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1078" r:id="rId3"/>
    <p:sldId id="1038" r:id="rId4"/>
    <p:sldId id="529" r:id="rId5"/>
    <p:sldId id="1037" r:id="rId6"/>
    <p:sldId id="1040" r:id="rId7"/>
    <p:sldId id="1041" r:id="rId8"/>
    <p:sldId id="1044" r:id="rId9"/>
    <p:sldId id="1042" r:id="rId10"/>
    <p:sldId id="1046" r:id="rId11"/>
    <p:sldId id="1043" r:id="rId12"/>
    <p:sldId id="479" r:id="rId13"/>
    <p:sldId id="1045" r:id="rId14"/>
    <p:sldId id="483" r:id="rId15"/>
    <p:sldId id="1047" r:id="rId16"/>
    <p:sldId id="484" r:id="rId17"/>
    <p:sldId id="1049" r:id="rId18"/>
    <p:sldId id="482" r:id="rId19"/>
    <p:sldId id="861" r:id="rId20"/>
    <p:sldId id="1050" r:id="rId21"/>
    <p:sldId id="1051" r:id="rId22"/>
    <p:sldId id="1052" r:id="rId23"/>
    <p:sldId id="1053" r:id="rId24"/>
    <p:sldId id="1054" r:id="rId25"/>
    <p:sldId id="1055" r:id="rId26"/>
    <p:sldId id="1056" r:id="rId27"/>
    <p:sldId id="1057" r:id="rId28"/>
    <p:sldId id="1058" r:id="rId29"/>
    <p:sldId id="1059" r:id="rId30"/>
    <p:sldId id="1079" r:id="rId31"/>
    <p:sldId id="1062" r:id="rId32"/>
    <p:sldId id="1064" r:id="rId33"/>
    <p:sldId id="1065" r:id="rId34"/>
    <p:sldId id="1048" r:id="rId35"/>
    <p:sldId id="1066" r:id="rId36"/>
    <p:sldId id="1080" r:id="rId37"/>
    <p:sldId id="1067" r:id="rId38"/>
    <p:sldId id="1069" r:id="rId39"/>
    <p:sldId id="1070" r:id="rId40"/>
    <p:sldId id="1081" r:id="rId41"/>
    <p:sldId id="1071" r:id="rId42"/>
    <p:sldId id="1073" r:id="rId43"/>
    <p:sldId id="1074" r:id="rId44"/>
    <p:sldId id="1077" r:id="rId45"/>
    <p:sldId id="521" r:id="rId46"/>
    <p:sldId id="522" r:id="rId47"/>
    <p:sldId id="523" r:id="rId48"/>
    <p:sldId id="524" r:id="rId49"/>
    <p:sldId id="525" r:id="rId50"/>
    <p:sldId id="533" r:id="rId51"/>
    <p:sldId id="532" r:id="rId52"/>
    <p:sldId id="526" r:id="rId53"/>
    <p:sldId id="527" r:id="rId54"/>
    <p:sldId id="1075" r:id="rId55"/>
    <p:sldId id="1076"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42EC15-7491-4C55-8950-B518AEABF4BB}">
          <p14:sldIdLst>
            <p14:sldId id="256"/>
            <p14:sldId id="1078"/>
            <p14:sldId id="1038"/>
            <p14:sldId id="529"/>
            <p14:sldId id="1037"/>
            <p14:sldId id="1040"/>
            <p14:sldId id="1041"/>
            <p14:sldId id="1044"/>
            <p14:sldId id="1042"/>
            <p14:sldId id="1046"/>
            <p14:sldId id="1043"/>
            <p14:sldId id="479"/>
            <p14:sldId id="1045"/>
            <p14:sldId id="483"/>
            <p14:sldId id="1047"/>
            <p14:sldId id="484"/>
            <p14:sldId id="1049"/>
            <p14:sldId id="482"/>
            <p14:sldId id="861"/>
            <p14:sldId id="1050"/>
            <p14:sldId id="1051"/>
            <p14:sldId id="1052"/>
            <p14:sldId id="1053"/>
            <p14:sldId id="1054"/>
            <p14:sldId id="1055"/>
            <p14:sldId id="1056"/>
            <p14:sldId id="1057"/>
            <p14:sldId id="1058"/>
            <p14:sldId id="1059"/>
            <p14:sldId id="1079"/>
            <p14:sldId id="1062"/>
            <p14:sldId id="1064"/>
            <p14:sldId id="1065"/>
            <p14:sldId id="1048"/>
            <p14:sldId id="1066"/>
            <p14:sldId id="1080"/>
            <p14:sldId id="1067"/>
            <p14:sldId id="1069"/>
            <p14:sldId id="1070"/>
            <p14:sldId id="1081"/>
            <p14:sldId id="1071"/>
            <p14:sldId id="1073"/>
            <p14:sldId id="1074"/>
            <p14:sldId id="1077"/>
            <p14:sldId id="521"/>
            <p14:sldId id="522"/>
            <p14:sldId id="523"/>
            <p14:sldId id="524"/>
            <p14:sldId id="525"/>
            <p14:sldId id="533"/>
            <p14:sldId id="532"/>
            <p14:sldId id="526"/>
            <p14:sldId id="527"/>
            <p14:sldId id="1075"/>
            <p14:sldId id="107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initials="d" lastIdx="1" clrIdx="0">
    <p:extLst>
      <p:ext uri="{19B8F6BF-5375-455C-9EA6-DF929625EA0E}">
        <p15:presenceInfo xmlns:p15="http://schemas.microsoft.com/office/powerpoint/2012/main" userId="dav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FF0000"/>
    <a:srgbClr val="2175D9"/>
    <a:srgbClr val="B9CDE5"/>
    <a:srgbClr val="D99694"/>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85380" autoAdjust="0"/>
  </p:normalViewPr>
  <p:slideViewPr>
    <p:cSldViewPr snapToGrid="0">
      <p:cViewPr varScale="1">
        <p:scale>
          <a:sx n="98" d="100"/>
          <a:sy n="98" d="100"/>
        </p:scale>
        <p:origin x="12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FDBD7-720E-448A-8B78-8E71992BDDA0}" type="datetimeFigureOut">
              <a:rPr lang="en-US" smtClean="0"/>
              <a:t>4/11/2019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9E745-5063-419E-B6E6-C86CC9053B41}" type="slidenum">
              <a:rPr lang="en-US" smtClean="0"/>
              <a:t>‹#›</a:t>
            </a:fld>
            <a:endParaRPr lang="en-US"/>
          </a:p>
        </p:txBody>
      </p:sp>
    </p:spTree>
    <p:extLst>
      <p:ext uri="{BB962C8B-B14F-4D97-AF65-F5344CB8AC3E}">
        <p14:creationId xmlns:p14="http://schemas.microsoft.com/office/powerpoint/2010/main" val="3453111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294195E4-C556-49EC-80C9-E117119005B8}" type="slidenum">
              <a:rPr lang="en-US" smtClean="0"/>
              <a:pPr/>
              <a:t>12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dirty="0"/>
              <a:t>We then link connected components of pairwise feature matches together to form correspondences across multiple images.</a:t>
            </a:r>
          </a:p>
          <a:p>
            <a:pPr>
              <a:spcBef>
                <a:spcPct val="0"/>
              </a:spcBef>
            </a:pPr>
            <a:r>
              <a:rPr lang="en-US" altLang="en-US" dirty="0"/>
              <a:t>Once we have correspondences, we run structure from motion to recover the camera and scene geometry.  Structure from motion solves the following problem:</a:t>
            </a:r>
          </a:p>
          <a:p>
            <a:pPr>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2C2EEDDA-8625-44A8-9925-9CAB592A0E16}" type="slidenum">
              <a:rPr lang="en-US" smtClean="0"/>
              <a:pPr/>
              <a:t>14</a:t>
            </a:fld>
            <a:endParaRPr lang="en-US"/>
          </a:p>
        </p:txBody>
      </p:sp>
      <p:sp>
        <p:nvSpPr>
          <p:cNvPr id="55299" name="Rectangle 2"/>
          <p:cNvSpPr>
            <a:spLocks noGrp="1" noRot="1" noChangeAspect="1" noChangeArrowheads="1" noTextEdit="1"/>
          </p:cNvSpPr>
          <p:nvPr>
            <p:ph type="sldImg"/>
          </p:nvPr>
        </p:nvSpPr>
        <p:spPr>
          <a:xfrm>
            <a:off x="1257300" y="720725"/>
            <a:ext cx="4800600" cy="3600450"/>
          </a:xfrm>
          <a:ln/>
        </p:spPr>
      </p:sp>
      <p:sp>
        <p:nvSpPr>
          <p:cNvPr id="5530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B4513342-266A-4D39-980D-7B7D53D9A6E2}" type="slidenum">
              <a:rPr lang="en-US" smtClean="0"/>
              <a:pPr/>
              <a:t>16</a:t>
            </a:fld>
            <a:endParaRPr lang="en-US"/>
          </a:p>
        </p:txBody>
      </p:sp>
      <p:sp>
        <p:nvSpPr>
          <p:cNvPr id="57347" name="Rectangle 2"/>
          <p:cNvSpPr>
            <a:spLocks noGrp="1" noRot="1" noChangeAspect="1" noChangeArrowheads="1" noTextEdit="1"/>
          </p:cNvSpPr>
          <p:nvPr>
            <p:ph type="sldImg"/>
          </p:nvPr>
        </p:nvSpPr>
        <p:spPr>
          <a:xfrm>
            <a:off x="1257300" y="720725"/>
            <a:ext cx="4800600" cy="3600450"/>
          </a:xfrm>
          <a:ln/>
        </p:spPr>
      </p:sp>
      <p:sp>
        <p:nvSpPr>
          <p:cNvPr id="57348"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94381E2C-89E8-48B1-8B75-46D4A0B0D2C5}" type="slidenum">
              <a:rPr lang="en-US" smtClean="0"/>
              <a:pPr/>
              <a:t>18</a:t>
            </a:fld>
            <a:endParaRPr lang="en-US"/>
          </a:p>
        </p:txBody>
      </p:sp>
      <p:sp>
        <p:nvSpPr>
          <p:cNvPr id="59395" name="Rectangle 2"/>
          <p:cNvSpPr>
            <a:spLocks noGrp="1" noRot="1" noChangeAspect="1" noChangeArrowheads="1" noTextEdit="1"/>
          </p:cNvSpPr>
          <p:nvPr>
            <p:ph type="sldImg"/>
          </p:nvPr>
        </p:nvSpPr>
        <p:spPr>
          <a:xfrm>
            <a:off x="1257300" y="720725"/>
            <a:ext cx="4800600" cy="3600450"/>
          </a:xfrm>
          <a:ln/>
        </p:spPr>
      </p:sp>
      <p:sp>
        <p:nvSpPr>
          <p:cNvPr id="59396"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1"/>
          <p:cNvSpPr>
            <a:spLocks noGrp="1" noChangeArrowheads="1"/>
          </p:cNvSpPr>
          <p:nvPr>
            <p:ph type="sldNum" sz="quarter" idx="5"/>
          </p:nvPr>
        </p:nvSpPr>
        <p:spPr>
          <a:noFill/>
        </p:spPr>
        <p:txBody>
          <a:bodyPr/>
          <a:lstStyle/>
          <a:p>
            <a:fld id="{5CDD1336-D15D-4A70-BAB4-D075EC7E2927}" type="slidenum">
              <a:rPr lang="en-US" smtClean="0"/>
              <a:pPr/>
              <a:t>31</a:t>
            </a:fld>
            <a:endParaRPr lang="en-US"/>
          </a:p>
        </p:txBody>
      </p:sp>
      <p:sp>
        <p:nvSpPr>
          <p:cNvPr id="75779" name="Rectangle 2"/>
          <p:cNvSpPr>
            <a:spLocks noGrp="1" noRot="1" noChangeAspect="1" noChangeArrowheads="1" noTextEdit="1"/>
          </p:cNvSpPr>
          <p:nvPr>
            <p:ph type="sldImg"/>
          </p:nvPr>
        </p:nvSpPr>
        <p:spPr>
          <a:xfrm>
            <a:off x="1257300" y="720725"/>
            <a:ext cx="4800600" cy="3600450"/>
          </a:xfrm>
          <a:ln/>
        </p:spPr>
      </p:sp>
      <p:sp>
        <p:nvSpPr>
          <p:cNvPr id="75780" name="Rectangle 3"/>
          <p:cNvSpPr>
            <a:spLocks noGrp="1" noChangeArrowheads="1"/>
          </p:cNvSpPr>
          <p:nvPr>
            <p:ph type="body" idx="1"/>
          </p:nvPr>
        </p:nvSpPr>
        <p:spPr>
          <a:xfrm>
            <a:off x="731838" y="4560888"/>
            <a:ext cx="5851525" cy="4319587"/>
          </a:xfrm>
          <a:noFill/>
          <a:ln/>
        </p:spPr>
        <p:txBody>
          <a:bodyPr/>
          <a:lstStyle/>
          <a:p>
            <a:endParaRPr lang="en-US"/>
          </a:p>
        </p:txBody>
      </p:sp>
    </p:spTree>
    <p:extLst>
      <p:ext uri="{BB962C8B-B14F-4D97-AF65-F5344CB8AC3E}">
        <p14:creationId xmlns:p14="http://schemas.microsoft.com/office/powerpoint/2010/main" val="26933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we begin by detecting SIFT features in each photo.</a:t>
            </a:r>
          </a:p>
          <a:p>
            <a:pPr>
              <a:spcBef>
                <a:spcPct val="0"/>
              </a:spcBef>
            </a:pPr>
            <a:endParaRPr lang="en-US" altLang="en-US"/>
          </a:p>
          <a:p>
            <a:pPr>
              <a:spcBef>
                <a:spcPct val="0"/>
              </a:spcBef>
            </a:pPr>
            <a:r>
              <a:rPr lang="en-US" altLang="en-US"/>
              <a:t>[We detect SIFT features in each photo, resulting in a set of feature locations and 128-byte feature descriptors…]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Next, we match features across each pair of photos using approximate nearest neighbor matching.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89144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95753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1363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00446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3A2CEE-8553-4EF5-8C07-9C65C7BAD42E}"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62280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A2CEE-8553-4EF5-8C07-9C65C7BAD42E}"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3551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3A2CEE-8553-4EF5-8C07-9C65C7BAD42E}"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21127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3A2CEE-8553-4EF5-8C07-9C65C7BAD42E}" type="datetimeFigureOut">
              <a:rPr lang="en-US" smtClean="0"/>
              <a:t>4/11/2019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47988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A2CEE-8553-4EF5-8C07-9C65C7BAD42E}" type="datetimeFigureOut">
              <a:rPr lang="en-US" smtClean="0"/>
              <a:t>4/11/2019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96172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557411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1519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A2CEE-8553-4EF5-8C07-9C65C7BAD42E}" type="datetimeFigureOut">
              <a:rPr lang="en-US" smtClean="0"/>
              <a:t>4/11/2019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8FC8-CA68-4348-9658-2286908ED762}" type="slidenum">
              <a:rPr lang="en-US" smtClean="0"/>
              <a:t>‹#›</a:t>
            </a:fld>
            <a:endParaRPr lang="en-US"/>
          </a:p>
        </p:txBody>
      </p:sp>
    </p:spTree>
    <p:extLst>
      <p:ext uri="{BB962C8B-B14F-4D97-AF65-F5344CB8AC3E}">
        <p14:creationId xmlns:p14="http://schemas.microsoft.com/office/powerpoint/2010/main" val="3516922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8.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www.eecs.berkeley.edu/~yang/courses/cs294-6/papers/TomasiC_Shape%20and%20motion%20from%20image%20streams%20under%20orthography.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www.eecs.berkeley.edu/~yang/courses/cs294-6/papers/TomasiC_Shape%20and%20motion%20from%20image%20streams%20under%20orthography.pdf" TargetMode="Externa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7.png"/><Relationship Id="rId7"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image" Target="../media/image110.png"/><Relationship Id="rId1" Type="http://schemas.openxmlformats.org/officeDocument/2006/relationships/slideLayout" Target="../slideLayouts/slideLayout2.xml"/><Relationship Id="rId10" Type="http://schemas.openxmlformats.org/officeDocument/2006/relationships/image" Target="../media/image113.png"/><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people.eecs.berkeley.edu/~yang/courses/cs294-6/papers/TomasiC_Shape%20and%20motion%20from%20image%20streams%20under%20orthography.pdf" TargetMode="External"/><Relationship Id="rId5" Type="http://schemas.openxmlformats.org/officeDocument/2006/relationships/image" Target="../media/image68.wmf"/><Relationship Id="rId4" Type="http://schemas.openxmlformats.org/officeDocument/2006/relationships/image" Target="../media/image67.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Necker_cube" TargetMode="External"/><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phototour.cs.washington.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9.jpeg"/><Relationship Id="rId18" Type="http://schemas.openxmlformats.org/officeDocument/2006/relationships/image" Target="../media/image94.jpeg"/><Relationship Id="rId3" Type="http://schemas.openxmlformats.org/officeDocument/2006/relationships/image" Target="../media/image77.png"/><Relationship Id="rId7" Type="http://schemas.openxmlformats.org/officeDocument/2006/relationships/image" Target="../media/image82.jpeg"/><Relationship Id="rId12" Type="http://schemas.openxmlformats.org/officeDocument/2006/relationships/image" Target="../media/image88.jpeg"/><Relationship Id="rId17" Type="http://schemas.openxmlformats.org/officeDocument/2006/relationships/image" Target="../media/image93.jpeg"/><Relationship Id="rId2" Type="http://schemas.openxmlformats.org/officeDocument/2006/relationships/notesSlide" Target="../notesSlides/notesSlide7.xml"/><Relationship Id="rId16"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7.png"/><Relationship Id="rId5" Type="http://schemas.openxmlformats.org/officeDocument/2006/relationships/image" Target="../media/image79.png"/><Relationship Id="rId15" Type="http://schemas.openxmlformats.org/officeDocument/2006/relationships/image" Target="../media/image91.png"/><Relationship Id="rId10" Type="http://schemas.openxmlformats.org/officeDocument/2006/relationships/image" Target="../media/image85.jpeg"/><Relationship Id="rId4" Type="http://schemas.openxmlformats.org/officeDocument/2006/relationships/image" Target="../media/image78.png"/><Relationship Id="rId9" Type="http://schemas.openxmlformats.org/officeDocument/2006/relationships/image" Target="../media/image84.png"/><Relationship Id="rId14" Type="http://schemas.openxmlformats.org/officeDocument/2006/relationships/image" Target="../media/image90.png"/></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98.jpeg"/><Relationship Id="rId18" Type="http://schemas.openxmlformats.org/officeDocument/2006/relationships/image" Target="../media/image101.png"/><Relationship Id="rId3" Type="http://schemas.openxmlformats.org/officeDocument/2006/relationships/image" Target="../media/image95.jpeg"/><Relationship Id="rId7" Type="http://schemas.openxmlformats.org/officeDocument/2006/relationships/image" Target="../media/image96.png"/><Relationship Id="rId12" Type="http://schemas.openxmlformats.org/officeDocument/2006/relationships/image" Target="../media/image97.png"/><Relationship Id="rId17" Type="http://schemas.openxmlformats.org/officeDocument/2006/relationships/image" Target="../media/image100.png"/><Relationship Id="rId2" Type="http://schemas.openxmlformats.org/officeDocument/2006/relationships/notesSlide" Target="../notesSlides/notesSlide8.xml"/><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7.png"/><Relationship Id="rId5" Type="http://schemas.openxmlformats.org/officeDocument/2006/relationships/image" Target="../media/image79.png"/><Relationship Id="rId15" Type="http://schemas.openxmlformats.org/officeDocument/2006/relationships/image" Target="../media/image91.png"/><Relationship Id="rId10" Type="http://schemas.openxmlformats.org/officeDocument/2006/relationships/image" Target="../media/image85.jpeg"/><Relationship Id="rId4" Type="http://schemas.openxmlformats.org/officeDocument/2006/relationships/image" Target="../media/image78.png"/><Relationship Id="rId9" Type="http://schemas.openxmlformats.org/officeDocument/2006/relationships/image" Target="../media/image84.png"/><Relationship Id="rId14" Type="http://schemas.openxmlformats.org/officeDocument/2006/relationships/image" Target="../media/image90.png"/></Relationships>
</file>

<file path=ppt/slides/_rels/slide4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98.jpeg"/><Relationship Id="rId18" Type="http://schemas.openxmlformats.org/officeDocument/2006/relationships/image" Target="../media/image105.jpeg"/><Relationship Id="rId26" Type="http://schemas.openxmlformats.org/officeDocument/2006/relationships/image" Target="../media/image94.jpeg"/><Relationship Id="rId3" Type="http://schemas.openxmlformats.org/officeDocument/2006/relationships/image" Target="../media/image77.png"/><Relationship Id="rId21" Type="http://schemas.openxmlformats.org/officeDocument/2006/relationships/image" Target="../media/image106.jpeg"/><Relationship Id="rId7" Type="http://schemas.openxmlformats.org/officeDocument/2006/relationships/image" Target="../media/image82.jpeg"/><Relationship Id="rId12" Type="http://schemas.openxmlformats.org/officeDocument/2006/relationships/image" Target="../media/image88.jpeg"/><Relationship Id="rId17" Type="http://schemas.openxmlformats.org/officeDocument/2006/relationships/image" Target="../media/image100.png"/><Relationship Id="rId25" Type="http://schemas.openxmlformats.org/officeDocument/2006/relationships/image" Target="../media/image92.jpeg"/><Relationship Id="rId2" Type="http://schemas.openxmlformats.org/officeDocument/2006/relationships/notesSlide" Target="../notesSlides/notesSlide9.xml"/><Relationship Id="rId16" Type="http://schemas.openxmlformats.org/officeDocument/2006/relationships/image" Target="../media/image99.png"/><Relationship Id="rId20"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7.png"/><Relationship Id="rId24" Type="http://schemas.openxmlformats.org/officeDocument/2006/relationships/image" Target="../media/image91.png"/><Relationship Id="rId5" Type="http://schemas.openxmlformats.org/officeDocument/2006/relationships/image" Target="../media/image79.png"/><Relationship Id="rId15" Type="http://schemas.openxmlformats.org/officeDocument/2006/relationships/image" Target="../media/image104.jpeg"/><Relationship Id="rId23" Type="http://schemas.openxmlformats.org/officeDocument/2006/relationships/image" Target="../media/image96.png"/><Relationship Id="rId10" Type="http://schemas.openxmlformats.org/officeDocument/2006/relationships/image" Target="../media/image103.png"/><Relationship Id="rId19"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102.jpeg"/><Relationship Id="rId14" Type="http://schemas.openxmlformats.org/officeDocument/2006/relationships/image" Target="../media/image90.png"/><Relationship Id="rId22" Type="http://schemas.openxmlformats.org/officeDocument/2006/relationships/image" Target="../media/image95.jpe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9.jpeg"/><Relationship Id="rId18" Type="http://schemas.openxmlformats.org/officeDocument/2006/relationships/image" Target="../media/image94.jpeg"/><Relationship Id="rId3" Type="http://schemas.openxmlformats.org/officeDocument/2006/relationships/image" Target="../media/image77.png"/><Relationship Id="rId21" Type="http://schemas.openxmlformats.org/officeDocument/2006/relationships/image" Target="../media/image98.jpeg"/><Relationship Id="rId7" Type="http://schemas.openxmlformats.org/officeDocument/2006/relationships/image" Target="../media/image96.png"/><Relationship Id="rId12" Type="http://schemas.openxmlformats.org/officeDocument/2006/relationships/image" Target="../media/image97.png"/><Relationship Id="rId17" Type="http://schemas.openxmlformats.org/officeDocument/2006/relationships/image" Target="../media/image100.png"/><Relationship Id="rId2" Type="http://schemas.openxmlformats.org/officeDocument/2006/relationships/notesSlide" Target="../notesSlides/notesSlide10.xml"/><Relationship Id="rId16" Type="http://schemas.openxmlformats.org/officeDocument/2006/relationships/image" Target="../media/image92.jpe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108.jpeg"/><Relationship Id="rId5" Type="http://schemas.openxmlformats.org/officeDocument/2006/relationships/image" Target="../media/image79.png"/><Relationship Id="rId15" Type="http://schemas.openxmlformats.org/officeDocument/2006/relationships/image" Target="../media/image91.png"/><Relationship Id="rId10" Type="http://schemas.openxmlformats.org/officeDocument/2006/relationships/image" Target="../media/image107.jpeg"/><Relationship Id="rId19" Type="http://schemas.openxmlformats.org/officeDocument/2006/relationships/image" Target="../media/image85.jpeg"/><Relationship Id="rId4" Type="http://schemas.openxmlformats.org/officeDocument/2006/relationships/image" Target="../media/image78.png"/><Relationship Id="rId9" Type="http://schemas.openxmlformats.org/officeDocument/2006/relationships/image" Target="../media/image84.png"/><Relationship Id="rId14" Type="http://schemas.openxmlformats.org/officeDocument/2006/relationships/image" Target="../media/image90.png"/><Relationship Id="rId22" Type="http://schemas.openxmlformats.org/officeDocument/2006/relationships/image" Target="../media/image101.png"/></Relationships>
</file>

<file path=ppt/slides/_rels/slide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cc.gatech.edu/~hays/compvision/proj3/"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9.jpeg"/><Relationship Id="rId18" Type="http://schemas.openxmlformats.org/officeDocument/2006/relationships/image" Target="../media/image94.jpeg"/><Relationship Id="rId3" Type="http://schemas.openxmlformats.org/officeDocument/2006/relationships/image" Target="../media/image77.png"/><Relationship Id="rId21" Type="http://schemas.openxmlformats.org/officeDocument/2006/relationships/image" Target="../media/image98.jpeg"/><Relationship Id="rId7" Type="http://schemas.openxmlformats.org/officeDocument/2006/relationships/image" Target="../media/image96.png"/><Relationship Id="rId12" Type="http://schemas.openxmlformats.org/officeDocument/2006/relationships/image" Target="../media/image97.png"/><Relationship Id="rId17" Type="http://schemas.openxmlformats.org/officeDocument/2006/relationships/image" Target="../media/image100.png"/><Relationship Id="rId2" Type="http://schemas.openxmlformats.org/officeDocument/2006/relationships/notesSlide" Target="../notesSlides/notesSlide12.xml"/><Relationship Id="rId16" Type="http://schemas.openxmlformats.org/officeDocument/2006/relationships/image" Target="../media/image92.jpe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108.jpeg"/><Relationship Id="rId5" Type="http://schemas.openxmlformats.org/officeDocument/2006/relationships/image" Target="../media/image79.png"/><Relationship Id="rId15" Type="http://schemas.openxmlformats.org/officeDocument/2006/relationships/image" Target="../media/image91.png"/><Relationship Id="rId10" Type="http://schemas.openxmlformats.org/officeDocument/2006/relationships/image" Target="../media/image107.jpeg"/><Relationship Id="rId19" Type="http://schemas.openxmlformats.org/officeDocument/2006/relationships/image" Target="../media/image85.jpeg"/><Relationship Id="rId4" Type="http://schemas.openxmlformats.org/officeDocument/2006/relationships/image" Target="../media/image78.png"/><Relationship Id="rId9" Type="http://schemas.openxmlformats.org/officeDocument/2006/relationships/image" Target="../media/image84.png"/><Relationship Id="rId14" Type="http://schemas.openxmlformats.org/officeDocument/2006/relationships/image" Target="../media/image90.png"/><Relationship Id="rId22"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hyperlink" Target="http://www.graphviz.org/" TargetMode="Externa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7B2D-A454-4C1D-93DB-B240A412958A}"/>
              </a:ext>
            </a:extLst>
          </p:cNvPr>
          <p:cNvSpPr>
            <a:spLocks noGrp="1"/>
          </p:cNvSpPr>
          <p:nvPr>
            <p:ph type="ctrTitle"/>
          </p:nvPr>
        </p:nvSpPr>
        <p:spPr/>
        <p:txBody>
          <a:bodyPr>
            <a:normAutofit fontScale="90000"/>
          </a:bodyPr>
          <a:lstStyle/>
          <a:p>
            <a:r>
              <a:rPr lang="en-US" sz="9000" dirty="0"/>
              <a:t>Structure </a:t>
            </a:r>
            <a:r>
              <a:rPr lang="en-US" sz="9000"/>
              <a:t>From Motion</a:t>
            </a:r>
            <a:endParaRPr lang="en-US" sz="9000" dirty="0"/>
          </a:p>
        </p:txBody>
      </p:sp>
      <p:sp>
        <p:nvSpPr>
          <p:cNvPr id="3" name="Subtitle 2">
            <a:extLst>
              <a:ext uri="{FF2B5EF4-FFF2-40B4-BE49-F238E27FC236}">
                <a16:creationId xmlns:a16="http://schemas.microsoft.com/office/drawing/2014/main" id="{3A27FB97-271B-42E5-B40A-3E135D6E4FD9}"/>
              </a:ext>
            </a:extLst>
          </p:cNvPr>
          <p:cNvSpPr>
            <a:spLocks noGrp="1"/>
          </p:cNvSpPr>
          <p:nvPr>
            <p:ph type="subTitle" idx="1"/>
          </p:nvPr>
        </p:nvSpPr>
        <p:spPr/>
        <p:txBody>
          <a:bodyPr>
            <a:normAutofit/>
          </a:bodyPr>
          <a:lstStyle/>
          <a:p>
            <a:r>
              <a:rPr lang="en-US" sz="3200" dirty="0"/>
              <a:t>EECS 442 – Prof. David </a:t>
            </a:r>
            <a:r>
              <a:rPr lang="en-US" sz="3200" dirty="0" err="1"/>
              <a:t>Fouhey</a:t>
            </a:r>
            <a:endParaRPr lang="en-US" sz="3200" dirty="0"/>
          </a:p>
          <a:p>
            <a:r>
              <a:rPr lang="en-US" sz="3200" dirty="0"/>
              <a:t>Winter 2019, University of Michigan</a:t>
            </a:r>
          </a:p>
          <a:p>
            <a:r>
              <a:rPr lang="en-US" sz="1800" dirty="0"/>
              <a:t>http://web.eecs.umich.edu/~fouhey/teaching/EECS442_W19/</a:t>
            </a:r>
          </a:p>
          <a:p>
            <a:endParaRPr lang="en-US" dirty="0"/>
          </a:p>
        </p:txBody>
      </p:sp>
    </p:spTree>
    <p:extLst>
      <p:ext uri="{BB962C8B-B14F-4D97-AF65-F5344CB8AC3E}">
        <p14:creationId xmlns:p14="http://schemas.microsoft.com/office/powerpoint/2010/main" val="271265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BA76-609A-478E-BADA-DE80B96F5253}"/>
              </a:ext>
            </a:extLst>
          </p:cNvPr>
          <p:cNvSpPr>
            <a:spLocks noGrp="1"/>
          </p:cNvSpPr>
          <p:nvPr>
            <p:ph type="title"/>
          </p:nvPr>
        </p:nvSpPr>
        <p:spPr/>
        <p:txBody>
          <a:bodyPr/>
          <a:lstStyle/>
          <a:p>
            <a:r>
              <a:rPr lang="en-US" dirty="0"/>
              <a:t>Similarity/Affine/Perspective</a:t>
            </a:r>
          </a:p>
        </p:txBody>
      </p:sp>
      <p:sp>
        <p:nvSpPr>
          <p:cNvPr id="8" name="TextBox 7">
            <a:extLst>
              <a:ext uri="{FF2B5EF4-FFF2-40B4-BE49-F238E27FC236}">
                <a16:creationId xmlns:a16="http://schemas.microsoft.com/office/drawing/2014/main" id="{910BB34F-D081-4D42-B09F-1E14CB02779E}"/>
              </a:ext>
            </a:extLst>
          </p:cNvPr>
          <p:cNvSpPr txBox="1"/>
          <p:nvPr/>
        </p:nvSpPr>
        <p:spPr>
          <a:xfrm>
            <a:off x="228600" y="6492874"/>
            <a:ext cx="30480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House image: A. </a:t>
            </a:r>
            <a:r>
              <a:rPr kumimoji="0" lang="en-US" sz="1200" b="0" i="0" u="none" strike="noStrike" kern="0" cap="none" spc="0" normalizeH="0" baseline="0" noProof="0" dirty="0" err="1">
                <a:ln>
                  <a:noFill/>
                </a:ln>
                <a:solidFill>
                  <a:sysClr val="windowText" lastClr="000000"/>
                </a:solidFill>
                <a:effectLst/>
                <a:uLnTx/>
                <a:uFillTx/>
              </a:rPr>
              <a:t>Efros</a:t>
            </a:r>
            <a:endParaRPr kumimoji="0" lang="en-US" sz="1200" b="0" i="0" u="none" strike="noStrike" kern="0" cap="none" spc="0" normalizeH="0" baseline="0" noProof="0" dirty="0">
              <a:ln>
                <a:noFill/>
              </a:ln>
              <a:solidFill>
                <a:sysClr val="windowText" lastClr="000000"/>
              </a:solidFill>
              <a:effectLst/>
              <a:uLnTx/>
              <a:uFillTx/>
            </a:endParaRPr>
          </a:p>
        </p:txBody>
      </p:sp>
      <p:grpSp>
        <p:nvGrpSpPr>
          <p:cNvPr id="26" name="Group 25">
            <a:extLst>
              <a:ext uri="{FF2B5EF4-FFF2-40B4-BE49-F238E27FC236}">
                <a16:creationId xmlns:a16="http://schemas.microsoft.com/office/drawing/2014/main" id="{53BDD335-5DBA-4AB6-B571-CA4D87820C3A}"/>
              </a:ext>
            </a:extLst>
          </p:cNvPr>
          <p:cNvGrpSpPr/>
          <p:nvPr/>
        </p:nvGrpSpPr>
        <p:grpSpPr>
          <a:xfrm>
            <a:off x="341566" y="1557778"/>
            <a:ext cx="2429502" cy="696205"/>
            <a:chOff x="341566" y="1557778"/>
            <a:chExt cx="2429502" cy="696205"/>
          </a:xfrm>
        </p:grpSpPr>
        <p:pic>
          <p:nvPicPr>
            <p:cNvPr id="7" name="Picture 10" descr="HHHIMG_1166">
              <a:extLst>
                <a:ext uri="{FF2B5EF4-FFF2-40B4-BE49-F238E27FC236}">
                  <a16:creationId xmlns:a16="http://schemas.microsoft.com/office/drawing/2014/main" id="{01F64D60-4094-47D8-A81F-7E6E70E12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787" y="1557778"/>
              <a:ext cx="929281" cy="69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7E61B26-CF0F-4331-8D5F-D78AEFE94ED3}"/>
                </a:ext>
              </a:extLst>
            </p:cNvPr>
            <p:cNvSpPr txBox="1"/>
            <p:nvPr/>
          </p:nvSpPr>
          <p:spPr>
            <a:xfrm>
              <a:off x="341566" y="1644270"/>
              <a:ext cx="1611059" cy="523220"/>
            </a:xfrm>
            <a:prstGeom prst="rect">
              <a:avLst/>
            </a:prstGeom>
            <a:noFill/>
          </p:spPr>
          <p:txBody>
            <a:bodyPr wrap="square" rtlCol="0">
              <a:spAutoFit/>
            </a:bodyPr>
            <a:lstStyle/>
            <a:p>
              <a:r>
                <a:rPr lang="en-US" sz="2800" dirty="0"/>
                <a:t>Given:</a:t>
              </a:r>
            </a:p>
          </p:txBody>
        </p:sp>
      </p:grpSp>
      <p:grpSp>
        <p:nvGrpSpPr>
          <p:cNvPr id="27" name="Group 26">
            <a:extLst>
              <a:ext uri="{FF2B5EF4-FFF2-40B4-BE49-F238E27FC236}">
                <a16:creationId xmlns:a16="http://schemas.microsoft.com/office/drawing/2014/main" id="{60E785FF-C87E-4526-BD90-2BAB4A6BAA4F}"/>
              </a:ext>
            </a:extLst>
          </p:cNvPr>
          <p:cNvGrpSpPr/>
          <p:nvPr/>
        </p:nvGrpSpPr>
        <p:grpSpPr>
          <a:xfrm>
            <a:off x="527394" y="2282873"/>
            <a:ext cx="2144320" cy="3716973"/>
            <a:chOff x="527394" y="2282873"/>
            <a:chExt cx="2144320" cy="3716973"/>
          </a:xfrm>
        </p:grpSpPr>
        <p:pic>
          <p:nvPicPr>
            <p:cNvPr id="4" name="Picture 12" descr="perspective">
              <a:extLst>
                <a:ext uri="{FF2B5EF4-FFF2-40B4-BE49-F238E27FC236}">
                  <a16:creationId xmlns:a16="http://schemas.microsoft.com/office/drawing/2014/main" id="{DE41A171-6DBF-4794-AF21-8AD504768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32" y="2759674"/>
              <a:ext cx="2081269" cy="133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FAB172D-5257-4A41-BCDC-2D08417D42A6}"/>
                </a:ext>
              </a:extLst>
            </p:cNvPr>
            <p:cNvSpPr txBox="1"/>
            <p:nvPr/>
          </p:nvSpPr>
          <p:spPr>
            <a:xfrm>
              <a:off x="527394" y="2282873"/>
              <a:ext cx="2144320" cy="523220"/>
            </a:xfrm>
            <a:prstGeom prst="rect">
              <a:avLst/>
            </a:prstGeom>
            <a:noFill/>
          </p:spPr>
          <p:txBody>
            <a:bodyPr wrap="square" rtlCol="0">
              <a:spAutoFit/>
            </a:bodyPr>
            <a:lstStyle/>
            <a:p>
              <a:pPr algn="ctr"/>
              <a:r>
                <a:rPr lang="en-US" sz="2800" dirty="0"/>
                <a:t>Perspective</a:t>
              </a:r>
            </a:p>
          </p:txBody>
        </p:sp>
        <p:sp>
          <p:nvSpPr>
            <p:cNvPr id="17" name="TextBox 16">
              <a:extLst>
                <a:ext uri="{FF2B5EF4-FFF2-40B4-BE49-F238E27FC236}">
                  <a16:creationId xmlns:a16="http://schemas.microsoft.com/office/drawing/2014/main" id="{2E83FF6C-1C41-4755-B860-F387C5BBA238}"/>
                </a:ext>
              </a:extLst>
            </p:cNvPr>
            <p:cNvSpPr txBox="1"/>
            <p:nvPr/>
          </p:nvSpPr>
          <p:spPr>
            <a:xfrm>
              <a:off x="705083" y="4101040"/>
              <a:ext cx="1772165" cy="523220"/>
            </a:xfrm>
            <a:prstGeom prst="rect">
              <a:avLst/>
            </a:prstGeom>
            <a:noFill/>
          </p:spPr>
          <p:txBody>
            <a:bodyPr wrap="square" rtlCol="0">
              <a:spAutoFit/>
            </a:bodyPr>
            <a:lstStyle/>
            <a:p>
              <a:pPr algn="ctr"/>
              <a:r>
                <a:rPr lang="en-US" sz="2800" dirty="0"/>
                <a:t>Lines</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E75350A-9DC4-4899-B8E0-D536B1E5E2D7}"/>
                    </a:ext>
                  </a:extLst>
                </p:cNvPr>
                <p:cNvSpPr txBox="1"/>
                <p:nvPr/>
              </p:nvSpPr>
              <p:spPr>
                <a:xfrm>
                  <a:off x="716630" y="4630369"/>
                  <a:ext cx="1749069" cy="1369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𝑎</m:t>
                                  </m:r>
                                </m:e>
                                <m:e>
                                  <m:r>
                                    <a:rPr lang="en-US" sz="2800" b="0" i="1" smtClean="0">
                                      <a:latin typeface="Cambria Math" panose="02040503050406030204" pitchFamily="18" charset="0"/>
                                    </a:rPr>
                                    <m:t>𝑏</m:t>
                                  </m:r>
                                </m:e>
                                <m:e>
                                  <m:r>
                                    <a:rPr lang="en-US" sz="2800" b="0" i="1" smtClean="0">
                                      <a:latin typeface="Cambria Math" panose="02040503050406030204" pitchFamily="18" charset="0"/>
                                    </a:rPr>
                                    <m:t>𝑐</m:t>
                                  </m:r>
                                </m:e>
                              </m:mr>
                              <m:mr>
                                <m:e>
                                  <m:r>
                                    <a:rPr lang="en-US" sz="2800" b="0" i="1" smtClean="0">
                                      <a:latin typeface="Cambria Math" panose="02040503050406030204" pitchFamily="18" charset="0"/>
                                    </a:rPr>
                                    <m:t>𝑑</m:t>
                                  </m:r>
                                </m:e>
                                <m:e>
                                  <m:r>
                                    <a:rPr lang="en-US" sz="2800" b="0" i="1" smtClean="0">
                                      <a:latin typeface="Cambria Math" panose="02040503050406030204" pitchFamily="18" charset="0"/>
                                    </a:rPr>
                                    <m:t>𝑒</m:t>
                                  </m:r>
                                </m:e>
                                <m:e>
                                  <m:r>
                                    <a:rPr lang="en-US" sz="2800" b="0" i="1" smtClean="0">
                                      <a:latin typeface="Cambria Math" panose="02040503050406030204" pitchFamily="18" charset="0"/>
                                    </a:rPr>
                                    <m:t>𝑓</m:t>
                                  </m:r>
                                </m:e>
                              </m:mr>
                              <m:mr>
                                <m:e>
                                  <m:r>
                                    <a:rPr lang="en-US" sz="2800" b="0" i="1" smtClean="0">
                                      <a:latin typeface="Cambria Math" panose="02040503050406030204" pitchFamily="18" charset="0"/>
                                    </a:rPr>
                                    <m:t>𝑔</m:t>
                                  </m:r>
                                </m:e>
                                <m:e>
                                  <m:r>
                                    <a:rPr lang="en-US" sz="2800" b="0" i="1" smtClean="0">
                                      <a:latin typeface="Cambria Math" panose="02040503050406030204" pitchFamily="18" charset="0"/>
                                    </a:rPr>
                                    <m:t>h</m:t>
                                  </m:r>
                                </m:e>
                                <m:e>
                                  <m:r>
                                    <a:rPr lang="en-US" sz="2800" b="0" i="1" smtClean="0">
                                      <a:latin typeface="Cambria Math" panose="02040503050406030204" pitchFamily="18" charset="0"/>
                                    </a:rPr>
                                    <m:t>𝑖</m:t>
                                  </m:r>
                                </m:e>
                              </m:mr>
                            </m:m>
                          </m:e>
                        </m:d>
                      </m:oMath>
                    </m:oMathPara>
                  </a14:m>
                  <a:endParaRPr lang="en-US" sz="2800" dirty="0"/>
                </a:p>
              </p:txBody>
            </p:sp>
          </mc:Choice>
          <mc:Fallback xmlns="">
            <p:sp>
              <p:nvSpPr>
                <p:cNvPr id="22" name="TextBox 21">
                  <a:extLst>
                    <a:ext uri="{FF2B5EF4-FFF2-40B4-BE49-F238E27FC236}">
                      <a16:creationId xmlns:a16="http://schemas.microsoft.com/office/drawing/2014/main" id="{9E75350A-9DC4-4899-B8E0-D536B1E5E2D7}"/>
                    </a:ext>
                  </a:extLst>
                </p:cNvPr>
                <p:cNvSpPr txBox="1">
                  <a:spLocks noRot="1" noChangeAspect="1" noMove="1" noResize="1" noEditPoints="1" noAdjustHandles="1" noChangeArrowheads="1" noChangeShapeType="1" noTextEdit="1"/>
                </p:cNvSpPr>
                <p:nvPr/>
              </p:nvSpPr>
              <p:spPr>
                <a:xfrm>
                  <a:off x="716630" y="4630369"/>
                  <a:ext cx="1749069" cy="1369477"/>
                </a:xfrm>
                <a:prstGeom prst="rect">
                  <a:avLst/>
                </a:prstGeom>
                <a:blipFill>
                  <a:blip r:embed="rId4"/>
                  <a:stretch>
                    <a:fillRect/>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45703D2C-F886-4CD5-94B0-BF948C419D16}"/>
              </a:ext>
            </a:extLst>
          </p:cNvPr>
          <p:cNvGrpSpPr/>
          <p:nvPr/>
        </p:nvGrpSpPr>
        <p:grpSpPr>
          <a:xfrm>
            <a:off x="3805679" y="2371427"/>
            <a:ext cx="2144320" cy="3509861"/>
            <a:chOff x="3805679" y="2371427"/>
            <a:chExt cx="2144320" cy="3509861"/>
          </a:xfrm>
        </p:grpSpPr>
        <p:pic>
          <p:nvPicPr>
            <p:cNvPr id="5" name="Picture 4" descr="affine">
              <a:extLst>
                <a:ext uri="{FF2B5EF4-FFF2-40B4-BE49-F238E27FC236}">
                  <a16:creationId xmlns:a16="http://schemas.microsoft.com/office/drawing/2014/main" id="{54B6374F-9E35-4D56-8524-ACA2A1E37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9206" y="2886431"/>
              <a:ext cx="1443182" cy="10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7C8FB5A-EB43-4797-92B3-A5EF592891F3}"/>
                </a:ext>
              </a:extLst>
            </p:cNvPr>
            <p:cNvSpPr txBox="1"/>
            <p:nvPr/>
          </p:nvSpPr>
          <p:spPr>
            <a:xfrm>
              <a:off x="4085267" y="2371427"/>
              <a:ext cx="1611059" cy="523220"/>
            </a:xfrm>
            <a:prstGeom prst="rect">
              <a:avLst/>
            </a:prstGeom>
            <a:noFill/>
          </p:spPr>
          <p:txBody>
            <a:bodyPr wrap="square" rtlCol="0">
              <a:spAutoFit/>
            </a:bodyPr>
            <a:lstStyle/>
            <a:p>
              <a:pPr algn="ctr"/>
              <a:r>
                <a:rPr lang="en-US" sz="2800" dirty="0"/>
                <a:t>Affine</a:t>
              </a:r>
            </a:p>
          </p:txBody>
        </p:sp>
        <p:sp>
          <p:nvSpPr>
            <p:cNvPr id="21" name="TextBox 20">
              <a:extLst>
                <a:ext uri="{FF2B5EF4-FFF2-40B4-BE49-F238E27FC236}">
                  <a16:creationId xmlns:a16="http://schemas.microsoft.com/office/drawing/2014/main" id="{0871F90A-C7FF-4D2D-AFB3-25FA6E05C8CF}"/>
                </a:ext>
              </a:extLst>
            </p:cNvPr>
            <p:cNvSpPr txBox="1"/>
            <p:nvPr/>
          </p:nvSpPr>
          <p:spPr>
            <a:xfrm>
              <a:off x="3805679" y="4101040"/>
              <a:ext cx="2144320" cy="523220"/>
            </a:xfrm>
            <a:prstGeom prst="rect">
              <a:avLst/>
            </a:prstGeom>
            <a:noFill/>
          </p:spPr>
          <p:txBody>
            <a:bodyPr wrap="square" rtlCol="0">
              <a:spAutoFit/>
            </a:bodyPr>
            <a:lstStyle/>
            <a:p>
              <a:pPr algn="ctr"/>
              <a:r>
                <a:rPr lang="en-US" sz="2800" dirty="0"/>
                <a:t>+Parallelism</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6FF6163-FFF3-447C-8253-57938E169DD6}"/>
                    </a:ext>
                  </a:extLst>
                </p:cNvPr>
                <p:cNvSpPr txBox="1"/>
                <p:nvPr/>
              </p:nvSpPr>
              <p:spPr>
                <a:xfrm>
                  <a:off x="4024116" y="4719303"/>
                  <a:ext cx="1733360" cy="11619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𝑎</m:t>
                                  </m:r>
                                </m:e>
                                <m:e>
                                  <m:r>
                                    <a:rPr lang="en-US" sz="2800" b="0" i="1" smtClean="0">
                                      <a:latin typeface="Cambria Math" panose="02040503050406030204" pitchFamily="18" charset="0"/>
                                    </a:rPr>
                                    <m:t>𝑏</m:t>
                                  </m:r>
                                </m:e>
                                <m:e>
                                  <m:r>
                                    <a:rPr lang="en-US" sz="2800" b="0" i="1" smtClean="0">
                                      <a:latin typeface="Cambria Math" panose="02040503050406030204" pitchFamily="18" charset="0"/>
                                    </a:rPr>
                                    <m:t>𝑐</m:t>
                                  </m:r>
                                </m:e>
                              </m:mr>
                              <m:mr>
                                <m:e>
                                  <m:r>
                                    <a:rPr lang="en-US" sz="2800" b="0" i="1" smtClean="0">
                                      <a:latin typeface="Cambria Math" panose="02040503050406030204" pitchFamily="18" charset="0"/>
                                    </a:rPr>
                                    <m:t>𝑑</m:t>
                                  </m:r>
                                </m:e>
                                <m:e>
                                  <m:r>
                                    <a:rPr lang="en-US" sz="2800" b="0" i="1" smtClean="0">
                                      <a:latin typeface="Cambria Math" panose="02040503050406030204" pitchFamily="18" charset="0"/>
                                    </a:rPr>
                                    <m:t>𝑒</m:t>
                                  </m:r>
                                </m:e>
                                <m:e>
                                  <m:r>
                                    <a:rPr lang="en-US" sz="2800" b="0" i="1" smtClean="0">
                                      <a:latin typeface="Cambria Math" panose="02040503050406030204" pitchFamily="18" charset="0"/>
                                    </a:rPr>
                                    <m:t>𝑓</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24" name="TextBox 23">
                  <a:extLst>
                    <a:ext uri="{FF2B5EF4-FFF2-40B4-BE49-F238E27FC236}">
                      <a16:creationId xmlns:a16="http://schemas.microsoft.com/office/drawing/2014/main" id="{16FF6163-FFF3-447C-8253-57938E169DD6}"/>
                    </a:ext>
                  </a:extLst>
                </p:cNvPr>
                <p:cNvSpPr txBox="1">
                  <a:spLocks noRot="1" noChangeAspect="1" noMove="1" noResize="1" noEditPoints="1" noAdjustHandles="1" noChangeArrowheads="1" noChangeShapeType="1" noTextEdit="1"/>
                </p:cNvSpPr>
                <p:nvPr/>
              </p:nvSpPr>
              <p:spPr>
                <a:xfrm>
                  <a:off x="4024116" y="4719303"/>
                  <a:ext cx="1733360" cy="1161985"/>
                </a:xfrm>
                <a:prstGeom prst="rect">
                  <a:avLst/>
                </a:prstGeom>
                <a:blipFill>
                  <a:blip r:embed="rId6"/>
                  <a:stretch>
                    <a:fillRect/>
                  </a:stretch>
                </a:blipFill>
              </p:spPr>
              <p:txBody>
                <a:bodyPr/>
                <a:lstStyle/>
                <a:p>
                  <a:r>
                    <a:rPr lang="en-US">
                      <a:noFill/>
                    </a:rPr>
                    <a:t> </a:t>
                  </a:r>
                </a:p>
              </p:txBody>
            </p:sp>
          </mc:Fallback>
        </mc:AlternateContent>
      </p:grpSp>
      <p:grpSp>
        <p:nvGrpSpPr>
          <p:cNvPr id="29" name="Group 28">
            <a:extLst>
              <a:ext uri="{FF2B5EF4-FFF2-40B4-BE49-F238E27FC236}">
                <a16:creationId xmlns:a16="http://schemas.microsoft.com/office/drawing/2014/main" id="{CD607A56-F5E8-4564-A2EE-27551077EA37}"/>
              </a:ext>
            </a:extLst>
          </p:cNvPr>
          <p:cNvGrpSpPr/>
          <p:nvPr/>
        </p:nvGrpSpPr>
        <p:grpSpPr>
          <a:xfrm>
            <a:off x="6931259" y="2371427"/>
            <a:ext cx="1880743" cy="3221267"/>
            <a:chOff x="6931259" y="2371427"/>
            <a:chExt cx="1880743" cy="3221267"/>
          </a:xfrm>
        </p:grpSpPr>
        <p:sp>
          <p:nvSpPr>
            <p:cNvPr id="11" name="TextBox 10">
              <a:extLst>
                <a:ext uri="{FF2B5EF4-FFF2-40B4-BE49-F238E27FC236}">
                  <a16:creationId xmlns:a16="http://schemas.microsoft.com/office/drawing/2014/main" id="{C2A3E1EA-DDB8-43EB-BC36-27B51876E55F}"/>
                </a:ext>
              </a:extLst>
            </p:cNvPr>
            <p:cNvSpPr txBox="1"/>
            <p:nvPr/>
          </p:nvSpPr>
          <p:spPr>
            <a:xfrm>
              <a:off x="7039837" y="2371427"/>
              <a:ext cx="1772165" cy="523220"/>
            </a:xfrm>
            <a:prstGeom prst="rect">
              <a:avLst/>
            </a:prstGeom>
            <a:noFill/>
          </p:spPr>
          <p:txBody>
            <a:bodyPr wrap="square" rtlCol="0">
              <a:spAutoFit/>
            </a:bodyPr>
            <a:lstStyle/>
            <a:p>
              <a:pPr algn="ctr"/>
              <a:r>
                <a:rPr lang="en-US" sz="2800" dirty="0"/>
                <a:t>Similarity</a:t>
              </a:r>
            </a:p>
          </p:txBody>
        </p:sp>
        <p:pic>
          <p:nvPicPr>
            <p:cNvPr id="12" name="Picture 10" descr="HHHIMG_1166">
              <a:extLst>
                <a:ext uri="{FF2B5EF4-FFF2-40B4-BE49-F238E27FC236}">
                  <a16:creationId xmlns:a16="http://schemas.microsoft.com/office/drawing/2014/main" id="{FCEADF0D-F9D2-4270-B4CD-42E7B76D5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900000">
              <a:off x="7414815" y="3155064"/>
              <a:ext cx="1022209" cy="76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C758E33-17DE-4119-86AF-42CC2A813626}"/>
                </a:ext>
              </a:extLst>
            </p:cNvPr>
            <p:cNvSpPr txBox="1"/>
            <p:nvPr/>
          </p:nvSpPr>
          <p:spPr>
            <a:xfrm>
              <a:off x="6931259" y="4101040"/>
              <a:ext cx="1772165" cy="523220"/>
            </a:xfrm>
            <a:prstGeom prst="rect">
              <a:avLst/>
            </a:prstGeom>
            <a:noFill/>
          </p:spPr>
          <p:txBody>
            <a:bodyPr wrap="square" rtlCol="0">
              <a:spAutoFit/>
            </a:bodyPr>
            <a:lstStyle/>
            <a:p>
              <a:pPr algn="ctr"/>
              <a:r>
                <a:rPr lang="en-US" sz="2800" dirty="0"/>
                <a:t>+Angles</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71AED7F-5DD2-46B0-A3F8-DB98133A6A03}"/>
                    </a:ext>
                  </a:extLst>
                </p:cNvPr>
                <p:cNvSpPr txBox="1"/>
                <p:nvPr/>
              </p:nvSpPr>
              <p:spPr>
                <a:xfrm>
                  <a:off x="7223425" y="4877049"/>
                  <a:ext cx="1334661" cy="7156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2"/>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𝑠</m:t>
                                  </m:r>
                                  <m:r>
                                    <m:rPr>
                                      <m:brk m:alnAt="7"/>
                                    </m:rPr>
                                    <a:rPr lang="en-US" sz="2800" b="1" i="1" smtClean="0">
                                      <a:latin typeface="Cambria Math" panose="02040503050406030204" pitchFamily="18" charset="0"/>
                                    </a:rPr>
                                    <m:t>𝑹</m:t>
                                  </m:r>
                                </m:e>
                                <m:e>
                                  <m:r>
                                    <a:rPr lang="en-US" sz="2800" b="1" i="1" smtClean="0">
                                      <a:latin typeface="Cambria Math" panose="02040503050406030204" pitchFamily="18" charset="0"/>
                                    </a:rPr>
                                    <m:t>𝒕</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25" name="TextBox 24">
                  <a:extLst>
                    <a:ext uri="{FF2B5EF4-FFF2-40B4-BE49-F238E27FC236}">
                      <a16:creationId xmlns:a16="http://schemas.microsoft.com/office/drawing/2014/main" id="{371AED7F-5DD2-46B0-A3F8-DB98133A6A03}"/>
                    </a:ext>
                  </a:extLst>
                </p:cNvPr>
                <p:cNvSpPr txBox="1">
                  <a:spLocks noRot="1" noChangeAspect="1" noMove="1" noResize="1" noEditPoints="1" noAdjustHandles="1" noChangeArrowheads="1" noChangeShapeType="1" noTextEdit="1"/>
                </p:cNvSpPr>
                <p:nvPr/>
              </p:nvSpPr>
              <p:spPr>
                <a:xfrm>
                  <a:off x="7223425" y="4877049"/>
                  <a:ext cx="1334661" cy="715645"/>
                </a:xfrm>
                <a:prstGeom prst="rect">
                  <a:avLst/>
                </a:prstGeom>
                <a:blipFill>
                  <a:blip r:embed="rId7"/>
                  <a:stretch>
                    <a:fillRect/>
                  </a:stretch>
                </a:blipFill>
              </p:spPr>
              <p:txBody>
                <a:bodyPr/>
                <a:lstStyle/>
                <a:p>
                  <a:r>
                    <a:rPr lang="en-US">
                      <a:noFill/>
                    </a:rPr>
                    <a:t> </a:t>
                  </a:r>
                </a:p>
              </p:txBody>
            </p:sp>
          </mc:Fallback>
        </mc:AlternateContent>
      </p:grpSp>
      <p:sp>
        <p:nvSpPr>
          <p:cNvPr id="30" name="TextBox 29">
            <a:extLst>
              <a:ext uri="{FF2B5EF4-FFF2-40B4-BE49-F238E27FC236}">
                <a16:creationId xmlns:a16="http://schemas.microsoft.com/office/drawing/2014/main" id="{95080C4E-9618-470E-AC9C-052346160B6B}"/>
              </a:ext>
            </a:extLst>
          </p:cNvPr>
          <p:cNvSpPr txBox="1"/>
          <p:nvPr/>
        </p:nvSpPr>
        <p:spPr>
          <a:xfrm>
            <a:off x="2528009" y="5984750"/>
            <a:ext cx="6678785" cy="523220"/>
          </a:xfrm>
          <a:prstGeom prst="rect">
            <a:avLst/>
          </a:prstGeom>
          <a:noFill/>
        </p:spPr>
        <p:txBody>
          <a:bodyPr wrap="square" rtlCol="0">
            <a:spAutoFit/>
          </a:bodyPr>
          <a:lstStyle/>
          <a:p>
            <a:r>
              <a:rPr lang="en-US" sz="2800" dirty="0"/>
              <a:t>3D: same idea, different dimensions</a:t>
            </a:r>
          </a:p>
        </p:txBody>
      </p:sp>
    </p:spTree>
    <p:extLst>
      <p:ext uri="{BB962C8B-B14F-4D97-AF65-F5344CB8AC3E}">
        <p14:creationId xmlns:p14="http://schemas.microsoft.com/office/powerpoint/2010/main" val="326073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7AE2-7C3C-436E-B5C4-6CDA9112DEB6}"/>
              </a:ext>
            </a:extLst>
          </p:cNvPr>
          <p:cNvSpPr>
            <a:spLocks noGrp="1"/>
          </p:cNvSpPr>
          <p:nvPr>
            <p:ph type="title"/>
          </p:nvPr>
        </p:nvSpPr>
        <p:spPr/>
        <p:txBody>
          <a:bodyPr/>
          <a:lstStyle/>
          <a:p>
            <a:r>
              <a:rPr lang="en-US" dirty="0"/>
              <a:t>Projective ambiguity</a:t>
            </a:r>
          </a:p>
        </p:txBody>
      </p:sp>
      <p:pic>
        <p:nvPicPr>
          <p:cNvPr id="4" name="Picture 5" descr="fig9">
            <a:extLst>
              <a:ext uri="{FF2B5EF4-FFF2-40B4-BE49-F238E27FC236}">
                <a16:creationId xmlns:a16="http://schemas.microsoft.com/office/drawing/2014/main" id="{29345EFE-5261-42AC-8E3A-E99C9EFE091C}"/>
              </a:ext>
            </a:extLst>
          </p:cNvPr>
          <p:cNvPicPr>
            <a:picLocks noChangeAspect="1" noChangeArrowheads="1"/>
          </p:cNvPicPr>
          <p:nvPr/>
        </p:nvPicPr>
        <p:blipFill>
          <a:blip r:embed="rId2" cstate="print"/>
          <a:srcRect/>
          <a:stretch>
            <a:fillRect/>
          </a:stretch>
        </p:blipFill>
        <p:spPr bwMode="auto">
          <a:xfrm>
            <a:off x="2605665" y="2448759"/>
            <a:ext cx="3932670" cy="2912341"/>
          </a:xfrm>
          <a:prstGeom prst="rect">
            <a:avLst/>
          </a:prstGeom>
          <a:noFill/>
          <a:ln w="9525">
            <a:noFill/>
            <a:miter lim="800000"/>
            <a:headEnd/>
            <a:tailEnd/>
          </a:ln>
        </p:spPr>
      </p:pic>
      <p:sp>
        <p:nvSpPr>
          <p:cNvPr id="5" name="TextBox 4">
            <a:extLst>
              <a:ext uri="{FF2B5EF4-FFF2-40B4-BE49-F238E27FC236}">
                <a16:creationId xmlns:a16="http://schemas.microsoft.com/office/drawing/2014/main" id="{00111BC6-CBC9-44AD-85B2-D9692345CB26}"/>
              </a:ext>
            </a:extLst>
          </p:cNvPr>
          <p:cNvSpPr txBox="1"/>
          <p:nvPr/>
        </p:nvSpPr>
        <p:spPr>
          <a:xfrm>
            <a:off x="340181" y="1496900"/>
            <a:ext cx="8463638" cy="954107"/>
          </a:xfrm>
          <a:prstGeom prst="rect">
            <a:avLst/>
          </a:prstGeom>
          <a:noFill/>
        </p:spPr>
        <p:txBody>
          <a:bodyPr wrap="square" rtlCol="0">
            <a:spAutoFit/>
          </a:bodyPr>
          <a:lstStyle/>
          <a:p>
            <a:pPr algn="ctr"/>
            <a:r>
              <a:rPr lang="en-US" sz="2800" dirty="0"/>
              <a:t>With no constraints on cameras matrices and scene, can only reconstruct up to a perspective ambiguity</a:t>
            </a:r>
          </a:p>
        </p:txBody>
      </p:sp>
      <p:grpSp>
        <p:nvGrpSpPr>
          <p:cNvPr id="8" name="Group 7">
            <a:extLst>
              <a:ext uri="{FF2B5EF4-FFF2-40B4-BE49-F238E27FC236}">
                <a16:creationId xmlns:a16="http://schemas.microsoft.com/office/drawing/2014/main" id="{573180EE-9D6D-4710-919D-7973E6C75968}"/>
              </a:ext>
            </a:extLst>
          </p:cNvPr>
          <p:cNvGrpSpPr/>
          <p:nvPr/>
        </p:nvGrpSpPr>
        <p:grpSpPr>
          <a:xfrm>
            <a:off x="724892" y="3429000"/>
            <a:ext cx="7107715" cy="2866715"/>
            <a:chOff x="724892" y="3429000"/>
            <a:chExt cx="7107715" cy="2866715"/>
          </a:xfrm>
        </p:grpSpPr>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C2515273-EF77-44F8-BC09-F8E7328239FF}"/>
                    </a:ext>
                  </a:extLst>
                </p:cNvPr>
                <p:cNvSpPr/>
                <p:nvPr/>
              </p:nvSpPr>
              <p:spPr>
                <a:xfrm>
                  <a:off x="724892" y="5361100"/>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p:sp>
              <p:nvSpPr>
                <p:cNvPr id="6" name="Rectangle 5">
                  <a:extLst>
                    <a:ext uri="{FF2B5EF4-FFF2-40B4-BE49-F238E27FC236}">
                      <a16:creationId xmlns:a16="http://schemas.microsoft.com/office/drawing/2014/main" id="{C2515273-EF77-44F8-BC09-F8E7328239FF}"/>
                    </a:ext>
                  </a:extLst>
                </p:cNvPr>
                <p:cNvSpPr>
                  <a:spLocks noRot="1" noChangeAspect="1" noMove="1" noResize="1" noEditPoints="1" noAdjustHandles="1" noChangeArrowheads="1" noChangeShapeType="1" noTextEdit="1"/>
                </p:cNvSpPr>
                <p:nvPr/>
              </p:nvSpPr>
              <p:spPr>
                <a:xfrm>
                  <a:off x="724892" y="5361100"/>
                  <a:ext cx="7107715" cy="934615"/>
                </a:xfrm>
                <a:prstGeom prst="rect">
                  <a:avLst/>
                </a:prstGeom>
                <a:blipFill>
                  <a:blip r:embed="rId3"/>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9D6E7707-0F79-4C81-8D8A-E9516F43635E}"/>
                </a:ext>
              </a:extLst>
            </p:cNvPr>
            <p:cNvGrpSpPr/>
            <p:nvPr/>
          </p:nvGrpSpPr>
          <p:grpSpPr>
            <a:xfrm>
              <a:off x="4966283" y="3429000"/>
              <a:ext cx="1728132" cy="2098269"/>
              <a:chOff x="4966283" y="3429000"/>
              <a:chExt cx="1728132" cy="2098269"/>
            </a:xfrm>
          </p:grpSpPr>
          <p:sp>
            <p:nvSpPr>
              <p:cNvPr id="7" name="TextBox 6">
                <a:extLst>
                  <a:ext uri="{FF2B5EF4-FFF2-40B4-BE49-F238E27FC236}">
                    <a16:creationId xmlns:a16="http://schemas.microsoft.com/office/drawing/2014/main" id="{50971F65-F4B6-4642-981D-082600369C92}"/>
                  </a:ext>
                </a:extLst>
              </p:cNvPr>
              <p:cNvSpPr txBox="1"/>
              <p:nvPr/>
            </p:nvSpPr>
            <p:spPr>
              <a:xfrm>
                <a:off x="4966283" y="3429000"/>
                <a:ext cx="612396" cy="830997"/>
              </a:xfrm>
              <a:prstGeom prst="rect">
                <a:avLst/>
              </a:prstGeom>
              <a:solidFill>
                <a:schemeClr val="bg1"/>
              </a:solidFill>
            </p:spPr>
            <p:txBody>
              <a:bodyPr wrap="square" rtlCol="0">
                <a:spAutoFit/>
              </a:bodyPr>
              <a:lstStyle/>
              <a:p>
                <a:r>
                  <a:rPr lang="en-US" sz="4800" b="1" dirty="0"/>
                  <a:t>H</a:t>
                </a:r>
              </a:p>
            </p:txBody>
          </p:sp>
          <p:cxnSp>
            <p:nvCxnSpPr>
              <p:cNvPr id="9" name="Straight Arrow Connector 8">
                <a:extLst>
                  <a:ext uri="{FF2B5EF4-FFF2-40B4-BE49-F238E27FC236}">
                    <a16:creationId xmlns:a16="http://schemas.microsoft.com/office/drawing/2014/main" id="{0404B22B-A385-4EC0-B84E-D6505A4A187B}"/>
                  </a:ext>
                </a:extLst>
              </p:cNvPr>
              <p:cNvCxnSpPr/>
              <p:nvPr/>
            </p:nvCxnSpPr>
            <p:spPr>
              <a:xfrm>
                <a:off x="5272481" y="4093828"/>
                <a:ext cx="306198" cy="13757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FF716F2-EEB4-4060-8D16-EA271055C4EC}"/>
                  </a:ext>
                </a:extLst>
              </p:cNvPr>
              <p:cNvCxnSpPr>
                <a:cxnSpLocks/>
              </p:cNvCxnSpPr>
              <p:nvPr/>
            </p:nvCxnSpPr>
            <p:spPr>
              <a:xfrm>
                <a:off x="5578679" y="4039567"/>
                <a:ext cx="1115736" cy="14877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1" name="TextBox 10">
            <a:extLst>
              <a:ext uri="{FF2B5EF4-FFF2-40B4-BE49-F238E27FC236}">
                <a16:creationId xmlns:a16="http://schemas.microsoft.com/office/drawing/2014/main" id="{385E4BA1-AF3E-4853-82C1-1C9ABAF0D337}"/>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94531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Projective ambiguity</a:t>
            </a:r>
          </a:p>
        </p:txBody>
      </p:sp>
      <p:sp>
        <p:nvSpPr>
          <p:cNvPr id="29699" name="Rectangle 3"/>
          <p:cNvSpPr>
            <a:spLocks noGrp="1" noChangeArrowheads="1"/>
          </p:cNvSpPr>
          <p:nvPr>
            <p:ph type="body" idx="1"/>
          </p:nvPr>
        </p:nvSpPr>
        <p:spPr/>
        <p:txBody>
          <a:bodyPr/>
          <a:lstStyle/>
          <a:p>
            <a:endParaRPr lang="en-US" dirty="0"/>
          </a:p>
        </p:txBody>
      </p:sp>
      <p:pic>
        <p:nvPicPr>
          <p:cNvPr id="29700" name="Picture 4" descr="fig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36937" y="4818862"/>
            <a:ext cx="3041177" cy="1493037"/>
          </a:xfrm>
          <a:prstGeom prst="rect">
            <a:avLst/>
          </a:prstGeom>
          <a:noFill/>
          <a:ln w="9525">
            <a:noFill/>
            <a:miter lim="800000"/>
            <a:headEnd/>
            <a:tailEnd/>
          </a:ln>
        </p:spPr>
      </p:pic>
      <p:pic>
        <p:nvPicPr>
          <p:cNvPr id="29701" name="Picture 5" descr="fig9"/>
          <p:cNvPicPr>
            <a:picLocks noChangeAspect="1" noChangeArrowheads="1"/>
          </p:cNvPicPr>
          <p:nvPr/>
        </p:nvPicPr>
        <p:blipFill>
          <a:blip r:embed="rId4" cstate="print"/>
          <a:srcRect/>
          <a:stretch>
            <a:fillRect/>
          </a:stretch>
        </p:blipFill>
        <p:spPr bwMode="auto">
          <a:xfrm>
            <a:off x="1223025" y="1825625"/>
            <a:ext cx="3124489" cy="2343727"/>
          </a:xfrm>
          <a:prstGeom prst="rect">
            <a:avLst/>
          </a:prstGeom>
          <a:noFill/>
          <a:ln w="9525">
            <a:noFill/>
            <a:miter lim="800000"/>
            <a:headEnd/>
            <a:tailEnd/>
          </a:ln>
        </p:spPr>
      </p:pic>
      <p:pic>
        <p:nvPicPr>
          <p:cNvPr id="29702" name="Picture 6" descr="fig9"/>
          <p:cNvPicPr>
            <a:picLocks noChangeAspect="1" noChangeArrowheads="1"/>
          </p:cNvPicPr>
          <p:nvPr/>
        </p:nvPicPr>
        <p:blipFill>
          <a:blip r:embed="rId5" cstate="print"/>
          <a:srcRect/>
          <a:stretch>
            <a:fillRect/>
          </a:stretch>
        </p:blipFill>
        <p:spPr bwMode="auto">
          <a:xfrm>
            <a:off x="4878460" y="1825625"/>
            <a:ext cx="3112943" cy="2335068"/>
          </a:xfrm>
          <a:prstGeom prst="rect">
            <a:avLst/>
          </a:prstGeom>
          <a:noFill/>
          <a:ln w="9525">
            <a:noFill/>
            <a:miter lim="800000"/>
            <a:headEnd/>
            <a:tailEnd/>
          </a:ln>
        </p:spPr>
      </p:pic>
      <p:pic>
        <p:nvPicPr>
          <p:cNvPr id="29703" name="Picture 7" descr="fig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242909" y="4219285"/>
            <a:ext cx="2458657" cy="2092614"/>
          </a:xfrm>
          <a:prstGeom prst="rect">
            <a:avLst/>
          </a:prstGeom>
          <a:noFill/>
          <a:ln w="9525">
            <a:noFill/>
            <a:miter lim="800000"/>
            <a:headEnd/>
            <a:tailEnd/>
          </a:ln>
        </p:spPr>
      </p:pic>
      <p:sp>
        <p:nvSpPr>
          <p:cNvPr id="8" name="TextBox 7">
            <a:extLst>
              <a:ext uri="{FF2B5EF4-FFF2-40B4-BE49-F238E27FC236}">
                <a16:creationId xmlns:a16="http://schemas.microsoft.com/office/drawing/2014/main" id="{007A7763-3E37-4F30-8471-B69198FAB08F}"/>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FD95-2319-49B4-8B37-F7AA450C6B17}"/>
              </a:ext>
            </a:extLst>
          </p:cNvPr>
          <p:cNvSpPr>
            <a:spLocks noGrp="1"/>
          </p:cNvSpPr>
          <p:nvPr>
            <p:ph type="title"/>
          </p:nvPr>
        </p:nvSpPr>
        <p:spPr/>
        <p:txBody>
          <a:bodyPr/>
          <a:lstStyle/>
          <a:p>
            <a:r>
              <a:rPr lang="en-US" dirty="0"/>
              <a:t>Affine ambiguity</a:t>
            </a:r>
          </a:p>
        </p:txBody>
      </p:sp>
      <p:sp>
        <p:nvSpPr>
          <p:cNvPr id="4" name="TextBox 3">
            <a:extLst>
              <a:ext uri="{FF2B5EF4-FFF2-40B4-BE49-F238E27FC236}">
                <a16:creationId xmlns:a16="http://schemas.microsoft.com/office/drawing/2014/main" id="{920AFCDC-DD2F-457C-822D-4F9AF652FA65}"/>
              </a:ext>
            </a:extLst>
          </p:cNvPr>
          <p:cNvSpPr txBox="1"/>
          <p:nvPr/>
        </p:nvSpPr>
        <p:spPr>
          <a:xfrm>
            <a:off x="340181" y="1496900"/>
            <a:ext cx="8463638" cy="954107"/>
          </a:xfrm>
          <a:prstGeom prst="rect">
            <a:avLst/>
          </a:prstGeom>
          <a:noFill/>
        </p:spPr>
        <p:txBody>
          <a:bodyPr wrap="square" rtlCol="0">
            <a:spAutoFit/>
          </a:bodyPr>
          <a:lstStyle/>
          <a:p>
            <a:pPr algn="ctr"/>
            <a:r>
              <a:rPr lang="en-US" sz="2800" dirty="0"/>
              <a:t>If we have constraints in the form of what lines are parallel, can reduce ambiguity to </a:t>
            </a:r>
            <a:r>
              <a:rPr lang="en-US" sz="2800" i="1" dirty="0"/>
              <a:t>affine ambiguity</a:t>
            </a:r>
            <a:r>
              <a:rPr lang="en-US" sz="2800" dirty="0"/>
              <a:t>.</a:t>
            </a:r>
          </a:p>
        </p:txBody>
      </p:sp>
      <p:pic>
        <p:nvPicPr>
          <p:cNvPr id="27" name="Picture 5" descr="fig9">
            <a:extLst>
              <a:ext uri="{FF2B5EF4-FFF2-40B4-BE49-F238E27FC236}">
                <a16:creationId xmlns:a16="http://schemas.microsoft.com/office/drawing/2014/main" id="{DBB1AF7C-ED69-458B-BE51-AD2913F64B9A}"/>
              </a:ext>
            </a:extLst>
          </p:cNvPr>
          <p:cNvPicPr>
            <a:picLocks noChangeAspect="1" noChangeArrowheads="1"/>
          </p:cNvPicPr>
          <p:nvPr/>
        </p:nvPicPr>
        <p:blipFill>
          <a:blip r:embed="rId2" cstate="print"/>
          <a:srcRect/>
          <a:stretch>
            <a:fillRect/>
          </a:stretch>
        </p:blipFill>
        <p:spPr bwMode="auto">
          <a:xfrm>
            <a:off x="2605665" y="2448759"/>
            <a:ext cx="3932670" cy="2912341"/>
          </a:xfrm>
          <a:prstGeom prst="rect">
            <a:avLst/>
          </a:prstGeom>
          <a:noFill/>
          <a:ln w="9525">
            <a:noFill/>
            <a:miter lim="800000"/>
            <a:headEnd/>
            <a:tailEnd/>
          </a:ln>
        </p:spPr>
      </p:pic>
      <p:grpSp>
        <p:nvGrpSpPr>
          <p:cNvPr id="28" name="Group 27">
            <a:extLst>
              <a:ext uri="{FF2B5EF4-FFF2-40B4-BE49-F238E27FC236}">
                <a16:creationId xmlns:a16="http://schemas.microsoft.com/office/drawing/2014/main" id="{E2D06446-075E-46EB-880A-552D5E04D04B}"/>
              </a:ext>
            </a:extLst>
          </p:cNvPr>
          <p:cNvGrpSpPr/>
          <p:nvPr/>
        </p:nvGrpSpPr>
        <p:grpSpPr>
          <a:xfrm>
            <a:off x="4412717" y="4292660"/>
            <a:ext cx="1001565" cy="624896"/>
            <a:chOff x="4057650" y="4162425"/>
            <a:chExt cx="1101722" cy="687386"/>
          </a:xfrm>
        </p:grpSpPr>
        <p:sp>
          <p:nvSpPr>
            <p:cNvPr id="29" name="Freeform 6">
              <a:extLst>
                <a:ext uri="{FF2B5EF4-FFF2-40B4-BE49-F238E27FC236}">
                  <a16:creationId xmlns:a16="http://schemas.microsoft.com/office/drawing/2014/main" id="{6D063BD9-56A9-41D7-A04A-503633B5EBCF}"/>
                </a:ext>
              </a:extLst>
            </p:cNvPr>
            <p:cNvSpPr>
              <a:spLocks/>
            </p:cNvSpPr>
            <p:nvPr/>
          </p:nvSpPr>
          <p:spPr bwMode="auto">
            <a:xfrm>
              <a:off x="4084638" y="4429125"/>
              <a:ext cx="738187" cy="381000"/>
            </a:xfrm>
            <a:custGeom>
              <a:avLst/>
              <a:gdLst>
                <a:gd name="T0" fmla="*/ 2147483647 w 465"/>
                <a:gd name="T1" fmla="*/ 0 h 240"/>
                <a:gd name="T2" fmla="*/ 2147483647 w 465"/>
                <a:gd name="T3" fmla="*/ 0 h 240"/>
                <a:gd name="T4" fmla="*/ 2147483647 w 465"/>
                <a:gd name="T5" fmla="*/ 2147483647 h 240"/>
                <a:gd name="T6" fmla="*/ 0 w 465"/>
                <a:gd name="T7" fmla="*/ 2147483647 h 240"/>
                <a:gd name="T8" fmla="*/ 2147483647 w 465"/>
                <a:gd name="T9" fmla="*/ 0 h 240"/>
                <a:gd name="T10" fmla="*/ 0 60000 65536"/>
                <a:gd name="T11" fmla="*/ 0 60000 65536"/>
                <a:gd name="T12" fmla="*/ 0 60000 65536"/>
                <a:gd name="T13" fmla="*/ 0 60000 65536"/>
                <a:gd name="T14" fmla="*/ 0 60000 65536"/>
                <a:gd name="T15" fmla="*/ 0 w 465"/>
                <a:gd name="T16" fmla="*/ 0 h 240"/>
                <a:gd name="T17" fmla="*/ 465 w 465"/>
                <a:gd name="T18" fmla="*/ 240 h 240"/>
              </a:gdLst>
              <a:ahLst/>
              <a:cxnLst>
                <a:cxn ang="T10">
                  <a:pos x="T0" y="T1"/>
                </a:cxn>
                <a:cxn ang="T11">
                  <a:pos x="T2" y="T3"/>
                </a:cxn>
                <a:cxn ang="T12">
                  <a:pos x="T4" y="T5"/>
                </a:cxn>
                <a:cxn ang="T13">
                  <a:pos x="T6" y="T7"/>
                </a:cxn>
                <a:cxn ang="T14">
                  <a:pos x="T8" y="T9"/>
                </a:cxn>
              </a:cxnLst>
              <a:rect l="T15" t="T16" r="T17" b="T18"/>
              <a:pathLst>
                <a:path w="465" h="240">
                  <a:moveTo>
                    <a:pt x="78" y="0"/>
                  </a:moveTo>
                  <a:lnTo>
                    <a:pt x="465" y="0"/>
                  </a:lnTo>
                  <a:lnTo>
                    <a:pt x="396" y="240"/>
                  </a:lnTo>
                  <a:lnTo>
                    <a:pt x="0" y="240"/>
                  </a:lnTo>
                  <a:lnTo>
                    <a:pt x="78" y="0"/>
                  </a:lnTo>
                  <a:close/>
                </a:path>
              </a:pathLst>
            </a:custGeom>
            <a:solidFill>
              <a:srgbClr val="969696"/>
            </a:solidFill>
            <a:ln w="9525">
              <a:solidFill>
                <a:srgbClr val="4D4D4D"/>
              </a:solidFill>
              <a:round/>
              <a:headEnd/>
              <a:tailEnd/>
            </a:ln>
          </p:spPr>
          <p:txBody>
            <a:bodyPr/>
            <a:lstStyle/>
            <a:p>
              <a:endParaRPr lang="en-US"/>
            </a:p>
          </p:txBody>
        </p:sp>
        <p:sp>
          <p:nvSpPr>
            <p:cNvPr id="30" name="Freeform 7">
              <a:extLst>
                <a:ext uri="{FF2B5EF4-FFF2-40B4-BE49-F238E27FC236}">
                  <a16:creationId xmlns:a16="http://schemas.microsoft.com/office/drawing/2014/main" id="{2B753C73-D976-4040-BB4B-2BF7B4767D9C}"/>
                </a:ext>
              </a:extLst>
            </p:cNvPr>
            <p:cNvSpPr>
              <a:spLocks/>
            </p:cNvSpPr>
            <p:nvPr/>
          </p:nvSpPr>
          <p:spPr bwMode="auto">
            <a:xfrm>
              <a:off x="4206875" y="4162425"/>
              <a:ext cx="889000" cy="263525"/>
            </a:xfrm>
            <a:custGeom>
              <a:avLst/>
              <a:gdLst>
                <a:gd name="T0" fmla="*/ 2147483647 w 560"/>
                <a:gd name="T1" fmla="*/ 0 h 166"/>
                <a:gd name="T2" fmla="*/ 2147483647 w 560"/>
                <a:gd name="T3" fmla="*/ 0 h 166"/>
                <a:gd name="T4" fmla="*/ 2147483647 w 560"/>
                <a:gd name="T5" fmla="*/ 2147483647 h 166"/>
                <a:gd name="T6" fmla="*/ 0 w 560"/>
                <a:gd name="T7" fmla="*/ 2147483647 h 166"/>
                <a:gd name="T8" fmla="*/ 2147483647 w 560"/>
                <a:gd name="T9" fmla="*/ 0 h 166"/>
                <a:gd name="T10" fmla="*/ 0 60000 65536"/>
                <a:gd name="T11" fmla="*/ 0 60000 65536"/>
                <a:gd name="T12" fmla="*/ 0 60000 65536"/>
                <a:gd name="T13" fmla="*/ 0 60000 65536"/>
                <a:gd name="T14" fmla="*/ 0 60000 65536"/>
                <a:gd name="T15" fmla="*/ 0 w 560"/>
                <a:gd name="T16" fmla="*/ 0 h 166"/>
                <a:gd name="T17" fmla="*/ 560 w 560"/>
                <a:gd name="T18" fmla="*/ 166 h 166"/>
              </a:gdLst>
              <a:ahLst/>
              <a:cxnLst>
                <a:cxn ang="T10">
                  <a:pos x="T0" y="T1"/>
                </a:cxn>
                <a:cxn ang="T11">
                  <a:pos x="T2" y="T3"/>
                </a:cxn>
                <a:cxn ang="T12">
                  <a:pos x="T4" y="T5"/>
                </a:cxn>
                <a:cxn ang="T13">
                  <a:pos x="T6" y="T7"/>
                </a:cxn>
                <a:cxn ang="T14">
                  <a:pos x="T8" y="T9"/>
                </a:cxn>
              </a:cxnLst>
              <a:rect l="T15" t="T16" r="T17" b="T18"/>
              <a:pathLst>
                <a:path w="560" h="166">
                  <a:moveTo>
                    <a:pt x="158" y="0"/>
                  </a:moveTo>
                  <a:lnTo>
                    <a:pt x="560" y="0"/>
                  </a:lnTo>
                  <a:lnTo>
                    <a:pt x="392" y="166"/>
                  </a:lnTo>
                  <a:lnTo>
                    <a:pt x="0" y="166"/>
                  </a:lnTo>
                  <a:lnTo>
                    <a:pt x="158" y="0"/>
                  </a:lnTo>
                  <a:close/>
                </a:path>
              </a:pathLst>
            </a:custGeom>
            <a:solidFill>
              <a:schemeClr val="bg1"/>
            </a:solidFill>
            <a:ln w="9525">
              <a:solidFill>
                <a:srgbClr val="5F5F5F"/>
              </a:solidFill>
              <a:round/>
              <a:headEnd/>
              <a:tailEnd/>
            </a:ln>
          </p:spPr>
          <p:txBody>
            <a:bodyPr/>
            <a:lstStyle/>
            <a:p>
              <a:endParaRPr lang="en-US"/>
            </a:p>
          </p:txBody>
        </p:sp>
        <p:sp>
          <p:nvSpPr>
            <p:cNvPr id="31" name="Freeform 8">
              <a:extLst>
                <a:ext uri="{FF2B5EF4-FFF2-40B4-BE49-F238E27FC236}">
                  <a16:creationId xmlns:a16="http://schemas.microsoft.com/office/drawing/2014/main" id="{76C10E69-399C-4761-AA39-7E40A2621A94}"/>
                </a:ext>
              </a:extLst>
            </p:cNvPr>
            <p:cNvSpPr>
              <a:spLocks/>
            </p:cNvSpPr>
            <p:nvPr/>
          </p:nvSpPr>
          <p:spPr bwMode="auto">
            <a:xfrm>
              <a:off x="4711700" y="4167188"/>
              <a:ext cx="388938" cy="649287"/>
            </a:xfrm>
            <a:custGeom>
              <a:avLst/>
              <a:gdLst>
                <a:gd name="T0" fmla="*/ 2147483647 w 245"/>
                <a:gd name="T1" fmla="*/ 2147483647 h 409"/>
                <a:gd name="T2" fmla="*/ 2147483647 w 245"/>
                <a:gd name="T3" fmla="*/ 0 h 409"/>
                <a:gd name="T4" fmla="*/ 2147483647 w 245"/>
                <a:gd name="T5" fmla="*/ 2147483647 h 409"/>
                <a:gd name="T6" fmla="*/ 0 w 245"/>
                <a:gd name="T7" fmla="*/ 2147483647 h 409"/>
                <a:gd name="T8" fmla="*/ 2147483647 w 245"/>
                <a:gd name="T9" fmla="*/ 2147483647 h 409"/>
                <a:gd name="T10" fmla="*/ 0 60000 65536"/>
                <a:gd name="T11" fmla="*/ 0 60000 65536"/>
                <a:gd name="T12" fmla="*/ 0 60000 65536"/>
                <a:gd name="T13" fmla="*/ 0 60000 65536"/>
                <a:gd name="T14" fmla="*/ 0 60000 65536"/>
                <a:gd name="T15" fmla="*/ 0 w 245"/>
                <a:gd name="T16" fmla="*/ 0 h 409"/>
                <a:gd name="T17" fmla="*/ 245 w 245"/>
                <a:gd name="T18" fmla="*/ 409 h 409"/>
              </a:gdLst>
              <a:ahLst/>
              <a:cxnLst>
                <a:cxn ang="T10">
                  <a:pos x="T0" y="T1"/>
                </a:cxn>
                <a:cxn ang="T11">
                  <a:pos x="T2" y="T3"/>
                </a:cxn>
                <a:cxn ang="T12">
                  <a:pos x="T4" y="T5"/>
                </a:cxn>
                <a:cxn ang="T13">
                  <a:pos x="T6" y="T7"/>
                </a:cxn>
                <a:cxn ang="T14">
                  <a:pos x="T8" y="T9"/>
                </a:cxn>
              </a:cxnLst>
              <a:rect l="T15" t="T16" r="T17" b="T18"/>
              <a:pathLst>
                <a:path w="245" h="409">
                  <a:moveTo>
                    <a:pt x="74" y="159"/>
                  </a:moveTo>
                  <a:lnTo>
                    <a:pt x="245" y="0"/>
                  </a:lnTo>
                  <a:lnTo>
                    <a:pt x="173" y="237"/>
                  </a:lnTo>
                  <a:lnTo>
                    <a:pt x="0" y="409"/>
                  </a:lnTo>
                  <a:lnTo>
                    <a:pt x="74" y="159"/>
                  </a:lnTo>
                  <a:close/>
                </a:path>
              </a:pathLst>
            </a:custGeom>
            <a:solidFill>
              <a:srgbClr val="4D4D4D"/>
            </a:solidFill>
            <a:ln w="9525">
              <a:solidFill>
                <a:srgbClr val="4D4D4D"/>
              </a:solidFill>
              <a:round/>
              <a:headEnd/>
              <a:tailEnd/>
            </a:ln>
          </p:spPr>
          <p:txBody>
            <a:bodyPr/>
            <a:lstStyle/>
            <a:p>
              <a:endParaRPr lang="en-US"/>
            </a:p>
          </p:txBody>
        </p:sp>
        <p:sp>
          <p:nvSpPr>
            <p:cNvPr id="32" name="Freeform 11">
              <a:extLst>
                <a:ext uri="{FF2B5EF4-FFF2-40B4-BE49-F238E27FC236}">
                  <a16:creationId xmlns:a16="http://schemas.microsoft.com/office/drawing/2014/main" id="{4EF86D36-ED14-4C3A-B8ED-4EEDBA4A170F}"/>
                </a:ext>
              </a:extLst>
            </p:cNvPr>
            <p:cNvSpPr>
              <a:spLocks/>
            </p:cNvSpPr>
            <p:nvPr/>
          </p:nvSpPr>
          <p:spPr bwMode="auto">
            <a:xfrm rot="281547">
              <a:off x="4202604" y="4454210"/>
              <a:ext cx="946149" cy="50800"/>
            </a:xfrm>
            <a:custGeom>
              <a:avLst/>
              <a:gdLst>
                <a:gd name="T0" fmla="*/ 0 w 508"/>
                <a:gd name="T1" fmla="*/ 0 h 70"/>
                <a:gd name="T2" fmla="*/ 2147483647 w 508"/>
                <a:gd name="T3" fmla="*/ 2147483647 h 70"/>
                <a:gd name="T4" fmla="*/ 0 60000 65536"/>
                <a:gd name="T5" fmla="*/ 0 60000 65536"/>
                <a:gd name="T6" fmla="*/ 0 w 508"/>
                <a:gd name="T7" fmla="*/ 0 h 70"/>
                <a:gd name="T8" fmla="*/ 508 w 508"/>
                <a:gd name="T9" fmla="*/ 70 h 70"/>
              </a:gdLst>
              <a:ahLst/>
              <a:cxnLst>
                <a:cxn ang="T4">
                  <a:pos x="T0" y="T1"/>
                </a:cxn>
                <a:cxn ang="T5">
                  <a:pos x="T2" y="T3"/>
                </a:cxn>
              </a:cxnLst>
              <a:rect l="T6" t="T7" r="T8" b="T9"/>
              <a:pathLst>
                <a:path w="508" h="70">
                  <a:moveTo>
                    <a:pt x="0" y="0"/>
                  </a:moveTo>
                  <a:lnTo>
                    <a:pt x="508" y="70"/>
                  </a:lnTo>
                </a:path>
              </a:pathLst>
            </a:custGeom>
            <a:noFill/>
            <a:ln w="9525">
              <a:solidFill>
                <a:srgbClr val="5F5F5F"/>
              </a:solidFill>
              <a:round/>
              <a:headEnd/>
              <a:tailEnd/>
            </a:ln>
          </p:spPr>
          <p:txBody>
            <a:bodyPr/>
            <a:lstStyle/>
            <a:p>
              <a:endParaRPr lang="en-US"/>
            </a:p>
          </p:txBody>
        </p:sp>
        <p:sp>
          <p:nvSpPr>
            <p:cNvPr id="33" name="Freeform 12">
              <a:extLst>
                <a:ext uri="{FF2B5EF4-FFF2-40B4-BE49-F238E27FC236}">
                  <a16:creationId xmlns:a16="http://schemas.microsoft.com/office/drawing/2014/main" id="{D4A9C58E-A63F-4FDC-B976-1620BFC35923}"/>
                </a:ext>
              </a:extLst>
            </p:cNvPr>
            <p:cNvSpPr>
              <a:spLocks/>
            </p:cNvSpPr>
            <p:nvPr/>
          </p:nvSpPr>
          <p:spPr bwMode="auto">
            <a:xfrm rot="21121447" flipV="1">
              <a:off x="4084639" y="4729479"/>
              <a:ext cx="1074733" cy="120332"/>
            </a:xfrm>
            <a:custGeom>
              <a:avLst/>
              <a:gdLst>
                <a:gd name="T0" fmla="*/ 0 w 596"/>
                <a:gd name="T1" fmla="*/ 2147483647 h 22"/>
                <a:gd name="T2" fmla="*/ 2147483647 w 596"/>
                <a:gd name="T3" fmla="*/ 0 h 22"/>
                <a:gd name="T4" fmla="*/ 0 60000 65536"/>
                <a:gd name="T5" fmla="*/ 0 60000 65536"/>
                <a:gd name="T6" fmla="*/ 0 w 596"/>
                <a:gd name="T7" fmla="*/ 0 h 22"/>
                <a:gd name="T8" fmla="*/ 596 w 596"/>
                <a:gd name="T9" fmla="*/ 22 h 22"/>
              </a:gdLst>
              <a:ahLst/>
              <a:cxnLst>
                <a:cxn ang="T4">
                  <a:pos x="T0" y="T1"/>
                </a:cxn>
                <a:cxn ang="T5">
                  <a:pos x="T2" y="T3"/>
                </a:cxn>
              </a:cxnLst>
              <a:rect l="T6" t="T7" r="T8" b="T9"/>
              <a:pathLst>
                <a:path w="596" h="22">
                  <a:moveTo>
                    <a:pt x="0" y="22"/>
                  </a:moveTo>
                  <a:lnTo>
                    <a:pt x="596" y="0"/>
                  </a:lnTo>
                </a:path>
              </a:pathLst>
            </a:custGeom>
            <a:noFill/>
            <a:ln w="9525">
              <a:solidFill>
                <a:srgbClr val="5F5F5F"/>
              </a:solidFill>
              <a:round/>
              <a:headEnd/>
              <a:tailEnd/>
            </a:ln>
          </p:spPr>
          <p:txBody>
            <a:bodyPr/>
            <a:lstStyle/>
            <a:p>
              <a:endParaRPr lang="en-US"/>
            </a:p>
          </p:txBody>
        </p:sp>
        <p:sp>
          <p:nvSpPr>
            <p:cNvPr id="34" name="Oval 10">
              <a:extLst>
                <a:ext uri="{FF2B5EF4-FFF2-40B4-BE49-F238E27FC236}">
                  <a16:creationId xmlns:a16="http://schemas.microsoft.com/office/drawing/2014/main" id="{D9B3E776-56AB-4761-AE3B-DAB9DDF07D2E}"/>
                </a:ext>
              </a:extLst>
            </p:cNvPr>
            <p:cNvSpPr>
              <a:spLocks noChangeArrowheads="1"/>
            </p:cNvSpPr>
            <p:nvPr/>
          </p:nvSpPr>
          <p:spPr bwMode="auto">
            <a:xfrm>
              <a:off x="4191000" y="43957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sp>
          <p:nvSpPr>
            <p:cNvPr id="35" name="Oval 9">
              <a:extLst>
                <a:ext uri="{FF2B5EF4-FFF2-40B4-BE49-F238E27FC236}">
                  <a16:creationId xmlns:a16="http://schemas.microsoft.com/office/drawing/2014/main" id="{B317B1DE-F75B-495F-8876-187E1950FFC9}"/>
                </a:ext>
              </a:extLst>
            </p:cNvPr>
            <p:cNvSpPr>
              <a:spLocks noChangeArrowheads="1"/>
            </p:cNvSpPr>
            <p:nvPr/>
          </p:nvSpPr>
          <p:spPr bwMode="auto">
            <a:xfrm>
              <a:off x="4057650" y="47894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grpSp>
      <p:sp>
        <p:nvSpPr>
          <p:cNvPr id="44" name="Text Box 13">
            <a:extLst>
              <a:ext uri="{FF2B5EF4-FFF2-40B4-BE49-F238E27FC236}">
                <a16:creationId xmlns:a16="http://schemas.microsoft.com/office/drawing/2014/main" id="{B3FE7A71-9BC1-453A-A100-6A39DC0482FF}"/>
              </a:ext>
            </a:extLst>
          </p:cNvPr>
          <p:cNvSpPr txBox="1">
            <a:spLocks noChangeArrowheads="1"/>
          </p:cNvSpPr>
          <p:nvPr/>
        </p:nvSpPr>
        <p:spPr bwMode="auto">
          <a:xfrm>
            <a:off x="4952465" y="3730697"/>
            <a:ext cx="659769" cy="274638"/>
          </a:xfrm>
          <a:prstGeom prst="rect">
            <a:avLst/>
          </a:prstGeom>
          <a:solidFill>
            <a:schemeClr val="bg1"/>
          </a:solidFill>
          <a:ln w="9525">
            <a:noFill/>
            <a:miter lim="800000"/>
            <a:headEnd/>
            <a:tailEnd/>
          </a:ln>
        </p:spPr>
        <p:txBody>
          <a:bodyPr wrap="square">
            <a:spAutoFit/>
          </a:bodyPr>
          <a:lstStyle/>
          <a:p>
            <a:r>
              <a:rPr lang="en-US" sz="1200" b="1" dirty="0">
                <a:latin typeface="Times New Roman" pitchFamily="18" charset="0"/>
              </a:rPr>
              <a:t>Affine</a:t>
            </a:r>
          </a:p>
        </p:txBody>
      </p:sp>
      <p:grpSp>
        <p:nvGrpSpPr>
          <p:cNvPr id="8" name="Group 7">
            <a:extLst>
              <a:ext uri="{FF2B5EF4-FFF2-40B4-BE49-F238E27FC236}">
                <a16:creationId xmlns:a16="http://schemas.microsoft.com/office/drawing/2014/main" id="{FDF23EAD-9F78-48DD-9A7C-0F83FA65F469}"/>
              </a:ext>
            </a:extLst>
          </p:cNvPr>
          <p:cNvGrpSpPr/>
          <p:nvPr/>
        </p:nvGrpSpPr>
        <p:grpSpPr>
          <a:xfrm>
            <a:off x="724892" y="3496358"/>
            <a:ext cx="7995535" cy="2799357"/>
            <a:chOff x="724892" y="3496358"/>
            <a:chExt cx="7995535" cy="2799357"/>
          </a:xfrm>
        </p:grpSpPr>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FF8149A5-8ABA-486D-9C20-DCB2725E3844}"/>
                    </a:ext>
                  </a:extLst>
                </p:cNvPr>
                <p:cNvSpPr/>
                <p:nvPr/>
              </p:nvSpPr>
              <p:spPr>
                <a:xfrm>
                  <a:off x="724892" y="5361100"/>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p:sp>
              <p:nvSpPr>
                <p:cNvPr id="18" name="Rectangle 17">
                  <a:extLst>
                    <a:ext uri="{FF2B5EF4-FFF2-40B4-BE49-F238E27FC236}">
                      <a16:creationId xmlns:a16="http://schemas.microsoft.com/office/drawing/2014/main" id="{FF8149A5-8ABA-486D-9C20-DCB2725E3844}"/>
                    </a:ext>
                  </a:extLst>
                </p:cNvPr>
                <p:cNvSpPr>
                  <a:spLocks noRot="1" noChangeAspect="1" noMove="1" noResize="1" noEditPoints="1" noAdjustHandles="1" noChangeArrowheads="1" noChangeShapeType="1" noTextEdit="1"/>
                </p:cNvSpPr>
                <p:nvPr/>
              </p:nvSpPr>
              <p:spPr>
                <a:xfrm>
                  <a:off x="724892" y="5361100"/>
                  <a:ext cx="7107715" cy="934615"/>
                </a:xfrm>
                <a:prstGeom prst="rect">
                  <a:avLst/>
                </a:prstGeom>
                <a:blipFill>
                  <a:blip r:embed="rId3"/>
                  <a:stretch>
                    <a:fillRect/>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61AC9781-5AF8-40A5-A09D-57DF7B596877}"/>
                </a:ext>
              </a:extLst>
            </p:cNvPr>
            <p:cNvGrpSpPr/>
            <p:nvPr/>
          </p:nvGrpSpPr>
          <p:grpSpPr>
            <a:xfrm>
              <a:off x="5749047" y="3496358"/>
              <a:ext cx="2971380" cy="2030911"/>
              <a:chOff x="5749047" y="3496358"/>
              <a:chExt cx="2971380" cy="2030911"/>
            </a:xfrm>
          </p:grpSpPr>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E9A1688-6E16-402B-8C8D-AF62315D19C2}"/>
                      </a:ext>
                    </a:extLst>
                  </p:cNvPr>
                  <p:cNvSpPr txBox="1"/>
                  <p:nvPr/>
                </p:nvSpPr>
                <p:spPr>
                  <a:xfrm>
                    <a:off x="6463719" y="3496358"/>
                    <a:ext cx="2256708" cy="8193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𝑯</m:t>
                          </m:r>
                          <m:r>
                            <a:rPr lang="en-US" sz="3200" b="0" i="1" smtClean="0">
                              <a:latin typeface="Cambria Math" panose="02040503050406030204" pitchFamily="18" charset="0"/>
                            </a:rPr>
                            <m:t>= </m:t>
                          </m:r>
                          <m:d>
                            <m:dPr>
                              <m:begChr m:val="["/>
                              <m:endChr m:val="]"/>
                              <m:ctrlPr>
                                <a:rPr lang="en-US" sz="3200" b="0" i="1" smtClean="0">
                                  <a:latin typeface="Cambria Math" panose="02040503050406030204" pitchFamily="18" charset="0"/>
                                </a:rPr>
                              </m:ctrlPr>
                            </m:dPr>
                            <m:e>
                              <m:m>
                                <m:mPr>
                                  <m:mcs>
                                    <m:mc>
                                      <m:mcPr>
                                        <m:count m:val="2"/>
                                        <m:mcJc m:val="center"/>
                                      </m:mcPr>
                                    </m:mc>
                                  </m:mcs>
                                  <m:ctrlPr>
                                    <a:rPr lang="en-US" sz="3200" b="0" i="1" smtClean="0">
                                      <a:latin typeface="Cambria Math" panose="02040503050406030204" pitchFamily="18" charset="0"/>
                                    </a:rPr>
                                  </m:ctrlPr>
                                </m:mPr>
                                <m:mr>
                                  <m:e>
                                    <m:r>
                                      <m:rPr>
                                        <m:brk m:alnAt="7"/>
                                      </m:rPr>
                                      <a:rPr lang="en-US" sz="3200" b="1" i="1" smtClean="0">
                                        <a:latin typeface="Cambria Math" panose="02040503050406030204" pitchFamily="18" charset="0"/>
                                      </a:rPr>
                                      <m:t>𝑨</m:t>
                                    </m:r>
                                  </m:e>
                                  <m:e>
                                    <m:r>
                                      <a:rPr lang="en-US" sz="3200" b="1" i="1" smtClean="0">
                                        <a:latin typeface="Cambria Math" panose="02040503050406030204" pitchFamily="18" charset="0"/>
                                      </a:rPr>
                                      <m:t>𝒕</m:t>
                                    </m:r>
                                  </m:e>
                                </m:mr>
                                <m:mr>
                                  <m:e>
                                    <m:r>
                                      <a:rPr lang="en-US" sz="3200" b="0" i="1" smtClean="0">
                                        <a:latin typeface="Cambria Math" panose="02040503050406030204" pitchFamily="18" charset="0"/>
                                      </a:rPr>
                                      <m:t>0</m:t>
                                    </m:r>
                                  </m:e>
                                  <m:e>
                                    <m:r>
                                      <a:rPr lang="en-US" sz="3200" b="0" i="1" smtClean="0">
                                        <a:latin typeface="Cambria Math" panose="02040503050406030204" pitchFamily="18" charset="0"/>
                                      </a:rPr>
                                      <m:t>1</m:t>
                                    </m:r>
                                  </m:e>
                                </m:mr>
                              </m:m>
                            </m:e>
                          </m:d>
                        </m:oMath>
                      </m:oMathPara>
                    </a14:m>
                    <a:endParaRPr lang="en-US" sz="3200" dirty="0"/>
                  </a:p>
                </p:txBody>
              </p:sp>
            </mc:Choice>
            <mc:Fallback>
              <p:sp>
                <p:nvSpPr>
                  <p:cNvPr id="17" name="TextBox 16">
                    <a:extLst>
                      <a:ext uri="{FF2B5EF4-FFF2-40B4-BE49-F238E27FC236}">
                        <a16:creationId xmlns:a16="http://schemas.microsoft.com/office/drawing/2014/main" id="{7E9A1688-6E16-402B-8C8D-AF62315D19C2}"/>
                      </a:ext>
                    </a:extLst>
                  </p:cNvPr>
                  <p:cNvSpPr txBox="1">
                    <a:spLocks noRot="1" noChangeAspect="1" noMove="1" noResize="1" noEditPoints="1" noAdjustHandles="1" noChangeArrowheads="1" noChangeShapeType="1" noTextEdit="1"/>
                  </p:cNvSpPr>
                  <p:nvPr/>
                </p:nvSpPr>
                <p:spPr>
                  <a:xfrm>
                    <a:off x="6463719" y="3496358"/>
                    <a:ext cx="2256708" cy="819391"/>
                  </a:xfrm>
                  <a:prstGeom prst="rect">
                    <a:avLst/>
                  </a:prstGeom>
                  <a:blipFill>
                    <a:blip r:embed="rId4"/>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99B3FA2C-74B4-417D-B6E2-AE345D40040D}"/>
                  </a:ext>
                </a:extLst>
              </p:cNvPr>
              <p:cNvCxnSpPr>
                <a:cxnSpLocks/>
              </p:cNvCxnSpPr>
              <p:nvPr/>
            </p:nvCxnSpPr>
            <p:spPr>
              <a:xfrm flipH="1">
                <a:off x="5749047" y="4163438"/>
                <a:ext cx="945368" cy="12743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90CDF88-C0AD-43C1-BEB6-C26CD6111C4D}"/>
                  </a:ext>
                </a:extLst>
              </p:cNvPr>
              <p:cNvCxnSpPr>
                <a:cxnSpLocks/>
              </p:cNvCxnSpPr>
              <p:nvPr/>
            </p:nvCxnSpPr>
            <p:spPr>
              <a:xfrm>
                <a:off x="6694415" y="4163438"/>
                <a:ext cx="0" cy="13638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3" name="TextBox 22">
            <a:extLst>
              <a:ext uri="{FF2B5EF4-FFF2-40B4-BE49-F238E27FC236}">
                <a16:creationId xmlns:a16="http://schemas.microsoft.com/office/drawing/2014/main" id="{E6A48AD3-29C4-47C4-92F0-1314470527EF}"/>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76952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fig9"/>
          <p:cNvPicPr>
            <a:picLocks noChangeAspect="1" noChangeArrowheads="1"/>
          </p:cNvPicPr>
          <p:nvPr/>
        </p:nvPicPr>
        <p:blipFill>
          <a:blip r:embed="rId3" cstate="print"/>
          <a:srcRect/>
          <a:stretch>
            <a:fillRect/>
          </a:stretch>
        </p:blipFill>
        <p:spPr bwMode="auto">
          <a:xfrm>
            <a:off x="1198563" y="3492500"/>
            <a:ext cx="3903662" cy="1150938"/>
          </a:xfrm>
          <a:prstGeom prst="rect">
            <a:avLst/>
          </a:prstGeom>
          <a:noFill/>
          <a:ln w="9525">
            <a:noFill/>
            <a:miter lim="800000"/>
            <a:headEnd/>
            <a:tailEnd/>
          </a:ln>
        </p:spPr>
      </p:pic>
      <p:pic>
        <p:nvPicPr>
          <p:cNvPr id="30723" name="Picture 4" descr="fig9"/>
          <p:cNvPicPr>
            <a:picLocks noChangeAspect="1" noChangeArrowheads="1"/>
          </p:cNvPicPr>
          <p:nvPr/>
        </p:nvPicPr>
        <p:blipFill>
          <a:blip r:embed="rId4" cstate="print"/>
          <a:srcRect/>
          <a:stretch>
            <a:fillRect/>
          </a:stretch>
        </p:blipFill>
        <p:spPr bwMode="auto">
          <a:xfrm>
            <a:off x="3556000" y="1276350"/>
            <a:ext cx="2192338" cy="1644650"/>
          </a:xfrm>
          <a:prstGeom prst="rect">
            <a:avLst/>
          </a:prstGeom>
          <a:noFill/>
          <a:ln w="9525">
            <a:noFill/>
            <a:miter lim="800000"/>
            <a:headEnd/>
            <a:tailEnd/>
          </a:ln>
        </p:spPr>
      </p:pic>
      <p:pic>
        <p:nvPicPr>
          <p:cNvPr id="30724" name="Picture 5" descr="fig9"/>
          <p:cNvPicPr>
            <a:picLocks noChangeAspect="1" noChangeArrowheads="1"/>
          </p:cNvPicPr>
          <p:nvPr/>
        </p:nvPicPr>
        <p:blipFill>
          <a:blip r:embed="rId5" cstate="print"/>
          <a:srcRect/>
          <a:stretch>
            <a:fillRect/>
          </a:stretch>
        </p:blipFill>
        <p:spPr bwMode="auto">
          <a:xfrm>
            <a:off x="1143000" y="1263650"/>
            <a:ext cx="2211388" cy="1658938"/>
          </a:xfrm>
          <a:prstGeom prst="rect">
            <a:avLst/>
          </a:prstGeom>
          <a:noFill/>
          <a:ln w="9525">
            <a:noFill/>
            <a:miter lim="800000"/>
            <a:headEnd/>
            <a:tailEnd/>
          </a:ln>
        </p:spPr>
      </p:pic>
      <p:pic>
        <p:nvPicPr>
          <p:cNvPr id="30725" name="Picture 6" descr="fig9"/>
          <p:cNvPicPr>
            <a:picLocks noChangeAspect="1" noChangeArrowheads="1"/>
          </p:cNvPicPr>
          <p:nvPr/>
        </p:nvPicPr>
        <p:blipFill>
          <a:blip r:embed="rId6" cstate="print"/>
          <a:srcRect/>
          <a:stretch>
            <a:fillRect/>
          </a:stretch>
        </p:blipFill>
        <p:spPr bwMode="auto">
          <a:xfrm>
            <a:off x="5883275" y="1276350"/>
            <a:ext cx="2182813" cy="1638300"/>
          </a:xfrm>
          <a:prstGeom prst="rect">
            <a:avLst/>
          </a:prstGeom>
          <a:noFill/>
          <a:ln w="9525">
            <a:noFill/>
            <a:miter lim="800000"/>
            <a:headEnd/>
            <a:tailEnd/>
          </a:ln>
        </p:spPr>
      </p:pic>
      <p:pic>
        <p:nvPicPr>
          <p:cNvPr id="30726" name="Picture 7" descr="fig9"/>
          <p:cNvPicPr>
            <a:picLocks noChangeAspect="1" noChangeArrowheads="1"/>
          </p:cNvPicPr>
          <p:nvPr/>
        </p:nvPicPr>
        <p:blipFill>
          <a:blip r:embed="rId7" cstate="print"/>
          <a:srcRect/>
          <a:stretch>
            <a:fillRect/>
          </a:stretch>
        </p:blipFill>
        <p:spPr bwMode="auto">
          <a:xfrm>
            <a:off x="4284663" y="4640263"/>
            <a:ext cx="3497262" cy="1103312"/>
          </a:xfrm>
          <a:prstGeom prst="rect">
            <a:avLst/>
          </a:prstGeom>
          <a:noFill/>
          <a:ln w="9525">
            <a:noFill/>
            <a:miter lim="800000"/>
            <a:headEnd/>
            <a:tailEnd/>
          </a:ln>
        </p:spPr>
      </p:pic>
      <p:sp>
        <p:nvSpPr>
          <p:cNvPr id="30727" name="Rectangle 8"/>
          <p:cNvSpPr>
            <a:spLocks noGrp="1" noChangeArrowheads="1"/>
          </p:cNvSpPr>
          <p:nvPr>
            <p:ph type="title"/>
          </p:nvPr>
        </p:nvSpPr>
        <p:spPr/>
        <p:txBody>
          <a:bodyPr/>
          <a:lstStyle/>
          <a:p>
            <a:r>
              <a:rPr lang="en-US"/>
              <a:t>Affine ambiguity</a:t>
            </a:r>
          </a:p>
        </p:txBody>
      </p:sp>
      <p:sp>
        <p:nvSpPr>
          <p:cNvPr id="8" name="TextBox 7">
            <a:extLst>
              <a:ext uri="{FF2B5EF4-FFF2-40B4-BE49-F238E27FC236}">
                <a16:creationId xmlns:a16="http://schemas.microsoft.com/office/drawing/2014/main" id="{35A3DAC8-D6DD-4E64-9C97-5DA11F55262C}"/>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633E-3A0E-47F9-B9BA-DF18C28065DE}"/>
              </a:ext>
            </a:extLst>
          </p:cNvPr>
          <p:cNvSpPr>
            <a:spLocks noGrp="1"/>
          </p:cNvSpPr>
          <p:nvPr>
            <p:ph type="title"/>
          </p:nvPr>
        </p:nvSpPr>
        <p:spPr/>
        <p:txBody>
          <a:bodyPr/>
          <a:lstStyle/>
          <a:p>
            <a:r>
              <a:rPr lang="en-US" dirty="0"/>
              <a:t>Similarity ambiguity</a:t>
            </a:r>
          </a:p>
        </p:txBody>
      </p:sp>
      <p:pic>
        <p:nvPicPr>
          <p:cNvPr id="4" name="Picture 4" descr="fig9">
            <a:extLst>
              <a:ext uri="{FF2B5EF4-FFF2-40B4-BE49-F238E27FC236}">
                <a16:creationId xmlns:a16="http://schemas.microsoft.com/office/drawing/2014/main" id="{1A57BEFC-2238-4027-A428-BEC08038FFA3}"/>
              </a:ext>
            </a:extLst>
          </p:cNvPr>
          <p:cNvPicPr>
            <a:picLocks noChangeAspect="1" noChangeArrowheads="1"/>
          </p:cNvPicPr>
          <p:nvPr/>
        </p:nvPicPr>
        <p:blipFill>
          <a:blip r:embed="rId2" cstate="print"/>
          <a:srcRect/>
          <a:stretch>
            <a:fillRect/>
          </a:stretch>
        </p:blipFill>
        <p:spPr bwMode="auto">
          <a:xfrm>
            <a:off x="2526507" y="2634013"/>
            <a:ext cx="3578225" cy="3048000"/>
          </a:xfrm>
          <a:prstGeom prst="rect">
            <a:avLst/>
          </a:prstGeom>
          <a:noFill/>
          <a:ln w="9525">
            <a:noFill/>
            <a:miter lim="800000"/>
            <a:headEnd/>
            <a:tailEnd/>
          </a:ln>
        </p:spPr>
      </p:pic>
      <p:grpSp>
        <p:nvGrpSpPr>
          <p:cNvPr id="17" name="Group 16">
            <a:extLst>
              <a:ext uri="{FF2B5EF4-FFF2-40B4-BE49-F238E27FC236}">
                <a16:creationId xmlns:a16="http://schemas.microsoft.com/office/drawing/2014/main" id="{344703D0-5CEC-4E4B-8A2B-E89852755FD5}"/>
              </a:ext>
            </a:extLst>
          </p:cNvPr>
          <p:cNvGrpSpPr/>
          <p:nvPr/>
        </p:nvGrpSpPr>
        <p:grpSpPr>
          <a:xfrm>
            <a:off x="724892" y="3496358"/>
            <a:ext cx="8212709" cy="2799357"/>
            <a:chOff x="724892" y="3496358"/>
            <a:chExt cx="8212709" cy="2799357"/>
          </a:xfrm>
        </p:grpSpPr>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8E7CF51E-DBB7-45A5-B43D-B90818ECF362}"/>
                    </a:ext>
                  </a:extLst>
                </p:cNvPr>
                <p:cNvSpPr/>
                <p:nvPr/>
              </p:nvSpPr>
              <p:spPr>
                <a:xfrm>
                  <a:off x="724892" y="5361100"/>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p:sp>
              <p:nvSpPr>
                <p:cNvPr id="6" name="Rectangle 5">
                  <a:extLst>
                    <a:ext uri="{FF2B5EF4-FFF2-40B4-BE49-F238E27FC236}">
                      <a16:creationId xmlns:a16="http://schemas.microsoft.com/office/drawing/2014/main" id="{8E7CF51E-DBB7-45A5-B43D-B90818ECF362}"/>
                    </a:ext>
                  </a:extLst>
                </p:cNvPr>
                <p:cNvSpPr>
                  <a:spLocks noRot="1" noChangeAspect="1" noMove="1" noResize="1" noEditPoints="1" noAdjustHandles="1" noChangeArrowheads="1" noChangeShapeType="1" noTextEdit="1"/>
                </p:cNvSpPr>
                <p:nvPr/>
              </p:nvSpPr>
              <p:spPr>
                <a:xfrm>
                  <a:off x="724892" y="5361100"/>
                  <a:ext cx="7107715" cy="934615"/>
                </a:xfrm>
                <a:prstGeom prst="rect">
                  <a:avLst/>
                </a:prstGeom>
                <a:blipFill>
                  <a:blip r:embed="rId3"/>
                  <a:stretch>
                    <a:fillRect/>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5ED9EE4B-1E32-4690-B53A-E0769D4096DE}"/>
                </a:ext>
              </a:extLst>
            </p:cNvPr>
            <p:cNvGrpSpPr/>
            <p:nvPr/>
          </p:nvGrpSpPr>
          <p:grpSpPr>
            <a:xfrm>
              <a:off x="5749047" y="3496358"/>
              <a:ext cx="3188554" cy="2005402"/>
              <a:chOff x="5749047" y="3496358"/>
              <a:chExt cx="3188554" cy="2005402"/>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FA023A0-0E16-41EF-A0E3-9DF957010C2A}"/>
                      </a:ext>
                    </a:extLst>
                  </p:cNvPr>
                  <p:cNvSpPr txBox="1"/>
                  <p:nvPr/>
                </p:nvSpPr>
                <p:spPr>
                  <a:xfrm>
                    <a:off x="6463719" y="3496358"/>
                    <a:ext cx="2473882" cy="817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𝑯</m:t>
                          </m:r>
                          <m:r>
                            <a:rPr lang="en-US" sz="3200" b="0" i="1" smtClean="0">
                              <a:latin typeface="Cambria Math" panose="02040503050406030204" pitchFamily="18" charset="0"/>
                            </a:rPr>
                            <m:t>= </m:t>
                          </m:r>
                          <m:d>
                            <m:dPr>
                              <m:begChr m:val="["/>
                              <m:endChr m:val="]"/>
                              <m:ctrlPr>
                                <a:rPr lang="en-US" sz="3200" b="0" i="1" smtClean="0">
                                  <a:latin typeface="Cambria Math" panose="02040503050406030204" pitchFamily="18" charset="0"/>
                                </a:rPr>
                              </m:ctrlPr>
                            </m:dPr>
                            <m:e>
                              <m:m>
                                <m:mPr>
                                  <m:mcs>
                                    <m:mc>
                                      <m:mcPr>
                                        <m:count m:val="2"/>
                                        <m:mcJc m:val="center"/>
                                      </m:mcPr>
                                    </m:mc>
                                  </m:mcs>
                                  <m:ctrlPr>
                                    <a:rPr lang="en-US" sz="3200" b="0" i="1" smtClean="0">
                                      <a:latin typeface="Cambria Math" panose="02040503050406030204" pitchFamily="18" charset="0"/>
                                    </a:rPr>
                                  </m:ctrlPr>
                                </m:mPr>
                                <m:mr>
                                  <m:e>
                                    <m:r>
                                      <m:rPr>
                                        <m:brk m:alnAt="7"/>
                                      </m:rPr>
                                      <a:rPr lang="en-US" sz="3200" b="0" i="1" smtClean="0">
                                        <a:latin typeface="Cambria Math" panose="02040503050406030204" pitchFamily="18" charset="0"/>
                                      </a:rPr>
                                      <m:t>𝑠</m:t>
                                    </m:r>
                                    <m:r>
                                      <m:rPr>
                                        <m:brk m:alnAt="7"/>
                                      </m:rPr>
                                      <a:rPr lang="en-US" sz="3200" b="1" i="1" smtClean="0">
                                        <a:latin typeface="Cambria Math" panose="02040503050406030204" pitchFamily="18" charset="0"/>
                                      </a:rPr>
                                      <m:t>𝑹</m:t>
                                    </m:r>
                                  </m:e>
                                  <m:e>
                                    <m:r>
                                      <a:rPr lang="en-US" sz="3200" b="1" i="1" smtClean="0">
                                        <a:latin typeface="Cambria Math" panose="02040503050406030204" pitchFamily="18" charset="0"/>
                                      </a:rPr>
                                      <m:t>𝒕</m:t>
                                    </m:r>
                                  </m:e>
                                </m:mr>
                                <m:mr>
                                  <m:e>
                                    <m:r>
                                      <a:rPr lang="en-US" sz="3200" b="0" i="1" smtClean="0">
                                        <a:latin typeface="Cambria Math" panose="02040503050406030204" pitchFamily="18" charset="0"/>
                                      </a:rPr>
                                      <m:t>0</m:t>
                                    </m:r>
                                  </m:e>
                                  <m:e>
                                    <m:r>
                                      <a:rPr lang="en-US" sz="3200" b="0" i="1" smtClean="0">
                                        <a:latin typeface="Cambria Math" panose="02040503050406030204" pitchFamily="18" charset="0"/>
                                      </a:rPr>
                                      <m:t>1</m:t>
                                    </m:r>
                                  </m:e>
                                </m:mr>
                              </m:m>
                            </m:e>
                          </m:d>
                        </m:oMath>
                      </m:oMathPara>
                    </a14:m>
                    <a:endParaRPr lang="en-US" sz="3200" dirty="0"/>
                  </a:p>
                </p:txBody>
              </p:sp>
            </mc:Choice>
            <mc:Fallback>
              <p:sp>
                <p:nvSpPr>
                  <p:cNvPr id="5" name="TextBox 4">
                    <a:extLst>
                      <a:ext uri="{FF2B5EF4-FFF2-40B4-BE49-F238E27FC236}">
                        <a16:creationId xmlns:a16="http://schemas.microsoft.com/office/drawing/2014/main" id="{BFA023A0-0E16-41EF-A0E3-9DF957010C2A}"/>
                      </a:ext>
                    </a:extLst>
                  </p:cNvPr>
                  <p:cNvSpPr txBox="1">
                    <a:spLocks noRot="1" noChangeAspect="1" noMove="1" noResize="1" noEditPoints="1" noAdjustHandles="1" noChangeArrowheads="1" noChangeShapeType="1" noTextEdit="1"/>
                  </p:cNvSpPr>
                  <p:nvPr/>
                </p:nvSpPr>
                <p:spPr>
                  <a:xfrm>
                    <a:off x="6463719" y="3496358"/>
                    <a:ext cx="2473882" cy="817981"/>
                  </a:xfrm>
                  <a:prstGeom prst="rect">
                    <a:avLst/>
                  </a:prstGeom>
                  <a:blipFill>
                    <a:blip r:embed="rId4"/>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A12399B-70CC-4955-9676-6BE379EAA921}"/>
                  </a:ext>
                </a:extLst>
              </p:cNvPr>
              <p:cNvCxnSpPr>
                <a:cxnSpLocks/>
              </p:cNvCxnSpPr>
              <p:nvPr/>
            </p:nvCxnSpPr>
            <p:spPr>
              <a:xfrm flipH="1">
                <a:off x="5749047" y="4182894"/>
                <a:ext cx="894944" cy="12548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246C83E-FA90-47A4-9ACB-9BD5033DCB7A}"/>
                  </a:ext>
                </a:extLst>
              </p:cNvPr>
              <p:cNvCxnSpPr>
                <a:cxnSpLocks/>
              </p:cNvCxnSpPr>
              <p:nvPr/>
            </p:nvCxnSpPr>
            <p:spPr>
              <a:xfrm>
                <a:off x="6687130" y="4182894"/>
                <a:ext cx="53103" cy="13188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 name="TextBox 11">
            <a:extLst>
              <a:ext uri="{FF2B5EF4-FFF2-40B4-BE49-F238E27FC236}">
                <a16:creationId xmlns:a16="http://schemas.microsoft.com/office/drawing/2014/main" id="{C49BADA1-D0F9-4A4D-84DD-3401E97D1B6D}"/>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
        <p:nvSpPr>
          <p:cNvPr id="15" name="TextBox 14">
            <a:extLst>
              <a:ext uri="{FF2B5EF4-FFF2-40B4-BE49-F238E27FC236}">
                <a16:creationId xmlns:a16="http://schemas.microsoft.com/office/drawing/2014/main" id="{C8CDD8C8-FB12-4C24-87DF-BA7FE0677138}"/>
              </a:ext>
            </a:extLst>
          </p:cNvPr>
          <p:cNvSpPr txBox="1"/>
          <p:nvPr/>
        </p:nvSpPr>
        <p:spPr>
          <a:xfrm>
            <a:off x="340181" y="1259962"/>
            <a:ext cx="8463638" cy="1384995"/>
          </a:xfrm>
          <a:prstGeom prst="rect">
            <a:avLst/>
          </a:prstGeom>
          <a:noFill/>
        </p:spPr>
        <p:txBody>
          <a:bodyPr wrap="square" rtlCol="0">
            <a:spAutoFit/>
          </a:bodyPr>
          <a:lstStyle/>
          <a:p>
            <a:pPr algn="ctr"/>
            <a:r>
              <a:rPr lang="en-US" sz="2800" dirty="0"/>
              <a:t>If we have orthogonality constraints, get up to similarity transform. </a:t>
            </a:r>
            <a:r>
              <a:rPr lang="en-US" sz="2800" i="1" dirty="0"/>
              <a:t>Really the best we can do.</a:t>
            </a:r>
          </a:p>
          <a:p>
            <a:pPr algn="ctr"/>
            <a:r>
              <a:rPr lang="en-US" sz="2800" dirty="0"/>
              <a:t>We get this if we have calibrated cameras.</a:t>
            </a:r>
          </a:p>
        </p:txBody>
      </p:sp>
    </p:spTree>
    <p:extLst>
      <p:ext uri="{BB962C8B-B14F-4D97-AF65-F5344CB8AC3E}">
        <p14:creationId xmlns:p14="http://schemas.microsoft.com/office/powerpoint/2010/main" val="34080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9"/>
          <p:cNvPicPr>
            <a:picLocks noChangeAspect="1" noChangeArrowheads="1"/>
          </p:cNvPicPr>
          <p:nvPr/>
        </p:nvPicPr>
        <p:blipFill>
          <a:blip r:embed="rId3" cstate="print">
            <a:clrChange>
              <a:clrFrom>
                <a:srgbClr val="F8F8F8"/>
              </a:clrFrom>
              <a:clrTo>
                <a:srgbClr val="F8F8F8">
                  <a:alpha val="0"/>
                </a:srgbClr>
              </a:clrTo>
            </a:clrChange>
          </a:blip>
          <a:srcRect/>
          <a:stretch>
            <a:fillRect/>
          </a:stretch>
        </p:blipFill>
        <p:spPr bwMode="auto">
          <a:xfrm>
            <a:off x="1066800" y="3917950"/>
            <a:ext cx="3433763" cy="2344738"/>
          </a:xfrm>
          <a:prstGeom prst="rect">
            <a:avLst/>
          </a:prstGeom>
          <a:noFill/>
          <a:ln w="9525">
            <a:noFill/>
            <a:miter lim="800000"/>
            <a:headEnd/>
            <a:tailEnd/>
          </a:ln>
        </p:spPr>
      </p:pic>
      <p:pic>
        <p:nvPicPr>
          <p:cNvPr id="31747" name="Picture 3" descr="fig9"/>
          <p:cNvPicPr>
            <a:picLocks noChangeAspect="1" noChangeArrowheads="1"/>
          </p:cNvPicPr>
          <p:nvPr/>
        </p:nvPicPr>
        <p:blipFill>
          <a:blip r:embed="rId4" cstate="print"/>
          <a:srcRect/>
          <a:stretch>
            <a:fillRect/>
          </a:stretch>
        </p:blipFill>
        <p:spPr bwMode="auto">
          <a:xfrm>
            <a:off x="1222375" y="1579563"/>
            <a:ext cx="3094038" cy="1860550"/>
          </a:xfrm>
          <a:prstGeom prst="rect">
            <a:avLst/>
          </a:prstGeom>
          <a:noFill/>
          <a:ln w="9525">
            <a:noFill/>
            <a:miter lim="800000"/>
            <a:headEnd/>
            <a:tailEnd/>
          </a:ln>
        </p:spPr>
      </p:pic>
      <p:pic>
        <p:nvPicPr>
          <p:cNvPr id="31748" name="Picture 4" descr="fig9"/>
          <p:cNvPicPr>
            <a:picLocks noChangeAspect="1" noChangeArrowheads="1"/>
          </p:cNvPicPr>
          <p:nvPr/>
        </p:nvPicPr>
        <p:blipFill>
          <a:blip r:embed="rId5" cstate="print"/>
          <a:srcRect/>
          <a:stretch>
            <a:fillRect/>
          </a:stretch>
        </p:blipFill>
        <p:spPr bwMode="auto">
          <a:xfrm>
            <a:off x="4562475" y="1295400"/>
            <a:ext cx="3362325" cy="2124075"/>
          </a:xfrm>
          <a:prstGeom prst="rect">
            <a:avLst/>
          </a:prstGeom>
          <a:noFill/>
          <a:ln w="9525">
            <a:noFill/>
            <a:miter lim="800000"/>
            <a:headEnd/>
            <a:tailEnd/>
          </a:ln>
        </p:spPr>
      </p:pic>
      <p:pic>
        <p:nvPicPr>
          <p:cNvPr id="31749" name="Picture 5" descr="fig9"/>
          <p:cNvPicPr>
            <a:picLocks noChangeAspect="1" noChangeArrowheads="1"/>
          </p:cNvPicPr>
          <p:nvPr/>
        </p:nvPicPr>
        <p:blipFill>
          <a:blip r:embed="rId6" cstate="print">
            <a:clrChange>
              <a:clrFrom>
                <a:srgbClr val="F8F8F8"/>
              </a:clrFrom>
              <a:clrTo>
                <a:srgbClr val="F8F8F8">
                  <a:alpha val="0"/>
                </a:srgbClr>
              </a:clrTo>
            </a:clrChange>
          </a:blip>
          <a:srcRect/>
          <a:stretch>
            <a:fillRect/>
          </a:stretch>
        </p:blipFill>
        <p:spPr bwMode="auto">
          <a:xfrm>
            <a:off x="4446588" y="4210050"/>
            <a:ext cx="3443287" cy="2351088"/>
          </a:xfrm>
          <a:prstGeom prst="rect">
            <a:avLst/>
          </a:prstGeom>
          <a:noFill/>
          <a:ln w="9525">
            <a:noFill/>
            <a:miter lim="800000"/>
            <a:headEnd/>
            <a:tailEnd/>
          </a:ln>
        </p:spPr>
      </p:pic>
      <p:sp>
        <p:nvSpPr>
          <p:cNvPr id="31750" name="Rectangle 6"/>
          <p:cNvSpPr>
            <a:spLocks noGrp="1" noChangeArrowheads="1"/>
          </p:cNvSpPr>
          <p:nvPr>
            <p:ph type="title"/>
          </p:nvPr>
        </p:nvSpPr>
        <p:spPr/>
        <p:txBody>
          <a:bodyPr/>
          <a:lstStyle/>
          <a:p>
            <a:r>
              <a:rPr lang="en-US"/>
              <a:t>Similarity ambiguity</a:t>
            </a:r>
          </a:p>
        </p:txBody>
      </p:sp>
      <p:sp>
        <p:nvSpPr>
          <p:cNvPr id="7" name="TextBox 6">
            <a:extLst>
              <a:ext uri="{FF2B5EF4-FFF2-40B4-BE49-F238E27FC236}">
                <a16:creationId xmlns:a16="http://schemas.microsoft.com/office/drawing/2014/main" id="{3389F6D0-0318-4B72-9094-4CD4718EECBE}"/>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9214-D325-40A3-8D2D-8AC50FE62FE8}"/>
              </a:ext>
            </a:extLst>
          </p:cNvPr>
          <p:cNvSpPr>
            <a:spLocks noGrp="1"/>
          </p:cNvSpPr>
          <p:nvPr>
            <p:ph type="title"/>
          </p:nvPr>
        </p:nvSpPr>
        <p:spPr/>
        <p:txBody>
          <a:bodyPr/>
          <a:lstStyle/>
          <a:p>
            <a:r>
              <a:rPr lang="en-US" dirty="0"/>
              <a:t>Affine structure from motion</a:t>
            </a:r>
          </a:p>
        </p:txBody>
      </p:sp>
      <p:grpSp>
        <p:nvGrpSpPr>
          <p:cNvPr id="6" name="Group 5">
            <a:extLst>
              <a:ext uri="{FF2B5EF4-FFF2-40B4-BE49-F238E27FC236}">
                <a16:creationId xmlns:a16="http://schemas.microsoft.com/office/drawing/2014/main" id="{798ED590-BEB1-46AA-92FD-209CD6F952F2}"/>
              </a:ext>
            </a:extLst>
          </p:cNvPr>
          <p:cNvGrpSpPr/>
          <p:nvPr/>
        </p:nvGrpSpPr>
        <p:grpSpPr>
          <a:xfrm>
            <a:off x="763531" y="3209795"/>
            <a:ext cx="7482000" cy="2586266"/>
            <a:chOff x="1693863" y="2525786"/>
            <a:chExt cx="5621337" cy="1943100"/>
          </a:xfrm>
        </p:grpSpPr>
        <p:pic>
          <p:nvPicPr>
            <p:cNvPr id="3" name="Picture 4" descr="fig5">
              <a:extLst>
                <a:ext uri="{FF2B5EF4-FFF2-40B4-BE49-F238E27FC236}">
                  <a16:creationId xmlns:a16="http://schemas.microsoft.com/office/drawing/2014/main" id="{C2A5CDEC-6509-4C52-9248-2CC6183DB090}"/>
                </a:ext>
              </a:extLst>
            </p:cNvPr>
            <p:cNvPicPr>
              <a:picLocks noChangeAspect="1" noChangeArrowheads="1"/>
            </p:cNvPicPr>
            <p:nvPr/>
          </p:nvPicPr>
          <p:blipFill>
            <a:blip r:embed="rId2" cstate="print"/>
            <a:srcRect/>
            <a:stretch>
              <a:fillRect/>
            </a:stretch>
          </p:blipFill>
          <p:spPr bwMode="auto">
            <a:xfrm>
              <a:off x="4725988" y="2525786"/>
              <a:ext cx="2589212" cy="1941513"/>
            </a:xfrm>
            <a:prstGeom prst="rect">
              <a:avLst/>
            </a:prstGeom>
            <a:noFill/>
            <a:ln w="9525">
              <a:noFill/>
              <a:miter lim="800000"/>
              <a:headEnd/>
              <a:tailEnd/>
            </a:ln>
          </p:spPr>
        </p:pic>
        <p:pic>
          <p:nvPicPr>
            <p:cNvPr id="4" name="Picture 6" descr="fig5">
              <a:extLst>
                <a:ext uri="{FF2B5EF4-FFF2-40B4-BE49-F238E27FC236}">
                  <a16:creationId xmlns:a16="http://schemas.microsoft.com/office/drawing/2014/main" id="{26BBD993-701F-4FB8-8534-63D7627D7BC2}"/>
                </a:ext>
              </a:extLst>
            </p:cNvPr>
            <p:cNvPicPr>
              <a:picLocks noChangeAspect="1" noChangeArrowheads="1"/>
            </p:cNvPicPr>
            <p:nvPr/>
          </p:nvPicPr>
          <p:blipFill>
            <a:blip r:embed="rId3" cstate="print"/>
            <a:srcRect/>
            <a:stretch>
              <a:fillRect/>
            </a:stretch>
          </p:blipFill>
          <p:spPr bwMode="auto">
            <a:xfrm>
              <a:off x="1693863" y="2528961"/>
              <a:ext cx="2586037" cy="1939925"/>
            </a:xfrm>
            <a:prstGeom prst="rect">
              <a:avLst/>
            </a:prstGeom>
            <a:noFill/>
            <a:ln w="9525">
              <a:noFill/>
              <a:miter lim="800000"/>
              <a:headEnd/>
              <a:tailEnd/>
            </a:ln>
          </p:spPr>
        </p:pic>
      </p:grpSp>
      <p:sp>
        <p:nvSpPr>
          <p:cNvPr id="5" name="TextBox 4">
            <a:extLst>
              <a:ext uri="{FF2B5EF4-FFF2-40B4-BE49-F238E27FC236}">
                <a16:creationId xmlns:a16="http://schemas.microsoft.com/office/drawing/2014/main" id="{A6C28806-F08F-49FF-8FC5-D48E6004359D}"/>
              </a:ext>
            </a:extLst>
          </p:cNvPr>
          <p:cNvSpPr txBox="1"/>
          <p:nvPr/>
        </p:nvSpPr>
        <p:spPr>
          <a:xfrm>
            <a:off x="340181" y="1722881"/>
            <a:ext cx="8463638" cy="954107"/>
          </a:xfrm>
          <a:prstGeom prst="rect">
            <a:avLst/>
          </a:prstGeom>
          <a:noFill/>
        </p:spPr>
        <p:txBody>
          <a:bodyPr wrap="square" rtlCol="0">
            <a:spAutoFit/>
          </a:bodyPr>
          <a:lstStyle/>
          <a:p>
            <a:pPr algn="ctr"/>
            <a:r>
              <a:rPr lang="en-US" sz="2800" dirty="0"/>
              <a:t>We’ll do the math with affine / weak perspective cameras (math is much easier)</a:t>
            </a:r>
            <a:endParaRPr lang="en-US" sz="2800" baseline="-25000" dirty="0"/>
          </a:p>
        </p:txBody>
      </p:sp>
      <p:sp>
        <p:nvSpPr>
          <p:cNvPr id="9" name="TextBox 8">
            <a:extLst>
              <a:ext uri="{FF2B5EF4-FFF2-40B4-BE49-F238E27FC236}">
                <a16:creationId xmlns:a16="http://schemas.microsoft.com/office/drawing/2014/main" id="{059F878F-7AA1-4C49-BC76-5A784341E31C}"/>
              </a:ext>
            </a:extLst>
          </p:cNvPr>
          <p:cNvSpPr txBox="1"/>
          <p:nvPr/>
        </p:nvSpPr>
        <p:spPr>
          <a:xfrm>
            <a:off x="763531" y="5793949"/>
            <a:ext cx="3442015" cy="523220"/>
          </a:xfrm>
          <a:prstGeom prst="rect">
            <a:avLst/>
          </a:prstGeom>
          <a:noFill/>
        </p:spPr>
        <p:txBody>
          <a:bodyPr wrap="square" rtlCol="0">
            <a:spAutoFit/>
          </a:bodyPr>
          <a:lstStyle/>
          <a:p>
            <a:pPr algn="ctr"/>
            <a:r>
              <a:rPr lang="en-US" sz="2800" dirty="0"/>
              <a:t>Perspective</a:t>
            </a:r>
          </a:p>
        </p:txBody>
      </p:sp>
      <p:sp>
        <p:nvSpPr>
          <p:cNvPr id="18" name="TextBox 17">
            <a:extLst>
              <a:ext uri="{FF2B5EF4-FFF2-40B4-BE49-F238E27FC236}">
                <a16:creationId xmlns:a16="http://schemas.microsoft.com/office/drawing/2014/main" id="{5F920E07-B81C-4287-A36D-E0A8E534F146}"/>
              </a:ext>
            </a:extLst>
          </p:cNvPr>
          <p:cNvSpPr txBox="1"/>
          <p:nvPr/>
        </p:nvSpPr>
        <p:spPr>
          <a:xfrm>
            <a:off x="4799290" y="5793949"/>
            <a:ext cx="3442015" cy="523220"/>
          </a:xfrm>
          <a:prstGeom prst="rect">
            <a:avLst/>
          </a:prstGeom>
          <a:noFill/>
        </p:spPr>
        <p:txBody>
          <a:bodyPr wrap="square" rtlCol="0">
            <a:spAutoFit/>
          </a:bodyPr>
          <a:lstStyle/>
          <a:p>
            <a:pPr algn="ctr"/>
            <a:r>
              <a:rPr lang="en-US" sz="2800" dirty="0"/>
              <a:t>Weak Perspective</a:t>
            </a:r>
          </a:p>
        </p:txBody>
      </p:sp>
    </p:spTree>
    <p:extLst>
      <p:ext uri="{BB962C8B-B14F-4D97-AF65-F5344CB8AC3E}">
        <p14:creationId xmlns:p14="http://schemas.microsoft.com/office/powerpoint/2010/main" val="3682689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Recall: orthographic projection</a:t>
            </a:r>
          </a:p>
        </p:txBody>
      </p:sp>
      <p:grpSp>
        <p:nvGrpSpPr>
          <p:cNvPr id="4" name="Group 3">
            <a:extLst>
              <a:ext uri="{FF2B5EF4-FFF2-40B4-BE49-F238E27FC236}">
                <a16:creationId xmlns:a16="http://schemas.microsoft.com/office/drawing/2014/main" id="{85C6E647-2729-4B79-9C91-7F173153D178}"/>
              </a:ext>
            </a:extLst>
          </p:cNvPr>
          <p:cNvGrpSpPr/>
          <p:nvPr/>
        </p:nvGrpSpPr>
        <p:grpSpPr>
          <a:xfrm>
            <a:off x="1711325" y="2219167"/>
            <a:ext cx="5728477" cy="2574925"/>
            <a:chOff x="1711325" y="2219167"/>
            <a:chExt cx="5728477" cy="2574925"/>
          </a:xfrm>
        </p:grpSpPr>
        <p:sp>
          <p:nvSpPr>
            <p:cNvPr id="33797" name="Freeform 8"/>
            <p:cNvSpPr>
              <a:spLocks/>
            </p:cNvSpPr>
            <p:nvPr/>
          </p:nvSpPr>
          <p:spPr bwMode="auto">
            <a:xfrm>
              <a:off x="2192338" y="2957354"/>
              <a:ext cx="1638300" cy="1177925"/>
            </a:xfrm>
            <a:custGeom>
              <a:avLst/>
              <a:gdLst>
                <a:gd name="T0" fmla="*/ 0 w 1032"/>
                <a:gd name="T1" fmla="*/ 2147483647 h 742"/>
                <a:gd name="T2" fmla="*/ 2147483647 w 1032"/>
                <a:gd name="T3" fmla="*/ 0 h 742"/>
                <a:gd name="T4" fmla="*/ 2147483647 w 1032"/>
                <a:gd name="T5" fmla="*/ 2147483647 h 742"/>
                <a:gd name="T6" fmla="*/ 0 w 1032"/>
                <a:gd name="T7" fmla="*/ 2147483647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sp>
          <p:nvSpPr>
            <p:cNvPr id="33798" name="Freeform 9"/>
            <p:cNvSpPr>
              <a:spLocks/>
            </p:cNvSpPr>
            <p:nvPr/>
          </p:nvSpPr>
          <p:spPr bwMode="auto">
            <a:xfrm>
              <a:off x="2168525" y="3405029"/>
              <a:ext cx="71438" cy="93663"/>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799" name="Freeform 10"/>
            <p:cNvSpPr>
              <a:spLocks/>
            </p:cNvSpPr>
            <p:nvPr/>
          </p:nvSpPr>
          <p:spPr bwMode="auto">
            <a:xfrm>
              <a:off x="3783013" y="2898617"/>
              <a:ext cx="71437" cy="93662"/>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round/>
              <a:headEnd/>
              <a:tailEnd/>
            </a:ln>
          </p:spPr>
          <p:txBody>
            <a:bodyPr/>
            <a:lstStyle/>
            <a:p>
              <a:endParaRPr lang="en-US"/>
            </a:p>
          </p:txBody>
        </p:sp>
        <p:sp>
          <p:nvSpPr>
            <p:cNvPr id="33800" name="Freeform 11"/>
            <p:cNvSpPr>
              <a:spLocks/>
            </p:cNvSpPr>
            <p:nvPr/>
          </p:nvSpPr>
          <p:spPr bwMode="auto">
            <a:xfrm>
              <a:off x="2794000" y="4087654"/>
              <a:ext cx="69850" cy="93663"/>
            </a:xfrm>
            <a:custGeom>
              <a:avLst/>
              <a:gdLst>
                <a:gd name="T0" fmla="*/ 2147483647 w 44"/>
                <a:gd name="T1" fmla="*/ 2147483647 h 59"/>
                <a:gd name="T2" fmla="*/ 2147483647 w 44"/>
                <a:gd name="T3" fmla="*/ 0 h 59"/>
                <a:gd name="T4" fmla="*/ 2147483647 w 44"/>
                <a:gd name="T5" fmla="*/ 2147483647 h 59"/>
                <a:gd name="T6" fmla="*/ 2147483647 w 44"/>
                <a:gd name="T7" fmla="*/ 2147483647 h 59"/>
                <a:gd name="T8" fmla="*/ 2147483647 w 44"/>
                <a:gd name="T9" fmla="*/ 2147483647 h 59"/>
                <a:gd name="T10" fmla="*/ 2147483647 w 44"/>
                <a:gd name="T11" fmla="*/ 2147483647 h 59"/>
                <a:gd name="T12" fmla="*/ 2147483647 w 44"/>
                <a:gd name="T13" fmla="*/ 2147483647 h 59"/>
                <a:gd name="T14" fmla="*/ 2147483647 w 44"/>
                <a:gd name="T15" fmla="*/ 2147483647 h 59"/>
                <a:gd name="T16" fmla="*/ 0 w 44"/>
                <a:gd name="T17" fmla="*/ 2147483647 h 59"/>
                <a:gd name="T18" fmla="*/ 0 w 44"/>
                <a:gd name="T19" fmla="*/ 2147483647 h 59"/>
                <a:gd name="T20" fmla="*/ 0 w 44"/>
                <a:gd name="T21" fmla="*/ 2147483647 h 59"/>
                <a:gd name="T22" fmla="*/ 2147483647 w 44"/>
                <a:gd name="T23" fmla="*/ 2147483647 h 59"/>
                <a:gd name="T24" fmla="*/ 2147483647 w 44"/>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01" name="Freeform 12"/>
            <p:cNvSpPr>
              <a:spLocks/>
            </p:cNvSpPr>
            <p:nvPr/>
          </p:nvSpPr>
          <p:spPr bwMode="auto">
            <a:xfrm>
              <a:off x="1711325" y="2219167"/>
              <a:ext cx="2662238" cy="2574925"/>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33802" name="Rectangle 13"/>
            <p:cNvSpPr>
              <a:spLocks noChangeArrowheads="1"/>
            </p:cNvSpPr>
            <p:nvPr/>
          </p:nvSpPr>
          <p:spPr bwMode="auto">
            <a:xfrm>
              <a:off x="3665538" y="2536667"/>
              <a:ext cx="6016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Image</a:t>
              </a:r>
              <a:endParaRPr lang="en-US" sz="2000" b="1">
                <a:latin typeface="Times New Roman" pitchFamily="18" charset="0"/>
                <a:cs typeface="Arial" charset="0"/>
              </a:endParaRPr>
            </a:p>
          </p:txBody>
        </p:sp>
        <p:sp>
          <p:nvSpPr>
            <p:cNvPr id="33803" name="Rectangle 14"/>
            <p:cNvSpPr>
              <a:spLocks noChangeArrowheads="1"/>
            </p:cNvSpPr>
            <p:nvPr/>
          </p:nvSpPr>
          <p:spPr bwMode="auto">
            <a:xfrm>
              <a:off x="5881688" y="2555717"/>
              <a:ext cx="5635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World</a:t>
              </a:r>
              <a:endParaRPr lang="en-US" sz="2000" b="1">
                <a:latin typeface="Times New Roman" pitchFamily="18" charset="0"/>
                <a:cs typeface="Arial" charset="0"/>
              </a:endParaRPr>
            </a:p>
          </p:txBody>
        </p:sp>
        <p:grpSp>
          <p:nvGrpSpPr>
            <p:cNvPr id="33804" name="Group 15"/>
            <p:cNvGrpSpPr>
              <a:grpSpLocks/>
            </p:cNvGrpSpPr>
            <p:nvPr/>
          </p:nvGrpSpPr>
          <p:grpSpPr bwMode="auto">
            <a:xfrm>
              <a:off x="5019675" y="2877979"/>
              <a:ext cx="1685925" cy="1284288"/>
              <a:chOff x="3978" y="2483"/>
              <a:chExt cx="1062" cy="809"/>
            </a:xfrm>
          </p:grpSpPr>
          <p:sp>
            <p:nvSpPr>
              <p:cNvPr id="33809" name="Freeform 16"/>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10" name="Freeform 17"/>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round/>
                <a:headEnd/>
                <a:tailEnd/>
              </a:ln>
            </p:spPr>
            <p:txBody>
              <a:bodyPr/>
              <a:lstStyle/>
              <a:p>
                <a:endParaRPr lang="en-US"/>
              </a:p>
            </p:txBody>
          </p:sp>
          <p:sp>
            <p:nvSpPr>
              <p:cNvPr id="33811" name="Freeform 18"/>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round/>
                <a:headEnd/>
                <a:tailEnd/>
              </a:ln>
            </p:spPr>
            <p:txBody>
              <a:bodyPr/>
              <a:lstStyle/>
              <a:p>
                <a:endParaRPr lang="en-US"/>
              </a:p>
            </p:txBody>
          </p:sp>
          <p:sp>
            <p:nvSpPr>
              <p:cNvPr id="33812" name="Freeform 19"/>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grpSp>
        <p:sp>
          <p:nvSpPr>
            <p:cNvPr id="33805" name="Line 20"/>
            <p:cNvSpPr>
              <a:spLocks noChangeShapeType="1"/>
            </p:cNvSpPr>
            <p:nvPr/>
          </p:nvSpPr>
          <p:spPr bwMode="auto">
            <a:xfrm flipV="1">
              <a:off x="3059080" y="4125754"/>
              <a:ext cx="2373378" cy="34925"/>
            </a:xfrm>
            <a:prstGeom prst="line">
              <a:avLst/>
            </a:prstGeom>
            <a:noFill/>
            <a:ln w="38100">
              <a:solidFill>
                <a:schemeClr val="tx1"/>
              </a:solidFill>
              <a:prstDash val="dash"/>
              <a:round/>
              <a:headEnd type="triangle" w="med" len="med"/>
              <a:tailEnd type="none" w="med" len="med"/>
            </a:ln>
          </p:spPr>
          <p:txBody>
            <a:bodyPr/>
            <a:lstStyle/>
            <a:p>
              <a:endParaRPr lang="en-US"/>
            </a:p>
          </p:txBody>
        </p:sp>
        <p:sp>
          <p:nvSpPr>
            <p:cNvPr id="33806" name="Line 21"/>
            <p:cNvSpPr>
              <a:spLocks noChangeShapeType="1"/>
            </p:cNvSpPr>
            <p:nvPr/>
          </p:nvSpPr>
          <p:spPr bwMode="auto">
            <a:xfrm flipV="1">
              <a:off x="2433605" y="3422492"/>
              <a:ext cx="2373378" cy="34925"/>
            </a:xfrm>
            <a:prstGeom prst="line">
              <a:avLst/>
            </a:prstGeom>
            <a:noFill/>
            <a:ln w="38100">
              <a:solidFill>
                <a:schemeClr val="tx1"/>
              </a:solidFill>
              <a:prstDash val="dash"/>
              <a:round/>
              <a:headEnd type="triangle" w="med" len="med"/>
              <a:tailEnd type="none" w="med" len="med"/>
            </a:ln>
          </p:spPr>
          <p:txBody>
            <a:bodyPr/>
            <a:lstStyle/>
            <a:p>
              <a:endParaRPr lang="en-US"/>
            </a:p>
          </p:txBody>
        </p:sp>
        <p:sp>
          <p:nvSpPr>
            <p:cNvPr id="33807" name="Line 22"/>
            <p:cNvSpPr>
              <a:spLocks noChangeShapeType="1"/>
            </p:cNvSpPr>
            <p:nvPr/>
          </p:nvSpPr>
          <p:spPr bwMode="auto">
            <a:xfrm flipV="1">
              <a:off x="4063968" y="2930367"/>
              <a:ext cx="2373377" cy="34925"/>
            </a:xfrm>
            <a:prstGeom prst="line">
              <a:avLst/>
            </a:prstGeom>
            <a:noFill/>
            <a:ln w="38100">
              <a:solidFill>
                <a:schemeClr val="tx1"/>
              </a:solidFill>
              <a:prstDash val="dash"/>
              <a:round/>
              <a:headEnd type="triangle" w="med" len="med"/>
              <a:tailEnd type="none" w="med" len="med"/>
            </a:ln>
          </p:spPr>
          <p:txBody>
            <a:bodyPr/>
            <a:lstStyle/>
            <a:p>
              <a:endParaRPr lang="en-US"/>
            </a:p>
          </p:txBody>
        </p:sp>
        <p:sp>
          <p:nvSpPr>
            <p:cNvPr id="3" name="TextBox 2"/>
            <p:cNvSpPr txBox="1"/>
            <p:nvPr/>
          </p:nvSpPr>
          <p:spPr>
            <a:xfrm>
              <a:off x="3042444" y="4262122"/>
              <a:ext cx="4397358" cy="461665"/>
            </a:xfrm>
            <a:prstGeom prst="rect">
              <a:avLst/>
            </a:prstGeom>
            <a:noFill/>
          </p:spPr>
          <p:txBody>
            <a:bodyPr wrap="none" rtlCol="0">
              <a:spAutoFit/>
            </a:bodyPr>
            <a:lstStyle/>
            <a:p>
              <a:r>
                <a:rPr lang="en-US" dirty="0"/>
                <a:t>Projection along the z direction</a:t>
              </a:r>
            </a:p>
          </p:txBody>
        </p:sp>
      </p:gr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E81055DA-49EB-4F2E-AEA0-012E62560A1B}"/>
                  </a:ext>
                </a:extLst>
              </p:cNvPr>
              <p:cNvSpPr txBox="1"/>
              <p:nvPr/>
            </p:nvSpPr>
            <p:spPr>
              <a:xfrm>
                <a:off x="2168525" y="4821716"/>
                <a:ext cx="4755597" cy="15874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smtClean="0">
                              <a:latin typeface="Cambria Math" panose="02040503050406030204" pitchFamily="18" charset="0"/>
                            </a:rPr>
                          </m:ctrlPr>
                        </m:dPr>
                        <m:e>
                          <m:m>
                            <m:mPr>
                              <m:mcs>
                                <m:mc>
                                  <m:mcPr>
                                    <m:count m:val="1"/>
                                    <m:mcJc m:val="center"/>
                                  </m:mcPr>
                                </m:mc>
                              </m:mcs>
                              <m:ctrlPr>
                                <a:rPr lang="en-US" sz="2800" i="1" smtClean="0">
                                  <a:latin typeface="Cambria Math" panose="02040503050406030204" pitchFamily="18" charset="0"/>
                                </a:rPr>
                              </m:ctrlPr>
                            </m:mPr>
                            <m:mr>
                              <m:e>
                                <m:r>
                                  <m:rPr>
                                    <m:brk m:alnAt="7"/>
                                  </m:rPr>
                                  <a:rPr lang="en-US" sz="2800" b="0" i="1" smtClean="0">
                                    <a:latin typeface="Cambria Math" panose="02040503050406030204" pitchFamily="18" charset="0"/>
                                  </a:rPr>
                                  <m:t>𝑢</m:t>
                                </m:r>
                              </m:e>
                            </m:mr>
                            <m:mr>
                              <m:e>
                                <m:r>
                                  <a:rPr lang="en-US" sz="2800" b="0" i="1" smtClean="0">
                                    <a:latin typeface="Cambria Math" panose="02040503050406030204" pitchFamily="18" charset="0"/>
                                  </a:rPr>
                                  <m:t>𝑣</m:t>
                                </m:r>
                              </m:e>
                            </m:mr>
                            <m:mr>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4"/>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𝑥</m:t>
                                </m:r>
                              </m:e>
                            </m:mr>
                            <m:mr>
                              <m:e>
                                <m:r>
                                  <a:rPr lang="en-US" sz="2800" b="0" i="1" smtClean="0">
                                    <a:latin typeface="Cambria Math" panose="02040503050406030204" pitchFamily="18" charset="0"/>
                                  </a:rPr>
                                  <m:t>𝑦</m:t>
                                </m:r>
                              </m:e>
                            </m:mr>
                            <m:mr>
                              <m:e>
                                <m:r>
                                  <a:rPr lang="en-US" sz="2800" b="0" i="1" smtClean="0">
                                    <a:latin typeface="Cambria Math" panose="02040503050406030204" pitchFamily="18" charset="0"/>
                                  </a:rPr>
                                  <m:t>𝑧</m:t>
                                </m:r>
                              </m:e>
                            </m:mr>
                            <m:mr>
                              <m:e>
                                <m:r>
                                  <a:rPr lang="en-US" sz="2800" b="0" i="1" smtClean="0">
                                    <a:latin typeface="Cambria Math" panose="02040503050406030204" pitchFamily="18" charset="0"/>
                                  </a:rPr>
                                  <m:t>1</m:t>
                                </m:r>
                              </m:e>
                            </m:mr>
                          </m:m>
                        </m:e>
                      </m:d>
                      <m:r>
                        <a:rPr lang="en-US" sz="2800" b="0" i="1" smtClean="0">
                          <a:latin typeface="Cambria Math" panose="02040503050406030204" pitchFamily="18" charset="0"/>
                          <a:ea typeface="Cambria Math" panose="02040503050406030204" pitchFamily="18" charset="0"/>
                        </a:rPr>
                        <m:t>→</m:t>
                      </m:r>
                      <m:d>
                        <m:dPr>
                          <m:begChr m:val="["/>
                          <m:endChr m:val="]"/>
                          <m:ctrlPr>
                            <a:rPr lang="en-US" sz="2800" b="0" i="1" smtClean="0">
                              <a:latin typeface="Cambria Math" panose="02040503050406030204" pitchFamily="18" charset="0"/>
                              <a:ea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ea typeface="Cambria Math" panose="02040503050406030204" pitchFamily="18" charset="0"/>
                                </a:rPr>
                              </m:ctrlPr>
                            </m:mPr>
                            <m:mr>
                              <m:e>
                                <m:r>
                                  <m:rPr>
                                    <m:brk m:alnAt="7"/>
                                  </m:rPr>
                                  <a:rPr lang="en-US" sz="2800" b="0" i="1" smtClean="0">
                                    <a:latin typeface="Cambria Math" panose="02040503050406030204" pitchFamily="18" charset="0"/>
                                    <a:ea typeface="Cambria Math" panose="02040503050406030204" pitchFamily="18" charset="0"/>
                                  </a:rPr>
                                  <m:t>𝑥</m:t>
                                </m:r>
                              </m:e>
                            </m:mr>
                            <m:mr>
                              <m:e>
                                <m:r>
                                  <a:rPr lang="en-US" sz="2800" b="0" i="1" smtClean="0">
                                    <a:latin typeface="Cambria Math" panose="02040503050406030204" pitchFamily="18" charset="0"/>
                                    <a:ea typeface="Cambria Math" panose="02040503050406030204" pitchFamily="18" charset="0"/>
                                  </a:rPr>
                                  <m:t>𝑦</m:t>
                                </m:r>
                              </m:e>
                            </m:mr>
                          </m:m>
                        </m:e>
                      </m:d>
                    </m:oMath>
                  </m:oMathPara>
                </a14:m>
                <a:endParaRPr lang="en-US" sz="2800" dirty="0"/>
              </a:p>
            </p:txBody>
          </p:sp>
        </mc:Choice>
        <mc:Fallback>
          <p:sp>
            <p:nvSpPr>
              <p:cNvPr id="2" name="TextBox 1">
                <a:extLst>
                  <a:ext uri="{FF2B5EF4-FFF2-40B4-BE49-F238E27FC236}">
                    <a16:creationId xmlns:a16="http://schemas.microsoft.com/office/drawing/2014/main" id="{E81055DA-49EB-4F2E-AEA0-012E62560A1B}"/>
                  </a:ext>
                </a:extLst>
              </p:cNvPr>
              <p:cNvSpPr txBox="1">
                <a:spLocks noRot="1" noChangeAspect="1" noMove="1" noResize="1" noEditPoints="1" noAdjustHandles="1" noChangeArrowheads="1" noChangeShapeType="1" noTextEdit="1"/>
              </p:cNvSpPr>
              <p:nvPr/>
            </p:nvSpPr>
            <p:spPr>
              <a:xfrm>
                <a:off x="2168525" y="4821716"/>
                <a:ext cx="4755597" cy="1587422"/>
              </a:xfrm>
              <a:prstGeom prst="rect">
                <a:avLst/>
              </a:prstGeom>
              <a:blipFill>
                <a:blip r:embed="rId3"/>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3E5FE8E3-ADD5-4C66-846D-371E492905D8}"/>
              </a:ext>
            </a:extLst>
          </p:cNvPr>
          <p:cNvSpPr txBox="1"/>
          <p:nvPr/>
        </p:nvSpPr>
        <p:spPr>
          <a:xfrm>
            <a:off x="340181" y="1275378"/>
            <a:ext cx="8463638" cy="954107"/>
          </a:xfrm>
          <a:prstGeom prst="rect">
            <a:avLst/>
          </a:prstGeom>
          <a:noFill/>
        </p:spPr>
        <p:txBody>
          <a:bodyPr wrap="square" rtlCol="0">
            <a:spAutoFit/>
          </a:bodyPr>
          <a:lstStyle/>
          <a:p>
            <a:pPr algn="ctr"/>
            <a:r>
              <a:rPr lang="en-US" sz="2800" dirty="0"/>
              <a:t>Orthographic camera: things infinitely far away but you have an amazing camera</a:t>
            </a:r>
            <a:endParaRPr lang="en-US" sz="28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87E35-812D-4F92-B701-A23D01D074B0}"/>
              </a:ext>
            </a:extLst>
          </p:cNvPr>
          <p:cNvSpPr>
            <a:spLocks noGrp="1"/>
          </p:cNvSpPr>
          <p:nvPr>
            <p:ph type="title"/>
          </p:nvPr>
        </p:nvSpPr>
        <p:spPr/>
        <p:txBody>
          <a:bodyPr/>
          <a:lstStyle/>
          <a:p>
            <a:r>
              <a:rPr lang="en-US" dirty="0"/>
              <a:t>Field of view and focal length</a:t>
            </a:r>
          </a:p>
        </p:txBody>
      </p:sp>
      <p:pic>
        <p:nvPicPr>
          <p:cNvPr id="4" name="Picture 5" descr="face_wide">
            <a:extLst>
              <a:ext uri="{FF2B5EF4-FFF2-40B4-BE49-F238E27FC236}">
                <a16:creationId xmlns:a16="http://schemas.microsoft.com/office/drawing/2014/main" id="{14D14B73-660B-4AE7-A99D-1C8ADE342661}"/>
              </a:ext>
            </a:extLst>
          </p:cNvPr>
          <p:cNvPicPr>
            <a:picLocks noChangeAspect="1" noChangeArrowheads="1"/>
          </p:cNvPicPr>
          <p:nvPr/>
        </p:nvPicPr>
        <p:blipFill>
          <a:blip r:embed="rId2" cstate="print"/>
          <a:srcRect/>
          <a:stretch>
            <a:fillRect/>
          </a:stretch>
        </p:blipFill>
        <p:spPr bwMode="auto">
          <a:xfrm>
            <a:off x="152400" y="1828800"/>
            <a:ext cx="2860675" cy="3513138"/>
          </a:xfrm>
          <a:prstGeom prst="rect">
            <a:avLst/>
          </a:prstGeom>
          <a:noFill/>
          <a:ln w="9525">
            <a:noFill/>
            <a:miter lim="800000"/>
            <a:headEnd/>
            <a:tailEnd/>
          </a:ln>
        </p:spPr>
      </p:pic>
      <p:pic>
        <p:nvPicPr>
          <p:cNvPr id="5" name="Picture 6" descr="face_standard">
            <a:extLst>
              <a:ext uri="{FF2B5EF4-FFF2-40B4-BE49-F238E27FC236}">
                <a16:creationId xmlns:a16="http://schemas.microsoft.com/office/drawing/2014/main" id="{D2CB2F4B-FE2E-4E2A-A2DB-03FA286330E2}"/>
              </a:ext>
            </a:extLst>
          </p:cNvPr>
          <p:cNvPicPr>
            <a:picLocks noChangeAspect="1" noChangeArrowheads="1"/>
          </p:cNvPicPr>
          <p:nvPr/>
        </p:nvPicPr>
        <p:blipFill>
          <a:blip r:embed="rId3" cstate="print"/>
          <a:srcRect/>
          <a:stretch>
            <a:fillRect/>
          </a:stretch>
        </p:blipFill>
        <p:spPr bwMode="auto">
          <a:xfrm>
            <a:off x="3124200" y="1828800"/>
            <a:ext cx="2847975" cy="3500438"/>
          </a:xfrm>
          <a:prstGeom prst="rect">
            <a:avLst/>
          </a:prstGeom>
          <a:noFill/>
          <a:ln w="9525">
            <a:noFill/>
            <a:miter lim="800000"/>
            <a:headEnd/>
            <a:tailEnd/>
          </a:ln>
        </p:spPr>
      </p:pic>
      <p:pic>
        <p:nvPicPr>
          <p:cNvPr id="6" name="Picture 7" descr="face_telephoto">
            <a:extLst>
              <a:ext uri="{FF2B5EF4-FFF2-40B4-BE49-F238E27FC236}">
                <a16:creationId xmlns:a16="http://schemas.microsoft.com/office/drawing/2014/main" id="{57D5459E-BC94-4B51-959E-66F42CCC39F4}"/>
              </a:ext>
            </a:extLst>
          </p:cNvPr>
          <p:cNvPicPr>
            <a:picLocks noChangeAspect="1" noChangeArrowheads="1"/>
          </p:cNvPicPr>
          <p:nvPr/>
        </p:nvPicPr>
        <p:blipFill>
          <a:blip r:embed="rId4" cstate="print"/>
          <a:srcRect/>
          <a:stretch>
            <a:fillRect/>
          </a:stretch>
        </p:blipFill>
        <p:spPr bwMode="auto">
          <a:xfrm>
            <a:off x="6096000" y="1828800"/>
            <a:ext cx="2755900" cy="3495675"/>
          </a:xfrm>
          <a:prstGeom prst="rect">
            <a:avLst/>
          </a:prstGeom>
          <a:noFill/>
          <a:ln w="9525">
            <a:noFill/>
            <a:miter lim="800000"/>
            <a:headEnd/>
            <a:tailEnd/>
          </a:ln>
        </p:spPr>
      </p:pic>
      <p:grpSp>
        <p:nvGrpSpPr>
          <p:cNvPr id="7" name="Group 14">
            <a:extLst>
              <a:ext uri="{FF2B5EF4-FFF2-40B4-BE49-F238E27FC236}">
                <a16:creationId xmlns:a16="http://schemas.microsoft.com/office/drawing/2014/main" id="{C4FDE2BB-0D55-4669-8B7D-E3237214C5DC}"/>
              </a:ext>
            </a:extLst>
          </p:cNvPr>
          <p:cNvGrpSpPr>
            <a:grpSpLocks/>
          </p:cNvGrpSpPr>
          <p:nvPr/>
        </p:nvGrpSpPr>
        <p:grpSpPr bwMode="auto">
          <a:xfrm>
            <a:off x="776288" y="5449879"/>
            <a:ext cx="7678737" cy="560386"/>
            <a:chOff x="489" y="3433"/>
            <a:chExt cx="4837" cy="353"/>
          </a:xfrm>
        </p:grpSpPr>
        <p:sp>
          <p:nvSpPr>
            <p:cNvPr id="8" name="Text Box 10">
              <a:extLst>
                <a:ext uri="{FF2B5EF4-FFF2-40B4-BE49-F238E27FC236}">
                  <a16:creationId xmlns:a16="http://schemas.microsoft.com/office/drawing/2014/main" id="{3F97753F-68B5-4131-99A2-49D90700A875}"/>
                </a:ext>
              </a:extLst>
            </p:cNvPr>
            <p:cNvSpPr txBox="1">
              <a:spLocks noChangeArrowheads="1"/>
            </p:cNvSpPr>
            <p:nvPr/>
          </p:nvSpPr>
          <p:spPr bwMode="auto">
            <a:xfrm>
              <a:off x="2448" y="3433"/>
              <a:ext cx="999" cy="330"/>
            </a:xfrm>
            <a:prstGeom prst="rect">
              <a:avLst/>
            </a:prstGeom>
            <a:noFill/>
            <a:ln w="9525">
              <a:noFill/>
              <a:miter lim="800000"/>
              <a:headEnd/>
              <a:tailEnd/>
            </a:ln>
          </p:spPr>
          <p:txBody>
            <a:bodyPr wrap="none">
              <a:spAutoFit/>
            </a:bodyPr>
            <a:lstStyle/>
            <a:p>
              <a:r>
                <a:rPr lang="en-US" sz="2800"/>
                <a:t>standard</a:t>
              </a:r>
            </a:p>
          </p:txBody>
        </p:sp>
        <p:sp>
          <p:nvSpPr>
            <p:cNvPr id="9" name="Text Box 11">
              <a:extLst>
                <a:ext uri="{FF2B5EF4-FFF2-40B4-BE49-F238E27FC236}">
                  <a16:creationId xmlns:a16="http://schemas.microsoft.com/office/drawing/2014/main" id="{07ED9670-8BF2-489E-B173-F52B6B474CF0}"/>
                </a:ext>
              </a:extLst>
            </p:cNvPr>
            <p:cNvSpPr txBox="1">
              <a:spLocks noChangeArrowheads="1"/>
            </p:cNvSpPr>
            <p:nvPr/>
          </p:nvSpPr>
          <p:spPr bwMode="auto">
            <a:xfrm>
              <a:off x="489" y="3456"/>
              <a:ext cx="1214" cy="330"/>
            </a:xfrm>
            <a:prstGeom prst="rect">
              <a:avLst/>
            </a:prstGeom>
            <a:noFill/>
            <a:ln w="9525">
              <a:noFill/>
              <a:miter lim="800000"/>
              <a:headEnd/>
              <a:tailEnd/>
            </a:ln>
          </p:spPr>
          <p:txBody>
            <a:bodyPr wrap="none">
              <a:spAutoFit/>
            </a:bodyPr>
            <a:lstStyle/>
            <a:p>
              <a:r>
                <a:rPr lang="en-US" sz="2800"/>
                <a:t>wide-angle</a:t>
              </a:r>
            </a:p>
          </p:txBody>
        </p:sp>
        <p:sp>
          <p:nvSpPr>
            <p:cNvPr id="10" name="Text Box 12">
              <a:extLst>
                <a:ext uri="{FF2B5EF4-FFF2-40B4-BE49-F238E27FC236}">
                  <a16:creationId xmlns:a16="http://schemas.microsoft.com/office/drawing/2014/main" id="{31BE8D52-947E-4730-838F-C35D29623821}"/>
                </a:ext>
              </a:extLst>
            </p:cNvPr>
            <p:cNvSpPr txBox="1">
              <a:spLocks noChangeArrowheads="1"/>
            </p:cNvSpPr>
            <p:nvPr/>
          </p:nvSpPr>
          <p:spPr bwMode="auto">
            <a:xfrm>
              <a:off x="4277" y="3456"/>
              <a:ext cx="1049" cy="330"/>
            </a:xfrm>
            <a:prstGeom prst="rect">
              <a:avLst/>
            </a:prstGeom>
            <a:noFill/>
            <a:ln w="9525">
              <a:noFill/>
              <a:miter lim="800000"/>
              <a:headEnd/>
              <a:tailEnd/>
            </a:ln>
          </p:spPr>
          <p:txBody>
            <a:bodyPr wrap="none">
              <a:spAutoFit/>
            </a:bodyPr>
            <a:lstStyle/>
            <a:p>
              <a:r>
                <a:rPr lang="en-US" sz="2800"/>
                <a:t>telephoto</a:t>
              </a:r>
            </a:p>
          </p:txBody>
        </p:sp>
      </p:grpSp>
      <p:sp>
        <p:nvSpPr>
          <p:cNvPr id="11" name="TextBox 10">
            <a:extLst>
              <a:ext uri="{FF2B5EF4-FFF2-40B4-BE49-F238E27FC236}">
                <a16:creationId xmlns:a16="http://schemas.microsoft.com/office/drawing/2014/main" id="{6AA593AD-130D-4300-8F10-54E0E71AD650}"/>
              </a:ext>
            </a:extLst>
          </p:cNvPr>
          <p:cNvSpPr txBox="1"/>
          <p:nvPr/>
        </p:nvSpPr>
        <p:spPr>
          <a:xfrm>
            <a:off x="357404" y="6429539"/>
            <a:ext cx="5516271" cy="276999"/>
          </a:xfrm>
          <a:prstGeom prst="rect">
            <a:avLst/>
          </a:prstGeom>
          <a:noFill/>
        </p:spPr>
        <p:txBody>
          <a:bodyPr wrap="square" rtlCol="0">
            <a:spAutoFit/>
          </a:bodyPr>
          <a:lstStyle/>
          <a:p>
            <a:r>
              <a:rPr lang="en-US" sz="1200" dirty="0"/>
              <a:t>Slide Credit: F. Durand</a:t>
            </a:r>
          </a:p>
        </p:txBody>
      </p:sp>
    </p:spTree>
    <p:extLst>
      <p:ext uri="{BB962C8B-B14F-4D97-AF65-F5344CB8AC3E}">
        <p14:creationId xmlns:p14="http://schemas.microsoft.com/office/powerpoint/2010/main" val="116485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D897-3DE6-4F95-B050-DE10B3627DC7}"/>
              </a:ext>
            </a:extLst>
          </p:cNvPr>
          <p:cNvSpPr>
            <a:spLocks noGrp="1"/>
          </p:cNvSpPr>
          <p:nvPr>
            <p:ph type="title"/>
          </p:nvPr>
        </p:nvSpPr>
        <p:spPr/>
        <p:txBody>
          <a:bodyPr/>
          <a:lstStyle/>
          <a:p>
            <a:r>
              <a:rPr lang="en-US" dirty="0"/>
              <a:t>Structure from Motion</a:t>
            </a:r>
          </a:p>
        </p:txBody>
      </p:sp>
      <p:pic>
        <p:nvPicPr>
          <p:cNvPr id="7" name="Structure-from-Motion Revisited-Gb086k7b0wg">
            <a:hlinkClick r:id="" action="ppaction://media"/>
            <a:extLst>
              <a:ext uri="{FF2B5EF4-FFF2-40B4-BE49-F238E27FC236}">
                <a16:creationId xmlns:a16="http://schemas.microsoft.com/office/drawing/2014/main" id="{ACC36F1F-6677-4270-852C-FE130B3EEA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7013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C7748-96AD-43FF-AE22-436E08A32B67}"/>
              </a:ext>
            </a:extLst>
          </p:cNvPr>
          <p:cNvSpPr>
            <a:spLocks noGrp="1"/>
          </p:cNvSpPr>
          <p:nvPr>
            <p:ph type="title"/>
          </p:nvPr>
        </p:nvSpPr>
        <p:spPr/>
        <p:txBody>
          <a:bodyPr/>
          <a:lstStyle/>
          <a:p>
            <a:r>
              <a:rPr lang="en-US" dirty="0"/>
              <a:t>Affine Camera</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E554CAC-1FB9-4277-ABD6-7418EF0CA115}"/>
                  </a:ext>
                </a:extLst>
              </p:cNvPr>
              <p:cNvSpPr txBox="1"/>
              <p:nvPr/>
            </p:nvSpPr>
            <p:spPr>
              <a:xfrm>
                <a:off x="1260484" y="1472267"/>
                <a:ext cx="6623032" cy="11394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𝑴</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2"/>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1" i="1" smtClean="0">
                                        <a:latin typeface="Cambria Math" panose="02040503050406030204" pitchFamily="18" charset="0"/>
                                      </a:rPr>
                                      <m:t>𝑨</m:t>
                                    </m:r>
                                  </m:e>
                                  <m:sub>
                                    <m:r>
                                      <m:rPr>
                                        <m:brk m:alnAt="7"/>
                                      </m:rPr>
                                      <a:rPr lang="en-US" sz="2800" b="0" i="1" smtClean="0">
                                        <a:latin typeface="Cambria Math" panose="02040503050406030204" pitchFamily="18" charset="0"/>
                                      </a:rPr>
                                      <m:t>2</m:t>
                                    </m:r>
                                    <m:r>
                                      <a:rPr lang="en-US" sz="2800" b="0" i="1" smtClean="0">
                                        <a:latin typeface="Cambria Math" panose="02040503050406030204" pitchFamily="18" charset="0"/>
                                      </a:rPr>
                                      <m:t>𝐷</m:t>
                                    </m:r>
                                  </m:sub>
                                </m:sSub>
                              </m:e>
                              <m:e>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𝒕</m:t>
                                    </m:r>
                                  </m:e>
                                  <m:sub>
                                    <m:r>
                                      <a:rPr lang="en-US" sz="2800" b="0" i="1" smtClean="0">
                                        <a:latin typeface="Cambria Math" panose="02040503050406030204" pitchFamily="18" charset="0"/>
                                      </a:rPr>
                                      <m:t>2</m:t>
                                    </m:r>
                                    <m:r>
                                      <a:rPr lang="en-US" sz="2800" b="0" i="1" smtClean="0">
                                        <a:latin typeface="Cambria Math" panose="02040503050406030204" pitchFamily="18" charset="0"/>
                                      </a:rPr>
                                      <m:t>𝐷</m:t>
                                    </m:r>
                                  </m:sub>
                                </m:sSub>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4"/>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2"/>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1" i="1" smtClean="0">
                                        <a:latin typeface="Cambria Math" panose="02040503050406030204" pitchFamily="18" charset="0"/>
                                      </a:rPr>
                                      <m:t>𝑨</m:t>
                                    </m:r>
                                  </m:e>
                                  <m:sub>
                                    <m:r>
                                      <m:rPr>
                                        <m:brk m:alnAt="7"/>
                                      </m:rPr>
                                      <a:rPr lang="en-US" sz="2800" b="0" i="1" smtClean="0">
                                        <a:latin typeface="Cambria Math" panose="02040503050406030204" pitchFamily="18" charset="0"/>
                                      </a:rPr>
                                      <m:t>3</m:t>
                                    </m:r>
                                    <m:r>
                                      <a:rPr lang="en-US" sz="2800" b="0" i="1" smtClean="0">
                                        <a:latin typeface="Cambria Math" panose="02040503050406030204" pitchFamily="18" charset="0"/>
                                      </a:rPr>
                                      <m:t>𝐷</m:t>
                                    </m:r>
                                  </m:sub>
                                </m:sSub>
                              </m:e>
                              <m:e>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𝒕</m:t>
                                    </m:r>
                                  </m:e>
                                  <m:sub>
                                    <m:r>
                                      <a:rPr lang="en-US" sz="2800" b="0" i="1" smtClean="0">
                                        <a:latin typeface="Cambria Math" panose="02040503050406030204" pitchFamily="18" charset="0"/>
                                      </a:rPr>
                                      <m:t>3</m:t>
                                    </m:r>
                                    <m:r>
                                      <a:rPr lang="en-US" sz="2800" b="0" i="1" smtClean="0">
                                        <a:latin typeface="Cambria Math" panose="02040503050406030204" pitchFamily="18" charset="0"/>
                                      </a:rPr>
                                      <m:t>𝐷</m:t>
                                    </m:r>
                                  </m:sub>
                                </m:sSub>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5" name="TextBox 4">
                <a:extLst>
                  <a:ext uri="{FF2B5EF4-FFF2-40B4-BE49-F238E27FC236}">
                    <a16:creationId xmlns:a16="http://schemas.microsoft.com/office/drawing/2014/main" id="{1E554CAC-1FB9-4277-ABD6-7418EF0CA115}"/>
                  </a:ext>
                </a:extLst>
              </p:cNvPr>
              <p:cNvSpPr txBox="1">
                <a:spLocks noRot="1" noChangeAspect="1" noMove="1" noResize="1" noEditPoints="1" noAdjustHandles="1" noChangeArrowheads="1" noChangeShapeType="1" noTextEdit="1"/>
              </p:cNvSpPr>
              <p:nvPr/>
            </p:nvSpPr>
            <p:spPr>
              <a:xfrm>
                <a:off x="1260484" y="1472267"/>
                <a:ext cx="6623032" cy="1139414"/>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52C4AB1-594B-4943-9D83-6D349A1A3754}"/>
              </a:ext>
            </a:extLst>
          </p:cNvPr>
          <p:cNvSpPr txBox="1"/>
          <p:nvPr/>
        </p:nvSpPr>
        <p:spPr>
          <a:xfrm>
            <a:off x="2076024" y="2611681"/>
            <a:ext cx="1888026" cy="954107"/>
          </a:xfrm>
          <a:prstGeom prst="rect">
            <a:avLst/>
          </a:prstGeom>
          <a:noFill/>
        </p:spPr>
        <p:txBody>
          <a:bodyPr wrap="square" rtlCol="0">
            <a:spAutoFit/>
          </a:bodyPr>
          <a:lstStyle/>
          <a:p>
            <a:pPr algn="ctr"/>
            <a:r>
              <a:rPr lang="en-US" sz="2800" dirty="0"/>
              <a:t>3x3 Matrix</a:t>
            </a:r>
          </a:p>
          <a:p>
            <a:pPr algn="ctr"/>
            <a:r>
              <a:rPr lang="en-US" sz="2800" dirty="0"/>
              <a:t>Affine 2D</a:t>
            </a:r>
          </a:p>
        </p:txBody>
      </p:sp>
      <p:sp>
        <p:nvSpPr>
          <p:cNvPr id="7" name="TextBox 6">
            <a:extLst>
              <a:ext uri="{FF2B5EF4-FFF2-40B4-BE49-F238E27FC236}">
                <a16:creationId xmlns:a16="http://schemas.microsoft.com/office/drawing/2014/main" id="{C36A0860-B76A-40DB-9D21-7F338462A6D1}"/>
              </a:ext>
            </a:extLst>
          </p:cNvPr>
          <p:cNvSpPr txBox="1"/>
          <p:nvPr/>
        </p:nvSpPr>
        <p:spPr>
          <a:xfrm>
            <a:off x="4048835" y="2611681"/>
            <a:ext cx="1888026" cy="954107"/>
          </a:xfrm>
          <a:prstGeom prst="rect">
            <a:avLst/>
          </a:prstGeom>
          <a:noFill/>
        </p:spPr>
        <p:txBody>
          <a:bodyPr wrap="square" rtlCol="0">
            <a:spAutoFit/>
          </a:bodyPr>
          <a:lstStyle/>
          <a:p>
            <a:pPr algn="ctr"/>
            <a:r>
              <a:rPr lang="en-US" sz="2800" dirty="0"/>
              <a:t>3x4 Ortho.</a:t>
            </a:r>
          </a:p>
          <a:p>
            <a:pPr algn="ctr"/>
            <a:r>
              <a:rPr lang="en-US" sz="2800" dirty="0" err="1"/>
              <a:t>Proj</a:t>
            </a:r>
            <a:endParaRPr lang="en-US" sz="2800" dirty="0"/>
          </a:p>
        </p:txBody>
      </p:sp>
      <p:sp>
        <p:nvSpPr>
          <p:cNvPr id="8" name="TextBox 7">
            <a:extLst>
              <a:ext uri="{FF2B5EF4-FFF2-40B4-BE49-F238E27FC236}">
                <a16:creationId xmlns:a16="http://schemas.microsoft.com/office/drawing/2014/main" id="{9E24ED2F-948B-41FE-B3FF-0CEFE18D5DAB}"/>
              </a:ext>
            </a:extLst>
          </p:cNvPr>
          <p:cNvSpPr txBox="1"/>
          <p:nvPr/>
        </p:nvSpPr>
        <p:spPr>
          <a:xfrm>
            <a:off x="6021646" y="2611681"/>
            <a:ext cx="1888026" cy="954107"/>
          </a:xfrm>
          <a:prstGeom prst="rect">
            <a:avLst/>
          </a:prstGeom>
          <a:noFill/>
        </p:spPr>
        <p:txBody>
          <a:bodyPr wrap="square" rtlCol="0">
            <a:spAutoFit/>
          </a:bodyPr>
          <a:lstStyle/>
          <a:p>
            <a:pPr algn="ctr"/>
            <a:r>
              <a:rPr lang="en-US" sz="2800" dirty="0"/>
              <a:t>4x4 Matrix</a:t>
            </a:r>
          </a:p>
          <a:p>
            <a:pPr algn="ctr"/>
            <a:r>
              <a:rPr lang="en-US" sz="2800" dirty="0"/>
              <a:t>Affine 3D</a:t>
            </a:r>
          </a:p>
        </p:txBody>
      </p:sp>
      <p:sp>
        <p:nvSpPr>
          <p:cNvPr id="9" name="TextBox 8">
            <a:extLst>
              <a:ext uri="{FF2B5EF4-FFF2-40B4-BE49-F238E27FC236}">
                <a16:creationId xmlns:a16="http://schemas.microsoft.com/office/drawing/2014/main" id="{63774465-3EA0-428D-BCE5-3B676C996F6E}"/>
              </a:ext>
            </a:extLst>
          </p:cNvPr>
          <p:cNvSpPr txBox="1"/>
          <p:nvPr/>
        </p:nvSpPr>
        <p:spPr>
          <a:xfrm>
            <a:off x="1797662" y="3817350"/>
            <a:ext cx="5548674" cy="523220"/>
          </a:xfrm>
          <a:prstGeom prst="rect">
            <a:avLst/>
          </a:prstGeom>
          <a:noFill/>
        </p:spPr>
        <p:txBody>
          <a:bodyPr wrap="square" rtlCol="0">
            <a:spAutoFit/>
          </a:bodyPr>
          <a:lstStyle/>
          <a:p>
            <a:pPr algn="ctr"/>
            <a:r>
              <a:rPr lang="en-US" sz="2800" dirty="0"/>
              <a:t>Tedious math…</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FF445B3A-30B7-41F6-A11D-38A1BF3CE0DF}"/>
                  </a:ext>
                </a:extLst>
              </p:cNvPr>
              <p:cNvSpPr txBox="1"/>
              <p:nvPr/>
            </p:nvSpPr>
            <p:spPr>
              <a:xfrm>
                <a:off x="2487934" y="4486780"/>
                <a:ext cx="4168129" cy="1178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𝑴</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4"/>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0" i="1" smtClean="0">
                                        <a:latin typeface="Cambria Math" panose="02040503050406030204" pitchFamily="18" charset="0"/>
                                      </a:rPr>
                                      <m:t>𝑎</m:t>
                                    </m:r>
                                  </m:e>
                                  <m:sub>
                                    <m:r>
                                      <m:rPr>
                                        <m:brk m:alnAt="7"/>
                                      </m:rPr>
                                      <a:rPr lang="en-US" sz="2800" b="0" i="1" smtClean="0">
                                        <a:latin typeface="Cambria Math" panose="02040503050406030204" pitchFamily="18" charset="0"/>
                                      </a:rPr>
                                      <m:t>1</m:t>
                                    </m:r>
                                    <m:r>
                                      <a:rPr lang="en-US" sz="2800" b="0" i="1" smtClean="0">
                                        <a:latin typeface="Cambria Math" panose="02040503050406030204" pitchFamily="18" charset="0"/>
                                      </a:rPr>
                                      <m:t>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13</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Sub>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23</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2</m:t>
                                    </m:r>
                                  </m:sub>
                                </m:sSub>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en-US" sz="2800" dirty="0"/>
              </a:p>
            </p:txBody>
          </p:sp>
        </mc:Choice>
        <mc:Fallback>
          <p:sp>
            <p:nvSpPr>
              <p:cNvPr id="10" name="TextBox 9">
                <a:extLst>
                  <a:ext uri="{FF2B5EF4-FFF2-40B4-BE49-F238E27FC236}">
                    <a16:creationId xmlns:a16="http://schemas.microsoft.com/office/drawing/2014/main" id="{FF445B3A-30B7-41F6-A11D-38A1BF3CE0DF}"/>
                  </a:ext>
                </a:extLst>
              </p:cNvPr>
              <p:cNvSpPr txBox="1">
                <a:spLocks noRot="1" noChangeAspect="1" noMove="1" noResize="1" noEditPoints="1" noAdjustHandles="1" noChangeArrowheads="1" noChangeShapeType="1" noTextEdit="1"/>
              </p:cNvSpPr>
              <p:nvPr/>
            </p:nvSpPr>
            <p:spPr>
              <a:xfrm>
                <a:off x="2487934" y="4486780"/>
                <a:ext cx="4168129" cy="117878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7087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2185-24E7-4A5C-AF1B-406A90E4396E}"/>
              </a:ext>
            </a:extLst>
          </p:cNvPr>
          <p:cNvSpPr>
            <a:spLocks noGrp="1"/>
          </p:cNvSpPr>
          <p:nvPr>
            <p:ph type="title"/>
          </p:nvPr>
        </p:nvSpPr>
        <p:spPr/>
        <p:txBody>
          <a:bodyPr/>
          <a:lstStyle/>
          <a:p>
            <a:r>
              <a:rPr lang="en-US" dirty="0"/>
              <a:t>Affine camera</a:t>
            </a:r>
          </a:p>
        </p:txBody>
      </p:sp>
      <p:sp>
        <p:nvSpPr>
          <p:cNvPr id="4" name="TextBox 3">
            <a:extLst>
              <a:ext uri="{FF2B5EF4-FFF2-40B4-BE49-F238E27FC236}">
                <a16:creationId xmlns:a16="http://schemas.microsoft.com/office/drawing/2014/main" id="{9277B3B7-225B-453B-8FEE-35EB94D3977F}"/>
              </a:ext>
            </a:extLst>
          </p:cNvPr>
          <p:cNvSpPr txBox="1"/>
          <p:nvPr/>
        </p:nvSpPr>
        <p:spPr>
          <a:xfrm>
            <a:off x="510092" y="1313520"/>
            <a:ext cx="8123814" cy="954107"/>
          </a:xfrm>
          <a:prstGeom prst="rect">
            <a:avLst/>
          </a:prstGeom>
          <a:noFill/>
        </p:spPr>
        <p:txBody>
          <a:bodyPr wrap="square" rtlCol="0">
            <a:spAutoFit/>
          </a:bodyPr>
          <a:lstStyle/>
          <a:p>
            <a:pPr algn="ctr"/>
            <a:r>
              <a:rPr lang="en-US" sz="2800" dirty="0"/>
              <a:t>So what? Who cares? </a:t>
            </a:r>
          </a:p>
          <a:p>
            <a:pPr algn="ctr"/>
            <a:r>
              <a:rPr lang="en-US" sz="2800" dirty="0"/>
              <a:t>Examine the projection</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64CE4B44-6926-4DCA-94B4-FC939F0ABECD}"/>
                  </a:ext>
                </a:extLst>
              </p:cNvPr>
              <p:cNvSpPr txBox="1"/>
              <p:nvPr/>
            </p:nvSpPr>
            <p:spPr>
              <a:xfrm>
                <a:off x="2060157" y="2139534"/>
                <a:ext cx="5023683" cy="15947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𝑢</m:t>
                                </m:r>
                              </m:e>
                            </m:mr>
                            <m:mr>
                              <m:e>
                                <m:r>
                                  <a:rPr lang="en-US" sz="2800" b="0" i="1" smtClean="0">
                                    <a:latin typeface="Cambria Math" panose="02040503050406030204" pitchFamily="18" charset="0"/>
                                  </a:rPr>
                                  <m:t>𝑣</m:t>
                                </m:r>
                              </m:e>
                            </m:mr>
                            <m:mr>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4"/>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0" i="1" smtClean="0">
                                        <a:latin typeface="Cambria Math" panose="02040503050406030204" pitchFamily="18" charset="0"/>
                                      </a:rPr>
                                      <m:t>𝑎</m:t>
                                    </m:r>
                                  </m:e>
                                  <m:sub>
                                    <m:r>
                                      <m:rPr>
                                        <m:brk m:alnAt="7"/>
                                      </m:rPr>
                                      <a:rPr lang="en-US" sz="2800" b="0" i="1" smtClean="0">
                                        <a:latin typeface="Cambria Math" panose="02040503050406030204" pitchFamily="18" charset="0"/>
                                      </a:rPr>
                                      <m:t>1</m:t>
                                    </m:r>
                                    <m:r>
                                      <a:rPr lang="en-US" sz="2800" b="0" i="1" smtClean="0">
                                        <a:latin typeface="Cambria Math" panose="02040503050406030204" pitchFamily="18" charset="0"/>
                                      </a:rPr>
                                      <m:t>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13</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Sub>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23</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2</m:t>
                                    </m:r>
                                  </m:sub>
                                </m:sSub>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𝑋</m:t>
                                </m:r>
                              </m:e>
                            </m:mr>
                            <m:mr>
                              <m:e>
                                <m:r>
                                  <a:rPr lang="en-US" sz="2800" b="0" i="1" smtClean="0">
                                    <a:latin typeface="Cambria Math" panose="02040503050406030204" pitchFamily="18" charset="0"/>
                                  </a:rPr>
                                  <m:t>𝑌</m:t>
                                </m:r>
                              </m:e>
                            </m:mr>
                            <m:mr>
                              <m:e>
                                <m:r>
                                  <a:rPr lang="en-US" sz="2800" b="0" i="1" smtClean="0">
                                    <a:latin typeface="Cambria Math" panose="02040503050406030204" pitchFamily="18" charset="0"/>
                                  </a:rPr>
                                  <m:t>𝑍</m:t>
                                </m:r>
                              </m:e>
                            </m:mr>
                            <m:mr>
                              <m:e>
                                <m:r>
                                  <a:rPr lang="en-US" sz="2800" b="0" i="1" smtClean="0">
                                    <a:latin typeface="Cambria Math" panose="02040503050406030204" pitchFamily="18" charset="0"/>
                                  </a:rPr>
                                  <m:t>1</m:t>
                                </m:r>
                              </m:e>
                            </m:mr>
                          </m:m>
                        </m:e>
                      </m:d>
                    </m:oMath>
                  </m:oMathPara>
                </a14:m>
                <a:endParaRPr lang="en-US" sz="2800" dirty="0"/>
              </a:p>
            </p:txBody>
          </p:sp>
        </mc:Choice>
        <mc:Fallback>
          <p:sp>
            <p:nvSpPr>
              <p:cNvPr id="5" name="TextBox 4">
                <a:extLst>
                  <a:ext uri="{FF2B5EF4-FFF2-40B4-BE49-F238E27FC236}">
                    <a16:creationId xmlns:a16="http://schemas.microsoft.com/office/drawing/2014/main" id="{64CE4B44-6926-4DCA-94B4-FC939F0ABECD}"/>
                  </a:ext>
                </a:extLst>
              </p:cNvPr>
              <p:cNvSpPr txBox="1">
                <a:spLocks noRot="1" noChangeAspect="1" noMove="1" noResize="1" noEditPoints="1" noAdjustHandles="1" noChangeArrowheads="1" noChangeShapeType="1" noTextEdit="1"/>
              </p:cNvSpPr>
              <p:nvPr/>
            </p:nvSpPr>
            <p:spPr>
              <a:xfrm>
                <a:off x="2060157" y="2139534"/>
                <a:ext cx="5023683" cy="15947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454E418-261E-44F2-9593-6FA010795063}"/>
                  </a:ext>
                </a:extLst>
              </p:cNvPr>
              <p:cNvSpPr txBox="1"/>
              <p:nvPr/>
            </p:nvSpPr>
            <p:spPr>
              <a:xfrm>
                <a:off x="2060157" y="4583504"/>
                <a:ext cx="5393721" cy="11337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𝑢</m:t>
                                </m:r>
                              </m:e>
                            </m:mr>
                            <m:mr>
                              <m:e>
                                <m:r>
                                  <a:rPr lang="en-US" sz="2800" b="0" i="1" smtClean="0">
                                    <a:latin typeface="Cambria Math" panose="02040503050406030204" pitchFamily="18" charset="0"/>
                                  </a:rPr>
                                  <m:t>𝑣</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0" i="1" smtClean="0">
                                        <a:latin typeface="Cambria Math" panose="02040503050406030204" pitchFamily="18" charset="0"/>
                                      </a:rPr>
                                      <m:t>𝑎</m:t>
                                    </m:r>
                                  </m:e>
                                  <m:sub>
                                    <m:r>
                                      <m:rPr>
                                        <m:brk m:alnAt="7"/>
                                      </m:rPr>
                                      <a:rPr lang="en-US" sz="2800" b="0" i="1" smtClean="0">
                                        <a:latin typeface="Cambria Math" panose="02040503050406030204" pitchFamily="18" charset="0"/>
                                      </a:rPr>
                                      <m:t>1</m:t>
                                    </m:r>
                                    <m:r>
                                      <a:rPr lang="en-US" sz="2800" b="0" i="1" smtClean="0">
                                        <a:latin typeface="Cambria Math" panose="02040503050406030204" pitchFamily="18" charset="0"/>
                                      </a:rPr>
                                      <m:t>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13</m:t>
                                    </m:r>
                                  </m:sub>
                                </m:sSub>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23</m:t>
                                    </m:r>
                                  </m:sub>
                                </m:sSub>
                              </m:e>
                            </m:mr>
                          </m:m>
                        </m:e>
                      </m:d>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𝑋</m:t>
                                </m:r>
                              </m:e>
                            </m:mr>
                            <m:mr>
                              <m:e>
                                <m:r>
                                  <a:rPr lang="en-US" sz="2800" b="0" i="1" smtClean="0">
                                    <a:latin typeface="Cambria Math" panose="02040503050406030204" pitchFamily="18" charset="0"/>
                                  </a:rPr>
                                  <m:t>𝑌</m:t>
                                </m:r>
                              </m:e>
                            </m:mr>
                            <m:mr>
                              <m:e>
                                <m:r>
                                  <a:rPr lang="en-US" sz="2800" b="0" i="1" smtClean="0">
                                    <a:latin typeface="Cambria Math" panose="02040503050406030204" pitchFamily="18" charset="0"/>
                                  </a:rPr>
                                  <m:t>𝑍</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0" i="1" smtClean="0">
                                        <a:latin typeface="Cambria Math" panose="02040503050406030204" pitchFamily="18" charset="0"/>
                                      </a:rPr>
                                      <m:t>𝑏</m:t>
                                    </m:r>
                                  </m:e>
                                  <m:sub>
                                    <m:r>
                                      <m:rPr>
                                        <m:brk m:alnAt="7"/>
                                      </m:rPr>
                                      <a:rPr lang="en-US" sz="2800" b="0" i="1" smtClean="0">
                                        <a:latin typeface="Cambria Math" panose="02040503050406030204" pitchFamily="18" charset="0"/>
                                      </a:rPr>
                                      <m:t>1</m:t>
                                    </m:r>
                                  </m:sub>
                                </m:sSub>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2</m:t>
                                    </m:r>
                                  </m:sub>
                                </m:sSub>
                              </m:e>
                            </m:mr>
                          </m:m>
                        </m:e>
                      </m:d>
                    </m:oMath>
                  </m:oMathPara>
                </a14:m>
                <a:endParaRPr lang="en-US" sz="2800" dirty="0"/>
              </a:p>
            </p:txBody>
          </p:sp>
        </mc:Choice>
        <mc:Fallback xmlns="">
          <p:sp>
            <p:nvSpPr>
              <p:cNvPr id="6" name="TextBox 5">
                <a:extLst>
                  <a:ext uri="{FF2B5EF4-FFF2-40B4-BE49-F238E27FC236}">
                    <a16:creationId xmlns:a16="http://schemas.microsoft.com/office/drawing/2014/main" id="{F454E418-261E-44F2-9593-6FA010795063}"/>
                  </a:ext>
                </a:extLst>
              </p:cNvPr>
              <p:cNvSpPr txBox="1">
                <a:spLocks noRot="1" noChangeAspect="1" noMove="1" noResize="1" noEditPoints="1" noAdjustHandles="1" noChangeArrowheads="1" noChangeShapeType="1" noTextEdit="1"/>
              </p:cNvSpPr>
              <p:nvPr/>
            </p:nvSpPr>
            <p:spPr>
              <a:xfrm>
                <a:off x="2060157" y="4583504"/>
                <a:ext cx="5393721" cy="1133772"/>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9785EF7-DE7A-4489-B0F6-E4BA7D2928E3}"/>
              </a:ext>
            </a:extLst>
          </p:cNvPr>
          <p:cNvSpPr txBox="1"/>
          <p:nvPr/>
        </p:nvSpPr>
        <p:spPr>
          <a:xfrm>
            <a:off x="510091" y="3629397"/>
            <a:ext cx="8123814" cy="954107"/>
          </a:xfrm>
          <a:prstGeom prst="rect">
            <a:avLst/>
          </a:prstGeom>
          <a:noFill/>
        </p:spPr>
        <p:txBody>
          <a:bodyPr wrap="square" rtlCol="0">
            <a:spAutoFit/>
          </a:bodyPr>
          <a:lstStyle/>
          <a:p>
            <a:pPr algn="ctr"/>
            <a:r>
              <a:rPr lang="en-US" sz="2800" dirty="0"/>
              <a:t>Projection becomes linear mapping + translation and doesn’t involve homogeneous coordinates!</a:t>
            </a:r>
          </a:p>
        </p:txBody>
      </p:sp>
      <p:sp>
        <p:nvSpPr>
          <p:cNvPr id="8" name="TextBox 7">
            <a:extLst>
              <a:ext uri="{FF2B5EF4-FFF2-40B4-BE49-F238E27FC236}">
                <a16:creationId xmlns:a16="http://schemas.microsoft.com/office/drawing/2014/main" id="{0C54E597-6C00-4426-B7AB-3614EC354122}"/>
              </a:ext>
            </a:extLst>
          </p:cNvPr>
          <p:cNvSpPr txBox="1"/>
          <p:nvPr/>
        </p:nvSpPr>
        <p:spPr>
          <a:xfrm>
            <a:off x="628650" y="5737382"/>
            <a:ext cx="7886700" cy="523220"/>
          </a:xfrm>
          <a:prstGeom prst="rect">
            <a:avLst/>
          </a:prstGeom>
          <a:noFill/>
        </p:spPr>
        <p:txBody>
          <a:bodyPr wrap="square" rtlCol="0">
            <a:spAutoFit/>
          </a:bodyPr>
          <a:lstStyle/>
          <a:p>
            <a:pPr algn="ctr"/>
            <a:r>
              <a:rPr lang="en-US" sz="2800" b="1" dirty="0"/>
              <a:t>b </a:t>
            </a:r>
            <a:r>
              <a:rPr lang="en-US" sz="2800" dirty="0"/>
              <a:t>is projection of origin. </a:t>
            </a:r>
            <a:r>
              <a:rPr lang="en-US" sz="2800" b="1" dirty="0"/>
              <a:t>Can anyone see why?</a:t>
            </a:r>
          </a:p>
        </p:txBody>
      </p:sp>
    </p:spTree>
    <p:extLst>
      <p:ext uri="{BB962C8B-B14F-4D97-AF65-F5344CB8AC3E}">
        <p14:creationId xmlns:p14="http://schemas.microsoft.com/office/powerpoint/2010/main" val="139157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BAC8D-025E-4D4B-AFE0-142BD44EC7C2}"/>
              </a:ext>
            </a:extLst>
          </p:cNvPr>
          <p:cNvSpPr>
            <a:spLocks noGrp="1"/>
          </p:cNvSpPr>
          <p:nvPr>
            <p:ph type="title"/>
          </p:nvPr>
        </p:nvSpPr>
        <p:spPr/>
        <p:txBody>
          <a:bodyPr/>
          <a:lstStyle/>
          <a:p>
            <a:r>
              <a:rPr lang="en-US" dirty="0"/>
              <a:t>Affine structure from motion</a:t>
            </a:r>
          </a:p>
        </p:txBody>
      </p:sp>
      <p:grpSp>
        <p:nvGrpSpPr>
          <p:cNvPr id="3" name="Group 2">
            <a:extLst>
              <a:ext uri="{FF2B5EF4-FFF2-40B4-BE49-F238E27FC236}">
                <a16:creationId xmlns:a16="http://schemas.microsoft.com/office/drawing/2014/main" id="{E5FE33E9-060F-4A1C-8169-D8683C02DB74}"/>
              </a:ext>
            </a:extLst>
          </p:cNvPr>
          <p:cNvGrpSpPr/>
          <p:nvPr/>
        </p:nvGrpSpPr>
        <p:grpSpPr>
          <a:xfrm>
            <a:off x="521654" y="1330816"/>
            <a:ext cx="7087631" cy="1207712"/>
            <a:chOff x="521654" y="1330816"/>
            <a:chExt cx="7087631" cy="1207712"/>
          </a:xfrm>
        </p:grpSpPr>
        <p:sp>
          <p:nvSpPr>
            <p:cNvPr id="5" name="TextBox 4">
              <a:extLst>
                <a:ext uri="{FF2B5EF4-FFF2-40B4-BE49-F238E27FC236}">
                  <a16:creationId xmlns:a16="http://schemas.microsoft.com/office/drawing/2014/main" id="{AFDD7947-7952-40D1-885D-39D72D27B0D5}"/>
                </a:ext>
              </a:extLst>
            </p:cNvPr>
            <p:cNvSpPr txBox="1"/>
            <p:nvPr/>
          </p:nvSpPr>
          <p:spPr>
            <a:xfrm>
              <a:off x="521654" y="1376579"/>
              <a:ext cx="3382399" cy="954107"/>
            </a:xfrm>
            <a:prstGeom prst="rect">
              <a:avLst/>
            </a:prstGeom>
            <a:noFill/>
          </p:spPr>
          <p:txBody>
            <a:bodyPr wrap="square" rtlCol="0">
              <a:spAutoFit/>
            </a:bodyPr>
            <a:lstStyle/>
            <a:p>
              <a:pPr algn="ctr"/>
              <a:r>
                <a:rPr lang="en-US" sz="2800" dirty="0"/>
                <a:t>General structure from motion:</a:t>
              </a:r>
            </a:p>
          </p:txBody>
        </p:sp>
        <p:grpSp>
          <p:nvGrpSpPr>
            <p:cNvPr id="21" name="Group 20">
              <a:extLst>
                <a:ext uri="{FF2B5EF4-FFF2-40B4-BE49-F238E27FC236}">
                  <a16:creationId xmlns:a16="http://schemas.microsoft.com/office/drawing/2014/main" id="{0C496E47-31E7-4654-8005-C7C7207A1B25}"/>
                </a:ext>
              </a:extLst>
            </p:cNvPr>
            <p:cNvGrpSpPr/>
            <p:nvPr/>
          </p:nvGrpSpPr>
          <p:grpSpPr>
            <a:xfrm>
              <a:off x="4278438" y="1330816"/>
              <a:ext cx="3330847" cy="1207712"/>
              <a:chOff x="2835237" y="1899799"/>
              <a:chExt cx="3330847" cy="1207712"/>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9B5A4B4-3772-45D7-B856-745AAA2361A7}"/>
                      </a:ext>
                    </a:extLst>
                  </p:cNvPr>
                  <p:cNvSpPr/>
                  <p:nvPr/>
                </p:nvSpPr>
                <p:spPr>
                  <a:xfrm>
                    <a:off x="2835237" y="1899799"/>
                    <a:ext cx="3330847"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4" name="Rectangle 3">
                    <a:extLst>
                      <a:ext uri="{FF2B5EF4-FFF2-40B4-BE49-F238E27FC236}">
                        <a16:creationId xmlns:a16="http://schemas.microsoft.com/office/drawing/2014/main" id="{99B5A4B4-3772-45D7-B856-745AAA2361A7}"/>
                      </a:ext>
                    </a:extLst>
                  </p:cNvPr>
                  <p:cNvSpPr>
                    <a:spLocks noRot="1" noChangeAspect="1" noMove="1" noResize="1" noEditPoints="1" noAdjustHandles="1" noChangeArrowheads="1" noChangeShapeType="1" noTextEdit="1"/>
                  </p:cNvSpPr>
                  <p:nvPr/>
                </p:nvSpPr>
                <p:spPr>
                  <a:xfrm>
                    <a:off x="2835237" y="1899799"/>
                    <a:ext cx="3330847" cy="900888"/>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BE591F8-E6CD-4F29-AC18-07876BB6DBA7}"/>
                  </a:ext>
                </a:extLst>
              </p:cNvPr>
              <p:cNvSpPr txBox="1"/>
              <p:nvPr/>
            </p:nvSpPr>
            <p:spPr>
              <a:xfrm>
                <a:off x="2986481" y="2738179"/>
                <a:ext cx="906011" cy="369332"/>
              </a:xfrm>
              <a:prstGeom prst="rect">
                <a:avLst/>
              </a:prstGeom>
              <a:noFill/>
            </p:spPr>
            <p:txBody>
              <a:bodyPr wrap="square" rtlCol="0">
                <a:spAutoFit/>
              </a:bodyPr>
              <a:lstStyle/>
              <a:p>
                <a:pPr algn="ctr"/>
                <a:r>
                  <a:rPr lang="en-US" dirty="0"/>
                  <a:t>3x1</a:t>
                </a:r>
              </a:p>
            </p:txBody>
          </p:sp>
          <p:sp>
            <p:nvSpPr>
              <p:cNvPr id="7" name="TextBox 6">
                <a:extLst>
                  <a:ext uri="{FF2B5EF4-FFF2-40B4-BE49-F238E27FC236}">
                    <a16:creationId xmlns:a16="http://schemas.microsoft.com/office/drawing/2014/main" id="{CB19B5AC-33D8-411F-AC32-11C94B9841B2}"/>
                  </a:ext>
                </a:extLst>
              </p:cNvPr>
              <p:cNvSpPr txBox="1"/>
              <p:nvPr/>
            </p:nvSpPr>
            <p:spPr>
              <a:xfrm>
                <a:off x="4502741" y="2738179"/>
                <a:ext cx="748769" cy="369332"/>
              </a:xfrm>
              <a:prstGeom prst="rect">
                <a:avLst/>
              </a:prstGeom>
              <a:noFill/>
            </p:spPr>
            <p:txBody>
              <a:bodyPr wrap="square" rtlCol="0">
                <a:spAutoFit/>
              </a:bodyPr>
              <a:lstStyle/>
              <a:p>
                <a:pPr algn="ctr"/>
                <a:r>
                  <a:rPr lang="en-US" dirty="0"/>
                  <a:t>3x4</a:t>
                </a:r>
              </a:p>
            </p:txBody>
          </p:sp>
          <p:sp>
            <p:nvSpPr>
              <p:cNvPr id="8" name="TextBox 7">
                <a:extLst>
                  <a:ext uri="{FF2B5EF4-FFF2-40B4-BE49-F238E27FC236}">
                    <a16:creationId xmlns:a16="http://schemas.microsoft.com/office/drawing/2014/main" id="{1C152783-CC21-4084-872F-4B87775EE84D}"/>
                  </a:ext>
                </a:extLst>
              </p:cNvPr>
              <p:cNvSpPr txBox="1"/>
              <p:nvPr/>
            </p:nvSpPr>
            <p:spPr>
              <a:xfrm>
                <a:off x="5251510" y="2738179"/>
                <a:ext cx="748769" cy="369332"/>
              </a:xfrm>
              <a:prstGeom prst="rect">
                <a:avLst/>
              </a:prstGeom>
              <a:noFill/>
            </p:spPr>
            <p:txBody>
              <a:bodyPr wrap="square" rtlCol="0">
                <a:spAutoFit/>
              </a:bodyPr>
              <a:lstStyle/>
              <a:p>
                <a:pPr algn="ctr"/>
                <a:r>
                  <a:rPr lang="en-US" dirty="0"/>
                  <a:t>4x1</a:t>
                </a:r>
              </a:p>
            </p:txBody>
          </p:sp>
        </p:grpSp>
      </p:grpSp>
      <p:grpSp>
        <p:nvGrpSpPr>
          <p:cNvPr id="9" name="Group 8">
            <a:extLst>
              <a:ext uri="{FF2B5EF4-FFF2-40B4-BE49-F238E27FC236}">
                <a16:creationId xmlns:a16="http://schemas.microsoft.com/office/drawing/2014/main" id="{F5A4F2F5-5A36-4FE9-BBEB-49C94E43711A}"/>
              </a:ext>
            </a:extLst>
          </p:cNvPr>
          <p:cNvGrpSpPr/>
          <p:nvPr/>
        </p:nvGrpSpPr>
        <p:grpSpPr>
          <a:xfrm>
            <a:off x="510093" y="2459882"/>
            <a:ext cx="8243031" cy="1207712"/>
            <a:chOff x="510093" y="2459882"/>
            <a:chExt cx="8243031" cy="1207712"/>
          </a:xfrm>
        </p:grpSpPr>
        <p:sp>
          <p:nvSpPr>
            <p:cNvPr id="10" name="TextBox 9">
              <a:extLst>
                <a:ext uri="{FF2B5EF4-FFF2-40B4-BE49-F238E27FC236}">
                  <a16:creationId xmlns:a16="http://schemas.microsoft.com/office/drawing/2014/main" id="{07F6E443-E288-462C-BA2B-CE310482D40F}"/>
                </a:ext>
              </a:extLst>
            </p:cNvPr>
            <p:cNvSpPr txBox="1"/>
            <p:nvPr/>
          </p:nvSpPr>
          <p:spPr>
            <a:xfrm>
              <a:off x="510093" y="2699651"/>
              <a:ext cx="3393960" cy="954107"/>
            </a:xfrm>
            <a:prstGeom prst="rect">
              <a:avLst/>
            </a:prstGeom>
            <a:noFill/>
          </p:spPr>
          <p:txBody>
            <a:bodyPr wrap="square" rtlCol="0">
              <a:spAutoFit/>
            </a:bodyPr>
            <a:lstStyle/>
            <a:p>
              <a:pPr algn="ctr"/>
              <a:r>
                <a:rPr lang="en-US" sz="2800" dirty="0"/>
                <a:t>Assume M is affine camera:</a:t>
              </a:r>
            </a:p>
          </p:txBody>
        </p:sp>
        <p:grpSp>
          <p:nvGrpSpPr>
            <p:cNvPr id="22" name="Group 21">
              <a:extLst>
                <a:ext uri="{FF2B5EF4-FFF2-40B4-BE49-F238E27FC236}">
                  <a16:creationId xmlns:a16="http://schemas.microsoft.com/office/drawing/2014/main" id="{4D99DB5D-0658-4EE7-9AE8-CCA3639F80A1}"/>
                </a:ext>
              </a:extLst>
            </p:cNvPr>
            <p:cNvGrpSpPr/>
            <p:nvPr/>
          </p:nvGrpSpPr>
          <p:grpSpPr>
            <a:xfrm>
              <a:off x="4278438" y="2459882"/>
              <a:ext cx="4474686" cy="1207712"/>
              <a:chOff x="2835237" y="3639067"/>
              <a:chExt cx="4474686" cy="1207712"/>
            </a:xfrm>
          </p:grpSpPr>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3462D1D9-D981-4F1C-B176-F2673B17E7D1}"/>
                      </a:ext>
                    </a:extLst>
                  </p:cNvPr>
                  <p:cNvSpPr/>
                  <p:nvPr/>
                </p:nvSpPr>
                <p:spPr>
                  <a:xfrm>
                    <a:off x="2835237" y="3639067"/>
                    <a:ext cx="4474686"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𝑨</m:t>
                              </m:r>
                            </m:e>
                            <m:sub>
                              <m:r>
                                <a:rPr lang="en-US" sz="4800" b="1" i="1" smtClean="0">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rgbClr val="FF0000"/>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𝒃</m:t>
                              </m:r>
                            </m:e>
                            <m:sub>
                              <m:r>
                                <a:rPr lang="en-US" sz="4800" b="1" i="1" smtClean="0">
                                  <a:solidFill>
                                    <a:srgbClr val="FF0000"/>
                                  </a:solidFill>
                                  <a:latin typeface="Cambria Math" panose="02040503050406030204" pitchFamily="18" charset="0"/>
                                </a:rPr>
                                <m:t>𝒊</m:t>
                              </m:r>
                            </m:sub>
                          </m:sSub>
                        </m:oMath>
                      </m:oMathPara>
                    </a14:m>
                    <a:endParaRPr lang="en-US" sz="4800" dirty="0"/>
                  </a:p>
                </p:txBody>
              </p:sp>
            </mc:Choice>
            <mc:Fallback xmlns="">
              <p:sp>
                <p:nvSpPr>
                  <p:cNvPr id="15" name="Rectangle 14">
                    <a:extLst>
                      <a:ext uri="{FF2B5EF4-FFF2-40B4-BE49-F238E27FC236}">
                        <a16:creationId xmlns:a16="http://schemas.microsoft.com/office/drawing/2014/main" id="{3462D1D9-D981-4F1C-B176-F2673B17E7D1}"/>
                      </a:ext>
                    </a:extLst>
                  </p:cNvPr>
                  <p:cNvSpPr>
                    <a:spLocks noRot="1" noChangeAspect="1" noMove="1" noResize="1" noEditPoints="1" noAdjustHandles="1" noChangeArrowheads="1" noChangeShapeType="1" noTextEdit="1"/>
                  </p:cNvSpPr>
                  <p:nvPr/>
                </p:nvSpPr>
                <p:spPr>
                  <a:xfrm>
                    <a:off x="2835237" y="3639067"/>
                    <a:ext cx="4474686" cy="900888"/>
                  </a:xfrm>
                  <a:prstGeom prst="rect">
                    <a:avLst/>
                  </a:prstGeom>
                  <a:blipFill>
                    <a:blip r:embed="rId3"/>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60534F7-3224-485A-A685-EFE04F71ADA3}"/>
                  </a:ext>
                </a:extLst>
              </p:cNvPr>
              <p:cNvSpPr txBox="1"/>
              <p:nvPr/>
            </p:nvSpPr>
            <p:spPr>
              <a:xfrm>
                <a:off x="2986481" y="4477447"/>
                <a:ext cx="906011" cy="369332"/>
              </a:xfrm>
              <a:prstGeom prst="rect">
                <a:avLst/>
              </a:prstGeom>
              <a:noFill/>
            </p:spPr>
            <p:txBody>
              <a:bodyPr wrap="square" rtlCol="0">
                <a:spAutoFit/>
              </a:bodyPr>
              <a:lstStyle/>
              <a:p>
                <a:pPr algn="ctr"/>
                <a:r>
                  <a:rPr lang="en-US" dirty="0"/>
                  <a:t>2x1</a:t>
                </a:r>
              </a:p>
            </p:txBody>
          </p:sp>
          <p:sp>
            <p:nvSpPr>
              <p:cNvPr id="17" name="TextBox 16">
                <a:extLst>
                  <a:ext uri="{FF2B5EF4-FFF2-40B4-BE49-F238E27FC236}">
                    <a16:creationId xmlns:a16="http://schemas.microsoft.com/office/drawing/2014/main" id="{0F99F8CC-2D67-4977-8018-DC9815997261}"/>
                  </a:ext>
                </a:extLst>
              </p:cNvPr>
              <p:cNvSpPr txBox="1"/>
              <p:nvPr/>
            </p:nvSpPr>
            <p:spPr>
              <a:xfrm>
                <a:off x="4502741" y="4477447"/>
                <a:ext cx="748769" cy="369332"/>
              </a:xfrm>
              <a:prstGeom prst="rect">
                <a:avLst/>
              </a:prstGeom>
              <a:noFill/>
            </p:spPr>
            <p:txBody>
              <a:bodyPr wrap="square" rtlCol="0">
                <a:spAutoFit/>
              </a:bodyPr>
              <a:lstStyle/>
              <a:p>
                <a:pPr algn="ctr"/>
                <a:r>
                  <a:rPr lang="en-US" dirty="0"/>
                  <a:t>2x3</a:t>
                </a:r>
              </a:p>
            </p:txBody>
          </p:sp>
          <p:sp>
            <p:nvSpPr>
              <p:cNvPr id="18" name="TextBox 17">
                <a:extLst>
                  <a:ext uri="{FF2B5EF4-FFF2-40B4-BE49-F238E27FC236}">
                    <a16:creationId xmlns:a16="http://schemas.microsoft.com/office/drawing/2014/main" id="{80222BEE-E011-465E-9C7C-0F3D25476573}"/>
                  </a:ext>
                </a:extLst>
              </p:cNvPr>
              <p:cNvSpPr txBox="1"/>
              <p:nvPr/>
            </p:nvSpPr>
            <p:spPr>
              <a:xfrm>
                <a:off x="5157563" y="4477447"/>
                <a:ext cx="748769" cy="369332"/>
              </a:xfrm>
              <a:prstGeom prst="rect">
                <a:avLst/>
              </a:prstGeom>
              <a:noFill/>
            </p:spPr>
            <p:txBody>
              <a:bodyPr wrap="square" rtlCol="0">
                <a:spAutoFit/>
              </a:bodyPr>
              <a:lstStyle/>
              <a:p>
                <a:pPr algn="ctr"/>
                <a:r>
                  <a:rPr lang="en-US" dirty="0"/>
                  <a:t>3x1</a:t>
                </a:r>
              </a:p>
            </p:txBody>
          </p:sp>
          <p:sp>
            <p:nvSpPr>
              <p:cNvPr id="19" name="TextBox 18">
                <a:extLst>
                  <a:ext uri="{FF2B5EF4-FFF2-40B4-BE49-F238E27FC236}">
                    <a16:creationId xmlns:a16="http://schemas.microsoft.com/office/drawing/2014/main" id="{088DEE4D-7819-4CE6-BA96-BA2BA0DA4488}"/>
                  </a:ext>
                </a:extLst>
              </p:cNvPr>
              <p:cNvSpPr txBox="1"/>
              <p:nvPr/>
            </p:nvSpPr>
            <p:spPr>
              <a:xfrm>
                <a:off x="6375364" y="4455779"/>
                <a:ext cx="748769" cy="369332"/>
              </a:xfrm>
              <a:prstGeom prst="rect">
                <a:avLst/>
              </a:prstGeom>
              <a:noFill/>
            </p:spPr>
            <p:txBody>
              <a:bodyPr wrap="square" rtlCol="0">
                <a:spAutoFit/>
              </a:bodyPr>
              <a:lstStyle/>
              <a:p>
                <a:pPr algn="ctr"/>
                <a:r>
                  <a:rPr lang="en-US" dirty="0"/>
                  <a:t>2x1</a:t>
                </a:r>
              </a:p>
            </p:txBody>
          </p:sp>
        </p:grpSp>
      </p:grpSp>
      <p:sp>
        <p:nvSpPr>
          <p:cNvPr id="20" name="TextBox 19">
            <a:extLst>
              <a:ext uri="{FF2B5EF4-FFF2-40B4-BE49-F238E27FC236}">
                <a16:creationId xmlns:a16="http://schemas.microsoft.com/office/drawing/2014/main" id="{DCCB2511-342E-4CDA-8BC3-8B81CB39B600}"/>
              </a:ext>
            </a:extLst>
          </p:cNvPr>
          <p:cNvSpPr txBox="1"/>
          <p:nvPr/>
        </p:nvSpPr>
        <p:spPr>
          <a:xfrm>
            <a:off x="103903" y="3762473"/>
            <a:ext cx="8936195" cy="954107"/>
          </a:xfrm>
          <a:prstGeom prst="rect">
            <a:avLst/>
          </a:prstGeom>
          <a:noFill/>
        </p:spPr>
        <p:txBody>
          <a:bodyPr wrap="square" rtlCol="0">
            <a:spAutoFit/>
          </a:bodyPr>
          <a:lstStyle/>
          <a:p>
            <a:pPr algn="ctr"/>
            <a:r>
              <a:rPr lang="en-US" sz="2800" dirty="0" err="1"/>
              <a:t>mn</a:t>
            </a:r>
            <a:r>
              <a:rPr lang="en-US" sz="2800" dirty="0"/>
              <a:t> 2D points, m cameras, n 3D points</a:t>
            </a:r>
          </a:p>
          <a:p>
            <a:pPr algn="ctr"/>
            <a:r>
              <a:rPr lang="en-US" sz="2800" dirty="0"/>
              <a:t>up to arbitrary 3D affine (12 DOF)</a:t>
            </a:r>
          </a:p>
        </p:txBody>
      </p:sp>
      <p:sp>
        <p:nvSpPr>
          <p:cNvPr id="23" name="TextBox 22">
            <a:extLst>
              <a:ext uri="{FF2B5EF4-FFF2-40B4-BE49-F238E27FC236}">
                <a16:creationId xmlns:a16="http://schemas.microsoft.com/office/drawing/2014/main" id="{3FD7A277-4E91-4B86-8D89-E73C9B99E8CA}"/>
              </a:ext>
            </a:extLst>
          </p:cNvPr>
          <p:cNvSpPr txBox="1"/>
          <p:nvPr/>
        </p:nvSpPr>
        <p:spPr>
          <a:xfrm>
            <a:off x="521654" y="4891539"/>
            <a:ext cx="8123814" cy="1815882"/>
          </a:xfrm>
          <a:prstGeom prst="rect">
            <a:avLst/>
          </a:prstGeom>
          <a:noFill/>
        </p:spPr>
        <p:txBody>
          <a:bodyPr wrap="square" rtlCol="0">
            <a:spAutoFit/>
          </a:bodyPr>
          <a:lstStyle/>
          <a:p>
            <a:pPr algn="ctr"/>
            <a:r>
              <a:rPr lang="en-US" sz="2800" dirty="0"/>
              <a:t>Need:</a:t>
            </a:r>
          </a:p>
          <a:p>
            <a:pPr algn="ctr"/>
            <a:r>
              <a:rPr lang="en-US" sz="2800" dirty="0"/>
              <a:t>2mn ≥ 8m + 3n – 12</a:t>
            </a:r>
          </a:p>
          <a:p>
            <a:pPr algn="ctr"/>
            <a:r>
              <a:rPr lang="en-US" sz="2800" dirty="0"/>
              <a:t>(m = 2):</a:t>
            </a:r>
            <a:r>
              <a:rPr lang="en-US" sz="2800" dirty="0">
                <a:latin typeface="Arial" panose="020B0604020202020204" pitchFamily="34" charset="0"/>
                <a:cs typeface="Arial" panose="020B0604020202020204" pitchFamily="34" charset="0"/>
              </a:rPr>
              <a:t> n</a:t>
            </a:r>
            <a:r>
              <a:rPr lang="en-US" sz="2800" dirty="0"/>
              <a:t> ≥ 4 </a:t>
            </a:r>
          </a:p>
          <a:p>
            <a:pPr algn="ctr"/>
            <a:r>
              <a:rPr lang="en-US" sz="2800" dirty="0"/>
              <a:t>(for all m!)</a:t>
            </a:r>
          </a:p>
        </p:txBody>
      </p:sp>
    </p:spTree>
    <p:extLst>
      <p:ext uri="{BB962C8B-B14F-4D97-AF65-F5344CB8AC3E}">
        <p14:creationId xmlns:p14="http://schemas.microsoft.com/office/powerpoint/2010/main" val="268333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715-A52C-47B6-8D63-9BA583BFABA1}"/>
              </a:ext>
            </a:extLst>
          </p:cNvPr>
          <p:cNvSpPr>
            <a:spLocks noGrp="1"/>
          </p:cNvSpPr>
          <p:nvPr>
            <p:ph type="title"/>
          </p:nvPr>
        </p:nvSpPr>
        <p:spPr/>
        <p:txBody>
          <a:bodyPr/>
          <a:lstStyle/>
          <a:p>
            <a:r>
              <a:rPr lang="en-US" dirty="0"/>
              <a:t>One simplifying trick</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2D9B163-5D90-463B-8D99-5F6427AC7EB1}"/>
                  </a:ext>
                </a:extLst>
              </p:cNvPr>
              <p:cNvSpPr/>
              <p:nvPr/>
            </p:nvSpPr>
            <p:spPr>
              <a:xfrm>
                <a:off x="485579" y="1546005"/>
                <a:ext cx="2686441" cy="5640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2175D9"/>
                              </a:solidFill>
                              <a:latin typeface="Cambria Math" panose="02040503050406030204" pitchFamily="18" charset="0"/>
                            </a:rPr>
                          </m:ctrlPr>
                        </m:sSubPr>
                        <m:e>
                          <m:r>
                            <a:rPr lang="en-US" sz="2800" b="1" i="1">
                              <a:solidFill>
                                <a:srgbClr val="2175D9"/>
                              </a:solidFill>
                              <a:latin typeface="Cambria Math" panose="02040503050406030204" pitchFamily="18" charset="0"/>
                            </a:rPr>
                            <m:t>𝒑</m:t>
                          </m:r>
                        </m:e>
                        <m:sub>
                          <m:r>
                            <a:rPr lang="en-US" sz="2800" i="1">
                              <a:solidFill>
                                <a:srgbClr val="2175D9"/>
                              </a:solidFill>
                              <a:latin typeface="Cambria Math" panose="02040503050406030204" pitchFamily="18" charset="0"/>
                            </a:rPr>
                            <m:t>𝑖𝑗</m:t>
                          </m:r>
                        </m:sub>
                      </m:sSub>
                      <m:r>
                        <a:rPr lang="en-US" sz="2800" b="1" i="1" smtClean="0">
                          <a:solidFill>
                            <a:schemeClr val="tx1"/>
                          </a:solidFill>
                          <a:latin typeface="Cambria Math" panose="02040503050406030204" pitchFamily="18" charset="0"/>
                        </a:rPr>
                        <m:t>=</m:t>
                      </m:r>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𝑨</m:t>
                          </m:r>
                        </m:e>
                        <m:sub>
                          <m:r>
                            <a:rPr lang="en-US" sz="2800" b="1" i="1" smtClean="0">
                              <a:solidFill>
                                <a:srgbClr val="FF0000"/>
                              </a:solidFill>
                              <a:latin typeface="Cambria Math" panose="02040503050406030204" pitchFamily="18" charset="0"/>
                            </a:rPr>
                            <m:t>𝒊</m:t>
                          </m:r>
                        </m:sub>
                      </m:sSub>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𝑿</m:t>
                          </m:r>
                        </m:e>
                        <m:sub>
                          <m:r>
                            <a:rPr lang="en-US" sz="2800" b="1" i="1">
                              <a:solidFill>
                                <a:srgbClr val="FF0000"/>
                              </a:solidFill>
                              <a:latin typeface="Cambria Math" panose="02040503050406030204" pitchFamily="18" charset="0"/>
                            </a:rPr>
                            <m:t>𝒋</m:t>
                          </m:r>
                        </m:sub>
                      </m:sSub>
                      <m:r>
                        <a:rPr lang="en-US" sz="2800" b="1" i="1" smtClean="0">
                          <a:solidFill>
                            <a:srgbClr val="FF0000"/>
                          </a:solidFill>
                          <a:latin typeface="Cambria Math" panose="02040503050406030204" pitchFamily="18" charset="0"/>
                        </a:rPr>
                        <m:t>+</m:t>
                      </m:r>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𝒃</m:t>
                          </m:r>
                        </m:e>
                        <m:sub>
                          <m:r>
                            <a:rPr lang="en-US" sz="2800" b="1" i="1" smtClean="0">
                              <a:solidFill>
                                <a:srgbClr val="FF0000"/>
                              </a:solidFill>
                              <a:latin typeface="Cambria Math" panose="02040503050406030204" pitchFamily="18" charset="0"/>
                            </a:rPr>
                            <m:t>𝒊</m:t>
                          </m:r>
                        </m:sub>
                      </m:sSub>
                    </m:oMath>
                  </m:oMathPara>
                </a14:m>
                <a:endParaRPr lang="en-US" sz="2800" dirty="0">
                  <a:solidFill>
                    <a:schemeClr val="tx1"/>
                  </a:solidFill>
                </a:endParaRPr>
              </a:p>
            </p:txBody>
          </p:sp>
        </mc:Choice>
        <mc:Fallback xmlns="">
          <p:sp>
            <p:nvSpPr>
              <p:cNvPr id="5" name="Rectangle 4">
                <a:extLst>
                  <a:ext uri="{FF2B5EF4-FFF2-40B4-BE49-F238E27FC236}">
                    <a16:creationId xmlns:a16="http://schemas.microsoft.com/office/drawing/2014/main" id="{A2D9B163-5D90-463B-8D99-5F6427AC7EB1}"/>
                  </a:ext>
                </a:extLst>
              </p:cNvPr>
              <p:cNvSpPr>
                <a:spLocks noRot="1" noChangeAspect="1" noMove="1" noResize="1" noEditPoints="1" noAdjustHandles="1" noChangeArrowheads="1" noChangeShapeType="1" noTextEdit="1"/>
              </p:cNvSpPr>
              <p:nvPr/>
            </p:nvSpPr>
            <p:spPr>
              <a:xfrm>
                <a:off x="485579" y="1546005"/>
                <a:ext cx="2686441" cy="56400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80E7E52-ABB6-4BF3-967F-96CB25EB23DE}"/>
                  </a:ext>
                </a:extLst>
              </p:cNvPr>
              <p:cNvSpPr/>
              <p:nvPr/>
            </p:nvSpPr>
            <p:spPr>
              <a:xfrm>
                <a:off x="103903" y="2209553"/>
                <a:ext cx="3855030" cy="957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solidFill>
                                <a:schemeClr val="tx1"/>
                              </a:solidFill>
                              <a:latin typeface="Cambria Math" panose="02040503050406030204" pitchFamily="18" charset="0"/>
                            </a:rPr>
                          </m:ctrlPr>
                        </m:accPr>
                        <m:e>
                          <m:sSub>
                            <m:sSubPr>
                              <m:ctrlPr>
                                <a:rPr lang="en-US" sz="2800" i="1" smtClean="0">
                                  <a:solidFill>
                                    <a:schemeClr val="tx1"/>
                                  </a:solidFill>
                                  <a:latin typeface="Cambria Math" panose="02040503050406030204" pitchFamily="18" charset="0"/>
                                </a:rPr>
                              </m:ctrlPr>
                            </m:sSubPr>
                            <m:e>
                              <m:r>
                                <a:rPr lang="en-US" sz="2800" b="1" i="1">
                                  <a:solidFill>
                                    <a:schemeClr val="tx1"/>
                                  </a:solidFill>
                                  <a:latin typeface="Cambria Math" panose="02040503050406030204" pitchFamily="18" charset="0"/>
                                </a:rPr>
                                <m:t>𝒑</m:t>
                              </m:r>
                            </m:e>
                            <m:sub>
                              <m:r>
                                <a:rPr lang="en-US" sz="2800" i="1">
                                  <a:solidFill>
                                    <a:schemeClr val="tx1"/>
                                  </a:solidFill>
                                  <a:latin typeface="Cambria Math" panose="02040503050406030204" pitchFamily="18" charset="0"/>
                                </a:rPr>
                                <m:t>𝑖𝑗</m:t>
                              </m:r>
                            </m:sub>
                          </m:sSub>
                        </m:e>
                      </m:acc>
                      <m:r>
                        <a:rPr lang="en-US" sz="2800" b="1" i="1" smtClean="0">
                          <a:solidFill>
                            <a:schemeClr val="tx1"/>
                          </a:solidFill>
                          <a:latin typeface="Cambria Math" panose="02040503050406030204" pitchFamily="18" charset="0"/>
                        </a:rPr>
                        <m:t>=</m:t>
                      </m:r>
                      <m:sSub>
                        <m:sSubPr>
                          <m:ctrlPr>
                            <a:rPr lang="en-US" sz="280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𝒑</m:t>
                          </m:r>
                        </m:e>
                        <m:sub>
                          <m:r>
                            <a:rPr lang="en-US" sz="2800" b="0" i="1" smtClean="0">
                              <a:solidFill>
                                <a:schemeClr val="tx1"/>
                              </a:solidFill>
                              <a:latin typeface="Cambria Math" panose="02040503050406030204" pitchFamily="18" charset="0"/>
                            </a:rPr>
                            <m:t>𝑖𝑗</m:t>
                          </m:r>
                        </m:sub>
                      </m:sSub>
                      <m:r>
                        <a:rPr lang="en-US" sz="2800" b="1" i="1" smtClean="0">
                          <a:solidFill>
                            <a:schemeClr val="tx1"/>
                          </a:solidFill>
                          <a:latin typeface="Cambria Math" panose="02040503050406030204" pitchFamily="18" charset="0"/>
                        </a:rPr>
                        <m:t>−</m:t>
                      </m:r>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𝑛</m:t>
                          </m:r>
                        </m:den>
                      </m:f>
                      <m:nary>
                        <m:naryPr>
                          <m:chr m:val="∑"/>
                          <m:limLoc m:val="subSup"/>
                          <m:ctrlPr>
                            <a:rPr lang="en-US" sz="2800" i="1" smtClean="0">
                              <a:solidFill>
                                <a:schemeClr val="tx1"/>
                              </a:solidFill>
                              <a:latin typeface="Cambria Math" panose="02040503050406030204" pitchFamily="18" charset="0"/>
                            </a:rPr>
                          </m:ctrlPr>
                        </m:naryPr>
                        <m:sub>
                          <m:r>
                            <m:rPr>
                              <m:brk m:alnAt="25"/>
                            </m:rP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sub>
                        <m:sup>
                          <m:r>
                            <a:rPr lang="en-US" sz="2800" b="0" i="1" smtClean="0">
                              <a:solidFill>
                                <a:schemeClr val="tx1"/>
                              </a:solidFill>
                              <a:latin typeface="Cambria Math" panose="02040503050406030204" pitchFamily="18" charset="0"/>
                            </a:rPr>
                            <m:t>𝑛</m:t>
                          </m:r>
                        </m:sup>
                        <m:e>
                          <m:sSub>
                            <m:sSubPr>
                              <m:ctrlPr>
                                <a:rPr lang="en-US" sz="2800" b="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𝒑</m:t>
                              </m:r>
                            </m:e>
                            <m:sub>
                              <m:r>
                                <a:rPr lang="en-US" sz="2800" b="0" i="1" smtClean="0">
                                  <a:solidFill>
                                    <a:schemeClr val="tx1"/>
                                  </a:solidFill>
                                  <a:latin typeface="Cambria Math" panose="02040503050406030204" pitchFamily="18" charset="0"/>
                                </a:rPr>
                                <m:t>𝑖𝑘</m:t>
                              </m:r>
                            </m:sub>
                          </m:sSub>
                        </m:e>
                      </m:nary>
                    </m:oMath>
                  </m:oMathPara>
                </a14:m>
                <a:endParaRPr lang="en-US" sz="2800" dirty="0">
                  <a:solidFill>
                    <a:schemeClr val="tx1"/>
                  </a:solidFill>
                </a:endParaRPr>
              </a:p>
            </p:txBody>
          </p:sp>
        </mc:Choice>
        <mc:Fallback xmlns="">
          <p:sp>
            <p:nvSpPr>
              <p:cNvPr id="10" name="Rectangle 9">
                <a:extLst>
                  <a:ext uri="{FF2B5EF4-FFF2-40B4-BE49-F238E27FC236}">
                    <a16:creationId xmlns:a16="http://schemas.microsoft.com/office/drawing/2014/main" id="{F80E7E52-ABB6-4BF3-967F-96CB25EB23DE}"/>
                  </a:ext>
                </a:extLst>
              </p:cNvPr>
              <p:cNvSpPr>
                <a:spLocks noRot="1" noChangeAspect="1" noMove="1" noResize="1" noEditPoints="1" noAdjustHandles="1" noChangeArrowheads="1" noChangeShapeType="1" noTextEdit="1"/>
              </p:cNvSpPr>
              <p:nvPr/>
            </p:nvSpPr>
            <p:spPr>
              <a:xfrm>
                <a:off x="103903" y="2209553"/>
                <a:ext cx="3855030" cy="957378"/>
              </a:xfrm>
              <a:prstGeom prst="rect">
                <a:avLst/>
              </a:prstGeom>
              <a:blipFill>
                <a:blip r:embed="rId3"/>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5EA1A73-D118-4C82-9F2B-D85A12045922}"/>
              </a:ext>
            </a:extLst>
          </p:cNvPr>
          <p:cNvSpPr txBox="1"/>
          <p:nvPr/>
        </p:nvSpPr>
        <p:spPr>
          <a:xfrm>
            <a:off x="3172020" y="1569322"/>
            <a:ext cx="5868078" cy="523220"/>
          </a:xfrm>
          <a:prstGeom prst="rect">
            <a:avLst/>
          </a:prstGeom>
          <a:noFill/>
        </p:spPr>
        <p:txBody>
          <a:bodyPr wrap="square" rtlCol="0">
            <a:spAutoFit/>
          </a:bodyPr>
          <a:lstStyle/>
          <a:p>
            <a:pPr algn="ctr"/>
            <a:r>
              <a:rPr lang="en-US" sz="2800" i="1" dirty="0">
                <a:solidFill>
                  <a:schemeClr val="accent4"/>
                </a:solidFill>
              </a:rPr>
              <a:t>Subtract off the average 2D point</a:t>
            </a:r>
          </a:p>
        </p:txBody>
      </p:sp>
      <p:grpSp>
        <p:nvGrpSpPr>
          <p:cNvPr id="3" name="Group 2">
            <a:extLst>
              <a:ext uri="{FF2B5EF4-FFF2-40B4-BE49-F238E27FC236}">
                <a16:creationId xmlns:a16="http://schemas.microsoft.com/office/drawing/2014/main" id="{0B34BC6A-0E48-4E7E-8907-CB0462CA6121}"/>
              </a:ext>
            </a:extLst>
          </p:cNvPr>
          <p:cNvGrpSpPr/>
          <p:nvPr/>
        </p:nvGrpSpPr>
        <p:grpSpPr>
          <a:xfrm>
            <a:off x="1535185" y="1546005"/>
            <a:ext cx="7674400" cy="1620926"/>
            <a:chOff x="1535185" y="1546005"/>
            <a:chExt cx="7674400" cy="1620926"/>
          </a:xfrm>
        </p:grpSpPr>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AF2997D1-7B61-4AE6-97F7-20B263A78383}"/>
                    </a:ext>
                  </a:extLst>
                </p:cNvPr>
                <p:cNvSpPr/>
                <p:nvPr/>
              </p:nvSpPr>
              <p:spPr>
                <a:xfrm>
                  <a:off x="3712567" y="2209553"/>
                  <a:ext cx="5497018" cy="957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m:t>
                        </m:r>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𝑨</m:t>
                            </m:r>
                          </m:e>
                          <m:sub>
                            <m:r>
                              <a:rPr lang="en-US" sz="2800" b="0" i="1" smtClean="0">
                                <a:solidFill>
                                  <a:schemeClr val="tx1"/>
                                </a:solidFill>
                                <a:latin typeface="Cambria Math" panose="02040503050406030204" pitchFamily="18" charset="0"/>
                              </a:rPr>
                              <m:t>𝑖</m:t>
                            </m:r>
                          </m:sub>
                        </m:sSub>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𝑿</m:t>
                            </m:r>
                          </m:e>
                          <m:sub>
                            <m:r>
                              <a:rPr lang="en-US" sz="2800" b="0" i="1" smtClean="0">
                                <a:solidFill>
                                  <a:schemeClr val="tx1"/>
                                </a:solidFill>
                                <a:latin typeface="Cambria Math" panose="02040503050406030204" pitchFamily="18" charset="0"/>
                              </a:rPr>
                              <m:t>𝑗</m:t>
                            </m:r>
                          </m:sub>
                        </m:sSub>
                        <m:r>
                          <a:rPr lang="en-US" sz="2800" b="1" i="1" smtClean="0">
                            <a:solidFill>
                              <a:schemeClr val="tx1"/>
                            </a:solidFill>
                            <a:latin typeface="Cambria Math" panose="02040503050406030204" pitchFamily="18" charset="0"/>
                          </a:rPr>
                          <m:t>+</m:t>
                        </m:r>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𝒃</m:t>
                            </m:r>
                          </m:e>
                          <m:sub>
                            <m:r>
                              <a:rPr lang="en-US" sz="2800" b="0" i="1" smtClean="0">
                                <a:solidFill>
                                  <a:schemeClr val="tx1"/>
                                </a:solidFill>
                                <a:latin typeface="Cambria Math" panose="02040503050406030204" pitchFamily="18" charset="0"/>
                              </a:rPr>
                              <m:t>𝑖</m:t>
                            </m:r>
                          </m:sub>
                        </m:sSub>
                        <m:r>
                          <a:rPr lang="en-US" sz="2800" b="1" i="1" smtClean="0">
                            <a:solidFill>
                              <a:schemeClr val="tx1"/>
                            </a:solidFill>
                            <a:latin typeface="Cambria Math" panose="02040503050406030204" pitchFamily="18" charset="0"/>
                          </a:rPr>
                          <m:t>−</m:t>
                        </m:r>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𝑛</m:t>
                            </m:r>
                          </m:den>
                        </m:f>
                        <m:nary>
                          <m:naryPr>
                            <m:chr m:val="∑"/>
                            <m:limLoc m:val="subSup"/>
                            <m:ctrlPr>
                              <a:rPr lang="en-US" sz="2800" i="1" smtClean="0">
                                <a:solidFill>
                                  <a:schemeClr val="tx1"/>
                                </a:solidFill>
                                <a:latin typeface="Cambria Math" panose="02040503050406030204" pitchFamily="18" charset="0"/>
                              </a:rPr>
                            </m:ctrlPr>
                          </m:naryPr>
                          <m:sub>
                            <m:r>
                              <m:rPr>
                                <m:brk m:alnAt="25"/>
                              </m:rP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sub>
                          <m:sup>
                            <m:r>
                              <a:rPr lang="en-US" sz="2800" b="0" i="1" smtClean="0">
                                <a:solidFill>
                                  <a:schemeClr val="tx1"/>
                                </a:solidFill>
                                <a:latin typeface="Cambria Math" panose="02040503050406030204" pitchFamily="18" charset="0"/>
                              </a:rPr>
                              <m:t>𝑛</m:t>
                            </m:r>
                          </m:sup>
                          <m:e>
                            <m:sSub>
                              <m:sSubPr>
                                <m:ctrlPr>
                                  <a:rPr lang="en-US" sz="2800" b="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𝑨</m:t>
                                </m:r>
                              </m:e>
                              <m:sub>
                                <m:r>
                                  <a:rPr lang="en-US" sz="2800" b="0" i="1" smtClean="0">
                                    <a:solidFill>
                                      <a:schemeClr val="tx1"/>
                                    </a:solidFill>
                                    <a:latin typeface="Cambria Math" panose="02040503050406030204" pitchFamily="18" charset="0"/>
                                  </a:rPr>
                                  <m:t>𝑖</m:t>
                                </m:r>
                              </m:sub>
                            </m:sSub>
                          </m:e>
                        </m:nary>
                        <m:sSub>
                          <m:sSubPr>
                            <m:ctrlPr>
                              <a:rPr lang="en-US" sz="2800" b="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𝑿</m:t>
                            </m:r>
                          </m:e>
                          <m:sub>
                            <m:r>
                              <a:rPr lang="en-US" sz="2800" b="0" i="1" smtClean="0">
                                <a:solidFill>
                                  <a:schemeClr val="tx1"/>
                                </a:solidFill>
                                <a:latin typeface="Cambria Math" panose="02040503050406030204" pitchFamily="18" charset="0"/>
                              </a:rPr>
                              <m:t>𝑘</m:t>
                            </m:r>
                          </m:sub>
                        </m:sSub>
                        <m:r>
                          <a:rPr lang="en-US" sz="2800" b="0" i="1" smtClean="0">
                            <a:solidFill>
                              <a:schemeClr val="tx1"/>
                            </a:solidFill>
                            <a:latin typeface="Cambria Math" panose="02040503050406030204" pitchFamily="18" charset="0"/>
                          </a:rPr>
                          <m:t>+</m:t>
                        </m:r>
                        <m:sSub>
                          <m:sSubPr>
                            <m:ctrlPr>
                              <a:rPr lang="en-US" sz="2800" b="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𝒃</m:t>
                            </m:r>
                          </m:e>
                          <m:sub>
                            <m:r>
                              <a:rPr lang="en-US" sz="2800" b="0" i="1" smtClean="0">
                                <a:solidFill>
                                  <a:schemeClr val="tx1"/>
                                </a:solidFill>
                                <a:latin typeface="Cambria Math" panose="02040503050406030204" pitchFamily="18" charset="0"/>
                              </a:rPr>
                              <m:t>𝑖</m:t>
                            </m:r>
                          </m:sub>
                        </m:sSub>
                      </m:oMath>
                    </m:oMathPara>
                  </a14:m>
                  <a:endParaRPr lang="en-US" sz="2800" dirty="0">
                    <a:solidFill>
                      <a:schemeClr val="tx1"/>
                    </a:solidFill>
                  </a:endParaRPr>
                </a:p>
              </p:txBody>
            </p:sp>
          </mc:Choice>
          <mc:Fallback>
            <p:sp>
              <p:nvSpPr>
                <p:cNvPr id="12" name="Rectangle 11">
                  <a:extLst>
                    <a:ext uri="{FF2B5EF4-FFF2-40B4-BE49-F238E27FC236}">
                      <a16:creationId xmlns:a16="http://schemas.microsoft.com/office/drawing/2014/main" id="{AF2997D1-7B61-4AE6-97F7-20B263A78383}"/>
                    </a:ext>
                  </a:extLst>
                </p:cNvPr>
                <p:cNvSpPr>
                  <a:spLocks noRot="1" noChangeAspect="1" noMove="1" noResize="1" noEditPoints="1" noAdjustHandles="1" noChangeArrowheads="1" noChangeShapeType="1" noTextEdit="1"/>
                </p:cNvSpPr>
                <p:nvPr/>
              </p:nvSpPr>
              <p:spPr>
                <a:xfrm>
                  <a:off x="3712567" y="2209553"/>
                  <a:ext cx="5497018" cy="957378"/>
                </a:xfrm>
                <a:prstGeom prst="rect">
                  <a:avLst/>
                </a:prstGeom>
                <a:blipFill>
                  <a:blip r:embed="rId4"/>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171A3528-6D9B-445F-9545-B8640B8F3A1F}"/>
                </a:ext>
              </a:extLst>
            </p:cNvPr>
            <p:cNvSpPr/>
            <p:nvPr/>
          </p:nvSpPr>
          <p:spPr>
            <a:xfrm>
              <a:off x="1535185" y="1546005"/>
              <a:ext cx="1636835" cy="56400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F47C81-119C-458D-B671-07DE9F6F1655}"/>
                </a:ext>
              </a:extLst>
            </p:cNvPr>
            <p:cNvSpPr/>
            <p:nvPr/>
          </p:nvSpPr>
          <p:spPr>
            <a:xfrm>
              <a:off x="4278385" y="2417937"/>
              <a:ext cx="1518409" cy="56400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9226D4-8D3A-4758-ADC7-F3C3CEC2A7D5}"/>
                </a:ext>
              </a:extLst>
            </p:cNvPr>
            <p:cNvSpPr/>
            <p:nvPr/>
          </p:nvSpPr>
          <p:spPr>
            <a:xfrm>
              <a:off x="7400488" y="2417937"/>
              <a:ext cx="1639609" cy="56400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87CA00E9-44FC-425E-8470-61069EFF622E}"/>
              </a:ext>
            </a:extLst>
          </p:cNvPr>
          <p:cNvSpPr txBox="1"/>
          <p:nvPr/>
        </p:nvSpPr>
        <p:spPr>
          <a:xfrm>
            <a:off x="103903" y="3290885"/>
            <a:ext cx="8936195" cy="523220"/>
          </a:xfrm>
          <a:prstGeom prst="rect">
            <a:avLst/>
          </a:prstGeom>
          <a:noFill/>
        </p:spPr>
        <p:txBody>
          <a:bodyPr wrap="square" rtlCol="0">
            <a:spAutoFit/>
          </a:bodyPr>
          <a:lstStyle/>
          <a:p>
            <a:pPr algn="ctr"/>
            <a:r>
              <a:rPr lang="en-US" sz="2800" i="1" dirty="0">
                <a:solidFill>
                  <a:schemeClr val="accent4"/>
                </a:solidFill>
              </a:rPr>
              <a:t>Gather terms involving A</a:t>
            </a:r>
            <a:r>
              <a:rPr lang="en-US" sz="2800" i="1" baseline="-25000" dirty="0">
                <a:solidFill>
                  <a:schemeClr val="accent4"/>
                </a:solidFill>
              </a:rPr>
              <a:t>i </a:t>
            </a:r>
            <a:r>
              <a:rPr lang="en-US" sz="2800" i="1" dirty="0">
                <a:solidFill>
                  <a:schemeClr val="accent4"/>
                </a:solidFill>
              </a:rPr>
              <a:t>,push out b</a:t>
            </a:r>
            <a:r>
              <a:rPr lang="en-US" sz="2800" i="1" baseline="-25000" dirty="0">
                <a:solidFill>
                  <a:schemeClr val="accent4"/>
                </a:solidFill>
              </a:rPr>
              <a:t>i</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B619EE4-BFA4-43F6-8B6C-8674C03F3ABF}"/>
                  </a:ext>
                </a:extLst>
              </p:cNvPr>
              <p:cNvSpPr/>
              <p:nvPr/>
            </p:nvSpPr>
            <p:spPr>
              <a:xfrm>
                <a:off x="103903" y="3938059"/>
                <a:ext cx="7419082" cy="10604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sSub>
                            <m:sSubPr>
                              <m:ctrlPr>
                                <a:rPr lang="en-US" sz="2800" i="1">
                                  <a:latin typeface="Cambria Math" panose="02040503050406030204" pitchFamily="18" charset="0"/>
                                </a:rPr>
                              </m:ctrlPr>
                            </m:sSubPr>
                            <m:e>
                              <m:r>
                                <a:rPr lang="en-US" sz="2800" b="1" i="1">
                                  <a:latin typeface="Cambria Math" panose="02040503050406030204" pitchFamily="18" charset="0"/>
                                </a:rPr>
                                <m:t>𝒑</m:t>
                              </m:r>
                            </m:e>
                            <m:sub>
                              <m:r>
                                <a:rPr lang="en-US" sz="2800" i="1">
                                  <a:latin typeface="Cambria Math" panose="02040503050406030204" pitchFamily="18" charset="0"/>
                                </a:rPr>
                                <m:t>𝑖𝑗</m:t>
                              </m:r>
                            </m:sub>
                          </m:sSub>
                        </m:e>
                      </m:acc>
                      <m:r>
                        <a:rPr lang="en-US" sz="2800" b="1" i="1" smtClean="0">
                          <a:solidFill>
                            <a:schemeClr val="tx1"/>
                          </a:solidFill>
                          <a:latin typeface="Cambria Math" panose="02040503050406030204" pitchFamily="18" charset="0"/>
                        </a:rPr>
                        <m:t>=</m:t>
                      </m:r>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𝑨</m:t>
                          </m:r>
                        </m:e>
                        <m:sub>
                          <m:r>
                            <a:rPr lang="en-US" sz="2800" b="1" i="1" smtClean="0">
                              <a:solidFill>
                                <a:schemeClr val="tx1"/>
                              </a:solidFill>
                              <a:latin typeface="Cambria Math" panose="02040503050406030204" pitchFamily="18" charset="0"/>
                            </a:rPr>
                            <m:t>𝒊</m:t>
                          </m:r>
                        </m:sub>
                      </m:sSub>
                      <m:d>
                        <m:dPr>
                          <m:ctrlPr>
                            <a:rPr lang="en-US" sz="2800" b="1" i="1" smtClean="0">
                              <a:solidFill>
                                <a:schemeClr val="tx1"/>
                              </a:solidFill>
                              <a:latin typeface="Cambria Math" panose="02040503050406030204" pitchFamily="18" charset="0"/>
                            </a:rPr>
                          </m:ctrlPr>
                        </m:dPr>
                        <m:e>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𝑿</m:t>
                              </m:r>
                            </m:e>
                            <m:sub>
                              <m:r>
                                <a:rPr lang="en-US" sz="2800" b="1" i="1" smtClean="0">
                                  <a:solidFill>
                                    <a:schemeClr val="tx1"/>
                                  </a:solidFill>
                                  <a:latin typeface="Cambria Math" panose="02040503050406030204" pitchFamily="18" charset="0"/>
                                </a:rPr>
                                <m:t>𝒋</m:t>
                              </m:r>
                            </m:sub>
                          </m:sSub>
                          <m:r>
                            <a:rPr lang="en-US" sz="2800" b="1" i="1" smtClean="0">
                              <a:solidFill>
                                <a:schemeClr val="tx1"/>
                              </a:solidFill>
                              <a:latin typeface="Cambria Math" panose="02040503050406030204" pitchFamily="18" charset="0"/>
                            </a:rPr>
                            <m:t>−</m:t>
                          </m:r>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𝑛</m:t>
                              </m:r>
                            </m:den>
                          </m:f>
                          <m:nary>
                            <m:naryPr>
                              <m:chr m:val="∑"/>
                              <m:limLoc m:val="subSup"/>
                              <m:ctrlPr>
                                <a:rPr lang="en-US" sz="2800" i="1" smtClean="0">
                                  <a:solidFill>
                                    <a:schemeClr val="tx1"/>
                                  </a:solidFill>
                                  <a:latin typeface="Cambria Math" panose="02040503050406030204" pitchFamily="18" charset="0"/>
                                </a:rPr>
                              </m:ctrlPr>
                            </m:naryPr>
                            <m:sub>
                              <m:r>
                                <m:rPr>
                                  <m:brk m:alnAt="25"/>
                                </m:rP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sub>
                            <m:sup>
                              <m:r>
                                <a:rPr lang="en-US" sz="2800" b="0" i="1" smtClean="0">
                                  <a:solidFill>
                                    <a:schemeClr val="tx1"/>
                                  </a:solidFill>
                                  <a:latin typeface="Cambria Math" panose="02040503050406030204" pitchFamily="18" charset="0"/>
                                </a:rPr>
                                <m:t>𝑛</m:t>
                              </m:r>
                            </m:sup>
                            <m:e>
                              <m:sSub>
                                <m:sSubPr>
                                  <m:ctrlPr>
                                    <a:rPr lang="en-US" sz="280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𝑿</m:t>
                                  </m:r>
                                </m:e>
                                <m:sub>
                                  <m:r>
                                    <a:rPr lang="en-US" sz="2800" b="0" i="1" smtClean="0">
                                      <a:solidFill>
                                        <a:schemeClr val="tx1"/>
                                      </a:solidFill>
                                      <a:latin typeface="Cambria Math" panose="02040503050406030204" pitchFamily="18" charset="0"/>
                                    </a:rPr>
                                    <m:t>𝑘</m:t>
                                  </m:r>
                                </m:sub>
                              </m:sSub>
                            </m:e>
                          </m:nary>
                        </m:e>
                      </m:d>
                      <m:r>
                        <a:rPr lang="en-US" sz="2800" b="1" i="1" smtClean="0">
                          <a:solidFill>
                            <a:schemeClr val="tx1"/>
                          </a:solidFill>
                          <a:latin typeface="Cambria Math" panose="02040503050406030204" pitchFamily="18" charset="0"/>
                        </a:rPr>
                        <m:t>+</m:t>
                      </m:r>
                      <m:sSub>
                        <m:sSubPr>
                          <m:ctrlPr>
                            <a:rPr lang="en-US" sz="2800" b="1"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𝒃</m:t>
                          </m:r>
                        </m:e>
                        <m:sub>
                          <m:r>
                            <a:rPr lang="en-US" sz="2800" b="1" i="1" smtClean="0">
                              <a:solidFill>
                                <a:schemeClr val="tx1"/>
                              </a:solidFill>
                              <a:latin typeface="Cambria Math" panose="02040503050406030204" pitchFamily="18" charset="0"/>
                            </a:rPr>
                            <m:t>𝒊</m:t>
                          </m:r>
                        </m:sub>
                      </m:sSub>
                      <m:r>
                        <a:rPr lang="en-US" sz="2800" b="1" i="1" smtClean="0">
                          <a:solidFill>
                            <a:schemeClr val="tx1"/>
                          </a:solidFill>
                          <a:latin typeface="Cambria Math" panose="02040503050406030204" pitchFamily="18" charset="0"/>
                        </a:rPr>
                        <m:t>−</m:t>
                      </m:r>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𝑛</m:t>
                          </m:r>
                        </m:den>
                      </m:f>
                      <m:nary>
                        <m:naryPr>
                          <m:chr m:val="∑"/>
                          <m:limLoc m:val="subSup"/>
                          <m:ctrlPr>
                            <a:rPr lang="en-US" sz="2800" i="1" smtClean="0">
                              <a:solidFill>
                                <a:schemeClr val="tx1"/>
                              </a:solidFill>
                              <a:latin typeface="Cambria Math" panose="02040503050406030204" pitchFamily="18" charset="0"/>
                            </a:rPr>
                          </m:ctrlPr>
                        </m:naryPr>
                        <m:sub>
                          <m:r>
                            <m:rPr>
                              <m:brk m:alnAt="25"/>
                            </m:rP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sub>
                        <m:sup>
                          <m:r>
                            <a:rPr lang="en-US" sz="2800" b="0" i="1" smtClean="0">
                              <a:solidFill>
                                <a:schemeClr val="tx1"/>
                              </a:solidFill>
                              <a:latin typeface="Cambria Math" panose="02040503050406030204" pitchFamily="18" charset="0"/>
                            </a:rPr>
                            <m:t>𝑛</m:t>
                          </m:r>
                        </m:sup>
                        <m:e>
                          <m:sSub>
                            <m:sSubPr>
                              <m:ctrlPr>
                                <a:rPr lang="en-US" sz="2800" b="0" i="1" smtClean="0">
                                  <a:solidFill>
                                    <a:schemeClr val="tx1"/>
                                  </a:solidFill>
                                  <a:latin typeface="Cambria Math" panose="02040503050406030204" pitchFamily="18" charset="0"/>
                                </a:rPr>
                              </m:ctrlPr>
                            </m:sSubPr>
                            <m:e>
                              <m:r>
                                <a:rPr lang="en-US" sz="2800" b="1" i="1" smtClean="0">
                                  <a:solidFill>
                                    <a:schemeClr val="tx1"/>
                                  </a:solidFill>
                                  <a:latin typeface="Cambria Math" panose="02040503050406030204" pitchFamily="18" charset="0"/>
                                </a:rPr>
                                <m:t>𝒃</m:t>
                              </m:r>
                            </m:e>
                            <m:sub>
                              <m:r>
                                <a:rPr lang="en-US" sz="2800" b="0" i="1" smtClean="0">
                                  <a:solidFill>
                                    <a:schemeClr val="tx1"/>
                                  </a:solidFill>
                                  <a:latin typeface="Cambria Math" panose="02040503050406030204" pitchFamily="18" charset="0"/>
                                </a:rPr>
                                <m:t>𝑖</m:t>
                              </m:r>
                            </m:sub>
                          </m:sSub>
                        </m:e>
                      </m:nary>
                    </m:oMath>
                  </m:oMathPara>
                </a14:m>
                <a:endParaRPr lang="en-US" sz="2800" dirty="0">
                  <a:solidFill>
                    <a:schemeClr val="tx1"/>
                  </a:solidFill>
                </a:endParaRPr>
              </a:p>
            </p:txBody>
          </p:sp>
        </mc:Choice>
        <mc:Fallback xmlns="">
          <p:sp>
            <p:nvSpPr>
              <p:cNvPr id="19" name="Rectangle 18">
                <a:extLst>
                  <a:ext uri="{FF2B5EF4-FFF2-40B4-BE49-F238E27FC236}">
                    <a16:creationId xmlns:a16="http://schemas.microsoft.com/office/drawing/2014/main" id="{6B619EE4-BFA4-43F6-8B6C-8674C03F3ABF}"/>
                  </a:ext>
                </a:extLst>
              </p:cNvPr>
              <p:cNvSpPr>
                <a:spLocks noRot="1" noChangeAspect="1" noMove="1" noResize="1" noEditPoints="1" noAdjustHandles="1" noChangeArrowheads="1" noChangeShapeType="1" noTextEdit="1"/>
              </p:cNvSpPr>
              <p:nvPr/>
            </p:nvSpPr>
            <p:spPr>
              <a:xfrm>
                <a:off x="103903" y="3938059"/>
                <a:ext cx="7419082" cy="1060483"/>
              </a:xfrm>
              <a:prstGeom prst="rect">
                <a:avLst/>
              </a:prstGeom>
              <a:blipFill>
                <a:blip r:embed="rId5"/>
                <a:stretch>
                  <a:fillRect/>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C854305F-0434-470C-A91F-971253939DB2}"/>
              </a:ext>
            </a:extLst>
          </p:cNvPr>
          <p:cNvGrpSpPr/>
          <p:nvPr/>
        </p:nvGrpSpPr>
        <p:grpSpPr>
          <a:xfrm>
            <a:off x="4931140" y="3835010"/>
            <a:ext cx="2964559" cy="1012792"/>
            <a:chOff x="4931140" y="3835010"/>
            <a:chExt cx="2964559" cy="1012792"/>
          </a:xfrm>
        </p:grpSpPr>
        <p:cxnSp>
          <p:nvCxnSpPr>
            <p:cNvPr id="21" name="Straight Arrow Connector 20">
              <a:extLst>
                <a:ext uri="{FF2B5EF4-FFF2-40B4-BE49-F238E27FC236}">
                  <a16:creationId xmlns:a16="http://schemas.microsoft.com/office/drawing/2014/main" id="{817C0707-1678-462D-8D08-38F1D5442EC0}"/>
                </a:ext>
              </a:extLst>
            </p:cNvPr>
            <p:cNvCxnSpPr>
              <a:cxnSpLocks/>
            </p:cNvCxnSpPr>
            <p:nvPr/>
          </p:nvCxnSpPr>
          <p:spPr>
            <a:xfrm flipV="1">
              <a:off x="4931140" y="3983523"/>
              <a:ext cx="2349838" cy="86427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4CA9D71-971E-44A3-9F66-1046B07FF704}"/>
                </a:ext>
              </a:extLst>
            </p:cNvPr>
            <p:cNvSpPr txBox="1"/>
            <p:nvPr/>
          </p:nvSpPr>
          <p:spPr>
            <a:xfrm>
              <a:off x="7384004" y="3835010"/>
              <a:ext cx="511695" cy="584775"/>
            </a:xfrm>
            <a:prstGeom prst="rect">
              <a:avLst/>
            </a:prstGeom>
            <a:noFill/>
          </p:spPr>
          <p:txBody>
            <a:bodyPr wrap="square" rtlCol="0">
              <a:spAutoFit/>
            </a:bodyPr>
            <a:lstStyle/>
            <a:p>
              <a:r>
                <a:rPr lang="en-US" sz="3200" dirty="0"/>
                <a:t>0</a:t>
              </a:r>
            </a:p>
          </p:txBody>
        </p:sp>
      </p:grpSp>
      <p:grpSp>
        <p:nvGrpSpPr>
          <p:cNvPr id="8" name="Group 7">
            <a:extLst>
              <a:ext uri="{FF2B5EF4-FFF2-40B4-BE49-F238E27FC236}">
                <a16:creationId xmlns:a16="http://schemas.microsoft.com/office/drawing/2014/main" id="{AAB673BB-347E-4932-876F-9F412CD37C53}"/>
              </a:ext>
            </a:extLst>
          </p:cNvPr>
          <p:cNvGrpSpPr/>
          <p:nvPr/>
        </p:nvGrpSpPr>
        <p:grpSpPr>
          <a:xfrm>
            <a:off x="2427195" y="4847802"/>
            <a:ext cx="5570290" cy="797914"/>
            <a:chOff x="2427195" y="4847802"/>
            <a:chExt cx="5570290" cy="797914"/>
          </a:xfrm>
        </p:grpSpPr>
        <p:sp>
          <p:nvSpPr>
            <p:cNvPr id="23" name="Left Brace 22">
              <a:extLst>
                <a:ext uri="{FF2B5EF4-FFF2-40B4-BE49-F238E27FC236}">
                  <a16:creationId xmlns:a16="http://schemas.microsoft.com/office/drawing/2014/main" id="{E1D2DFA6-3103-4B78-9B67-2F6FB2045644}"/>
                </a:ext>
              </a:extLst>
            </p:cNvPr>
            <p:cNvSpPr/>
            <p:nvPr/>
          </p:nvSpPr>
          <p:spPr>
            <a:xfrm rot="16200000">
              <a:off x="3211828" y="4063169"/>
              <a:ext cx="301479" cy="1870745"/>
            </a:xfrm>
            <a:prstGeom prst="leftBrace">
              <a:avLst>
                <a:gd name="adj1" fmla="val 4797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A6B94AE5-7F48-4C79-9F0D-40441B2ED16F}"/>
                </a:ext>
              </a:extLst>
            </p:cNvPr>
            <p:cNvSpPr txBox="1"/>
            <p:nvPr/>
          </p:nvSpPr>
          <p:spPr>
            <a:xfrm>
              <a:off x="2427195" y="5122496"/>
              <a:ext cx="5570290" cy="523220"/>
            </a:xfrm>
            <a:prstGeom prst="rect">
              <a:avLst/>
            </a:prstGeom>
            <a:solidFill>
              <a:schemeClr val="bg1"/>
            </a:solidFill>
            <a:ln>
              <a:solidFill>
                <a:schemeClr val="tx1"/>
              </a:solidFill>
            </a:ln>
          </p:spPr>
          <p:txBody>
            <a:bodyPr wrap="square" rtlCol="0">
              <a:spAutoFit/>
            </a:bodyPr>
            <a:lstStyle/>
            <a:p>
              <a:pPr algn="ctr"/>
              <a:r>
                <a:rPr lang="en-US" sz="2800" dirty="0"/>
                <a:t>Set origin to mean of 3D points</a:t>
              </a:r>
              <a:endParaRPr lang="en-US" sz="2800" b="1" dirty="0"/>
            </a:p>
          </p:txBody>
        </p:sp>
      </p:grpSp>
      <p:grpSp>
        <p:nvGrpSpPr>
          <p:cNvPr id="9" name="Group 8">
            <a:extLst>
              <a:ext uri="{FF2B5EF4-FFF2-40B4-BE49-F238E27FC236}">
                <a16:creationId xmlns:a16="http://schemas.microsoft.com/office/drawing/2014/main" id="{4116E34A-679F-447D-8745-0AEB96A8D02D}"/>
              </a:ext>
            </a:extLst>
          </p:cNvPr>
          <p:cNvGrpSpPr/>
          <p:nvPr/>
        </p:nvGrpSpPr>
        <p:grpSpPr>
          <a:xfrm>
            <a:off x="103903" y="5728374"/>
            <a:ext cx="7893582" cy="564001"/>
            <a:chOff x="103903" y="5728374"/>
            <a:chExt cx="7893582" cy="564001"/>
          </a:xfrm>
        </p:grpSpPr>
        <mc:AlternateContent xmlns:mc="http://schemas.openxmlformats.org/markup-compatibility/2006">
          <mc:Choice xmlns:a14="http://schemas.microsoft.com/office/drawing/2010/main" Requires="a14">
            <p:sp>
              <p:nvSpPr>
                <p:cNvPr id="26" name="Rectangle 25">
                  <a:extLst>
                    <a:ext uri="{FF2B5EF4-FFF2-40B4-BE49-F238E27FC236}">
                      <a16:creationId xmlns:a16="http://schemas.microsoft.com/office/drawing/2014/main" id="{A83E902F-0340-41A3-9F7B-566C854FE68C}"/>
                    </a:ext>
                  </a:extLst>
                </p:cNvPr>
                <p:cNvSpPr/>
                <p:nvPr/>
              </p:nvSpPr>
              <p:spPr>
                <a:xfrm>
                  <a:off x="103903" y="5728374"/>
                  <a:ext cx="1928540" cy="5640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solidFill>
                                  <a:srgbClr val="2175D9"/>
                                </a:solidFill>
                                <a:latin typeface="Cambria Math" panose="02040503050406030204" pitchFamily="18" charset="0"/>
                              </a:rPr>
                            </m:ctrlPr>
                          </m:accPr>
                          <m:e>
                            <m:sSub>
                              <m:sSubPr>
                                <m:ctrlPr>
                                  <a:rPr lang="en-US" sz="2800" i="1">
                                    <a:solidFill>
                                      <a:srgbClr val="2175D9"/>
                                    </a:solidFill>
                                    <a:latin typeface="Cambria Math" panose="02040503050406030204" pitchFamily="18" charset="0"/>
                                  </a:rPr>
                                </m:ctrlPr>
                              </m:sSubPr>
                              <m:e>
                                <m:r>
                                  <a:rPr lang="en-US" sz="2800" b="1" i="1">
                                    <a:solidFill>
                                      <a:srgbClr val="2175D9"/>
                                    </a:solidFill>
                                    <a:latin typeface="Cambria Math" panose="02040503050406030204" pitchFamily="18" charset="0"/>
                                  </a:rPr>
                                  <m:t>𝒑</m:t>
                                </m:r>
                              </m:e>
                              <m:sub>
                                <m:r>
                                  <a:rPr lang="en-US" sz="2800" i="1">
                                    <a:solidFill>
                                      <a:srgbClr val="2175D9"/>
                                    </a:solidFill>
                                    <a:latin typeface="Cambria Math" panose="02040503050406030204" pitchFamily="18" charset="0"/>
                                  </a:rPr>
                                  <m:t>𝑖𝑗</m:t>
                                </m:r>
                              </m:sub>
                            </m:sSub>
                          </m:e>
                        </m:acc>
                        <m:r>
                          <a:rPr lang="en-US" sz="2800" b="1" i="1" smtClean="0">
                            <a:solidFill>
                              <a:schemeClr val="tx1"/>
                            </a:solidFill>
                            <a:latin typeface="Cambria Math" panose="02040503050406030204" pitchFamily="18" charset="0"/>
                          </a:rPr>
                          <m:t>=</m:t>
                        </m:r>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𝑨</m:t>
                            </m:r>
                          </m:e>
                          <m:sub>
                            <m:r>
                              <a:rPr lang="en-US" sz="2800" b="1" i="1" smtClean="0">
                                <a:solidFill>
                                  <a:srgbClr val="FF0000"/>
                                </a:solidFill>
                                <a:latin typeface="Cambria Math" panose="02040503050406030204" pitchFamily="18" charset="0"/>
                              </a:rPr>
                              <m:t>𝒊</m:t>
                            </m:r>
                          </m:sub>
                        </m:sSub>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𝑿</m:t>
                            </m:r>
                          </m:e>
                          <m:sub>
                            <m:r>
                              <a:rPr lang="en-US" sz="2800" b="1" i="1" smtClean="0">
                                <a:solidFill>
                                  <a:srgbClr val="FF0000"/>
                                </a:solidFill>
                                <a:latin typeface="Cambria Math" panose="02040503050406030204" pitchFamily="18" charset="0"/>
                              </a:rPr>
                              <m:t>𝒋</m:t>
                            </m:r>
                          </m:sub>
                        </m:sSub>
                      </m:oMath>
                    </m:oMathPara>
                  </a14:m>
                  <a:endParaRPr lang="en-US" sz="2800" dirty="0">
                    <a:solidFill>
                      <a:schemeClr val="tx1"/>
                    </a:solidFill>
                  </a:endParaRPr>
                </a:p>
              </p:txBody>
            </p:sp>
          </mc:Choice>
          <mc:Fallback>
            <p:sp>
              <p:nvSpPr>
                <p:cNvPr id="26" name="Rectangle 25">
                  <a:extLst>
                    <a:ext uri="{FF2B5EF4-FFF2-40B4-BE49-F238E27FC236}">
                      <a16:creationId xmlns:a16="http://schemas.microsoft.com/office/drawing/2014/main" id="{A83E902F-0340-41A3-9F7B-566C854FE68C}"/>
                    </a:ext>
                  </a:extLst>
                </p:cNvPr>
                <p:cNvSpPr>
                  <a:spLocks noRot="1" noChangeAspect="1" noMove="1" noResize="1" noEditPoints="1" noAdjustHandles="1" noChangeArrowheads="1" noChangeShapeType="1" noTextEdit="1"/>
                </p:cNvSpPr>
                <p:nvPr/>
              </p:nvSpPr>
              <p:spPr>
                <a:xfrm>
                  <a:off x="103903" y="5728374"/>
                  <a:ext cx="1928540" cy="564001"/>
                </a:xfrm>
                <a:prstGeom prst="rect">
                  <a:avLst/>
                </a:prstGeom>
                <a:blipFill>
                  <a:blip r:embed="rId6"/>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8F75F60B-EE3B-4D56-B202-F2F36D4155D4}"/>
                </a:ext>
              </a:extLst>
            </p:cNvPr>
            <p:cNvSpPr txBox="1"/>
            <p:nvPr/>
          </p:nvSpPr>
          <p:spPr>
            <a:xfrm>
              <a:off x="2427195" y="5748765"/>
              <a:ext cx="5570290" cy="523220"/>
            </a:xfrm>
            <a:prstGeom prst="rect">
              <a:avLst/>
            </a:prstGeom>
            <a:solidFill>
              <a:schemeClr val="bg1"/>
            </a:solidFill>
            <a:ln>
              <a:solidFill>
                <a:schemeClr val="tx1"/>
              </a:solidFill>
            </a:ln>
          </p:spPr>
          <p:txBody>
            <a:bodyPr wrap="square" rtlCol="0">
              <a:spAutoFit/>
            </a:bodyPr>
            <a:lstStyle/>
            <a:p>
              <a:pPr algn="ctr"/>
              <a:r>
                <a:rPr lang="en-US" sz="2800" dirty="0"/>
                <a:t>Can do this entirely in terms of </a:t>
              </a:r>
              <a:r>
                <a:rPr lang="en-US" sz="2800" b="1" dirty="0"/>
                <a:t>A</a:t>
              </a:r>
              <a:r>
                <a:rPr lang="en-US" sz="2800" dirty="0"/>
                <a:t>!</a:t>
              </a:r>
            </a:p>
          </p:txBody>
        </p:sp>
      </p:grpSp>
    </p:spTree>
    <p:extLst>
      <p:ext uri="{BB962C8B-B14F-4D97-AF65-F5344CB8AC3E}">
        <p14:creationId xmlns:p14="http://schemas.microsoft.com/office/powerpoint/2010/main" val="246629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2787-B98B-4E7F-950E-F7DC2394852E}"/>
              </a:ext>
            </a:extLst>
          </p:cNvPr>
          <p:cNvSpPr>
            <a:spLocks noGrp="1"/>
          </p:cNvSpPr>
          <p:nvPr>
            <p:ph type="title"/>
          </p:nvPr>
        </p:nvSpPr>
        <p:spPr/>
        <p:txBody>
          <a:bodyPr/>
          <a:lstStyle/>
          <a:p>
            <a:r>
              <a:rPr lang="en-US" dirty="0"/>
              <a:t>Affine structure from motion</a:t>
            </a:r>
          </a:p>
        </p:txBody>
      </p:sp>
      <p:sp>
        <p:nvSpPr>
          <p:cNvPr id="5" name="TextBox 4">
            <a:extLst>
              <a:ext uri="{FF2B5EF4-FFF2-40B4-BE49-F238E27FC236}">
                <a16:creationId xmlns:a16="http://schemas.microsoft.com/office/drawing/2014/main" id="{2CA93EFC-25C1-40B9-B92A-CEB57620AD83}"/>
              </a:ext>
            </a:extLst>
          </p:cNvPr>
          <p:cNvSpPr txBox="1"/>
          <p:nvPr/>
        </p:nvSpPr>
        <p:spPr>
          <a:xfrm>
            <a:off x="666794" y="1569322"/>
            <a:ext cx="7810413" cy="954107"/>
          </a:xfrm>
          <a:prstGeom prst="rect">
            <a:avLst/>
          </a:prstGeom>
          <a:noFill/>
        </p:spPr>
        <p:txBody>
          <a:bodyPr wrap="square" rtlCol="0">
            <a:spAutoFit/>
          </a:bodyPr>
          <a:lstStyle/>
          <a:p>
            <a:pPr algn="ctr"/>
            <a:r>
              <a:rPr lang="en-US" sz="2800" dirty="0"/>
              <a:t>First, make data measurement matrix consisting of all the points stacked together</a:t>
            </a:r>
          </a:p>
        </p:txBody>
      </p:sp>
      <p:grpSp>
        <p:nvGrpSpPr>
          <p:cNvPr id="13" name="Group 12">
            <a:extLst>
              <a:ext uri="{FF2B5EF4-FFF2-40B4-BE49-F238E27FC236}">
                <a16:creationId xmlns:a16="http://schemas.microsoft.com/office/drawing/2014/main" id="{89A00B13-CD31-4CA6-8D10-5474A290D161}"/>
              </a:ext>
            </a:extLst>
          </p:cNvPr>
          <p:cNvGrpSpPr/>
          <p:nvPr/>
        </p:nvGrpSpPr>
        <p:grpSpPr>
          <a:xfrm>
            <a:off x="1868690" y="2902215"/>
            <a:ext cx="6489795" cy="949031"/>
            <a:chOff x="1868690" y="2902215"/>
            <a:chExt cx="6489795" cy="949031"/>
          </a:xfrm>
        </p:grpSpPr>
        <p:sp>
          <p:nvSpPr>
            <p:cNvPr id="9" name="Rectangle 8">
              <a:extLst>
                <a:ext uri="{FF2B5EF4-FFF2-40B4-BE49-F238E27FC236}">
                  <a16:creationId xmlns:a16="http://schemas.microsoft.com/office/drawing/2014/main" id="{C7AA3441-149C-4E8C-A4F3-C8CA41BC0CA7}"/>
                </a:ext>
              </a:extLst>
            </p:cNvPr>
            <p:cNvSpPr/>
            <p:nvPr/>
          </p:nvSpPr>
          <p:spPr>
            <a:xfrm>
              <a:off x="5966241" y="2902215"/>
              <a:ext cx="686229" cy="92599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8D0748-63E3-450A-BF7F-124BD8D03ED0}"/>
                </a:ext>
              </a:extLst>
            </p:cNvPr>
            <p:cNvSpPr/>
            <p:nvPr/>
          </p:nvSpPr>
          <p:spPr>
            <a:xfrm>
              <a:off x="7672256" y="2922967"/>
              <a:ext cx="686229" cy="92599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E629F7-91FB-4D87-8A06-EA5D7A960A43}"/>
                </a:ext>
              </a:extLst>
            </p:cNvPr>
            <p:cNvSpPr/>
            <p:nvPr/>
          </p:nvSpPr>
          <p:spPr>
            <a:xfrm>
              <a:off x="1868690" y="3215097"/>
              <a:ext cx="713064" cy="58513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982B7D-2330-4836-8EEC-33C7057EF4DB}"/>
                </a:ext>
              </a:extLst>
            </p:cNvPr>
            <p:cNvSpPr/>
            <p:nvPr/>
          </p:nvSpPr>
          <p:spPr>
            <a:xfrm>
              <a:off x="3568078" y="3266114"/>
              <a:ext cx="686229" cy="58513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8202866-F992-439D-9C4B-6B28AB57E273}"/>
              </a:ext>
            </a:extLst>
          </p:cNvPr>
          <p:cNvGrpSpPr/>
          <p:nvPr/>
        </p:nvGrpSpPr>
        <p:grpSpPr>
          <a:xfrm>
            <a:off x="61437" y="3309149"/>
            <a:ext cx="4395510" cy="1951446"/>
            <a:chOff x="61437" y="3309149"/>
            <a:chExt cx="4395510" cy="1951446"/>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0B91CFC-3624-47F5-BA4D-834BA7366AEE}"/>
                    </a:ext>
                  </a:extLst>
                </p:cNvPr>
                <p:cNvSpPr txBox="1"/>
                <p:nvPr/>
              </p:nvSpPr>
              <p:spPr>
                <a:xfrm>
                  <a:off x="1755438" y="3309149"/>
                  <a:ext cx="2701509" cy="1229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solidFill>
                                  <a:srgbClr val="2175D9"/>
                                </a:solidFill>
                                <a:latin typeface="Cambria Math" panose="02040503050406030204" pitchFamily="18" charset="0"/>
                              </a:rPr>
                            </m:ctrlPr>
                          </m:dPr>
                          <m:e>
                            <m:m>
                              <m:mPr>
                                <m:mcs>
                                  <m:mc>
                                    <m:mcPr>
                                      <m:count m:val="3"/>
                                      <m:mcJc m:val="center"/>
                                    </m:mcPr>
                                  </m:mc>
                                </m:mcs>
                                <m:ctrlPr>
                                  <a:rPr lang="en-US" sz="2800" b="1" i="1" smtClean="0">
                                    <a:solidFill>
                                      <a:srgbClr val="2175D9"/>
                                    </a:solidFill>
                                    <a:latin typeface="Cambria Math" panose="02040503050406030204" pitchFamily="18" charset="0"/>
                                  </a:rPr>
                                </m:ctrlPr>
                              </m:mPr>
                              <m:mr>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m:rPr>
                                              <m:brk m:alnAt="7"/>
                                            </m:rPr>
                                            <a:rPr lang="en-US" sz="2800" b="1" i="1" smtClean="0">
                                              <a:solidFill>
                                                <a:srgbClr val="2175D9"/>
                                              </a:solidFill>
                                              <a:latin typeface="Cambria Math" panose="02040503050406030204" pitchFamily="18" charset="0"/>
                                            </a:rPr>
                                            <m:t>𝒑</m:t>
                                          </m:r>
                                        </m:e>
                                        <m:sub>
                                          <m:r>
                                            <m:rPr>
                                              <m:brk m:alnAt="7"/>
                                            </m:rPr>
                                            <a:rPr lang="en-US" sz="2800" b="1" i="1" smtClean="0">
                                              <a:solidFill>
                                                <a:srgbClr val="2175D9"/>
                                              </a:solidFill>
                                              <a:latin typeface="Cambria Math" panose="02040503050406030204" pitchFamily="18" charset="0"/>
                                            </a:rPr>
                                            <m:t>𝟏</m:t>
                                          </m:r>
                                          <m:r>
                                            <a:rPr lang="en-US" sz="2800" b="1" i="1" smtClean="0">
                                              <a:solidFill>
                                                <a:srgbClr val="2175D9"/>
                                              </a:solidFill>
                                              <a:latin typeface="Cambria Math" panose="02040503050406030204" pitchFamily="18" charset="0"/>
                                            </a:rPr>
                                            <m:t>𝟏</m:t>
                                          </m:r>
                                        </m:sub>
                                      </m:sSub>
                                    </m:e>
                                  </m:acc>
                                </m:e>
                                <m:e>
                                  <m:r>
                                    <a:rPr lang="en-US" sz="2800" b="1" i="1" smtClean="0">
                                      <a:solidFill>
                                        <a:srgbClr val="2175D9"/>
                                      </a:solidFill>
                                      <a:latin typeface="Cambria Math" panose="02040503050406030204" pitchFamily="18" charset="0"/>
                                    </a:rPr>
                                    <m:t>⋯</m:t>
                                  </m:r>
                                </m:e>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𝟏</m:t>
                                          </m:r>
                                          <m:r>
                                            <a:rPr lang="en-US" sz="2800" b="1" i="1" smtClean="0">
                                              <a:solidFill>
                                                <a:srgbClr val="2175D9"/>
                                              </a:solidFill>
                                              <a:latin typeface="Cambria Math" panose="02040503050406030204" pitchFamily="18" charset="0"/>
                                            </a:rPr>
                                            <m:t>𝒏</m:t>
                                          </m:r>
                                        </m:sub>
                                      </m:sSub>
                                    </m:e>
                                  </m:acc>
                                </m:e>
                              </m:mr>
                              <m:mr>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mr>
                              <m:mr>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𝒎</m:t>
                                          </m:r>
                                          <m:r>
                                            <a:rPr lang="en-US" sz="2800" b="1" i="1" smtClean="0">
                                              <a:solidFill>
                                                <a:srgbClr val="2175D9"/>
                                              </a:solidFill>
                                              <a:latin typeface="Cambria Math" panose="02040503050406030204" pitchFamily="18" charset="0"/>
                                            </a:rPr>
                                            <m:t>𝟏</m:t>
                                          </m:r>
                                        </m:sub>
                                      </m:sSub>
                                    </m:e>
                                  </m:acc>
                                </m:e>
                                <m:e>
                                  <m:r>
                                    <a:rPr lang="en-US" sz="2800" b="1" i="1" smtClean="0">
                                      <a:solidFill>
                                        <a:srgbClr val="2175D9"/>
                                      </a:solidFill>
                                      <a:latin typeface="Cambria Math" panose="02040503050406030204" pitchFamily="18" charset="0"/>
                                    </a:rPr>
                                    <m:t>⋯</m:t>
                                  </m:r>
                                </m:e>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𝒎𝒏</m:t>
                                          </m:r>
                                        </m:sub>
                                      </m:sSub>
                                    </m:e>
                                  </m:acc>
                                </m:e>
                              </m:mr>
                            </m:m>
                          </m:e>
                        </m:d>
                      </m:oMath>
                    </m:oMathPara>
                  </a14:m>
                  <a:endParaRPr lang="en-US" sz="2800" dirty="0"/>
                </a:p>
              </p:txBody>
            </p:sp>
          </mc:Choice>
          <mc:Fallback>
            <p:sp>
              <p:nvSpPr>
                <p:cNvPr id="4" name="TextBox 3">
                  <a:extLst>
                    <a:ext uri="{FF2B5EF4-FFF2-40B4-BE49-F238E27FC236}">
                      <a16:creationId xmlns:a16="http://schemas.microsoft.com/office/drawing/2014/main" id="{D0B91CFC-3624-47F5-BA4D-834BA7366AEE}"/>
                    </a:ext>
                  </a:extLst>
                </p:cNvPr>
                <p:cNvSpPr txBox="1">
                  <a:spLocks noRot="1" noChangeAspect="1" noMove="1" noResize="1" noEditPoints="1" noAdjustHandles="1" noChangeArrowheads="1" noChangeShapeType="1" noTextEdit="1"/>
                </p:cNvSpPr>
                <p:nvPr/>
              </p:nvSpPr>
              <p:spPr>
                <a:xfrm>
                  <a:off x="1755438" y="3309149"/>
                  <a:ext cx="2701509" cy="1229311"/>
                </a:xfrm>
                <a:prstGeom prst="rect">
                  <a:avLst/>
                </a:prstGeom>
                <a:blipFill>
                  <a:blip r:embed="rId2"/>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0311AFC5-F388-40E5-8C95-477BEEB183A4}"/>
                </a:ext>
              </a:extLst>
            </p:cNvPr>
            <p:cNvCxnSpPr/>
            <p:nvPr/>
          </p:nvCxnSpPr>
          <p:spPr>
            <a:xfrm>
              <a:off x="1868690" y="4737375"/>
              <a:ext cx="24579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2F47BDE-2C3B-4D38-BE7D-8889A75F97C0}"/>
                </a:ext>
              </a:extLst>
            </p:cNvPr>
            <p:cNvSpPr txBox="1"/>
            <p:nvPr/>
          </p:nvSpPr>
          <p:spPr>
            <a:xfrm>
              <a:off x="1868690" y="4737375"/>
              <a:ext cx="2483141" cy="523220"/>
            </a:xfrm>
            <a:prstGeom prst="rect">
              <a:avLst/>
            </a:prstGeom>
            <a:noFill/>
          </p:spPr>
          <p:txBody>
            <a:bodyPr wrap="square" rtlCol="0">
              <a:spAutoFit/>
            </a:bodyPr>
            <a:lstStyle/>
            <a:p>
              <a:pPr algn="ctr"/>
              <a:r>
                <a:rPr lang="en-US" sz="2800" dirty="0"/>
                <a:t>n points</a:t>
              </a:r>
            </a:p>
          </p:txBody>
        </p:sp>
        <p:sp>
          <p:nvSpPr>
            <p:cNvPr id="16" name="TextBox 15">
              <a:extLst>
                <a:ext uri="{FF2B5EF4-FFF2-40B4-BE49-F238E27FC236}">
                  <a16:creationId xmlns:a16="http://schemas.microsoft.com/office/drawing/2014/main" id="{5F4EEF9A-3FE5-4BF7-A743-9B2A2001BF4A}"/>
                </a:ext>
              </a:extLst>
            </p:cNvPr>
            <p:cNvSpPr txBox="1"/>
            <p:nvPr/>
          </p:nvSpPr>
          <p:spPr>
            <a:xfrm>
              <a:off x="61437" y="3446749"/>
              <a:ext cx="1574933" cy="954107"/>
            </a:xfrm>
            <a:prstGeom prst="rect">
              <a:avLst/>
            </a:prstGeom>
            <a:noFill/>
          </p:spPr>
          <p:txBody>
            <a:bodyPr wrap="square" rtlCol="0">
              <a:spAutoFit/>
            </a:bodyPr>
            <a:lstStyle/>
            <a:p>
              <a:pPr algn="ctr"/>
              <a:r>
                <a:rPr lang="en-US" sz="2800" dirty="0"/>
                <a:t>m </a:t>
              </a:r>
            </a:p>
            <a:p>
              <a:pPr algn="ctr"/>
              <a:r>
                <a:rPr lang="en-US" sz="2800" dirty="0"/>
                <a:t>cameras</a:t>
              </a:r>
            </a:p>
          </p:txBody>
        </p:sp>
        <p:cxnSp>
          <p:nvCxnSpPr>
            <p:cNvPr id="17" name="Straight Arrow Connector 16">
              <a:extLst>
                <a:ext uri="{FF2B5EF4-FFF2-40B4-BE49-F238E27FC236}">
                  <a16:creationId xmlns:a16="http://schemas.microsoft.com/office/drawing/2014/main" id="{2B6A27D2-9961-4C11-A5FB-DB9AA3C14EF8}"/>
                </a:ext>
              </a:extLst>
            </p:cNvPr>
            <p:cNvCxnSpPr>
              <a:cxnSpLocks/>
            </p:cNvCxnSpPr>
            <p:nvPr/>
          </p:nvCxnSpPr>
          <p:spPr>
            <a:xfrm>
              <a:off x="1742963" y="3446146"/>
              <a:ext cx="0" cy="11422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1A7757C0-E859-4C9E-9A2C-B2CF606584D2}"/>
              </a:ext>
            </a:extLst>
          </p:cNvPr>
          <p:cNvGrpSpPr/>
          <p:nvPr/>
        </p:nvGrpSpPr>
        <p:grpSpPr>
          <a:xfrm>
            <a:off x="4384444" y="2743200"/>
            <a:ext cx="4088843" cy="2395697"/>
            <a:chOff x="4384444" y="2743200"/>
            <a:chExt cx="4088843" cy="2395697"/>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613AFF0-6D02-4178-A501-E7F4B6A3A18D}"/>
                    </a:ext>
                  </a:extLst>
                </p:cNvPr>
                <p:cNvSpPr txBox="1"/>
                <p:nvPr/>
              </p:nvSpPr>
              <p:spPr>
                <a:xfrm>
                  <a:off x="5813841" y="2990434"/>
                  <a:ext cx="2659446" cy="20602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solidFill>
                                  <a:srgbClr val="2175D9"/>
                                </a:solidFill>
                                <a:latin typeface="Cambria Math" panose="02040503050406030204" pitchFamily="18" charset="0"/>
                              </a:rPr>
                            </m:ctrlPr>
                          </m:dPr>
                          <m:e>
                            <m:m>
                              <m:mPr>
                                <m:mcs>
                                  <m:mc>
                                    <m:mcPr>
                                      <m:count m:val="3"/>
                                      <m:mcJc m:val="center"/>
                                    </m:mcPr>
                                  </m:mc>
                                </m:mcs>
                                <m:ctrlPr>
                                  <a:rPr lang="en-US" sz="2800" b="1" i="1" smtClean="0">
                                    <a:solidFill>
                                      <a:srgbClr val="2175D9"/>
                                    </a:solidFill>
                                    <a:latin typeface="Cambria Math" panose="02040503050406030204" pitchFamily="18" charset="0"/>
                                  </a:rPr>
                                </m:ctrlPr>
                              </m:mPr>
                              <m:mr>
                                <m:e>
                                  <m:m>
                                    <m:mPr>
                                      <m:mcs>
                                        <m:mc>
                                          <m:mcPr>
                                            <m:count m:val="1"/>
                                            <m:mcJc m:val="center"/>
                                          </m:mcPr>
                                        </m:mc>
                                      </m:mcs>
                                      <m:ctrlPr>
                                        <a:rPr lang="en-US" sz="2800" i="1" smtClean="0">
                                          <a:solidFill>
                                            <a:srgbClr val="2175D9"/>
                                          </a:solidFill>
                                          <a:latin typeface="Cambria Math" panose="02040503050406030204" pitchFamily="18" charset="0"/>
                                        </a:rPr>
                                      </m:ctrlPr>
                                    </m:mP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m:rPr>
                                                    <m:brk m:alnAt="7"/>
                                                  </m:rPr>
                                                  <a:rPr lang="en-US" sz="2800" b="0" i="1" smtClean="0">
                                                    <a:solidFill>
                                                      <a:srgbClr val="2175D9"/>
                                                    </a:solidFill>
                                                    <a:latin typeface="Cambria Math" panose="02040503050406030204" pitchFamily="18" charset="0"/>
                                                  </a:rPr>
                                                  <m:t>𝑢</m:t>
                                                </m:r>
                                              </m:e>
                                              <m:sub>
                                                <m:r>
                                                  <m:rPr>
                                                    <m:brk m:alnAt="7"/>
                                                  </m:rPr>
                                                  <a:rPr lang="en-US" sz="2800" b="0" i="1" smtClean="0">
                                                    <a:solidFill>
                                                      <a:srgbClr val="2175D9"/>
                                                    </a:solidFill>
                                                    <a:latin typeface="Cambria Math" panose="02040503050406030204" pitchFamily="18" charset="0"/>
                                                  </a:rPr>
                                                  <m:t>1</m:t>
                                                </m:r>
                                                <m:r>
                                                  <a:rPr lang="en-US" sz="2800" b="0" i="1" smtClean="0">
                                                    <a:solidFill>
                                                      <a:srgbClr val="2175D9"/>
                                                    </a:solidFill>
                                                    <a:latin typeface="Cambria Math" panose="02040503050406030204" pitchFamily="18" charset="0"/>
                                                  </a:rPr>
                                                  <m:t>1</m:t>
                                                </m:r>
                                              </m:sub>
                                            </m:sSub>
                                          </m:e>
                                        </m:acc>
                                      </m:e>
                                    </m:m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0" i="1" smtClean="0">
                                                    <a:solidFill>
                                                      <a:srgbClr val="2175D9"/>
                                                    </a:solidFill>
                                                    <a:latin typeface="Cambria Math" panose="02040503050406030204" pitchFamily="18" charset="0"/>
                                                  </a:rPr>
                                                  <m:t>𝑣</m:t>
                                                </m:r>
                                              </m:e>
                                              <m:sub>
                                                <m:r>
                                                  <a:rPr lang="en-US" sz="2800" b="0" i="1" smtClean="0">
                                                    <a:solidFill>
                                                      <a:srgbClr val="2175D9"/>
                                                    </a:solidFill>
                                                    <a:latin typeface="Cambria Math" panose="02040503050406030204" pitchFamily="18" charset="0"/>
                                                  </a:rPr>
                                                  <m:t>11</m:t>
                                                </m:r>
                                              </m:sub>
                                            </m:sSub>
                                          </m:e>
                                        </m:acc>
                                      </m:e>
                                    </m:mr>
                                  </m:m>
                                </m:e>
                                <m:e>
                                  <m:r>
                                    <a:rPr lang="en-US" sz="2800" b="1" i="1" smtClean="0">
                                      <a:solidFill>
                                        <a:srgbClr val="2175D9"/>
                                      </a:solidFill>
                                      <a:latin typeface="Cambria Math" panose="02040503050406030204" pitchFamily="18" charset="0"/>
                                    </a:rPr>
                                    <m:t>⋯</m:t>
                                  </m:r>
                                </m:e>
                                <m:e>
                                  <m:m>
                                    <m:mPr>
                                      <m:mcs>
                                        <m:mc>
                                          <m:mcPr>
                                            <m:count m:val="1"/>
                                            <m:mcJc m:val="center"/>
                                          </m:mcPr>
                                        </m:mc>
                                      </m:mcs>
                                      <m:ctrlPr>
                                        <a:rPr lang="en-US" sz="2800" i="1" smtClean="0">
                                          <a:solidFill>
                                            <a:srgbClr val="2175D9"/>
                                          </a:solidFill>
                                          <a:latin typeface="Cambria Math" panose="02040503050406030204" pitchFamily="18" charset="0"/>
                                        </a:rPr>
                                      </m:ctrlPr>
                                    </m:mP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m:rPr>
                                                    <m:brk m:alnAt="7"/>
                                                  </m:rPr>
                                                  <a:rPr lang="en-US" sz="2800" b="0" i="1" smtClean="0">
                                                    <a:solidFill>
                                                      <a:srgbClr val="2175D9"/>
                                                    </a:solidFill>
                                                    <a:latin typeface="Cambria Math" panose="02040503050406030204" pitchFamily="18" charset="0"/>
                                                  </a:rPr>
                                                  <m:t>𝑢</m:t>
                                                </m:r>
                                              </m:e>
                                              <m:sub>
                                                <m:r>
                                                  <m:rPr>
                                                    <m:brk m:alnAt="7"/>
                                                  </m:rPr>
                                                  <a:rPr lang="en-US" sz="2800" b="0" i="1" smtClean="0">
                                                    <a:solidFill>
                                                      <a:srgbClr val="2175D9"/>
                                                    </a:solidFill>
                                                    <a:latin typeface="Cambria Math" panose="02040503050406030204" pitchFamily="18" charset="0"/>
                                                  </a:rPr>
                                                  <m:t>1</m:t>
                                                </m:r>
                                                <m:r>
                                                  <a:rPr lang="en-US" sz="2800" b="0" i="1" smtClean="0">
                                                    <a:solidFill>
                                                      <a:srgbClr val="2175D9"/>
                                                    </a:solidFill>
                                                    <a:latin typeface="Cambria Math" panose="02040503050406030204" pitchFamily="18" charset="0"/>
                                                  </a:rPr>
                                                  <m:t>𝑛</m:t>
                                                </m:r>
                                              </m:sub>
                                            </m:sSub>
                                          </m:e>
                                        </m:acc>
                                      </m:e>
                                    </m:m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0" i="1" smtClean="0">
                                                    <a:solidFill>
                                                      <a:srgbClr val="2175D9"/>
                                                    </a:solidFill>
                                                    <a:latin typeface="Cambria Math" panose="02040503050406030204" pitchFamily="18" charset="0"/>
                                                  </a:rPr>
                                                  <m:t>𝑣</m:t>
                                                </m:r>
                                              </m:e>
                                              <m:sub>
                                                <m:r>
                                                  <a:rPr lang="en-US" sz="2800" b="0" i="1" smtClean="0">
                                                    <a:solidFill>
                                                      <a:srgbClr val="2175D9"/>
                                                    </a:solidFill>
                                                    <a:latin typeface="Cambria Math" panose="02040503050406030204" pitchFamily="18" charset="0"/>
                                                  </a:rPr>
                                                  <m:t>1</m:t>
                                                </m:r>
                                                <m:r>
                                                  <a:rPr lang="en-US" sz="2800" b="0" i="1" smtClean="0">
                                                    <a:solidFill>
                                                      <a:srgbClr val="2175D9"/>
                                                    </a:solidFill>
                                                    <a:latin typeface="Cambria Math" panose="02040503050406030204" pitchFamily="18" charset="0"/>
                                                  </a:rPr>
                                                  <m:t>𝑛</m:t>
                                                </m:r>
                                              </m:sub>
                                            </m:sSub>
                                          </m:e>
                                        </m:acc>
                                      </m:e>
                                    </m:mr>
                                  </m:m>
                                </m:e>
                              </m:mr>
                              <m:mr>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mr>
                              <m:mr>
                                <m:e>
                                  <m:m>
                                    <m:mPr>
                                      <m:mcs>
                                        <m:mc>
                                          <m:mcPr>
                                            <m:count m:val="1"/>
                                            <m:mcJc m:val="center"/>
                                          </m:mcPr>
                                        </m:mc>
                                      </m:mcs>
                                      <m:ctrlPr>
                                        <a:rPr lang="en-US" sz="2800" i="1" smtClean="0">
                                          <a:solidFill>
                                            <a:srgbClr val="2175D9"/>
                                          </a:solidFill>
                                          <a:latin typeface="Cambria Math" panose="02040503050406030204" pitchFamily="18" charset="0"/>
                                        </a:rPr>
                                      </m:ctrlPr>
                                    </m:mP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m:rPr>
                                                    <m:brk m:alnAt="7"/>
                                                  </m:rPr>
                                                  <a:rPr lang="en-US" sz="2800" b="0" i="1" smtClean="0">
                                                    <a:solidFill>
                                                      <a:srgbClr val="2175D9"/>
                                                    </a:solidFill>
                                                    <a:latin typeface="Cambria Math" panose="02040503050406030204" pitchFamily="18" charset="0"/>
                                                  </a:rPr>
                                                  <m:t>𝑢</m:t>
                                                </m:r>
                                              </m:e>
                                              <m:sub>
                                                <m:r>
                                                  <m:rPr>
                                                    <m:brk m:alnAt="7"/>
                                                  </m:rPr>
                                                  <a:rPr lang="en-US" sz="2800" b="0" i="1" smtClean="0">
                                                    <a:solidFill>
                                                      <a:srgbClr val="2175D9"/>
                                                    </a:solidFill>
                                                    <a:latin typeface="Cambria Math" panose="02040503050406030204" pitchFamily="18" charset="0"/>
                                                  </a:rPr>
                                                  <m:t>𝑚</m:t>
                                                </m:r>
                                                <m:r>
                                                  <a:rPr lang="en-US" sz="2800" b="0" i="1" smtClean="0">
                                                    <a:solidFill>
                                                      <a:srgbClr val="2175D9"/>
                                                    </a:solidFill>
                                                    <a:latin typeface="Cambria Math" panose="02040503050406030204" pitchFamily="18" charset="0"/>
                                                  </a:rPr>
                                                  <m:t>𝑛</m:t>
                                                </m:r>
                                              </m:sub>
                                            </m:sSub>
                                          </m:e>
                                        </m:acc>
                                      </m:e>
                                    </m:m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0" i="1" smtClean="0">
                                                    <a:solidFill>
                                                      <a:srgbClr val="2175D9"/>
                                                    </a:solidFill>
                                                    <a:latin typeface="Cambria Math" panose="02040503050406030204" pitchFamily="18" charset="0"/>
                                                  </a:rPr>
                                                  <m:t>𝑣</m:t>
                                                </m:r>
                                              </m:e>
                                              <m:sub>
                                                <m:r>
                                                  <a:rPr lang="en-US" sz="2800" b="0" i="1" smtClean="0">
                                                    <a:solidFill>
                                                      <a:srgbClr val="2175D9"/>
                                                    </a:solidFill>
                                                    <a:latin typeface="Cambria Math" panose="02040503050406030204" pitchFamily="18" charset="0"/>
                                                  </a:rPr>
                                                  <m:t>𝑚𝑛</m:t>
                                                </m:r>
                                              </m:sub>
                                            </m:sSub>
                                          </m:e>
                                        </m:acc>
                                      </m:e>
                                    </m:mr>
                                  </m:m>
                                </m:e>
                                <m:e>
                                  <m:r>
                                    <a:rPr lang="en-US" sz="2800" b="1" i="1" smtClean="0">
                                      <a:solidFill>
                                        <a:srgbClr val="2175D9"/>
                                      </a:solidFill>
                                      <a:latin typeface="Cambria Math" panose="02040503050406030204" pitchFamily="18" charset="0"/>
                                    </a:rPr>
                                    <m:t>⋯</m:t>
                                  </m:r>
                                </m:e>
                                <m:e>
                                  <m:m>
                                    <m:mPr>
                                      <m:mcs>
                                        <m:mc>
                                          <m:mcPr>
                                            <m:count m:val="1"/>
                                            <m:mcJc m:val="center"/>
                                          </m:mcPr>
                                        </m:mc>
                                      </m:mcs>
                                      <m:ctrlPr>
                                        <a:rPr lang="en-US" sz="2800" i="1" smtClean="0">
                                          <a:solidFill>
                                            <a:srgbClr val="2175D9"/>
                                          </a:solidFill>
                                          <a:latin typeface="Cambria Math" panose="02040503050406030204" pitchFamily="18" charset="0"/>
                                        </a:rPr>
                                      </m:ctrlPr>
                                    </m:mP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m:rPr>
                                                    <m:brk m:alnAt="7"/>
                                                  </m:rPr>
                                                  <a:rPr lang="en-US" sz="2800" b="0" i="1" smtClean="0">
                                                    <a:solidFill>
                                                      <a:srgbClr val="2175D9"/>
                                                    </a:solidFill>
                                                    <a:latin typeface="Cambria Math" panose="02040503050406030204" pitchFamily="18" charset="0"/>
                                                  </a:rPr>
                                                  <m:t>𝑢</m:t>
                                                </m:r>
                                              </m:e>
                                              <m:sub>
                                                <m:r>
                                                  <m:rPr>
                                                    <m:brk m:alnAt="7"/>
                                                  </m:rPr>
                                                  <a:rPr lang="en-US" sz="2800" b="0" i="1" smtClean="0">
                                                    <a:solidFill>
                                                      <a:srgbClr val="2175D9"/>
                                                    </a:solidFill>
                                                    <a:latin typeface="Cambria Math" panose="02040503050406030204" pitchFamily="18" charset="0"/>
                                                  </a:rPr>
                                                  <m:t>𝑚</m:t>
                                                </m:r>
                                                <m:r>
                                                  <a:rPr lang="en-US" sz="2800" b="0" i="1" smtClean="0">
                                                    <a:solidFill>
                                                      <a:srgbClr val="2175D9"/>
                                                    </a:solidFill>
                                                    <a:latin typeface="Cambria Math" panose="02040503050406030204" pitchFamily="18" charset="0"/>
                                                  </a:rPr>
                                                  <m:t>𝑛</m:t>
                                                </m:r>
                                              </m:sub>
                                            </m:sSub>
                                          </m:e>
                                        </m:acc>
                                      </m:e>
                                    </m:m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0" i="1" smtClean="0">
                                                    <a:solidFill>
                                                      <a:srgbClr val="2175D9"/>
                                                    </a:solidFill>
                                                    <a:latin typeface="Cambria Math" panose="02040503050406030204" pitchFamily="18" charset="0"/>
                                                  </a:rPr>
                                                  <m:t>𝑣</m:t>
                                                </m:r>
                                              </m:e>
                                              <m:sub>
                                                <m:r>
                                                  <a:rPr lang="en-US" sz="2800" b="0" i="1" smtClean="0">
                                                    <a:solidFill>
                                                      <a:srgbClr val="2175D9"/>
                                                    </a:solidFill>
                                                    <a:latin typeface="Cambria Math" panose="02040503050406030204" pitchFamily="18" charset="0"/>
                                                  </a:rPr>
                                                  <m:t>𝑚𝑛</m:t>
                                                </m:r>
                                              </m:sub>
                                            </m:sSub>
                                          </m:e>
                                        </m:acc>
                                      </m:e>
                                    </m:mr>
                                  </m:m>
                                </m:e>
                              </m:mr>
                            </m:m>
                          </m:e>
                        </m:d>
                      </m:oMath>
                    </m:oMathPara>
                  </a14:m>
                  <a:endParaRPr lang="en-US" sz="2800" dirty="0"/>
                </a:p>
              </p:txBody>
            </p:sp>
          </mc:Choice>
          <mc:Fallback>
            <p:sp>
              <p:nvSpPr>
                <p:cNvPr id="7" name="TextBox 6">
                  <a:extLst>
                    <a:ext uri="{FF2B5EF4-FFF2-40B4-BE49-F238E27FC236}">
                      <a16:creationId xmlns:a16="http://schemas.microsoft.com/office/drawing/2014/main" id="{2613AFF0-6D02-4178-A501-E7F4B6A3A18D}"/>
                    </a:ext>
                  </a:extLst>
                </p:cNvPr>
                <p:cNvSpPr txBox="1">
                  <a:spLocks noRot="1" noChangeAspect="1" noMove="1" noResize="1" noEditPoints="1" noAdjustHandles="1" noChangeArrowheads="1" noChangeShapeType="1" noTextEdit="1"/>
                </p:cNvSpPr>
                <p:nvPr/>
              </p:nvSpPr>
              <p:spPr>
                <a:xfrm>
                  <a:off x="5813841" y="2990434"/>
                  <a:ext cx="2659446" cy="2060244"/>
                </a:xfrm>
                <a:prstGeom prst="rect">
                  <a:avLst/>
                </a:prstGeom>
                <a:blipFill>
                  <a:blip r:embed="rId3"/>
                  <a:stretch>
                    <a:fillRect/>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5A65C9C1-70DE-4D64-AA43-CD54EBC388A0}"/>
                </a:ext>
              </a:extLst>
            </p:cNvPr>
            <p:cNvCxnSpPr/>
            <p:nvPr/>
          </p:nvCxnSpPr>
          <p:spPr>
            <a:xfrm flipV="1">
              <a:off x="4456947" y="2743200"/>
              <a:ext cx="1509294" cy="68580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34488B-5B77-4B0B-A907-F0F43CF42676}"/>
                </a:ext>
              </a:extLst>
            </p:cNvPr>
            <p:cNvCxnSpPr>
              <a:cxnSpLocks/>
            </p:cNvCxnSpPr>
            <p:nvPr/>
          </p:nvCxnSpPr>
          <p:spPr>
            <a:xfrm>
              <a:off x="4384444" y="4538460"/>
              <a:ext cx="1534513" cy="600437"/>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5" name="Rectangle 11">
            <a:extLst>
              <a:ext uri="{FF2B5EF4-FFF2-40B4-BE49-F238E27FC236}">
                <a16:creationId xmlns:a16="http://schemas.microsoft.com/office/drawing/2014/main" id="{D960825B-4FF0-43E0-A7F3-8F9525074EF0}"/>
              </a:ext>
            </a:extLst>
          </p:cNvPr>
          <p:cNvSpPr>
            <a:spLocks noChangeArrowheads="1"/>
          </p:cNvSpPr>
          <p:nvPr/>
        </p:nvSpPr>
        <p:spPr bwMode="auto">
          <a:xfrm>
            <a:off x="76200" y="6140450"/>
            <a:ext cx="9067800" cy="641350"/>
          </a:xfrm>
          <a:prstGeom prst="rect">
            <a:avLst/>
          </a:prstGeom>
          <a:noFill/>
          <a:ln w="9525">
            <a:noFill/>
            <a:miter lim="800000"/>
            <a:headEnd/>
            <a:tailEnd/>
          </a:ln>
        </p:spPr>
        <p:txBody>
          <a:bodyPr anchor="ctr">
            <a:spAutoFit/>
          </a:bodyPr>
          <a:lstStyle/>
          <a:p>
            <a:r>
              <a:rPr lang="en-US" sz="1800" dirty="0"/>
              <a:t>C. </a:t>
            </a:r>
            <a:r>
              <a:rPr lang="en-US" sz="1800" dirty="0" err="1"/>
              <a:t>Tomasi</a:t>
            </a:r>
            <a:r>
              <a:rPr lang="en-US" sz="1800" dirty="0"/>
              <a:t> and T. </a:t>
            </a:r>
            <a:r>
              <a:rPr lang="en-US" sz="1800" dirty="0" err="1"/>
              <a:t>Kanade</a:t>
            </a:r>
            <a:r>
              <a:rPr lang="en-US" sz="1800" dirty="0"/>
              <a:t>. </a:t>
            </a:r>
            <a:r>
              <a:rPr lang="en-US" sz="1800" dirty="0">
                <a:hlinkClick r:id="rId4"/>
              </a:rPr>
              <a:t>Shape and motion from image streams under orthography: </a:t>
            </a:r>
            <a:br>
              <a:rPr lang="en-US" sz="1800" dirty="0">
                <a:hlinkClick r:id="rId4"/>
              </a:rPr>
            </a:br>
            <a:r>
              <a:rPr lang="en-US" sz="1800" dirty="0">
                <a:hlinkClick r:id="rId4"/>
              </a:rPr>
              <a:t>A factorization method.</a:t>
            </a:r>
            <a:r>
              <a:rPr lang="en-US" sz="1800" dirty="0"/>
              <a:t> </a:t>
            </a:r>
            <a:r>
              <a:rPr lang="en-US" sz="1800" i="1" dirty="0"/>
              <a:t>IJCV</a:t>
            </a:r>
            <a:r>
              <a:rPr lang="en-US" sz="1800" dirty="0"/>
              <a:t>, 9(2):137-154, November 1992. </a:t>
            </a:r>
          </a:p>
        </p:txBody>
      </p:sp>
      <p:sp>
        <p:nvSpPr>
          <p:cNvPr id="3" name="TextBox 2">
            <a:extLst>
              <a:ext uri="{FF2B5EF4-FFF2-40B4-BE49-F238E27FC236}">
                <a16:creationId xmlns:a16="http://schemas.microsoft.com/office/drawing/2014/main" id="{DE9E9F29-A885-4E97-A55F-A4A8082986F5}"/>
              </a:ext>
            </a:extLst>
          </p:cNvPr>
          <p:cNvSpPr txBox="1"/>
          <p:nvPr/>
        </p:nvSpPr>
        <p:spPr>
          <a:xfrm>
            <a:off x="1045725" y="5388620"/>
            <a:ext cx="7052551" cy="584775"/>
          </a:xfrm>
          <a:prstGeom prst="rect">
            <a:avLst/>
          </a:prstGeom>
          <a:noFill/>
        </p:spPr>
        <p:txBody>
          <a:bodyPr wrap="square" rtlCol="0">
            <a:spAutoFit/>
          </a:bodyPr>
          <a:lstStyle/>
          <a:p>
            <a:pPr algn="ctr"/>
            <a:r>
              <a:rPr lang="en-US" sz="3200" b="1" dirty="0"/>
              <a:t>How big is this matrix? </a:t>
            </a:r>
          </a:p>
        </p:txBody>
      </p:sp>
    </p:spTree>
    <p:extLst>
      <p:ext uri="{BB962C8B-B14F-4D97-AF65-F5344CB8AC3E}">
        <p14:creationId xmlns:p14="http://schemas.microsoft.com/office/powerpoint/2010/main" val="161779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28D2-0591-4E3A-8A19-E1BC73FB9D3E}"/>
              </a:ext>
            </a:extLst>
          </p:cNvPr>
          <p:cNvSpPr>
            <a:spLocks noGrp="1"/>
          </p:cNvSpPr>
          <p:nvPr>
            <p:ph type="title"/>
          </p:nvPr>
        </p:nvSpPr>
        <p:spPr/>
        <p:txBody>
          <a:bodyPr/>
          <a:lstStyle/>
          <a:p>
            <a:r>
              <a:rPr lang="en-US" dirty="0"/>
              <a:t>Affine structure from motion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8EB76DD-0D36-444C-802F-987E00324CE0}"/>
                  </a:ext>
                </a:extLst>
              </p:cNvPr>
              <p:cNvSpPr txBox="1"/>
              <p:nvPr/>
            </p:nvSpPr>
            <p:spPr>
              <a:xfrm>
                <a:off x="1124447" y="3169351"/>
                <a:ext cx="73616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2175D9"/>
                          </a:solidFill>
                          <a:latin typeface="Cambria Math" panose="02040503050406030204" pitchFamily="18" charset="0"/>
                        </a:rPr>
                        <m:t>𝑫</m:t>
                      </m:r>
                      <m:r>
                        <a:rPr lang="en-US" sz="2800" b="0" i="1" smtClean="0">
                          <a:latin typeface="Cambria Math" panose="02040503050406030204" pitchFamily="18" charset="0"/>
                        </a:rPr>
                        <m:t>=</m:t>
                      </m:r>
                    </m:oMath>
                  </m:oMathPara>
                </a14:m>
                <a:endParaRPr lang="en-US" sz="2800" dirty="0"/>
              </a:p>
            </p:txBody>
          </p:sp>
        </mc:Choice>
        <mc:Fallback xmlns="">
          <p:sp>
            <p:nvSpPr>
              <p:cNvPr id="5" name="TextBox 4">
                <a:extLst>
                  <a:ext uri="{FF2B5EF4-FFF2-40B4-BE49-F238E27FC236}">
                    <a16:creationId xmlns:a16="http://schemas.microsoft.com/office/drawing/2014/main" id="{88EB76DD-0D36-444C-802F-987E00324CE0}"/>
                  </a:ext>
                </a:extLst>
              </p:cNvPr>
              <p:cNvSpPr txBox="1">
                <a:spLocks noRot="1" noChangeAspect="1" noMove="1" noResize="1" noEditPoints="1" noAdjustHandles="1" noChangeArrowheads="1" noChangeShapeType="1" noTextEdit="1"/>
              </p:cNvSpPr>
              <p:nvPr/>
            </p:nvSpPr>
            <p:spPr>
              <a:xfrm>
                <a:off x="1124447" y="3169351"/>
                <a:ext cx="736163" cy="430887"/>
              </a:xfrm>
              <a:prstGeom prst="rect">
                <a:avLst/>
              </a:prstGeom>
              <a:blipFill>
                <a:blip r:embed="rId3"/>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1DC876D7-AD42-4F3A-AFB7-9EB807350FF4}"/>
              </a:ext>
            </a:extLst>
          </p:cNvPr>
          <p:cNvGrpSpPr/>
          <p:nvPr/>
        </p:nvGrpSpPr>
        <p:grpSpPr>
          <a:xfrm>
            <a:off x="1860610" y="2770140"/>
            <a:ext cx="2701509" cy="2368947"/>
            <a:chOff x="1860610" y="2770140"/>
            <a:chExt cx="2701509" cy="2368947"/>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20E9EED-5F3F-4A4E-88F4-1E83C29036FF}"/>
                    </a:ext>
                  </a:extLst>
                </p:cNvPr>
                <p:cNvSpPr txBox="1"/>
                <p:nvPr/>
              </p:nvSpPr>
              <p:spPr>
                <a:xfrm>
                  <a:off x="1860610" y="2770140"/>
                  <a:ext cx="2701509" cy="1229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solidFill>
                                  <a:srgbClr val="2175D9"/>
                                </a:solidFill>
                                <a:latin typeface="Cambria Math" panose="02040503050406030204" pitchFamily="18" charset="0"/>
                              </a:rPr>
                            </m:ctrlPr>
                          </m:dPr>
                          <m:e>
                            <m:m>
                              <m:mPr>
                                <m:mcs>
                                  <m:mc>
                                    <m:mcPr>
                                      <m:count m:val="3"/>
                                      <m:mcJc m:val="center"/>
                                    </m:mcPr>
                                  </m:mc>
                                </m:mcs>
                                <m:ctrlPr>
                                  <a:rPr lang="en-US" sz="2800" b="1" i="1" smtClean="0">
                                    <a:solidFill>
                                      <a:srgbClr val="2175D9"/>
                                    </a:solidFill>
                                    <a:latin typeface="Cambria Math" panose="02040503050406030204" pitchFamily="18" charset="0"/>
                                  </a:rPr>
                                </m:ctrlPr>
                              </m:mPr>
                              <m:mr>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m:rPr>
                                              <m:brk m:alnAt="7"/>
                                            </m:rPr>
                                            <a:rPr lang="en-US" sz="2800" b="1" i="1" smtClean="0">
                                              <a:solidFill>
                                                <a:srgbClr val="2175D9"/>
                                              </a:solidFill>
                                              <a:latin typeface="Cambria Math" panose="02040503050406030204" pitchFamily="18" charset="0"/>
                                            </a:rPr>
                                            <m:t>𝒑</m:t>
                                          </m:r>
                                        </m:e>
                                        <m:sub>
                                          <m:r>
                                            <m:rPr>
                                              <m:brk m:alnAt="7"/>
                                            </m:rPr>
                                            <a:rPr lang="en-US" sz="2800" b="1" i="1" smtClean="0">
                                              <a:solidFill>
                                                <a:srgbClr val="2175D9"/>
                                              </a:solidFill>
                                              <a:latin typeface="Cambria Math" panose="02040503050406030204" pitchFamily="18" charset="0"/>
                                            </a:rPr>
                                            <m:t>𝟏</m:t>
                                          </m:r>
                                          <m:r>
                                            <a:rPr lang="en-US" sz="2800" b="1" i="1" smtClean="0">
                                              <a:solidFill>
                                                <a:srgbClr val="2175D9"/>
                                              </a:solidFill>
                                              <a:latin typeface="Cambria Math" panose="02040503050406030204" pitchFamily="18" charset="0"/>
                                            </a:rPr>
                                            <m:t>𝟏</m:t>
                                          </m:r>
                                        </m:sub>
                                      </m:sSub>
                                    </m:e>
                                  </m:acc>
                                </m:e>
                                <m:e>
                                  <m:r>
                                    <a:rPr lang="en-US" sz="2800" b="1" i="1" smtClean="0">
                                      <a:solidFill>
                                        <a:srgbClr val="2175D9"/>
                                      </a:solidFill>
                                      <a:latin typeface="Cambria Math" panose="02040503050406030204" pitchFamily="18" charset="0"/>
                                    </a:rPr>
                                    <m:t>⋯</m:t>
                                  </m:r>
                                </m:e>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𝟏</m:t>
                                          </m:r>
                                          <m:r>
                                            <a:rPr lang="en-US" sz="2800" b="1" i="1" smtClean="0">
                                              <a:solidFill>
                                                <a:srgbClr val="2175D9"/>
                                              </a:solidFill>
                                              <a:latin typeface="Cambria Math" panose="02040503050406030204" pitchFamily="18" charset="0"/>
                                            </a:rPr>
                                            <m:t>𝒏</m:t>
                                          </m:r>
                                        </m:sub>
                                      </m:sSub>
                                    </m:e>
                                  </m:acc>
                                </m:e>
                              </m:mr>
                              <m:mr>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mr>
                              <m:mr>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𝒎</m:t>
                                          </m:r>
                                          <m:r>
                                            <a:rPr lang="en-US" sz="2800" b="1" i="1" smtClean="0">
                                              <a:solidFill>
                                                <a:srgbClr val="2175D9"/>
                                              </a:solidFill>
                                              <a:latin typeface="Cambria Math" panose="02040503050406030204" pitchFamily="18" charset="0"/>
                                            </a:rPr>
                                            <m:t>𝟏</m:t>
                                          </m:r>
                                        </m:sub>
                                      </m:sSub>
                                    </m:e>
                                  </m:acc>
                                </m:e>
                                <m:e>
                                  <m:r>
                                    <a:rPr lang="en-US" sz="2800" b="1" i="1" smtClean="0">
                                      <a:solidFill>
                                        <a:srgbClr val="2175D9"/>
                                      </a:solidFill>
                                      <a:latin typeface="Cambria Math" panose="02040503050406030204" pitchFamily="18" charset="0"/>
                                    </a:rPr>
                                    <m:t>⋯</m:t>
                                  </m:r>
                                </m:e>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𝒎𝒏</m:t>
                                          </m:r>
                                        </m:sub>
                                      </m:sSub>
                                    </m:e>
                                  </m:acc>
                                </m:e>
                              </m:mr>
                            </m:m>
                          </m:e>
                        </m:d>
                      </m:oMath>
                    </m:oMathPara>
                  </a14:m>
                  <a:endParaRPr lang="en-US" sz="2800" dirty="0"/>
                </a:p>
              </p:txBody>
            </p:sp>
          </mc:Choice>
          <mc:Fallback>
            <p:sp>
              <p:nvSpPr>
                <p:cNvPr id="4" name="TextBox 3">
                  <a:extLst>
                    <a:ext uri="{FF2B5EF4-FFF2-40B4-BE49-F238E27FC236}">
                      <a16:creationId xmlns:a16="http://schemas.microsoft.com/office/drawing/2014/main" id="{220E9EED-5F3F-4A4E-88F4-1E83C29036FF}"/>
                    </a:ext>
                  </a:extLst>
                </p:cNvPr>
                <p:cNvSpPr txBox="1">
                  <a:spLocks noRot="1" noChangeAspect="1" noMove="1" noResize="1" noEditPoints="1" noAdjustHandles="1" noChangeArrowheads="1" noChangeShapeType="1" noTextEdit="1"/>
                </p:cNvSpPr>
                <p:nvPr/>
              </p:nvSpPr>
              <p:spPr>
                <a:xfrm>
                  <a:off x="1860610" y="2770140"/>
                  <a:ext cx="2701509" cy="1229311"/>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85B994A-451C-46F9-9450-FE74A0958AEF}"/>
                </a:ext>
              </a:extLst>
            </p:cNvPr>
            <p:cNvSpPr txBox="1"/>
            <p:nvPr/>
          </p:nvSpPr>
          <p:spPr>
            <a:xfrm>
              <a:off x="1925583" y="4184980"/>
              <a:ext cx="2536826" cy="954107"/>
            </a:xfrm>
            <a:prstGeom prst="rect">
              <a:avLst/>
            </a:prstGeom>
            <a:noFill/>
          </p:spPr>
          <p:txBody>
            <a:bodyPr wrap="square" rtlCol="0">
              <a:spAutoFit/>
            </a:bodyPr>
            <a:lstStyle/>
            <a:p>
              <a:pPr algn="ctr"/>
              <a:r>
                <a:rPr lang="en-US" sz="2800" dirty="0"/>
                <a:t>2m x n</a:t>
              </a:r>
            </a:p>
            <a:p>
              <a:pPr algn="ctr"/>
              <a:r>
                <a:rPr lang="en-US" sz="2800" b="1" dirty="0"/>
                <a:t>D</a:t>
              </a:r>
            </a:p>
          </p:txBody>
        </p:sp>
      </p:grpSp>
      <p:grpSp>
        <p:nvGrpSpPr>
          <p:cNvPr id="3" name="Group 2">
            <a:extLst>
              <a:ext uri="{FF2B5EF4-FFF2-40B4-BE49-F238E27FC236}">
                <a16:creationId xmlns:a16="http://schemas.microsoft.com/office/drawing/2014/main" id="{C53D6D5C-EB09-48CD-95CA-CBD248F2C071}"/>
              </a:ext>
            </a:extLst>
          </p:cNvPr>
          <p:cNvGrpSpPr/>
          <p:nvPr/>
        </p:nvGrpSpPr>
        <p:grpSpPr>
          <a:xfrm>
            <a:off x="4462409" y="2770140"/>
            <a:ext cx="1452984" cy="2368947"/>
            <a:chOff x="4462409" y="2770140"/>
            <a:chExt cx="1452984" cy="2368947"/>
          </a:xfrm>
        </p:grpSpPr>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560902E-EEE5-46C6-A7F3-AE6989182502}"/>
                    </a:ext>
                  </a:extLst>
                </p:cNvPr>
                <p:cNvSpPr txBox="1"/>
                <p:nvPr/>
              </p:nvSpPr>
              <p:spPr>
                <a:xfrm>
                  <a:off x="4462409" y="2770140"/>
                  <a:ext cx="1245597" cy="12121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d>
                          <m:dPr>
                            <m:begChr m:val="["/>
                            <m:endChr m:val="]"/>
                            <m:ctrlPr>
                              <a:rPr lang="en-US" sz="2800" b="0" i="1" smtClean="0">
                                <a:solidFill>
                                  <a:srgbClr val="FF0000"/>
                                </a:solidFill>
                                <a:latin typeface="Cambria Math" panose="02040503050406030204" pitchFamily="18" charset="0"/>
                              </a:rPr>
                            </m:ctrlPr>
                          </m:dPr>
                          <m:e>
                            <m:m>
                              <m:mPr>
                                <m:mcs>
                                  <m:mc>
                                    <m:mcPr>
                                      <m:count m:val="1"/>
                                      <m:mcJc m:val="center"/>
                                    </m:mcPr>
                                  </m:mc>
                                </m:mcs>
                                <m:ctrlPr>
                                  <a:rPr lang="en-US" sz="2800" b="0" i="1" smtClean="0">
                                    <a:solidFill>
                                      <a:srgbClr val="FF0000"/>
                                    </a:solidFill>
                                    <a:latin typeface="Cambria Math" panose="02040503050406030204" pitchFamily="18" charset="0"/>
                                  </a:rPr>
                                </m:ctrlPr>
                              </m:mPr>
                              <m:mr>
                                <m:e>
                                  <m:sSub>
                                    <m:sSubPr>
                                      <m:ctrlPr>
                                        <a:rPr lang="en-US" sz="2800" b="1" i="1" smtClean="0">
                                          <a:solidFill>
                                            <a:srgbClr val="FF0000"/>
                                          </a:solidFill>
                                          <a:latin typeface="Cambria Math" panose="02040503050406030204" pitchFamily="18" charset="0"/>
                                        </a:rPr>
                                      </m:ctrlPr>
                                    </m:sSubPr>
                                    <m:e>
                                      <m:r>
                                        <m:rPr>
                                          <m:brk m:alnAt="7"/>
                                        </m:rPr>
                                        <a:rPr lang="en-US" sz="2800" b="1" i="1" smtClean="0">
                                          <a:solidFill>
                                            <a:srgbClr val="FF0000"/>
                                          </a:solidFill>
                                          <a:latin typeface="Cambria Math" panose="02040503050406030204" pitchFamily="18" charset="0"/>
                                        </a:rPr>
                                        <m:t>𝑨</m:t>
                                      </m:r>
                                    </m:e>
                                    <m:sub>
                                      <m:r>
                                        <m:rPr>
                                          <m:brk m:alnAt="7"/>
                                        </m:rPr>
                                        <a:rPr lang="en-US" sz="2800" b="1" i="1" smtClean="0">
                                          <a:solidFill>
                                            <a:srgbClr val="FF0000"/>
                                          </a:solidFill>
                                          <a:latin typeface="Cambria Math" panose="02040503050406030204" pitchFamily="18" charset="0"/>
                                        </a:rPr>
                                        <m:t>𝟏</m:t>
                                      </m:r>
                                    </m:sub>
                                  </m:sSub>
                                </m:e>
                              </m:mr>
                              <m:mr>
                                <m:e>
                                  <m:r>
                                    <a:rPr lang="en-US" sz="2800" b="0" i="1" smtClean="0">
                                      <a:solidFill>
                                        <a:srgbClr val="FF0000"/>
                                      </a:solidFill>
                                      <a:latin typeface="Cambria Math" panose="02040503050406030204" pitchFamily="18" charset="0"/>
                                    </a:rPr>
                                    <m:t>⋮</m:t>
                                  </m:r>
                                </m:e>
                              </m:mr>
                              <m:mr>
                                <m:e>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𝑨</m:t>
                                      </m:r>
                                    </m:e>
                                    <m:sub>
                                      <m:r>
                                        <a:rPr lang="en-US" sz="2800" b="1" i="1" smtClean="0">
                                          <a:solidFill>
                                            <a:srgbClr val="FF0000"/>
                                          </a:solidFill>
                                          <a:latin typeface="Cambria Math" panose="02040503050406030204" pitchFamily="18" charset="0"/>
                                        </a:rPr>
                                        <m:t>𝒎</m:t>
                                      </m:r>
                                    </m:sub>
                                  </m:sSub>
                                </m:e>
                              </m:mr>
                            </m:m>
                          </m:e>
                        </m:d>
                      </m:oMath>
                    </m:oMathPara>
                  </a14:m>
                  <a:endParaRPr lang="en-US" sz="2800" dirty="0"/>
                </a:p>
              </p:txBody>
            </p:sp>
          </mc:Choice>
          <mc:Fallback>
            <p:sp>
              <p:nvSpPr>
                <p:cNvPr id="6" name="TextBox 5">
                  <a:extLst>
                    <a:ext uri="{FF2B5EF4-FFF2-40B4-BE49-F238E27FC236}">
                      <a16:creationId xmlns:a16="http://schemas.microsoft.com/office/drawing/2014/main" id="{A560902E-EEE5-46C6-A7F3-AE6989182502}"/>
                    </a:ext>
                  </a:extLst>
                </p:cNvPr>
                <p:cNvSpPr txBox="1">
                  <a:spLocks noRot="1" noChangeAspect="1" noMove="1" noResize="1" noEditPoints="1" noAdjustHandles="1" noChangeArrowheads="1" noChangeShapeType="1" noTextEdit="1"/>
                </p:cNvSpPr>
                <p:nvPr/>
              </p:nvSpPr>
              <p:spPr>
                <a:xfrm>
                  <a:off x="4462409" y="2770140"/>
                  <a:ext cx="1245597" cy="1212191"/>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1785147-8533-4D31-ACD9-071649F18155}"/>
                </a:ext>
              </a:extLst>
            </p:cNvPr>
            <p:cNvSpPr txBox="1"/>
            <p:nvPr/>
          </p:nvSpPr>
          <p:spPr>
            <a:xfrm>
              <a:off x="4669796" y="4184980"/>
              <a:ext cx="1245597" cy="954107"/>
            </a:xfrm>
            <a:prstGeom prst="rect">
              <a:avLst/>
            </a:prstGeom>
            <a:noFill/>
          </p:spPr>
          <p:txBody>
            <a:bodyPr wrap="square" rtlCol="0">
              <a:spAutoFit/>
            </a:bodyPr>
            <a:lstStyle/>
            <a:p>
              <a:pPr algn="ctr"/>
              <a:r>
                <a:rPr lang="en-US" sz="2800" dirty="0"/>
                <a:t>2mx3</a:t>
              </a:r>
            </a:p>
            <a:p>
              <a:pPr algn="ctr"/>
              <a:r>
                <a:rPr lang="en-US" sz="2800" b="1" dirty="0"/>
                <a:t>M</a:t>
              </a:r>
            </a:p>
          </p:txBody>
        </p:sp>
      </p:grpSp>
      <p:grpSp>
        <p:nvGrpSpPr>
          <p:cNvPr id="15" name="Group 14">
            <a:extLst>
              <a:ext uri="{FF2B5EF4-FFF2-40B4-BE49-F238E27FC236}">
                <a16:creationId xmlns:a16="http://schemas.microsoft.com/office/drawing/2014/main" id="{4FEE09C7-0B3A-48B7-AA08-701226F22562}"/>
              </a:ext>
            </a:extLst>
          </p:cNvPr>
          <p:cNvGrpSpPr/>
          <p:nvPr/>
        </p:nvGrpSpPr>
        <p:grpSpPr>
          <a:xfrm>
            <a:off x="5710525" y="3170714"/>
            <a:ext cx="2309029" cy="1968373"/>
            <a:chOff x="5710525" y="3170714"/>
            <a:chExt cx="2309029" cy="1968373"/>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3CDB55B-CBDA-466A-BFCD-D505F569A52E}"/>
                    </a:ext>
                  </a:extLst>
                </p:cNvPr>
                <p:cNvSpPr txBox="1"/>
                <p:nvPr/>
              </p:nvSpPr>
              <p:spPr>
                <a:xfrm>
                  <a:off x="5710525" y="3170714"/>
                  <a:ext cx="230902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d>
                          <m:dPr>
                            <m:begChr m:val="["/>
                            <m:endChr m:val="]"/>
                            <m:ctrlPr>
                              <a:rPr lang="en-US" sz="2800" b="0" i="1" smtClean="0">
                                <a:solidFill>
                                  <a:srgbClr val="FF0000"/>
                                </a:solidFill>
                                <a:latin typeface="Cambria Math" panose="02040503050406030204" pitchFamily="18" charset="0"/>
                              </a:rPr>
                            </m:ctrlPr>
                          </m:dPr>
                          <m:e>
                            <m:m>
                              <m:mPr>
                                <m:mcs>
                                  <m:mc>
                                    <m:mcPr>
                                      <m:count m:val="3"/>
                                      <m:mcJc m:val="center"/>
                                    </m:mcPr>
                                  </m:mc>
                                </m:mcs>
                                <m:ctrlPr>
                                  <a:rPr lang="en-US" sz="2800" b="0" i="1" smtClean="0">
                                    <a:solidFill>
                                      <a:srgbClr val="FF0000"/>
                                    </a:solidFill>
                                    <a:latin typeface="Cambria Math" panose="02040503050406030204" pitchFamily="18" charset="0"/>
                                  </a:rPr>
                                </m:ctrlPr>
                              </m:mPr>
                              <m:mr>
                                <m:e>
                                  <m:sSub>
                                    <m:sSubPr>
                                      <m:ctrlPr>
                                        <a:rPr lang="en-US" sz="2800" b="1" i="1" smtClean="0">
                                          <a:solidFill>
                                            <a:srgbClr val="FF0000"/>
                                          </a:solidFill>
                                          <a:latin typeface="Cambria Math" panose="02040503050406030204" pitchFamily="18" charset="0"/>
                                        </a:rPr>
                                      </m:ctrlPr>
                                    </m:sSubPr>
                                    <m:e>
                                      <m:r>
                                        <m:rPr>
                                          <m:brk m:alnAt="7"/>
                                        </m:rPr>
                                        <a:rPr lang="en-US" sz="2800" b="1" i="1" smtClean="0">
                                          <a:solidFill>
                                            <a:srgbClr val="FF0000"/>
                                          </a:solidFill>
                                          <a:latin typeface="Cambria Math" panose="02040503050406030204" pitchFamily="18" charset="0"/>
                                        </a:rPr>
                                        <m:t>𝑿</m:t>
                                      </m:r>
                                    </m:e>
                                    <m:sub>
                                      <m:r>
                                        <m:rPr>
                                          <m:brk m:alnAt="7"/>
                                        </m:rPr>
                                        <a:rPr lang="en-US" sz="2800" b="1" i="1" smtClean="0">
                                          <a:solidFill>
                                            <a:srgbClr val="FF0000"/>
                                          </a:solidFill>
                                          <a:latin typeface="Cambria Math" panose="02040503050406030204" pitchFamily="18" charset="0"/>
                                        </a:rPr>
                                        <m:t>𝟏</m:t>
                                      </m:r>
                                    </m:sub>
                                  </m:sSub>
                                </m:e>
                                <m:e>
                                  <m:r>
                                    <a:rPr lang="en-US" sz="2800" b="0" i="1" smtClean="0">
                                      <a:solidFill>
                                        <a:srgbClr val="FF0000"/>
                                      </a:solidFill>
                                      <a:latin typeface="Cambria Math" panose="02040503050406030204" pitchFamily="18" charset="0"/>
                                    </a:rPr>
                                    <m:t>⋯</m:t>
                                  </m:r>
                                </m:e>
                                <m:e>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𝑿</m:t>
                                      </m:r>
                                    </m:e>
                                    <m:sub>
                                      <m:r>
                                        <a:rPr lang="en-US" sz="2800" b="1" i="1" smtClean="0">
                                          <a:solidFill>
                                            <a:srgbClr val="FF0000"/>
                                          </a:solidFill>
                                          <a:latin typeface="Cambria Math" panose="02040503050406030204" pitchFamily="18" charset="0"/>
                                        </a:rPr>
                                        <m:t>𝒏</m:t>
                                      </m:r>
                                    </m:sub>
                                  </m:sSub>
                                </m:e>
                              </m:mr>
                            </m:m>
                          </m:e>
                        </m:d>
                      </m:oMath>
                    </m:oMathPara>
                  </a14:m>
                  <a:endParaRPr lang="en-US" sz="2800" dirty="0"/>
                </a:p>
              </p:txBody>
            </p:sp>
          </mc:Choice>
          <mc:Fallback>
            <p:sp>
              <p:nvSpPr>
                <p:cNvPr id="7" name="TextBox 6">
                  <a:extLst>
                    <a:ext uri="{FF2B5EF4-FFF2-40B4-BE49-F238E27FC236}">
                      <a16:creationId xmlns:a16="http://schemas.microsoft.com/office/drawing/2014/main" id="{93CDB55B-CBDA-466A-BFCD-D505F569A52E}"/>
                    </a:ext>
                  </a:extLst>
                </p:cNvPr>
                <p:cNvSpPr txBox="1">
                  <a:spLocks noRot="1" noChangeAspect="1" noMove="1" noResize="1" noEditPoints="1" noAdjustHandles="1" noChangeArrowheads="1" noChangeShapeType="1" noTextEdit="1"/>
                </p:cNvSpPr>
                <p:nvPr/>
              </p:nvSpPr>
              <p:spPr>
                <a:xfrm>
                  <a:off x="5710525" y="3170714"/>
                  <a:ext cx="2309029" cy="430887"/>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0854AF7-ECB3-4A5D-95CB-A702BDE81D3E}"/>
                </a:ext>
              </a:extLst>
            </p:cNvPr>
            <p:cNvSpPr txBox="1"/>
            <p:nvPr/>
          </p:nvSpPr>
          <p:spPr>
            <a:xfrm>
              <a:off x="6242240" y="4184980"/>
              <a:ext cx="1245597" cy="954107"/>
            </a:xfrm>
            <a:prstGeom prst="rect">
              <a:avLst/>
            </a:prstGeom>
            <a:noFill/>
          </p:spPr>
          <p:txBody>
            <a:bodyPr wrap="square" rtlCol="0">
              <a:spAutoFit/>
            </a:bodyPr>
            <a:lstStyle/>
            <a:p>
              <a:pPr algn="ctr"/>
              <a:r>
                <a:rPr lang="en-US" sz="2800" dirty="0"/>
                <a:t>3xn</a:t>
              </a:r>
            </a:p>
            <a:p>
              <a:pPr algn="ctr"/>
              <a:r>
                <a:rPr lang="en-US" sz="2800" b="1" dirty="0"/>
                <a:t>S</a:t>
              </a:r>
            </a:p>
          </p:txBody>
        </p:sp>
      </p:grpSp>
      <p:sp>
        <p:nvSpPr>
          <p:cNvPr id="12" name="TextBox 11">
            <a:extLst>
              <a:ext uri="{FF2B5EF4-FFF2-40B4-BE49-F238E27FC236}">
                <a16:creationId xmlns:a16="http://schemas.microsoft.com/office/drawing/2014/main" id="{9D18BEDE-36B9-43F9-A450-AA175CCB1FF5}"/>
              </a:ext>
            </a:extLst>
          </p:cNvPr>
          <p:cNvSpPr txBox="1"/>
          <p:nvPr/>
        </p:nvSpPr>
        <p:spPr>
          <a:xfrm>
            <a:off x="666794" y="1569322"/>
            <a:ext cx="7810413" cy="954107"/>
          </a:xfrm>
          <a:prstGeom prst="rect">
            <a:avLst/>
          </a:prstGeom>
          <a:noFill/>
        </p:spPr>
        <p:txBody>
          <a:bodyPr wrap="square" rtlCol="0">
            <a:spAutoFit/>
          </a:bodyPr>
          <a:lstStyle/>
          <a:p>
            <a:pPr algn="ctr"/>
            <a:r>
              <a:rPr lang="en-US" sz="2800" dirty="0"/>
              <a:t>Then, write all the equations in one in terms of product of cameras and points.</a:t>
            </a:r>
          </a:p>
        </p:txBody>
      </p:sp>
      <p:sp>
        <p:nvSpPr>
          <p:cNvPr id="13" name="TextBox 12">
            <a:extLst>
              <a:ext uri="{FF2B5EF4-FFF2-40B4-BE49-F238E27FC236}">
                <a16:creationId xmlns:a16="http://schemas.microsoft.com/office/drawing/2014/main" id="{6B2A9FB2-70B8-411D-AA9A-9778E05AE457}"/>
              </a:ext>
            </a:extLst>
          </p:cNvPr>
          <p:cNvSpPr txBox="1"/>
          <p:nvPr/>
        </p:nvSpPr>
        <p:spPr>
          <a:xfrm>
            <a:off x="656912" y="5144604"/>
            <a:ext cx="7810413" cy="954107"/>
          </a:xfrm>
          <a:prstGeom prst="rect">
            <a:avLst/>
          </a:prstGeom>
          <a:noFill/>
        </p:spPr>
        <p:txBody>
          <a:bodyPr wrap="square" rtlCol="0">
            <a:spAutoFit/>
          </a:bodyPr>
          <a:lstStyle/>
          <a:p>
            <a:pPr algn="ctr"/>
            <a:r>
              <a:rPr lang="en-US" sz="2800" b="1" dirty="0"/>
              <a:t>What’s the rank of D</a:t>
            </a:r>
            <a:r>
              <a:rPr lang="en-US" sz="2800" dirty="0"/>
              <a:t>?</a:t>
            </a:r>
          </a:p>
          <a:p>
            <a:pPr algn="ctr"/>
            <a:r>
              <a:rPr lang="en-US" sz="2800" b="1" dirty="0"/>
              <a:t>3!</a:t>
            </a:r>
          </a:p>
        </p:txBody>
      </p:sp>
      <p:sp>
        <p:nvSpPr>
          <p:cNvPr id="14" name="Rectangle 11">
            <a:extLst>
              <a:ext uri="{FF2B5EF4-FFF2-40B4-BE49-F238E27FC236}">
                <a16:creationId xmlns:a16="http://schemas.microsoft.com/office/drawing/2014/main" id="{6D500B3E-C02B-49B9-AC73-BAECDA1D8F93}"/>
              </a:ext>
            </a:extLst>
          </p:cNvPr>
          <p:cNvSpPr>
            <a:spLocks noChangeArrowheads="1"/>
          </p:cNvSpPr>
          <p:nvPr/>
        </p:nvSpPr>
        <p:spPr bwMode="auto">
          <a:xfrm>
            <a:off x="76200" y="6140450"/>
            <a:ext cx="9067800" cy="641350"/>
          </a:xfrm>
          <a:prstGeom prst="rect">
            <a:avLst/>
          </a:prstGeom>
          <a:noFill/>
          <a:ln w="9525">
            <a:noFill/>
            <a:miter lim="800000"/>
            <a:headEnd/>
            <a:tailEnd/>
          </a:ln>
        </p:spPr>
        <p:txBody>
          <a:bodyPr anchor="ctr">
            <a:spAutoFit/>
          </a:bodyPr>
          <a:lstStyle/>
          <a:p>
            <a:r>
              <a:rPr lang="en-US" sz="1800" dirty="0"/>
              <a:t>C. </a:t>
            </a:r>
            <a:r>
              <a:rPr lang="en-US" sz="1800" dirty="0" err="1"/>
              <a:t>Tomasi</a:t>
            </a:r>
            <a:r>
              <a:rPr lang="en-US" sz="1800" dirty="0"/>
              <a:t> and T. </a:t>
            </a:r>
            <a:r>
              <a:rPr lang="en-US" sz="1800" dirty="0" err="1"/>
              <a:t>Kanade</a:t>
            </a:r>
            <a:r>
              <a:rPr lang="en-US" sz="1800" dirty="0"/>
              <a:t>. </a:t>
            </a:r>
            <a:r>
              <a:rPr lang="en-US" sz="1800" dirty="0">
                <a:hlinkClick r:id="rId7"/>
              </a:rPr>
              <a:t>Shape and motion from image streams under orthography: </a:t>
            </a:r>
            <a:br>
              <a:rPr lang="en-US" sz="1800" dirty="0">
                <a:hlinkClick r:id="rId7"/>
              </a:rPr>
            </a:br>
            <a:r>
              <a:rPr lang="en-US" sz="1800" dirty="0">
                <a:hlinkClick r:id="rId7"/>
              </a:rPr>
              <a:t>A factorization method.</a:t>
            </a:r>
            <a:r>
              <a:rPr lang="en-US" sz="1800" dirty="0"/>
              <a:t> </a:t>
            </a:r>
            <a:r>
              <a:rPr lang="en-US" sz="1800" i="1" dirty="0"/>
              <a:t>IJCV</a:t>
            </a:r>
            <a:r>
              <a:rPr lang="en-US" sz="1800" dirty="0"/>
              <a:t>, 9(2):137-154, November 1992. </a:t>
            </a:r>
          </a:p>
        </p:txBody>
      </p:sp>
    </p:spTree>
    <p:extLst>
      <p:ext uri="{BB962C8B-B14F-4D97-AF65-F5344CB8AC3E}">
        <p14:creationId xmlns:p14="http://schemas.microsoft.com/office/powerpoint/2010/main" val="23604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3A12-D304-44C2-B72D-8C45C0B1DF16}"/>
              </a:ext>
            </a:extLst>
          </p:cNvPr>
          <p:cNvSpPr>
            <a:spLocks noGrp="1"/>
          </p:cNvSpPr>
          <p:nvPr>
            <p:ph type="title"/>
          </p:nvPr>
        </p:nvSpPr>
        <p:spPr/>
        <p:txBody>
          <a:bodyPr/>
          <a:lstStyle/>
          <a:p>
            <a:r>
              <a:rPr lang="en-US" dirty="0"/>
              <a:t>Making Matrices Rank Deficient</a:t>
            </a:r>
          </a:p>
        </p:txBody>
      </p:sp>
      <p:sp>
        <p:nvSpPr>
          <p:cNvPr id="5" name="TextBox 4">
            <a:extLst>
              <a:ext uri="{FF2B5EF4-FFF2-40B4-BE49-F238E27FC236}">
                <a16:creationId xmlns:a16="http://schemas.microsoft.com/office/drawing/2014/main" id="{12DC96A5-4661-4217-838C-D3C9650B9984}"/>
              </a:ext>
            </a:extLst>
          </p:cNvPr>
          <p:cNvSpPr txBox="1"/>
          <p:nvPr/>
        </p:nvSpPr>
        <p:spPr>
          <a:xfrm>
            <a:off x="497887" y="1388776"/>
            <a:ext cx="8148227" cy="954107"/>
          </a:xfrm>
          <a:prstGeom prst="rect">
            <a:avLst/>
          </a:prstGeom>
          <a:noFill/>
        </p:spPr>
        <p:txBody>
          <a:bodyPr wrap="square" rtlCol="0">
            <a:spAutoFit/>
          </a:bodyPr>
          <a:lstStyle/>
          <a:p>
            <a:pPr algn="ctr"/>
            <a:r>
              <a:rPr lang="en-US" sz="2800" dirty="0"/>
              <a:t>Repeat of </a:t>
            </a:r>
            <a:r>
              <a:rPr lang="en-US" sz="2800" dirty="0" err="1"/>
              <a:t>epipolar</a:t>
            </a:r>
            <a:r>
              <a:rPr lang="en-US" sz="2800" dirty="0"/>
              <a:t> geometry class, but important enough to see twice. Given matrix </a:t>
            </a:r>
            <a:r>
              <a:rPr lang="en-US" sz="2800" b="1" dirty="0"/>
              <a:t>M:</a:t>
            </a:r>
          </a:p>
        </p:txBody>
      </p:sp>
      <p:sp>
        <p:nvSpPr>
          <p:cNvPr id="6" name="TextBox 5">
            <a:extLst>
              <a:ext uri="{FF2B5EF4-FFF2-40B4-BE49-F238E27FC236}">
                <a16:creationId xmlns:a16="http://schemas.microsoft.com/office/drawing/2014/main" id="{F3935410-4094-4128-BCC6-E9C0705EE38E}"/>
              </a:ext>
            </a:extLst>
          </p:cNvPr>
          <p:cNvSpPr txBox="1"/>
          <p:nvPr/>
        </p:nvSpPr>
        <p:spPr>
          <a:xfrm>
            <a:off x="481264" y="6270668"/>
            <a:ext cx="7525449" cy="369332"/>
          </a:xfrm>
          <a:prstGeom prst="rect">
            <a:avLst/>
          </a:prstGeom>
          <a:noFill/>
        </p:spPr>
        <p:txBody>
          <a:bodyPr wrap="square" rtlCol="0">
            <a:spAutoFit/>
          </a:bodyPr>
          <a:lstStyle/>
          <a:p>
            <a:r>
              <a:rPr lang="en-US" dirty="0"/>
              <a:t>See Eckart–Young–Mirsky theorem if you’re interested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2E47730-570C-4E04-9A6C-23DEA94A0E32}"/>
                  </a:ext>
                </a:extLst>
              </p:cNvPr>
              <p:cNvSpPr txBox="1"/>
              <p:nvPr/>
            </p:nvSpPr>
            <p:spPr>
              <a:xfrm>
                <a:off x="809538" y="2714599"/>
                <a:ext cx="213180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𝑀</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rPr>
                        <m:t> </m:t>
                      </m:r>
                      <m:r>
                        <a:rPr lang="en-US" sz="3200" b="0" i="1" smtClean="0">
                          <a:latin typeface="Cambria Math" panose="02040503050406030204" pitchFamily="18" charset="0"/>
                        </a:rPr>
                        <m:t>𝑈</m:t>
                      </m:r>
                      <m:r>
                        <m:rPr>
                          <m:sty m:val="p"/>
                        </m:rPr>
                        <a:rPr lang="en-US" sz="3200" b="0" i="0" smtClean="0">
                          <a:latin typeface="Cambria Math" panose="02040503050406030204" pitchFamily="18" charset="0"/>
                        </a:rPr>
                        <m:t>Σ</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𝑉</m:t>
                          </m:r>
                        </m:e>
                        <m:sup>
                          <m:r>
                            <a:rPr lang="en-US" sz="3200" b="0" i="1" smtClean="0">
                              <a:latin typeface="Cambria Math" panose="02040503050406030204" pitchFamily="18" charset="0"/>
                            </a:rPr>
                            <m:t>𝑇</m:t>
                          </m:r>
                        </m:sup>
                      </m:sSup>
                    </m:oMath>
                  </m:oMathPara>
                </a14:m>
                <a:endParaRPr lang="en-US" sz="3200" dirty="0"/>
              </a:p>
            </p:txBody>
          </p:sp>
        </mc:Choice>
        <mc:Fallback xmlns="">
          <p:sp>
            <p:nvSpPr>
              <p:cNvPr id="7" name="TextBox 6">
                <a:extLst>
                  <a:ext uri="{FF2B5EF4-FFF2-40B4-BE49-F238E27FC236}">
                    <a16:creationId xmlns:a16="http://schemas.microsoft.com/office/drawing/2014/main" id="{82E47730-570C-4E04-9A6C-23DEA94A0E32}"/>
                  </a:ext>
                </a:extLst>
              </p:cNvPr>
              <p:cNvSpPr txBox="1">
                <a:spLocks noRot="1" noChangeAspect="1" noMove="1" noResize="1" noEditPoints="1" noAdjustHandles="1" noChangeArrowheads="1" noChangeShapeType="1" noTextEdit="1"/>
              </p:cNvSpPr>
              <p:nvPr/>
            </p:nvSpPr>
            <p:spPr>
              <a:xfrm>
                <a:off x="809538" y="2714599"/>
                <a:ext cx="2131802" cy="492443"/>
              </a:xfrm>
              <a:prstGeom prst="rect">
                <a:avLst/>
              </a:prstGeom>
              <a:blipFill>
                <a:blip r:embed="rId2"/>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9357DD13-753A-4F23-9585-41FBCF6C658D}"/>
              </a:ext>
            </a:extLst>
          </p:cNvPr>
          <p:cNvGrpSpPr/>
          <p:nvPr/>
        </p:nvGrpSpPr>
        <p:grpSpPr>
          <a:xfrm>
            <a:off x="3178086" y="2342883"/>
            <a:ext cx="5572264" cy="1094991"/>
            <a:chOff x="3178086" y="2342883"/>
            <a:chExt cx="5572264" cy="1094991"/>
          </a:xfrm>
        </p:grpSpPr>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9EB8936-14E5-4601-9058-8D47DC957CD2}"/>
                    </a:ext>
                  </a:extLst>
                </p:cNvPr>
                <p:cNvSpPr txBox="1"/>
                <p:nvPr/>
              </p:nvSpPr>
              <p:spPr>
                <a:xfrm>
                  <a:off x="3178086" y="2389050"/>
                  <a:ext cx="1068598"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𝑈</m:t>
                            </m:r>
                          </m:e>
                          <m:sub>
                            <m:r>
                              <a:rPr lang="en-US" sz="2800" b="0" i="1" smtClean="0">
                                <a:latin typeface="Cambria Math" panose="02040503050406030204" pitchFamily="18" charset="0"/>
                              </a:rPr>
                              <m:t>𝑚</m:t>
                            </m:r>
                            <m:r>
                              <a:rPr lang="en-US" sz="2800" b="0" i="1" smtClean="0">
                                <a:latin typeface="Cambria Math" panose="02040503050406030204" pitchFamily="18" charset="0"/>
                              </a:rPr>
                              <m:t>×</m:t>
                            </m:r>
                            <m:r>
                              <a:rPr lang="en-US" sz="2800" b="0" i="1" smtClean="0">
                                <a:latin typeface="Cambria Math" panose="02040503050406030204" pitchFamily="18" charset="0"/>
                              </a:rPr>
                              <m:t>𝑚</m:t>
                            </m:r>
                          </m:sub>
                        </m:sSub>
                        <m:r>
                          <a:rPr lang="en-US" sz="2800" b="0" i="1" smtClean="0">
                            <a:latin typeface="Cambria Math" panose="02040503050406030204" pitchFamily="18" charset="0"/>
                          </a:rPr>
                          <m:t>,</m:t>
                        </m:r>
                      </m:oMath>
                    </m:oMathPara>
                  </a14:m>
                  <a:endParaRPr lang="en-US" sz="2800" dirty="0"/>
                </a:p>
              </p:txBody>
            </p:sp>
          </mc:Choice>
          <mc:Fallback>
            <p:sp>
              <p:nvSpPr>
                <p:cNvPr id="8" name="TextBox 7">
                  <a:extLst>
                    <a:ext uri="{FF2B5EF4-FFF2-40B4-BE49-F238E27FC236}">
                      <a16:creationId xmlns:a16="http://schemas.microsoft.com/office/drawing/2014/main" id="{49EB8936-14E5-4601-9058-8D47DC957CD2}"/>
                    </a:ext>
                  </a:extLst>
                </p:cNvPr>
                <p:cNvSpPr txBox="1">
                  <a:spLocks noRot="1" noChangeAspect="1" noMove="1" noResize="1" noEditPoints="1" noAdjustHandles="1" noChangeArrowheads="1" noChangeShapeType="1" noTextEdit="1"/>
                </p:cNvSpPr>
                <p:nvPr/>
              </p:nvSpPr>
              <p:spPr>
                <a:xfrm>
                  <a:off x="3178086" y="2389050"/>
                  <a:ext cx="1068598"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5BAF89F-44FA-408E-8066-42AF67D772FF}"/>
                    </a:ext>
                  </a:extLst>
                </p:cNvPr>
                <p:cNvSpPr txBox="1"/>
                <p:nvPr/>
              </p:nvSpPr>
              <p:spPr>
                <a:xfrm>
                  <a:off x="3178086" y="2960821"/>
                  <a:ext cx="924131"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Σ</m:t>
                            </m:r>
                          </m:e>
                          <m:sub>
                            <m:r>
                              <a:rPr lang="en-US" sz="2800" b="0" i="1" smtClean="0">
                                <a:latin typeface="Cambria Math" panose="02040503050406030204" pitchFamily="18" charset="0"/>
                              </a:rPr>
                              <m:t>𝑚</m:t>
                            </m:r>
                            <m:r>
                              <a:rPr lang="en-US" sz="2800" b="0" i="1" smtClean="0">
                                <a:latin typeface="Cambria Math" panose="02040503050406030204" pitchFamily="18" charset="0"/>
                              </a:rPr>
                              <m:t>×</m:t>
                            </m:r>
                            <m:r>
                              <a:rPr lang="en-US" sz="2800" b="0" i="1" smtClean="0">
                                <a:latin typeface="Cambria Math" panose="02040503050406030204" pitchFamily="18" charset="0"/>
                              </a:rPr>
                              <m:t>𝑛</m:t>
                            </m:r>
                          </m:sub>
                        </m:sSub>
                      </m:oMath>
                    </m:oMathPara>
                  </a14:m>
                  <a:endParaRPr lang="en-US" sz="2800" dirty="0"/>
                </a:p>
              </p:txBody>
            </p:sp>
          </mc:Choice>
          <mc:Fallback>
            <p:sp>
              <p:nvSpPr>
                <p:cNvPr id="9" name="TextBox 8">
                  <a:extLst>
                    <a:ext uri="{FF2B5EF4-FFF2-40B4-BE49-F238E27FC236}">
                      <a16:creationId xmlns:a16="http://schemas.microsoft.com/office/drawing/2014/main" id="{D5BAF89F-44FA-408E-8066-42AF67D772FF}"/>
                    </a:ext>
                  </a:extLst>
                </p:cNvPr>
                <p:cNvSpPr txBox="1">
                  <a:spLocks noRot="1" noChangeAspect="1" noMove="1" noResize="1" noEditPoints="1" noAdjustHandles="1" noChangeArrowheads="1" noChangeShapeType="1" noTextEdit="1"/>
                </p:cNvSpPr>
                <p:nvPr/>
              </p:nvSpPr>
              <p:spPr>
                <a:xfrm>
                  <a:off x="3178086" y="2960821"/>
                  <a:ext cx="924131" cy="4308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B5A0EEFB-2E47-4393-BD6E-9F8B324EEDD6}"/>
                    </a:ext>
                  </a:extLst>
                </p:cNvPr>
                <p:cNvSpPr txBox="1"/>
                <p:nvPr/>
              </p:nvSpPr>
              <p:spPr>
                <a:xfrm>
                  <a:off x="4243988" y="2385345"/>
                  <a:ext cx="831852"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𝑛</m:t>
                            </m:r>
                            <m:r>
                              <a:rPr lang="en-US" sz="2800" b="0" i="1" smtClean="0">
                                <a:latin typeface="Cambria Math" panose="02040503050406030204" pitchFamily="18" charset="0"/>
                              </a:rPr>
                              <m:t>×</m:t>
                            </m:r>
                            <m:r>
                              <a:rPr lang="en-US" sz="2800" b="0" i="1" smtClean="0">
                                <a:latin typeface="Cambria Math" panose="02040503050406030204" pitchFamily="18" charset="0"/>
                              </a:rPr>
                              <m:t>𝑛</m:t>
                            </m:r>
                          </m:sub>
                        </m:sSub>
                      </m:oMath>
                    </m:oMathPara>
                  </a14:m>
                  <a:endParaRPr lang="en-US" sz="2800" dirty="0"/>
                </a:p>
              </p:txBody>
            </p:sp>
          </mc:Choice>
          <mc:Fallback>
            <p:sp>
              <p:nvSpPr>
                <p:cNvPr id="10" name="TextBox 9">
                  <a:extLst>
                    <a:ext uri="{FF2B5EF4-FFF2-40B4-BE49-F238E27FC236}">
                      <a16:creationId xmlns:a16="http://schemas.microsoft.com/office/drawing/2014/main" id="{B5A0EEFB-2E47-4393-BD6E-9F8B324EEDD6}"/>
                    </a:ext>
                  </a:extLst>
                </p:cNvPr>
                <p:cNvSpPr txBox="1">
                  <a:spLocks noRot="1" noChangeAspect="1" noMove="1" noResize="1" noEditPoints="1" noAdjustHandles="1" noChangeArrowheads="1" noChangeShapeType="1" noTextEdit="1"/>
                </p:cNvSpPr>
                <p:nvPr/>
              </p:nvSpPr>
              <p:spPr>
                <a:xfrm>
                  <a:off x="4243988" y="2385345"/>
                  <a:ext cx="831852" cy="430887"/>
                </a:xfrm>
                <a:prstGeom prst="rect">
                  <a:avLst/>
                </a:prstGeom>
                <a:blipFill>
                  <a:blip r:embed="rId5"/>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B2933C3E-6CE0-4D96-A52A-B06C11CF320D}"/>
                </a:ext>
              </a:extLst>
            </p:cNvPr>
            <p:cNvSpPr/>
            <p:nvPr/>
          </p:nvSpPr>
          <p:spPr>
            <a:xfrm>
              <a:off x="5500328" y="2342883"/>
              <a:ext cx="2943434" cy="523220"/>
            </a:xfrm>
            <a:prstGeom prst="rect">
              <a:avLst/>
            </a:prstGeom>
          </p:spPr>
          <p:txBody>
            <a:bodyPr wrap="none">
              <a:spAutoFit/>
            </a:bodyPr>
            <a:lstStyle/>
            <a:p>
              <a:r>
                <a:rPr lang="en-US" sz="2800" dirty="0"/>
                <a:t>rotation matrices </a:t>
              </a:r>
            </a:p>
          </p:txBody>
        </p:sp>
        <p:sp>
          <p:nvSpPr>
            <p:cNvPr id="13" name="Rectangle 12">
              <a:extLst>
                <a:ext uri="{FF2B5EF4-FFF2-40B4-BE49-F238E27FC236}">
                  <a16:creationId xmlns:a16="http://schemas.microsoft.com/office/drawing/2014/main" id="{4966C6FE-787E-4FC9-8E63-9E19B8457CE9}"/>
                </a:ext>
              </a:extLst>
            </p:cNvPr>
            <p:cNvSpPr/>
            <p:nvPr/>
          </p:nvSpPr>
          <p:spPr>
            <a:xfrm>
              <a:off x="4246685" y="2914654"/>
              <a:ext cx="4503665" cy="523220"/>
            </a:xfrm>
            <a:prstGeom prst="rect">
              <a:avLst/>
            </a:prstGeom>
          </p:spPr>
          <p:txBody>
            <a:bodyPr wrap="square">
              <a:spAutoFit/>
            </a:bodyPr>
            <a:lstStyle/>
            <a:p>
              <a:r>
                <a:rPr lang="en-US" sz="2800" dirty="0"/>
                <a:t>diagonal scaling matrix</a:t>
              </a:r>
            </a:p>
          </p:txBody>
        </p:sp>
      </p:grpSp>
      <p:grpSp>
        <p:nvGrpSpPr>
          <p:cNvPr id="4" name="Group 3">
            <a:extLst>
              <a:ext uri="{FF2B5EF4-FFF2-40B4-BE49-F238E27FC236}">
                <a16:creationId xmlns:a16="http://schemas.microsoft.com/office/drawing/2014/main" id="{E964BF33-A490-4481-96D7-AFC8A57C0ED8}"/>
              </a:ext>
            </a:extLst>
          </p:cNvPr>
          <p:cNvGrpSpPr/>
          <p:nvPr/>
        </p:nvGrpSpPr>
        <p:grpSpPr>
          <a:xfrm>
            <a:off x="2256639" y="3179427"/>
            <a:ext cx="3870588" cy="1565355"/>
            <a:chOff x="2256639" y="3179427"/>
            <a:chExt cx="3870588" cy="1565355"/>
          </a:xfrm>
        </p:grpSpPr>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414EA783-94F6-49D9-A4B9-EDD739F2965C}"/>
                    </a:ext>
                  </a:extLst>
                </p:cNvPr>
                <p:cNvSpPr txBox="1"/>
                <p:nvPr/>
              </p:nvSpPr>
              <p:spPr>
                <a:xfrm>
                  <a:off x="3178086" y="3532591"/>
                  <a:ext cx="2949141" cy="12121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Σ</m:t>
                        </m:r>
                        <m:r>
                          <a:rPr lang="en-US" sz="2800" b="0" i="1" smtClean="0">
                            <a:latin typeface="Cambria Math" panose="02040503050406030204" pitchFamily="18" charset="0"/>
                          </a:rPr>
                          <m:t>= </m:t>
                        </m:r>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𝜎</m:t>
                                      </m:r>
                                    </m:e>
                                    <m:sub>
                                      <m:r>
                                        <a:rPr lang="en-US" sz="2800" b="0" i="1" smtClean="0">
                                          <a:latin typeface="Cambria Math" panose="02040503050406030204" pitchFamily="18" charset="0"/>
                                        </a:rPr>
                                        <m:t>1</m:t>
                                      </m:r>
                                    </m:sub>
                                  </m:sSub>
                                </m:e>
                                <m:e>
                                  <m:r>
                                    <a:rPr lang="en-US" sz="2800" b="0" i="1" smtClean="0">
                                      <a:latin typeface="Cambria Math" panose="02040503050406030204" pitchFamily="18" charset="0"/>
                                    </a:rPr>
                                    <m:t>⋯</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m:t>
                                  </m:r>
                                </m:e>
                                <m:e>
                                  <m:r>
                                    <a:rPr lang="en-US" sz="2800" b="0" i="1" smtClean="0">
                                      <a:latin typeface="Cambria Math" panose="02040503050406030204" pitchFamily="18" charset="0"/>
                                    </a:rPr>
                                    <m:t>⋱</m:t>
                                  </m:r>
                                </m:e>
                                <m:e>
                                  <m:r>
                                    <a:rPr lang="en-US" sz="2800" b="0" i="1" smtClean="0">
                                      <a:latin typeface="Cambria Math" panose="02040503050406030204" pitchFamily="18" charset="0"/>
                                    </a:rPr>
                                    <m:t>⋮</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m:t>
                                  </m:r>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𝜎</m:t>
                                      </m:r>
                                    </m:e>
                                    <m:sub>
                                      <m:r>
                                        <a:rPr lang="en-US" sz="2800" b="0" i="1" smtClean="0">
                                          <a:latin typeface="Cambria Math" panose="02040503050406030204" pitchFamily="18" charset="0"/>
                                        </a:rPr>
                                        <m:t>𝑚</m:t>
                                      </m:r>
                                    </m:sub>
                                  </m:sSub>
                                </m:e>
                              </m:mr>
                            </m:m>
                          </m:e>
                        </m:d>
                      </m:oMath>
                    </m:oMathPara>
                  </a14:m>
                  <a:endParaRPr lang="en-US" sz="2800" dirty="0"/>
                </a:p>
              </p:txBody>
            </p:sp>
          </mc:Choice>
          <mc:Fallback>
            <p:sp>
              <p:nvSpPr>
                <p:cNvPr id="16" name="TextBox 15">
                  <a:extLst>
                    <a:ext uri="{FF2B5EF4-FFF2-40B4-BE49-F238E27FC236}">
                      <a16:creationId xmlns:a16="http://schemas.microsoft.com/office/drawing/2014/main" id="{414EA783-94F6-49D9-A4B9-EDD739F2965C}"/>
                    </a:ext>
                  </a:extLst>
                </p:cNvPr>
                <p:cNvSpPr txBox="1">
                  <a:spLocks noRot="1" noChangeAspect="1" noMove="1" noResize="1" noEditPoints="1" noAdjustHandles="1" noChangeArrowheads="1" noChangeShapeType="1" noTextEdit="1"/>
                </p:cNvSpPr>
                <p:nvPr/>
              </p:nvSpPr>
              <p:spPr>
                <a:xfrm>
                  <a:off x="3178086" y="3532591"/>
                  <a:ext cx="2949141" cy="1212191"/>
                </a:xfrm>
                <a:prstGeom prst="rect">
                  <a:avLst/>
                </a:prstGeom>
                <a:blipFill>
                  <a:blip r:embed="rId6"/>
                  <a:stretch>
                    <a:fillRect/>
                  </a:stretch>
                </a:blipFill>
              </p:spPr>
              <p:txBody>
                <a:bodyPr/>
                <a:lstStyle/>
                <a:p>
                  <a:r>
                    <a:rPr lang="en-US">
                      <a:noFill/>
                    </a:rPr>
                    <a:t> </a:t>
                  </a:r>
                </a:p>
              </p:txBody>
            </p:sp>
          </mc:Fallback>
        </mc:AlternateContent>
        <p:sp>
          <p:nvSpPr>
            <p:cNvPr id="18" name="Freeform: Shape 17">
              <a:extLst>
                <a:ext uri="{FF2B5EF4-FFF2-40B4-BE49-F238E27FC236}">
                  <a16:creationId xmlns:a16="http://schemas.microsoft.com/office/drawing/2014/main" id="{B0AD8B5F-F488-4655-BDB2-C29D4565E728}"/>
                </a:ext>
              </a:extLst>
            </p:cNvPr>
            <p:cNvSpPr/>
            <p:nvPr/>
          </p:nvSpPr>
          <p:spPr>
            <a:xfrm>
              <a:off x="2256639" y="3179427"/>
              <a:ext cx="939567" cy="943915"/>
            </a:xfrm>
            <a:custGeom>
              <a:avLst/>
              <a:gdLst>
                <a:gd name="connsiteX0" fmla="*/ 0 w 922789"/>
                <a:gd name="connsiteY0" fmla="*/ 0 h 956344"/>
                <a:gd name="connsiteX1" fmla="*/ 184557 w 922789"/>
                <a:gd name="connsiteY1" fmla="*/ 494950 h 956344"/>
                <a:gd name="connsiteX2" fmla="*/ 922789 w 922789"/>
                <a:gd name="connsiteY2" fmla="*/ 956344 h 956344"/>
                <a:gd name="connsiteX0" fmla="*/ 0 w 922789"/>
                <a:gd name="connsiteY0" fmla="*/ 0 h 956344"/>
                <a:gd name="connsiteX1" fmla="*/ 176168 w 922789"/>
                <a:gd name="connsiteY1" fmla="*/ 822121 h 956344"/>
                <a:gd name="connsiteX2" fmla="*/ 922789 w 922789"/>
                <a:gd name="connsiteY2" fmla="*/ 956344 h 956344"/>
                <a:gd name="connsiteX0" fmla="*/ 0 w 947956"/>
                <a:gd name="connsiteY0" fmla="*/ 0 h 889233"/>
                <a:gd name="connsiteX1" fmla="*/ 176168 w 947956"/>
                <a:gd name="connsiteY1" fmla="*/ 822121 h 889233"/>
                <a:gd name="connsiteX2" fmla="*/ 947956 w 947956"/>
                <a:gd name="connsiteY2" fmla="*/ 889233 h 889233"/>
                <a:gd name="connsiteX0" fmla="*/ 0 w 947956"/>
                <a:gd name="connsiteY0" fmla="*/ 0 h 917550"/>
                <a:gd name="connsiteX1" fmla="*/ 176168 w 947956"/>
                <a:gd name="connsiteY1" fmla="*/ 822121 h 917550"/>
                <a:gd name="connsiteX2" fmla="*/ 947956 w 947956"/>
                <a:gd name="connsiteY2" fmla="*/ 889233 h 917550"/>
                <a:gd name="connsiteX0" fmla="*/ 0 w 939567"/>
                <a:gd name="connsiteY0" fmla="*/ 0 h 951372"/>
                <a:gd name="connsiteX1" fmla="*/ 176168 w 939567"/>
                <a:gd name="connsiteY1" fmla="*/ 822121 h 951372"/>
                <a:gd name="connsiteX2" fmla="*/ 939567 w 939567"/>
                <a:gd name="connsiteY2" fmla="*/ 939566 h 951372"/>
                <a:gd name="connsiteX0" fmla="*/ 0 w 939567"/>
                <a:gd name="connsiteY0" fmla="*/ 0 h 943915"/>
                <a:gd name="connsiteX1" fmla="*/ 176168 w 939567"/>
                <a:gd name="connsiteY1" fmla="*/ 822121 h 943915"/>
                <a:gd name="connsiteX2" fmla="*/ 939567 w 939567"/>
                <a:gd name="connsiteY2" fmla="*/ 939566 h 943915"/>
              </a:gdLst>
              <a:ahLst/>
              <a:cxnLst>
                <a:cxn ang="0">
                  <a:pos x="connsiteX0" y="connsiteY0"/>
                </a:cxn>
                <a:cxn ang="0">
                  <a:pos x="connsiteX1" y="connsiteY1"/>
                </a:cxn>
                <a:cxn ang="0">
                  <a:pos x="connsiteX2" y="connsiteY2"/>
                </a:cxn>
              </a:cxnLst>
              <a:rect l="l" t="t" r="r" b="b"/>
              <a:pathLst>
                <a:path w="939567" h="943915">
                  <a:moveTo>
                    <a:pt x="0" y="0"/>
                  </a:moveTo>
                  <a:cubicBezTo>
                    <a:pt x="15379" y="167779"/>
                    <a:pt x="19574" y="665527"/>
                    <a:pt x="176168" y="822121"/>
                  </a:cubicBezTo>
                  <a:cubicBezTo>
                    <a:pt x="332763" y="978715"/>
                    <a:pt x="580238" y="939566"/>
                    <a:pt x="939567" y="939566"/>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D3958F2E-CB99-404A-ACE7-45A0AACC41FD}"/>
              </a:ext>
            </a:extLst>
          </p:cNvPr>
          <p:cNvGrpSpPr/>
          <p:nvPr/>
        </p:nvGrpSpPr>
        <p:grpSpPr>
          <a:xfrm>
            <a:off x="809538" y="4127968"/>
            <a:ext cx="2368547" cy="1417142"/>
            <a:chOff x="809538" y="4127968"/>
            <a:chExt cx="2368547" cy="1417142"/>
          </a:xfrm>
        </p:grpSpPr>
        <p:sp>
          <p:nvSpPr>
            <p:cNvPr id="19" name="Freeform: Shape 18">
              <a:extLst>
                <a:ext uri="{FF2B5EF4-FFF2-40B4-BE49-F238E27FC236}">
                  <a16:creationId xmlns:a16="http://schemas.microsoft.com/office/drawing/2014/main" id="{EBFCA1B8-4A8C-435C-8F2C-DAB9EE7860F2}"/>
                </a:ext>
              </a:extLst>
            </p:cNvPr>
            <p:cNvSpPr/>
            <p:nvPr/>
          </p:nvSpPr>
          <p:spPr>
            <a:xfrm flipV="1">
              <a:off x="2238518" y="4127968"/>
              <a:ext cx="939567" cy="943915"/>
            </a:xfrm>
            <a:custGeom>
              <a:avLst/>
              <a:gdLst>
                <a:gd name="connsiteX0" fmla="*/ 0 w 922789"/>
                <a:gd name="connsiteY0" fmla="*/ 0 h 956344"/>
                <a:gd name="connsiteX1" fmla="*/ 184557 w 922789"/>
                <a:gd name="connsiteY1" fmla="*/ 494950 h 956344"/>
                <a:gd name="connsiteX2" fmla="*/ 922789 w 922789"/>
                <a:gd name="connsiteY2" fmla="*/ 956344 h 956344"/>
                <a:gd name="connsiteX0" fmla="*/ 0 w 922789"/>
                <a:gd name="connsiteY0" fmla="*/ 0 h 956344"/>
                <a:gd name="connsiteX1" fmla="*/ 176168 w 922789"/>
                <a:gd name="connsiteY1" fmla="*/ 822121 h 956344"/>
                <a:gd name="connsiteX2" fmla="*/ 922789 w 922789"/>
                <a:gd name="connsiteY2" fmla="*/ 956344 h 956344"/>
                <a:gd name="connsiteX0" fmla="*/ 0 w 947956"/>
                <a:gd name="connsiteY0" fmla="*/ 0 h 889233"/>
                <a:gd name="connsiteX1" fmla="*/ 176168 w 947956"/>
                <a:gd name="connsiteY1" fmla="*/ 822121 h 889233"/>
                <a:gd name="connsiteX2" fmla="*/ 947956 w 947956"/>
                <a:gd name="connsiteY2" fmla="*/ 889233 h 889233"/>
                <a:gd name="connsiteX0" fmla="*/ 0 w 947956"/>
                <a:gd name="connsiteY0" fmla="*/ 0 h 917550"/>
                <a:gd name="connsiteX1" fmla="*/ 176168 w 947956"/>
                <a:gd name="connsiteY1" fmla="*/ 822121 h 917550"/>
                <a:gd name="connsiteX2" fmla="*/ 947956 w 947956"/>
                <a:gd name="connsiteY2" fmla="*/ 889233 h 917550"/>
                <a:gd name="connsiteX0" fmla="*/ 0 w 939567"/>
                <a:gd name="connsiteY0" fmla="*/ 0 h 951372"/>
                <a:gd name="connsiteX1" fmla="*/ 176168 w 939567"/>
                <a:gd name="connsiteY1" fmla="*/ 822121 h 951372"/>
                <a:gd name="connsiteX2" fmla="*/ 939567 w 939567"/>
                <a:gd name="connsiteY2" fmla="*/ 939566 h 951372"/>
                <a:gd name="connsiteX0" fmla="*/ 0 w 939567"/>
                <a:gd name="connsiteY0" fmla="*/ 0 h 943915"/>
                <a:gd name="connsiteX1" fmla="*/ 176168 w 939567"/>
                <a:gd name="connsiteY1" fmla="*/ 822121 h 943915"/>
                <a:gd name="connsiteX2" fmla="*/ 939567 w 939567"/>
                <a:gd name="connsiteY2" fmla="*/ 939566 h 943915"/>
              </a:gdLst>
              <a:ahLst/>
              <a:cxnLst>
                <a:cxn ang="0">
                  <a:pos x="connsiteX0" y="connsiteY0"/>
                </a:cxn>
                <a:cxn ang="0">
                  <a:pos x="connsiteX1" y="connsiteY1"/>
                </a:cxn>
                <a:cxn ang="0">
                  <a:pos x="connsiteX2" y="connsiteY2"/>
                </a:cxn>
              </a:cxnLst>
              <a:rect l="l" t="t" r="r" b="b"/>
              <a:pathLst>
                <a:path w="939567" h="943915">
                  <a:moveTo>
                    <a:pt x="0" y="0"/>
                  </a:moveTo>
                  <a:cubicBezTo>
                    <a:pt x="15379" y="167779"/>
                    <a:pt x="19574" y="665527"/>
                    <a:pt x="176168" y="822121"/>
                  </a:cubicBezTo>
                  <a:cubicBezTo>
                    <a:pt x="332763" y="978715"/>
                    <a:pt x="580238" y="939566"/>
                    <a:pt x="939567" y="939566"/>
                  </a:cubicBezTo>
                </a:path>
              </a:pathLst>
            </a:custGeom>
            <a:noFill/>
            <a:ln w="38100">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1F8A91E0-1954-4FB7-AE70-DEB6B17863E3}"/>
                    </a:ext>
                  </a:extLst>
                </p:cNvPr>
                <p:cNvSpPr txBox="1"/>
                <p:nvPr/>
              </p:nvSpPr>
              <p:spPr>
                <a:xfrm>
                  <a:off x="809538" y="5039266"/>
                  <a:ext cx="2139817" cy="505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𝑀</m:t>
                            </m:r>
                          </m:e>
                        </m:acc>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rPr>
                          <m:t> </m:t>
                        </m:r>
                        <m:r>
                          <a:rPr lang="en-US" sz="3200" b="0" i="1" smtClean="0">
                            <a:latin typeface="Cambria Math" panose="02040503050406030204" pitchFamily="18" charset="0"/>
                          </a:rPr>
                          <m:t>𝑈</m:t>
                        </m:r>
                        <m:acc>
                          <m:accPr>
                            <m:chr m:val="̂"/>
                            <m:ctrlPr>
                              <a:rPr lang="en-US" sz="3200" b="0" i="1" smtClean="0">
                                <a:latin typeface="Cambria Math" panose="02040503050406030204" pitchFamily="18" charset="0"/>
                              </a:rPr>
                            </m:ctrlPr>
                          </m:accPr>
                          <m:e>
                            <m:r>
                              <m:rPr>
                                <m:sty m:val="p"/>
                              </m:rPr>
                              <a:rPr lang="en-US" sz="3200" b="0" i="0" smtClean="0">
                                <a:latin typeface="Cambria Math" panose="02040503050406030204" pitchFamily="18" charset="0"/>
                              </a:rPr>
                              <m:t>Σ</m:t>
                            </m:r>
                          </m:e>
                        </m:acc>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𝑉</m:t>
                            </m:r>
                          </m:e>
                          <m:sup>
                            <m:r>
                              <a:rPr lang="en-US" sz="3200" b="0" i="1" smtClean="0">
                                <a:latin typeface="Cambria Math" panose="02040503050406030204" pitchFamily="18" charset="0"/>
                              </a:rPr>
                              <m:t>𝑇</m:t>
                            </m:r>
                          </m:sup>
                        </m:sSup>
                      </m:oMath>
                    </m:oMathPara>
                  </a14:m>
                  <a:endParaRPr lang="en-US" sz="3200" dirty="0"/>
                </a:p>
              </p:txBody>
            </p:sp>
          </mc:Choice>
          <mc:Fallback>
            <p:sp>
              <p:nvSpPr>
                <p:cNvPr id="20" name="TextBox 19">
                  <a:extLst>
                    <a:ext uri="{FF2B5EF4-FFF2-40B4-BE49-F238E27FC236}">
                      <a16:creationId xmlns:a16="http://schemas.microsoft.com/office/drawing/2014/main" id="{1F8A91E0-1954-4FB7-AE70-DEB6B17863E3}"/>
                    </a:ext>
                  </a:extLst>
                </p:cNvPr>
                <p:cNvSpPr txBox="1">
                  <a:spLocks noRot="1" noChangeAspect="1" noMove="1" noResize="1" noEditPoints="1" noAdjustHandles="1" noChangeArrowheads="1" noChangeShapeType="1" noTextEdit="1"/>
                </p:cNvSpPr>
                <p:nvPr/>
              </p:nvSpPr>
              <p:spPr>
                <a:xfrm>
                  <a:off x="809538" y="5039266"/>
                  <a:ext cx="2139817" cy="505844"/>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4678A3B-3741-4D0D-905B-A3050809A84D}"/>
                  </a:ext>
                </a:extLst>
              </p:cNvPr>
              <p:cNvSpPr txBox="1"/>
              <p:nvPr/>
            </p:nvSpPr>
            <p:spPr>
              <a:xfrm>
                <a:off x="3389564" y="4827654"/>
                <a:ext cx="5754436" cy="1077218"/>
              </a:xfrm>
              <a:prstGeom prst="rect">
                <a:avLst/>
              </a:prstGeom>
              <a:noFill/>
            </p:spPr>
            <p:txBody>
              <a:bodyPr wrap="square" rtlCol="0">
                <a:spAutoFit/>
              </a:bodyPr>
              <a:lstStyle/>
              <a:p>
                <a:r>
                  <a:rPr lang="en-US" sz="2800" dirty="0"/>
                  <a:t>Minimizes </a:t>
                </a:r>
                <a14:m>
                  <m:oMath xmlns:m="http://schemas.openxmlformats.org/officeDocument/2006/math">
                    <m:sSub>
                      <m:sSubPr>
                        <m:ctrlPr>
                          <a:rPr lang="en-US" sz="2800" b="0" i="1" smtClean="0">
                            <a:latin typeface="Cambria Math" panose="02040503050406030204" pitchFamily="18" charset="0"/>
                          </a:rPr>
                        </m:ctrlPr>
                      </m:sSubPr>
                      <m:e>
                        <m:d>
                          <m:dPr>
                            <m:begChr m:val="‖"/>
                            <m:endChr m:val="‖"/>
                            <m:ctrlPr>
                              <a:rPr lang="en-US" sz="2800" i="1" smtClean="0">
                                <a:latin typeface="Cambria Math" panose="02040503050406030204" pitchFamily="18" charset="0"/>
                              </a:rPr>
                            </m:ctrlPr>
                          </m:dPr>
                          <m:e>
                            <m:r>
                              <a:rPr lang="en-US" sz="2800" b="0" i="1" smtClean="0">
                                <a:latin typeface="Cambria Math" panose="02040503050406030204" pitchFamily="18" charset="0"/>
                              </a:rPr>
                              <m:t>𝑀</m:t>
                            </m:r>
                            <m:r>
                              <a:rPr lang="en-US" sz="2800" b="0" i="1" smtClean="0">
                                <a:latin typeface="Cambria Math" panose="02040503050406030204" pitchFamily="18" charset="0"/>
                              </a:rPr>
                              <m:t>−</m:t>
                            </m:r>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𝑀</m:t>
                                </m:r>
                              </m:e>
                            </m:acc>
                          </m:e>
                        </m:d>
                      </m:e>
                      <m:sub>
                        <m:r>
                          <a:rPr lang="en-US" sz="2800" b="0" i="1" smtClean="0">
                            <a:latin typeface="Cambria Math" panose="02040503050406030204" pitchFamily="18" charset="0"/>
                          </a:rPr>
                          <m:t>𝐹</m:t>
                        </m:r>
                      </m:sub>
                    </m:sSub>
                  </m:oMath>
                </a14:m>
                <a:r>
                  <a:rPr lang="en-US" sz="2800" dirty="0"/>
                  <a:t>(sum of squares) subject to rank(</a:t>
                </a:r>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𝑀</m:t>
                        </m:r>
                      </m:e>
                    </m:acc>
                  </m:oMath>
                </a14:m>
                <a:r>
                  <a:rPr lang="en-US" sz="2800" dirty="0"/>
                  <a:t>) </a:t>
                </a:r>
                <a:r>
                  <a:rPr lang="en-US" sz="2800" dirty="0">
                    <a:latin typeface="Arial" panose="020B0604020202020204" pitchFamily="34" charset="0"/>
                    <a:cs typeface="Arial" panose="020B0604020202020204" pitchFamily="34" charset="0"/>
                  </a:rPr>
                  <a:t>≤</a:t>
                </a:r>
                <a:r>
                  <a:rPr lang="en-US" sz="2800" dirty="0"/>
                  <a:t> k </a:t>
                </a:r>
              </a:p>
            </p:txBody>
          </p:sp>
        </mc:Choice>
        <mc:Fallback xmlns="">
          <p:sp>
            <p:nvSpPr>
              <p:cNvPr id="23" name="TextBox 22">
                <a:extLst>
                  <a:ext uri="{FF2B5EF4-FFF2-40B4-BE49-F238E27FC236}">
                    <a16:creationId xmlns:a16="http://schemas.microsoft.com/office/drawing/2014/main" id="{04678A3B-3741-4D0D-905B-A3050809A84D}"/>
                  </a:ext>
                </a:extLst>
              </p:cNvPr>
              <p:cNvSpPr txBox="1">
                <a:spLocks noRot="1" noChangeAspect="1" noMove="1" noResize="1" noEditPoints="1" noAdjustHandles="1" noChangeArrowheads="1" noChangeShapeType="1" noTextEdit="1"/>
              </p:cNvSpPr>
              <p:nvPr/>
            </p:nvSpPr>
            <p:spPr>
              <a:xfrm>
                <a:off x="3389564" y="4827654"/>
                <a:ext cx="5754436" cy="1077218"/>
              </a:xfrm>
              <a:prstGeom prst="rect">
                <a:avLst/>
              </a:prstGeom>
              <a:blipFill>
                <a:blip r:embed="rId8"/>
                <a:stretch>
                  <a:fillRect l="-2119" t="-4520" b="-14689"/>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C817A763-7D24-4113-83ED-19FC80D68832}"/>
              </a:ext>
            </a:extLst>
          </p:cNvPr>
          <p:cNvGrpSpPr/>
          <p:nvPr/>
        </p:nvGrpSpPr>
        <p:grpSpPr>
          <a:xfrm>
            <a:off x="5470610" y="3429000"/>
            <a:ext cx="3279740" cy="1384995"/>
            <a:chOff x="5470610" y="3429000"/>
            <a:chExt cx="3279740" cy="1384995"/>
          </a:xfrm>
        </p:grpSpPr>
        <p:sp>
          <p:nvSpPr>
            <p:cNvPr id="21" name="TextBox 20">
              <a:extLst>
                <a:ext uri="{FF2B5EF4-FFF2-40B4-BE49-F238E27FC236}">
                  <a16:creationId xmlns:a16="http://schemas.microsoft.com/office/drawing/2014/main" id="{8C68F2B8-80B6-4597-B370-41C269C9F3CF}"/>
                </a:ext>
              </a:extLst>
            </p:cNvPr>
            <p:cNvSpPr txBox="1"/>
            <p:nvPr/>
          </p:nvSpPr>
          <p:spPr>
            <a:xfrm>
              <a:off x="6127228" y="3429000"/>
              <a:ext cx="2623122" cy="1384995"/>
            </a:xfrm>
            <a:prstGeom prst="rect">
              <a:avLst/>
            </a:prstGeom>
            <a:noFill/>
          </p:spPr>
          <p:txBody>
            <a:bodyPr wrap="square" rtlCol="0">
              <a:spAutoFit/>
            </a:bodyPr>
            <a:lstStyle/>
            <a:p>
              <a:r>
                <a:rPr lang="en-US" sz="2800" dirty="0"/>
                <a:t>Keep only k biggest </a:t>
              </a:r>
              <a:r>
                <a:rPr lang="el-GR" sz="2800" dirty="0">
                  <a:latin typeface="Cambria Math" panose="02040503050406030204" pitchFamily="18" charset="0"/>
                  <a:ea typeface="Cambria Math" panose="02040503050406030204" pitchFamily="18" charset="0"/>
                </a:rPr>
                <a:t>σ</a:t>
              </a:r>
              <a:r>
                <a:rPr lang="en-US" sz="2800" dirty="0">
                  <a:latin typeface="Cambria Math" panose="02040503050406030204" pitchFamily="18" charset="0"/>
                  <a:ea typeface="Cambria Math" panose="02040503050406030204" pitchFamily="18" charset="0"/>
                </a:rPr>
                <a:t>; set others to 0</a:t>
              </a:r>
              <a:r>
                <a:rPr lang="en-US" sz="2800" dirty="0"/>
                <a:t> </a:t>
              </a:r>
            </a:p>
          </p:txBody>
        </p:sp>
        <p:grpSp>
          <p:nvGrpSpPr>
            <p:cNvPr id="15" name="Group 14">
              <a:extLst>
                <a:ext uri="{FF2B5EF4-FFF2-40B4-BE49-F238E27FC236}">
                  <a16:creationId xmlns:a16="http://schemas.microsoft.com/office/drawing/2014/main" id="{2F240F6B-1BA2-40B6-A57A-BE23BCEF6592}"/>
                </a:ext>
              </a:extLst>
            </p:cNvPr>
            <p:cNvGrpSpPr/>
            <p:nvPr/>
          </p:nvGrpSpPr>
          <p:grpSpPr>
            <a:xfrm>
              <a:off x="5470610" y="4334963"/>
              <a:ext cx="437745" cy="437744"/>
              <a:chOff x="-1449422" y="4307038"/>
              <a:chExt cx="437745" cy="437744"/>
            </a:xfrm>
          </p:grpSpPr>
          <p:cxnSp>
            <p:nvCxnSpPr>
              <p:cNvPr id="14" name="Straight Connector 13">
                <a:extLst>
                  <a:ext uri="{FF2B5EF4-FFF2-40B4-BE49-F238E27FC236}">
                    <a16:creationId xmlns:a16="http://schemas.microsoft.com/office/drawing/2014/main" id="{C3C9F18D-6D5C-4760-B306-C71D6A707BA5}"/>
                  </a:ext>
                </a:extLst>
              </p:cNvPr>
              <p:cNvCxnSpPr/>
              <p:nvPr/>
            </p:nvCxnSpPr>
            <p:spPr>
              <a:xfrm flipV="1">
                <a:off x="-1449421" y="4307038"/>
                <a:ext cx="437744" cy="437744"/>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5B485C-CB51-4346-AC01-055BE7087934}"/>
                  </a:ext>
                </a:extLst>
              </p:cNvPr>
              <p:cNvCxnSpPr>
                <a:cxnSpLocks/>
              </p:cNvCxnSpPr>
              <p:nvPr/>
            </p:nvCxnSpPr>
            <p:spPr>
              <a:xfrm flipH="1" flipV="1">
                <a:off x="-1449422" y="4307038"/>
                <a:ext cx="437744" cy="437744"/>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1256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Affine structure from motion</a:t>
            </a:r>
          </a:p>
        </p:txBody>
      </p:sp>
      <p:sp>
        <p:nvSpPr>
          <p:cNvPr id="4" name="Rectangle 3">
            <a:extLst>
              <a:ext uri="{FF2B5EF4-FFF2-40B4-BE49-F238E27FC236}">
                <a16:creationId xmlns:a16="http://schemas.microsoft.com/office/drawing/2014/main" id="{695DC9DE-2D5C-43C4-B500-69DBE322EA2B}"/>
              </a:ext>
            </a:extLst>
          </p:cNvPr>
          <p:cNvSpPr/>
          <p:nvPr/>
        </p:nvSpPr>
        <p:spPr>
          <a:xfrm>
            <a:off x="1073796" y="2403139"/>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a:t>
            </a:r>
          </a:p>
        </p:txBody>
      </p:sp>
      <p:sp>
        <p:nvSpPr>
          <p:cNvPr id="5" name="Rectangle 4">
            <a:extLst>
              <a:ext uri="{FF2B5EF4-FFF2-40B4-BE49-F238E27FC236}">
                <a16:creationId xmlns:a16="http://schemas.microsoft.com/office/drawing/2014/main" id="{5FD18F07-4342-4A58-B7E6-303D0779C883}"/>
              </a:ext>
            </a:extLst>
          </p:cNvPr>
          <p:cNvSpPr/>
          <p:nvPr/>
        </p:nvSpPr>
        <p:spPr>
          <a:xfrm>
            <a:off x="4191702" y="2403139"/>
            <a:ext cx="914400" cy="3657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a:t>
            </a:r>
          </a:p>
        </p:txBody>
      </p:sp>
      <p:sp>
        <p:nvSpPr>
          <p:cNvPr id="6" name="Rectangle 5">
            <a:extLst>
              <a:ext uri="{FF2B5EF4-FFF2-40B4-BE49-F238E27FC236}">
                <a16:creationId xmlns:a16="http://schemas.microsoft.com/office/drawing/2014/main" id="{95635FFD-1A65-4797-9958-916DE74BD25A}"/>
              </a:ext>
            </a:extLst>
          </p:cNvPr>
          <p:cNvSpPr/>
          <p:nvPr/>
        </p:nvSpPr>
        <p:spPr>
          <a:xfrm>
            <a:off x="5937306" y="3774739"/>
            <a:ext cx="2286000" cy="914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a:t>
            </a:r>
          </a:p>
        </p:txBody>
      </p:sp>
      <p:sp>
        <p:nvSpPr>
          <p:cNvPr id="7" name="TextBox 6">
            <a:extLst>
              <a:ext uri="{FF2B5EF4-FFF2-40B4-BE49-F238E27FC236}">
                <a16:creationId xmlns:a16="http://schemas.microsoft.com/office/drawing/2014/main" id="{3A4E245F-6035-427B-BF99-2724FFF85338}"/>
              </a:ext>
            </a:extLst>
          </p:cNvPr>
          <p:cNvSpPr txBox="1"/>
          <p:nvPr/>
        </p:nvSpPr>
        <p:spPr>
          <a:xfrm>
            <a:off x="5105400" y="3877996"/>
            <a:ext cx="831906" cy="707886"/>
          </a:xfrm>
          <a:prstGeom prst="rect">
            <a:avLst/>
          </a:prstGeom>
          <a:noFill/>
        </p:spPr>
        <p:txBody>
          <a:bodyPr wrap="square" rtlCol="0">
            <a:spAutoFit/>
          </a:bodyPr>
          <a:lstStyle/>
          <a:p>
            <a:pPr algn="ctr"/>
            <a:r>
              <a:rPr lang="en-US" sz="4000" dirty="0"/>
              <a:t>x</a:t>
            </a:r>
          </a:p>
        </p:txBody>
      </p:sp>
      <p:sp>
        <p:nvSpPr>
          <p:cNvPr id="8" name="TextBox 7">
            <a:extLst>
              <a:ext uri="{FF2B5EF4-FFF2-40B4-BE49-F238E27FC236}">
                <a16:creationId xmlns:a16="http://schemas.microsoft.com/office/drawing/2014/main" id="{25DDEC22-CDDC-4EC3-B0B7-F0D3429DA979}"/>
              </a:ext>
            </a:extLst>
          </p:cNvPr>
          <p:cNvSpPr txBox="1"/>
          <p:nvPr/>
        </p:nvSpPr>
        <p:spPr>
          <a:xfrm>
            <a:off x="3359796" y="3877996"/>
            <a:ext cx="831906" cy="707886"/>
          </a:xfrm>
          <a:prstGeom prst="rect">
            <a:avLst/>
          </a:prstGeom>
          <a:noFill/>
        </p:spPr>
        <p:txBody>
          <a:bodyPr wrap="square" rtlCol="0">
            <a:spAutoFit/>
          </a:bodyPr>
          <a:lstStyle/>
          <a:p>
            <a:pPr algn="ctr"/>
            <a:r>
              <a:rPr lang="en-US" sz="4000" dirty="0"/>
              <a:t>=</a:t>
            </a:r>
          </a:p>
        </p:txBody>
      </p:sp>
      <p:cxnSp>
        <p:nvCxnSpPr>
          <p:cNvPr id="10" name="Straight Arrow Connector 9">
            <a:extLst>
              <a:ext uri="{FF2B5EF4-FFF2-40B4-BE49-F238E27FC236}">
                <a16:creationId xmlns:a16="http://schemas.microsoft.com/office/drawing/2014/main" id="{CB5AD050-04AB-433F-8B72-0272A0BBB723}"/>
              </a:ext>
            </a:extLst>
          </p:cNvPr>
          <p:cNvCxnSpPr/>
          <p:nvPr/>
        </p:nvCxnSpPr>
        <p:spPr>
          <a:xfrm>
            <a:off x="822121" y="2403139"/>
            <a:ext cx="0" cy="365760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EA1CFF-5059-45F8-A01A-EF569470D237}"/>
              </a:ext>
            </a:extLst>
          </p:cNvPr>
          <p:cNvSpPr txBox="1"/>
          <p:nvPr/>
        </p:nvSpPr>
        <p:spPr>
          <a:xfrm>
            <a:off x="-33553" y="3939552"/>
            <a:ext cx="855674" cy="584775"/>
          </a:xfrm>
          <a:prstGeom prst="rect">
            <a:avLst/>
          </a:prstGeom>
          <a:noFill/>
        </p:spPr>
        <p:txBody>
          <a:bodyPr wrap="square" rtlCol="0">
            <a:spAutoFit/>
          </a:bodyPr>
          <a:lstStyle/>
          <a:p>
            <a:pPr algn="r"/>
            <a:r>
              <a:rPr lang="en-US" sz="3200" dirty="0"/>
              <a:t>2m</a:t>
            </a:r>
          </a:p>
        </p:txBody>
      </p:sp>
      <p:sp>
        <p:nvSpPr>
          <p:cNvPr id="12" name="TextBox 11">
            <a:extLst>
              <a:ext uri="{FF2B5EF4-FFF2-40B4-BE49-F238E27FC236}">
                <a16:creationId xmlns:a16="http://schemas.microsoft.com/office/drawing/2014/main" id="{7094AC4B-68C1-4CED-82CF-FE5ED1D2A435}"/>
              </a:ext>
            </a:extLst>
          </p:cNvPr>
          <p:cNvSpPr txBox="1"/>
          <p:nvPr/>
        </p:nvSpPr>
        <p:spPr>
          <a:xfrm>
            <a:off x="1788959" y="6163996"/>
            <a:ext cx="855674" cy="584775"/>
          </a:xfrm>
          <a:prstGeom prst="rect">
            <a:avLst/>
          </a:prstGeom>
          <a:noFill/>
        </p:spPr>
        <p:txBody>
          <a:bodyPr wrap="square" rtlCol="0">
            <a:spAutoFit/>
          </a:bodyPr>
          <a:lstStyle/>
          <a:p>
            <a:pPr algn="ctr"/>
            <a:r>
              <a:rPr lang="en-US" sz="3200" dirty="0"/>
              <a:t>n</a:t>
            </a:r>
          </a:p>
        </p:txBody>
      </p:sp>
      <p:cxnSp>
        <p:nvCxnSpPr>
          <p:cNvPr id="13" name="Straight Arrow Connector 12">
            <a:extLst>
              <a:ext uri="{FF2B5EF4-FFF2-40B4-BE49-F238E27FC236}">
                <a16:creationId xmlns:a16="http://schemas.microsoft.com/office/drawing/2014/main" id="{25079EA3-8FAA-48A8-841C-EC83B11D081B}"/>
              </a:ext>
            </a:extLst>
          </p:cNvPr>
          <p:cNvCxnSpPr>
            <a:cxnSpLocks/>
          </p:cNvCxnSpPr>
          <p:nvPr/>
        </p:nvCxnSpPr>
        <p:spPr>
          <a:xfrm flipH="1">
            <a:off x="1073796" y="6146027"/>
            <a:ext cx="22860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1781D1-13E9-4429-8B35-F95669FE43E8}"/>
              </a:ext>
            </a:extLst>
          </p:cNvPr>
          <p:cNvCxnSpPr>
            <a:cxnSpLocks/>
          </p:cNvCxnSpPr>
          <p:nvPr/>
        </p:nvCxnSpPr>
        <p:spPr>
          <a:xfrm flipH="1">
            <a:off x="4191702" y="6146027"/>
            <a:ext cx="91369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29DA2E-0B14-42DC-B0AD-4A44CB4F42AE}"/>
              </a:ext>
            </a:extLst>
          </p:cNvPr>
          <p:cNvSpPr txBox="1"/>
          <p:nvPr/>
        </p:nvSpPr>
        <p:spPr>
          <a:xfrm>
            <a:off x="4249726" y="6163996"/>
            <a:ext cx="855674" cy="584775"/>
          </a:xfrm>
          <a:prstGeom prst="rect">
            <a:avLst/>
          </a:prstGeom>
          <a:noFill/>
        </p:spPr>
        <p:txBody>
          <a:bodyPr wrap="square" rtlCol="0">
            <a:spAutoFit/>
          </a:bodyPr>
          <a:lstStyle/>
          <a:p>
            <a:pPr algn="ctr"/>
            <a:r>
              <a:rPr lang="en-US" sz="3200" dirty="0"/>
              <a:t>3</a:t>
            </a:r>
          </a:p>
        </p:txBody>
      </p:sp>
      <p:sp>
        <p:nvSpPr>
          <p:cNvPr id="20" name="TextBox 19">
            <a:extLst>
              <a:ext uri="{FF2B5EF4-FFF2-40B4-BE49-F238E27FC236}">
                <a16:creationId xmlns:a16="http://schemas.microsoft.com/office/drawing/2014/main" id="{D4FDE17A-2902-4829-B5D7-F4C202DD28D0}"/>
              </a:ext>
            </a:extLst>
          </p:cNvPr>
          <p:cNvSpPr txBox="1"/>
          <p:nvPr/>
        </p:nvSpPr>
        <p:spPr>
          <a:xfrm>
            <a:off x="666794" y="1322404"/>
            <a:ext cx="7810413" cy="954107"/>
          </a:xfrm>
          <a:prstGeom prst="rect">
            <a:avLst/>
          </a:prstGeom>
          <a:noFill/>
        </p:spPr>
        <p:txBody>
          <a:bodyPr wrap="square" rtlCol="0">
            <a:spAutoFit/>
          </a:bodyPr>
          <a:lstStyle/>
          <a:p>
            <a:pPr algn="ctr"/>
            <a:r>
              <a:rPr lang="en-US" sz="2800" dirty="0"/>
              <a:t>We’d like to take the measurements and convert them into </a:t>
            </a:r>
            <a:r>
              <a:rPr lang="en-US" sz="2800" b="1" dirty="0"/>
              <a:t>M</a:t>
            </a:r>
            <a:r>
              <a:rPr lang="en-US" sz="2800" dirty="0"/>
              <a:t>, </a:t>
            </a:r>
            <a:r>
              <a:rPr lang="en-US" sz="2800" b="1" dirty="0"/>
              <a:t>S</a:t>
            </a:r>
            <a:r>
              <a:rPr lang="en-US" sz="2800" dirty="0"/>
              <a:t> </a:t>
            </a:r>
          </a:p>
        </p:txBody>
      </p:sp>
      <p:sp>
        <p:nvSpPr>
          <p:cNvPr id="21" name="TextBox 20">
            <a:extLst>
              <a:ext uri="{FF2B5EF4-FFF2-40B4-BE49-F238E27FC236}">
                <a16:creationId xmlns:a16="http://schemas.microsoft.com/office/drawing/2014/main" id="{2BBAC4C3-55AD-49CF-BDB3-8225098F315B}"/>
              </a:ext>
            </a:extLst>
          </p:cNvPr>
          <p:cNvSpPr txBox="1"/>
          <p:nvPr/>
        </p:nvSpPr>
        <p:spPr>
          <a:xfrm>
            <a:off x="975712" y="6429539"/>
            <a:ext cx="8060203" cy="276999"/>
          </a:xfrm>
          <a:prstGeom prst="rect">
            <a:avLst/>
          </a:prstGeom>
          <a:noFill/>
        </p:spPr>
        <p:txBody>
          <a:bodyPr wrap="square" rtlCol="0">
            <a:spAutoFit/>
          </a:bodyPr>
          <a:lstStyle/>
          <a:p>
            <a:pPr algn="r"/>
            <a:r>
              <a:rPr lang="en-US" sz="1200" dirty="0"/>
              <a:t>Remake of M. Hebert diagram</a:t>
            </a:r>
          </a:p>
        </p:txBody>
      </p:sp>
    </p:spTree>
    <p:extLst>
      <p:ext uri="{BB962C8B-B14F-4D97-AF65-F5344CB8AC3E}">
        <p14:creationId xmlns:p14="http://schemas.microsoft.com/office/powerpoint/2010/main" val="2051557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D767-9245-47D9-87D9-4A6C9786AA34}"/>
              </a:ext>
            </a:extLst>
          </p:cNvPr>
          <p:cNvSpPr>
            <a:spLocks noGrp="1"/>
          </p:cNvSpPr>
          <p:nvPr>
            <p:ph type="title"/>
          </p:nvPr>
        </p:nvSpPr>
        <p:spPr/>
        <p:txBody>
          <a:bodyPr/>
          <a:lstStyle/>
          <a:p>
            <a:r>
              <a:rPr lang="en-US" dirty="0"/>
              <a:t>Affine structure from motion</a:t>
            </a:r>
          </a:p>
        </p:txBody>
      </p:sp>
      <p:sp>
        <p:nvSpPr>
          <p:cNvPr id="26" name="TextBox 25">
            <a:extLst>
              <a:ext uri="{FF2B5EF4-FFF2-40B4-BE49-F238E27FC236}">
                <a16:creationId xmlns:a16="http://schemas.microsoft.com/office/drawing/2014/main" id="{83542461-11ED-4D28-A569-1BB503A5E457}"/>
              </a:ext>
            </a:extLst>
          </p:cNvPr>
          <p:cNvSpPr txBox="1"/>
          <p:nvPr/>
        </p:nvSpPr>
        <p:spPr>
          <a:xfrm>
            <a:off x="666794" y="1315334"/>
            <a:ext cx="7810413" cy="523220"/>
          </a:xfrm>
          <a:prstGeom prst="rect">
            <a:avLst/>
          </a:prstGeom>
          <a:noFill/>
        </p:spPr>
        <p:txBody>
          <a:bodyPr wrap="square" rtlCol="0">
            <a:spAutoFit/>
          </a:bodyPr>
          <a:lstStyle/>
          <a:p>
            <a:pPr algn="ctr"/>
            <a:r>
              <a:rPr lang="en-US" sz="2800" dirty="0"/>
              <a:t>Do SVD (typically you don’t make full U,</a:t>
            </a:r>
            <a:r>
              <a:rPr lang="el-GR" sz="2800" dirty="0"/>
              <a:t>Σ</a:t>
            </a:r>
            <a:r>
              <a:rPr lang="en-US" sz="2800" dirty="0"/>
              <a:t>,V)</a:t>
            </a:r>
          </a:p>
        </p:txBody>
      </p:sp>
      <p:grpSp>
        <p:nvGrpSpPr>
          <p:cNvPr id="73" name="Group 72">
            <a:extLst>
              <a:ext uri="{FF2B5EF4-FFF2-40B4-BE49-F238E27FC236}">
                <a16:creationId xmlns:a16="http://schemas.microsoft.com/office/drawing/2014/main" id="{BCF20F6A-817D-4E75-9610-18379EBD9475}"/>
              </a:ext>
            </a:extLst>
          </p:cNvPr>
          <p:cNvGrpSpPr/>
          <p:nvPr/>
        </p:nvGrpSpPr>
        <p:grpSpPr>
          <a:xfrm>
            <a:off x="707280" y="1690689"/>
            <a:ext cx="7550796" cy="2340446"/>
            <a:chOff x="707280" y="1755832"/>
            <a:chExt cx="7550796" cy="2340446"/>
          </a:xfrm>
        </p:grpSpPr>
        <p:sp>
          <p:nvSpPr>
            <p:cNvPr id="4" name="Rectangle 3">
              <a:extLst>
                <a:ext uri="{FF2B5EF4-FFF2-40B4-BE49-F238E27FC236}">
                  <a16:creationId xmlns:a16="http://schemas.microsoft.com/office/drawing/2014/main" id="{F39B74B2-67BA-4A20-9BB1-06341DD6EE0A}"/>
                </a:ext>
              </a:extLst>
            </p:cNvPr>
            <p:cNvSpPr/>
            <p:nvPr/>
          </p:nvSpPr>
          <p:spPr>
            <a:xfrm>
              <a:off x="1739951" y="2389982"/>
              <a:ext cx="1066435" cy="170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a:t>
              </a:r>
            </a:p>
          </p:txBody>
        </p:sp>
        <p:cxnSp>
          <p:nvCxnSpPr>
            <p:cNvPr id="5" name="Straight Arrow Connector 4">
              <a:extLst>
                <a:ext uri="{FF2B5EF4-FFF2-40B4-BE49-F238E27FC236}">
                  <a16:creationId xmlns:a16="http://schemas.microsoft.com/office/drawing/2014/main" id="{F355A677-5E12-487D-98FB-59C482423681}"/>
                </a:ext>
              </a:extLst>
            </p:cNvPr>
            <p:cNvCxnSpPr/>
            <p:nvPr/>
          </p:nvCxnSpPr>
          <p:spPr>
            <a:xfrm>
              <a:off x="1557480" y="2389982"/>
              <a:ext cx="0" cy="170629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9F2AB72-C893-4BC5-8134-25402C2655CF}"/>
                </a:ext>
              </a:extLst>
            </p:cNvPr>
            <p:cNvSpPr txBox="1"/>
            <p:nvPr/>
          </p:nvSpPr>
          <p:spPr>
            <a:xfrm>
              <a:off x="707280" y="3119669"/>
              <a:ext cx="809715" cy="531614"/>
            </a:xfrm>
            <a:prstGeom prst="rect">
              <a:avLst/>
            </a:prstGeom>
            <a:noFill/>
          </p:spPr>
          <p:txBody>
            <a:bodyPr wrap="square" rtlCol="0">
              <a:spAutoFit/>
            </a:bodyPr>
            <a:lstStyle/>
            <a:p>
              <a:pPr algn="r"/>
              <a:r>
                <a:rPr lang="en-US" sz="3200" dirty="0"/>
                <a:t>2m</a:t>
              </a:r>
            </a:p>
          </p:txBody>
        </p:sp>
        <p:sp>
          <p:nvSpPr>
            <p:cNvPr id="7" name="TextBox 6">
              <a:extLst>
                <a:ext uri="{FF2B5EF4-FFF2-40B4-BE49-F238E27FC236}">
                  <a16:creationId xmlns:a16="http://schemas.microsoft.com/office/drawing/2014/main" id="{B047FAE9-AFCC-482A-96F7-2404861D574A}"/>
                </a:ext>
              </a:extLst>
            </p:cNvPr>
            <p:cNvSpPr txBox="1"/>
            <p:nvPr/>
          </p:nvSpPr>
          <p:spPr>
            <a:xfrm>
              <a:off x="2073579" y="1755832"/>
              <a:ext cx="399178" cy="272802"/>
            </a:xfrm>
            <a:prstGeom prst="rect">
              <a:avLst/>
            </a:prstGeom>
            <a:noFill/>
          </p:spPr>
          <p:txBody>
            <a:bodyPr wrap="square" rtlCol="0">
              <a:spAutoFit/>
            </a:bodyPr>
            <a:lstStyle/>
            <a:p>
              <a:pPr algn="ctr"/>
              <a:r>
                <a:rPr lang="en-US" sz="3200" dirty="0"/>
                <a:t>n</a:t>
              </a:r>
            </a:p>
          </p:txBody>
        </p:sp>
        <p:cxnSp>
          <p:nvCxnSpPr>
            <p:cNvPr id="8" name="Straight Arrow Connector 7">
              <a:extLst>
                <a:ext uri="{FF2B5EF4-FFF2-40B4-BE49-F238E27FC236}">
                  <a16:creationId xmlns:a16="http://schemas.microsoft.com/office/drawing/2014/main" id="{76F02A70-6374-4888-AB24-2A39DD1A4991}"/>
                </a:ext>
              </a:extLst>
            </p:cNvPr>
            <p:cNvCxnSpPr>
              <a:cxnSpLocks/>
            </p:cNvCxnSpPr>
            <p:nvPr/>
          </p:nvCxnSpPr>
          <p:spPr>
            <a:xfrm flipH="1">
              <a:off x="1739951" y="2221708"/>
              <a:ext cx="106643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F4B6BEE-9ED9-4706-A7DD-6BD070EBEC0F}"/>
                </a:ext>
              </a:extLst>
            </p:cNvPr>
            <p:cNvSpPr txBox="1"/>
            <p:nvPr/>
          </p:nvSpPr>
          <p:spPr>
            <a:xfrm>
              <a:off x="4643245" y="2977208"/>
              <a:ext cx="346407" cy="531845"/>
            </a:xfrm>
            <a:prstGeom prst="rect">
              <a:avLst/>
            </a:prstGeom>
            <a:noFill/>
          </p:spPr>
          <p:txBody>
            <a:bodyPr wrap="square" rtlCol="0">
              <a:spAutoFit/>
            </a:bodyPr>
            <a:lstStyle/>
            <a:p>
              <a:pPr algn="ctr"/>
              <a:r>
                <a:rPr lang="en-US" sz="4000" dirty="0"/>
                <a:t>x</a:t>
              </a:r>
            </a:p>
          </p:txBody>
        </p:sp>
        <p:sp>
          <p:nvSpPr>
            <p:cNvPr id="11" name="TextBox 10">
              <a:extLst>
                <a:ext uri="{FF2B5EF4-FFF2-40B4-BE49-F238E27FC236}">
                  <a16:creationId xmlns:a16="http://schemas.microsoft.com/office/drawing/2014/main" id="{1002021F-471F-4249-B43A-B10DC000CE20}"/>
                </a:ext>
              </a:extLst>
            </p:cNvPr>
            <p:cNvSpPr txBox="1"/>
            <p:nvPr/>
          </p:nvSpPr>
          <p:spPr>
            <a:xfrm>
              <a:off x="2890959" y="3008717"/>
              <a:ext cx="625024" cy="531845"/>
            </a:xfrm>
            <a:prstGeom prst="rect">
              <a:avLst/>
            </a:prstGeom>
            <a:noFill/>
          </p:spPr>
          <p:txBody>
            <a:bodyPr wrap="square" rtlCol="0">
              <a:spAutoFit/>
            </a:bodyPr>
            <a:lstStyle/>
            <a:p>
              <a:pPr algn="ctr"/>
              <a:r>
                <a:rPr lang="en-US" sz="4000" dirty="0"/>
                <a:t>=</a:t>
              </a:r>
            </a:p>
          </p:txBody>
        </p:sp>
        <p:sp>
          <p:nvSpPr>
            <p:cNvPr id="12" name="Rectangle 11">
              <a:extLst>
                <a:ext uri="{FF2B5EF4-FFF2-40B4-BE49-F238E27FC236}">
                  <a16:creationId xmlns:a16="http://schemas.microsoft.com/office/drawing/2014/main" id="{9BDDC907-535F-4A66-92EE-4FFD980723C4}"/>
                </a:ext>
              </a:extLst>
            </p:cNvPr>
            <p:cNvSpPr/>
            <p:nvPr/>
          </p:nvSpPr>
          <p:spPr>
            <a:xfrm>
              <a:off x="3506166" y="2389981"/>
              <a:ext cx="1066435" cy="170629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U</a:t>
              </a:r>
            </a:p>
          </p:txBody>
        </p:sp>
        <p:sp>
          <p:nvSpPr>
            <p:cNvPr id="13" name="Rectangle 12">
              <a:extLst>
                <a:ext uri="{FF2B5EF4-FFF2-40B4-BE49-F238E27FC236}">
                  <a16:creationId xmlns:a16="http://schemas.microsoft.com/office/drawing/2014/main" id="{73876747-0B5F-40C6-AD04-A084C224E94A}"/>
                </a:ext>
              </a:extLst>
            </p:cNvPr>
            <p:cNvSpPr/>
            <p:nvPr/>
          </p:nvSpPr>
          <p:spPr>
            <a:xfrm>
              <a:off x="5060294" y="2742211"/>
              <a:ext cx="1066435" cy="106485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t>Σ</a:t>
              </a:r>
              <a:endParaRPr lang="en-US" sz="4000" b="1" dirty="0"/>
            </a:p>
          </p:txBody>
        </p:sp>
        <p:sp>
          <p:nvSpPr>
            <p:cNvPr id="17" name="TextBox 16">
              <a:extLst>
                <a:ext uri="{FF2B5EF4-FFF2-40B4-BE49-F238E27FC236}">
                  <a16:creationId xmlns:a16="http://schemas.microsoft.com/office/drawing/2014/main" id="{B2D29470-4294-48D9-8013-17EEDD2B356C}"/>
                </a:ext>
              </a:extLst>
            </p:cNvPr>
            <p:cNvSpPr txBox="1"/>
            <p:nvPr/>
          </p:nvSpPr>
          <p:spPr>
            <a:xfrm>
              <a:off x="5393922" y="2128697"/>
              <a:ext cx="399178" cy="272802"/>
            </a:xfrm>
            <a:prstGeom prst="rect">
              <a:avLst/>
            </a:prstGeom>
            <a:noFill/>
          </p:spPr>
          <p:txBody>
            <a:bodyPr wrap="square" rtlCol="0">
              <a:spAutoFit/>
            </a:bodyPr>
            <a:lstStyle/>
            <a:p>
              <a:pPr algn="ctr"/>
              <a:r>
                <a:rPr lang="en-US" sz="3200" dirty="0"/>
                <a:t>n</a:t>
              </a:r>
            </a:p>
          </p:txBody>
        </p:sp>
        <p:cxnSp>
          <p:nvCxnSpPr>
            <p:cNvPr id="18" name="Straight Arrow Connector 17">
              <a:extLst>
                <a:ext uri="{FF2B5EF4-FFF2-40B4-BE49-F238E27FC236}">
                  <a16:creationId xmlns:a16="http://schemas.microsoft.com/office/drawing/2014/main" id="{877DF870-3B0C-4157-8C85-0CC032FCCA32}"/>
                </a:ext>
              </a:extLst>
            </p:cNvPr>
            <p:cNvCxnSpPr>
              <a:cxnSpLocks/>
            </p:cNvCxnSpPr>
            <p:nvPr/>
          </p:nvCxnSpPr>
          <p:spPr>
            <a:xfrm flipH="1">
              <a:off x="5060294" y="2603277"/>
              <a:ext cx="106643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86CBA572-2B2A-4CA5-89E9-AF461D7AB97D}"/>
                </a:ext>
              </a:extLst>
            </p:cNvPr>
            <p:cNvGrpSpPr/>
            <p:nvPr/>
          </p:nvGrpSpPr>
          <p:grpSpPr>
            <a:xfrm>
              <a:off x="6550022" y="2137919"/>
              <a:ext cx="1708054" cy="1669146"/>
              <a:chOff x="6451858" y="2137919"/>
              <a:chExt cx="1708054" cy="1669146"/>
            </a:xfrm>
          </p:grpSpPr>
          <p:sp>
            <p:nvSpPr>
              <p:cNvPr id="14" name="Rectangle 13">
                <a:extLst>
                  <a:ext uri="{FF2B5EF4-FFF2-40B4-BE49-F238E27FC236}">
                    <a16:creationId xmlns:a16="http://schemas.microsoft.com/office/drawing/2014/main" id="{99100687-473C-4868-8F34-86D003856442}"/>
                  </a:ext>
                </a:extLst>
              </p:cNvPr>
              <p:cNvSpPr/>
              <p:nvPr/>
            </p:nvSpPr>
            <p:spPr>
              <a:xfrm>
                <a:off x="6451858" y="2742211"/>
                <a:ext cx="1066435" cy="106485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V</a:t>
                </a:r>
                <a:r>
                  <a:rPr lang="en-US" sz="4000" baseline="30000" dirty="0"/>
                  <a:t>T</a:t>
                </a:r>
              </a:p>
            </p:txBody>
          </p:sp>
          <p:sp>
            <p:nvSpPr>
              <p:cNvPr id="20" name="TextBox 19">
                <a:extLst>
                  <a:ext uri="{FF2B5EF4-FFF2-40B4-BE49-F238E27FC236}">
                    <a16:creationId xmlns:a16="http://schemas.microsoft.com/office/drawing/2014/main" id="{0C012584-4237-4AB4-82A4-F2BB60A97E9D}"/>
                  </a:ext>
                </a:extLst>
              </p:cNvPr>
              <p:cNvSpPr txBox="1"/>
              <p:nvPr/>
            </p:nvSpPr>
            <p:spPr>
              <a:xfrm>
                <a:off x="7760734" y="3002798"/>
                <a:ext cx="399178" cy="272802"/>
              </a:xfrm>
              <a:prstGeom prst="rect">
                <a:avLst/>
              </a:prstGeom>
              <a:noFill/>
            </p:spPr>
            <p:txBody>
              <a:bodyPr wrap="square" rtlCol="0">
                <a:spAutoFit/>
              </a:bodyPr>
              <a:lstStyle/>
              <a:p>
                <a:pPr algn="ctr"/>
                <a:r>
                  <a:rPr lang="en-US" sz="3200" dirty="0"/>
                  <a:t>n</a:t>
                </a:r>
              </a:p>
            </p:txBody>
          </p:sp>
          <p:cxnSp>
            <p:nvCxnSpPr>
              <p:cNvPr id="21" name="Straight Arrow Connector 20">
                <a:extLst>
                  <a:ext uri="{FF2B5EF4-FFF2-40B4-BE49-F238E27FC236}">
                    <a16:creationId xmlns:a16="http://schemas.microsoft.com/office/drawing/2014/main" id="{18103969-2112-44DB-AB24-5ACB42A3A8B0}"/>
                  </a:ext>
                </a:extLst>
              </p:cNvPr>
              <p:cNvCxnSpPr>
                <a:cxnSpLocks/>
              </p:cNvCxnSpPr>
              <p:nvPr/>
            </p:nvCxnSpPr>
            <p:spPr>
              <a:xfrm>
                <a:off x="7740775" y="2742211"/>
                <a:ext cx="0" cy="106485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E73109D-B7CB-480E-9D5D-1F87C4573695}"/>
                  </a:ext>
                </a:extLst>
              </p:cNvPr>
              <p:cNvSpPr txBox="1"/>
              <p:nvPr/>
            </p:nvSpPr>
            <p:spPr>
              <a:xfrm>
                <a:off x="6785487" y="2137919"/>
                <a:ext cx="399178" cy="272802"/>
              </a:xfrm>
              <a:prstGeom prst="rect">
                <a:avLst/>
              </a:prstGeom>
              <a:noFill/>
            </p:spPr>
            <p:txBody>
              <a:bodyPr wrap="square" rtlCol="0">
                <a:spAutoFit/>
              </a:bodyPr>
              <a:lstStyle/>
              <a:p>
                <a:pPr algn="ctr"/>
                <a:r>
                  <a:rPr lang="en-US" sz="3200" dirty="0"/>
                  <a:t>n</a:t>
                </a:r>
              </a:p>
            </p:txBody>
          </p:sp>
          <p:cxnSp>
            <p:nvCxnSpPr>
              <p:cNvPr id="25" name="Straight Arrow Connector 24">
                <a:extLst>
                  <a:ext uri="{FF2B5EF4-FFF2-40B4-BE49-F238E27FC236}">
                    <a16:creationId xmlns:a16="http://schemas.microsoft.com/office/drawing/2014/main" id="{EAA36EA3-9A67-4E04-BF18-12FCD9565ECB}"/>
                  </a:ext>
                </a:extLst>
              </p:cNvPr>
              <p:cNvCxnSpPr>
                <a:cxnSpLocks/>
              </p:cNvCxnSpPr>
              <p:nvPr/>
            </p:nvCxnSpPr>
            <p:spPr>
              <a:xfrm flipH="1">
                <a:off x="6451858" y="2603277"/>
                <a:ext cx="106643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52399DD8-6873-482A-A2FE-C49DA839CFD1}"/>
                </a:ext>
              </a:extLst>
            </p:cNvPr>
            <p:cNvSpPr txBox="1"/>
            <p:nvPr/>
          </p:nvSpPr>
          <p:spPr>
            <a:xfrm>
              <a:off x="3839795" y="1759593"/>
              <a:ext cx="399178" cy="272802"/>
            </a:xfrm>
            <a:prstGeom prst="rect">
              <a:avLst/>
            </a:prstGeom>
            <a:noFill/>
          </p:spPr>
          <p:txBody>
            <a:bodyPr wrap="square" rtlCol="0">
              <a:spAutoFit/>
            </a:bodyPr>
            <a:lstStyle/>
            <a:p>
              <a:pPr algn="ctr"/>
              <a:r>
                <a:rPr lang="en-US" sz="3200" dirty="0"/>
                <a:t>n</a:t>
              </a:r>
            </a:p>
          </p:txBody>
        </p:sp>
        <p:cxnSp>
          <p:nvCxnSpPr>
            <p:cNvPr id="29" name="Straight Arrow Connector 28">
              <a:extLst>
                <a:ext uri="{FF2B5EF4-FFF2-40B4-BE49-F238E27FC236}">
                  <a16:creationId xmlns:a16="http://schemas.microsoft.com/office/drawing/2014/main" id="{6ECF4A9C-75DC-4AC1-B4BA-DDAE4D6ADCA2}"/>
                </a:ext>
              </a:extLst>
            </p:cNvPr>
            <p:cNvCxnSpPr>
              <a:cxnSpLocks/>
            </p:cNvCxnSpPr>
            <p:nvPr/>
          </p:nvCxnSpPr>
          <p:spPr>
            <a:xfrm flipH="1">
              <a:off x="3506166" y="2221708"/>
              <a:ext cx="106643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ABA60EE-6120-4D25-AD87-54FAFF782C6B}"/>
                </a:ext>
              </a:extLst>
            </p:cNvPr>
            <p:cNvSpPr txBox="1"/>
            <p:nvPr/>
          </p:nvSpPr>
          <p:spPr>
            <a:xfrm>
              <a:off x="6174879" y="2983452"/>
              <a:ext cx="346407" cy="531845"/>
            </a:xfrm>
            <a:prstGeom prst="rect">
              <a:avLst/>
            </a:prstGeom>
            <a:noFill/>
          </p:spPr>
          <p:txBody>
            <a:bodyPr wrap="square" rtlCol="0">
              <a:spAutoFit/>
            </a:bodyPr>
            <a:lstStyle/>
            <a:p>
              <a:pPr algn="ctr"/>
              <a:r>
                <a:rPr lang="en-US" sz="4000" dirty="0"/>
                <a:t>x</a:t>
              </a:r>
            </a:p>
          </p:txBody>
        </p:sp>
      </p:grpSp>
      <p:grpSp>
        <p:nvGrpSpPr>
          <p:cNvPr id="3" name="Group 2">
            <a:extLst>
              <a:ext uri="{FF2B5EF4-FFF2-40B4-BE49-F238E27FC236}">
                <a16:creationId xmlns:a16="http://schemas.microsoft.com/office/drawing/2014/main" id="{D4D352F5-3CA6-4563-8234-2A555C108C52}"/>
              </a:ext>
            </a:extLst>
          </p:cNvPr>
          <p:cNvGrpSpPr/>
          <p:nvPr/>
        </p:nvGrpSpPr>
        <p:grpSpPr>
          <a:xfrm>
            <a:off x="1699465" y="4703683"/>
            <a:ext cx="5876506" cy="1706297"/>
            <a:chOff x="1699465" y="4703683"/>
            <a:chExt cx="5876506" cy="1706297"/>
          </a:xfrm>
        </p:grpSpPr>
        <p:sp>
          <p:nvSpPr>
            <p:cNvPr id="75" name="Rectangle 74">
              <a:extLst>
                <a:ext uri="{FF2B5EF4-FFF2-40B4-BE49-F238E27FC236}">
                  <a16:creationId xmlns:a16="http://schemas.microsoft.com/office/drawing/2014/main" id="{C983E515-ED06-42D8-BAB3-218E39D71612}"/>
                </a:ext>
              </a:extLst>
            </p:cNvPr>
            <p:cNvSpPr/>
            <p:nvPr/>
          </p:nvSpPr>
          <p:spPr>
            <a:xfrm>
              <a:off x="1699465" y="4703684"/>
              <a:ext cx="1066435" cy="170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a:t>
              </a:r>
            </a:p>
          </p:txBody>
        </p:sp>
        <p:sp>
          <p:nvSpPr>
            <p:cNvPr id="80" name="TextBox 79">
              <a:extLst>
                <a:ext uri="{FF2B5EF4-FFF2-40B4-BE49-F238E27FC236}">
                  <a16:creationId xmlns:a16="http://schemas.microsoft.com/office/drawing/2014/main" id="{E1154671-7676-4CB5-8C08-4B609939E343}"/>
                </a:ext>
              </a:extLst>
            </p:cNvPr>
            <p:cNvSpPr txBox="1"/>
            <p:nvPr/>
          </p:nvSpPr>
          <p:spPr>
            <a:xfrm>
              <a:off x="4602759" y="5290910"/>
              <a:ext cx="346407" cy="531845"/>
            </a:xfrm>
            <a:prstGeom prst="rect">
              <a:avLst/>
            </a:prstGeom>
            <a:noFill/>
          </p:spPr>
          <p:txBody>
            <a:bodyPr wrap="square" rtlCol="0">
              <a:spAutoFit/>
            </a:bodyPr>
            <a:lstStyle/>
            <a:p>
              <a:pPr algn="ctr"/>
              <a:r>
                <a:rPr lang="en-US" sz="4000" dirty="0"/>
                <a:t>x</a:t>
              </a:r>
            </a:p>
          </p:txBody>
        </p:sp>
        <p:sp>
          <p:nvSpPr>
            <p:cNvPr id="81" name="TextBox 80">
              <a:extLst>
                <a:ext uri="{FF2B5EF4-FFF2-40B4-BE49-F238E27FC236}">
                  <a16:creationId xmlns:a16="http://schemas.microsoft.com/office/drawing/2014/main" id="{326673B6-FBCE-4981-A591-386B40B068A9}"/>
                </a:ext>
              </a:extLst>
            </p:cNvPr>
            <p:cNvSpPr txBox="1"/>
            <p:nvPr/>
          </p:nvSpPr>
          <p:spPr>
            <a:xfrm>
              <a:off x="2850473" y="5322419"/>
              <a:ext cx="625024" cy="531845"/>
            </a:xfrm>
            <a:prstGeom prst="rect">
              <a:avLst/>
            </a:prstGeom>
            <a:noFill/>
          </p:spPr>
          <p:txBody>
            <a:bodyPr wrap="square" rtlCol="0">
              <a:spAutoFit/>
            </a:bodyPr>
            <a:lstStyle/>
            <a:p>
              <a:pPr algn="ctr"/>
              <a:r>
                <a:rPr lang="en-US" sz="4000" dirty="0"/>
                <a:t>=</a:t>
              </a:r>
            </a:p>
          </p:txBody>
        </p:sp>
        <p:sp>
          <p:nvSpPr>
            <p:cNvPr id="82" name="Rectangle 81">
              <a:extLst>
                <a:ext uri="{FF2B5EF4-FFF2-40B4-BE49-F238E27FC236}">
                  <a16:creationId xmlns:a16="http://schemas.microsoft.com/office/drawing/2014/main" id="{53A3C358-9FE0-4E59-951D-9168AC235883}"/>
                </a:ext>
              </a:extLst>
            </p:cNvPr>
            <p:cNvSpPr/>
            <p:nvPr/>
          </p:nvSpPr>
          <p:spPr>
            <a:xfrm>
              <a:off x="3465680" y="4703683"/>
              <a:ext cx="1066435" cy="170629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p:txBody>
        </p:sp>
        <p:sp>
          <p:nvSpPr>
            <p:cNvPr id="83" name="Rectangle 82">
              <a:extLst>
                <a:ext uri="{FF2B5EF4-FFF2-40B4-BE49-F238E27FC236}">
                  <a16:creationId xmlns:a16="http://schemas.microsoft.com/office/drawing/2014/main" id="{4AAFA142-63A4-4EAF-9887-544166E1FB61}"/>
                </a:ext>
              </a:extLst>
            </p:cNvPr>
            <p:cNvSpPr/>
            <p:nvPr/>
          </p:nvSpPr>
          <p:spPr>
            <a:xfrm>
              <a:off x="5019808" y="5055913"/>
              <a:ext cx="1066435" cy="106485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p:txBody>
        </p:sp>
        <p:sp>
          <p:nvSpPr>
            <p:cNvPr id="90" name="Rectangle 89">
              <a:extLst>
                <a:ext uri="{FF2B5EF4-FFF2-40B4-BE49-F238E27FC236}">
                  <a16:creationId xmlns:a16="http://schemas.microsoft.com/office/drawing/2014/main" id="{1ED2B42D-E2F3-4C1F-BAE3-5D0C1BAF93BA}"/>
                </a:ext>
              </a:extLst>
            </p:cNvPr>
            <p:cNvSpPr/>
            <p:nvPr/>
          </p:nvSpPr>
          <p:spPr>
            <a:xfrm>
              <a:off x="6509536" y="5055913"/>
              <a:ext cx="1066435" cy="106485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aseline="30000" dirty="0"/>
            </a:p>
          </p:txBody>
        </p:sp>
        <p:sp>
          <p:nvSpPr>
            <p:cNvPr id="89" name="TextBox 88">
              <a:extLst>
                <a:ext uri="{FF2B5EF4-FFF2-40B4-BE49-F238E27FC236}">
                  <a16:creationId xmlns:a16="http://schemas.microsoft.com/office/drawing/2014/main" id="{105581D8-F2FB-4458-ACDA-54F4531CA941}"/>
                </a:ext>
              </a:extLst>
            </p:cNvPr>
            <p:cNvSpPr txBox="1"/>
            <p:nvPr/>
          </p:nvSpPr>
          <p:spPr>
            <a:xfrm>
              <a:off x="6134393" y="5297154"/>
              <a:ext cx="346407" cy="531845"/>
            </a:xfrm>
            <a:prstGeom prst="rect">
              <a:avLst/>
            </a:prstGeom>
            <a:noFill/>
          </p:spPr>
          <p:txBody>
            <a:bodyPr wrap="square" rtlCol="0">
              <a:spAutoFit/>
            </a:bodyPr>
            <a:lstStyle/>
            <a:p>
              <a:pPr algn="ctr"/>
              <a:r>
                <a:rPr lang="en-US" sz="4000" dirty="0"/>
                <a:t>x</a:t>
              </a:r>
            </a:p>
          </p:txBody>
        </p:sp>
        <p:sp>
          <p:nvSpPr>
            <p:cNvPr id="95" name="Rectangle 94">
              <a:extLst>
                <a:ext uri="{FF2B5EF4-FFF2-40B4-BE49-F238E27FC236}">
                  <a16:creationId xmlns:a16="http://schemas.microsoft.com/office/drawing/2014/main" id="{A98521B6-C385-41F6-96DC-05DC96C4C742}"/>
                </a:ext>
              </a:extLst>
            </p:cNvPr>
            <p:cNvSpPr/>
            <p:nvPr/>
          </p:nvSpPr>
          <p:spPr>
            <a:xfrm>
              <a:off x="3465680" y="4703683"/>
              <a:ext cx="457200" cy="1706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a:t>
              </a:r>
              <a:r>
                <a:rPr lang="en-US" baseline="-25000" dirty="0"/>
                <a:t>3</a:t>
              </a:r>
            </a:p>
          </p:txBody>
        </p:sp>
        <p:sp>
          <p:nvSpPr>
            <p:cNvPr id="96" name="Rectangle 95">
              <a:extLst>
                <a:ext uri="{FF2B5EF4-FFF2-40B4-BE49-F238E27FC236}">
                  <a16:creationId xmlns:a16="http://schemas.microsoft.com/office/drawing/2014/main" id="{3F5B447E-11F7-41B1-8670-825A86F0F5BC}"/>
                </a:ext>
              </a:extLst>
            </p:cNvPr>
            <p:cNvSpPr/>
            <p:nvPr/>
          </p:nvSpPr>
          <p:spPr>
            <a:xfrm>
              <a:off x="5019808" y="5055913"/>
              <a:ext cx="457200"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Σ</a:t>
              </a:r>
              <a:r>
                <a:rPr lang="en-US" baseline="-25000" dirty="0"/>
                <a:t>3</a:t>
              </a:r>
            </a:p>
          </p:txBody>
        </p:sp>
        <p:sp>
          <p:nvSpPr>
            <p:cNvPr id="97" name="Rectangle 96">
              <a:extLst>
                <a:ext uri="{FF2B5EF4-FFF2-40B4-BE49-F238E27FC236}">
                  <a16:creationId xmlns:a16="http://schemas.microsoft.com/office/drawing/2014/main" id="{7CFF0F9C-D0DB-4DE0-9A8B-C0EDF471186C}"/>
                </a:ext>
              </a:extLst>
            </p:cNvPr>
            <p:cNvSpPr/>
            <p:nvPr/>
          </p:nvSpPr>
          <p:spPr>
            <a:xfrm>
              <a:off x="6512101" y="5055913"/>
              <a:ext cx="1063869"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a:t>
              </a:r>
              <a:r>
                <a:rPr lang="en-US" baseline="-25000" dirty="0"/>
                <a:t>3</a:t>
              </a:r>
              <a:r>
                <a:rPr lang="en-US" baseline="30000" dirty="0"/>
                <a:t>T</a:t>
              </a:r>
            </a:p>
          </p:txBody>
        </p:sp>
      </p:grpSp>
      <p:sp>
        <p:nvSpPr>
          <p:cNvPr id="98" name="TextBox 97">
            <a:extLst>
              <a:ext uri="{FF2B5EF4-FFF2-40B4-BE49-F238E27FC236}">
                <a16:creationId xmlns:a16="http://schemas.microsoft.com/office/drawing/2014/main" id="{8C0A4364-6560-447D-8A38-7876A6E5BE9C}"/>
              </a:ext>
            </a:extLst>
          </p:cNvPr>
          <p:cNvSpPr txBox="1"/>
          <p:nvPr/>
        </p:nvSpPr>
        <p:spPr>
          <a:xfrm>
            <a:off x="697552" y="4086177"/>
            <a:ext cx="7810413" cy="523220"/>
          </a:xfrm>
          <a:prstGeom prst="rect">
            <a:avLst/>
          </a:prstGeom>
          <a:noFill/>
        </p:spPr>
        <p:txBody>
          <a:bodyPr wrap="square" rtlCol="0">
            <a:spAutoFit/>
          </a:bodyPr>
          <a:lstStyle/>
          <a:p>
            <a:pPr algn="ctr"/>
            <a:r>
              <a:rPr lang="en-US" sz="2800" dirty="0"/>
              <a:t>Truncate to top 3 singular values</a:t>
            </a:r>
          </a:p>
        </p:txBody>
      </p:sp>
      <p:sp>
        <p:nvSpPr>
          <p:cNvPr id="99" name="TextBox 98">
            <a:extLst>
              <a:ext uri="{FF2B5EF4-FFF2-40B4-BE49-F238E27FC236}">
                <a16:creationId xmlns:a16="http://schemas.microsoft.com/office/drawing/2014/main" id="{FB3850E5-2936-4EC0-BEE8-BD15E5559B0B}"/>
              </a:ext>
            </a:extLst>
          </p:cNvPr>
          <p:cNvSpPr txBox="1"/>
          <p:nvPr/>
        </p:nvSpPr>
        <p:spPr>
          <a:xfrm>
            <a:off x="975712" y="6429539"/>
            <a:ext cx="8060203" cy="276999"/>
          </a:xfrm>
          <a:prstGeom prst="rect">
            <a:avLst/>
          </a:prstGeom>
          <a:noFill/>
        </p:spPr>
        <p:txBody>
          <a:bodyPr wrap="square" rtlCol="0">
            <a:spAutoFit/>
          </a:bodyPr>
          <a:lstStyle/>
          <a:p>
            <a:pPr algn="r"/>
            <a:r>
              <a:rPr lang="en-US" sz="1200" dirty="0"/>
              <a:t>Remake of M. Hebert diagram</a:t>
            </a:r>
          </a:p>
        </p:txBody>
      </p:sp>
    </p:spTree>
    <p:extLst>
      <p:ext uri="{BB962C8B-B14F-4D97-AF65-F5344CB8AC3E}">
        <p14:creationId xmlns:p14="http://schemas.microsoft.com/office/powerpoint/2010/main" val="30473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C3AEA-C40C-4E46-8A1D-9A71018FFC1B}"/>
              </a:ext>
            </a:extLst>
          </p:cNvPr>
          <p:cNvSpPr>
            <a:spLocks noGrp="1"/>
          </p:cNvSpPr>
          <p:nvPr>
            <p:ph type="title"/>
          </p:nvPr>
        </p:nvSpPr>
        <p:spPr>
          <a:xfrm>
            <a:off x="628650" y="365126"/>
            <a:ext cx="7886700" cy="1325563"/>
          </a:xfrm>
        </p:spPr>
        <p:txBody>
          <a:bodyPr/>
          <a:lstStyle/>
          <a:p>
            <a:r>
              <a:rPr lang="en-US" dirty="0"/>
              <a:t>Affine structure from motion</a:t>
            </a:r>
          </a:p>
        </p:txBody>
      </p:sp>
      <p:grpSp>
        <p:nvGrpSpPr>
          <p:cNvPr id="13" name="Group 12">
            <a:extLst>
              <a:ext uri="{FF2B5EF4-FFF2-40B4-BE49-F238E27FC236}">
                <a16:creationId xmlns:a16="http://schemas.microsoft.com/office/drawing/2014/main" id="{962D218A-20D5-46A2-B666-E64B3C831DC7}"/>
              </a:ext>
            </a:extLst>
          </p:cNvPr>
          <p:cNvGrpSpPr/>
          <p:nvPr/>
        </p:nvGrpSpPr>
        <p:grpSpPr>
          <a:xfrm>
            <a:off x="2184630" y="1884982"/>
            <a:ext cx="4774740" cy="1706297"/>
            <a:chOff x="1699465" y="1960483"/>
            <a:chExt cx="4774740" cy="1706297"/>
          </a:xfrm>
        </p:grpSpPr>
        <p:sp>
          <p:nvSpPr>
            <p:cNvPr id="3" name="Rectangle 2">
              <a:extLst>
                <a:ext uri="{FF2B5EF4-FFF2-40B4-BE49-F238E27FC236}">
                  <a16:creationId xmlns:a16="http://schemas.microsoft.com/office/drawing/2014/main" id="{CA4726D5-50D7-4F49-91B0-68ABD8D0FD79}"/>
                </a:ext>
              </a:extLst>
            </p:cNvPr>
            <p:cNvSpPr/>
            <p:nvPr/>
          </p:nvSpPr>
          <p:spPr>
            <a:xfrm>
              <a:off x="1699465" y="1960484"/>
              <a:ext cx="1066435" cy="170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a:t>
              </a:r>
            </a:p>
          </p:txBody>
        </p:sp>
        <p:sp>
          <p:nvSpPr>
            <p:cNvPr id="4" name="TextBox 3">
              <a:extLst>
                <a:ext uri="{FF2B5EF4-FFF2-40B4-BE49-F238E27FC236}">
                  <a16:creationId xmlns:a16="http://schemas.microsoft.com/office/drawing/2014/main" id="{0A2FBED8-D9A9-409C-B11B-3A22DDF592CA}"/>
                </a:ext>
              </a:extLst>
            </p:cNvPr>
            <p:cNvSpPr txBox="1"/>
            <p:nvPr/>
          </p:nvSpPr>
          <p:spPr>
            <a:xfrm>
              <a:off x="3960777" y="2438648"/>
              <a:ext cx="346407" cy="531845"/>
            </a:xfrm>
            <a:prstGeom prst="rect">
              <a:avLst/>
            </a:prstGeom>
            <a:noFill/>
          </p:spPr>
          <p:txBody>
            <a:bodyPr wrap="square" rtlCol="0">
              <a:spAutoFit/>
            </a:bodyPr>
            <a:lstStyle/>
            <a:p>
              <a:pPr algn="ctr"/>
              <a:r>
                <a:rPr lang="en-US" sz="4000" dirty="0"/>
                <a:t>x</a:t>
              </a:r>
            </a:p>
          </p:txBody>
        </p:sp>
        <p:sp>
          <p:nvSpPr>
            <p:cNvPr id="5" name="TextBox 4">
              <a:extLst>
                <a:ext uri="{FF2B5EF4-FFF2-40B4-BE49-F238E27FC236}">
                  <a16:creationId xmlns:a16="http://schemas.microsoft.com/office/drawing/2014/main" id="{4A222158-D74F-4950-9153-B336F9148146}"/>
                </a:ext>
              </a:extLst>
            </p:cNvPr>
            <p:cNvSpPr txBox="1"/>
            <p:nvPr/>
          </p:nvSpPr>
          <p:spPr>
            <a:xfrm>
              <a:off x="2850473" y="2547705"/>
              <a:ext cx="625024" cy="531845"/>
            </a:xfrm>
            <a:prstGeom prst="rect">
              <a:avLst/>
            </a:prstGeom>
            <a:noFill/>
          </p:spPr>
          <p:txBody>
            <a:bodyPr wrap="square" rtlCol="0">
              <a:spAutoFit/>
            </a:bodyPr>
            <a:lstStyle/>
            <a:p>
              <a:pPr algn="ctr"/>
              <a:r>
                <a:rPr lang="en-US" sz="4000" dirty="0"/>
                <a:t>=</a:t>
              </a:r>
            </a:p>
          </p:txBody>
        </p:sp>
        <p:sp>
          <p:nvSpPr>
            <p:cNvPr id="9" name="TextBox 8">
              <a:extLst>
                <a:ext uri="{FF2B5EF4-FFF2-40B4-BE49-F238E27FC236}">
                  <a16:creationId xmlns:a16="http://schemas.microsoft.com/office/drawing/2014/main" id="{C83CB98D-AF2E-4A4B-A8F0-6A08032574DB}"/>
                </a:ext>
              </a:extLst>
            </p:cNvPr>
            <p:cNvSpPr txBox="1"/>
            <p:nvPr/>
          </p:nvSpPr>
          <p:spPr>
            <a:xfrm>
              <a:off x="4902851" y="2438648"/>
              <a:ext cx="346407" cy="531845"/>
            </a:xfrm>
            <a:prstGeom prst="rect">
              <a:avLst/>
            </a:prstGeom>
            <a:noFill/>
          </p:spPr>
          <p:txBody>
            <a:bodyPr wrap="square" rtlCol="0">
              <a:spAutoFit/>
            </a:bodyPr>
            <a:lstStyle/>
            <a:p>
              <a:pPr algn="ctr"/>
              <a:r>
                <a:rPr lang="en-US" sz="4000" dirty="0"/>
                <a:t>x</a:t>
              </a:r>
            </a:p>
          </p:txBody>
        </p:sp>
        <p:sp>
          <p:nvSpPr>
            <p:cNvPr id="10" name="Rectangle 9">
              <a:extLst>
                <a:ext uri="{FF2B5EF4-FFF2-40B4-BE49-F238E27FC236}">
                  <a16:creationId xmlns:a16="http://schemas.microsoft.com/office/drawing/2014/main" id="{D9F82E60-DA06-40D1-889F-9439710F1123}"/>
                </a:ext>
              </a:extLst>
            </p:cNvPr>
            <p:cNvSpPr/>
            <p:nvPr/>
          </p:nvSpPr>
          <p:spPr>
            <a:xfrm>
              <a:off x="3465680" y="1960483"/>
              <a:ext cx="457200" cy="1706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a:t>
              </a:r>
              <a:r>
                <a:rPr lang="en-US" baseline="-25000" dirty="0"/>
                <a:t>3</a:t>
              </a:r>
            </a:p>
          </p:txBody>
        </p:sp>
        <p:sp>
          <p:nvSpPr>
            <p:cNvPr id="11" name="Rectangle 10">
              <a:extLst>
                <a:ext uri="{FF2B5EF4-FFF2-40B4-BE49-F238E27FC236}">
                  <a16:creationId xmlns:a16="http://schemas.microsoft.com/office/drawing/2014/main" id="{C4373E35-95E7-4EEE-8C0B-55244FEB3BEC}"/>
                </a:ext>
              </a:extLst>
            </p:cNvPr>
            <p:cNvSpPr/>
            <p:nvPr/>
          </p:nvSpPr>
          <p:spPr>
            <a:xfrm>
              <a:off x="4357469" y="2585027"/>
              <a:ext cx="457200"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Σ</a:t>
              </a:r>
              <a:r>
                <a:rPr lang="en-US" baseline="-25000" dirty="0"/>
                <a:t>3</a:t>
              </a:r>
            </a:p>
          </p:txBody>
        </p:sp>
        <p:sp>
          <p:nvSpPr>
            <p:cNvPr id="12" name="Rectangle 11">
              <a:extLst>
                <a:ext uri="{FF2B5EF4-FFF2-40B4-BE49-F238E27FC236}">
                  <a16:creationId xmlns:a16="http://schemas.microsoft.com/office/drawing/2014/main" id="{DAFD35E6-46EB-4BDF-B454-DD4EC6877E1B}"/>
                </a:ext>
              </a:extLst>
            </p:cNvPr>
            <p:cNvSpPr/>
            <p:nvPr/>
          </p:nvSpPr>
          <p:spPr>
            <a:xfrm>
              <a:off x="5410336" y="2585027"/>
              <a:ext cx="1063869"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a:t>
              </a:r>
              <a:r>
                <a:rPr lang="en-US" baseline="-25000" dirty="0"/>
                <a:t>3</a:t>
              </a:r>
              <a:r>
                <a:rPr lang="en-US" baseline="30000" dirty="0"/>
                <a:t>T</a:t>
              </a:r>
            </a:p>
          </p:txBody>
        </p:sp>
      </p:grpSp>
      <p:sp>
        <p:nvSpPr>
          <p:cNvPr id="14" name="TextBox 13">
            <a:extLst>
              <a:ext uri="{FF2B5EF4-FFF2-40B4-BE49-F238E27FC236}">
                <a16:creationId xmlns:a16="http://schemas.microsoft.com/office/drawing/2014/main" id="{60A795D3-A81B-4E36-883D-CF54A0915E1F}"/>
              </a:ext>
            </a:extLst>
          </p:cNvPr>
          <p:cNvSpPr txBox="1"/>
          <p:nvPr/>
        </p:nvSpPr>
        <p:spPr>
          <a:xfrm>
            <a:off x="666794" y="1315334"/>
            <a:ext cx="7810413" cy="523220"/>
          </a:xfrm>
          <a:prstGeom prst="rect">
            <a:avLst/>
          </a:prstGeom>
          <a:noFill/>
        </p:spPr>
        <p:txBody>
          <a:bodyPr wrap="square" rtlCol="0">
            <a:spAutoFit/>
          </a:bodyPr>
          <a:lstStyle/>
          <a:p>
            <a:pPr algn="ctr"/>
            <a:r>
              <a:rPr lang="en-US" sz="2800" dirty="0"/>
              <a:t>Nearly there apart from this annoying </a:t>
            </a:r>
            <a:r>
              <a:rPr lang="el-GR" sz="2800" b="1" dirty="0"/>
              <a:t>Σ</a:t>
            </a:r>
            <a:r>
              <a:rPr lang="en-US" sz="2800" baseline="-25000" dirty="0"/>
              <a:t>3</a:t>
            </a:r>
            <a:r>
              <a:rPr lang="en-US" sz="2800" dirty="0"/>
              <a:t>.</a:t>
            </a:r>
            <a:endParaRPr lang="en-US" sz="2800" baseline="-25000" dirty="0"/>
          </a:p>
        </p:txBody>
      </p:sp>
      <p:grpSp>
        <p:nvGrpSpPr>
          <p:cNvPr id="8" name="Group 7">
            <a:extLst>
              <a:ext uri="{FF2B5EF4-FFF2-40B4-BE49-F238E27FC236}">
                <a16:creationId xmlns:a16="http://schemas.microsoft.com/office/drawing/2014/main" id="{2AEF3C4B-2137-4016-8D17-C3F7421E5749}"/>
              </a:ext>
            </a:extLst>
          </p:cNvPr>
          <p:cNvGrpSpPr/>
          <p:nvPr/>
        </p:nvGrpSpPr>
        <p:grpSpPr>
          <a:xfrm>
            <a:off x="514445" y="3585710"/>
            <a:ext cx="8115111" cy="611129"/>
            <a:chOff x="514445" y="3585710"/>
            <a:chExt cx="8115111" cy="611129"/>
          </a:xfrm>
        </p:grpSpPr>
        <p:sp>
          <p:nvSpPr>
            <p:cNvPr id="15" name="TextBox 14">
              <a:extLst>
                <a:ext uri="{FF2B5EF4-FFF2-40B4-BE49-F238E27FC236}">
                  <a16:creationId xmlns:a16="http://schemas.microsoft.com/office/drawing/2014/main" id="{B5873358-E879-45E8-AE62-6B2B282D3A32}"/>
                </a:ext>
              </a:extLst>
            </p:cNvPr>
            <p:cNvSpPr txBox="1"/>
            <p:nvPr/>
          </p:nvSpPr>
          <p:spPr>
            <a:xfrm>
              <a:off x="514445" y="3655272"/>
              <a:ext cx="4728480" cy="523220"/>
            </a:xfrm>
            <a:prstGeom prst="rect">
              <a:avLst/>
            </a:prstGeom>
            <a:noFill/>
          </p:spPr>
          <p:txBody>
            <a:bodyPr wrap="square" rtlCol="0">
              <a:spAutoFit/>
            </a:bodyPr>
            <a:lstStyle/>
            <a:p>
              <a:pPr algn="r"/>
              <a:r>
                <a:rPr lang="en-US" sz="2800" dirty="0"/>
                <a:t>One solution (split </a:t>
              </a:r>
              <a:r>
                <a:rPr lang="el-GR" sz="2800" b="1" dirty="0"/>
                <a:t>Σ</a:t>
              </a:r>
              <a:r>
                <a:rPr lang="en-US" sz="2800" baseline="-25000" dirty="0"/>
                <a:t>3 </a:t>
              </a:r>
              <a:r>
                <a:rPr lang="en-US" sz="2800" dirty="0"/>
                <a:t>in two):</a:t>
              </a:r>
              <a:endParaRPr lang="en-US" sz="2800" baseline="-25000" dirty="0"/>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1D550FCD-EF87-4567-9A95-EB9433630994}"/>
                    </a:ext>
                  </a:extLst>
                </p:cNvPr>
                <p:cNvSpPr txBox="1"/>
                <p:nvPr/>
              </p:nvSpPr>
              <p:spPr>
                <a:xfrm>
                  <a:off x="5242924" y="3585710"/>
                  <a:ext cx="3386632" cy="611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𝐷</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𝑈</m:t>
                            </m:r>
                          </m:e>
                          <m:sub>
                            <m:r>
                              <a:rPr lang="en-US" sz="3200" b="0" i="1" smtClean="0">
                                <a:latin typeface="Cambria Math" panose="02040503050406030204" pitchFamily="18" charset="0"/>
                              </a:rPr>
                              <m:t>3</m:t>
                            </m:r>
                          </m:sub>
                        </m:sSub>
                        <m:sSubSup>
                          <m:sSubSupPr>
                            <m:ctrlPr>
                              <a:rPr lang="en-US" sz="3200" b="0" i="1" smtClean="0">
                                <a:latin typeface="Cambria Math" panose="02040503050406030204" pitchFamily="18" charset="0"/>
                              </a:rPr>
                            </m:ctrlPr>
                          </m:sSubSupPr>
                          <m:e>
                            <m:r>
                              <m:rPr>
                                <m:sty m:val="p"/>
                              </m:rPr>
                              <a:rPr lang="en-US" sz="3200" b="0" i="0" smtClean="0">
                                <a:latin typeface="Cambria Math" panose="02040503050406030204" pitchFamily="18" charset="0"/>
                              </a:rPr>
                              <m:t>Σ</m:t>
                            </m:r>
                          </m:e>
                          <m:sub>
                            <m:r>
                              <a:rPr lang="en-US" sz="3200" b="0" i="1" smtClean="0">
                                <a:latin typeface="Cambria Math" panose="02040503050406030204" pitchFamily="18" charset="0"/>
                              </a:rPr>
                              <m:t>3</m:t>
                            </m:r>
                          </m:sub>
                          <m:sup>
                            <m:f>
                              <m:fPr>
                                <m:type m:val="lin"/>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sup>
                        </m:sSubSup>
                        <m:sSubSup>
                          <m:sSubSupPr>
                            <m:ctrlPr>
                              <a:rPr lang="en-US" sz="3200" b="0" i="1" smtClean="0">
                                <a:latin typeface="Cambria Math" panose="02040503050406030204" pitchFamily="18" charset="0"/>
                              </a:rPr>
                            </m:ctrlPr>
                          </m:sSubSupPr>
                          <m:e>
                            <m:r>
                              <m:rPr>
                                <m:sty m:val="p"/>
                              </m:rPr>
                              <a:rPr lang="en-US" sz="3200" b="0" i="0" smtClean="0">
                                <a:latin typeface="Cambria Math" panose="02040503050406030204" pitchFamily="18" charset="0"/>
                              </a:rPr>
                              <m:t>Σ</m:t>
                            </m:r>
                          </m:e>
                          <m:sub>
                            <m:r>
                              <a:rPr lang="en-US" sz="3200" b="0" i="1" smtClean="0">
                                <a:latin typeface="Cambria Math" panose="02040503050406030204" pitchFamily="18" charset="0"/>
                              </a:rPr>
                              <m:t>3</m:t>
                            </m:r>
                          </m:sub>
                          <m:sup>
                            <m:r>
                              <a:rPr lang="en-US" sz="3200" b="0" i="1" smtClean="0">
                                <a:latin typeface="Cambria Math" panose="02040503050406030204" pitchFamily="18" charset="0"/>
                              </a:rPr>
                              <m:t>1/2</m:t>
                            </m:r>
                          </m:sup>
                        </m:sSubSup>
                        <m:sSubSup>
                          <m:sSubSupPr>
                            <m:ctrlPr>
                              <a:rPr lang="en-US" sz="3200" b="0" i="1" smtClean="0">
                                <a:latin typeface="Cambria Math" panose="02040503050406030204" pitchFamily="18" charset="0"/>
                              </a:rPr>
                            </m:ctrlPr>
                          </m:sSubSupPr>
                          <m:e>
                            <m:r>
                              <a:rPr lang="en-US" sz="3200" b="0" i="1" smtClean="0">
                                <a:latin typeface="Cambria Math" panose="02040503050406030204" pitchFamily="18" charset="0"/>
                              </a:rPr>
                              <m:t>𝑉</m:t>
                            </m:r>
                          </m:e>
                          <m:sub>
                            <m:r>
                              <a:rPr lang="en-US" sz="3200" b="0" i="1" smtClean="0">
                                <a:latin typeface="Cambria Math" panose="02040503050406030204" pitchFamily="18" charset="0"/>
                              </a:rPr>
                              <m:t>3</m:t>
                            </m:r>
                          </m:sub>
                          <m:sup>
                            <m:r>
                              <a:rPr lang="en-US" sz="3200" b="0" i="1" smtClean="0">
                                <a:latin typeface="Cambria Math" panose="02040503050406030204" pitchFamily="18" charset="0"/>
                              </a:rPr>
                              <m:t>𝑇</m:t>
                            </m:r>
                          </m:sup>
                        </m:sSubSup>
                      </m:oMath>
                    </m:oMathPara>
                  </a14:m>
                  <a:endParaRPr lang="en-US" sz="3200" dirty="0"/>
                </a:p>
              </p:txBody>
            </p:sp>
          </mc:Choice>
          <mc:Fallback>
            <p:sp>
              <p:nvSpPr>
                <p:cNvPr id="17" name="TextBox 16">
                  <a:extLst>
                    <a:ext uri="{FF2B5EF4-FFF2-40B4-BE49-F238E27FC236}">
                      <a16:creationId xmlns:a16="http://schemas.microsoft.com/office/drawing/2014/main" id="{1D550FCD-EF87-4567-9A95-EB9433630994}"/>
                    </a:ext>
                  </a:extLst>
                </p:cNvPr>
                <p:cNvSpPr txBox="1">
                  <a:spLocks noRot="1" noChangeAspect="1" noMove="1" noResize="1" noEditPoints="1" noAdjustHandles="1" noChangeArrowheads="1" noChangeShapeType="1" noTextEdit="1"/>
                </p:cNvSpPr>
                <p:nvPr/>
              </p:nvSpPr>
              <p:spPr>
                <a:xfrm>
                  <a:off x="5242924" y="3585710"/>
                  <a:ext cx="3386632" cy="611129"/>
                </a:xfrm>
                <a:prstGeom prst="rect">
                  <a:avLst/>
                </a:prstGeom>
                <a:blipFill>
                  <a:blip r:embed="rId2"/>
                  <a:stretch>
                    <a:fillRect/>
                  </a:stretch>
                </a:blipFill>
              </p:spPr>
              <p:txBody>
                <a:bodyPr/>
                <a:lstStyle/>
                <a:p>
                  <a:r>
                    <a:rPr lang="en-US">
                      <a:noFill/>
                    </a:rPr>
                    <a:t> </a:t>
                  </a:r>
                </a:p>
              </p:txBody>
            </p:sp>
          </mc:Fallback>
        </mc:AlternateContent>
      </p:grpSp>
      <p:grpSp>
        <p:nvGrpSpPr>
          <p:cNvPr id="16" name="Group 15">
            <a:extLst>
              <a:ext uri="{FF2B5EF4-FFF2-40B4-BE49-F238E27FC236}">
                <a16:creationId xmlns:a16="http://schemas.microsoft.com/office/drawing/2014/main" id="{1E6A4EAC-650C-4132-A9B0-F68BF6F803F0}"/>
              </a:ext>
            </a:extLst>
          </p:cNvPr>
          <p:cNvGrpSpPr/>
          <p:nvPr/>
        </p:nvGrpSpPr>
        <p:grpSpPr>
          <a:xfrm>
            <a:off x="6098752" y="3585710"/>
            <a:ext cx="1256232" cy="1295981"/>
            <a:chOff x="6098752" y="3585710"/>
            <a:chExt cx="1256232" cy="1295981"/>
          </a:xfrm>
        </p:grpSpPr>
        <p:sp>
          <p:nvSpPr>
            <p:cNvPr id="19" name="Rectangle 18">
              <a:extLst>
                <a:ext uri="{FF2B5EF4-FFF2-40B4-BE49-F238E27FC236}">
                  <a16:creationId xmlns:a16="http://schemas.microsoft.com/office/drawing/2014/main" id="{A7CD6D96-26F5-4434-A98B-27ED2A62C21A}"/>
                </a:ext>
              </a:extLst>
            </p:cNvPr>
            <p:cNvSpPr/>
            <p:nvPr/>
          </p:nvSpPr>
          <p:spPr>
            <a:xfrm>
              <a:off x="6098752" y="3585710"/>
              <a:ext cx="1256232" cy="70374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38844A0B-1C66-4411-A324-A14AAA0E31D9}"/>
                    </a:ext>
                  </a:extLst>
                </p:cNvPr>
                <p:cNvSpPr/>
                <p:nvPr/>
              </p:nvSpPr>
              <p:spPr>
                <a:xfrm>
                  <a:off x="6397899" y="4296916"/>
                  <a:ext cx="65793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𝑀</m:t>
                        </m:r>
                      </m:oMath>
                    </m:oMathPara>
                  </a14:m>
                  <a:endParaRPr lang="en-US" sz="3200" dirty="0"/>
                </a:p>
              </p:txBody>
            </p:sp>
          </mc:Choice>
          <mc:Fallback>
            <p:sp>
              <p:nvSpPr>
                <p:cNvPr id="22" name="Rectangle 21">
                  <a:extLst>
                    <a:ext uri="{FF2B5EF4-FFF2-40B4-BE49-F238E27FC236}">
                      <a16:creationId xmlns:a16="http://schemas.microsoft.com/office/drawing/2014/main" id="{38844A0B-1C66-4411-A324-A14AAA0E31D9}"/>
                    </a:ext>
                  </a:extLst>
                </p:cNvPr>
                <p:cNvSpPr>
                  <a:spLocks noRot="1" noChangeAspect="1" noMove="1" noResize="1" noEditPoints="1" noAdjustHandles="1" noChangeArrowheads="1" noChangeShapeType="1" noTextEdit="1"/>
                </p:cNvSpPr>
                <p:nvPr/>
              </p:nvSpPr>
              <p:spPr>
                <a:xfrm>
                  <a:off x="6397899" y="4296916"/>
                  <a:ext cx="657937" cy="584775"/>
                </a:xfrm>
                <a:prstGeom prst="rect">
                  <a:avLst/>
                </a:prstGeom>
                <a:blipFill>
                  <a:blip r:embed="rId3"/>
                  <a:stretch>
                    <a:fillRect/>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EAF501B7-C270-4BBF-8483-0556BE81F505}"/>
              </a:ext>
            </a:extLst>
          </p:cNvPr>
          <p:cNvGrpSpPr/>
          <p:nvPr/>
        </p:nvGrpSpPr>
        <p:grpSpPr>
          <a:xfrm>
            <a:off x="7354984" y="3585710"/>
            <a:ext cx="1256232" cy="1295981"/>
            <a:chOff x="7354984" y="3585710"/>
            <a:chExt cx="1256232" cy="1295981"/>
          </a:xfrm>
        </p:grpSpPr>
        <p:sp>
          <p:nvSpPr>
            <p:cNvPr id="20" name="Rectangle 19">
              <a:extLst>
                <a:ext uri="{FF2B5EF4-FFF2-40B4-BE49-F238E27FC236}">
                  <a16:creationId xmlns:a16="http://schemas.microsoft.com/office/drawing/2014/main" id="{766FB1DB-B4DB-4C58-B7EB-FF186DB9BED9}"/>
                </a:ext>
              </a:extLst>
            </p:cNvPr>
            <p:cNvSpPr/>
            <p:nvPr/>
          </p:nvSpPr>
          <p:spPr>
            <a:xfrm>
              <a:off x="7354984" y="3585710"/>
              <a:ext cx="1256232" cy="70374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3" name="Rectangle 22">
                  <a:extLst>
                    <a:ext uri="{FF2B5EF4-FFF2-40B4-BE49-F238E27FC236}">
                      <a16:creationId xmlns:a16="http://schemas.microsoft.com/office/drawing/2014/main" id="{629D3419-1CDE-4DC2-A57C-0F4D6BBD15A5}"/>
                    </a:ext>
                  </a:extLst>
                </p:cNvPr>
                <p:cNvSpPr/>
                <p:nvPr/>
              </p:nvSpPr>
              <p:spPr>
                <a:xfrm>
                  <a:off x="7720848" y="4296916"/>
                  <a:ext cx="52450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𝑆</m:t>
                        </m:r>
                      </m:oMath>
                    </m:oMathPara>
                  </a14:m>
                  <a:endParaRPr lang="en-US" sz="3200" dirty="0"/>
                </a:p>
              </p:txBody>
            </p:sp>
          </mc:Choice>
          <mc:Fallback>
            <p:sp>
              <p:nvSpPr>
                <p:cNvPr id="23" name="Rectangle 22">
                  <a:extLst>
                    <a:ext uri="{FF2B5EF4-FFF2-40B4-BE49-F238E27FC236}">
                      <a16:creationId xmlns:a16="http://schemas.microsoft.com/office/drawing/2014/main" id="{629D3419-1CDE-4DC2-A57C-0F4D6BBD15A5}"/>
                    </a:ext>
                  </a:extLst>
                </p:cNvPr>
                <p:cNvSpPr>
                  <a:spLocks noRot="1" noChangeAspect="1" noMove="1" noResize="1" noEditPoints="1" noAdjustHandles="1" noChangeArrowheads="1" noChangeShapeType="1" noTextEdit="1"/>
                </p:cNvSpPr>
                <p:nvPr/>
              </p:nvSpPr>
              <p:spPr>
                <a:xfrm>
                  <a:off x="7720848" y="4296916"/>
                  <a:ext cx="524503" cy="584775"/>
                </a:xfrm>
                <a:prstGeom prst="rect">
                  <a:avLst/>
                </a:prstGeom>
                <a:blipFill>
                  <a:blip r:embed="rId4"/>
                  <a:stretch>
                    <a:fillRect/>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FA641A98-903E-4802-91B9-4C02563EB29C}"/>
              </a:ext>
            </a:extLst>
          </p:cNvPr>
          <p:cNvGrpSpPr/>
          <p:nvPr/>
        </p:nvGrpSpPr>
        <p:grpSpPr>
          <a:xfrm>
            <a:off x="2184630" y="4554839"/>
            <a:ext cx="6841783" cy="2150197"/>
            <a:chOff x="2184630" y="4554839"/>
            <a:chExt cx="6841783" cy="2150197"/>
          </a:xfrm>
        </p:grpSpPr>
        <p:grpSp>
          <p:nvGrpSpPr>
            <p:cNvPr id="24" name="Group 23">
              <a:extLst>
                <a:ext uri="{FF2B5EF4-FFF2-40B4-BE49-F238E27FC236}">
                  <a16:creationId xmlns:a16="http://schemas.microsoft.com/office/drawing/2014/main" id="{D4D04E9B-3237-450F-9C62-ED4809BFD1C1}"/>
                </a:ext>
              </a:extLst>
            </p:cNvPr>
            <p:cNvGrpSpPr/>
            <p:nvPr/>
          </p:nvGrpSpPr>
          <p:grpSpPr>
            <a:xfrm>
              <a:off x="2184630" y="4554839"/>
              <a:ext cx="3735320" cy="1706297"/>
              <a:chOff x="2184630" y="4554839"/>
              <a:chExt cx="3735320" cy="1706297"/>
            </a:xfrm>
          </p:grpSpPr>
          <p:sp>
            <p:nvSpPr>
              <p:cNvPr id="25" name="Rectangle 24">
                <a:extLst>
                  <a:ext uri="{FF2B5EF4-FFF2-40B4-BE49-F238E27FC236}">
                    <a16:creationId xmlns:a16="http://schemas.microsoft.com/office/drawing/2014/main" id="{6E260D47-C332-4140-B4EE-6E7E309AC523}"/>
                  </a:ext>
                </a:extLst>
              </p:cNvPr>
              <p:cNvSpPr/>
              <p:nvPr/>
            </p:nvSpPr>
            <p:spPr>
              <a:xfrm>
                <a:off x="2184630" y="4554840"/>
                <a:ext cx="1066435" cy="170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a:t>
                </a:r>
              </a:p>
            </p:txBody>
          </p:sp>
          <p:sp>
            <p:nvSpPr>
              <p:cNvPr id="26" name="TextBox 25">
                <a:extLst>
                  <a:ext uri="{FF2B5EF4-FFF2-40B4-BE49-F238E27FC236}">
                    <a16:creationId xmlns:a16="http://schemas.microsoft.com/office/drawing/2014/main" id="{71B0E282-D497-402B-8A27-219EF196E50B}"/>
                  </a:ext>
                </a:extLst>
              </p:cNvPr>
              <p:cNvSpPr txBox="1"/>
              <p:nvPr/>
            </p:nvSpPr>
            <p:spPr>
              <a:xfrm>
                <a:off x="4445942" y="5033004"/>
                <a:ext cx="346407" cy="531845"/>
              </a:xfrm>
              <a:prstGeom prst="rect">
                <a:avLst/>
              </a:prstGeom>
              <a:noFill/>
            </p:spPr>
            <p:txBody>
              <a:bodyPr wrap="square" rtlCol="0">
                <a:spAutoFit/>
              </a:bodyPr>
              <a:lstStyle/>
              <a:p>
                <a:pPr algn="ctr"/>
                <a:r>
                  <a:rPr lang="en-US" sz="4000" dirty="0"/>
                  <a:t>x</a:t>
                </a:r>
              </a:p>
            </p:txBody>
          </p:sp>
          <p:sp>
            <p:nvSpPr>
              <p:cNvPr id="27" name="TextBox 26">
                <a:extLst>
                  <a:ext uri="{FF2B5EF4-FFF2-40B4-BE49-F238E27FC236}">
                    <a16:creationId xmlns:a16="http://schemas.microsoft.com/office/drawing/2014/main" id="{2C9F19CE-BEF4-40C7-B947-F2197CB22D54}"/>
                  </a:ext>
                </a:extLst>
              </p:cNvPr>
              <p:cNvSpPr txBox="1"/>
              <p:nvPr/>
            </p:nvSpPr>
            <p:spPr>
              <a:xfrm>
                <a:off x="3335638" y="5142061"/>
                <a:ext cx="625024" cy="531845"/>
              </a:xfrm>
              <a:prstGeom prst="rect">
                <a:avLst/>
              </a:prstGeom>
              <a:noFill/>
            </p:spPr>
            <p:txBody>
              <a:bodyPr wrap="square" rtlCol="0">
                <a:spAutoFit/>
              </a:bodyPr>
              <a:lstStyle/>
              <a:p>
                <a:pPr algn="ctr"/>
                <a:r>
                  <a:rPr lang="en-US" sz="4000" dirty="0"/>
                  <a:t>=</a:t>
                </a:r>
              </a:p>
            </p:txBody>
          </p:sp>
          <p:sp>
            <p:nvSpPr>
              <p:cNvPr id="29" name="Rectangle 28">
                <a:extLst>
                  <a:ext uri="{FF2B5EF4-FFF2-40B4-BE49-F238E27FC236}">
                    <a16:creationId xmlns:a16="http://schemas.microsoft.com/office/drawing/2014/main" id="{77047026-23A1-4487-ADFC-8E6AD4441ABF}"/>
                  </a:ext>
                </a:extLst>
              </p:cNvPr>
              <p:cNvSpPr/>
              <p:nvPr/>
            </p:nvSpPr>
            <p:spPr>
              <a:xfrm>
                <a:off x="3950845" y="4554839"/>
                <a:ext cx="457200" cy="1706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t>
                </a:r>
                <a:endParaRPr lang="en-US" b="1" baseline="-25000" dirty="0"/>
              </a:p>
            </p:txBody>
          </p:sp>
          <p:sp>
            <p:nvSpPr>
              <p:cNvPr id="31" name="Rectangle 30">
                <a:extLst>
                  <a:ext uri="{FF2B5EF4-FFF2-40B4-BE49-F238E27FC236}">
                    <a16:creationId xmlns:a16="http://schemas.microsoft.com/office/drawing/2014/main" id="{574E0432-12E5-494B-9686-1D62CBCA6298}"/>
                  </a:ext>
                </a:extLst>
              </p:cNvPr>
              <p:cNvSpPr/>
              <p:nvPr/>
            </p:nvSpPr>
            <p:spPr>
              <a:xfrm>
                <a:off x="4856081" y="5179383"/>
                <a:ext cx="1063869"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
                </a:r>
                <a:endParaRPr lang="en-US" baseline="30000" dirty="0"/>
              </a:p>
            </p:txBody>
          </p:sp>
        </p:grpSp>
        <p:sp>
          <p:nvSpPr>
            <p:cNvPr id="32" name="TextBox 31">
              <a:extLst>
                <a:ext uri="{FF2B5EF4-FFF2-40B4-BE49-F238E27FC236}">
                  <a16:creationId xmlns:a16="http://schemas.microsoft.com/office/drawing/2014/main" id="{7F53A2EE-A99D-4B9A-82A3-08354B820B69}"/>
                </a:ext>
              </a:extLst>
            </p:cNvPr>
            <p:cNvSpPr txBox="1"/>
            <p:nvPr/>
          </p:nvSpPr>
          <p:spPr>
            <a:xfrm>
              <a:off x="6288911" y="4889154"/>
              <a:ext cx="2737502" cy="1815882"/>
            </a:xfrm>
            <a:prstGeom prst="rect">
              <a:avLst/>
            </a:prstGeom>
            <a:noFill/>
          </p:spPr>
          <p:txBody>
            <a:bodyPr wrap="square" rtlCol="0">
              <a:spAutoFit/>
            </a:bodyPr>
            <a:lstStyle/>
            <a:p>
              <a:r>
                <a:rPr lang="en-US" sz="2800" dirty="0"/>
                <a:t>But remember that we can put </a:t>
              </a:r>
              <a:r>
                <a:rPr lang="en-US" sz="2800" b="1" dirty="0"/>
                <a:t>HH</a:t>
              </a:r>
              <a:r>
                <a:rPr lang="en-US" sz="2800" baseline="30000" dirty="0"/>
                <a:t>-1</a:t>
              </a:r>
              <a:r>
                <a:rPr lang="en-US" sz="2800" dirty="0"/>
                <a:t> in the middle</a:t>
              </a:r>
              <a:endParaRPr lang="en-US" sz="2800" baseline="-25000" dirty="0"/>
            </a:p>
          </p:txBody>
        </p:sp>
      </p:grpSp>
      <p:sp>
        <p:nvSpPr>
          <p:cNvPr id="33" name="TextBox 32">
            <a:extLst>
              <a:ext uri="{FF2B5EF4-FFF2-40B4-BE49-F238E27FC236}">
                <a16:creationId xmlns:a16="http://schemas.microsoft.com/office/drawing/2014/main" id="{253E6A2D-F250-487C-9D96-99D1C40D4A43}"/>
              </a:ext>
            </a:extLst>
          </p:cNvPr>
          <p:cNvSpPr txBox="1"/>
          <p:nvPr/>
        </p:nvSpPr>
        <p:spPr>
          <a:xfrm>
            <a:off x="377943" y="6429539"/>
            <a:ext cx="8060203" cy="276999"/>
          </a:xfrm>
          <a:prstGeom prst="rect">
            <a:avLst/>
          </a:prstGeom>
          <a:noFill/>
        </p:spPr>
        <p:txBody>
          <a:bodyPr wrap="square" rtlCol="0">
            <a:spAutoFit/>
          </a:bodyPr>
          <a:lstStyle/>
          <a:p>
            <a:r>
              <a:rPr lang="en-US" sz="1200" dirty="0"/>
              <a:t>Remake of M. Hebert diagram</a:t>
            </a:r>
          </a:p>
        </p:txBody>
      </p:sp>
    </p:spTree>
    <p:extLst>
      <p:ext uri="{BB962C8B-B14F-4D97-AF65-F5344CB8AC3E}">
        <p14:creationId xmlns:p14="http://schemas.microsoft.com/office/powerpoint/2010/main" val="15106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20469-23E8-412F-B865-5A88692B211A}"/>
              </a:ext>
            </a:extLst>
          </p:cNvPr>
          <p:cNvSpPr>
            <a:spLocks noGrp="1"/>
          </p:cNvSpPr>
          <p:nvPr>
            <p:ph type="title"/>
          </p:nvPr>
        </p:nvSpPr>
        <p:spPr/>
        <p:txBody>
          <a:bodyPr/>
          <a:lstStyle/>
          <a:p>
            <a:r>
              <a:rPr lang="en-US" dirty="0"/>
              <a:t>Structure from motion</a:t>
            </a:r>
          </a:p>
        </p:txBody>
      </p:sp>
      <p:grpSp>
        <p:nvGrpSpPr>
          <p:cNvPr id="74" name="Group 73">
            <a:extLst>
              <a:ext uri="{FF2B5EF4-FFF2-40B4-BE49-F238E27FC236}">
                <a16:creationId xmlns:a16="http://schemas.microsoft.com/office/drawing/2014/main" id="{A3A89672-8DE2-4FEC-9CF0-E9E130CCC331}"/>
              </a:ext>
            </a:extLst>
          </p:cNvPr>
          <p:cNvGrpSpPr/>
          <p:nvPr/>
        </p:nvGrpSpPr>
        <p:grpSpPr>
          <a:xfrm>
            <a:off x="4411614" y="2679108"/>
            <a:ext cx="4269658" cy="2883580"/>
            <a:chOff x="4411614" y="2679108"/>
            <a:chExt cx="4269658" cy="2883580"/>
          </a:xfrm>
        </p:grpSpPr>
        <p:sp>
          <p:nvSpPr>
            <p:cNvPr id="5" name="Line 5">
              <a:extLst>
                <a:ext uri="{FF2B5EF4-FFF2-40B4-BE49-F238E27FC236}">
                  <a16:creationId xmlns:a16="http://schemas.microsoft.com/office/drawing/2014/main" id="{545099D0-26D8-4356-8CAF-A68C5B676162}"/>
                </a:ext>
              </a:extLst>
            </p:cNvPr>
            <p:cNvSpPr>
              <a:spLocks noChangeShapeType="1"/>
            </p:cNvSpPr>
            <p:nvPr/>
          </p:nvSpPr>
          <p:spPr bwMode="auto">
            <a:xfrm flipH="1" flipV="1">
              <a:off x="6521726" y="3945777"/>
              <a:ext cx="1759372" cy="1167674"/>
            </a:xfrm>
            <a:prstGeom prst="line">
              <a:avLst/>
            </a:prstGeom>
            <a:noFill/>
            <a:ln w="9525">
              <a:solidFill>
                <a:schemeClr val="tx1"/>
              </a:solidFill>
              <a:round/>
              <a:headEnd/>
              <a:tailEnd/>
            </a:ln>
          </p:spPr>
          <p:txBody>
            <a:bodyPr/>
            <a:lstStyle/>
            <a:p>
              <a:endParaRPr lang="en-US"/>
            </a:p>
          </p:txBody>
        </p:sp>
        <p:sp>
          <p:nvSpPr>
            <p:cNvPr id="6" name="Line 6">
              <a:extLst>
                <a:ext uri="{FF2B5EF4-FFF2-40B4-BE49-F238E27FC236}">
                  <a16:creationId xmlns:a16="http://schemas.microsoft.com/office/drawing/2014/main" id="{5685FB2E-DA43-4FD0-93A3-E0D99FAABDE8}"/>
                </a:ext>
              </a:extLst>
            </p:cNvPr>
            <p:cNvSpPr>
              <a:spLocks noChangeShapeType="1"/>
            </p:cNvSpPr>
            <p:nvPr/>
          </p:nvSpPr>
          <p:spPr bwMode="auto">
            <a:xfrm flipV="1">
              <a:off x="6457439" y="3945777"/>
              <a:ext cx="74783" cy="1453927"/>
            </a:xfrm>
            <a:prstGeom prst="line">
              <a:avLst/>
            </a:prstGeom>
            <a:noFill/>
            <a:ln w="9525">
              <a:solidFill>
                <a:schemeClr val="tx1"/>
              </a:solidFill>
              <a:round/>
              <a:headEnd/>
              <a:tailEnd/>
            </a:ln>
          </p:spPr>
          <p:txBody>
            <a:bodyPr/>
            <a:lstStyle/>
            <a:p>
              <a:endParaRPr lang="en-US"/>
            </a:p>
          </p:txBody>
        </p:sp>
        <p:sp>
          <p:nvSpPr>
            <p:cNvPr id="7" name="Line 7">
              <a:extLst>
                <a:ext uri="{FF2B5EF4-FFF2-40B4-BE49-F238E27FC236}">
                  <a16:creationId xmlns:a16="http://schemas.microsoft.com/office/drawing/2014/main" id="{7E5D3B3A-19AA-424F-A078-32885857BC03}"/>
                </a:ext>
              </a:extLst>
            </p:cNvPr>
            <p:cNvSpPr>
              <a:spLocks noChangeShapeType="1"/>
            </p:cNvSpPr>
            <p:nvPr/>
          </p:nvSpPr>
          <p:spPr bwMode="auto">
            <a:xfrm flipV="1">
              <a:off x="4762355" y="3935043"/>
              <a:ext cx="1748876" cy="799123"/>
            </a:xfrm>
            <a:prstGeom prst="line">
              <a:avLst/>
            </a:prstGeom>
            <a:noFill/>
            <a:ln w="9525">
              <a:solidFill>
                <a:schemeClr val="tx1"/>
              </a:solidFill>
              <a:round/>
              <a:headEnd/>
              <a:tailEnd/>
            </a:ln>
          </p:spPr>
          <p:txBody>
            <a:bodyPr/>
            <a:lstStyle/>
            <a:p>
              <a:endParaRPr lang="en-US"/>
            </a:p>
          </p:txBody>
        </p:sp>
        <p:sp>
          <p:nvSpPr>
            <p:cNvPr id="8" name="Line 8">
              <a:extLst>
                <a:ext uri="{FF2B5EF4-FFF2-40B4-BE49-F238E27FC236}">
                  <a16:creationId xmlns:a16="http://schemas.microsoft.com/office/drawing/2014/main" id="{44C90C66-85B1-4693-A727-215BADB688B3}"/>
                </a:ext>
              </a:extLst>
            </p:cNvPr>
            <p:cNvSpPr>
              <a:spLocks noChangeShapeType="1"/>
            </p:cNvSpPr>
            <p:nvPr/>
          </p:nvSpPr>
          <p:spPr bwMode="auto">
            <a:xfrm flipV="1">
              <a:off x="4772850" y="3003528"/>
              <a:ext cx="1415631" cy="1721096"/>
            </a:xfrm>
            <a:prstGeom prst="line">
              <a:avLst/>
            </a:prstGeom>
            <a:noFill/>
            <a:ln w="9525">
              <a:solidFill>
                <a:schemeClr val="tx1"/>
              </a:solidFill>
              <a:round/>
              <a:headEnd/>
              <a:tailEnd/>
            </a:ln>
          </p:spPr>
          <p:txBody>
            <a:bodyPr/>
            <a:lstStyle/>
            <a:p>
              <a:endParaRPr lang="en-US"/>
            </a:p>
          </p:txBody>
        </p:sp>
        <p:sp>
          <p:nvSpPr>
            <p:cNvPr id="9" name="Line 9">
              <a:extLst>
                <a:ext uri="{FF2B5EF4-FFF2-40B4-BE49-F238E27FC236}">
                  <a16:creationId xmlns:a16="http://schemas.microsoft.com/office/drawing/2014/main" id="{1F809792-F81A-457F-98AA-2F357D847338}"/>
                </a:ext>
              </a:extLst>
            </p:cNvPr>
            <p:cNvSpPr>
              <a:spLocks noChangeShapeType="1"/>
            </p:cNvSpPr>
            <p:nvPr/>
          </p:nvSpPr>
          <p:spPr bwMode="auto">
            <a:xfrm flipV="1">
              <a:off x="4772850" y="3494929"/>
              <a:ext cx="1415631" cy="1229696"/>
            </a:xfrm>
            <a:prstGeom prst="line">
              <a:avLst/>
            </a:prstGeom>
            <a:noFill/>
            <a:ln w="9525">
              <a:solidFill>
                <a:schemeClr val="tx1"/>
              </a:solidFill>
              <a:round/>
              <a:headEnd/>
              <a:tailEnd/>
            </a:ln>
          </p:spPr>
          <p:txBody>
            <a:bodyPr/>
            <a:lstStyle/>
            <a:p>
              <a:endParaRPr lang="en-US"/>
            </a:p>
          </p:txBody>
        </p:sp>
        <p:sp>
          <p:nvSpPr>
            <p:cNvPr id="10" name="Line 10">
              <a:extLst>
                <a:ext uri="{FF2B5EF4-FFF2-40B4-BE49-F238E27FC236}">
                  <a16:creationId xmlns:a16="http://schemas.microsoft.com/office/drawing/2014/main" id="{E3B46D2B-5CCE-4187-A57A-292D105EF6D7}"/>
                </a:ext>
              </a:extLst>
            </p:cNvPr>
            <p:cNvSpPr>
              <a:spLocks noChangeShapeType="1"/>
            </p:cNvSpPr>
            <p:nvPr/>
          </p:nvSpPr>
          <p:spPr bwMode="auto">
            <a:xfrm flipV="1">
              <a:off x="4772850" y="3126378"/>
              <a:ext cx="2188391" cy="1598246"/>
            </a:xfrm>
            <a:prstGeom prst="line">
              <a:avLst/>
            </a:prstGeom>
            <a:noFill/>
            <a:ln w="9525">
              <a:solidFill>
                <a:schemeClr val="tx1"/>
              </a:solidFill>
              <a:round/>
              <a:headEnd/>
              <a:tailEnd/>
            </a:ln>
          </p:spPr>
          <p:txBody>
            <a:bodyPr/>
            <a:lstStyle/>
            <a:p>
              <a:endParaRPr lang="en-US"/>
            </a:p>
          </p:txBody>
        </p:sp>
        <p:sp>
          <p:nvSpPr>
            <p:cNvPr id="11" name="Line 11">
              <a:extLst>
                <a:ext uri="{FF2B5EF4-FFF2-40B4-BE49-F238E27FC236}">
                  <a16:creationId xmlns:a16="http://schemas.microsoft.com/office/drawing/2014/main" id="{99F86FF8-CEC4-4EBC-8385-9CF3D5470F64}"/>
                </a:ext>
              </a:extLst>
            </p:cNvPr>
            <p:cNvSpPr>
              <a:spLocks noChangeShapeType="1"/>
            </p:cNvSpPr>
            <p:nvPr/>
          </p:nvSpPr>
          <p:spPr bwMode="auto">
            <a:xfrm flipV="1">
              <a:off x="4772850" y="3617780"/>
              <a:ext cx="1931241" cy="1106845"/>
            </a:xfrm>
            <a:prstGeom prst="line">
              <a:avLst/>
            </a:prstGeom>
            <a:noFill/>
            <a:ln w="9525">
              <a:solidFill>
                <a:schemeClr val="tx1"/>
              </a:solidFill>
              <a:round/>
              <a:headEnd/>
              <a:tailEnd/>
            </a:ln>
          </p:spPr>
          <p:txBody>
            <a:bodyPr/>
            <a:lstStyle/>
            <a:p>
              <a:endParaRPr lang="en-US"/>
            </a:p>
          </p:txBody>
        </p:sp>
        <p:sp>
          <p:nvSpPr>
            <p:cNvPr id="12" name="Line 12">
              <a:extLst>
                <a:ext uri="{FF2B5EF4-FFF2-40B4-BE49-F238E27FC236}">
                  <a16:creationId xmlns:a16="http://schemas.microsoft.com/office/drawing/2014/main" id="{228A5381-9573-4B39-82D2-E4715190D555}"/>
                </a:ext>
              </a:extLst>
            </p:cNvPr>
            <p:cNvSpPr>
              <a:spLocks noChangeShapeType="1"/>
            </p:cNvSpPr>
            <p:nvPr/>
          </p:nvSpPr>
          <p:spPr bwMode="auto">
            <a:xfrm flipV="1">
              <a:off x="4772850" y="4232031"/>
              <a:ext cx="2188391" cy="492594"/>
            </a:xfrm>
            <a:prstGeom prst="line">
              <a:avLst/>
            </a:prstGeom>
            <a:noFill/>
            <a:ln w="9525">
              <a:solidFill>
                <a:schemeClr val="tx1"/>
              </a:solidFill>
              <a:round/>
              <a:headEnd/>
              <a:tailEnd/>
            </a:ln>
          </p:spPr>
          <p:txBody>
            <a:bodyPr/>
            <a:lstStyle/>
            <a:p>
              <a:endParaRPr lang="en-US"/>
            </a:p>
          </p:txBody>
        </p:sp>
        <p:sp>
          <p:nvSpPr>
            <p:cNvPr id="13" name="Line 13">
              <a:extLst>
                <a:ext uri="{FF2B5EF4-FFF2-40B4-BE49-F238E27FC236}">
                  <a16:creationId xmlns:a16="http://schemas.microsoft.com/office/drawing/2014/main" id="{ADFA6998-F0D3-4FB3-A8AE-3828DBDEA2CF}"/>
                </a:ext>
              </a:extLst>
            </p:cNvPr>
            <p:cNvSpPr>
              <a:spLocks noChangeShapeType="1"/>
            </p:cNvSpPr>
            <p:nvPr/>
          </p:nvSpPr>
          <p:spPr bwMode="auto">
            <a:xfrm flipH="1" flipV="1">
              <a:off x="6188482" y="3494929"/>
              <a:ext cx="258461" cy="1913125"/>
            </a:xfrm>
            <a:prstGeom prst="line">
              <a:avLst/>
            </a:prstGeom>
            <a:noFill/>
            <a:ln w="9525">
              <a:solidFill>
                <a:schemeClr val="tx1"/>
              </a:solidFill>
              <a:round/>
              <a:headEnd/>
              <a:tailEnd/>
            </a:ln>
          </p:spPr>
          <p:txBody>
            <a:bodyPr/>
            <a:lstStyle/>
            <a:p>
              <a:endParaRPr lang="en-US"/>
            </a:p>
          </p:txBody>
        </p:sp>
        <p:sp>
          <p:nvSpPr>
            <p:cNvPr id="14" name="Line 14">
              <a:extLst>
                <a:ext uri="{FF2B5EF4-FFF2-40B4-BE49-F238E27FC236}">
                  <a16:creationId xmlns:a16="http://schemas.microsoft.com/office/drawing/2014/main" id="{E392D72A-F02D-42E9-B2EF-9D1D336FBBB3}"/>
                </a:ext>
              </a:extLst>
            </p:cNvPr>
            <p:cNvSpPr>
              <a:spLocks noChangeShapeType="1"/>
            </p:cNvSpPr>
            <p:nvPr/>
          </p:nvSpPr>
          <p:spPr bwMode="auto">
            <a:xfrm flipV="1">
              <a:off x="6446943" y="3126378"/>
              <a:ext cx="514298" cy="2281675"/>
            </a:xfrm>
            <a:prstGeom prst="line">
              <a:avLst/>
            </a:prstGeom>
            <a:noFill/>
            <a:ln w="9525">
              <a:solidFill>
                <a:schemeClr val="tx1"/>
              </a:solidFill>
              <a:round/>
              <a:headEnd/>
              <a:tailEnd/>
            </a:ln>
          </p:spPr>
          <p:txBody>
            <a:bodyPr/>
            <a:lstStyle/>
            <a:p>
              <a:endParaRPr lang="en-US"/>
            </a:p>
          </p:txBody>
        </p:sp>
        <p:sp>
          <p:nvSpPr>
            <p:cNvPr id="15" name="Line 15">
              <a:extLst>
                <a:ext uri="{FF2B5EF4-FFF2-40B4-BE49-F238E27FC236}">
                  <a16:creationId xmlns:a16="http://schemas.microsoft.com/office/drawing/2014/main" id="{96FB5C69-F7A5-4197-AE14-954FB964A109}"/>
                </a:ext>
              </a:extLst>
            </p:cNvPr>
            <p:cNvSpPr>
              <a:spLocks noChangeShapeType="1"/>
            </p:cNvSpPr>
            <p:nvPr/>
          </p:nvSpPr>
          <p:spPr bwMode="auto">
            <a:xfrm flipH="1" flipV="1">
              <a:off x="6188482" y="3003528"/>
              <a:ext cx="258461" cy="2404526"/>
            </a:xfrm>
            <a:prstGeom prst="line">
              <a:avLst/>
            </a:prstGeom>
            <a:noFill/>
            <a:ln w="9525">
              <a:solidFill>
                <a:schemeClr val="tx1"/>
              </a:solidFill>
              <a:round/>
              <a:headEnd/>
              <a:tailEnd/>
            </a:ln>
          </p:spPr>
          <p:txBody>
            <a:bodyPr/>
            <a:lstStyle/>
            <a:p>
              <a:endParaRPr lang="en-US"/>
            </a:p>
          </p:txBody>
        </p:sp>
        <p:sp>
          <p:nvSpPr>
            <p:cNvPr id="16" name="Line 16">
              <a:extLst>
                <a:ext uri="{FF2B5EF4-FFF2-40B4-BE49-F238E27FC236}">
                  <a16:creationId xmlns:a16="http://schemas.microsoft.com/office/drawing/2014/main" id="{7EE370C7-7145-4956-B693-DF4698F5D09D}"/>
                </a:ext>
              </a:extLst>
            </p:cNvPr>
            <p:cNvSpPr>
              <a:spLocks noChangeShapeType="1"/>
            </p:cNvSpPr>
            <p:nvPr/>
          </p:nvSpPr>
          <p:spPr bwMode="auto">
            <a:xfrm flipV="1">
              <a:off x="6446943" y="3617780"/>
              <a:ext cx="257149" cy="1790274"/>
            </a:xfrm>
            <a:prstGeom prst="line">
              <a:avLst/>
            </a:prstGeom>
            <a:noFill/>
            <a:ln w="9525">
              <a:solidFill>
                <a:schemeClr val="tx1"/>
              </a:solidFill>
              <a:round/>
              <a:headEnd/>
              <a:tailEnd/>
            </a:ln>
          </p:spPr>
          <p:txBody>
            <a:bodyPr/>
            <a:lstStyle/>
            <a:p>
              <a:endParaRPr lang="en-US"/>
            </a:p>
          </p:txBody>
        </p:sp>
        <p:sp>
          <p:nvSpPr>
            <p:cNvPr id="17" name="Line 17">
              <a:extLst>
                <a:ext uri="{FF2B5EF4-FFF2-40B4-BE49-F238E27FC236}">
                  <a16:creationId xmlns:a16="http://schemas.microsoft.com/office/drawing/2014/main" id="{4D411589-BA66-48F7-9184-51F8A18241B5}"/>
                </a:ext>
              </a:extLst>
            </p:cNvPr>
            <p:cNvSpPr>
              <a:spLocks noChangeShapeType="1"/>
            </p:cNvSpPr>
            <p:nvPr/>
          </p:nvSpPr>
          <p:spPr bwMode="auto">
            <a:xfrm flipV="1">
              <a:off x="6446943" y="4232031"/>
              <a:ext cx="514298" cy="1176023"/>
            </a:xfrm>
            <a:prstGeom prst="line">
              <a:avLst/>
            </a:prstGeom>
            <a:noFill/>
            <a:ln w="9525">
              <a:solidFill>
                <a:schemeClr val="tx1"/>
              </a:solidFill>
              <a:round/>
              <a:headEnd/>
              <a:tailEnd/>
            </a:ln>
          </p:spPr>
          <p:txBody>
            <a:bodyPr/>
            <a:lstStyle/>
            <a:p>
              <a:endParaRPr lang="en-US"/>
            </a:p>
          </p:txBody>
        </p:sp>
        <p:sp>
          <p:nvSpPr>
            <p:cNvPr id="18" name="Line 18">
              <a:extLst>
                <a:ext uri="{FF2B5EF4-FFF2-40B4-BE49-F238E27FC236}">
                  <a16:creationId xmlns:a16="http://schemas.microsoft.com/office/drawing/2014/main" id="{F74C7DC5-A40B-4B7E-A2E9-467F79A656DE}"/>
                </a:ext>
              </a:extLst>
            </p:cNvPr>
            <p:cNvSpPr>
              <a:spLocks noChangeShapeType="1"/>
            </p:cNvSpPr>
            <p:nvPr/>
          </p:nvSpPr>
          <p:spPr bwMode="auto">
            <a:xfrm flipH="1" flipV="1">
              <a:off x="6188482" y="3494929"/>
              <a:ext cx="2059816" cy="1598246"/>
            </a:xfrm>
            <a:prstGeom prst="line">
              <a:avLst/>
            </a:prstGeom>
            <a:noFill/>
            <a:ln w="9525">
              <a:solidFill>
                <a:schemeClr val="tx1"/>
              </a:solidFill>
              <a:round/>
              <a:headEnd/>
              <a:tailEnd/>
            </a:ln>
          </p:spPr>
          <p:txBody>
            <a:bodyPr/>
            <a:lstStyle/>
            <a:p>
              <a:endParaRPr lang="en-US"/>
            </a:p>
          </p:txBody>
        </p:sp>
        <p:sp>
          <p:nvSpPr>
            <p:cNvPr id="19" name="Line 19">
              <a:extLst>
                <a:ext uri="{FF2B5EF4-FFF2-40B4-BE49-F238E27FC236}">
                  <a16:creationId xmlns:a16="http://schemas.microsoft.com/office/drawing/2014/main" id="{1F212495-7099-47C2-BA03-345CF3E824E4}"/>
                </a:ext>
              </a:extLst>
            </p:cNvPr>
            <p:cNvSpPr>
              <a:spLocks noChangeShapeType="1"/>
            </p:cNvSpPr>
            <p:nvPr/>
          </p:nvSpPr>
          <p:spPr bwMode="auto">
            <a:xfrm flipH="1" flipV="1">
              <a:off x="6188482" y="3003528"/>
              <a:ext cx="2059816" cy="2089648"/>
            </a:xfrm>
            <a:prstGeom prst="line">
              <a:avLst/>
            </a:prstGeom>
            <a:noFill/>
            <a:ln w="9525">
              <a:solidFill>
                <a:schemeClr val="tx1"/>
              </a:solidFill>
              <a:round/>
              <a:headEnd/>
              <a:tailEnd/>
            </a:ln>
          </p:spPr>
          <p:txBody>
            <a:bodyPr/>
            <a:lstStyle/>
            <a:p>
              <a:endParaRPr lang="en-US"/>
            </a:p>
          </p:txBody>
        </p:sp>
        <p:sp>
          <p:nvSpPr>
            <p:cNvPr id="20" name="Line 20">
              <a:extLst>
                <a:ext uri="{FF2B5EF4-FFF2-40B4-BE49-F238E27FC236}">
                  <a16:creationId xmlns:a16="http://schemas.microsoft.com/office/drawing/2014/main" id="{BD67994E-4051-4821-AF8A-91D4CCC43921}"/>
                </a:ext>
              </a:extLst>
            </p:cNvPr>
            <p:cNvSpPr>
              <a:spLocks noChangeShapeType="1"/>
            </p:cNvSpPr>
            <p:nvPr/>
          </p:nvSpPr>
          <p:spPr bwMode="auto">
            <a:xfrm flipH="1" flipV="1">
              <a:off x="6961241" y="3126378"/>
              <a:ext cx="1287057" cy="1966797"/>
            </a:xfrm>
            <a:prstGeom prst="line">
              <a:avLst/>
            </a:prstGeom>
            <a:noFill/>
            <a:ln w="9525">
              <a:solidFill>
                <a:schemeClr val="tx1"/>
              </a:solidFill>
              <a:round/>
              <a:headEnd/>
              <a:tailEnd/>
            </a:ln>
          </p:spPr>
          <p:txBody>
            <a:bodyPr/>
            <a:lstStyle/>
            <a:p>
              <a:endParaRPr lang="en-US"/>
            </a:p>
          </p:txBody>
        </p:sp>
        <p:sp>
          <p:nvSpPr>
            <p:cNvPr id="21" name="Line 21">
              <a:extLst>
                <a:ext uri="{FF2B5EF4-FFF2-40B4-BE49-F238E27FC236}">
                  <a16:creationId xmlns:a16="http://schemas.microsoft.com/office/drawing/2014/main" id="{68983D30-3506-4770-85A6-0717D24A0A80}"/>
                </a:ext>
              </a:extLst>
            </p:cNvPr>
            <p:cNvSpPr>
              <a:spLocks noChangeShapeType="1"/>
            </p:cNvSpPr>
            <p:nvPr/>
          </p:nvSpPr>
          <p:spPr bwMode="auto">
            <a:xfrm flipH="1" flipV="1">
              <a:off x="6704092" y="3617780"/>
              <a:ext cx="1544206" cy="1475396"/>
            </a:xfrm>
            <a:prstGeom prst="line">
              <a:avLst/>
            </a:prstGeom>
            <a:noFill/>
            <a:ln w="9525">
              <a:solidFill>
                <a:schemeClr val="tx1"/>
              </a:solidFill>
              <a:round/>
              <a:headEnd/>
              <a:tailEnd/>
            </a:ln>
          </p:spPr>
          <p:txBody>
            <a:bodyPr/>
            <a:lstStyle/>
            <a:p>
              <a:endParaRPr lang="en-US"/>
            </a:p>
          </p:txBody>
        </p:sp>
        <p:sp>
          <p:nvSpPr>
            <p:cNvPr id="22" name="Line 22">
              <a:extLst>
                <a:ext uri="{FF2B5EF4-FFF2-40B4-BE49-F238E27FC236}">
                  <a16:creationId xmlns:a16="http://schemas.microsoft.com/office/drawing/2014/main" id="{463F427C-D1C3-4790-8351-5702CF2C1A96}"/>
                </a:ext>
              </a:extLst>
            </p:cNvPr>
            <p:cNvSpPr>
              <a:spLocks noChangeShapeType="1"/>
            </p:cNvSpPr>
            <p:nvPr/>
          </p:nvSpPr>
          <p:spPr bwMode="auto">
            <a:xfrm flipH="1" flipV="1">
              <a:off x="6961241" y="4232031"/>
              <a:ext cx="1287057" cy="861144"/>
            </a:xfrm>
            <a:prstGeom prst="line">
              <a:avLst/>
            </a:prstGeom>
            <a:noFill/>
            <a:ln w="9525">
              <a:solidFill>
                <a:schemeClr val="tx1"/>
              </a:solidFill>
              <a:round/>
              <a:headEnd/>
              <a:tailEnd/>
            </a:ln>
          </p:spPr>
          <p:txBody>
            <a:bodyPr/>
            <a:lstStyle/>
            <a:p>
              <a:endParaRPr lang="en-US"/>
            </a:p>
          </p:txBody>
        </p:sp>
        <p:sp>
          <p:nvSpPr>
            <p:cNvPr id="26" name="Oval 26">
              <a:extLst>
                <a:ext uri="{FF2B5EF4-FFF2-40B4-BE49-F238E27FC236}">
                  <a16:creationId xmlns:a16="http://schemas.microsoft.com/office/drawing/2014/main" id="{3C44E0F7-3A8D-4BEB-A558-EDBE024C745E}"/>
                </a:ext>
              </a:extLst>
            </p:cNvPr>
            <p:cNvSpPr>
              <a:spLocks noChangeAspect="1" noChangeArrowheads="1"/>
            </p:cNvSpPr>
            <p:nvPr/>
          </p:nvSpPr>
          <p:spPr bwMode="auto">
            <a:xfrm>
              <a:off x="4751859" y="4695999"/>
              <a:ext cx="61664" cy="58443"/>
            </a:xfrm>
            <a:prstGeom prst="ellipse">
              <a:avLst/>
            </a:prstGeom>
            <a:solidFill>
              <a:srgbClr val="FF0000"/>
            </a:solidFill>
            <a:ln w="9525">
              <a:solidFill>
                <a:srgbClr val="FF0000"/>
              </a:solidFill>
              <a:round/>
              <a:headEnd/>
              <a:tailEnd/>
            </a:ln>
          </p:spPr>
          <p:txBody>
            <a:bodyPr wrap="none" anchor="ctr"/>
            <a:lstStyle/>
            <a:p>
              <a:endParaRPr lang="en-US"/>
            </a:p>
          </p:txBody>
        </p:sp>
        <p:sp>
          <p:nvSpPr>
            <p:cNvPr id="27" name="Oval 27">
              <a:extLst>
                <a:ext uri="{FF2B5EF4-FFF2-40B4-BE49-F238E27FC236}">
                  <a16:creationId xmlns:a16="http://schemas.microsoft.com/office/drawing/2014/main" id="{B0DB6463-F66D-4917-AB2E-82463EDDBA09}"/>
                </a:ext>
              </a:extLst>
            </p:cNvPr>
            <p:cNvSpPr>
              <a:spLocks noChangeAspect="1" noChangeArrowheads="1"/>
            </p:cNvSpPr>
            <p:nvPr/>
          </p:nvSpPr>
          <p:spPr bwMode="auto">
            <a:xfrm>
              <a:off x="6424639" y="5372272"/>
              <a:ext cx="61664" cy="58443"/>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 name="Oval 28">
              <a:extLst>
                <a:ext uri="{FF2B5EF4-FFF2-40B4-BE49-F238E27FC236}">
                  <a16:creationId xmlns:a16="http://schemas.microsoft.com/office/drawing/2014/main" id="{E9CFE7B7-D12B-4E71-AEC7-DEEB25E74345}"/>
                </a:ext>
              </a:extLst>
            </p:cNvPr>
            <p:cNvSpPr>
              <a:spLocks noChangeAspect="1" noChangeArrowheads="1"/>
            </p:cNvSpPr>
            <p:nvPr/>
          </p:nvSpPr>
          <p:spPr bwMode="auto">
            <a:xfrm>
              <a:off x="8237802" y="5075285"/>
              <a:ext cx="61664" cy="58443"/>
            </a:xfrm>
            <a:prstGeom prst="ellipse">
              <a:avLst/>
            </a:prstGeom>
            <a:solidFill>
              <a:srgbClr val="FF0000"/>
            </a:solidFill>
            <a:ln w="9525">
              <a:solidFill>
                <a:srgbClr val="FF0000"/>
              </a:solidFill>
              <a:round/>
              <a:headEnd/>
              <a:tailEnd/>
            </a:ln>
          </p:spPr>
          <p:txBody>
            <a:bodyPr wrap="none" anchor="ctr"/>
            <a:lstStyle/>
            <a:p>
              <a:endParaRPr lang="en-US"/>
            </a:p>
          </p:txBody>
        </p:sp>
        <p:sp>
          <p:nvSpPr>
            <p:cNvPr id="29" name="Oval 29">
              <a:extLst>
                <a:ext uri="{FF2B5EF4-FFF2-40B4-BE49-F238E27FC236}">
                  <a16:creationId xmlns:a16="http://schemas.microsoft.com/office/drawing/2014/main" id="{5BB945E2-3CDE-47B6-B66C-B920DF80B74F}"/>
                </a:ext>
              </a:extLst>
            </p:cNvPr>
            <p:cNvSpPr>
              <a:spLocks noChangeAspect="1" noChangeArrowheads="1"/>
            </p:cNvSpPr>
            <p:nvPr/>
          </p:nvSpPr>
          <p:spPr bwMode="auto">
            <a:xfrm>
              <a:off x="6146498" y="3005913"/>
              <a:ext cx="61664" cy="5963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0" name="Oval 30">
              <a:extLst>
                <a:ext uri="{FF2B5EF4-FFF2-40B4-BE49-F238E27FC236}">
                  <a16:creationId xmlns:a16="http://schemas.microsoft.com/office/drawing/2014/main" id="{1B882835-FF0E-427F-A812-D4CCB6612971}"/>
                </a:ext>
              </a:extLst>
            </p:cNvPr>
            <p:cNvSpPr>
              <a:spLocks noChangeAspect="1" noChangeArrowheads="1"/>
            </p:cNvSpPr>
            <p:nvPr/>
          </p:nvSpPr>
          <p:spPr bwMode="auto">
            <a:xfrm>
              <a:off x="6940249" y="3108487"/>
              <a:ext cx="61664" cy="58443"/>
            </a:xfrm>
            <a:prstGeom prst="ellipse">
              <a:avLst/>
            </a:prstGeom>
            <a:solidFill>
              <a:srgbClr val="FF0000"/>
            </a:solidFill>
            <a:ln w="9525">
              <a:solidFill>
                <a:srgbClr val="FF0000"/>
              </a:solidFill>
              <a:round/>
              <a:headEnd/>
              <a:tailEnd/>
            </a:ln>
          </p:spPr>
          <p:txBody>
            <a:bodyPr wrap="none" anchor="ctr"/>
            <a:lstStyle/>
            <a:p>
              <a:endParaRPr lang="en-US"/>
            </a:p>
          </p:txBody>
        </p:sp>
        <p:sp>
          <p:nvSpPr>
            <p:cNvPr id="31" name="Oval 31">
              <a:extLst>
                <a:ext uri="{FF2B5EF4-FFF2-40B4-BE49-F238E27FC236}">
                  <a16:creationId xmlns:a16="http://schemas.microsoft.com/office/drawing/2014/main" id="{2B0A5542-D348-43F1-8312-1CA51179D358}"/>
                </a:ext>
              </a:extLst>
            </p:cNvPr>
            <p:cNvSpPr>
              <a:spLocks noChangeAspect="1" noChangeArrowheads="1"/>
            </p:cNvSpPr>
            <p:nvPr/>
          </p:nvSpPr>
          <p:spPr bwMode="auto">
            <a:xfrm>
              <a:off x="6167490" y="3456762"/>
              <a:ext cx="61664" cy="58443"/>
            </a:xfrm>
            <a:prstGeom prst="ellipse">
              <a:avLst/>
            </a:prstGeom>
            <a:solidFill>
              <a:srgbClr val="FF0000"/>
            </a:solidFill>
            <a:ln w="9525">
              <a:solidFill>
                <a:srgbClr val="FF0000"/>
              </a:solidFill>
              <a:round/>
              <a:headEnd/>
              <a:tailEnd/>
            </a:ln>
          </p:spPr>
          <p:txBody>
            <a:bodyPr wrap="none" anchor="ctr"/>
            <a:lstStyle/>
            <a:p>
              <a:endParaRPr lang="en-US"/>
            </a:p>
          </p:txBody>
        </p:sp>
        <p:sp>
          <p:nvSpPr>
            <p:cNvPr id="32" name="Oval 32">
              <a:extLst>
                <a:ext uri="{FF2B5EF4-FFF2-40B4-BE49-F238E27FC236}">
                  <a16:creationId xmlns:a16="http://schemas.microsoft.com/office/drawing/2014/main" id="{5F8EBBD2-5194-47BD-97DF-BF426EA3707A}"/>
                </a:ext>
              </a:extLst>
            </p:cNvPr>
            <p:cNvSpPr>
              <a:spLocks noChangeAspect="1" noChangeArrowheads="1"/>
            </p:cNvSpPr>
            <p:nvPr/>
          </p:nvSpPr>
          <p:spPr bwMode="auto">
            <a:xfrm>
              <a:off x="6671293" y="3599889"/>
              <a:ext cx="61664" cy="5963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3" name="Oval 33">
              <a:extLst>
                <a:ext uri="{FF2B5EF4-FFF2-40B4-BE49-F238E27FC236}">
                  <a16:creationId xmlns:a16="http://schemas.microsoft.com/office/drawing/2014/main" id="{B5E54D10-8437-4C81-9C47-FED66A3B948F}"/>
                </a:ext>
              </a:extLst>
            </p:cNvPr>
            <p:cNvSpPr>
              <a:spLocks noChangeAspect="1" noChangeArrowheads="1"/>
            </p:cNvSpPr>
            <p:nvPr/>
          </p:nvSpPr>
          <p:spPr bwMode="auto">
            <a:xfrm>
              <a:off x="6940249" y="4214140"/>
              <a:ext cx="61664" cy="5963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4" name="Oval 34">
              <a:extLst>
                <a:ext uri="{FF2B5EF4-FFF2-40B4-BE49-F238E27FC236}">
                  <a16:creationId xmlns:a16="http://schemas.microsoft.com/office/drawing/2014/main" id="{F7CF058E-EC45-4BA2-B720-ED5B030731EE}"/>
                </a:ext>
              </a:extLst>
            </p:cNvPr>
            <p:cNvSpPr>
              <a:spLocks noChangeAspect="1" noChangeArrowheads="1"/>
            </p:cNvSpPr>
            <p:nvPr/>
          </p:nvSpPr>
          <p:spPr bwMode="auto">
            <a:xfrm>
              <a:off x="6500734" y="3896876"/>
              <a:ext cx="61664" cy="59636"/>
            </a:xfrm>
            <a:prstGeom prst="ellipse">
              <a:avLst/>
            </a:prstGeom>
            <a:solidFill>
              <a:srgbClr val="FF0000"/>
            </a:solidFill>
            <a:ln w="9525">
              <a:solidFill>
                <a:srgbClr val="FF0000"/>
              </a:solidFill>
              <a:round/>
              <a:headEnd/>
              <a:tailEnd/>
            </a:ln>
          </p:spPr>
          <p:txBody>
            <a:bodyPr wrap="none" anchor="ctr"/>
            <a:lstStyle/>
            <a:p>
              <a:endParaRPr lang="en-US"/>
            </a:p>
          </p:txBody>
        </p:sp>
        <p:sp>
          <p:nvSpPr>
            <p:cNvPr id="56" name="Rectangle 56">
              <a:extLst>
                <a:ext uri="{FF2B5EF4-FFF2-40B4-BE49-F238E27FC236}">
                  <a16:creationId xmlns:a16="http://schemas.microsoft.com/office/drawing/2014/main" id="{2DA7A651-4F85-4DB5-8BFA-89E8E11AD7F0}"/>
                </a:ext>
              </a:extLst>
            </p:cNvPr>
            <p:cNvSpPr>
              <a:spLocks noChangeArrowheads="1"/>
            </p:cNvSpPr>
            <p:nvPr/>
          </p:nvSpPr>
          <p:spPr bwMode="auto">
            <a:xfrm>
              <a:off x="6124194" y="2679108"/>
              <a:ext cx="356860" cy="343503"/>
            </a:xfrm>
            <a:prstGeom prst="rect">
              <a:avLst/>
            </a:prstGeom>
            <a:noFill/>
            <a:ln w="9525">
              <a:noFill/>
              <a:miter lim="800000"/>
              <a:headEnd/>
              <a:tailEnd/>
            </a:ln>
          </p:spPr>
          <p:txBody>
            <a:bodyPr wrap="none">
              <a:spAutoFit/>
            </a:bodyPr>
            <a:lstStyle/>
            <a:p>
              <a:r>
                <a:rPr lang="en-US" b="1" dirty="0"/>
                <a:t>X</a:t>
              </a:r>
              <a:r>
                <a:rPr lang="en-US" i="1" baseline="-25000" dirty="0"/>
                <a:t>j</a:t>
              </a:r>
            </a:p>
          </p:txBody>
        </p:sp>
        <p:sp>
          <p:nvSpPr>
            <p:cNvPr id="57" name="Rectangle 57">
              <a:extLst>
                <a:ext uri="{FF2B5EF4-FFF2-40B4-BE49-F238E27FC236}">
                  <a16:creationId xmlns:a16="http://schemas.microsoft.com/office/drawing/2014/main" id="{65FC4C08-6A03-4C1B-9952-F8514A9488FD}"/>
                </a:ext>
              </a:extLst>
            </p:cNvPr>
            <p:cNvSpPr>
              <a:spLocks noChangeArrowheads="1"/>
            </p:cNvSpPr>
            <p:nvPr/>
          </p:nvSpPr>
          <p:spPr bwMode="auto">
            <a:xfrm>
              <a:off x="4411614" y="4752057"/>
              <a:ext cx="381807" cy="277485"/>
            </a:xfrm>
            <a:prstGeom prst="rect">
              <a:avLst/>
            </a:prstGeom>
            <a:noFill/>
            <a:ln w="9525">
              <a:noFill/>
              <a:miter lim="800000"/>
              <a:headEnd/>
              <a:tailEnd/>
            </a:ln>
          </p:spPr>
          <p:txBody>
            <a:bodyPr wrap="none">
              <a:spAutoFit/>
            </a:bodyPr>
            <a:lstStyle/>
            <a:p>
              <a:r>
                <a:rPr lang="en-US" b="1" dirty="0"/>
                <a:t>M</a:t>
              </a:r>
              <a:r>
                <a:rPr lang="en-US" baseline="-25000" dirty="0"/>
                <a:t>1</a:t>
              </a:r>
              <a:endParaRPr lang="en-US" i="1" baseline="-25000" dirty="0"/>
            </a:p>
          </p:txBody>
        </p:sp>
        <p:sp>
          <p:nvSpPr>
            <p:cNvPr id="58" name="Rectangle 58">
              <a:extLst>
                <a:ext uri="{FF2B5EF4-FFF2-40B4-BE49-F238E27FC236}">
                  <a16:creationId xmlns:a16="http://schemas.microsoft.com/office/drawing/2014/main" id="{1805F63D-A3EB-4722-B063-1F35FE169766}"/>
                </a:ext>
              </a:extLst>
            </p:cNvPr>
            <p:cNvSpPr>
              <a:spLocks noChangeArrowheads="1"/>
            </p:cNvSpPr>
            <p:nvPr/>
          </p:nvSpPr>
          <p:spPr bwMode="auto">
            <a:xfrm>
              <a:off x="6494174" y="5285203"/>
              <a:ext cx="381807" cy="277485"/>
            </a:xfrm>
            <a:prstGeom prst="rect">
              <a:avLst/>
            </a:prstGeom>
            <a:noFill/>
            <a:ln w="9525">
              <a:noFill/>
              <a:miter lim="800000"/>
              <a:headEnd/>
              <a:tailEnd/>
            </a:ln>
          </p:spPr>
          <p:txBody>
            <a:bodyPr wrap="none">
              <a:spAutoFit/>
            </a:bodyPr>
            <a:lstStyle/>
            <a:p>
              <a:r>
                <a:rPr lang="en-US" b="1" dirty="0"/>
                <a:t>M</a:t>
              </a:r>
              <a:r>
                <a:rPr lang="en-US" baseline="-25000" dirty="0"/>
                <a:t>2</a:t>
              </a:r>
              <a:endParaRPr lang="en-US" i="1" baseline="-25000" dirty="0"/>
            </a:p>
          </p:txBody>
        </p:sp>
        <p:sp>
          <p:nvSpPr>
            <p:cNvPr id="59" name="Rectangle 59">
              <a:extLst>
                <a:ext uri="{FF2B5EF4-FFF2-40B4-BE49-F238E27FC236}">
                  <a16:creationId xmlns:a16="http://schemas.microsoft.com/office/drawing/2014/main" id="{0D029311-FB85-470C-9280-AC9F0CAE96F1}"/>
                </a:ext>
              </a:extLst>
            </p:cNvPr>
            <p:cNvSpPr>
              <a:spLocks noChangeArrowheads="1"/>
            </p:cNvSpPr>
            <p:nvPr/>
          </p:nvSpPr>
          <p:spPr bwMode="auto">
            <a:xfrm>
              <a:off x="8299465" y="4994179"/>
              <a:ext cx="381807" cy="277485"/>
            </a:xfrm>
            <a:prstGeom prst="rect">
              <a:avLst/>
            </a:prstGeom>
            <a:noFill/>
            <a:ln w="9525">
              <a:noFill/>
              <a:miter lim="800000"/>
              <a:headEnd/>
              <a:tailEnd/>
            </a:ln>
          </p:spPr>
          <p:txBody>
            <a:bodyPr wrap="none">
              <a:spAutoFit/>
            </a:bodyPr>
            <a:lstStyle/>
            <a:p>
              <a:r>
                <a:rPr lang="en-US" b="1" dirty="0"/>
                <a:t>M</a:t>
              </a:r>
              <a:r>
                <a:rPr lang="en-US" baseline="-25000" dirty="0"/>
                <a:t>3</a:t>
              </a:r>
              <a:endParaRPr lang="en-US" i="1" baseline="-25000" dirty="0"/>
            </a:p>
          </p:txBody>
        </p:sp>
      </p:gr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0FA177E-6EC8-4B00-BCE0-4B702239E551}"/>
                  </a:ext>
                </a:extLst>
              </p:cNvPr>
              <p:cNvSpPr txBox="1"/>
              <p:nvPr/>
            </p:nvSpPr>
            <p:spPr>
              <a:xfrm>
                <a:off x="344672" y="1434517"/>
                <a:ext cx="8737664" cy="1425775"/>
              </a:xfrm>
              <a:prstGeom prst="rect">
                <a:avLst/>
              </a:prstGeom>
              <a:noFill/>
            </p:spPr>
            <p:txBody>
              <a:bodyPr wrap="square" rtlCol="0">
                <a:spAutoFit/>
              </a:bodyPr>
              <a:lstStyle/>
              <a:p>
                <a:r>
                  <a:rPr lang="en-US" sz="2800" dirty="0"/>
                  <a:t>Have: 2D points </a:t>
                </a:r>
                <a:r>
                  <a:rPr lang="en-US" sz="2800" b="1" dirty="0" err="1">
                    <a:solidFill>
                      <a:srgbClr val="2175D9"/>
                    </a:solidFill>
                  </a:rPr>
                  <a:t>p</a:t>
                </a:r>
                <a:r>
                  <a:rPr lang="en-US" sz="2800" baseline="-25000" dirty="0" err="1">
                    <a:solidFill>
                      <a:srgbClr val="2175D9"/>
                    </a:solidFill>
                  </a:rPr>
                  <a:t>ij</a:t>
                </a:r>
                <a:r>
                  <a:rPr lang="en-US" sz="2800" dirty="0"/>
                  <a:t> seen in m images</a:t>
                </a:r>
              </a:p>
              <a:p>
                <a:r>
                  <a:rPr lang="en-US" sz="2800" dirty="0"/>
                  <a:t>Assume: points generated from n fixed 3D points </a:t>
                </a:r>
                <a:r>
                  <a:rPr lang="en-US" sz="2800" b="1" dirty="0" err="1"/>
                  <a:t>X</a:t>
                </a:r>
                <a:r>
                  <a:rPr lang="en-US" sz="2800" baseline="-25000" dirty="0" err="1"/>
                  <a:t>j</a:t>
                </a:r>
                <a:r>
                  <a:rPr lang="en-US" sz="2800" baseline="-25000" dirty="0"/>
                  <a:t> </a:t>
                </a:r>
                <a:r>
                  <a:rPr lang="en-US" sz="2800" dirty="0"/>
                  <a:t>and cameras M</a:t>
                </a:r>
                <a:r>
                  <a:rPr lang="en-US" sz="2800" baseline="-25000" dirty="0"/>
                  <a:t>i </a:t>
                </a:r>
                <a:r>
                  <a:rPr lang="en-US" sz="2800" dirty="0"/>
                  <a:t>or </a:t>
                </a:r>
                <a14:m>
                  <m:oMath xmlns:m="http://schemas.openxmlformats.org/officeDocument/2006/math">
                    <m:sSub>
                      <m:sSubPr>
                        <m:ctrlPr>
                          <a:rPr lang="en-US" sz="2800" i="1" smtClean="0">
                            <a:solidFill>
                              <a:srgbClr val="2175D9"/>
                            </a:solidFill>
                            <a:latin typeface="Cambria Math" panose="02040503050406030204" pitchFamily="18" charset="0"/>
                          </a:rPr>
                        </m:ctrlPr>
                      </m:sSubPr>
                      <m:e>
                        <m:r>
                          <a:rPr lang="en-US" sz="2800" b="1" i="1">
                            <a:solidFill>
                              <a:srgbClr val="2175D9"/>
                            </a:solidFill>
                            <a:latin typeface="Cambria Math" panose="02040503050406030204" pitchFamily="18" charset="0"/>
                          </a:rPr>
                          <m:t>𝒑</m:t>
                        </m:r>
                      </m:e>
                      <m:sub>
                        <m:r>
                          <a:rPr lang="en-US" sz="2800" i="1">
                            <a:solidFill>
                              <a:srgbClr val="2175D9"/>
                            </a:solidFill>
                            <a:latin typeface="Cambria Math" panose="02040503050406030204" pitchFamily="18" charset="0"/>
                          </a:rPr>
                          <m:t>𝑖𝑗</m:t>
                        </m:r>
                      </m:sub>
                    </m:sSub>
                    <m:r>
                      <a:rPr lang="en-US" sz="2800" i="1">
                        <a:latin typeface="Cambria Math" panose="02040503050406030204" pitchFamily="18" charset="0"/>
                      </a:rPr>
                      <m:t>≡</m:t>
                    </m:r>
                    <m:sSub>
                      <m:sSubPr>
                        <m:ctrlPr>
                          <a:rPr lang="en-US" sz="2800" b="1" i="1" smtClean="0">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𝑴</m:t>
                        </m:r>
                      </m:e>
                      <m:sub>
                        <m:r>
                          <a:rPr lang="en-US" sz="2800" b="1" i="1">
                            <a:solidFill>
                              <a:srgbClr val="FF0000"/>
                            </a:solidFill>
                            <a:latin typeface="Cambria Math" panose="02040503050406030204" pitchFamily="18" charset="0"/>
                          </a:rPr>
                          <m:t>𝒊</m:t>
                        </m:r>
                      </m:sub>
                    </m:sSub>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𝑿</m:t>
                        </m:r>
                      </m:e>
                      <m:sub>
                        <m:r>
                          <a:rPr lang="en-US" sz="2800" b="1" i="1">
                            <a:solidFill>
                              <a:srgbClr val="FF0000"/>
                            </a:solidFill>
                            <a:latin typeface="Cambria Math" panose="02040503050406030204" pitchFamily="18" charset="0"/>
                          </a:rPr>
                          <m:t>𝒋</m:t>
                        </m:r>
                      </m:sub>
                    </m:sSub>
                  </m:oMath>
                </a14:m>
                <a:endParaRPr lang="en-US" sz="2800" baseline="-25000" dirty="0"/>
              </a:p>
            </p:txBody>
          </p:sp>
        </mc:Choice>
        <mc:Fallback xmlns="">
          <p:sp>
            <p:nvSpPr>
              <p:cNvPr id="61" name="TextBox 60">
                <a:extLst>
                  <a:ext uri="{FF2B5EF4-FFF2-40B4-BE49-F238E27FC236}">
                    <a16:creationId xmlns:a16="http://schemas.microsoft.com/office/drawing/2014/main" id="{10FA177E-6EC8-4B00-BCE0-4B702239E551}"/>
                  </a:ext>
                </a:extLst>
              </p:cNvPr>
              <p:cNvSpPr txBox="1">
                <a:spLocks noRot="1" noChangeAspect="1" noMove="1" noResize="1" noEditPoints="1" noAdjustHandles="1" noChangeArrowheads="1" noChangeShapeType="1" noTextEdit="1"/>
              </p:cNvSpPr>
              <p:nvPr/>
            </p:nvSpPr>
            <p:spPr>
              <a:xfrm>
                <a:off x="344672" y="1434517"/>
                <a:ext cx="8737664" cy="1425775"/>
              </a:xfrm>
              <a:prstGeom prst="rect">
                <a:avLst/>
              </a:prstGeom>
              <a:blipFill>
                <a:blip r:embed="rId7"/>
                <a:stretch>
                  <a:fillRect l="-1465" t="-4274" b="-7692"/>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DB7CF8AE-E1A0-4288-9041-597F194E825B}"/>
              </a:ext>
            </a:extLst>
          </p:cNvPr>
          <p:cNvGrpSpPr/>
          <p:nvPr/>
        </p:nvGrpSpPr>
        <p:grpSpPr>
          <a:xfrm>
            <a:off x="359654" y="4668955"/>
            <a:ext cx="3474477" cy="1512900"/>
            <a:chOff x="359654" y="4156103"/>
            <a:chExt cx="3474477" cy="1512900"/>
          </a:xfrm>
        </p:grpSpPr>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BF018A4E-50C8-4D7A-B237-85E1844C3FE6}"/>
                    </a:ext>
                  </a:extLst>
                </p:cNvPr>
                <p:cNvSpPr txBox="1"/>
                <p:nvPr/>
              </p:nvSpPr>
              <p:spPr>
                <a:xfrm>
                  <a:off x="359654" y="5129945"/>
                  <a:ext cx="3474477" cy="539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𝜆</m:t>
                            </m:r>
                            <m:r>
                              <a:rPr lang="en-US" sz="3200" b="1" i="1" smtClean="0">
                                <a:solidFill>
                                  <a:srgbClr val="2175D9"/>
                                </a:solidFill>
                                <a:latin typeface="Cambria Math" panose="02040503050406030204" pitchFamily="18" charset="0"/>
                              </a:rPr>
                              <m:t>𝒑</m:t>
                            </m:r>
                          </m:e>
                          <m:sub>
                            <m:r>
                              <a:rPr lang="en-US" sz="3200" b="0" i="1" smtClean="0">
                                <a:solidFill>
                                  <a:srgbClr val="2175D9"/>
                                </a:solidFill>
                                <a:latin typeface="Cambria Math" panose="02040503050406030204" pitchFamily="18" charset="0"/>
                              </a:rPr>
                              <m:t>𝑖𝑗</m:t>
                            </m:r>
                          </m:sub>
                        </m:sSub>
                        <m:r>
                          <a:rPr lang="en-US" sz="3200" b="0" i="1" smtClean="0">
                            <a:latin typeface="Cambria Math" panose="02040503050406030204" pitchFamily="18" charset="0"/>
                          </a:rPr>
                          <m:t>=</m:t>
                        </m:r>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𝑴</m:t>
                            </m:r>
                          </m:e>
                          <m:sub>
                            <m:r>
                              <a:rPr lang="en-US" sz="3200" b="1" i="1" smtClean="0">
                                <a:solidFill>
                                  <a:srgbClr val="FF0000"/>
                                </a:solidFill>
                                <a:latin typeface="Cambria Math" panose="02040503050406030204" pitchFamily="18" charset="0"/>
                              </a:rPr>
                              <m:t>𝒊</m:t>
                            </m:r>
                          </m:sub>
                        </m:sSub>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𝑿</m:t>
                            </m:r>
                          </m:e>
                          <m:sub>
                            <m:r>
                              <a:rPr lang="en-US" sz="3200" b="1" i="1" smtClean="0">
                                <a:solidFill>
                                  <a:srgbClr val="FF0000"/>
                                </a:solidFill>
                                <a:latin typeface="Cambria Math" panose="02040503050406030204" pitchFamily="18" charset="0"/>
                              </a:rPr>
                              <m:t>𝒋</m:t>
                            </m:r>
                          </m:sub>
                        </m:sSub>
                        <m:r>
                          <a:rPr lang="en-US" sz="3200" b="1" i="1" smtClean="0">
                            <a:latin typeface="Cambria Math" panose="02040503050406030204" pitchFamily="18" charset="0"/>
                          </a:rPr>
                          <m:t>,</m:t>
                        </m:r>
                        <m:r>
                          <a:rPr lang="en-US" sz="3200" b="0" i="1" smtClean="0">
                            <a:latin typeface="Cambria Math" panose="02040503050406030204" pitchFamily="18" charset="0"/>
                          </a:rPr>
                          <m:t>𝜆</m:t>
                        </m:r>
                        <m:r>
                          <a:rPr lang="en-US" sz="3200" b="0" i="1" smtClean="0">
                            <a:latin typeface="Cambria Math" panose="02040503050406030204" pitchFamily="18" charset="0"/>
                            <a:ea typeface="Cambria Math" panose="02040503050406030204" pitchFamily="18" charset="0"/>
                          </a:rPr>
                          <m:t>≠0</m:t>
                        </m:r>
                      </m:oMath>
                    </m:oMathPara>
                  </a14:m>
                  <a:endParaRPr lang="en-US" sz="3200" dirty="0"/>
                </a:p>
              </p:txBody>
            </p:sp>
          </mc:Choice>
          <mc:Fallback>
            <p:sp>
              <p:nvSpPr>
                <p:cNvPr id="63" name="TextBox 62">
                  <a:extLst>
                    <a:ext uri="{FF2B5EF4-FFF2-40B4-BE49-F238E27FC236}">
                      <a16:creationId xmlns:a16="http://schemas.microsoft.com/office/drawing/2014/main" id="{BF018A4E-50C8-4D7A-B237-85E1844C3FE6}"/>
                    </a:ext>
                  </a:extLst>
                </p:cNvPr>
                <p:cNvSpPr txBox="1">
                  <a:spLocks noRot="1" noChangeAspect="1" noMove="1" noResize="1" noEditPoints="1" noAdjustHandles="1" noChangeArrowheads="1" noChangeShapeType="1" noTextEdit="1"/>
                </p:cNvSpPr>
                <p:nvPr/>
              </p:nvSpPr>
              <p:spPr>
                <a:xfrm>
                  <a:off x="359654" y="5129945"/>
                  <a:ext cx="3474477" cy="539058"/>
                </a:xfrm>
                <a:prstGeom prst="rect">
                  <a:avLst/>
                </a:prstGeom>
                <a:blipFill>
                  <a:blip r:embed="rId8"/>
                  <a:stretch>
                    <a:fillRect b="-11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651DD8C4-9D03-4DC4-95E1-0A70E1660FBD}"/>
                    </a:ext>
                  </a:extLst>
                </p:cNvPr>
                <p:cNvSpPr txBox="1"/>
                <p:nvPr/>
              </p:nvSpPr>
              <p:spPr>
                <a:xfrm>
                  <a:off x="723535" y="4600397"/>
                  <a:ext cx="2746714" cy="49244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𝑴</m:t>
                            </m:r>
                          </m:e>
                          <m:sub>
                            <m:r>
                              <a:rPr lang="en-US" sz="3200" b="1" i="1" smtClean="0">
                                <a:solidFill>
                                  <a:srgbClr val="FF0000"/>
                                </a:solidFill>
                                <a:latin typeface="Cambria Math" panose="02040503050406030204" pitchFamily="18" charset="0"/>
                              </a:rPr>
                              <m:t>𝒊</m:t>
                            </m:r>
                          </m:sub>
                        </m:sSub>
                        <m:r>
                          <a:rPr lang="en-US" sz="3200" b="0" i="1" smtClean="0">
                            <a:solidFill>
                              <a:srgbClr val="FF0000"/>
                            </a:solidFill>
                            <a:latin typeface="Cambria Math" panose="02040503050406030204" pitchFamily="18" charset="0"/>
                          </a:rPr>
                          <m:t>=</m:t>
                        </m:r>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𝑲</m:t>
                            </m:r>
                          </m:e>
                          <m:sub>
                            <m:r>
                              <a:rPr lang="en-US" sz="3200" b="1" i="1" smtClean="0">
                                <a:solidFill>
                                  <a:srgbClr val="FF0000"/>
                                </a:solidFill>
                                <a:latin typeface="Cambria Math" panose="02040503050406030204" pitchFamily="18" charset="0"/>
                              </a:rPr>
                              <m:t>𝒊</m:t>
                            </m:r>
                          </m:sub>
                        </m:sSub>
                        <m:r>
                          <a:rPr lang="en-US" sz="3200" b="0" i="1" smtClean="0">
                            <a:solidFill>
                              <a:srgbClr val="FF0000"/>
                            </a:solidFill>
                            <a:latin typeface="Cambria Math" panose="02040503050406030204" pitchFamily="18" charset="0"/>
                          </a:rPr>
                          <m:t>[</m:t>
                        </m:r>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𝑹</m:t>
                            </m:r>
                          </m:e>
                          <m:sub>
                            <m:r>
                              <a:rPr lang="en-US" sz="3200" b="1" i="1" smtClean="0">
                                <a:solidFill>
                                  <a:srgbClr val="FF0000"/>
                                </a:solidFill>
                                <a:latin typeface="Cambria Math" panose="02040503050406030204" pitchFamily="18" charset="0"/>
                              </a:rPr>
                              <m:t>𝒊</m:t>
                            </m:r>
                          </m:sub>
                        </m:sSub>
                        <m:r>
                          <a:rPr lang="en-US" sz="3200" b="0" i="1" smtClean="0">
                            <a:solidFill>
                              <a:srgbClr val="FF0000"/>
                            </a:solidFill>
                            <a:latin typeface="Cambria Math" panose="02040503050406030204" pitchFamily="18" charset="0"/>
                          </a:rPr>
                          <m:t>,</m:t>
                        </m:r>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𝒕</m:t>
                            </m:r>
                          </m:e>
                          <m:sub>
                            <m:r>
                              <a:rPr lang="en-US" sz="3200" b="1" i="1" smtClean="0">
                                <a:solidFill>
                                  <a:srgbClr val="FF0000"/>
                                </a:solidFill>
                                <a:latin typeface="Cambria Math" panose="02040503050406030204" pitchFamily="18" charset="0"/>
                              </a:rPr>
                              <m:t>𝒊</m:t>
                            </m:r>
                          </m:sub>
                        </m:sSub>
                        <m:r>
                          <a:rPr lang="en-US" sz="3200" b="0" i="1" smtClean="0">
                            <a:solidFill>
                              <a:srgbClr val="FF0000"/>
                            </a:solidFill>
                            <a:latin typeface="Cambria Math" panose="02040503050406030204" pitchFamily="18" charset="0"/>
                          </a:rPr>
                          <m:t>]</m:t>
                        </m:r>
                      </m:oMath>
                    </m:oMathPara>
                  </a14:m>
                  <a:endParaRPr lang="en-US" sz="3200" dirty="0">
                    <a:solidFill>
                      <a:srgbClr val="FF0000"/>
                    </a:solidFill>
                  </a:endParaRPr>
                </a:p>
              </p:txBody>
            </p:sp>
          </mc:Choice>
          <mc:Fallback>
            <p:sp>
              <p:nvSpPr>
                <p:cNvPr id="65" name="TextBox 64">
                  <a:extLst>
                    <a:ext uri="{FF2B5EF4-FFF2-40B4-BE49-F238E27FC236}">
                      <a16:creationId xmlns:a16="http://schemas.microsoft.com/office/drawing/2014/main" id="{651DD8C4-9D03-4DC4-95E1-0A70E1660FBD}"/>
                    </a:ext>
                  </a:extLst>
                </p:cNvPr>
                <p:cNvSpPr txBox="1">
                  <a:spLocks noRot="1" noChangeAspect="1" noMove="1" noResize="1" noEditPoints="1" noAdjustHandles="1" noChangeArrowheads="1" noChangeShapeType="1" noTextEdit="1"/>
                </p:cNvSpPr>
                <p:nvPr/>
              </p:nvSpPr>
              <p:spPr>
                <a:xfrm>
                  <a:off x="723535" y="4600397"/>
                  <a:ext cx="2746714" cy="492443"/>
                </a:xfrm>
                <a:prstGeom prst="rect">
                  <a:avLst/>
                </a:prstGeom>
                <a:blipFill>
                  <a:blip r:embed="rId9"/>
                  <a:stretch>
                    <a:fillRect/>
                  </a:stretch>
                </a:blipFill>
              </p:spPr>
              <p:txBody>
                <a:bodyPr/>
                <a:lstStyle/>
                <a:p>
                  <a:r>
                    <a:rPr lang="en-US">
                      <a:noFill/>
                    </a:rPr>
                    <a:t> </a:t>
                  </a:r>
                </a:p>
              </p:txBody>
            </p:sp>
          </mc:Fallback>
        </mc:AlternateContent>
        <p:sp>
          <p:nvSpPr>
            <p:cNvPr id="66" name="TextBox 65">
              <a:extLst>
                <a:ext uri="{FF2B5EF4-FFF2-40B4-BE49-F238E27FC236}">
                  <a16:creationId xmlns:a16="http://schemas.microsoft.com/office/drawing/2014/main" id="{C7542F19-47FD-48BF-9DD9-54654BAAC6AE}"/>
                </a:ext>
              </a:extLst>
            </p:cNvPr>
            <p:cNvSpPr txBox="1"/>
            <p:nvPr/>
          </p:nvSpPr>
          <p:spPr>
            <a:xfrm>
              <a:off x="603540" y="4156103"/>
              <a:ext cx="2986704" cy="461665"/>
            </a:xfrm>
            <a:prstGeom prst="rect">
              <a:avLst/>
            </a:prstGeom>
            <a:noFill/>
          </p:spPr>
          <p:txBody>
            <a:bodyPr wrap="square" rtlCol="0">
              <a:spAutoFit/>
            </a:bodyPr>
            <a:lstStyle/>
            <a:p>
              <a:pPr algn="ctr"/>
              <a:r>
                <a:rPr lang="en-US" sz="2400" dirty="0"/>
                <a:t>(Remember) </a:t>
              </a:r>
            </a:p>
          </p:txBody>
        </p:sp>
      </p:grpSp>
      <p:grpSp>
        <p:nvGrpSpPr>
          <p:cNvPr id="70" name="Group 69">
            <a:extLst>
              <a:ext uri="{FF2B5EF4-FFF2-40B4-BE49-F238E27FC236}">
                <a16:creationId xmlns:a16="http://schemas.microsoft.com/office/drawing/2014/main" id="{604B5DE9-FAB4-4B3A-AF66-05F26AE766D4}"/>
              </a:ext>
            </a:extLst>
          </p:cNvPr>
          <p:cNvGrpSpPr/>
          <p:nvPr/>
        </p:nvGrpSpPr>
        <p:grpSpPr>
          <a:xfrm>
            <a:off x="5286492" y="5808995"/>
            <a:ext cx="2532675" cy="369332"/>
            <a:chOff x="4407574" y="5669790"/>
            <a:chExt cx="2532675" cy="369332"/>
          </a:xfrm>
        </p:grpSpPr>
        <p:sp>
          <p:nvSpPr>
            <p:cNvPr id="68" name="TextBox 67">
              <a:extLst>
                <a:ext uri="{FF2B5EF4-FFF2-40B4-BE49-F238E27FC236}">
                  <a16:creationId xmlns:a16="http://schemas.microsoft.com/office/drawing/2014/main" id="{A7445DE1-54ED-4D5C-96AF-4E406C869B45}"/>
                </a:ext>
              </a:extLst>
            </p:cNvPr>
            <p:cNvSpPr txBox="1"/>
            <p:nvPr/>
          </p:nvSpPr>
          <p:spPr>
            <a:xfrm>
              <a:off x="4407574" y="5669790"/>
              <a:ext cx="1238217" cy="369332"/>
            </a:xfrm>
            <a:prstGeom prst="rect">
              <a:avLst/>
            </a:prstGeom>
            <a:noFill/>
          </p:spPr>
          <p:txBody>
            <a:bodyPr wrap="square" rtlCol="0">
              <a:spAutoFit/>
            </a:bodyPr>
            <a:lstStyle/>
            <a:p>
              <a:r>
                <a:rPr lang="en-US" b="1" dirty="0">
                  <a:solidFill>
                    <a:srgbClr val="2175D9"/>
                  </a:solidFill>
                </a:rPr>
                <a:t>Known</a:t>
              </a:r>
            </a:p>
          </p:txBody>
        </p:sp>
        <p:sp>
          <p:nvSpPr>
            <p:cNvPr id="69" name="TextBox 68">
              <a:extLst>
                <a:ext uri="{FF2B5EF4-FFF2-40B4-BE49-F238E27FC236}">
                  <a16:creationId xmlns:a16="http://schemas.microsoft.com/office/drawing/2014/main" id="{02F975A2-3E21-4467-B3E2-4707EC44DC52}"/>
                </a:ext>
              </a:extLst>
            </p:cNvPr>
            <p:cNvSpPr txBox="1"/>
            <p:nvPr/>
          </p:nvSpPr>
          <p:spPr>
            <a:xfrm>
              <a:off x="5702032" y="5669790"/>
              <a:ext cx="1238217" cy="369332"/>
            </a:xfrm>
            <a:prstGeom prst="rect">
              <a:avLst/>
            </a:prstGeom>
            <a:noFill/>
          </p:spPr>
          <p:txBody>
            <a:bodyPr wrap="square" rtlCol="0">
              <a:spAutoFit/>
            </a:bodyPr>
            <a:lstStyle/>
            <a:p>
              <a:r>
                <a:rPr lang="en-US" b="1" dirty="0">
                  <a:solidFill>
                    <a:srgbClr val="FF0000"/>
                  </a:solidFill>
                </a:rPr>
                <a:t>Unknown</a:t>
              </a:r>
            </a:p>
          </p:txBody>
        </p:sp>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88BC0EF-7664-4087-AA2E-C3E9A8366FC9}"/>
                  </a:ext>
                </a:extLst>
              </p:cNvPr>
              <p:cNvSpPr txBox="1"/>
              <p:nvPr/>
            </p:nvSpPr>
            <p:spPr>
              <a:xfrm>
                <a:off x="344672" y="2768214"/>
                <a:ext cx="3975302" cy="994888"/>
              </a:xfrm>
              <a:prstGeom prst="rect">
                <a:avLst/>
              </a:prstGeom>
              <a:noFill/>
            </p:spPr>
            <p:txBody>
              <a:bodyPr wrap="square" rtlCol="0">
                <a:spAutoFit/>
              </a:bodyPr>
              <a:lstStyle/>
              <a:p>
                <a:r>
                  <a:rPr lang="en-US" sz="2800" dirty="0"/>
                  <a:t>Want: Cameras </a:t>
                </a:r>
                <a14:m>
                  <m:oMath xmlns:m="http://schemas.openxmlformats.org/officeDocument/2006/math">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𝑴</m:t>
                        </m:r>
                      </m:e>
                      <m:sub>
                        <m:r>
                          <a:rPr lang="en-US" sz="2800" b="1" i="1">
                            <a:solidFill>
                              <a:srgbClr val="FF0000"/>
                            </a:solidFill>
                            <a:latin typeface="Cambria Math" panose="02040503050406030204" pitchFamily="18" charset="0"/>
                          </a:rPr>
                          <m:t>𝒊</m:t>
                        </m:r>
                      </m:sub>
                    </m:sSub>
                  </m:oMath>
                </a14:m>
                <a:r>
                  <a:rPr lang="en-US" sz="2800" dirty="0"/>
                  <a:t>, points </a:t>
                </a:r>
                <a14:m>
                  <m:oMath xmlns:m="http://schemas.openxmlformats.org/officeDocument/2006/math">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𝑿</m:t>
                        </m:r>
                      </m:e>
                      <m:sub>
                        <m:r>
                          <a:rPr lang="en-US" sz="2800" b="1" i="1">
                            <a:solidFill>
                              <a:srgbClr val="FF0000"/>
                            </a:solidFill>
                            <a:latin typeface="Cambria Math" panose="02040503050406030204" pitchFamily="18" charset="0"/>
                          </a:rPr>
                          <m:t>𝒋</m:t>
                        </m:r>
                      </m:sub>
                    </m:sSub>
                  </m:oMath>
                </a14:m>
                <a:r>
                  <a:rPr lang="en-US" sz="2800" dirty="0"/>
                  <a:t> </a:t>
                </a:r>
              </a:p>
            </p:txBody>
          </p:sp>
        </mc:Choice>
        <mc:Fallback xmlns="">
          <p:sp>
            <p:nvSpPr>
              <p:cNvPr id="72" name="TextBox 71">
                <a:extLst>
                  <a:ext uri="{FF2B5EF4-FFF2-40B4-BE49-F238E27FC236}">
                    <a16:creationId xmlns:a16="http://schemas.microsoft.com/office/drawing/2014/main" id="{F88BC0EF-7664-4087-AA2E-C3E9A8366FC9}"/>
                  </a:ext>
                </a:extLst>
              </p:cNvPr>
              <p:cNvSpPr txBox="1">
                <a:spLocks noRot="1" noChangeAspect="1" noMove="1" noResize="1" noEditPoints="1" noAdjustHandles="1" noChangeArrowheads="1" noChangeShapeType="1" noTextEdit="1"/>
              </p:cNvSpPr>
              <p:nvPr/>
            </p:nvSpPr>
            <p:spPr>
              <a:xfrm>
                <a:off x="344672" y="2768214"/>
                <a:ext cx="3975302" cy="994888"/>
              </a:xfrm>
              <a:prstGeom prst="rect">
                <a:avLst/>
              </a:prstGeom>
              <a:blipFill>
                <a:blip r:embed="rId10"/>
                <a:stretch>
                  <a:fillRect l="-3221" t="-6135" b="-11656"/>
                </a:stretch>
              </a:blipFill>
            </p:spPr>
            <p:txBody>
              <a:bodyPr/>
              <a:lstStyle/>
              <a:p>
                <a:r>
                  <a:rPr lang="en-US">
                    <a:noFill/>
                  </a:rPr>
                  <a:t> </a:t>
                </a:r>
              </a:p>
            </p:txBody>
          </p:sp>
        </mc:Fallback>
      </mc:AlternateContent>
      <p:sp>
        <p:nvSpPr>
          <p:cNvPr id="73" name="TextBox 72">
            <a:extLst>
              <a:ext uri="{FF2B5EF4-FFF2-40B4-BE49-F238E27FC236}">
                <a16:creationId xmlns:a16="http://schemas.microsoft.com/office/drawing/2014/main" id="{297C2A62-74EC-42C1-A39D-4A4C2B793AF2}"/>
              </a:ext>
            </a:extLst>
          </p:cNvPr>
          <p:cNvSpPr txBox="1"/>
          <p:nvPr/>
        </p:nvSpPr>
        <p:spPr>
          <a:xfrm>
            <a:off x="357404" y="6429539"/>
            <a:ext cx="8060203" cy="276999"/>
          </a:xfrm>
          <a:prstGeom prst="rect">
            <a:avLst/>
          </a:prstGeom>
          <a:noFill/>
        </p:spPr>
        <p:txBody>
          <a:bodyPr wrap="square" rtlCol="0">
            <a:spAutoFit/>
          </a:bodyPr>
          <a:lstStyle/>
          <a:p>
            <a:r>
              <a:rPr lang="en-US" sz="1200" dirty="0"/>
              <a:t>Diagram credit: S. </a:t>
            </a:r>
            <a:r>
              <a:rPr lang="en-US" sz="1200" dirty="0" err="1"/>
              <a:t>Lazebnik</a:t>
            </a:r>
            <a:endParaRPr lang="en-US" sz="1200" dirty="0"/>
          </a:p>
        </p:txBody>
      </p:sp>
      <p:grpSp>
        <p:nvGrpSpPr>
          <p:cNvPr id="62" name="Group 61">
            <a:extLst>
              <a:ext uri="{FF2B5EF4-FFF2-40B4-BE49-F238E27FC236}">
                <a16:creationId xmlns:a16="http://schemas.microsoft.com/office/drawing/2014/main" id="{C7883155-63C9-40D8-AEB2-DFCFB9229335}"/>
              </a:ext>
            </a:extLst>
          </p:cNvPr>
          <p:cNvGrpSpPr/>
          <p:nvPr/>
        </p:nvGrpSpPr>
        <p:grpSpPr>
          <a:xfrm>
            <a:off x="5948388" y="4600581"/>
            <a:ext cx="974805" cy="597553"/>
            <a:chOff x="5948388" y="4600581"/>
            <a:chExt cx="974805" cy="597553"/>
          </a:xfrm>
        </p:grpSpPr>
        <p:sp>
          <p:nvSpPr>
            <p:cNvPr id="23" name="Rectangle 23">
              <a:extLst>
                <a:ext uri="{FF2B5EF4-FFF2-40B4-BE49-F238E27FC236}">
                  <a16:creationId xmlns:a16="http://schemas.microsoft.com/office/drawing/2014/main" id="{043FBBC9-3E09-415A-A3AB-12C7EEC87474}"/>
                </a:ext>
              </a:extLst>
            </p:cNvPr>
            <p:cNvSpPr>
              <a:spLocks noChangeArrowheads="1"/>
            </p:cNvSpPr>
            <p:nvPr/>
          </p:nvSpPr>
          <p:spPr bwMode="auto">
            <a:xfrm>
              <a:off x="5978564" y="4600581"/>
              <a:ext cx="944629" cy="597553"/>
            </a:xfrm>
            <a:prstGeom prst="rect">
              <a:avLst/>
            </a:prstGeom>
            <a:noFill/>
            <a:ln w="9525">
              <a:solidFill>
                <a:schemeClr val="tx1"/>
              </a:solidFill>
              <a:miter lim="800000"/>
              <a:headEnd/>
              <a:tailEnd/>
            </a:ln>
          </p:spPr>
          <p:txBody>
            <a:bodyPr wrap="none" anchor="ctr"/>
            <a:lstStyle/>
            <a:p>
              <a:endParaRPr lang="en-US"/>
            </a:p>
          </p:txBody>
        </p:sp>
        <p:sp>
          <p:nvSpPr>
            <p:cNvPr id="41" name="Oval 41">
              <a:extLst>
                <a:ext uri="{FF2B5EF4-FFF2-40B4-BE49-F238E27FC236}">
                  <a16:creationId xmlns:a16="http://schemas.microsoft.com/office/drawing/2014/main" id="{49B972E0-625B-4BD8-952D-8DCB966C7CCE}"/>
                </a:ext>
              </a:extLst>
            </p:cNvPr>
            <p:cNvSpPr>
              <a:spLocks noChangeAspect="1" noChangeArrowheads="1"/>
            </p:cNvSpPr>
            <p:nvPr/>
          </p:nvSpPr>
          <p:spPr bwMode="auto">
            <a:xfrm>
              <a:off x="6318369" y="4695999"/>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2" name="Oval 42">
              <a:extLst>
                <a:ext uri="{FF2B5EF4-FFF2-40B4-BE49-F238E27FC236}">
                  <a16:creationId xmlns:a16="http://schemas.microsoft.com/office/drawing/2014/main" id="{925FCF0B-F349-4D60-B847-770E61403365}"/>
                </a:ext>
              </a:extLst>
            </p:cNvPr>
            <p:cNvSpPr>
              <a:spLocks noChangeAspect="1" noChangeArrowheads="1"/>
            </p:cNvSpPr>
            <p:nvPr/>
          </p:nvSpPr>
          <p:spPr bwMode="auto">
            <a:xfrm>
              <a:off x="6436447" y="4890413"/>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3" name="Oval 43">
              <a:extLst>
                <a:ext uri="{FF2B5EF4-FFF2-40B4-BE49-F238E27FC236}">
                  <a16:creationId xmlns:a16="http://schemas.microsoft.com/office/drawing/2014/main" id="{4AAC6C84-189F-4187-A7D2-FC9C58C6B425}"/>
                </a:ext>
              </a:extLst>
            </p:cNvPr>
            <p:cNvSpPr>
              <a:spLocks noChangeAspect="1" noChangeArrowheads="1"/>
            </p:cNvSpPr>
            <p:nvPr/>
          </p:nvSpPr>
          <p:spPr bwMode="auto">
            <a:xfrm>
              <a:off x="6565022" y="4685265"/>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4" name="Oval 44">
              <a:extLst>
                <a:ext uri="{FF2B5EF4-FFF2-40B4-BE49-F238E27FC236}">
                  <a16:creationId xmlns:a16="http://schemas.microsoft.com/office/drawing/2014/main" id="{B9253C3F-4EB5-43D1-8AF4-8A4DE3D7FC3C}"/>
                </a:ext>
              </a:extLst>
            </p:cNvPr>
            <p:cNvSpPr>
              <a:spLocks noChangeAspect="1" noChangeArrowheads="1"/>
            </p:cNvSpPr>
            <p:nvPr/>
          </p:nvSpPr>
          <p:spPr bwMode="auto">
            <a:xfrm>
              <a:off x="6500734" y="4829584"/>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5" name="Oval 45">
              <a:extLst>
                <a:ext uri="{FF2B5EF4-FFF2-40B4-BE49-F238E27FC236}">
                  <a16:creationId xmlns:a16="http://schemas.microsoft.com/office/drawing/2014/main" id="{58E99E4A-6714-4011-A70D-19155A2089AE}"/>
                </a:ext>
              </a:extLst>
            </p:cNvPr>
            <p:cNvSpPr>
              <a:spLocks noChangeAspect="1" noChangeArrowheads="1"/>
            </p:cNvSpPr>
            <p:nvPr/>
          </p:nvSpPr>
          <p:spPr bwMode="auto">
            <a:xfrm>
              <a:off x="6607005" y="4961976"/>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6" name="Oval 46">
              <a:extLst>
                <a:ext uri="{FF2B5EF4-FFF2-40B4-BE49-F238E27FC236}">
                  <a16:creationId xmlns:a16="http://schemas.microsoft.com/office/drawing/2014/main" id="{9FFE7D0E-F24F-4473-AE9F-9E04B2B0B3D4}"/>
                </a:ext>
              </a:extLst>
            </p:cNvPr>
            <p:cNvSpPr>
              <a:spLocks noChangeAspect="1" noChangeArrowheads="1"/>
            </p:cNvSpPr>
            <p:nvPr/>
          </p:nvSpPr>
          <p:spPr bwMode="auto">
            <a:xfrm>
              <a:off x="6360352" y="4901147"/>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4" name="Rectangle 54">
              <a:extLst>
                <a:ext uri="{FF2B5EF4-FFF2-40B4-BE49-F238E27FC236}">
                  <a16:creationId xmlns:a16="http://schemas.microsoft.com/office/drawing/2014/main" id="{2014CFE9-83B2-4D50-8BF6-05870E8A07D1}"/>
                </a:ext>
              </a:extLst>
            </p:cNvPr>
            <p:cNvSpPr>
              <a:spLocks noChangeArrowheads="1"/>
            </p:cNvSpPr>
            <p:nvPr/>
          </p:nvSpPr>
          <p:spPr bwMode="auto">
            <a:xfrm>
              <a:off x="5948388" y="4605352"/>
              <a:ext cx="367233" cy="277485"/>
            </a:xfrm>
            <a:prstGeom prst="rect">
              <a:avLst/>
            </a:prstGeom>
            <a:noFill/>
            <a:ln w="9525">
              <a:noFill/>
              <a:miter lim="800000"/>
              <a:headEnd/>
              <a:tailEnd/>
            </a:ln>
          </p:spPr>
          <p:txBody>
            <a:bodyPr wrap="none">
              <a:spAutoFit/>
            </a:bodyPr>
            <a:lstStyle/>
            <a:p>
              <a:r>
                <a:rPr lang="en-US" b="1" dirty="0"/>
                <a:t>p</a:t>
              </a:r>
              <a:r>
                <a:rPr lang="en-US" baseline="-25000" dirty="0"/>
                <a:t>2</a:t>
              </a:r>
              <a:r>
                <a:rPr lang="en-US" i="1" baseline="-25000" dirty="0"/>
                <a:t>j</a:t>
              </a:r>
            </a:p>
          </p:txBody>
        </p:sp>
      </p:grpSp>
      <p:grpSp>
        <p:nvGrpSpPr>
          <p:cNvPr id="67" name="Group 66">
            <a:extLst>
              <a:ext uri="{FF2B5EF4-FFF2-40B4-BE49-F238E27FC236}">
                <a16:creationId xmlns:a16="http://schemas.microsoft.com/office/drawing/2014/main" id="{8EA76B28-0875-4B49-8196-D0AA0FB3230A}"/>
              </a:ext>
            </a:extLst>
          </p:cNvPr>
          <p:cNvGrpSpPr/>
          <p:nvPr/>
        </p:nvGrpSpPr>
        <p:grpSpPr>
          <a:xfrm>
            <a:off x="7346965" y="4232031"/>
            <a:ext cx="1238390" cy="738295"/>
            <a:chOff x="7346965" y="4232031"/>
            <a:chExt cx="1238390" cy="738295"/>
          </a:xfrm>
        </p:grpSpPr>
        <p:sp>
          <p:nvSpPr>
            <p:cNvPr id="25" name="AutoShape 25">
              <a:extLst>
                <a:ext uri="{FF2B5EF4-FFF2-40B4-BE49-F238E27FC236}">
                  <a16:creationId xmlns:a16="http://schemas.microsoft.com/office/drawing/2014/main" id="{7B872477-1069-4759-A0E9-FBEF6F5ED9E8}"/>
                </a:ext>
              </a:extLst>
            </p:cNvPr>
            <p:cNvSpPr>
              <a:spLocks noChangeArrowheads="1"/>
            </p:cNvSpPr>
            <p:nvPr/>
          </p:nvSpPr>
          <p:spPr bwMode="auto">
            <a:xfrm rot="5400000" flipH="1">
              <a:off x="7364197" y="4214799"/>
              <a:ext cx="738295" cy="77275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47" name="Oval 47">
              <a:extLst>
                <a:ext uri="{FF2B5EF4-FFF2-40B4-BE49-F238E27FC236}">
                  <a16:creationId xmlns:a16="http://schemas.microsoft.com/office/drawing/2014/main" id="{EA348F8C-5070-4928-99B0-FEDFF72586F5}"/>
                </a:ext>
              </a:extLst>
            </p:cNvPr>
            <p:cNvSpPr>
              <a:spLocks noChangeAspect="1" noChangeArrowheads="1"/>
            </p:cNvSpPr>
            <p:nvPr/>
          </p:nvSpPr>
          <p:spPr bwMode="auto">
            <a:xfrm>
              <a:off x="7636913" y="4470575"/>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8" name="Oval 48">
              <a:extLst>
                <a:ext uri="{FF2B5EF4-FFF2-40B4-BE49-F238E27FC236}">
                  <a16:creationId xmlns:a16="http://schemas.microsoft.com/office/drawing/2014/main" id="{3293C8DA-708E-4932-AD03-1C7876B275DE}"/>
                </a:ext>
              </a:extLst>
            </p:cNvPr>
            <p:cNvSpPr>
              <a:spLocks noChangeAspect="1" noChangeArrowheads="1"/>
            </p:cNvSpPr>
            <p:nvPr/>
          </p:nvSpPr>
          <p:spPr bwMode="auto">
            <a:xfrm>
              <a:off x="7808783" y="4430022"/>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9" name="Oval 49">
              <a:extLst>
                <a:ext uri="{FF2B5EF4-FFF2-40B4-BE49-F238E27FC236}">
                  <a16:creationId xmlns:a16="http://schemas.microsoft.com/office/drawing/2014/main" id="{B42A4801-CD1C-431A-BE56-F009CE2C9142}"/>
                </a:ext>
              </a:extLst>
            </p:cNvPr>
            <p:cNvSpPr>
              <a:spLocks noChangeAspect="1" noChangeArrowheads="1"/>
            </p:cNvSpPr>
            <p:nvPr/>
          </p:nvSpPr>
          <p:spPr bwMode="auto">
            <a:xfrm>
              <a:off x="7734000" y="4604160"/>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0" name="Oval 50">
              <a:extLst>
                <a:ext uri="{FF2B5EF4-FFF2-40B4-BE49-F238E27FC236}">
                  <a16:creationId xmlns:a16="http://schemas.microsoft.com/office/drawing/2014/main" id="{4EE26EE7-9E65-4779-9AFC-90A635834C93}"/>
                </a:ext>
              </a:extLst>
            </p:cNvPr>
            <p:cNvSpPr>
              <a:spLocks noChangeAspect="1" noChangeArrowheads="1"/>
            </p:cNvSpPr>
            <p:nvPr/>
          </p:nvSpPr>
          <p:spPr bwMode="auto">
            <a:xfrm>
              <a:off x="7659217" y="4624436"/>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1" name="Oval 51">
              <a:extLst>
                <a:ext uri="{FF2B5EF4-FFF2-40B4-BE49-F238E27FC236}">
                  <a16:creationId xmlns:a16="http://schemas.microsoft.com/office/drawing/2014/main" id="{372C7B16-C016-4885-8006-F114BEB88B34}"/>
                </a:ext>
              </a:extLst>
            </p:cNvPr>
            <p:cNvSpPr>
              <a:spLocks noChangeAspect="1" noChangeArrowheads="1"/>
            </p:cNvSpPr>
            <p:nvPr/>
          </p:nvSpPr>
          <p:spPr bwMode="auto">
            <a:xfrm>
              <a:off x="7754992" y="4767563"/>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2" name="Oval 52">
              <a:extLst>
                <a:ext uri="{FF2B5EF4-FFF2-40B4-BE49-F238E27FC236}">
                  <a16:creationId xmlns:a16="http://schemas.microsoft.com/office/drawing/2014/main" id="{A4265999-D4D4-4889-B703-6ED1D1161A89}"/>
                </a:ext>
              </a:extLst>
            </p:cNvPr>
            <p:cNvSpPr>
              <a:spLocks noChangeAspect="1" noChangeArrowheads="1"/>
            </p:cNvSpPr>
            <p:nvPr/>
          </p:nvSpPr>
          <p:spPr bwMode="auto">
            <a:xfrm>
              <a:off x="7551634" y="4613702"/>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55" name="Rectangle 55">
              <a:extLst>
                <a:ext uri="{FF2B5EF4-FFF2-40B4-BE49-F238E27FC236}">
                  <a16:creationId xmlns:a16="http://schemas.microsoft.com/office/drawing/2014/main" id="{66E807FD-C93D-4976-9127-B730A7E8D0E7}"/>
                </a:ext>
              </a:extLst>
            </p:cNvPr>
            <p:cNvSpPr>
              <a:spLocks noChangeArrowheads="1"/>
            </p:cNvSpPr>
            <p:nvPr/>
          </p:nvSpPr>
          <p:spPr bwMode="auto">
            <a:xfrm>
              <a:off x="8218122" y="4363230"/>
              <a:ext cx="367233" cy="277485"/>
            </a:xfrm>
            <a:prstGeom prst="rect">
              <a:avLst/>
            </a:prstGeom>
            <a:noFill/>
            <a:ln w="9525">
              <a:noFill/>
              <a:miter lim="800000"/>
              <a:headEnd/>
              <a:tailEnd/>
            </a:ln>
          </p:spPr>
          <p:txBody>
            <a:bodyPr wrap="none">
              <a:spAutoFit/>
            </a:bodyPr>
            <a:lstStyle/>
            <a:p>
              <a:r>
                <a:rPr lang="en-US" b="1" dirty="0"/>
                <a:t>p</a:t>
              </a:r>
              <a:r>
                <a:rPr lang="en-US" baseline="-25000" dirty="0"/>
                <a:t>3</a:t>
              </a:r>
              <a:r>
                <a:rPr lang="en-US" i="1" baseline="-25000" dirty="0"/>
                <a:t>j</a:t>
              </a:r>
            </a:p>
          </p:txBody>
        </p:sp>
        <p:sp>
          <p:nvSpPr>
            <p:cNvPr id="60" name="Line 61">
              <a:extLst>
                <a:ext uri="{FF2B5EF4-FFF2-40B4-BE49-F238E27FC236}">
                  <a16:creationId xmlns:a16="http://schemas.microsoft.com/office/drawing/2014/main" id="{76C6F764-F3F9-4FEA-AFD8-C317AF7F3133}"/>
                </a:ext>
              </a:extLst>
            </p:cNvPr>
            <p:cNvSpPr>
              <a:spLocks noChangeShapeType="1"/>
            </p:cNvSpPr>
            <p:nvPr/>
          </p:nvSpPr>
          <p:spPr bwMode="auto">
            <a:xfrm flipH="1" flipV="1">
              <a:off x="7718256" y="4503971"/>
              <a:ext cx="531354" cy="51287"/>
            </a:xfrm>
            <a:prstGeom prst="line">
              <a:avLst/>
            </a:prstGeom>
            <a:noFill/>
            <a:ln w="9525">
              <a:solidFill>
                <a:schemeClr val="tx1"/>
              </a:solidFill>
              <a:round/>
              <a:headEnd/>
              <a:tailEnd type="triangle" w="med" len="med"/>
            </a:ln>
          </p:spPr>
          <p:txBody>
            <a:bodyPr/>
            <a:lstStyle/>
            <a:p>
              <a:endParaRPr lang="en-US"/>
            </a:p>
          </p:txBody>
        </p:sp>
      </p:grpSp>
      <p:grpSp>
        <p:nvGrpSpPr>
          <p:cNvPr id="4" name="Group 3">
            <a:extLst>
              <a:ext uri="{FF2B5EF4-FFF2-40B4-BE49-F238E27FC236}">
                <a16:creationId xmlns:a16="http://schemas.microsoft.com/office/drawing/2014/main" id="{19BD1CB7-A075-423A-BEF7-2D66D23A2378}"/>
              </a:ext>
            </a:extLst>
          </p:cNvPr>
          <p:cNvGrpSpPr/>
          <p:nvPr/>
        </p:nvGrpSpPr>
        <p:grpSpPr>
          <a:xfrm>
            <a:off x="4719059" y="3986330"/>
            <a:ext cx="826550" cy="738295"/>
            <a:chOff x="4719059" y="3986330"/>
            <a:chExt cx="826550" cy="738295"/>
          </a:xfrm>
        </p:grpSpPr>
        <p:sp>
          <p:nvSpPr>
            <p:cNvPr id="24" name="AutoShape 24">
              <a:extLst>
                <a:ext uri="{FF2B5EF4-FFF2-40B4-BE49-F238E27FC236}">
                  <a16:creationId xmlns:a16="http://schemas.microsoft.com/office/drawing/2014/main" id="{647DB619-59C4-470F-B36D-21F9BB65D25F}"/>
                </a:ext>
              </a:extLst>
            </p:cNvPr>
            <p:cNvSpPr>
              <a:spLocks noChangeArrowheads="1"/>
            </p:cNvSpPr>
            <p:nvPr/>
          </p:nvSpPr>
          <p:spPr bwMode="auto">
            <a:xfrm rot="16200000">
              <a:off x="4790082" y="3969098"/>
              <a:ext cx="738295" cy="77275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35" name="Oval 35">
              <a:extLst>
                <a:ext uri="{FF2B5EF4-FFF2-40B4-BE49-F238E27FC236}">
                  <a16:creationId xmlns:a16="http://schemas.microsoft.com/office/drawing/2014/main" id="{538A2921-2CCC-4C3E-911C-9BBC0101C74F}"/>
                </a:ext>
              </a:extLst>
            </p:cNvPr>
            <p:cNvSpPr>
              <a:spLocks noChangeAspect="1" noChangeArrowheads="1"/>
            </p:cNvSpPr>
            <p:nvPr/>
          </p:nvSpPr>
          <p:spPr bwMode="auto">
            <a:xfrm>
              <a:off x="5083791" y="4276161"/>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36" name="Oval 36">
              <a:extLst>
                <a:ext uri="{FF2B5EF4-FFF2-40B4-BE49-F238E27FC236}">
                  <a16:creationId xmlns:a16="http://schemas.microsoft.com/office/drawing/2014/main" id="{4DB90C67-D41A-4E87-A3C2-27B10393F6AC}"/>
                </a:ext>
              </a:extLst>
            </p:cNvPr>
            <p:cNvSpPr>
              <a:spLocks noChangeAspect="1" noChangeArrowheads="1"/>
            </p:cNvSpPr>
            <p:nvPr/>
          </p:nvSpPr>
          <p:spPr bwMode="auto">
            <a:xfrm>
              <a:off x="5255660" y="4245151"/>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37" name="Oval 37">
              <a:extLst>
                <a:ext uri="{FF2B5EF4-FFF2-40B4-BE49-F238E27FC236}">
                  <a16:creationId xmlns:a16="http://schemas.microsoft.com/office/drawing/2014/main" id="{E6E80386-7C58-49EA-A7E0-D8242950910B}"/>
                </a:ext>
              </a:extLst>
            </p:cNvPr>
            <p:cNvSpPr>
              <a:spLocks noChangeAspect="1" noChangeArrowheads="1"/>
            </p:cNvSpPr>
            <p:nvPr/>
          </p:nvSpPr>
          <p:spPr bwMode="auto">
            <a:xfrm>
              <a:off x="5201869" y="4408554"/>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 name="Oval 38">
              <a:extLst>
                <a:ext uri="{FF2B5EF4-FFF2-40B4-BE49-F238E27FC236}">
                  <a16:creationId xmlns:a16="http://schemas.microsoft.com/office/drawing/2014/main" id="{4F562C08-01D1-46C7-B362-C6CC17D4972A}"/>
                </a:ext>
              </a:extLst>
            </p:cNvPr>
            <p:cNvSpPr>
              <a:spLocks noChangeAspect="1" noChangeArrowheads="1"/>
            </p:cNvSpPr>
            <p:nvPr/>
          </p:nvSpPr>
          <p:spPr bwMode="auto">
            <a:xfrm>
              <a:off x="5330444" y="4430022"/>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39" name="Oval 39">
              <a:extLst>
                <a:ext uri="{FF2B5EF4-FFF2-40B4-BE49-F238E27FC236}">
                  <a16:creationId xmlns:a16="http://schemas.microsoft.com/office/drawing/2014/main" id="{5CE9B527-479C-4E37-839F-9C68A767F8CA}"/>
                </a:ext>
              </a:extLst>
            </p:cNvPr>
            <p:cNvSpPr>
              <a:spLocks noChangeAspect="1" noChangeArrowheads="1"/>
            </p:cNvSpPr>
            <p:nvPr/>
          </p:nvSpPr>
          <p:spPr bwMode="auto">
            <a:xfrm>
              <a:off x="5396043" y="4562415"/>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0" name="Oval 40">
              <a:extLst>
                <a:ext uri="{FF2B5EF4-FFF2-40B4-BE49-F238E27FC236}">
                  <a16:creationId xmlns:a16="http://schemas.microsoft.com/office/drawing/2014/main" id="{286646AD-4DE7-46A7-B8FC-F9572386AE4C}"/>
                </a:ext>
              </a:extLst>
            </p:cNvPr>
            <p:cNvSpPr>
              <a:spLocks noChangeAspect="1" noChangeArrowheads="1"/>
            </p:cNvSpPr>
            <p:nvPr/>
          </p:nvSpPr>
          <p:spPr bwMode="auto">
            <a:xfrm>
              <a:off x="5106094" y="4430022"/>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3" name="Rectangle 53">
              <a:extLst>
                <a:ext uri="{FF2B5EF4-FFF2-40B4-BE49-F238E27FC236}">
                  <a16:creationId xmlns:a16="http://schemas.microsoft.com/office/drawing/2014/main" id="{F4FDCBAD-9B31-4518-AC92-17BF2D761153}"/>
                </a:ext>
              </a:extLst>
            </p:cNvPr>
            <p:cNvSpPr>
              <a:spLocks noChangeArrowheads="1"/>
            </p:cNvSpPr>
            <p:nvPr/>
          </p:nvSpPr>
          <p:spPr bwMode="auto">
            <a:xfrm>
              <a:off x="4719059" y="4023305"/>
              <a:ext cx="367233" cy="277485"/>
            </a:xfrm>
            <a:prstGeom prst="rect">
              <a:avLst/>
            </a:prstGeom>
            <a:noFill/>
            <a:ln w="9525">
              <a:noFill/>
              <a:miter lim="800000"/>
              <a:headEnd/>
              <a:tailEnd/>
            </a:ln>
          </p:spPr>
          <p:txBody>
            <a:bodyPr wrap="none">
              <a:spAutoFit/>
            </a:bodyPr>
            <a:lstStyle/>
            <a:p>
              <a:r>
                <a:rPr lang="en-US" b="1" dirty="0"/>
                <a:t>p</a:t>
              </a:r>
              <a:r>
                <a:rPr lang="en-US" baseline="-25000" dirty="0"/>
                <a:t>1</a:t>
              </a:r>
              <a:r>
                <a:rPr lang="en-US" i="1" baseline="-25000" dirty="0"/>
                <a:t>j</a:t>
              </a:r>
            </a:p>
          </p:txBody>
        </p:sp>
      </p:grpSp>
    </p:spTree>
    <p:extLst>
      <p:ext uri="{BB962C8B-B14F-4D97-AF65-F5344CB8AC3E}">
        <p14:creationId xmlns:p14="http://schemas.microsoft.com/office/powerpoint/2010/main" val="40904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uild="p"/>
      <p:bldP spid="7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D8EAB-1B5E-4EDF-A66F-8844D7A9D7A8}"/>
              </a:ext>
            </a:extLst>
          </p:cNvPr>
          <p:cNvSpPr>
            <a:spLocks noGrp="1"/>
          </p:cNvSpPr>
          <p:nvPr>
            <p:ph type="title"/>
          </p:nvPr>
        </p:nvSpPr>
        <p:spPr/>
        <p:txBody>
          <a:bodyPr/>
          <a:lstStyle/>
          <a:p>
            <a:r>
              <a:rPr lang="en-US" dirty="0"/>
              <a:t>Eliminating the affine ambiguity</a:t>
            </a:r>
          </a:p>
        </p:txBody>
      </p:sp>
      <p:sp>
        <p:nvSpPr>
          <p:cNvPr id="3" name="TextBox 2">
            <a:extLst>
              <a:ext uri="{FF2B5EF4-FFF2-40B4-BE49-F238E27FC236}">
                <a16:creationId xmlns:a16="http://schemas.microsoft.com/office/drawing/2014/main" id="{EA3EC55A-B570-44BF-B047-75FD816582D4}"/>
              </a:ext>
            </a:extLst>
          </p:cNvPr>
          <p:cNvSpPr txBox="1"/>
          <p:nvPr/>
        </p:nvSpPr>
        <p:spPr>
          <a:xfrm>
            <a:off x="276273" y="1509887"/>
            <a:ext cx="8591454" cy="867930"/>
          </a:xfrm>
          <a:prstGeom prst="rect">
            <a:avLst/>
          </a:prstGeom>
          <a:noFill/>
        </p:spPr>
        <p:txBody>
          <a:bodyPr wrap="square" rtlCol="0">
            <a:spAutoFit/>
          </a:bodyPr>
          <a:lstStyle/>
          <a:p>
            <a:pPr>
              <a:lnSpc>
                <a:spcPct val="90000"/>
              </a:lnSpc>
            </a:pPr>
            <a:r>
              <a:rPr lang="en-US" sz="2800" dirty="0"/>
              <a:t>Rows </a:t>
            </a:r>
            <a:r>
              <a:rPr lang="en-US" sz="2800" b="1" dirty="0"/>
              <a:t>a</a:t>
            </a:r>
            <a:r>
              <a:rPr lang="en-US" sz="2800" b="1" baseline="-25000" dirty="0"/>
              <a:t>i</a:t>
            </a:r>
            <a:r>
              <a:rPr lang="en-US" sz="2800" dirty="0"/>
              <a:t> of </a:t>
            </a:r>
            <a:r>
              <a:rPr lang="en-US" sz="2800" b="1" dirty="0"/>
              <a:t>A</a:t>
            </a:r>
            <a:r>
              <a:rPr lang="en-US" sz="2800" b="1" baseline="-25000" dirty="0"/>
              <a:t>i</a:t>
            </a:r>
            <a:r>
              <a:rPr lang="en-US" sz="2800" dirty="0"/>
              <a:t> give axes of camera. Can multiply each projection </a:t>
            </a:r>
            <a:r>
              <a:rPr lang="en-US" sz="2800" b="1" dirty="0"/>
              <a:t>A</a:t>
            </a:r>
            <a:r>
              <a:rPr lang="en-US" sz="2800" b="1" baseline="-25000" dirty="0"/>
              <a:t>i</a:t>
            </a:r>
            <a:r>
              <a:rPr lang="en-US" sz="2800" baseline="-25000" dirty="0"/>
              <a:t> </a:t>
            </a:r>
            <a:r>
              <a:rPr lang="en-US" sz="2800" dirty="0"/>
              <a:t>with </a:t>
            </a:r>
            <a:r>
              <a:rPr lang="en-US" sz="2800" b="1" dirty="0"/>
              <a:t>C</a:t>
            </a:r>
            <a:r>
              <a:rPr lang="en-US" sz="2800" dirty="0"/>
              <a:t> to make </a:t>
            </a:r>
            <a:r>
              <a:rPr lang="en-US" sz="2800" b="1" dirty="0" err="1"/>
              <a:t>A</a:t>
            </a:r>
            <a:r>
              <a:rPr lang="en-US" sz="2800" b="1" baseline="-25000" dirty="0" err="1"/>
              <a:t>i</a:t>
            </a:r>
            <a:r>
              <a:rPr lang="en-US" sz="2800" b="1" dirty="0" err="1"/>
              <a:t>C</a:t>
            </a:r>
            <a:r>
              <a:rPr lang="en-US" sz="2800" dirty="0"/>
              <a:t> that satisfies:  </a:t>
            </a:r>
          </a:p>
        </p:txBody>
      </p:sp>
      <p:sp>
        <p:nvSpPr>
          <p:cNvPr id="18" name="Freeform 5">
            <a:extLst>
              <a:ext uri="{FF2B5EF4-FFF2-40B4-BE49-F238E27FC236}">
                <a16:creationId xmlns:a16="http://schemas.microsoft.com/office/drawing/2014/main" id="{18AC38F3-C0D2-4612-929D-24CDFABE4611}"/>
              </a:ext>
            </a:extLst>
          </p:cNvPr>
          <p:cNvSpPr>
            <a:spLocks/>
          </p:cNvSpPr>
          <p:nvPr/>
        </p:nvSpPr>
        <p:spPr bwMode="auto">
          <a:xfrm>
            <a:off x="2111290" y="2636791"/>
            <a:ext cx="1799438" cy="1843393"/>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57150">
            <a:solidFill>
              <a:srgbClr val="000000"/>
            </a:solidFill>
            <a:round/>
            <a:headEnd/>
            <a:tailEnd/>
          </a:ln>
        </p:spPr>
        <p:txBody>
          <a:bodyPr/>
          <a:lstStyle/>
          <a:p>
            <a:endParaRPr lang="en-US"/>
          </a:p>
        </p:txBody>
      </p:sp>
      <p:sp>
        <p:nvSpPr>
          <p:cNvPr id="20" name="Line 6">
            <a:extLst>
              <a:ext uri="{FF2B5EF4-FFF2-40B4-BE49-F238E27FC236}">
                <a16:creationId xmlns:a16="http://schemas.microsoft.com/office/drawing/2014/main" id="{A03B5BB1-BBC8-45DC-8858-00CF9E4A31B9}"/>
              </a:ext>
            </a:extLst>
          </p:cNvPr>
          <p:cNvSpPr>
            <a:spLocks noChangeShapeType="1"/>
          </p:cNvSpPr>
          <p:nvPr/>
        </p:nvSpPr>
        <p:spPr bwMode="auto">
          <a:xfrm>
            <a:off x="2699199" y="3699970"/>
            <a:ext cx="1767116" cy="519227"/>
          </a:xfrm>
          <a:prstGeom prst="line">
            <a:avLst/>
          </a:prstGeom>
          <a:noFill/>
          <a:ln w="38100">
            <a:solidFill>
              <a:schemeClr val="tx1"/>
            </a:solidFill>
            <a:prstDash val="dash"/>
            <a:round/>
            <a:headEnd/>
            <a:tailEnd/>
          </a:ln>
        </p:spPr>
        <p:txBody>
          <a:bodyPr/>
          <a:lstStyle/>
          <a:p>
            <a:endParaRPr lang="en-US"/>
          </a:p>
        </p:txBody>
      </p:sp>
      <p:sp>
        <p:nvSpPr>
          <p:cNvPr id="21" name="Freeform 7">
            <a:extLst>
              <a:ext uri="{FF2B5EF4-FFF2-40B4-BE49-F238E27FC236}">
                <a16:creationId xmlns:a16="http://schemas.microsoft.com/office/drawing/2014/main" id="{8285B630-4CCD-4E04-B209-CFDF3E687096}"/>
              </a:ext>
            </a:extLst>
          </p:cNvPr>
          <p:cNvSpPr>
            <a:spLocks/>
          </p:cNvSpPr>
          <p:nvPr/>
        </p:nvSpPr>
        <p:spPr bwMode="auto">
          <a:xfrm>
            <a:off x="2109916" y="3682113"/>
            <a:ext cx="1374" cy="798071"/>
          </a:xfrm>
          <a:custGeom>
            <a:avLst/>
            <a:gdLst>
              <a:gd name="T0" fmla="*/ 0 w 1"/>
              <a:gd name="T1" fmla="*/ 2147483647 h 702"/>
              <a:gd name="T2" fmla="*/ 0 w 1"/>
              <a:gd name="T3" fmla="*/ 0 h 702"/>
              <a:gd name="T4" fmla="*/ 0 60000 65536"/>
              <a:gd name="T5" fmla="*/ 0 60000 65536"/>
              <a:gd name="T6" fmla="*/ 0 w 1"/>
              <a:gd name="T7" fmla="*/ 0 h 702"/>
              <a:gd name="T8" fmla="*/ 1 w 1"/>
              <a:gd name="T9" fmla="*/ 702 h 702"/>
            </a:gdLst>
            <a:ahLst/>
            <a:cxnLst>
              <a:cxn ang="T4">
                <a:pos x="T0" y="T1"/>
              </a:cxn>
              <a:cxn ang="T5">
                <a:pos x="T2" y="T3"/>
              </a:cxn>
            </a:cxnLst>
            <a:rect l="T6" t="T7" r="T8" b="T9"/>
            <a:pathLst>
              <a:path w="1" h="702">
                <a:moveTo>
                  <a:pt x="0" y="702"/>
                </a:moveTo>
                <a:lnTo>
                  <a:pt x="0" y="0"/>
                </a:lnTo>
              </a:path>
            </a:pathLst>
          </a:custGeom>
          <a:noFill/>
          <a:ln w="38100">
            <a:solidFill>
              <a:srgbClr val="FF0000"/>
            </a:solidFill>
            <a:round/>
            <a:headEnd/>
            <a:tailEnd type="stealth" w="lg" len="med"/>
          </a:ln>
        </p:spPr>
        <p:txBody>
          <a:bodyPr/>
          <a:lstStyle/>
          <a:p>
            <a:endParaRPr lang="en-US"/>
          </a:p>
        </p:txBody>
      </p:sp>
      <p:sp>
        <p:nvSpPr>
          <p:cNvPr id="22" name="Freeform 8">
            <a:extLst>
              <a:ext uri="{FF2B5EF4-FFF2-40B4-BE49-F238E27FC236}">
                <a16:creationId xmlns:a16="http://schemas.microsoft.com/office/drawing/2014/main" id="{E951CFFE-5BA2-4EE1-899A-62D6D823754B}"/>
              </a:ext>
            </a:extLst>
          </p:cNvPr>
          <p:cNvSpPr>
            <a:spLocks/>
          </p:cNvSpPr>
          <p:nvPr/>
        </p:nvSpPr>
        <p:spPr bwMode="auto">
          <a:xfrm>
            <a:off x="2111290" y="4235680"/>
            <a:ext cx="666204" cy="241756"/>
          </a:xfrm>
          <a:custGeom>
            <a:avLst/>
            <a:gdLst>
              <a:gd name="T0" fmla="*/ 0 w 485"/>
              <a:gd name="T1" fmla="*/ 2147483647 h 176"/>
              <a:gd name="T2" fmla="*/ 2147483647 w 485"/>
              <a:gd name="T3" fmla="*/ 0 h 176"/>
              <a:gd name="T4" fmla="*/ 0 60000 65536"/>
              <a:gd name="T5" fmla="*/ 0 60000 65536"/>
              <a:gd name="T6" fmla="*/ 0 w 485"/>
              <a:gd name="T7" fmla="*/ 0 h 176"/>
              <a:gd name="T8" fmla="*/ 485 w 485"/>
              <a:gd name="T9" fmla="*/ 176 h 176"/>
            </a:gdLst>
            <a:ahLst/>
            <a:cxnLst>
              <a:cxn ang="T4">
                <a:pos x="T0" y="T1"/>
              </a:cxn>
              <a:cxn ang="T5">
                <a:pos x="T2" y="T3"/>
              </a:cxn>
            </a:cxnLst>
            <a:rect l="T6" t="T7" r="T8" b="T9"/>
            <a:pathLst>
              <a:path w="485" h="176">
                <a:moveTo>
                  <a:pt x="0" y="176"/>
                </a:moveTo>
                <a:lnTo>
                  <a:pt x="485" y="0"/>
                </a:lnTo>
              </a:path>
            </a:pathLst>
          </a:custGeom>
          <a:noFill/>
          <a:ln w="38100">
            <a:solidFill>
              <a:srgbClr val="FF0000"/>
            </a:solidFill>
            <a:round/>
            <a:headEnd/>
            <a:tailEnd type="stealth" w="lg" len="med"/>
          </a:ln>
        </p:spPr>
        <p:txBody>
          <a:bodyPr/>
          <a:lstStyle/>
          <a:p>
            <a:endParaRPr lang="en-US"/>
          </a:p>
        </p:txBody>
      </p:sp>
      <p:sp>
        <p:nvSpPr>
          <p:cNvPr id="23" name="Oval 9">
            <a:extLst>
              <a:ext uri="{FF2B5EF4-FFF2-40B4-BE49-F238E27FC236}">
                <a16:creationId xmlns:a16="http://schemas.microsoft.com/office/drawing/2014/main" id="{351B8014-17F2-4C1D-BF58-619C234D3221}"/>
              </a:ext>
            </a:extLst>
          </p:cNvPr>
          <p:cNvSpPr>
            <a:spLocks noChangeArrowheads="1"/>
          </p:cNvSpPr>
          <p:nvPr/>
        </p:nvSpPr>
        <p:spPr bwMode="auto">
          <a:xfrm>
            <a:off x="4477992" y="4190351"/>
            <a:ext cx="81044" cy="85164"/>
          </a:xfrm>
          <a:prstGeom prst="ellipse">
            <a:avLst/>
          </a:prstGeom>
          <a:solidFill>
            <a:srgbClr val="FF0000"/>
          </a:solidFill>
          <a:ln w="9525">
            <a:solidFill>
              <a:schemeClr val="tx1"/>
            </a:solidFill>
            <a:round/>
            <a:headEnd/>
            <a:tailEnd/>
          </a:ln>
        </p:spPr>
        <p:txBody>
          <a:bodyPr wrap="none" anchor="ctr"/>
          <a:lstStyle/>
          <a:p>
            <a:endParaRPr lang="en-US"/>
          </a:p>
        </p:txBody>
      </p:sp>
      <p:sp>
        <p:nvSpPr>
          <p:cNvPr id="24" name="Oval 10">
            <a:extLst>
              <a:ext uri="{FF2B5EF4-FFF2-40B4-BE49-F238E27FC236}">
                <a16:creationId xmlns:a16="http://schemas.microsoft.com/office/drawing/2014/main" id="{D0C211E0-ADA2-4054-B8BB-6D865EC3CB14}"/>
              </a:ext>
            </a:extLst>
          </p:cNvPr>
          <p:cNvSpPr>
            <a:spLocks noChangeArrowheads="1"/>
          </p:cNvSpPr>
          <p:nvPr/>
        </p:nvSpPr>
        <p:spPr bwMode="auto">
          <a:xfrm>
            <a:off x="2647000" y="3645025"/>
            <a:ext cx="81043" cy="8516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 name="Text Box 11">
            <a:extLst>
              <a:ext uri="{FF2B5EF4-FFF2-40B4-BE49-F238E27FC236}">
                <a16:creationId xmlns:a16="http://schemas.microsoft.com/office/drawing/2014/main" id="{AFA4904A-2FEE-40BA-B8D2-B40B84DBE062}"/>
              </a:ext>
            </a:extLst>
          </p:cNvPr>
          <p:cNvSpPr txBox="1">
            <a:spLocks noChangeArrowheads="1"/>
          </p:cNvSpPr>
          <p:nvPr/>
        </p:nvSpPr>
        <p:spPr bwMode="auto">
          <a:xfrm>
            <a:off x="2702962" y="2977707"/>
            <a:ext cx="409086" cy="584775"/>
          </a:xfrm>
          <a:prstGeom prst="rect">
            <a:avLst/>
          </a:prstGeom>
          <a:noFill/>
          <a:ln w="9525">
            <a:noFill/>
            <a:miter lim="800000"/>
            <a:headEnd/>
            <a:tailEnd/>
          </a:ln>
        </p:spPr>
        <p:txBody>
          <a:bodyPr wrap="none">
            <a:spAutoFit/>
          </a:bodyPr>
          <a:lstStyle/>
          <a:p>
            <a:r>
              <a:rPr lang="en-US" sz="3200" b="1" i="1" dirty="0">
                <a:latin typeface="Cambria Math" panose="02040503050406030204" pitchFamily="18" charset="0"/>
                <a:ea typeface="Cambria Math" panose="02040503050406030204" pitchFamily="18" charset="0"/>
              </a:rPr>
              <a:t>p</a:t>
            </a:r>
          </a:p>
        </p:txBody>
      </p:sp>
      <p:sp>
        <p:nvSpPr>
          <p:cNvPr id="26" name="Text Box 12">
            <a:extLst>
              <a:ext uri="{FF2B5EF4-FFF2-40B4-BE49-F238E27FC236}">
                <a16:creationId xmlns:a16="http://schemas.microsoft.com/office/drawing/2014/main" id="{764A1525-F72F-41D1-8965-D197BF170B5B}"/>
              </a:ext>
            </a:extLst>
          </p:cNvPr>
          <p:cNvSpPr txBox="1">
            <a:spLocks noChangeArrowheads="1"/>
          </p:cNvSpPr>
          <p:nvPr/>
        </p:nvSpPr>
        <p:spPr bwMode="auto">
          <a:xfrm>
            <a:off x="4667520" y="3983127"/>
            <a:ext cx="425116" cy="584775"/>
          </a:xfrm>
          <a:prstGeom prst="rect">
            <a:avLst/>
          </a:prstGeom>
          <a:noFill/>
          <a:ln w="9525">
            <a:noFill/>
            <a:miter lim="800000"/>
            <a:headEnd/>
            <a:tailEnd/>
          </a:ln>
        </p:spPr>
        <p:txBody>
          <a:bodyPr wrap="none">
            <a:spAutoFit/>
          </a:bodyPr>
          <a:lstStyle/>
          <a:p>
            <a:r>
              <a:rPr lang="en-US" sz="3200" b="1" i="1">
                <a:latin typeface="Cambria Math" panose="02040503050406030204" pitchFamily="18" charset="0"/>
                <a:ea typeface="Cambria Math" panose="02040503050406030204" pitchFamily="18" charset="0"/>
              </a:rPr>
              <a:t>X</a:t>
            </a:r>
          </a:p>
        </p:txBody>
      </p:sp>
      <p:sp>
        <p:nvSpPr>
          <p:cNvPr id="27" name="Text Box 13">
            <a:extLst>
              <a:ext uri="{FF2B5EF4-FFF2-40B4-BE49-F238E27FC236}">
                <a16:creationId xmlns:a16="http://schemas.microsoft.com/office/drawing/2014/main" id="{3D4196D1-C7B6-42EE-91DC-118A0CD73E9D}"/>
              </a:ext>
            </a:extLst>
          </p:cNvPr>
          <p:cNvSpPr txBox="1">
            <a:spLocks noChangeArrowheads="1"/>
          </p:cNvSpPr>
          <p:nvPr/>
        </p:nvSpPr>
        <p:spPr bwMode="auto">
          <a:xfrm>
            <a:off x="2328301" y="4285247"/>
            <a:ext cx="530915" cy="584775"/>
          </a:xfrm>
          <a:prstGeom prst="rect">
            <a:avLst/>
          </a:prstGeom>
          <a:noFill/>
          <a:ln w="9525">
            <a:noFill/>
            <a:miter lim="800000"/>
            <a:headEnd/>
            <a:tailEnd/>
          </a:ln>
        </p:spPr>
        <p:txBody>
          <a:bodyPr wrap="none">
            <a:spAutoFit/>
          </a:bodyPr>
          <a:lstStyle/>
          <a:p>
            <a:r>
              <a:rPr lang="en-US" sz="3200" b="1" i="1" dirty="0">
                <a:latin typeface="Cambria Math" panose="02040503050406030204" pitchFamily="18" charset="0"/>
                <a:ea typeface="Cambria Math" panose="02040503050406030204" pitchFamily="18" charset="0"/>
              </a:rPr>
              <a:t>a</a:t>
            </a:r>
            <a:r>
              <a:rPr lang="en-US" sz="3200" b="1" baseline="-25000" dirty="0">
                <a:latin typeface="Cambria Math" panose="02040503050406030204" pitchFamily="18" charset="0"/>
                <a:ea typeface="Cambria Math" panose="02040503050406030204" pitchFamily="18" charset="0"/>
              </a:rPr>
              <a:t>1</a:t>
            </a:r>
          </a:p>
        </p:txBody>
      </p:sp>
      <p:sp>
        <p:nvSpPr>
          <p:cNvPr id="28" name="Text Box 14">
            <a:extLst>
              <a:ext uri="{FF2B5EF4-FFF2-40B4-BE49-F238E27FC236}">
                <a16:creationId xmlns:a16="http://schemas.microsoft.com/office/drawing/2014/main" id="{5ECEAEB4-DB2E-4663-B522-1E644B5C0AA0}"/>
              </a:ext>
            </a:extLst>
          </p:cNvPr>
          <p:cNvSpPr txBox="1">
            <a:spLocks noChangeArrowheads="1"/>
          </p:cNvSpPr>
          <p:nvPr/>
        </p:nvSpPr>
        <p:spPr bwMode="auto">
          <a:xfrm>
            <a:off x="1522008" y="3823595"/>
            <a:ext cx="530915" cy="584775"/>
          </a:xfrm>
          <a:prstGeom prst="rect">
            <a:avLst/>
          </a:prstGeom>
          <a:noFill/>
          <a:ln w="9525">
            <a:noFill/>
            <a:miter lim="800000"/>
            <a:headEnd/>
            <a:tailEnd/>
          </a:ln>
        </p:spPr>
        <p:txBody>
          <a:bodyPr wrap="none">
            <a:spAutoFit/>
          </a:bodyPr>
          <a:lstStyle/>
          <a:p>
            <a:r>
              <a:rPr lang="en-US" sz="3200" b="1" i="1" dirty="0">
                <a:latin typeface="Cambria Math" panose="02040503050406030204" pitchFamily="18" charset="0"/>
                <a:ea typeface="Cambria Math" panose="02040503050406030204" pitchFamily="18" charset="0"/>
              </a:rPr>
              <a:t>a</a:t>
            </a:r>
            <a:r>
              <a:rPr lang="en-US" sz="3200" b="1" baseline="-25000" dirty="0">
                <a:latin typeface="Cambria Math" panose="02040503050406030204" pitchFamily="18" charset="0"/>
                <a:ea typeface="Cambria Math" panose="02040503050406030204" pitchFamily="18" charset="0"/>
              </a:rPr>
              <a:t>2</a:t>
            </a:r>
          </a:p>
        </p:txBody>
      </p:sp>
      <p:sp>
        <p:nvSpPr>
          <p:cNvPr id="31" name="Freeform 18">
            <a:extLst>
              <a:ext uri="{FF2B5EF4-FFF2-40B4-BE49-F238E27FC236}">
                <a16:creationId xmlns:a16="http://schemas.microsoft.com/office/drawing/2014/main" id="{E9A1A81F-7297-4A27-9072-23B35E028CC8}"/>
              </a:ext>
            </a:extLst>
          </p:cNvPr>
          <p:cNvSpPr>
            <a:spLocks/>
          </p:cNvSpPr>
          <p:nvPr/>
        </p:nvSpPr>
        <p:spPr bwMode="auto">
          <a:xfrm>
            <a:off x="2101674" y="4219197"/>
            <a:ext cx="197801" cy="181317"/>
          </a:xfrm>
          <a:custGeom>
            <a:avLst/>
            <a:gdLst>
              <a:gd name="T0" fmla="*/ 0 w 144"/>
              <a:gd name="T1" fmla="*/ 2147483647 h 132"/>
              <a:gd name="T2" fmla="*/ 2147483647 w 144"/>
              <a:gd name="T3" fmla="*/ 0 h 132"/>
              <a:gd name="T4" fmla="*/ 2147483647 w 144"/>
              <a:gd name="T5" fmla="*/ 2147483647 h 132"/>
              <a:gd name="T6" fmla="*/ 0 60000 65536"/>
              <a:gd name="T7" fmla="*/ 0 60000 65536"/>
              <a:gd name="T8" fmla="*/ 0 60000 65536"/>
              <a:gd name="T9" fmla="*/ 0 w 144"/>
              <a:gd name="T10" fmla="*/ 0 h 132"/>
              <a:gd name="T11" fmla="*/ 144 w 144"/>
              <a:gd name="T12" fmla="*/ 132 h 132"/>
            </a:gdLst>
            <a:ahLst/>
            <a:cxnLst>
              <a:cxn ang="T6">
                <a:pos x="T0" y="T1"/>
              </a:cxn>
              <a:cxn ang="T7">
                <a:pos x="T2" y="T3"/>
              </a:cxn>
              <a:cxn ang="T8">
                <a:pos x="T4" y="T5"/>
              </a:cxn>
            </a:cxnLst>
            <a:rect l="T9" t="T10" r="T11" b="T12"/>
            <a:pathLst>
              <a:path w="144" h="132">
                <a:moveTo>
                  <a:pt x="0" y="48"/>
                </a:moveTo>
                <a:lnTo>
                  <a:pt x="144" y="0"/>
                </a:lnTo>
                <a:lnTo>
                  <a:pt x="144" y="132"/>
                </a:lnTo>
              </a:path>
            </a:pathLst>
          </a:custGeom>
          <a:noFill/>
          <a:ln w="38100">
            <a:solidFill>
              <a:srgbClr val="FF0000"/>
            </a:solidFill>
            <a:round/>
            <a:headEnd/>
            <a:tailEnd/>
          </a:ln>
        </p:spPr>
        <p:txBody>
          <a:bodyPr/>
          <a:lstStyle/>
          <a:p>
            <a:endParaRPr lang="en-US"/>
          </a:p>
        </p:txBody>
      </p: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F47D4E5E-052D-4822-B95B-091149D19632}"/>
                  </a:ext>
                </a:extLst>
              </p:cNvPr>
              <p:cNvSpPr txBox="1"/>
              <p:nvPr/>
            </p:nvSpPr>
            <p:spPr>
              <a:xfrm>
                <a:off x="5246131" y="2636791"/>
                <a:ext cx="1786579" cy="52193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sz="3200" b="1" i="1" smtClean="0">
                              <a:latin typeface="Cambria Math" panose="02040503050406030204" pitchFamily="18" charset="0"/>
                            </a:rPr>
                          </m:ctrlPr>
                        </m:sSubSupPr>
                        <m:e>
                          <m:r>
                            <a:rPr lang="en-US" sz="3200" b="1" i="1" smtClean="0">
                              <a:latin typeface="Cambria Math" panose="02040503050406030204" pitchFamily="18" charset="0"/>
                            </a:rPr>
                            <m:t>𝒂</m:t>
                          </m:r>
                        </m:e>
                        <m:sub>
                          <m:r>
                            <a:rPr lang="en-US" sz="3200" b="1" i="1" smtClean="0">
                              <a:latin typeface="Cambria Math" panose="02040503050406030204" pitchFamily="18" charset="0"/>
                            </a:rPr>
                            <m:t>𝟏</m:t>
                          </m:r>
                        </m:sub>
                        <m:sup>
                          <m:r>
                            <a:rPr lang="en-US" sz="3200" b="1" i="1" smtClean="0">
                              <a:latin typeface="Cambria Math" panose="02040503050406030204" pitchFamily="18" charset="0"/>
                            </a:rPr>
                            <m:t>𝑻</m:t>
                          </m:r>
                        </m:sup>
                      </m:sSubSup>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𝒂</m:t>
                          </m:r>
                        </m:e>
                        <m:sub>
                          <m:r>
                            <a:rPr lang="en-US" sz="3200" b="1" i="1" smtClean="0">
                              <a:latin typeface="Cambria Math" panose="02040503050406030204" pitchFamily="18" charset="0"/>
                            </a:rPr>
                            <m:t>𝟐</m:t>
                          </m:r>
                        </m:sub>
                      </m:sSub>
                      <m:r>
                        <a:rPr lang="en-US" sz="3200" b="0" i="1" smtClean="0">
                          <a:latin typeface="Cambria Math" panose="02040503050406030204" pitchFamily="18" charset="0"/>
                        </a:rPr>
                        <m:t>=0</m:t>
                      </m:r>
                    </m:oMath>
                  </m:oMathPara>
                </a14:m>
                <a:endParaRPr lang="en-US" sz="3200" dirty="0"/>
              </a:p>
            </p:txBody>
          </p:sp>
        </mc:Choice>
        <mc:Fallback>
          <p:sp>
            <p:nvSpPr>
              <p:cNvPr id="32" name="TextBox 31">
                <a:extLst>
                  <a:ext uri="{FF2B5EF4-FFF2-40B4-BE49-F238E27FC236}">
                    <a16:creationId xmlns:a16="http://schemas.microsoft.com/office/drawing/2014/main" id="{F47D4E5E-052D-4822-B95B-091149D19632}"/>
                  </a:ext>
                </a:extLst>
              </p:cNvPr>
              <p:cNvSpPr txBox="1">
                <a:spLocks noRot="1" noChangeAspect="1" noMove="1" noResize="1" noEditPoints="1" noAdjustHandles="1" noChangeArrowheads="1" noChangeShapeType="1" noTextEdit="1"/>
              </p:cNvSpPr>
              <p:nvPr/>
            </p:nvSpPr>
            <p:spPr>
              <a:xfrm>
                <a:off x="5246131" y="2636791"/>
                <a:ext cx="1786579" cy="52193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345E8505-5E2B-40C0-BB94-56F997C22559}"/>
                  </a:ext>
                </a:extLst>
              </p:cNvPr>
              <p:cNvSpPr txBox="1"/>
              <p:nvPr/>
            </p:nvSpPr>
            <p:spPr>
              <a:xfrm>
                <a:off x="5246131" y="3189670"/>
                <a:ext cx="1850828" cy="49244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 </m:t>
                      </m:r>
                      <m:d>
                        <m:dPr>
                          <m:begChr m:val="‖"/>
                          <m:endChr m:val="‖"/>
                          <m:ctrlPr>
                            <a:rPr lang="en-US" sz="3200" b="1" i="1" smtClean="0">
                              <a:latin typeface="Cambria Math" panose="02040503050406030204" pitchFamily="18" charset="0"/>
                            </a:rPr>
                          </m:ctrlPr>
                        </m:dPr>
                        <m:e>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𝒂</m:t>
                              </m:r>
                            </m:e>
                            <m:sub>
                              <m:r>
                                <a:rPr lang="en-US" sz="3200" b="1" i="1" smtClean="0">
                                  <a:latin typeface="Cambria Math" panose="02040503050406030204" pitchFamily="18" charset="0"/>
                                </a:rPr>
                                <m:t>𝟏</m:t>
                              </m:r>
                            </m:sub>
                          </m:sSub>
                        </m:e>
                      </m:d>
                      <m:r>
                        <a:rPr lang="en-US" sz="3200" b="0" i="1" smtClean="0">
                          <a:latin typeface="Cambria Math" panose="02040503050406030204" pitchFamily="18" charset="0"/>
                        </a:rPr>
                        <m:t>=1</m:t>
                      </m:r>
                    </m:oMath>
                  </m:oMathPara>
                </a14:m>
                <a:endParaRPr lang="en-US" sz="3200" dirty="0"/>
              </a:p>
            </p:txBody>
          </p:sp>
        </mc:Choice>
        <mc:Fallback>
          <p:sp>
            <p:nvSpPr>
              <p:cNvPr id="33" name="TextBox 32">
                <a:extLst>
                  <a:ext uri="{FF2B5EF4-FFF2-40B4-BE49-F238E27FC236}">
                    <a16:creationId xmlns:a16="http://schemas.microsoft.com/office/drawing/2014/main" id="{345E8505-5E2B-40C0-BB94-56F997C22559}"/>
                  </a:ext>
                </a:extLst>
              </p:cNvPr>
              <p:cNvSpPr txBox="1">
                <a:spLocks noRot="1" noChangeAspect="1" noMove="1" noResize="1" noEditPoints="1" noAdjustHandles="1" noChangeArrowheads="1" noChangeShapeType="1" noTextEdit="1"/>
              </p:cNvSpPr>
              <p:nvPr/>
            </p:nvSpPr>
            <p:spPr>
              <a:xfrm>
                <a:off x="5246131" y="3189670"/>
                <a:ext cx="1850828" cy="4924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D965FAA5-16D2-4D4C-9466-B5E6C6C83766}"/>
                  </a:ext>
                </a:extLst>
              </p:cNvPr>
              <p:cNvSpPr txBox="1"/>
              <p:nvPr/>
            </p:nvSpPr>
            <p:spPr>
              <a:xfrm>
                <a:off x="5238192" y="3740490"/>
                <a:ext cx="1850828" cy="49244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 </m:t>
                      </m:r>
                      <m:d>
                        <m:dPr>
                          <m:begChr m:val="‖"/>
                          <m:endChr m:val="‖"/>
                          <m:ctrlPr>
                            <a:rPr lang="en-US" sz="3200" b="1" i="1" smtClean="0">
                              <a:latin typeface="Cambria Math" panose="02040503050406030204" pitchFamily="18" charset="0"/>
                            </a:rPr>
                          </m:ctrlPr>
                        </m:dPr>
                        <m:e>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𝒂</m:t>
                              </m:r>
                            </m:e>
                            <m:sub>
                              <m:r>
                                <a:rPr lang="en-US" sz="3200" b="1" i="1" smtClean="0">
                                  <a:latin typeface="Cambria Math" panose="02040503050406030204" pitchFamily="18" charset="0"/>
                                </a:rPr>
                                <m:t>𝟐</m:t>
                              </m:r>
                            </m:sub>
                          </m:sSub>
                        </m:e>
                      </m:d>
                      <m:r>
                        <a:rPr lang="en-US" sz="3200" b="0" i="1" smtClean="0">
                          <a:latin typeface="Cambria Math" panose="02040503050406030204" pitchFamily="18" charset="0"/>
                        </a:rPr>
                        <m:t>=1</m:t>
                      </m:r>
                    </m:oMath>
                  </m:oMathPara>
                </a14:m>
                <a:endParaRPr lang="en-US" sz="3200" dirty="0"/>
              </a:p>
            </p:txBody>
          </p:sp>
        </mc:Choice>
        <mc:Fallback>
          <p:sp>
            <p:nvSpPr>
              <p:cNvPr id="34" name="TextBox 33">
                <a:extLst>
                  <a:ext uri="{FF2B5EF4-FFF2-40B4-BE49-F238E27FC236}">
                    <a16:creationId xmlns:a16="http://schemas.microsoft.com/office/drawing/2014/main" id="{D965FAA5-16D2-4D4C-9466-B5E6C6C83766}"/>
                  </a:ext>
                </a:extLst>
              </p:cNvPr>
              <p:cNvSpPr txBox="1">
                <a:spLocks noRot="1" noChangeAspect="1" noMove="1" noResize="1" noEditPoints="1" noAdjustHandles="1" noChangeArrowheads="1" noChangeShapeType="1" noTextEdit="1"/>
              </p:cNvSpPr>
              <p:nvPr/>
            </p:nvSpPr>
            <p:spPr>
              <a:xfrm>
                <a:off x="5238192" y="3740490"/>
                <a:ext cx="1850828" cy="492443"/>
              </a:xfrm>
              <a:prstGeom prst="rect">
                <a:avLst/>
              </a:prstGeom>
              <a:blipFill>
                <a:blip r:embed="rId4"/>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2A5E9E76-E1A1-4090-A6C2-FC1468DD5F38}"/>
              </a:ext>
            </a:extLst>
          </p:cNvPr>
          <p:cNvSpPr txBox="1"/>
          <p:nvPr/>
        </p:nvSpPr>
        <p:spPr>
          <a:xfrm>
            <a:off x="276273" y="4884310"/>
            <a:ext cx="8591454" cy="1255728"/>
          </a:xfrm>
          <a:prstGeom prst="rect">
            <a:avLst/>
          </a:prstGeom>
          <a:noFill/>
        </p:spPr>
        <p:txBody>
          <a:bodyPr wrap="square" rtlCol="0">
            <a:spAutoFit/>
          </a:bodyPr>
          <a:lstStyle/>
          <a:p>
            <a:pPr>
              <a:lnSpc>
                <a:spcPct val="90000"/>
              </a:lnSpc>
            </a:pPr>
            <a:r>
              <a:rPr lang="en-US" sz="2800" dirty="0"/>
              <a:t>Gives 3 equations per camera, can set </a:t>
            </a:r>
            <a:r>
              <a:rPr lang="en-US" sz="2800" b="1" dirty="0" err="1"/>
              <a:t>A</a:t>
            </a:r>
            <a:r>
              <a:rPr lang="en-US" sz="2800" b="1" baseline="-25000" dirty="0" err="1"/>
              <a:t>i</a:t>
            </a:r>
            <a:r>
              <a:rPr lang="en-US" sz="2800" b="1" dirty="0" err="1"/>
              <a:t>C</a:t>
            </a:r>
            <a:r>
              <a:rPr lang="en-US" sz="2800" b="1" dirty="0"/>
              <a:t> </a:t>
            </a:r>
            <a:r>
              <a:rPr lang="en-US" sz="2800" dirty="0"/>
              <a:t>to new camera, and </a:t>
            </a:r>
            <a:r>
              <a:rPr lang="en-US" sz="2800" b="1" dirty="0"/>
              <a:t>C</a:t>
            </a:r>
            <a:r>
              <a:rPr lang="en-US" sz="2800" b="1" baseline="30000" dirty="0"/>
              <a:t>-1</a:t>
            </a:r>
            <a:r>
              <a:rPr lang="en-US" sz="2800" b="1" dirty="0"/>
              <a:t>S </a:t>
            </a:r>
            <a:r>
              <a:rPr lang="en-US" sz="2800" dirty="0"/>
              <a:t>to new points.</a:t>
            </a:r>
          </a:p>
          <a:p>
            <a:pPr>
              <a:lnSpc>
                <a:spcPct val="90000"/>
              </a:lnSpc>
            </a:pPr>
            <a:r>
              <a:rPr lang="en-US" sz="2800" dirty="0"/>
              <a:t>In general, a recipe for eliminating ambiguities</a:t>
            </a:r>
          </a:p>
        </p:txBody>
      </p:sp>
      <p:sp>
        <p:nvSpPr>
          <p:cNvPr id="36" name="TextBox 35">
            <a:extLst>
              <a:ext uri="{FF2B5EF4-FFF2-40B4-BE49-F238E27FC236}">
                <a16:creationId xmlns:a16="http://schemas.microsoft.com/office/drawing/2014/main" id="{8B4FD9ED-0BB4-44C6-AD11-D99E463803A0}"/>
              </a:ext>
            </a:extLst>
          </p:cNvPr>
          <p:cNvSpPr txBox="1"/>
          <p:nvPr/>
        </p:nvSpPr>
        <p:spPr>
          <a:xfrm>
            <a:off x="377943" y="6429539"/>
            <a:ext cx="8060203" cy="276999"/>
          </a:xfrm>
          <a:prstGeom prst="rect">
            <a:avLst/>
          </a:prstGeom>
          <a:noFill/>
        </p:spPr>
        <p:txBody>
          <a:bodyPr wrap="square" rtlCol="0">
            <a:spAutoFit/>
          </a:bodyPr>
          <a:lstStyle/>
          <a:p>
            <a:r>
              <a:rPr lang="en-US" sz="1200" dirty="0"/>
              <a:t>Remake of M. Hebert diagram</a:t>
            </a:r>
          </a:p>
        </p:txBody>
      </p:sp>
    </p:spTree>
    <p:extLst>
      <p:ext uri="{BB962C8B-B14F-4D97-AF65-F5344CB8AC3E}">
        <p14:creationId xmlns:p14="http://schemas.microsoft.com/office/powerpoint/2010/main" val="359352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omasi1"/>
          <p:cNvPicPr>
            <a:picLocks noChangeAspect="1" noChangeArrowheads="1"/>
          </p:cNvPicPr>
          <p:nvPr/>
        </p:nvPicPr>
        <p:blipFill>
          <a:blip r:embed="rId3" cstate="print"/>
          <a:srcRect/>
          <a:stretch>
            <a:fillRect/>
          </a:stretch>
        </p:blipFill>
        <p:spPr bwMode="auto">
          <a:xfrm>
            <a:off x="933450" y="1371600"/>
            <a:ext cx="4381500" cy="4572000"/>
          </a:xfrm>
          <a:prstGeom prst="rect">
            <a:avLst/>
          </a:prstGeom>
          <a:noFill/>
          <a:ln w="9525">
            <a:noFill/>
            <a:miter lim="800000"/>
            <a:headEnd/>
            <a:tailEnd/>
          </a:ln>
        </p:spPr>
      </p:pic>
      <p:pic>
        <p:nvPicPr>
          <p:cNvPr id="37891" name="Picture 3" descr="tomasi5"/>
          <p:cNvPicPr>
            <a:picLocks noChangeAspect="1" noChangeArrowheads="1"/>
          </p:cNvPicPr>
          <p:nvPr/>
        </p:nvPicPr>
        <p:blipFill>
          <a:blip r:embed="rId4" cstate="print"/>
          <a:srcRect/>
          <a:stretch>
            <a:fillRect/>
          </a:stretch>
        </p:blipFill>
        <p:spPr bwMode="auto">
          <a:xfrm>
            <a:off x="5881687" y="1371600"/>
            <a:ext cx="2381250" cy="2024785"/>
          </a:xfrm>
          <a:prstGeom prst="rect">
            <a:avLst/>
          </a:prstGeom>
          <a:noFill/>
          <a:ln w="9525">
            <a:noFill/>
            <a:miter lim="800000"/>
            <a:headEnd/>
            <a:tailEnd/>
          </a:ln>
        </p:spPr>
      </p:pic>
      <p:sp>
        <p:nvSpPr>
          <p:cNvPr id="37892" name="Rectangle 7"/>
          <p:cNvSpPr>
            <a:spLocks noGrp="1" noChangeArrowheads="1"/>
          </p:cNvSpPr>
          <p:nvPr>
            <p:ph type="title"/>
          </p:nvPr>
        </p:nvSpPr>
        <p:spPr/>
        <p:txBody>
          <a:bodyPr/>
          <a:lstStyle/>
          <a:p>
            <a:r>
              <a:rPr lang="en-US"/>
              <a:t>Reconstruction results</a:t>
            </a:r>
          </a:p>
        </p:txBody>
      </p:sp>
      <p:pic>
        <p:nvPicPr>
          <p:cNvPr id="37893" name="Picture 8" descr="tomasi6"/>
          <p:cNvPicPr>
            <a:picLocks noChangeAspect="1" noChangeArrowheads="1"/>
          </p:cNvPicPr>
          <p:nvPr/>
        </p:nvPicPr>
        <p:blipFill>
          <a:blip r:embed="rId5" cstate="print"/>
          <a:srcRect/>
          <a:stretch>
            <a:fillRect/>
          </a:stretch>
        </p:blipFill>
        <p:spPr bwMode="auto">
          <a:xfrm>
            <a:off x="5997430" y="3677877"/>
            <a:ext cx="2156114" cy="2055091"/>
          </a:xfrm>
          <a:prstGeom prst="rect">
            <a:avLst/>
          </a:prstGeom>
          <a:noFill/>
          <a:ln w="9525">
            <a:noFill/>
            <a:miter lim="800000"/>
            <a:headEnd/>
            <a:tailEnd/>
          </a:ln>
        </p:spPr>
      </p:pic>
      <p:sp>
        <p:nvSpPr>
          <p:cNvPr id="37894" name="Rectangle 9"/>
          <p:cNvSpPr>
            <a:spLocks noChangeArrowheads="1"/>
          </p:cNvSpPr>
          <p:nvPr/>
        </p:nvSpPr>
        <p:spPr bwMode="auto">
          <a:xfrm>
            <a:off x="76200" y="6216650"/>
            <a:ext cx="9067800" cy="641350"/>
          </a:xfrm>
          <a:prstGeom prst="rect">
            <a:avLst/>
          </a:prstGeom>
          <a:noFill/>
          <a:ln w="9525">
            <a:noFill/>
            <a:miter lim="800000"/>
            <a:headEnd/>
            <a:tailEnd/>
          </a:ln>
        </p:spPr>
        <p:txBody>
          <a:bodyPr anchor="ctr">
            <a:spAutoFit/>
          </a:bodyPr>
          <a:lstStyle/>
          <a:p>
            <a:pPr algn="ctr"/>
            <a:r>
              <a:rPr lang="en-US" sz="1800" dirty="0"/>
              <a:t>C. </a:t>
            </a:r>
            <a:r>
              <a:rPr lang="en-US" sz="1800" dirty="0" err="1"/>
              <a:t>Tomasi</a:t>
            </a:r>
            <a:r>
              <a:rPr lang="en-US" sz="1800" dirty="0"/>
              <a:t> and T. </a:t>
            </a:r>
            <a:r>
              <a:rPr lang="en-US" sz="1800" dirty="0" err="1"/>
              <a:t>Kanade</a:t>
            </a:r>
            <a:r>
              <a:rPr lang="en-US" sz="1800" dirty="0"/>
              <a:t>, </a:t>
            </a:r>
            <a:r>
              <a:rPr lang="en-US" sz="1800" dirty="0">
                <a:hlinkClick r:id="rId6"/>
              </a:rPr>
              <a:t>Shape and motion from image streams under orthography: </a:t>
            </a:r>
            <a:br>
              <a:rPr lang="en-US" sz="1800" dirty="0">
                <a:hlinkClick r:id="rId6"/>
              </a:rPr>
            </a:br>
            <a:r>
              <a:rPr lang="en-US" sz="1800" dirty="0">
                <a:hlinkClick r:id="rId6"/>
              </a:rPr>
              <a:t>A factorization method</a:t>
            </a:r>
            <a:r>
              <a:rPr lang="en-US" sz="1800" dirty="0"/>
              <a:t>, IJCV 1992</a:t>
            </a:r>
          </a:p>
        </p:txBody>
      </p:sp>
    </p:spTree>
    <p:extLst>
      <p:ext uri="{BB962C8B-B14F-4D97-AF65-F5344CB8AC3E}">
        <p14:creationId xmlns:p14="http://schemas.microsoft.com/office/powerpoint/2010/main" val="466974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F691-5177-48DC-B195-1BC44D1F113D}"/>
              </a:ext>
            </a:extLst>
          </p:cNvPr>
          <p:cNvSpPr>
            <a:spLocks noGrp="1"/>
          </p:cNvSpPr>
          <p:nvPr>
            <p:ph type="title"/>
          </p:nvPr>
        </p:nvSpPr>
        <p:spPr/>
        <p:txBody>
          <a:bodyPr/>
          <a:lstStyle/>
          <a:p>
            <a:r>
              <a:rPr lang="en-US" dirty="0"/>
              <a:t>Dealing with missing data</a:t>
            </a:r>
          </a:p>
        </p:txBody>
      </p:sp>
      <p:grpSp>
        <p:nvGrpSpPr>
          <p:cNvPr id="9" name="Group 8">
            <a:extLst>
              <a:ext uri="{FF2B5EF4-FFF2-40B4-BE49-F238E27FC236}">
                <a16:creationId xmlns:a16="http://schemas.microsoft.com/office/drawing/2014/main" id="{A0FFBE07-6217-4BA3-9C05-2186F76390C2}"/>
              </a:ext>
            </a:extLst>
          </p:cNvPr>
          <p:cNvGrpSpPr/>
          <p:nvPr/>
        </p:nvGrpSpPr>
        <p:grpSpPr>
          <a:xfrm>
            <a:off x="474224" y="2768367"/>
            <a:ext cx="8692413" cy="2249136"/>
            <a:chOff x="762000" y="2978092"/>
            <a:chExt cx="8692413" cy="2249136"/>
          </a:xfrm>
        </p:grpSpPr>
        <p:graphicFrame>
          <p:nvGraphicFramePr>
            <p:cNvPr id="3" name="Object 5">
              <a:extLst>
                <a:ext uri="{FF2B5EF4-FFF2-40B4-BE49-F238E27FC236}">
                  <a16:creationId xmlns:a16="http://schemas.microsoft.com/office/drawing/2014/main" id="{064D0639-1230-437B-8557-EC05AC03D9FF}"/>
                </a:ext>
              </a:extLst>
            </p:cNvPr>
            <p:cNvGraphicFramePr>
              <a:graphicFrameLocks noChangeAspect="1"/>
            </p:cNvGraphicFramePr>
            <p:nvPr>
              <p:extLst>
                <p:ext uri="{D42A27DB-BD31-4B8C-83A1-F6EECF244321}">
                  <p14:modId xmlns:p14="http://schemas.microsoft.com/office/powerpoint/2010/main" val="24720799"/>
                </p:ext>
              </p:extLst>
            </p:nvPr>
          </p:nvGraphicFramePr>
          <p:xfrm>
            <a:off x="762000" y="2978092"/>
            <a:ext cx="6705600" cy="1427163"/>
          </p:xfrm>
          <a:graphic>
            <a:graphicData uri="http://schemas.openxmlformats.org/presentationml/2006/ole">
              <mc:AlternateContent xmlns:mc="http://schemas.openxmlformats.org/markup-compatibility/2006">
                <mc:Choice xmlns:v="urn:schemas-microsoft-com:vml" Requires="v">
                  <p:oleObj spid="_x0000_s26642" name="Image" r:id="rId3" imgW="11746032" imgH="2501587" progId="Photoshop.Image.10">
                    <p:embed/>
                  </p:oleObj>
                </mc:Choice>
                <mc:Fallback>
                  <p:oleObj name="Image" r:id="rId3" imgW="11746032" imgH="2501587" progId="Photoshop.Image.10">
                    <p:embed/>
                    <p:pic>
                      <p:nvPicPr>
                        <p:cNvPr id="1945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978092"/>
                          <a:ext cx="6705600" cy="1427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Line 7">
              <a:extLst>
                <a:ext uri="{FF2B5EF4-FFF2-40B4-BE49-F238E27FC236}">
                  <a16:creationId xmlns:a16="http://schemas.microsoft.com/office/drawing/2014/main" id="{DD85402C-1138-4953-AB87-A23E366F080E}"/>
                </a:ext>
              </a:extLst>
            </p:cNvPr>
            <p:cNvSpPr>
              <a:spLocks noChangeShapeType="1"/>
            </p:cNvSpPr>
            <p:nvPr/>
          </p:nvSpPr>
          <p:spPr bwMode="auto">
            <a:xfrm>
              <a:off x="7620000" y="2978092"/>
              <a:ext cx="0" cy="1371600"/>
            </a:xfrm>
            <a:prstGeom prst="line">
              <a:avLst/>
            </a:prstGeom>
            <a:noFill/>
            <a:ln w="38100">
              <a:solidFill>
                <a:srgbClr val="FF0000"/>
              </a:solidFill>
              <a:round/>
              <a:headEnd/>
              <a:tailEnd type="triangle" w="med" len="med"/>
            </a:ln>
          </p:spPr>
          <p:txBody>
            <a:bodyPr/>
            <a:lstStyle/>
            <a:p>
              <a:endParaRPr lang="en-US"/>
            </a:p>
          </p:txBody>
        </p:sp>
        <p:sp>
          <p:nvSpPr>
            <p:cNvPr id="5" name="Text Box 8">
              <a:extLst>
                <a:ext uri="{FF2B5EF4-FFF2-40B4-BE49-F238E27FC236}">
                  <a16:creationId xmlns:a16="http://schemas.microsoft.com/office/drawing/2014/main" id="{14382EC5-685F-4579-A303-46334D97B283}"/>
                </a:ext>
              </a:extLst>
            </p:cNvPr>
            <p:cNvSpPr txBox="1">
              <a:spLocks noChangeArrowheads="1"/>
            </p:cNvSpPr>
            <p:nvPr/>
          </p:nvSpPr>
          <p:spPr bwMode="auto">
            <a:xfrm>
              <a:off x="7584990" y="3346337"/>
              <a:ext cx="1869423" cy="584775"/>
            </a:xfrm>
            <a:prstGeom prst="rect">
              <a:avLst/>
            </a:prstGeom>
            <a:noFill/>
            <a:ln w="9525">
              <a:noFill/>
              <a:miter lim="800000"/>
              <a:headEnd/>
              <a:tailEnd/>
            </a:ln>
          </p:spPr>
          <p:txBody>
            <a:bodyPr wrap="none">
              <a:spAutoFit/>
            </a:bodyPr>
            <a:lstStyle/>
            <a:p>
              <a:pPr algn="ctr"/>
              <a:r>
                <a:rPr lang="en-US" sz="3200" dirty="0">
                  <a:solidFill>
                    <a:srgbClr val="FF0000"/>
                  </a:solidFill>
                </a:rPr>
                <a:t>cameras </a:t>
              </a:r>
            </a:p>
          </p:txBody>
        </p:sp>
        <p:sp>
          <p:nvSpPr>
            <p:cNvPr id="6" name="Line 9">
              <a:extLst>
                <a:ext uri="{FF2B5EF4-FFF2-40B4-BE49-F238E27FC236}">
                  <a16:creationId xmlns:a16="http://schemas.microsoft.com/office/drawing/2014/main" id="{4603FE17-C133-4E85-A3A5-9632E922A907}"/>
                </a:ext>
              </a:extLst>
            </p:cNvPr>
            <p:cNvSpPr>
              <a:spLocks noChangeShapeType="1"/>
            </p:cNvSpPr>
            <p:nvPr/>
          </p:nvSpPr>
          <p:spPr bwMode="auto">
            <a:xfrm>
              <a:off x="804400" y="4578292"/>
              <a:ext cx="6697000" cy="0"/>
            </a:xfrm>
            <a:prstGeom prst="line">
              <a:avLst/>
            </a:prstGeom>
            <a:noFill/>
            <a:ln w="38100">
              <a:solidFill>
                <a:srgbClr val="FF0000"/>
              </a:solidFill>
              <a:round/>
              <a:headEnd/>
              <a:tailEnd type="triangle" w="med" len="med"/>
            </a:ln>
          </p:spPr>
          <p:txBody>
            <a:bodyPr/>
            <a:lstStyle/>
            <a:p>
              <a:endParaRPr lang="en-US"/>
            </a:p>
          </p:txBody>
        </p:sp>
        <p:sp>
          <p:nvSpPr>
            <p:cNvPr id="7" name="Text Box 10">
              <a:extLst>
                <a:ext uri="{FF2B5EF4-FFF2-40B4-BE49-F238E27FC236}">
                  <a16:creationId xmlns:a16="http://schemas.microsoft.com/office/drawing/2014/main" id="{EC55333C-2103-44AF-B6E6-B425BD535B2D}"/>
                </a:ext>
              </a:extLst>
            </p:cNvPr>
            <p:cNvSpPr txBox="1">
              <a:spLocks noChangeArrowheads="1"/>
            </p:cNvSpPr>
            <p:nvPr/>
          </p:nvSpPr>
          <p:spPr bwMode="auto">
            <a:xfrm>
              <a:off x="3517911" y="4642453"/>
              <a:ext cx="1277914" cy="584775"/>
            </a:xfrm>
            <a:prstGeom prst="rect">
              <a:avLst/>
            </a:prstGeom>
            <a:noFill/>
            <a:ln w="9525">
              <a:noFill/>
              <a:miter lim="800000"/>
              <a:headEnd/>
              <a:tailEnd/>
            </a:ln>
          </p:spPr>
          <p:txBody>
            <a:bodyPr wrap="none">
              <a:spAutoFit/>
            </a:bodyPr>
            <a:lstStyle/>
            <a:p>
              <a:pPr algn="ctr"/>
              <a:r>
                <a:rPr lang="en-US" sz="3200" dirty="0">
                  <a:solidFill>
                    <a:srgbClr val="FF0000"/>
                  </a:solidFill>
                </a:rPr>
                <a:t>points</a:t>
              </a:r>
            </a:p>
          </p:txBody>
        </p:sp>
      </p:grpSp>
      <p:sp>
        <p:nvSpPr>
          <p:cNvPr id="8" name="TextBox 7">
            <a:extLst>
              <a:ext uri="{FF2B5EF4-FFF2-40B4-BE49-F238E27FC236}">
                <a16:creationId xmlns:a16="http://schemas.microsoft.com/office/drawing/2014/main" id="{80235799-1478-48CC-A364-0E64E22D8BDA}"/>
              </a:ext>
            </a:extLst>
          </p:cNvPr>
          <p:cNvSpPr txBox="1"/>
          <p:nvPr/>
        </p:nvSpPr>
        <p:spPr>
          <a:xfrm>
            <a:off x="-153299" y="1509288"/>
            <a:ext cx="9450599" cy="954107"/>
          </a:xfrm>
          <a:prstGeom prst="rect">
            <a:avLst/>
          </a:prstGeom>
          <a:noFill/>
        </p:spPr>
        <p:txBody>
          <a:bodyPr wrap="square" rtlCol="0">
            <a:spAutoFit/>
          </a:bodyPr>
          <a:lstStyle/>
          <a:p>
            <a:pPr algn="ctr"/>
            <a:r>
              <a:rPr lang="en-US" sz="2800" dirty="0"/>
              <a:t>So far, assume we can see all points in all views</a:t>
            </a:r>
          </a:p>
          <a:p>
            <a:pPr algn="ctr"/>
            <a:r>
              <a:rPr lang="en-US" sz="2800" dirty="0"/>
              <a:t>In reality, measurement matrix typically looks like this: </a:t>
            </a:r>
          </a:p>
        </p:txBody>
      </p:sp>
      <p:sp>
        <p:nvSpPr>
          <p:cNvPr id="10" name="TextBox 9">
            <a:extLst>
              <a:ext uri="{FF2B5EF4-FFF2-40B4-BE49-F238E27FC236}">
                <a16:creationId xmlns:a16="http://schemas.microsoft.com/office/drawing/2014/main" id="{2165C60E-ACF9-46CD-8BB3-1A8B4B377007}"/>
              </a:ext>
            </a:extLst>
          </p:cNvPr>
          <p:cNvSpPr txBox="1"/>
          <p:nvPr/>
        </p:nvSpPr>
        <p:spPr>
          <a:xfrm>
            <a:off x="-153299" y="5113400"/>
            <a:ext cx="9450599" cy="954107"/>
          </a:xfrm>
          <a:prstGeom prst="rect">
            <a:avLst/>
          </a:prstGeom>
          <a:noFill/>
        </p:spPr>
        <p:txBody>
          <a:bodyPr wrap="square" rtlCol="0">
            <a:spAutoFit/>
          </a:bodyPr>
          <a:lstStyle/>
          <a:p>
            <a:pPr algn="ctr"/>
            <a:r>
              <a:rPr lang="en-US" sz="2800" dirty="0"/>
              <a:t>Possible solution: find dense blocks, solve in block, fuse. </a:t>
            </a:r>
          </a:p>
          <a:p>
            <a:pPr algn="ctr"/>
            <a:r>
              <a:rPr lang="en-US" sz="2800" dirty="0"/>
              <a:t>In general, finding these dense blocks is NP-complete</a:t>
            </a:r>
          </a:p>
        </p:txBody>
      </p:sp>
      <p:sp>
        <p:nvSpPr>
          <p:cNvPr id="11" name="TextBox 10">
            <a:extLst>
              <a:ext uri="{FF2B5EF4-FFF2-40B4-BE49-F238E27FC236}">
                <a16:creationId xmlns:a16="http://schemas.microsoft.com/office/drawing/2014/main" id="{9B1C43DA-57E8-48C3-BFD9-14ACA9DC85C6}"/>
              </a:ext>
            </a:extLst>
          </p:cNvPr>
          <p:cNvSpPr txBox="1"/>
          <p:nvPr/>
        </p:nvSpPr>
        <p:spPr>
          <a:xfrm>
            <a:off x="357404" y="6429539"/>
            <a:ext cx="8060203" cy="276999"/>
          </a:xfrm>
          <a:prstGeom prst="rect">
            <a:avLst/>
          </a:prstGeom>
          <a:noFill/>
        </p:spPr>
        <p:txBody>
          <a:bodyPr wrap="square" rtlCol="0">
            <a:spAutoFit/>
          </a:bodyPr>
          <a:lstStyle/>
          <a:p>
            <a:r>
              <a:rPr lang="en-US" sz="1200" dirty="0"/>
              <a:t>Figure Credit: S. </a:t>
            </a:r>
            <a:r>
              <a:rPr lang="en-US" sz="1200" dirty="0" err="1"/>
              <a:t>Lazebnik</a:t>
            </a:r>
            <a:endParaRPr lang="en-US" sz="1200" dirty="0"/>
          </a:p>
        </p:txBody>
      </p:sp>
    </p:spTree>
    <p:extLst>
      <p:ext uri="{BB962C8B-B14F-4D97-AF65-F5344CB8AC3E}">
        <p14:creationId xmlns:p14="http://schemas.microsoft.com/office/powerpoint/2010/main" val="6835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3B32-357C-4CDC-B08F-C8CCBAAB7422}"/>
              </a:ext>
            </a:extLst>
          </p:cNvPr>
          <p:cNvSpPr>
            <a:spLocks noGrp="1"/>
          </p:cNvSpPr>
          <p:nvPr>
            <p:ph type="title"/>
          </p:nvPr>
        </p:nvSpPr>
        <p:spPr/>
        <p:txBody>
          <a:bodyPr/>
          <a:lstStyle/>
          <a:p>
            <a:r>
              <a:rPr lang="en-US" dirty="0"/>
              <a:t>But cameras aren’t affine!</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9CF5969-542C-455C-B016-F7D2F90E9F34}"/>
                  </a:ext>
                </a:extLst>
              </p:cNvPr>
              <p:cNvSpPr/>
              <p:nvPr/>
            </p:nvSpPr>
            <p:spPr>
              <a:xfrm>
                <a:off x="1018143" y="2246098"/>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6" name="Rectangle 5">
                <a:extLst>
                  <a:ext uri="{FF2B5EF4-FFF2-40B4-BE49-F238E27FC236}">
                    <a16:creationId xmlns:a16="http://schemas.microsoft.com/office/drawing/2014/main" id="{49CF5969-542C-455C-B016-F7D2F90E9F34}"/>
                  </a:ext>
                </a:extLst>
              </p:cNvPr>
              <p:cNvSpPr>
                <a:spLocks noRot="1" noChangeAspect="1" noMove="1" noResize="1" noEditPoints="1" noAdjustHandles="1" noChangeArrowheads="1" noChangeShapeType="1" noTextEdit="1"/>
              </p:cNvSpPr>
              <p:nvPr/>
            </p:nvSpPr>
            <p:spPr>
              <a:xfrm>
                <a:off x="1018143" y="2246098"/>
                <a:ext cx="7107715" cy="934615"/>
              </a:xfrm>
              <a:prstGeom prst="rect">
                <a:avLst/>
              </a:prstGeom>
              <a:blipFill>
                <a:blip r:embed="rId2"/>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5D61C8A-543B-4BEC-9FCB-130810E0FFED}"/>
              </a:ext>
            </a:extLst>
          </p:cNvPr>
          <p:cNvSpPr txBox="1"/>
          <p:nvPr/>
        </p:nvSpPr>
        <p:spPr>
          <a:xfrm>
            <a:off x="340181" y="1387843"/>
            <a:ext cx="8463638" cy="954107"/>
          </a:xfrm>
          <a:prstGeom prst="rect">
            <a:avLst/>
          </a:prstGeom>
          <a:noFill/>
        </p:spPr>
        <p:txBody>
          <a:bodyPr wrap="square" rtlCol="0">
            <a:spAutoFit/>
          </a:bodyPr>
          <a:lstStyle/>
          <a:p>
            <a:pPr algn="ctr"/>
            <a:r>
              <a:rPr lang="en-US" sz="2800" dirty="0"/>
              <a:t>Want: m cameras M</a:t>
            </a:r>
            <a:r>
              <a:rPr lang="en-US" sz="2800" baseline="-25000" dirty="0"/>
              <a:t>i</a:t>
            </a:r>
            <a:r>
              <a:rPr lang="en-US" sz="2800" dirty="0"/>
              <a:t>, n 3D points </a:t>
            </a:r>
            <a:r>
              <a:rPr lang="en-US" sz="2800" dirty="0" err="1"/>
              <a:t>X</a:t>
            </a:r>
            <a:r>
              <a:rPr lang="en-US" sz="2800" baseline="-25000" dirty="0" err="1"/>
              <a:t>j</a:t>
            </a:r>
            <a:r>
              <a:rPr lang="en-US" sz="2800" baseline="-25000" dirty="0"/>
              <a:t> </a:t>
            </a:r>
            <a:endParaRPr lang="en-US" sz="2800" dirty="0"/>
          </a:p>
          <a:p>
            <a:pPr algn="ctr"/>
            <a:r>
              <a:rPr lang="en-US" sz="2800" dirty="0"/>
              <a:t>Given: </a:t>
            </a:r>
            <a:r>
              <a:rPr lang="en-US" sz="2800" dirty="0" err="1"/>
              <a:t>mn</a:t>
            </a:r>
            <a:r>
              <a:rPr lang="en-US" sz="2800" dirty="0"/>
              <a:t> 2D points </a:t>
            </a:r>
            <a:r>
              <a:rPr lang="en-US" sz="2800" dirty="0" err="1"/>
              <a:t>p</a:t>
            </a:r>
            <a:r>
              <a:rPr lang="en-US" sz="2800" baseline="-25000" dirty="0" err="1"/>
              <a:t>ij</a:t>
            </a:r>
            <a:endParaRPr lang="en-US" sz="2800" baseline="-25000" dirty="0"/>
          </a:p>
        </p:txBody>
      </p:sp>
    </p:spTree>
    <p:extLst>
      <p:ext uri="{BB962C8B-B14F-4D97-AF65-F5344CB8AC3E}">
        <p14:creationId xmlns:p14="http://schemas.microsoft.com/office/powerpoint/2010/main" val="2728382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1C80-1826-4A51-B06B-4016198742F8}"/>
              </a:ext>
            </a:extLst>
          </p:cNvPr>
          <p:cNvSpPr>
            <a:spLocks noGrp="1"/>
          </p:cNvSpPr>
          <p:nvPr>
            <p:ph type="title"/>
          </p:nvPr>
        </p:nvSpPr>
        <p:spPr/>
        <p:txBody>
          <a:bodyPr/>
          <a:lstStyle/>
          <a:p>
            <a:r>
              <a:rPr lang="en-US" dirty="0"/>
              <a:t>When is this Possible?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F3B9CC7-AFDC-438B-939C-F61AC1737751}"/>
                  </a:ext>
                </a:extLst>
              </p:cNvPr>
              <p:cNvSpPr/>
              <p:nvPr/>
            </p:nvSpPr>
            <p:spPr>
              <a:xfrm>
                <a:off x="1018143" y="2246098"/>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3" name="Rectangle 2">
                <a:extLst>
                  <a:ext uri="{FF2B5EF4-FFF2-40B4-BE49-F238E27FC236}">
                    <a16:creationId xmlns:a16="http://schemas.microsoft.com/office/drawing/2014/main" id="{6F3B9CC7-AFDC-438B-939C-F61AC1737751}"/>
                  </a:ext>
                </a:extLst>
              </p:cNvPr>
              <p:cNvSpPr>
                <a:spLocks noRot="1" noChangeAspect="1" noMove="1" noResize="1" noEditPoints="1" noAdjustHandles="1" noChangeArrowheads="1" noChangeShapeType="1" noTextEdit="1"/>
              </p:cNvSpPr>
              <p:nvPr/>
            </p:nvSpPr>
            <p:spPr>
              <a:xfrm>
                <a:off x="1018143" y="2246098"/>
                <a:ext cx="7107715" cy="934615"/>
              </a:xfrm>
              <a:prstGeom prst="rect">
                <a:avLst/>
              </a:prstGeom>
              <a:blipFill>
                <a:blip r:embed="rId2"/>
                <a:stretch>
                  <a:fillRect/>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DEB67B0C-5256-4A39-9F93-E5D4C5DFE654}"/>
              </a:ext>
            </a:extLst>
          </p:cNvPr>
          <p:cNvGrpSpPr/>
          <p:nvPr/>
        </p:nvGrpSpPr>
        <p:grpSpPr>
          <a:xfrm>
            <a:off x="742164" y="3029913"/>
            <a:ext cx="1703488" cy="1149949"/>
            <a:chOff x="742164" y="3029913"/>
            <a:chExt cx="1703488" cy="1149949"/>
          </a:xfrm>
        </p:grpSpPr>
        <p:cxnSp>
          <p:nvCxnSpPr>
            <p:cNvPr id="5" name="Straight Arrow Connector 4">
              <a:extLst>
                <a:ext uri="{FF2B5EF4-FFF2-40B4-BE49-F238E27FC236}">
                  <a16:creationId xmlns:a16="http://schemas.microsoft.com/office/drawing/2014/main" id="{71A339B1-C6EF-4307-888E-EE3E76CFA2A5}"/>
                </a:ext>
              </a:extLst>
            </p:cNvPr>
            <p:cNvCxnSpPr>
              <a:cxnSpLocks/>
            </p:cNvCxnSpPr>
            <p:nvPr/>
          </p:nvCxnSpPr>
          <p:spPr>
            <a:xfrm flipV="1">
              <a:off x="1593908" y="3029913"/>
              <a:ext cx="0" cy="629625"/>
            </a:xfrm>
            <a:prstGeom prst="straightConnector1">
              <a:avLst/>
            </a:prstGeom>
            <a:ln w="76200">
              <a:solidFill>
                <a:srgbClr val="2175D9"/>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5A73121-0763-4424-9364-AA9CA6EFE0F5}"/>
                </a:ext>
              </a:extLst>
            </p:cNvPr>
            <p:cNvSpPr txBox="1"/>
            <p:nvPr/>
          </p:nvSpPr>
          <p:spPr>
            <a:xfrm>
              <a:off x="742164" y="3225755"/>
              <a:ext cx="1703488" cy="954107"/>
            </a:xfrm>
            <a:prstGeom prst="rect">
              <a:avLst/>
            </a:prstGeom>
            <a:noFill/>
          </p:spPr>
          <p:txBody>
            <a:bodyPr wrap="square" rtlCol="0">
              <a:spAutoFit/>
            </a:bodyPr>
            <a:lstStyle/>
            <a:p>
              <a:r>
                <a:rPr lang="en-US" sz="2800" dirty="0">
                  <a:solidFill>
                    <a:srgbClr val="2175D9"/>
                  </a:solidFill>
                </a:rPr>
                <a:t>2D </a:t>
              </a:r>
            </a:p>
            <a:p>
              <a:r>
                <a:rPr lang="en-US" sz="2800" dirty="0">
                  <a:solidFill>
                    <a:srgbClr val="2175D9"/>
                  </a:solidFill>
                </a:rPr>
                <a:t>point (2)</a:t>
              </a:r>
            </a:p>
          </p:txBody>
        </p:sp>
      </p:grpSp>
      <p:sp>
        <p:nvSpPr>
          <p:cNvPr id="8" name="TextBox 7">
            <a:extLst>
              <a:ext uri="{FF2B5EF4-FFF2-40B4-BE49-F238E27FC236}">
                <a16:creationId xmlns:a16="http://schemas.microsoft.com/office/drawing/2014/main" id="{5D27C0DF-470A-492D-A504-C05918E8E915}"/>
              </a:ext>
            </a:extLst>
          </p:cNvPr>
          <p:cNvSpPr txBox="1"/>
          <p:nvPr/>
        </p:nvSpPr>
        <p:spPr>
          <a:xfrm>
            <a:off x="340181" y="1387843"/>
            <a:ext cx="8463638" cy="954107"/>
          </a:xfrm>
          <a:prstGeom prst="rect">
            <a:avLst/>
          </a:prstGeom>
          <a:noFill/>
        </p:spPr>
        <p:txBody>
          <a:bodyPr wrap="square" rtlCol="0">
            <a:spAutoFit/>
          </a:bodyPr>
          <a:lstStyle/>
          <a:p>
            <a:pPr algn="ctr"/>
            <a:r>
              <a:rPr lang="en-US" sz="2800" dirty="0"/>
              <a:t>Want: m cameras M</a:t>
            </a:r>
            <a:r>
              <a:rPr lang="en-US" sz="2800" baseline="-25000" dirty="0"/>
              <a:t>i</a:t>
            </a:r>
            <a:r>
              <a:rPr lang="en-US" sz="2800" dirty="0"/>
              <a:t>, n 3D points </a:t>
            </a:r>
            <a:r>
              <a:rPr lang="en-US" sz="2800" dirty="0" err="1"/>
              <a:t>X</a:t>
            </a:r>
            <a:r>
              <a:rPr lang="en-US" sz="2800" baseline="-25000" dirty="0" err="1"/>
              <a:t>j</a:t>
            </a:r>
            <a:r>
              <a:rPr lang="en-US" sz="2800" baseline="-25000" dirty="0"/>
              <a:t> </a:t>
            </a:r>
            <a:endParaRPr lang="en-US" sz="2800" dirty="0"/>
          </a:p>
          <a:p>
            <a:pPr algn="ctr"/>
            <a:r>
              <a:rPr lang="en-US" sz="2800" dirty="0"/>
              <a:t>Given: </a:t>
            </a:r>
            <a:r>
              <a:rPr lang="en-US" sz="2800" dirty="0" err="1"/>
              <a:t>mn</a:t>
            </a:r>
            <a:r>
              <a:rPr lang="en-US" sz="2800" dirty="0"/>
              <a:t> 2D points </a:t>
            </a:r>
            <a:r>
              <a:rPr lang="en-US" sz="2800" dirty="0" err="1"/>
              <a:t>p</a:t>
            </a:r>
            <a:r>
              <a:rPr lang="en-US" sz="2800" baseline="-25000" dirty="0" err="1"/>
              <a:t>ij</a:t>
            </a:r>
            <a:endParaRPr lang="en-US" sz="2800" baseline="-25000" dirty="0"/>
          </a:p>
        </p:txBody>
      </p:sp>
      <p:grpSp>
        <p:nvGrpSpPr>
          <p:cNvPr id="6" name="Group 5">
            <a:extLst>
              <a:ext uri="{FF2B5EF4-FFF2-40B4-BE49-F238E27FC236}">
                <a16:creationId xmlns:a16="http://schemas.microsoft.com/office/drawing/2014/main" id="{782F32C0-16B6-4B72-A997-60C190F7F949}"/>
              </a:ext>
            </a:extLst>
          </p:cNvPr>
          <p:cNvGrpSpPr/>
          <p:nvPr/>
        </p:nvGrpSpPr>
        <p:grpSpPr>
          <a:xfrm>
            <a:off x="2543434" y="3029913"/>
            <a:ext cx="2959741" cy="1397614"/>
            <a:chOff x="2543434" y="3029913"/>
            <a:chExt cx="2959741" cy="1397614"/>
          </a:xfrm>
        </p:grpSpPr>
        <p:cxnSp>
          <p:nvCxnSpPr>
            <p:cNvPr id="9" name="Straight Arrow Connector 8">
              <a:extLst>
                <a:ext uri="{FF2B5EF4-FFF2-40B4-BE49-F238E27FC236}">
                  <a16:creationId xmlns:a16="http://schemas.microsoft.com/office/drawing/2014/main" id="{36FDAB0E-8A1E-41A2-A534-8C013F3EA61E}"/>
                </a:ext>
              </a:extLst>
            </p:cNvPr>
            <p:cNvCxnSpPr>
              <a:cxnSpLocks/>
            </p:cNvCxnSpPr>
            <p:nvPr/>
          </p:nvCxnSpPr>
          <p:spPr>
            <a:xfrm flipV="1">
              <a:off x="3046602" y="3029913"/>
              <a:ext cx="0" cy="3148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2206167-76C2-4D0F-AE67-E6C55828DF54}"/>
                </a:ext>
              </a:extLst>
            </p:cNvPr>
            <p:cNvSpPr txBox="1"/>
            <p:nvPr/>
          </p:nvSpPr>
          <p:spPr>
            <a:xfrm>
              <a:off x="2543434" y="3473420"/>
              <a:ext cx="2959741" cy="954107"/>
            </a:xfrm>
            <a:prstGeom prst="rect">
              <a:avLst/>
            </a:prstGeom>
            <a:noFill/>
          </p:spPr>
          <p:txBody>
            <a:bodyPr wrap="square" rtlCol="0">
              <a:spAutoFit/>
            </a:bodyPr>
            <a:lstStyle/>
            <a:p>
              <a:r>
                <a:rPr lang="en-US" sz="2800" dirty="0">
                  <a:solidFill>
                    <a:srgbClr val="FF0000"/>
                  </a:solidFill>
                </a:rPr>
                <a:t>3x4 camera matrix (11) </a:t>
              </a:r>
              <a:r>
                <a:rPr lang="en-US" sz="2800" b="1" dirty="0">
                  <a:solidFill>
                    <a:srgbClr val="FF0000"/>
                  </a:solidFill>
                </a:rPr>
                <a:t>why?</a:t>
              </a:r>
            </a:p>
          </p:txBody>
        </p:sp>
      </p:grpSp>
      <p:grpSp>
        <p:nvGrpSpPr>
          <p:cNvPr id="13" name="Group 12">
            <a:extLst>
              <a:ext uri="{FF2B5EF4-FFF2-40B4-BE49-F238E27FC236}">
                <a16:creationId xmlns:a16="http://schemas.microsoft.com/office/drawing/2014/main" id="{6F947951-C167-46D5-8426-5EAEA357746F}"/>
              </a:ext>
            </a:extLst>
          </p:cNvPr>
          <p:cNvGrpSpPr/>
          <p:nvPr/>
        </p:nvGrpSpPr>
        <p:grpSpPr>
          <a:xfrm>
            <a:off x="3744286" y="3029913"/>
            <a:ext cx="2190786" cy="596364"/>
            <a:chOff x="3744286" y="3029913"/>
            <a:chExt cx="2190786" cy="596364"/>
          </a:xfrm>
        </p:grpSpPr>
        <p:sp>
          <p:nvSpPr>
            <p:cNvPr id="11" name="TextBox 10">
              <a:extLst>
                <a:ext uri="{FF2B5EF4-FFF2-40B4-BE49-F238E27FC236}">
                  <a16:creationId xmlns:a16="http://schemas.microsoft.com/office/drawing/2014/main" id="{A6451BCE-3AED-4844-8CF8-DB7362D3EE16}"/>
                </a:ext>
              </a:extLst>
            </p:cNvPr>
            <p:cNvSpPr txBox="1"/>
            <p:nvPr/>
          </p:nvSpPr>
          <p:spPr>
            <a:xfrm>
              <a:off x="3784694" y="3103057"/>
              <a:ext cx="2150378" cy="523220"/>
            </a:xfrm>
            <a:prstGeom prst="rect">
              <a:avLst/>
            </a:prstGeom>
            <a:noFill/>
          </p:spPr>
          <p:txBody>
            <a:bodyPr wrap="square" rtlCol="0">
              <a:spAutoFit/>
            </a:bodyPr>
            <a:lstStyle/>
            <a:p>
              <a:r>
                <a:rPr lang="en-US" sz="2800" dirty="0">
                  <a:solidFill>
                    <a:srgbClr val="FF0000"/>
                  </a:solidFill>
                </a:rPr>
                <a:t>3D point (3)</a:t>
              </a:r>
            </a:p>
          </p:txBody>
        </p:sp>
        <p:cxnSp>
          <p:nvCxnSpPr>
            <p:cNvPr id="12" name="Straight Arrow Connector 11">
              <a:extLst>
                <a:ext uri="{FF2B5EF4-FFF2-40B4-BE49-F238E27FC236}">
                  <a16:creationId xmlns:a16="http://schemas.microsoft.com/office/drawing/2014/main" id="{36E64418-8456-4B5A-AA30-F535EA554BFD}"/>
                </a:ext>
              </a:extLst>
            </p:cNvPr>
            <p:cNvCxnSpPr>
              <a:cxnSpLocks/>
            </p:cNvCxnSpPr>
            <p:nvPr/>
          </p:nvCxnSpPr>
          <p:spPr>
            <a:xfrm flipV="1">
              <a:off x="3744286" y="3029913"/>
              <a:ext cx="0" cy="3148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539FD404-7E0F-40B3-A293-4AB04E52DC6C}"/>
              </a:ext>
            </a:extLst>
          </p:cNvPr>
          <p:cNvSpPr txBox="1"/>
          <p:nvPr/>
        </p:nvSpPr>
        <p:spPr>
          <a:xfrm>
            <a:off x="340181" y="4439105"/>
            <a:ext cx="8463638" cy="2062103"/>
          </a:xfrm>
          <a:prstGeom prst="rect">
            <a:avLst/>
          </a:prstGeom>
          <a:noFill/>
        </p:spPr>
        <p:txBody>
          <a:bodyPr wrap="square" rtlCol="0">
            <a:spAutoFit/>
          </a:bodyPr>
          <a:lstStyle/>
          <a:p>
            <a:pPr algn="ctr"/>
            <a:r>
              <a:rPr lang="en-US" sz="3200" dirty="0"/>
              <a:t>Need 2mn ≥ 11m + 3n – 15</a:t>
            </a:r>
          </a:p>
          <a:p>
            <a:pPr algn="ctr"/>
            <a:r>
              <a:rPr lang="en-US" sz="3200" dirty="0"/>
              <a:t>(m = 2):</a:t>
            </a:r>
            <a:r>
              <a:rPr lang="en-US" sz="3200" dirty="0">
                <a:latin typeface="Arial" panose="020B0604020202020204" pitchFamily="34" charset="0"/>
                <a:cs typeface="Arial" panose="020B0604020202020204" pitchFamily="34" charset="0"/>
              </a:rPr>
              <a:t> n</a:t>
            </a:r>
            <a:r>
              <a:rPr lang="en-US" sz="3200" dirty="0"/>
              <a:t> ≥ 7</a:t>
            </a:r>
          </a:p>
          <a:p>
            <a:pPr algn="ctr"/>
            <a:r>
              <a:rPr lang="en-US" sz="3200" dirty="0"/>
              <a:t>(m = 3): n ≥ 6 </a:t>
            </a:r>
            <a:r>
              <a:rPr lang="en-US" sz="2800" dirty="0"/>
              <a:t>(doesn’t get better after)</a:t>
            </a:r>
          </a:p>
          <a:p>
            <a:pPr algn="ctr"/>
            <a:r>
              <a:rPr lang="en-US" sz="3200" dirty="0"/>
              <a:t>(m=1): n </a:t>
            </a:r>
            <a:r>
              <a:rPr lang="en-US" sz="3200" dirty="0">
                <a:latin typeface="Arial" panose="020B0604020202020204" pitchFamily="34" charset="0"/>
                <a:cs typeface="Arial" panose="020B0604020202020204" pitchFamily="34" charset="0"/>
              </a:rPr>
              <a:t>≤ 4</a:t>
            </a:r>
            <a:r>
              <a:rPr lang="en-US" sz="3200" dirty="0"/>
              <a:t> </a:t>
            </a:r>
          </a:p>
        </p:txBody>
      </p:sp>
      <p:grpSp>
        <p:nvGrpSpPr>
          <p:cNvPr id="14" name="Group 13">
            <a:extLst>
              <a:ext uri="{FF2B5EF4-FFF2-40B4-BE49-F238E27FC236}">
                <a16:creationId xmlns:a16="http://schemas.microsoft.com/office/drawing/2014/main" id="{1EF1D7FD-857F-4C6F-B7DB-2D912F158E11}"/>
              </a:ext>
            </a:extLst>
          </p:cNvPr>
          <p:cNvGrpSpPr/>
          <p:nvPr/>
        </p:nvGrpSpPr>
        <p:grpSpPr>
          <a:xfrm>
            <a:off x="6070221" y="3022611"/>
            <a:ext cx="2959741" cy="1276221"/>
            <a:chOff x="6070221" y="3022611"/>
            <a:chExt cx="2959741" cy="1276221"/>
          </a:xfrm>
        </p:grpSpPr>
        <p:sp>
          <p:nvSpPr>
            <p:cNvPr id="15" name="TextBox 14">
              <a:extLst>
                <a:ext uri="{FF2B5EF4-FFF2-40B4-BE49-F238E27FC236}">
                  <a16:creationId xmlns:a16="http://schemas.microsoft.com/office/drawing/2014/main" id="{D83C83C9-F37E-4F94-86D9-3AE2BB1D9269}"/>
                </a:ext>
              </a:extLst>
            </p:cNvPr>
            <p:cNvSpPr txBox="1"/>
            <p:nvPr/>
          </p:nvSpPr>
          <p:spPr>
            <a:xfrm>
              <a:off x="6070221" y="3344725"/>
              <a:ext cx="2959741" cy="954107"/>
            </a:xfrm>
            <a:prstGeom prst="rect">
              <a:avLst/>
            </a:prstGeom>
            <a:noFill/>
          </p:spPr>
          <p:txBody>
            <a:bodyPr wrap="square" rtlCol="0">
              <a:spAutoFit/>
            </a:bodyPr>
            <a:lstStyle/>
            <a:p>
              <a:r>
                <a:rPr lang="en-US" sz="2800" dirty="0"/>
                <a:t>4x4 </a:t>
              </a:r>
              <a:r>
                <a:rPr lang="en-US" sz="2800" dirty="0" err="1"/>
                <a:t>homography</a:t>
              </a:r>
              <a:endParaRPr lang="en-US" sz="2800" dirty="0"/>
            </a:p>
            <a:p>
              <a:r>
                <a:rPr lang="en-US" sz="2800" dirty="0"/>
                <a:t>(15) </a:t>
              </a:r>
              <a:r>
                <a:rPr lang="en-US" sz="2800" b="1" dirty="0"/>
                <a:t>why?</a:t>
              </a:r>
              <a:endParaRPr lang="en-US" sz="2800" dirty="0"/>
            </a:p>
          </p:txBody>
        </p:sp>
        <p:cxnSp>
          <p:nvCxnSpPr>
            <p:cNvPr id="17" name="Straight Arrow Connector 16">
              <a:extLst>
                <a:ext uri="{FF2B5EF4-FFF2-40B4-BE49-F238E27FC236}">
                  <a16:creationId xmlns:a16="http://schemas.microsoft.com/office/drawing/2014/main" id="{50B97872-2B80-43D0-9CBD-D10B8AE6CDA4}"/>
                </a:ext>
              </a:extLst>
            </p:cNvPr>
            <p:cNvCxnSpPr>
              <a:cxnSpLocks/>
            </p:cNvCxnSpPr>
            <p:nvPr/>
          </p:nvCxnSpPr>
          <p:spPr>
            <a:xfrm flipV="1">
              <a:off x="6406423" y="3022611"/>
              <a:ext cx="0" cy="3148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324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5531-59C7-4544-BE4C-0038311179DF}"/>
              </a:ext>
            </a:extLst>
          </p:cNvPr>
          <p:cNvSpPr>
            <a:spLocks noGrp="1"/>
          </p:cNvSpPr>
          <p:nvPr>
            <p:ph type="title"/>
          </p:nvPr>
        </p:nvSpPr>
        <p:spPr/>
        <p:txBody>
          <a:bodyPr/>
          <a:lstStyle/>
          <a:p>
            <a:r>
              <a:rPr lang="en-US" dirty="0"/>
              <a:t>Two Camera Case</a:t>
            </a:r>
          </a:p>
        </p:txBody>
      </p:sp>
      <p:sp>
        <p:nvSpPr>
          <p:cNvPr id="3" name="TextBox 2">
            <a:extLst>
              <a:ext uri="{FF2B5EF4-FFF2-40B4-BE49-F238E27FC236}">
                <a16:creationId xmlns:a16="http://schemas.microsoft.com/office/drawing/2014/main" id="{F84E2D2E-3413-4673-9CA1-89D3EC8D6093}"/>
              </a:ext>
            </a:extLst>
          </p:cNvPr>
          <p:cNvSpPr txBox="1"/>
          <p:nvPr/>
        </p:nvSpPr>
        <p:spPr>
          <a:xfrm>
            <a:off x="340181" y="1469402"/>
            <a:ext cx="8463638" cy="1077218"/>
          </a:xfrm>
          <a:prstGeom prst="rect">
            <a:avLst/>
          </a:prstGeom>
          <a:noFill/>
        </p:spPr>
        <p:txBody>
          <a:bodyPr wrap="square" rtlCol="0">
            <a:spAutoFit/>
          </a:bodyPr>
          <a:lstStyle/>
          <a:p>
            <a:pPr algn="ctr"/>
            <a:r>
              <a:rPr lang="en-US" sz="3200" dirty="0"/>
              <a:t>For two cameras, we need 7 points. Hmm. </a:t>
            </a:r>
          </a:p>
          <a:p>
            <a:pPr algn="ctr"/>
            <a:r>
              <a:rPr lang="en-US" sz="3200" b="1" dirty="0"/>
              <a:t>What else (in theory) requires 7 points?</a:t>
            </a:r>
          </a:p>
        </p:txBody>
      </p:sp>
      <p:grpSp>
        <p:nvGrpSpPr>
          <p:cNvPr id="11" name="Group 10">
            <a:extLst>
              <a:ext uri="{FF2B5EF4-FFF2-40B4-BE49-F238E27FC236}">
                <a16:creationId xmlns:a16="http://schemas.microsoft.com/office/drawing/2014/main" id="{DE50D01F-558F-4620-8DB6-57B5EB009196}"/>
              </a:ext>
            </a:extLst>
          </p:cNvPr>
          <p:cNvGrpSpPr/>
          <p:nvPr/>
        </p:nvGrpSpPr>
        <p:grpSpPr>
          <a:xfrm>
            <a:off x="5292817" y="4198828"/>
            <a:ext cx="2807885" cy="924804"/>
            <a:chOff x="5292817" y="4198828"/>
            <a:chExt cx="2807885" cy="924804"/>
          </a:xfrm>
        </p:grpSpPr>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2B47EB0E-8B1E-49CF-9295-2E4A98503A74}"/>
                    </a:ext>
                  </a:extLst>
                </p:cNvPr>
                <p:cNvSpPr txBox="1"/>
                <p:nvPr/>
              </p:nvSpPr>
              <p:spPr>
                <a:xfrm>
                  <a:off x="5791928" y="4198828"/>
                  <a:ext cx="18096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𝑴</m:t>
                            </m:r>
                          </m:e>
                          <m:sub>
                            <m:r>
                              <a:rPr lang="en-US" sz="2800" b="0" i="1" smtClean="0">
                                <a:solidFill>
                                  <a:srgbClr val="FF0000"/>
                                </a:solidFill>
                                <a:latin typeface="Cambria Math" panose="02040503050406030204" pitchFamily="18" charset="0"/>
                              </a:rPr>
                              <m:t>1</m:t>
                            </m:r>
                          </m:sub>
                        </m:sSub>
                        <m:r>
                          <a:rPr lang="en-US" sz="2800" b="0" i="1" smtClean="0">
                            <a:latin typeface="Cambria Math" panose="02040503050406030204" pitchFamily="18" charset="0"/>
                          </a:rPr>
                          <m:t>=[</m:t>
                        </m:r>
                        <m:r>
                          <a:rPr lang="en-US" sz="2800" b="1" i="1" smtClean="0">
                            <a:latin typeface="Cambria Math" panose="02040503050406030204" pitchFamily="18" charset="0"/>
                          </a:rPr>
                          <m:t>𝑰</m:t>
                        </m:r>
                        <m:r>
                          <a:rPr lang="en-US" sz="2800" b="0" i="1" smtClean="0">
                            <a:latin typeface="Cambria Math" panose="02040503050406030204" pitchFamily="18" charset="0"/>
                          </a:rPr>
                          <m:t>,</m:t>
                        </m:r>
                        <m:r>
                          <a:rPr lang="en-US" sz="2800" b="1" i="1" smtClean="0">
                            <a:latin typeface="Cambria Math" panose="02040503050406030204" pitchFamily="18" charset="0"/>
                          </a:rPr>
                          <m:t>𝟎</m:t>
                        </m:r>
                        <m:r>
                          <a:rPr lang="en-US" sz="2800" b="0" i="1" smtClean="0">
                            <a:latin typeface="Cambria Math" panose="02040503050406030204" pitchFamily="18" charset="0"/>
                          </a:rPr>
                          <m:t>]</m:t>
                        </m:r>
                      </m:oMath>
                    </m:oMathPara>
                  </a14:m>
                  <a:endParaRPr lang="en-US" sz="2800" dirty="0"/>
                </a:p>
              </p:txBody>
            </p:sp>
          </mc:Choice>
          <mc:Fallback>
            <p:sp>
              <p:nvSpPr>
                <p:cNvPr id="30" name="TextBox 29">
                  <a:extLst>
                    <a:ext uri="{FF2B5EF4-FFF2-40B4-BE49-F238E27FC236}">
                      <a16:creationId xmlns:a16="http://schemas.microsoft.com/office/drawing/2014/main" id="{2B47EB0E-8B1E-49CF-9295-2E4A98503A74}"/>
                    </a:ext>
                  </a:extLst>
                </p:cNvPr>
                <p:cNvSpPr txBox="1">
                  <a:spLocks noRot="1" noChangeAspect="1" noMove="1" noResize="1" noEditPoints="1" noAdjustHandles="1" noChangeArrowheads="1" noChangeShapeType="1" noTextEdit="1"/>
                </p:cNvSpPr>
                <p:nvPr/>
              </p:nvSpPr>
              <p:spPr>
                <a:xfrm>
                  <a:off x="5791928" y="4198828"/>
                  <a:ext cx="1809662" cy="43088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0337B716-57FB-45C0-8FB7-890C08799DD3}"/>
                    </a:ext>
                  </a:extLst>
                </p:cNvPr>
                <p:cNvSpPr txBox="1"/>
                <p:nvPr/>
              </p:nvSpPr>
              <p:spPr>
                <a:xfrm>
                  <a:off x="5292817" y="4692745"/>
                  <a:ext cx="28078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𝑴</m:t>
                            </m:r>
                          </m:e>
                          <m:sub>
                            <m:r>
                              <a:rPr lang="en-US" sz="2800" b="0" i="1" smtClean="0">
                                <a:solidFill>
                                  <a:srgbClr val="FF0000"/>
                                </a:solidFill>
                                <a:latin typeface="Cambria Math" panose="02040503050406030204" pitchFamily="18" charset="0"/>
                              </a:rPr>
                              <m:t>2</m:t>
                            </m:r>
                          </m:sub>
                        </m:sSub>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𝒃</m:t>
                                </m:r>
                              </m:e>
                              <m:sub>
                                <m:r>
                                  <a:rPr lang="en-US" sz="2800" b="0" i="1" smtClean="0">
                                    <a:latin typeface="Cambria Math" panose="02040503050406030204" pitchFamily="18" charset="0"/>
                                  </a:rPr>
                                  <m:t>𝑥</m:t>
                                </m:r>
                              </m:sub>
                            </m:sSub>
                          </m:e>
                        </m:d>
                        <m:r>
                          <a:rPr lang="en-US" sz="2800" b="1" i="1" smtClean="0">
                            <a:latin typeface="Cambria Math" panose="02040503050406030204" pitchFamily="18" charset="0"/>
                          </a:rPr>
                          <m:t>𝑭</m:t>
                        </m:r>
                        <m:r>
                          <a:rPr lang="en-US" sz="2800" b="1" i="1" smtClean="0">
                            <a:latin typeface="Cambria Math" panose="02040503050406030204" pitchFamily="18" charset="0"/>
                          </a:rPr>
                          <m:t>,</m:t>
                        </m:r>
                        <m:r>
                          <a:rPr lang="en-US" sz="2800" b="1" i="1" smtClean="0">
                            <a:latin typeface="Cambria Math" panose="02040503050406030204" pitchFamily="18" charset="0"/>
                          </a:rPr>
                          <m:t>𝒃</m:t>
                        </m:r>
                        <m:r>
                          <a:rPr lang="en-US" sz="2800" b="0" i="1" smtClean="0">
                            <a:latin typeface="Cambria Math" panose="02040503050406030204" pitchFamily="18" charset="0"/>
                          </a:rPr>
                          <m:t>]</m:t>
                        </m:r>
                      </m:oMath>
                    </m:oMathPara>
                  </a14:m>
                  <a:endParaRPr lang="en-US" sz="2800" dirty="0"/>
                </a:p>
              </p:txBody>
            </p:sp>
          </mc:Choice>
          <mc:Fallback>
            <p:sp>
              <p:nvSpPr>
                <p:cNvPr id="31" name="TextBox 30">
                  <a:extLst>
                    <a:ext uri="{FF2B5EF4-FFF2-40B4-BE49-F238E27FC236}">
                      <a16:creationId xmlns:a16="http://schemas.microsoft.com/office/drawing/2014/main" id="{0337B716-57FB-45C0-8FB7-890C08799DD3}"/>
                    </a:ext>
                  </a:extLst>
                </p:cNvPr>
                <p:cNvSpPr txBox="1">
                  <a:spLocks noRot="1" noChangeAspect="1" noMove="1" noResize="1" noEditPoints="1" noAdjustHandles="1" noChangeArrowheads="1" noChangeShapeType="1" noTextEdit="1"/>
                </p:cNvSpPr>
                <p:nvPr/>
              </p:nvSpPr>
              <p:spPr>
                <a:xfrm>
                  <a:off x="5292817" y="4692745"/>
                  <a:ext cx="2807885" cy="430887"/>
                </a:xfrm>
                <a:prstGeom prst="rect">
                  <a:avLst/>
                </a:prstGeom>
                <a:blipFill>
                  <a:blip r:embed="rId3"/>
                  <a:stretch>
                    <a:fillRect/>
                  </a:stretch>
                </a:blipFill>
              </p:spPr>
              <p:txBody>
                <a:bodyPr/>
                <a:lstStyle/>
                <a:p>
                  <a:r>
                    <a:rPr lang="en-US">
                      <a:noFill/>
                    </a:rPr>
                    <a:t> </a:t>
                  </a:r>
                </a:p>
              </p:txBody>
            </p:sp>
          </mc:Fallback>
        </mc:AlternateContent>
      </p:grpSp>
      <p:sp>
        <p:nvSpPr>
          <p:cNvPr id="34" name="TextBox 33">
            <a:extLst>
              <a:ext uri="{FF2B5EF4-FFF2-40B4-BE49-F238E27FC236}">
                <a16:creationId xmlns:a16="http://schemas.microsoft.com/office/drawing/2014/main" id="{5074E82D-9D49-4F31-B40F-908D0E8BD058}"/>
              </a:ext>
            </a:extLst>
          </p:cNvPr>
          <p:cNvSpPr txBox="1"/>
          <p:nvPr/>
        </p:nvSpPr>
        <p:spPr>
          <a:xfrm>
            <a:off x="776350" y="5570950"/>
            <a:ext cx="7591300" cy="523220"/>
          </a:xfrm>
          <a:prstGeom prst="rect">
            <a:avLst/>
          </a:prstGeom>
          <a:noFill/>
        </p:spPr>
        <p:txBody>
          <a:bodyPr wrap="square" rtlCol="0">
            <a:spAutoFit/>
          </a:bodyPr>
          <a:lstStyle/>
          <a:p>
            <a:r>
              <a:rPr lang="en-US" sz="2800" dirty="0"/>
              <a:t>Remember: this is up to a projective ambiguity!</a:t>
            </a:r>
          </a:p>
        </p:txBody>
      </p:sp>
      <p:grpSp>
        <p:nvGrpSpPr>
          <p:cNvPr id="4" name="Group 3">
            <a:extLst>
              <a:ext uri="{FF2B5EF4-FFF2-40B4-BE49-F238E27FC236}">
                <a16:creationId xmlns:a16="http://schemas.microsoft.com/office/drawing/2014/main" id="{E0D4398A-3D90-49B7-B551-3FC892490956}"/>
              </a:ext>
            </a:extLst>
          </p:cNvPr>
          <p:cNvGrpSpPr/>
          <p:nvPr/>
        </p:nvGrpSpPr>
        <p:grpSpPr>
          <a:xfrm>
            <a:off x="522621" y="2794965"/>
            <a:ext cx="8151597" cy="2392475"/>
            <a:chOff x="522621" y="2794965"/>
            <a:chExt cx="8151597" cy="2392475"/>
          </a:xfrm>
        </p:grpSpPr>
        <p:grpSp>
          <p:nvGrpSpPr>
            <p:cNvPr id="28" name="Group 27">
              <a:extLst>
                <a:ext uri="{FF2B5EF4-FFF2-40B4-BE49-F238E27FC236}">
                  <a16:creationId xmlns:a16="http://schemas.microsoft.com/office/drawing/2014/main" id="{30F0443F-5CE1-4D50-B496-A4D4469B0AD3}"/>
                </a:ext>
              </a:extLst>
            </p:cNvPr>
            <p:cNvGrpSpPr/>
            <p:nvPr/>
          </p:nvGrpSpPr>
          <p:grpSpPr>
            <a:xfrm>
              <a:off x="719436" y="2936679"/>
              <a:ext cx="3932260" cy="1830237"/>
              <a:chOff x="1948730" y="2624426"/>
              <a:chExt cx="5233838" cy="2436046"/>
            </a:xfrm>
          </p:grpSpPr>
          <p:sp>
            <p:nvSpPr>
              <p:cNvPr id="6" name="Freeform: Shape 5">
                <a:extLst>
                  <a:ext uri="{FF2B5EF4-FFF2-40B4-BE49-F238E27FC236}">
                    <a16:creationId xmlns:a16="http://schemas.microsoft.com/office/drawing/2014/main" id="{F1AEBF22-D280-4E1A-9BD9-4B02A0709507}"/>
                  </a:ext>
                </a:extLst>
              </p:cNvPr>
              <p:cNvSpPr/>
              <p:nvPr/>
            </p:nvSpPr>
            <p:spPr>
              <a:xfrm>
                <a:off x="2423987" y="2997123"/>
                <a:ext cx="4287939" cy="1799070"/>
              </a:xfrm>
              <a:custGeom>
                <a:avLst/>
                <a:gdLst>
                  <a:gd name="connsiteX0" fmla="*/ 0 w 6277970"/>
                  <a:gd name="connsiteY0" fmla="*/ 2634018 h 2634018"/>
                  <a:gd name="connsiteX1" fmla="*/ 3152633 w 6277970"/>
                  <a:gd name="connsiteY1" fmla="*/ 0 h 2634018"/>
                  <a:gd name="connsiteX2" fmla="*/ 6277970 w 6277970"/>
                  <a:gd name="connsiteY2" fmla="*/ 2634018 h 2634018"/>
                  <a:gd name="connsiteX3" fmla="*/ 0 w 6277970"/>
                  <a:gd name="connsiteY3" fmla="*/ 2634018 h 2634018"/>
                </a:gdLst>
                <a:ahLst/>
                <a:cxnLst>
                  <a:cxn ang="0">
                    <a:pos x="connsiteX0" y="connsiteY0"/>
                  </a:cxn>
                  <a:cxn ang="0">
                    <a:pos x="connsiteX1" y="connsiteY1"/>
                  </a:cxn>
                  <a:cxn ang="0">
                    <a:pos x="connsiteX2" y="connsiteY2"/>
                  </a:cxn>
                  <a:cxn ang="0">
                    <a:pos x="connsiteX3" y="connsiteY3"/>
                  </a:cxn>
                </a:cxnLst>
                <a:rect l="l" t="t" r="r" b="b"/>
                <a:pathLst>
                  <a:path w="6277970" h="2634018">
                    <a:moveTo>
                      <a:pt x="0" y="2634018"/>
                    </a:moveTo>
                    <a:lnTo>
                      <a:pt x="3152633" y="0"/>
                    </a:lnTo>
                    <a:lnTo>
                      <a:pt x="6277970" y="2634018"/>
                    </a:lnTo>
                    <a:lnTo>
                      <a:pt x="0" y="2634018"/>
                    </a:lnTo>
                    <a:close/>
                  </a:path>
                </a:pathLst>
              </a:cu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4631F30-87CA-43D6-9891-D773CB2FE910}"/>
                  </a:ext>
                </a:extLst>
              </p:cNvPr>
              <p:cNvSpPr/>
              <p:nvPr/>
            </p:nvSpPr>
            <p:spPr>
              <a:xfrm>
                <a:off x="4431178" y="2875382"/>
                <a:ext cx="268943" cy="2689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72C8AE-7FB3-4877-B315-403794391657}"/>
                  </a:ext>
                </a:extLst>
              </p:cNvPr>
              <p:cNvSpPr txBox="1"/>
              <p:nvPr/>
            </p:nvSpPr>
            <p:spPr>
              <a:xfrm>
                <a:off x="4768612" y="2624426"/>
                <a:ext cx="399082" cy="399409"/>
              </a:xfrm>
              <a:prstGeom prst="rect">
                <a:avLst/>
              </a:prstGeom>
              <a:noFill/>
            </p:spPr>
            <p:txBody>
              <a:bodyPr wrap="square" rtlCol="0">
                <a:spAutoFit/>
              </a:bodyPr>
              <a:lstStyle/>
              <a:p>
                <a:r>
                  <a:rPr lang="en-US" sz="3200" dirty="0"/>
                  <a:t>X</a:t>
                </a:r>
              </a:p>
            </p:txBody>
          </p:sp>
          <p:sp>
            <p:nvSpPr>
              <p:cNvPr id="9" name="Parallelogram 8">
                <a:extLst>
                  <a:ext uri="{FF2B5EF4-FFF2-40B4-BE49-F238E27FC236}">
                    <a16:creationId xmlns:a16="http://schemas.microsoft.com/office/drawing/2014/main" id="{E257A325-77EB-405F-A903-8EFA52340292}"/>
                  </a:ext>
                </a:extLst>
              </p:cNvPr>
              <p:cNvSpPr/>
              <p:nvPr/>
            </p:nvSpPr>
            <p:spPr>
              <a:xfrm rot="5400000">
                <a:off x="1936786" y="3231398"/>
                <a:ext cx="1841018" cy="1817130"/>
              </a:xfrm>
              <a:prstGeom prst="parallelogram">
                <a:avLst>
                  <a:gd name="adj" fmla="val 387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D036778E-A758-41B7-973B-0B6D5AFEB689}"/>
                  </a:ext>
                </a:extLst>
              </p:cNvPr>
              <p:cNvSpPr/>
              <p:nvPr/>
            </p:nvSpPr>
            <p:spPr>
              <a:xfrm rot="16200000" flipH="1">
                <a:off x="5353494" y="3231396"/>
                <a:ext cx="1841018" cy="1817130"/>
              </a:xfrm>
              <a:prstGeom prst="parallelogram">
                <a:avLst>
                  <a:gd name="adj" fmla="val 387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15FDE9-8A6B-4577-8240-E62B2E89576D}"/>
                  </a:ext>
                </a:extLst>
              </p:cNvPr>
              <p:cNvSpPr/>
              <p:nvPr/>
            </p:nvSpPr>
            <p:spPr>
              <a:xfrm>
                <a:off x="6564303" y="4634448"/>
                <a:ext cx="268943" cy="2689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F433F7-6649-4AA1-AA61-785E2B229EE9}"/>
                  </a:ext>
                </a:extLst>
              </p:cNvPr>
              <p:cNvSpPr/>
              <p:nvPr/>
            </p:nvSpPr>
            <p:spPr>
              <a:xfrm>
                <a:off x="2298053" y="4634448"/>
                <a:ext cx="268943" cy="2689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994E512-941D-463E-8119-CA16B4770D53}"/>
                  </a:ext>
                </a:extLst>
              </p:cNvPr>
              <p:cNvSpPr txBox="1"/>
              <p:nvPr/>
            </p:nvSpPr>
            <p:spPr>
              <a:xfrm>
                <a:off x="3393213" y="3923277"/>
                <a:ext cx="399082" cy="399409"/>
              </a:xfrm>
              <a:prstGeom prst="rect">
                <a:avLst/>
              </a:prstGeom>
              <a:noFill/>
            </p:spPr>
            <p:txBody>
              <a:bodyPr wrap="square" rtlCol="0">
                <a:spAutoFit/>
              </a:bodyPr>
              <a:lstStyle/>
              <a:p>
                <a:r>
                  <a:rPr lang="en-US" sz="3200" dirty="0"/>
                  <a:t>p</a:t>
                </a:r>
              </a:p>
            </p:txBody>
          </p:sp>
          <p:sp>
            <p:nvSpPr>
              <p:cNvPr id="16" name="TextBox 15">
                <a:extLst>
                  <a:ext uri="{FF2B5EF4-FFF2-40B4-BE49-F238E27FC236}">
                    <a16:creationId xmlns:a16="http://schemas.microsoft.com/office/drawing/2014/main" id="{1D0E71DF-F3E0-4202-A4F5-1010E551C4CF}"/>
                  </a:ext>
                </a:extLst>
              </p:cNvPr>
              <p:cNvSpPr txBox="1"/>
              <p:nvPr/>
            </p:nvSpPr>
            <p:spPr>
              <a:xfrm>
                <a:off x="5275458" y="3981743"/>
                <a:ext cx="696500" cy="584775"/>
              </a:xfrm>
              <a:prstGeom prst="rect">
                <a:avLst/>
              </a:prstGeom>
              <a:noFill/>
            </p:spPr>
            <p:txBody>
              <a:bodyPr wrap="square" rtlCol="0">
                <a:spAutoFit/>
              </a:bodyPr>
              <a:lstStyle/>
              <a:p>
                <a:r>
                  <a:rPr lang="en-US" sz="3200" dirty="0"/>
                  <a:t>p'</a:t>
                </a:r>
              </a:p>
            </p:txBody>
          </p:sp>
          <p:sp>
            <p:nvSpPr>
              <p:cNvPr id="17" name="Freeform: Shape 16">
                <a:extLst>
                  <a:ext uri="{FF2B5EF4-FFF2-40B4-BE49-F238E27FC236}">
                    <a16:creationId xmlns:a16="http://schemas.microsoft.com/office/drawing/2014/main" id="{5D5518B6-2CB3-4151-BDCE-5CA1DA0E3B26}"/>
                  </a:ext>
                </a:extLst>
              </p:cNvPr>
              <p:cNvSpPr/>
              <p:nvPr/>
            </p:nvSpPr>
            <p:spPr>
              <a:xfrm>
                <a:off x="2423987" y="4097072"/>
                <a:ext cx="1146558" cy="699120"/>
              </a:xfrm>
              <a:custGeom>
                <a:avLst/>
                <a:gdLst>
                  <a:gd name="connsiteX0" fmla="*/ 0 w 1678675"/>
                  <a:gd name="connsiteY0" fmla="*/ 1023582 h 1023582"/>
                  <a:gd name="connsiteX1" fmla="*/ 1201003 w 1678675"/>
                  <a:gd name="connsiteY1" fmla="*/ 0 h 1023582"/>
                  <a:gd name="connsiteX2" fmla="*/ 1678675 w 1678675"/>
                  <a:gd name="connsiteY2" fmla="*/ 1009934 h 1023582"/>
                  <a:gd name="connsiteX3" fmla="*/ 0 w 1678675"/>
                  <a:gd name="connsiteY3" fmla="*/ 1023582 h 1023582"/>
                </a:gdLst>
                <a:ahLst/>
                <a:cxnLst>
                  <a:cxn ang="0">
                    <a:pos x="connsiteX0" y="connsiteY0"/>
                  </a:cxn>
                  <a:cxn ang="0">
                    <a:pos x="connsiteX1" y="connsiteY1"/>
                  </a:cxn>
                  <a:cxn ang="0">
                    <a:pos x="connsiteX2" y="connsiteY2"/>
                  </a:cxn>
                  <a:cxn ang="0">
                    <a:pos x="connsiteX3" y="connsiteY3"/>
                  </a:cxn>
                </a:cxnLst>
                <a:rect l="l" t="t" r="r" b="b"/>
                <a:pathLst>
                  <a:path w="1678675" h="1023582">
                    <a:moveTo>
                      <a:pt x="0" y="1023582"/>
                    </a:moveTo>
                    <a:lnTo>
                      <a:pt x="1201003" y="0"/>
                    </a:lnTo>
                    <a:lnTo>
                      <a:pt x="1678675" y="1009934"/>
                    </a:lnTo>
                    <a:lnTo>
                      <a:pt x="0" y="1023582"/>
                    </a:lnTo>
                    <a:close/>
                  </a:path>
                </a:pathLst>
              </a:cu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921B25F-6FFC-447C-AA28-667F94CAA7B5}"/>
                  </a:ext>
                </a:extLst>
              </p:cNvPr>
              <p:cNvSpPr/>
              <p:nvPr/>
            </p:nvSpPr>
            <p:spPr>
              <a:xfrm>
                <a:off x="5593333" y="4097072"/>
                <a:ext cx="1099950" cy="689799"/>
              </a:xfrm>
              <a:custGeom>
                <a:avLst/>
                <a:gdLst>
                  <a:gd name="connsiteX0" fmla="*/ 1610436 w 1610436"/>
                  <a:gd name="connsiteY0" fmla="*/ 982639 h 1009934"/>
                  <a:gd name="connsiteX1" fmla="*/ 382137 w 1610436"/>
                  <a:gd name="connsiteY1" fmla="*/ 0 h 1009934"/>
                  <a:gd name="connsiteX2" fmla="*/ 0 w 1610436"/>
                  <a:gd name="connsiteY2" fmla="*/ 1009934 h 1009934"/>
                  <a:gd name="connsiteX3" fmla="*/ 1610436 w 1610436"/>
                  <a:gd name="connsiteY3" fmla="*/ 982639 h 1009934"/>
                </a:gdLst>
                <a:ahLst/>
                <a:cxnLst>
                  <a:cxn ang="0">
                    <a:pos x="connsiteX0" y="connsiteY0"/>
                  </a:cxn>
                  <a:cxn ang="0">
                    <a:pos x="connsiteX1" y="connsiteY1"/>
                  </a:cxn>
                  <a:cxn ang="0">
                    <a:pos x="connsiteX2" y="connsiteY2"/>
                  </a:cxn>
                  <a:cxn ang="0">
                    <a:pos x="connsiteX3" y="connsiteY3"/>
                  </a:cxn>
                </a:cxnLst>
                <a:rect l="l" t="t" r="r" b="b"/>
                <a:pathLst>
                  <a:path w="1610436" h="1009934">
                    <a:moveTo>
                      <a:pt x="1610436" y="982639"/>
                    </a:moveTo>
                    <a:lnTo>
                      <a:pt x="382137" y="0"/>
                    </a:lnTo>
                    <a:lnTo>
                      <a:pt x="0" y="1009934"/>
                    </a:lnTo>
                    <a:lnTo>
                      <a:pt x="1610436" y="982639"/>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56D721E-55E6-4078-91D8-5B2A740ACC0C}"/>
                  </a:ext>
                </a:extLst>
              </p:cNvPr>
              <p:cNvSpPr/>
              <p:nvPr/>
            </p:nvSpPr>
            <p:spPr>
              <a:xfrm>
                <a:off x="3143947" y="4015405"/>
                <a:ext cx="187364" cy="187364"/>
              </a:xfrm>
              <a:prstGeom prst="ellipse">
                <a:avLst/>
              </a:prstGeom>
              <a:solidFill>
                <a:srgbClr val="2175D9"/>
              </a:solidFill>
              <a:ln>
                <a:solidFill>
                  <a:srgbClr val="217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9CB9D59-4D20-4709-AE5E-186B892E21BE}"/>
                  </a:ext>
                </a:extLst>
              </p:cNvPr>
              <p:cNvSpPr/>
              <p:nvPr/>
            </p:nvSpPr>
            <p:spPr>
              <a:xfrm>
                <a:off x="3479637" y="4692296"/>
                <a:ext cx="187364" cy="187364"/>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E0F0C6D-E822-41B7-A4EC-70CBA6460DDA}"/>
                  </a:ext>
                </a:extLst>
              </p:cNvPr>
              <p:cNvSpPr/>
              <p:nvPr/>
            </p:nvSpPr>
            <p:spPr>
              <a:xfrm>
                <a:off x="5768480" y="4007673"/>
                <a:ext cx="187364" cy="187364"/>
              </a:xfrm>
              <a:prstGeom prst="ellipse">
                <a:avLst/>
              </a:prstGeom>
              <a:solidFill>
                <a:srgbClr val="2175D9"/>
              </a:solidFill>
              <a:ln>
                <a:solidFill>
                  <a:srgbClr val="217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1FF72C-B573-4FAF-9CB6-6254F8760292}"/>
                  </a:ext>
                </a:extLst>
              </p:cNvPr>
              <p:cNvSpPr/>
              <p:nvPr/>
            </p:nvSpPr>
            <p:spPr>
              <a:xfrm>
                <a:off x="5522635" y="4694273"/>
                <a:ext cx="187364" cy="187364"/>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6F3F7E9F-74D0-47B5-958F-16BBA86BC4A7}"/>
                </a:ext>
              </a:extLst>
            </p:cNvPr>
            <p:cNvSpPr txBox="1"/>
            <p:nvPr/>
          </p:nvSpPr>
          <p:spPr>
            <a:xfrm>
              <a:off x="4719300" y="2794965"/>
              <a:ext cx="3954918" cy="1384995"/>
            </a:xfrm>
            <a:prstGeom prst="rect">
              <a:avLst/>
            </a:prstGeom>
            <a:noFill/>
          </p:spPr>
          <p:txBody>
            <a:bodyPr wrap="square" rtlCol="0">
              <a:spAutoFit/>
            </a:bodyPr>
            <a:lstStyle/>
            <a:p>
              <a:r>
                <a:rPr lang="en-US" sz="2800" dirty="0"/>
                <a:t>Compute fundamental matrix </a:t>
              </a:r>
              <a:r>
                <a:rPr lang="en-US" sz="2800" b="1" dirty="0"/>
                <a:t>F </a:t>
              </a:r>
              <a:r>
                <a:rPr lang="en-US" sz="2800" dirty="0"/>
                <a:t>and </a:t>
              </a:r>
              <a:r>
                <a:rPr lang="en-US" sz="2800" dirty="0" err="1"/>
                <a:t>epipole</a:t>
              </a:r>
              <a:r>
                <a:rPr lang="en-US" sz="2800" dirty="0"/>
                <a:t> </a:t>
              </a:r>
              <a:r>
                <a:rPr lang="en-US" sz="2800" b="1" dirty="0"/>
                <a:t>b</a:t>
              </a:r>
            </a:p>
            <a:p>
              <a:r>
                <a:rPr lang="en-US" sz="2800" dirty="0" err="1"/>
                <a:t>s.t.</a:t>
              </a:r>
              <a:r>
                <a:rPr lang="en-US" sz="2800" dirty="0"/>
                <a:t> </a:t>
              </a:r>
              <a:r>
                <a:rPr lang="en-US" sz="2800" b="1" dirty="0" err="1"/>
                <a:t>F</a:t>
              </a:r>
              <a:r>
                <a:rPr lang="en-US" sz="2800" baseline="30000" dirty="0" err="1"/>
                <a:t>T</a:t>
              </a:r>
              <a:r>
                <a:rPr lang="en-US" sz="2800" b="1" dirty="0" err="1"/>
                <a:t>b</a:t>
              </a:r>
              <a:r>
                <a:rPr lang="en-US" sz="2800" b="1" dirty="0"/>
                <a:t> </a:t>
              </a:r>
              <a:r>
                <a:rPr lang="en-US" sz="2800" dirty="0"/>
                <a:t>= 0. Then:</a:t>
              </a:r>
            </a:p>
          </p:txBody>
        </p:sp>
        <p:sp>
          <p:nvSpPr>
            <p:cNvPr id="33" name="TextBox 32">
              <a:extLst>
                <a:ext uri="{FF2B5EF4-FFF2-40B4-BE49-F238E27FC236}">
                  <a16:creationId xmlns:a16="http://schemas.microsoft.com/office/drawing/2014/main" id="{25BC4532-539A-44E4-9A2F-7677CDE7CD7C}"/>
                </a:ext>
              </a:extLst>
            </p:cNvPr>
            <p:cNvSpPr txBox="1"/>
            <p:nvPr/>
          </p:nvSpPr>
          <p:spPr>
            <a:xfrm>
              <a:off x="3218856" y="4499969"/>
              <a:ext cx="523291" cy="584775"/>
            </a:xfrm>
            <a:prstGeom prst="rect">
              <a:avLst/>
            </a:prstGeom>
            <a:noFill/>
          </p:spPr>
          <p:txBody>
            <a:bodyPr wrap="square" rtlCol="0">
              <a:spAutoFit/>
            </a:bodyPr>
            <a:lstStyle/>
            <a:p>
              <a:r>
                <a:rPr lang="en-US" sz="3200" dirty="0"/>
                <a:t>b</a:t>
              </a:r>
            </a:p>
          </p:txBody>
        </p:sp>
        <mc:AlternateContent xmlns:mc="http://schemas.openxmlformats.org/markup-compatibility/2006">
          <mc:Choice xmlns:a14="http://schemas.microsoft.com/office/drawing/2010/main" Requires="a14">
            <p:sp>
              <p:nvSpPr>
                <p:cNvPr id="35" name="Rectangle 34">
                  <a:extLst>
                    <a:ext uri="{FF2B5EF4-FFF2-40B4-BE49-F238E27FC236}">
                      <a16:creationId xmlns:a16="http://schemas.microsoft.com/office/drawing/2014/main" id="{13706FC6-9E8E-4258-B6D1-970229F5E030}"/>
                    </a:ext>
                  </a:extLst>
                </p:cNvPr>
                <p:cNvSpPr/>
                <p:nvPr/>
              </p:nvSpPr>
              <p:spPr>
                <a:xfrm>
                  <a:off x="522621" y="4629715"/>
                  <a:ext cx="77155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𝑴</m:t>
                            </m:r>
                          </m:e>
                          <m:sub>
                            <m:r>
                              <a:rPr lang="en-US" sz="2800" i="1">
                                <a:solidFill>
                                  <a:srgbClr val="FF0000"/>
                                </a:solidFill>
                                <a:latin typeface="Cambria Math" panose="02040503050406030204" pitchFamily="18" charset="0"/>
                              </a:rPr>
                              <m:t>1</m:t>
                            </m:r>
                          </m:sub>
                        </m:sSub>
                      </m:oMath>
                    </m:oMathPara>
                  </a14:m>
                  <a:endParaRPr lang="en-US" sz="2800" dirty="0"/>
                </a:p>
              </p:txBody>
            </p:sp>
          </mc:Choice>
          <mc:Fallback>
            <p:sp>
              <p:nvSpPr>
                <p:cNvPr id="35" name="Rectangle 34">
                  <a:extLst>
                    <a:ext uri="{FF2B5EF4-FFF2-40B4-BE49-F238E27FC236}">
                      <a16:creationId xmlns:a16="http://schemas.microsoft.com/office/drawing/2014/main" id="{13706FC6-9E8E-4258-B6D1-970229F5E030}"/>
                    </a:ext>
                  </a:extLst>
                </p:cNvPr>
                <p:cNvSpPr>
                  <a:spLocks noRot="1" noChangeAspect="1" noMove="1" noResize="1" noEditPoints="1" noAdjustHandles="1" noChangeArrowheads="1" noChangeShapeType="1" noTextEdit="1"/>
                </p:cNvSpPr>
                <p:nvPr/>
              </p:nvSpPr>
              <p:spPr>
                <a:xfrm>
                  <a:off x="522621" y="4629715"/>
                  <a:ext cx="771558"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Rectangle 35">
                  <a:extLst>
                    <a:ext uri="{FF2B5EF4-FFF2-40B4-BE49-F238E27FC236}">
                      <a16:creationId xmlns:a16="http://schemas.microsoft.com/office/drawing/2014/main" id="{6125828A-D9A3-4FC3-94A8-F1D2DED6A0FB}"/>
                    </a:ext>
                  </a:extLst>
                </p:cNvPr>
                <p:cNvSpPr/>
                <p:nvPr/>
              </p:nvSpPr>
              <p:spPr>
                <a:xfrm>
                  <a:off x="3939471" y="4664220"/>
                  <a:ext cx="77982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𝑴</m:t>
                            </m:r>
                          </m:e>
                          <m:sub>
                            <m:r>
                              <a:rPr lang="en-US" sz="2800" b="0" i="1" smtClean="0">
                                <a:solidFill>
                                  <a:srgbClr val="FF0000"/>
                                </a:solidFill>
                                <a:latin typeface="Cambria Math" panose="02040503050406030204" pitchFamily="18" charset="0"/>
                              </a:rPr>
                              <m:t>2</m:t>
                            </m:r>
                          </m:sub>
                        </m:sSub>
                      </m:oMath>
                    </m:oMathPara>
                  </a14:m>
                  <a:endParaRPr lang="en-US" sz="2800" dirty="0"/>
                </a:p>
              </p:txBody>
            </p:sp>
          </mc:Choice>
          <mc:Fallback>
            <p:sp>
              <p:nvSpPr>
                <p:cNvPr id="36" name="Rectangle 35">
                  <a:extLst>
                    <a:ext uri="{FF2B5EF4-FFF2-40B4-BE49-F238E27FC236}">
                      <a16:creationId xmlns:a16="http://schemas.microsoft.com/office/drawing/2014/main" id="{6125828A-D9A3-4FC3-94A8-F1D2DED6A0FB}"/>
                    </a:ext>
                  </a:extLst>
                </p:cNvPr>
                <p:cNvSpPr>
                  <a:spLocks noRot="1" noChangeAspect="1" noMove="1" noResize="1" noEditPoints="1" noAdjustHandles="1" noChangeArrowheads="1" noChangeShapeType="1" noTextEdit="1"/>
                </p:cNvSpPr>
                <p:nvPr/>
              </p:nvSpPr>
              <p:spPr>
                <a:xfrm>
                  <a:off x="3939471" y="4664220"/>
                  <a:ext cx="779829" cy="523220"/>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4160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grpSp>
        <p:nvGrpSpPr>
          <p:cNvPr id="58" name="Group 57">
            <a:extLst>
              <a:ext uri="{FF2B5EF4-FFF2-40B4-BE49-F238E27FC236}">
                <a16:creationId xmlns:a16="http://schemas.microsoft.com/office/drawing/2014/main" id="{0D4AAEDF-149C-41BE-957C-F01F284B5904}"/>
              </a:ext>
            </a:extLst>
          </p:cNvPr>
          <p:cNvGrpSpPr/>
          <p:nvPr/>
        </p:nvGrpSpPr>
        <p:grpSpPr>
          <a:xfrm>
            <a:off x="8341394" y="2102558"/>
            <a:ext cx="511728" cy="1175508"/>
            <a:chOff x="8341394" y="2102558"/>
            <a:chExt cx="511728" cy="1175508"/>
          </a:xfrm>
        </p:grpSpPr>
        <p:sp>
          <p:nvSpPr>
            <p:cNvPr id="56" name="Rectangle 55">
              <a:extLst>
                <a:ext uri="{FF2B5EF4-FFF2-40B4-BE49-F238E27FC236}">
                  <a16:creationId xmlns:a16="http://schemas.microsoft.com/office/drawing/2014/main" id="{C4D315E7-C4F6-4A4A-9F24-F251F3B9C4ED}"/>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57" name="Rectangle 56">
              <a:extLst>
                <a:ext uri="{FF2B5EF4-FFF2-40B4-BE49-F238E27FC236}">
                  <a16:creationId xmlns:a16="http://schemas.microsoft.com/office/drawing/2014/main" id="{F2BA4AFD-93C0-409D-861B-6F489AB62678}"/>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grpSp>
      <p:sp>
        <p:nvSpPr>
          <p:cNvPr id="59" name="TextBox 58">
            <a:extLst>
              <a:ext uri="{FF2B5EF4-FFF2-40B4-BE49-F238E27FC236}">
                <a16:creationId xmlns:a16="http://schemas.microsoft.com/office/drawing/2014/main" id="{D535190C-A3B9-4142-83DE-F06AF1FA2A26}"/>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spTree>
    <p:extLst>
      <p:ext uri="{BB962C8B-B14F-4D97-AF65-F5344CB8AC3E}">
        <p14:creationId xmlns:p14="http://schemas.microsoft.com/office/powerpoint/2010/main" val="304700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27409B-E37A-43A9-B873-DFF1B35AB280}"/>
              </a:ext>
            </a:extLst>
          </p:cNvPr>
          <p:cNvSpPr txBox="1"/>
          <p:nvPr/>
        </p:nvSpPr>
        <p:spPr>
          <a:xfrm>
            <a:off x="192949" y="2111231"/>
            <a:ext cx="3800209" cy="1384995"/>
          </a:xfrm>
          <a:prstGeom prst="rect">
            <a:avLst/>
          </a:prstGeom>
          <a:noFill/>
        </p:spPr>
        <p:txBody>
          <a:bodyPr wrap="square" rtlCol="0">
            <a:spAutoFit/>
          </a:bodyPr>
          <a:lstStyle/>
          <a:p>
            <a:pPr marL="514350" indent="-514350">
              <a:buFont typeface="+mj-lt"/>
              <a:buAutoNum type="arabicPeriod"/>
            </a:pPr>
            <a:r>
              <a:rPr lang="en-US" sz="2800" dirty="0"/>
              <a:t>Initialize motion M</a:t>
            </a:r>
            <a:r>
              <a:rPr lang="en-US" sz="2800" baseline="-25000" dirty="0"/>
              <a:t>i</a:t>
            </a:r>
            <a:r>
              <a:rPr lang="en-US" sz="2800" dirty="0"/>
              <a:t> = [</a:t>
            </a:r>
            <a:r>
              <a:rPr lang="en-US" sz="2800" dirty="0" err="1"/>
              <a:t>R</a:t>
            </a:r>
            <a:r>
              <a:rPr lang="en-US" sz="2800" baseline="-25000" dirty="0" err="1"/>
              <a:t>i</a:t>
            </a:r>
            <a:r>
              <a:rPr lang="en-US" sz="2800" dirty="0" err="1"/>
              <a:t>,t</a:t>
            </a:r>
            <a:r>
              <a:rPr lang="en-US" sz="2800" baseline="-25000" dirty="0" err="1"/>
              <a:t>i</a:t>
            </a:r>
            <a:r>
              <a:rPr lang="en-US" sz="2800" dirty="0"/>
              <a:t>] with fundamental matrix</a:t>
            </a:r>
          </a:p>
        </p:txBody>
      </p: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grpSp>
        <p:nvGrpSpPr>
          <p:cNvPr id="58" name="Group 57">
            <a:extLst>
              <a:ext uri="{FF2B5EF4-FFF2-40B4-BE49-F238E27FC236}">
                <a16:creationId xmlns:a16="http://schemas.microsoft.com/office/drawing/2014/main" id="{0D4AAEDF-149C-41BE-957C-F01F284B5904}"/>
              </a:ext>
            </a:extLst>
          </p:cNvPr>
          <p:cNvGrpSpPr/>
          <p:nvPr/>
        </p:nvGrpSpPr>
        <p:grpSpPr>
          <a:xfrm>
            <a:off x="8341394" y="2102558"/>
            <a:ext cx="511728" cy="1175508"/>
            <a:chOff x="8341394" y="2102558"/>
            <a:chExt cx="511728" cy="1175508"/>
          </a:xfrm>
        </p:grpSpPr>
        <p:sp>
          <p:nvSpPr>
            <p:cNvPr id="56" name="Rectangle 55">
              <a:extLst>
                <a:ext uri="{FF2B5EF4-FFF2-40B4-BE49-F238E27FC236}">
                  <a16:creationId xmlns:a16="http://schemas.microsoft.com/office/drawing/2014/main" id="{C4D315E7-C4F6-4A4A-9F24-F251F3B9C4ED}"/>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57" name="Rectangle 56">
              <a:extLst>
                <a:ext uri="{FF2B5EF4-FFF2-40B4-BE49-F238E27FC236}">
                  <a16:creationId xmlns:a16="http://schemas.microsoft.com/office/drawing/2014/main" id="{F2BA4AFD-93C0-409D-861B-6F489AB62678}"/>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grpSp>
      <p:sp>
        <p:nvSpPr>
          <p:cNvPr id="59" name="TextBox 58">
            <a:extLst>
              <a:ext uri="{FF2B5EF4-FFF2-40B4-BE49-F238E27FC236}">
                <a16:creationId xmlns:a16="http://schemas.microsoft.com/office/drawing/2014/main" id="{D535190C-A3B9-4142-83DE-F06AF1FA2A26}"/>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grpSp>
        <p:nvGrpSpPr>
          <p:cNvPr id="15" name="Group 14">
            <a:extLst>
              <a:ext uri="{FF2B5EF4-FFF2-40B4-BE49-F238E27FC236}">
                <a16:creationId xmlns:a16="http://schemas.microsoft.com/office/drawing/2014/main" id="{72B96C65-B05A-4D00-8AF0-1B431D520AC2}"/>
              </a:ext>
            </a:extLst>
          </p:cNvPr>
          <p:cNvGrpSpPr/>
          <p:nvPr/>
        </p:nvGrpSpPr>
        <p:grpSpPr>
          <a:xfrm>
            <a:off x="5437762" y="2358422"/>
            <a:ext cx="2903632" cy="677693"/>
            <a:chOff x="5437762" y="2358422"/>
            <a:chExt cx="2903632" cy="677693"/>
          </a:xfrm>
        </p:grpSpPr>
        <p:cxnSp>
          <p:nvCxnSpPr>
            <p:cNvPr id="13" name="Straight Connector 12">
              <a:extLst>
                <a:ext uri="{FF2B5EF4-FFF2-40B4-BE49-F238E27FC236}">
                  <a16:creationId xmlns:a16="http://schemas.microsoft.com/office/drawing/2014/main" id="{DD5E4968-AE01-48AA-B8CD-DD4AF674BC05}"/>
                </a:ext>
              </a:extLst>
            </p:cNvPr>
            <p:cNvCxnSpPr>
              <a:cxnSpLocks/>
              <a:endCxn id="56" idx="1"/>
            </p:cNvCxnSpPr>
            <p:nvPr/>
          </p:nvCxnSpPr>
          <p:spPr>
            <a:xfrm flipV="1">
              <a:off x="5437762" y="2358422"/>
              <a:ext cx="290363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A28C2B7-9197-4AEB-8A0E-ECC6E16D2410}"/>
                </a:ext>
              </a:extLst>
            </p:cNvPr>
            <p:cNvCxnSpPr>
              <a:cxnSpLocks/>
            </p:cNvCxnSpPr>
            <p:nvPr/>
          </p:nvCxnSpPr>
          <p:spPr>
            <a:xfrm flipV="1">
              <a:off x="5437762" y="3036115"/>
              <a:ext cx="290363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7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27409B-E37A-43A9-B873-DFF1B35AB280}"/>
              </a:ext>
            </a:extLst>
          </p:cNvPr>
          <p:cNvSpPr txBox="1"/>
          <p:nvPr/>
        </p:nvSpPr>
        <p:spPr>
          <a:xfrm>
            <a:off x="192949" y="2111231"/>
            <a:ext cx="3800209" cy="2246769"/>
          </a:xfrm>
          <a:prstGeom prst="rect">
            <a:avLst/>
          </a:prstGeom>
          <a:noFill/>
        </p:spPr>
        <p:txBody>
          <a:bodyPr wrap="square" rtlCol="0">
            <a:spAutoFit/>
          </a:bodyPr>
          <a:lstStyle/>
          <a:p>
            <a:pPr marL="514350" indent="-514350">
              <a:buFont typeface="+mj-lt"/>
              <a:buAutoNum type="arabicPeriod"/>
            </a:pPr>
            <a:r>
              <a:rPr lang="en-US" sz="2800" dirty="0"/>
              <a:t>Initialize motion M</a:t>
            </a:r>
            <a:r>
              <a:rPr lang="en-US" sz="2800" baseline="-25000" dirty="0"/>
              <a:t>i</a:t>
            </a:r>
            <a:r>
              <a:rPr lang="en-US" sz="2800" dirty="0"/>
              <a:t> = [</a:t>
            </a:r>
            <a:r>
              <a:rPr lang="en-US" sz="2800" dirty="0" err="1"/>
              <a:t>R</a:t>
            </a:r>
            <a:r>
              <a:rPr lang="en-US" sz="2800" baseline="-25000" dirty="0" err="1"/>
              <a:t>i</a:t>
            </a:r>
            <a:r>
              <a:rPr lang="en-US" sz="2800" dirty="0" err="1"/>
              <a:t>,t</a:t>
            </a:r>
            <a:r>
              <a:rPr lang="en-US" sz="2800" baseline="-25000" dirty="0" err="1"/>
              <a:t>i</a:t>
            </a:r>
            <a:r>
              <a:rPr lang="en-US" sz="2800" dirty="0"/>
              <a:t>] with fundamental matrix</a:t>
            </a:r>
          </a:p>
          <a:p>
            <a:pPr marL="514350" indent="-514350">
              <a:buFont typeface="+mj-lt"/>
              <a:buAutoNum type="arabicPeriod"/>
            </a:pPr>
            <a:r>
              <a:rPr lang="en-US" sz="2800" dirty="0"/>
              <a:t>Initialize structure </a:t>
            </a:r>
            <a:r>
              <a:rPr lang="en-US" sz="2800" dirty="0" err="1"/>
              <a:t>X</a:t>
            </a:r>
            <a:r>
              <a:rPr lang="en-US" sz="2800" baseline="-25000" dirty="0" err="1"/>
              <a:t>j</a:t>
            </a:r>
            <a:r>
              <a:rPr lang="en-US" sz="2800" dirty="0"/>
              <a:t> with triangulation</a:t>
            </a:r>
          </a:p>
        </p:txBody>
      </p: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sp>
        <p:nvSpPr>
          <p:cNvPr id="42" name="TextBox 41">
            <a:extLst>
              <a:ext uri="{FF2B5EF4-FFF2-40B4-BE49-F238E27FC236}">
                <a16:creationId xmlns:a16="http://schemas.microsoft.com/office/drawing/2014/main" id="{4B2CFD1B-4826-4729-9BC1-E00E0E903DA2}"/>
              </a:ext>
            </a:extLst>
          </p:cNvPr>
          <p:cNvSpPr txBox="1"/>
          <p:nvPr/>
        </p:nvSpPr>
        <p:spPr>
          <a:xfrm>
            <a:off x="192948" y="4675907"/>
            <a:ext cx="3800209" cy="954107"/>
          </a:xfrm>
          <a:prstGeom prst="rect">
            <a:avLst/>
          </a:prstGeom>
          <a:noFill/>
        </p:spPr>
        <p:txBody>
          <a:bodyPr wrap="square" rtlCol="0">
            <a:spAutoFit/>
          </a:bodyPr>
          <a:lstStyle/>
          <a:p>
            <a:r>
              <a:rPr lang="en-US" sz="2800" dirty="0"/>
              <a:t>How could we add another camera?</a:t>
            </a:r>
          </a:p>
        </p:txBody>
      </p:sp>
      <p:grpSp>
        <p:nvGrpSpPr>
          <p:cNvPr id="13" name="Group 12">
            <a:extLst>
              <a:ext uri="{FF2B5EF4-FFF2-40B4-BE49-F238E27FC236}">
                <a16:creationId xmlns:a16="http://schemas.microsoft.com/office/drawing/2014/main" id="{92E56EEF-A17A-4E4E-8A22-6B24847BB0C1}"/>
              </a:ext>
            </a:extLst>
          </p:cNvPr>
          <p:cNvGrpSpPr/>
          <p:nvPr/>
        </p:nvGrpSpPr>
        <p:grpSpPr>
          <a:xfrm>
            <a:off x="5209566" y="5121780"/>
            <a:ext cx="1823206" cy="511728"/>
            <a:chOff x="5209566" y="5121780"/>
            <a:chExt cx="1823206" cy="511728"/>
          </a:xfrm>
        </p:grpSpPr>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grpSp>
      <p:sp>
        <p:nvSpPr>
          <p:cNvPr id="55" name="TextBox 54">
            <a:extLst>
              <a:ext uri="{FF2B5EF4-FFF2-40B4-BE49-F238E27FC236}">
                <a16:creationId xmlns:a16="http://schemas.microsoft.com/office/drawing/2014/main" id="{9F2488E3-90CA-4989-AF99-5CB84DA85B87}"/>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grpSp>
        <p:nvGrpSpPr>
          <p:cNvPr id="14" name="Group 13">
            <a:extLst>
              <a:ext uri="{FF2B5EF4-FFF2-40B4-BE49-F238E27FC236}">
                <a16:creationId xmlns:a16="http://schemas.microsoft.com/office/drawing/2014/main" id="{4B71F19B-78E5-4B3B-95FF-198229EF8BD8}"/>
              </a:ext>
            </a:extLst>
          </p:cNvPr>
          <p:cNvGrpSpPr/>
          <p:nvPr/>
        </p:nvGrpSpPr>
        <p:grpSpPr>
          <a:xfrm>
            <a:off x="5465430" y="2363821"/>
            <a:ext cx="1311478" cy="2757959"/>
            <a:chOff x="5465430" y="2363821"/>
            <a:chExt cx="1311478" cy="2757959"/>
          </a:xfrm>
          <a:solidFill>
            <a:schemeClr val="accent4"/>
          </a:solidFill>
        </p:grpSpPr>
        <p:cxnSp>
          <p:nvCxnSpPr>
            <p:cNvPr id="54" name="Straight Connector 53">
              <a:extLst>
                <a:ext uri="{FF2B5EF4-FFF2-40B4-BE49-F238E27FC236}">
                  <a16:creationId xmlns:a16="http://schemas.microsoft.com/office/drawing/2014/main" id="{9F8E930C-029F-4376-96E0-5E811A9A95C6}"/>
                </a:ext>
              </a:extLst>
            </p:cNvPr>
            <p:cNvCxnSpPr>
              <a:cxnSpLocks/>
            </p:cNvCxnSpPr>
            <p:nvPr/>
          </p:nvCxnSpPr>
          <p:spPr>
            <a:xfrm flipV="1">
              <a:off x="6776908" y="2363821"/>
              <a:ext cx="0" cy="2757959"/>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183F13F-E786-427C-9795-3817F9778F16}"/>
                </a:ext>
              </a:extLst>
            </p:cNvPr>
            <p:cNvCxnSpPr>
              <a:cxnSpLocks/>
            </p:cNvCxnSpPr>
            <p:nvPr/>
          </p:nvCxnSpPr>
          <p:spPr>
            <a:xfrm flipV="1">
              <a:off x="6121169" y="2363821"/>
              <a:ext cx="0" cy="2757959"/>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1066216-C3EB-4E15-B05A-2BE0EB7F47CA}"/>
                </a:ext>
              </a:extLst>
            </p:cNvPr>
            <p:cNvCxnSpPr>
              <a:cxnSpLocks/>
            </p:cNvCxnSpPr>
            <p:nvPr/>
          </p:nvCxnSpPr>
          <p:spPr>
            <a:xfrm flipV="1">
              <a:off x="5465430" y="2363821"/>
              <a:ext cx="0" cy="2757959"/>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8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grpSp>
        <p:nvGrpSpPr>
          <p:cNvPr id="13" name="Group 12">
            <a:extLst>
              <a:ext uri="{FF2B5EF4-FFF2-40B4-BE49-F238E27FC236}">
                <a16:creationId xmlns:a16="http://schemas.microsoft.com/office/drawing/2014/main" id="{92E56EEF-A17A-4E4E-8A22-6B24847BB0C1}"/>
              </a:ext>
            </a:extLst>
          </p:cNvPr>
          <p:cNvGrpSpPr/>
          <p:nvPr/>
        </p:nvGrpSpPr>
        <p:grpSpPr>
          <a:xfrm>
            <a:off x="5209566" y="5121780"/>
            <a:ext cx="1823206" cy="511728"/>
            <a:chOff x="5209566" y="5121780"/>
            <a:chExt cx="1823206" cy="511728"/>
          </a:xfrm>
        </p:grpSpPr>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grpSp>
      <p:sp>
        <p:nvSpPr>
          <p:cNvPr id="54" name="TextBox 53">
            <a:extLst>
              <a:ext uri="{FF2B5EF4-FFF2-40B4-BE49-F238E27FC236}">
                <a16:creationId xmlns:a16="http://schemas.microsoft.com/office/drawing/2014/main" id="{86361E55-1140-49F8-BBAA-A00119A553B0}"/>
              </a:ext>
            </a:extLst>
          </p:cNvPr>
          <p:cNvSpPr txBox="1"/>
          <p:nvPr/>
        </p:nvSpPr>
        <p:spPr>
          <a:xfrm>
            <a:off x="192949" y="2111231"/>
            <a:ext cx="4504886" cy="1384995"/>
          </a:xfrm>
          <a:prstGeom prst="rect">
            <a:avLst/>
          </a:prstGeom>
          <a:noFill/>
        </p:spPr>
        <p:txBody>
          <a:bodyPr wrap="square" rtlCol="0">
            <a:spAutoFit/>
          </a:bodyPr>
          <a:lstStyle/>
          <a:p>
            <a:pPr marL="514350" indent="-514350">
              <a:buFont typeface="+mj-lt"/>
              <a:buAutoNum type="arabicPeriod"/>
            </a:pPr>
            <a:r>
              <a:rPr lang="en-US" sz="2800" dirty="0"/>
              <a:t>Solve for camera matrix using visible, known points using calibration</a:t>
            </a:r>
          </a:p>
        </p:txBody>
      </p:sp>
      <p:sp>
        <p:nvSpPr>
          <p:cNvPr id="55" name="Rectangle 54">
            <a:extLst>
              <a:ext uri="{FF2B5EF4-FFF2-40B4-BE49-F238E27FC236}">
                <a16:creationId xmlns:a16="http://schemas.microsoft.com/office/drawing/2014/main" id="{3343CD75-148D-4B31-95B6-6E9D3295C7DD}"/>
              </a:ext>
            </a:extLst>
          </p:cNvPr>
          <p:cNvSpPr/>
          <p:nvPr/>
        </p:nvSpPr>
        <p:spPr>
          <a:xfrm>
            <a:off x="8341394" y="3432912"/>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3</a:t>
            </a:r>
          </a:p>
        </p:txBody>
      </p:sp>
      <p:sp>
        <p:nvSpPr>
          <p:cNvPr id="57" name="TextBox 56">
            <a:extLst>
              <a:ext uri="{FF2B5EF4-FFF2-40B4-BE49-F238E27FC236}">
                <a16:creationId xmlns:a16="http://schemas.microsoft.com/office/drawing/2014/main" id="{5918FB76-F2BF-4B05-BBB8-4D4EC543293A}"/>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cxnSp>
        <p:nvCxnSpPr>
          <p:cNvPr id="42" name="Straight Connector 41">
            <a:extLst>
              <a:ext uri="{FF2B5EF4-FFF2-40B4-BE49-F238E27FC236}">
                <a16:creationId xmlns:a16="http://schemas.microsoft.com/office/drawing/2014/main" id="{8FC55327-180D-41FE-9C03-828999EFFDD7}"/>
              </a:ext>
            </a:extLst>
          </p:cNvPr>
          <p:cNvCxnSpPr>
            <a:cxnSpLocks/>
            <a:endCxn id="55" idx="1"/>
          </p:cNvCxnSpPr>
          <p:nvPr/>
        </p:nvCxnSpPr>
        <p:spPr>
          <a:xfrm flipV="1">
            <a:off x="6108971" y="3688776"/>
            <a:ext cx="223242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7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Is SFM always uniquely solvable?</a:t>
            </a:r>
          </a:p>
        </p:txBody>
      </p:sp>
      <p:pic>
        <p:nvPicPr>
          <p:cNvPr id="2560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85900"/>
            <a:ext cx="5334000" cy="400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Content Placeholder 1"/>
          <p:cNvSpPr>
            <a:spLocks noGrp="1"/>
          </p:cNvSpPr>
          <p:nvPr>
            <p:ph idx="1"/>
          </p:nvPr>
        </p:nvSpPr>
        <p:spPr>
          <a:xfrm>
            <a:off x="685800" y="5715000"/>
            <a:ext cx="7772400" cy="457200"/>
          </a:xfrm>
        </p:spPr>
        <p:txBody>
          <a:bodyPr>
            <a:normAutofit lnSpcReduction="10000"/>
          </a:bodyPr>
          <a:lstStyle/>
          <a:p>
            <a:pPr algn="ctr"/>
            <a:r>
              <a:rPr lang="en-US" dirty="0">
                <a:hlinkClick r:id="rId3"/>
              </a:rPr>
              <a:t>Necker cube</a:t>
            </a:r>
            <a:endParaRPr lang="en-US" dirty="0"/>
          </a:p>
        </p:txBody>
      </p:sp>
    </p:spTree>
    <p:extLst>
      <p:ext uri="{BB962C8B-B14F-4D97-AF65-F5344CB8AC3E}">
        <p14:creationId xmlns:p14="http://schemas.microsoft.com/office/powerpoint/2010/main" val="2843678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grpSp>
        <p:nvGrpSpPr>
          <p:cNvPr id="13" name="Group 12">
            <a:extLst>
              <a:ext uri="{FF2B5EF4-FFF2-40B4-BE49-F238E27FC236}">
                <a16:creationId xmlns:a16="http://schemas.microsoft.com/office/drawing/2014/main" id="{92E56EEF-A17A-4E4E-8A22-6B24847BB0C1}"/>
              </a:ext>
            </a:extLst>
          </p:cNvPr>
          <p:cNvGrpSpPr/>
          <p:nvPr/>
        </p:nvGrpSpPr>
        <p:grpSpPr>
          <a:xfrm>
            <a:off x="5209566" y="5121780"/>
            <a:ext cx="1823206" cy="511728"/>
            <a:chOff x="5209566" y="5121780"/>
            <a:chExt cx="1823206" cy="511728"/>
          </a:xfrm>
        </p:grpSpPr>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grpSp>
      <p:sp>
        <p:nvSpPr>
          <p:cNvPr id="54" name="TextBox 53">
            <a:extLst>
              <a:ext uri="{FF2B5EF4-FFF2-40B4-BE49-F238E27FC236}">
                <a16:creationId xmlns:a16="http://schemas.microsoft.com/office/drawing/2014/main" id="{86361E55-1140-49F8-BBAA-A00119A553B0}"/>
              </a:ext>
            </a:extLst>
          </p:cNvPr>
          <p:cNvSpPr txBox="1"/>
          <p:nvPr/>
        </p:nvSpPr>
        <p:spPr>
          <a:xfrm>
            <a:off x="192949" y="2111231"/>
            <a:ext cx="4504886" cy="2677656"/>
          </a:xfrm>
          <a:prstGeom prst="rect">
            <a:avLst/>
          </a:prstGeom>
          <a:noFill/>
        </p:spPr>
        <p:txBody>
          <a:bodyPr wrap="square" rtlCol="0">
            <a:spAutoFit/>
          </a:bodyPr>
          <a:lstStyle/>
          <a:p>
            <a:pPr marL="514350" indent="-514350">
              <a:buFont typeface="+mj-lt"/>
              <a:buAutoNum type="arabicPeriod"/>
            </a:pPr>
            <a:r>
              <a:rPr lang="en-US" sz="2800" dirty="0"/>
              <a:t>Solve for camera matrix using visible, known points using calibration</a:t>
            </a:r>
          </a:p>
          <a:p>
            <a:endParaRPr lang="en-US" sz="2800" dirty="0"/>
          </a:p>
          <a:p>
            <a:r>
              <a:rPr lang="en-US" sz="2800" dirty="0"/>
              <a:t>Now we can see the fourth point in two cameras.</a:t>
            </a:r>
          </a:p>
        </p:txBody>
      </p:sp>
      <p:sp>
        <p:nvSpPr>
          <p:cNvPr id="55" name="Rectangle 54">
            <a:extLst>
              <a:ext uri="{FF2B5EF4-FFF2-40B4-BE49-F238E27FC236}">
                <a16:creationId xmlns:a16="http://schemas.microsoft.com/office/drawing/2014/main" id="{3343CD75-148D-4B31-95B6-6E9D3295C7DD}"/>
              </a:ext>
            </a:extLst>
          </p:cNvPr>
          <p:cNvSpPr/>
          <p:nvPr/>
        </p:nvSpPr>
        <p:spPr>
          <a:xfrm>
            <a:off x="8341394" y="3432912"/>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3</a:t>
            </a:r>
          </a:p>
        </p:txBody>
      </p:sp>
      <p:sp>
        <p:nvSpPr>
          <p:cNvPr id="57" name="TextBox 56">
            <a:extLst>
              <a:ext uri="{FF2B5EF4-FFF2-40B4-BE49-F238E27FC236}">
                <a16:creationId xmlns:a16="http://schemas.microsoft.com/office/drawing/2014/main" id="{5918FB76-F2BF-4B05-BBB8-4D4EC543293A}"/>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cxnSp>
        <p:nvCxnSpPr>
          <p:cNvPr id="42" name="Straight Connector 41">
            <a:extLst>
              <a:ext uri="{FF2B5EF4-FFF2-40B4-BE49-F238E27FC236}">
                <a16:creationId xmlns:a16="http://schemas.microsoft.com/office/drawing/2014/main" id="{8FC55327-180D-41FE-9C03-828999EFFDD7}"/>
              </a:ext>
            </a:extLst>
          </p:cNvPr>
          <p:cNvCxnSpPr>
            <a:cxnSpLocks/>
            <a:endCxn id="55" idx="1"/>
          </p:cNvCxnSpPr>
          <p:nvPr/>
        </p:nvCxnSpPr>
        <p:spPr>
          <a:xfrm flipV="1">
            <a:off x="6108971" y="3688776"/>
            <a:ext cx="223242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418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sp>
        <p:nvSpPr>
          <p:cNvPr id="54" name="TextBox 53">
            <a:extLst>
              <a:ext uri="{FF2B5EF4-FFF2-40B4-BE49-F238E27FC236}">
                <a16:creationId xmlns:a16="http://schemas.microsoft.com/office/drawing/2014/main" id="{86361E55-1140-49F8-BBAA-A00119A553B0}"/>
              </a:ext>
            </a:extLst>
          </p:cNvPr>
          <p:cNvSpPr txBox="1"/>
          <p:nvPr/>
        </p:nvSpPr>
        <p:spPr>
          <a:xfrm>
            <a:off x="192949" y="2111231"/>
            <a:ext cx="4504886" cy="3108543"/>
          </a:xfrm>
          <a:prstGeom prst="rect">
            <a:avLst/>
          </a:prstGeom>
          <a:noFill/>
        </p:spPr>
        <p:txBody>
          <a:bodyPr wrap="square" rtlCol="0">
            <a:spAutoFit/>
          </a:bodyPr>
          <a:lstStyle/>
          <a:p>
            <a:pPr marL="514350" indent="-514350">
              <a:buFont typeface="+mj-lt"/>
              <a:buAutoNum type="arabicPeriod"/>
            </a:pPr>
            <a:r>
              <a:rPr lang="en-US" sz="2800" dirty="0"/>
              <a:t>Solve for camera matrix using visible, known points using calibration</a:t>
            </a:r>
          </a:p>
          <a:p>
            <a:pPr marL="514350" indent="-514350">
              <a:buFont typeface="+mj-lt"/>
              <a:buAutoNum type="arabicPeriod"/>
            </a:pPr>
            <a:r>
              <a:rPr lang="en-US" sz="2800" dirty="0"/>
              <a:t>Solve for 3D coordinates of newly visible points using triangulation</a:t>
            </a:r>
          </a:p>
        </p:txBody>
      </p:sp>
      <p:sp>
        <p:nvSpPr>
          <p:cNvPr id="55" name="Rectangle 54">
            <a:extLst>
              <a:ext uri="{FF2B5EF4-FFF2-40B4-BE49-F238E27FC236}">
                <a16:creationId xmlns:a16="http://schemas.microsoft.com/office/drawing/2014/main" id="{3343CD75-148D-4B31-95B6-6E9D3295C7DD}"/>
              </a:ext>
            </a:extLst>
          </p:cNvPr>
          <p:cNvSpPr/>
          <p:nvPr/>
        </p:nvSpPr>
        <p:spPr>
          <a:xfrm>
            <a:off x="8341394" y="3432912"/>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3</a:t>
            </a:r>
          </a:p>
        </p:txBody>
      </p:sp>
      <p:sp>
        <p:nvSpPr>
          <p:cNvPr id="42" name="Rectangle 41">
            <a:extLst>
              <a:ext uri="{FF2B5EF4-FFF2-40B4-BE49-F238E27FC236}">
                <a16:creationId xmlns:a16="http://schemas.microsoft.com/office/drawing/2014/main" id="{3B3F8345-E258-4C42-B773-F3B51B191CD2}"/>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4</a:t>
            </a:r>
          </a:p>
        </p:txBody>
      </p:sp>
      <p:sp>
        <p:nvSpPr>
          <p:cNvPr id="56" name="TextBox 55">
            <a:extLst>
              <a:ext uri="{FF2B5EF4-FFF2-40B4-BE49-F238E27FC236}">
                <a16:creationId xmlns:a16="http://schemas.microsoft.com/office/drawing/2014/main" id="{05E30296-0D19-4764-9BDD-6449AD05F31B}"/>
              </a:ext>
            </a:extLst>
          </p:cNvPr>
          <p:cNvSpPr txBox="1"/>
          <p:nvPr/>
        </p:nvSpPr>
        <p:spPr>
          <a:xfrm>
            <a:off x="357404" y="6201390"/>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cxnSp>
        <p:nvCxnSpPr>
          <p:cNvPr id="57" name="Straight Connector 56">
            <a:extLst>
              <a:ext uri="{FF2B5EF4-FFF2-40B4-BE49-F238E27FC236}">
                <a16:creationId xmlns:a16="http://schemas.microsoft.com/office/drawing/2014/main" id="{B15ABB10-5D39-4A65-8A65-45017C655173}"/>
              </a:ext>
            </a:extLst>
          </p:cNvPr>
          <p:cNvCxnSpPr>
            <a:cxnSpLocks/>
            <a:stCxn id="42" idx="0"/>
          </p:cNvCxnSpPr>
          <p:nvPr/>
        </p:nvCxnSpPr>
        <p:spPr>
          <a:xfrm flipV="1">
            <a:off x="7432647" y="3015574"/>
            <a:ext cx="0" cy="2106206"/>
          </a:xfrm>
          <a:prstGeom prst="line">
            <a:avLst/>
          </a:prstGeom>
          <a:solidFill>
            <a:schemeClr val="accent4"/>
          </a:solidFill>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62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sp>
        <p:nvSpPr>
          <p:cNvPr id="54" name="TextBox 53">
            <a:extLst>
              <a:ext uri="{FF2B5EF4-FFF2-40B4-BE49-F238E27FC236}">
                <a16:creationId xmlns:a16="http://schemas.microsoft.com/office/drawing/2014/main" id="{86361E55-1140-49F8-BBAA-A00119A553B0}"/>
              </a:ext>
            </a:extLst>
          </p:cNvPr>
          <p:cNvSpPr txBox="1"/>
          <p:nvPr/>
        </p:nvSpPr>
        <p:spPr>
          <a:xfrm>
            <a:off x="192949" y="2111231"/>
            <a:ext cx="4504886" cy="2677656"/>
          </a:xfrm>
          <a:prstGeom prst="rect">
            <a:avLst/>
          </a:prstGeom>
          <a:noFill/>
        </p:spPr>
        <p:txBody>
          <a:bodyPr wrap="square" rtlCol="0">
            <a:spAutoFit/>
          </a:bodyPr>
          <a:lstStyle/>
          <a:p>
            <a:r>
              <a:rPr lang="en-US" sz="2800" dirty="0"/>
              <a:t>Big problem: don’t ever jointly consider all the 3D points and camera.</a:t>
            </a:r>
          </a:p>
          <a:p>
            <a:endParaRPr lang="en-US" sz="2800" dirty="0"/>
          </a:p>
          <a:p>
            <a:r>
              <a:rPr lang="en-US" sz="2800" dirty="0"/>
              <a:t>Leads to final step, called bundle adjustment.</a:t>
            </a:r>
          </a:p>
        </p:txBody>
      </p:sp>
      <p:sp>
        <p:nvSpPr>
          <p:cNvPr id="55" name="Rectangle 54">
            <a:extLst>
              <a:ext uri="{FF2B5EF4-FFF2-40B4-BE49-F238E27FC236}">
                <a16:creationId xmlns:a16="http://schemas.microsoft.com/office/drawing/2014/main" id="{3343CD75-148D-4B31-95B6-6E9D3295C7DD}"/>
              </a:ext>
            </a:extLst>
          </p:cNvPr>
          <p:cNvSpPr/>
          <p:nvPr/>
        </p:nvSpPr>
        <p:spPr>
          <a:xfrm>
            <a:off x="8341394" y="3432912"/>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3</a:t>
            </a:r>
          </a:p>
        </p:txBody>
      </p:sp>
      <p:sp>
        <p:nvSpPr>
          <p:cNvPr id="42" name="Rectangle 41">
            <a:extLst>
              <a:ext uri="{FF2B5EF4-FFF2-40B4-BE49-F238E27FC236}">
                <a16:creationId xmlns:a16="http://schemas.microsoft.com/office/drawing/2014/main" id="{3B3F8345-E258-4C42-B773-F3B51B191CD2}"/>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4</a:t>
            </a:r>
          </a:p>
        </p:txBody>
      </p:sp>
      <p:sp>
        <p:nvSpPr>
          <p:cNvPr id="56" name="TextBox 55">
            <a:extLst>
              <a:ext uri="{FF2B5EF4-FFF2-40B4-BE49-F238E27FC236}">
                <a16:creationId xmlns:a16="http://schemas.microsoft.com/office/drawing/2014/main" id="{CBB6784F-F9F9-48C6-A745-B74C70E7628B}"/>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spTree>
    <p:extLst>
      <p:ext uri="{BB962C8B-B14F-4D97-AF65-F5344CB8AC3E}">
        <p14:creationId xmlns:p14="http://schemas.microsoft.com/office/powerpoint/2010/main" val="71029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98E0-1383-41C6-A932-5D0B3B4D2BC2}"/>
              </a:ext>
            </a:extLst>
          </p:cNvPr>
          <p:cNvSpPr>
            <a:spLocks noGrp="1"/>
          </p:cNvSpPr>
          <p:nvPr>
            <p:ph type="title"/>
          </p:nvPr>
        </p:nvSpPr>
        <p:spPr/>
        <p:txBody>
          <a:bodyPr/>
          <a:lstStyle/>
          <a:p>
            <a:r>
              <a:rPr lang="en-US" dirty="0"/>
              <a:t>Bundle Adjustment</a:t>
            </a:r>
          </a:p>
        </p:txBody>
      </p:sp>
      <p:grpSp>
        <p:nvGrpSpPr>
          <p:cNvPr id="3" name="Group 2">
            <a:extLst>
              <a:ext uri="{FF2B5EF4-FFF2-40B4-BE49-F238E27FC236}">
                <a16:creationId xmlns:a16="http://schemas.microsoft.com/office/drawing/2014/main" id="{35CD601E-8707-47F3-AA12-F6E6A980B6BC}"/>
              </a:ext>
            </a:extLst>
          </p:cNvPr>
          <p:cNvGrpSpPr/>
          <p:nvPr/>
        </p:nvGrpSpPr>
        <p:grpSpPr>
          <a:xfrm>
            <a:off x="4376667" y="2816056"/>
            <a:ext cx="4507078" cy="3489109"/>
            <a:chOff x="2170113" y="2946400"/>
            <a:chExt cx="4957786" cy="3838020"/>
          </a:xfrm>
        </p:grpSpPr>
        <p:sp>
          <p:nvSpPr>
            <p:cNvPr id="4" name="Line 10">
              <a:extLst>
                <a:ext uri="{FF2B5EF4-FFF2-40B4-BE49-F238E27FC236}">
                  <a16:creationId xmlns:a16="http://schemas.microsoft.com/office/drawing/2014/main" id="{3715089D-EC5E-404F-9A05-3DF4388D4126}"/>
                </a:ext>
              </a:extLst>
            </p:cNvPr>
            <p:cNvSpPr>
              <a:spLocks noChangeShapeType="1"/>
            </p:cNvSpPr>
            <p:nvPr/>
          </p:nvSpPr>
          <p:spPr bwMode="auto">
            <a:xfrm flipV="1">
              <a:off x="2463800" y="3305175"/>
              <a:ext cx="1712913" cy="2290763"/>
            </a:xfrm>
            <a:prstGeom prst="line">
              <a:avLst/>
            </a:prstGeom>
            <a:noFill/>
            <a:ln w="9525">
              <a:solidFill>
                <a:schemeClr val="tx1"/>
              </a:solidFill>
              <a:round/>
              <a:headEnd/>
              <a:tailEnd/>
            </a:ln>
          </p:spPr>
          <p:txBody>
            <a:bodyPr/>
            <a:lstStyle/>
            <a:p>
              <a:endParaRPr lang="en-US"/>
            </a:p>
          </p:txBody>
        </p:sp>
        <p:sp>
          <p:nvSpPr>
            <p:cNvPr id="5" name="Line 17">
              <a:extLst>
                <a:ext uri="{FF2B5EF4-FFF2-40B4-BE49-F238E27FC236}">
                  <a16:creationId xmlns:a16="http://schemas.microsoft.com/office/drawing/2014/main" id="{2A86BDF8-CF4C-47C9-8B15-DF6E8CABB300}"/>
                </a:ext>
              </a:extLst>
            </p:cNvPr>
            <p:cNvSpPr>
              <a:spLocks noChangeShapeType="1"/>
            </p:cNvSpPr>
            <p:nvPr/>
          </p:nvSpPr>
          <p:spPr bwMode="auto">
            <a:xfrm flipH="1" flipV="1">
              <a:off x="4176713" y="3305175"/>
              <a:ext cx="312737" cy="3200400"/>
            </a:xfrm>
            <a:prstGeom prst="line">
              <a:avLst/>
            </a:prstGeom>
            <a:noFill/>
            <a:ln w="9525">
              <a:solidFill>
                <a:schemeClr val="tx1"/>
              </a:solidFill>
              <a:round/>
              <a:headEnd/>
              <a:tailEnd/>
            </a:ln>
          </p:spPr>
          <p:txBody>
            <a:bodyPr/>
            <a:lstStyle/>
            <a:p>
              <a:endParaRPr lang="en-US"/>
            </a:p>
          </p:txBody>
        </p:sp>
        <p:sp>
          <p:nvSpPr>
            <p:cNvPr id="6" name="Line 21">
              <a:extLst>
                <a:ext uri="{FF2B5EF4-FFF2-40B4-BE49-F238E27FC236}">
                  <a16:creationId xmlns:a16="http://schemas.microsoft.com/office/drawing/2014/main" id="{366F520F-7D60-46B0-817D-D4C55DBF4E69}"/>
                </a:ext>
              </a:extLst>
            </p:cNvPr>
            <p:cNvSpPr>
              <a:spLocks noChangeShapeType="1"/>
            </p:cNvSpPr>
            <p:nvPr/>
          </p:nvSpPr>
          <p:spPr bwMode="auto">
            <a:xfrm flipH="1" flipV="1">
              <a:off x="4176713" y="3305175"/>
              <a:ext cx="2492375" cy="2781300"/>
            </a:xfrm>
            <a:prstGeom prst="line">
              <a:avLst/>
            </a:prstGeom>
            <a:noFill/>
            <a:ln w="9525">
              <a:solidFill>
                <a:schemeClr val="tx1"/>
              </a:solidFill>
              <a:round/>
              <a:headEnd/>
              <a:tailEnd/>
            </a:ln>
          </p:spPr>
          <p:txBody>
            <a:bodyPr/>
            <a:lstStyle/>
            <a:p>
              <a:endParaRPr lang="en-US"/>
            </a:p>
          </p:txBody>
        </p:sp>
        <p:sp>
          <p:nvSpPr>
            <p:cNvPr id="7" name="Rectangle 25">
              <a:extLst>
                <a:ext uri="{FF2B5EF4-FFF2-40B4-BE49-F238E27FC236}">
                  <a16:creationId xmlns:a16="http://schemas.microsoft.com/office/drawing/2014/main" id="{03181019-E0F9-4B0B-9B2D-2D1898B5F432}"/>
                </a:ext>
              </a:extLst>
            </p:cNvPr>
            <p:cNvSpPr>
              <a:spLocks noChangeArrowheads="1"/>
            </p:cNvSpPr>
            <p:nvPr/>
          </p:nvSpPr>
          <p:spPr bwMode="auto">
            <a:xfrm>
              <a:off x="3770313" y="5311775"/>
              <a:ext cx="1295400" cy="871538"/>
            </a:xfrm>
            <a:prstGeom prst="rect">
              <a:avLst/>
            </a:prstGeom>
            <a:noFill/>
            <a:ln w="9525">
              <a:solidFill>
                <a:schemeClr val="tx1"/>
              </a:solidFill>
              <a:miter lim="800000"/>
              <a:headEnd/>
              <a:tailEnd/>
            </a:ln>
          </p:spPr>
          <p:txBody>
            <a:bodyPr wrap="none" anchor="ctr"/>
            <a:lstStyle/>
            <a:p>
              <a:endParaRPr lang="en-US"/>
            </a:p>
          </p:txBody>
        </p:sp>
        <p:sp>
          <p:nvSpPr>
            <p:cNvPr id="8" name="AutoShape 26">
              <a:extLst>
                <a:ext uri="{FF2B5EF4-FFF2-40B4-BE49-F238E27FC236}">
                  <a16:creationId xmlns:a16="http://schemas.microsoft.com/office/drawing/2014/main" id="{E47788E4-9A0F-4C0A-998C-2B20DA33C2A7}"/>
                </a:ext>
              </a:extLst>
            </p:cNvPr>
            <p:cNvSpPr>
              <a:spLocks noChangeArrowheads="1"/>
            </p:cNvSpPr>
            <p:nvPr/>
          </p:nvSpPr>
          <p:spPr bwMode="auto">
            <a:xfrm rot="16200000">
              <a:off x="2246313" y="4549775"/>
              <a:ext cx="1143000"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9" name="AutoShape 27">
              <a:extLst>
                <a:ext uri="{FF2B5EF4-FFF2-40B4-BE49-F238E27FC236}">
                  <a16:creationId xmlns:a16="http://schemas.microsoft.com/office/drawing/2014/main" id="{81BB967E-8978-44BF-9CEE-17BFC93CF386}"/>
                </a:ext>
              </a:extLst>
            </p:cNvPr>
            <p:cNvSpPr>
              <a:spLocks noChangeArrowheads="1"/>
            </p:cNvSpPr>
            <p:nvPr/>
          </p:nvSpPr>
          <p:spPr bwMode="auto">
            <a:xfrm rot="5400000" flipH="1">
              <a:off x="5450681" y="4774407"/>
              <a:ext cx="1135063"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10" name="Oval 31">
              <a:extLst>
                <a:ext uri="{FF2B5EF4-FFF2-40B4-BE49-F238E27FC236}">
                  <a16:creationId xmlns:a16="http://schemas.microsoft.com/office/drawing/2014/main" id="{007972C2-8175-480E-87FA-FDC05839C2CD}"/>
                </a:ext>
              </a:extLst>
            </p:cNvPr>
            <p:cNvSpPr>
              <a:spLocks noChangeAspect="1" noChangeArrowheads="1"/>
            </p:cNvSpPr>
            <p:nvPr/>
          </p:nvSpPr>
          <p:spPr bwMode="auto">
            <a:xfrm>
              <a:off x="4125913" y="3308350"/>
              <a:ext cx="74612" cy="79375"/>
            </a:xfrm>
            <a:prstGeom prst="ellipse">
              <a:avLst/>
            </a:prstGeom>
            <a:solidFill>
              <a:srgbClr val="FF0000"/>
            </a:solidFill>
            <a:ln w="9525">
              <a:solidFill>
                <a:srgbClr val="FF0000"/>
              </a:solidFill>
              <a:round/>
              <a:headEnd/>
              <a:tailEnd/>
            </a:ln>
          </p:spPr>
          <p:txBody>
            <a:bodyPr wrap="none" anchor="ctr"/>
            <a:lstStyle/>
            <a:p>
              <a:endParaRPr lang="en-US"/>
            </a:p>
          </p:txBody>
        </p:sp>
        <p:sp>
          <p:nvSpPr>
            <p:cNvPr id="11" name="Oval 37">
              <a:extLst>
                <a:ext uri="{FF2B5EF4-FFF2-40B4-BE49-F238E27FC236}">
                  <a16:creationId xmlns:a16="http://schemas.microsoft.com/office/drawing/2014/main" id="{5C70E297-0A08-4E04-B904-2E5C45921DDA}"/>
                </a:ext>
              </a:extLst>
            </p:cNvPr>
            <p:cNvSpPr>
              <a:spLocks noChangeAspect="1" noChangeArrowheads="1"/>
            </p:cNvSpPr>
            <p:nvPr/>
          </p:nvSpPr>
          <p:spPr bwMode="auto">
            <a:xfrm>
              <a:off x="2840038" y="4999038"/>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2" name="Oval 48">
              <a:extLst>
                <a:ext uri="{FF2B5EF4-FFF2-40B4-BE49-F238E27FC236}">
                  <a16:creationId xmlns:a16="http://schemas.microsoft.com/office/drawing/2014/main" id="{61043209-AF0C-4605-AD14-619C8DC41DC7}"/>
                </a:ext>
              </a:extLst>
            </p:cNvPr>
            <p:cNvSpPr>
              <a:spLocks noChangeAspect="1" noChangeArrowheads="1"/>
            </p:cNvSpPr>
            <p:nvPr/>
          </p:nvSpPr>
          <p:spPr bwMode="auto">
            <a:xfrm>
              <a:off x="4371975" y="561498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3" name="Oval 49">
              <a:extLst>
                <a:ext uri="{FF2B5EF4-FFF2-40B4-BE49-F238E27FC236}">
                  <a16:creationId xmlns:a16="http://schemas.microsoft.com/office/drawing/2014/main" id="{0ADBA372-5DBC-4808-BF40-058F1647B99B}"/>
                </a:ext>
              </a:extLst>
            </p:cNvPr>
            <p:cNvSpPr>
              <a:spLocks noChangeAspect="1" noChangeArrowheads="1"/>
            </p:cNvSpPr>
            <p:nvPr/>
          </p:nvSpPr>
          <p:spPr bwMode="auto">
            <a:xfrm>
              <a:off x="5929313" y="525780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14" name="Rectangle 55">
              <a:extLst>
                <a:ext uri="{FF2B5EF4-FFF2-40B4-BE49-F238E27FC236}">
                  <a16:creationId xmlns:a16="http://schemas.microsoft.com/office/drawing/2014/main" id="{811B098A-68F7-409F-B4FD-D143ED76B57B}"/>
                </a:ext>
              </a:extLst>
            </p:cNvPr>
            <p:cNvSpPr>
              <a:spLocks noChangeArrowheads="1"/>
            </p:cNvSpPr>
            <p:nvPr/>
          </p:nvSpPr>
          <p:spPr bwMode="auto">
            <a:xfrm>
              <a:off x="2932113" y="5003800"/>
              <a:ext cx="444352" cy="369332"/>
            </a:xfrm>
            <a:prstGeom prst="rect">
              <a:avLst/>
            </a:prstGeom>
            <a:noFill/>
            <a:ln w="9525">
              <a:noFill/>
              <a:miter lim="800000"/>
              <a:headEnd/>
              <a:tailEnd/>
            </a:ln>
          </p:spPr>
          <p:txBody>
            <a:bodyPr wrap="none">
              <a:spAutoFit/>
            </a:bodyPr>
            <a:lstStyle/>
            <a:p>
              <a:r>
                <a:rPr lang="en-US" sz="1800" b="1" dirty="0"/>
                <a:t>p</a:t>
              </a:r>
              <a:r>
                <a:rPr lang="en-US" sz="1800" baseline="-25000" dirty="0"/>
                <a:t>1</a:t>
              </a:r>
              <a:r>
                <a:rPr lang="en-US" sz="1800" i="1" baseline="-25000" dirty="0"/>
                <a:t>j</a:t>
              </a:r>
            </a:p>
          </p:txBody>
        </p:sp>
        <p:sp>
          <p:nvSpPr>
            <p:cNvPr id="15" name="Rectangle 56">
              <a:extLst>
                <a:ext uri="{FF2B5EF4-FFF2-40B4-BE49-F238E27FC236}">
                  <a16:creationId xmlns:a16="http://schemas.microsoft.com/office/drawing/2014/main" id="{E887C780-3929-4E0B-8B08-442E2C73CDD0}"/>
                </a:ext>
              </a:extLst>
            </p:cNvPr>
            <p:cNvSpPr>
              <a:spLocks noChangeArrowheads="1"/>
            </p:cNvSpPr>
            <p:nvPr/>
          </p:nvSpPr>
          <p:spPr bwMode="auto">
            <a:xfrm>
              <a:off x="4495800" y="5537200"/>
              <a:ext cx="444352" cy="369332"/>
            </a:xfrm>
            <a:prstGeom prst="rect">
              <a:avLst/>
            </a:prstGeom>
            <a:noFill/>
            <a:ln w="9525">
              <a:noFill/>
              <a:miter lim="800000"/>
              <a:headEnd/>
              <a:tailEnd/>
            </a:ln>
          </p:spPr>
          <p:txBody>
            <a:bodyPr wrap="none">
              <a:spAutoFit/>
            </a:bodyPr>
            <a:lstStyle/>
            <a:p>
              <a:r>
                <a:rPr lang="en-US" sz="1800" b="1" dirty="0"/>
                <a:t>p</a:t>
              </a:r>
              <a:r>
                <a:rPr lang="en-US" sz="1800" baseline="-25000" dirty="0"/>
                <a:t>2</a:t>
              </a:r>
              <a:r>
                <a:rPr lang="en-US" sz="1800" i="1" baseline="-25000" dirty="0"/>
                <a:t>j</a:t>
              </a:r>
            </a:p>
          </p:txBody>
        </p:sp>
        <p:sp>
          <p:nvSpPr>
            <p:cNvPr id="16" name="Rectangle 57">
              <a:extLst>
                <a:ext uri="{FF2B5EF4-FFF2-40B4-BE49-F238E27FC236}">
                  <a16:creationId xmlns:a16="http://schemas.microsoft.com/office/drawing/2014/main" id="{E24CD07E-5BAB-4DD8-98CF-B176B2B53F7F}"/>
                </a:ext>
              </a:extLst>
            </p:cNvPr>
            <p:cNvSpPr>
              <a:spLocks noChangeArrowheads="1"/>
            </p:cNvSpPr>
            <p:nvPr/>
          </p:nvSpPr>
          <p:spPr bwMode="auto">
            <a:xfrm>
              <a:off x="6056313" y="4930775"/>
              <a:ext cx="493712" cy="369332"/>
            </a:xfrm>
            <a:prstGeom prst="rect">
              <a:avLst/>
            </a:prstGeom>
            <a:noFill/>
            <a:ln w="9525">
              <a:noFill/>
              <a:miter lim="800000"/>
              <a:headEnd/>
              <a:tailEnd/>
            </a:ln>
          </p:spPr>
          <p:txBody>
            <a:bodyPr>
              <a:spAutoFit/>
            </a:bodyPr>
            <a:lstStyle/>
            <a:p>
              <a:r>
                <a:rPr lang="en-US" sz="1800" b="1" dirty="0"/>
                <a:t>p</a:t>
              </a:r>
              <a:r>
                <a:rPr lang="en-US" sz="1800" baseline="-25000" dirty="0"/>
                <a:t>3</a:t>
              </a:r>
              <a:r>
                <a:rPr lang="en-US" sz="1800" i="1" baseline="-25000" dirty="0"/>
                <a:t>j</a:t>
              </a:r>
            </a:p>
          </p:txBody>
        </p:sp>
        <p:sp>
          <p:nvSpPr>
            <p:cNvPr id="17" name="Rectangle 58">
              <a:extLst>
                <a:ext uri="{FF2B5EF4-FFF2-40B4-BE49-F238E27FC236}">
                  <a16:creationId xmlns:a16="http://schemas.microsoft.com/office/drawing/2014/main" id="{91762743-C1D6-43C4-B940-9CCF64488F3F}"/>
                </a:ext>
              </a:extLst>
            </p:cNvPr>
            <p:cNvSpPr>
              <a:spLocks noChangeArrowheads="1"/>
            </p:cNvSpPr>
            <p:nvPr/>
          </p:nvSpPr>
          <p:spPr bwMode="auto">
            <a:xfrm>
              <a:off x="4098925" y="2946400"/>
              <a:ext cx="369888" cy="366713"/>
            </a:xfrm>
            <a:prstGeom prst="rect">
              <a:avLst/>
            </a:prstGeom>
            <a:noFill/>
            <a:ln w="9525">
              <a:noFill/>
              <a:miter lim="800000"/>
              <a:headEnd/>
              <a:tailEnd/>
            </a:ln>
          </p:spPr>
          <p:txBody>
            <a:bodyPr wrap="none">
              <a:spAutoFit/>
            </a:bodyPr>
            <a:lstStyle/>
            <a:p>
              <a:r>
                <a:rPr lang="en-US" sz="1800" b="1" dirty="0"/>
                <a:t>X</a:t>
              </a:r>
              <a:r>
                <a:rPr lang="en-US" sz="1800" i="1" baseline="-25000" dirty="0"/>
                <a:t>j</a:t>
              </a:r>
            </a:p>
          </p:txBody>
        </p:sp>
        <p:sp>
          <p:nvSpPr>
            <p:cNvPr id="18" name="Rectangle 59">
              <a:extLst>
                <a:ext uri="{FF2B5EF4-FFF2-40B4-BE49-F238E27FC236}">
                  <a16:creationId xmlns:a16="http://schemas.microsoft.com/office/drawing/2014/main" id="{271A64CC-CA23-43FE-9D70-5D3710C132C8}"/>
                </a:ext>
              </a:extLst>
            </p:cNvPr>
            <p:cNvSpPr>
              <a:spLocks noChangeArrowheads="1"/>
            </p:cNvSpPr>
            <p:nvPr/>
          </p:nvSpPr>
          <p:spPr bwMode="auto">
            <a:xfrm>
              <a:off x="2170113" y="5616575"/>
              <a:ext cx="461986" cy="369332"/>
            </a:xfrm>
            <a:prstGeom prst="rect">
              <a:avLst/>
            </a:prstGeom>
            <a:noFill/>
            <a:ln w="9525">
              <a:noFill/>
              <a:miter lim="800000"/>
              <a:headEnd/>
              <a:tailEnd/>
            </a:ln>
          </p:spPr>
          <p:txBody>
            <a:bodyPr wrap="none">
              <a:spAutoFit/>
            </a:bodyPr>
            <a:lstStyle/>
            <a:p>
              <a:r>
                <a:rPr lang="en-US" sz="1800" b="1" dirty="0"/>
                <a:t>M</a:t>
              </a:r>
              <a:r>
                <a:rPr lang="en-US" sz="1800" baseline="-25000" dirty="0"/>
                <a:t>1</a:t>
              </a:r>
              <a:endParaRPr lang="en-US" sz="1800" i="1" baseline="-25000" dirty="0"/>
            </a:p>
          </p:txBody>
        </p:sp>
        <p:sp>
          <p:nvSpPr>
            <p:cNvPr id="19" name="Rectangle 60">
              <a:extLst>
                <a:ext uri="{FF2B5EF4-FFF2-40B4-BE49-F238E27FC236}">
                  <a16:creationId xmlns:a16="http://schemas.microsoft.com/office/drawing/2014/main" id="{00ED04E6-D2A5-41D0-972D-6E86025D5B61}"/>
                </a:ext>
              </a:extLst>
            </p:cNvPr>
            <p:cNvSpPr>
              <a:spLocks noChangeArrowheads="1"/>
            </p:cNvSpPr>
            <p:nvPr/>
          </p:nvSpPr>
          <p:spPr bwMode="auto">
            <a:xfrm>
              <a:off x="4492625" y="6415088"/>
              <a:ext cx="461986" cy="369332"/>
            </a:xfrm>
            <a:prstGeom prst="rect">
              <a:avLst/>
            </a:prstGeom>
            <a:noFill/>
            <a:ln w="9525">
              <a:noFill/>
              <a:miter lim="800000"/>
              <a:headEnd/>
              <a:tailEnd/>
            </a:ln>
          </p:spPr>
          <p:txBody>
            <a:bodyPr wrap="none">
              <a:spAutoFit/>
            </a:bodyPr>
            <a:lstStyle/>
            <a:p>
              <a:r>
                <a:rPr lang="en-US" sz="1800" b="1" dirty="0"/>
                <a:t>M</a:t>
              </a:r>
              <a:r>
                <a:rPr lang="en-US" sz="1800" baseline="-25000" dirty="0"/>
                <a:t>2</a:t>
              </a:r>
              <a:endParaRPr lang="en-US" sz="1800" i="1" baseline="-25000" dirty="0"/>
            </a:p>
          </p:txBody>
        </p:sp>
        <p:sp>
          <p:nvSpPr>
            <p:cNvPr id="20" name="Rectangle 61">
              <a:extLst>
                <a:ext uri="{FF2B5EF4-FFF2-40B4-BE49-F238E27FC236}">
                  <a16:creationId xmlns:a16="http://schemas.microsoft.com/office/drawing/2014/main" id="{F44C3908-9D37-4243-9F0E-6FC65AB0E90E}"/>
                </a:ext>
              </a:extLst>
            </p:cNvPr>
            <p:cNvSpPr>
              <a:spLocks noChangeArrowheads="1"/>
            </p:cNvSpPr>
            <p:nvPr/>
          </p:nvSpPr>
          <p:spPr bwMode="auto">
            <a:xfrm>
              <a:off x="6665913" y="6027738"/>
              <a:ext cx="461986" cy="369332"/>
            </a:xfrm>
            <a:prstGeom prst="rect">
              <a:avLst/>
            </a:prstGeom>
            <a:noFill/>
            <a:ln w="9525">
              <a:noFill/>
              <a:miter lim="800000"/>
              <a:headEnd/>
              <a:tailEnd/>
            </a:ln>
          </p:spPr>
          <p:txBody>
            <a:bodyPr wrap="none">
              <a:spAutoFit/>
            </a:bodyPr>
            <a:lstStyle/>
            <a:p>
              <a:r>
                <a:rPr lang="en-US" sz="1800" b="1" dirty="0"/>
                <a:t>M</a:t>
              </a:r>
              <a:r>
                <a:rPr lang="en-US" sz="1800" baseline="-25000" dirty="0"/>
                <a:t>3</a:t>
              </a:r>
              <a:endParaRPr lang="en-US" sz="1800" i="1" baseline="-25000" dirty="0"/>
            </a:p>
          </p:txBody>
        </p:sp>
        <p:sp>
          <p:nvSpPr>
            <p:cNvPr id="21" name="Freeform 63">
              <a:extLst>
                <a:ext uri="{FF2B5EF4-FFF2-40B4-BE49-F238E27FC236}">
                  <a16:creationId xmlns:a16="http://schemas.microsoft.com/office/drawing/2014/main" id="{5D6E5DCA-171F-47B0-9521-A250D14926BC}"/>
                </a:ext>
              </a:extLst>
            </p:cNvPr>
            <p:cNvSpPr>
              <a:spLocks/>
            </p:cNvSpPr>
            <p:nvPr/>
          </p:nvSpPr>
          <p:spPr bwMode="auto">
            <a:xfrm>
              <a:off x="2478088" y="3649663"/>
              <a:ext cx="1858962" cy="1958975"/>
            </a:xfrm>
            <a:custGeom>
              <a:avLst/>
              <a:gdLst>
                <a:gd name="T0" fmla="*/ 0 w 1171"/>
                <a:gd name="T1" fmla="*/ 2147483647 h 1234"/>
                <a:gd name="T2" fmla="*/ 2147483647 w 1171"/>
                <a:gd name="T3" fmla="*/ 0 h 1234"/>
                <a:gd name="T4" fmla="*/ 0 60000 65536"/>
                <a:gd name="T5" fmla="*/ 0 60000 65536"/>
                <a:gd name="T6" fmla="*/ 0 w 1171"/>
                <a:gd name="T7" fmla="*/ 0 h 1234"/>
                <a:gd name="T8" fmla="*/ 1171 w 1171"/>
                <a:gd name="T9" fmla="*/ 1234 h 1234"/>
              </a:gdLst>
              <a:ahLst/>
              <a:cxnLst>
                <a:cxn ang="T4">
                  <a:pos x="T0" y="T1"/>
                </a:cxn>
                <a:cxn ang="T5">
                  <a:pos x="T2" y="T3"/>
                </a:cxn>
              </a:cxnLst>
              <a:rect l="T6" t="T7" r="T8" b="T9"/>
              <a:pathLst>
                <a:path w="1171" h="1234">
                  <a:moveTo>
                    <a:pt x="0" y="1234"/>
                  </a:moveTo>
                  <a:lnTo>
                    <a:pt x="1171" y="0"/>
                  </a:lnTo>
                </a:path>
              </a:pathLst>
            </a:custGeom>
            <a:noFill/>
            <a:ln w="9525">
              <a:solidFill>
                <a:schemeClr val="folHlink"/>
              </a:solidFill>
              <a:round/>
              <a:headEnd/>
              <a:tailEnd/>
            </a:ln>
          </p:spPr>
          <p:txBody>
            <a:bodyPr/>
            <a:lstStyle/>
            <a:p>
              <a:endParaRPr lang="en-US"/>
            </a:p>
          </p:txBody>
        </p:sp>
        <p:sp>
          <p:nvSpPr>
            <p:cNvPr id="22" name="Freeform 64">
              <a:extLst>
                <a:ext uri="{FF2B5EF4-FFF2-40B4-BE49-F238E27FC236}">
                  <a16:creationId xmlns:a16="http://schemas.microsoft.com/office/drawing/2014/main" id="{D5F46AC2-AD3D-4230-BF26-194D7A148710}"/>
                </a:ext>
              </a:extLst>
            </p:cNvPr>
            <p:cNvSpPr>
              <a:spLocks/>
            </p:cNvSpPr>
            <p:nvPr/>
          </p:nvSpPr>
          <p:spPr bwMode="auto">
            <a:xfrm>
              <a:off x="4495800" y="3354388"/>
              <a:ext cx="65088" cy="3111500"/>
            </a:xfrm>
            <a:custGeom>
              <a:avLst/>
              <a:gdLst>
                <a:gd name="T0" fmla="*/ 0 w 41"/>
                <a:gd name="T1" fmla="*/ 2147483647 h 1960"/>
                <a:gd name="T2" fmla="*/ 2147483647 w 41"/>
                <a:gd name="T3" fmla="*/ 0 h 1960"/>
                <a:gd name="T4" fmla="*/ 0 60000 65536"/>
                <a:gd name="T5" fmla="*/ 0 60000 65536"/>
                <a:gd name="T6" fmla="*/ 0 w 41"/>
                <a:gd name="T7" fmla="*/ 0 h 1960"/>
                <a:gd name="T8" fmla="*/ 41 w 41"/>
                <a:gd name="T9" fmla="*/ 1960 h 1960"/>
              </a:gdLst>
              <a:ahLst/>
              <a:cxnLst>
                <a:cxn ang="T4">
                  <a:pos x="T0" y="T1"/>
                </a:cxn>
                <a:cxn ang="T5">
                  <a:pos x="T2" y="T3"/>
                </a:cxn>
              </a:cxnLst>
              <a:rect l="T6" t="T7" r="T8" b="T9"/>
              <a:pathLst>
                <a:path w="41" h="1960">
                  <a:moveTo>
                    <a:pt x="0" y="1960"/>
                  </a:moveTo>
                  <a:lnTo>
                    <a:pt x="41" y="0"/>
                  </a:lnTo>
                </a:path>
              </a:pathLst>
            </a:custGeom>
            <a:noFill/>
            <a:ln w="9525">
              <a:solidFill>
                <a:schemeClr val="folHlink"/>
              </a:solidFill>
              <a:round/>
              <a:headEnd/>
              <a:tailEnd/>
            </a:ln>
          </p:spPr>
          <p:txBody>
            <a:bodyPr/>
            <a:lstStyle/>
            <a:p>
              <a:endParaRPr lang="en-US"/>
            </a:p>
          </p:txBody>
        </p:sp>
        <p:sp>
          <p:nvSpPr>
            <p:cNvPr id="23" name="Freeform 65">
              <a:extLst>
                <a:ext uri="{FF2B5EF4-FFF2-40B4-BE49-F238E27FC236}">
                  <a16:creationId xmlns:a16="http://schemas.microsoft.com/office/drawing/2014/main" id="{EF6A31D1-C347-4826-8DDA-BBB4E7FACD0E}"/>
                </a:ext>
              </a:extLst>
            </p:cNvPr>
            <p:cNvSpPr>
              <a:spLocks/>
            </p:cNvSpPr>
            <p:nvPr/>
          </p:nvSpPr>
          <p:spPr bwMode="auto">
            <a:xfrm>
              <a:off x="4656138" y="3243263"/>
              <a:ext cx="2038350" cy="2827337"/>
            </a:xfrm>
            <a:custGeom>
              <a:avLst/>
              <a:gdLst>
                <a:gd name="T0" fmla="*/ 2147483647 w 1284"/>
                <a:gd name="T1" fmla="*/ 2147483647 h 1781"/>
                <a:gd name="T2" fmla="*/ 0 w 1284"/>
                <a:gd name="T3" fmla="*/ 0 h 1781"/>
                <a:gd name="T4" fmla="*/ 0 60000 65536"/>
                <a:gd name="T5" fmla="*/ 0 60000 65536"/>
                <a:gd name="T6" fmla="*/ 0 w 1284"/>
                <a:gd name="T7" fmla="*/ 0 h 1781"/>
                <a:gd name="T8" fmla="*/ 1284 w 1284"/>
                <a:gd name="T9" fmla="*/ 1781 h 1781"/>
              </a:gdLst>
              <a:ahLst/>
              <a:cxnLst>
                <a:cxn ang="T4">
                  <a:pos x="T0" y="T1"/>
                </a:cxn>
                <a:cxn ang="T5">
                  <a:pos x="T2" y="T3"/>
                </a:cxn>
              </a:cxnLst>
              <a:rect l="T6" t="T7" r="T8" b="T9"/>
              <a:pathLst>
                <a:path w="1284" h="1781">
                  <a:moveTo>
                    <a:pt x="1284" y="1781"/>
                  </a:moveTo>
                  <a:lnTo>
                    <a:pt x="0" y="0"/>
                  </a:lnTo>
                </a:path>
              </a:pathLst>
            </a:custGeom>
            <a:noFill/>
            <a:ln w="9525">
              <a:solidFill>
                <a:schemeClr val="folHlink"/>
              </a:solidFill>
              <a:round/>
              <a:headEnd/>
              <a:tailEnd/>
            </a:ln>
          </p:spPr>
          <p:txBody>
            <a:bodyPr/>
            <a:lstStyle/>
            <a:p>
              <a:endParaRPr lang="en-US"/>
            </a:p>
          </p:txBody>
        </p:sp>
        <p:sp>
          <p:nvSpPr>
            <p:cNvPr id="24" name="Oval 50">
              <a:extLst>
                <a:ext uri="{FF2B5EF4-FFF2-40B4-BE49-F238E27FC236}">
                  <a16:creationId xmlns:a16="http://schemas.microsoft.com/office/drawing/2014/main" id="{2C09090F-64B0-4C1B-8B1C-64F05FC1E8F6}"/>
                </a:ext>
              </a:extLst>
            </p:cNvPr>
            <p:cNvSpPr>
              <a:spLocks noChangeAspect="1" noChangeArrowheads="1"/>
            </p:cNvSpPr>
            <p:nvPr/>
          </p:nvSpPr>
          <p:spPr bwMode="auto">
            <a:xfrm>
              <a:off x="6056313" y="520382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5" name="Oval 30">
              <a:extLst>
                <a:ext uri="{FF2B5EF4-FFF2-40B4-BE49-F238E27FC236}">
                  <a16:creationId xmlns:a16="http://schemas.microsoft.com/office/drawing/2014/main" id="{0CBB8B55-5416-4A0E-A1F8-915F14192221}"/>
                </a:ext>
              </a:extLst>
            </p:cNvPr>
            <p:cNvSpPr>
              <a:spLocks noChangeAspect="1" noChangeArrowheads="1"/>
            </p:cNvSpPr>
            <p:nvPr/>
          </p:nvSpPr>
          <p:spPr bwMode="auto">
            <a:xfrm>
              <a:off x="6656388" y="6062663"/>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6" name="Oval 29">
              <a:extLst>
                <a:ext uri="{FF2B5EF4-FFF2-40B4-BE49-F238E27FC236}">
                  <a16:creationId xmlns:a16="http://schemas.microsoft.com/office/drawing/2014/main" id="{4CE150CB-6E12-4E16-B487-87FB2012D0F9}"/>
                </a:ext>
              </a:extLst>
            </p:cNvPr>
            <p:cNvSpPr>
              <a:spLocks noChangeAspect="1" noChangeArrowheads="1"/>
            </p:cNvSpPr>
            <p:nvPr/>
          </p:nvSpPr>
          <p:spPr bwMode="auto">
            <a:xfrm>
              <a:off x="4462463" y="645795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7" name="Oval 28">
              <a:extLst>
                <a:ext uri="{FF2B5EF4-FFF2-40B4-BE49-F238E27FC236}">
                  <a16:creationId xmlns:a16="http://schemas.microsoft.com/office/drawing/2014/main" id="{74DD2248-133B-4DEB-94A9-47098D4557DA}"/>
                </a:ext>
              </a:extLst>
            </p:cNvPr>
            <p:cNvSpPr>
              <a:spLocks noChangeAspect="1" noChangeArrowheads="1"/>
            </p:cNvSpPr>
            <p:nvPr/>
          </p:nvSpPr>
          <p:spPr bwMode="auto">
            <a:xfrm>
              <a:off x="2438400" y="555783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 name="Oval 44">
              <a:extLst>
                <a:ext uri="{FF2B5EF4-FFF2-40B4-BE49-F238E27FC236}">
                  <a16:creationId xmlns:a16="http://schemas.microsoft.com/office/drawing/2014/main" id="{5DCBC485-FFDB-4240-A241-9F6EEBE285CB}"/>
                </a:ext>
              </a:extLst>
            </p:cNvPr>
            <p:cNvSpPr>
              <a:spLocks noChangeAspect="1" noChangeArrowheads="1"/>
            </p:cNvSpPr>
            <p:nvPr/>
          </p:nvSpPr>
          <p:spPr bwMode="auto">
            <a:xfrm>
              <a:off x="4471988" y="569277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9" name="Oval 38">
              <a:extLst>
                <a:ext uri="{FF2B5EF4-FFF2-40B4-BE49-F238E27FC236}">
                  <a16:creationId xmlns:a16="http://schemas.microsoft.com/office/drawing/2014/main" id="{1901F663-22F3-42E5-BE69-0C165D61BCD7}"/>
                </a:ext>
              </a:extLst>
            </p:cNvPr>
            <p:cNvSpPr>
              <a:spLocks noChangeAspect="1" noChangeArrowheads="1"/>
            </p:cNvSpPr>
            <p:nvPr/>
          </p:nvSpPr>
          <p:spPr bwMode="auto">
            <a:xfrm>
              <a:off x="2909888" y="5081588"/>
              <a:ext cx="74612" cy="77787"/>
            </a:xfrm>
            <a:prstGeom prst="ellipse">
              <a:avLst/>
            </a:prstGeom>
            <a:solidFill>
              <a:srgbClr val="2175D9"/>
            </a:solidFill>
            <a:ln w="9525">
              <a:solidFill>
                <a:srgbClr val="2175D9"/>
              </a:solidFill>
              <a:round/>
              <a:headEnd/>
              <a:tailEnd/>
            </a:ln>
          </p:spPr>
          <p:txBody>
            <a:bodyPr wrap="none" anchor="ctr"/>
            <a:lstStyle/>
            <a:p>
              <a:endParaRPr lang="en-US"/>
            </a:p>
          </p:txBody>
        </p:sp>
        <p:sp>
          <p:nvSpPr>
            <p:cNvPr id="30" name="Rectangle 66">
              <a:extLst>
                <a:ext uri="{FF2B5EF4-FFF2-40B4-BE49-F238E27FC236}">
                  <a16:creationId xmlns:a16="http://schemas.microsoft.com/office/drawing/2014/main" id="{C8CA12FD-3F24-4DBB-A387-727B10D0614F}"/>
                </a:ext>
              </a:extLst>
            </p:cNvPr>
            <p:cNvSpPr>
              <a:spLocks noChangeArrowheads="1"/>
            </p:cNvSpPr>
            <p:nvPr/>
          </p:nvSpPr>
          <p:spPr bwMode="auto">
            <a:xfrm>
              <a:off x="2246313" y="4716463"/>
              <a:ext cx="649537" cy="369332"/>
            </a:xfrm>
            <a:prstGeom prst="rect">
              <a:avLst/>
            </a:prstGeom>
            <a:noFill/>
            <a:ln w="9525">
              <a:noFill/>
              <a:miter lim="800000"/>
              <a:headEnd/>
              <a:tailEnd/>
            </a:ln>
          </p:spPr>
          <p:txBody>
            <a:bodyPr wrap="none">
              <a:spAutoFit/>
            </a:bodyPr>
            <a:lstStyle/>
            <a:p>
              <a:r>
                <a:rPr lang="en-US" sz="1800" b="1" dirty="0"/>
                <a:t>M</a:t>
              </a:r>
              <a:r>
                <a:rPr lang="en-US" sz="1800" baseline="-25000" dirty="0"/>
                <a:t>1</a:t>
              </a:r>
              <a:r>
                <a:rPr lang="en-US" sz="1800" b="1" dirty="0"/>
                <a:t>X</a:t>
              </a:r>
              <a:r>
                <a:rPr lang="en-US" sz="1800" i="1" baseline="-25000" dirty="0"/>
                <a:t>j</a:t>
              </a:r>
            </a:p>
          </p:txBody>
        </p:sp>
        <p:sp>
          <p:nvSpPr>
            <p:cNvPr id="31" name="Rectangle 67">
              <a:extLst>
                <a:ext uri="{FF2B5EF4-FFF2-40B4-BE49-F238E27FC236}">
                  <a16:creationId xmlns:a16="http://schemas.microsoft.com/office/drawing/2014/main" id="{24750C24-D20B-4C6A-8C19-BF43E84DCD50}"/>
                </a:ext>
              </a:extLst>
            </p:cNvPr>
            <p:cNvSpPr>
              <a:spLocks noChangeArrowheads="1"/>
            </p:cNvSpPr>
            <p:nvPr/>
          </p:nvSpPr>
          <p:spPr bwMode="auto">
            <a:xfrm>
              <a:off x="3773488" y="5478463"/>
              <a:ext cx="649537" cy="369332"/>
            </a:xfrm>
            <a:prstGeom prst="rect">
              <a:avLst/>
            </a:prstGeom>
            <a:noFill/>
            <a:ln w="9525">
              <a:noFill/>
              <a:miter lim="800000"/>
              <a:headEnd/>
              <a:tailEnd/>
            </a:ln>
          </p:spPr>
          <p:txBody>
            <a:bodyPr wrap="none">
              <a:spAutoFit/>
            </a:bodyPr>
            <a:lstStyle/>
            <a:p>
              <a:r>
                <a:rPr lang="en-US" sz="1800" b="1" dirty="0"/>
                <a:t>M</a:t>
              </a:r>
              <a:r>
                <a:rPr lang="en-US" sz="1800" baseline="-25000" dirty="0"/>
                <a:t>2</a:t>
              </a:r>
              <a:r>
                <a:rPr lang="en-US" sz="1800" b="1" dirty="0"/>
                <a:t>X</a:t>
              </a:r>
              <a:r>
                <a:rPr lang="en-US" sz="1800" i="1" baseline="-25000" dirty="0"/>
                <a:t>j</a:t>
              </a:r>
            </a:p>
          </p:txBody>
        </p:sp>
        <p:sp>
          <p:nvSpPr>
            <p:cNvPr id="32" name="Rectangle 68">
              <a:extLst>
                <a:ext uri="{FF2B5EF4-FFF2-40B4-BE49-F238E27FC236}">
                  <a16:creationId xmlns:a16="http://schemas.microsoft.com/office/drawing/2014/main" id="{5272606B-D73F-41CB-98B7-64318BDB726D}"/>
                </a:ext>
              </a:extLst>
            </p:cNvPr>
            <p:cNvSpPr>
              <a:spLocks noChangeArrowheads="1"/>
            </p:cNvSpPr>
            <p:nvPr/>
          </p:nvSpPr>
          <p:spPr bwMode="auto">
            <a:xfrm>
              <a:off x="5526088" y="5311775"/>
              <a:ext cx="649537" cy="369332"/>
            </a:xfrm>
            <a:prstGeom prst="rect">
              <a:avLst/>
            </a:prstGeom>
            <a:noFill/>
            <a:ln w="9525">
              <a:noFill/>
              <a:miter lim="800000"/>
              <a:headEnd/>
              <a:tailEnd/>
            </a:ln>
          </p:spPr>
          <p:txBody>
            <a:bodyPr wrap="none">
              <a:spAutoFit/>
            </a:bodyPr>
            <a:lstStyle/>
            <a:p>
              <a:r>
                <a:rPr lang="en-US" sz="1800" b="1" dirty="0"/>
                <a:t>M</a:t>
              </a:r>
              <a:r>
                <a:rPr lang="en-US" sz="1800" baseline="-25000" dirty="0"/>
                <a:t>3</a:t>
              </a:r>
              <a:r>
                <a:rPr lang="en-US" sz="1800" b="1" dirty="0"/>
                <a:t>X</a:t>
              </a:r>
              <a:r>
                <a:rPr lang="en-US" sz="1800" i="1" baseline="-25000" dirty="0"/>
                <a:t>j</a:t>
              </a:r>
            </a:p>
          </p:txBody>
        </p:sp>
      </p:grpSp>
      <p:sp>
        <p:nvSpPr>
          <p:cNvPr id="35" name="TextBox 34">
            <a:extLst>
              <a:ext uri="{FF2B5EF4-FFF2-40B4-BE49-F238E27FC236}">
                <a16:creationId xmlns:a16="http://schemas.microsoft.com/office/drawing/2014/main" id="{E36DD1B0-61DE-42BE-A6A4-19C4C20F66D8}"/>
              </a:ext>
            </a:extLst>
          </p:cNvPr>
          <p:cNvSpPr txBox="1"/>
          <p:nvPr/>
        </p:nvSpPr>
        <p:spPr>
          <a:xfrm>
            <a:off x="379769" y="1512393"/>
            <a:ext cx="8384462" cy="1384995"/>
          </a:xfrm>
          <a:prstGeom prst="rect">
            <a:avLst/>
          </a:prstGeom>
          <a:noFill/>
        </p:spPr>
        <p:txBody>
          <a:bodyPr wrap="square" rtlCol="0">
            <a:spAutoFit/>
          </a:bodyPr>
          <a:lstStyle/>
          <a:p>
            <a:r>
              <a:rPr lang="en-US" sz="2800" dirty="0"/>
              <a:t>Do non-linear minimization over cameras </a:t>
            </a:r>
            <a:r>
              <a:rPr lang="en-US" sz="2800" dirty="0">
                <a:solidFill>
                  <a:srgbClr val="FF0000"/>
                </a:solidFill>
              </a:rPr>
              <a:t>M</a:t>
            </a:r>
            <a:r>
              <a:rPr lang="en-US" sz="2800" baseline="-25000" dirty="0">
                <a:solidFill>
                  <a:srgbClr val="FF0000"/>
                </a:solidFill>
              </a:rPr>
              <a:t>i</a:t>
            </a:r>
            <a:r>
              <a:rPr lang="en-US" sz="2800" dirty="0"/>
              <a:t>, points </a:t>
            </a:r>
            <a:r>
              <a:rPr lang="en-US" sz="2800" dirty="0" err="1">
                <a:solidFill>
                  <a:srgbClr val="FF0000"/>
                </a:solidFill>
              </a:rPr>
              <a:t>X</a:t>
            </a:r>
            <a:r>
              <a:rPr lang="en-US" sz="2800" baseline="-25000" dirty="0" err="1">
                <a:solidFill>
                  <a:srgbClr val="FF0000"/>
                </a:solidFill>
              </a:rPr>
              <a:t>j</a:t>
            </a:r>
            <a:r>
              <a:rPr lang="en-US" sz="2800" dirty="0"/>
              <a:t> to minimize distance between observed points </a:t>
            </a:r>
            <a:r>
              <a:rPr lang="en-US" sz="2800" dirty="0" err="1">
                <a:solidFill>
                  <a:srgbClr val="2175D9"/>
                </a:solidFill>
              </a:rPr>
              <a:t>p</a:t>
            </a:r>
            <a:r>
              <a:rPr lang="en-US" sz="2800" baseline="-25000" dirty="0" err="1">
                <a:solidFill>
                  <a:srgbClr val="2175D9"/>
                </a:solidFill>
              </a:rPr>
              <a:t>ij</a:t>
            </a:r>
            <a:r>
              <a:rPr lang="en-US" sz="2800" dirty="0">
                <a:solidFill>
                  <a:srgbClr val="2175D9"/>
                </a:solidFill>
              </a:rPr>
              <a:t> </a:t>
            </a:r>
            <a:r>
              <a:rPr lang="en-US" sz="2800" dirty="0"/>
              <a:t>and projections </a:t>
            </a:r>
            <a:r>
              <a:rPr lang="en-US" sz="2800" dirty="0" err="1">
                <a:solidFill>
                  <a:srgbClr val="FF0000"/>
                </a:solidFill>
              </a:rPr>
              <a:t>M</a:t>
            </a:r>
            <a:r>
              <a:rPr lang="en-US" sz="2800" baseline="-25000" dirty="0" err="1">
                <a:solidFill>
                  <a:srgbClr val="FF0000"/>
                </a:solidFill>
              </a:rPr>
              <a:t>i</a:t>
            </a:r>
            <a:r>
              <a:rPr lang="en-US" sz="2800" dirty="0" err="1">
                <a:solidFill>
                  <a:srgbClr val="FF0000"/>
                </a:solidFill>
              </a:rPr>
              <a:t>X</a:t>
            </a:r>
            <a:r>
              <a:rPr lang="en-US" sz="2800" baseline="-25000" dirty="0" err="1">
                <a:solidFill>
                  <a:srgbClr val="FF0000"/>
                </a:solidFill>
              </a:rPr>
              <a:t>j</a:t>
            </a:r>
            <a:r>
              <a:rPr lang="en-US" sz="2800" baseline="-25000" dirty="0">
                <a:solidFill>
                  <a:srgbClr val="FF0000"/>
                </a:solidFill>
              </a:rPr>
              <a:t> </a:t>
            </a:r>
            <a:r>
              <a:rPr lang="en-US" sz="2800" dirty="0"/>
              <a:t>when they’re visible.</a:t>
            </a:r>
          </a:p>
        </p:txBody>
      </p:sp>
      <p:grpSp>
        <p:nvGrpSpPr>
          <p:cNvPr id="33" name="Group 32">
            <a:extLst>
              <a:ext uri="{FF2B5EF4-FFF2-40B4-BE49-F238E27FC236}">
                <a16:creationId xmlns:a16="http://schemas.microsoft.com/office/drawing/2014/main" id="{85691870-C5D2-47B3-93E0-1D33F8948839}"/>
              </a:ext>
            </a:extLst>
          </p:cNvPr>
          <p:cNvGrpSpPr/>
          <p:nvPr/>
        </p:nvGrpSpPr>
        <p:grpSpPr>
          <a:xfrm>
            <a:off x="192549" y="3149431"/>
            <a:ext cx="4536242" cy="1900090"/>
            <a:chOff x="192549" y="3149431"/>
            <a:chExt cx="4536242" cy="1900090"/>
          </a:xfrm>
        </p:grpSpPr>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B6865FEA-3D94-45C1-A063-1AE8F4DFD080}"/>
                    </a:ext>
                  </a:extLst>
                </p:cNvPr>
                <p:cNvSpPr txBox="1"/>
                <p:nvPr/>
              </p:nvSpPr>
              <p:spPr>
                <a:xfrm>
                  <a:off x="192549" y="3149431"/>
                  <a:ext cx="4536242" cy="887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arg</m:t>
                            </m:r>
                          </m:fName>
                          <m:e>
                            <m:func>
                              <m:funcPr>
                                <m:ctrlPr>
                                  <a:rPr lang="en-US" sz="3200" b="0" i="1" smtClean="0">
                                    <a:latin typeface="Cambria Math" panose="02040503050406030204" pitchFamily="18" charset="0"/>
                                  </a:rPr>
                                </m:ctrlPr>
                              </m:funcPr>
                              <m:fName>
                                <m:limLow>
                                  <m:limLowPr>
                                    <m:ctrlPr>
                                      <a:rPr lang="en-US" sz="3200" b="0" i="1" smtClean="0">
                                        <a:latin typeface="Cambria Math" panose="02040503050406030204" pitchFamily="18" charset="0"/>
                                      </a:rPr>
                                    </m:ctrlPr>
                                  </m:limLowPr>
                                  <m:e>
                                    <m:r>
                                      <m:rPr>
                                        <m:sty m:val="p"/>
                                      </m:rPr>
                                      <a:rPr lang="en-US" sz="3200" b="0" i="0" smtClean="0">
                                        <a:latin typeface="Cambria Math" panose="02040503050406030204" pitchFamily="18" charset="0"/>
                                      </a:rPr>
                                      <m:t>min</m:t>
                                    </m:r>
                                  </m:e>
                                  <m:lim>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𝑀</m:t>
                                        </m:r>
                                      </m:e>
                                      <m:sub>
                                        <m:r>
                                          <a:rPr lang="en-US" sz="3200" b="0" i="1" smtClean="0">
                                            <a:latin typeface="Cambria Math" panose="02040503050406030204" pitchFamily="18" charset="0"/>
                                          </a:rPr>
                                          <m:t>𝑖</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𝑋</m:t>
                                        </m:r>
                                      </m:e>
                                      <m:sub>
                                        <m:r>
                                          <a:rPr lang="en-US" sz="3200" b="0" i="1" smtClean="0">
                                            <a:latin typeface="Cambria Math" panose="02040503050406030204" pitchFamily="18" charset="0"/>
                                          </a:rPr>
                                          <m:t>𝑗</m:t>
                                        </m:r>
                                      </m:sub>
                                    </m:sSub>
                                  </m:lim>
                                </m:limLow>
                              </m:fName>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𝑤</m:t>
                                    </m:r>
                                  </m:e>
                                  <m:sub>
                                    <m:r>
                                      <a:rPr lang="en-US" sz="3200" b="0" i="1" smtClean="0">
                                        <a:latin typeface="Cambria Math" panose="02040503050406030204" pitchFamily="18" charset="0"/>
                                      </a:rPr>
                                      <m:t>𝑖𝑗</m:t>
                                    </m:r>
                                  </m:sub>
                                </m:sSub>
                                <m:r>
                                  <a:rPr lang="en-US" sz="3200" b="0" i="1" smtClean="0">
                                    <a:latin typeface="Cambria Math" panose="02040503050406030204" pitchFamily="18" charset="0"/>
                                  </a:rPr>
                                  <m:t> </m:t>
                                </m:r>
                                <m:r>
                                  <a:rPr lang="en-US" sz="3200" b="0" i="1" smtClean="0">
                                    <a:latin typeface="Cambria Math" panose="02040503050406030204" pitchFamily="18" charset="0"/>
                                  </a:rPr>
                                  <m:t>𝑑</m:t>
                                </m:r>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𝑀</m:t>
                                            </m:r>
                                          </m:e>
                                          <m:sub>
                                            <m:r>
                                              <a:rPr lang="en-US" sz="3200" b="0" i="1" smtClean="0">
                                                <a:solidFill>
                                                  <a:srgbClr val="FF0000"/>
                                                </a:solidFill>
                                                <a:latin typeface="Cambria Math" panose="02040503050406030204" pitchFamily="18" charset="0"/>
                                              </a:rPr>
                                              <m:t>𝑖</m:t>
                                            </m:r>
                                          </m:sub>
                                        </m:sSub>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𝑋</m:t>
                                            </m:r>
                                          </m:e>
                                          <m:sub>
                                            <m:r>
                                              <a:rPr lang="en-US" sz="3200" b="0" i="1" smtClean="0">
                                                <a:solidFill>
                                                  <a:srgbClr val="FF0000"/>
                                                </a:solidFill>
                                                <a:latin typeface="Cambria Math" panose="02040503050406030204" pitchFamily="18" charset="0"/>
                                              </a:rPr>
                                              <m:t>𝑗</m:t>
                                            </m:r>
                                          </m:sub>
                                        </m:sSub>
                                        <m:r>
                                          <a:rPr lang="en-US" sz="3200" b="0" i="1" smtClean="0">
                                            <a:latin typeface="Cambria Math" panose="02040503050406030204" pitchFamily="18" charset="0"/>
                                          </a:rPr>
                                          <m:t>,</m:t>
                                        </m:r>
                                        <m:sSub>
                                          <m:sSubPr>
                                            <m:ctrlPr>
                                              <a:rPr lang="en-US" sz="3200" b="0" i="1" smtClean="0">
                                                <a:solidFill>
                                                  <a:srgbClr val="2175D9"/>
                                                </a:solidFill>
                                                <a:latin typeface="Cambria Math" panose="02040503050406030204" pitchFamily="18" charset="0"/>
                                              </a:rPr>
                                            </m:ctrlPr>
                                          </m:sSubPr>
                                          <m:e>
                                            <m:r>
                                              <a:rPr lang="en-US" sz="3200" b="0" i="1" smtClean="0">
                                                <a:solidFill>
                                                  <a:srgbClr val="2175D9"/>
                                                </a:solidFill>
                                                <a:latin typeface="Cambria Math" panose="02040503050406030204" pitchFamily="18" charset="0"/>
                                              </a:rPr>
                                              <m:t>𝑝</m:t>
                                            </m:r>
                                          </m:e>
                                          <m:sub>
                                            <m:r>
                                              <a:rPr lang="en-US" sz="3200" b="0" i="1" smtClean="0">
                                                <a:solidFill>
                                                  <a:srgbClr val="2175D9"/>
                                                </a:solidFill>
                                                <a:latin typeface="Cambria Math" panose="02040503050406030204" pitchFamily="18" charset="0"/>
                                              </a:rPr>
                                              <m:t>𝑖𝑗</m:t>
                                            </m:r>
                                          </m:sub>
                                        </m:sSub>
                                      </m:e>
                                    </m:d>
                                  </m:e>
                                  <m:sup>
                                    <m:r>
                                      <a:rPr lang="en-US" sz="3200" b="0" i="1" smtClean="0">
                                        <a:latin typeface="Cambria Math" panose="02040503050406030204" pitchFamily="18" charset="0"/>
                                      </a:rPr>
                                      <m:t>2</m:t>
                                    </m:r>
                                  </m:sup>
                                </m:sSup>
                              </m:e>
                            </m:func>
                          </m:e>
                        </m:func>
                      </m:oMath>
                    </m:oMathPara>
                  </a14:m>
                  <a:endParaRPr lang="en-US" sz="3200" dirty="0"/>
                </a:p>
              </p:txBody>
            </p:sp>
          </mc:Choice>
          <mc:Fallback>
            <p:sp>
              <p:nvSpPr>
                <p:cNvPr id="34" name="TextBox 33">
                  <a:extLst>
                    <a:ext uri="{FF2B5EF4-FFF2-40B4-BE49-F238E27FC236}">
                      <a16:creationId xmlns:a16="http://schemas.microsoft.com/office/drawing/2014/main" id="{B6865FEA-3D94-45C1-A063-1AE8F4DFD080}"/>
                    </a:ext>
                  </a:extLst>
                </p:cNvPr>
                <p:cNvSpPr txBox="1">
                  <a:spLocks noRot="1" noChangeAspect="1" noMove="1" noResize="1" noEditPoints="1" noAdjustHandles="1" noChangeArrowheads="1" noChangeShapeType="1" noTextEdit="1"/>
                </p:cNvSpPr>
                <p:nvPr/>
              </p:nvSpPr>
              <p:spPr>
                <a:xfrm>
                  <a:off x="192549" y="3149431"/>
                  <a:ext cx="4536242" cy="887102"/>
                </a:xfrm>
                <a:prstGeom prst="rect">
                  <a:avLst/>
                </a:prstGeom>
                <a:blipFill>
                  <a:blip r:embed="rId2"/>
                  <a:stretch>
                    <a:fillRect/>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F28F525D-CED2-4EE0-A2AD-F6265EAB279D}"/>
                </a:ext>
              </a:extLst>
            </p:cNvPr>
            <p:cNvCxnSpPr/>
            <p:nvPr/>
          </p:nvCxnSpPr>
          <p:spPr>
            <a:xfrm flipV="1">
              <a:off x="2063692" y="3856599"/>
              <a:ext cx="0" cy="62489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443E112-2390-47B4-A985-19FFB4153E9B}"/>
                </a:ext>
              </a:extLst>
            </p:cNvPr>
            <p:cNvSpPr txBox="1"/>
            <p:nvPr/>
          </p:nvSpPr>
          <p:spPr>
            <a:xfrm>
              <a:off x="220329" y="4526301"/>
              <a:ext cx="3708241" cy="523220"/>
            </a:xfrm>
            <a:prstGeom prst="rect">
              <a:avLst/>
            </a:prstGeom>
            <a:noFill/>
          </p:spPr>
          <p:txBody>
            <a:bodyPr wrap="square" rtlCol="0">
              <a:spAutoFit/>
            </a:bodyPr>
            <a:lstStyle/>
            <a:p>
              <a:pPr algn="ctr"/>
              <a:r>
                <a:rPr lang="en-US" sz="2800" dirty="0"/>
                <a:t>Visibility flag</a:t>
              </a:r>
            </a:p>
          </p:txBody>
        </p:sp>
      </p:grpSp>
      <p:sp>
        <p:nvSpPr>
          <p:cNvPr id="39" name="TextBox 38">
            <a:extLst>
              <a:ext uri="{FF2B5EF4-FFF2-40B4-BE49-F238E27FC236}">
                <a16:creationId xmlns:a16="http://schemas.microsoft.com/office/drawing/2014/main" id="{EA8B6620-B2EF-43F5-9321-68566AAA4A5B}"/>
              </a:ext>
            </a:extLst>
          </p:cNvPr>
          <p:cNvSpPr txBox="1"/>
          <p:nvPr/>
        </p:nvSpPr>
        <p:spPr>
          <a:xfrm>
            <a:off x="357404" y="6429539"/>
            <a:ext cx="8060203" cy="276999"/>
          </a:xfrm>
          <a:prstGeom prst="rect">
            <a:avLst/>
          </a:prstGeom>
          <a:noFill/>
        </p:spPr>
        <p:txBody>
          <a:bodyPr wrap="square" rtlCol="0">
            <a:spAutoFit/>
          </a:bodyPr>
          <a:lstStyle/>
          <a:p>
            <a:r>
              <a:rPr lang="en-US" sz="1200" dirty="0"/>
              <a:t>Figure Credit: S. </a:t>
            </a:r>
            <a:r>
              <a:rPr lang="en-US" sz="1200" dirty="0" err="1"/>
              <a:t>Lazebnik</a:t>
            </a:r>
            <a:endParaRPr lang="en-US" sz="1200" dirty="0"/>
          </a:p>
        </p:txBody>
      </p:sp>
    </p:spTree>
    <p:extLst>
      <p:ext uri="{BB962C8B-B14F-4D97-AF65-F5344CB8AC3E}">
        <p14:creationId xmlns:p14="http://schemas.microsoft.com/office/powerpoint/2010/main" val="2806543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9EDC-A54C-4343-AAF5-4C32387F879A}"/>
              </a:ext>
            </a:extLst>
          </p:cNvPr>
          <p:cNvSpPr>
            <a:spLocks noGrp="1"/>
          </p:cNvSpPr>
          <p:nvPr>
            <p:ph type="title"/>
          </p:nvPr>
        </p:nvSpPr>
        <p:spPr/>
        <p:txBody>
          <a:bodyPr/>
          <a:lstStyle/>
          <a:p>
            <a:r>
              <a:rPr lang="en-US" dirty="0"/>
              <a:t>Devil is in the details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0ACB4C2-859E-4E23-8EBB-33895D5CF639}"/>
                  </a:ext>
                </a:extLst>
              </p:cNvPr>
              <p:cNvSpPr txBox="1"/>
              <p:nvPr/>
            </p:nvSpPr>
            <p:spPr>
              <a:xfrm>
                <a:off x="3979108" y="1564471"/>
                <a:ext cx="4536242" cy="887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arg</m:t>
                          </m:r>
                        </m:fName>
                        <m:e>
                          <m:func>
                            <m:funcPr>
                              <m:ctrlPr>
                                <a:rPr lang="en-US" sz="3200" b="0" i="1" smtClean="0">
                                  <a:latin typeface="Cambria Math" panose="02040503050406030204" pitchFamily="18" charset="0"/>
                                </a:rPr>
                              </m:ctrlPr>
                            </m:funcPr>
                            <m:fName>
                              <m:limLow>
                                <m:limLowPr>
                                  <m:ctrlPr>
                                    <a:rPr lang="en-US" sz="3200" b="0" i="1" smtClean="0">
                                      <a:latin typeface="Cambria Math" panose="02040503050406030204" pitchFamily="18" charset="0"/>
                                    </a:rPr>
                                  </m:ctrlPr>
                                </m:limLowPr>
                                <m:e>
                                  <m:r>
                                    <m:rPr>
                                      <m:sty m:val="p"/>
                                    </m:rPr>
                                    <a:rPr lang="en-US" sz="3200" b="0" i="0" smtClean="0">
                                      <a:latin typeface="Cambria Math" panose="02040503050406030204" pitchFamily="18" charset="0"/>
                                    </a:rPr>
                                    <m:t>min</m:t>
                                  </m:r>
                                </m:e>
                                <m:lim>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𝑀</m:t>
                                      </m:r>
                                    </m:e>
                                    <m:sub>
                                      <m:r>
                                        <a:rPr lang="en-US" sz="3200" b="0" i="1" smtClean="0">
                                          <a:latin typeface="Cambria Math" panose="02040503050406030204" pitchFamily="18" charset="0"/>
                                        </a:rPr>
                                        <m:t>𝑖</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𝑋</m:t>
                                      </m:r>
                                    </m:e>
                                    <m:sub>
                                      <m:r>
                                        <a:rPr lang="en-US" sz="3200" b="0" i="1" smtClean="0">
                                          <a:latin typeface="Cambria Math" panose="02040503050406030204" pitchFamily="18" charset="0"/>
                                        </a:rPr>
                                        <m:t>𝑗</m:t>
                                      </m:r>
                                    </m:sub>
                                  </m:sSub>
                                </m:lim>
                              </m:limLow>
                            </m:fName>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𝑤</m:t>
                                  </m:r>
                                </m:e>
                                <m:sub>
                                  <m:r>
                                    <a:rPr lang="en-US" sz="3200" b="0" i="1" smtClean="0">
                                      <a:latin typeface="Cambria Math" panose="02040503050406030204" pitchFamily="18" charset="0"/>
                                    </a:rPr>
                                    <m:t>𝑖𝑗</m:t>
                                  </m:r>
                                </m:sub>
                              </m:sSub>
                              <m:r>
                                <a:rPr lang="en-US" sz="3200" b="0" i="1" smtClean="0">
                                  <a:latin typeface="Cambria Math" panose="02040503050406030204" pitchFamily="18" charset="0"/>
                                </a:rPr>
                                <m:t> </m:t>
                              </m:r>
                              <m:r>
                                <a:rPr lang="en-US" sz="3200" b="0" i="1" smtClean="0">
                                  <a:latin typeface="Cambria Math" panose="02040503050406030204" pitchFamily="18" charset="0"/>
                                </a:rPr>
                                <m:t>𝑑</m:t>
                              </m:r>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𝑀</m:t>
                                          </m:r>
                                        </m:e>
                                        <m:sub>
                                          <m:r>
                                            <a:rPr lang="en-US" sz="3200" b="0" i="1" smtClean="0">
                                              <a:solidFill>
                                                <a:srgbClr val="FF0000"/>
                                              </a:solidFill>
                                              <a:latin typeface="Cambria Math" panose="02040503050406030204" pitchFamily="18" charset="0"/>
                                            </a:rPr>
                                            <m:t>𝑖</m:t>
                                          </m:r>
                                        </m:sub>
                                      </m:sSub>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𝑋</m:t>
                                          </m:r>
                                        </m:e>
                                        <m:sub>
                                          <m:r>
                                            <a:rPr lang="en-US" sz="3200" b="0" i="1" smtClean="0">
                                              <a:solidFill>
                                                <a:srgbClr val="FF0000"/>
                                              </a:solidFill>
                                              <a:latin typeface="Cambria Math" panose="02040503050406030204" pitchFamily="18" charset="0"/>
                                            </a:rPr>
                                            <m:t>𝑗</m:t>
                                          </m:r>
                                        </m:sub>
                                      </m:sSub>
                                      <m:r>
                                        <a:rPr lang="en-US" sz="3200" b="0" i="1" smtClean="0">
                                          <a:latin typeface="Cambria Math" panose="02040503050406030204" pitchFamily="18" charset="0"/>
                                        </a:rPr>
                                        <m:t>,</m:t>
                                      </m:r>
                                      <m:sSub>
                                        <m:sSubPr>
                                          <m:ctrlPr>
                                            <a:rPr lang="en-US" sz="3200" b="0" i="1" smtClean="0">
                                              <a:solidFill>
                                                <a:srgbClr val="2175D9"/>
                                              </a:solidFill>
                                              <a:latin typeface="Cambria Math" panose="02040503050406030204" pitchFamily="18" charset="0"/>
                                            </a:rPr>
                                          </m:ctrlPr>
                                        </m:sSubPr>
                                        <m:e>
                                          <m:r>
                                            <a:rPr lang="en-US" sz="3200" b="0" i="1" smtClean="0">
                                              <a:solidFill>
                                                <a:srgbClr val="2175D9"/>
                                              </a:solidFill>
                                              <a:latin typeface="Cambria Math" panose="02040503050406030204" pitchFamily="18" charset="0"/>
                                            </a:rPr>
                                            <m:t>𝑝</m:t>
                                          </m:r>
                                        </m:e>
                                        <m:sub>
                                          <m:r>
                                            <a:rPr lang="en-US" sz="3200" b="0" i="1" smtClean="0">
                                              <a:solidFill>
                                                <a:srgbClr val="2175D9"/>
                                              </a:solidFill>
                                              <a:latin typeface="Cambria Math" panose="02040503050406030204" pitchFamily="18" charset="0"/>
                                            </a:rPr>
                                            <m:t>𝑖𝑗</m:t>
                                          </m:r>
                                        </m:sub>
                                      </m:sSub>
                                    </m:e>
                                  </m:d>
                                </m:e>
                                <m:sup>
                                  <m:r>
                                    <a:rPr lang="en-US" sz="3200" b="0" i="1" smtClean="0">
                                      <a:latin typeface="Cambria Math" panose="02040503050406030204" pitchFamily="18" charset="0"/>
                                    </a:rPr>
                                    <m:t>2</m:t>
                                  </m:r>
                                </m:sup>
                              </m:sSup>
                            </m:e>
                          </m:func>
                        </m:e>
                      </m:func>
                    </m:oMath>
                  </m:oMathPara>
                </a14:m>
                <a:endParaRPr lang="en-US" sz="3200" dirty="0"/>
              </a:p>
            </p:txBody>
          </p:sp>
        </mc:Choice>
        <mc:Fallback xmlns="">
          <p:sp>
            <p:nvSpPr>
              <p:cNvPr id="3" name="TextBox 2">
                <a:extLst>
                  <a:ext uri="{FF2B5EF4-FFF2-40B4-BE49-F238E27FC236}">
                    <a16:creationId xmlns:a16="http://schemas.microsoft.com/office/drawing/2014/main" id="{D0ACB4C2-859E-4E23-8EBB-33895D5CF639}"/>
                  </a:ext>
                </a:extLst>
              </p:cNvPr>
              <p:cNvSpPr txBox="1">
                <a:spLocks noRot="1" noChangeAspect="1" noMove="1" noResize="1" noEditPoints="1" noAdjustHandles="1" noChangeArrowheads="1" noChangeShapeType="1" noTextEdit="1"/>
              </p:cNvSpPr>
              <p:nvPr/>
            </p:nvSpPr>
            <p:spPr>
              <a:xfrm>
                <a:off x="3979108" y="1564471"/>
                <a:ext cx="4536242" cy="887102"/>
              </a:xfrm>
              <a:prstGeom prst="rect">
                <a:avLst/>
              </a:prstGeom>
              <a:blipFill>
                <a:blip r:embed="rId2"/>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6A2C616-9954-4110-845C-AE6AB3F3B4FB}"/>
              </a:ext>
            </a:extLst>
          </p:cNvPr>
          <p:cNvSpPr txBox="1"/>
          <p:nvPr/>
        </p:nvSpPr>
        <p:spPr>
          <a:xfrm>
            <a:off x="220329" y="1746412"/>
            <a:ext cx="3708241" cy="523220"/>
          </a:xfrm>
          <a:prstGeom prst="rect">
            <a:avLst/>
          </a:prstGeom>
          <a:noFill/>
        </p:spPr>
        <p:txBody>
          <a:bodyPr wrap="square" rtlCol="0">
            <a:spAutoFit/>
          </a:bodyPr>
          <a:lstStyle/>
          <a:p>
            <a:pPr algn="ctr"/>
            <a:r>
              <a:rPr lang="en-US" sz="2800" dirty="0"/>
              <a:t>High-level idea:</a:t>
            </a:r>
          </a:p>
        </p:txBody>
      </p:sp>
      <p:sp>
        <p:nvSpPr>
          <p:cNvPr id="5" name="TextBox 4">
            <a:extLst>
              <a:ext uri="{FF2B5EF4-FFF2-40B4-BE49-F238E27FC236}">
                <a16:creationId xmlns:a16="http://schemas.microsoft.com/office/drawing/2014/main" id="{DAB9F794-14AC-40D5-A265-53FC1671B810}"/>
              </a:ext>
            </a:extLst>
          </p:cNvPr>
          <p:cNvSpPr txBox="1"/>
          <p:nvPr/>
        </p:nvSpPr>
        <p:spPr>
          <a:xfrm>
            <a:off x="424490" y="2595498"/>
            <a:ext cx="8295021" cy="3108543"/>
          </a:xfrm>
          <a:prstGeom prst="rect">
            <a:avLst/>
          </a:prstGeom>
          <a:noFill/>
        </p:spPr>
        <p:txBody>
          <a:bodyPr wrap="square" rtlCol="0">
            <a:spAutoFit/>
          </a:bodyPr>
          <a:lstStyle/>
          <a:p>
            <a:r>
              <a:rPr lang="en-US" sz="2800" dirty="0"/>
              <a:t>In practice: </a:t>
            </a:r>
          </a:p>
          <a:p>
            <a:pPr marL="457200" indent="-457200">
              <a:buFont typeface="Arial" panose="020B0604020202020204" pitchFamily="34" charset="0"/>
              <a:buChar char="•"/>
            </a:pPr>
            <a:r>
              <a:rPr lang="en-US" sz="2800" dirty="0"/>
              <a:t>Have to initialize reasonably well </a:t>
            </a:r>
          </a:p>
          <a:p>
            <a:pPr marL="457200" indent="-457200">
              <a:buFont typeface="Arial" panose="020B0604020202020204" pitchFamily="34" charset="0"/>
              <a:buChar char="•"/>
            </a:pPr>
            <a:r>
              <a:rPr lang="en-US" sz="2800" dirty="0"/>
              <a:t>Should minimize over </a:t>
            </a:r>
            <a:r>
              <a:rPr lang="en-US" sz="2800" dirty="0" err="1"/>
              <a:t>K,R,t</a:t>
            </a:r>
            <a:r>
              <a:rPr lang="en-US" sz="2800" dirty="0"/>
              <a:t> directly</a:t>
            </a:r>
          </a:p>
          <a:p>
            <a:pPr marL="457200" indent="-457200">
              <a:buFont typeface="Arial" panose="020B0604020202020204" pitchFamily="34" charset="0"/>
              <a:buChar char="•"/>
            </a:pPr>
            <a:r>
              <a:rPr lang="en-US" sz="2800" dirty="0"/>
              <a:t>Problem is very sparse: </a:t>
            </a:r>
            <a:r>
              <a:rPr lang="en-US" sz="2800" dirty="0" err="1"/>
              <a:t>w</a:t>
            </a:r>
            <a:r>
              <a:rPr lang="en-US" sz="2800" baseline="-25000" dirty="0" err="1"/>
              <a:t>ij</a:t>
            </a:r>
            <a:r>
              <a:rPr lang="en-US" sz="2800" dirty="0"/>
              <a:t> almost always zero</a:t>
            </a:r>
          </a:p>
          <a:p>
            <a:pPr marL="457200" indent="-457200">
              <a:buFont typeface="Arial" panose="020B0604020202020204" pitchFamily="34" charset="0"/>
              <a:buChar char="•"/>
            </a:pPr>
            <a:r>
              <a:rPr lang="en-US" sz="2800" dirty="0"/>
              <a:t>Need to integrate uncertainty information</a:t>
            </a:r>
          </a:p>
          <a:p>
            <a:pPr marL="457200" indent="-457200">
              <a:buFont typeface="Arial" panose="020B0604020202020204" pitchFamily="34" charset="0"/>
              <a:buChar char="•"/>
            </a:pPr>
            <a:r>
              <a:rPr lang="en-US" sz="2800" dirty="0"/>
              <a:t>Probably want to use a system written by experts</a:t>
            </a:r>
          </a:p>
        </p:txBody>
      </p:sp>
    </p:spTree>
    <p:extLst>
      <p:ext uri="{BB962C8B-B14F-4D97-AF65-F5344CB8AC3E}">
        <p14:creationId xmlns:p14="http://schemas.microsoft.com/office/powerpoint/2010/main" val="1462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Representative </a:t>
            </a:r>
            <a:r>
              <a:rPr lang="en-US" altLang="en-US" dirty="0"/>
              <a:t>SFM pipeline</a:t>
            </a:r>
          </a:p>
        </p:txBody>
      </p:sp>
      <p:sp>
        <p:nvSpPr>
          <p:cNvPr id="2" name="Rectangle 1"/>
          <p:cNvSpPr/>
          <p:nvPr/>
        </p:nvSpPr>
        <p:spPr>
          <a:xfrm>
            <a:off x="19878" y="5950803"/>
            <a:ext cx="9124122" cy="830997"/>
          </a:xfrm>
          <a:prstGeom prst="rect">
            <a:avLst/>
          </a:prstGeom>
        </p:spPr>
        <p:txBody>
          <a:bodyPr wrap="square">
            <a:spAutoFit/>
          </a:bodyPr>
          <a:lstStyle/>
          <a:p>
            <a:pPr algn="ctr"/>
            <a:r>
              <a:rPr lang="en-US" sz="1600" dirty="0"/>
              <a:t>N. </a:t>
            </a:r>
            <a:r>
              <a:rPr lang="en-US" sz="1600" dirty="0" err="1"/>
              <a:t>Snavely</a:t>
            </a:r>
            <a:r>
              <a:rPr lang="en-US" sz="1600" dirty="0"/>
              <a:t>, S. Seitz, and R. </a:t>
            </a:r>
            <a:r>
              <a:rPr lang="en-US" sz="1600" dirty="0" err="1"/>
              <a:t>Szeliski</a:t>
            </a:r>
            <a:r>
              <a:rPr lang="en-US" sz="1600" dirty="0"/>
              <a:t>, </a:t>
            </a:r>
            <a:r>
              <a:rPr lang="en-US" sz="1600" dirty="0">
                <a:hlinkClick r:id="rId3"/>
              </a:rPr>
              <a:t>Photo tourism: Exploring photo collections in 3D</a:t>
            </a:r>
            <a:r>
              <a:rPr lang="en-US" sz="1600" dirty="0"/>
              <a:t>, </a:t>
            </a:r>
            <a:br>
              <a:rPr lang="en-US" sz="1600" dirty="0"/>
            </a:br>
            <a:r>
              <a:rPr lang="en-US" sz="1600" dirty="0"/>
              <a:t>SIGGRAPH 2006.</a:t>
            </a:r>
          </a:p>
          <a:p>
            <a:pPr algn="ctr"/>
            <a:r>
              <a:rPr lang="en-US" sz="1600" dirty="0">
                <a:hlinkClick r:id="rId3"/>
              </a:rPr>
              <a:t>http://</a:t>
            </a:r>
            <a:r>
              <a:rPr lang="en-US" sz="1600" dirty="0" err="1">
                <a:hlinkClick r:id="rId3"/>
              </a:rPr>
              <a:t>phototour.cs.washington.edu</a:t>
            </a:r>
            <a:r>
              <a:rPr lang="en-US" sz="1600" dirty="0">
                <a:hlinkClick r:id="rId3"/>
              </a:rPr>
              <a:t>/</a:t>
            </a:r>
            <a:endParaRPr lang="en-US" sz="1600" dirty="0"/>
          </a:p>
        </p:txBody>
      </p:sp>
      <p:pic>
        <p:nvPicPr>
          <p:cNvPr id="3" name="Picture 2"/>
          <p:cNvPicPr>
            <a:picLocks noChangeAspect="1"/>
          </p:cNvPicPr>
          <p:nvPr/>
        </p:nvPicPr>
        <p:blipFill>
          <a:blip r:embed="rId4"/>
          <a:stretch>
            <a:fillRect/>
          </a:stretch>
        </p:blipFill>
        <p:spPr>
          <a:xfrm>
            <a:off x="127000" y="1879600"/>
            <a:ext cx="8890000" cy="3086100"/>
          </a:xfrm>
          <a:prstGeom prst="rect">
            <a:avLst/>
          </a:prstGeom>
        </p:spPr>
      </p:pic>
    </p:spTree>
    <p:extLst>
      <p:ext uri="{BB962C8B-B14F-4D97-AF65-F5344CB8AC3E}">
        <p14:creationId xmlns:p14="http://schemas.microsoft.com/office/powerpoint/2010/main" val="4267851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Feature detection</a:t>
            </a:r>
          </a:p>
        </p:txBody>
      </p:sp>
      <p:grpSp>
        <p:nvGrpSpPr>
          <p:cNvPr id="16387" name="Group 37"/>
          <p:cNvGrpSpPr>
            <a:grpSpLocks/>
          </p:cNvGrpSpPr>
          <p:nvPr/>
        </p:nvGrpSpPr>
        <p:grpSpPr bwMode="auto">
          <a:xfrm>
            <a:off x="2413000" y="2392363"/>
            <a:ext cx="4232275" cy="3711575"/>
            <a:chOff x="1300" y="1670"/>
            <a:chExt cx="2049" cy="1800"/>
          </a:xfrm>
        </p:grpSpPr>
        <p:pic>
          <p:nvPicPr>
            <p:cNvPr id="16389"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0"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1"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2"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6393"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4"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5"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6" name="Picture 2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7"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8"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9" name="Picture 2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0"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1"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2" name="Picture 3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3"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4" name="Picture 3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 name="Rectangle 3"/>
          <p:cNvSpPr txBox="1">
            <a:spLocks noChangeArrowheads="1"/>
          </p:cNvSpPr>
          <p:nvPr/>
        </p:nvSpPr>
        <p:spPr bwMode="auto">
          <a:xfrm>
            <a:off x="1384300" y="1355725"/>
            <a:ext cx="6529388" cy="55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r>
              <a:rPr lang="en-US" altLang="en-US" kern="0" dirty="0"/>
              <a:t>Detect SIFT features</a:t>
            </a:r>
          </a:p>
        </p:txBody>
      </p:sp>
      <p:sp>
        <p:nvSpPr>
          <p:cNvPr id="2" name="TextBox 1"/>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3453228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Feature detection</a:t>
            </a:r>
          </a:p>
        </p:txBody>
      </p:sp>
      <p:sp>
        <p:nvSpPr>
          <p:cNvPr id="17411" name="Rectangle 3"/>
          <p:cNvSpPr>
            <a:spLocks noGrp="1" noChangeArrowheads="1"/>
          </p:cNvSpPr>
          <p:nvPr>
            <p:ph type="body" idx="1"/>
          </p:nvPr>
        </p:nvSpPr>
        <p:spPr>
          <a:xfrm>
            <a:off x="1384300" y="1355725"/>
            <a:ext cx="6529388" cy="550863"/>
          </a:xfrm>
        </p:spPr>
        <p:txBody>
          <a:bodyPr/>
          <a:lstStyle/>
          <a:p>
            <a:pPr>
              <a:buFontTx/>
              <a:buNone/>
            </a:pPr>
            <a:r>
              <a:rPr lang="en-US" altLang="en-US" sz="2400" dirty="0"/>
              <a:t>Detect SIFT features</a:t>
            </a:r>
          </a:p>
        </p:txBody>
      </p:sp>
      <p:grpSp>
        <p:nvGrpSpPr>
          <p:cNvPr id="17412" name="Group 251"/>
          <p:cNvGrpSpPr>
            <a:grpSpLocks/>
          </p:cNvGrpSpPr>
          <p:nvPr/>
        </p:nvGrpSpPr>
        <p:grpSpPr bwMode="auto">
          <a:xfrm>
            <a:off x="2413000" y="2392363"/>
            <a:ext cx="4232275" cy="3711575"/>
            <a:chOff x="1300" y="1670"/>
            <a:chExt cx="2049" cy="1800"/>
          </a:xfrm>
        </p:grpSpPr>
        <p:pic>
          <p:nvPicPr>
            <p:cNvPr id="17413"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5"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6"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7417"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8"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9"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0" name="Picture 24"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1"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2"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3"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4"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5"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6" name="Picture 34"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7"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8" name="Picture 36"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9"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0"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1"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2"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3"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4"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7435"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6"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7"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8"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9"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0"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1"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2"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3"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4"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5"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6"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7"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8"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9"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0"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1"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2"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3"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4"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5"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6"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7"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8"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9"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0"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1"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2"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3"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4"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5"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6"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7"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8"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9"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0"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1"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2"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3"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4"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5"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6"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7"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8"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9"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0"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1"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2"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3"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4"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5"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6"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7"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8"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9"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0"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1"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2"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3"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4"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5"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6"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7"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8"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9"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0"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1"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2"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3"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4"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5"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6"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7"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8"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9"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0"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1"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2"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3"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4"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5"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6"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7"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8"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9"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0"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1"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2"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3"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4"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5"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6"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7"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8"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9"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0"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1"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2"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3"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4"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5"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6"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7"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30" name="TextBox 129"/>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437470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35" name="Rectangle 2"/>
          <p:cNvSpPr>
            <a:spLocks noGrp="1" noChangeArrowheads="1"/>
          </p:cNvSpPr>
          <p:nvPr>
            <p:ph type="title"/>
          </p:nvPr>
        </p:nvSpPr>
        <p:spPr/>
        <p:txBody>
          <a:bodyPr/>
          <a:lstStyle/>
          <a:p>
            <a:r>
              <a:rPr lang="en-US" altLang="en-US"/>
              <a:t>Feature matching</a:t>
            </a:r>
          </a:p>
        </p:txBody>
      </p:sp>
      <p:sp>
        <p:nvSpPr>
          <p:cNvPr id="18436" name="Rectangle 3"/>
          <p:cNvSpPr>
            <a:spLocks noGrp="1" noChangeArrowheads="1"/>
          </p:cNvSpPr>
          <p:nvPr>
            <p:ph type="body" idx="1"/>
          </p:nvPr>
        </p:nvSpPr>
        <p:spPr>
          <a:xfrm>
            <a:off x="1500188" y="1355725"/>
            <a:ext cx="6297612" cy="588963"/>
          </a:xfrm>
        </p:spPr>
        <p:txBody>
          <a:bodyPr/>
          <a:lstStyle/>
          <a:p>
            <a:pPr>
              <a:buFontTx/>
              <a:buNone/>
            </a:pPr>
            <a:r>
              <a:rPr lang="en-US" altLang="en-US" sz="2400" dirty="0"/>
              <a:t>Match features between each pair of images</a:t>
            </a:r>
          </a:p>
        </p:txBody>
      </p:sp>
      <p:grpSp>
        <p:nvGrpSpPr>
          <p:cNvPr id="2" name="Group 548"/>
          <p:cNvGrpSpPr>
            <a:grpSpLocks/>
          </p:cNvGrpSpPr>
          <p:nvPr/>
        </p:nvGrpSpPr>
        <p:grpSpPr bwMode="auto">
          <a:xfrm>
            <a:off x="2413000" y="2395538"/>
            <a:ext cx="4232275" cy="3711575"/>
            <a:chOff x="1300" y="1670"/>
            <a:chExt cx="2049" cy="1800"/>
          </a:xfrm>
        </p:grpSpPr>
        <p:sp>
          <p:nvSpPr>
            <p:cNvPr id="18564"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5"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6"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7"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8"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9"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0"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1"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2"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3"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4"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5"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6"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7"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8"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9"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80"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8581"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2"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3"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4"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8585"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6"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7"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8" name="Picture 6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9"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0"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1"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2"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3"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4" name="Picture 7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5"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6" name="Picture 7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7"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8"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9" name="Picture 81" descr="mscolly_851276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00"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1"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2"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3"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4"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5"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606"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7"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8"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9"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0"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1"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2"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3"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4"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5"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6"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7"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8"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9"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0"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1"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2"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3"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4"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5"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6"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7"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8"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9"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0"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1"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2"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3"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4"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5"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6"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7"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8"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9"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0"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1"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2"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3"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4"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5"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6"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7"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8"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9"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0"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1"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2"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3"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4"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5"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6"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7"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8"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9"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0"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1"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2"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3"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4"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5"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6"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7"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8"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9"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0"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1"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2"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3"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4"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5"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6"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7"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8"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9"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0"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1"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2"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3"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4"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5"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6"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7"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8"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9"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0"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1"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2"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3"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4"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5"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6"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7"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8"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9"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0"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1"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2"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3"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4"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5"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6"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7"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8"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grpSp>
        <p:nvGrpSpPr>
          <p:cNvPr id="18438" name="Group 549"/>
          <p:cNvGrpSpPr>
            <a:grpSpLocks/>
          </p:cNvGrpSpPr>
          <p:nvPr/>
        </p:nvGrpSpPr>
        <p:grpSpPr bwMode="auto">
          <a:xfrm>
            <a:off x="2413000" y="2392363"/>
            <a:ext cx="4232275" cy="3711575"/>
            <a:chOff x="1300" y="1670"/>
            <a:chExt cx="2049" cy="1800"/>
          </a:xfrm>
        </p:grpSpPr>
        <p:pic>
          <p:nvPicPr>
            <p:cNvPr id="18439"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0"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1"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2"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8443"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4"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5"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6" name="Picture 557"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7"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8"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9"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0"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1" name="Picture 562" descr="kurtnaks_3126825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2" name="Picture 563" descr="mrjennings_2329908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3"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4" name="Picture 565" descr="mscolly_851276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5"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6"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7"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8"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9"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0"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461"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2"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3"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4"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5"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6"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7"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8"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9"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0"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1"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2"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3"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4"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5"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6"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7"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8"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9"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0"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1"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2"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3"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4"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5"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6"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7"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8"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9"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0"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1"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2"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3"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4"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5"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6"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7"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8"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9"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0"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1"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2"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3"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4"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5"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6"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7"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8"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9"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0"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1"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2"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3"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4"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5"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6"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7"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8"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9"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0"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1"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2"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3"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4"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5"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6"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7"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8"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9"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0"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1"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2"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3"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4"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5"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6"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7"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8"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9"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0"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1"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2"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3"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4"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5"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6"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7"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8"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9"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0"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1"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2"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3"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4"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5"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6"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7"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8"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9"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0"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1"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2"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3"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77" name="TextBox 276"/>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144704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2413000" y="2395538"/>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518243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A6AF-F90F-4B5E-A6B5-2DC320941E29}"/>
              </a:ext>
            </a:extLst>
          </p:cNvPr>
          <p:cNvSpPr>
            <a:spLocks noGrp="1"/>
          </p:cNvSpPr>
          <p:nvPr>
            <p:ph type="title"/>
          </p:nvPr>
        </p:nvSpPr>
        <p:spPr/>
        <p:txBody>
          <a:bodyPr/>
          <a:lstStyle/>
          <a:p>
            <a:r>
              <a:rPr lang="en-US" dirty="0"/>
              <a:t>Structure from motion ambiguities</a:t>
            </a:r>
          </a:p>
        </p:txBody>
      </p:sp>
      <p:grpSp>
        <p:nvGrpSpPr>
          <p:cNvPr id="4" name="Group 3">
            <a:extLst>
              <a:ext uri="{FF2B5EF4-FFF2-40B4-BE49-F238E27FC236}">
                <a16:creationId xmlns:a16="http://schemas.microsoft.com/office/drawing/2014/main" id="{20D327A4-276B-4E62-BA0C-511FBBECEA04}"/>
              </a:ext>
            </a:extLst>
          </p:cNvPr>
          <p:cNvGrpSpPr/>
          <p:nvPr/>
        </p:nvGrpSpPr>
        <p:grpSpPr>
          <a:xfrm>
            <a:off x="2835237" y="2170323"/>
            <a:ext cx="3603358" cy="1510676"/>
            <a:chOff x="2835237" y="2008090"/>
            <a:chExt cx="3603358" cy="1510676"/>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F6EC677-43C9-4D00-8A80-656DC0D759FB}"/>
                    </a:ext>
                  </a:extLst>
                </p:cNvPr>
                <p:cNvSpPr/>
                <p:nvPr/>
              </p:nvSpPr>
              <p:spPr>
                <a:xfrm>
                  <a:off x="2835237" y="2008090"/>
                  <a:ext cx="3603358"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  </m:t>
                            </m:r>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5" name="Rectangle 4">
                  <a:extLst>
                    <a:ext uri="{FF2B5EF4-FFF2-40B4-BE49-F238E27FC236}">
                      <a16:creationId xmlns:a16="http://schemas.microsoft.com/office/drawing/2014/main" id="{9F6EC677-43C9-4D00-8A80-656DC0D759FB}"/>
                    </a:ext>
                  </a:extLst>
                </p:cNvPr>
                <p:cNvSpPr>
                  <a:spLocks noRot="1" noChangeAspect="1" noMove="1" noResize="1" noEditPoints="1" noAdjustHandles="1" noChangeArrowheads="1" noChangeShapeType="1" noTextEdit="1"/>
                </p:cNvSpPr>
                <p:nvPr/>
              </p:nvSpPr>
              <p:spPr>
                <a:xfrm>
                  <a:off x="2835237" y="2008090"/>
                  <a:ext cx="3603358" cy="900888"/>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FFC3C5AC-FC00-4B65-A215-1B5B0932FC2F}"/>
                </a:ext>
              </a:extLst>
            </p:cNvPr>
            <p:cNvSpPr txBox="1"/>
            <p:nvPr/>
          </p:nvSpPr>
          <p:spPr>
            <a:xfrm>
              <a:off x="2945375" y="2933991"/>
              <a:ext cx="904333" cy="584775"/>
            </a:xfrm>
            <a:prstGeom prst="rect">
              <a:avLst/>
            </a:prstGeom>
            <a:noFill/>
          </p:spPr>
          <p:txBody>
            <a:bodyPr wrap="square" rtlCol="0">
              <a:spAutoFit/>
            </a:bodyPr>
            <a:lstStyle/>
            <a:p>
              <a:pPr algn="ctr"/>
              <a:r>
                <a:rPr lang="en-US" sz="3200" dirty="0"/>
                <a:t>3x1</a:t>
              </a:r>
            </a:p>
          </p:txBody>
        </p:sp>
        <p:sp>
          <p:nvSpPr>
            <p:cNvPr id="7" name="TextBox 6">
              <a:extLst>
                <a:ext uri="{FF2B5EF4-FFF2-40B4-BE49-F238E27FC236}">
                  <a16:creationId xmlns:a16="http://schemas.microsoft.com/office/drawing/2014/main" id="{A4379B44-FB9C-4808-8853-1681896875D3}"/>
                </a:ext>
              </a:extLst>
            </p:cNvPr>
            <p:cNvSpPr txBox="1"/>
            <p:nvPr/>
          </p:nvSpPr>
          <p:spPr>
            <a:xfrm>
              <a:off x="4500661" y="2933991"/>
              <a:ext cx="904333" cy="584775"/>
            </a:xfrm>
            <a:prstGeom prst="rect">
              <a:avLst/>
            </a:prstGeom>
            <a:noFill/>
          </p:spPr>
          <p:txBody>
            <a:bodyPr wrap="square" rtlCol="0">
              <a:spAutoFit/>
            </a:bodyPr>
            <a:lstStyle/>
            <a:p>
              <a:pPr algn="ctr"/>
              <a:r>
                <a:rPr lang="en-US" sz="3200" dirty="0"/>
                <a:t>3x4</a:t>
              </a:r>
            </a:p>
          </p:txBody>
        </p:sp>
        <p:sp>
          <p:nvSpPr>
            <p:cNvPr id="8" name="TextBox 7">
              <a:extLst>
                <a:ext uri="{FF2B5EF4-FFF2-40B4-BE49-F238E27FC236}">
                  <a16:creationId xmlns:a16="http://schemas.microsoft.com/office/drawing/2014/main" id="{3EE61B60-19EA-46DB-9493-B2D7F243F75F}"/>
                </a:ext>
              </a:extLst>
            </p:cNvPr>
            <p:cNvSpPr txBox="1"/>
            <p:nvPr/>
          </p:nvSpPr>
          <p:spPr>
            <a:xfrm>
              <a:off x="5404994" y="2933991"/>
              <a:ext cx="904333" cy="584775"/>
            </a:xfrm>
            <a:prstGeom prst="rect">
              <a:avLst/>
            </a:prstGeom>
            <a:noFill/>
          </p:spPr>
          <p:txBody>
            <a:bodyPr wrap="square" rtlCol="0">
              <a:spAutoFit/>
            </a:bodyPr>
            <a:lstStyle/>
            <a:p>
              <a:pPr algn="ctr"/>
              <a:r>
                <a:rPr lang="en-US" sz="3200" dirty="0"/>
                <a:t>4x1</a:t>
              </a:r>
            </a:p>
          </p:txBody>
        </p:sp>
      </p:grpSp>
      <p:sp>
        <p:nvSpPr>
          <p:cNvPr id="9" name="TextBox 8">
            <a:extLst>
              <a:ext uri="{FF2B5EF4-FFF2-40B4-BE49-F238E27FC236}">
                <a16:creationId xmlns:a16="http://schemas.microsoft.com/office/drawing/2014/main" id="{D0D4AFC6-632F-4CD8-B17F-88F0FA7E4F4D}"/>
              </a:ext>
            </a:extLst>
          </p:cNvPr>
          <p:cNvSpPr txBox="1"/>
          <p:nvPr/>
        </p:nvSpPr>
        <p:spPr>
          <a:xfrm>
            <a:off x="724892" y="1496900"/>
            <a:ext cx="7694216" cy="584775"/>
          </a:xfrm>
          <a:prstGeom prst="rect">
            <a:avLst/>
          </a:prstGeom>
          <a:noFill/>
        </p:spPr>
        <p:txBody>
          <a:bodyPr wrap="square" rtlCol="0">
            <a:spAutoFit/>
          </a:bodyPr>
          <a:lstStyle/>
          <a:p>
            <a:pPr algn="ctr"/>
            <a:r>
              <a:rPr lang="en-US" sz="3200" dirty="0"/>
              <a:t>Let’s first find one easy ambiguity</a:t>
            </a:r>
          </a:p>
        </p:txBody>
      </p:sp>
    </p:spTree>
    <p:extLst>
      <p:ext uri="{BB962C8B-B14F-4D97-AF65-F5344CB8AC3E}">
        <p14:creationId xmlns:p14="http://schemas.microsoft.com/office/powerpoint/2010/main" val="3559035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ltLang="en-US"/>
              <a:t>Feature matching</a:t>
            </a:r>
          </a:p>
        </p:txBody>
      </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pic>
        <p:nvPicPr>
          <p:cNvPr id="2" name="Picture 1"/>
          <p:cNvPicPr>
            <a:picLocks noChangeAspect="1"/>
          </p:cNvPicPr>
          <p:nvPr/>
        </p:nvPicPr>
        <p:blipFill rotWithShape="1">
          <a:blip r:embed="rId3"/>
          <a:srcRect l="4" r="54995"/>
          <a:stretch/>
        </p:blipFill>
        <p:spPr>
          <a:xfrm>
            <a:off x="9033" y="2286000"/>
            <a:ext cx="4937127" cy="3733800"/>
          </a:xfrm>
          <a:prstGeom prst="rect">
            <a:avLst/>
          </a:prstGeom>
        </p:spPr>
      </p:pic>
      <p:pic>
        <p:nvPicPr>
          <p:cNvPr id="296" name="Picture 295"/>
          <p:cNvPicPr>
            <a:picLocks noChangeAspect="1"/>
          </p:cNvPicPr>
          <p:nvPr/>
        </p:nvPicPr>
        <p:blipFill rotWithShape="1">
          <a:blip r:embed="rId3"/>
          <a:srcRect l="54994" r="7"/>
          <a:stretch/>
        </p:blipFill>
        <p:spPr>
          <a:xfrm>
            <a:off x="4800600" y="2514600"/>
            <a:ext cx="4343400" cy="3284782"/>
          </a:xfrm>
          <a:prstGeom prst="rect">
            <a:avLst/>
          </a:prstGeom>
        </p:spPr>
      </p:pic>
      <p:sp>
        <p:nvSpPr>
          <p:cNvPr id="4" name="TextBox 3"/>
          <p:cNvSpPr txBox="1"/>
          <p:nvPr/>
        </p:nvSpPr>
        <p:spPr>
          <a:xfrm>
            <a:off x="7716205" y="6474023"/>
            <a:ext cx="1427795" cy="338554"/>
          </a:xfrm>
          <a:prstGeom prst="rect">
            <a:avLst/>
          </a:prstGeom>
          <a:noFill/>
        </p:spPr>
        <p:txBody>
          <a:bodyPr wrap="none" rtlCol="0">
            <a:spAutoFit/>
          </a:bodyPr>
          <a:lstStyle/>
          <a:p>
            <a:r>
              <a:rPr lang="en-US" sz="1600" dirty="0">
                <a:hlinkClick r:id="rId4"/>
              </a:rPr>
              <a:t>Image source</a:t>
            </a:r>
            <a:endParaRPr lang="en-US" sz="1600" dirty="0"/>
          </a:p>
        </p:txBody>
      </p:sp>
    </p:spTree>
    <p:extLst>
      <p:ext uri="{BB962C8B-B14F-4D97-AF65-F5344CB8AC3E}">
        <p14:creationId xmlns:p14="http://schemas.microsoft.com/office/powerpoint/2010/main" val="525057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2413000" y="2395538"/>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60784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Image connectivity graph</a:t>
            </a:r>
          </a:p>
        </p:txBody>
      </p:sp>
      <p:pic>
        <p:nvPicPr>
          <p:cNvPr id="4" name="Picture 3"/>
          <p:cNvPicPr>
            <a:picLocks noChangeAspect="1" noChangeArrowheads="1"/>
          </p:cNvPicPr>
          <p:nvPr/>
        </p:nvPicPr>
        <p:blipFill>
          <a:blip r:embed="rId2"/>
          <a:srcRect/>
          <a:stretch>
            <a:fillRect/>
          </a:stretch>
        </p:blipFill>
        <p:spPr bwMode="auto">
          <a:xfrm>
            <a:off x="2044700" y="1516063"/>
            <a:ext cx="4938713" cy="43846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484" name="TextBox 4"/>
          <p:cNvSpPr txBox="1">
            <a:spLocks noChangeArrowheads="1"/>
          </p:cNvSpPr>
          <p:nvPr/>
        </p:nvSpPr>
        <p:spPr bwMode="auto">
          <a:xfrm>
            <a:off x="1678861" y="6057900"/>
            <a:ext cx="58649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00"/>
              <a:t>(graph layout produced using  the Graphviz toolkit: </a:t>
            </a:r>
            <a:r>
              <a:rPr lang="en-US" altLang="en-US" sz="1400">
                <a:hlinkClick r:id="rId3"/>
              </a:rPr>
              <a:t>http://www.graphviz.org/</a:t>
            </a:r>
            <a:r>
              <a:rPr lang="en-US" altLang="en-US" sz="1400"/>
              <a:t>)</a:t>
            </a:r>
          </a:p>
        </p:txBody>
      </p:sp>
      <p:sp>
        <p:nvSpPr>
          <p:cNvPr id="5" name="TextBox 4"/>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2741320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practice</a:t>
            </a:r>
          </a:p>
        </p:txBody>
      </p:sp>
      <p:sp>
        <p:nvSpPr>
          <p:cNvPr id="3" name="Content Placeholder 2"/>
          <p:cNvSpPr>
            <a:spLocks noGrp="1"/>
          </p:cNvSpPr>
          <p:nvPr>
            <p:ph idx="1"/>
          </p:nvPr>
        </p:nvSpPr>
        <p:spPr/>
        <p:txBody>
          <a:bodyPr>
            <a:normAutofit fontScale="92500" lnSpcReduction="10000"/>
          </a:bodyPr>
          <a:lstStyle/>
          <a:p>
            <a:pPr>
              <a:buFont typeface="Arial" panose="020B0604020202020204" pitchFamily="34" charset="0"/>
              <a:buChar char="•"/>
            </a:pPr>
            <a:r>
              <a:rPr lang="en-US" dirty="0"/>
              <a:t>Pick a pair of images with lots of inliers </a:t>
            </a:r>
            <a:br>
              <a:rPr lang="en-US" dirty="0"/>
            </a:br>
            <a:r>
              <a:rPr lang="en-US" dirty="0"/>
              <a:t>(and preferably, good EXIF data)</a:t>
            </a:r>
          </a:p>
          <a:p>
            <a:pPr lvl="1">
              <a:buFont typeface="Arial" panose="020B0604020202020204" pitchFamily="34" charset="0"/>
              <a:buChar char="•"/>
            </a:pPr>
            <a:r>
              <a:rPr lang="en-US" dirty="0"/>
              <a:t>Initialize intrinsic parameters (focal length, principal point) from EXIF</a:t>
            </a:r>
          </a:p>
          <a:p>
            <a:pPr lvl="1">
              <a:buFont typeface="Arial" panose="020B0604020202020204" pitchFamily="34" charset="0"/>
              <a:buChar char="•"/>
            </a:pPr>
            <a:r>
              <a:rPr lang="en-US" dirty="0"/>
              <a:t>Estimate extrinsic parameters (</a:t>
            </a:r>
            <a:r>
              <a:rPr lang="en-US" b="1" dirty="0"/>
              <a:t>R</a:t>
            </a:r>
            <a:r>
              <a:rPr lang="en-US" dirty="0"/>
              <a:t> and </a:t>
            </a:r>
            <a:r>
              <a:rPr lang="en-US" b="1" dirty="0"/>
              <a:t>t</a:t>
            </a:r>
            <a:r>
              <a:rPr lang="en-US" dirty="0"/>
              <a:t>) </a:t>
            </a:r>
            <a:r>
              <a:rPr lang="en-US" sz="2200" dirty="0"/>
              <a:t>Use triangulation to initialize model points</a:t>
            </a:r>
          </a:p>
          <a:p>
            <a:pPr>
              <a:buFont typeface="Arial" panose="020B0604020202020204" pitchFamily="34" charset="0"/>
              <a:buChar char="•"/>
            </a:pPr>
            <a:r>
              <a:rPr lang="en-US" dirty="0"/>
              <a:t>While remaining images exist</a:t>
            </a:r>
          </a:p>
          <a:p>
            <a:pPr lvl="1">
              <a:buFont typeface="Arial" panose="020B0604020202020204" pitchFamily="34" charset="0"/>
              <a:buChar char="•"/>
            </a:pPr>
            <a:r>
              <a:rPr lang="en-US" dirty="0"/>
              <a:t>Find an image with many feature matches with images in the model</a:t>
            </a:r>
          </a:p>
          <a:p>
            <a:pPr lvl="1">
              <a:buFont typeface="Arial" panose="020B0604020202020204" pitchFamily="34" charset="0"/>
              <a:buChar char="•"/>
            </a:pPr>
            <a:r>
              <a:rPr lang="en-US" dirty="0"/>
              <a:t>Run RANSAC on feature matches to register new image to model</a:t>
            </a:r>
          </a:p>
          <a:p>
            <a:pPr lvl="1">
              <a:buFont typeface="Arial" panose="020B0604020202020204" pitchFamily="34" charset="0"/>
              <a:buChar char="•"/>
            </a:pPr>
            <a:r>
              <a:rPr lang="en-US" dirty="0"/>
              <a:t>Triangulate new points</a:t>
            </a:r>
          </a:p>
          <a:p>
            <a:pPr lvl="1">
              <a:buFont typeface="Arial" panose="020B0604020202020204" pitchFamily="34" charset="0"/>
              <a:buChar char="•"/>
            </a:pPr>
            <a:r>
              <a:rPr lang="en-US" dirty="0"/>
              <a:t>Perform bundle adjustment to re-optimize everything</a:t>
            </a:r>
          </a:p>
        </p:txBody>
      </p:sp>
      <p:sp>
        <p:nvSpPr>
          <p:cNvPr id="4" name="TextBox 3">
            <a:extLst>
              <a:ext uri="{FF2B5EF4-FFF2-40B4-BE49-F238E27FC236}">
                <a16:creationId xmlns:a16="http://schemas.microsoft.com/office/drawing/2014/main" id="{475B1B3B-4DBB-4A85-BEFA-895CB1E4ABE2}"/>
              </a:ext>
            </a:extLst>
          </p:cNvPr>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28358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12FA-02B9-45AE-A259-81383191A37F}"/>
              </a:ext>
            </a:extLst>
          </p:cNvPr>
          <p:cNvSpPr>
            <a:spLocks noGrp="1"/>
          </p:cNvSpPr>
          <p:nvPr>
            <p:ph type="title"/>
          </p:nvPr>
        </p:nvSpPr>
        <p:spPr/>
        <p:txBody>
          <a:bodyPr/>
          <a:lstStyle/>
          <a:p>
            <a:r>
              <a:rPr lang="en-US" dirty="0"/>
              <a:t>The devil is in the details</a:t>
            </a:r>
          </a:p>
        </p:txBody>
      </p:sp>
      <p:sp>
        <p:nvSpPr>
          <p:cNvPr id="3" name="Content Placeholder 2">
            <a:extLst>
              <a:ext uri="{FF2B5EF4-FFF2-40B4-BE49-F238E27FC236}">
                <a16:creationId xmlns:a16="http://schemas.microsoft.com/office/drawing/2014/main" id="{A6F9476C-BF10-4D93-9854-969FDFD98D0E}"/>
              </a:ext>
            </a:extLst>
          </p:cNvPr>
          <p:cNvSpPr>
            <a:spLocks noGrp="1"/>
          </p:cNvSpPr>
          <p:nvPr>
            <p:ph idx="1"/>
          </p:nvPr>
        </p:nvSpPr>
        <p:spPr/>
        <p:txBody>
          <a:bodyPr/>
          <a:lstStyle/>
          <a:p>
            <a:r>
              <a:rPr lang="en-US" dirty="0"/>
              <a:t>Degenerate configurations (</a:t>
            </a:r>
            <a:r>
              <a:rPr lang="en-US" dirty="0" err="1"/>
              <a:t>homographies</a:t>
            </a:r>
            <a:r>
              <a:rPr lang="en-US" dirty="0"/>
              <a:t>)</a:t>
            </a:r>
          </a:p>
          <a:p>
            <a:r>
              <a:rPr lang="en-US" dirty="0"/>
              <a:t>Eliminating outliers</a:t>
            </a:r>
          </a:p>
          <a:p>
            <a:r>
              <a:rPr lang="en-US" dirty="0"/>
              <a:t>Repetition and symmetry</a:t>
            </a:r>
          </a:p>
        </p:txBody>
      </p:sp>
      <p:pic>
        <p:nvPicPr>
          <p:cNvPr id="30722" name="Picture 2" descr="https://static.standard.co.uk/s3fs-public/thumbnails/image/2016/04/26/15/bigben2604a.jpg">
            <a:extLst>
              <a:ext uri="{FF2B5EF4-FFF2-40B4-BE49-F238E27FC236}">
                <a16:creationId xmlns:a16="http://schemas.microsoft.com/office/drawing/2014/main" id="{B36E4959-40D5-4891-BADB-EDA27EA1E6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098"/>
          <a:stretch/>
        </p:blipFill>
        <p:spPr bwMode="auto">
          <a:xfrm>
            <a:off x="628650" y="3301327"/>
            <a:ext cx="3280005" cy="3128212"/>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hips.hearstapps.com/pop.h-cdn.co/assets/16/35/1472746557-clock.jpg">
            <a:extLst>
              <a:ext uri="{FF2B5EF4-FFF2-40B4-BE49-F238E27FC236}">
                <a16:creationId xmlns:a16="http://schemas.microsoft.com/office/drawing/2014/main" id="{0B87EEE2-577E-4FF7-82E0-A1EFF2B0C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55"/>
          <a:stretch/>
        </p:blipFill>
        <p:spPr bwMode="auto">
          <a:xfrm>
            <a:off x="4153988" y="3301327"/>
            <a:ext cx="4362557" cy="31282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734B08-A49A-4548-B9E5-30374CB9A5BA}"/>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678543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5BA8-D103-414A-AFE9-678DDA52A197}"/>
              </a:ext>
            </a:extLst>
          </p:cNvPr>
          <p:cNvSpPr>
            <a:spLocks noGrp="1"/>
          </p:cNvSpPr>
          <p:nvPr>
            <p:ph type="title"/>
          </p:nvPr>
        </p:nvSpPr>
        <p:spPr/>
        <p:txBody>
          <a:bodyPr/>
          <a:lstStyle/>
          <a:p>
            <a:r>
              <a:rPr lang="en-US" dirty="0"/>
              <a:t>The devil is in the details</a:t>
            </a:r>
          </a:p>
        </p:txBody>
      </p:sp>
      <p:sp>
        <p:nvSpPr>
          <p:cNvPr id="3" name="Content Placeholder 2">
            <a:extLst>
              <a:ext uri="{FF2B5EF4-FFF2-40B4-BE49-F238E27FC236}">
                <a16:creationId xmlns:a16="http://schemas.microsoft.com/office/drawing/2014/main" id="{301F4A19-14CD-491F-B300-7F0B67059ADF}"/>
              </a:ext>
            </a:extLst>
          </p:cNvPr>
          <p:cNvSpPr>
            <a:spLocks noGrp="1"/>
          </p:cNvSpPr>
          <p:nvPr>
            <p:ph idx="1"/>
          </p:nvPr>
        </p:nvSpPr>
        <p:spPr/>
        <p:txBody>
          <a:bodyPr/>
          <a:lstStyle/>
          <a:p>
            <a:r>
              <a:rPr lang="en-US" dirty="0"/>
              <a:t>Degenerate configurations (</a:t>
            </a:r>
            <a:r>
              <a:rPr lang="en-US" dirty="0" err="1"/>
              <a:t>homographies</a:t>
            </a:r>
            <a:r>
              <a:rPr lang="en-US" dirty="0"/>
              <a:t>)</a:t>
            </a:r>
          </a:p>
          <a:p>
            <a:r>
              <a:rPr lang="en-US" dirty="0"/>
              <a:t>Eliminating outliers</a:t>
            </a:r>
          </a:p>
          <a:p>
            <a:r>
              <a:rPr lang="en-US" dirty="0"/>
              <a:t>Repetition and symmetry</a:t>
            </a:r>
          </a:p>
          <a:p>
            <a:r>
              <a:rPr lang="en-US" dirty="0"/>
              <a:t>Multiple connected components</a:t>
            </a:r>
          </a:p>
          <a:p>
            <a:pPr marL="0" indent="0">
              <a:buNone/>
            </a:pPr>
            <a:endParaRPr lang="en-US" dirty="0"/>
          </a:p>
        </p:txBody>
      </p:sp>
      <p:sp>
        <p:nvSpPr>
          <p:cNvPr id="4" name="TextBox 3">
            <a:extLst>
              <a:ext uri="{FF2B5EF4-FFF2-40B4-BE49-F238E27FC236}">
                <a16:creationId xmlns:a16="http://schemas.microsoft.com/office/drawing/2014/main" id="{CFB5D0EB-5072-4472-BECD-41EDBB98D444}"/>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108317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nter For Kids Who Can't Read Good - Zoolander (4_10) Movie CLIP (2001) HD-NQ-8IuUkJJc">
            <a:hlinkClick r:id="" action="ppaction://media"/>
            <a:extLst>
              <a:ext uri="{FF2B5EF4-FFF2-40B4-BE49-F238E27FC236}">
                <a16:creationId xmlns:a16="http://schemas.microsoft.com/office/drawing/2014/main" id="{7B41460B-3C7B-4D1B-9B2D-046DF86525BF}"/>
              </a:ext>
            </a:extLst>
          </p:cNvPr>
          <p:cNvPicPr>
            <a:picLocks noChangeAspect="1"/>
          </p:cNvPicPr>
          <p:nvPr>
            <a:videoFile r:link="rId1"/>
            <p:extLst>
              <p:ext uri="{DAA4B4D4-6D71-4841-9C94-3DE7FCFB9230}">
                <p14:media xmlns:p14="http://schemas.microsoft.com/office/powerpoint/2010/main" r:embed="rId2">
                  <p14:trim st="60073" end="53300.6555"/>
                </p14:media>
              </p:ext>
            </p:extLst>
          </p:nvPr>
        </p:nvPicPr>
        <p:blipFill>
          <a:blip r:embed="rId4"/>
          <a:stretch>
            <a:fillRect/>
          </a:stretch>
        </p:blipFill>
        <p:spPr>
          <a:xfrm>
            <a:off x="0" y="857250"/>
            <a:ext cx="9144000" cy="5143500"/>
          </a:xfrm>
          <a:prstGeom prst="rect">
            <a:avLst/>
          </a:prstGeom>
        </p:spPr>
      </p:pic>
      <p:sp>
        <p:nvSpPr>
          <p:cNvPr id="2" name="TextBox 1">
            <a:extLst>
              <a:ext uri="{FF2B5EF4-FFF2-40B4-BE49-F238E27FC236}">
                <a16:creationId xmlns:a16="http://schemas.microsoft.com/office/drawing/2014/main" id="{089CB723-2705-41A2-8D38-5ECE3CC89EE0}"/>
              </a:ext>
            </a:extLst>
          </p:cNvPr>
          <p:cNvSpPr txBox="1"/>
          <p:nvPr/>
        </p:nvSpPr>
        <p:spPr>
          <a:xfrm>
            <a:off x="2276272" y="6128426"/>
            <a:ext cx="4377447" cy="461665"/>
          </a:xfrm>
          <a:prstGeom prst="rect">
            <a:avLst/>
          </a:prstGeom>
          <a:noFill/>
        </p:spPr>
        <p:txBody>
          <a:bodyPr wrap="square" rtlCol="0">
            <a:spAutoFit/>
          </a:bodyPr>
          <a:lstStyle/>
          <a:p>
            <a:pPr algn="ctr"/>
            <a:r>
              <a:rPr lang="en-US" sz="2400" i="1" dirty="0"/>
              <a:t>Zoolander</a:t>
            </a:r>
            <a:r>
              <a:rPr lang="en-US" sz="2400" dirty="0"/>
              <a:t>, 2001</a:t>
            </a:r>
          </a:p>
        </p:txBody>
      </p:sp>
    </p:spTree>
    <p:extLst>
      <p:ext uri="{BB962C8B-B14F-4D97-AF65-F5344CB8AC3E}">
        <p14:creationId xmlns:p14="http://schemas.microsoft.com/office/powerpoint/2010/main" val="379664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2C01-FD6E-448C-BFAD-9148A23A30EC}"/>
              </a:ext>
            </a:extLst>
          </p:cNvPr>
          <p:cNvSpPr>
            <a:spLocks noGrp="1"/>
          </p:cNvSpPr>
          <p:nvPr>
            <p:ph type="title"/>
          </p:nvPr>
        </p:nvSpPr>
        <p:spPr/>
        <p:txBody>
          <a:bodyPr/>
          <a:lstStyle/>
          <a:p>
            <a:r>
              <a:rPr lang="en-US" dirty="0"/>
              <a:t>Structure from motion ambiguities</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143C95D-2AEE-4AF7-9896-9F869EE6990D}"/>
                  </a:ext>
                </a:extLst>
              </p:cNvPr>
              <p:cNvSpPr/>
              <p:nvPr/>
            </p:nvSpPr>
            <p:spPr>
              <a:xfrm>
                <a:off x="2835237" y="2170323"/>
                <a:ext cx="3330847"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16" name="Rectangle 15">
                <a:extLst>
                  <a:ext uri="{FF2B5EF4-FFF2-40B4-BE49-F238E27FC236}">
                    <a16:creationId xmlns:a16="http://schemas.microsoft.com/office/drawing/2014/main" id="{3143C95D-2AEE-4AF7-9896-9F869EE6990D}"/>
                  </a:ext>
                </a:extLst>
              </p:cNvPr>
              <p:cNvSpPr>
                <a:spLocks noRot="1" noChangeAspect="1" noMove="1" noResize="1" noEditPoints="1" noAdjustHandles="1" noChangeArrowheads="1" noChangeShapeType="1" noTextEdit="1"/>
              </p:cNvSpPr>
              <p:nvPr/>
            </p:nvSpPr>
            <p:spPr>
              <a:xfrm>
                <a:off x="2835237" y="2170323"/>
                <a:ext cx="3330847" cy="900888"/>
              </a:xfrm>
              <a:prstGeom prst="rect">
                <a:avLst/>
              </a:prstGeom>
              <a:blipFill>
                <a:blip r:embed="rId2"/>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5961F8B8-3704-4006-A4D5-D7A8811F2ECA}"/>
              </a:ext>
            </a:extLst>
          </p:cNvPr>
          <p:cNvSpPr txBox="1"/>
          <p:nvPr/>
        </p:nvSpPr>
        <p:spPr>
          <a:xfrm>
            <a:off x="724892" y="1496900"/>
            <a:ext cx="7694216" cy="584775"/>
          </a:xfrm>
          <a:prstGeom prst="rect">
            <a:avLst/>
          </a:prstGeom>
          <a:noFill/>
        </p:spPr>
        <p:txBody>
          <a:bodyPr wrap="square" rtlCol="0">
            <a:spAutoFit/>
          </a:bodyPr>
          <a:lstStyle/>
          <a:p>
            <a:pPr algn="ctr"/>
            <a:r>
              <a:rPr lang="en-US" sz="3200" dirty="0"/>
              <a:t>Let’s first find one easy ambiguity</a:t>
            </a:r>
          </a:p>
        </p:txBody>
      </p:sp>
      <p:sp>
        <p:nvSpPr>
          <p:cNvPr id="21" name="TextBox 20">
            <a:extLst>
              <a:ext uri="{FF2B5EF4-FFF2-40B4-BE49-F238E27FC236}">
                <a16:creationId xmlns:a16="http://schemas.microsoft.com/office/drawing/2014/main" id="{D03250BB-A864-411E-AE14-267F37479554}"/>
              </a:ext>
            </a:extLst>
          </p:cNvPr>
          <p:cNvSpPr txBox="1"/>
          <p:nvPr/>
        </p:nvSpPr>
        <p:spPr>
          <a:xfrm>
            <a:off x="724892" y="3213449"/>
            <a:ext cx="7694216" cy="1077218"/>
          </a:xfrm>
          <a:prstGeom prst="rect">
            <a:avLst/>
          </a:prstGeom>
          <a:noFill/>
        </p:spPr>
        <p:txBody>
          <a:bodyPr wrap="square" rtlCol="0">
            <a:spAutoFit/>
          </a:bodyPr>
          <a:lstStyle/>
          <a:p>
            <a:pPr algn="ctr"/>
            <a:r>
              <a:rPr lang="en-US" sz="3200" dirty="0"/>
              <a:t>Can pick any arbitrary scaling factor k and adjust the cameras and points</a:t>
            </a:r>
          </a:p>
        </p:txBody>
      </p:sp>
      <mc:AlternateContent xmlns:mc="http://schemas.openxmlformats.org/markup-compatibility/2006">
        <mc:Choice xmlns:a14="http://schemas.microsoft.com/office/drawing/2010/main" Requires="a14">
          <p:sp>
            <p:nvSpPr>
              <p:cNvPr id="23" name="Rectangle 22">
                <a:extLst>
                  <a:ext uri="{FF2B5EF4-FFF2-40B4-BE49-F238E27FC236}">
                    <a16:creationId xmlns:a16="http://schemas.microsoft.com/office/drawing/2014/main" id="{725E4596-BC1E-4BDE-8E1D-D8B38242AC3C}"/>
                  </a:ext>
                </a:extLst>
              </p:cNvPr>
              <p:cNvSpPr/>
              <p:nvPr/>
            </p:nvSpPr>
            <p:spPr>
              <a:xfrm>
                <a:off x="2835237" y="4290667"/>
                <a:ext cx="4662430"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p>
                        <m:sSupPr>
                          <m:ctrlPr>
                            <a:rPr lang="en-US" sz="4800" b="1" i="1">
                              <a:solidFill>
                                <a:srgbClr val="FF0000"/>
                              </a:solidFill>
                              <a:latin typeface="Cambria Math" panose="02040503050406030204" pitchFamily="18" charset="0"/>
                            </a:rPr>
                          </m:ctrlPr>
                        </m:sSupPr>
                        <m:e>
                          <m:r>
                            <a:rPr lang="en-US" sz="4800" i="1">
                              <a:solidFill>
                                <a:srgbClr val="FF0000"/>
                              </a:solidFill>
                              <a:latin typeface="Cambria Math" panose="02040503050406030204" pitchFamily="18" charset="0"/>
                            </a:rPr>
                            <m:t>𝑘</m:t>
                          </m:r>
                        </m:e>
                        <m:sup>
                          <m:r>
                            <a:rPr lang="en-US" sz="4800" b="1" i="1">
                              <a:solidFill>
                                <a:srgbClr val="FF0000"/>
                              </a:solidFill>
                              <a:latin typeface="Cambria Math" panose="02040503050406030204" pitchFamily="18" charset="0"/>
                            </a:rPr>
                            <m:t>−</m:t>
                          </m:r>
                          <m:r>
                            <a:rPr lang="en-US" sz="4800" b="1" i="1">
                              <a:solidFill>
                                <a:srgbClr val="FF0000"/>
                              </a:solidFill>
                              <a:latin typeface="Cambria Math" panose="02040503050406030204" pitchFamily="18" charset="0"/>
                            </a:rPr>
                            <m:t>𝟏</m:t>
                          </m:r>
                        </m:sup>
                      </m:sSup>
                      <m:sSub>
                        <m:sSubPr>
                          <m:ctrlPr>
                            <a:rPr lang="en-US" sz="4800" b="1" i="1">
                              <a:solidFill>
                                <a:srgbClr val="FF0000"/>
                              </a:solidFill>
                              <a:latin typeface="Cambria Math" panose="02040503050406030204" pitchFamily="18" charset="0"/>
                            </a:rPr>
                          </m:ctrlPr>
                        </m:sSubPr>
                        <m:e>
                          <m:r>
                            <a:rPr lang="en-US" sz="4800" b="0" i="1" smtClean="0">
                              <a:solidFill>
                                <a:srgbClr val="FF0000"/>
                              </a:solidFill>
                              <a:latin typeface="Cambria Math" panose="02040503050406030204" pitchFamily="18" charset="0"/>
                            </a:rPr>
                            <m:t>𝑘</m:t>
                          </m:r>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p:sp>
            <p:nvSpPr>
              <p:cNvPr id="23" name="Rectangle 22">
                <a:extLst>
                  <a:ext uri="{FF2B5EF4-FFF2-40B4-BE49-F238E27FC236}">
                    <a16:creationId xmlns:a16="http://schemas.microsoft.com/office/drawing/2014/main" id="{725E4596-BC1E-4BDE-8E1D-D8B38242AC3C}"/>
                  </a:ext>
                </a:extLst>
              </p:cNvPr>
              <p:cNvSpPr>
                <a:spLocks noRot="1" noChangeAspect="1" noMove="1" noResize="1" noEditPoints="1" noAdjustHandles="1" noChangeArrowheads="1" noChangeShapeType="1" noTextEdit="1"/>
              </p:cNvSpPr>
              <p:nvPr/>
            </p:nvSpPr>
            <p:spPr>
              <a:xfrm>
                <a:off x="2835237" y="4290667"/>
                <a:ext cx="4662430" cy="934615"/>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6BECE5F-2C93-4A76-B4B9-E39E0D983651}"/>
              </a:ext>
            </a:extLst>
          </p:cNvPr>
          <p:cNvSpPr txBox="1"/>
          <p:nvPr/>
        </p:nvSpPr>
        <p:spPr>
          <a:xfrm>
            <a:off x="258123" y="5422441"/>
            <a:ext cx="8627754" cy="954107"/>
          </a:xfrm>
          <a:prstGeom prst="rect">
            <a:avLst/>
          </a:prstGeom>
          <a:noFill/>
        </p:spPr>
        <p:txBody>
          <a:bodyPr wrap="square" rtlCol="0">
            <a:spAutoFit/>
          </a:bodyPr>
          <a:lstStyle/>
          <a:p>
            <a:r>
              <a:rPr lang="en-US" sz="2800" dirty="0"/>
              <a:t>(Can usually be fixed in practice: just need a number, obtainable from heights of known objects or an IMU)</a:t>
            </a:r>
          </a:p>
        </p:txBody>
      </p:sp>
    </p:spTree>
    <p:extLst>
      <p:ext uri="{BB962C8B-B14F-4D97-AF65-F5344CB8AC3E}">
        <p14:creationId xmlns:p14="http://schemas.microsoft.com/office/powerpoint/2010/main" val="109003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D444-BADD-4490-8FE9-F2F05E25A885}"/>
              </a:ext>
            </a:extLst>
          </p:cNvPr>
          <p:cNvSpPr>
            <a:spLocks noGrp="1"/>
          </p:cNvSpPr>
          <p:nvPr>
            <p:ph type="title"/>
          </p:nvPr>
        </p:nvSpPr>
        <p:spPr/>
        <p:txBody>
          <a:bodyPr/>
          <a:lstStyle/>
          <a:p>
            <a:r>
              <a:rPr lang="en-US" dirty="0"/>
              <a:t>Structure from motion ambiguity</a:t>
            </a:r>
          </a:p>
        </p:txBody>
      </p:sp>
      <p:grpSp>
        <p:nvGrpSpPr>
          <p:cNvPr id="4" name="Group 3">
            <a:extLst>
              <a:ext uri="{FF2B5EF4-FFF2-40B4-BE49-F238E27FC236}">
                <a16:creationId xmlns:a16="http://schemas.microsoft.com/office/drawing/2014/main" id="{118F252E-3ECD-4204-B957-B6D14108F312}"/>
              </a:ext>
            </a:extLst>
          </p:cNvPr>
          <p:cNvGrpSpPr/>
          <p:nvPr/>
        </p:nvGrpSpPr>
        <p:grpSpPr>
          <a:xfrm>
            <a:off x="4411614" y="2112577"/>
            <a:ext cx="4269658" cy="2883580"/>
            <a:chOff x="1913994" y="2895621"/>
            <a:chExt cx="5166286" cy="3838045"/>
          </a:xfrm>
        </p:grpSpPr>
        <p:sp>
          <p:nvSpPr>
            <p:cNvPr id="5" name="Line 5">
              <a:extLst>
                <a:ext uri="{FF2B5EF4-FFF2-40B4-BE49-F238E27FC236}">
                  <a16:creationId xmlns:a16="http://schemas.microsoft.com/office/drawing/2014/main" id="{48FEDF14-B743-4C4B-94AE-7BBF1BF31E2B}"/>
                </a:ext>
              </a:extLst>
            </p:cNvPr>
            <p:cNvSpPr>
              <a:spLocks noChangeShapeType="1"/>
            </p:cNvSpPr>
            <p:nvPr/>
          </p:nvSpPr>
          <p:spPr bwMode="auto">
            <a:xfrm flipH="1" flipV="1">
              <a:off x="4467229" y="4581558"/>
              <a:ext cx="2128840" cy="1554174"/>
            </a:xfrm>
            <a:prstGeom prst="line">
              <a:avLst/>
            </a:prstGeom>
            <a:noFill/>
            <a:ln w="9525">
              <a:solidFill>
                <a:schemeClr val="tx1"/>
              </a:solidFill>
              <a:round/>
              <a:headEnd/>
              <a:tailEnd/>
            </a:ln>
          </p:spPr>
          <p:txBody>
            <a:bodyPr/>
            <a:lstStyle/>
            <a:p>
              <a:endParaRPr lang="en-US"/>
            </a:p>
          </p:txBody>
        </p:sp>
        <p:sp>
          <p:nvSpPr>
            <p:cNvPr id="6" name="Line 6">
              <a:extLst>
                <a:ext uri="{FF2B5EF4-FFF2-40B4-BE49-F238E27FC236}">
                  <a16:creationId xmlns:a16="http://schemas.microsoft.com/office/drawing/2014/main" id="{5538B4E4-657A-4C45-A64C-1C8E5187F56B}"/>
                </a:ext>
              </a:extLst>
            </p:cNvPr>
            <p:cNvSpPr>
              <a:spLocks noChangeShapeType="1"/>
            </p:cNvSpPr>
            <p:nvPr/>
          </p:nvSpPr>
          <p:spPr bwMode="auto">
            <a:xfrm flipV="1">
              <a:off x="4389442" y="4581558"/>
              <a:ext cx="90488" cy="1935177"/>
            </a:xfrm>
            <a:prstGeom prst="line">
              <a:avLst/>
            </a:prstGeom>
            <a:noFill/>
            <a:ln w="9525">
              <a:solidFill>
                <a:schemeClr val="tx1"/>
              </a:solidFill>
              <a:round/>
              <a:headEnd/>
              <a:tailEnd/>
            </a:ln>
          </p:spPr>
          <p:txBody>
            <a:bodyPr/>
            <a:lstStyle/>
            <a:p>
              <a:endParaRPr lang="en-US"/>
            </a:p>
          </p:txBody>
        </p:sp>
        <p:sp>
          <p:nvSpPr>
            <p:cNvPr id="7" name="Line 7">
              <a:extLst>
                <a:ext uri="{FF2B5EF4-FFF2-40B4-BE49-F238E27FC236}">
                  <a16:creationId xmlns:a16="http://schemas.microsoft.com/office/drawing/2014/main" id="{753B434A-F506-459F-AB43-BC8ABCDB510B}"/>
                </a:ext>
              </a:extLst>
            </p:cNvPr>
            <p:cNvSpPr>
              <a:spLocks noChangeShapeType="1"/>
            </p:cNvSpPr>
            <p:nvPr/>
          </p:nvSpPr>
          <p:spPr bwMode="auto">
            <a:xfrm flipV="1">
              <a:off x="2338390" y="4567271"/>
              <a:ext cx="2116140" cy="1063633"/>
            </a:xfrm>
            <a:prstGeom prst="line">
              <a:avLst/>
            </a:prstGeom>
            <a:noFill/>
            <a:ln w="9525">
              <a:solidFill>
                <a:schemeClr val="tx1"/>
              </a:solidFill>
              <a:round/>
              <a:headEnd/>
              <a:tailEnd/>
            </a:ln>
          </p:spPr>
          <p:txBody>
            <a:bodyPr/>
            <a:lstStyle/>
            <a:p>
              <a:endParaRPr lang="en-US"/>
            </a:p>
          </p:txBody>
        </p:sp>
        <p:sp>
          <p:nvSpPr>
            <p:cNvPr id="8" name="Line 8">
              <a:extLst>
                <a:ext uri="{FF2B5EF4-FFF2-40B4-BE49-F238E27FC236}">
                  <a16:creationId xmlns:a16="http://schemas.microsoft.com/office/drawing/2014/main" id="{28608E33-334E-40B2-BE9C-5E69D24DA46E}"/>
                </a:ext>
              </a:extLst>
            </p:cNvPr>
            <p:cNvSpPr>
              <a:spLocks noChangeShapeType="1"/>
            </p:cNvSpPr>
            <p:nvPr/>
          </p:nvSpPr>
          <p:spPr bwMode="auto">
            <a:xfrm flipV="1">
              <a:off x="2351090" y="3327424"/>
              <a:ext cx="1712914" cy="2290779"/>
            </a:xfrm>
            <a:prstGeom prst="line">
              <a:avLst/>
            </a:prstGeom>
            <a:noFill/>
            <a:ln w="9525">
              <a:solidFill>
                <a:schemeClr val="tx1"/>
              </a:solidFill>
              <a:round/>
              <a:headEnd/>
              <a:tailEnd/>
            </a:ln>
          </p:spPr>
          <p:txBody>
            <a:bodyPr/>
            <a:lstStyle/>
            <a:p>
              <a:endParaRPr lang="en-US"/>
            </a:p>
          </p:txBody>
        </p:sp>
        <p:sp>
          <p:nvSpPr>
            <p:cNvPr id="9" name="Line 9">
              <a:extLst>
                <a:ext uri="{FF2B5EF4-FFF2-40B4-BE49-F238E27FC236}">
                  <a16:creationId xmlns:a16="http://schemas.microsoft.com/office/drawing/2014/main" id="{BE8CA83E-FFB4-42CA-A736-645C9214FC63}"/>
                </a:ext>
              </a:extLst>
            </p:cNvPr>
            <p:cNvSpPr>
              <a:spLocks noChangeShapeType="1"/>
            </p:cNvSpPr>
            <p:nvPr/>
          </p:nvSpPr>
          <p:spPr bwMode="auto">
            <a:xfrm flipV="1">
              <a:off x="2351090" y="3981479"/>
              <a:ext cx="1712914" cy="1636725"/>
            </a:xfrm>
            <a:prstGeom prst="line">
              <a:avLst/>
            </a:prstGeom>
            <a:noFill/>
            <a:ln w="9525">
              <a:solidFill>
                <a:schemeClr val="tx1"/>
              </a:solidFill>
              <a:round/>
              <a:headEnd/>
              <a:tailEnd/>
            </a:ln>
          </p:spPr>
          <p:txBody>
            <a:bodyPr/>
            <a:lstStyle/>
            <a:p>
              <a:endParaRPr lang="en-US"/>
            </a:p>
          </p:txBody>
        </p:sp>
        <p:sp>
          <p:nvSpPr>
            <p:cNvPr id="10" name="Line 10">
              <a:extLst>
                <a:ext uri="{FF2B5EF4-FFF2-40B4-BE49-F238E27FC236}">
                  <a16:creationId xmlns:a16="http://schemas.microsoft.com/office/drawing/2014/main" id="{0CD93B91-4602-475C-AA48-26CA1C740FB5}"/>
                </a:ext>
              </a:extLst>
            </p:cNvPr>
            <p:cNvSpPr>
              <a:spLocks noChangeShapeType="1"/>
            </p:cNvSpPr>
            <p:nvPr/>
          </p:nvSpPr>
          <p:spPr bwMode="auto">
            <a:xfrm flipV="1">
              <a:off x="2351090" y="3490938"/>
              <a:ext cx="2647953" cy="2127266"/>
            </a:xfrm>
            <a:prstGeom prst="line">
              <a:avLst/>
            </a:prstGeom>
            <a:noFill/>
            <a:ln w="9525">
              <a:solidFill>
                <a:schemeClr val="tx1"/>
              </a:solidFill>
              <a:round/>
              <a:headEnd/>
              <a:tailEnd/>
            </a:ln>
          </p:spPr>
          <p:txBody>
            <a:bodyPr/>
            <a:lstStyle/>
            <a:p>
              <a:endParaRPr lang="en-US"/>
            </a:p>
          </p:txBody>
        </p:sp>
        <p:sp>
          <p:nvSpPr>
            <p:cNvPr id="11" name="Line 11">
              <a:extLst>
                <a:ext uri="{FF2B5EF4-FFF2-40B4-BE49-F238E27FC236}">
                  <a16:creationId xmlns:a16="http://schemas.microsoft.com/office/drawing/2014/main" id="{AA43DDCA-E259-49D8-B701-DDFF125A01B4}"/>
                </a:ext>
              </a:extLst>
            </p:cNvPr>
            <p:cNvSpPr>
              <a:spLocks noChangeShapeType="1"/>
            </p:cNvSpPr>
            <p:nvPr/>
          </p:nvSpPr>
          <p:spPr bwMode="auto">
            <a:xfrm flipV="1">
              <a:off x="2351090" y="4144993"/>
              <a:ext cx="2336802" cy="1473211"/>
            </a:xfrm>
            <a:prstGeom prst="line">
              <a:avLst/>
            </a:prstGeom>
            <a:noFill/>
            <a:ln w="9525">
              <a:solidFill>
                <a:schemeClr val="tx1"/>
              </a:solidFill>
              <a:round/>
              <a:headEnd/>
              <a:tailEnd/>
            </a:ln>
          </p:spPr>
          <p:txBody>
            <a:bodyPr/>
            <a:lstStyle/>
            <a:p>
              <a:endParaRPr lang="en-US"/>
            </a:p>
          </p:txBody>
        </p:sp>
        <p:sp>
          <p:nvSpPr>
            <p:cNvPr id="12" name="Line 12">
              <a:extLst>
                <a:ext uri="{FF2B5EF4-FFF2-40B4-BE49-F238E27FC236}">
                  <a16:creationId xmlns:a16="http://schemas.microsoft.com/office/drawing/2014/main" id="{EEB189F0-27B7-4956-821C-6CE47A7F43ED}"/>
                </a:ext>
              </a:extLst>
            </p:cNvPr>
            <p:cNvSpPr>
              <a:spLocks noChangeShapeType="1"/>
            </p:cNvSpPr>
            <p:nvPr/>
          </p:nvSpPr>
          <p:spPr bwMode="auto">
            <a:xfrm flipV="1">
              <a:off x="2351090" y="4962561"/>
              <a:ext cx="2647953" cy="655642"/>
            </a:xfrm>
            <a:prstGeom prst="line">
              <a:avLst/>
            </a:prstGeom>
            <a:noFill/>
            <a:ln w="9525">
              <a:solidFill>
                <a:schemeClr val="tx1"/>
              </a:solidFill>
              <a:round/>
              <a:headEnd/>
              <a:tailEnd/>
            </a:ln>
          </p:spPr>
          <p:txBody>
            <a:bodyPr/>
            <a:lstStyle/>
            <a:p>
              <a:endParaRPr lang="en-US"/>
            </a:p>
          </p:txBody>
        </p:sp>
        <p:sp>
          <p:nvSpPr>
            <p:cNvPr id="13" name="Line 13">
              <a:extLst>
                <a:ext uri="{FF2B5EF4-FFF2-40B4-BE49-F238E27FC236}">
                  <a16:creationId xmlns:a16="http://schemas.microsoft.com/office/drawing/2014/main" id="{4B0CFB0E-F1B7-4018-884B-F05D5734C616}"/>
                </a:ext>
              </a:extLst>
            </p:cNvPr>
            <p:cNvSpPr>
              <a:spLocks noChangeShapeType="1"/>
            </p:cNvSpPr>
            <p:nvPr/>
          </p:nvSpPr>
          <p:spPr bwMode="auto">
            <a:xfrm flipH="1" flipV="1">
              <a:off x="4064004" y="3981479"/>
              <a:ext cx="312738" cy="2546369"/>
            </a:xfrm>
            <a:prstGeom prst="line">
              <a:avLst/>
            </a:prstGeom>
            <a:noFill/>
            <a:ln w="9525">
              <a:solidFill>
                <a:schemeClr val="tx1"/>
              </a:solidFill>
              <a:round/>
              <a:headEnd/>
              <a:tailEnd/>
            </a:ln>
          </p:spPr>
          <p:txBody>
            <a:bodyPr/>
            <a:lstStyle/>
            <a:p>
              <a:endParaRPr lang="en-US"/>
            </a:p>
          </p:txBody>
        </p:sp>
        <p:sp>
          <p:nvSpPr>
            <p:cNvPr id="14" name="Line 14">
              <a:extLst>
                <a:ext uri="{FF2B5EF4-FFF2-40B4-BE49-F238E27FC236}">
                  <a16:creationId xmlns:a16="http://schemas.microsoft.com/office/drawing/2014/main" id="{E0B67D1F-2A0B-4D70-B4E4-C79934550BF9}"/>
                </a:ext>
              </a:extLst>
            </p:cNvPr>
            <p:cNvSpPr>
              <a:spLocks noChangeShapeType="1"/>
            </p:cNvSpPr>
            <p:nvPr/>
          </p:nvSpPr>
          <p:spPr bwMode="auto">
            <a:xfrm flipV="1">
              <a:off x="4376742" y="3490938"/>
              <a:ext cx="622301" cy="3036910"/>
            </a:xfrm>
            <a:prstGeom prst="line">
              <a:avLst/>
            </a:prstGeom>
            <a:noFill/>
            <a:ln w="9525">
              <a:solidFill>
                <a:schemeClr val="tx1"/>
              </a:solidFill>
              <a:round/>
              <a:headEnd/>
              <a:tailEnd/>
            </a:ln>
          </p:spPr>
          <p:txBody>
            <a:bodyPr/>
            <a:lstStyle/>
            <a:p>
              <a:endParaRPr lang="en-US"/>
            </a:p>
          </p:txBody>
        </p:sp>
        <p:sp>
          <p:nvSpPr>
            <p:cNvPr id="15" name="Line 15">
              <a:extLst>
                <a:ext uri="{FF2B5EF4-FFF2-40B4-BE49-F238E27FC236}">
                  <a16:creationId xmlns:a16="http://schemas.microsoft.com/office/drawing/2014/main" id="{3627D3F4-8BDF-4D97-8274-05225384C4C0}"/>
                </a:ext>
              </a:extLst>
            </p:cNvPr>
            <p:cNvSpPr>
              <a:spLocks noChangeShapeType="1"/>
            </p:cNvSpPr>
            <p:nvPr/>
          </p:nvSpPr>
          <p:spPr bwMode="auto">
            <a:xfrm flipH="1" flipV="1">
              <a:off x="4064004" y="3327424"/>
              <a:ext cx="312738" cy="3200424"/>
            </a:xfrm>
            <a:prstGeom prst="line">
              <a:avLst/>
            </a:prstGeom>
            <a:noFill/>
            <a:ln w="9525">
              <a:solidFill>
                <a:schemeClr val="tx1"/>
              </a:solidFill>
              <a:round/>
              <a:headEnd/>
              <a:tailEnd/>
            </a:ln>
          </p:spPr>
          <p:txBody>
            <a:bodyPr/>
            <a:lstStyle/>
            <a:p>
              <a:endParaRPr lang="en-US"/>
            </a:p>
          </p:txBody>
        </p:sp>
        <p:sp>
          <p:nvSpPr>
            <p:cNvPr id="16" name="Line 16">
              <a:extLst>
                <a:ext uri="{FF2B5EF4-FFF2-40B4-BE49-F238E27FC236}">
                  <a16:creationId xmlns:a16="http://schemas.microsoft.com/office/drawing/2014/main" id="{183DC76D-E5D6-40B3-9293-3FAC5C438DBD}"/>
                </a:ext>
              </a:extLst>
            </p:cNvPr>
            <p:cNvSpPr>
              <a:spLocks noChangeShapeType="1"/>
            </p:cNvSpPr>
            <p:nvPr/>
          </p:nvSpPr>
          <p:spPr bwMode="auto">
            <a:xfrm flipV="1">
              <a:off x="4376742" y="4144993"/>
              <a:ext cx="311150" cy="2382855"/>
            </a:xfrm>
            <a:prstGeom prst="line">
              <a:avLst/>
            </a:prstGeom>
            <a:noFill/>
            <a:ln w="9525">
              <a:solidFill>
                <a:schemeClr val="tx1"/>
              </a:solidFill>
              <a:round/>
              <a:headEnd/>
              <a:tailEnd/>
            </a:ln>
          </p:spPr>
          <p:txBody>
            <a:bodyPr/>
            <a:lstStyle/>
            <a:p>
              <a:endParaRPr lang="en-US"/>
            </a:p>
          </p:txBody>
        </p:sp>
        <p:sp>
          <p:nvSpPr>
            <p:cNvPr id="17" name="Line 17">
              <a:extLst>
                <a:ext uri="{FF2B5EF4-FFF2-40B4-BE49-F238E27FC236}">
                  <a16:creationId xmlns:a16="http://schemas.microsoft.com/office/drawing/2014/main" id="{ED426BEE-7F24-4AE8-988A-5552A1F523F8}"/>
                </a:ext>
              </a:extLst>
            </p:cNvPr>
            <p:cNvSpPr>
              <a:spLocks noChangeShapeType="1"/>
            </p:cNvSpPr>
            <p:nvPr/>
          </p:nvSpPr>
          <p:spPr bwMode="auto">
            <a:xfrm flipV="1">
              <a:off x="4376742" y="4962561"/>
              <a:ext cx="622301" cy="1565287"/>
            </a:xfrm>
            <a:prstGeom prst="line">
              <a:avLst/>
            </a:prstGeom>
            <a:noFill/>
            <a:ln w="9525">
              <a:solidFill>
                <a:schemeClr val="tx1"/>
              </a:solidFill>
              <a:round/>
              <a:headEnd/>
              <a:tailEnd/>
            </a:ln>
          </p:spPr>
          <p:txBody>
            <a:bodyPr/>
            <a:lstStyle/>
            <a:p>
              <a:endParaRPr lang="en-US"/>
            </a:p>
          </p:txBody>
        </p:sp>
        <p:sp>
          <p:nvSpPr>
            <p:cNvPr id="18" name="Line 18">
              <a:extLst>
                <a:ext uri="{FF2B5EF4-FFF2-40B4-BE49-F238E27FC236}">
                  <a16:creationId xmlns:a16="http://schemas.microsoft.com/office/drawing/2014/main" id="{D8D095D1-EA4E-4EB7-A968-C51A2AE1AA44}"/>
                </a:ext>
              </a:extLst>
            </p:cNvPr>
            <p:cNvSpPr>
              <a:spLocks noChangeShapeType="1"/>
            </p:cNvSpPr>
            <p:nvPr/>
          </p:nvSpPr>
          <p:spPr bwMode="auto">
            <a:xfrm flipH="1" flipV="1">
              <a:off x="4064004" y="3981479"/>
              <a:ext cx="2492377" cy="2127266"/>
            </a:xfrm>
            <a:prstGeom prst="line">
              <a:avLst/>
            </a:prstGeom>
            <a:noFill/>
            <a:ln w="9525">
              <a:solidFill>
                <a:schemeClr val="tx1"/>
              </a:solidFill>
              <a:round/>
              <a:headEnd/>
              <a:tailEnd/>
            </a:ln>
          </p:spPr>
          <p:txBody>
            <a:bodyPr/>
            <a:lstStyle/>
            <a:p>
              <a:endParaRPr lang="en-US"/>
            </a:p>
          </p:txBody>
        </p:sp>
        <p:sp>
          <p:nvSpPr>
            <p:cNvPr id="19" name="Line 19">
              <a:extLst>
                <a:ext uri="{FF2B5EF4-FFF2-40B4-BE49-F238E27FC236}">
                  <a16:creationId xmlns:a16="http://schemas.microsoft.com/office/drawing/2014/main" id="{3AE0E64E-DC0E-49D1-B4B0-3C1E7B76E3F3}"/>
                </a:ext>
              </a:extLst>
            </p:cNvPr>
            <p:cNvSpPr>
              <a:spLocks noChangeShapeType="1"/>
            </p:cNvSpPr>
            <p:nvPr/>
          </p:nvSpPr>
          <p:spPr bwMode="auto">
            <a:xfrm flipH="1" flipV="1">
              <a:off x="4064004" y="3327424"/>
              <a:ext cx="2492377" cy="2781321"/>
            </a:xfrm>
            <a:prstGeom prst="line">
              <a:avLst/>
            </a:prstGeom>
            <a:noFill/>
            <a:ln w="9525">
              <a:solidFill>
                <a:schemeClr val="tx1"/>
              </a:solidFill>
              <a:round/>
              <a:headEnd/>
              <a:tailEnd/>
            </a:ln>
          </p:spPr>
          <p:txBody>
            <a:bodyPr/>
            <a:lstStyle/>
            <a:p>
              <a:endParaRPr lang="en-US"/>
            </a:p>
          </p:txBody>
        </p:sp>
        <p:sp>
          <p:nvSpPr>
            <p:cNvPr id="20" name="Line 20">
              <a:extLst>
                <a:ext uri="{FF2B5EF4-FFF2-40B4-BE49-F238E27FC236}">
                  <a16:creationId xmlns:a16="http://schemas.microsoft.com/office/drawing/2014/main" id="{5701B147-3549-4138-8ACF-75B1DF29EA4E}"/>
                </a:ext>
              </a:extLst>
            </p:cNvPr>
            <p:cNvSpPr>
              <a:spLocks noChangeShapeType="1"/>
            </p:cNvSpPr>
            <p:nvPr/>
          </p:nvSpPr>
          <p:spPr bwMode="auto">
            <a:xfrm flipH="1" flipV="1">
              <a:off x="4999042" y="3490938"/>
              <a:ext cx="1557339" cy="2617807"/>
            </a:xfrm>
            <a:prstGeom prst="line">
              <a:avLst/>
            </a:prstGeom>
            <a:noFill/>
            <a:ln w="9525">
              <a:solidFill>
                <a:schemeClr val="tx1"/>
              </a:solidFill>
              <a:round/>
              <a:headEnd/>
              <a:tailEnd/>
            </a:ln>
          </p:spPr>
          <p:txBody>
            <a:bodyPr/>
            <a:lstStyle/>
            <a:p>
              <a:endParaRPr lang="en-US"/>
            </a:p>
          </p:txBody>
        </p:sp>
        <p:sp>
          <p:nvSpPr>
            <p:cNvPr id="21" name="Line 21">
              <a:extLst>
                <a:ext uri="{FF2B5EF4-FFF2-40B4-BE49-F238E27FC236}">
                  <a16:creationId xmlns:a16="http://schemas.microsoft.com/office/drawing/2014/main" id="{3F285B92-79D3-4F83-B88A-B4E31196FAB5}"/>
                </a:ext>
              </a:extLst>
            </p:cNvPr>
            <p:cNvSpPr>
              <a:spLocks noChangeShapeType="1"/>
            </p:cNvSpPr>
            <p:nvPr/>
          </p:nvSpPr>
          <p:spPr bwMode="auto">
            <a:xfrm flipH="1" flipV="1">
              <a:off x="4687892" y="4144993"/>
              <a:ext cx="1868489" cy="1963752"/>
            </a:xfrm>
            <a:prstGeom prst="line">
              <a:avLst/>
            </a:prstGeom>
            <a:noFill/>
            <a:ln w="9525">
              <a:solidFill>
                <a:schemeClr val="tx1"/>
              </a:solidFill>
              <a:round/>
              <a:headEnd/>
              <a:tailEnd/>
            </a:ln>
          </p:spPr>
          <p:txBody>
            <a:bodyPr/>
            <a:lstStyle/>
            <a:p>
              <a:endParaRPr lang="en-US"/>
            </a:p>
          </p:txBody>
        </p:sp>
        <p:sp>
          <p:nvSpPr>
            <p:cNvPr id="22" name="Line 22">
              <a:extLst>
                <a:ext uri="{FF2B5EF4-FFF2-40B4-BE49-F238E27FC236}">
                  <a16:creationId xmlns:a16="http://schemas.microsoft.com/office/drawing/2014/main" id="{3F5B2529-9C26-43F3-BE4A-04EB1C4BEAAB}"/>
                </a:ext>
              </a:extLst>
            </p:cNvPr>
            <p:cNvSpPr>
              <a:spLocks noChangeShapeType="1"/>
            </p:cNvSpPr>
            <p:nvPr/>
          </p:nvSpPr>
          <p:spPr bwMode="auto">
            <a:xfrm flipH="1" flipV="1">
              <a:off x="4999042" y="4962561"/>
              <a:ext cx="1557339" cy="1146183"/>
            </a:xfrm>
            <a:prstGeom prst="line">
              <a:avLst/>
            </a:prstGeom>
            <a:noFill/>
            <a:ln w="9525">
              <a:solidFill>
                <a:schemeClr val="tx1"/>
              </a:solidFill>
              <a:round/>
              <a:headEnd/>
              <a:tailEnd/>
            </a:ln>
          </p:spPr>
          <p:txBody>
            <a:bodyPr/>
            <a:lstStyle/>
            <a:p>
              <a:endParaRPr lang="en-US"/>
            </a:p>
          </p:txBody>
        </p:sp>
        <p:sp>
          <p:nvSpPr>
            <p:cNvPr id="23" name="Rectangle 23">
              <a:extLst>
                <a:ext uri="{FF2B5EF4-FFF2-40B4-BE49-F238E27FC236}">
                  <a16:creationId xmlns:a16="http://schemas.microsoft.com/office/drawing/2014/main" id="{9FB9C03C-F540-4D61-8F7C-734D6EF32788}"/>
                </a:ext>
              </a:extLst>
            </p:cNvPr>
            <p:cNvSpPr>
              <a:spLocks noChangeArrowheads="1"/>
            </p:cNvSpPr>
            <p:nvPr/>
          </p:nvSpPr>
          <p:spPr bwMode="auto">
            <a:xfrm>
              <a:off x="3810004" y="5453102"/>
              <a:ext cx="1143001" cy="795343"/>
            </a:xfrm>
            <a:prstGeom prst="rect">
              <a:avLst/>
            </a:prstGeom>
            <a:noFill/>
            <a:ln w="9525">
              <a:solidFill>
                <a:schemeClr val="tx1"/>
              </a:solidFill>
              <a:miter lim="800000"/>
              <a:headEnd/>
              <a:tailEnd/>
            </a:ln>
          </p:spPr>
          <p:txBody>
            <a:bodyPr wrap="none" anchor="ctr"/>
            <a:lstStyle/>
            <a:p>
              <a:endParaRPr lang="en-US"/>
            </a:p>
          </p:txBody>
        </p:sp>
        <p:sp>
          <p:nvSpPr>
            <p:cNvPr id="24" name="AutoShape 24">
              <a:extLst>
                <a:ext uri="{FF2B5EF4-FFF2-40B4-BE49-F238E27FC236}">
                  <a16:creationId xmlns:a16="http://schemas.microsoft.com/office/drawing/2014/main" id="{E0A2CB91-561C-44B0-BB18-AA2B39273CF9}"/>
                </a:ext>
              </a:extLst>
            </p:cNvPr>
            <p:cNvSpPr>
              <a:spLocks noChangeArrowheads="1"/>
            </p:cNvSpPr>
            <p:nvPr/>
          </p:nvSpPr>
          <p:spPr bwMode="auto">
            <a:xfrm rot="16200000">
              <a:off x="2327274" y="4659350"/>
              <a:ext cx="982670" cy="935038"/>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5" name="AutoShape 25">
              <a:extLst>
                <a:ext uri="{FF2B5EF4-FFF2-40B4-BE49-F238E27FC236}">
                  <a16:creationId xmlns:a16="http://schemas.microsoft.com/office/drawing/2014/main" id="{D705E391-5444-4EA5-B7C6-8B52B416379C}"/>
                </a:ext>
              </a:extLst>
            </p:cNvPr>
            <p:cNvSpPr>
              <a:spLocks noChangeArrowheads="1"/>
            </p:cNvSpPr>
            <p:nvPr/>
          </p:nvSpPr>
          <p:spPr bwMode="auto">
            <a:xfrm rot="5400000" flipH="1">
              <a:off x="5441952" y="4986377"/>
              <a:ext cx="982670" cy="935038"/>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6" name="Oval 26">
              <a:extLst>
                <a:ext uri="{FF2B5EF4-FFF2-40B4-BE49-F238E27FC236}">
                  <a16:creationId xmlns:a16="http://schemas.microsoft.com/office/drawing/2014/main" id="{F669D67C-C65E-4EB5-996B-D089902D9798}"/>
                </a:ext>
              </a:extLst>
            </p:cNvPr>
            <p:cNvSpPr>
              <a:spLocks noChangeAspect="1" noChangeArrowheads="1"/>
            </p:cNvSpPr>
            <p:nvPr/>
          </p:nvSpPr>
          <p:spPr bwMode="auto">
            <a:xfrm>
              <a:off x="2325690" y="5580103"/>
              <a:ext cx="74613"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7" name="Oval 27">
              <a:extLst>
                <a:ext uri="{FF2B5EF4-FFF2-40B4-BE49-F238E27FC236}">
                  <a16:creationId xmlns:a16="http://schemas.microsoft.com/office/drawing/2014/main" id="{057D9E80-19A4-47E6-80BC-535E4941817E}"/>
                </a:ext>
              </a:extLst>
            </p:cNvPr>
            <p:cNvSpPr>
              <a:spLocks noChangeAspect="1" noChangeArrowheads="1"/>
            </p:cNvSpPr>
            <p:nvPr/>
          </p:nvSpPr>
          <p:spPr bwMode="auto">
            <a:xfrm>
              <a:off x="4349754" y="6480222"/>
              <a:ext cx="74613"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 name="Oval 28">
              <a:extLst>
                <a:ext uri="{FF2B5EF4-FFF2-40B4-BE49-F238E27FC236}">
                  <a16:creationId xmlns:a16="http://schemas.microsoft.com/office/drawing/2014/main" id="{7BD41599-B3F9-4490-ABB6-222609E4855C}"/>
                </a:ext>
              </a:extLst>
            </p:cNvPr>
            <p:cNvSpPr>
              <a:spLocks noChangeAspect="1" noChangeArrowheads="1"/>
            </p:cNvSpPr>
            <p:nvPr/>
          </p:nvSpPr>
          <p:spPr bwMode="auto">
            <a:xfrm>
              <a:off x="6543681" y="6084932"/>
              <a:ext cx="74613"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9" name="Oval 29">
              <a:extLst>
                <a:ext uri="{FF2B5EF4-FFF2-40B4-BE49-F238E27FC236}">
                  <a16:creationId xmlns:a16="http://schemas.microsoft.com/office/drawing/2014/main" id="{0B144D80-7513-453C-9A80-AF4112E45605}"/>
                </a:ext>
              </a:extLst>
            </p:cNvPr>
            <p:cNvSpPr>
              <a:spLocks noChangeAspect="1" noChangeArrowheads="1"/>
            </p:cNvSpPr>
            <p:nvPr/>
          </p:nvSpPr>
          <p:spPr bwMode="auto">
            <a:xfrm>
              <a:off x="4013204" y="3330599"/>
              <a:ext cx="74613" cy="7937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0" name="Oval 30">
              <a:extLst>
                <a:ext uri="{FF2B5EF4-FFF2-40B4-BE49-F238E27FC236}">
                  <a16:creationId xmlns:a16="http://schemas.microsoft.com/office/drawing/2014/main" id="{5C613FCC-3151-4BE8-AC37-EA91363BB044}"/>
                </a:ext>
              </a:extLst>
            </p:cNvPr>
            <p:cNvSpPr>
              <a:spLocks noChangeAspect="1" noChangeArrowheads="1"/>
            </p:cNvSpPr>
            <p:nvPr/>
          </p:nvSpPr>
          <p:spPr bwMode="auto">
            <a:xfrm>
              <a:off x="4973642" y="3467125"/>
              <a:ext cx="74613"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31" name="Oval 31">
              <a:extLst>
                <a:ext uri="{FF2B5EF4-FFF2-40B4-BE49-F238E27FC236}">
                  <a16:creationId xmlns:a16="http://schemas.microsoft.com/office/drawing/2014/main" id="{4CEBDDE9-341C-48C2-BB68-A0F00072E53A}"/>
                </a:ext>
              </a:extLst>
            </p:cNvPr>
            <p:cNvSpPr>
              <a:spLocks noChangeAspect="1" noChangeArrowheads="1"/>
            </p:cNvSpPr>
            <p:nvPr/>
          </p:nvSpPr>
          <p:spPr bwMode="auto">
            <a:xfrm>
              <a:off x="4038604" y="3930679"/>
              <a:ext cx="74613"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32" name="Oval 32">
              <a:extLst>
                <a:ext uri="{FF2B5EF4-FFF2-40B4-BE49-F238E27FC236}">
                  <a16:creationId xmlns:a16="http://schemas.microsoft.com/office/drawing/2014/main" id="{80624AA3-B2AA-4834-94B0-ED7F21B2876C}"/>
                </a:ext>
              </a:extLst>
            </p:cNvPr>
            <p:cNvSpPr>
              <a:spLocks noChangeAspect="1" noChangeArrowheads="1"/>
            </p:cNvSpPr>
            <p:nvPr/>
          </p:nvSpPr>
          <p:spPr bwMode="auto">
            <a:xfrm>
              <a:off x="4648205" y="4121180"/>
              <a:ext cx="74613" cy="7937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3" name="Oval 33">
              <a:extLst>
                <a:ext uri="{FF2B5EF4-FFF2-40B4-BE49-F238E27FC236}">
                  <a16:creationId xmlns:a16="http://schemas.microsoft.com/office/drawing/2014/main" id="{A2607CF5-1FC5-4D80-ADB6-C5442D5AFF4B}"/>
                </a:ext>
              </a:extLst>
            </p:cNvPr>
            <p:cNvSpPr>
              <a:spLocks noChangeAspect="1" noChangeArrowheads="1"/>
            </p:cNvSpPr>
            <p:nvPr/>
          </p:nvSpPr>
          <p:spPr bwMode="auto">
            <a:xfrm>
              <a:off x="4973642" y="4938749"/>
              <a:ext cx="74613" cy="7937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4" name="Oval 34">
              <a:extLst>
                <a:ext uri="{FF2B5EF4-FFF2-40B4-BE49-F238E27FC236}">
                  <a16:creationId xmlns:a16="http://schemas.microsoft.com/office/drawing/2014/main" id="{71D4C905-454C-4814-9807-8966860B933B}"/>
                </a:ext>
              </a:extLst>
            </p:cNvPr>
            <p:cNvSpPr>
              <a:spLocks noChangeAspect="1" noChangeArrowheads="1"/>
            </p:cNvSpPr>
            <p:nvPr/>
          </p:nvSpPr>
          <p:spPr bwMode="auto">
            <a:xfrm>
              <a:off x="4441829" y="4516470"/>
              <a:ext cx="74613" cy="7937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5" name="Oval 35">
              <a:extLst>
                <a:ext uri="{FF2B5EF4-FFF2-40B4-BE49-F238E27FC236}">
                  <a16:creationId xmlns:a16="http://schemas.microsoft.com/office/drawing/2014/main" id="{4D366959-2975-44A1-9957-682C44E20980}"/>
                </a:ext>
              </a:extLst>
            </p:cNvPr>
            <p:cNvSpPr>
              <a:spLocks noChangeAspect="1" noChangeArrowheads="1"/>
            </p:cNvSpPr>
            <p:nvPr/>
          </p:nvSpPr>
          <p:spPr bwMode="auto">
            <a:xfrm>
              <a:off x="2727328" y="5021299"/>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36" name="Oval 36">
              <a:extLst>
                <a:ext uri="{FF2B5EF4-FFF2-40B4-BE49-F238E27FC236}">
                  <a16:creationId xmlns:a16="http://schemas.microsoft.com/office/drawing/2014/main" id="{E707981C-62F9-4B8B-90EB-501B445A9382}"/>
                </a:ext>
              </a:extLst>
            </p:cNvPr>
            <p:cNvSpPr>
              <a:spLocks noChangeAspect="1" noChangeArrowheads="1"/>
            </p:cNvSpPr>
            <p:nvPr/>
          </p:nvSpPr>
          <p:spPr bwMode="auto">
            <a:xfrm>
              <a:off x="2935290" y="4980024"/>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37" name="Oval 37">
              <a:extLst>
                <a:ext uri="{FF2B5EF4-FFF2-40B4-BE49-F238E27FC236}">
                  <a16:creationId xmlns:a16="http://schemas.microsoft.com/office/drawing/2014/main" id="{83688A0E-2439-458D-98E0-9EA50BA85A10}"/>
                </a:ext>
              </a:extLst>
            </p:cNvPr>
            <p:cNvSpPr>
              <a:spLocks noChangeAspect="1" noChangeArrowheads="1"/>
            </p:cNvSpPr>
            <p:nvPr/>
          </p:nvSpPr>
          <p:spPr bwMode="auto">
            <a:xfrm>
              <a:off x="2870203" y="5197513"/>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 name="Oval 38">
              <a:extLst>
                <a:ext uri="{FF2B5EF4-FFF2-40B4-BE49-F238E27FC236}">
                  <a16:creationId xmlns:a16="http://schemas.microsoft.com/office/drawing/2014/main" id="{64E13423-B68B-45E4-A2F4-F912EAF26601}"/>
                </a:ext>
              </a:extLst>
            </p:cNvPr>
            <p:cNvSpPr>
              <a:spLocks noChangeAspect="1" noChangeArrowheads="1"/>
            </p:cNvSpPr>
            <p:nvPr/>
          </p:nvSpPr>
          <p:spPr bwMode="auto">
            <a:xfrm>
              <a:off x="3025778" y="5226088"/>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39" name="Oval 39">
              <a:extLst>
                <a:ext uri="{FF2B5EF4-FFF2-40B4-BE49-F238E27FC236}">
                  <a16:creationId xmlns:a16="http://schemas.microsoft.com/office/drawing/2014/main" id="{F7A2FA64-DB3F-4EE4-97ED-3935F80CC6E7}"/>
                </a:ext>
              </a:extLst>
            </p:cNvPr>
            <p:cNvSpPr>
              <a:spLocks noChangeAspect="1" noChangeArrowheads="1"/>
            </p:cNvSpPr>
            <p:nvPr/>
          </p:nvSpPr>
          <p:spPr bwMode="auto">
            <a:xfrm>
              <a:off x="3105153" y="5402302"/>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0" name="Oval 40">
              <a:extLst>
                <a:ext uri="{FF2B5EF4-FFF2-40B4-BE49-F238E27FC236}">
                  <a16:creationId xmlns:a16="http://schemas.microsoft.com/office/drawing/2014/main" id="{78D1EE4F-264F-4B36-9197-DECCF80ED2AA}"/>
                </a:ext>
              </a:extLst>
            </p:cNvPr>
            <p:cNvSpPr>
              <a:spLocks noChangeAspect="1" noChangeArrowheads="1"/>
            </p:cNvSpPr>
            <p:nvPr/>
          </p:nvSpPr>
          <p:spPr bwMode="auto">
            <a:xfrm>
              <a:off x="2754315" y="5226088"/>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1" name="Oval 41">
              <a:extLst>
                <a:ext uri="{FF2B5EF4-FFF2-40B4-BE49-F238E27FC236}">
                  <a16:creationId xmlns:a16="http://schemas.microsoft.com/office/drawing/2014/main" id="{891EE8EC-6430-4C6D-A28C-2998E203D7FE}"/>
                </a:ext>
              </a:extLst>
            </p:cNvPr>
            <p:cNvSpPr>
              <a:spLocks noChangeAspect="1" noChangeArrowheads="1"/>
            </p:cNvSpPr>
            <p:nvPr/>
          </p:nvSpPr>
          <p:spPr bwMode="auto">
            <a:xfrm>
              <a:off x="4221167" y="5580103"/>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2" name="Oval 42">
              <a:extLst>
                <a:ext uri="{FF2B5EF4-FFF2-40B4-BE49-F238E27FC236}">
                  <a16:creationId xmlns:a16="http://schemas.microsoft.com/office/drawing/2014/main" id="{43D8428F-A1D9-4F8B-A336-0E530BF7453F}"/>
                </a:ext>
              </a:extLst>
            </p:cNvPr>
            <p:cNvSpPr>
              <a:spLocks noChangeAspect="1" noChangeArrowheads="1"/>
            </p:cNvSpPr>
            <p:nvPr/>
          </p:nvSpPr>
          <p:spPr bwMode="auto">
            <a:xfrm>
              <a:off x="4364042" y="5838868"/>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3" name="Oval 43">
              <a:extLst>
                <a:ext uri="{FF2B5EF4-FFF2-40B4-BE49-F238E27FC236}">
                  <a16:creationId xmlns:a16="http://schemas.microsoft.com/office/drawing/2014/main" id="{1EB263B1-5D63-4030-9BDE-41237E3B8870}"/>
                </a:ext>
              </a:extLst>
            </p:cNvPr>
            <p:cNvSpPr>
              <a:spLocks noChangeAspect="1" noChangeArrowheads="1"/>
            </p:cNvSpPr>
            <p:nvPr/>
          </p:nvSpPr>
          <p:spPr bwMode="auto">
            <a:xfrm>
              <a:off x="4519617" y="5565816"/>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4" name="Oval 44">
              <a:extLst>
                <a:ext uri="{FF2B5EF4-FFF2-40B4-BE49-F238E27FC236}">
                  <a16:creationId xmlns:a16="http://schemas.microsoft.com/office/drawing/2014/main" id="{833A53D9-375A-4994-987F-47E5EC6D198A}"/>
                </a:ext>
              </a:extLst>
            </p:cNvPr>
            <p:cNvSpPr>
              <a:spLocks noChangeAspect="1" noChangeArrowheads="1"/>
            </p:cNvSpPr>
            <p:nvPr/>
          </p:nvSpPr>
          <p:spPr bwMode="auto">
            <a:xfrm>
              <a:off x="4441829" y="5757905"/>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5" name="Oval 45">
              <a:extLst>
                <a:ext uri="{FF2B5EF4-FFF2-40B4-BE49-F238E27FC236}">
                  <a16:creationId xmlns:a16="http://schemas.microsoft.com/office/drawing/2014/main" id="{6D1645D1-696F-4EC4-8763-B9C1ABF0651E}"/>
                </a:ext>
              </a:extLst>
            </p:cNvPr>
            <p:cNvSpPr>
              <a:spLocks noChangeAspect="1" noChangeArrowheads="1"/>
            </p:cNvSpPr>
            <p:nvPr/>
          </p:nvSpPr>
          <p:spPr bwMode="auto">
            <a:xfrm>
              <a:off x="4570417" y="5934118"/>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6" name="Oval 46">
              <a:extLst>
                <a:ext uri="{FF2B5EF4-FFF2-40B4-BE49-F238E27FC236}">
                  <a16:creationId xmlns:a16="http://schemas.microsoft.com/office/drawing/2014/main" id="{61CBBCF1-0653-455D-B595-671CE90BBE06}"/>
                </a:ext>
              </a:extLst>
            </p:cNvPr>
            <p:cNvSpPr>
              <a:spLocks noChangeAspect="1" noChangeArrowheads="1"/>
            </p:cNvSpPr>
            <p:nvPr/>
          </p:nvSpPr>
          <p:spPr bwMode="auto">
            <a:xfrm>
              <a:off x="4271967" y="5853155"/>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7" name="Oval 47">
              <a:extLst>
                <a:ext uri="{FF2B5EF4-FFF2-40B4-BE49-F238E27FC236}">
                  <a16:creationId xmlns:a16="http://schemas.microsoft.com/office/drawing/2014/main" id="{5B74DFB7-4974-407C-9854-B0A576774046}"/>
                </a:ext>
              </a:extLst>
            </p:cNvPr>
            <p:cNvSpPr>
              <a:spLocks noChangeAspect="1" noChangeArrowheads="1"/>
            </p:cNvSpPr>
            <p:nvPr/>
          </p:nvSpPr>
          <p:spPr bwMode="auto">
            <a:xfrm>
              <a:off x="5816606" y="5280064"/>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8" name="Oval 48">
              <a:extLst>
                <a:ext uri="{FF2B5EF4-FFF2-40B4-BE49-F238E27FC236}">
                  <a16:creationId xmlns:a16="http://schemas.microsoft.com/office/drawing/2014/main" id="{D4214617-F1E0-40D2-B520-AF382E432025}"/>
                </a:ext>
              </a:extLst>
            </p:cNvPr>
            <p:cNvSpPr>
              <a:spLocks noChangeAspect="1" noChangeArrowheads="1"/>
            </p:cNvSpPr>
            <p:nvPr/>
          </p:nvSpPr>
          <p:spPr bwMode="auto">
            <a:xfrm>
              <a:off x="6024568" y="5226088"/>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9" name="Oval 49">
              <a:extLst>
                <a:ext uri="{FF2B5EF4-FFF2-40B4-BE49-F238E27FC236}">
                  <a16:creationId xmlns:a16="http://schemas.microsoft.com/office/drawing/2014/main" id="{EED2F00D-EA9F-4796-A63B-2B1CE4058E7E}"/>
                </a:ext>
              </a:extLst>
            </p:cNvPr>
            <p:cNvSpPr>
              <a:spLocks noChangeAspect="1" noChangeArrowheads="1"/>
            </p:cNvSpPr>
            <p:nvPr/>
          </p:nvSpPr>
          <p:spPr bwMode="auto">
            <a:xfrm>
              <a:off x="5934081" y="5457865"/>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50" name="Oval 50">
              <a:extLst>
                <a:ext uri="{FF2B5EF4-FFF2-40B4-BE49-F238E27FC236}">
                  <a16:creationId xmlns:a16="http://schemas.microsoft.com/office/drawing/2014/main" id="{CFD95A00-623B-4FC5-B172-7FDB264FF0B1}"/>
                </a:ext>
              </a:extLst>
            </p:cNvPr>
            <p:cNvSpPr>
              <a:spLocks noChangeAspect="1" noChangeArrowheads="1"/>
            </p:cNvSpPr>
            <p:nvPr/>
          </p:nvSpPr>
          <p:spPr bwMode="auto">
            <a:xfrm>
              <a:off x="5843593" y="5484853"/>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51" name="Oval 51">
              <a:extLst>
                <a:ext uri="{FF2B5EF4-FFF2-40B4-BE49-F238E27FC236}">
                  <a16:creationId xmlns:a16="http://schemas.microsoft.com/office/drawing/2014/main" id="{5D3EA2B6-DCFB-456F-B203-D3FA66AB238A}"/>
                </a:ext>
              </a:extLst>
            </p:cNvPr>
            <p:cNvSpPr>
              <a:spLocks noChangeAspect="1" noChangeArrowheads="1"/>
            </p:cNvSpPr>
            <p:nvPr/>
          </p:nvSpPr>
          <p:spPr bwMode="auto">
            <a:xfrm>
              <a:off x="5959481" y="5675354"/>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52" name="Oval 52">
              <a:extLst>
                <a:ext uri="{FF2B5EF4-FFF2-40B4-BE49-F238E27FC236}">
                  <a16:creationId xmlns:a16="http://schemas.microsoft.com/office/drawing/2014/main" id="{728B781B-2E81-4EF4-84F2-380BE02079FA}"/>
                </a:ext>
              </a:extLst>
            </p:cNvPr>
            <p:cNvSpPr>
              <a:spLocks noChangeAspect="1" noChangeArrowheads="1"/>
            </p:cNvSpPr>
            <p:nvPr/>
          </p:nvSpPr>
          <p:spPr bwMode="auto">
            <a:xfrm>
              <a:off x="5713418" y="5470565"/>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53" name="Rectangle 53">
              <a:extLst>
                <a:ext uri="{FF2B5EF4-FFF2-40B4-BE49-F238E27FC236}">
                  <a16:creationId xmlns:a16="http://schemas.microsoft.com/office/drawing/2014/main" id="{95E068B0-F826-469D-9377-41EC967C90F4}"/>
                </a:ext>
              </a:extLst>
            </p:cNvPr>
            <p:cNvSpPr>
              <a:spLocks noChangeArrowheads="1"/>
            </p:cNvSpPr>
            <p:nvPr/>
          </p:nvSpPr>
          <p:spPr bwMode="auto">
            <a:xfrm>
              <a:off x="2286002" y="4684747"/>
              <a:ext cx="444352" cy="369332"/>
            </a:xfrm>
            <a:prstGeom prst="rect">
              <a:avLst/>
            </a:prstGeom>
            <a:noFill/>
            <a:ln w="9525">
              <a:noFill/>
              <a:miter lim="800000"/>
              <a:headEnd/>
              <a:tailEnd/>
            </a:ln>
          </p:spPr>
          <p:txBody>
            <a:bodyPr wrap="none">
              <a:spAutoFit/>
            </a:bodyPr>
            <a:lstStyle/>
            <a:p>
              <a:r>
                <a:rPr lang="en-US" b="1" dirty="0"/>
                <a:t>p</a:t>
              </a:r>
              <a:r>
                <a:rPr lang="en-US" baseline="-25000" dirty="0"/>
                <a:t>1</a:t>
              </a:r>
              <a:r>
                <a:rPr lang="en-US" i="1" baseline="-25000" dirty="0"/>
                <a:t>j</a:t>
              </a:r>
            </a:p>
          </p:txBody>
        </p:sp>
        <p:sp>
          <p:nvSpPr>
            <p:cNvPr id="54" name="Rectangle 54">
              <a:extLst>
                <a:ext uri="{FF2B5EF4-FFF2-40B4-BE49-F238E27FC236}">
                  <a16:creationId xmlns:a16="http://schemas.microsoft.com/office/drawing/2014/main" id="{B1AEB130-03DC-4BCC-8660-BABE72FBDA6D}"/>
                </a:ext>
              </a:extLst>
            </p:cNvPr>
            <p:cNvSpPr>
              <a:spLocks noChangeArrowheads="1"/>
            </p:cNvSpPr>
            <p:nvPr/>
          </p:nvSpPr>
          <p:spPr bwMode="auto">
            <a:xfrm>
              <a:off x="3773491" y="5459452"/>
              <a:ext cx="444352" cy="369332"/>
            </a:xfrm>
            <a:prstGeom prst="rect">
              <a:avLst/>
            </a:prstGeom>
            <a:noFill/>
            <a:ln w="9525">
              <a:noFill/>
              <a:miter lim="800000"/>
              <a:headEnd/>
              <a:tailEnd/>
            </a:ln>
          </p:spPr>
          <p:txBody>
            <a:bodyPr wrap="none">
              <a:spAutoFit/>
            </a:bodyPr>
            <a:lstStyle/>
            <a:p>
              <a:r>
                <a:rPr lang="en-US" b="1" dirty="0"/>
                <a:t>p</a:t>
              </a:r>
              <a:r>
                <a:rPr lang="en-US" baseline="-25000" dirty="0"/>
                <a:t>2</a:t>
              </a:r>
              <a:r>
                <a:rPr lang="en-US" i="1" baseline="-25000" dirty="0"/>
                <a:t>j</a:t>
              </a:r>
            </a:p>
          </p:txBody>
        </p:sp>
        <p:sp>
          <p:nvSpPr>
            <p:cNvPr id="55" name="Rectangle 55">
              <a:extLst>
                <a:ext uri="{FF2B5EF4-FFF2-40B4-BE49-F238E27FC236}">
                  <a16:creationId xmlns:a16="http://schemas.microsoft.com/office/drawing/2014/main" id="{639255E1-CA14-4811-89AF-82491D71C4A8}"/>
                </a:ext>
              </a:extLst>
            </p:cNvPr>
            <p:cNvSpPr>
              <a:spLocks noChangeArrowheads="1"/>
            </p:cNvSpPr>
            <p:nvPr/>
          </p:nvSpPr>
          <p:spPr bwMode="auto">
            <a:xfrm>
              <a:off x="6519869" y="5137188"/>
              <a:ext cx="444352" cy="369332"/>
            </a:xfrm>
            <a:prstGeom prst="rect">
              <a:avLst/>
            </a:prstGeom>
            <a:noFill/>
            <a:ln w="9525">
              <a:noFill/>
              <a:miter lim="800000"/>
              <a:headEnd/>
              <a:tailEnd/>
            </a:ln>
          </p:spPr>
          <p:txBody>
            <a:bodyPr wrap="none">
              <a:spAutoFit/>
            </a:bodyPr>
            <a:lstStyle/>
            <a:p>
              <a:r>
                <a:rPr lang="en-US" b="1" dirty="0"/>
                <a:t>p</a:t>
              </a:r>
              <a:r>
                <a:rPr lang="en-US" baseline="-25000" dirty="0"/>
                <a:t>3</a:t>
              </a:r>
              <a:r>
                <a:rPr lang="en-US" i="1" baseline="-25000" dirty="0"/>
                <a:t>j</a:t>
              </a:r>
            </a:p>
          </p:txBody>
        </p:sp>
        <p:sp>
          <p:nvSpPr>
            <p:cNvPr id="56" name="Rectangle 56">
              <a:extLst>
                <a:ext uri="{FF2B5EF4-FFF2-40B4-BE49-F238E27FC236}">
                  <a16:creationId xmlns:a16="http://schemas.microsoft.com/office/drawing/2014/main" id="{01AEEDAF-2B82-48DA-A036-37453DF503E3}"/>
                </a:ext>
              </a:extLst>
            </p:cNvPr>
            <p:cNvSpPr>
              <a:spLocks noChangeArrowheads="1"/>
            </p:cNvSpPr>
            <p:nvPr/>
          </p:nvSpPr>
          <p:spPr bwMode="auto">
            <a:xfrm>
              <a:off x="3986216" y="2895621"/>
              <a:ext cx="431800" cy="457203"/>
            </a:xfrm>
            <a:prstGeom prst="rect">
              <a:avLst/>
            </a:prstGeom>
            <a:noFill/>
            <a:ln w="9525">
              <a:noFill/>
              <a:miter lim="800000"/>
              <a:headEnd/>
              <a:tailEnd/>
            </a:ln>
          </p:spPr>
          <p:txBody>
            <a:bodyPr wrap="none">
              <a:spAutoFit/>
            </a:bodyPr>
            <a:lstStyle/>
            <a:p>
              <a:r>
                <a:rPr lang="en-US" b="1" dirty="0"/>
                <a:t>X</a:t>
              </a:r>
              <a:r>
                <a:rPr lang="en-US" i="1" baseline="-25000" dirty="0"/>
                <a:t>j</a:t>
              </a:r>
            </a:p>
          </p:txBody>
        </p:sp>
        <p:sp>
          <p:nvSpPr>
            <p:cNvPr id="57" name="Rectangle 57">
              <a:extLst>
                <a:ext uri="{FF2B5EF4-FFF2-40B4-BE49-F238E27FC236}">
                  <a16:creationId xmlns:a16="http://schemas.microsoft.com/office/drawing/2014/main" id="{FD14C4BD-818B-4BF5-89D3-8D9CA5F050F5}"/>
                </a:ext>
              </a:extLst>
            </p:cNvPr>
            <p:cNvSpPr>
              <a:spLocks noChangeArrowheads="1"/>
            </p:cNvSpPr>
            <p:nvPr/>
          </p:nvSpPr>
          <p:spPr bwMode="auto">
            <a:xfrm>
              <a:off x="1913994" y="5654716"/>
              <a:ext cx="461986" cy="369332"/>
            </a:xfrm>
            <a:prstGeom prst="rect">
              <a:avLst/>
            </a:prstGeom>
            <a:noFill/>
            <a:ln w="9525">
              <a:noFill/>
              <a:miter lim="800000"/>
              <a:headEnd/>
              <a:tailEnd/>
            </a:ln>
          </p:spPr>
          <p:txBody>
            <a:bodyPr wrap="none">
              <a:spAutoFit/>
            </a:bodyPr>
            <a:lstStyle/>
            <a:p>
              <a:r>
                <a:rPr lang="en-US" b="1" dirty="0"/>
                <a:t>M</a:t>
              </a:r>
              <a:r>
                <a:rPr lang="en-US" baseline="-25000" dirty="0"/>
                <a:t>1</a:t>
              </a:r>
              <a:endParaRPr lang="en-US" i="1" baseline="-25000" dirty="0"/>
            </a:p>
          </p:txBody>
        </p:sp>
        <p:sp>
          <p:nvSpPr>
            <p:cNvPr id="58" name="Rectangle 58">
              <a:extLst>
                <a:ext uri="{FF2B5EF4-FFF2-40B4-BE49-F238E27FC236}">
                  <a16:creationId xmlns:a16="http://schemas.microsoft.com/office/drawing/2014/main" id="{9A8C7BAE-7A7A-457A-B5BE-0962C3F82275}"/>
                </a:ext>
              </a:extLst>
            </p:cNvPr>
            <p:cNvSpPr>
              <a:spLocks noChangeArrowheads="1"/>
            </p:cNvSpPr>
            <p:nvPr/>
          </p:nvSpPr>
          <p:spPr bwMode="auto">
            <a:xfrm>
              <a:off x="4433892" y="6364334"/>
              <a:ext cx="461986" cy="369332"/>
            </a:xfrm>
            <a:prstGeom prst="rect">
              <a:avLst/>
            </a:prstGeom>
            <a:noFill/>
            <a:ln w="9525">
              <a:noFill/>
              <a:miter lim="800000"/>
              <a:headEnd/>
              <a:tailEnd/>
            </a:ln>
          </p:spPr>
          <p:txBody>
            <a:bodyPr wrap="none">
              <a:spAutoFit/>
            </a:bodyPr>
            <a:lstStyle/>
            <a:p>
              <a:r>
                <a:rPr lang="en-US" b="1" dirty="0"/>
                <a:t>M</a:t>
              </a:r>
              <a:r>
                <a:rPr lang="en-US" baseline="-25000" dirty="0"/>
                <a:t>2</a:t>
              </a:r>
              <a:endParaRPr lang="en-US" i="1" baseline="-25000" dirty="0"/>
            </a:p>
          </p:txBody>
        </p:sp>
        <p:sp>
          <p:nvSpPr>
            <p:cNvPr id="59" name="Rectangle 59">
              <a:extLst>
                <a:ext uri="{FF2B5EF4-FFF2-40B4-BE49-F238E27FC236}">
                  <a16:creationId xmlns:a16="http://schemas.microsoft.com/office/drawing/2014/main" id="{66A1C442-B80C-4A6C-B5AB-AC7ABCE87DD7}"/>
                </a:ext>
              </a:extLst>
            </p:cNvPr>
            <p:cNvSpPr>
              <a:spLocks noChangeArrowheads="1"/>
            </p:cNvSpPr>
            <p:nvPr/>
          </p:nvSpPr>
          <p:spPr bwMode="auto">
            <a:xfrm>
              <a:off x="6618294" y="5976981"/>
              <a:ext cx="461986" cy="369332"/>
            </a:xfrm>
            <a:prstGeom prst="rect">
              <a:avLst/>
            </a:prstGeom>
            <a:noFill/>
            <a:ln w="9525">
              <a:noFill/>
              <a:miter lim="800000"/>
              <a:headEnd/>
              <a:tailEnd/>
            </a:ln>
          </p:spPr>
          <p:txBody>
            <a:bodyPr wrap="none">
              <a:spAutoFit/>
            </a:bodyPr>
            <a:lstStyle/>
            <a:p>
              <a:r>
                <a:rPr lang="en-US" b="1" dirty="0"/>
                <a:t>M</a:t>
              </a:r>
              <a:r>
                <a:rPr lang="en-US" baseline="-25000" dirty="0"/>
                <a:t>3</a:t>
              </a:r>
              <a:endParaRPr lang="en-US" i="1" baseline="-25000" dirty="0"/>
            </a:p>
          </p:txBody>
        </p:sp>
        <p:sp>
          <p:nvSpPr>
            <p:cNvPr id="60" name="Line 61">
              <a:extLst>
                <a:ext uri="{FF2B5EF4-FFF2-40B4-BE49-F238E27FC236}">
                  <a16:creationId xmlns:a16="http://schemas.microsoft.com/office/drawing/2014/main" id="{BCBE3E34-8183-440A-ACB8-2DFC53724D76}"/>
                </a:ext>
              </a:extLst>
            </p:cNvPr>
            <p:cNvSpPr>
              <a:spLocks noChangeShapeType="1"/>
            </p:cNvSpPr>
            <p:nvPr/>
          </p:nvSpPr>
          <p:spPr bwMode="auto">
            <a:xfrm flipH="1" flipV="1">
              <a:off x="5915031" y="5324514"/>
              <a:ext cx="642938" cy="68263"/>
            </a:xfrm>
            <a:prstGeom prst="line">
              <a:avLst/>
            </a:prstGeom>
            <a:noFill/>
            <a:ln w="9525">
              <a:solidFill>
                <a:schemeClr val="tx1"/>
              </a:solidFill>
              <a:round/>
              <a:headEnd/>
              <a:tailEnd type="triangle" w="med" len="med"/>
            </a:ln>
          </p:spPr>
          <p:txBody>
            <a:bodyPr/>
            <a:lstStyle/>
            <a:p>
              <a:endParaRPr lang="en-US"/>
            </a:p>
          </p:txBody>
        </p:sp>
      </p:grpSp>
      <p:grpSp>
        <p:nvGrpSpPr>
          <p:cNvPr id="68" name="Group 67">
            <a:extLst>
              <a:ext uri="{FF2B5EF4-FFF2-40B4-BE49-F238E27FC236}">
                <a16:creationId xmlns:a16="http://schemas.microsoft.com/office/drawing/2014/main" id="{ECDBFDA6-3971-4933-9913-893719D14525}"/>
              </a:ext>
            </a:extLst>
          </p:cNvPr>
          <p:cNvGrpSpPr/>
          <p:nvPr/>
        </p:nvGrpSpPr>
        <p:grpSpPr>
          <a:xfrm>
            <a:off x="188851" y="1690689"/>
            <a:ext cx="4326844" cy="4857089"/>
            <a:chOff x="188851" y="1690689"/>
            <a:chExt cx="4326844" cy="4857089"/>
          </a:xfrm>
        </p:grpSpPr>
        <p:grpSp>
          <p:nvGrpSpPr>
            <p:cNvPr id="3" name="Group 2">
              <a:extLst>
                <a:ext uri="{FF2B5EF4-FFF2-40B4-BE49-F238E27FC236}">
                  <a16:creationId xmlns:a16="http://schemas.microsoft.com/office/drawing/2014/main" id="{8C18E0D5-A766-458E-B7A4-2B80BB101FC3}"/>
                </a:ext>
              </a:extLst>
            </p:cNvPr>
            <p:cNvGrpSpPr/>
            <p:nvPr/>
          </p:nvGrpSpPr>
          <p:grpSpPr>
            <a:xfrm>
              <a:off x="188851" y="1690689"/>
              <a:ext cx="4326844" cy="2673148"/>
              <a:chOff x="188851" y="1690689"/>
              <a:chExt cx="4326844" cy="2673148"/>
            </a:xfrm>
          </p:grpSpPr>
          <p:sp>
            <p:nvSpPr>
              <p:cNvPr id="61" name="TextBox 60">
                <a:extLst>
                  <a:ext uri="{FF2B5EF4-FFF2-40B4-BE49-F238E27FC236}">
                    <a16:creationId xmlns:a16="http://schemas.microsoft.com/office/drawing/2014/main" id="{30D5FD04-E7F6-4838-A04A-D1B76E076896}"/>
                  </a:ext>
                </a:extLst>
              </p:cNvPr>
              <p:cNvSpPr txBox="1"/>
              <p:nvPr/>
            </p:nvSpPr>
            <p:spPr>
              <a:xfrm>
                <a:off x="188851" y="1690689"/>
                <a:ext cx="4326844" cy="1384995"/>
              </a:xfrm>
              <a:prstGeom prst="rect">
                <a:avLst/>
              </a:prstGeom>
              <a:noFill/>
            </p:spPr>
            <p:txBody>
              <a:bodyPr wrap="square" rtlCol="0">
                <a:spAutoFit/>
              </a:bodyPr>
              <a:lstStyle/>
              <a:p>
                <a:r>
                  <a:rPr lang="en-US" sz="2800" dirty="0"/>
                  <a:t>Does this diagram change meaning if I use this coordinate system?</a:t>
                </a:r>
              </a:p>
            </p:txBody>
          </p:sp>
          <p:grpSp>
            <p:nvGrpSpPr>
              <p:cNvPr id="74" name="Group 73">
                <a:extLst>
                  <a:ext uri="{FF2B5EF4-FFF2-40B4-BE49-F238E27FC236}">
                    <a16:creationId xmlns:a16="http://schemas.microsoft.com/office/drawing/2014/main" id="{F4DD029E-0040-4499-A7D2-5172136E68BD}"/>
                  </a:ext>
                </a:extLst>
              </p:cNvPr>
              <p:cNvGrpSpPr/>
              <p:nvPr/>
            </p:nvGrpSpPr>
            <p:grpSpPr>
              <a:xfrm>
                <a:off x="1224853" y="2857950"/>
                <a:ext cx="1593032" cy="1505887"/>
                <a:chOff x="1224853" y="2857950"/>
                <a:chExt cx="1593032" cy="1505887"/>
              </a:xfrm>
            </p:grpSpPr>
            <p:cxnSp>
              <p:nvCxnSpPr>
                <p:cNvPr id="64" name="Straight Arrow Connector 63">
                  <a:extLst>
                    <a:ext uri="{FF2B5EF4-FFF2-40B4-BE49-F238E27FC236}">
                      <a16:creationId xmlns:a16="http://schemas.microsoft.com/office/drawing/2014/main" id="{AB0E263A-D9B4-440E-8879-305E89D6DA1B}"/>
                    </a:ext>
                  </a:extLst>
                </p:cNvPr>
                <p:cNvCxnSpPr/>
                <p:nvPr/>
              </p:nvCxnSpPr>
              <p:spPr>
                <a:xfrm flipV="1">
                  <a:off x="1659835" y="3297545"/>
                  <a:ext cx="0" cy="728157"/>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02CEA50-3BC1-42D3-ADED-CA2F06225428}"/>
                    </a:ext>
                  </a:extLst>
                </p:cNvPr>
                <p:cNvCxnSpPr>
                  <a:cxnSpLocks/>
                </p:cNvCxnSpPr>
                <p:nvPr/>
              </p:nvCxnSpPr>
              <p:spPr>
                <a:xfrm flipV="1">
                  <a:off x="1689887" y="4029708"/>
                  <a:ext cx="669815" cy="9576"/>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421BBC6-5A2E-4D51-97E4-62A209D1042D}"/>
                    </a:ext>
                  </a:extLst>
                </p:cNvPr>
                <p:cNvCxnSpPr>
                  <a:cxnSpLocks/>
                </p:cNvCxnSpPr>
                <p:nvPr/>
              </p:nvCxnSpPr>
              <p:spPr>
                <a:xfrm flipV="1">
                  <a:off x="1662363" y="3604671"/>
                  <a:ext cx="535532" cy="427822"/>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DF320F3-9BCA-46DF-9922-F6B0960A5EEC}"/>
                    </a:ext>
                  </a:extLst>
                </p:cNvPr>
                <p:cNvSpPr txBox="1"/>
                <p:nvPr/>
              </p:nvSpPr>
              <p:spPr>
                <a:xfrm>
                  <a:off x="1464755" y="2857950"/>
                  <a:ext cx="455435" cy="523220"/>
                </a:xfrm>
                <a:prstGeom prst="rect">
                  <a:avLst/>
                </a:prstGeom>
                <a:noFill/>
              </p:spPr>
              <p:txBody>
                <a:bodyPr wrap="square" rtlCol="0">
                  <a:spAutoFit/>
                </a:bodyPr>
                <a:lstStyle/>
                <a:p>
                  <a:r>
                    <a:rPr lang="en-US" sz="2800" dirty="0"/>
                    <a:t>x</a:t>
                  </a:r>
                </a:p>
              </p:txBody>
            </p:sp>
            <p:sp>
              <p:nvSpPr>
                <p:cNvPr id="71" name="TextBox 70">
                  <a:extLst>
                    <a:ext uri="{FF2B5EF4-FFF2-40B4-BE49-F238E27FC236}">
                      <a16:creationId xmlns:a16="http://schemas.microsoft.com/office/drawing/2014/main" id="{BFF280D1-E058-4B63-B105-16A8F47E607E}"/>
                    </a:ext>
                  </a:extLst>
                </p:cNvPr>
                <p:cNvSpPr txBox="1"/>
                <p:nvPr/>
              </p:nvSpPr>
              <p:spPr>
                <a:xfrm>
                  <a:off x="2155318" y="3231311"/>
                  <a:ext cx="455435" cy="523220"/>
                </a:xfrm>
                <a:prstGeom prst="rect">
                  <a:avLst/>
                </a:prstGeom>
                <a:noFill/>
              </p:spPr>
              <p:txBody>
                <a:bodyPr wrap="square" rtlCol="0">
                  <a:spAutoFit/>
                </a:bodyPr>
                <a:lstStyle/>
                <a:p>
                  <a:r>
                    <a:rPr lang="en-US" sz="2800" dirty="0"/>
                    <a:t>y</a:t>
                  </a:r>
                </a:p>
              </p:txBody>
            </p:sp>
            <p:sp>
              <p:nvSpPr>
                <p:cNvPr id="72" name="TextBox 71">
                  <a:extLst>
                    <a:ext uri="{FF2B5EF4-FFF2-40B4-BE49-F238E27FC236}">
                      <a16:creationId xmlns:a16="http://schemas.microsoft.com/office/drawing/2014/main" id="{39E22302-7AAD-4110-9D7A-10668EFE5B9F}"/>
                    </a:ext>
                  </a:extLst>
                </p:cNvPr>
                <p:cNvSpPr txBox="1"/>
                <p:nvPr/>
              </p:nvSpPr>
              <p:spPr>
                <a:xfrm>
                  <a:off x="2362450" y="3771191"/>
                  <a:ext cx="455435" cy="523220"/>
                </a:xfrm>
                <a:prstGeom prst="rect">
                  <a:avLst/>
                </a:prstGeom>
                <a:noFill/>
              </p:spPr>
              <p:txBody>
                <a:bodyPr wrap="square" rtlCol="0">
                  <a:spAutoFit/>
                </a:bodyPr>
                <a:lstStyle/>
                <a:p>
                  <a:r>
                    <a:rPr lang="en-US" sz="2800" dirty="0"/>
                    <a:t>z</a:t>
                  </a:r>
                </a:p>
              </p:txBody>
            </p:sp>
            <p:sp>
              <p:nvSpPr>
                <p:cNvPr id="73" name="TextBox 72">
                  <a:extLst>
                    <a:ext uri="{FF2B5EF4-FFF2-40B4-BE49-F238E27FC236}">
                      <a16:creationId xmlns:a16="http://schemas.microsoft.com/office/drawing/2014/main" id="{57B1046E-5464-4340-9761-235CA712EFEA}"/>
                    </a:ext>
                  </a:extLst>
                </p:cNvPr>
                <p:cNvSpPr txBox="1"/>
                <p:nvPr/>
              </p:nvSpPr>
              <p:spPr>
                <a:xfrm>
                  <a:off x="1224853" y="3779062"/>
                  <a:ext cx="388311" cy="584775"/>
                </a:xfrm>
                <a:prstGeom prst="rect">
                  <a:avLst/>
                </a:prstGeom>
                <a:noFill/>
              </p:spPr>
              <p:txBody>
                <a:bodyPr wrap="square" rtlCol="0">
                  <a:spAutoFit/>
                </a:bodyPr>
                <a:lstStyle/>
                <a:p>
                  <a:r>
                    <a:rPr lang="en-US" sz="3200" b="1" dirty="0"/>
                    <a:t>0</a:t>
                  </a:r>
                </a:p>
              </p:txBody>
            </p:sp>
          </p:grpSp>
        </p:grpSp>
        <p:grpSp>
          <p:nvGrpSpPr>
            <p:cNvPr id="66" name="Group 65">
              <a:extLst>
                <a:ext uri="{FF2B5EF4-FFF2-40B4-BE49-F238E27FC236}">
                  <a16:creationId xmlns:a16="http://schemas.microsoft.com/office/drawing/2014/main" id="{DA35F1CC-DC61-4B39-A9A3-A52CCF8550E6}"/>
                </a:ext>
              </a:extLst>
            </p:cNvPr>
            <p:cNvGrpSpPr/>
            <p:nvPr/>
          </p:nvGrpSpPr>
          <p:grpSpPr>
            <a:xfrm>
              <a:off x="188851" y="4358248"/>
              <a:ext cx="4326844" cy="2189530"/>
              <a:chOff x="188851" y="4358248"/>
              <a:chExt cx="4326844" cy="2189530"/>
            </a:xfrm>
          </p:grpSpPr>
          <p:sp>
            <p:nvSpPr>
              <p:cNvPr id="62" name="TextBox 61">
                <a:extLst>
                  <a:ext uri="{FF2B5EF4-FFF2-40B4-BE49-F238E27FC236}">
                    <a16:creationId xmlns:a16="http://schemas.microsoft.com/office/drawing/2014/main" id="{CDBFAA60-F856-47E8-8A74-52DDBB6AA572}"/>
                  </a:ext>
                </a:extLst>
              </p:cNvPr>
              <p:cNvSpPr txBox="1"/>
              <p:nvPr/>
            </p:nvSpPr>
            <p:spPr>
              <a:xfrm>
                <a:off x="188851" y="4358248"/>
                <a:ext cx="4326844" cy="954107"/>
              </a:xfrm>
              <a:prstGeom prst="rect">
                <a:avLst/>
              </a:prstGeom>
              <a:noFill/>
            </p:spPr>
            <p:txBody>
              <a:bodyPr wrap="square" rtlCol="0">
                <a:spAutoFit/>
              </a:bodyPr>
              <a:lstStyle/>
              <a:p>
                <a:r>
                  <a:rPr lang="en-US" sz="2800" dirty="0"/>
                  <a:t>Versus this coordinate system?</a:t>
                </a:r>
              </a:p>
            </p:txBody>
          </p:sp>
          <p:grpSp>
            <p:nvGrpSpPr>
              <p:cNvPr id="63" name="Group 62">
                <a:extLst>
                  <a:ext uri="{FF2B5EF4-FFF2-40B4-BE49-F238E27FC236}">
                    <a16:creationId xmlns:a16="http://schemas.microsoft.com/office/drawing/2014/main" id="{831A1799-E2E9-45A4-AA6A-C97F8492B220}"/>
                  </a:ext>
                </a:extLst>
              </p:cNvPr>
              <p:cNvGrpSpPr/>
              <p:nvPr/>
            </p:nvGrpSpPr>
            <p:grpSpPr>
              <a:xfrm>
                <a:off x="1555757" y="4967554"/>
                <a:ext cx="1409670" cy="1580224"/>
                <a:chOff x="1555757" y="4967554"/>
                <a:chExt cx="1409670" cy="1580224"/>
              </a:xfrm>
            </p:grpSpPr>
            <p:cxnSp>
              <p:nvCxnSpPr>
                <p:cNvPr id="84" name="Straight Arrow Connector 83">
                  <a:extLst>
                    <a:ext uri="{FF2B5EF4-FFF2-40B4-BE49-F238E27FC236}">
                      <a16:creationId xmlns:a16="http://schemas.microsoft.com/office/drawing/2014/main" id="{D908691A-6C46-4931-B313-E6F5E5F2A358}"/>
                    </a:ext>
                  </a:extLst>
                </p:cNvPr>
                <p:cNvCxnSpPr>
                  <a:cxnSpLocks/>
                </p:cNvCxnSpPr>
                <p:nvPr/>
              </p:nvCxnSpPr>
              <p:spPr>
                <a:xfrm flipH="1" flipV="1">
                  <a:off x="1613164" y="5421348"/>
                  <a:ext cx="377575" cy="644533"/>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569C606-E0D3-49AB-9189-BCF429AF5295}"/>
                    </a:ext>
                  </a:extLst>
                </p:cNvPr>
                <p:cNvCxnSpPr>
                  <a:cxnSpLocks/>
                </p:cNvCxnSpPr>
                <p:nvPr/>
              </p:nvCxnSpPr>
              <p:spPr>
                <a:xfrm>
                  <a:off x="2009638" y="6079462"/>
                  <a:ext cx="379530" cy="413412"/>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22E4A1CC-F641-44EF-8E62-2C1E9699070E}"/>
                    </a:ext>
                  </a:extLst>
                </p:cNvPr>
                <p:cNvCxnSpPr>
                  <a:cxnSpLocks/>
                </p:cNvCxnSpPr>
                <p:nvPr/>
              </p:nvCxnSpPr>
              <p:spPr>
                <a:xfrm flipV="1">
                  <a:off x="1993267" y="5644901"/>
                  <a:ext cx="516725" cy="427770"/>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7718A128-D404-4D44-8937-82F5344E2FEE}"/>
                    </a:ext>
                  </a:extLst>
                </p:cNvPr>
                <p:cNvSpPr txBox="1"/>
                <p:nvPr/>
              </p:nvSpPr>
              <p:spPr>
                <a:xfrm>
                  <a:off x="1565356" y="4967554"/>
                  <a:ext cx="455435" cy="523220"/>
                </a:xfrm>
                <a:prstGeom prst="rect">
                  <a:avLst/>
                </a:prstGeom>
                <a:noFill/>
              </p:spPr>
              <p:txBody>
                <a:bodyPr wrap="square" rtlCol="0">
                  <a:spAutoFit/>
                </a:bodyPr>
                <a:lstStyle/>
                <a:p>
                  <a:r>
                    <a:rPr lang="en-US" sz="2800" dirty="0"/>
                    <a:t>z</a:t>
                  </a:r>
                </a:p>
              </p:txBody>
            </p:sp>
            <p:sp>
              <p:nvSpPr>
                <p:cNvPr id="88" name="TextBox 87">
                  <a:extLst>
                    <a:ext uri="{FF2B5EF4-FFF2-40B4-BE49-F238E27FC236}">
                      <a16:creationId xmlns:a16="http://schemas.microsoft.com/office/drawing/2014/main" id="{0DCED81B-7750-411E-9619-8E66D7DCA1BE}"/>
                    </a:ext>
                  </a:extLst>
                </p:cNvPr>
                <p:cNvSpPr txBox="1"/>
                <p:nvPr/>
              </p:nvSpPr>
              <p:spPr>
                <a:xfrm>
                  <a:off x="2486222" y="5271489"/>
                  <a:ext cx="455435" cy="523220"/>
                </a:xfrm>
                <a:prstGeom prst="rect">
                  <a:avLst/>
                </a:prstGeom>
                <a:noFill/>
              </p:spPr>
              <p:txBody>
                <a:bodyPr wrap="square" rtlCol="0">
                  <a:spAutoFit/>
                </a:bodyPr>
                <a:lstStyle/>
                <a:p>
                  <a:r>
                    <a:rPr lang="en-US" sz="2800" dirty="0"/>
                    <a:t>x</a:t>
                  </a:r>
                </a:p>
              </p:txBody>
            </p:sp>
            <p:sp>
              <p:nvSpPr>
                <p:cNvPr id="89" name="TextBox 88">
                  <a:extLst>
                    <a:ext uri="{FF2B5EF4-FFF2-40B4-BE49-F238E27FC236}">
                      <a16:creationId xmlns:a16="http://schemas.microsoft.com/office/drawing/2014/main" id="{39F021D3-FEC7-4712-8944-068B2D75DDD8}"/>
                    </a:ext>
                  </a:extLst>
                </p:cNvPr>
                <p:cNvSpPr txBox="1"/>
                <p:nvPr/>
              </p:nvSpPr>
              <p:spPr>
                <a:xfrm>
                  <a:off x="2509992" y="6024558"/>
                  <a:ext cx="455435" cy="523220"/>
                </a:xfrm>
                <a:prstGeom prst="rect">
                  <a:avLst/>
                </a:prstGeom>
                <a:noFill/>
              </p:spPr>
              <p:txBody>
                <a:bodyPr wrap="square" rtlCol="0">
                  <a:spAutoFit/>
                </a:bodyPr>
                <a:lstStyle/>
                <a:p>
                  <a:r>
                    <a:rPr lang="en-US" sz="2800" dirty="0"/>
                    <a:t>y</a:t>
                  </a:r>
                </a:p>
              </p:txBody>
            </p:sp>
            <p:sp>
              <p:nvSpPr>
                <p:cNvPr id="90" name="TextBox 89">
                  <a:extLst>
                    <a:ext uri="{FF2B5EF4-FFF2-40B4-BE49-F238E27FC236}">
                      <a16:creationId xmlns:a16="http://schemas.microsoft.com/office/drawing/2014/main" id="{EA01C756-773A-4B21-BB3D-C913FD3B4E22}"/>
                    </a:ext>
                  </a:extLst>
                </p:cNvPr>
                <p:cNvSpPr txBox="1"/>
                <p:nvPr/>
              </p:nvSpPr>
              <p:spPr>
                <a:xfrm>
                  <a:off x="1555757" y="5819240"/>
                  <a:ext cx="388311" cy="584775"/>
                </a:xfrm>
                <a:prstGeom prst="rect">
                  <a:avLst/>
                </a:prstGeom>
                <a:noFill/>
              </p:spPr>
              <p:txBody>
                <a:bodyPr wrap="square" rtlCol="0">
                  <a:spAutoFit/>
                </a:bodyPr>
                <a:lstStyle/>
                <a:p>
                  <a:r>
                    <a:rPr lang="en-US" sz="3200" b="1" dirty="0"/>
                    <a:t>0</a:t>
                  </a:r>
                </a:p>
              </p:txBody>
            </p:sp>
          </p:grpSp>
        </p:grpSp>
      </p:grpSp>
      <p:sp>
        <p:nvSpPr>
          <p:cNvPr id="102" name="TextBox 101">
            <a:extLst>
              <a:ext uri="{FF2B5EF4-FFF2-40B4-BE49-F238E27FC236}">
                <a16:creationId xmlns:a16="http://schemas.microsoft.com/office/drawing/2014/main" id="{DDDEF578-9B07-48F6-B77E-90BF80BEE1E4}"/>
              </a:ext>
            </a:extLst>
          </p:cNvPr>
          <p:cNvSpPr txBox="1"/>
          <p:nvPr/>
        </p:nvSpPr>
        <p:spPr>
          <a:xfrm>
            <a:off x="3893490" y="5125355"/>
            <a:ext cx="5235481" cy="954107"/>
          </a:xfrm>
          <a:prstGeom prst="rect">
            <a:avLst/>
          </a:prstGeom>
          <a:noFill/>
        </p:spPr>
        <p:txBody>
          <a:bodyPr wrap="square" rtlCol="0">
            <a:spAutoFit/>
          </a:bodyPr>
          <a:lstStyle/>
          <a:p>
            <a:pPr algn="ctr"/>
            <a:r>
              <a:rPr lang="en-US" sz="2800" dirty="0"/>
              <a:t>Coordinate system irrelevant!</a:t>
            </a:r>
          </a:p>
          <a:p>
            <a:pPr algn="ctr"/>
            <a:r>
              <a:rPr lang="en-US" sz="2800" dirty="0"/>
              <a:t>So global </a:t>
            </a:r>
            <a:r>
              <a:rPr lang="en-US" sz="2800" b="1" dirty="0" err="1"/>
              <a:t>R,t</a:t>
            </a:r>
            <a:r>
              <a:rPr lang="en-US" sz="2800" dirty="0"/>
              <a:t> also ambiguous</a:t>
            </a:r>
          </a:p>
        </p:txBody>
      </p:sp>
    </p:spTree>
    <p:extLst>
      <p:ext uri="{BB962C8B-B14F-4D97-AF65-F5344CB8AC3E}">
        <p14:creationId xmlns:p14="http://schemas.microsoft.com/office/powerpoint/2010/main" val="10385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2C01-FD6E-448C-BFAD-9148A23A30EC}"/>
              </a:ext>
            </a:extLst>
          </p:cNvPr>
          <p:cNvSpPr>
            <a:spLocks noGrp="1"/>
          </p:cNvSpPr>
          <p:nvPr>
            <p:ph type="title"/>
          </p:nvPr>
        </p:nvSpPr>
        <p:spPr/>
        <p:txBody>
          <a:bodyPr/>
          <a:lstStyle/>
          <a:p>
            <a:r>
              <a:rPr lang="en-US" dirty="0"/>
              <a:t>Structure from motion ambiguities</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143C95D-2AEE-4AF7-9896-9F869EE6990D}"/>
                  </a:ext>
                </a:extLst>
              </p:cNvPr>
              <p:cNvSpPr/>
              <p:nvPr/>
            </p:nvSpPr>
            <p:spPr>
              <a:xfrm>
                <a:off x="2835237" y="2170323"/>
                <a:ext cx="3330847"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16" name="Rectangle 15">
                <a:extLst>
                  <a:ext uri="{FF2B5EF4-FFF2-40B4-BE49-F238E27FC236}">
                    <a16:creationId xmlns:a16="http://schemas.microsoft.com/office/drawing/2014/main" id="{3143C95D-2AEE-4AF7-9896-9F869EE6990D}"/>
                  </a:ext>
                </a:extLst>
              </p:cNvPr>
              <p:cNvSpPr>
                <a:spLocks noRot="1" noChangeAspect="1" noMove="1" noResize="1" noEditPoints="1" noAdjustHandles="1" noChangeArrowheads="1" noChangeShapeType="1" noTextEdit="1"/>
              </p:cNvSpPr>
              <p:nvPr/>
            </p:nvSpPr>
            <p:spPr>
              <a:xfrm>
                <a:off x="2835237" y="2170323"/>
                <a:ext cx="3330847" cy="900888"/>
              </a:xfrm>
              <a:prstGeom prst="rect">
                <a:avLst/>
              </a:prstGeom>
              <a:blipFill>
                <a:blip r:embed="rId2"/>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5961F8B8-3704-4006-A4D5-D7A8811F2ECA}"/>
              </a:ext>
            </a:extLst>
          </p:cNvPr>
          <p:cNvSpPr txBox="1"/>
          <p:nvPr/>
        </p:nvSpPr>
        <p:spPr>
          <a:xfrm>
            <a:off x="724892" y="1496900"/>
            <a:ext cx="7694216" cy="584775"/>
          </a:xfrm>
          <a:prstGeom prst="rect">
            <a:avLst/>
          </a:prstGeom>
          <a:noFill/>
        </p:spPr>
        <p:txBody>
          <a:bodyPr wrap="square" rtlCol="0">
            <a:spAutoFit/>
          </a:bodyPr>
          <a:lstStyle/>
          <a:p>
            <a:pPr algn="ctr"/>
            <a:r>
              <a:rPr lang="en-US" sz="3200" dirty="0"/>
              <a:t>Not just limited to scale. Given:</a:t>
            </a:r>
          </a:p>
        </p:txBody>
      </p:sp>
      <p:grpSp>
        <p:nvGrpSpPr>
          <p:cNvPr id="4" name="Group 3">
            <a:extLst>
              <a:ext uri="{FF2B5EF4-FFF2-40B4-BE49-F238E27FC236}">
                <a16:creationId xmlns:a16="http://schemas.microsoft.com/office/drawing/2014/main" id="{73630819-81C1-46A9-88C8-20C58206093E}"/>
              </a:ext>
            </a:extLst>
          </p:cNvPr>
          <p:cNvGrpSpPr/>
          <p:nvPr/>
        </p:nvGrpSpPr>
        <p:grpSpPr>
          <a:xfrm>
            <a:off x="724892" y="3126018"/>
            <a:ext cx="7694216" cy="3019912"/>
            <a:chOff x="724892" y="3126018"/>
            <a:chExt cx="7694216" cy="3019912"/>
          </a:xfrm>
        </p:grpSpPr>
        <p:grpSp>
          <p:nvGrpSpPr>
            <p:cNvPr id="3" name="Group 2">
              <a:extLst>
                <a:ext uri="{FF2B5EF4-FFF2-40B4-BE49-F238E27FC236}">
                  <a16:creationId xmlns:a16="http://schemas.microsoft.com/office/drawing/2014/main" id="{0E26168F-2BC5-47C8-9CA0-9CEC449208C0}"/>
                </a:ext>
              </a:extLst>
            </p:cNvPr>
            <p:cNvGrpSpPr/>
            <p:nvPr/>
          </p:nvGrpSpPr>
          <p:grpSpPr>
            <a:xfrm>
              <a:off x="724892" y="3126018"/>
              <a:ext cx="7694216" cy="1606821"/>
              <a:chOff x="724892" y="3126018"/>
              <a:chExt cx="7694216" cy="1606821"/>
            </a:xfrm>
          </p:grpSpPr>
          <p:sp>
            <p:nvSpPr>
              <p:cNvPr id="21" name="TextBox 20">
                <a:extLst>
                  <a:ext uri="{FF2B5EF4-FFF2-40B4-BE49-F238E27FC236}">
                    <a16:creationId xmlns:a16="http://schemas.microsoft.com/office/drawing/2014/main" id="{D03250BB-A864-411E-AE14-267F37479554}"/>
                  </a:ext>
                </a:extLst>
              </p:cNvPr>
              <p:cNvSpPr txBox="1"/>
              <p:nvPr/>
            </p:nvSpPr>
            <p:spPr>
              <a:xfrm>
                <a:off x="724892" y="3126018"/>
                <a:ext cx="7694216" cy="584775"/>
              </a:xfrm>
              <a:prstGeom prst="rect">
                <a:avLst/>
              </a:prstGeom>
              <a:noFill/>
            </p:spPr>
            <p:txBody>
              <a:bodyPr wrap="square" rtlCol="0">
                <a:spAutoFit/>
              </a:bodyPr>
              <a:lstStyle/>
              <a:p>
                <a:pPr algn="ctr"/>
                <a:r>
                  <a:rPr lang="en-US" sz="3200" dirty="0"/>
                  <a:t>Can insert any global transform </a:t>
                </a:r>
                <a:r>
                  <a:rPr lang="en-US" sz="3200" b="1" dirty="0"/>
                  <a:t>H</a:t>
                </a:r>
              </a:p>
            </p:txBody>
          </p:sp>
          <mc:AlternateContent xmlns:mc="http://schemas.openxmlformats.org/markup-compatibility/2006">
            <mc:Choice xmlns:a14="http://schemas.microsoft.com/office/drawing/2010/main" Requires="a14">
              <p:sp>
                <p:nvSpPr>
                  <p:cNvPr id="23" name="Rectangle 22">
                    <a:extLst>
                      <a:ext uri="{FF2B5EF4-FFF2-40B4-BE49-F238E27FC236}">
                        <a16:creationId xmlns:a16="http://schemas.microsoft.com/office/drawing/2014/main" id="{725E4596-BC1E-4BDE-8E1D-D8B38242AC3C}"/>
                      </a:ext>
                    </a:extLst>
                  </p:cNvPr>
                  <p:cNvSpPr/>
                  <p:nvPr/>
                </p:nvSpPr>
                <p:spPr>
                  <a:xfrm>
                    <a:off x="724892" y="3798224"/>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𝑴</m:t>
                              </m:r>
                            </m:e>
                            <m:sub>
                              <m:r>
                                <a:rPr lang="en-US" sz="4800" b="1" i="1">
                                  <a:solidFill>
                                    <a:srgbClr val="FF0000"/>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rgbClr val="FF0000"/>
                                  </a:solidFill>
                                  <a:latin typeface="Cambria Math" panose="02040503050406030204" pitchFamily="18" charset="0"/>
                                </a:rPr>
                              </m:ctrlPr>
                            </m:sSupPr>
                            <m:e>
                              <m:r>
                                <a:rPr lang="en-US" sz="4800" b="1" i="1" smtClean="0">
                                  <a:solidFill>
                                    <a:srgbClr val="FF0000"/>
                                  </a:solidFill>
                                  <a:latin typeface="Cambria Math" panose="02040503050406030204" pitchFamily="18" charset="0"/>
                                </a:rPr>
                                <m:t>𝑯</m:t>
                              </m:r>
                            </m:e>
                            <m:sup>
                              <m:r>
                                <a:rPr lang="en-US" sz="4800" b="1" i="1" smtClean="0">
                                  <a:solidFill>
                                    <a:srgbClr val="FF0000"/>
                                  </a:solidFill>
                                  <a:latin typeface="Cambria Math" panose="02040503050406030204" pitchFamily="18" charset="0"/>
                                </a:rPr>
                                <m:t>−</m:t>
                              </m:r>
                              <m:r>
                                <a:rPr lang="en-US" sz="4800" b="1" i="1" smtClean="0">
                                  <a:solidFill>
                                    <a:srgbClr val="FF0000"/>
                                  </a:solidFill>
                                  <a:latin typeface="Cambria Math" panose="02040503050406030204" pitchFamily="18" charset="0"/>
                                </a:rPr>
                                <m:t>𝟏</m:t>
                              </m:r>
                            </m:sup>
                          </m:sSup>
                          <m:r>
                            <a:rPr lang="en-US" sz="4800" b="1" i="1" smtClean="0">
                              <a:solidFill>
                                <a:srgbClr val="FF0000"/>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p:sp>
                <p:nvSpPr>
                  <p:cNvPr id="23" name="Rectangle 22">
                    <a:extLst>
                      <a:ext uri="{FF2B5EF4-FFF2-40B4-BE49-F238E27FC236}">
                        <a16:creationId xmlns:a16="http://schemas.microsoft.com/office/drawing/2014/main" id="{725E4596-BC1E-4BDE-8E1D-D8B38242AC3C}"/>
                      </a:ext>
                    </a:extLst>
                  </p:cNvPr>
                  <p:cNvSpPr>
                    <a:spLocks noRot="1" noChangeAspect="1" noMove="1" noResize="1" noEditPoints="1" noAdjustHandles="1" noChangeArrowheads="1" noChangeShapeType="1" noTextEdit="1"/>
                  </p:cNvSpPr>
                  <p:nvPr/>
                </p:nvSpPr>
                <p:spPr>
                  <a:xfrm>
                    <a:off x="724892" y="3798224"/>
                    <a:ext cx="7107715" cy="934615"/>
                  </a:xfrm>
                  <a:prstGeom prst="rect">
                    <a:avLst/>
                  </a:prstGeom>
                  <a:blipFill>
                    <a:blip r:embed="rId3"/>
                    <a:stretch>
                      <a:fillRect/>
                    </a:stretch>
                  </a:blipFill>
                </p:spPr>
                <p:txBody>
                  <a:bodyPr/>
                  <a:lstStyle/>
                  <a:p>
                    <a:r>
                      <a:rPr lang="en-US">
                        <a:noFill/>
                      </a:rPr>
                      <a:t> </a:t>
                    </a:r>
                  </a:p>
                </p:txBody>
              </p:sp>
            </mc:Fallback>
          </mc:AlternateContent>
        </p:grpSp>
        <p:sp>
          <p:nvSpPr>
            <p:cNvPr id="7" name="TextBox 6">
              <a:extLst>
                <a:ext uri="{FF2B5EF4-FFF2-40B4-BE49-F238E27FC236}">
                  <a16:creationId xmlns:a16="http://schemas.microsoft.com/office/drawing/2014/main" id="{18DE4A84-8263-4413-BFD6-F1F9FC7D27EF}"/>
                </a:ext>
              </a:extLst>
            </p:cNvPr>
            <p:cNvSpPr txBox="1"/>
            <p:nvPr/>
          </p:nvSpPr>
          <p:spPr>
            <a:xfrm>
              <a:off x="724892" y="5068712"/>
              <a:ext cx="7694216" cy="1077218"/>
            </a:xfrm>
            <a:prstGeom prst="rect">
              <a:avLst/>
            </a:prstGeom>
            <a:noFill/>
          </p:spPr>
          <p:txBody>
            <a:bodyPr wrap="square" rtlCol="0">
              <a:spAutoFit/>
            </a:bodyPr>
            <a:lstStyle/>
            <a:p>
              <a:pPr algn="ctr"/>
              <a:r>
                <a:rPr lang="en-US" sz="3200" b="1" dirty="0"/>
                <a:t>H </a:t>
              </a:r>
              <a:r>
                <a:rPr lang="en-US" sz="3200" dirty="0"/>
                <a:t>is a 3D </a:t>
              </a:r>
              <a:r>
                <a:rPr lang="en-US" sz="3200" dirty="0" err="1"/>
                <a:t>homography</a:t>
              </a:r>
              <a:r>
                <a:rPr lang="en-US" sz="3200" dirty="0"/>
                <a:t> / perspective transform / projective transform</a:t>
              </a:r>
              <a:endParaRPr lang="en-US" sz="3200" b="1" dirty="0"/>
            </a:p>
          </p:txBody>
        </p:sp>
      </p:grpSp>
    </p:spTree>
    <p:extLst>
      <p:ext uri="{BB962C8B-B14F-4D97-AF65-F5344CB8AC3E}">
        <p14:creationId xmlns:p14="http://schemas.microsoft.com/office/powerpoint/2010/main" val="323201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y New Default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New Default Theme" id="{202CE20D-6297-4FC9-AF1B-03C97A535413}" vid="{ED504D84-C906-4636-8A7F-7D02A1BFF1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2757</TotalTime>
  <Words>2443</Words>
  <Application>Microsoft Office PowerPoint</Application>
  <PresentationFormat>On-screen Show (4:3)</PresentationFormat>
  <Paragraphs>541</Paragraphs>
  <Slides>55</Slides>
  <Notes>12</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2" baseType="lpstr">
      <vt:lpstr>Arial</vt:lpstr>
      <vt:lpstr>Calibri</vt:lpstr>
      <vt:lpstr>Cambria Math</vt:lpstr>
      <vt:lpstr>Helvetica</vt:lpstr>
      <vt:lpstr>Times New Roman</vt:lpstr>
      <vt:lpstr>My New Default Theme</vt:lpstr>
      <vt:lpstr>Image</vt:lpstr>
      <vt:lpstr>Structure From Motion</vt:lpstr>
      <vt:lpstr>Structure from Motion</vt:lpstr>
      <vt:lpstr>Structure from motion</vt:lpstr>
      <vt:lpstr>Is SFM always uniquely solvable?</vt:lpstr>
      <vt:lpstr>Structure from motion ambiguities</vt:lpstr>
      <vt:lpstr>PowerPoint Presentation</vt:lpstr>
      <vt:lpstr>Structure from motion ambiguities</vt:lpstr>
      <vt:lpstr>Structure from motion ambiguity</vt:lpstr>
      <vt:lpstr>Structure from motion ambiguities</vt:lpstr>
      <vt:lpstr>Similarity/Affine/Perspective</vt:lpstr>
      <vt:lpstr>Projective ambiguity</vt:lpstr>
      <vt:lpstr>Projective ambiguity</vt:lpstr>
      <vt:lpstr>Affine ambiguity</vt:lpstr>
      <vt:lpstr>Affine ambiguity</vt:lpstr>
      <vt:lpstr>Similarity ambiguity</vt:lpstr>
      <vt:lpstr>Similarity ambiguity</vt:lpstr>
      <vt:lpstr>Affine structure from motion</vt:lpstr>
      <vt:lpstr>Recall: orthographic projection</vt:lpstr>
      <vt:lpstr>Field of view and focal length</vt:lpstr>
      <vt:lpstr>Affine Camera</vt:lpstr>
      <vt:lpstr>Affine camera</vt:lpstr>
      <vt:lpstr>Affine structure from motion</vt:lpstr>
      <vt:lpstr>One simplifying trick</vt:lpstr>
      <vt:lpstr>Affine structure from motion</vt:lpstr>
      <vt:lpstr>Affine structure from motion</vt:lpstr>
      <vt:lpstr>Making Matrices Rank Deficient</vt:lpstr>
      <vt:lpstr>Affine structure from motion</vt:lpstr>
      <vt:lpstr>Affine structure from motion</vt:lpstr>
      <vt:lpstr>Affine structure from motion</vt:lpstr>
      <vt:lpstr>Eliminating the affine ambiguity</vt:lpstr>
      <vt:lpstr>Reconstruction results</vt:lpstr>
      <vt:lpstr>Dealing with missing data</vt:lpstr>
      <vt:lpstr>But cameras aren’t affine!</vt:lpstr>
      <vt:lpstr>When is this Possible? </vt:lpstr>
      <vt:lpstr>Two Camera Case</vt:lpstr>
      <vt:lpstr>Incremental SFM</vt:lpstr>
      <vt:lpstr>Incremental SFM</vt:lpstr>
      <vt:lpstr>Incremental SFM</vt:lpstr>
      <vt:lpstr>Incremental SFM</vt:lpstr>
      <vt:lpstr>Incremental SFM</vt:lpstr>
      <vt:lpstr>Incremental SFM</vt:lpstr>
      <vt:lpstr>Incremental SFM</vt:lpstr>
      <vt:lpstr>Bundle Adjustment</vt:lpstr>
      <vt:lpstr>Devil is in the details</vt:lpstr>
      <vt:lpstr>Representative SFM pipeline</vt:lpstr>
      <vt:lpstr>Feature detection</vt:lpstr>
      <vt:lpstr>Feature detection</vt:lpstr>
      <vt:lpstr>Feature matching</vt:lpstr>
      <vt:lpstr>Feature matching</vt:lpstr>
      <vt:lpstr>Feature matching</vt:lpstr>
      <vt:lpstr>Feature matching</vt:lpstr>
      <vt:lpstr>Image connectivity graph</vt:lpstr>
      <vt:lpstr>In practice</vt:lpstr>
      <vt:lpstr>The devil is in the details</vt:lpstr>
      <vt:lpstr>The devil is in the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david</cp:lastModifiedBy>
  <cp:revision>330</cp:revision>
  <dcterms:created xsi:type="dcterms:W3CDTF">2018-12-05T18:14:01Z</dcterms:created>
  <dcterms:modified xsi:type="dcterms:W3CDTF">2019-04-11T14:06:17Z</dcterms:modified>
</cp:coreProperties>
</file>