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256" r:id="rId2"/>
    <p:sldId id="869" r:id="rId3"/>
    <p:sldId id="900" r:id="rId4"/>
    <p:sldId id="899" r:id="rId5"/>
    <p:sldId id="901" r:id="rId6"/>
    <p:sldId id="870" r:id="rId7"/>
    <p:sldId id="873" r:id="rId8"/>
    <p:sldId id="874" r:id="rId9"/>
    <p:sldId id="875" r:id="rId10"/>
    <p:sldId id="876" r:id="rId11"/>
    <p:sldId id="877" r:id="rId12"/>
    <p:sldId id="878" r:id="rId13"/>
    <p:sldId id="879" r:id="rId14"/>
    <p:sldId id="808" r:id="rId15"/>
    <p:sldId id="882" r:id="rId16"/>
    <p:sldId id="883" r:id="rId17"/>
    <p:sldId id="884" r:id="rId18"/>
    <p:sldId id="908" r:id="rId19"/>
    <p:sldId id="885" r:id="rId20"/>
    <p:sldId id="886" r:id="rId21"/>
    <p:sldId id="890" r:id="rId22"/>
    <p:sldId id="867" r:id="rId23"/>
    <p:sldId id="889" r:id="rId24"/>
    <p:sldId id="823" r:id="rId25"/>
    <p:sldId id="825" r:id="rId26"/>
    <p:sldId id="824" r:id="rId27"/>
    <p:sldId id="902" r:id="rId28"/>
    <p:sldId id="903" r:id="rId29"/>
    <p:sldId id="904" r:id="rId30"/>
    <p:sldId id="888" r:id="rId31"/>
    <p:sldId id="892" r:id="rId32"/>
    <p:sldId id="923" r:id="rId33"/>
    <p:sldId id="891" r:id="rId34"/>
    <p:sldId id="922" r:id="rId35"/>
    <p:sldId id="443" r:id="rId36"/>
    <p:sldId id="392" r:id="rId37"/>
    <p:sldId id="397" r:id="rId38"/>
    <p:sldId id="398" r:id="rId39"/>
    <p:sldId id="413" r:id="rId40"/>
    <p:sldId id="414" r:id="rId41"/>
    <p:sldId id="895" r:id="rId42"/>
    <p:sldId id="894" r:id="rId43"/>
    <p:sldId id="896" r:id="rId44"/>
    <p:sldId id="897" r:id="rId45"/>
    <p:sldId id="898" r:id="rId46"/>
    <p:sldId id="864" r:id="rId47"/>
    <p:sldId id="859" r:id="rId48"/>
    <p:sldId id="257" r:id="rId49"/>
    <p:sldId id="905" r:id="rId50"/>
    <p:sldId id="906" r:id="rId51"/>
    <p:sldId id="909" r:id="rId52"/>
    <p:sldId id="910" r:id="rId53"/>
    <p:sldId id="911" r:id="rId54"/>
    <p:sldId id="916" r:id="rId55"/>
    <p:sldId id="913" r:id="rId56"/>
    <p:sldId id="921" r:id="rId57"/>
    <p:sldId id="912" r:id="rId58"/>
    <p:sldId id="917" r:id="rId59"/>
    <p:sldId id="919" r:id="rId60"/>
    <p:sldId id="920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42EC15-7491-4C55-8950-B518AEABF4BB}">
          <p14:sldIdLst>
            <p14:sldId id="256"/>
            <p14:sldId id="869"/>
            <p14:sldId id="900"/>
            <p14:sldId id="899"/>
            <p14:sldId id="901"/>
            <p14:sldId id="870"/>
            <p14:sldId id="873"/>
            <p14:sldId id="874"/>
            <p14:sldId id="875"/>
            <p14:sldId id="876"/>
            <p14:sldId id="877"/>
            <p14:sldId id="878"/>
            <p14:sldId id="879"/>
            <p14:sldId id="808"/>
            <p14:sldId id="882"/>
            <p14:sldId id="883"/>
            <p14:sldId id="884"/>
            <p14:sldId id="908"/>
            <p14:sldId id="885"/>
            <p14:sldId id="886"/>
            <p14:sldId id="890"/>
            <p14:sldId id="867"/>
            <p14:sldId id="889"/>
            <p14:sldId id="823"/>
            <p14:sldId id="825"/>
            <p14:sldId id="824"/>
            <p14:sldId id="902"/>
            <p14:sldId id="903"/>
            <p14:sldId id="904"/>
            <p14:sldId id="888"/>
            <p14:sldId id="892"/>
            <p14:sldId id="923"/>
            <p14:sldId id="891"/>
            <p14:sldId id="922"/>
            <p14:sldId id="443"/>
            <p14:sldId id="392"/>
            <p14:sldId id="397"/>
            <p14:sldId id="398"/>
            <p14:sldId id="413"/>
            <p14:sldId id="414"/>
            <p14:sldId id="895"/>
            <p14:sldId id="894"/>
            <p14:sldId id="896"/>
            <p14:sldId id="897"/>
            <p14:sldId id="898"/>
            <p14:sldId id="864"/>
            <p14:sldId id="859"/>
            <p14:sldId id="257"/>
            <p14:sldId id="905"/>
            <p14:sldId id="906"/>
            <p14:sldId id="909"/>
            <p14:sldId id="910"/>
            <p14:sldId id="911"/>
            <p14:sldId id="916"/>
            <p14:sldId id="913"/>
            <p14:sldId id="921"/>
            <p14:sldId id="912"/>
            <p14:sldId id="917"/>
            <p14:sldId id="919"/>
            <p14:sldId id="9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CDE5"/>
    <a:srgbClr val="D99694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1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C2251A9-39F4-40DB-8C98-D5498D803409}" type="slidenum">
              <a:rPr lang="en-US" sz="1100" b="0"/>
              <a:pPr/>
              <a:t>14</a:t>
            </a:fld>
            <a:endParaRPr lang="en-US" sz="1100" b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02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CB36776-0358-4920-9B81-A81AAFD502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C9B684-E45A-477D-9190-06CD577BFBF6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822274" name="Rectangle 2">
            <a:extLst>
              <a:ext uri="{FF2B5EF4-FFF2-40B4-BE49-F238E27FC236}">
                <a16:creationId xmlns:a16="http://schemas.microsoft.com/office/drawing/2014/main" id="{57545E5D-2A6F-47A0-ABD2-9E6DC674D8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2275" name="Rectangle 3">
            <a:extLst>
              <a:ext uri="{FF2B5EF4-FFF2-40B4-BE49-F238E27FC236}">
                <a16:creationId xmlns:a16="http://schemas.microsoft.com/office/drawing/2014/main" id="{6C55D8B2-4DEE-41F4-BBF2-7D46DDFAE5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4105D21-3EBF-4CEC-A288-75551FA699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7DD4AB-1B15-4CF4-871A-A31A33D3123D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823298" name="Rectangle 2">
            <a:extLst>
              <a:ext uri="{FF2B5EF4-FFF2-40B4-BE49-F238E27FC236}">
                <a16:creationId xmlns:a16="http://schemas.microsoft.com/office/drawing/2014/main" id="{C5DF4ECD-0B43-46D2-A522-32044267AD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3299" name="Rectangle 3">
            <a:extLst>
              <a:ext uri="{FF2B5EF4-FFF2-40B4-BE49-F238E27FC236}">
                <a16:creationId xmlns:a16="http://schemas.microsoft.com/office/drawing/2014/main" id="{E5645AA0-EAF2-424B-8C37-9E1CFAF918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298E3AC-C147-4094-A461-71297A1E407B}" type="slidenum">
              <a:rPr lang="en-US" sz="1100" b="0"/>
              <a:pPr/>
              <a:t>46</a:t>
            </a:fld>
            <a:endParaRPr lang="en-US" sz="1100" b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67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C2251A9-39F4-40DB-8C98-D5498D803409}" type="slidenum">
              <a:rPr lang="en-US" sz="1100" b="0"/>
              <a:pPr/>
              <a:t>15</a:t>
            </a:fld>
            <a:endParaRPr lang="en-US" sz="1100" b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94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1988EAB-BD3F-4E9D-81FA-D69E2358EF33}" type="slidenum">
              <a:rPr lang="en-US" sz="1100" b="0"/>
              <a:pPr/>
              <a:t>24</a:t>
            </a:fld>
            <a:endParaRPr lang="en-US" sz="1100" b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47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4532958-D210-45CE-B59B-AB3DCE242371}" type="slidenum">
              <a:rPr lang="en-US" sz="1100" b="0"/>
              <a:pPr/>
              <a:t>25</a:t>
            </a:fld>
            <a:endParaRPr lang="en-US" sz="1100" b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29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833D126-FB0F-4F52-A468-F949E5D64765}" type="slidenum">
              <a:rPr lang="en-US" sz="1100" b="0"/>
              <a:pPr/>
              <a:t>26</a:t>
            </a:fld>
            <a:endParaRPr lang="en-US" sz="11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22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BDECF93-1669-4DA7-B21A-DA197987D2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7A3058-771B-4C4C-BE17-73CBF1416922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899074" name="Rectangle 2">
            <a:extLst>
              <a:ext uri="{FF2B5EF4-FFF2-40B4-BE49-F238E27FC236}">
                <a16:creationId xmlns:a16="http://schemas.microsoft.com/office/drawing/2014/main" id="{E18A3BE4-316B-4716-987B-45C943EBA4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9075" name="Rectangle 3">
            <a:extLst>
              <a:ext uri="{FF2B5EF4-FFF2-40B4-BE49-F238E27FC236}">
                <a16:creationId xmlns:a16="http://schemas.microsoft.com/office/drawing/2014/main" id="{96441924-C915-4368-9B45-2A67367DAB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D8B1882-E458-4028-8794-A9AFE87255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C19B33-A0FD-455E-822A-62B0CEBE4FE0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817154" name="Rectangle 2">
            <a:extLst>
              <a:ext uri="{FF2B5EF4-FFF2-40B4-BE49-F238E27FC236}">
                <a16:creationId xmlns:a16="http://schemas.microsoft.com/office/drawing/2014/main" id="{89A7A2BE-2711-423B-A58A-50FC93917B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7155" name="Rectangle 3">
            <a:extLst>
              <a:ext uri="{FF2B5EF4-FFF2-40B4-BE49-F238E27FC236}">
                <a16:creationId xmlns:a16="http://schemas.microsoft.com/office/drawing/2014/main" id="{BAF08192-09F3-4FB4-95BF-E276452BA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AE73C44-B9D8-4101-B118-9CE2548CB3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A3A02F-5C86-48B0-B6D5-160F6156D6BE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818178" name="Rectangle 2">
            <a:extLst>
              <a:ext uri="{FF2B5EF4-FFF2-40B4-BE49-F238E27FC236}">
                <a16:creationId xmlns:a16="http://schemas.microsoft.com/office/drawing/2014/main" id="{2298C860-C5B3-4264-B133-7C263B742B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8179" name="Rectangle 3">
            <a:extLst>
              <a:ext uri="{FF2B5EF4-FFF2-40B4-BE49-F238E27FC236}">
                <a16:creationId xmlns:a16="http://schemas.microsoft.com/office/drawing/2014/main" id="{80A1D078-59FC-445C-B149-D5DB192E48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0FE018A-B3CB-4954-B98C-6BE4896648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36562A-A3C6-46A8-ACDA-CB75BE5D9750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819202" name="Rectangle 2">
            <a:extLst>
              <a:ext uri="{FF2B5EF4-FFF2-40B4-BE49-F238E27FC236}">
                <a16:creationId xmlns:a16="http://schemas.microsoft.com/office/drawing/2014/main" id="{D4873EE9-F2AA-411E-AE3B-02848489B8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03" name="Rectangle 3">
            <a:extLst>
              <a:ext uri="{FF2B5EF4-FFF2-40B4-BE49-F238E27FC236}">
                <a16:creationId xmlns:a16="http://schemas.microsoft.com/office/drawing/2014/main" id="{195C0BE7-A832-4F96-8BD8-E91BF45D66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png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hyperlink" Target="http://www.robots.ox.ac.uk/~ab/abstracts/ijcv98.html" TargetMode="Externa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5.png"/><Relationship Id="rId4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oleObject" Target="../embeddings/oleObject4.bin"/><Relationship Id="rId9" Type="http://schemas.openxmlformats.org/officeDocument/2006/relationships/hyperlink" Target="http://www.ics.uci.edu/~dramanan/papers/trackingpeople/index.html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Video: Tracking and Action Recognition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Prof.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Winter 2019, University of Michigan</a:t>
            </a:r>
          </a:p>
          <a:p>
            <a:r>
              <a:rPr lang="en-US" sz="1800" dirty="0"/>
              <a:t>http://web.eecs.umich.edu/~fouhey/teaching/EECS442_W19/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D964E-2B91-4D21-8FC3-BAC18F833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Tracking Model</a:t>
            </a:r>
          </a:p>
        </p:txBody>
      </p:sp>
      <p:pic>
        <p:nvPicPr>
          <p:cNvPr id="4" name="Picture 3" descr="fast_gt.gif">
            <a:extLst>
              <a:ext uri="{FF2B5EF4-FFF2-40B4-BE49-F238E27FC236}">
                <a16:creationId xmlns:a16="http://schemas.microsoft.com/office/drawing/2014/main" id="{5F37CE82-2039-456E-970D-14D7654CB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690689"/>
            <a:ext cx="3048000" cy="203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0A0F5D-3EBB-4BF8-82D8-044AF17CE734}"/>
              </a:ext>
            </a:extLst>
          </p:cNvPr>
          <p:cNvSpPr txBox="1"/>
          <p:nvPr/>
        </p:nvSpPr>
        <p:spPr>
          <a:xfrm>
            <a:off x="515007" y="1690689"/>
            <a:ext cx="51237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State X</a:t>
            </a:r>
            <a:r>
              <a:rPr lang="en-US" sz="2800" dirty="0"/>
              <a:t>: actual state of object that we want to estimate. </a:t>
            </a:r>
          </a:p>
          <a:p>
            <a:r>
              <a:rPr lang="en-US" sz="2800" dirty="0"/>
              <a:t>Could be: Pose, viewpoint, velocity, acceleration.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B91B62-5333-4E28-A2DC-D87EF96004C3}"/>
              </a:ext>
            </a:extLst>
          </p:cNvPr>
          <p:cNvGrpSpPr/>
          <p:nvPr/>
        </p:nvGrpSpPr>
        <p:grpSpPr>
          <a:xfrm>
            <a:off x="515006" y="4064000"/>
            <a:ext cx="8171794" cy="2032000"/>
            <a:chOff x="515006" y="4064000"/>
            <a:chExt cx="8171794" cy="2032000"/>
          </a:xfrm>
        </p:grpSpPr>
        <p:pic>
          <p:nvPicPr>
            <p:cNvPr id="5" name="Picture 4" descr="fast_ob.gif">
              <a:extLst>
                <a:ext uri="{FF2B5EF4-FFF2-40B4-BE49-F238E27FC236}">
                  <a16:creationId xmlns:a16="http://schemas.microsoft.com/office/drawing/2014/main" id="{836B4623-ED6C-4202-88B9-DEB1C882B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800" y="4064000"/>
              <a:ext cx="3048000" cy="2032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3D91C9-E7D1-4058-896E-3CC73E38C6BA}"/>
                </a:ext>
              </a:extLst>
            </p:cNvPr>
            <p:cNvSpPr txBox="1"/>
            <p:nvPr/>
          </p:nvSpPr>
          <p:spPr>
            <a:xfrm>
              <a:off x="515006" y="4064000"/>
              <a:ext cx="512379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2"/>
                  </a:solidFill>
                </a:rPr>
                <a:t>Observation Y</a:t>
              </a:r>
              <a:r>
                <a:rPr lang="en-US" sz="2800" dirty="0"/>
                <a:t>: our “measurement” of state X. Can be noisy.  At each time step t, state changes to </a:t>
              </a:r>
              <a:r>
                <a:rPr lang="en-US" sz="2800" dirty="0" err="1"/>
                <a:t>X</a:t>
              </a:r>
              <a:r>
                <a:rPr lang="en-US" sz="2800" baseline="-25000" dirty="0" err="1"/>
                <a:t>t</a:t>
              </a:r>
              <a:r>
                <a:rPr lang="en-US" sz="2800" dirty="0"/>
                <a:t>, get </a:t>
              </a:r>
              <a:r>
                <a:rPr lang="en-US" sz="2800" dirty="0" err="1"/>
                <a:t>Y</a:t>
              </a:r>
              <a:r>
                <a:rPr lang="en-US" sz="2800" baseline="-25000" dirty="0" err="1"/>
                <a:t>t</a:t>
              </a:r>
              <a:r>
                <a:rPr lang="en-US" sz="2800" dirty="0"/>
                <a:t>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D38AFE0-BFCB-4827-93C5-4DAAA06DE47E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3913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0784-E59C-4161-883C-0CDA3CF10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of Tracking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DDA00-0E67-43F1-BCE8-5D16759A03DE}"/>
              </a:ext>
            </a:extLst>
          </p:cNvPr>
          <p:cNvSpPr txBox="1"/>
          <p:nvPr/>
        </p:nvSpPr>
        <p:spPr>
          <a:xfrm>
            <a:off x="515007" y="1690689"/>
            <a:ext cx="82850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Prediction</a:t>
            </a:r>
            <a:r>
              <a:rPr lang="en-US" sz="2800" dirty="0"/>
              <a:t>: What’s the next state of the object given past measurements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F18F2D-6A4B-4A6C-BF0E-CA33EC68CB6E}"/>
                  </a:ext>
                </a:extLst>
              </p:cNvPr>
              <p:cNvSpPr txBox="1"/>
              <p:nvPr/>
            </p:nvSpPr>
            <p:spPr>
              <a:xfrm>
                <a:off x="1935702" y="2644796"/>
                <a:ext cx="527259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F18F2D-6A4B-4A6C-BF0E-CA33EC68C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702" y="2644796"/>
                <a:ext cx="5272597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C7FA67F6-FED4-4715-A031-4F0696CA7D95}"/>
              </a:ext>
            </a:extLst>
          </p:cNvPr>
          <p:cNvGrpSpPr/>
          <p:nvPr/>
        </p:nvGrpSpPr>
        <p:grpSpPr>
          <a:xfrm>
            <a:off x="515006" y="3344719"/>
            <a:ext cx="8285044" cy="1446550"/>
            <a:chOff x="515006" y="3344719"/>
            <a:chExt cx="8285044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5E10C6-9681-4C8B-AD74-7983BAAFB699}"/>
                </a:ext>
              </a:extLst>
            </p:cNvPr>
            <p:cNvSpPr txBox="1"/>
            <p:nvPr/>
          </p:nvSpPr>
          <p:spPr>
            <a:xfrm>
              <a:off x="515006" y="3344719"/>
              <a:ext cx="82850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Correction</a:t>
              </a:r>
              <a:r>
                <a:rPr lang="en-US" sz="2800" dirty="0"/>
                <a:t>: Compute updated estimate of the state from prediction and measurements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75170E9-399D-4A1C-BD99-8A30B7C6AC11}"/>
                    </a:ext>
                  </a:extLst>
                </p:cNvPr>
                <p:cNvSpPr txBox="1"/>
                <p:nvPr/>
              </p:nvSpPr>
              <p:spPr>
                <a:xfrm>
                  <a:off x="1229217" y="4298826"/>
                  <a:ext cx="685662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75170E9-399D-4A1C-BD99-8A30B7C6AC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9217" y="4298826"/>
                  <a:ext cx="6856621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36E96D8-213E-48B1-9280-3D71DD57A3BC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215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2F1AE-0507-4976-952B-F0AF38A50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Simplifying Assumptions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EA68DB-66D1-4F39-A200-82A8FFB7846A}"/>
              </a:ext>
            </a:extLst>
          </p:cNvPr>
          <p:cNvGrpSpPr/>
          <p:nvPr/>
        </p:nvGrpSpPr>
        <p:grpSpPr>
          <a:xfrm>
            <a:off x="429478" y="1429079"/>
            <a:ext cx="8285044" cy="1130693"/>
            <a:chOff x="429478" y="1429079"/>
            <a:chExt cx="8285044" cy="11306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434D217-2BF3-4600-9216-5C89C204FA98}"/>
                    </a:ext>
                  </a:extLst>
                </p:cNvPr>
                <p:cNvSpPr txBox="1"/>
                <p:nvPr/>
              </p:nvSpPr>
              <p:spPr>
                <a:xfrm>
                  <a:off x="1755332" y="2067329"/>
                  <a:ext cx="563333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,…, 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434D217-2BF3-4600-9216-5C89C204FA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5332" y="2067329"/>
                  <a:ext cx="5633337" cy="49244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882E1AD-6A56-4AE6-B283-AAC30E610B34}"/>
                </a:ext>
              </a:extLst>
            </p:cNvPr>
            <p:cNvSpPr txBox="1"/>
            <p:nvPr/>
          </p:nvSpPr>
          <p:spPr>
            <a:xfrm>
              <a:off x="429478" y="1429079"/>
              <a:ext cx="82850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Only immediate past matters (Markovian)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CFBCBD8-2157-4967-BAEA-2FA8762B83A8}"/>
              </a:ext>
            </a:extLst>
          </p:cNvPr>
          <p:cNvGrpSpPr/>
          <p:nvPr/>
        </p:nvGrpSpPr>
        <p:grpSpPr>
          <a:xfrm>
            <a:off x="429478" y="2674802"/>
            <a:ext cx="8285044" cy="1526064"/>
            <a:chOff x="429478" y="2674802"/>
            <a:chExt cx="8285044" cy="152606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AAC2E8-5174-4480-A830-F517ACF4AB93}"/>
                </a:ext>
              </a:extLst>
            </p:cNvPr>
            <p:cNvSpPr txBox="1"/>
            <p:nvPr/>
          </p:nvSpPr>
          <p:spPr>
            <a:xfrm>
              <a:off x="429478" y="2674802"/>
              <a:ext cx="82850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Measurement depends only on current state</a:t>
              </a:r>
            </a:p>
            <a:p>
              <a:pPr algn="ctr"/>
              <a:r>
                <a:rPr lang="en-US" sz="2800" dirty="0"/>
                <a:t>(Independence)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C729AB6-588B-4D1A-9244-9660E80B6174}"/>
                    </a:ext>
                  </a:extLst>
                </p:cNvPr>
                <p:cNvSpPr txBox="1"/>
                <p:nvPr/>
              </p:nvSpPr>
              <p:spPr>
                <a:xfrm>
                  <a:off x="928823" y="3708423"/>
                  <a:ext cx="728635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,…, 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C729AB6-588B-4D1A-9244-9660E80B61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823" y="3708423"/>
                  <a:ext cx="7286354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B780A39-D3B3-4C35-8C1D-4AE9C5AD30A9}"/>
              </a:ext>
            </a:extLst>
          </p:cNvPr>
          <p:cNvGrpSpPr/>
          <p:nvPr/>
        </p:nvGrpSpPr>
        <p:grpSpPr>
          <a:xfrm>
            <a:off x="1775294" y="4290844"/>
            <a:ext cx="6069753" cy="2133541"/>
            <a:chOff x="1775294" y="4290844"/>
            <a:chExt cx="6069753" cy="213354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E855C6C-0807-4BDC-9EF8-44544CC97DEB}"/>
                </a:ext>
              </a:extLst>
            </p:cNvPr>
            <p:cNvGrpSpPr/>
            <p:nvPr/>
          </p:nvGrpSpPr>
          <p:grpSpPr>
            <a:xfrm>
              <a:off x="1775294" y="4433456"/>
              <a:ext cx="740264" cy="1990929"/>
              <a:chOff x="928823" y="4178256"/>
              <a:chExt cx="740264" cy="1990929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8C258E57-B061-4EEC-AE7A-50BB2A2DBF2F}"/>
                  </a:ext>
                </a:extLst>
              </p:cNvPr>
              <p:cNvSpPr/>
              <p:nvPr/>
            </p:nvSpPr>
            <p:spPr>
              <a:xfrm>
                <a:off x="928823" y="4178256"/>
                <a:ext cx="740264" cy="74026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X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E8E1451-175C-4639-B566-30607350787E}"/>
                  </a:ext>
                </a:extLst>
              </p:cNvPr>
              <p:cNvSpPr/>
              <p:nvPr/>
            </p:nvSpPr>
            <p:spPr>
              <a:xfrm>
                <a:off x="928823" y="5428921"/>
                <a:ext cx="740264" cy="7402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Y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F74D7CA9-DA5D-4368-B483-03BCBCBE5A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8955" y="4983061"/>
                <a:ext cx="0" cy="377504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96711EE-A0AC-4264-8EF7-83CDEA509FE2}"/>
                </a:ext>
              </a:extLst>
            </p:cNvPr>
            <p:cNvGrpSpPr/>
            <p:nvPr/>
          </p:nvGrpSpPr>
          <p:grpSpPr>
            <a:xfrm>
              <a:off x="3129148" y="4433456"/>
              <a:ext cx="740264" cy="1987113"/>
              <a:chOff x="2247293" y="4178256"/>
              <a:chExt cx="740264" cy="1987113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8DCA0FD-96C7-4556-86B9-0E48247C5889}"/>
                  </a:ext>
                </a:extLst>
              </p:cNvPr>
              <p:cNvSpPr/>
              <p:nvPr/>
            </p:nvSpPr>
            <p:spPr>
              <a:xfrm>
                <a:off x="2247293" y="4178256"/>
                <a:ext cx="740264" cy="74026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X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7818BB3-9B55-43C9-A2EF-75727A0550A4}"/>
                  </a:ext>
                </a:extLst>
              </p:cNvPr>
              <p:cNvSpPr/>
              <p:nvPr/>
            </p:nvSpPr>
            <p:spPr>
              <a:xfrm>
                <a:off x="2247293" y="5425105"/>
                <a:ext cx="740264" cy="7402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Y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3739D021-3B9F-4645-9364-BDAE8FAB63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7425" y="4979245"/>
                <a:ext cx="0" cy="377504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C502EC3-94DF-4070-B589-38956AF3C66A}"/>
                </a:ext>
              </a:extLst>
            </p:cNvPr>
            <p:cNvGrpSpPr/>
            <p:nvPr/>
          </p:nvGrpSpPr>
          <p:grpSpPr>
            <a:xfrm>
              <a:off x="5750931" y="4433456"/>
              <a:ext cx="740264" cy="1983297"/>
              <a:chOff x="5786313" y="4178256"/>
              <a:chExt cx="740264" cy="198329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881763D-3E45-4220-84B1-9E5B8266C64A}"/>
                  </a:ext>
                </a:extLst>
              </p:cNvPr>
              <p:cNvSpPr/>
              <p:nvPr/>
            </p:nvSpPr>
            <p:spPr>
              <a:xfrm>
                <a:off x="5786313" y="4178256"/>
                <a:ext cx="740264" cy="74026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X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t-1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88DA50C-BBF3-417F-9980-3EDFCC9543A0}"/>
                  </a:ext>
                </a:extLst>
              </p:cNvPr>
              <p:cNvSpPr/>
              <p:nvPr/>
            </p:nvSpPr>
            <p:spPr>
              <a:xfrm>
                <a:off x="5786313" y="5421289"/>
                <a:ext cx="740264" cy="7402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Y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t-1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1EB800D6-A7FA-4ECF-B165-AC49B5D9A4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56445" y="4975429"/>
                <a:ext cx="0" cy="377504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BFC5B23-8846-4956-B4D7-5A694C00EE1B}"/>
                </a:ext>
              </a:extLst>
            </p:cNvPr>
            <p:cNvGrpSpPr/>
            <p:nvPr/>
          </p:nvGrpSpPr>
          <p:grpSpPr>
            <a:xfrm>
              <a:off x="7104783" y="4433456"/>
              <a:ext cx="740264" cy="1990929"/>
              <a:chOff x="7474913" y="4178256"/>
              <a:chExt cx="740264" cy="1990929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FC20280-F64D-499B-BBBA-1DF07772AB8D}"/>
                  </a:ext>
                </a:extLst>
              </p:cNvPr>
              <p:cNvSpPr/>
              <p:nvPr/>
            </p:nvSpPr>
            <p:spPr>
              <a:xfrm>
                <a:off x="7474913" y="4178256"/>
                <a:ext cx="740264" cy="74026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solidFill>
                      <a:schemeClr val="tx1"/>
                    </a:solidFill>
                  </a:rPr>
                  <a:t>X</a:t>
                </a:r>
                <a:r>
                  <a:rPr lang="en-US" baseline="-25000" dirty="0" err="1">
                    <a:solidFill>
                      <a:schemeClr val="tx1"/>
                    </a:solidFill>
                  </a:rPr>
                  <a:t>t</a:t>
                </a:r>
                <a:endParaRPr lang="en-US" baseline="-25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91FB083-9285-4E16-860E-FB4ED74E8132}"/>
                  </a:ext>
                </a:extLst>
              </p:cNvPr>
              <p:cNvSpPr/>
              <p:nvPr/>
            </p:nvSpPr>
            <p:spPr>
              <a:xfrm>
                <a:off x="7474913" y="5428921"/>
                <a:ext cx="740264" cy="7402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solidFill>
                      <a:schemeClr val="tx1"/>
                    </a:solidFill>
                  </a:rPr>
                  <a:t>Y</a:t>
                </a:r>
                <a:r>
                  <a:rPr lang="en-US" baseline="-25000" dirty="0" err="1">
                    <a:solidFill>
                      <a:schemeClr val="tx1"/>
                    </a:solidFill>
                  </a:rPr>
                  <a:t>t</a:t>
                </a:r>
                <a:endParaRPr lang="en-US" baseline="-25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DF937BC8-6C02-4FDC-8183-A087250AB7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5045" y="4983061"/>
                <a:ext cx="0" cy="377504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A2EB17F-1BFA-41E2-862F-32021B79F78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822353" y="4614836"/>
              <a:ext cx="0" cy="37750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D5FD733-731F-4CB1-944D-62A529A9F2E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176207" y="4614836"/>
              <a:ext cx="0" cy="37750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9106D8A-788A-4C6B-B793-5ECAD5C6E68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989" y="4614837"/>
              <a:ext cx="0" cy="37750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1CC40D7-55A4-4FE0-8A22-BD95185F1CCE}"/>
                </a:ext>
              </a:extLst>
            </p:cNvPr>
            <p:cNvSpPr txBox="1"/>
            <p:nvPr/>
          </p:nvSpPr>
          <p:spPr>
            <a:xfrm>
              <a:off x="4483002" y="4290844"/>
              <a:ext cx="6543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…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3CBE0A9-9626-41A7-A50A-CE0BECCC5AB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444137" y="4614835"/>
              <a:ext cx="0" cy="37750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1DEA41A-3D75-42DC-8266-D42CABB9802B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3299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53AE9-3272-4AE6-AC6C-3B5957E6D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DE330C-F6A6-43EB-952B-AA9C28AC99C1}"/>
              </a:ext>
            </a:extLst>
          </p:cNvPr>
          <p:cNvSpPr txBox="1"/>
          <p:nvPr/>
        </p:nvSpPr>
        <p:spPr>
          <a:xfrm>
            <a:off x="429477" y="1429079"/>
            <a:ext cx="8285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Have models for: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9BD25B-3FA9-4771-90A7-AE870BFBD383}"/>
              </a:ext>
            </a:extLst>
          </p:cNvPr>
          <p:cNvGrpSpPr/>
          <p:nvPr/>
        </p:nvGrpSpPr>
        <p:grpSpPr>
          <a:xfrm>
            <a:off x="429477" y="2017707"/>
            <a:ext cx="8285044" cy="1081071"/>
            <a:chOff x="429477" y="2017707"/>
            <a:chExt cx="8285044" cy="10810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58B5E1-7FFF-4EEE-86FE-6A6D9FA5A1BD}"/>
                </a:ext>
              </a:extLst>
            </p:cNvPr>
            <p:cNvSpPr txBox="1"/>
            <p:nvPr/>
          </p:nvSpPr>
          <p:spPr>
            <a:xfrm>
              <a:off x="429477" y="2017707"/>
              <a:ext cx="82850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(1) P(next state) given current state / </a:t>
              </a:r>
              <a:r>
                <a:rPr lang="en-US" sz="2800" i="1" dirty="0"/>
                <a:t>Transition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7465491-92E0-4304-BCAD-FC286A7067D7}"/>
                    </a:ext>
                  </a:extLst>
                </p:cNvPr>
                <p:cNvSpPr txBox="1"/>
                <p:nvPr/>
              </p:nvSpPr>
              <p:spPr>
                <a:xfrm>
                  <a:off x="3549253" y="2606335"/>
                  <a:ext cx="2045495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7465491-92E0-4304-BCAD-FC286A7067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9253" y="2606335"/>
                  <a:ext cx="2045495" cy="49244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FA6D143-97A4-46D7-8B28-DA6AF4B30A4C}"/>
              </a:ext>
            </a:extLst>
          </p:cNvPr>
          <p:cNvGrpSpPr/>
          <p:nvPr/>
        </p:nvGrpSpPr>
        <p:grpSpPr>
          <a:xfrm>
            <a:off x="429477" y="3302620"/>
            <a:ext cx="8285044" cy="1148048"/>
            <a:chOff x="429477" y="3302620"/>
            <a:chExt cx="8285044" cy="114804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406B2A-8417-441B-9F91-7995CCB79639}"/>
                </a:ext>
              </a:extLst>
            </p:cNvPr>
            <p:cNvSpPr txBox="1"/>
            <p:nvPr/>
          </p:nvSpPr>
          <p:spPr>
            <a:xfrm>
              <a:off x="429477" y="3302620"/>
              <a:ext cx="82850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(2) P(observation) given state / </a:t>
              </a:r>
              <a:r>
                <a:rPr lang="en-US" sz="2800" i="1" dirty="0"/>
                <a:t>Observation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7E8D979-342E-40F9-BD5F-C5ED823562E1}"/>
                    </a:ext>
                  </a:extLst>
                </p:cNvPr>
                <p:cNvSpPr txBox="1"/>
                <p:nvPr/>
              </p:nvSpPr>
              <p:spPr>
                <a:xfrm>
                  <a:off x="3778290" y="3958225"/>
                  <a:ext cx="158742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7E8D979-342E-40F9-BD5F-C5ED823562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8290" y="3958225"/>
                  <a:ext cx="1587421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1D4D48-94F4-4DE7-81C1-F62CAF348E8E}"/>
              </a:ext>
            </a:extLst>
          </p:cNvPr>
          <p:cNvGrpSpPr/>
          <p:nvPr/>
        </p:nvGrpSpPr>
        <p:grpSpPr>
          <a:xfrm>
            <a:off x="429477" y="4644092"/>
            <a:ext cx="8285044" cy="1117271"/>
            <a:chOff x="429477" y="4644092"/>
            <a:chExt cx="8285044" cy="111727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82330A-169E-48C6-B07C-1F7DB7E5DFED}"/>
                </a:ext>
              </a:extLst>
            </p:cNvPr>
            <p:cNvSpPr txBox="1"/>
            <p:nvPr/>
          </p:nvSpPr>
          <p:spPr>
            <a:xfrm>
              <a:off x="429477" y="4644092"/>
              <a:ext cx="82850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Want to recover, for each timestep 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5492F01-5115-48AF-BDEA-32038F09C13E}"/>
                    </a:ext>
                  </a:extLst>
                </p:cNvPr>
                <p:cNvSpPr txBox="1"/>
                <p:nvPr/>
              </p:nvSpPr>
              <p:spPr>
                <a:xfrm>
                  <a:off x="3213903" y="5268920"/>
                  <a:ext cx="2716192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5492F01-5115-48AF-BDEA-32038F09C1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3903" y="5268920"/>
                  <a:ext cx="2716192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0B8158A-4807-4E63-AF58-5B040343B5B1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9346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tracking</a:t>
            </a:r>
          </a:p>
        </p:txBody>
      </p:sp>
      <p:sp>
        <p:nvSpPr>
          <p:cNvPr id="189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Base case: </a:t>
            </a:r>
          </a:p>
          <a:p>
            <a:pPr lvl="1"/>
            <a:r>
              <a:rPr lang="en-US" dirty="0"/>
              <a:t>Start with initial </a:t>
            </a:r>
            <a:r>
              <a:rPr lang="en-US" b="1" i="1" dirty="0"/>
              <a:t>prediction</a:t>
            </a:r>
            <a:r>
              <a:rPr lang="en-US" dirty="0"/>
              <a:t>/prior: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P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X</a:t>
            </a:r>
            <a:r>
              <a:rPr lang="en-US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US" dirty="0"/>
              <a:t>For the first frame</a:t>
            </a:r>
            <a:r>
              <a:rPr lang="en-US" i="1" dirty="0"/>
              <a:t>, </a:t>
            </a:r>
            <a:r>
              <a:rPr lang="en-US" b="1" i="1" dirty="0"/>
              <a:t>correct</a:t>
            </a:r>
            <a:r>
              <a:rPr lang="en-US" i="1" dirty="0"/>
              <a:t> </a:t>
            </a:r>
            <a:r>
              <a:rPr lang="en-US" dirty="0"/>
              <a:t>this given the first measurement: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Y</a:t>
            </a:r>
            <a:r>
              <a:rPr lang="en-US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=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y</a:t>
            </a:r>
            <a:r>
              <a:rPr lang="en-US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D6E48D-E468-4461-AA37-271F9F45C856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28590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tracking</a:t>
            </a:r>
          </a:p>
        </p:txBody>
      </p:sp>
      <p:sp>
        <p:nvSpPr>
          <p:cNvPr id="189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Base case: </a:t>
            </a:r>
          </a:p>
          <a:p>
            <a:pPr lvl="1"/>
            <a:r>
              <a:rPr lang="en-US" dirty="0"/>
              <a:t>Start with initial </a:t>
            </a:r>
            <a:r>
              <a:rPr lang="en-US" b="1" i="1" dirty="0"/>
              <a:t>prediction</a:t>
            </a:r>
            <a:r>
              <a:rPr lang="en-US" dirty="0"/>
              <a:t>/prior: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P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X</a:t>
            </a:r>
            <a:r>
              <a:rPr lang="en-US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US" dirty="0"/>
              <a:t>For the first frame</a:t>
            </a:r>
            <a:r>
              <a:rPr lang="en-US" i="1" dirty="0"/>
              <a:t>, </a:t>
            </a:r>
            <a:r>
              <a:rPr lang="en-US" b="1" i="1" dirty="0"/>
              <a:t>correct</a:t>
            </a:r>
            <a:r>
              <a:rPr lang="en-US" i="1" dirty="0"/>
              <a:t> </a:t>
            </a:r>
            <a:r>
              <a:rPr lang="en-US" dirty="0"/>
              <a:t>this given the first measurement: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Y</a:t>
            </a:r>
            <a:r>
              <a:rPr lang="en-US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=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y</a:t>
            </a:r>
            <a:r>
              <a:rPr lang="en-US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0</a:t>
            </a:r>
          </a:p>
          <a:p>
            <a:pPr lvl="1"/>
            <a:endParaRPr lang="en-US" baseline="-25000" dirty="0"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 lvl="1"/>
            <a:endParaRPr lang="en-US" baseline="-25000" dirty="0"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 lvl="1"/>
            <a:endParaRPr lang="en-US" baseline="-25000" dirty="0"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r>
              <a:rPr lang="en-US" dirty="0">
                <a:latin typeface="+mj-lt"/>
                <a:ea typeface="Cambria Math" panose="02040503050406030204" pitchFamily="18" charset="0"/>
                <a:cs typeface="Times New Roman" pitchFamily="18" charset="0"/>
              </a:rPr>
              <a:t>Each subsequent step:</a:t>
            </a:r>
          </a:p>
          <a:p>
            <a:pPr lvl="1"/>
            <a:r>
              <a:rPr lang="en-US" b="1" i="1" dirty="0">
                <a:latin typeface="+mj-lt"/>
                <a:ea typeface="Cambria Math" panose="02040503050406030204" pitchFamily="18" charset="0"/>
                <a:cs typeface="Times New Roman" pitchFamily="18" charset="0"/>
              </a:rPr>
              <a:t>Predict</a:t>
            </a:r>
            <a:r>
              <a:rPr lang="en-US" dirty="0">
                <a:latin typeface="+mj-lt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+mj-lt"/>
                <a:ea typeface="Cambria Math" panose="02040503050406030204" pitchFamily="18" charset="0"/>
                <a:cs typeface="Times New Roman" pitchFamily="18" charset="0"/>
              </a:rPr>
              <a:t>X</a:t>
            </a:r>
            <a:r>
              <a:rPr lang="en-US" baseline="-25000" dirty="0" err="1">
                <a:latin typeface="+mj-lt"/>
                <a:ea typeface="Cambria Math" panose="02040503050406030204" pitchFamily="18" charset="0"/>
                <a:cs typeface="Times New Roman" pitchFamily="18" charset="0"/>
              </a:rPr>
              <a:t>t</a:t>
            </a:r>
            <a:r>
              <a:rPr lang="en-US" dirty="0">
                <a:latin typeface="+mj-lt"/>
                <a:ea typeface="Cambria Math" panose="02040503050406030204" pitchFamily="18" charset="0"/>
                <a:cs typeface="Times New Roman" pitchFamily="18" charset="0"/>
              </a:rPr>
              <a:t> given past evidence</a:t>
            </a:r>
          </a:p>
          <a:p>
            <a:pPr lvl="1"/>
            <a:r>
              <a:rPr lang="en-US" dirty="0">
                <a:latin typeface="+mj-lt"/>
                <a:ea typeface="Cambria Math" panose="02040503050406030204" pitchFamily="18" charset="0"/>
                <a:cs typeface="Times New Roman" pitchFamily="18" charset="0"/>
              </a:rPr>
              <a:t>Observe </a:t>
            </a:r>
            <a:r>
              <a:rPr lang="en-US" dirty="0" err="1">
                <a:latin typeface="+mj-lt"/>
                <a:ea typeface="Cambria Math" panose="02040503050406030204" pitchFamily="18" charset="0"/>
                <a:cs typeface="Times New Roman" pitchFamily="18" charset="0"/>
              </a:rPr>
              <a:t>y</a:t>
            </a:r>
            <a:r>
              <a:rPr lang="en-US" baseline="-25000" dirty="0" err="1">
                <a:latin typeface="+mj-lt"/>
                <a:ea typeface="Cambria Math" panose="02040503050406030204" pitchFamily="18" charset="0"/>
                <a:cs typeface="Times New Roman" pitchFamily="18" charset="0"/>
              </a:rPr>
              <a:t>t</a:t>
            </a:r>
            <a:r>
              <a:rPr lang="en-US" dirty="0">
                <a:latin typeface="+mj-lt"/>
                <a:ea typeface="Cambria Math" panose="02040503050406030204" pitchFamily="18" charset="0"/>
                <a:cs typeface="Times New Roman" pitchFamily="18" charset="0"/>
              </a:rPr>
              <a:t>: </a:t>
            </a:r>
            <a:r>
              <a:rPr lang="en-US" b="1" i="1" dirty="0">
                <a:latin typeface="+mj-lt"/>
                <a:ea typeface="Cambria Math" panose="02040503050406030204" pitchFamily="18" charset="0"/>
                <a:cs typeface="Times New Roman" pitchFamily="18" charset="0"/>
              </a:rPr>
              <a:t>correct</a:t>
            </a:r>
            <a:r>
              <a:rPr lang="en-US" dirty="0">
                <a:latin typeface="+mj-lt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+mj-lt"/>
                <a:ea typeface="Cambria Math" panose="02040503050406030204" pitchFamily="18" charset="0"/>
                <a:cs typeface="Times New Roman" pitchFamily="18" charset="0"/>
              </a:rPr>
              <a:t>X</a:t>
            </a:r>
            <a:r>
              <a:rPr lang="en-US" baseline="-25000" dirty="0" err="1">
                <a:latin typeface="+mj-lt"/>
                <a:ea typeface="Cambria Math" panose="02040503050406030204" pitchFamily="18" charset="0"/>
                <a:cs typeface="Times New Roman" pitchFamily="18" charset="0"/>
              </a:rPr>
              <a:t>t</a:t>
            </a:r>
            <a:r>
              <a:rPr lang="en-US" dirty="0">
                <a:latin typeface="+mj-lt"/>
                <a:ea typeface="Cambria Math" panose="02040503050406030204" pitchFamily="18" charset="0"/>
                <a:cs typeface="Times New Roman" pitchFamily="18" charset="0"/>
              </a:rPr>
              <a:t> given current evidence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4677AF-0E6D-40A8-A58F-077B8A041368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30304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A0FEA-07AA-4A8B-A8C1-6873219A2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CA4432-E221-45A4-A3F4-C51B4FE62EBE}"/>
                  </a:ext>
                </a:extLst>
              </p:cNvPr>
              <p:cNvSpPr txBox="1"/>
              <p:nvPr/>
            </p:nvSpPr>
            <p:spPr>
              <a:xfrm>
                <a:off x="158866" y="2229563"/>
                <a:ext cx="232922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CA4432-E221-45A4-A3F4-C51B4FE62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66" y="2229563"/>
                <a:ext cx="2329227" cy="369332"/>
              </a:xfrm>
              <a:prstGeom prst="rect">
                <a:avLst/>
              </a:prstGeom>
              <a:blipFill>
                <a:blip r:embed="rId2"/>
                <a:stretch>
                  <a:fillRect l="-2094" r="-4188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C61AA91-048A-43C4-A0B8-20EC6C4BD820}"/>
              </a:ext>
            </a:extLst>
          </p:cNvPr>
          <p:cNvSpPr txBox="1"/>
          <p:nvPr/>
        </p:nvSpPr>
        <p:spPr>
          <a:xfrm>
            <a:off x="515007" y="1436906"/>
            <a:ext cx="8285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Given</a:t>
            </a:r>
            <a:r>
              <a:rPr lang="en-US" sz="2800" dirty="0"/>
              <a:t> P(X</a:t>
            </a:r>
            <a:r>
              <a:rPr lang="en-US" sz="2800" baseline="-25000" dirty="0"/>
              <a:t>t-1</a:t>
            </a:r>
            <a:r>
              <a:rPr lang="en-US" sz="2800" dirty="0"/>
              <a:t>|y</a:t>
            </a:r>
            <a:r>
              <a:rPr lang="en-US" sz="2800" baseline="-25000" dirty="0"/>
              <a:t>0</a:t>
            </a:r>
            <a:r>
              <a:rPr lang="en-US" sz="2800" dirty="0"/>
              <a:t>,…,y</a:t>
            </a:r>
            <a:r>
              <a:rPr lang="en-US" sz="2800" baseline="-25000" dirty="0"/>
              <a:t>t-1</a:t>
            </a:r>
            <a:r>
              <a:rPr lang="en-US" sz="2800" dirty="0"/>
              <a:t>) </a:t>
            </a:r>
            <a:r>
              <a:rPr lang="en-US" sz="2800" i="1" dirty="0"/>
              <a:t>want</a:t>
            </a:r>
            <a:r>
              <a:rPr lang="en-US" sz="2800" dirty="0"/>
              <a:t> P(X</a:t>
            </a:r>
            <a:r>
              <a:rPr lang="en-US" sz="2800" baseline="-25000" dirty="0"/>
              <a:t>t</a:t>
            </a:r>
            <a:r>
              <a:rPr lang="en-US" sz="2800" dirty="0"/>
              <a:t>|y</a:t>
            </a:r>
            <a:r>
              <a:rPr lang="en-US" sz="2800" baseline="-25000" dirty="0"/>
              <a:t>0</a:t>
            </a:r>
            <a:r>
              <a:rPr lang="en-US" sz="2800" dirty="0"/>
              <a:t>,…,y</a:t>
            </a:r>
            <a:r>
              <a:rPr lang="en-US" sz="2800" baseline="-25000" dirty="0"/>
              <a:t>t-1</a:t>
            </a:r>
            <a:r>
              <a:rPr lang="en-US" sz="2800" dirty="0"/>
              <a:t>)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6B7F2C-2C08-4751-8D93-1FA6952716ED}"/>
              </a:ext>
            </a:extLst>
          </p:cNvPr>
          <p:cNvGrpSpPr/>
          <p:nvPr/>
        </p:nvGrpSpPr>
        <p:grpSpPr>
          <a:xfrm>
            <a:off x="158866" y="2531888"/>
            <a:ext cx="8985134" cy="968727"/>
            <a:chOff x="158866" y="2531888"/>
            <a:chExt cx="8985134" cy="9687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572CB65-CAEB-4AAF-9D76-972E78E1C676}"/>
                    </a:ext>
                  </a:extLst>
                </p:cNvPr>
                <p:cNvSpPr txBox="1"/>
                <p:nvPr/>
              </p:nvSpPr>
              <p:spPr>
                <a:xfrm>
                  <a:off x="158866" y="2531888"/>
                  <a:ext cx="4504438" cy="9687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572CB65-CAEB-4AAF-9D76-972E78E1C6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866" y="2531888"/>
                  <a:ext cx="4504438" cy="96872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9BF680-C095-4D04-AB6B-E4090E0ACB13}"/>
                </a:ext>
              </a:extLst>
            </p:cNvPr>
            <p:cNvSpPr txBox="1"/>
            <p:nvPr/>
          </p:nvSpPr>
          <p:spPr>
            <a:xfrm>
              <a:off x="7330765" y="2598895"/>
              <a:ext cx="18132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Total </a:t>
              </a:r>
            </a:p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probability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BFC76D-E931-4CCA-98CA-9D17028ADFC3}"/>
              </a:ext>
            </a:extLst>
          </p:cNvPr>
          <p:cNvGrpSpPr/>
          <p:nvPr/>
        </p:nvGrpSpPr>
        <p:grpSpPr>
          <a:xfrm>
            <a:off x="158866" y="3318576"/>
            <a:ext cx="8943189" cy="968727"/>
            <a:chOff x="158866" y="3318576"/>
            <a:chExt cx="8943189" cy="9687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F7DE017-BDBB-4166-8664-71C753F9A7EB}"/>
                    </a:ext>
                  </a:extLst>
                </p:cNvPr>
                <p:cNvSpPr txBox="1"/>
                <p:nvPr/>
              </p:nvSpPr>
              <p:spPr>
                <a:xfrm>
                  <a:off x="158866" y="3318576"/>
                  <a:ext cx="7171899" cy="9687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F7DE017-BDBB-4166-8664-71C753F9A7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866" y="3318576"/>
                  <a:ext cx="7171899" cy="96872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052CBF-5788-4F26-B57D-67793F156990}"/>
                </a:ext>
              </a:extLst>
            </p:cNvPr>
            <p:cNvSpPr txBox="1"/>
            <p:nvPr/>
          </p:nvSpPr>
          <p:spPr>
            <a:xfrm>
              <a:off x="7330765" y="3485674"/>
              <a:ext cx="17712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Condition on X</a:t>
              </a:r>
              <a:r>
                <a:rPr lang="en-US" b="1" baseline="-25000" dirty="0">
                  <a:solidFill>
                    <a:srgbClr val="FF0000"/>
                  </a:solidFill>
                </a:rPr>
                <a:t>t-1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948EE0-227B-4B1A-B2A0-0845565716D7}"/>
              </a:ext>
            </a:extLst>
          </p:cNvPr>
          <p:cNvGrpSpPr/>
          <p:nvPr/>
        </p:nvGrpSpPr>
        <p:grpSpPr>
          <a:xfrm>
            <a:off x="158866" y="4105264"/>
            <a:ext cx="8985134" cy="968727"/>
            <a:chOff x="158866" y="4105264"/>
            <a:chExt cx="8985134" cy="9687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3C15EE4-8819-4C30-9FC5-4C836F33BA00}"/>
                    </a:ext>
                  </a:extLst>
                </p:cNvPr>
                <p:cNvSpPr txBox="1"/>
                <p:nvPr/>
              </p:nvSpPr>
              <p:spPr>
                <a:xfrm>
                  <a:off x="158866" y="4105264"/>
                  <a:ext cx="5799601" cy="9687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3C15EE4-8819-4C30-9FC5-4C836F33BA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866" y="4105264"/>
                  <a:ext cx="5799601" cy="96872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4F76E2-6830-4AA5-A169-93B22AED277B}"/>
                </a:ext>
              </a:extLst>
            </p:cNvPr>
            <p:cNvSpPr txBox="1"/>
            <p:nvPr/>
          </p:nvSpPr>
          <p:spPr>
            <a:xfrm>
              <a:off x="7330765" y="4266461"/>
              <a:ext cx="1813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Markovian</a:t>
              </a:r>
            </a:p>
          </p:txBody>
        </p:sp>
      </p:grpSp>
      <p:sp>
        <p:nvSpPr>
          <p:cNvPr id="13" name="AutoShape 6">
            <a:extLst>
              <a:ext uri="{FF2B5EF4-FFF2-40B4-BE49-F238E27FC236}">
                <a16:creationId xmlns:a16="http://schemas.microsoft.com/office/drawing/2014/main" id="{DFC89E20-5B9C-456A-82E6-59C6D9B0EA34}"/>
              </a:ext>
            </a:extLst>
          </p:cNvPr>
          <p:cNvSpPr>
            <a:spLocks/>
          </p:cNvSpPr>
          <p:nvPr/>
        </p:nvSpPr>
        <p:spPr bwMode="auto">
          <a:xfrm rot="16200000">
            <a:off x="1526119" y="4333933"/>
            <a:ext cx="288925" cy="1635027"/>
          </a:xfrm>
          <a:prstGeom prst="leftBrace">
            <a:avLst>
              <a:gd name="adj1" fmla="val 43751"/>
              <a:gd name="adj2" fmla="val 50000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1AB8033A-E039-4709-8F82-BDD9BC8FB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429" y="5311784"/>
            <a:ext cx="14863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 dirty="0">
                <a:solidFill>
                  <a:schemeClr val="accent1"/>
                </a:solidFill>
              </a:rPr>
              <a:t>dynamics</a:t>
            </a:r>
            <a:br>
              <a:rPr lang="en-US" b="0" dirty="0">
                <a:solidFill>
                  <a:schemeClr val="accent1"/>
                </a:solidFill>
              </a:rPr>
            </a:br>
            <a:r>
              <a:rPr lang="en-US" b="0" dirty="0">
                <a:solidFill>
                  <a:schemeClr val="accent1"/>
                </a:solidFill>
              </a:rPr>
              <a:t>model</a:t>
            </a:r>
          </a:p>
        </p:txBody>
      </p:sp>
      <p:sp>
        <p:nvSpPr>
          <p:cNvPr id="15" name="AutoShape 8">
            <a:extLst>
              <a:ext uri="{FF2B5EF4-FFF2-40B4-BE49-F238E27FC236}">
                <a16:creationId xmlns:a16="http://schemas.microsoft.com/office/drawing/2014/main" id="{5C8C1962-28A8-4C08-B41D-95D1B7A65AAE}"/>
              </a:ext>
            </a:extLst>
          </p:cNvPr>
          <p:cNvSpPr>
            <a:spLocks/>
          </p:cNvSpPr>
          <p:nvPr/>
        </p:nvSpPr>
        <p:spPr bwMode="auto">
          <a:xfrm rot="16200000">
            <a:off x="3620193" y="3916261"/>
            <a:ext cx="288925" cy="2470372"/>
          </a:xfrm>
          <a:prstGeom prst="leftBrace">
            <a:avLst>
              <a:gd name="adj1" fmla="val 74991"/>
              <a:gd name="adj2" fmla="val 50000"/>
            </a:avLst>
          </a:prstGeom>
          <a:noFill/>
          <a:ln w="38100">
            <a:solidFill>
              <a:schemeClr val="accent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842DF300-436D-4830-8812-E55056F8B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150" y="5311784"/>
            <a:ext cx="27174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 dirty="0">
                <a:solidFill>
                  <a:schemeClr val="accent3"/>
                </a:solidFill>
              </a:rPr>
              <a:t>corrected estimate</a:t>
            </a:r>
            <a:br>
              <a:rPr lang="en-US" b="0" dirty="0">
                <a:solidFill>
                  <a:schemeClr val="accent3"/>
                </a:solidFill>
              </a:rPr>
            </a:br>
            <a:r>
              <a:rPr lang="en-US" b="0" dirty="0">
                <a:solidFill>
                  <a:schemeClr val="accent3"/>
                </a:solidFill>
              </a:rPr>
              <a:t>from previous step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AE9733-0F12-4EB4-8D7F-3C6D12886BC8}"/>
              </a:ext>
            </a:extLst>
          </p:cNvPr>
          <p:cNvSpPr txBox="1"/>
          <p:nvPr/>
        </p:nvSpPr>
        <p:spPr>
          <a:xfrm>
            <a:off x="357404" y="6429539"/>
            <a:ext cx="2964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3276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E0161-9502-4AFC-A727-E068D0060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A3BCE4-2EEC-44DD-B807-CD03F94A99BB}"/>
              </a:ext>
            </a:extLst>
          </p:cNvPr>
          <p:cNvSpPr txBox="1"/>
          <p:nvPr/>
        </p:nvSpPr>
        <p:spPr>
          <a:xfrm>
            <a:off x="515007" y="1436906"/>
            <a:ext cx="8285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P(X</a:t>
            </a:r>
            <a:r>
              <a:rPr lang="en-US" sz="2800" baseline="-25000" dirty="0"/>
              <a:t>t</a:t>
            </a:r>
            <a:r>
              <a:rPr lang="en-US" sz="2800" dirty="0"/>
              <a:t>|y</a:t>
            </a:r>
            <a:r>
              <a:rPr lang="en-US" sz="2800" baseline="-25000" dirty="0"/>
              <a:t>0</a:t>
            </a:r>
            <a:r>
              <a:rPr lang="en-US" sz="2800" dirty="0"/>
              <a:t>,…,y</a:t>
            </a:r>
            <a:r>
              <a:rPr lang="en-US" sz="2800" baseline="-25000" dirty="0"/>
              <a:t>t-1</a:t>
            </a:r>
            <a:r>
              <a:rPr lang="en-US" sz="2800" dirty="0"/>
              <a:t>) want P(X</a:t>
            </a:r>
            <a:r>
              <a:rPr lang="en-US" sz="2800" baseline="-25000" dirty="0"/>
              <a:t>t</a:t>
            </a:r>
            <a:r>
              <a:rPr lang="en-US" sz="2800" dirty="0"/>
              <a:t>|y</a:t>
            </a:r>
            <a:r>
              <a:rPr lang="en-US" sz="2800" baseline="-25000" dirty="0"/>
              <a:t>0</a:t>
            </a:r>
            <a:r>
              <a:rPr lang="en-US" sz="2800" dirty="0"/>
              <a:t>,…,y</a:t>
            </a:r>
            <a:r>
              <a:rPr lang="en-US" sz="2800" baseline="-25000" dirty="0"/>
              <a:t>t-1</a:t>
            </a:r>
            <a:r>
              <a:rPr lang="en-US" sz="2800" dirty="0"/>
              <a:t>,y</a:t>
            </a:r>
            <a:r>
              <a:rPr lang="en-US" sz="2800" baseline="-25000" dirty="0"/>
              <a:t>t</a:t>
            </a:r>
            <a:r>
              <a:rPr lang="en-US" sz="2800" dirty="0"/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CD31DB-9DDB-4FF8-95EB-778BF7E8BC19}"/>
                  </a:ext>
                </a:extLst>
              </p:cNvPr>
              <p:cNvSpPr txBox="1"/>
              <p:nvPr/>
            </p:nvSpPr>
            <p:spPr>
              <a:xfrm>
                <a:off x="356532" y="2252444"/>
                <a:ext cx="20344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CD31DB-9DDB-4FF8-95EB-778BF7E8B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32" y="2252444"/>
                <a:ext cx="2034468" cy="369332"/>
              </a:xfrm>
              <a:prstGeom prst="rect">
                <a:avLst/>
              </a:prstGeom>
              <a:blipFill>
                <a:blip r:embed="rId2"/>
                <a:stretch>
                  <a:fillRect l="-2695" b="-27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B46E87A7-67A2-42FB-B0BF-7998F4E71C83}"/>
              </a:ext>
            </a:extLst>
          </p:cNvPr>
          <p:cNvGrpSpPr/>
          <p:nvPr/>
        </p:nvGrpSpPr>
        <p:grpSpPr>
          <a:xfrm>
            <a:off x="356532" y="2821761"/>
            <a:ext cx="8787468" cy="779893"/>
            <a:chOff x="356532" y="2821761"/>
            <a:chExt cx="8787468" cy="7798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C574F3C-623B-4BFB-BBFC-73500D0DCB23}"/>
                    </a:ext>
                  </a:extLst>
                </p:cNvPr>
                <p:cNvSpPr txBox="1"/>
                <p:nvPr/>
              </p:nvSpPr>
              <p:spPr>
                <a:xfrm>
                  <a:off x="356532" y="2821761"/>
                  <a:ext cx="5280997" cy="7798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,…, 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,…, 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C574F3C-623B-4BFB-BBFC-73500D0DCB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532" y="2821761"/>
                  <a:ext cx="5280997" cy="77989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19FD6D-A162-4991-89A1-0C3317FF46A4}"/>
                </a:ext>
              </a:extLst>
            </p:cNvPr>
            <p:cNvSpPr txBox="1"/>
            <p:nvPr/>
          </p:nvSpPr>
          <p:spPr>
            <a:xfrm>
              <a:off x="7330765" y="2888541"/>
              <a:ext cx="18132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Bayes </a:t>
              </a:r>
            </a:p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Rule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B6D0B2-3DC6-4190-88BB-87D494C09646}"/>
              </a:ext>
            </a:extLst>
          </p:cNvPr>
          <p:cNvGrpSpPr/>
          <p:nvPr/>
        </p:nvGrpSpPr>
        <p:grpSpPr>
          <a:xfrm>
            <a:off x="356532" y="3746030"/>
            <a:ext cx="8787467" cy="779893"/>
            <a:chOff x="356532" y="3746030"/>
            <a:chExt cx="8787467" cy="7798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D6DB64A-03F2-4AC5-9A73-AABC2F784CD1}"/>
                    </a:ext>
                  </a:extLst>
                </p:cNvPr>
                <p:cNvSpPr txBox="1"/>
                <p:nvPr/>
              </p:nvSpPr>
              <p:spPr>
                <a:xfrm>
                  <a:off x="356532" y="3746030"/>
                  <a:ext cx="3778855" cy="7798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,…, 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,…, 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D6DB64A-03F2-4AC5-9A73-AABC2F784C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532" y="3746030"/>
                  <a:ext cx="3778855" cy="77989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3DF37D-C1CC-47C9-B8D0-CD03D6AF9F52}"/>
                </a:ext>
              </a:extLst>
            </p:cNvPr>
            <p:cNvSpPr txBox="1"/>
            <p:nvPr/>
          </p:nvSpPr>
          <p:spPr>
            <a:xfrm>
              <a:off x="7330764" y="3816956"/>
              <a:ext cx="18132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Independence</a:t>
              </a:r>
            </a:p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Assumption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3E51C9E-2B95-448E-9C5C-0861E90C835C}"/>
              </a:ext>
            </a:extLst>
          </p:cNvPr>
          <p:cNvGrpSpPr/>
          <p:nvPr/>
        </p:nvGrpSpPr>
        <p:grpSpPr>
          <a:xfrm>
            <a:off x="356532" y="4679276"/>
            <a:ext cx="8779603" cy="851002"/>
            <a:chOff x="356532" y="4679276"/>
            <a:chExt cx="8779603" cy="8510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A9F8C0F-B2E2-4D8D-8348-CBE2B08E4A5F}"/>
                    </a:ext>
                  </a:extLst>
                </p:cNvPr>
                <p:cNvSpPr txBox="1"/>
                <p:nvPr/>
              </p:nvSpPr>
              <p:spPr>
                <a:xfrm>
                  <a:off x="356532" y="4679276"/>
                  <a:ext cx="4638001" cy="85100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,…, 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nary>
                              <m:naryPr>
                                <m:limLoc m:val="undOvr"/>
                                <m:subHide m:val="on"/>
                                <m:supHide m:val="on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,…, </m:t>
                                    </m:r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nary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A9F8C0F-B2E2-4D8D-8348-CBE2B08E4A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532" y="4679276"/>
                  <a:ext cx="4638001" cy="85100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7A4334-67F0-4C77-A589-BB4704C099D1}"/>
                </a:ext>
              </a:extLst>
            </p:cNvPr>
            <p:cNvSpPr txBox="1"/>
            <p:nvPr/>
          </p:nvSpPr>
          <p:spPr>
            <a:xfrm>
              <a:off x="7322900" y="4781611"/>
              <a:ext cx="18132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Condition</a:t>
              </a:r>
            </a:p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on </a:t>
              </a:r>
              <a:r>
                <a:rPr lang="en-US" b="1" dirty="0" err="1">
                  <a:solidFill>
                    <a:srgbClr val="FF0000"/>
                  </a:solidFill>
                </a:rPr>
                <a:t>X</a:t>
              </a:r>
              <a:r>
                <a:rPr lang="en-US" b="1" baseline="-25000" dirty="0" err="1">
                  <a:solidFill>
                    <a:srgbClr val="FF0000"/>
                  </a:solidFill>
                </a:rPr>
                <a:t>t</a:t>
              </a:r>
              <a:endParaRPr lang="en-US" b="1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17E98E8-62D4-40F4-9829-42667E70812C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0249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E0161-9502-4AFC-A727-E068D0060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A3BCE4-2EEC-44DD-B807-CD03F94A99BB}"/>
              </a:ext>
            </a:extLst>
          </p:cNvPr>
          <p:cNvSpPr txBox="1"/>
          <p:nvPr/>
        </p:nvSpPr>
        <p:spPr>
          <a:xfrm>
            <a:off x="515007" y="1436906"/>
            <a:ext cx="8285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P(X</a:t>
            </a:r>
            <a:r>
              <a:rPr lang="en-US" sz="2800" baseline="-25000" dirty="0"/>
              <a:t>t</a:t>
            </a:r>
            <a:r>
              <a:rPr lang="en-US" sz="2800" dirty="0"/>
              <a:t>|y</a:t>
            </a:r>
            <a:r>
              <a:rPr lang="en-US" sz="2800" baseline="-25000" dirty="0"/>
              <a:t>0</a:t>
            </a:r>
            <a:r>
              <a:rPr lang="en-US" sz="2800" dirty="0"/>
              <a:t>,…,y</a:t>
            </a:r>
            <a:r>
              <a:rPr lang="en-US" sz="2800" baseline="-25000" dirty="0"/>
              <a:t>t-1</a:t>
            </a:r>
            <a:r>
              <a:rPr lang="en-US" sz="2800" dirty="0"/>
              <a:t>) want P(X</a:t>
            </a:r>
            <a:r>
              <a:rPr lang="en-US" sz="2800" baseline="-25000" dirty="0"/>
              <a:t>t</a:t>
            </a:r>
            <a:r>
              <a:rPr lang="en-US" sz="2800" dirty="0"/>
              <a:t>|y</a:t>
            </a:r>
            <a:r>
              <a:rPr lang="en-US" sz="2800" baseline="-25000" dirty="0"/>
              <a:t>0</a:t>
            </a:r>
            <a:r>
              <a:rPr lang="en-US" sz="2800" dirty="0"/>
              <a:t>,…,y</a:t>
            </a:r>
            <a:r>
              <a:rPr lang="en-US" sz="2800" baseline="-25000" dirty="0"/>
              <a:t>t-1</a:t>
            </a:r>
            <a:r>
              <a:rPr lang="en-US" sz="2800" dirty="0"/>
              <a:t>,y</a:t>
            </a:r>
            <a:r>
              <a:rPr lang="en-US" sz="2800" baseline="-25000" dirty="0"/>
              <a:t>t</a:t>
            </a:r>
            <a:r>
              <a:rPr lang="en-US" sz="2800" dirty="0"/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CD31DB-9DDB-4FF8-95EB-778BF7E8BC19}"/>
                  </a:ext>
                </a:extLst>
              </p:cNvPr>
              <p:cNvSpPr txBox="1"/>
              <p:nvPr/>
            </p:nvSpPr>
            <p:spPr>
              <a:xfrm>
                <a:off x="356532" y="2252444"/>
                <a:ext cx="20344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CD31DB-9DDB-4FF8-95EB-778BF7E8B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32" y="2252444"/>
                <a:ext cx="2034468" cy="369332"/>
              </a:xfrm>
              <a:prstGeom prst="rect">
                <a:avLst/>
              </a:prstGeom>
              <a:blipFill>
                <a:blip r:embed="rId2"/>
                <a:stretch>
                  <a:fillRect l="-2695" b="-27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B46E87A7-67A2-42FB-B0BF-7998F4E71C83}"/>
              </a:ext>
            </a:extLst>
          </p:cNvPr>
          <p:cNvGrpSpPr/>
          <p:nvPr/>
        </p:nvGrpSpPr>
        <p:grpSpPr>
          <a:xfrm>
            <a:off x="356532" y="2821761"/>
            <a:ext cx="8787468" cy="779893"/>
            <a:chOff x="356532" y="2821761"/>
            <a:chExt cx="8787468" cy="7798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C574F3C-623B-4BFB-BBFC-73500D0DCB23}"/>
                    </a:ext>
                  </a:extLst>
                </p:cNvPr>
                <p:cNvSpPr txBox="1"/>
                <p:nvPr/>
              </p:nvSpPr>
              <p:spPr>
                <a:xfrm>
                  <a:off x="356532" y="2821761"/>
                  <a:ext cx="5280997" cy="7798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,…, 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,…, 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C574F3C-623B-4BFB-BBFC-73500D0DCB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532" y="2821761"/>
                  <a:ext cx="5280997" cy="77989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19FD6D-A162-4991-89A1-0C3317FF46A4}"/>
                </a:ext>
              </a:extLst>
            </p:cNvPr>
            <p:cNvSpPr txBox="1"/>
            <p:nvPr/>
          </p:nvSpPr>
          <p:spPr>
            <a:xfrm>
              <a:off x="7330765" y="2888541"/>
              <a:ext cx="18132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Bayes </a:t>
              </a:r>
            </a:p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Rule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B6D0B2-3DC6-4190-88BB-87D494C09646}"/>
              </a:ext>
            </a:extLst>
          </p:cNvPr>
          <p:cNvGrpSpPr/>
          <p:nvPr/>
        </p:nvGrpSpPr>
        <p:grpSpPr>
          <a:xfrm>
            <a:off x="356532" y="3746030"/>
            <a:ext cx="8787467" cy="779893"/>
            <a:chOff x="356532" y="3746030"/>
            <a:chExt cx="8787467" cy="7798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D6DB64A-03F2-4AC5-9A73-AABC2F784CD1}"/>
                    </a:ext>
                  </a:extLst>
                </p:cNvPr>
                <p:cNvSpPr txBox="1"/>
                <p:nvPr/>
              </p:nvSpPr>
              <p:spPr>
                <a:xfrm>
                  <a:off x="356532" y="3746030"/>
                  <a:ext cx="3778855" cy="7798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,…, 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,…, 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D6DB64A-03F2-4AC5-9A73-AABC2F784C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532" y="3746030"/>
                  <a:ext cx="3778855" cy="77989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3DF37D-C1CC-47C9-B8D0-CD03D6AF9F52}"/>
                </a:ext>
              </a:extLst>
            </p:cNvPr>
            <p:cNvSpPr txBox="1"/>
            <p:nvPr/>
          </p:nvSpPr>
          <p:spPr>
            <a:xfrm>
              <a:off x="7330764" y="3816956"/>
              <a:ext cx="18132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Independence</a:t>
              </a:r>
            </a:p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Assumption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9F8C0F-B2E2-4D8D-8348-CBE2B08E4A5F}"/>
                  </a:ext>
                </a:extLst>
              </p:cNvPr>
              <p:cNvSpPr txBox="1"/>
              <p:nvPr/>
            </p:nvSpPr>
            <p:spPr>
              <a:xfrm>
                <a:off x="356532" y="4679276"/>
                <a:ext cx="4638001" cy="8510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,…, 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9F8C0F-B2E2-4D8D-8348-CBE2B08E4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32" y="4679276"/>
                <a:ext cx="4638001" cy="8510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B7A4334-67F0-4C77-A589-BB4704C099D1}"/>
              </a:ext>
            </a:extLst>
          </p:cNvPr>
          <p:cNvSpPr txBox="1"/>
          <p:nvPr/>
        </p:nvSpPr>
        <p:spPr>
          <a:xfrm>
            <a:off x="7322900" y="4781611"/>
            <a:ext cx="1813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Condition</a:t>
            </a:r>
          </a:p>
          <a:p>
            <a:pPr algn="r"/>
            <a:r>
              <a:rPr lang="en-US" b="1" dirty="0">
                <a:solidFill>
                  <a:srgbClr val="FF0000"/>
                </a:solidFill>
              </a:rPr>
              <a:t>on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baseline="-25000" dirty="0" err="1">
                <a:solidFill>
                  <a:srgbClr val="FF0000"/>
                </a:solidFill>
              </a:rPr>
              <a:t>t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436657-F997-4C97-AD1A-871BDF7ECBE8}"/>
              </a:ext>
            </a:extLst>
          </p:cNvPr>
          <p:cNvGrpSpPr/>
          <p:nvPr/>
        </p:nvGrpSpPr>
        <p:grpSpPr>
          <a:xfrm>
            <a:off x="631826" y="2778821"/>
            <a:ext cx="1778051" cy="1908619"/>
            <a:chOff x="631826" y="2778821"/>
            <a:chExt cx="1778051" cy="1908619"/>
          </a:xfrm>
        </p:grpSpPr>
        <p:sp>
          <p:nvSpPr>
            <p:cNvPr id="11" name="Text Box 11">
              <a:extLst>
                <a:ext uri="{FF2B5EF4-FFF2-40B4-BE49-F238E27FC236}">
                  <a16:creationId xmlns:a16="http://schemas.microsoft.com/office/drawing/2014/main" id="{E0ED2F38-7B04-4F75-867C-F114B3DA03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826" y="2778821"/>
              <a:ext cx="1778051" cy="83099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4"/>
              </a:solidFill>
            </a:ln>
            <a:extLst/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 dirty="0">
                  <a:solidFill>
                    <a:schemeClr val="accent4"/>
                  </a:solidFill>
                </a:rPr>
                <a:t>observation</a:t>
              </a:r>
              <a:br>
                <a:rPr lang="en-US" b="0" dirty="0">
                  <a:solidFill>
                    <a:schemeClr val="accent4"/>
                  </a:solidFill>
                </a:rPr>
              </a:br>
              <a:r>
                <a:rPr lang="en-US" b="0" dirty="0">
                  <a:solidFill>
                    <a:schemeClr val="accent4"/>
                  </a:solidFill>
                </a:rPr>
                <a:t>model</a:t>
              </a:r>
            </a:p>
          </p:txBody>
        </p:sp>
        <p:cxnSp>
          <p:nvCxnSpPr>
            <p:cNvPr id="14" name="Straight Arrow Connector 15">
              <a:extLst>
                <a:ext uri="{FF2B5EF4-FFF2-40B4-BE49-F238E27FC236}">
                  <a16:creationId xmlns:a16="http://schemas.microsoft.com/office/drawing/2014/main" id="{A140B3DB-A1F5-459E-B8AF-01A97AF7B391}"/>
                </a:ext>
              </a:extLst>
            </p:cNvPr>
            <p:cNvCxnSpPr>
              <a:cxnSpLocks noChangeShapeType="1"/>
              <a:stCxn id="11" idx="2"/>
            </p:cNvCxnSpPr>
            <p:nvPr/>
          </p:nvCxnSpPr>
          <p:spPr bwMode="auto">
            <a:xfrm>
              <a:off x="1520852" y="3609818"/>
              <a:ext cx="224058" cy="1077622"/>
            </a:xfrm>
            <a:prstGeom prst="straightConnector1">
              <a:avLst/>
            </a:prstGeom>
            <a:noFill/>
            <a:ln w="76200" algn="ctr">
              <a:solidFill>
                <a:schemeClr val="accent4"/>
              </a:solidFill>
              <a:round/>
              <a:headEnd/>
              <a:tailEnd type="triangle" w="med" len="med"/>
            </a:ln>
          </p:spPr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17E98E8-62D4-40F4-9829-42667E70812C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A818D85-8E6C-432F-BC79-F0465C7AFECB}"/>
              </a:ext>
            </a:extLst>
          </p:cNvPr>
          <p:cNvGrpSpPr/>
          <p:nvPr/>
        </p:nvGrpSpPr>
        <p:grpSpPr>
          <a:xfrm>
            <a:off x="3765217" y="2720318"/>
            <a:ext cx="1508032" cy="1967122"/>
            <a:chOff x="3765217" y="2720318"/>
            <a:chExt cx="1508032" cy="1967122"/>
          </a:xfrm>
        </p:grpSpPr>
        <p:sp>
          <p:nvSpPr>
            <p:cNvPr id="24" name="Text Box 11">
              <a:extLst>
                <a:ext uri="{FF2B5EF4-FFF2-40B4-BE49-F238E27FC236}">
                  <a16:creationId xmlns:a16="http://schemas.microsoft.com/office/drawing/2014/main" id="{ED3FAD0E-922B-4F81-B1C1-CB038AD2A2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6945" y="2720318"/>
              <a:ext cx="1486304" cy="83099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  <a:extLst/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 dirty="0">
                  <a:solidFill>
                    <a:schemeClr val="accent2"/>
                  </a:solidFill>
                </a:rPr>
                <a:t>Predicted</a:t>
              </a:r>
            </a:p>
            <a:p>
              <a:pPr algn="ctr"/>
              <a:r>
                <a:rPr lang="en-US" b="0" dirty="0">
                  <a:solidFill>
                    <a:schemeClr val="accent2"/>
                  </a:solidFill>
                </a:rPr>
                <a:t>estimate</a:t>
              </a:r>
            </a:p>
          </p:txBody>
        </p:sp>
        <p:cxnSp>
          <p:nvCxnSpPr>
            <p:cNvPr id="25" name="Straight Arrow Connector 15">
              <a:extLst>
                <a:ext uri="{FF2B5EF4-FFF2-40B4-BE49-F238E27FC236}">
                  <a16:creationId xmlns:a16="http://schemas.microsoft.com/office/drawing/2014/main" id="{18B73B80-44A0-46FD-A93F-F91DF6957C5F}"/>
                </a:ext>
              </a:extLst>
            </p:cNvPr>
            <p:cNvCxnSpPr>
              <a:cxnSpLocks noChangeShapeType="1"/>
              <a:stCxn id="24" idx="2"/>
            </p:cNvCxnSpPr>
            <p:nvPr/>
          </p:nvCxnSpPr>
          <p:spPr bwMode="auto">
            <a:xfrm flipH="1">
              <a:off x="3765217" y="3551315"/>
              <a:ext cx="764880" cy="1136125"/>
            </a:xfrm>
            <a:prstGeom prst="straightConnector1">
              <a:avLst/>
            </a:prstGeom>
            <a:noFill/>
            <a:ln w="76200" algn="ctr">
              <a:solidFill>
                <a:schemeClr val="accent2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778407-0C4A-4481-8D5D-9B18F5ECC88B}"/>
              </a:ext>
            </a:extLst>
          </p:cNvPr>
          <p:cNvGrpSpPr/>
          <p:nvPr/>
        </p:nvGrpSpPr>
        <p:grpSpPr>
          <a:xfrm>
            <a:off x="4228051" y="5496176"/>
            <a:ext cx="3114995" cy="933363"/>
            <a:chOff x="4228051" y="5496176"/>
            <a:chExt cx="3114995" cy="933363"/>
          </a:xfrm>
        </p:grpSpPr>
        <p:sp>
          <p:nvSpPr>
            <p:cNvPr id="28" name="Text Box 11">
              <a:extLst>
                <a:ext uri="{FF2B5EF4-FFF2-40B4-BE49-F238E27FC236}">
                  <a16:creationId xmlns:a16="http://schemas.microsoft.com/office/drawing/2014/main" id="{F0395CED-8F65-40E5-9356-6F30907964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3249" y="5598542"/>
              <a:ext cx="2069797" cy="83099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  <a:extLst/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 dirty="0"/>
                <a:t>Normalization</a:t>
              </a:r>
            </a:p>
            <a:p>
              <a:pPr algn="ctr"/>
              <a:r>
                <a:rPr lang="en-US" b="0" dirty="0"/>
                <a:t>Factor</a:t>
              </a:r>
            </a:p>
          </p:txBody>
        </p:sp>
        <p:cxnSp>
          <p:nvCxnSpPr>
            <p:cNvPr id="29" name="Straight Arrow Connector 15">
              <a:extLst>
                <a:ext uri="{FF2B5EF4-FFF2-40B4-BE49-F238E27FC236}">
                  <a16:creationId xmlns:a16="http://schemas.microsoft.com/office/drawing/2014/main" id="{6441E27E-AC6D-44C5-B004-22C6A2DA0262}"/>
                </a:ext>
              </a:extLst>
            </p:cNvPr>
            <p:cNvCxnSpPr>
              <a:cxnSpLocks noChangeShapeType="1"/>
              <a:stCxn id="28" idx="1"/>
            </p:cNvCxnSpPr>
            <p:nvPr/>
          </p:nvCxnSpPr>
          <p:spPr bwMode="auto">
            <a:xfrm flipH="1" flipV="1">
              <a:off x="4228051" y="5496176"/>
              <a:ext cx="1045198" cy="517865"/>
            </a:xfrm>
            <a:prstGeom prst="straightConnector1">
              <a:avLst/>
            </a:prstGeom>
            <a:noFill/>
            <a:ln w="76200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1887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36415-A1DE-4B4B-AF48-3C6DD7E3A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5A4DCA2-D7D0-4963-803C-F74035BF40E0}"/>
                  </a:ext>
                </a:extLst>
              </p:cNvPr>
              <p:cNvSpPr txBox="1"/>
              <p:nvPr/>
            </p:nvSpPr>
            <p:spPr>
              <a:xfrm>
                <a:off x="429477" y="4652707"/>
                <a:ext cx="6814750" cy="8510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d>
                        <m:dPr>
                          <m:ctrlPr>
                            <a:rPr lang="en-US" sz="24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2400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  <m:d>
                                <m:dPr>
                                  <m:ctrlPr>
                                    <a:rPr lang="en-US" sz="24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1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sz="2400" b="1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1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  <m:sub>
                                      <m:r>
                                        <a:rPr lang="en-US" sz="2400" b="1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  <m:d>
                                <m:dPr>
                                  <m:ctrlPr>
                                    <a:rPr lang="en-US" sz="24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  <m:r>
                                    <a:rPr lang="en-US" sz="24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,…, </m:t>
                                  </m:r>
                                  <m:sSub>
                                    <m:sSubPr>
                                      <m:ctrlPr>
                                        <a:rPr lang="en-US" sz="24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  <m:r>
                                        <a:rPr lang="en-US" sz="24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  <m:sSub>
                                <m:sSub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5A4DCA2-D7D0-4963-803C-F74035BF4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77" y="4652707"/>
                <a:ext cx="6814750" cy="85100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80FBB07-AF7B-48FE-BC09-D16B98F36BE7}"/>
                  </a:ext>
                </a:extLst>
              </p:cNvPr>
              <p:cNvSpPr txBox="1"/>
              <p:nvPr/>
            </p:nvSpPr>
            <p:spPr>
              <a:xfrm>
                <a:off x="429477" y="3301412"/>
                <a:ext cx="8218596" cy="968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24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lang="en-US" sz="24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sub>
                              </m:sSub>
                              <m:r>
                                <a:rPr lang="en-US" sz="24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4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lang="en-US" sz="24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  <m:r>
                                    <a:rPr lang="en-US" sz="24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24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80FBB07-AF7B-48FE-BC09-D16B98F36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77" y="3301412"/>
                <a:ext cx="8218596" cy="9687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E2D8953-2FC6-417E-93E8-F454E66E034F}"/>
              </a:ext>
            </a:extLst>
          </p:cNvPr>
          <p:cNvSpPr txBox="1"/>
          <p:nvPr/>
        </p:nvSpPr>
        <p:spPr>
          <a:xfrm>
            <a:off x="429477" y="2848518"/>
            <a:ext cx="8285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Prediction: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404A95-6892-4EAB-B295-44452EE2E2EB}"/>
              </a:ext>
            </a:extLst>
          </p:cNvPr>
          <p:cNvSpPr txBox="1"/>
          <p:nvPr/>
        </p:nvSpPr>
        <p:spPr>
          <a:xfrm>
            <a:off x="429477" y="4199813"/>
            <a:ext cx="8285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Correction: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CD1503-1CCD-49AA-8A88-8EB0C67636F2}"/>
              </a:ext>
            </a:extLst>
          </p:cNvPr>
          <p:cNvSpPr txBox="1"/>
          <p:nvPr/>
        </p:nvSpPr>
        <p:spPr>
          <a:xfrm>
            <a:off x="15225" y="6032599"/>
            <a:ext cx="9113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Nasty integrals! Also these are probability distributions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268F3A-487B-4CD6-8FC9-3C9029952FFB}"/>
              </a:ext>
            </a:extLst>
          </p:cNvPr>
          <p:cNvGrpSpPr/>
          <p:nvPr/>
        </p:nvGrpSpPr>
        <p:grpSpPr>
          <a:xfrm>
            <a:off x="429477" y="1522955"/>
            <a:ext cx="8285044" cy="1061329"/>
            <a:chOff x="429477" y="1581506"/>
            <a:chExt cx="8285044" cy="10613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E1FC36-9356-42B3-87F4-DD7B10CAA9A3}"/>
                </a:ext>
              </a:extLst>
            </p:cNvPr>
            <p:cNvSpPr txBox="1"/>
            <p:nvPr/>
          </p:nvSpPr>
          <p:spPr>
            <a:xfrm>
              <a:off x="651086" y="1581506"/>
              <a:ext cx="1986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Transition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C4BD4F-940E-4B3E-8E94-20A58CE7DD60}"/>
                </a:ext>
              </a:extLst>
            </p:cNvPr>
            <p:cNvSpPr txBox="1"/>
            <p:nvPr/>
          </p:nvSpPr>
          <p:spPr>
            <a:xfrm>
              <a:off x="429477" y="2119615"/>
              <a:ext cx="24297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4"/>
                  </a:solidFill>
                </a:rPr>
                <a:t>Observation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429D69-0646-4834-B54D-950EA14B0B3A}"/>
                </a:ext>
              </a:extLst>
            </p:cNvPr>
            <p:cNvSpPr txBox="1"/>
            <p:nvPr/>
          </p:nvSpPr>
          <p:spPr>
            <a:xfrm>
              <a:off x="3552976" y="1581506"/>
              <a:ext cx="51615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2"/>
                  </a:solidFill>
                </a:rPr>
                <a:t>P(state given past)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565231-67B4-4990-A3A9-B788607FA033}"/>
                </a:ext>
              </a:extLst>
            </p:cNvPr>
            <p:cNvSpPr txBox="1"/>
            <p:nvPr/>
          </p:nvSpPr>
          <p:spPr>
            <a:xfrm>
              <a:off x="3552976" y="2119615"/>
              <a:ext cx="51615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1"/>
                  </a:solidFill>
                </a:rPr>
                <a:t>P(state given </a:t>
              </a:r>
              <a:r>
                <a:rPr lang="en-US" sz="2800" b="1" dirty="0" err="1">
                  <a:solidFill>
                    <a:schemeClr val="accent1"/>
                  </a:solidFill>
                </a:rPr>
                <a:t>past+present</a:t>
              </a:r>
              <a:r>
                <a:rPr lang="en-US" sz="2800" b="1" dirty="0">
                  <a:solidFill>
                    <a:schemeClr val="accent1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9686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2B369-4FBF-4B46-A76A-960A78592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Today: Tracking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12CE5-F877-4F5A-BB66-84E456EEE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Locating a moving object/part across video frames</a:t>
            </a:r>
          </a:p>
          <a:p>
            <a:r>
              <a:rPr lang="en-US" dirty="0"/>
              <a:t>This class:</a:t>
            </a:r>
          </a:p>
          <a:p>
            <a:pPr lvl="1"/>
            <a:r>
              <a:rPr lang="en-US" dirty="0"/>
              <a:t>Examples</a:t>
            </a:r>
          </a:p>
          <a:p>
            <a:pPr lvl="1"/>
            <a:r>
              <a:rPr lang="en-US" dirty="0"/>
              <a:t>Probabilistic Tracking</a:t>
            </a:r>
          </a:p>
          <a:p>
            <a:pPr lvl="1"/>
            <a:r>
              <a:rPr lang="en-US" dirty="0"/>
              <a:t>Kalman filter</a:t>
            </a:r>
          </a:p>
          <a:p>
            <a:pPr lvl="1"/>
            <a:r>
              <a:rPr lang="en-US" dirty="0"/>
              <a:t>Particle filter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851ED1-7471-4ED3-8C9F-2E57685942D7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85105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7967C-BB9E-4F9A-8702-37E809D09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1 – Kalman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184AE-3B61-4D4C-8EE7-7A0F65EB9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What’s the product of two Gaussians?</a:t>
            </a:r>
          </a:p>
          <a:p>
            <a:r>
              <a:rPr lang="en-US" dirty="0"/>
              <a:t>Gaussian</a:t>
            </a:r>
          </a:p>
          <a:p>
            <a:r>
              <a:rPr lang="en-US" b="1" dirty="0"/>
              <a:t>What do you need to keep track of for a multivariate Gaussian?</a:t>
            </a:r>
            <a:endParaRPr lang="en-US" dirty="0"/>
          </a:p>
          <a:p>
            <a:r>
              <a:rPr lang="en-US" dirty="0"/>
              <a:t>Mean, Covariance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Kalman filter: assume everything’s Gaussian</a:t>
            </a:r>
          </a:p>
        </p:txBody>
      </p:sp>
    </p:spTree>
    <p:extLst>
      <p:ext uri="{BB962C8B-B14F-4D97-AF65-F5344CB8AC3E}">
        <p14:creationId xmlns:p14="http://schemas.microsoft.com/office/powerpoint/2010/main" val="216706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F5B3A-CF1A-4CCB-9560-9F5A7A26E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1 – Kalman Filter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1DB8DE-09F8-4D40-913F-E64A1F141370}"/>
              </a:ext>
            </a:extLst>
          </p:cNvPr>
          <p:cNvSpPr/>
          <p:nvPr/>
        </p:nvSpPr>
        <p:spPr>
          <a:xfrm>
            <a:off x="268449" y="1767223"/>
            <a:ext cx="7013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“The Apollo computer used 2k of magnetic core RAM and 36k wire rope [...]. The CPU was built from ICs [...]. Clock speed was under 100 kHz”</a:t>
            </a:r>
            <a:endParaRPr lang="en-US" sz="2400" dirty="0"/>
          </a:p>
        </p:txBody>
      </p:sp>
      <p:pic>
        <p:nvPicPr>
          <p:cNvPr id="25602" name="Picture 2" descr="https://upload.wikimedia.org/wikipedia/commons/thumb/6/68/Apollo_7_launch2.jpg/800px-Apollo_7_launch2.jpg">
            <a:extLst>
              <a:ext uri="{FF2B5EF4-FFF2-40B4-BE49-F238E27FC236}">
                <a16:creationId xmlns:a16="http://schemas.microsoft.com/office/drawing/2014/main" id="{9DC47F7B-EDF3-4BB7-9E64-B1F521AC8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7" t="5627" r="39520" b="18410"/>
          <a:stretch/>
        </p:blipFill>
        <p:spPr bwMode="auto">
          <a:xfrm>
            <a:off x="7281925" y="1690689"/>
            <a:ext cx="1116222" cy="430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upload.wikimedia.org/wikipedia/commons/a/ac/Rudolf_Kalman.jpg">
            <a:extLst>
              <a:ext uri="{FF2B5EF4-FFF2-40B4-BE49-F238E27FC236}">
                <a16:creationId xmlns:a16="http://schemas.microsoft.com/office/drawing/2014/main" id="{8F60AF82-4473-4062-B33F-267B36F7C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337" y="4246625"/>
            <a:ext cx="1853681" cy="173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EDA5BE-486D-437A-9E1F-472DEBA2C3A8}"/>
              </a:ext>
            </a:extLst>
          </p:cNvPr>
          <p:cNvSpPr txBox="1"/>
          <p:nvPr/>
        </p:nvSpPr>
        <p:spPr>
          <a:xfrm>
            <a:off x="1404876" y="4574222"/>
            <a:ext cx="3465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Rudolf </a:t>
            </a:r>
          </a:p>
          <a:p>
            <a:pPr algn="r"/>
            <a:r>
              <a:rPr lang="en-US" sz="3200" dirty="0"/>
              <a:t>Kalman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DA1C34-8820-4D59-84BD-DFDCE50AF17F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Photo, Quote credit: Wikipedia</a:t>
            </a:r>
          </a:p>
        </p:txBody>
      </p:sp>
    </p:spTree>
    <p:extLst>
      <p:ext uri="{BB962C8B-B14F-4D97-AF65-F5344CB8AC3E}">
        <p14:creationId xmlns:p14="http://schemas.microsoft.com/office/powerpoint/2010/main" val="1641787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p:pic>
        <p:nvPicPr>
          <p:cNvPr id="4" name="Picture 3" descr="fast_g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50" y="2590800"/>
            <a:ext cx="3048000" cy="2032000"/>
          </a:xfrm>
          <a:prstGeom prst="rect">
            <a:avLst/>
          </a:prstGeom>
        </p:spPr>
      </p:pic>
      <p:pic>
        <p:nvPicPr>
          <p:cNvPr id="5" name="Picture 4" descr="fast_o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350" y="2590800"/>
            <a:ext cx="3048000" cy="2032000"/>
          </a:xfrm>
          <a:prstGeom prst="rect">
            <a:avLst/>
          </a:prstGeom>
        </p:spPr>
      </p:pic>
      <p:pic>
        <p:nvPicPr>
          <p:cNvPr id="6" name="Picture 5" descr="fast_c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350" y="2590800"/>
            <a:ext cx="3048000" cy="203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5600" y="4724400"/>
            <a:ext cx="1840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Correction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5200" y="4724400"/>
            <a:ext cx="2120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Observation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4724400"/>
            <a:ext cx="2300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Ground Truth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48FE36-AEAA-4585-9BC6-C4E2752C1D5C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07124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D58CE-EAE4-493A-BD12-D71D3FA5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Kalman Filter</a:t>
            </a:r>
          </a:p>
        </p:txBody>
      </p:sp>
      <p:pic>
        <p:nvPicPr>
          <p:cNvPr id="5" name="Picture 4" descr="slow_pr.gif">
            <a:extLst>
              <a:ext uri="{FF2B5EF4-FFF2-40B4-BE49-F238E27FC236}">
                <a16:creationId xmlns:a16="http://schemas.microsoft.com/office/drawing/2014/main" id="{3E17F5DF-BCC9-4703-BEA1-6D44ABD4B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63" y="4412673"/>
            <a:ext cx="2078182" cy="1385455"/>
          </a:xfrm>
          <a:prstGeom prst="rect">
            <a:avLst/>
          </a:prstGeom>
        </p:spPr>
      </p:pic>
      <p:pic>
        <p:nvPicPr>
          <p:cNvPr id="6" name="Picture 5" descr="slow_cr.gif">
            <a:extLst>
              <a:ext uri="{FF2B5EF4-FFF2-40B4-BE49-F238E27FC236}">
                <a16:creationId xmlns:a16="http://schemas.microsoft.com/office/drawing/2014/main" id="{BFD429D8-D772-48AF-9DD7-39ED6AEA5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15" y="3429000"/>
            <a:ext cx="2078182" cy="1385455"/>
          </a:xfrm>
          <a:prstGeom prst="rect">
            <a:avLst/>
          </a:prstGeom>
        </p:spPr>
      </p:pic>
      <p:pic>
        <p:nvPicPr>
          <p:cNvPr id="7" name="Picture 6" descr="slow_gt.gif">
            <a:extLst>
              <a:ext uri="{FF2B5EF4-FFF2-40B4-BE49-F238E27FC236}">
                <a16:creationId xmlns:a16="http://schemas.microsoft.com/office/drawing/2014/main" id="{361078E2-99BE-481D-BCA3-EF57380A5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14" y="1534181"/>
            <a:ext cx="2078182" cy="1385455"/>
          </a:xfrm>
          <a:prstGeom prst="rect">
            <a:avLst/>
          </a:prstGeom>
        </p:spPr>
      </p:pic>
      <p:pic>
        <p:nvPicPr>
          <p:cNvPr id="4" name="Picture 3" descr="slow_ob.gif">
            <a:extLst>
              <a:ext uri="{FF2B5EF4-FFF2-40B4-BE49-F238E27FC236}">
                <a16:creationId xmlns:a16="http://schemas.microsoft.com/office/drawing/2014/main" id="{40B4E90C-62AF-49E9-83C9-2C1B11CBB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63" y="2324170"/>
            <a:ext cx="2078182" cy="13854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3C9779-4C40-48D9-A1B6-233DDF59621D}"/>
              </a:ext>
            </a:extLst>
          </p:cNvPr>
          <p:cNvSpPr txBox="1"/>
          <p:nvPr/>
        </p:nvSpPr>
        <p:spPr>
          <a:xfrm>
            <a:off x="369116" y="3709625"/>
            <a:ext cx="2684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Observation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B2DBD9-12A5-4A32-987F-638AC4DE05DE}"/>
              </a:ext>
            </a:extLst>
          </p:cNvPr>
          <p:cNvSpPr txBox="1"/>
          <p:nvPr/>
        </p:nvSpPr>
        <p:spPr>
          <a:xfrm>
            <a:off x="369116" y="5798128"/>
            <a:ext cx="2684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Prediction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8EDB87-142F-46E5-8261-9CAF12C8B510}"/>
              </a:ext>
            </a:extLst>
          </p:cNvPr>
          <p:cNvSpPr txBox="1"/>
          <p:nvPr/>
        </p:nvSpPr>
        <p:spPr>
          <a:xfrm>
            <a:off x="4402567" y="4814455"/>
            <a:ext cx="2684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Correction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7705090-2077-45C1-BA65-A66428513B8D}"/>
              </a:ext>
            </a:extLst>
          </p:cNvPr>
          <p:cNvCxnSpPr>
            <a:cxnSpLocks/>
          </p:cNvCxnSpPr>
          <p:nvPr/>
        </p:nvCxnSpPr>
        <p:spPr>
          <a:xfrm flipV="1">
            <a:off x="2897873" y="4148584"/>
            <a:ext cx="709904" cy="103859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5B0EACD-BBF2-4FCB-BD92-6A5352EA2D8C}"/>
              </a:ext>
            </a:extLst>
          </p:cNvPr>
          <p:cNvCxnSpPr>
            <a:cxnSpLocks/>
          </p:cNvCxnSpPr>
          <p:nvPr/>
        </p:nvCxnSpPr>
        <p:spPr>
          <a:xfrm>
            <a:off x="3741492" y="4148584"/>
            <a:ext cx="830508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FE2E54F-C24F-46F7-9CA1-D8E29022B9B9}"/>
              </a:ext>
            </a:extLst>
          </p:cNvPr>
          <p:cNvCxnSpPr>
            <a:cxnSpLocks/>
          </p:cNvCxnSpPr>
          <p:nvPr/>
        </p:nvCxnSpPr>
        <p:spPr>
          <a:xfrm>
            <a:off x="2872022" y="2975933"/>
            <a:ext cx="709904" cy="1038599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A41A824-5570-4044-8837-775099604EDD}"/>
              </a:ext>
            </a:extLst>
          </p:cNvPr>
          <p:cNvCxnSpPr>
            <a:cxnSpLocks/>
          </p:cNvCxnSpPr>
          <p:nvPr/>
        </p:nvCxnSpPr>
        <p:spPr>
          <a:xfrm flipH="1">
            <a:off x="2872022" y="5337675"/>
            <a:ext cx="2892615" cy="0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17BF29E-1BC9-4E2A-9D66-8C036C63CA66}"/>
              </a:ext>
            </a:extLst>
          </p:cNvPr>
          <p:cNvSpPr txBox="1"/>
          <p:nvPr/>
        </p:nvSpPr>
        <p:spPr>
          <a:xfrm>
            <a:off x="6783896" y="1722999"/>
            <a:ext cx="25257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Ground</a:t>
            </a:r>
          </a:p>
          <a:p>
            <a:r>
              <a:rPr lang="en-US" sz="2800" dirty="0"/>
              <a:t>Truth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87BC15-097F-4FB8-B6D5-DBD4583CB2CF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4906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Propagation of Gaussian densities</a:t>
            </a:r>
          </a:p>
        </p:txBody>
      </p:sp>
      <p:graphicFrame>
        <p:nvGraphicFramePr>
          <p:cNvPr id="19458" name="Object 10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122007"/>
              </p:ext>
            </p:extLst>
          </p:nvPr>
        </p:nvGraphicFramePr>
        <p:xfrm>
          <a:off x="1512665" y="1750553"/>
          <a:ext cx="6423471" cy="4334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4" name="Image" r:id="rId4" imgW="10819048" imgH="7301587" progId="Photoshop.Image.10">
                  <p:embed/>
                </p:oleObj>
              </mc:Choice>
              <mc:Fallback>
                <p:oleObj name="Image" r:id="rId4" imgW="10819048" imgH="7301587" progId="Photoshop.Image.10">
                  <p:embed/>
                  <p:pic>
                    <p:nvPicPr>
                      <p:cNvPr id="1945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665" y="1750553"/>
                        <a:ext cx="6423471" cy="43347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89631" y="1515030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Expected </a:t>
            </a:r>
          </a:p>
          <a:p>
            <a:pPr algn="r"/>
            <a:r>
              <a:rPr lang="en-US" dirty="0"/>
              <a:t>change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60310" y="52578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Uncertainty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5730476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 and Correction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37198" y="1816109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state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0" y="4815568"/>
            <a:ext cx="5798724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Decent model if there is just one object, but localization is imprecise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01124-3968-4478-A093-19564FA5CCA3}"/>
              </a:ext>
            </a:extLst>
          </p:cNvPr>
          <p:cNvSpPr txBox="1"/>
          <p:nvPr/>
        </p:nvSpPr>
        <p:spPr>
          <a:xfrm>
            <a:off x="3516178" y="2177825"/>
            <a:ext cx="83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(a)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18DB6-F266-49C7-9714-0C3AF7083C93}"/>
              </a:ext>
            </a:extLst>
          </p:cNvPr>
          <p:cNvSpPr txBox="1"/>
          <p:nvPr/>
        </p:nvSpPr>
        <p:spPr>
          <a:xfrm>
            <a:off x="6472734" y="2184782"/>
            <a:ext cx="83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(b)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1864B0-A4DA-4331-954F-EAE64EE6F06D}"/>
              </a:ext>
            </a:extLst>
          </p:cNvPr>
          <p:cNvSpPr txBox="1"/>
          <p:nvPr/>
        </p:nvSpPr>
        <p:spPr>
          <a:xfrm>
            <a:off x="6472734" y="4105373"/>
            <a:ext cx="83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(c)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4527B-490E-45C6-8418-B3B46AA3516D}"/>
              </a:ext>
            </a:extLst>
          </p:cNvPr>
          <p:cNvSpPr txBox="1"/>
          <p:nvPr/>
        </p:nvSpPr>
        <p:spPr>
          <a:xfrm>
            <a:off x="3516178" y="4105372"/>
            <a:ext cx="83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(d)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B24B95-6F9D-42D5-88B4-B3130D7E247B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3950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</a:t>
            </a:r>
          </a:p>
        </p:txBody>
      </p:sp>
      <p:sp>
        <p:nvSpPr>
          <p:cNvPr id="2150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3570914"/>
            <a:ext cx="8686800" cy="259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Represent the state distribution non-parametrically</a:t>
            </a:r>
          </a:p>
          <a:p>
            <a:r>
              <a:rPr lang="en-US" sz="2800" dirty="0"/>
              <a:t>Prediction: Sample possible values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i="1" baseline="-25000" dirty="0">
                <a:latin typeface="Times New Roman" pitchFamily="18" charset="0"/>
                <a:cs typeface="Times New Roman" pitchFamily="18" charset="0"/>
              </a:rPr>
              <a:t>t-1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/>
              <a:t>for the previous state</a:t>
            </a:r>
          </a:p>
          <a:p>
            <a:r>
              <a:rPr lang="en-US" sz="2800" dirty="0"/>
              <a:t>Correction: Compute likelihood of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aseline="-250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/>
              <a:t> based on weighted samples and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i="1" baseline="-250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i="1" baseline="-250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21506" name="Object 4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895282"/>
              </p:ext>
            </p:extLst>
          </p:nvPr>
        </p:nvGraphicFramePr>
        <p:xfrm>
          <a:off x="1662546" y="1556309"/>
          <a:ext cx="5818909" cy="2133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7" name="Image" r:id="rId4" imgW="9041270" imgH="3314286" progId="Photoshop.Image.10">
                  <p:embed/>
                </p:oleObj>
              </mc:Choice>
              <mc:Fallback>
                <p:oleObj name="Image" r:id="rId4" imgW="9041270" imgH="3314286" progId="Photoshop.Image.10">
                  <p:embed/>
                  <p:pic>
                    <p:nvPicPr>
                      <p:cNvPr id="2150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2546" y="1556309"/>
                        <a:ext cx="5818909" cy="21330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336550" y="6096000"/>
            <a:ext cx="8350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800" b="0" dirty="0"/>
              <a:t>M. </a:t>
            </a:r>
            <a:r>
              <a:rPr lang="en-US" sz="1800" b="0" dirty="0" err="1"/>
              <a:t>Isard</a:t>
            </a:r>
            <a:r>
              <a:rPr lang="en-US" sz="1800" b="0" dirty="0"/>
              <a:t> and A. Blake, </a:t>
            </a:r>
            <a:r>
              <a:rPr lang="en-US" sz="1800" b="0" dirty="0">
                <a:hlinkClick r:id="rId6"/>
              </a:rPr>
              <a:t>CONDENSATION -- conditional density propagation for visual tracking</a:t>
            </a:r>
            <a:r>
              <a:rPr lang="en-US" sz="1800" b="0" dirty="0"/>
              <a:t>, IJCV 29(1):5-28, 1998</a:t>
            </a:r>
          </a:p>
        </p:txBody>
      </p:sp>
    </p:spTree>
    <p:extLst>
      <p:ext uri="{BB962C8B-B14F-4D97-AF65-F5344CB8AC3E}">
        <p14:creationId xmlns:p14="http://schemas.microsoft.com/office/powerpoint/2010/main" val="1470205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Non-parametric densities</a:t>
            </a:r>
          </a:p>
        </p:txBody>
      </p:sp>
      <p:graphicFrame>
        <p:nvGraphicFramePr>
          <p:cNvPr id="20482" name="Object 8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0240611"/>
              </p:ext>
            </p:extLst>
          </p:nvPr>
        </p:nvGraphicFramePr>
        <p:xfrm>
          <a:off x="1412744" y="1943205"/>
          <a:ext cx="6318513" cy="4345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5" name="Image" r:id="rId4" imgW="11301587" imgH="7771429" progId="Photoshop.Image.10">
                  <p:embed/>
                </p:oleObj>
              </mc:Choice>
              <mc:Fallback>
                <p:oleObj name="Image" r:id="rId4" imgW="11301587" imgH="7771429" progId="Photoshop.Image.10">
                  <p:embed/>
                  <p:pic>
                    <p:nvPicPr>
                      <p:cNvPr id="2048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2744" y="1943205"/>
                        <a:ext cx="6318513" cy="43452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765017" y="1939633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Expected change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55430" y="52578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Uncertainty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9201" y="5783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 and Correction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4119" y="197042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state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CB3C75-7DC9-44E2-AE2D-A5E3CD125DC8}"/>
              </a:ext>
            </a:extLst>
          </p:cNvPr>
          <p:cNvSpPr txBox="1"/>
          <p:nvPr/>
        </p:nvSpPr>
        <p:spPr>
          <a:xfrm>
            <a:off x="3331620" y="2375037"/>
            <a:ext cx="83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(a)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D6F473-E95E-4CEC-89BE-6005E5E4823C}"/>
              </a:ext>
            </a:extLst>
          </p:cNvPr>
          <p:cNvSpPr txBox="1"/>
          <p:nvPr/>
        </p:nvSpPr>
        <p:spPr>
          <a:xfrm>
            <a:off x="6288176" y="2381994"/>
            <a:ext cx="83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(b)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D48F96-0262-4B2A-9858-94DC112DCF9B}"/>
              </a:ext>
            </a:extLst>
          </p:cNvPr>
          <p:cNvSpPr txBox="1"/>
          <p:nvPr/>
        </p:nvSpPr>
        <p:spPr>
          <a:xfrm>
            <a:off x="6288176" y="4302585"/>
            <a:ext cx="83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(c)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5952BD-D543-4D5F-82BF-1610568E5A1E}"/>
              </a:ext>
            </a:extLst>
          </p:cNvPr>
          <p:cNvSpPr txBox="1"/>
          <p:nvPr/>
        </p:nvSpPr>
        <p:spPr>
          <a:xfrm>
            <a:off x="3331620" y="4302584"/>
            <a:ext cx="83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(d)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7D05E-B84F-422D-9D39-B0F25F8AF5D4}"/>
              </a:ext>
            </a:extLst>
          </p:cNvPr>
          <p:cNvSpPr txBox="1"/>
          <p:nvPr/>
        </p:nvSpPr>
        <p:spPr>
          <a:xfrm>
            <a:off x="1524000" y="3615287"/>
            <a:ext cx="5798724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Good if there are multiple, confusable objects (or clutter) in the scene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0F59A6-DC4A-4E21-A113-C42B09EA8EBC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8342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BC55C-C67E-4471-850B-ABB1E9220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</a:t>
            </a:r>
          </a:p>
        </p:txBody>
      </p:sp>
      <p:pic>
        <p:nvPicPr>
          <p:cNvPr id="4" name="particle">
            <a:hlinkClick r:id="" action="ppaction://media"/>
            <a:extLst>
              <a:ext uri="{FF2B5EF4-FFF2-40B4-BE49-F238E27FC236}">
                <a16:creationId xmlns:a16="http://schemas.microsoft.com/office/drawing/2014/main" id="{D3D1FA7C-D246-42E0-BCDC-D80AA28B2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9267" y="1830790"/>
            <a:ext cx="5939691" cy="445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5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5E976-8110-4A91-9C63-3804C39B6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 More Generally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015AF-DBC4-4CFA-AE62-BA826A060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Object tracking: </a:t>
            </a:r>
          </a:p>
          <a:p>
            <a:pPr lvl="1"/>
            <a:r>
              <a:rPr lang="en-US" dirty="0"/>
              <a:t>State: object location </a:t>
            </a:r>
          </a:p>
          <a:p>
            <a:pPr lvl="1"/>
            <a:r>
              <a:rPr lang="en-US" dirty="0"/>
              <a:t>Observation: detect bounding box</a:t>
            </a:r>
          </a:p>
          <a:p>
            <a:pPr lvl="1"/>
            <a:r>
              <a:rPr lang="en-US" dirty="0"/>
              <a:t>Transition: assume constant velocity, etc.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Vehicle tracking:</a:t>
            </a:r>
          </a:p>
          <a:p>
            <a:pPr lvl="1"/>
            <a:r>
              <a:rPr lang="en-US" dirty="0"/>
              <a:t>State: car location [</a:t>
            </a:r>
            <a:r>
              <a:rPr lang="en-US" dirty="0" err="1"/>
              <a:t>x,y,theta</a:t>
            </a:r>
            <a:r>
              <a:rPr lang="en-US" dirty="0"/>
              <a:t>] + velocity</a:t>
            </a:r>
          </a:p>
          <a:p>
            <a:pPr lvl="1"/>
            <a:r>
              <a:rPr lang="en-US" dirty="0"/>
              <a:t>Observation: register location in map</a:t>
            </a:r>
          </a:p>
          <a:p>
            <a:pPr lvl="1"/>
            <a:r>
              <a:rPr lang="en-US" dirty="0"/>
              <a:t>Transition: assume constant velocity, etc.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0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F25BD-733A-4F97-9D61-249B4B190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 More Generally</a:t>
            </a:r>
          </a:p>
        </p:txBody>
      </p:sp>
      <p:pic>
        <p:nvPicPr>
          <p:cNvPr id="4" name="Lost! Leveraging the Crowd for Probabilistic Visual Self-Localization-rAuTgsiM2-8">
            <a:hlinkClick r:id="" action="ppaction://media"/>
            <a:extLst>
              <a:ext uri="{FF2B5EF4-FFF2-40B4-BE49-F238E27FC236}">
                <a16:creationId xmlns:a16="http://schemas.microsoft.com/office/drawing/2014/main" id="{375043E3-B899-4D7D-A9AB-1323B54CE7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5067" y="1472475"/>
            <a:ext cx="6693865" cy="5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2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8384D-3EE2-4897-BD30-17884049D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Examples</a:t>
            </a:r>
          </a:p>
        </p:txBody>
      </p:sp>
      <p:pic>
        <p:nvPicPr>
          <p:cNvPr id="5" name="Tracking-PNB3UElqUhA">
            <a:hlinkClick r:id="" action="ppaction://media"/>
            <a:extLst>
              <a:ext uri="{FF2B5EF4-FFF2-40B4-BE49-F238E27FC236}">
                <a16:creationId xmlns:a16="http://schemas.microsoft.com/office/drawing/2014/main" id="{2F056387-CDB4-4E0D-8667-AD298E98F1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9334" y="1566450"/>
            <a:ext cx="6085332" cy="4563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67D552-1CFC-4086-B917-3D975EBE7F9C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Video credit: B. </a:t>
            </a:r>
            <a:r>
              <a:rPr lang="en-US" sz="1200" dirty="0" err="1"/>
              <a:t>Babenko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8717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449CA-38F1-4043-8704-80A7EB080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8C420-CB18-453C-A0F4-2CAD73FB3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have something intractable:</a:t>
            </a:r>
          </a:p>
          <a:p>
            <a:r>
              <a:rPr lang="en-US" dirty="0"/>
              <a:t>Option 1: Pretend you’re dealing with Gaussians, everything is nice</a:t>
            </a:r>
          </a:p>
          <a:p>
            <a:r>
              <a:rPr lang="en-US" dirty="0"/>
              <a:t>Option 2: Monte-</a:t>
            </a:r>
            <a:r>
              <a:rPr lang="en-US" dirty="0" err="1"/>
              <a:t>carlo</a:t>
            </a:r>
            <a:r>
              <a:rPr lang="en-US" dirty="0"/>
              <a:t> method, don’t have to do intractable math</a:t>
            </a:r>
          </a:p>
        </p:txBody>
      </p:sp>
    </p:spTree>
    <p:extLst>
      <p:ext uri="{BB962C8B-B14F-4D97-AF65-F5344CB8AC3E}">
        <p14:creationId xmlns:p14="http://schemas.microsoft.com/office/powerpoint/2010/main" val="182855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1F73B-DE5A-40FB-9B9A-6CD9FEEF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MD-Net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64594-7CB6-446B-B539-8143C1002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2813571"/>
            <a:ext cx="8312727" cy="3586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1AD567-66DB-4158-81BB-15233749DA7A}"/>
              </a:ext>
            </a:extLst>
          </p:cNvPr>
          <p:cNvSpPr txBox="1"/>
          <p:nvPr/>
        </p:nvSpPr>
        <p:spPr>
          <a:xfrm>
            <a:off x="67112" y="1308683"/>
            <a:ext cx="90013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Offline: train to differentiate between target and </a:t>
            </a:r>
            <a:r>
              <a:rPr lang="en-US" sz="2800" dirty="0" err="1"/>
              <a:t>bg</a:t>
            </a:r>
            <a:r>
              <a:rPr lang="en-US" sz="2800" dirty="0"/>
              <a:t> for K different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Online: fine-tune network in new sequence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AB5F09-FEB1-4BE9-9DBA-B8FADD76760F}"/>
              </a:ext>
            </a:extLst>
          </p:cNvPr>
          <p:cNvSpPr txBox="1"/>
          <p:nvPr/>
        </p:nvSpPr>
        <p:spPr>
          <a:xfrm>
            <a:off x="270982" y="6429539"/>
            <a:ext cx="8602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Nam and Han, CVPR 2016, Learning Multi-Domain Convolutional Neural Networks For Visual Tracking</a:t>
            </a:r>
          </a:p>
        </p:txBody>
      </p:sp>
    </p:spTree>
    <p:extLst>
      <p:ext uri="{BB962C8B-B14F-4D97-AF65-F5344CB8AC3E}">
        <p14:creationId xmlns:p14="http://schemas.microsoft.com/office/powerpoint/2010/main" val="29835719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59AE2-87CF-43A4-9568-203B5B2FE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dnet">
            <a:hlinkClick r:id="" action="ppaction://media"/>
            <a:extLst>
              <a:ext uri="{FF2B5EF4-FFF2-40B4-BE49-F238E27FC236}">
                <a16:creationId xmlns:a16="http://schemas.microsoft.com/office/drawing/2014/main" id="{472304BF-5579-46BA-BD7C-D69DB3C495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562" y="701243"/>
            <a:ext cx="7722877" cy="579163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95141D-63C4-490B-836E-8BEB71E41C12}"/>
              </a:ext>
            </a:extLst>
          </p:cNvPr>
          <p:cNvSpPr txBox="1"/>
          <p:nvPr/>
        </p:nvSpPr>
        <p:spPr>
          <a:xfrm>
            <a:off x="270982" y="6429539"/>
            <a:ext cx="8602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Nam and Han, CVPR 2016, Learning Multi-Domain Convolutional Neural Networks For Visual Tracking</a:t>
            </a:r>
          </a:p>
        </p:txBody>
      </p:sp>
    </p:spTree>
    <p:extLst>
      <p:ext uri="{BB962C8B-B14F-4D97-AF65-F5344CB8AC3E}">
        <p14:creationId xmlns:p14="http://schemas.microsoft.com/office/powerpoint/2010/main" val="130741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034A-2220-48AF-87B1-B1F054719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091A2-5EE3-4EBF-9467-14448A1DA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  <a:p>
            <a:pPr lvl="1"/>
            <a:r>
              <a:rPr lang="en-US" dirty="0"/>
              <a:t>Manual (click on stuff)</a:t>
            </a:r>
          </a:p>
          <a:p>
            <a:pPr lvl="1"/>
            <a:r>
              <a:rPr lang="en-US" dirty="0"/>
              <a:t>Detection</a:t>
            </a:r>
          </a:p>
          <a:p>
            <a:pPr lvl="1"/>
            <a:r>
              <a:rPr lang="en-US" dirty="0"/>
              <a:t>Background subtraction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AA5991-6228-4C4C-831B-5B6D6C288A38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34043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63E8F-C4B0-415A-8B59-06B12BCC0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Detour: Background Subtraction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977F4-9418-4E66-9F58-D0831113C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27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Rectangle 2">
            <a:extLst>
              <a:ext uri="{FF2B5EF4-FFF2-40B4-BE49-F238E27FC236}">
                <a16:creationId xmlns:a16="http://schemas.microsoft.com/office/drawing/2014/main" id="{C576E347-B94C-4711-BB8A-B5FE292470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Moving in Time</a:t>
            </a:r>
          </a:p>
        </p:txBody>
      </p:sp>
      <p:sp>
        <p:nvSpPr>
          <p:cNvPr id="898051" name="Rectangle 3">
            <a:extLst>
              <a:ext uri="{FF2B5EF4-FFF2-40B4-BE49-F238E27FC236}">
                <a16:creationId xmlns:a16="http://schemas.microsoft.com/office/drawing/2014/main" id="{4E085F8A-896A-4601-8190-91D6199FD5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Moving </a:t>
            </a:r>
            <a:r>
              <a:rPr lang="en-US" altLang="en-US" u="sng" dirty="0"/>
              <a:t>only</a:t>
            </a:r>
            <a:r>
              <a:rPr lang="en-US" altLang="en-US" dirty="0"/>
              <a:t> in time, while not moving in space, has many advantages</a:t>
            </a:r>
          </a:p>
          <a:p>
            <a:pPr lvl="1"/>
            <a:r>
              <a:rPr lang="en-US" altLang="en-US" dirty="0"/>
              <a:t>No need to find correspondences</a:t>
            </a:r>
          </a:p>
          <a:p>
            <a:pPr lvl="1"/>
            <a:r>
              <a:rPr lang="en-US" altLang="en-US" dirty="0"/>
              <a:t>Can look at how each ray changes over time</a:t>
            </a:r>
          </a:p>
          <a:p>
            <a:pPr lvl="1"/>
            <a:r>
              <a:rPr lang="en-US" altLang="en-US" dirty="0"/>
              <a:t>In science, always good to change just one variable at a time</a:t>
            </a:r>
          </a:p>
          <a:p>
            <a:r>
              <a:rPr lang="en-US" altLang="en-US" dirty="0"/>
              <a:t>This approach has always interested artists (e.g. Monet)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C6559A-882A-419D-A63A-84FB889616E7}"/>
              </a:ext>
            </a:extLst>
          </p:cNvPr>
          <p:cNvGrpSpPr/>
          <p:nvPr/>
        </p:nvGrpSpPr>
        <p:grpSpPr>
          <a:xfrm>
            <a:off x="990600" y="5140324"/>
            <a:ext cx="5181600" cy="1171575"/>
            <a:chOff x="990600" y="5140324"/>
            <a:chExt cx="5181600" cy="1171575"/>
          </a:xfrm>
        </p:grpSpPr>
        <p:pic>
          <p:nvPicPr>
            <p:cNvPr id="898052" name="Picture 4">
              <a:extLst>
                <a:ext uri="{FF2B5EF4-FFF2-40B4-BE49-F238E27FC236}">
                  <a16:creationId xmlns:a16="http://schemas.microsoft.com/office/drawing/2014/main" id="{5D309B3C-A6B4-434D-829D-CE91AD3E4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5140324"/>
              <a:ext cx="1562100" cy="1160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98053" name="Picture 5">
              <a:extLst>
                <a:ext uri="{FF2B5EF4-FFF2-40B4-BE49-F238E27FC236}">
                  <a16:creationId xmlns:a16="http://schemas.microsoft.com/office/drawing/2014/main" id="{8EF97BDA-BE6A-4F12-852E-B7F4E7FDE2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1300" y="5140324"/>
              <a:ext cx="1533525" cy="117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98054" name="Picture 6">
              <a:extLst>
                <a:ext uri="{FF2B5EF4-FFF2-40B4-BE49-F238E27FC236}">
                  <a16:creationId xmlns:a16="http://schemas.microsoft.com/office/drawing/2014/main" id="{1B2837CE-BABF-4FED-9751-03E52B0B4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5157786"/>
              <a:ext cx="1600200" cy="1143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7DE7F9E-B75E-4A60-862F-FFAAE8191437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A.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8051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>
            <a:extLst>
              <a:ext uri="{FF2B5EF4-FFF2-40B4-BE49-F238E27FC236}">
                <a16:creationId xmlns:a16="http://schemas.microsoft.com/office/drawing/2014/main" id="{9171B58D-716D-4F2A-8900-0D1BF9BB5E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Stack</a:t>
            </a:r>
          </a:p>
        </p:txBody>
      </p:sp>
      <p:sp>
        <p:nvSpPr>
          <p:cNvPr id="768003" name="Rectangle 3">
            <a:extLst>
              <a:ext uri="{FF2B5EF4-FFF2-40B4-BE49-F238E27FC236}">
                <a16:creationId xmlns:a16="http://schemas.microsoft.com/office/drawing/2014/main" id="{1249F826-5702-4564-9F7B-DEA6E65900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63674"/>
            <a:ext cx="7772400" cy="2362200"/>
          </a:xfrm>
        </p:spPr>
        <p:txBody>
          <a:bodyPr>
            <a:normAutofit lnSpcReduction="10000"/>
          </a:bodyPr>
          <a:lstStyle/>
          <a:p>
            <a:r>
              <a:rPr lang="en-US" altLang="en-US"/>
              <a:t>As can look at video data as a spatio-temporal volume</a:t>
            </a:r>
          </a:p>
          <a:p>
            <a:pPr lvl="1"/>
            <a:r>
              <a:rPr lang="en-US" altLang="en-US"/>
              <a:t>If camera is stationary, each line through time corresponds to a single ray in space</a:t>
            </a:r>
          </a:p>
          <a:p>
            <a:pPr lvl="1"/>
            <a:r>
              <a:rPr lang="en-US" altLang="en-US"/>
              <a:t>We can look at how each ray behaves </a:t>
            </a:r>
          </a:p>
          <a:p>
            <a:pPr lvl="1"/>
            <a:r>
              <a:rPr lang="en-US" altLang="en-US"/>
              <a:t>What are interesting things to ask?</a:t>
            </a:r>
          </a:p>
        </p:txBody>
      </p:sp>
      <p:pic>
        <p:nvPicPr>
          <p:cNvPr id="768004" name="Picture 4">
            <a:extLst>
              <a:ext uri="{FF2B5EF4-FFF2-40B4-BE49-F238E27FC236}">
                <a16:creationId xmlns:a16="http://schemas.microsoft.com/office/drawing/2014/main" id="{4BB1D898-8142-422F-8BB5-DACF2007D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20474"/>
            <a:ext cx="31242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05" name="Line 5">
            <a:extLst>
              <a:ext uri="{FF2B5EF4-FFF2-40B4-BE49-F238E27FC236}">
                <a16:creationId xmlns:a16="http://schemas.microsoft.com/office/drawing/2014/main" id="{09B4ED7E-8212-46FA-9089-7AABAD637AEA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1925274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06" name="Line 6">
            <a:extLst>
              <a:ext uri="{FF2B5EF4-FFF2-40B4-BE49-F238E27FC236}">
                <a16:creationId xmlns:a16="http://schemas.microsoft.com/office/drawing/2014/main" id="{21C22000-E356-4990-8309-74010BB4DA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1772874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07" name="Line 7">
            <a:extLst>
              <a:ext uri="{FF2B5EF4-FFF2-40B4-BE49-F238E27FC236}">
                <a16:creationId xmlns:a16="http://schemas.microsoft.com/office/drawing/2014/main" id="{0F44F885-7953-494D-8F77-76DA246AF36E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1696674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08" name="Line 8">
            <a:extLst>
              <a:ext uri="{FF2B5EF4-FFF2-40B4-BE49-F238E27FC236}">
                <a16:creationId xmlns:a16="http://schemas.microsoft.com/office/drawing/2014/main" id="{01845FF3-0052-40A7-9494-BC7DC9476EC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1849074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09" name="Line 9">
            <a:extLst>
              <a:ext uri="{FF2B5EF4-FFF2-40B4-BE49-F238E27FC236}">
                <a16:creationId xmlns:a16="http://schemas.microsoft.com/office/drawing/2014/main" id="{9713FB5D-856B-446B-B70A-94F70A0F1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1772874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10" name="Line 10">
            <a:extLst>
              <a:ext uri="{FF2B5EF4-FFF2-40B4-BE49-F238E27FC236}">
                <a16:creationId xmlns:a16="http://schemas.microsoft.com/office/drawing/2014/main" id="{F604E98E-8948-4F41-838F-75662227B5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1925274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11" name="Line 11">
            <a:extLst>
              <a:ext uri="{FF2B5EF4-FFF2-40B4-BE49-F238E27FC236}">
                <a16:creationId xmlns:a16="http://schemas.microsoft.com/office/drawing/2014/main" id="{2C5203AA-2805-4215-96B2-9C988A5C4418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601674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12" name="Line 12">
            <a:extLst>
              <a:ext uri="{FF2B5EF4-FFF2-40B4-BE49-F238E27FC236}">
                <a16:creationId xmlns:a16="http://schemas.microsoft.com/office/drawing/2014/main" id="{77DB75A4-C260-4ABB-B572-08FBB96EF5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15000" y="1849074"/>
            <a:ext cx="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768013" name="AutoShape 13">
            <a:extLst>
              <a:ext uri="{FF2B5EF4-FFF2-40B4-BE49-F238E27FC236}">
                <a16:creationId xmlns:a16="http://schemas.microsoft.com/office/drawing/2014/main" id="{405A42C6-A523-4D58-A80D-B011061072F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67400" y="2382474"/>
            <a:ext cx="1600200" cy="83820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8014" name="Text Box 14">
            <a:extLst>
              <a:ext uri="{FF2B5EF4-FFF2-40B4-BE49-F238E27FC236}">
                <a16:creationId xmlns:a16="http://schemas.microsoft.com/office/drawing/2014/main" id="{79C5C897-619C-4422-8878-217351AC8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5525" y="3566749"/>
            <a:ext cx="26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768015" name="Text Box 15">
            <a:extLst>
              <a:ext uri="{FF2B5EF4-FFF2-40B4-BE49-F238E27FC236}">
                <a16:creationId xmlns:a16="http://schemas.microsoft.com/office/drawing/2014/main" id="{B4D9889E-6B94-46E2-A6A8-885A5F4EE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9563" y="3357199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768016" name="Text Box 16">
            <a:extLst>
              <a:ext uri="{FF2B5EF4-FFF2-40B4-BE49-F238E27FC236}">
                <a16:creationId xmlns:a16="http://schemas.microsoft.com/office/drawing/2014/main" id="{E43CE0AB-3CB4-4087-93AF-4CAF31A37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668099"/>
            <a:ext cx="608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</a:rPr>
              <a:t>255</a:t>
            </a:r>
          </a:p>
        </p:txBody>
      </p:sp>
      <p:sp>
        <p:nvSpPr>
          <p:cNvPr id="768017" name="Line 17">
            <a:extLst>
              <a:ext uri="{FF2B5EF4-FFF2-40B4-BE49-F238E27FC236}">
                <a16:creationId xmlns:a16="http://schemas.microsoft.com/office/drawing/2014/main" id="{7D03DEF4-1222-45DA-8B92-39EA0BA648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3800" y="2839674"/>
            <a:ext cx="2819400" cy="638175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19" name="Line 19">
            <a:extLst>
              <a:ext uri="{FF2B5EF4-FFF2-40B4-BE49-F238E27FC236}">
                <a16:creationId xmlns:a16="http://schemas.microsoft.com/office/drawing/2014/main" id="{CBB26E5B-7737-481D-98DD-8773C3B4BB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0" y="1772874"/>
            <a:ext cx="0" cy="2514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20" name="Text Box 20">
            <a:extLst>
              <a:ext uri="{FF2B5EF4-FFF2-40B4-BE49-F238E27FC236}">
                <a16:creationId xmlns:a16="http://schemas.microsoft.com/office/drawing/2014/main" id="{819F9B37-9078-4CC7-9174-17C8354A5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8" y="1772874"/>
            <a:ext cx="760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Arial" panose="020B0604020202020204" pitchFamily="34" charset="0"/>
              </a:rPr>
              <a:t>time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2EB91E-5D15-49C9-8129-BDBE3230193D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A.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>
            <a:extLst>
              <a:ext uri="{FF2B5EF4-FFF2-40B4-BE49-F238E27FC236}">
                <a16:creationId xmlns:a16="http://schemas.microsoft.com/office/drawing/2014/main" id="{12CC9B16-2BD5-40F3-B6F4-AF97EB0585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</a:t>
            </a:r>
          </a:p>
        </p:txBody>
      </p:sp>
      <p:pic>
        <p:nvPicPr>
          <p:cNvPr id="773125" name="Picture 5" descr="The image “http://www-2.cs.cmu.edu/~efros/temp/montage.jpg” cannot be displayed, because it contains errors.">
            <a:extLst>
              <a:ext uri="{FF2B5EF4-FFF2-40B4-BE49-F238E27FC236}">
                <a16:creationId xmlns:a16="http://schemas.microsoft.com/office/drawing/2014/main" id="{B756EFC1-F366-4BA8-8B28-85E62742B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702" y="1430706"/>
            <a:ext cx="6612396" cy="472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0E456C-09F0-4FD5-AEBC-6C45C5D3B84B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A.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Rectangle 2">
            <a:extLst>
              <a:ext uri="{FF2B5EF4-FFF2-40B4-BE49-F238E27FC236}">
                <a16:creationId xmlns:a16="http://schemas.microsoft.com/office/drawing/2014/main" id="{6B0C19A0-1582-4641-AC52-8609F1961B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</a:t>
            </a:r>
          </a:p>
        </p:txBody>
      </p:sp>
      <p:pic>
        <p:nvPicPr>
          <p:cNvPr id="775173" name="Picture 5" descr="The image “http://www-2.cs.cmu.edu/~efros/temp/mc.jpg” cannot be displayed, because it contains errors.">
            <a:extLst>
              <a:ext uri="{FF2B5EF4-FFF2-40B4-BE49-F238E27FC236}">
                <a16:creationId xmlns:a16="http://schemas.microsoft.com/office/drawing/2014/main" id="{8197B853-710F-445F-AE49-985A4A10D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46370"/>
            <a:ext cx="4022725" cy="229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5176" name="Text Box 8">
            <a:extLst>
              <a:ext uri="{FF2B5EF4-FFF2-40B4-BE49-F238E27FC236}">
                <a16:creationId xmlns:a16="http://schemas.microsoft.com/office/drawing/2014/main" id="{EE2374B7-2A9C-4031-8CB6-629D49D17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3832370"/>
            <a:ext cx="2236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Average image</a:t>
            </a:r>
          </a:p>
        </p:txBody>
      </p:sp>
      <p:grpSp>
        <p:nvGrpSpPr>
          <p:cNvPr id="775178" name="Group 10">
            <a:extLst>
              <a:ext uri="{FF2B5EF4-FFF2-40B4-BE49-F238E27FC236}">
                <a16:creationId xmlns:a16="http://schemas.microsoft.com/office/drawing/2014/main" id="{B71D711A-2795-4DD0-BEFA-CE0C9207986E}"/>
              </a:ext>
            </a:extLst>
          </p:cNvPr>
          <p:cNvGrpSpPr>
            <a:grpSpLocks/>
          </p:cNvGrpSpPr>
          <p:nvPr/>
        </p:nvGrpSpPr>
        <p:grpSpPr bwMode="auto">
          <a:xfrm>
            <a:off x="3935413" y="3962400"/>
            <a:ext cx="4049712" cy="2743200"/>
            <a:chOff x="2479" y="2496"/>
            <a:chExt cx="2551" cy="1728"/>
          </a:xfrm>
        </p:grpSpPr>
        <p:pic>
          <p:nvPicPr>
            <p:cNvPr id="775175" name="Picture 7" descr="The image “http://www-2.cs.cmu.edu/~efros/temp/medc.jpg” cannot be displayed, because it contains errors.">
              <a:extLst>
                <a:ext uri="{FF2B5EF4-FFF2-40B4-BE49-F238E27FC236}">
                  <a16:creationId xmlns:a16="http://schemas.microsoft.com/office/drawing/2014/main" id="{C13270D9-A42F-4757-AF97-9E9C8C9D40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2496"/>
              <a:ext cx="2534" cy="1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5177" name="Text Box 9">
              <a:extLst>
                <a:ext uri="{FF2B5EF4-FFF2-40B4-BE49-F238E27FC236}">
                  <a16:creationId xmlns:a16="http://schemas.microsoft.com/office/drawing/2014/main" id="{7764F594-50B8-496E-ABAF-AB1E394638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9" y="3936"/>
              <a:ext cx="133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latin typeface="Arial" panose="020B0604020202020204" pitchFamily="34" charset="0"/>
                </a:rPr>
                <a:t>Median Image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15B8EEF-CDF1-4D0D-BDC9-5C8BF45FDA17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A.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>
            <a:extLst>
              <a:ext uri="{FF2B5EF4-FFF2-40B4-BE49-F238E27FC236}">
                <a16:creationId xmlns:a16="http://schemas.microsoft.com/office/drawing/2014/main" id="{720F186D-5DD2-4C81-9BA7-9BCBF19E2A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Average/Median Image</a:t>
            </a:r>
          </a:p>
        </p:txBody>
      </p:sp>
      <p:pic>
        <p:nvPicPr>
          <p:cNvPr id="799748" name="Picture 4" descr="The image “http://www-2.cs.cmu.edu/~efros/temp/sphalf01500.jpg” cannot be displayed, because it contains errors.">
            <a:extLst>
              <a:ext uri="{FF2B5EF4-FFF2-40B4-BE49-F238E27FC236}">
                <a16:creationId xmlns:a16="http://schemas.microsoft.com/office/drawing/2014/main" id="{F017E8CD-4FB7-4A17-8141-98BDC872A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9749" name="Picture 5" descr="The image “http://www-2.cs.cmu.edu/~efros/temp/sphalf04000.jpg” cannot be displayed, because it contains errors.">
            <a:extLst>
              <a:ext uri="{FF2B5EF4-FFF2-40B4-BE49-F238E27FC236}">
                <a16:creationId xmlns:a16="http://schemas.microsoft.com/office/drawing/2014/main" id="{F10D8662-1CD4-4AA3-9843-6CB66BC20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9750" name="Picture 6" descr="The image “http://www-2.cs.cmu.edu/~efros/temp/sphalf03000.jpg” cannot be displayed, because it contains errors.">
            <a:extLst>
              <a:ext uri="{FF2B5EF4-FFF2-40B4-BE49-F238E27FC236}">
                <a16:creationId xmlns:a16="http://schemas.microsoft.com/office/drawing/2014/main" id="{E9F3A5E1-8754-4AD2-A120-134CE9DE3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9751" name="Picture 7" descr="The image “http://www-2.cs.cmu.edu/~efros/temp/sphalf04500.jpg” cannot be displayed, because it contains errors.">
            <a:extLst>
              <a:ext uri="{FF2B5EF4-FFF2-40B4-BE49-F238E27FC236}">
                <a16:creationId xmlns:a16="http://schemas.microsoft.com/office/drawing/2014/main" id="{AF4777D5-9AA9-4106-842C-DE8E9EBAC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9752" name="Picture 8" descr="The image “http://www-2.cs.cmu.edu/~efros/temp/ave.jpg” cannot be displayed, because it contains errors.">
            <a:extLst>
              <a:ext uri="{FF2B5EF4-FFF2-40B4-BE49-F238E27FC236}">
                <a16:creationId xmlns:a16="http://schemas.microsoft.com/office/drawing/2014/main" id="{83B56C95-9503-4930-91B8-FFCB104BB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576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9753" name="Picture 9" descr="The image “http://www-2.cs.cmu.edu/~efros/temp/sphalf02000.jpg” cannot be displayed, because it contains errors.">
            <a:extLst>
              <a:ext uri="{FF2B5EF4-FFF2-40B4-BE49-F238E27FC236}">
                <a16:creationId xmlns:a16="http://schemas.microsoft.com/office/drawing/2014/main" id="{665A667E-D3C4-446E-91C0-E03F3E094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1A293C-F913-4CB0-B499-52523979F8DD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A.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FCCE8-4468-4AB5-B173-3E2A6FD06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Examples</a:t>
            </a:r>
          </a:p>
        </p:txBody>
      </p:sp>
      <p:pic>
        <p:nvPicPr>
          <p:cNvPr id="4" name="Particles Filter hands tracking-tIjufInUqZM">
            <a:hlinkClick r:id="" action="ppaction://media"/>
            <a:extLst>
              <a:ext uri="{FF2B5EF4-FFF2-40B4-BE49-F238E27FC236}">
                <a16:creationId xmlns:a16="http://schemas.microsoft.com/office/drawing/2014/main" id="{00DCB9A8-E2E4-4EC9-B405-6D5D0FFF1C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5940" y="2017185"/>
            <a:ext cx="5532120" cy="414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0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0" name="Rectangle 2">
            <a:extLst>
              <a:ext uri="{FF2B5EF4-FFF2-40B4-BE49-F238E27FC236}">
                <a16:creationId xmlns:a16="http://schemas.microsoft.com/office/drawing/2014/main" id="{F43D0618-4DD4-4702-8EAE-BA4B2651D9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Background Subtraction</a:t>
            </a:r>
          </a:p>
        </p:txBody>
      </p:sp>
      <p:pic>
        <p:nvPicPr>
          <p:cNvPr id="800774" name="Picture 6" descr="The image “http://www-2.cs.cmu.edu/~efros/temp/im1.jpg” cannot be displayed, because it contains errors.">
            <a:extLst>
              <a:ext uri="{FF2B5EF4-FFF2-40B4-BE49-F238E27FC236}">
                <a16:creationId xmlns:a16="http://schemas.microsoft.com/office/drawing/2014/main" id="{E07E7CE6-23A1-43D8-A6D8-1964F877F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7" y="1349484"/>
            <a:ext cx="3740727" cy="24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0776" name="Picture 8" descr="The image “http://www-2.cs.cmu.edu/~efros/temp/ave.jpg” cannot be displayed, because it contains errors.">
            <a:extLst>
              <a:ext uri="{FF2B5EF4-FFF2-40B4-BE49-F238E27FC236}">
                <a16:creationId xmlns:a16="http://schemas.microsoft.com/office/drawing/2014/main" id="{F9660A91-7EEE-4499-831C-5F491645D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37" y="1349484"/>
            <a:ext cx="3740727" cy="24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0777" name="Text Box 9">
            <a:extLst>
              <a:ext uri="{FF2B5EF4-FFF2-40B4-BE49-F238E27FC236}">
                <a16:creationId xmlns:a16="http://schemas.microsoft.com/office/drawing/2014/main" id="{DB272FD2-5F45-454F-9191-752CD3C91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4" y="2163006"/>
            <a:ext cx="83127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</a:p>
        </p:txBody>
      </p:sp>
      <p:sp>
        <p:nvSpPr>
          <p:cNvPr id="800778" name="Text Box 10">
            <a:extLst>
              <a:ext uri="{FF2B5EF4-FFF2-40B4-BE49-F238E27FC236}">
                <a16:creationId xmlns:a16="http://schemas.microsoft.com/office/drawing/2014/main" id="{111D1FFF-4BE8-4E2E-839C-7916F629F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953000"/>
            <a:ext cx="5032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b="1">
                <a:effectLst>
                  <a:outerShdw blurRad="38100" dist="38100" dir="2700000" algn="tl">
                    <a:srgbClr val="C0C0C0"/>
                  </a:outerShdw>
                </a:effectLst>
              </a:rPr>
              <a:t>=</a:t>
            </a:r>
          </a:p>
        </p:txBody>
      </p:sp>
      <p:pic>
        <p:nvPicPr>
          <p:cNvPr id="800780" name="Picture 12" descr="The image “http://www-2.cs.cmu.edu/~efros/temp/diff.jpg” cannot be displayed, because it contains errors.">
            <a:extLst>
              <a:ext uri="{FF2B5EF4-FFF2-40B4-BE49-F238E27FC236}">
                <a16:creationId xmlns:a16="http://schemas.microsoft.com/office/drawing/2014/main" id="{B89FCCC6-372C-4AA8-BBFE-F5D097339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0782" name="Picture 14" descr="The image “http://www-2.cs.cmu.edu/~efros/temp/thr.jpg” cannot be displayed, because it contains errors.">
            <a:extLst>
              <a:ext uri="{FF2B5EF4-FFF2-40B4-BE49-F238E27FC236}">
                <a16:creationId xmlns:a16="http://schemas.microsoft.com/office/drawing/2014/main" id="{C1957746-182C-4076-A660-8BD12D642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0784" name="Picture 16" descr="The image “http://www-2.cs.cmu.edu/~efros/temp/open.jpg” cannot be displayed, because it contains errors.">
            <a:extLst>
              <a:ext uri="{FF2B5EF4-FFF2-40B4-BE49-F238E27FC236}">
                <a16:creationId xmlns:a16="http://schemas.microsoft.com/office/drawing/2014/main" id="{8C4D89BF-A3F7-4D5E-A179-F90E27389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0786" name="Picture 18" descr="The image “http://www-2.cs.cmu.edu/~efros/temp/dilate.jpg” cannot be displayed, because it contains errors.">
            <a:extLst>
              <a:ext uri="{FF2B5EF4-FFF2-40B4-BE49-F238E27FC236}">
                <a16:creationId xmlns:a16="http://schemas.microsoft.com/office/drawing/2014/main" id="{9202B25E-07A1-4445-931F-CB7DC11C1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0788" name="Picture 20" descr="The image “http://www-2.cs.cmu.edu/~efros/temp/label.jpg” cannot be displayed, because it contains errors.">
            <a:extLst>
              <a:ext uri="{FF2B5EF4-FFF2-40B4-BE49-F238E27FC236}">
                <a16:creationId xmlns:a16="http://schemas.microsoft.com/office/drawing/2014/main" id="{2B36A6B8-5680-4614-80BC-5C238B0DE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0790" name="Picture 22" descr="The image “http://www-2.cs.cmu.edu/~efros/temp/final.jpg” cannot be displayed, because it contains errors.">
            <a:extLst>
              <a:ext uri="{FF2B5EF4-FFF2-40B4-BE49-F238E27FC236}">
                <a16:creationId xmlns:a16="http://schemas.microsoft.com/office/drawing/2014/main" id="{75EA99E2-5771-4913-B6EA-C9C06AC69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CD9D83-B0DF-42DF-879C-00B30E187505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A.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077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6097-BFBD-4E51-99C0-55F94243D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C8C9F-705E-47D1-83C6-062AFBC1C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  <a:p>
            <a:r>
              <a:rPr lang="en-US" dirty="0"/>
              <a:t>Getting observation and dynamics models</a:t>
            </a:r>
          </a:p>
          <a:p>
            <a:pPr lvl="1"/>
            <a:r>
              <a:rPr lang="en-US" dirty="0"/>
              <a:t>Observation model: match template or use trained detector</a:t>
            </a:r>
          </a:p>
          <a:p>
            <a:pPr lvl="1"/>
            <a:r>
              <a:rPr lang="en-US" dirty="0"/>
              <a:t>Dynamics Model: specify with domain knowledge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804C61-A642-4946-85C9-A24407314FF4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708016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6097-BFBD-4E51-99C0-55F94243D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C8C9F-705E-47D1-83C6-062AFBC1C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  <a:p>
            <a:r>
              <a:rPr lang="en-US" dirty="0"/>
              <a:t>Getting observation and dynamics models</a:t>
            </a:r>
          </a:p>
          <a:p>
            <a:r>
              <a:rPr lang="en-US" dirty="0"/>
              <a:t>Combining prediction vs correction:</a:t>
            </a:r>
          </a:p>
          <a:p>
            <a:pPr lvl="1"/>
            <a:r>
              <a:rPr lang="en-US" dirty="0"/>
              <a:t>Dynamics too strong: ignores data</a:t>
            </a:r>
          </a:p>
          <a:p>
            <a:pPr lvl="1"/>
            <a:r>
              <a:rPr lang="en-US" dirty="0"/>
              <a:t>Observation too strong: tracking = detection</a:t>
            </a:r>
          </a:p>
        </p:txBody>
      </p:sp>
      <p:pic>
        <p:nvPicPr>
          <p:cNvPr id="4" name="Picture 3" descr="fast_cr2.gif">
            <a:extLst>
              <a:ext uri="{FF2B5EF4-FFF2-40B4-BE49-F238E27FC236}">
                <a16:creationId xmlns:a16="http://schemas.microsoft.com/office/drawing/2014/main" id="{AF5496F2-0CA9-4FB3-95C6-4E5B9F0EB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305299"/>
            <a:ext cx="2209800" cy="1473200"/>
          </a:xfrm>
          <a:prstGeom prst="rect">
            <a:avLst/>
          </a:prstGeom>
        </p:spPr>
      </p:pic>
      <p:pic>
        <p:nvPicPr>
          <p:cNvPr id="5" name="Picture 4" descr="fast_cr3.gif">
            <a:extLst>
              <a:ext uri="{FF2B5EF4-FFF2-40B4-BE49-F238E27FC236}">
                <a16:creationId xmlns:a16="http://schemas.microsoft.com/office/drawing/2014/main" id="{1CD240AE-278B-43A7-B759-BCC25BBD4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305299"/>
            <a:ext cx="2209800" cy="1473200"/>
          </a:xfrm>
          <a:prstGeom prst="rect">
            <a:avLst/>
          </a:prstGeom>
        </p:spPr>
      </p:pic>
      <p:pic>
        <p:nvPicPr>
          <p:cNvPr id="6" name="Picture 5" descr="fast_cr.gif">
            <a:extLst>
              <a:ext uri="{FF2B5EF4-FFF2-40B4-BE49-F238E27FC236}">
                <a16:creationId xmlns:a16="http://schemas.microsoft.com/office/drawing/2014/main" id="{70E40F40-876C-46FD-B363-55848F076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305299"/>
            <a:ext cx="2209800" cy="147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3C7428-6910-4341-A6E3-ED317C61F5BA}"/>
              </a:ext>
            </a:extLst>
          </p:cNvPr>
          <p:cNvSpPr txBox="1"/>
          <p:nvPr/>
        </p:nvSpPr>
        <p:spPr>
          <a:xfrm>
            <a:off x="457201" y="5942567"/>
            <a:ext cx="297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Too strong dynamics 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E6BE44-6FA8-4E9E-809D-8FEDDE68B18C}"/>
              </a:ext>
            </a:extLst>
          </p:cNvPr>
          <p:cNvSpPr txBox="1"/>
          <p:nvPr/>
        </p:nvSpPr>
        <p:spPr>
          <a:xfrm>
            <a:off x="5486400" y="5930899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Too strong observation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132B0-FBE8-4B35-8D3F-4346946A74AA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513882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6CB35-E927-498F-A39E-8EAAE543B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Issues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80A34AC-3F82-4E14-B1C1-C041A408C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Initialization</a:t>
            </a:r>
          </a:p>
          <a:p>
            <a:r>
              <a:rPr lang="en-US" dirty="0"/>
              <a:t>Getting observation and dynamics models</a:t>
            </a:r>
          </a:p>
          <a:p>
            <a:r>
              <a:rPr lang="en-US" dirty="0"/>
              <a:t>Combining prediction vs correction</a:t>
            </a:r>
          </a:p>
          <a:p>
            <a:r>
              <a:rPr lang="en-US" dirty="0"/>
              <a:t>Data association:</a:t>
            </a:r>
          </a:p>
          <a:p>
            <a:pPr lvl="1"/>
            <a:r>
              <a:rPr lang="en-US" dirty="0"/>
              <a:t>Need to keep track of which object is which. Particle filters good for this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945449-037E-4AB8-9D30-2D47FCD0EA47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090033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E09F1-3314-4026-AA9F-CC38E103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Issues – Data Association</a:t>
            </a:r>
          </a:p>
        </p:txBody>
      </p:sp>
      <p:pic>
        <p:nvPicPr>
          <p:cNvPr id="4" name="Every day. Every. Darn. Day.-9EYZnSXEla0">
            <a:hlinkClick r:id="" action="ppaction://media"/>
            <a:extLst>
              <a:ext uri="{FF2B5EF4-FFF2-40B4-BE49-F238E27FC236}">
                <a16:creationId xmlns:a16="http://schemas.microsoft.com/office/drawing/2014/main" id="{BDFE428C-664B-4BB5-B248-F2037E7000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636" y="1690689"/>
            <a:ext cx="8312727" cy="467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4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6CB35-E927-498F-A39E-8EAAE543B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Issues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80A34AC-3F82-4E14-B1C1-C041A408C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Initialization</a:t>
            </a:r>
          </a:p>
          <a:p>
            <a:r>
              <a:rPr lang="en-US" dirty="0"/>
              <a:t>Getting observation and dynamics models</a:t>
            </a:r>
          </a:p>
          <a:p>
            <a:r>
              <a:rPr lang="en-US" dirty="0"/>
              <a:t>Combining prediction vs correction</a:t>
            </a:r>
          </a:p>
          <a:p>
            <a:r>
              <a:rPr lang="en-US" dirty="0"/>
              <a:t>Data association</a:t>
            </a:r>
          </a:p>
          <a:p>
            <a:r>
              <a:rPr lang="en-US" dirty="0"/>
              <a:t>Drift</a:t>
            </a:r>
          </a:p>
          <a:p>
            <a:pPr lvl="1"/>
            <a:r>
              <a:rPr lang="en-US" dirty="0"/>
              <a:t>Errors can accumulate over 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1637D3-B5CD-4CC4-A462-D81651F6AD1B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031301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Drift</a:t>
            </a:r>
          </a:p>
        </p:txBody>
      </p:sp>
      <p:graphicFrame>
        <p:nvGraphicFramePr>
          <p:cNvPr id="26626" name="Object 7"/>
          <p:cNvGraphicFramePr>
            <a:graphicFrameLocks noGrp="1" noChangeAspect="1"/>
          </p:cNvGraphicFramePr>
          <p:nvPr>
            <p:ph sz="half" idx="1"/>
          </p:nvPr>
        </p:nvGraphicFramePr>
        <p:xfrm>
          <a:off x="5334000" y="1752600"/>
          <a:ext cx="30099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6" name="Image" r:id="rId4" imgW="3009524" imgH="2209524" progId="Photoshop.Image.10">
                  <p:embed/>
                </p:oleObj>
              </mc:Choice>
              <mc:Fallback>
                <p:oleObj name="Image" r:id="rId4" imgW="3009524" imgH="2209524" progId="Photoshop.Image.10">
                  <p:embed/>
                  <p:pic>
                    <p:nvPicPr>
                      <p:cNvPr id="2662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752600"/>
                        <a:ext cx="3009900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40386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27" name="Object 9"/>
          <p:cNvGraphicFramePr>
            <a:graphicFrameLocks noGrp="1" noChangeAspect="1"/>
          </p:cNvGraphicFramePr>
          <p:nvPr>
            <p:ph sz="half" idx="2"/>
          </p:nvPr>
        </p:nvGraphicFramePr>
        <p:xfrm>
          <a:off x="304800" y="4953000"/>
          <a:ext cx="8534400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7" name="Image" r:id="rId7" imgW="10298413" imgH="1015515" progId="Photoshop.Image.10">
                  <p:embed/>
                </p:oleObj>
              </mc:Choice>
              <mc:Fallback>
                <p:oleObj name="Image" r:id="rId7" imgW="10298413" imgH="1015515" progId="Photoshop.Image.10">
                  <p:embed/>
                  <p:pic>
                    <p:nvPicPr>
                      <p:cNvPr id="2662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953000"/>
                        <a:ext cx="8534400" cy="84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Rectangle 11"/>
          <p:cNvSpPr>
            <a:spLocks noChangeArrowheads="1"/>
          </p:cNvSpPr>
          <p:nvPr/>
        </p:nvSpPr>
        <p:spPr bwMode="auto">
          <a:xfrm>
            <a:off x="457200" y="6126163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sz="1800" b="0" dirty="0"/>
              <a:t>D. </a:t>
            </a:r>
            <a:r>
              <a:rPr lang="en-US" sz="1800" b="0" dirty="0" err="1"/>
              <a:t>Ramanan</a:t>
            </a:r>
            <a:r>
              <a:rPr lang="en-US" sz="1800" b="0" dirty="0"/>
              <a:t>, D. Forsyth, and A. </a:t>
            </a:r>
            <a:r>
              <a:rPr lang="en-US" sz="1800" b="0" dirty="0" err="1"/>
              <a:t>Zisserman</a:t>
            </a:r>
            <a:r>
              <a:rPr lang="en-US" sz="1800" b="0" dirty="0"/>
              <a:t>. </a:t>
            </a:r>
            <a:r>
              <a:rPr lang="en-US" sz="1800" b="0" dirty="0">
                <a:hlinkClick r:id="rId9"/>
              </a:rPr>
              <a:t>Tracking People by Learning their Appearance</a:t>
            </a:r>
            <a:r>
              <a:rPr lang="en-US" sz="1800" b="0" dirty="0"/>
              <a:t>. PAMI 2007.</a:t>
            </a:r>
          </a:p>
        </p:txBody>
      </p:sp>
    </p:spTree>
    <p:extLst>
      <p:ext uri="{BB962C8B-B14F-4D97-AF65-F5344CB8AC3E}">
        <p14:creationId xmlns:p14="http://schemas.microsoft.com/office/powerpoint/2010/main" val="3251116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Tracking objects = detection + prediction</a:t>
            </a:r>
          </a:p>
          <a:p>
            <a:endParaRPr lang="en-US" dirty="0"/>
          </a:p>
          <a:p>
            <a:r>
              <a:rPr lang="en-US" dirty="0"/>
              <a:t>Probabilistic framework</a:t>
            </a:r>
          </a:p>
          <a:p>
            <a:pPr lvl="1"/>
            <a:r>
              <a:rPr lang="en-US" dirty="0"/>
              <a:t>Predict next state</a:t>
            </a:r>
          </a:p>
          <a:p>
            <a:pPr lvl="1"/>
            <a:r>
              <a:rPr lang="en-US" dirty="0"/>
              <a:t>Update current state based on observation</a:t>
            </a:r>
          </a:p>
          <a:p>
            <a:pPr lvl="1"/>
            <a:endParaRPr lang="en-US" dirty="0"/>
          </a:p>
          <a:p>
            <a:r>
              <a:rPr lang="en-US" dirty="0"/>
              <a:t>Two simple but effective methods</a:t>
            </a:r>
          </a:p>
          <a:p>
            <a:pPr lvl="1"/>
            <a:r>
              <a:rPr lang="en-US" dirty="0" err="1"/>
              <a:t>Kalman</a:t>
            </a:r>
            <a:r>
              <a:rPr lang="en-US" dirty="0"/>
              <a:t> filters: Gaussian distribution</a:t>
            </a:r>
          </a:p>
          <a:p>
            <a:pPr lvl="1"/>
            <a:r>
              <a:rPr lang="en-US" dirty="0"/>
              <a:t>Particle filters: multimodal distribution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02D0C2-28D5-4319-90C9-36B8251AD7C7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908297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C6799-00D1-4A97-828E-1C909AB64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8A530-8EC3-4220-BDF5-FAFFFF3DD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recognition: </a:t>
            </a:r>
          </a:p>
          <a:p>
            <a:pPr lvl="1"/>
            <a:r>
              <a:rPr lang="en-US" dirty="0"/>
              <a:t>Input: HxWx3 image</a:t>
            </a:r>
          </a:p>
          <a:p>
            <a:pPr lvl="1"/>
            <a:r>
              <a:rPr lang="en-US" dirty="0"/>
              <a:t>Output: F-dimensional output</a:t>
            </a:r>
          </a:p>
          <a:p>
            <a:pPr lvl="1"/>
            <a:endParaRPr lang="en-US" dirty="0"/>
          </a:p>
          <a:p>
            <a:r>
              <a:rPr lang="en-US" dirty="0"/>
              <a:t>Action recognition</a:t>
            </a:r>
          </a:p>
          <a:p>
            <a:pPr lvl="1"/>
            <a:r>
              <a:rPr lang="en-US" dirty="0"/>
              <a:t>Input: ?</a:t>
            </a:r>
            <a:r>
              <a:rPr lang="en-US" dirty="0" err="1"/>
              <a:t>x?x</a:t>
            </a:r>
            <a:r>
              <a:rPr lang="en-US" dirty="0"/>
              <a:t>? video </a:t>
            </a:r>
          </a:p>
          <a:p>
            <a:pPr lvl="1"/>
            <a:r>
              <a:rPr lang="en-US" dirty="0"/>
              <a:t>Output: F-dimensional output</a:t>
            </a:r>
          </a:p>
        </p:txBody>
      </p:sp>
    </p:spTree>
    <p:extLst>
      <p:ext uri="{BB962C8B-B14F-4D97-AF65-F5344CB8AC3E}">
        <p14:creationId xmlns:p14="http://schemas.microsoft.com/office/powerpoint/2010/main" val="9551653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6B8A5-90AB-4D14-A590-9456DD615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 – KTH</a:t>
            </a:r>
          </a:p>
        </p:txBody>
      </p:sp>
      <p:pic>
        <p:nvPicPr>
          <p:cNvPr id="4" name="kth">
            <a:hlinkClick r:id="" action="ppaction://media"/>
            <a:extLst>
              <a:ext uri="{FF2B5EF4-FFF2-40B4-BE49-F238E27FC236}">
                <a16:creationId xmlns:a16="http://schemas.microsoft.com/office/drawing/2014/main" id="{02E3ACE9-02F9-4167-8DC8-0AB4440E5F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375" y="1520638"/>
            <a:ext cx="6961251" cy="4149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4D2BA0-211E-4F30-85B0-895B5B023074}"/>
              </a:ext>
            </a:extLst>
          </p:cNvPr>
          <p:cNvSpPr txBox="1"/>
          <p:nvPr/>
        </p:nvSpPr>
        <p:spPr>
          <a:xfrm>
            <a:off x="545284" y="5738070"/>
            <a:ext cx="8179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#Classes: 6, Videos: 2391, Source: Lab, Year: 2004</a:t>
            </a:r>
          </a:p>
          <a:p>
            <a:pPr algn="ctr"/>
            <a:r>
              <a:rPr lang="en-US" dirty="0"/>
              <a:t>Recognizing Human Actions: A Local SVM Approach</a:t>
            </a:r>
          </a:p>
          <a:p>
            <a:pPr algn="ctr"/>
            <a:r>
              <a:rPr lang="en-US" dirty="0"/>
              <a:t>C. Schuldt, I. Laptev, B. Caputo</a:t>
            </a:r>
          </a:p>
        </p:txBody>
      </p:sp>
    </p:spTree>
    <p:extLst>
      <p:ext uri="{BB962C8B-B14F-4D97-AF65-F5344CB8AC3E}">
        <p14:creationId xmlns:p14="http://schemas.microsoft.com/office/powerpoint/2010/main" val="208199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C205-2E65-4E8A-8BD9-691367052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Tracking </a:t>
            </a:r>
          </a:p>
        </p:txBody>
      </p:sp>
      <p:pic>
        <p:nvPicPr>
          <p:cNvPr id="27650" name="Picture 2" descr="https://www.learnopencv.com/wp-content/uploads/2017/02/real-time-face-tracking.gif">
            <a:extLst>
              <a:ext uri="{FF2B5EF4-FFF2-40B4-BE49-F238E27FC236}">
                <a16:creationId xmlns:a16="http://schemas.microsoft.com/office/drawing/2014/main" id="{B810E07E-CC45-47C0-9856-FD0D7CAC2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155" y="1528787"/>
            <a:ext cx="5939691" cy="445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9A9A4F-C1E3-48CD-AB65-2E1262BD697B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B. </a:t>
            </a:r>
            <a:r>
              <a:rPr lang="en-US" sz="1200" dirty="0" err="1"/>
              <a:t>Babenko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692762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C0C22-93E1-4F6A-833E-E07AB2E37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 – UCF 101</a:t>
            </a:r>
          </a:p>
        </p:txBody>
      </p:sp>
      <p:pic>
        <p:nvPicPr>
          <p:cNvPr id="4" name="keynote-demo (128 720p UCF-101)-hGhuUaxocIE">
            <a:hlinkClick r:id="" action="ppaction://media"/>
            <a:extLst>
              <a:ext uri="{FF2B5EF4-FFF2-40B4-BE49-F238E27FC236}">
                <a16:creationId xmlns:a16="http://schemas.microsoft.com/office/drawing/2014/main" id="{CC8A3E23-4177-4ABB-9513-36BACEA7B1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85" t="3813" r="50000" b="6927"/>
          <a:stretch>
            <a:fillRect/>
          </a:stretch>
        </p:blipFill>
        <p:spPr>
          <a:xfrm>
            <a:off x="957768" y="1431454"/>
            <a:ext cx="7228464" cy="4192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2DEEFD-AE26-4A10-9648-92DBCF7939DD}"/>
              </a:ext>
            </a:extLst>
          </p:cNvPr>
          <p:cNvSpPr txBox="1"/>
          <p:nvPr/>
        </p:nvSpPr>
        <p:spPr>
          <a:xfrm>
            <a:off x="545284" y="5738070"/>
            <a:ext cx="8179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#Classes: 101, #Videos: 9,511, Source: YouTube, Year: 2012</a:t>
            </a:r>
          </a:p>
          <a:p>
            <a:pPr algn="ctr"/>
            <a:r>
              <a:rPr lang="en-US" dirty="0"/>
              <a:t>UCF101: A Dataset of 101 Human Action Classes From Videos in The Wild.</a:t>
            </a:r>
          </a:p>
          <a:p>
            <a:pPr algn="ctr"/>
            <a:r>
              <a:rPr lang="en-US" dirty="0"/>
              <a:t>K. Soomro, A. Zamir, M. Shah</a:t>
            </a:r>
          </a:p>
        </p:txBody>
      </p:sp>
    </p:spTree>
    <p:extLst>
      <p:ext uri="{BB962C8B-B14F-4D97-AF65-F5344CB8AC3E}">
        <p14:creationId xmlns:p14="http://schemas.microsoft.com/office/powerpoint/2010/main" val="290988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412D8-E806-4310-B694-5B42D595A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 – Kinetics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E71B7-0C7A-4260-A34E-5FB4145DDE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505" b="33142"/>
          <a:stretch/>
        </p:blipFill>
        <p:spPr>
          <a:xfrm>
            <a:off x="968059" y="1839960"/>
            <a:ext cx="7207882" cy="36101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8F2508-881D-4933-B117-DF1171EA952E}"/>
              </a:ext>
            </a:extLst>
          </p:cNvPr>
          <p:cNvSpPr txBox="1"/>
          <p:nvPr/>
        </p:nvSpPr>
        <p:spPr>
          <a:xfrm>
            <a:off x="545284" y="5599364"/>
            <a:ext cx="8179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#Classes: 400, #Videos: 240K, Source: YouTube, Year: 2017</a:t>
            </a:r>
          </a:p>
          <a:p>
            <a:pPr algn="ctr"/>
            <a:r>
              <a:rPr lang="en-US" dirty="0"/>
              <a:t>The Kinetics Human Action Video Dataset</a:t>
            </a:r>
          </a:p>
          <a:p>
            <a:pPr algn="ctr"/>
            <a:r>
              <a:rPr lang="en-US" dirty="0"/>
              <a:t>W. Kay, J. </a:t>
            </a:r>
            <a:r>
              <a:rPr lang="en-US" dirty="0" err="1"/>
              <a:t>Carreira</a:t>
            </a:r>
            <a:r>
              <a:rPr lang="en-US" dirty="0"/>
              <a:t>,  K. </a:t>
            </a:r>
            <a:r>
              <a:rPr lang="en-US" dirty="0" err="1"/>
              <a:t>Simonyan</a:t>
            </a:r>
            <a:r>
              <a:rPr lang="en-US" dirty="0"/>
              <a:t>, B. Zhang, C. Hillier, S. </a:t>
            </a:r>
            <a:r>
              <a:rPr lang="en-US" dirty="0" err="1"/>
              <a:t>Vijayanarasimhan</a:t>
            </a:r>
            <a:r>
              <a:rPr lang="en-US" dirty="0"/>
              <a:t>, F. Viola, T. Green, T. Back, P. </a:t>
            </a:r>
            <a:r>
              <a:rPr lang="en-US" dirty="0" err="1"/>
              <a:t>Natsev</a:t>
            </a:r>
            <a:r>
              <a:rPr lang="en-US" dirty="0"/>
              <a:t>, M. Suleyman, A.  Zisserman,</a:t>
            </a:r>
          </a:p>
        </p:txBody>
      </p:sp>
    </p:spTree>
    <p:extLst>
      <p:ext uri="{BB962C8B-B14F-4D97-AF65-F5344CB8AC3E}">
        <p14:creationId xmlns:p14="http://schemas.microsoft.com/office/powerpoint/2010/main" val="32331774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A22FE-7A18-451D-B217-DF7AE6D55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for Action Recognition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B87AA-4741-47D1-A1C9-77B151299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4791"/>
            <a:ext cx="3993201" cy="40647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DB9109-38C1-4E39-9001-39C2328D4BFA}"/>
              </a:ext>
            </a:extLst>
          </p:cNvPr>
          <p:cNvSpPr txBox="1"/>
          <p:nvPr/>
        </p:nvSpPr>
        <p:spPr>
          <a:xfrm>
            <a:off x="4127383" y="1874791"/>
            <a:ext cx="48404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Take learned sequence modeler (also used in language tasks, e.g., sentence -&gt; sentiment)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Feed in convnet activations as opposed to words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92DD18-4E36-41C4-ADC9-B8F9DCFDDF3F}"/>
              </a:ext>
            </a:extLst>
          </p:cNvPr>
          <p:cNvSpPr txBox="1"/>
          <p:nvPr/>
        </p:nvSpPr>
        <p:spPr>
          <a:xfrm>
            <a:off x="357405" y="6429539"/>
            <a:ext cx="299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J. </a:t>
            </a:r>
            <a:r>
              <a:rPr lang="en-US" sz="1200" dirty="0" err="1"/>
              <a:t>Carreira</a:t>
            </a:r>
            <a:r>
              <a:rPr lang="en-US" sz="1200" dirty="0"/>
              <a:t>, A. Zisserman</a:t>
            </a:r>
          </a:p>
        </p:txBody>
      </p:sp>
    </p:spTree>
    <p:extLst>
      <p:ext uri="{BB962C8B-B14F-4D97-AF65-F5344CB8AC3E}">
        <p14:creationId xmlns:p14="http://schemas.microsoft.com/office/powerpoint/2010/main" val="39547323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A22FE-7A18-451D-B217-DF7AE6D55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for Action Recognition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4982BA-A562-4371-91D8-E779F3512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8568"/>
            <a:ext cx="3993201" cy="4107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2948AB-2C68-4936-98AE-6B631E3D76C6}"/>
              </a:ext>
            </a:extLst>
          </p:cNvPr>
          <p:cNvSpPr txBox="1"/>
          <p:nvPr/>
        </p:nvSpPr>
        <p:spPr>
          <a:xfrm>
            <a:off x="4127383" y="1874791"/>
            <a:ext cx="48404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One network (Image) takes HxWx3 image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Other network (Flow) takes HxWx2*N image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Add them together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DAB73C-3A5D-450E-9685-9DC555EA9E75}"/>
              </a:ext>
            </a:extLst>
          </p:cNvPr>
          <p:cNvSpPr txBox="1"/>
          <p:nvPr/>
        </p:nvSpPr>
        <p:spPr>
          <a:xfrm>
            <a:off x="357405" y="6429539"/>
            <a:ext cx="299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J. </a:t>
            </a:r>
            <a:r>
              <a:rPr lang="en-US" sz="1200" dirty="0" err="1"/>
              <a:t>Carreira</a:t>
            </a:r>
            <a:r>
              <a:rPr lang="en-US" sz="1200" dirty="0"/>
              <a:t>, A. Zisserman</a:t>
            </a:r>
          </a:p>
        </p:txBody>
      </p:sp>
    </p:spTree>
    <p:extLst>
      <p:ext uri="{BB962C8B-B14F-4D97-AF65-F5344CB8AC3E}">
        <p14:creationId xmlns:p14="http://schemas.microsoft.com/office/powerpoint/2010/main" val="15308347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8DF87-AAD0-4A01-B2D5-2EDD1CAC7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for Action Recognition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94A367-EBE3-48DE-AF79-95326BB76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2622"/>
            <a:ext cx="9144000" cy="3400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AA6804-39A9-46AA-8269-A9969E5C5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23447"/>
            <a:ext cx="9144000" cy="1383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6BB3CC-5CFE-4A29-AED8-40174B631C0E}"/>
              </a:ext>
            </a:extLst>
          </p:cNvPr>
          <p:cNvSpPr txBox="1"/>
          <p:nvPr/>
        </p:nvSpPr>
        <p:spPr>
          <a:xfrm>
            <a:off x="357405" y="6429539"/>
            <a:ext cx="299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J. </a:t>
            </a:r>
            <a:r>
              <a:rPr lang="en-US" sz="1200" dirty="0" err="1"/>
              <a:t>Carreira</a:t>
            </a:r>
            <a:r>
              <a:rPr lang="en-US" sz="1200" dirty="0"/>
              <a:t>, A. Zisserman</a:t>
            </a:r>
          </a:p>
        </p:txBody>
      </p:sp>
    </p:spTree>
    <p:extLst>
      <p:ext uri="{BB962C8B-B14F-4D97-AF65-F5344CB8AC3E}">
        <p14:creationId xmlns:p14="http://schemas.microsoft.com/office/powerpoint/2010/main" val="28500115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A22FE-7A18-451D-B217-DF7AE6D55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for Action Recognition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8520E3-45FC-4A72-B606-1ED73B44C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9314"/>
            <a:ext cx="2826728" cy="40361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FA4A7D-A17C-4996-857B-7A3AE1E4E7DA}"/>
              </a:ext>
            </a:extLst>
          </p:cNvPr>
          <p:cNvSpPr txBox="1"/>
          <p:nvPr/>
        </p:nvSpPr>
        <p:spPr>
          <a:xfrm>
            <a:off x="4127383" y="1874791"/>
            <a:ext cx="4840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Dump all the frames in as a HxWx3xN tensor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Convolutions are 3D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C81DC-2AAE-4D30-A0DE-470084B4A9A1}"/>
              </a:ext>
            </a:extLst>
          </p:cNvPr>
          <p:cNvSpPr txBox="1"/>
          <p:nvPr/>
        </p:nvSpPr>
        <p:spPr>
          <a:xfrm>
            <a:off x="357405" y="6429539"/>
            <a:ext cx="299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J. </a:t>
            </a:r>
            <a:r>
              <a:rPr lang="en-US" sz="1200" dirty="0" err="1"/>
              <a:t>Carreira</a:t>
            </a:r>
            <a:r>
              <a:rPr lang="en-US" sz="1200" dirty="0"/>
              <a:t>, A. Zisserman</a:t>
            </a:r>
          </a:p>
        </p:txBody>
      </p:sp>
    </p:spTree>
    <p:extLst>
      <p:ext uri="{BB962C8B-B14F-4D97-AF65-F5344CB8AC3E}">
        <p14:creationId xmlns:p14="http://schemas.microsoft.com/office/powerpoint/2010/main" val="24020162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E2BBA-04FF-4EE1-926C-128E854AE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for Action Recognition</a:t>
            </a:r>
          </a:p>
        </p:txBody>
      </p:sp>
      <p:pic>
        <p:nvPicPr>
          <p:cNvPr id="29698" name="Picture 2" descr="https://cs.stanford.edu/people/karpathy/deepvideo/slow_motion5x5_filters.gif">
            <a:extLst>
              <a:ext uri="{FF2B5EF4-FFF2-40B4-BE49-F238E27FC236}">
                <a16:creationId xmlns:a16="http://schemas.microsoft.com/office/drawing/2014/main" id="{6A701760-7EE6-405E-85C4-C8C391A312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0322" y="1960759"/>
            <a:ext cx="5692322" cy="399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FE0F51-571D-443B-8370-4970A0998096}"/>
              </a:ext>
            </a:extLst>
          </p:cNvPr>
          <p:cNvSpPr/>
          <p:nvPr/>
        </p:nvSpPr>
        <p:spPr>
          <a:xfrm>
            <a:off x="3512321" y="1606609"/>
            <a:ext cx="2059537" cy="4794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41DB9F-36A5-4534-BB72-ABB762D8339C}"/>
              </a:ext>
            </a:extLst>
          </p:cNvPr>
          <p:cNvSpPr/>
          <p:nvPr/>
        </p:nvSpPr>
        <p:spPr>
          <a:xfrm>
            <a:off x="-1193296" y="5578587"/>
            <a:ext cx="6527563" cy="598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2C583E-09D0-41D1-A9E5-8471BE6A2C4E}"/>
              </a:ext>
            </a:extLst>
          </p:cNvPr>
          <p:cNvSpPr/>
          <p:nvPr/>
        </p:nvSpPr>
        <p:spPr>
          <a:xfrm>
            <a:off x="-955705" y="1606609"/>
            <a:ext cx="6527563" cy="598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140CE-5E24-427C-B558-4B8B830008A4}"/>
              </a:ext>
            </a:extLst>
          </p:cNvPr>
          <p:cNvSpPr/>
          <p:nvPr/>
        </p:nvSpPr>
        <p:spPr>
          <a:xfrm>
            <a:off x="-1951435" y="1494089"/>
            <a:ext cx="2059537" cy="4794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B8984C-3FE4-48EB-9315-363CBB83B4A3}"/>
              </a:ext>
            </a:extLst>
          </p:cNvPr>
          <p:cNvSpPr txBox="1"/>
          <p:nvPr/>
        </p:nvSpPr>
        <p:spPr>
          <a:xfrm>
            <a:off x="4127383" y="1874791"/>
            <a:ext cx="4840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Filters pick up on spatial patterns </a:t>
            </a:r>
            <a:r>
              <a:rPr lang="en-US" sz="2800" i="1" dirty="0"/>
              <a:t>and</a:t>
            </a:r>
            <a:r>
              <a:rPr lang="en-US" sz="2800" dirty="0"/>
              <a:t> motion patterns</a:t>
            </a:r>
          </a:p>
        </p:txBody>
      </p:sp>
    </p:spTree>
    <p:extLst>
      <p:ext uri="{BB962C8B-B14F-4D97-AF65-F5344CB8AC3E}">
        <p14:creationId xmlns:p14="http://schemas.microsoft.com/office/powerpoint/2010/main" val="10590841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A22FE-7A18-451D-B217-DF7AE6D55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for Action Recognition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5125C9-4312-4EB4-90EB-191934F9D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8568"/>
            <a:ext cx="4050450" cy="41291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61E5DD-0675-4B54-A459-97B2BF4C7E5C}"/>
              </a:ext>
            </a:extLst>
          </p:cNvPr>
          <p:cNvSpPr txBox="1"/>
          <p:nvPr/>
        </p:nvSpPr>
        <p:spPr>
          <a:xfrm>
            <a:off x="4127383" y="1874791"/>
            <a:ext cx="48404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RGB frames go in as HxWx3xN tensor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Flow frames in as HxWx2xN tensor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Convolutions are 3D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738DA4-9F20-4728-8792-9A7256F285F7}"/>
              </a:ext>
            </a:extLst>
          </p:cNvPr>
          <p:cNvSpPr txBox="1"/>
          <p:nvPr/>
        </p:nvSpPr>
        <p:spPr>
          <a:xfrm>
            <a:off x="357405" y="6429539"/>
            <a:ext cx="299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J. </a:t>
            </a:r>
            <a:r>
              <a:rPr lang="en-US" sz="1200" dirty="0" err="1"/>
              <a:t>Carreira</a:t>
            </a:r>
            <a:r>
              <a:rPr lang="en-US" sz="1200" dirty="0"/>
              <a:t>, A. Zisserman</a:t>
            </a:r>
          </a:p>
        </p:txBody>
      </p:sp>
    </p:spTree>
    <p:extLst>
      <p:ext uri="{BB962C8B-B14F-4D97-AF65-F5344CB8AC3E}">
        <p14:creationId xmlns:p14="http://schemas.microsoft.com/office/powerpoint/2010/main" val="39649831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78538-3E3F-4CE0-8F3C-CF217517F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FEF08D-F1D8-4292-A7E4-FD8A4487B8F5}"/>
              </a:ext>
            </a:extLst>
          </p:cNvPr>
          <p:cNvGrpSpPr/>
          <p:nvPr/>
        </p:nvGrpSpPr>
        <p:grpSpPr>
          <a:xfrm>
            <a:off x="85623" y="3350008"/>
            <a:ext cx="8972752" cy="2490127"/>
            <a:chOff x="272492" y="2710348"/>
            <a:chExt cx="8157047" cy="2263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E62050-2AA6-45BF-844D-79A82ACC1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4036"/>
            <a:stretch/>
          </p:blipFill>
          <p:spPr>
            <a:xfrm>
              <a:off x="272492" y="2710349"/>
              <a:ext cx="5142748" cy="226375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654CE4-1A04-4CA7-AB8D-0C354EBD0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3059"/>
            <a:stretch/>
          </p:blipFill>
          <p:spPr>
            <a:xfrm>
              <a:off x="5415240" y="2710348"/>
              <a:ext cx="3014299" cy="226375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103D90E-74B1-4B68-B5CD-7E977DED32F3}"/>
              </a:ext>
            </a:extLst>
          </p:cNvPr>
          <p:cNvSpPr txBox="1"/>
          <p:nvPr/>
        </p:nvSpPr>
        <p:spPr>
          <a:xfrm>
            <a:off x="85623" y="1690955"/>
            <a:ext cx="8564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Take-homes: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Flow + RGB does best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3D Convolutions does best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3616A4-2547-413A-B495-7456BDE969BB}"/>
              </a:ext>
            </a:extLst>
          </p:cNvPr>
          <p:cNvSpPr/>
          <p:nvPr/>
        </p:nvSpPr>
        <p:spPr>
          <a:xfrm>
            <a:off x="85623" y="5099360"/>
            <a:ext cx="8972751" cy="319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75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78538-3E3F-4CE0-8F3C-CF217517F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Hmm… #1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FEF08D-F1D8-4292-A7E4-FD8A4487B8F5}"/>
              </a:ext>
            </a:extLst>
          </p:cNvPr>
          <p:cNvGrpSpPr/>
          <p:nvPr/>
        </p:nvGrpSpPr>
        <p:grpSpPr>
          <a:xfrm>
            <a:off x="85623" y="3350008"/>
            <a:ext cx="8972752" cy="2490127"/>
            <a:chOff x="272492" y="2710348"/>
            <a:chExt cx="8157047" cy="2263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E62050-2AA6-45BF-844D-79A82ACC1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4036"/>
            <a:stretch/>
          </p:blipFill>
          <p:spPr>
            <a:xfrm>
              <a:off x="272492" y="2710349"/>
              <a:ext cx="5142748" cy="226375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654CE4-1A04-4CA7-AB8D-0C354EBD0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3059"/>
            <a:stretch/>
          </p:blipFill>
          <p:spPr>
            <a:xfrm>
              <a:off x="5415240" y="2710348"/>
              <a:ext cx="3014299" cy="2263751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B3616A4-2547-413A-B495-7456BDE969BB}"/>
              </a:ext>
            </a:extLst>
          </p:cNvPr>
          <p:cNvSpPr/>
          <p:nvPr/>
        </p:nvSpPr>
        <p:spPr>
          <a:xfrm>
            <a:off x="85623" y="5099360"/>
            <a:ext cx="8972751" cy="319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C09FB00-2992-4E4A-AEF7-34D663562DE2}"/>
              </a:ext>
            </a:extLst>
          </p:cNvPr>
          <p:cNvGrpSpPr/>
          <p:nvPr/>
        </p:nvGrpSpPr>
        <p:grpSpPr>
          <a:xfrm>
            <a:off x="6702176" y="604955"/>
            <a:ext cx="2133877" cy="2171468"/>
            <a:chOff x="6478118" y="1690689"/>
            <a:chExt cx="2581992" cy="262747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B8FD22-3141-4C6C-B744-DF323333A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8118" y="1767607"/>
              <a:ext cx="2479464" cy="255055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D42C60-45AC-47C7-9839-ACFFC723171E}"/>
                </a:ext>
              </a:extLst>
            </p:cNvPr>
            <p:cNvSpPr/>
            <p:nvPr/>
          </p:nvSpPr>
          <p:spPr>
            <a:xfrm>
              <a:off x="6478118" y="1690689"/>
              <a:ext cx="2581992" cy="2627477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F255A90-A8A6-4491-B949-713CC16142F8}"/>
                </a:ext>
              </a:extLst>
            </p:cNvPr>
            <p:cNvGrpSpPr/>
            <p:nvPr/>
          </p:nvGrpSpPr>
          <p:grpSpPr>
            <a:xfrm>
              <a:off x="7491631" y="2476783"/>
              <a:ext cx="1073791" cy="1652631"/>
              <a:chOff x="7491631" y="2476783"/>
              <a:chExt cx="1073791" cy="1652631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FF9F8ED-B2B9-4B11-8414-10C481B1A256}"/>
                  </a:ext>
                </a:extLst>
              </p:cNvPr>
              <p:cNvCxnSpPr/>
              <p:nvPr/>
            </p:nvCxnSpPr>
            <p:spPr>
              <a:xfrm>
                <a:off x="7491631" y="2476783"/>
                <a:ext cx="1073791" cy="1652631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008234F-5D2D-4B9B-8B35-D15E73DF79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91631" y="2476783"/>
                <a:ext cx="1073791" cy="1652631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D678459-9F0D-4597-B672-EA3960E1B1A7}"/>
              </a:ext>
            </a:extLst>
          </p:cNvPr>
          <p:cNvSpPr/>
          <p:nvPr/>
        </p:nvSpPr>
        <p:spPr>
          <a:xfrm>
            <a:off x="5776201" y="4678513"/>
            <a:ext cx="763398" cy="4208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291139-581E-4AF8-A399-AA7354B4DBFE}"/>
              </a:ext>
            </a:extLst>
          </p:cNvPr>
          <p:cNvSpPr/>
          <p:nvPr/>
        </p:nvSpPr>
        <p:spPr>
          <a:xfrm>
            <a:off x="2532435" y="4678513"/>
            <a:ext cx="763398" cy="4208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0D3A6E-72F4-4D74-B0B5-E895BACD19D4}"/>
              </a:ext>
            </a:extLst>
          </p:cNvPr>
          <p:cNvSpPr/>
          <p:nvPr/>
        </p:nvSpPr>
        <p:spPr>
          <a:xfrm>
            <a:off x="4571998" y="5392956"/>
            <a:ext cx="763398" cy="4208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FE9E77-5235-42DF-8831-D36700EE89B7}"/>
              </a:ext>
            </a:extLst>
          </p:cNvPr>
          <p:cNvSpPr/>
          <p:nvPr/>
        </p:nvSpPr>
        <p:spPr>
          <a:xfrm>
            <a:off x="7807760" y="5392956"/>
            <a:ext cx="763398" cy="4208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046CAE-A598-4370-95F1-EAAB4158D212}"/>
              </a:ext>
            </a:extLst>
          </p:cNvPr>
          <p:cNvSpPr txBox="1"/>
          <p:nvPr/>
        </p:nvSpPr>
        <p:spPr>
          <a:xfrm>
            <a:off x="85623" y="1690955"/>
            <a:ext cx="6616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Just looking at independent frames does shockingly well.</a:t>
            </a:r>
          </a:p>
        </p:txBody>
      </p:sp>
    </p:spTree>
    <p:extLst>
      <p:ext uri="{BB962C8B-B14F-4D97-AF65-F5344CB8AC3E}">
        <p14:creationId xmlns:p14="http://schemas.microsoft.com/office/powerpoint/2010/main" val="12297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8B60-833D-4182-A151-15A4A5FA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Difficulties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96C48C-F6E8-4F1F-9A13-7FD75EAF1554}"/>
              </a:ext>
            </a:extLst>
          </p:cNvPr>
          <p:cNvSpPr txBox="1"/>
          <p:nvPr/>
        </p:nvSpPr>
        <p:spPr>
          <a:xfrm>
            <a:off x="515007" y="1690689"/>
            <a:ext cx="8000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Erratic movements, rapid motion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Occlusion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Surrounding similar objects</a:t>
            </a:r>
          </a:p>
        </p:txBody>
      </p:sp>
      <p:pic>
        <p:nvPicPr>
          <p:cNvPr id="6" name="Picture 5" descr="ob.gif">
            <a:extLst>
              <a:ext uri="{FF2B5EF4-FFF2-40B4-BE49-F238E27FC236}">
                <a16:creationId xmlns:a16="http://schemas.microsoft.com/office/drawing/2014/main" id="{4D8E442C-242C-449D-B410-0B4674D81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049153"/>
            <a:ext cx="4114800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8B0B12-2381-4471-8341-BEFCAC2217F5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160977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78538-3E3F-4CE0-8F3C-CF217517F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Hmm… #2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FEF08D-F1D8-4292-A7E4-FD8A4487B8F5}"/>
              </a:ext>
            </a:extLst>
          </p:cNvPr>
          <p:cNvGrpSpPr/>
          <p:nvPr/>
        </p:nvGrpSpPr>
        <p:grpSpPr>
          <a:xfrm>
            <a:off x="85623" y="3350008"/>
            <a:ext cx="8972752" cy="2490127"/>
            <a:chOff x="272492" y="2710348"/>
            <a:chExt cx="8157047" cy="2263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E62050-2AA6-45BF-844D-79A82ACC1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4036"/>
            <a:stretch/>
          </p:blipFill>
          <p:spPr>
            <a:xfrm>
              <a:off x="272492" y="2710349"/>
              <a:ext cx="5142748" cy="226375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654CE4-1A04-4CA7-AB8D-0C354EBD0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3059"/>
            <a:stretch/>
          </p:blipFill>
          <p:spPr>
            <a:xfrm>
              <a:off x="5415240" y="2710348"/>
              <a:ext cx="3014299" cy="2263751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B3616A4-2547-413A-B495-7456BDE969BB}"/>
              </a:ext>
            </a:extLst>
          </p:cNvPr>
          <p:cNvSpPr/>
          <p:nvPr/>
        </p:nvSpPr>
        <p:spPr>
          <a:xfrm>
            <a:off x="85623" y="5099360"/>
            <a:ext cx="8972751" cy="319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678459-9F0D-4597-B672-EA3960E1B1A7}"/>
              </a:ext>
            </a:extLst>
          </p:cNvPr>
          <p:cNvSpPr/>
          <p:nvPr/>
        </p:nvSpPr>
        <p:spPr>
          <a:xfrm>
            <a:off x="5776201" y="5365244"/>
            <a:ext cx="763398" cy="4208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291139-581E-4AF8-A399-AA7354B4DBFE}"/>
              </a:ext>
            </a:extLst>
          </p:cNvPr>
          <p:cNvSpPr/>
          <p:nvPr/>
        </p:nvSpPr>
        <p:spPr>
          <a:xfrm>
            <a:off x="2532435" y="5365245"/>
            <a:ext cx="763398" cy="4208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0D3A6E-72F4-4D74-B0B5-E895BACD19D4}"/>
              </a:ext>
            </a:extLst>
          </p:cNvPr>
          <p:cNvSpPr/>
          <p:nvPr/>
        </p:nvSpPr>
        <p:spPr>
          <a:xfrm>
            <a:off x="4571998" y="5392956"/>
            <a:ext cx="763398" cy="4208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FE9E77-5235-42DF-8831-D36700EE89B7}"/>
              </a:ext>
            </a:extLst>
          </p:cNvPr>
          <p:cNvSpPr/>
          <p:nvPr/>
        </p:nvSpPr>
        <p:spPr>
          <a:xfrm>
            <a:off x="7807760" y="5392956"/>
            <a:ext cx="763398" cy="4208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046CAE-A598-4370-95F1-EAAB4158D212}"/>
              </a:ext>
            </a:extLst>
          </p:cNvPr>
          <p:cNvSpPr txBox="1"/>
          <p:nvPr/>
        </p:nvSpPr>
        <p:spPr>
          <a:xfrm>
            <a:off x="85623" y="1690955"/>
            <a:ext cx="8972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Using optical flow as input improves things. If flow is so important, can’t it just learn this on its own?</a:t>
            </a:r>
          </a:p>
        </p:txBody>
      </p:sp>
    </p:spTree>
    <p:extLst>
      <p:ext uri="{BB962C8B-B14F-4D97-AF65-F5344CB8AC3E}">
        <p14:creationId xmlns:p14="http://schemas.microsoft.com/office/powerpoint/2010/main" val="287227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8B60-833D-4182-A151-15A4A5FA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by Detection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96C48C-F6E8-4F1F-9A13-7FD75EAF1554}"/>
              </a:ext>
            </a:extLst>
          </p:cNvPr>
          <p:cNvSpPr txBox="1"/>
          <p:nvPr/>
        </p:nvSpPr>
        <p:spPr>
          <a:xfrm>
            <a:off x="515007" y="1690689"/>
            <a:ext cx="8000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Tracking by detection: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Works if object is detectable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Need some way to link up detections</a:t>
            </a:r>
          </a:p>
        </p:txBody>
      </p:sp>
      <p:pic>
        <p:nvPicPr>
          <p:cNvPr id="6" name="Picture 5" descr="ob.gif">
            <a:extLst>
              <a:ext uri="{FF2B5EF4-FFF2-40B4-BE49-F238E27FC236}">
                <a16:creationId xmlns:a16="http://schemas.microsoft.com/office/drawing/2014/main" id="{1A852E3D-FD13-44F1-AB11-A29DA1238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049153"/>
            <a:ext cx="4114800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4037DE-BE66-4454-91E1-3D1C9E00197E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42610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8B60-833D-4182-A151-15A4A5FA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With Dynamics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96C48C-F6E8-4F1F-9A13-7FD75EAF1554}"/>
              </a:ext>
            </a:extLst>
          </p:cNvPr>
          <p:cNvSpPr txBox="1"/>
          <p:nvPr/>
        </p:nvSpPr>
        <p:spPr>
          <a:xfrm>
            <a:off x="515007" y="1437247"/>
            <a:ext cx="80003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Based on motion, predict object location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Restrict search for object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Measurement noise is reduced by smoothness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Robustness to missing or weak observations</a:t>
            </a:r>
          </a:p>
        </p:txBody>
      </p:sp>
      <p:pic>
        <p:nvPicPr>
          <p:cNvPr id="6" name="Picture 5" descr="fast_cr.gif">
            <a:extLst>
              <a:ext uri="{FF2B5EF4-FFF2-40B4-BE49-F238E27FC236}">
                <a16:creationId xmlns:a16="http://schemas.microsoft.com/office/drawing/2014/main" id="{95658090-DCBC-4753-8155-ABF42E93E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049153"/>
            <a:ext cx="4114800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90FFC7-7974-4459-B880-D9F0953B754E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80767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A286E-1A63-47EF-92FE-4419727C0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For 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D4D89-1F36-492F-A4FD-AF8CC9CF9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Tracking with motion prediction:</a:t>
            </a:r>
          </a:p>
          <a:p>
            <a:pPr lvl="1"/>
            <a:r>
              <a:rPr lang="en-US" dirty="0"/>
              <a:t>Predict object’s state in next frame. </a:t>
            </a:r>
          </a:p>
          <a:p>
            <a:pPr lvl="1"/>
            <a:r>
              <a:rPr lang="en-US" dirty="0"/>
              <a:t>Fuse with observation.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FF0BE1-21E9-470A-867C-94CBE7BF8402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97239308"/>
      </p:ext>
    </p:extLst>
  </p:cSld>
  <p:clrMapOvr>
    <a:masterClrMapping/>
  </p:clrMapOvr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2483</TotalTime>
  <Words>1818</Words>
  <Application>Microsoft Office PowerPoint</Application>
  <PresentationFormat>On-screen Show (4:3)</PresentationFormat>
  <Paragraphs>360</Paragraphs>
  <Slides>60</Slides>
  <Notes>12</Notes>
  <HiddenSlides>0</HiddenSlides>
  <MMClips>8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Arial</vt:lpstr>
      <vt:lpstr>Calibri</vt:lpstr>
      <vt:lpstr>Cambria Math</vt:lpstr>
      <vt:lpstr>Times New Roman</vt:lpstr>
      <vt:lpstr>My New Default Theme</vt:lpstr>
      <vt:lpstr>Image</vt:lpstr>
      <vt:lpstr>Video: Tracking and Action Recognition</vt:lpstr>
      <vt:lpstr>Today: Tracking Objects</vt:lpstr>
      <vt:lpstr>Tracking Examples</vt:lpstr>
      <vt:lpstr>Tracking Examples</vt:lpstr>
      <vt:lpstr>Best Tracking </vt:lpstr>
      <vt:lpstr>Difficulties</vt:lpstr>
      <vt:lpstr>Tracking by Detection</vt:lpstr>
      <vt:lpstr>Tracking With Dynamics</vt:lpstr>
      <vt:lpstr>Strategies For Tracking</vt:lpstr>
      <vt:lpstr>General Tracking Model</vt:lpstr>
      <vt:lpstr>Steps of Tracking</vt:lpstr>
      <vt:lpstr>Simplifying Assumptions</vt:lpstr>
      <vt:lpstr>Problem Statement</vt:lpstr>
      <vt:lpstr>Probabilistic tracking</vt:lpstr>
      <vt:lpstr>Probabilistic tracking</vt:lpstr>
      <vt:lpstr>Prediction</vt:lpstr>
      <vt:lpstr>Correction</vt:lpstr>
      <vt:lpstr>Correction</vt:lpstr>
      <vt:lpstr>Summarize</vt:lpstr>
      <vt:lpstr>Solution 1 – Kalman Filter</vt:lpstr>
      <vt:lpstr>Solution 1 – Kalman Filter</vt:lpstr>
      <vt:lpstr>Comparison</vt:lpstr>
      <vt:lpstr>Example: Kalman Filter</vt:lpstr>
      <vt:lpstr>Propagation of Gaussian densities</vt:lpstr>
      <vt:lpstr>Particle filtering</vt:lpstr>
      <vt:lpstr>Non-parametric densities</vt:lpstr>
      <vt:lpstr>Particle Filtering</vt:lpstr>
      <vt:lpstr>Particle Filtering More Generally</vt:lpstr>
      <vt:lpstr>Particle Filtering More Generally</vt:lpstr>
      <vt:lpstr>In General</vt:lpstr>
      <vt:lpstr>MD-Net</vt:lpstr>
      <vt:lpstr>PowerPoint Presentation</vt:lpstr>
      <vt:lpstr>Tracking Issues</vt:lpstr>
      <vt:lpstr>Detour: Background Subtraction</vt:lpstr>
      <vt:lpstr>Moving in Time</vt:lpstr>
      <vt:lpstr>Image Stack</vt:lpstr>
      <vt:lpstr>Example</vt:lpstr>
      <vt:lpstr>Examples</vt:lpstr>
      <vt:lpstr>Average/Median Image</vt:lpstr>
      <vt:lpstr>Background Subtraction</vt:lpstr>
      <vt:lpstr>Tracking Issues</vt:lpstr>
      <vt:lpstr>Tracking Issues</vt:lpstr>
      <vt:lpstr>Tracking Issues</vt:lpstr>
      <vt:lpstr>Tracking Issues – Data Association</vt:lpstr>
      <vt:lpstr>Tracking Issues</vt:lpstr>
      <vt:lpstr>Drift</vt:lpstr>
      <vt:lpstr>Things to remember</vt:lpstr>
      <vt:lpstr>Action Recognition</vt:lpstr>
      <vt:lpstr>Datasets – KTH</vt:lpstr>
      <vt:lpstr>Datasets – UCF 101</vt:lpstr>
      <vt:lpstr>Datasets – Kinetics </vt:lpstr>
      <vt:lpstr>Models for Action Recognition</vt:lpstr>
      <vt:lpstr>Models for Action Recognition</vt:lpstr>
      <vt:lpstr>Models for Action Recognition</vt:lpstr>
      <vt:lpstr>Models for Action Recognition</vt:lpstr>
      <vt:lpstr>Models for Action Recognition</vt:lpstr>
      <vt:lpstr>Models for Action Recognition</vt:lpstr>
      <vt:lpstr>Comparisons</vt:lpstr>
      <vt:lpstr>Hmm… #1</vt:lpstr>
      <vt:lpstr>Hmm… #2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318</cp:revision>
  <dcterms:created xsi:type="dcterms:W3CDTF">2018-12-05T18:14:01Z</dcterms:created>
  <dcterms:modified xsi:type="dcterms:W3CDTF">2019-03-28T05:25:42Z</dcterms:modified>
</cp:coreProperties>
</file>