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806" r:id="rId3"/>
    <p:sldId id="807" r:id="rId4"/>
    <p:sldId id="896" r:id="rId5"/>
    <p:sldId id="822" r:id="rId6"/>
    <p:sldId id="823" r:id="rId7"/>
    <p:sldId id="826" r:id="rId8"/>
    <p:sldId id="828" r:id="rId9"/>
    <p:sldId id="829" r:id="rId10"/>
    <p:sldId id="830" r:id="rId11"/>
    <p:sldId id="833" r:id="rId12"/>
    <p:sldId id="834" r:id="rId13"/>
    <p:sldId id="880" r:id="rId14"/>
    <p:sldId id="809" r:id="rId15"/>
    <p:sldId id="810" r:id="rId16"/>
    <p:sldId id="811" r:id="rId17"/>
    <p:sldId id="812" r:id="rId18"/>
    <p:sldId id="878" r:id="rId19"/>
    <p:sldId id="879" r:id="rId20"/>
    <p:sldId id="813" r:id="rId21"/>
    <p:sldId id="814" r:id="rId22"/>
    <p:sldId id="815" r:id="rId23"/>
    <p:sldId id="816" r:id="rId24"/>
    <p:sldId id="817" r:id="rId25"/>
    <p:sldId id="836" r:id="rId26"/>
    <p:sldId id="835" r:id="rId27"/>
    <p:sldId id="832" r:id="rId28"/>
    <p:sldId id="844" r:id="rId29"/>
    <p:sldId id="831" r:id="rId30"/>
    <p:sldId id="840" r:id="rId31"/>
    <p:sldId id="838" r:id="rId32"/>
    <p:sldId id="839" r:id="rId33"/>
    <p:sldId id="841" r:id="rId34"/>
    <p:sldId id="843" r:id="rId35"/>
    <p:sldId id="847" r:id="rId36"/>
    <p:sldId id="848" r:id="rId37"/>
    <p:sldId id="849" r:id="rId38"/>
    <p:sldId id="850" r:id="rId39"/>
    <p:sldId id="853" r:id="rId40"/>
    <p:sldId id="851" r:id="rId41"/>
    <p:sldId id="854" r:id="rId42"/>
    <p:sldId id="855" r:id="rId43"/>
    <p:sldId id="868" r:id="rId44"/>
    <p:sldId id="856" r:id="rId45"/>
    <p:sldId id="869" r:id="rId46"/>
    <p:sldId id="867" r:id="rId47"/>
    <p:sldId id="857" r:id="rId48"/>
    <p:sldId id="858" r:id="rId49"/>
    <p:sldId id="861" r:id="rId50"/>
    <p:sldId id="870" r:id="rId51"/>
    <p:sldId id="863" r:id="rId52"/>
    <p:sldId id="862" r:id="rId53"/>
    <p:sldId id="865" r:id="rId54"/>
    <p:sldId id="864" r:id="rId55"/>
    <p:sldId id="876" r:id="rId56"/>
    <p:sldId id="871" r:id="rId57"/>
    <p:sldId id="872" r:id="rId58"/>
    <p:sldId id="874" r:id="rId59"/>
    <p:sldId id="873" r:id="rId60"/>
    <p:sldId id="883" r:id="rId61"/>
    <p:sldId id="875" r:id="rId62"/>
    <p:sldId id="877" r:id="rId63"/>
    <p:sldId id="881" r:id="rId64"/>
    <p:sldId id="882" r:id="rId65"/>
    <p:sldId id="886" r:id="rId66"/>
    <p:sldId id="887" r:id="rId67"/>
    <p:sldId id="897" r:id="rId68"/>
    <p:sldId id="888" r:id="rId69"/>
    <p:sldId id="892" r:id="rId70"/>
    <p:sldId id="889" r:id="rId71"/>
    <p:sldId id="894" r:id="rId72"/>
    <p:sldId id="895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48192-A1D9-441B-9EAF-77E5D3C9CD65}">
          <p14:sldIdLst>
            <p14:sldId id="256"/>
            <p14:sldId id="806"/>
            <p14:sldId id="807"/>
            <p14:sldId id="896"/>
            <p14:sldId id="822"/>
            <p14:sldId id="823"/>
            <p14:sldId id="826"/>
            <p14:sldId id="828"/>
            <p14:sldId id="829"/>
            <p14:sldId id="830"/>
            <p14:sldId id="833"/>
            <p14:sldId id="834"/>
            <p14:sldId id="880"/>
            <p14:sldId id="809"/>
            <p14:sldId id="810"/>
            <p14:sldId id="811"/>
            <p14:sldId id="812"/>
            <p14:sldId id="878"/>
            <p14:sldId id="879"/>
            <p14:sldId id="813"/>
            <p14:sldId id="814"/>
            <p14:sldId id="815"/>
            <p14:sldId id="816"/>
            <p14:sldId id="817"/>
            <p14:sldId id="836"/>
            <p14:sldId id="835"/>
            <p14:sldId id="832"/>
            <p14:sldId id="844"/>
            <p14:sldId id="831"/>
            <p14:sldId id="840"/>
            <p14:sldId id="838"/>
            <p14:sldId id="839"/>
            <p14:sldId id="841"/>
            <p14:sldId id="843"/>
            <p14:sldId id="847"/>
            <p14:sldId id="848"/>
            <p14:sldId id="849"/>
            <p14:sldId id="850"/>
            <p14:sldId id="853"/>
            <p14:sldId id="851"/>
            <p14:sldId id="854"/>
            <p14:sldId id="855"/>
            <p14:sldId id="868"/>
            <p14:sldId id="856"/>
            <p14:sldId id="869"/>
            <p14:sldId id="867"/>
            <p14:sldId id="857"/>
            <p14:sldId id="858"/>
            <p14:sldId id="861"/>
            <p14:sldId id="870"/>
            <p14:sldId id="863"/>
            <p14:sldId id="862"/>
            <p14:sldId id="865"/>
            <p14:sldId id="864"/>
            <p14:sldId id="876"/>
            <p14:sldId id="871"/>
            <p14:sldId id="872"/>
            <p14:sldId id="874"/>
            <p14:sldId id="873"/>
            <p14:sldId id="883"/>
            <p14:sldId id="875"/>
            <p14:sldId id="877"/>
            <p14:sldId id="881"/>
            <p14:sldId id="882"/>
            <p14:sldId id="886"/>
            <p14:sldId id="887"/>
            <p14:sldId id="897"/>
            <p14:sldId id="888"/>
            <p14:sldId id="892"/>
            <p14:sldId id="889"/>
            <p14:sldId id="894"/>
            <p14:sldId id="8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000" dirty="0"/>
              <a:t>Filtering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Prof.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2019, University of Michigan</a:t>
            </a:r>
          </a:p>
          <a:p>
            <a:r>
              <a:rPr lang="en-US" sz="1800" dirty="0"/>
              <a:t>http://web.eecs.umich.edu/~fouhey/teaching/EECS442_W19/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9DC0-AD3B-4DE9-A316-B3A49E2EFD1D}"/>
              </a:ext>
            </a:extLst>
          </p:cNvPr>
          <p:cNvSpPr txBox="1"/>
          <p:nvPr/>
        </p:nvSpPr>
        <p:spPr>
          <a:xfrm>
            <a:off x="292608" y="5042118"/>
            <a:ext cx="8558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Note: I’ll ask the front row on the right to participate in a demo. All you have to do is say a number that I’ll give to you. If you don’t want to, it’s fine, but don’t sit in the front.  </a:t>
            </a:r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14E0-0844-4157-9AC9-8BB2250A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Edge Cases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CFEBB8-8DCC-47FA-BED8-C3D7E8E7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0152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FF74B-2F69-4C4E-BC5D-08176F26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C11EC-B8B7-4046-AE92-CED2399A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77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9858A06-1191-4F57-A562-A1DCBFA7E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77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83B5CFF-0A58-4934-9319-B2A318AE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3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159A498-D044-42CF-8C25-250FE1C8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3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96A74AF-1C25-4686-995F-7FE9AB5A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86B501-A0C3-43CA-896F-36395C04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01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93D86FE-51D7-4C6A-BE45-6D1344DF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7301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E788EE8-EE6E-417B-8C44-23ACCA20E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13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85019AF0-816F-4259-A54F-4AE8D7132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113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g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86D3F9B-269C-481B-96A3-EBB615A1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864C7A4-5EB1-43C7-AA71-CFBC21BB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11152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D8F99D4-4424-4A14-9800-6BBEC012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958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A50BBC8D-B1B4-41A0-84D9-58A2B519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58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71C0F683-B89B-4356-BC98-92A979CC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482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53E1E12-4700-47A6-948C-55D052CC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2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FC417B77-A109-4B70-B577-224B6055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323644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31C26929-4618-4B3E-9C42-B1294588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2952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74A21C45-977F-4339-8A71-3C440DFA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72952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B3024-4FE2-4D4F-9A3F-10121CBA1E21}"/>
              </a:ext>
            </a:extLst>
          </p:cNvPr>
          <p:cNvSpPr txBox="1"/>
          <p:nvPr/>
        </p:nvSpPr>
        <p:spPr>
          <a:xfrm>
            <a:off x="228600" y="125503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Convolution doesn’t keep the whole image. </a:t>
            </a:r>
          </a:p>
          <a:p>
            <a:pPr algn="ctr"/>
            <a:r>
              <a:rPr lang="en-US" sz="2800" dirty="0"/>
              <a:t>Suppose</a:t>
            </a:r>
            <a:r>
              <a:rPr lang="en-US" sz="2800" b="1" dirty="0"/>
              <a:t> f </a:t>
            </a:r>
            <a:r>
              <a:rPr lang="en-US" sz="2800" dirty="0"/>
              <a:t>is the image and </a:t>
            </a:r>
            <a:r>
              <a:rPr lang="en-US" sz="2800" b="1" dirty="0"/>
              <a:t>g</a:t>
            </a:r>
            <a:r>
              <a:rPr lang="en-US" sz="2800" dirty="0"/>
              <a:t> the filter.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27EA7-8437-4356-BA87-DE24468F1A4A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02E69-2332-41D2-A2FC-5897047C9F0C}"/>
              </a:ext>
            </a:extLst>
          </p:cNvPr>
          <p:cNvSpPr txBox="1"/>
          <p:nvPr/>
        </p:nvSpPr>
        <p:spPr>
          <a:xfrm>
            <a:off x="415637" y="2209137"/>
            <a:ext cx="831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Full</a:t>
            </a:r>
            <a:r>
              <a:rPr lang="en-US" sz="2400" dirty="0"/>
              <a:t> – any part of g touches f. </a:t>
            </a:r>
            <a:r>
              <a:rPr lang="en-US" sz="2400" b="1" dirty="0"/>
              <a:t>Same</a:t>
            </a:r>
            <a:r>
              <a:rPr lang="en-US" sz="2400" dirty="0"/>
              <a:t> – same size as f; </a:t>
            </a:r>
          </a:p>
          <a:p>
            <a:pPr algn="ctr"/>
            <a:r>
              <a:rPr lang="en-US" sz="2400" b="1" dirty="0"/>
              <a:t>Valid</a:t>
            </a:r>
            <a:r>
              <a:rPr lang="en-US" sz="2400" dirty="0"/>
              <a:t> – only when filter doesn’t fall off edge.</a:t>
            </a:r>
          </a:p>
        </p:txBody>
      </p:sp>
    </p:spTree>
    <p:extLst>
      <p:ext uri="{BB962C8B-B14F-4D97-AF65-F5344CB8AC3E}">
        <p14:creationId xmlns:p14="http://schemas.microsoft.com/office/powerpoint/2010/main" val="46982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0C9F-0BDA-46B6-B647-74F2957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Edge 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1F1FA-AFA3-4E22-B59A-F86F83E5006E}"/>
              </a:ext>
            </a:extLst>
          </p:cNvPr>
          <p:cNvSpPr txBox="1"/>
          <p:nvPr/>
        </p:nvSpPr>
        <p:spPr>
          <a:xfrm>
            <a:off x="1298037" y="1501148"/>
            <a:ext cx="64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to about the “?” region?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3FCEB7-4CD7-4314-A7A9-038C53CA75DE}"/>
              </a:ext>
            </a:extLst>
          </p:cNvPr>
          <p:cNvGrpSpPr/>
          <p:nvPr/>
        </p:nvGrpSpPr>
        <p:grpSpPr>
          <a:xfrm>
            <a:off x="3883244" y="2505766"/>
            <a:ext cx="4848455" cy="1030176"/>
            <a:chOff x="3883244" y="2505766"/>
            <a:chExt cx="4848455" cy="10301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4EC63-D2E4-4E51-8505-A942D2A7B448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A2F2E8D-A0C1-45B9-AF62-D6E2D5FC32A7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526C16A5-85D5-46F3-8535-3921B5B1B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090751FD-47A0-4124-8D51-1A15916DF391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24F7C64C-6332-4788-8D58-4639F5911DA0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97606E8C-3C10-4477-AFE9-63E72B5C3F82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C486D494-456F-4816-99DB-539A98BA4177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B39360C-21E5-4C5C-BCE6-E02B70CAFCDB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A47333E5-5182-4488-A94F-067C5AC1BAA0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88DBA3-AA44-49DA-BAF6-A31C353F3E46}"/>
              </a:ext>
            </a:extLst>
          </p:cNvPr>
          <p:cNvGrpSpPr/>
          <p:nvPr/>
        </p:nvGrpSpPr>
        <p:grpSpPr>
          <a:xfrm>
            <a:off x="3883244" y="5064966"/>
            <a:ext cx="4848455" cy="986110"/>
            <a:chOff x="3883244" y="5064966"/>
            <a:chExt cx="4848455" cy="986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372AA-09A3-411C-A654-8D6152091B85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38CDBDC5-4E0D-4EA7-8CBA-1C71C7FBA0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408702-FDD3-4955-A6B7-721A6859FF5A}"/>
              </a:ext>
            </a:extLst>
          </p:cNvPr>
          <p:cNvGrpSpPr/>
          <p:nvPr/>
        </p:nvGrpSpPr>
        <p:grpSpPr>
          <a:xfrm>
            <a:off x="72878" y="2708797"/>
            <a:ext cx="3477762" cy="3372375"/>
            <a:chOff x="72878" y="2340528"/>
            <a:chExt cx="3477762" cy="3372375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F983F406-9012-4004-8241-01B48938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77BBFA3E-4C2E-4655-A712-ABC6A1ED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52E8BBEE-9505-4928-B168-0842FD20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B8658978-754D-4D47-9A79-83972C50C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CAF2821F-7D5F-4BC8-9A3B-022E0DB9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3AB64F1-7CC3-4C20-86CB-5A7CF9829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08EECB30-969B-40B9-B9BA-E0EBCE5AF408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657C6CAC-FCD4-4870-BB42-9CB7BABC7C8B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87B40C8-F19D-4E09-887C-B1166E835D96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1EA9EB76-7CFD-48AF-A047-DBF67F80BF00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E13DDA8F-17DF-41B6-AFDC-0E37821ADD23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C3CED4B-7F19-4C0A-8D73-FE9582D3E7E1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0B2A78A-0D89-486B-B1B3-F31D9F903E57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2C684689-A3D7-4E1F-975F-6EFCB556361F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CBBF51A-5B58-4CF0-AF13-0A0EE014D4F6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68169D2B-78C2-4A1B-874E-235079EDEC4B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19BEC5B-08C1-4172-8F62-2FA4C2424F47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345BC95-4447-4255-9FBE-B55E6D7BAE74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4D3B92-E02C-4C26-AF9E-7DAEC3525F81}"/>
              </a:ext>
            </a:extLst>
          </p:cNvPr>
          <p:cNvGrpSpPr/>
          <p:nvPr/>
        </p:nvGrpSpPr>
        <p:grpSpPr>
          <a:xfrm>
            <a:off x="3883244" y="3783635"/>
            <a:ext cx="4848455" cy="1033638"/>
            <a:chOff x="3883244" y="3824236"/>
            <a:chExt cx="4848455" cy="103363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A05282-CF2E-4B87-9260-65245477F5CA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B47D6C6-0A43-459B-8DC1-0EE565001B38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86" name="Rectangle 13">
                <a:extLst>
                  <a:ext uri="{FF2B5EF4-FFF2-40B4-BE49-F238E27FC236}">
                    <a16:creationId xmlns:a16="http://schemas.microsoft.com/office/drawing/2014/main" id="{41EBB766-212A-432B-8B5F-95D55EDCD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9EDC7784-4CBC-47DD-9EC4-9BA3D75520B2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3BB93244-E3BC-4283-9C6D-52413AA9453C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D2B27B07-B36C-489C-B836-B306752A2D79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B881EA06-E317-412D-B999-E46142C5BCE1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638C8643-9940-4816-ABE5-48075BEF6DD6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5B9D73AF-1E0D-46CC-9CE4-C957F53AC433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7F282D4-A464-43FB-AD45-4030107D3FF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3274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3895-DE77-4E61-85EB-2475AA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Does it Matter?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DE6CE-0074-49A2-83D8-A1CDE5903C1F}"/>
              </a:ext>
            </a:extLst>
          </p:cNvPr>
          <p:cNvGrpSpPr/>
          <p:nvPr/>
        </p:nvGrpSpPr>
        <p:grpSpPr>
          <a:xfrm>
            <a:off x="255702" y="264520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EB7C3-C506-46AF-A193-03CD2C68B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1D9D-C6AC-4C6F-AF89-2E8BBEA27F46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14D8A-04DC-493D-968C-E497B0FB47AC}"/>
              </a:ext>
            </a:extLst>
          </p:cNvPr>
          <p:cNvGrpSpPr/>
          <p:nvPr/>
        </p:nvGrpSpPr>
        <p:grpSpPr>
          <a:xfrm>
            <a:off x="3209063" y="2650368"/>
            <a:ext cx="2725875" cy="3725264"/>
            <a:chOff x="3209063" y="2650368"/>
            <a:chExt cx="2725875" cy="3725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DB0DD-A23B-46FA-ABE9-F02E1F0C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D9A54-5B28-4560-989D-82B5A9CAEA2D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95E30-A1BF-4843-A5B1-0AD7A940F531}"/>
              </a:ext>
            </a:extLst>
          </p:cNvPr>
          <p:cNvGrpSpPr/>
          <p:nvPr/>
        </p:nvGrpSpPr>
        <p:grpSpPr>
          <a:xfrm>
            <a:off x="6162424" y="2645200"/>
            <a:ext cx="2725875" cy="3730432"/>
            <a:chOff x="6162424" y="2645200"/>
            <a:chExt cx="2725875" cy="3730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3FC35-52CB-4311-BE81-26346364C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5BD8A-38DB-4D14-8522-C841B1D7C0B7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7F768E-E8D7-4943-9AC9-DA166D7063BC}"/>
              </a:ext>
            </a:extLst>
          </p:cNvPr>
          <p:cNvSpPr txBox="1"/>
          <p:nvPr/>
        </p:nvSpPr>
        <p:spPr>
          <a:xfrm>
            <a:off x="228600" y="164064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  <a:p>
            <a:pPr algn="ctr"/>
            <a:r>
              <a:rPr lang="en-US" sz="2800" b="1" dirty="0"/>
              <a:t>Which padding did I use and </a:t>
            </a:r>
            <a:r>
              <a:rPr lang="en-US" sz="2800" b="1" i="1" u="sng" dirty="0"/>
              <a:t>why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74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3895-DE77-4E61-85EB-2475AA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Does it Matter?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DE6CE-0074-49A2-83D8-A1CDE5903C1F}"/>
              </a:ext>
            </a:extLst>
          </p:cNvPr>
          <p:cNvGrpSpPr/>
          <p:nvPr/>
        </p:nvGrpSpPr>
        <p:grpSpPr>
          <a:xfrm>
            <a:off x="255702" y="264520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EB7C3-C506-46AF-A193-03CD2C68B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1D9D-C6AC-4C6F-AF89-2E8BBEA27F46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14D8A-04DC-493D-968C-E497B0FB47AC}"/>
              </a:ext>
            </a:extLst>
          </p:cNvPr>
          <p:cNvGrpSpPr/>
          <p:nvPr/>
        </p:nvGrpSpPr>
        <p:grpSpPr>
          <a:xfrm>
            <a:off x="3209063" y="2650368"/>
            <a:ext cx="2725875" cy="3725264"/>
            <a:chOff x="3209063" y="2650368"/>
            <a:chExt cx="2725875" cy="3725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DB0DD-A23B-46FA-ABE9-F02E1F0C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D9A54-5B28-4560-989D-82B5A9CAEA2D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 Pad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95E30-A1BF-4843-A5B1-0AD7A940F531}"/>
              </a:ext>
            </a:extLst>
          </p:cNvPr>
          <p:cNvGrpSpPr/>
          <p:nvPr/>
        </p:nvGrpSpPr>
        <p:grpSpPr>
          <a:xfrm>
            <a:off x="6162424" y="2645200"/>
            <a:ext cx="2725875" cy="3730432"/>
            <a:chOff x="6162424" y="2645200"/>
            <a:chExt cx="2725875" cy="3730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3FC35-52CB-4311-BE81-26346364C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5BD8A-38DB-4D14-8522-C841B1D7C0B7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Zero Pad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7F768E-E8D7-4943-9AC9-DA166D7063BC}"/>
              </a:ext>
            </a:extLst>
          </p:cNvPr>
          <p:cNvSpPr txBox="1"/>
          <p:nvPr/>
        </p:nvSpPr>
        <p:spPr>
          <a:xfrm>
            <a:off x="228600" y="164064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</p:txBody>
      </p:sp>
    </p:spTree>
    <p:extLst>
      <p:ext uri="{BB962C8B-B14F-4D97-AF65-F5344CB8AC3E}">
        <p14:creationId xmlns:p14="http://schemas.microsoft.com/office/powerpoint/2010/main" val="286720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ABC1-43F0-4C18-9C4B-BC0DF64B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6912AC-6A1E-4E78-A05D-B5A60CCAB949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F0DA8C-6F19-4B63-9A37-A77980F42B15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449D464A-8058-452D-95E5-F38FDB42E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642F73-5C61-4D65-A40D-C11C2AC1C5D4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23" name="Text Box 23">
            <a:extLst>
              <a:ext uri="{FF2B5EF4-FFF2-40B4-BE49-F238E27FC236}">
                <a16:creationId xmlns:a16="http://schemas.microsoft.com/office/drawing/2014/main" id="{1B5D603A-D1F5-409A-AB9A-631F148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3011655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E3BE0-E961-498D-97BF-F435B4DE76C0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0CC6D4-09D4-4647-8891-E40A2E508550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15606B-203D-4196-A043-F2DA38B5EA68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89C4C0-8862-483D-94BD-605A744F41E9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25EDD7-9101-4CA0-A4B0-59B6B044A06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8882FB-3D44-4ECE-88AF-45EA0B15DEAC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8C2CC3-31CA-49A4-988A-9F82D2E7CDF9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C37806-887C-464D-920E-A38C5AD70538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E864F9-0CA0-4B46-AFFA-9E2DC5B3CD0C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C370E0-A6EC-4699-8492-74E9C096C4C0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6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DB2BAE95-622A-40BF-BD65-1C741732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93997D-8E37-4DF1-9606-5B87EC2A3A7F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47B0B62-55C6-4BEE-A6F4-7693B534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25915D-476E-4447-867E-01601B590585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8F2F45-33EC-4475-96C7-0410BB5A27A4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7229-CF89-4EBD-AEBF-19F51A9068EB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54AE8F-B437-4C43-B714-EAFA900A3E5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A105A2-9D4A-423A-80EB-390F0E9C93E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2E9159-DCA1-4573-AB82-248AAEE96A7D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5344F3-C155-4F39-97D6-AED8722803F3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EF48242-3141-40DD-81BE-0359050AA100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293680B-902A-4EA8-891C-E3C58C407F24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A4E2FC-23C8-47B5-AC3F-E300B3980D19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108FE5-2ABA-4412-9746-922A20FBA1AC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36749C3-C07F-4D66-BA01-63AEDABA682E}"/>
              </a:ext>
            </a:extLst>
          </p:cNvPr>
          <p:cNvSpPr txBox="1"/>
          <p:nvPr/>
        </p:nvSpPr>
        <p:spPr>
          <a:xfrm>
            <a:off x="6707980" y="4533900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Same!</a:t>
            </a:r>
          </a:p>
        </p:txBody>
      </p:sp>
    </p:spTree>
    <p:extLst>
      <p:ext uri="{BB962C8B-B14F-4D97-AF65-F5344CB8AC3E}">
        <p14:creationId xmlns:p14="http://schemas.microsoft.com/office/powerpoint/2010/main" val="416937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49" name="Text Box 23">
            <a:extLst>
              <a:ext uri="{FF2B5EF4-FFF2-40B4-BE49-F238E27FC236}">
                <a16:creationId xmlns:a16="http://schemas.microsoft.com/office/drawing/2014/main" id="{17C965AD-3F29-4091-901F-F185BE1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94498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0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7005A-AAA9-403F-846B-D8A5DB6F06D8}"/>
              </a:ext>
            </a:extLst>
          </p:cNvPr>
          <p:cNvGrpSpPr/>
          <p:nvPr/>
        </p:nvGrpSpPr>
        <p:grpSpPr>
          <a:xfrm>
            <a:off x="6753224" y="2590800"/>
            <a:ext cx="1905001" cy="1857375"/>
            <a:chOff x="6753224" y="2514600"/>
            <a:chExt cx="1905001" cy="1857375"/>
          </a:xfrm>
        </p:grpSpPr>
        <p:pic>
          <p:nvPicPr>
            <p:cNvPr id="65" name="Picture 23">
              <a:extLst>
                <a:ext uri="{FF2B5EF4-FFF2-40B4-BE49-F238E27FC236}">
                  <a16:creationId xmlns:a16="http://schemas.microsoft.com/office/drawing/2014/main" id="{A7C0A8B2-D6E4-439B-9767-9D637C5F2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8000"/>
            <a:stretch>
              <a:fillRect/>
            </a:stretch>
          </p:blipFill>
          <p:spPr bwMode="auto">
            <a:xfrm>
              <a:off x="6753224" y="2514600"/>
              <a:ext cx="1828800" cy="1857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6751E0CB-B90D-42F6-87A8-B8B2B7E4C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5146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62215CE-F162-403F-9B4E-E3725E7ADBD9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</a:t>
            </a:r>
            <a:r>
              <a:rPr lang="en-US" sz="1200"/>
              <a:t>. Lowe</a:t>
            </a:r>
            <a:endParaRPr lang="en-US" sz="1200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33BCFF0C-453F-467A-9EBD-69721161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2EDD38-AB23-4568-A144-2164581A9E60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75BC5E-0981-4512-A5C1-C05C11E06B9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CD391-89F2-45FD-876C-341EEE44C184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C350CE-14A4-4487-B999-79DEB178E07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3A16D1-4121-4A14-9791-17144A8C31D9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C767E6-2E78-4DA7-A043-C59FE898AA3F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EE1AEF-0C8B-494D-A1C6-478AB59F45E5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91933D-41BF-4116-B09B-D27A63339C38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B53F3F-7B8A-49C8-8AC3-C296BD811492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181F7B-B6C5-4536-BE95-18795FFFF704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C278F-F7E3-49BD-B168-FE410C1BDF3A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D81303-0A0A-4B41-9ED6-D6BBEA714742}"/>
              </a:ext>
            </a:extLst>
          </p:cNvPr>
          <p:cNvSpPr txBox="1"/>
          <p:nvPr/>
        </p:nvSpPr>
        <p:spPr>
          <a:xfrm>
            <a:off x="6707980" y="453390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LEFT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</p:spTree>
    <p:extLst>
      <p:ext uri="{BB962C8B-B14F-4D97-AF65-F5344CB8AC3E}">
        <p14:creationId xmlns:p14="http://schemas.microsoft.com/office/powerpoint/2010/main" val="298243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49" name="Text Box 23">
            <a:extLst>
              <a:ext uri="{FF2B5EF4-FFF2-40B4-BE49-F238E27FC236}">
                <a16:creationId xmlns:a16="http://schemas.microsoft.com/office/drawing/2014/main" id="{17C965AD-3F29-4091-901F-F185BE1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94498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23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3E5CCD-5ED2-478D-97D8-66BC75E5378F}"/>
              </a:ext>
            </a:extLst>
          </p:cNvPr>
          <p:cNvSpPr txBox="1"/>
          <p:nvPr/>
        </p:nvSpPr>
        <p:spPr>
          <a:xfrm>
            <a:off x="6707980" y="453390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DOWN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DDC9974-633A-4564-BA2D-DD22A4146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1549" b="4678"/>
          <a:stretch/>
        </p:blipFill>
        <p:spPr bwMode="auto">
          <a:xfrm>
            <a:off x="6767512" y="2637106"/>
            <a:ext cx="1876425" cy="1799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EFAFD4E4-E518-4BE3-BB41-28C4CABF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908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5BDE-CC8B-4A0E-89E9-BEDC86AA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An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6CBE6-8EC4-4A0A-895B-D6147A0C3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1" y="1887702"/>
            <a:ext cx="4124644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CB364-2320-478D-9457-11CF4242B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9" y="188770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3D69607A-BFF4-4B9E-956D-DD7D7850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2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D90C59-978D-49AE-AD30-60D86459B7C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030AD87F-908C-44A7-8074-1ED54489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234AF5-6D51-4405-AFA6-161BE7AEA68E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0EA30F-CA5F-4305-82BB-3602DFD49146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FA93D7F-BD3C-4F28-9FA2-BED885F47F0A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CFE1C8-297B-43EF-AC3E-1E02D14F246D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0CDFCF-5A32-4D0A-A626-3DE241F415D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7071EE-A4FF-4738-9940-62D643379EC9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15BD971-FD45-4930-A483-280647D6D04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FA51A2-9AEC-4EAA-A197-098B2FF327AA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F16BBA3-583C-49E5-8605-D8CABF43AF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B0C550-C66F-4783-BFF6-6AB9D9C3149B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FF45AF8-8347-4290-A31A-12A7BFB94414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47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pic>
        <p:nvPicPr>
          <p:cNvPr id="67" name="Picture 25">
            <a:extLst>
              <a:ext uri="{FF2B5EF4-FFF2-40B4-BE49-F238E27FC236}">
                <a16:creationId xmlns:a16="http://schemas.microsoft.com/office/drawing/2014/main" id="{3B767EB9-071D-440E-9758-4FA4F4CD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257175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60A583D-4275-40FA-94F4-99F2D6EC963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B590464-3931-4A78-B69E-B2314A09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04F60-008E-404F-A9DA-B56509F78952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F59B7-1551-47F2-BC6B-E5D009B542D8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18AEE8-12A0-45A9-ABFF-D0C79A67287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9846FA-0D1D-443B-A459-BD3799A9ACDA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EEAD34-479D-4674-BA41-34A77921FD5F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C5B350-7973-4CE7-A8FC-3E0A7D317310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CF12B6-5F77-491B-B801-10B132D7FAFE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B3AC3A-00C6-4AAD-B9A4-BCCC7DB8AF1A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BE4C7F-749B-4685-A5FC-FB37F059B15B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007A0C-1552-4BCF-A36F-1D63A65655B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6A82A4-84A2-4E25-9A3E-6E664281E053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F24A43-5B67-4130-BA03-A5E999C6ECF5}"/>
              </a:ext>
            </a:extLst>
          </p:cNvPr>
          <p:cNvSpPr txBox="1"/>
          <p:nvPr/>
        </p:nvSpPr>
        <p:spPr>
          <a:xfrm>
            <a:off x="6707980" y="4533900"/>
            <a:ext cx="204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Blur</a:t>
            </a:r>
          </a:p>
          <a:p>
            <a:pPr algn="ctr"/>
            <a:r>
              <a:rPr lang="en-US" sz="2800" dirty="0"/>
              <a:t>(Box Filter)</a:t>
            </a:r>
          </a:p>
        </p:txBody>
      </p:sp>
    </p:spTree>
    <p:extLst>
      <p:ext uri="{BB962C8B-B14F-4D97-AF65-F5344CB8AC3E}">
        <p14:creationId xmlns:p14="http://schemas.microsoft.com/office/powerpoint/2010/main" val="2319002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92" name="Text Box 44">
            <a:extLst>
              <a:ext uri="{FF2B5EF4-FFF2-40B4-BE49-F238E27FC236}">
                <a16:creationId xmlns:a16="http://schemas.microsoft.com/office/drawing/2014/main" id="{90360A9E-0A3D-402F-88A5-30121773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199" y="3016249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DF9E5-2726-41F0-83C3-770AF8F79EB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48" name="Picture 3">
            <a:extLst>
              <a:ext uri="{FF2B5EF4-FFF2-40B4-BE49-F238E27FC236}">
                <a16:creationId xmlns:a16="http://schemas.microsoft.com/office/drawing/2014/main" id="{E400CE16-C071-4D61-8AD9-809BED66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7E0EFB4-28C5-4A69-A3A6-B3FAB59D6162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210754-0D2C-48D7-A5E4-531BB9FEFE25}"/>
              </a:ext>
            </a:extLst>
          </p:cNvPr>
          <p:cNvGrpSpPr/>
          <p:nvPr/>
        </p:nvGrpSpPr>
        <p:grpSpPr>
          <a:xfrm>
            <a:off x="3609769" y="1695863"/>
            <a:ext cx="1867311" cy="4426695"/>
            <a:chOff x="3609769" y="1695863"/>
            <a:chExt cx="1867311" cy="442669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F5C670B-623C-437F-995D-32A03E3B2FDF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C80A288-28C9-431A-9462-CB51058FE682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9990E-88A1-467D-8D15-0FC3D5E5F05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2C7569-A89F-480C-89AF-92F33BAAF6AE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295390-A9D5-458A-AE2D-C5F58F3774FF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569492F-2717-4CFD-B9D6-2E0AB288A21F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AA3EEC-1316-4312-AB72-F5E5A1DE0B47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F335EA8-1AF3-4260-9DEE-FA0046ABAEF6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A07922-CD80-4A8F-9EAF-E9C25DAC9C3F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E4EEBEF-7174-49C2-B05D-B1F6D3AC3530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53E0D93-1C84-4DB7-971A-216EF631BFE6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A855509-363A-48C2-ADAA-3C4ECFE84D3C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315D4E0-7CF1-4607-B91C-B684A4FB8B9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1608830-34F3-4DA0-BF1D-FA4CDCD07D6E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AF7861-E7F5-4EA0-89F9-B0E47353BC6C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F086943-A809-4BD7-A65A-FB50BC024110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154BB66-10CE-4509-B30C-BD01BD23ABF7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350E4BB-E246-4D9E-97F4-5E49DA71E563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8116ED0-0EB8-475B-9291-5F3446800DAE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900FBDA-4E6E-447B-A249-ED0FDBAB3BEC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AA0024-6C67-4A27-8EB2-0A89E4190173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40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4F699B5-4193-4E75-8E40-84A433B33DBE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B8D2ADA7-B95F-49AD-AAB3-E81A35C8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2531681-43AC-453A-86DD-BA82CC61B7BA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pic>
        <p:nvPicPr>
          <p:cNvPr id="71" name="Picture 45">
            <a:extLst>
              <a:ext uri="{FF2B5EF4-FFF2-40B4-BE49-F238E27FC236}">
                <a16:creationId xmlns:a16="http://schemas.microsoft.com/office/drawing/2014/main" id="{9CBD7330-AB08-4A1E-BF33-1973A9E0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71750"/>
            <a:ext cx="1876425" cy="1876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199656D-9945-4EA4-ABF0-619C193EAB5D}"/>
              </a:ext>
            </a:extLst>
          </p:cNvPr>
          <p:cNvGrpSpPr/>
          <p:nvPr/>
        </p:nvGrpSpPr>
        <p:grpSpPr>
          <a:xfrm>
            <a:off x="3609769" y="1695863"/>
            <a:ext cx="1867311" cy="4426695"/>
            <a:chOff x="3609769" y="1695863"/>
            <a:chExt cx="1867311" cy="442669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C63C2D4-B63F-4461-ADBD-46996DA90AEE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584DB40-D01A-4F49-BF48-F939C264ED3B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AB23136-BA40-4491-85C9-018C91781E77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8F4DBD-E071-4A96-900B-FDB489D86B91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C5A093-3504-4A02-88AF-2D0B50C0951A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A4506DF-E33B-4D76-B5CD-FF61C744A322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722BD4F-27E3-4929-8D01-D32F721044E9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3A8A9E9-C43A-405E-802D-894439486085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2DC2D7C-07ED-4A70-A4C6-7566384D3E48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3E6F0AF-D1BF-4FA1-907E-318B345476BA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B1CFF80-45BA-48E7-96D8-B1126AB8BA86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23F2924-B31C-43FD-B02F-C6B8CDF3D0B2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C9BCDB4-F3E1-4E11-B64D-A118FD986C8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2A64FB8-7386-49A5-B373-C91733E37954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24DF26C-17D0-4DA1-B4C1-019AF0BADB7C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7C6041D-6B7F-4B71-947B-F9F2CEB5AD32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954DF3E-E879-432E-9A5B-E88CAF1245B1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D9F286-46F1-4C74-BBD2-039D58A10830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E2AD77-0FEA-4465-B97F-604D88B1243F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FEE5F2-4AE8-445D-99BA-3E34EB003829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E6DC0D-A8AF-4EEB-AA48-7593BD78F94D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58C980-145F-485B-8D34-D9B0E5987770}"/>
              </a:ext>
            </a:extLst>
          </p:cNvPr>
          <p:cNvSpPr txBox="1"/>
          <p:nvPr/>
        </p:nvSpPr>
        <p:spPr>
          <a:xfrm>
            <a:off x="6781800" y="4533900"/>
            <a:ext cx="190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Sharpened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Acccentuates</a:t>
            </a:r>
            <a:r>
              <a:rPr lang="en-US" sz="2000" dirty="0"/>
              <a:t> difference from local average)</a:t>
            </a:r>
          </a:p>
        </p:txBody>
      </p:sp>
    </p:spTree>
    <p:extLst>
      <p:ext uri="{BB962C8B-B14F-4D97-AF65-F5344CB8AC3E}">
        <p14:creationId xmlns:p14="http://schemas.microsoft.com/office/powerpoint/2010/main" val="419594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90EB-DA85-44E5-912F-440737FD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964705-9AD2-4225-A406-88A22960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B2051-CFE8-4525-9EC7-659D937D3A80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101081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– Linear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AF132-993E-4008-BFA3-6539927A55D8}"/>
              </a:ext>
            </a:extLst>
          </p:cNvPr>
          <p:cNvSpPr txBox="1"/>
          <p:nvPr/>
        </p:nvSpPr>
        <p:spPr>
          <a:xfrm>
            <a:off x="453845" y="1560352"/>
            <a:ext cx="8286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Assume: I image f1, f2 filters </a:t>
            </a:r>
          </a:p>
          <a:p>
            <a:r>
              <a:rPr lang="en-US" sz="2800" b="1" dirty="0"/>
              <a:t>Linear:	</a:t>
            </a:r>
            <a:r>
              <a:rPr lang="en-US" sz="2800" dirty="0"/>
              <a:t>apply(I,f1+f2) = apply(I,f1) + apply(I,f2)</a:t>
            </a:r>
          </a:p>
          <a:p>
            <a:r>
              <a:rPr lang="en-US" sz="2800" dirty="0"/>
              <a:t>I is a box on black, and </a:t>
            </a:r>
            <a:r>
              <a:rPr lang="en-US" sz="2800" dirty="0" err="1"/>
              <a:t>and</a:t>
            </a:r>
            <a:r>
              <a:rPr lang="en-US" sz="2800" dirty="0"/>
              <a:t> f1, f2 are boxes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9B10DF-35B1-405F-BB92-703F12731491}"/>
              </a:ext>
            </a:extLst>
          </p:cNvPr>
          <p:cNvSpPr txBox="1"/>
          <p:nvPr/>
        </p:nvSpPr>
        <p:spPr>
          <a:xfrm>
            <a:off x="357404" y="5934002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I am showing filters un-normalized and blown up. They’re a smaller box filter (i.e., each entry is 1/(size^2))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C345FA-1422-471F-A10C-1667E2687900}"/>
              </a:ext>
            </a:extLst>
          </p:cNvPr>
          <p:cNvGrpSpPr/>
          <p:nvPr/>
        </p:nvGrpSpPr>
        <p:grpSpPr>
          <a:xfrm>
            <a:off x="7734470" y="4909387"/>
            <a:ext cx="1164360" cy="731520"/>
            <a:chOff x="7734470" y="4909387"/>
            <a:chExt cx="1164360" cy="7315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D6B874-0CE8-4519-81D7-37305EB3803B}"/>
                </a:ext>
              </a:extLst>
            </p:cNvPr>
            <p:cNvSpPr txBox="1"/>
            <p:nvPr/>
          </p:nvSpPr>
          <p:spPr>
            <a:xfrm>
              <a:off x="7734470" y="4951982"/>
              <a:ext cx="48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CBC4670-2F78-47DE-B5CB-C1A1A968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31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26F5F2-1E5F-4DFA-9579-5E93F5B7B47B}"/>
              </a:ext>
            </a:extLst>
          </p:cNvPr>
          <p:cNvGrpSpPr/>
          <p:nvPr/>
        </p:nvGrpSpPr>
        <p:grpSpPr>
          <a:xfrm>
            <a:off x="5533575" y="4909387"/>
            <a:ext cx="2254527" cy="731520"/>
            <a:chOff x="5533575" y="4909387"/>
            <a:chExt cx="2254527" cy="7315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AFB17C-4C60-49B3-98D3-66619F99EC8E}"/>
                </a:ext>
              </a:extLst>
            </p:cNvPr>
            <p:cNvSpPr txBox="1"/>
            <p:nvPr/>
          </p:nvSpPr>
          <p:spPr>
            <a:xfrm>
              <a:off x="5533575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2AECF0-5712-427D-8DD1-14977A47CBB0}"/>
                </a:ext>
              </a:extLst>
            </p:cNvPr>
            <p:cNvGrpSpPr/>
            <p:nvPr/>
          </p:nvGrpSpPr>
          <p:grpSpPr>
            <a:xfrm>
              <a:off x="5953062" y="4909387"/>
              <a:ext cx="1835040" cy="731520"/>
              <a:chOff x="5953062" y="4909387"/>
              <a:chExt cx="1835040" cy="73152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D7AB73-B019-4B1A-ADFC-FF379E6B3891}"/>
                  </a:ext>
                </a:extLst>
              </p:cNvPr>
              <p:cNvSpPr txBox="1"/>
              <p:nvPr/>
            </p:nvSpPr>
            <p:spPr>
              <a:xfrm>
                <a:off x="6657082" y="4951982"/>
                <a:ext cx="486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25E1E25-FB52-4638-9767-E715E07C3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FFAA29D-0B57-47C0-9658-79287635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58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4342070" y="3180607"/>
            <a:ext cx="3275551" cy="731520"/>
            <a:chOff x="4323477" y="3225091"/>
            <a:chExt cx="3275551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1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707242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433B0E-47CF-408A-9FDC-3C95A4BDE1A0}"/>
                </a:ext>
              </a:extLst>
            </p:cNvPr>
            <p:cNvSpPr txBox="1"/>
            <p:nvPr/>
          </p:nvSpPr>
          <p:spPr>
            <a:xfrm>
              <a:off x="4323477" y="3267686"/>
              <a:ext cx="1636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=A(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D5460-868E-404F-900F-6FB1C95EC58B}"/>
                </a:ext>
              </a:extLst>
            </p:cNvPr>
            <p:cNvSpPr txBox="1"/>
            <p:nvPr/>
          </p:nvSpPr>
          <p:spPr>
            <a:xfrm>
              <a:off x="6177073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D05FE3-B42F-4161-9D13-E3C0E7353FBB}"/>
                </a:ext>
              </a:extLst>
            </p:cNvPr>
            <p:cNvSpPr txBox="1"/>
            <p:nvPr/>
          </p:nvSpPr>
          <p:spPr>
            <a:xfrm>
              <a:off x="7265430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402987" y="3180607"/>
            <a:ext cx="4034486" cy="731520"/>
            <a:chOff x="510535" y="3225091"/>
            <a:chExt cx="4034486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17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198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53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FF41A-2574-4FBF-9AF2-6A36D9B452EE}"/>
                </a:ext>
              </a:extLst>
            </p:cNvPr>
            <p:cNvSpPr txBox="1"/>
            <p:nvPr/>
          </p:nvSpPr>
          <p:spPr>
            <a:xfrm>
              <a:off x="2984321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51C35-512C-490A-B62A-A6825405DC7B}"/>
                </a:ext>
              </a:extLst>
            </p:cNvPr>
            <p:cNvSpPr txBox="1"/>
            <p:nvPr/>
          </p:nvSpPr>
          <p:spPr>
            <a:xfrm>
              <a:off x="510535" y="32676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69D54F-EBE4-4E43-85AE-A02359F05877}"/>
                </a:ext>
              </a:extLst>
            </p:cNvPr>
            <p:cNvSpPr txBox="1"/>
            <p:nvPr/>
          </p:nvSpPr>
          <p:spPr>
            <a:xfrm>
              <a:off x="1852055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D3B0F-3FA0-4FC8-B243-475676B2A2CE}"/>
                </a:ext>
              </a:extLst>
            </p:cNvPr>
            <p:cNvSpPr txBox="1"/>
            <p:nvPr/>
          </p:nvSpPr>
          <p:spPr>
            <a:xfrm>
              <a:off x="4109023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7546972" y="3180607"/>
            <a:ext cx="1194041" cy="731520"/>
            <a:chOff x="7528379" y="3225091"/>
            <a:chExt cx="1194041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FD536B-212C-4D19-8AB1-A3A5FA0EA487}"/>
                </a:ext>
              </a:extLst>
            </p:cNvPr>
            <p:cNvSpPr txBox="1"/>
            <p:nvPr/>
          </p:nvSpPr>
          <p:spPr>
            <a:xfrm>
              <a:off x="7528379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3F52A4-12F0-433D-B885-362BC197ED70}"/>
              </a:ext>
            </a:extLst>
          </p:cNvPr>
          <p:cNvGrpSpPr/>
          <p:nvPr/>
        </p:nvGrpSpPr>
        <p:grpSpPr>
          <a:xfrm>
            <a:off x="32702" y="4909387"/>
            <a:ext cx="5692455" cy="731520"/>
            <a:chOff x="32702" y="4909387"/>
            <a:chExt cx="5692455" cy="7315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898A51-EA6C-4B51-9654-74666E93F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5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F6D23-BEA6-49A0-9E69-CE1BFA4C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337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4B9658-CA2F-4273-B5BB-470B393F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92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28E10-1E3B-490C-A21D-CA87F2FE2DB4}"/>
                </a:ext>
              </a:extLst>
            </p:cNvPr>
            <p:cNvSpPr txBox="1"/>
            <p:nvPr/>
          </p:nvSpPr>
          <p:spPr>
            <a:xfrm>
              <a:off x="2487600" y="4951982"/>
              <a:ext cx="1713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)+A(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7C56D1-3F9F-4D7C-A74E-31EFD913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75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214293-CDB6-49B1-93DD-81E038FAFB22}"/>
                </a:ext>
              </a:extLst>
            </p:cNvPr>
            <p:cNvSpPr txBox="1"/>
            <p:nvPr/>
          </p:nvSpPr>
          <p:spPr>
            <a:xfrm>
              <a:off x="32702" y="4951982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9CE7A4-09DB-4162-B800-7768BE41C7B2}"/>
                </a:ext>
              </a:extLst>
            </p:cNvPr>
            <p:cNvSpPr txBox="1"/>
            <p:nvPr/>
          </p:nvSpPr>
          <p:spPr>
            <a:xfrm>
              <a:off x="1402402" y="4951982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C79F3D-6805-4B48-89F8-2B8CEB2AC8C4}"/>
                </a:ext>
              </a:extLst>
            </p:cNvPr>
            <p:cNvSpPr txBox="1"/>
            <p:nvPr/>
          </p:nvSpPr>
          <p:spPr>
            <a:xfrm>
              <a:off x="4323477" y="4951982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5E0DB8-8830-4028-AC03-565864526712}"/>
                </a:ext>
              </a:extLst>
            </p:cNvPr>
            <p:cNvSpPr txBox="1"/>
            <p:nvPr/>
          </p:nvSpPr>
          <p:spPr>
            <a:xfrm>
              <a:off x="5341992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5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– Shift-Invariant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D119-CBFF-4E4E-A976-5DCC9311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Assume: I image, f filter</a:t>
            </a:r>
          </a:p>
          <a:p>
            <a:pPr marL="0" indent="0">
              <a:buNone/>
            </a:pPr>
            <a:r>
              <a:rPr lang="en-US" b="1" dirty="0"/>
              <a:t>Shift-invariant: </a:t>
            </a:r>
            <a:r>
              <a:rPr lang="en-US" dirty="0"/>
              <a:t>shift(apply(</a:t>
            </a:r>
            <a:r>
              <a:rPr lang="en-US" dirty="0" err="1"/>
              <a:t>I,f</a:t>
            </a:r>
            <a:r>
              <a:rPr lang="en-US" dirty="0"/>
              <a:t>)) = apply(shift(</a:t>
            </a:r>
            <a:r>
              <a:rPr lang="en-US" dirty="0" err="1"/>
              <a:t>I,f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Intuitively: only depends on filter neighborhood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546563" y="3303336"/>
            <a:ext cx="5538913" cy="1600200"/>
            <a:chOff x="377307" y="3093611"/>
            <a:chExt cx="5538913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609174-3211-4BA8-9CC0-122C6B649C0D}"/>
                </a:ext>
              </a:extLst>
            </p:cNvPr>
            <p:cNvSpPr txBox="1"/>
            <p:nvPr/>
          </p:nvSpPr>
          <p:spPr>
            <a:xfrm>
              <a:off x="377307" y="357054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1F820-9F73-4112-8B37-84EA2D59D3AE}"/>
                </a:ext>
              </a:extLst>
            </p:cNvPr>
            <p:cNvSpPr txBox="1"/>
            <p:nvPr/>
          </p:nvSpPr>
          <p:spPr>
            <a:xfrm>
              <a:off x="2567449" y="357054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BD2F9F-EFA1-4AC4-8B77-82D8D58BCD1C}"/>
                </a:ext>
              </a:extLst>
            </p:cNvPr>
            <p:cNvSpPr txBox="1"/>
            <p:nvPr/>
          </p:nvSpPr>
          <p:spPr>
            <a:xfrm>
              <a:off x="3545499" y="357054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546563" y="5176876"/>
            <a:ext cx="5538913" cy="1600200"/>
            <a:chOff x="377307" y="4967151"/>
            <a:chExt cx="5538913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4967151"/>
              <a:ext cx="1600200" cy="1600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1CEDC1-42A4-406B-BC37-F9803F9B934E}"/>
                </a:ext>
              </a:extLst>
            </p:cNvPr>
            <p:cNvSpPr txBox="1"/>
            <p:nvPr/>
          </p:nvSpPr>
          <p:spPr>
            <a:xfrm>
              <a:off x="377307" y="54440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958727-6A58-406E-ACE4-18C806AFA398}"/>
                </a:ext>
              </a:extLst>
            </p:cNvPr>
            <p:cNvSpPr txBox="1"/>
            <p:nvPr/>
          </p:nvSpPr>
          <p:spPr>
            <a:xfrm>
              <a:off x="2614619" y="544408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8DAA06-3E5B-404C-BA4C-8FE4784F9A2A}"/>
                </a:ext>
              </a:extLst>
            </p:cNvPr>
            <p:cNvSpPr txBox="1"/>
            <p:nvPr/>
          </p:nvSpPr>
          <p:spPr>
            <a:xfrm>
              <a:off x="3521448" y="544408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1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2863-34D5-4A4D-9198-F6C15DA4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9F10-A414-4B8B-9A8E-67296B1C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called “convolution”. </a:t>
            </a:r>
            <a:r>
              <a:rPr lang="en-US" i="1" dirty="0"/>
              <a:t>Actually</a:t>
            </a:r>
            <a:r>
              <a:rPr lang="en-US" dirty="0"/>
              <a:t> cross-correlation.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4FCC67-D0B4-4FBD-BF8A-7ADC0BC66553}"/>
              </a:ext>
            </a:extLst>
          </p:cNvPr>
          <p:cNvGrpSpPr/>
          <p:nvPr/>
        </p:nvGrpSpPr>
        <p:grpSpPr>
          <a:xfrm>
            <a:off x="404347" y="2898637"/>
            <a:ext cx="4067995" cy="3521605"/>
            <a:chOff x="404347" y="2898637"/>
            <a:chExt cx="4067995" cy="35216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40EB69-9F72-43A4-9B23-E495806D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47" y="3852744"/>
              <a:ext cx="2573639" cy="25674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512005-EE57-4004-9866-8F22280B5A30}"/>
                </a:ext>
              </a:extLst>
            </p:cNvPr>
            <p:cNvSpPr txBox="1"/>
            <p:nvPr/>
          </p:nvSpPr>
          <p:spPr>
            <a:xfrm>
              <a:off x="404348" y="2898637"/>
              <a:ext cx="4067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Cross-Correlation</a:t>
              </a:r>
            </a:p>
            <a:p>
              <a:pPr algn="ctr"/>
              <a:r>
                <a:rPr lang="en-US" sz="2800" dirty="0"/>
                <a:t>(Original Orientation)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AA1B03-DB36-48B4-BAEB-1F530BF5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73" y="3852744"/>
              <a:ext cx="1326668" cy="13266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50464E-0882-4667-B1E3-7F6CE2A34350}"/>
              </a:ext>
            </a:extLst>
          </p:cNvPr>
          <p:cNvGrpSpPr/>
          <p:nvPr/>
        </p:nvGrpSpPr>
        <p:grpSpPr>
          <a:xfrm>
            <a:off x="4932747" y="2898637"/>
            <a:ext cx="4012458" cy="3521606"/>
            <a:chOff x="4932747" y="2898637"/>
            <a:chExt cx="4012458" cy="35216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C44A07-BEC9-456E-85EE-BDEA9DBFC51D}"/>
                </a:ext>
              </a:extLst>
            </p:cNvPr>
            <p:cNvSpPr txBox="1"/>
            <p:nvPr/>
          </p:nvSpPr>
          <p:spPr>
            <a:xfrm>
              <a:off x="4932747" y="2898637"/>
              <a:ext cx="40124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Convolution</a:t>
              </a:r>
            </a:p>
            <a:p>
              <a:pPr algn="ctr"/>
              <a:r>
                <a:rPr lang="en-US" sz="2800" dirty="0"/>
                <a:t>(Flipped in x and y)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48AC05-2F7F-4E3B-A295-18D8F6CD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747" y="3852744"/>
              <a:ext cx="2573639" cy="25674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A7E731-D86A-4E1F-AB10-E1BCF88A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618537" y="3852744"/>
              <a:ext cx="1326668" cy="1326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5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FA17-CC37-4685-868F-11716749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457C-8AB2-4801-9ED6-975C7C42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428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Any shift-invariant, linear operation is a convolution</a:t>
            </a:r>
          </a:p>
          <a:p>
            <a:r>
              <a:rPr lang="en-US" sz="2400" dirty="0"/>
              <a:t>Commutative: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= g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f</a:t>
            </a:r>
          </a:p>
          <a:p>
            <a:r>
              <a:rPr lang="en-US" sz="2400" dirty="0"/>
              <a:t>Associative: (f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g)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(g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h)</a:t>
            </a:r>
          </a:p>
          <a:p>
            <a:r>
              <a:rPr lang="en-US" sz="2400" dirty="0"/>
              <a:t>Distributes over +: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(g + h)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+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</a:t>
            </a:r>
          </a:p>
          <a:p>
            <a:r>
              <a:rPr lang="en-US" sz="2400" dirty="0"/>
              <a:t>Scalars factor out: </a:t>
            </a:r>
            <a:r>
              <a:rPr lang="en-US" sz="2400" dirty="0" err="1"/>
              <a:t>kf</a:t>
            </a:r>
            <a:r>
              <a:rPr lang="en-US" sz="2400" dirty="0"/>
              <a:t>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kg = k (f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g)</a:t>
            </a:r>
          </a:p>
          <a:p>
            <a:r>
              <a:rPr lang="en-US" sz="2400" dirty="0"/>
              <a:t>Identity (a single one with all zeros):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7F228-D8CD-4E03-A180-D5ECB557211D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Property List: K.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3DF8FD-0E28-494B-B196-66125DF5D7EF}"/>
              </a:ext>
            </a:extLst>
          </p:cNvPr>
          <p:cNvGrpSpPr/>
          <p:nvPr/>
        </p:nvGrpSpPr>
        <p:grpSpPr>
          <a:xfrm>
            <a:off x="1199102" y="4323378"/>
            <a:ext cx="6745796" cy="2106161"/>
            <a:chOff x="1199102" y="4198164"/>
            <a:chExt cx="6745796" cy="21061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D96FA4-FD48-4CFD-BA1E-4CE89FED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02" y="4198164"/>
              <a:ext cx="2106161" cy="21061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D42A18-AAF4-4CE4-BD50-505E67EA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887" y="4870244"/>
              <a:ext cx="762000" cy="76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4394A4-2A79-4D26-8F9A-753A9D8F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737" y="4198164"/>
              <a:ext cx="2106161" cy="21061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E89C8A-0AD9-4445-83B2-87562204FE25}"/>
                </a:ext>
              </a:extLst>
            </p:cNvPr>
            <p:cNvSpPr txBox="1"/>
            <p:nvPr/>
          </p:nvSpPr>
          <p:spPr>
            <a:xfrm>
              <a:off x="4948804" y="4835746"/>
              <a:ext cx="827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FE1F6B-8416-4CDE-B82B-6CA52A0911A2}"/>
                </a:ext>
              </a:extLst>
            </p:cNvPr>
            <p:cNvSpPr txBox="1"/>
            <p:nvPr/>
          </p:nvSpPr>
          <p:spPr>
            <a:xfrm>
              <a:off x="3368180" y="4835746"/>
              <a:ext cx="692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6257-F08B-4AFC-94F4-D04FCB5C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B12D-5A93-4080-9E21-6337990B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everything onwards is a convolution. </a:t>
            </a:r>
          </a:p>
          <a:p>
            <a:r>
              <a:rPr lang="en-US" dirty="0"/>
              <a:t>This is important to get right.</a:t>
            </a:r>
          </a:p>
        </p:txBody>
      </p:sp>
    </p:spTree>
    <p:extLst>
      <p:ext uri="{BB962C8B-B14F-4D97-AF65-F5344CB8AC3E}">
        <p14:creationId xmlns:p14="http://schemas.microsoft.com/office/powerpoint/2010/main" val="372058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3F09-77BB-40A8-B435-EDC8CB42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451F1-DF3E-4DF1-8A76-B4DB09AFB9B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B7D4-011E-4FBC-A9DC-A9386FDB0A47}"/>
              </a:ext>
            </a:extLst>
          </p:cNvPr>
          <p:cNvSpPr txBox="1"/>
          <p:nvPr/>
        </p:nvSpPr>
        <p:spPr>
          <a:xfrm>
            <a:off x="553673" y="1690689"/>
            <a:ext cx="8246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have noise in our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replace each pixel with a </a:t>
            </a:r>
            <a:r>
              <a:rPr lang="en-US" sz="3200" i="1" dirty="0"/>
              <a:t>weighted</a:t>
            </a:r>
            <a:r>
              <a:rPr lang="en-US" sz="3200" dirty="0"/>
              <a:t> average of its neighborhood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Weights are </a:t>
            </a:r>
            <a:r>
              <a:rPr lang="en-US" sz="3200" i="1" dirty="0"/>
              <a:t>filter kernel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BBC57A-F696-4610-BE79-3601E29ACE10}"/>
              </a:ext>
            </a:extLst>
          </p:cNvPr>
          <p:cNvGrpSpPr/>
          <p:nvPr/>
        </p:nvGrpSpPr>
        <p:grpSpPr>
          <a:xfrm>
            <a:off x="5796793" y="3933760"/>
            <a:ext cx="2134562" cy="2096220"/>
            <a:chOff x="2038524" y="4278384"/>
            <a:chExt cx="1233184" cy="12110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286BEE-3E2C-4587-AF1D-983F9314ABBA}"/>
                </a:ext>
              </a:extLst>
            </p:cNvPr>
            <p:cNvSpPr/>
            <p:nvPr/>
          </p:nvSpPr>
          <p:spPr>
            <a:xfrm>
              <a:off x="2038525" y="4278385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BBCED7-E056-45D2-8099-4A5B6D76AF24}"/>
                </a:ext>
              </a:extLst>
            </p:cNvPr>
            <p:cNvSpPr/>
            <p:nvPr/>
          </p:nvSpPr>
          <p:spPr>
            <a:xfrm>
              <a:off x="2449586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93B5A-1614-4304-BA16-98D8C6405F17}"/>
                </a:ext>
              </a:extLst>
            </p:cNvPr>
            <p:cNvSpPr/>
            <p:nvPr/>
          </p:nvSpPr>
          <p:spPr>
            <a:xfrm>
              <a:off x="2860647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3E2CEF-AA1D-46FD-BD03-24ECA8295056}"/>
                </a:ext>
              </a:extLst>
            </p:cNvPr>
            <p:cNvSpPr/>
            <p:nvPr/>
          </p:nvSpPr>
          <p:spPr>
            <a:xfrm>
              <a:off x="2038524" y="468010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863206-29F9-4C70-8A81-0ADEE7C73D16}"/>
                </a:ext>
              </a:extLst>
            </p:cNvPr>
            <p:cNvSpPr/>
            <p:nvPr/>
          </p:nvSpPr>
          <p:spPr>
            <a:xfrm>
              <a:off x="2449585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0B1AED-893C-42A2-94E9-BD266AEAA61E}"/>
                </a:ext>
              </a:extLst>
            </p:cNvPr>
            <p:cNvSpPr/>
            <p:nvPr/>
          </p:nvSpPr>
          <p:spPr>
            <a:xfrm>
              <a:off x="2860646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446DCD-7A7D-437E-B9F7-CA184BE63268}"/>
                </a:ext>
              </a:extLst>
            </p:cNvPr>
            <p:cNvGrpSpPr/>
            <p:nvPr/>
          </p:nvGrpSpPr>
          <p:grpSpPr>
            <a:xfrm>
              <a:off x="2038524" y="5078355"/>
              <a:ext cx="1233183" cy="411062"/>
              <a:chOff x="2038524" y="5096324"/>
              <a:chExt cx="1233183" cy="41106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17B6C30-1056-4AB4-BD91-DF07050E6569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B30315-71DC-463C-AD5D-26CE8A9679CA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0007411-69D0-456F-9306-B20CA9D05A7D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F970-F0A1-400A-A831-B72445EF9E8D}"/>
              </a:ext>
            </a:extLst>
          </p:cNvPr>
          <p:cNvGrpSpPr/>
          <p:nvPr/>
        </p:nvGrpSpPr>
        <p:grpSpPr>
          <a:xfrm>
            <a:off x="1568407" y="3936760"/>
            <a:ext cx="2134562" cy="2096220"/>
            <a:chOff x="1568407" y="3936760"/>
            <a:chExt cx="2134562" cy="2096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1A55DB-5790-4C6D-BDF8-F67DF5F452E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E1507-F430-4A63-A83C-91A537B1CF12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4FC7AB-4A0C-4D9C-A3AF-093DE0158C1C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DD54B2-EC6A-439B-A66C-6D82962C054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D5FF6-0E4E-4D9E-AACE-79B74986D658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Out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9291F8-ED53-4F03-9812-F55839BD87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071761-EC1E-4FFA-AE96-0D1F85A888EB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2DC0F39-14F5-42E3-A260-62E6970D5CDB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F3BF27E-E81E-479C-A67D-FF2D3AC6DDEC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E50374F-42E2-462E-9AC9-EFC170AF9D8D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9D8E-2501-4C06-992D-CC42EB84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A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FE536-D491-429C-8D50-78EF4992B37D}"/>
              </a:ext>
            </a:extLst>
          </p:cNvPr>
          <p:cNvSpPr txBox="1"/>
          <p:nvPr/>
        </p:nvSpPr>
        <p:spPr>
          <a:xfrm>
            <a:off x="381000" y="137392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Intuition: if filter touches it, it gets a contribution.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CD522-AE81-4FC6-8CD0-86D468DCB33A}"/>
              </a:ext>
            </a:extLst>
          </p:cNvPr>
          <p:cNvGrpSpPr/>
          <p:nvPr/>
        </p:nvGrpSpPr>
        <p:grpSpPr>
          <a:xfrm>
            <a:off x="2194288" y="1976740"/>
            <a:ext cx="2062539" cy="4731087"/>
            <a:chOff x="2194288" y="1976740"/>
            <a:chExt cx="2062539" cy="47310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FA9E77-F1DD-4833-B88D-D253A8EB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288" y="2485549"/>
              <a:ext cx="2057400" cy="2057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D8DB6D-742A-490A-821D-6EF22F1B0C08}"/>
                </a:ext>
              </a:extLst>
            </p:cNvPr>
            <p:cNvSpPr/>
            <p:nvPr/>
          </p:nvSpPr>
          <p:spPr>
            <a:xfrm>
              <a:off x="3380156" y="2485549"/>
              <a:ext cx="871532" cy="871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92CCFC-3BB9-49C3-814C-D90EB6281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9" b="57745"/>
            <a:stretch/>
          </p:blipFill>
          <p:spPr>
            <a:xfrm>
              <a:off x="2194289" y="4650426"/>
              <a:ext cx="2062538" cy="205739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D40438-5A25-4D91-8E0D-819C6D8404A9}"/>
                </a:ext>
              </a:extLst>
            </p:cNvPr>
            <p:cNvSpPr/>
            <p:nvPr/>
          </p:nvSpPr>
          <p:spPr>
            <a:xfrm>
              <a:off x="2194289" y="4650427"/>
              <a:ext cx="2057400" cy="2057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84F4F0-481F-41DB-922A-8597F170D730}"/>
                </a:ext>
              </a:extLst>
            </p:cNvPr>
            <p:cNvSpPr txBox="1"/>
            <p:nvPr/>
          </p:nvSpPr>
          <p:spPr>
            <a:xfrm>
              <a:off x="2194288" y="197674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Input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5EB46A-EF9B-4CF7-837B-B0D193769A7E}"/>
              </a:ext>
            </a:extLst>
          </p:cNvPr>
          <p:cNvGrpSpPr/>
          <p:nvPr/>
        </p:nvGrpSpPr>
        <p:grpSpPr>
          <a:xfrm>
            <a:off x="4892312" y="1976740"/>
            <a:ext cx="2057400" cy="4731086"/>
            <a:chOff x="4892312" y="1976740"/>
            <a:chExt cx="2057400" cy="473108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6AD5E81-4198-4E98-B444-22AFCA0D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312" y="2485549"/>
              <a:ext cx="2057400" cy="2057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2B0A1F-81FF-422C-A5B4-81827936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00" b="57600"/>
            <a:stretch/>
          </p:blipFill>
          <p:spPr>
            <a:xfrm>
              <a:off x="4892312" y="4650426"/>
              <a:ext cx="2057400" cy="2057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A74DDA-FF23-4290-B154-CBDA4DA15C8A}"/>
                </a:ext>
              </a:extLst>
            </p:cNvPr>
            <p:cNvSpPr txBox="1"/>
            <p:nvPr/>
          </p:nvSpPr>
          <p:spPr>
            <a:xfrm>
              <a:off x="4892312" y="197674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Box 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2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75E4-9F16-4893-8524-D04648B6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Weighted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7C07-FB62-46AD-B448-4D087EF3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Intuition: weight contributions according to closeness to center.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44E09D-D9A4-497A-A7EB-54DBD3C7E7E6}"/>
              </a:ext>
            </a:extLst>
          </p:cNvPr>
          <p:cNvGrpSpPr/>
          <p:nvPr/>
        </p:nvGrpSpPr>
        <p:grpSpPr>
          <a:xfrm>
            <a:off x="2220723" y="2799126"/>
            <a:ext cx="5922166" cy="1676400"/>
            <a:chOff x="2220723" y="2799126"/>
            <a:chExt cx="5922166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BBC004-4C4B-41F5-821F-E829B28C9A4A}"/>
                    </a:ext>
                  </a:extLst>
                </p:cNvPr>
                <p:cNvSpPr txBox="1"/>
                <p:nvPr/>
              </p:nvSpPr>
              <p:spPr>
                <a:xfrm>
                  <a:off x="2220723" y="3371324"/>
                  <a:ext cx="2166940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𝐹𝑖𝑙𝑡𝑒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∝1</m:t>
                        </m:r>
                      </m:oMath>
                    </m:oMathPara>
                  </a14:m>
                  <a:endParaRPr lang="en-US" sz="3200" b="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BBC004-4C4B-41F5-821F-E829B28C9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723" y="3371324"/>
                  <a:ext cx="2166940" cy="532005"/>
                </a:xfrm>
                <a:prstGeom prst="rect">
                  <a:avLst/>
                </a:prstGeom>
                <a:blipFill>
                  <a:blip r:embed="rId3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FC924A-4630-4A25-A2E8-D9D36663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489" y="2799126"/>
              <a:ext cx="1676400" cy="1676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A8E21B-A770-4518-94BE-FA1A5B8C4C26}"/>
              </a:ext>
            </a:extLst>
          </p:cNvPr>
          <p:cNvGrpSpPr/>
          <p:nvPr/>
        </p:nvGrpSpPr>
        <p:grpSpPr>
          <a:xfrm>
            <a:off x="1075213" y="4664074"/>
            <a:ext cx="7106587" cy="1828800"/>
            <a:chOff x="1075213" y="4664074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0E6E-137F-42DF-A56D-4676E1F530A8}"/>
                    </a:ext>
                  </a:extLst>
                </p:cNvPr>
                <p:cNvSpPr txBox="1"/>
                <p:nvPr/>
              </p:nvSpPr>
              <p:spPr>
                <a:xfrm>
                  <a:off x="1075213" y="5020244"/>
                  <a:ext cx="4833759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𝐹𝑖𝑙𝑡𝑒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0E6E-137F-42DF-A56D-4676E1F53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5020244"/>
                  <a:ext cx="4833759" cy="11164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01A563-5670-48C6-B7BA-84641AD5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4664074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1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9ACE-D0EC-459C-A2AD-B9715AC3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the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49FD35-D96F-4B9A-A9E9-898CFAAD1DF9}"/>
                  </a:ext>
                </a:extLst>
              </p:cNvPr>
              <p:cNvSpPr txBox="1"/>
              <p:nvPr/>
            </p:nvSpPr>
            <p:spPr>
              <a:xfrm>
                <a:off x="1651104" y="2312541"/>
                <a:ext cx="5841792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49FD35-D96F-4B9A-A9E9-898CFAAD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04" y="2312541"/>
                <a:ext cx="5841792" cy="111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813FCF-9C7A-4846-9C0A-427C686BBAD5}"/>
              </a:ext>
            </a:extLst>
          </p:cNvPr>
          <p:cNvSpPr txBox="1"/>
          <p:nvPr/>
        </p:nvSpPr>
        <p:spPr>
          <a:xfrm>
            <a:off x="381000" y="154349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It’s a Gaussian!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25D86A-E099-4361-9203-DC2782691798}"/>
              </a:ext>
            </a:extLst>
          </p:cNvPr>
          <p:cNvGrpSpPr/>
          <p:nvPr/>
        </p:nvGrpSpPr>
        <p:grpSpPr>
          <a:xfrm>
            <a:off x="628650" y="4198925"/>
            <a:ext cx="7028534" cy="1914077"/>
            <a:chOff x="628650" y="4198925"/>
            <a:chExt cx="7028534" cy="1914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B08F3C-F8A8-45DE-A755-289EFFA03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07" y="4198925"/>
              <a:ext cx="1681277" cy="16812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1C4259-4771-4D4B-AE6D-8DDED4030F8C}"/>
                </a:ext>
              </a:extLst>
            </p:cNvPr>
            <p:cNvSpPr txBox="1"/>
            <p:nvPr/>
          </p:nvSpPr>
          <p:spPr>
            <a:xfrm>
              <a:off x="694487" y="4358676"/>
              <a:ext cx="45505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0.003	0.013	0.022	0.013	0.003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0.013	0.060	0.098	0.060	0.013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0.022	0.098	0.162	0.098	0.022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0.013	0.060	0.098	0.060	0.013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0.003	0.013	0.022	0.013	0.003	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C4C58A-B345-4287-83CA-2705536DD3D4}"/>
                </a:ext>
              </a:extLst>
            </p:cNvPr>
            <p:cNvGrpSpPr/>
            <p:nvPr/>
          </p:nvGrpSpPr>
          <p:grpSpPr>
            <a:xfrm>
              <a:off x="628650" y="4198925"/>
              <a:ext cx="380848" cy="1681277"/>
              <a:chOff x="628650" y="4198925"/>
              <a:chExt cx="380848" cy="168127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0E6F9C-8A85-4658-8FB7-6A8785955338}"/>
                  </a:ext>
                </a:extLst>
              </p:cNvPr>
              <p:cNvCxnSpPr/>
              <p:nvPr/>
            </p:nvCxnSpPr>
            <p:spPr>
              <a:xfrm flipH="1">
                <a:off x="628650" y="4198925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61752B3-E234-4907-9107-B784B46281E5}"/>
                  </a:ext>
                </a:extLst>
              </p:cNvPr>
              <p:cNvCxnSpPr/>
              <p:nvPr/>
            </p:nvCxnSpPr>
            <p:spPr>
              <a:xfrm flipH="1">
                <a:off x="628650" y="5880202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1536B46-87CA-4018-A869-597DF65C145E}"/>
                  </a:ext>
                </a:extLst>
              </p:cNvPr>
              <p:cNvCxnSpPr/>
              <p:nvPr/>
            </p:nvCxnSpPr>
            <p:spPr>
              <a:xfrm>
                <a:off x="628650" y="4198925"/>
                <a:ext cx="0" cy="1681277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6B9417-717E-482E-9434-6ACC52C99CFC}"/>
                </a:ext>
              </a:extLst>
            </p:cNvPr>
            <p:cNvGrpSpPr/>
            <p:nvPr/>
          </p:nvGrpSpPr>
          <p:grpSpPr>
            <a:xfrm flipH="1">
              <a:off x="4864151" y="4198925"/>
              <a:ext cx="380848" cy="1681277"/>
              <a:chOff x="628650" y="4198925"/>
              <a:chExt cx="380848" cy="16812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B1ECAA1-35EF-4B27-AC82-57E22D6C37E4}"/>
                  </a:ext>
                </a:extLst>
              </p:cNvPr>
              <p:cNvCxnSpPr/>
              <p:nvPr/>
            </p:nvCxnSpPr>
            <p:spPr>
              <a:xfrm flipH="1">
                <a:off x="628650" y="4198925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522FE8-130C-4808-A897-AE295F3ADF85}"/>
                  </a:ext>
                </a:extLst>
              </p:cNvPr>
              <p:cNvCxnSpPr/>
              <p:nvPr/>
            </p:nvCxnSpPr>
            <p:spPr>
              <a:xfrm flipH="1">
                <a:off x="628650" y="5880202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1DC4E7-A1F1-4952-92D5-4F8AEDCC3A0C}"/>
                  </a:ext>
                </a:extLst>
              </p:cNvPr>
              <p:cNvCxnSpPr/>
              <p:nvPr/>
            </p:nvCxnSpPr>
            <p:spPr>
              <a:xfrm>
                <a:off x="628650" y="4198925"/>
                <a:ext cx="0" cy="1681277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45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6FA9E77-F1DD-4833-B88D-D253A8EB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5" y="2485549"/>
            <a:ext cx="20574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29D8E-2501-4C06-992D-CC42EB84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A Box &amp; Gauss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FE536-D491-429C-8D50-78EF4992B37D}"/>
              </a:ext>
            </a:extLst>
          </p:cNvPr>
          <p:cNvSpPr txBox="1"/>
          <p:nvPr/>
        </p:nvSpPr>
        <p:spPr>
          <a:xfrm>
            <a:off x="381000" y="137392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Still have some speckles, but it’s not a big box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8DB6D-742A-490A-821D-6EF22F1B0C08}"/>
              </a:ext>
            </a:extLst>
          </p:cNvPr>
          <p:cNvSpPr/>
          <p:nvPr/>
        </p:nvSpPr>
        <p:spPr>
          <a:xfrm>
            <a:off x="2086923" y="2485549"/>
            <a:ext cx="871532" cy="871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AD5E81-4198-4E98-B444-22AFCA0D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79" y="2485549"/>
            <a:ext cx="2057400" cy="2057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B89372-D427-4DBE-906D-F3E1EFC4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60" y="2485549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92CCFC-3BB9-49C3-814C-D90EB6281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57745"/>
          <a:stretch/>
        </p:blipFill>
        <p:spPr>
          <a:xfrm>
            <a:off x="901056" y="4650426"/>
            <a:ext cx="2062538" cy="20573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D40438-5A25-4D91-8E0D-819C6D8404A9}"/>
              </a:ext>
            </a:extLst>
          </p:cNvPr>
          <p:cNvSpPr/>
          <p:nvPr/>
        </p:nvSpPr>
        <p:spPr>
          <a:xfrm>
            <a:off x="901056" y="4650427"/>
            <a:ext cx="2057400" cy="205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2B0A1F-81FF-422C-A5B4-818279361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0" b="57600"/>
          <a:stretch/>
        </p:blipFill>
        <p:spPr>
          <a:xfrm>
            <a:off x="3599079" y="4650426"/>
            <a:ext cx="2057400" cy="2057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19786E-4DE2-42C1-B447-769788615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57639"/>
          <a:stretch/>
        </p:blipFill>
        <p:spPr>
          <a:xfrm>
            <a:off x="6234661" y="4650425"/>
            <a:ext cx="2057399" cy="20573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A84F4F0-481F-41DB-922A-8597F170D730}"/>
              </a:ext>
            </a:extLst>
          </p:cNvPr>
          <p:cNvSpPr txBox="1"/>
          <p:nvPr/>
        </p:nvSpPr>
        <p:spPr>
          <a:xfrm>
            <a:off x="901055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A74DDA-FF23-4290-B154-CBDA4DA15C8A}"/>
              </a:ext>
            </a:extLst>
          </p:cNvPr>
          <p:cNvSpPr txBox="1"/>
          <p:nvPr/>
        </p:nvSpPr>
        <p:spPr>
          <a:xfrm>
            <a:off x="3599079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Box Filter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5E2DA9-A894-4234-90B0-E1BDCBD97F6D}"/>
              </a:ext>
            </a:extLst>
          </p:cNvPr>
          <p:cNvSpPr txBox="1"/>
          <p:nvPr/>
        </p:nvSpPr>
        <p:spPr>
          <a:xfrm>
            <a:off x="6234660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Gauss. Filter</a:t>
            </a:r>
          </a:p>
        </p:txBody>
      </p:sp>
    </p:spTree>
    <p:extLst>
      <p:ext uri="{BB962C8B-B14F-4D97-AF65-F5344CB8AC3E}">
        <p14:creationId xmlns:p14="http://schemas.microsoft.com/office/powerpoint/2010/main" val="483380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0" y="2930395"/>
            <a:ext cx="2078181" cy="2078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4BD1A-0F3B-40F9-9F37-E1CA66A54068}"/>
              </a:ext>
            </a:extLst>
          </p:cNvPr>
          <p:cNvSpPr txBox="1"/>
          <p:nvPr/>
        </p:nvSpPr>
        <p:spPr>
          <a:xfrm>
            <a:off x="75900" y="2000219"/>
            <a:ext cx="22860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1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EB890-2251-4DDA-BAFC-C68D655A63D3}"/>
              </a:ext>
            </a:extLst>
          </p:cNvPr>
          <p:cNvSpPr txBox="1"/>
          <p:nvPr/>
        </p:nvSpPr>
        <p:spPr>
          <a:xfrm>
            <a:off x="2353366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2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C7198B-7944-4272-950F-E84C1FEA8F65}"/>
              </a:ext>
            </a:extLst>
          </p:cNvPr>
          <p:cNvSpPr txBox="1"/>
          <p:nvPr/>
        </p:nvSpPr>
        <p:spPr>
          <a:xfrm>
            <a:off x="4630832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4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F7E29-9C7A-496F-9C93-842017A5C0E6}"/>
              </a:ext>
            </a:extLst>
          </p:cNvPr>
          <p:cNvSpPr txBox="1"/>
          <p:nvPr/>
        </p:nvSpPr>
        <p:spPr>
          <a:xfrm>
            <a:off x="6858000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8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76" y="2930392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07" y="2930394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88" y="2930395"/>
            <a:ext cx="2078182" cy="20781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73DC79-DFA8-44B8-BB84-9F7A86DD54CB}"/>
              </a:ext>
            </a:extLst>
          </p:cNvPr>
          <p:cNvSpPr txBox="1"/>
          <p:nvPr/>
        </p:nvSpPr>
        <p:spPr>
          <a:xfrm>
            <a:off x="357404" y="5934002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filter visualizations are independently normalized throughout the slides so you can see them better</a:t>
            </a:r>
          </a:p>
        </p:txBody>
      </p:sp>
    </p:spTree>
    <p:extLst>
      <p:ext uri="{BB962C8B-B14F-4D97-AF65-F5344CB8AC3E}">
        <p14:creationId xmlns:p14="http://schemas.microsoft.com/office/powerpoint/2010/main" val="1445326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7" y="1416714"/>
            <a:ext cx="7606665" cy="49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</p:spTree>
    <p:extLst>
      <p:ext uri="{BB962C8B-B14F-4D97-AF65-F5344CB8AC3E}">
        <p14:creationId xmlns:p14="http://schemas.microsoft.com/office/powerpoint/2010/main" val="2418647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28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4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3" cy="20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3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3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4" y="2214984"/>
            <a:ext cx="207818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2657258" y="3513150"/>
            <a:ext cx="2726735" cy="908918"/>
            <a:chOff x="1711757" y="3555182"/>
            <a:chExt cx="2260394" cy="7534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429000"/>
            <a:ext cx="2611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Filter/</a:t>
            </a:r>
          </a:p>
          <a:p>
            <a:r>
              <a:rPr lang="en-US" sz="3200" dirty="0"/>
              <a:t>David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100861"/>
            <a:ext cx="219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Signal/</a:t>
            </a:r>
          </a:p>
          <a:p>
            <a:r>
              <a:rPr lang="en-US" sz="3200" dirty="0"/>
              <a:t>Front Row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2657257" y="4949649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DF32DF-C902-412F-8ED9-322EC0108814}"/>
              </a:ext>
            </a:extLst>
          </p:cNvPr>
          <p:cNvSpPr/>
          <p:nvPr/>
        </p:nvSpPr>
        <p:spPr>
          <a:xfrm>
            <a:off x="3566169" y="4949648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95E53F-4AE1-4A93-9CCB-F27AD006B179}"/>
              </a:ext>
            </a:extLst>
          </p:cNvPr>
          <p:cNvSpPr/>
          <p:nvPr/>
        </p:nvSpPr>
        <p:spPr>
          <a:xfrm>
            <a:off x="4475081" y="4949646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714160-BCA0-4A9E-8236-4482BE047C70}"/>
              </a:ext>
            </a:extLst>
          </p:cNvPr>
          <p:cNvSpPr/>
          <p:nvPr/>
        </p:nvSpPr>
        <p:spPr>
          <a:xfrm>
            <a:off x="5383994" y="4949645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37E4-AE4A-4AA7-912D-70CAAD4D3A36}"/>
              </a:ext>
            </a:extLst>
          </p:cNvPr>
          <p:cNvSpPr/>
          <p:nvPr/>
        </p:nvSpPr>
        <p:spPr>
          <a:xfrm>
            <a:off x="6292906" y="4949644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61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2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2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8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Filter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B77E6-96C9-4462-8E69-A64B420EEF94}"/>
              </a:ext>
            </a:extLst>
          </p:cNvPr>
          <p:cNvGrpSpPr/>
          <p:nvPr/>
        </p:nvGrpSpPr>
        <p:grpSpPr>
          <a:xfrm>
            <a:off x="836557" y="2950976"/>
            <a:ext cx="3611367" cy="2951604"/>
            <a:chOff x="284817" y="2950976"/>
            <a:chExt cx="3611367" cy="29516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02963A-EEB3-4EC7-A305-C0D58622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798" y="4391175"/>
              <a:ext cx="1511405" cy="15114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202911-CF1E-4ED3-BC74-F0E47936AFD0}"/>
                </a:ext>
              </a:extLst>
            </p:cNvPr>
            <p:cNvSpPr txBox="1"/>
            <p:nvPr/>
          </p:nvSpPr>
          <p:spPr>
            <a:xfrm>
              <a:off x="284817" y="2950976"/>
              <a:ext cx="3611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σ</a:t>
              </a:r>
              <a:r>
                <a:rPr lang="en-US" sz="3200" dirty="0"/>
                <a:t> = 8, size = 21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38839-F9A6-4A49-964A-FF0776F1AAF1}"/>
              </a:ext>
            </a:extLst>
          </p:cNvPr>
          <p:cNvGrpSpPr/>
          <p:nvPr/>
        </p:nvGrpSpPr>
        <p:grpSpPr>
          <a:xfrm>
            <a:off x="5024383" y="2950976"/>
            <a:ext cx="3283061" cy="3707306"/>
            <a:chOff x="4816476" y="2950976"/>
            <a:chExt cx="3283061" cy="3707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52BC76-2172-4E4B-8B63-A285CB55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602" y="3635472"/>
              <a:ext cx="3022810" cy="30228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91B2E3-D7D2-45CC-BEE0-43F10D33DB86}"/>
                </a:ext>
              </a:extLst>
            </p:cNvPr>
            <p:cNvSpPr txBox="1"/>
            <p:nvPr/>
          </p:nvSpPr>
          <p:spPr>
            <a:xfrm>
              <a:off x="4816476" y="2950976"/>
              <a:ext cx="32830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σ</a:t>
              </a:r>
              <a:r>
                <a:rPr lang="en-US" sz="3200" dirty="0"/>
                <a:t> = 8, size = 43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1C0131-C23C-4FEC-A198-004717FA5049}"/>
              </a:ext>
            </a:extLst>
          </p:cNvPr>
          <p:cNvSpPr txBox="1"/>
          <p:nvPr/>
        </p:nvSpPr>
        <p:spPr>
          <a:xfrm>
            <a:off x="381000" y="150811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Too small filter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/>
              <a:t>bad approximation</a:t>
            </a:r>
          </a:p>
          <a:p>
            <a:pPr algn="ctr"/>
            <a:r>
              <a:rPr lang="en-US" sz="2800" dirty="0"/>
              <a:t>Want size ≈ 6</a:t>
            </a:r>
            <a:r>
              <a:rPr lang="el-GR" sz="2800" dirty="0"/>
              <a:t>σ</a:t>
            </a:r>
            <a:r>
              <a:rPr lang="en-US" sz="2800" dirty="0"/>
              <a:t> (99.7% of energy) </a:t>
            </a:r>
          </a:p>
          <a:p>
            <a:pPr algn="ctr"/>
            <a:r>
              <a:rPr lang="en-US" sz="2800" dirty="0"/>
              <a:t>Left far too small; right slightly too small! </a:t>
            </a:r>
          </a:p>
        </p:txBody>
      </p:sp>
    </p:spTree>
    <p:extLst>
      <p:ext uri="{BB962C8B-B14F-4D97-AF65-F5344CB8AC3E}">
        <p14:creationId xmlns:p14="http://schemas.microsoft.com/office/powerpoint/2010/main" val="38669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2001-7008-444B-B9C2-4877E1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Complexity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0C7170-D590-4FB4-BCD7-5AC790BF5F29}"/>
              </a:ext>
            </a:extLst>
          </p:cNvPr>
          <p:cNvSpPr txBox="1"/>
          <p:nvPr/>
        </p:nvSpPr>
        <p:spPr>
          <a:xfrm>
            <a:off x="3940423" y="2724254"/>
            <a:ext cx="53035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FilterY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for </a:t>
            </a:r>
            <a:r>
              <a:rPr lang="en-US" sz="2800" dirty="0" err="1"/>
              <a:t>FilterX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endParaRPr lang="en-US" sz="2800" dirty="0"/>
          </a:p>
          <a:p>
            <a:r>
              <a:rPr lang="en-US" sz="2800" dirty="0"/>
              <a:t>Time: O(N</a:t>
            </a:r>
            <a:r>
              <a:rPr lang="en-US" sz="2800" baseline="30000" dirty="0"/>
              <a:t>2</a:t>
            </a:r>
            <a:r>
              <a:rPr lang="en-US" sz="2800" dirty="0"/>
              <a:t>M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EB7A0-F1D5-4129-97C9-1467DB2EBAE3}"/>
              </a:ext>
            </a:extLst>
          </p:cNvPr>
          <p:cNvSpPr/>
          <p:nvPr/>
        </p:nvSpPr>
        <p:spPr>
          <a:xfrm>
            <a:off x="513262" y="272425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5863A-9E4E-4690-8CD4-5FF74E574C9E}"/>
              </a:ext>
            </a:extLst>
          </p:cNvPr>
          <p:cNvSpPr/>
          <p:nvPr/>
        </p:nvSpPr>
        <p:spPr>
          <a:xfrm>
            <a:off x="1028491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21B95-2C63-47BA-B485-05E5C4A5F03D}"/>
              </a:ext>
            </a:extLst>
          </p:cNvPr>
          <p:cNvSpPr/>
          <p:nvPr/>
        </p:nvSpPr>
        <p:spPr>
          <a:xfrm>
            <a:off x="1543720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0CBFE-E372-4DC0-AC9F-782D0B424D00}"/>
              </a:ext>
            </a:extLst>
          </p:cNvPr>
          <p:cNvSpPr/>
          <p:nvPr/>
        </p:nvSpPr>
        <p:spPr>
          <a:xfrm>
            <a:off x="513261" y="322777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E0234-2453-4228-84DA-E4E47E90827C}"/>
              </a:ext>
            </a:extLst>
          </p:cNvPr>
          <p:cNvSpPr/>
          <p:nvPr/>
        </p:nvSpPr>
        <p:spPr>
          <a:xfrm>
            <a:off x="1028490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E9C6-BE98-41D7-AA40-DDCFB9CBF24E}"/>
              </a:ext>
            </a:extLst>
          </p:cNvPr>
          <p:cNvSpPr/>
          <p:nvPr/>
        </p:nvSpPr>
        <p:spPr>
          <a:xfrm>
            <a:off x="1543719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0EE36-8FA9-4B47-92CF-96B6617F1B15}"/>
              </a:ext>
            </a:extLst>
          </p:cNvPr>
          <p:cNvSpPr/>
          <p:nvPr/>
        </p:nvSpPr>
        <p:spPr>
          <a:xfrm>
            <a:off x="513261" y="372695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1F60B-A3F8-42A6-B5F9-5DCE7B4A2411}"/>
              </a:ext>
            </a:extLst>
          </p:cNvPr>
          <p:cNvSpPr/>
          <p:nvPr/>
        </p:nvSpPr>
        <p:spPr>
          <a:xfrm>
            <a:off x="1028490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8B838-C687-4A0D-A456-24DC627D068C}"/>
              </a:ext>
            </a:extLst>
          </p:cNvPr>
          <p:cNvSpPr/>
          <p:nvPr/>
        </p:nvSpPr>
        <p:spPr>
          <a:xfrm>
            <a:off x="1543719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792A0-FA16-4FD5-9BED-36608F774B0F}"/>
              </a:ext>
            </a:extLst>
          </p:cNvPr>
          <p:cNvSpPr/>
          <p:nvPr/>
        </p:nvSpPr>
        <p:spPr>
          <a:xfrm>
            <a:off x="2058948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2E109-FF50-4280-9A66-A19FB5A4D737}"/>
              </a:ext>
            </a:extLst>
          </p:cNvPr>
          <p:cNvSpPr/>
          <p:nvPr/>
        </p:nvSpPr>
        <p:spPr>
          <a:xfrm>
            <a:off x="2574177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E36D-A6A2-4304-A7F1-F4F5A7F95263}"/>
              </a:ext>
            </a:extLst>
          </p:cNvPr>
          <p:cNvSpPr/>
          <p:nvPr/>
        </p:nvSpPr>
        <p:spPr>
          <a:xfrm>
            <a:off x="3089406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E8F95-68D9-4915-8B4F-F57E5C458EF8}"/>
              </a:ext>
            </a:extLst>
          </p:cNvPr>
          <p:cNvSpPr/>
          <p:nvPr/>
        </p:nvSpPr>
        <p:spPr>
          <a:xfrm>
            <a:off x="2058947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59A72-0ECB-4B29-90A5-C00A8EE02683}"/>
              </a:ext>
            </a:extLst>
          </p:cNvPr>
          <p:cNvSpPr/>
          <p:nvPr/>
        </p:nvSpPr>
        <p:spPr>
          <a:xfrm>
            <a:off x="2574176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D0F49-7532-4382-A083-1E34B8A74508}"/>
              </a:ext>
            </a:extLst>
          </p:cNvPr>
          <p:cNvSpPr/>
          <p:nvPr/>
        </p:nvSpPr>
        <p:spPr>
          <a:xfrm>
            <a:off x="3089405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136DB-48D2-4C48-A4B4-3A6099B63409}"/>
              </a:ext>
            </a:extLst>
          </p:cNvPr>
          <p:cNvSpPr/>
          <p:nvPr/>
        </p:nvSpPr>
        <p:spPr>
          <a:xfrm>
            <a:off x="2058947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A0131-3AD7-4F3A-A366-93C6F817A218}"/>
              </a:ext>
            </a:extLst>
          </p:cNvPr>
          <p:cNvSpPr/>
          <p:nvPr/>
        </p:nvSpPr>
        <p:spPr>
          <a:xfrm>
            <a:off x="2574176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F0335-744A-4919-B911-F5D2414E72F8}"/>
              </a:ext>
            </a:extLst>
          </p:cNvPr>
          <p:cNvSpPr/>
          <p:nvPr/>
        </p:nvSpPr>
        <p:spPr>
          <a:xfrm>
            <a:off x="3089405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E766C-86DB-4499-A79F-9E9977FF32DE}"/>
              </a:ext>
            </a:extLst>
          </p:cNvPr>
          <p:cNvSpPr/>
          <p:nvPr/>
        </p:nvSpPr>
        <p:spPr>
          <a:xfrm>
            <a:off x="513262" y="424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5E9CA-21FF-4DAD-A03A-C970F4956E52}"/>
              </a:ext>
            </a:extLst>
          </p:cNvPr>
          <p:cNvSpPr/>
          <p:nvPr/>
        </p:nvSpPr>
        <p:spPr>
          <a:xfrm>
            <a:off x="1028491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22740-4EFB-4F94-BC05-3AC7CD661366}"/>
              </a:ext>
            </a:extLst>
          </p:cNvPr>
          <p:cNvSpPr/>
          <p:nvPr/>
        </p:nvSpPr>
        <p:spPr>
          <a:xfrm>
            <a:off x="1543720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09228-CB5F-4AA1-99DF-401DAF6C961C}"/>
              </a:ext>
            </a:extLst>
          </p:cNvPr>
          <p:cNvSpPr/>
          <p:nvPr/>
        </p:nvSpPr>
        <p:spPr>
          <a:xfrm>
            <a:off x="2058948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2D262-C727-465E-B40C-FA0E3264A72F}"/>
              </a:ext>
            </a:extLst>
          </p:cNvPr>
          <p:cNvSpPr/>
          <p:nvPr/>
        </p:nvSpPr>
        <p:spPr>
          <a:xfrm>
            <a:off x="2574177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E9970-8A14-4A4E-8E26-907E381A86E3}"/>
              </a:ext>
            </a:extLst>
          </p:cNvPr>
          <p:cNvSpPr/>
          <p:nvPr/>
        </p:nvSpPr>
        <p:spPr>
          <a:xfrm>
            <a:off x="3089406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DDB8A-F9DF-4520-9607-E1A16E37DFFC}"/>
              </a:ext>
            </a:extLst>
          </p:cNvPr>
          <p:cNvGrpSpPr/>
          <p:nvPr/>
        </p:nvGrpSpPr>
        <p:grpSpPr>
          <a:xfrm>
            <a:off x="513261" y="4745697"/>
            <a:ext cx="3091373" cy="515231"/>
            <a:chOff x="339067" y="4493941"/>
            <a:chExt cx="3091373" cy="515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8FD6E7-115A-498D-AAC2-39EC650534EF}"/>
                </a:ext>
              </a:extLst>
            </p:cNvPr>
            <p:cNvSpPr/>
            <p:nvPr/>
          </p:nvSpPr>
          <p:spPr>
            <a:xfrm>
              <a:off x="339067" y="449394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256716-3EC9-4D05-A9D2-3C3A5785CF86}"/>
                </a:ext>
              </a:extLst>
            </p:cNvPr>
            <p:cNvSpPr/>
            <p:nvPr/>
          </p:nvSpPr>
          <p:spPr>
            <a:xfrm>
              <a:off x="854296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BE8CB7-2354-4B9D-8C4E-9D636F514AD8}"/>
                </a:ext>
              </a:extLst>
            </p:cNvPr>
            <p:cNvSpPr/>
            <p:nvPr/>
          </p:nvSpPr>
          <p:spPr>
            <a:xfrm>
              <a:off x="1369525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A10224-7E42-452D-8369-F2942E273010}"/>
                </a:ext>
              </a:extLst>
            </p:cNvPr>
            <p:cNvSpPr/>
            <p:nvPr/>
          </p:nvSpPr>
          <p:spPr>
            <a:xfrm>
              <a:off x="1884753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5BBD9D-9FED-4FB1-B3DE-2E56B4800B1B}"/>
                </a:ext>
              </a:extLst>
            </p:cNvPr>
            <p:cNvSpPr/>
            <p:nvPr/>
          </p:nvSpPr>
          <p:spPr>
            <a:xfrm>
              <a:off x="2399982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A3D374-6215-455C-A3ED-30CDAC148ED7}"/>
                </a:ext>
              </a:extLst>
            </p:cNvPr>
            <p:cNvSpPr/>
            <p:nvPr/>
          </p:nvSpPr>
          <p:spPr>
            <a:xfrm>
              <a:off x="2915211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6794F0-AC31-4DD6-89DC-DB50BCD8C97C}"/>
              </a:ext>
            </a:extLst>
          </p:cNvPr>
          <p:cNvGrpSpPr/>
          <p:nvPr/>
        </p:nvGrpSpPr>
        <p:grpSpPr>
          <a:xfrm>
            <a:off x="1026851" y="3227774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8EC789-7844-4E6B-BC7D-5C086AD7596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16DBCE-B380-4081-A1EC-B63A0BB8B23C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F71AB1-858C-46B5-B36A-C57CB52B5F1B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EFE10C-A4F0-4FB8-813F-650BF0EAA05F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84D8F3-8501-4091-B7CE-05BF3C1589A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96DA44-D52E-479B-B532-3F1AA759C189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5875680-9E3B-4898-9022-C4E44AEF4C3E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94FC10-8ADF-497A-8777-24448B81418E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EEF15D-1C67-4075-BA40-716A704F93C8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4A4D6C-C781-442C-BBAA-01F09E7DDF0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4E92F13-D467-422B-A5E9-A49C56B9A7BD}"/>
              </a:ext>
            </a:extLst>
          </p:cNvPr>
          <p:cNvSpPr/>
          <p:nvPr/>
        </p:nvSpPr>
        <p:spPr>
          <a:xfrm>
            <a:off x="511622" y="525658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38F48-936E-42F3-9F88-38ABA7D539D6}"/>
              </a:ext>
            </a:extLst>
          </p:cNvPr>
          <p:cNvSpPr/>
          <p:nvPr/>
        </p:nvSpPr>
        <p:spPr>
          <a:xfrm>
            <a:off x="1026851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AF2A14-43DF-4318-8EF8-D326475A3A32}"/>
              </a:ext>
            </a:extLst>
          </p:cNvPr>
          <p:cNvSpPr/>
          <p:nvPr/>
        </p:nvSpPr>
        <p:spPr>
          <a:xfrm>
            <a:off x="1542080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C48BF-165C-4349-9F72-52C39EA84D6F}"/>
              </a:ext>
            </a:extLst>
          </p:cNvPr>
          <p:cNvSpPr/>
          <p:nvPr/>
        </p:nvSpPr>
        <p:spPr>
          <a:xfrm>
            <a:off x="2057308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ED9140-F7AE-4976-8E64-3E39D1DB1E2C}"/>
              </a:ext>
            </a:extLst>
          </p:cNvPr>
          <p:cNvSpPr/>
          <p:nvPr/>
        </p:nvSpPr>
        <p:spPr>
          <a:xfrm>
            <a:off x="2572537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3DF1-DD7E-4ACD-87DD-5A5E638CB6BB}"/>
              </a:ext>
            </a:extLst>
          </p:cNvPr>
          <p:cNvSpPr/>
          <p:nvPr/>
        </p:nvSpPr>
        <p:spPr>
          <a:xfrm>
            <a:off x="3087766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1FE7C-AAE2-4A19-BF39-99B951B175A6}"/>
              </a:ext>
            </a:extLst>
          </p:cNvPr>
          <p:cNvSpPr txBox="1"/>
          <p:nvPr/>
        </p:nvSpPr>
        <p:spPr>
          <a:xfrm>
            <a:off x="0" y="1690689"/>
            <a:ext cx="411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size = </a:t>
            </a:r>
            <a:r>
              <a:rPr lang="en-US" sz="2800" dirty="0" err="1"/>
              <a:t>NxN</a:t>
            </a:r>
            <a:r>
              <a:rPr lang="en-US" sz="2800" dirty="0"/>
              <a:t> = 6x6</a:t>
            </a:r>
          </a:p>
          <a:p>
            <a:pPr algn="ctr"/>
            <a:r>
              <a:rPr lang="en-US" sz="2800" dirty="0"/>
              <a:t>Filter size = </a:t>
            </a:r>
            <a:r>
              <a:rPr lang="en-US" sz="2800" dirty="0" err="1"/>
              <a:t>MxM</a:t>
            </a:r>
            <a:r>
              <a:rPr lang="en-US" sz="2800" dirty="0"/>
              <a:t> = 3x3</a:t>
            </a:r>
          </a:p>
        </p:txBody>
      </p:sp>
    </p:spTree>
    <p:extLst>
      <p:ext uri="{BB962C8B-B14F-4D97-AF65-F5344CB8AC3E}">
        <p14:creationId xmlns:p14="http://schemas.microsoft.com/office/powerpoint/2010/main" val="2726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D690-417E-46A7-9EC5-DD373104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ECE02-1032-4322-BB86-EF3BC882CB89}"/>
              </a:ext>
            </a:extLst>
          </p:cNvPr>
          <p:cNvGrpSpPr/>
          <p:nvPr/>
        </p:nvGrpSpPr>
        <p:grpSpPr>
          <a:xfrm>
            <a:off x="441994" y="3354903"/>
            <a:ext cx="5153661" cy="2844560"/>
            <a:chOff x="441994" y="3354903"/>
            <a:chExt cx="5153661" cy="2844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6EECC4-84F2-488A-A5AE-6393D1BE4C8F}"/>
                </a:ext>
              </a:extLst>
            </p:cNvPr>
            <p:cNvGrpSpPr/>
            <p:nvPr/>
          </p:nvGrpSpPr>
          <p:grpSpPr>
            <a:xfrm>
              <a:off x="441994" y="3354903"/>
              <a:ext cx="948188" cy="2844560"/>
              <a:chOff x="893080" y="2516004"/>
              <a:chExt cx="755704" cy="22671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C79874-DBF2-4795-8229-A3F40B0F05B5}"/>
                  </a:ext>
                </a:extLst>
              </p:cNvPr>
              <p:cNvSpPr/>
              <p:nvPr/>
            </p:nvSpPr>
            <p:spPr>
              <a:xfrm>
                <a:off x="893081" y="2516004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Fy1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812093-0024-4E5E-A107-B68A20A609E5}"/>
                  </a:ext>
                </a:extLst>
              </p:cNvPr>
              <p:cNvSpPr/>
              <p:nvPr/>
            </p:nvSpPr>
            <p:spPr>
              <a:xfrm>
                <a:off x="893081" y="3271707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34B1D8-F007-4F8D-B0ED-4547718A8DEB}"/>
                  </a:ext>
                </a:extLst>
              </p:cNvPr>
              <p:cNvSpPr/>
              <p:nvPr/>
            </p:nvSpPr>
            <p:spPr>
              <a:xfrm>
                <a:off x="893080" y="402741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ED7708-2B94-46BE-B904-F8A5E3A9E9A2}"/>
                </a:ext>
              </a:extLst>
            </p:cNvPr>
            <p:cNvGrpSpPr/>
            <p:nvPr/>
          </p:nvGrpSpPr>
          <p:grpSpPr>
            <a:xfrm>
              <a:off x="2064713" y="4303090"/>
              <a:ext cx="2844558" cy="948187"/>
              <a:chOff x="1741768" y="2138150"/>
              <a:chExt cx="2267107" cy="7557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95D230-D287-459E-B914-A854FCF4B6EF}"/>
                  </a:ext>
                </a:extLst>
              </p:cNvPr>
              <p:cNvSpPr/>
              <p:nvPr/>
            </p:nvSpPr>
            <p:spPr>
              <a:xfrm>
                <a:off x="1741768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566593-62A5-4130-B7CE-0D8E3F930236}"/>
                  </a:ext>
                </a:extLst>
              </p:cNvPr>
              <p:cNvSpPr/>
              <p:nvPr/>
            </p:nvSpPr>
            <p:spPr>
              <a:xfrm>
                <a:off x="2497469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A7F8BE-5919-4971-A88B-F24C204E7C91}"/>
                  </a:ext>
                </a:extLst>
              </p:cNvPr>
              <p:cNvSpPr/>
              <p:nvPr/>
            </p:nvSpPr>
            <p:spPr>
              <a:xfrm>
                <a:off x="3253172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Fx3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7B9B32-0737-4EDB-AE50-67414579B46A}"/>
                </a:ext>
              </a:extLst>
            </p:cNvPr>
            <p:cNvSpPr txBox="1"/>
            <p:nvPr/>
          </p:nvSpPr>
          <p:spPr>
            <a:xfrm>
              <a:off x="1437990" y="4303090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94FFC7-224E-49E6-94A0-0526C8827392}"/>
                </a:ext>
              </a:extLst>
            </p:cNvPr>
            <p:cNvSpPr txBox="1"/>
            <p:nvPr/>
          </p:nvSpPr>
          <p:spPr>
            <a:xfrm>
              <a:off x="5016740" y="4303090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=</a:t>
              </a:r>
              <a:endParaRPr lang="en-US" sz="4200" dirty="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1B2505-0B1E-4DE1-A1A2-BA48D8F5AF00}"/>
              </a:ext>
            </a:extLst>
          </p:cNvPr>
          <p:cNvGrpSpPr/>
          <p:nvPr/>
        </p:nvGrpSpPr>
        <p:grpSpPr>
          <a:xfrm>
            <a:off x="5857455" y="3354903"/>
            <a:ext cx="2844551" cy="2844560"/>
            <a:chOff x="4764576" y="2516004"/>
            <a:chExt cx="2267102" cy="22671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24DFB9-6028-4D99-A655-435224D9ED28}"/>
                </a:ext>
              </a:extLst>
            </p:cNvPr>
            <p:cNvSpPr/>
            <p:nvPr/>
          </p:nvSpPr>
          <p:spPr>
            <a:xfrm>
              <a:off x="4764577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2F9AFA-354E-4384-864A-1E5AFCA2882B}"/>
                </a:ext>
              </a:extLst>
            </p:cNvPr>
            <p:cNvSpPr/>
            <p:nvPr/>
          </p:nvSpPr>
          <p:spPr>
            <a:xfrm>
              <a:off x="4764577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495999-25E7-4403-AC8B-6AE56F873A9A}"/>
                </a:ext>
              </a:extLst>
            </p:cNvPr>
            <p:cNvSpPr/>
            <p:nvPr/>
          </p:nvSpPr>
          <p:spPr>
            <a:xfrm>
              <a:off x="4764576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FDE33B-B8ED-4BD6-88E8-61EE7F4CF383}"/>
                </a:ext>
              </a:extLst>
            </p:cNvPr>
            <p:cNvSpPr/>
            <p:nvPr/>
          </p:nvSpPr>
          <p:spPr>
            <a:xfrm>
              <a:off x="5520277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Fy1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977139-7412-44A2-86C3-AD8FCF4EE700}"/>
                </a:ext>
              </a:extLst>
            </p:cNvPr>
            <p:cNvSpPr/>
            <p:nvPr/>
          </p:nvSpPr>
          <p:spPr>
            <a:xfrm>
              <a:off x="5520277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Fy2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199B27-ED58-4FD6-B34F-3F1B88B07444}"/>
                </a:ext>
              </a:extLst>
            </p:cNvPr>
            <p:cNvSpPr/>
            <p:nvPr/>
          </p:nvSpPr>
          <p:spPr>
            <a:xfrm>
              <a:off x="5520276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Fy3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2C859A-904B-4A59-AE84-62CDB73005DF}"/>
                </a:ext>
              </a:extLst>
            </p:cNvPr>
            <p:cNvSpPr/>
            <p:nvPr/>
          </p:nvSpPr>
          <p:spPr>
            <a:xfrm>
              <a:off x="6275975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AC9428-3F23-4E97-9110-C220ED4C7EF8}"/>
                </a:ext>
              </a:extLst>
            </p:cNvPr>
            <p:cNvSpPr/>
            <p:nvPr/>
          </p:nvSpPr>
          <p:spPr>
            <a:xfrm>
              <a:off x="6275975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9E15B9-EDBB-4FED-8C33-F7EA3988FD24}"/>
                </a:ext>
              </a:extLst>
            </p:cNvPr>
            <p:cNvSpPr/>
            <p:nvPr/>
          </p:nvSpPr>
          <p:spPr>
            <a:xfrm>
              <a:off x="6275974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5D7E91-13A3-472B-8E09-AEAA715F1962}"/>
              </a:ext>
            </a:extLst>
          </p:cNvPr>
          <p:cNvSpPr txBox="1"/>
          <p:nvPr/>
        </p:nvSpPr>
        <p:spPr>
          <a:xfrm>
            <a:off x="441994" y="1845578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Conv(vector, transposed vector)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/>
              <a:t> outer product</a:t>
            </a:r>
          </a:p>
        </p:txBody>
      </p:sp>
    </p:spTree>
    <p:extLst>
      <p:ext uri="{BB962C8B-B14F-4D97-AF65-F5344CB8AC3E}">
        <p14:creationId xmlns:p14="http://schemas.microsoft.com/office/powerpoint/2010/main" val="15460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4339-599F-4360-9FDC-E069D506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DC7484-6D7A-4E67-8961-27D78EDE1B98}"/>
                  </a:ext>
                </a:extLst>
              </p:cNvPr>
              <p:cNvSpPr txBox="1"/>
              <p:nvPr/>
            </p:nvSpPr>
            <p:spPr>
              <a:xfrm>
                <a:off x="1651104" y="1950748"/>
                <a:ext cx="5841792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DC7484-6D7A-4E67-8961-27D78EDE1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04" y="1950748"/>
                <a:ext cx="5841792" cy="111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A0164-44FB-4A8A-8A91-56C6C71903A2}"/>
                  </a:ext>
                </a:extLst>
              </p:cNvPr>
              <p:cNvSpPr txBox="1"/>
              <p:nvPr/>
            </p:nvSpPr>
            <p:spPr>
              <a:xfrm>
                <a:off x="124308" y="4328675"/>
                <a:ext cx="8841716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A0164-44FB-4A8A-8A91-56C6C7190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8" y="4328675"/>
                <a:ext cx="8841716" cy="1116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CBF316-9186-4CB7-80FA-F58F17A903C2}"/>
              </a:ext>
            </a:extLst>
          </p:cNvPr>
          <p:cNvSpPr/>
          <p:nvPr/>
        </p:nvSpPr>
        <p:spPr>
          <a:xfrm>
            <a:off x="4364251" y="32443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3217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28650" y="3327221"/>
            <a:ext cx="4725538" cy="3429000"/>
            <a:chOff x="628650" y="3327221"/>
            <a:chExt cx="4725538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838681" y="4587109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C837C3-F24C-49BE-A9C0-4FFFDC62C820}"/>
                </a:ext>
              </a:extLst>
            </p:cNvPr>
            <p:cNvSpPr txBox="1"/>
            <p:nvPr/>
          </p:nvSpPr>
          <p:spPr>
            <a:xfrm>
              <a:off x="4775273" y="467238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=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73" y="3327221"/>
            <a:ext cx="3429000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FE00CB-6024-4C77-9F6A-66E831F9862F}"/>
              </a:ext>
            </a:extLst>
          </p:cNvPr>
          <p:cNvSpPr txBox="1"/>
          <p:nvPr/>
        </p:nvSpPr>
        <p:spPr>
          <a:xfrm>
            <a:off x="441994" y="1547803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1D Gaussian </a:t>
            </a:r>
            <a:r>
              <a:rPr lang="en-US" sz="2800" dirty="0">
                <a:cs typeface="Times New Roman" panose="02020603050405020304" pitchFamily="18" charset="0"/>
              </a:rPr>
              <a:t>⁎ 1D Gaussian = 2D Gaussian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583BF-0A57-4447-B239-F164C8E3764C}"/>
              </a:ext>
            </a:extLst>
          </p:cNvPr>
          <p:cNvSpPr txBox="1"/>
          <p:nvPr/>
        </p:nvSpPr>
        <p:spPr>
          <a:xfrm>
            <a:off x="28992" y="2117680"/>
            <a:ext cx="908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Image ⁎ 2D Gauss = Image ⁎ (1D Gauss ⁎ 1D Gauss )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= (Image ⁎ 1D Gauss) ⁎ 1D Gauss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3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2001-7008-444B-B9C2-4877E1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Complexity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0C7170-D590-4FB4-BCD7-5AC790BF5F29}"/>
              </a:ext>
            </a:extLst>
          </p:cNvPr>
          <p:cNvSpPr txBox="1"/>
          <p:nvPr/>
        </p:nvSpPr>
        <p:spPr>
          <a:xfrm>
            <a:off x="3940423" y="2724254"/>
            <a:ext cx="5303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FilterY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FilterX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r>
              <a:rPr lang="en-US" sz="2800" dirty="0"/>
              <a:t>Time: O(N</a:t>
            </a:r>
            <a:r>
              <a:rPr lang="en-US" sz="2800" baseline="30000" dirty="0"/>
              <a:t>2</a:t>
            </a:r>
            <a:r>
              <a:rPr lang="en-US" sz="2800" dirty="0"/>
              <a:t>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EB7A0-F1D5-4129-97C9-1467DB2EBAE3}"/>
              </a:ext>
            </a:extLst>
          </p:cNvPr>
          <p:cNvSpPr/>
          <p:nvPr/>
        </p:nvSpPr>
        <p:spPr>
          <a:xfrm>
            <a:off x="513262" y="272425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5863A-9E4E-4690-8CD4-5FF74E574C9E}"/>
              </a:ext>
            </a:extLst>
          </p:cNvPr>
          <p:cNvSpPr/>
          <p:nvPr/>
        </p:nvSpPr>
        <p:spPr>
          <a:xfrm>
            <a:off x="1028491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21B95-2C63-47BA-B485-05E5C4A5F03D}"/>
              </a:ext>
            </a:extLst>
          </p:cNvPr>
          <p:cNvSpPr/>
          <p:nvPr/>
        </p:nvSpPr>
        <p:spPr>
          <a:xfrm>
            <a:off x="1543720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0CBFE-E372-4DC0-AC9F-782D0B424D00}"/>
              </a:ext>
            </a:extLst>
          </p:cNvPr>
          <p:cNvSpPr/>
          <p:nvPr/>
        </p:nvSpPr>
        <p:spPr>
          <a:xfrm>
            <a:off x="513261" y="322777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E0234-2453-4228-84DA-E4E47E90827C}"/>
              </a:ext>
            </a:extLst>
          </p:cNvPr>
          <p:cNvSpPr/>
          <p:nvPr/>
        </p:nvSpPr>
        <p:spPr>
          <a:xfrm>
            <a:off x="1028490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E9C6-BE98-41D7-AA40-DDCFB9CBF24E}"/>
              </a:ext>
            </a:extLst>
          </p:cNvPr>
          <p:cNvSpPr/>
          <p:nvPr/>
        </p:nvSpPr>
        <p:spPr>
          <a:xfrm>
            <a:off x="1543719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0EE36-8FA9-4B47-92CF-96B6617F1B15}"/>
              </a:ext>
            </a:extLst>
          </p:cNvPr>
          <p:cNvSpPr/>
          <p:nvPr/>
        </p:nvSpPr>
        <p:spPr>
          <a:xfrm>
            <a:off x="513261" y="372695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1F60B-A3F8-42A6-B5F9-5DCE7B4A2411}"/>
              </a:ext>
            </a:extLst>
          </p:cNvPr>
          <p:cNvSpPr/>
          <p:nvPr/>
        </p:nvSpPr>
        <p:spPr>
          <a:xfrm>
            <a:off x="1028490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8B838-C687-4A0D-A456-24DC627D068C}"/>
              </a:ext>
            </a:extLst>
          </p:cNvPr>
          <p:cNvSpPr/>
          <p:nvPr/>
        </p:nvSpPr>
        <p:spPr>
          <a:xfrm>
            <a:off x="1543719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792A0-FA16-4FD5-9BED-36608F774B0F}"/>
              </a:ext>
            </a:extLst>
          </p:cNvPr>
          <p:cNvSpPr/>
          <p:nvPr/>
        </p:nvSpPr>
        <p:spPr>
          <a:xfrm>
            <a:off x="2058948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2E109-FF50-4280-9A66-A19FB5A4D737}"/>
              </a:ext>
            </a:extLst>
          </p:cNvPr>
          <p:cNvSpPr/>
          <p:nvPr/>
        </p:nvSpPr>
        <p:spPr>
          <a:xfrm>
            <a:off x="2574177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E36D-A6A2-4304-A7F1-F4F5A7F95263}"/>
              </a:ext>
            </a:extLst>
          </p:cNvPr>
          <p:cNvSpPr/>
          <p:nvPr/>
        </p:nvSpPr>
        <p:spPr>
          <a:xfrm>
            <a:off x="3089406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E8F95-68D9-4915-8B4F-F57E5C458EF8}"/>
              </a:ext>
            </a:extLst>
          </p:cNvPr>
          <p:cNvSpPr/>
          <p:nvPr/>
        </p:nvSpPr>
        <p:spPr>
          <a:xfrm>
            <a:off x="2058947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59A72-0ECB-4B29-90A5-C00A8EE02683}"/>
              </a:ext>
            </a:extLst>
          </p:cNvPr>
          <p:cNvSpPr/>
          <p:nvPr/>
        </p:nvSpPr>
        <p:spPr>
          <a:xfrm>
            <a:off x="2574176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D0F49-7532-4382-A083-1E34B8A74508}"/>
              </a:ext>
            </a:extLst>
          </p:cNvPr>
          <p:cNvSpPr/>
          <p:nvPr/>
        </p:nvSpPr>
        <p:spPr>
          <a:xfrm>
            <a:off x="3089405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136DB-48D2-4C48-A4B4-3A6099B63409}"/>
              </a:ext>
            </a:extLst>
          </p:cNvPr>
          <p:cNvSpPr/>
          <p:nvPr/>
        </p:nvSpPr>
        <p:spPr>
          <a:xfrm>
            <a:off x="2058947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A0131-3AD7-4F3A-A366-93C6F817A218}"/>
              </a:ext>
            </a:extLst>
          </p:cNvPr>
          <p:cNvSpPr/>
          <p:nvPr/>
        </p:nvSpPr>
        <p:spPr>
          <a:xfrm>
            <a:off x="2574176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F0335-744A-4919-B911-F5D2414E72F8}"/>
              </a:ext>
            </a:extLst>
          </p:cNvPr>
          <p:cNvSpPr/>
          <p:nvPr/>
        </p:nvSpPr>
        <p:spPr>
          <a:xfrm>
            <a:off x="3089405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E766C-86DB-4499-A79F-9E9977FF32DE}"/>
              </a:ext>
            </a:extLst>
          </p:cNvPr>
          <p:cNvSpPr/>
          <p:nvPr/>
        </p:nvSpPr>
        <p:spPr>
          <a:xfrm>
            <a:off x="513262" y="424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5E9CA-21FF-4DAD-A03A-C970F4956E52}"/>
              </a:ext>
            </a:extLst>
          </p:cNvPr>
          <p:cNvSpPr/>
          <p:nvPr/>
        </p:nvSpPr>
        <p:spPr>
          <a:xfrm>
            <a:off x="1028491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22740-4EFB-4F94-BC05-3AC7CD661366}"/>
              </a:ext>
            </a:extLst>
          </p:cNvPr>
          <p:cNvSpPr/>
          <p:nvPr/>
        </p:nvSpPr>
        <p:spPr>
          <a:xfrm>
            <a:off x="1543720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09228-CB5F-4AA1-99DF-401DAF6C961C}"/>
              </a:ext>
            </a:extLst>
          </p:cNvPr>
          <p:cNvSpPr/>
          <p:nvPr/>
        </p:nvSpPr>
        <p:spPr>
          <a:xfrm>
            <a:off x="2058948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2D262-C727-465E-B40C-FA0E3264A72F}"/>
              </a:ext>
            </a:extLst>
          </p:cNvPr>
          <p:cNvSpPr/>
          <p:nvPr/>
        </p:nvSpPr>
        <p:spPr>
          <a:xfrm>
            <a:off x="2574177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E9970-8A14-4A4E-8E26-907E381A86E3}"/>
              </a:ext>
            </a:extLst>
          </p:cNvPr>
          <p:cNvSpPr/>
          <p:nvPr/>
        </p:nvSpPr>
        <p:spPr>
          <a:xfrm>
            <a:off x="3089406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DDB8A-F9DF-4520-9607-E1A16E37DFFC}"/>
              </a:ext>
            </a:extLst>
          </p:cNvPr>
          <p:cNvGrpSpPr/>
          <p:nvPr/>
        </p:nvGrpSpPr>
        <p:grpSpPr>
          <a:xfrm>
            <a:off x="513261" y="4745697"/>
            <a:ext cx="3091373" cy="515231"/>
            <a:chOff x="339067" y="4493941"/>
            <a:chExt cx="3091373" cy="515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8FD6E7-115A-498D-AAC2-39EC650534EF}"/>
                </a:ext>
              </a:extLst>
            </p:cNvPr>
            <p:cNvSpPr/>
            <p:nvPr/>
          </p:nvSpPr>
          <p:spPr>
            <a:xfrm>
              <a:off x="339067" y="449394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256716-3EC9-4D05-A9D2-3C3A5785CF86}"/>
                </a:ext>
              </a:extLst>
            </p:cNvPr>
            <p:cNvSpPr/>
            <p:nvPr/>
          </p:nvSpPr>
          <p:spPr>
            <a:xfrm>
              <a:off x="854296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BE8CB7-2354-4B9D-8C4E-9D636F514AD8}"/>
                </a:ext>
              </a:extLst>
            </p:cNvPr>
            <p:cNvSpPr/>
            <p:nvPr/>
          </p:nvSpPr>
          <p:spPr>
            <a:xfrm>
              <a:off x="1369525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A10224-7E42-452D-8369-F2942E273010}"/>
                </a:ext>
              </a:extLst>
            </p:cNvPr>
            <p:cNvSpPr/>
            <p:nvPr/>
          </p:nvSpPr>
          <p:spPr>
            <a:xfrm>
              <a:off x="1884753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5BBD9D-9FED-4FB1-B3DE-2E56B4800B1B}"/>
                </a:ext>
              </a:extLst>
            </p:cNvPr>
            <p:cNvSpPr/>
            <p:nvPr/>
          </p:nvSpPr>
          <p:spPr>
            <a:xfrm>
              <a:off x="2399982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A3D374-6215-455C-A3ED-30CDAC148ED7}"/>
                </a:ext>
              </a:extLst>
            </p:cNvPr>
            <p:cNvSpPr/>
            <p:nvPr/>
          </p:nvSpPr>
          <p:spPr>
            <a:xfrm>
              <a:off x="2915211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4E92F13-D467-422B-A5E9-A49C56B9A7BD}"/>
              </a:ext>
            </a:extLst>
          </p:cNvPr>
          <p:cNvSpPr/>
          <p:nvPr/>
        </p:nvSpPr>
        <p:spPr>
          <a:xfrm>
            <a:off x="511622" y="525658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38F48-936E-42F3-9F88-38ABA7D539D6}"/>
              </a:ext>
            </a:extLst>
          </p:cNvPr>
          <p:cNvSpPr/>
          <p:nvPr/>
        </p:nvSpPr>
        <p:spPr>
          <a:xfrm>
            <a:off x="1026851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AF2A14-43DF-4318-8EF8-D326475A3A32}"/>
              </a:ext>
            </a:extLst>
          </p:cNvPr>
          <p:cNvSpPr/>
          <p:nvPr/>
        </p:nvSpPr>
        <p:spPr>
          <a:xfrm>
            <a:off x="1542080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C48BF-165C-4349-9F72-52C39EA84D6F}"/>
              </a:ext>
            </a:extLst>
          </p:cNvPr>
          <p:cNvSpPr/>
          <p:nvPr/>
        </p:nvSpPr>
        <p:spPr>
          <a:xfrm>
            <a:off x="2057308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ED9140-F7AE-4976-8E64-3E39D1DB1E2C}"/>
              </a:ext>
            </a:extLst>
          </p:cNvPr>
          <p:cNvSpPr/>
          <p:nvPr/>
        </p:nvSpPr>
        <p:spPr>
          <a:xfrm>
            <a:off x="2572537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3DF1-DD7E-4ACD-87DD-5A5E638CB6BB}"/>
              </a:ext>
            </a:extLst>
          </p:cNvPr>
          <p:cNvSpPr/>
          <p:nvPr/>
        </p:nvSpPr>
        <p:spPr>
          <a:xfrm>
            <a:off x="3087766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1FE7C-AAE2-4A19-BF39-99B951B175A6}"/>
              </a:ext>
            </a:extLst>
          </p:cNvPr>
          <p:cNvSpPr txBox="1"/>
          <p:nvPr/>
        </p:nvSpPr>
        <p:spPr>
          <a:xfrm>
            <a:off x="0" y="1690689"/>
            <a:ext cx="411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size = </a:t>
            </a:r>
            <a:r>
              <a:rPr lang="en-US" sz="2800" dirty="0" err="1"/>
              <a:t>NxN</a:t>
            </a:r>
            <a:r>
              <a:rPr lang="en-US" sz="2800" dirty="0"/>
              <a:t> = 6x6</a:t>
            </a:r>
          </a:p>
          <a:p>
            <a:pPr algn="ctr"/>
            <a:r>
              <a:rPr lang="en-US" sz="2800" dirty="0"/>
              <a:t>Filter size = Mx1 = 3x1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106570-D4E3-4F4F-96B5-D244E39E61DF}"/>
              </a:ext>
            </a:extLst>
          </p:cNvPr>
          <p:cNvGrpSpPr/>
          <p:nvPr/>
        </p:nvGrpSpPr>
        <p:grpSpPr>
          <a:xfrm>
            <a:off x="1026851" y="3226806"/>
            <a:ext cx="514411" cy="1515511"/>
            <a:chOff x="339884" y="3219700"/>
            <a:chExt cx="514411" cy="151551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98CD10D-F45E-462C-82D6-E0BCB5EE4575}"/>
                </a:ext>
              </a:extLst>
            </p:cNvPr>
            <p:cNvSpPr/>
            <p:nvPr/>
          </p:nvSpPr>
          <p:spPr>
            <a:xfrm>
              <a:off x="339885" y="321970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01C523-2D01-47CC-A753-5ED31CBB5219}"/>
                </a:ext>
              </a:extLst>
            </p:cNvPr>
            <p:cNvSpPr/>
            <p:nvPr/>
          </p:nvSpPr>
          <p:spPr>
            <a:xfrm>
              <a:off x="339884" y="372242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3D2733A-A62E-437A-AA5B-E04B42C7A03C}"/>
                </a:ext>
              </a:extLst>
            </p:cNvPr>
            <p:cNvSpPr/>
            <p:nvPr/>
          </p:nvSpPr>
          <p:spPr>
            <a:xfrm>
              <a:off x="339884" y="422080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C63EA4-885B-4060-9293-306E4D11538E}"/>
              </a:ext>
            </a:extLst>
          </p:cNvPr>
          <p:cNvSpPr txBox="1"/>
          <p:nvPr/>
        </p:nvSpPr>
        <p:spPr>
          <a:xfrm>
            <a:off x="511622" y="5859475"/>
            <a:ext cx="309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compute savings for a 13x13 filter?</a:t>
            </a:r>
          </a:p>
        </p:txBody>
      </p:sp>
    </p:spTree>
    <p:extLst>
      <p:ext uri="{BB962C8B-B14F-4D97-AF65-F5344CB8AC3E}">
        <p14:creationId xmlns:p14="http://schemas.microsoft.com/office/powerpoint/2010/main" val="1654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3AB6-150D-470A-B491-9FCAF34A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5C2-2FC9-42FB-97C2-B9CD173A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Gaussian filtering removes parts of the signal above a certain frequency. Often noise is high frequency and signal is low frequency.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78C76-9AE8-434A-BD8F-AEA856B7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3" y="3429000"/>
            <a:ext cx="2764773" cy="27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3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Fails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1690689"/>
            <a:ext cx="6915152" cy="4483323"/>
          </a:xfrm>
        </p:spPr>
      </p:pic>
    </p:spTree>
    <p:extLst>
      <p:ext uri="{BB962C8B-B14F-4D97-AF65-F5344CB8AC3E}">
        <p14:creationId xmlns:p14="http://schemas.microsoft.com/office/powerpoint/2010/main" val="1037299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18AA57-10AB-4B38-899A-30E4473696D0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A487E16-4D02-466D-987E-382E8296E2DE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B89570-CDDC-48CD-A4E7-1A8960C709B3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91A3CAB-ED43-4EB0-A2B2-259C38187845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089DE43-873D-4CCB-8455-C906C792450A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80733B-747D-4F86-9B30-C58136BC0914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08C030E-6B1B-44FC-834A-D558B60D5E5E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0F528B-970F-417E-A137-F1F2A129341D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DFA8B0A-B222-4111-A3C5-FC952A243A56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5E548BC-657F-4673-A718-DB63C75323A0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07F2A0B-000E-44CE-BA40-0EC867FD3E4E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31534B-87C5-48F0-A5A5-059267DE554B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15565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D2BB-DD15-43AE-A374-5A926161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Fail?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C86AE2-5CBA-4114-8B1F-4C8BBD707E14}"/>
              </a:ext>
            </a:extLst>
          </p:cNvPr>
          <p:cNvGrpSpPr/>
          <p:nvPr/>
        </p:nvGrpSpPr>
        <p:grpSpPr>
          <a:xfrm>
            <a:off x="124358" y="3482482"/>
            <a:ext cx="4314133" cy="908918"/>
            <a:chOff x="124358" y="3482482"/>
            <a:chExt cx="4314133" cy="9089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A599FD0-8612-44D5-816C-DD67834138A6}"/>
                </a:ext>
              </a:extLst>
            </p:cNvPr>
            <p:cNvGrpSpPr/>
            <p:nvPr/>
          </p:nvGrpSpPr>
          <p:grpSpPr>
            <a:xfrm>
              <a:off x="1711756" y="3482482"/>
              <a:ext cx="2726735" cy="908918"/>
              <a:chOff x="1711757" y="3555182"/>
              <a:chExt cx="2260394" cy="7534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B849CF-8F90-46CF-85FC-75524FE22BE6}"/>
                  </a:ext>
                </a:extLst>
              </p:cNvPr>
              <p:cNvSpPr/>
              <p:nvPr/>
            </p:nvSpPr>
            <p:spPr>
              <a:xfrm>
                <a:off x="1711757" y="3555187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7D0D32-40CE-4BEF-94B2-55279DB80C61}"/>
                  </a:ext>
                </a:extLst>
              </p:cNvPr>
              <p:cNvSpPr/>
              <p:nvPr/>
            </p:nvSpPr>
            <p:spPr>
              <a:xfrm>
                <a:off x="2465221" y="355518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6948C8-2FE6-45AD-A697-CFD96C7E6661}"/>
                  </a:ext>
                </a:extLst>
              </p:cNvPr>
              <p:cNvSpPr/>
              <p:nvPr/>
            </p:nvSpPr>
            <p:spPr>
              <a:xfrm>
                <a:off x="3218686" y="3555182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B916B-939A-4DF1-A73C-6A32F410EF68}"/>
                </a:ext>
              </a:extLst>
            </p:cNvPr>
            <p:cNvSpPr txBox="1"/>
            <p:nvPr/>
          </p:nvSpPr>
          <p:spPr>
            <a:xfrm>
              <a:off x="124358" y="3644554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Filter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C39F96-815D-4613-BF0A-E59D6C6F1EF6}"/>
              </a:ext>
            </a:extLst>
          </p:cNvPr>
          <p:cNvGrpSpPr/>
          <p:nvPr/>
        </p:nvGrpSpPr>
        <p:grpSpPr>
          <a:xfrm>
            <a:off x="124357" y="2368291"/>
            <a:ext cx="8858694" cy="908919"/>
            <a:chOff x="124357" y="2368291"/>
            <a:chExt cx="8858694" cy="9089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06DCD-5B4B-41FF-BEF7-C6A55DE78425}"/>
                </a:ext>
              </a:extLst>
            </p:cNvPr>
            <p:cNvSpPr txBox="1"/>
            <p:nvPr/>
          </p:nvSpPr>
          <p:spPr>
            <a:xfrm>
              <a:off x="124357" y="2530363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Signal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184558-82B4-476C-9E16-F006B2C28CA6}"/>
                </a:ext>
              </a:extLst>
            </p:cNvPr>
            <p:cNvGrpSpPr/>
            <p:nvPr/>
          </p:nvGrpSpPr>
          <p:grpSpPr>
            <a:xfrm>
              <a:off x="1711757" y="2368291"/>
              <a:ext cx="7271294" cy="908919"/>
              <a:chOff x="1711757" y="2675529"/>
              <a:chExt cx="6027720" cy="75347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64C50A-1E91-4CD9-B1AE-76B2409A8181}"/>
                  </a:ext>
                </a:extLst>
              </p:cNvPr>
              <p:cNvSpPr/>
              <p:nvPr/>
            </p:nvSpPr>
            <p:spPr>
              <a:xfrm>
                <a:off x="1711757" y="267553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62986-DD2D-4057-A9BF-42C4FD22CE12}"/>
                  </a:ext>
                </a:extLst>
              </p:cNvPr>
              <p:cNvSpPr/>
              <p:nvPr/>
            </p:nvSpPr>
            <p:spPr>
              <a:xfrm>
                <a:off x="2465222" y="2675534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5870AF-72E9-4BA1-9DF5-41DC94D1ADFE}"/>
                  </a:ext>
                </a:extLst>
              </p:cNvPr>
              <p:cNvSpPr/>
              <p:nvPr/>
            </p:nvSpPr>
            <p:spPr>
              <a:xfrm>
                <a:off x="3218687" y="267553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99E7A6-1808-47BF-8F24-8E8D713CEA14}"/>
                  </a:ext>
                </a:extLst>
              </p:cNvPr>
              <p:cNvSpPr/>
              <p:nvPr/>
            </p:nvSpPr>
            <p:spPr>
              <a:xfrm>
                <a:off x="3972152" y="2675532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B2CE47-6937-4AE7-B6A3-291D8AFE9A97}"/>
                  </a:ext>
                </a:extLst>
              </p:cNvPr>
              <p:cNvSpPr/>
              <p:nvPr/>
            </p:nvSpPr>
            <p:spPr>
              <a:xfrm>
                <a:off x="4725617" y="2675531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1000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5951C2-E6FB-44DF-9319-B71F2A0CFEA2}"/>
                  </a:ext>
                </a:extLst>
              </p:cNvPr>
              <p:cNvSpPr/>
              <p:nvPr/>
            </p:nvSpPr>
            <p:spPr>
              <a:xfrm>
                <a:off x="5479082" y="2675530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C006B3-DA6E-4DC6-AE18-815E7D20AB83}"/>
                  </a:ext>
                </a:extLst>
              </p:cNvPr>
              <p:cNvSpPr/>
              <p:nvPr/>
            </p:nvSpPr>
            <p:spPr>
              <a:xfrm>
                <a:off x="6232547" y="2675529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240A9B-847D-4E41-A3F1-4B85DAF8C657}"/>
                  </a:ext>
                </a:extLst>
              </p:cNvPr>
              <p:cNvSpPr/>
              <p:nvPr/>
            </p:nvSpPr>
            <p:spPr>
              <a:xfrm>
                <a:off x="6986012" y="2675529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F5AD5-C9A8-46C5-8C6C-355A04C3582A}"/>
              </a:ext>
            </a:extLst>
          </p:cNvPr>
          <p:cNvGrpSpPr/>
          <p:nvPr/>
        </p:nvGrpSpPr>
        <p:grpSpPr>
          <a:xfrm>
            <a:off x="124357" y="4596672"/>
            <a:ext cx="7040871" cy="908917"/>
            <a:chOff x="124357" y="4596672"/>
            <a:chExt cx="7040871" cy="9089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89989-34A3-4079-9934-8738D5ACE42A}"/>
                </a:ext>
              </a:extLst>
            </p:cNvPr>
            <p:cNvSpPr txBox="1"/>
            <p:nvPr/>
          </p:nvSpPr>
          <p:spPr>
            <a:xfrm>
              <a:off x="124357" y="4757139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Output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3C77385-F85B-4C76-8CE2-91FCD7EF3852}"/>
                </a:ext>
              </a:extLst>
            </p:cNvPr>
            <p:cNvGrpSpPr/>
            <p:nvPr/>
          </p:nvGrpSpPr>
          <p:grpSpPr>
            <a:xfrm>
              <a:off x="1711755" y="4596672"/>
              <a:ext cx="5453473" cy="908917"/>
              <a:chOff x="1711756" y="4449463"/>
              <a:chExt cx="4520790" cy="7534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DD68097-FA94-4520-B54F-C530D3022C93}"/>
                  </a:ext>
                </a:extLst>
              </p:cNvPr>
              <p:cNvSpPr/>
              <p:nvPr/>
            </p:nvSpPr>
            <p:spPr>
              <a:xfrm>
                <a:off x="1711756" y="4449467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11.5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8F91D8-78B6-434F-80D6-73AA3D9ED7AD}"/>
                  </a:ext>
                </a:extLst>
              </p:cNvPr>
              <p:cNvSpPr/>
              <p:nvPr/>
            </p:nvSpPr>
            <p:spPr>
              <a:xfrm>
                <a:off x="2465221" y="4449466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9.2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54FCA9-1634-44D1-AC83-AD6FF61E068C}"/>
                  </a:ext>
                </a:extLst>
              </p:cNvPr>
              <p:cNvSpPr/>
              <p:nvPr/>
            </p:nvSpPr>
            <p:spPr>
              <a:xfrm>
                <a:off x="3218686" y="444946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107.3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9C16DF-17A7-41DB-BAFF-7F71A4425002}"/>
                  </a:ext>
                </a:extLst>
              </p:cNvPr>
              <p:cNvSpPr/>
              <p:nvPr/>
            </p:nvSpPr>
            <p:spPr>
              <a:xfrm>
                <a:off x="3972151" y="4449464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801.9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22CFA6-8E4D-48C3-A93A-595B9FB9009F}"/>
                  </a:ext>
                </a:extLst>
              </p:cNvPr>
              <p:cNvSpPr/>
              <p:nvPr/>
            </p:nvSpPr>
            <p:spPr>
              <a:xfrm>
                <a:off x="4725616" y="444946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109.8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3C7F5-D977-46E9-8E0E-5562043E19EF}"/>
                  </a:ext>
                </a:extLst>
              </p:cNvPr>
              <p:cNvSpPr/>
              <p:nvPr/>
            </p:nvSpPr>
            <p:spPr>
              <a:xfrm>
                <a:off x="5479081" y="444946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10.3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72E6AFF-5FC3-4F5A-9E7A-5EDA6FE189C9}"/>
              </a:ext>
            </a:extLst>
          </p:cNvPr>
          <p:cNvSpPr txBox="1"/>
          <p:nvPr/>
        </p:nvSpPr>
        <p:spPr>
          <a:xfrm>
            <a:off x="441994" y="1547803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Means can be arbitrarily distorted by outliers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733A94-7823-45AF-90BB-0FBC20DA5F3A}"/>
              </a:ext>
            </a:extLst>
          </p:cNvPr>
          <p:cNvSpPr txBox="1"/>
          <p:nvPr/>
        </p:nvSpPr>
        <p:spPr>
          <a:xfrm>
            <a:off x="441993" y="5711737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else is an “average” other than a mean?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A9A4-8201-446E-B42E-2A4CDB93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 (2D)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310B1A-5648-4AE5-BD9B-7916AF0A9D5F}"/>
              </a:ext>
            </a:extLst>
          </p:cNvPr>
          <p:cNvGrpSpPr/>
          <p:nvPr/>
        </p:nvGrpSpPr>
        <p:grpSpPr>
          <a:xfrm>
            <a:off x="3682777" y="1863531"/>
            <a:ext cx="5335387" cy="473797"/>
            <a:chOff x="3925294" y="1654741"/>
            <a:chExt cx="4850352" cy="4737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F617F7-0D1D-4B5F-92D4-3CB3E5CAA3C4}"/>
                </a:ext>
              </a:extLst>
            </p:cNvPr>
            <p:cNvSpPr txBox="1"/>
            <p:nvPr/>
          </p:nvSpPr>
          <p:spPr>
            <a:xfrm>
              <a:off x="3925294" y="1691584"/>
              <a:ext cx="485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[040, 081, 013, 125, 830, 076, 144, 092, 108]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E8277A-99A2-4BD5-8FDA-11185F2AD8AD}"/>
                </a:ext>
              </a:extLst>
            </p:cNvPr>
            <p:cNvSpPr/>
            <p:nvPr/>
          </p:nvSpPr>
          <p:spPr>
            <a:xfrm>
              <a:off x="3988894" y="1654741"/>
              <a:ext cx="4723140" cy="4737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7E942E-C552-43FC-BF6E-63559E9233AC}"/>
              </a:ext>
            </a:extLst>
          </p:cNvPr>
          <p:cNvGrpSpPr/>
          <p:nvPr/>
        </p:nvGrpSpPr>
        <p:grpSpPr>
          <a:xfrm>
            <a:off x="5819508" y="3376007"/>
            <a:ext cx="1049504" cy="796829"/>
            <a:chOff x="5819508" y="3376007"/>
            <a:chExt cx="1049504" cy="796829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934092D-59E7-437B-84E6-64D6F19C891C}"/>
                </a:ext>
              </a:extLst>
            </p:cNvPr>
            <p:cNvCxnSpPr>
              <a:cxnSpLocks/>
            </p:cNvCxnSpPr>
            <p:nvPr/>
          </p:nvCxnSpPr>
          <p:spPr>
            <a:xfrm>
              <a:off x="6347362" y="3376007"/>
              <a:ext cx="0" cy="3335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4FD5034-3D02-4BF4-9866-93AE60BD7E82}"/>
                </a:ext>
              </a:extLst>
            </p:cNvPr>
            <p:cNvSpPr txBox="1"/>
            <p:nvPr/>
          </p:nvSpPr>
          <p:spPr>
            <a:xfrm>
              <a:off x="5819508" y="3649616"/>
              <a:ext cx="104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B9FEEF-EFD2-40BA-AE13-4950FA0C73E3}"/>
              </a:ext>
            </a:extLst>
          </p:cNvPr>
          <p:cNvGrpSpPr/>
          <p:nvPr/>
        </p:nvGrpSpPr>
        <p:grpSpPr>
          <a:xfrm>
            <a:off x="3679675" y="2385648"/>
            <a:ext cx="5335387" cy="926811"/>
            <a:chOff x="3679675" y="2385648"/>
            <a:chExt cx="5335387" cy="92681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3D31919-56B8-4AD7-A4BB-5814DBC84F36}"/>
                </a:ext>
              </a:extLst>
            </p:cNvPr>
            <p:cNvGrpSpPr/>
            <p:nvPr/>
          </p:nvGrpSpPr>
          <p:grpSpPr>
            <a:xfrm>
              <a:off x="5422782" y="2385648"/>
              <a:ext cx="1536583" cy="430887"/>
              <a:chOff x="5422782" y="2117434"/>
              <a:chExt cx="1536583" cy="430887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67B0B36-5942-45E9-BB59-0F1E9B029FD5}"/>
                  </a:ext>
                </a:extLst>
              </p:cNvPr>
              <p:cNvCxnSpPr/>
              <p:nvPr/>
            </p:nvCxnSpPr>
            <p:spPr>
              <a:xfrm>
                <a:off x="5422782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8D2691F-0220-4E9F-A2CA-A0C20DD09A0B}"/>
                  </a:ext>
                </a:extLst>
              </p:cNvPr>
              <p:cNvSpPr txBox="1"/>
              <p:nvPr/>
            </p:nvSpPr>
            <p:spPr>
              <a:xfrm>
                <a:off x="5422782" y="2117434"/>
                <a:ext cx="15365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Sort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7EA8804-C844-47E5-AE53-956E978B9636}"/>
                  </a:ext>
                </a:extLst>
              </p:cNvPr>
              <p:cNvCxnSpPr/>
              <p:nvPr/>
            </p:nvCxnSpPr>
            <p:spPr>
              <a:xfrm>
                <a:off x="6959365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EED76AB-0949-45E1-8C8C-B120FD3DFBA6}"/>
                </a:ext>
              </a:extLst>
            </p:cNvPr>
            <p:cNvGrpSpPr/>
            <p:nvPr/>
          </p:nvGrpSpPr>
          <p:grpSpPr>
            <a:xfrm>
              <a:off x="3679675" y="2838662"/>
              <a:ext cx="5335387" cy="473797"/>
              <a:chOff x="3925294" y="1654741"/>
              <a:chExt cx="4850352" cy="473797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2B5A71-318C-4AF9-B9A1-8A84B701F2AC}"/>
                  </a:ext>
                </a:extLst>
              </p:cNvPr>
              <p:cNvSpPr txBox="1"/>
              <p:nvPr/>
            </p:nvSpPr>
            <p:spPr>
              <a:xfrm>
                <a:off x="3925294" y="1691584"/>
                <a:ext cx="4850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[013, 040, 076, 081, 092, 108, 125, 144, 830]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BE87276-473E-4638-B4A6-2367676246C4}"/>
                  </a:ext>
                </a:extLst>
              </p:cNvPr>
              <p:cNvSpPr/>
              <p:nvPr/>
            </p:nvSpPr>
            <p:spPr>
              <a:xfrm>
                <a:off x="3988894" y="1654741"/>
                <a:ext cx="4723140" cy="4737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3F09BE-AD7B-422E-A003-8E1131219D0D}"/>
              </a:ext>
            </a:extLst>
          </p:cNvPr>
          <p:cNvGrpSpPr/>
          <p:nvPr/>
        </p:nvGrpSpPr>
        <p:grpSpPr>
          <a:xfrm>
            <a:off x="3679675" y="4236454"/>
            <a:ext cx="5335387" cy="473797"/>
            <a:chOff x="3925294" y="1654741"/>
            <a:chExt cx="4850352" cy="473797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8FF9AE0-FD72-4EDB-84D5-334A877E5994}"/>
                </a:ext>
              </a:extLst>
            </p:cNvPr>
            <p:cNvSpPr txBox="1"/>
            <p:nvPr/>
          </p:nvSpPr>
          <p:spPr>
            <a:xfrm>
              <a:off x="3925294" y="1691584"/>
              <a:ext cx="485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[830, 076, 080, 092, 108, 095, 102, 106, 087]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DF792DA-A4AD-4EEE-BA24-BD5534794AF1}"/>
                </a:ext>
              </a:extLst>
            </p:cNvPr>
            <p:cNvSpPr/>
            <p:nvPr/>
          </p:nvSpPr>
          <p:spPr>
            <a:xfrm>
              <a:off x="3988894" y="1654741"/>
              <a:ext cx="4723140" cy="4737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8063E-59C1-492D-A123-A8D7783DEFBA}"/>
              </a:ext>
            </a:extLst>
          </p:cNvPr>
          <p:cNvGrpSpPr/>
          <p:nvPr/>
        </p:nvGrpSpPr>
        <p:grpSpPr>
          <a:xfrm>
            <a:off x="3676573" y="4803184"/>
            <a:ext cx="5335387" cy="913125"/>
            <a:chOff x="3676573" y="4803184"/>
            <a:chExt cx="5335387" cy="91312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939B22F-A20D-4BA6-9834-CC8709E11C72}"/>
                </a:ext>
              </a:extLst>
            </p:cNvPr>
            <p:cNvGrpSpPr/>
            <p:nvPr/>
          </p:nvGrpSpPr>
          <p:grpSpPr>
            <a:xfrm>
              <a:off x="3676573" y="5242512"/>
              <a:ext cx="5335387" cy="473797"/>
              <a:chOff x="3925294" y="1654741"/>
              <a:chExt cx="4850352" cy="47379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2DED417-35EF-4F02-8BDB-B1F6CB85C10B}"/>
                  </a:ext>
                </a:extLst>
              </p:cNvPr>
              <p:cNvSpPr txBox="1"/>
              <p:nvPr/>
            </p:nvSpPr>
            <p:spPr>
              <a:xfrm>
                <a:off x="3925294" y="1691584"/>
                <a:ext cx="4850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[076, 080, 087, 092, 095, 102, 106, 108, 830]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8265E48-106B-466E-BE23-FE9D0B70A9CA}"/>
                  </a:ext>
                </a:extLst>
              </p:cNvPr>
              <p:cNvSpPr/>
              <p:nvPr/>
            </p:nvSpPr>
            <p:spPr>
              <a:xfrm>
                <a:off x="3988894" y="1654741"/>
                <a:ext cx="4723140" cy="47379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C8F8A42-ABC8-494E-B783-10959D0ABEF6}"/>
                </a:ext>
              </a:extLst>
            </p:cNvPr>
            <p:cNvGrpSpPr/>
            <p:nvPr/>
          </p:nvGrpSpPr>
          <p:grpSpPr>
            <a:xfrm>
              <a:off x="5579070" y="4803184"/>
              <a:ext cx="1536583" cy="430887"/>
              <a:chOff x="5422782" y="2117434"/>
              <a:chExt cx="1536583" cy="430887"/>
            </a:xfrm>
          </p:grpSpPr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DA529035-8186-45DF-B4AA-2CF5A73F7476}"/>
                  </a:ext>
                </a:extLst>
              </p:cNvPr>
              <p:cNvCxnSpPr/>
              <p:nvPr/>
            </p:nvCxnSpPr>
            <p:spPr>
              <a:xfrm>
                <a:off x="5422782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90DE217-FED3-47F9-9599-BB35CA858FF6}"/>
                  </a:ext>
                </a:extLst>
              </p:cNvPr>
              <p:cNvSpPr txBox="1"/>
              <p:nvPr/>
            </p:nvSpPr>
            <p:spPr>
              <a:xfrm>
                <a:off x="5422782" y="2117434"/>
                <a:ext cx="15365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Sort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C142A48-9979-467F-84EF-D1905591626C}"/>
                  </a:ext>
                </a:extLst>
              </p:cNvPr>
              <p:cNvCxnSpPr/>
              <p:nvPr/>
            </p:nvCxnSpPr>
            <p:spPr>
              <a:xfrm>
                <a:off x="6959365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E1811-E8FF-4872-81C6-B2DF7A879C7A}"/>
              </a:ext>
            </a:extLst>
          </p:cNvPr>
          <p:cNvGrpSpPr/>
          <p:nvPr/>
        </p:nvGrpSpPr>
        <p:grpSpPr>
          <a:xfrm>
            <a:off x="5920175" y="5785154"/>
            <a:ext cx="1049504" cy="844187"/>
            <a:chOff x="5920175" y="5785154"/>
            <a:chExt cx="1049504" cy="84418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3663B49-34EB-4BB1-9DEE-3652A2542E54}"/>
                </a:ext>
              </a:extLst>
            </p:cNvPr>
            <p:cNvSpPr txBox="1"/>
            <p:nvPr/>
          </p:nvSpPr>
          <p:spPr>
            <a:xfrm>
              <a:off x="5920175" y="6106121"/>
              <a:ext cx="104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95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29E53CB-1C86-4F2B-83BE-E5EF4CAB2BF2}"/>
                </a:ext>
              </a:extLst>
            </p:cNvPr>
            <p:cNvCxnSpPr>
              <a:cxnSpLocks/>
            </p:cNvCxnSpPr>
            <p:nvPr/>
          </p:nvCxnSpPr>
          <p:spPr>
            <a:xfrm>
              <a:off x="6444927" y="5785154"/>
              <a:ext cx="0" cy="3335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0A6B3DA-2DAA-4625-8D3A-43EA33841E65}"/>
              </a:ext>
            </a:extLst>
          </p:cNvPr>
          <p:cNvSpPr/>
          <p:nvPr/>
        </p:nvSpPr>
        <p:spPr>
          <a:xfrm>
            <a:off x="184981" y="2607392"/>
            <a:ext cx="2111742" cy="139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01F14-8BDC-4F77-8778-4D85E532DB13}"/>
              </a:ext>
            </a:extLst>
          </p:cNvPr>
          <p:cNvSpPr/>
          <p:nvPr/>
        </p:nvSpPr>
        <p:spPr>
          <a:xfrm>
            <a:off x="100144" y="2541864"/>
            <a:ext cx="3072747" cy="21224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3CDEFC-958B-4218-8AD9-9C6D02825BD4}"/>
              </a:ext>
            </a:extLst>
          </p:cNvPr>
          <p:cNvSpPr txBox="1"/>
          <p:nvPr/>
        </p:nvSpPr>
        <p:spPr>
          <a:xfrm>
            <a:off x="208075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B76D31-8EBF-437E-8F55-53A428A27899}"/>
              </a:ext>
            </a:extLst>
          </p:cNvPr>
          <p:cNvSpPr txBox="1"/>
          <p:nvPr/>
        </p:nvSpPr>
        <p:spPr>
          <a:xfrm>
            <a:off x="930284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73A757-3E2B-4738-BFAE-BF6AF81E1B38}"/>
              </a:ext>
            </a:extLst>
          </p:cNvPr>
          <p:cNvSpPr txBox="1"/>
          <p:nvPr/>
        </p:nvSpPr>
        <p:spPr>
          <a:xfrm>
            <a:off x="208075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04E1F9-35FF-4F7F-B350-D0226C05069F}"/>
              </a:ext>
            </a:extLst>
          </p:cNvPr>
          <p:cNvSpPr txBox="1"/>
          <p:nvPr/>
        </p:nvSpPr>
        <p:spPr>
          <a:xfrm>
            <a:off x="930284" y="3150990"/>
            <a:ext cx="706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AAB246-B2BD-4DFA-91B7-D2A21761708C}"/>
              </a:ext>
            </a:extLst>
          </p:cNvPr>
          <p:cNvSpPr txBox="1"/>
          <p:nvPr/>
        </p:nvSpPr>
        <p:spPr>
          <a:xfrm>
            <a:off x="208075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144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DE0513-175D-444D-A8F0-65363654B223}"/>
              </a:ext>
            </a:extLst>
          </p:cNvPr>
          <p:cNvSpPr txBox="1"/>
          <p:nvPr/>
        </p:nvSpPr>
        <p:spPr>
          <a:xfrm>
            <a:off x="930284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2CD1A9-04D7-4198-880F-B393747154F6}"/>
              </a:ext>
            </a:extLst>
          </p:cNvPr>
          <p:cNvSpPr txBox="1"/>
          <p:nvPr/>
        </p:nvSpPr>
        <p:spPr>
          <a:xfrm>
            <a:off x="1652495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47E236-A8A5-429B-8A1C-92D7524A4CCA}"/>
              </a:ext>
            </a:extLst>
          </p:cNvPr>
          <p:cNvSpPr txBox="1"/>
          <p:nvPr/>
        </p:nvSpPr>
        <p:spPr>
          <a:xfrm>
            <a:off x="1652495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71B4C7-06D1-4118-8F2D-82018FA18D9C}"/>
              </a:ext>
            </a:extLst>
          </p:cNvPr>
          <p:cNvSpPr txBox="1"/>
          <p:nvPr/>
        </p:nvSpPr>
        <p:spPr>
          <a:xfrm>
            <a:off x="1652495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761E25-2682-4DB3-980E-EE1915B4C062}"/>
              </a:ext>
            </a:extLst>
          </p:cNvPr>
          <p:cNvSpPr txBox="1"/>
          <p:nvPr/>
        </p:nvSpPr>
        <p:spPr>
          <a:xfrm>
            <a:off x="2358728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30B066-940B-438B-A317-BE668B43EEC3}"/>
              </a:ext>
            </a:extLst>
          </p:cNvPr>
          <p:cNvSpPr txBox="1"/>
          <p:nvPr/>
        </p:nvSpPr>
        <p:spPr>
          <a:xfrm>
            <a:off x="2358728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936FCC-EF61-4B98-8F82-BAA99AF8BFB9}"/>
              </a:ext>
            </a:extLst>
          </p:cNvPr>
          <p:cNvSpPr txBox="1"/>
          <p:nvPr/>
        </p:nvSpPr>
        <p:spPr>
          <a:xfrm>
            <a:off x="2358728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FE9AF6-9CAA-47CC-B4D5-79736AC56D3C}"/>
              </a:ext>
            </a:extLst>
          </p:cNvPr>
          <p:cNvSpPr txBox="1"/>
          <p:nvPr/>
        </p:nvSpPr>
        <p:spPr>
          <a:xfrm>
            <a:off x="208075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6C70148-A62E-4F14-9C7C-DFA25776DD22}"/>
              </a:ext>
            </a:extLst>
          </p:cNvPr>
          <p:cNvSpPr txBox="1"/>
          <p:nvPr/>
        </p:nvSpPr>
        <p:spPr>
          <a:xfrm>
            <a:off x="930284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551B00-11E9-47FB-B7F3-3105483BE6AC}"/>
              </a:ext>
            </a:extLst>
          </p:cNvPr>
          <p:cNvSpPr txBox="1"/>
          <p:nvPr/>
        </p:nvSpPr>
        <p:spPr>
          <a:xfrm>
            <a:off x="1652495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C98088-FA66-46D0-80AC-C20703CC543A}"/>
              </a:ext>
            </a:extLst>
          </p:cNvPr>
          <p:cNvSpPr txBox="1"/>
          <p:nvPr/>
        </p:nvSpPr>
        <p:spPr>
          <a:xfrm>
            <a:off x="2358728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8024164-148B-4D89-8B97-78CC0CF4D820}"/>
              </a:ext>
            </a:extLst>
          </p:cNvPr>
          <p:cNvSpPr/>
          <p:nvPr/>
        </p:nvSpPr>
        <p:spPr>
          <a:xfrm>
            <a:off x="891214" y="3199042"/>
            <a:ext cx="2111742" cy="13973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Median </a:t>
            </a:r>
          </a:p>
          <a:p>
            <a:pPr algn="ctr"/>
            <a:r>
              <a:rPr lang="en-US" sz="3200" dirty="0"/>
              <a:t>Filter</a:t>
            </a:r>
          </a:p>
          <a:p>
            <a:pPr algn="ctr"/>
            <a:r>
              <a:rPr lang="en-US" sz="3200" dirty="0"/>
              <a:t>(size=3)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75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Median </a:t>
            </a:r>
          </a:p>
          <a:p>
            <a:pPr algn="ctr"/>
            <a:r>
              <a:rPr lang="en-US" sz="3200" dirty="0"/>
              <a:t>Filter</a:t>
            </a:r>
          </a:p>
          <a:p>
            <a:pPr algn="ctr"/>
            <a:r>
              <a:rPr lang="en-US" sz="3200" dirty="0"/>
              <a:t>(size = 7)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4" y="1574352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8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2B1EB-CF52-494F-8284-FD114AF27C36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(I believe): Kristen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61D21-7C46-4734-BE99-0B2CB6E01D32}"/>
              </a:ext>
            </a:extLst>
          </p:cNvPr>
          <p:cNvGrpSpPr/>
          <p:nvPr/>
        </p:nvGrpSpPr>
        <p:grpSpPr>
          <a:xfrm>
            <a:off x="628650" y="2126720"/>
            <a:ext cx="4503929" cy="1302280"/>
            <a:chOff x="628650" y="2126720"/>
            <a:chExt cx="4503929" cy="1302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1A84A6E-54AF-47C8-A253-8B64DC1E2AC5}"/>
                    </a:ext>
                  </a:extLst>
                </p:cNvPr>
                <p:cNvSpPr txBox="1"/>
                <p:nvPr/>
              </p:nvSpPr>
              <p:spPr>
                <a:xfrm>
                  <a:off x="628650" y="2126720"/>
                  <a:ext cx="1944827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1A84A6E-54AF-47C8-A253-8B64DC1E2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126720"/>
                  <a:ext cx="1944827" cy="12990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C03E52-13A5-4641-BAAC-09DFD3133EDA}"/>
                    </a:ext>
                  </a:extLst>
                </p:cNvPr>
                <p:cNvSpPr txBox="1"/>
                <p:nvPr/>
              </p:nvSpPr>
              <p:spPr>
                <a:xfrm>
                  <a:off x="3187751" y="2126720"/>
                  <a:ext cx="1944828" cy="13022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C03E52-13A5-4641-BAAC-09DFD3133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751" y="2126720"/>
                  <a:ext cx="1944828" cy="13022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50D921-8D2D-45C4-AF7F-CE76100AD176}"/>
              </a:ext>
            </a:extLst>
          </p:cNvPr>
          <p:cNvGrpSpPr/>
          <p:nvPr/>
        </p:nvGrpSpPr>
        <p:grpSpPr>
          <a:xfrm>
            <a:off x="2651023" y="2126720"/>
            <a:ext cx="5333265" cy="1299074"/>
            <a:chOff x="2651023" y="2126720"/>
            <a:chExt cx="5333265" cy="12990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14A544-DA29-48E4-8DAF-378056217FC4}"/>
                </a:ext>
              </a:extLst>
            </p:cNvPr>
            <p:cNvSpPr txBox="1"/>
            <p:nvPr/>
          </p:nvSpPr>
          <p:spPr>
            <a:xfrm>
              <a:off x="2651023" y="2498843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BB18C7-91A9-4B2D-B2C5-50882BAF9A01}"/>
                </a:ext>
              </a:extLst>
            </p:cNvPr>
            <p:cNvGrpSpPr/>
            <p:nvPr/>
          </p:nvGrpSpPr>
          <p:grpSpPr>
            <a:xfrm>
              <a:off x="5356429" y="2126720"/>
              <a:ext cx="2627859" cy="1299074"/>
              <a:chOff x="5356429" y="2126720"/>
              <a:chExt cx="2627859" cy="12990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DEA4A81-2DBD-49B3-825E-1D2750DA0A6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9460" y="2126720"/>
                    <a:ext cx="1944828" cy="12990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DEA4A81-2DBD-49B3-825E-1D2750DA0A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460" y="2126720"/>
                    <a:ext cx="1944828" cy="1299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50C16-1F12-457C-BC36-3C35B53322C8}"/>
                  </a:ext>
                </a:extLst>
              </p:cNvPr>
              <p:cNvSpPr txBox="1"/>
              <p:nvPr/>
            </p:nvSpPr>
            <p:spPr>
              <a:xfrm>
                <a:off x="5356429" y="2498842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FA657-A95F-4D05-9EFF-682023A5A633}"/>
              </a:ext>
            </a:extLst>
          </p:cNvPr>
          <p:cNvGrpSpPr/>
          <p:nvPr/>
        </p:nvGrpSpPr>
        <p:grpSpPr>
          <a:xfrm>
            <a:off x="1339647" y="3640205"/>
            <a:ext cx="6026757" cy="1809178"/>
            <a:chOff x="1339647" y="3640205"/>
            <a:chExt cx="6026757" cy="18091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AB2423F-BA65-4F98-BAD6-93BFD2ADC605}"/>
                </a:ext>
              </a:extLst>
            </p:cNvPr>
            <p:cNvCxnSpPr/>
            <p:nvPr/>
          </p:nvCxnSpPr>
          <p:spPr>
            <a:xfrm>
              <a:off x="1602029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58F913-8E0C-47CE-A171-2CD703745E77}"/>
                </a:ext>
              </a:extLst>
            </p:cNvPr>
            <p:cNvCxnSpPr/>
            <p:nvPr/>
          </p:nvCxnSpPr>
          <p:spPr>
            <a:xfrm>
              <a:off x="4175760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439C47-67A8-4F25-8DAB-A7E90DF5A5ED}"/>
                </a:ext>
              </a:extLst>
            </p:cNvPr>
            <p:cNvCxnSpPr/>
            <p:nvPr/>
          </p:nvCxnSpPr>
          <p:spPr>
            <a:xfrm>
              <a:off x="7011874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5F05B9-BF0C-417C-A3D7-6AB323F3EDD5}"/>
                </a:ext>
              </a:extLst>
            </p:cNvPr>
            <p:cNvSpPr txBox="1"/>
            <p:nvPr/>
          </p:nvSpPr>
          <p:spPr>
            <a:xfrm>
              <a:off x="1339647" y="3839619"/>
              <a:ext cx="602675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Median Filter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B475B-9FCD-4CA3-811A-61EDB7468000}"/>
                </a:ext>
              </a:extLst>
            </p:cNvPr>
            <p:cNvSpPr txBox="1"/>
            <p:nvPr/>
          </p:nvSpPr>
          <p:spPr>
            <a:xfrm>
              <a:off x="1477669" y="4864608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3A179C-279D-4CBF-B0ED-09A0CB88B6A0}"/>
                </a:ext>
              </a:extLst>
            </p:cNvPr>
            <p:cNvSpPr txBox="1"/>
            <p:nvPr/>
          </p:nvSpPr>
          <p:spPr>
            <a:xfrm>
              <a:off x="4047749" y="4863389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72E891-FBA6-4CCA-A4FB-82C745EC092A}"/>
                </a:ext>
              </a:extLst>
            </p:cNvPr>
            <p:cNvSpPr txBox="1"/>
            <p:nvPr/>
          </p:nvSpPr>
          <p:spPr>
            <a:xfrm>
              <a:off x="6883863" y="4863389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69A8F2-4001-4B08-B51D-6B7F9511EE42}"/>
                </a:ext>
              </a:extLst>
            </p:cNvPr>
            <p:cNvSpPr txBox="1"/>
            <p:nvPr/>
          </p:nvSpPr>
          <p:spPr>
            <a:xfrm>
              <a:off x="2748838" y="4863388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019B7-1C4C-4EDF-9A26-201081283457}"/>
                </a:ext>
              </a:extLst>
            </p:cNvPr>
            <p:cNvSpPr txBox="1"/>
            <p:nvPr/>
          </p:nvSpPr>
          <p:spPr>
            <a:xfrm>
              <a:off x="5356429" y="4863387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3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12A2-AE84-43A2-A604-C0BB3CA0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F1A6-176D-4915-A181-CE9C6DCCB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-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D300-6B08-47F5-88AE-487808462650}"/>
              </a:ext>
            </a:extLst>
          </p:cNvPr>
          <p:cNvGrpSpPr/>
          <p:nvPr/>
        </p:nvGrpSpPr>
        <p:grpSpPr>
          <a:xfrm>
            <a:off x="5526457" y="1317292"/>
            <a:ext cx="2423720" cy="2120606"/>
            <a:chOff x="5071174" y="1317292"/>
            <a:chExt cx="2423720" cy="2120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1EBE20-391B-4807-9C2D-3867C2C5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75" y="1866521"/>
              <a:ext cx="2423719" cy="15713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E9F04-5485-44CE-923A-B70AC39F5F15}"/>
                </a:ext>
              </a:extLst>
            </p:cNvPr>
            <p:cNvSpPr txBox="1"/>
            <p:nvPr/>
          </p:nvSpPr>
          <p:spPr>
            <a:xfrm>
              <a:off x="507117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Smoothed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F04CD-DE1A-40DA-B6BF-39ED1016487B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D2B516-FDC5-4DE6-8A7D-06B92482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3"/>
              <a:ext cx="3903423" cy="25307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3196730" y="3566428"/>
              <a:ext cx="293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F75884-82DE-43BB-B3EB-5124C05844A0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2711368" y="3566428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“Sharpened”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α=1</a:t>
              </a:r>
              <a:endParaRPr lang="en-US" sz="3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9DD51A-59FE-4225-A272-402DEFB1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2"/>
              <a:ext cx="3903423" cy="253071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B326E42-0C51-4466-ADCA-84C5AC77D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3FA8A-29D9-4A7F-A57A-AFF268C4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9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α=2</a:t>
            </a:r>
            <a:endParaRPr lang="en-U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24FD9-5191-4584-8612-C0470435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1"/>
            <a:ext cx="3903424" cy="2530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CF97D1-901C-400C-9128-CA9DADCB5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339066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9FBAB7-49F9-4145-AA29-12C1D310844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867212" y="5369357"/>
            <a:ext cx="740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O11 = I11*F11 + I12*F12 + … + I33*F33</a:t>
            </a:r>
          </a:p>
        </p:txBody>
      </p:sp>
    </p:spTree>
    <p:extLst>
      <p:ext uri="{BB962C8B-B14F-4D97-AF65-F5344CB8AC3E}">
        <p14:creationId xmlns:p14="http://schemas.microsoft.com/office/powerpoint/2010/main" val="28801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30CF8-2AA4-4C90-8628-256664DC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A568097-7EFE-4F28-9FE6-46F9D04D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2"/>
            <a:ext cx="3903423" cy="2530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Extreme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α=10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E81384-7215-4454-831B-ECC14F2B0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2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A43B-580D-4124-AC93-E801919E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Filtering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4C4B83-D07D-4E39-9801-447F4A6A802F}"/>
              </a:ext>
            </a:extLst>
          </p:cNvPr>
          <p:cNvGrpSpPr/>
          <p:nvPr/>
        </p:nvGrpSpPr>
        <p:grpSpPr>
          <a:xfrm>
            <a:off x="1978245" y="2644713"/>
            <a:ext cx="1272041" cy="424017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673342-DD66-4752-91D7-6C2AB3277661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80FAD3-0DBA-48BD-AF6F-871F11FC32E7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EF965F-7F77-4317-8425-FD7D23E5B808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6151CD2-3ABF-4721-AF18-E2F9DC03F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21482"/>
            <a:ext cx="3903423" cy="2530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2EDE2-8AAA-4C69-AA05-BA4E6CC51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71" y="3821482"/>
            <a:ext cx="3903423" cy="2530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A495D0-2446-41DC-BF7C-3741178A468D}"/>
              </a:ext>
            </a:extLst>
          </p:cNvPr>
          <p:cNvGrpSpPr/>
          <p:nvPr/>
        </p:nvGrpSpPr>
        <p:grpSpPr>
          <a:xfrm>
            <a:off x="628650" y="3171217"/>
            <a:ext cx="8148144" cy="584775"/>
            <a:chOff x="628650" y="3171217"/>
            <a:chExt cx="814814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97156B-3D8B-4922-8320-65CFD0657178}"/>
                </a:ext>
              </a:extLst>
            </p:cNvPr>
            <p:cNvSpPr txBox="1"/>
            <p:nvPr/>
          </p:nvSpPr>
          <p:spPr>
            <a:xfrm>
              <a:off x="628650" y="3171217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C762FD-DCB3-4166-9DF3-FA927F81A203}"/>
                </a:ext>
              </a:extLst>
            </p:cNvPr>
            <p:cNvSpPr txBox="1"/>
            <p:nvPr/>
          </p:nvSpPr>
          <p:spPr>
            <a:xfrm>
              <a:off x="4873371" y="3171217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2EB696-2CAC-473B-AD11-9D8DA7D96058}"/>
              </a:ext>
            </a:extLst>
          </p:cNvPr>
          <p:cNvGrpSpPr/>
          <p:nvPr/>
        </p:nvGrpSpPr>
        <p:grpSpPr>
          <a:xfrm>
            <a:off x="6189061" y="2644710"/>
            <a:ext cx="1272041" cy="424017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87283E-E865-4D37-BE30-5FE8E7DB9413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AC6502-FC36-4423-B8A5-0D1DF804CC5A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075544-9457-4444-9A4D-6129C70385D2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9AAB28-AD5B-451C-AB28-782DBBA7FD4C}"/>
              </a:ext>
            </a:extLst>
          </p:cNvPr>
          <p:cNvSpPr txBox="1"/>
          <p:nvPr/>
        </p:nvSpPr>
        <p:spPr>
          <a:xfrm>
            <a:off x="7366910" y="2376228"/>
            <a:ext cx="5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1C609-54EC-4D60-AB9E-DD5A502A894A}"/>
              </a:ext>
            </a:extLst>
          </p:cNvPr>
          <p:cNvSpPr txBox="1"/>
          <p:nvPr/>
        </p:nvSpPr>
        <p:spPr>
          <a:xfrm>
            <a:off x="441994" y="1808634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What’s this Filter?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D9DA-6DD5-4BBF-88D4-1FA7EBC9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Derivatives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188E0-5EAD-45B2-ACC4-C7ECDC8E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78" y="2787649"/>
            <a:ext cx="5715000" cy="370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A5DCA-A6CB-4EC1-8BD8-FF2485AB69ED}"/>
              </a:ext>
            </a:extLst>
          </p:cNvPr>
          <p:cNvSpPr txBox="1"/>
          <p:nvPr/>
        </p:nvSpPr>
        <p:spPr>
          <a:xfrm>
            <a:off x="1636678" y="220287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(Dx</a:t>
            </a:r>
            <a:r>
              <a:rPr lang="en-US" sz="3200" baseline="30000" dirty="0"/>
              <a:t>2</a:t>
            </a:r>
            <a:r>
              <a:rPr lang="en-US" sz="3200" dirty="0"/>
              <a:t> + Dy</a:t>
            </a:r>
            <a:r>
              <a:rPr lang="en-US" sz="3200" baseline="30000" dirty="0"/>
              <a:t>2 </a:t>
            </a:r>
            <a:r>
              <a:rPr lang="en-US" sz="3200" dirty="0"/>
              <a:t>)</a:t>
            </a:r>
            <a:r>
              <a:rPr lang="en-US" sz="3200" baseline="300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934982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5223-5F74-40FB-9402-FF6C72A8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Counting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FB37-35B5-411A-9FDE-D7210AD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3561202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CA423-2E10-460F-AF52-46A7F1C9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2" y="3561202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513D6-879D-48D6-91C1-9F26D7474654}"/>
              </a:ext>
            </a:extLst>
          </p:cNvPr>
          <p:cNvSpPr txBox="1"/>
          <p:nvPr/>
        </p:nvSpPr>
        <p:spPr>
          <a:xfrm>
            <a:off x="2897412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BC4E-28A2-44ED-83A8-D091628AD048}"/>
              </a:ext>
            </a:extLst>
          </p:cNvPr>
          <p:cNvSpPr txBox="1"/>
          <p:nvPr/>
        </p:nvSpPr>
        <p:spPr>
          <a:xfrm>
            <a:off x="5705251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073589-1E8F-48D3-8993-10BAB2711B52}"/>
              </a:ext>
            </a:extLst>
          </p:cNvPr>
          <p:cNvGrpSpPr/>
          <p:nvPr/>
        </p:nvGrpSpPr>
        <p:grpSpPr>
          <a:xfrm>
            <a:off x="3844284" y="3957697"/>
            <a:ext cx="1493010" cy="1493010"/>
            <a:chOff x="3449748" y="4029531"/>
            <a:chExt cx="1806542" cy="18065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27D702-C2D3-4CB8-86EA-26AA25204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748" y="4029531"/>
              <a:ext cx="1806542" cy="1806542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5290CA-9964-4DE1-BFA7-B6FAEF395B27}"/>
                </a:ext>
              </a:extLst>
            </p:cNvPr>
            <p:cNvCxnSpPr>
              <a:endCxn id="9" idx="1"/>
            </p:cNvCxnSpPr>
            <p:nvPr/>
          </p:nvCxnSpPr>
          <p:spPr>
            <a:xfrm flipH="1">
              <a:off x="3449748" y="4932802"/>
              <a:ext cx="903271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5EC96-B693-4E77-AC06-D9D10B173DAD}"/>
                </a:ext>
              </a:extLst>
            </p:cNvPr>
            <p:cNvSpPr txBox="1"/>
            <p:nvPr/>
          </p:nvSpPr>
          <p:spPr>
            <a:xfrm>
              <a:off x="3638144" y="4442041"/>
              <a:ext cx="1366234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r=10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D115E2-387F-43B7-B331-8AA78732B5DA}"/>
              </a:ext>
            </a:extLst>
          </p:cNvPr>
          <p:cNvSpPr txBox="1"/>
          <p:nvPr/>
        </p:nvSpPr>
        <p:spPr>
          <a:xfrm>
            <a:off x="243455" y="289691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Pixels</a:t>
            </a:r>
            <a:endParaRPr lang="en-US" sz="32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6E723-F7F8-42E1-BCC9-39800C41D880}"/>
              </a:ext>
            </a:extLst>
          </p:cNvPr>
          <p:cNvSpPr txBox="1"/>
          <p:nvPr/>
        </p:nvSpPr>
        <p:spPr>
          <a:xfrm>
            <a:off x="3823286" y="2976427"/>
            <a:ext cx="148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Disk</a:t>
            </a:r>
            <a:endParaRPr lang="en-US" sz="32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EE46D-308B-4F81-BE9C-976C5F51D296}"/>
              </a:ext>
            </a:extLst>
          </p:cNvPr>
          <p:cNvSpPr txBox="1"/>
          <p:nvPr/>
        </p:nvSpPr>
        <p:spPr>
          <a:xfrm>
            <a:off x="6652122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???</a:t>
            </a:r>
            <a:endParaRPr lang="en-US" sz="3200" b="1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F642E-0A38-4317-8BFE-8D1500480777}"/>
              </a:ext>
            </a:extLst>
          </p:cNvPr>
          <p:cNvSpPr txBox="1"/>
          <p:nvPr/>
        </p:nvSpPr>
        <p:spPr>
          <a:xfrm>
            <a:off x="441994" y="1808634"/>
            <a:ext cx="826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“on” pixels have </a:t>
            </a:r>
          </a:p>
          <a:p>
            <a:pPr algn="ctr"/>
            <a:r>
              <a:rPr lang="en-US" sz="2800" dirty="0"/>
              <a:t>10+ neighbors within 10 pixels?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5223-5F74-40FB-9402-FF6C72A8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9D93A-77EB-426D-9C9E-FE11AF2B986C}"/>
              </a:ext>
            </a:extLst>
          </p:cNvPr>
          <p:cNvSpPr txBox="1"/>
          <p:nvPr/>
        </p:nvSpPr>
        <p:spPr>
          <a:xfrm>
            <a:off x="441994" y="1808634"/>
            <a:ext cx="826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“on” pixels have </a:t>
            </a:r>
          </a:p>
          <a:p>
            <a:pPr algn="ctr"/>
            <a:r>
              <a:rPr lang="en-US" sz="2800" dirty="0"/>
              <a:t>10+ neighbors within 10 pixels?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FB37-35B5-411A-9FDE-D7210AD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3561202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513D6-879D-48D6-91C1-9F26D7474654}"/>
              </a:ext>
            </a:extLst>
          </p:cNvPr>
          <p:cNvSpPr txBox="1"/>
          <p:nvPr/>
        </p:nvSpPr>
        <p:spPr>
          <a:xfrm>
            <a:off x="2699164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BC4E-28A2-44ED-83A8-D091628AD048}"/>
              </a:ext>
            </a:extLst>
          </p:cNvPr>
          <p:cNvSpPr txBox="1"/>
          <p:nvPr/>
        </p:nvSpPr>
        <p:spPr>
          <a:xfrm>
            <a:off x="5705251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115E2-387F-43B7-B331-8AA78732B5DA}"/>
              </a:ext>
            </a:extLst>
          </p:cNvPr>
          <p:cNvSpPr txBox="1"/>
          <p:nvPr/>
        </p:nvSpPr>
        <p:spPr>
          <a:xfrm>
            <a:off x="243455" y="289691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Pixels</a:t>
            </a:r>
            <a:endParaRPr lang="en-US" sz="32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EE46D-308B-4F81-BE9C-976C5F51D296}"/>
              </a:ext>
            </a:extLst>
          </p:cNvPr>
          <p:cNvSpPr txBox="1"/>
          <p:nvPr/>
        </p:nvSpPr>
        <p:spPr>
          <a:xfrm>
            <a:off x="6652122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Answer</a:t>
            </a:r>
            <a:endParaRPr lang="en-US" sz="3200" baseline="30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24D138-A1AD-4E4B-955B-A88FC03D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8" y="3561202"/>
            <a:ext cx="2286000" cy="228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1799C8-855C-4A52-AA82-B3BBEF4F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0" y="3561200"/>
            <a:ext cx="2286001" cy="22860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30D70B-D6F0-4BB1-A75F-726A3439F348}"/>
              </a:ext>
            </a:extLst>
          </p:cNvPr>
          <p:cNvSpPr txBox="1"/>
          <p:nvPr/>
        </p:nvSpPr>
        <p:spPr>
          <a:xfrm>
            <a:off x="3447788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Density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4927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C7A5-9D1B-4FA4-B818-55CC5C60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469253"/>
            <a:ext cx="5715000" cy="37052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00A78-9807-47DD-BE9E-884F2E245B5A}"/>
              </a:ext>
            </a:extLst>
          </p:cNvPr>
          <p:cNvSpPr txBox="1"/>
          <p:nvPr/>
        </p:nvSpPr>
        <p:spPr>
          <a:xfrm>
            <a:off x="817449" y="1486408"/>
            <a:ext cx="750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Oh no! Missing data!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(and we know where)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9FF40-3F61-40CA-B9A0-54EDD861E93B}"/>
              </a:ext>
            </a:extLst>
          </p:cNvPr>
          <p:cNvSpPr txBox="1"/>
          <p:nvPr/>
        </p:nvSpPr>
        <p:spPr>
          <a:xfrm>
            <a:off x="1056667" y="6342434"/>
            <a:ext cx="70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with many non-normal cameras (e.g., depth cameras)</a:t>
            </a:r>
          </a:p>
        </p:txBody>
      </p:sp>
    </p:spTree>
    <p:extLst>
      <p:ext uri="{BB962C8B-B14F-4D97-AF65-F5344CB8AC3E}">
        <p14:creationId xmlns:p14="http://schemas.microsoft.com/office/powerpoint/2010/main" val="35343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DB1A-B86D-4560-B7F0-3434A5A6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 (Added after class)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A3B7-C7E8-43AA-A5C4-84C2EF798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Element-wise operations on matrices A,B:</a:t>
            </a:r>
          </a:p>
          <a:p>
            <a:r>
              <a:rPr lang="en-US" dirty="0"/>
              <a:t>Addition (same as normal): </a:t>
            </a:r>
          </a:p>
          <a:p>
            <a:pPr lvl="1"/>
            <a:r>
              <a:rPr lang="en-US" dirty="0" err="1"/>
              <a:t>Out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+ </a:t>
            </a:r>
            <a:r>
              <a:rPr lang="en-US" dirty="0" err="1"/>
              <a:t>B</a:t>
            </a:r>
            <a:r>
              <a:rPr lang="en-US" baseline="-25000" dirty="0" err="1"/>
              <a:t>ij</a:t>
            </a:r>
            <a:endParaRPr lang="en-US" dirty="0"/>
          </a:p>
          <a:p>
            <a:r>
              <a:rPr lang="en-US" dirty="0"/>
              <a:t>Division: </a:t>
            </a:r>
          </a:p>
          <a:p>
            <a:pPr lvl="1"/>
            <a:r>
              <a:rPr lang="en-US" dirty="0" err="1"/>
              <a:t>Out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/ </a:t>
            </a:r>
            <a:r>
              <a:rPr lang="en-US" dirty="0" err="1"/>
              <a:t>B</a:t>
            </a:r>
            <a:r>
              <a:rPr lang="en-US" baseline="-25000" dirty="0" err="1"/>
              <a:t>ij</a:t>
            </a:r>
            <a:endParaRPr lang="en-US" baseline="-25000" dirty="0"/>
          </a:p>
          <a:p>
            <a:r>
              <a:rPr lang="en-US" dirty="0"/>
              <a:t>Multiplication (aka Hadamard Product):</a:t>
            </a:r>
          </a:p>
          <a:p>
            <a:pPr lvl="1"/>
            <a:r>
              <a:rPr lang="en-US" dirty="0" err="1"/>
              <a:t>Out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* </a:t>
            </a:r>
            <a:r>
              <a:rPr lang="en-US" dirty="0" err="1"/>
              <a:t>B</a:t>
            </a:r>
            <a:r>
              <a:rPr lang="en-US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 typically taught in entry-level linear algebra. Common when working with real matrix data.</a:t>
            </a:r>
          </a:p>
        </p:txBody>
      </p:sp>
    </p:spTree>
    <p:extLst>
      <p:ext uri="{BB962C8B-B14F-4D97-AF65-F5344CB8AC3E}">
        <p14:creationId xmlns:p14="http://schemas.microsoft.com/office/powerpoint/2010/main" val="2171381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C7A5-9D1B-4FA4-B818-55CC5C60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3" y="2017550"/>
            <a:ext cx="2999769" cy="19448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01C20-225D-458F-91A6-8E93158F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3" y="4688908"/>
            <a:ext cx="2999767" cy="1944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25D9E-FA9C-47DF-BD27-2E23F1689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1" y="2456575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46E290-C9A2-4F0A-9EA4-6D730F3E4803}"/>
              </a:ext>
            </a:extLst>
          </p:cNvPr>
          <p:cNvSpPr txBox="1"/>
          <p:nvPr/>
        </p:nvSpPr>
        <p:spPr>
          <a:xfrm>
            <a:off x="-136187" y="5127932"/>
            <a:ext cx="1708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Binary </a:t>
            </a:r>
          </a:p>
          <a:p>
            <a:pPr algn="ctr"/>
            <a:r>
              <a:rPr lang="en-US" sz="3200" dirty="0"/>
              <a:t>Mask </a:t>
            </a:r>
            <a:endParaRPr lang="en-US" sz="3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1832B-AA12-4040-8266-0696DE72D1EB}"/>
              </a:ext>
            </a:extLst>
          </p:cNvPr>
          <p:cNvSpPr txBox="1"/>
          <p:nvPr/>
        </p:nvSpPr>
        <p:spPr>
          <a:xfrm>
            <a:off x="-136187" y="2697587"/>
            <a:ext cx="17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</a:t>
            </a:r>
            <a:endParaRPr lang="en-US" sz="32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C1B75-5001-48BA-871B-C278C8BA33B3}"/>
              </a:ext>
            </a:extLst>
          </p:cNvPr>
          <p:cNvCxnSpPr>
            <a:cxnSpLocks/>
          </p:cNvCxnSpPr>
          <p:nvPr/>
        </p:nvCxnSpPr>
        <p:spPr>
          <a:xfrm>
            <a:off x="1572233" y="4260715"/>
            <a:ext cx="48674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3870A3-4664-4C74-8411-A252E09677EE}"/>
              </a:ext>
            </a:extLst>
          </p:cNvPr>
          <p:cNvSpPr txBox="1"/>
          <p:nvPr/>
        </p:nvSpPr>
        <p:spPr>
          <a:xfrm>
            <a:off x="4682999" y="2620643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0C0F5F-B5C5-42CB-9A19-1BFC91133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1" y="5127932"/>
            <a:ext cx="1066800" cy="1066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FF5C3B-F5FB-420E-9657-2734C560EF73}"/>
              </a:ext>
            </a:extLst>
          </p:cNvPr>
          <p:cNvSpPr txBox="1"/>
          <p:nvPr/>
        </p:nvSpPr>
        <p:spPr>
          <a:xfrm>
            <a:off x="4682999" y="529200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25282-6A2A-4867-B514-68297C81A3FB}"/>
              </a:ext>
            </a:extLst>
          </p:cNvPr>
          <p:cNvSpPr txBox="1"/>
          <p:nvPr/>
        </p:nvSpPr>
        <p:spPr>
          <a:xfrm>
            <a:off x="2445161" y="4076049"/>
            <a:ext cx="3420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Per-element /</a:t>
            </a:r>
            <a:endParaRPr lang="en-US" baseline="30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778744-3E50-4A04-80E8-D7292088CA08}"/>
              </a:ext>
            </a:extLst>
          </p:cNvPr>
          <p:cNvCxnSpPr/>
          <p:nvPr/>
        </p:nvCxnSpPr>
        <p:spPr>
          <a:xfrm>
            <a:off x="6770451" y="1770434"/>
            <a:ext cx="0" cy="50194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00D673E-C365-469E-AAED-688244AE0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2017550"/>
            <a:ext cx="1947672" cy="1947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B4BA2E-6A08-426B-83D8-675CB9D57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4686085"/>
            <a:ext cx="194767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3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6E290-C9A2-4F0A-9EA4-6D730F3E4803}"/>
              </a:ext>
            </a:extLst>
          </p:cNvPr>
          <p:cNvSpPr txBox="1"/>
          <p:nvPr/>
        </p:nvSpPr>
        <p:spPr>
          <a:xfrm>
            <a:off x="-136187" y="5127932"/>
            <a:ext cx="1708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Binary </a:t>
            </a:r>
          </a:p>
          <a:p>
            <a:pPr algn="ctr"/>
            <a:r>
              <a:rPr lang="en-US" sz="3200" dirty="0"/>
              <a:t>Mask </a:t>
            </a:r>
            <a:endParaRPr lang="en-US" sz="3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1832B-AA12-4040-8266-0696DE72D1EB}"/>
              </a:ext>
            </a:extLst>
          </p:cNvPr>
          <p:cNvSpPr txBox="1"/>
          <p:nvPr/>
        </p:nvSpPr>
        <p:spPr>
          <a:xfrm>
            <a:off x="-136187" y="2697587"/>
            <a:ext cx="17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</a:t>
            </a:r>
            <a:endParaRPr lang="en-US" sz="32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C1B75-5001-48BA-871B-C278C8BA33B3}"/>
              </a:ext>
            </a:extLst>
          </p:cNvPr>
          <p:cNvCxnSpPr>
            <a:cxnSpLocks/>
          </p:cNvCxnSpPr>
          <p:nvPr/>
        </p:nvCxnSpPr>
        <p:spPr>
          <a:xfrm>
            <a:off x="1572233" y="4260715"/>
            <a:ext cx="48674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B25282-6A2A-4867-B514-68297C81A3FB}"/>
              </a:ext>
            </a:extLst>
          </p:cNvPr>
          <p:cNvSpPr txBox="1"/>
          <p:nvPr/>
        </p:nvSpPr>
        <p:spPr>
          <a:xfrm>
            <a:off x="2445161" y="4076049"/>
            <a:ext cx="3420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Per-element /</a:t>
            </a:r>
            <a:endParaRPr lang="en-US" baseline="30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98633A-82D7-46A4-B0DB-2EE6BC42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7" y="2017550"/>
            <a:ext cx="1947673" cy="1947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BDEB8D-4460-42E3-BCF5-76ABAA28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4686085"/>
            <a:ext cx="1947672" cy="1947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75463C-8CED-4FBB-AF7B-A1499A226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36" y="2017550"/>
            <a:ext cx="3000612" cy="1945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6EB33A-2240-49B7-8E99-4EF76178B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37" y="4693842"/>
            <a:ext cx="3000612" cy="19453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37F6BC-3E31-48B3-974F-6E38A46FAA9F}"/>
              </a:ext>
            </a:extLst>
          </p:cNvPr>
          <p:cNvCxnSpPr/>
          <p:nvPr/>
        </p:nvCxnSpPr>
        <p:spPr>
          <a:xfrm>
            <a:off x="6770451" y="1770434"/>
            <a:ext cx="0" cy="50194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9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854295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9FBAB7-49F9-4145-AA29-12C1D310844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496733" y="5369357"/>
            <a:ext cx="815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O12 = I12*F11 + I13*F12 + … + I34*F33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CE7DAE-5BBB-4FBE-BED5-963A4FFC3512}"/>
              </a:ext>
            </a:extLst>
          </p:cNvPr>
          <p:cNvSpPr/>
          <p:nvPr/>
        </p:nvSpPr>
        <p:spPr>
          <a:xfrm>
            <a:off x="7142437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3024166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71577EB2-CA8E-46BC-AE2A-0BE77A38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3" y="2637672"/>
            <a:ext cx="5190220" cy="33649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Before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41A2E7-0241-4AC5-A359-9865EB8B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41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45416-9B87-4271-8D4F-933D35D0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635471"/>
            <a:ext cx="5190219" cy="3364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C60D0-3948-4132-8344-B280EAEA7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55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(without missing data)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2B1E1C-7E0E-4EAE-A9EC-9D6716B1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7D80B-124A-48F0-9FC5-ED70CEE8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635471"/>
            <a:ext cx="5190219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6C888-7EF5-49E2-8C14-10F7A08D8FDD}"/>
              </a:ext>
            </a:extLst>
          </p:cNvPr>
          <p:cNvSpPr txBox="1"/>
          <p:nvPr/>
        </p:nvSpPr>
        <p:spPr>
          <a:xfrm>
            <a:off x="270662" y="5113325"/>
            <a:ext cx="841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times can we apply a </a:t>
            </a:r>
          </a:p>
          <a:p>
            <a:pPr algn="ctr"/>
            <a:r>
              <a:rPr lang="en-US" sz="2800" b="1" dirty="0"/>
              <a:t>3x3 filter to a 5x6 image?</a:t>
            </a:r>
          </a:p>
        </p:txBody>
      </p:sp>
    </p:spTree>
    <p:extLst>
      <p:ext uri="{BB962C8B-B14F-4D97-AF65-F5344CB8AC3E}">
        <p14:creationId xmlns:p14="http://schemas.microsoft.com/office/powerpoint/2010/main" val="50364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89207" y="5508344"/>
            <a:ext cx="8965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Oij</a:t>
            </a:r>
            <a:r>
              <a:rPr lang="en-US" sz="3200" dirty="0"/>
              <a:t> = </a:t>
            </a:r>
            <a:r>
              <a:rPr lang="en-US" sz="3200" dirty="0" err="1"/>
              <a:t>Iij</a:t>
            </a:r>
            <a:r>
              <a:rPr lang="en-US" sz="3200" dirty="0"/>
              <a:t>*F11 + Ii(j+1)*F12 + … + I(i+2)(j+2)*F33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646ADC-203A-46A8-8DC1-480BC5F91C41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C40A64-BD2E-46EA-9516-3A6CABC6BE82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120CC9-413D-4BE9-ACCB-289B072E2613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D5B121-B3CA-4475-B2F9-4486A5C8E932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CD119C-B7B5-4528-A0B7-0D943B10EC51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AF5703-90D8-44FB-B47B-9318BE60C03E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7BF012-E0BE-4457-9976-8732C0E5F1A1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01DAE7-5ADF-4C73-8810-6E321E61A836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5254C1-F619-4254-9199-38C7501C7B28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B03D9A-438F-43B0-A7BA-F5DED1CF9161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D2A727-4B1B-4BC0-849D-FE5A9CDFD38D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0FBF5A-C676-4495-9049-E77FDE1F4419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080851-32BE-4ACB-9A08-8F0BCB771837}"/>
              </a:ext>
            </a:extLst>
          </p:cNvPr>
          <p:cNvGrpSpPr/>
          <p:nvPr/>
        </p:nvGrpSpPr>
        <p:grpSpPr>
          <a:xfrm>
            <a:off x="4010385" y="1748094"/>
            <a:ext cx="1586364" cy="2742468"/>
            <a:chOff x="4010385" y="1748094"/>
            <a:chExt cx="1586364" cy="274246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5D437E-9A92-4633-AA28-AD56E68AAB7B}"/>
                </a:ext>
              </a:extLst>
            </p:cNvPr>
            <p:cNvGrpSpPr/>
            <p:nvPr/>
          </p:nvGrpSpPr>
          <p:grpSpPr>
            <a:xfrm>
              <a:off x="4031951" y="2975050"/>
              <a:ext cx="1543232" cy="1515512"/>
              <a:chOff x="1568407" y="3936760"/>
              <a:chExt cx="2134562" cy="209622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4BF263-E538-4C69-A7F0-C3456E9E1C28}"/>
                  </a:ext>
                </a:extLst>
              </p:cNvPr>
              <p:cNvSpPr/>
              <p:nvPr/>
            </p:nvSpPr>
            <p:spPr>
              <a:xfrm>
                <a:off x="1568409" y="3936762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F11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0DC79B4-380E-4A1D-9E77-32B0CCD88944}"/>
                  </a:ext>
                </a:extLst>
              </p:cNvPr>
              <p:cNvSpPr/>
              <p:nvPr/>
            </p:nvSpPr>
            <p:spPr>
              <a:xfrm>
                <a:off x="227992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F12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16A8E3C-B565-4129-9CC2-82704B212201}"/>
                  </a:ext>
                </a:extLst>
              </p:cNvPr>
              <p:cNvSpPr/>
              <p:nvPr/>
            </p:nvSpPr>
            <p:spPr>
              <a:xfrm>
                <a:off x="299144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F13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D67D680-64A2-414E-8EA6-CAA6A120244F}"/>
                  </a:ext>
                </a:extLst>
              </p:cNvPr>
              <p:cNvSpPr/>
              <p:nvPr/>
            </p:nvSpPr>
            <p:spPr>
              <a:xfrm>
                <a:off x="1568407" y="4632111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F21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173FFF-D4D6-47A7-9E8B-2EFE11C893D5}"/>
                  </a:ext>
                </a:extLst>
              </p:cNvPr>
              <p:cNvSpPr/>
              <p:nvPr/>
            </p:nvSpPr>
            <p:spPr>
              <a:xfrm>
                <a:off x="227992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F22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EBA70A5-AFCC-452C-85D8-B8FEB0B1805B}"/>
                  </a:ext>
                </a:extLst>
              </p:cNvPr>
              <p:cNvSpPr/>
              <p:nvPr/>
            </p:nvSpPr>
            <p:spPr>
              <a:xfrm>
                <a:off x="299144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F23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A08BFC8-9D44-4401-89A3-CE5DCBA9FE91}"/>
                  </a:ext>
                </a:extLst>
              </p:cNvPr>
              <p:cNvGrpSpPr/>
              <p:nvPr/>
            </p:nvGrpSpPr>
            <p:grpSpPr>
              <a:xfrm>
                <a:off x="1568407" y="5321458"/>
                <a:ext cx="2134560" cy="711522"/>
                <a:chOff x="2038524" y="5096324"/>
                <a:chExt cx="1233183" cy="411062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C91542B-AB46-4C73-9FFB-3CC9380ECBE9}"/>
                    </a:ext>
                  </a:extLst>
                </p:cNvPr>
                <p:cNvSpPr/>
                <p:nvPr/>
              </p:nvSpPr>
              <p:spPr>
                <a:xfrm>
                  <a:off x="2038524" y="5096325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F31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DFA2E03-09CA-45D5-8639-3B80AF814AB3}"/>
                    </a:ext>
                  </a:extLst>
                </p:cNvPr>
                <p:cNvSpPr/>
                <p:nvPr/>
              </p:nvSpPr>
              <p:spPr>
                <a:xfrm>
                  <a:off x="2449585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F32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498E6CE-DBA6-4F75-9755-F772AB5D60E1}"/>
                    </a:ext>
                  </a:extLst>
                </p:cNvPr>
                <p:cNvSpPr/>
                <p:nvPr/>
              </p:nvSpPr>
              <p:spPr>
                <a:xfrm>
                  <a:off x="2860646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F33</a:t>
                  </a:r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2E85AA8-2E9E-4273-AA81-8B786646BC98}"/>
                </a:ext>
              </a:extLst>
            </p:cNvPr>
            <p:cNvSpPr txBox="1"/>
            <p:nvPr/>
          </p:nvSpPr>
          <p:spPr>
            <a:xfrm>
              <a:off x="4010385" y="1748094"/>
              <a:ext cx="158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1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3111</TotalTime>
  <Words>2106</Words>
  <Application>Microsoft Office PowerPoint</Application>
  <PresentationFormat>On-screen Show (4:3)</PresentationFormat>
  <Paragraphs>908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 Math</vt:lpstr>
      <vt:lpstr>Courier New</vt:lpstr>
      <vt:lpstr>Times</vt:lpstr>
      <vt:lpstr>Times New Roman</vt:lpstr>
      <vt:lpstr>My New Default Theme</vt:lpstr>
      <vt:lpstr>Filtering</vt:lpstr>
      <vt:lpstr>Let’s Take An Image</vt:lpstr>
      <vt:lpstr>Let’s Fix Things</vt:lpstr>
      <vt:lpstr>1D Case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Painful Details – Edge Cases</vt:lpstr>
      <vt:lpstr>Painful Details – Edge Cases</vt:lpstr>
      <vt:lpstr>Painful Details – Does it Matter?</vt:lpstr>
      <vt:lpstr>Painful Details – Does it Matter?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Properties – Linear</vt:lpstr>
      <vt:lpstr>Properties – Shift-Invariant</vt:lpstr>
      <vt:lpstr>Painful Details – Signal Processing</vt:lpstr>
      <vt:lpstr>Properties of Convolution</vt:lpstr>
      <vt:lpstr>Questions?</vt:lpstr>
      <vt:lpstr>Smoothing With A Box</vt:lpstr>
      <vt:lpstr>Solution – Weighted Combination</vt:lpstr>
      <vt:lpstr>Recognize the Filter?</vt:lpstr>
      <vt:lpstr>Smoothing With A Box &amp; Gauss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Picking a Filter Size</vt:lpstr>
      <vt:lpstr>Runtime Complexity</vt:lpstr>
      <vt:lpstr>Separability</vt:lpstr>
      <vt:lpstr>Separability</vt:lpstr>
      <vt:lpstr>Separability</vt:lpstr>
      <vt:lpstr>Runtime Complexity</vt:lpstr>
      <vt:lpstr>Why Gaussian?</vt:lpstr>
      <vt:lpstr>Where Gaussian Fails</vt:lpstr>
      <vt:lpstr>Applying Gaussian Filters</vt:lpstr>
      <vt:lpstr>Why Does This Fail?</vt:lpstr>
      <vt:lpstr>Non-linear Filters (2D)</vt:lpstr>
      <vt:lpstr>Applying Median Filter</vt:lpstr>
      <vt:lpstr>Applying Median Filter</vt:lpstr>
      <vt:lpstr>Is Median Filtering Linear?</vt:lpstr>
      <vt:lpstr>Some Examples of Filtering</vt:lpstr>
      <vt:lpstr>Filtering – Sharpening</vt:lpstr>
      <vt:lpstr>Filtering – Sharpening</vt:lpstr>
      <vt:lpstr>Filtering – Sharpening</vt:lpstr>
      <vt:lpstr>Filtering – Sharpening</vt:lpstr>
      <vt:lpstr>Filtering – Sharpening</vt:lpstr>
      <vt:lpstr>Filtering – Extreme Sharpening</vt:lpstr>
      <vt:lpstr>Filtering</vt:lpstr>
      <vt:lpstr>Filtering – Derivatives </vt:lpstr>
      <vt:lpstr>Filtering – Counting</vt:lpstr>
      <vt:lpstr>Filtering – Counting</vt:lpstr>
      <vt:lpstr>Filtering – Missing Data</vt:lpstr>
      <vt:lpstr>Aside (Added after class)</vt:lpstr>
      <vt:lpstr>Filtering – Missing Data</vt:lpstr>
      <vt:lpstr>Filtering – Missing Data</vt:lpstr>
      <vt:lpstr>Filtering – Missing Data</vt:lpstr>
      <vt:lpstr>Filtering – Missing Data</vt:lpstr>
      <vt:lpstr>Filtering – Missing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360</cp:revision>
  <dcterms:created xsi:type="dcterms:W3CDTF">2018-12-05T18:14:01Z</dcterms:created>
  <dcterms:modified xsi:type="dcterms:W3CDTF">2019-01-26T03:47:35Z</dcterms:modified>
</cp:coreProperties>
</file>