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836" r:id="rId3"/>
    <p:sldId id="806" r:id="rId4"/>
    <p:sldId id="835" r:id="rId5"/>
    <p:sldId id="808" r:id="rId6"/>
    <p:sldId id="809" r:id="rId7"/>
    <p:sldId id="810" r:id="rId8"/>
    <p:sldId id="811" r:id="rId9"/>
    <p:sldId id="812" r:id="rId10"/>
    <p:sldId id="813" r:id="rId11"/>
    <p:sldId id="814" r:id="rId12"/>
    <p:sldId id="815" r:id="rId13"/>
    <p:sldId id="816" r:id="rId14"/>
    <p:sldId id="847" r:id="rId15"/>
    <p:sldId id="848" r:id="rId16"/>
    <p:sldId id="849" r:id="rId17"/>
    <p:sldId id="837" r:id="rId18"/>
    <p:sldId id="818" r:id="rId19"/>
    <p:sldId id="820" r:id="rId20"/>
    <p:sldId id="821" r:id="rId21"/>
    <p:sldId id="822" r:id="rId22"/>
    <p:sldId id="793" r:id="rId23"/>
    <p:sldId id="824" r:id="rId24"/>
    <p:sldId id="825" r:id="rId25"/>
    <p:sldId id="826" r:id="rId26"/>
    <p:sldId id="838" r:id="rId27"/>
    <p:sldId id="827" r:id="rId28"/>
    <p:sldId id="839" r:id="rId29"/>
    <p:sldId id="830" r:id="rId30"/>
    <p:sldId id="840" r:id="rId31"/>
    <p:sldId id="828" r:id="rId32"/>
    <p:sldId id="841" r:id="rId33"/>
    <p:sldId id="829" r:id="rId34"/>
    <p:sldId id="831" r:id="rId35"/>
    <p:sldId id="833" r:id="rId36"/>
    <p:sldId id="878" r:id="rId37"/>
    <p:sldId id="861" r:id="rId38"/>
    <p:sldId id="862" r:id="rId39"/>
    <p:sldId id="863" r:id="rId40"/>
    <p:sldId id="864" r:id="rId41"/>
    <p:sldId id="865" r:id="rId42"/>
    <p:sldId id="855" r:id="rId43"/>
    <p:sldId id="856" r:id="rId44"/>
    <p:sldId id="868" r:id="rId45"/>
    <p:sldId id="870" r:id="rId46"/>
    <p:sldId id="871" r:id="rId47"/>
    <p:sldId id="867" r:id="rId48"/>
    <p:sldId id="611" r:id="rId49"/>
    <p:sldId id="872" r:id="rId50"/>
    <p:sldId id="875" r:id="rId51"/>
    <p:sldId id="877" r:id="rId52"/>
    <p:sldId id="859" r:id="rId53"/>
    <p:sldId id="860" r:id="rId54"/>
    <p:sldId id="876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3A93A-FFBF-4829-82EB-B04D4716AED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wm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4GiLAOtjHNo" TargetMode="Externa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2Wb4V3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Light and Shading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00CA-A00C-4A5B-92A0-8A5C6132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 of Photo Receptors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FFF404E-B7C2-4D12-AA18-4ADE6E7C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78" y="1690689"/>
            <a:ext cx="1509568" cy="458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6247B4-B6F8-43D9-A190-2C1E89B5E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781609"/>
            <a:ext cx="31003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 dirty="0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 dirty="0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 dirty="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AC77CC6-DAED-4924-ABF7-D6A010F43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91409"/>
            <a:ext cx="2709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63A89-A780-4A82-9B13-B149204E006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366187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7949-EA7E-4222-899B-53FE84F5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 / Cone Sensitivity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BCAF7-C2A9-474A-B379-3EE155D4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48673"/>
            <a:ext cx="6096000" cy="45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472C9-46A9-4F2A-A6ED-73003F1109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279138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313B-33C3-4C31-96EC-BDEE31C3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Rod/Cone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0DB75-D32B-4A23-BC4E-97B67CE08FBD}"/>
              </a:ext>
            </a:extLst>
          </p:cNvPr>
          <p:cNvSpPr txBox="1"/>
          <p:nvPr/>
        </p:nvSpPr>
        <p:spPr>
          <a:xfrm>
            <a:off x="357404" y="6429539"/>
            <a:ext cx="8467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B. A. </a:t>
            </a:r>
            <a:r>
              <a:rPr lang="en-US" sz="1200" dirty="0" err="1"/>
              <a:t>Wandell</a:t>
            </a:r>
            <a:r>
              <a:rPr lang="en-US" sz="1200" dirty="0"/>
              <a:t>, </a:t>
            </a:r>
            <a:r>
              <a:rPr lang="en-US" sz="1200" i="1" dirty="0"/>
              <a:t>Foundations of Vision</a:t>
            </a:r>
            <a:endParaRPr lang="en-US" sz="1200" dirty="0"/>
          </a:p>
        </p:txBody>
      </p:sp>
      <p:pic>
        <p:nvPicPr>
          <p:cNvPr id="23554" name="Picture 2" descr="https://foundationsofvision.stanford.edu/wp-content/uploads/2012/02/rod.cone_.distribution2.png">
            <a:extLst>
              <a:ext uri="{FF2B5EF4-FFF2-40B4-BE49-F238E27FC236}">
                <a16:creationId xmlns:a16="http://schemas.microsoft.com/office/drawing/2014/main" id="{E00DB36D-46C9-4CEE-9BAA-9C2A7E15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1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0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B81C-8DBE-4A11-9854-98E9794A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Spectrum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694D8C-2BC6-4CCC-BE19-63DFE9F1B98B}"/>
              </a:ext>
            </a:extLst>
          </p:cNvPr>
          <p:cNvGrpSpPr/>
          <p:nvPr/>
        </p:nvGrpSpPr>
        <p:grpSpPr>
          <a:xfrm>
            <a:off x="415637" y="1690689"/>
            <a:ext cx="8312727" cy="3532909"/>
            <a:chOff x="0" y="990600"/>
            <a:chExt cx="9144000" cy="3886200"/>
          </a:xfrm>
        </p:grpSpPr>
        <p:pic>
          <p:nvPicPr>
            <p:cNvPr id="4" name="Picture 3" descr="spectrum">
              <a:extLst>
                <a:ext uri="{FF2B5EF4-FFF2-40B4-BE49-F238E27FC236}">
                  <a16:creationId xmlns:a16="http://schemas.microsoft.com/office/drawing/2014/main" id="{80B91D05-00FE-499A-88A5-13BA2B5F0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0600"/>
              <a:ext cx="91440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equiluminant">
              <a:extLst>
                <a:ext uri="{FF2B5EF4-FFF2-40B4-BE49-F238E27FC236}">
                  <a16:creationId xmlns:a16="http://schemas.microsoft.com/office/drawing/2014/main" id="{6FF63B3F-4972-42AC-B46B-794490931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4600"/>
              <a:ext cx="58674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39493B-2B0F-4807-9CBE-F78CE95366B7}"/>
              </a:ext>
            </a:extLst>
          </p:cNvPr>
          <p:cNvSpPr txBox="1"/>
          <p:nvPr/>
        </p:nvSpPr>
        <p:spPr>
          <a:xfrm>
            <a:off x="1120476" y="5874106"/>
            <a:ext cx="69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Why do we see light in these wavelengths?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BD097-D4F5-4C13-B7D5-0305E2C49E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63748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DA75-09C2-452A-9259-676AEE29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44C290-1EA6-40A9-AA89-2C22A910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78331"/>
            <a:ext cx="5334000" cy="462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E18AD-04F3-4219-9F70-4C2B0A54353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2793250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8D258-CF1B-405F-BE2F-6CC4152B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9BAD0BE8-EFD8-4404-96E7-2A94B245DD2B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3265488"/>
            <a:ext cx="2044700" cy="3046412"/>
            <a:chOff x="816" y="2057"/>
            <a:chExt cx="1288" cy="1919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208FF22A-2EE5-47FC-95D8-E53EA1AFB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F0775B43-BA59-473B-AF0C-24F6D68E2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EB145763-2D02-4318-9C25-882D888C56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74AC70CF-16C5-49A1-8676-7011E478C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1795BF2F-2047-408F-B257-B9362DAD7A3F}"/>
              </a:ext>
            </a:extLst>
          </p:cNvPr>
          <p:cNvGrpSpPr>
            <a:grpSpLocks/>
          </p:cNvGrpSpPr>
          <p:nvPr/>
        </p:nvGrpSpPr>
        <p:grpSpPr bwMode="auto">
          <a:xfrm>
            <a:off x="2571751" y="3265488"/>
            <a:ext cx="2044700" cy="3046412"/>
            <a:chOff x="2049" y="2057"/>
            <a:chExt cx="1288" cy="1919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D172C71C-BDFD-4959-B3FB-01FD6C698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536FCCDD-22D8-46A1-AC45-9FCDA5F15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D8AEF732-7406-43DF-BCCD-4394AF4B7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13" name="Text Box 16">
              <a:extLst>
                <a:ext uri="{FF2B5EF4-FFF2-40B4-BE49-F238E27FC236}">
                  <a16:creationId xmlns:a16="http://schemas.microsoft.com/office/drawing/2014/main" id="{EDA4E775-B95A-46F4-BC98-D56CB1145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6DBA6383-9F89-4AB1-834F-038DB7B6D070}"/>
              </a:ext>
            </a:extLst>
          </p:cNvPr>
          <p:cNvGrpSpPr>
            <a:grpSpLocks/>
          </p:cNvGrpSpPr>
          <p:nvPr/>
        </p:nvGrpSpPr>
        <p:grpSpPr bwMode="auto">
          <a:xfrm>
            <a:off x="4527551" y="3265488"/>
            <a:ext cx="2044700" cy="3046412"/>
            <a:chOff x="3281" y="2057"/>
            <a:chExt cx="1288" cy="1919"/>
          </a:xfrm>
        </p:grpSpPr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BF403A70-4DD0-4D09-AF46-2EB313C3C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7882484B-5235-4D0A-B4EA-6550FFFCE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20">
              <a:extLst>
                <a:ext uri="{FF2B5EF4-FFF2-40B4-BE49-F238E27FC236}">
                  <a16:creationId xmlns:a16="http://schemas.microsoft.com/office/drawing/2014/main" id="{C01AD00C-4ADF-4BF9-BE5D-A0C517CDB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18" name="Text Box 21">
              <a:extLst>
                <a:ext uri="{FF2B5EF4-FFF2-40B4-BE49-F238E27FC236}">
                  <a16:creationId xmlns:a16="http://schemas.microsoft.com/office/drawing/2014/main" id="{E4406DDF-DC84-4CAE-A94E-83B49E670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19" name="Group 22">
            <a:extLst>
              <a:ext uri="{FF2B5EF4-FFF2-40B4-BE49-F238E27FC236}">
                <a16:creationId xmlns:a16="http://schemas.microsoft.com/office/drawing/2014/main" id="{0E01ABEE-4987-4FF5-931F-1CA43C6AD046}"/>
              </a:ext>
            </a:extLst>
          </p:cNvPr>
          <p:cNvGrpSpPr>
            <a:grpSpLocks/>
          </p:cNvGrpSpPr>
          <p:nvPr/>
        </p:nvGrpSpPr>
        <p:grpSpPr bwMode="auto">
          <a:xfrm>
            <a:off x="6484938" y="3263900"/>
            <a:ext cx="2044700" cy="3048000"/>
            <a:chOff x="4514" y="2056"/>
            <a:chExt cx="1288" cy="1920"/>
          </a:xfrm>
        </p:grpSpPr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DE5B2EF3-9AEB-4A2D-9862-132BEF8C6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3F9700BD-231A-4E48-B0D6-1FA151A89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9AFE284F-2925-44A8-AAA6-DA7E447F8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prstClr val="white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23" name="Rectangle 26">
              <a:extLst>
                <a:ext uri="{FF2B5EF4-FFF2-40B4-BE49-F238E27FC236}">
                  <a16:creationId xmlns:a16="http://schemas.microsoft.com/office/drawing/2014/main" id="{913BB60C-B627-4AA0-8414-B170D26BE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28">
            <a:extLst>
              <a:ext uri="{FF2B5EF4-FFF2-40B4-BE49-F238E27FC236}">
                <a16:creationId xmlns:a16="http://schemas.microsoft.com/office/drawing/2014/main" id="{AF67241D-0A5A-4CA0-B26C-C1027219023C}"/>
              </a:ext>
            </a:extLst>
          </p:cNvPr>
          <p:cNvGrpSpPr>
            <a:grpSpLocks/>
          </p:cNvGrpSpPr>
          <p:nvPr/>
        </p:nvGrpSpPr>
        <p:grpSpPr bwMode="auto">
          <a:xfrm>
            <a:off x="995363" y="2020888"/>
            <a:ext cx="7010400" cy="1068387"/>
            <a:chOff x="1056" y="1273"/>
            <a:chExt cx="4416" cy="673"/>
          </a:xfrm>
        </p:grpSpPr>
        <p:pic>
          <p:nvPicPr>
            <p:cNvPr id="25" name="Picture 29">
              <a:extLst>
                <a:ext uri="{FF2B5EF4-FFF2-40B4-BE49-F238E27FC236}">
                  <a16:creationId xmlns:a16="http://schemas.microsoft.com/office/drawing/2014/main" id="{103862A3-81A5-4811-8194-3D951F8B93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0">
              <a:extLst>
                <a:ext uri="{FF2B5EF4-FFF2-40B4-BE49-F238E27FC236}">
                  <a16:creationId xmlns:a16="http://schemas.microsoft.com/office/drawing/2014/main" id="{D62D50C7-F319-485B-8641-F7D47E343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1">
              <a:extLst>
                <a:ext uri="{FF2B5EF4-FFF2-40B4-BE49-F238E27FC236}">
                  <a16:creationId xmlns:a16="http://schemas.microsoft.com/office/drawing/2014/main" id="{A0A512C4-34C2-4448-B8E6-3B2F782A04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2">
              <a:extLst>
                <a:ext uri="{FF2B5EF4-FFF2-40B4-BE49-F238E27FC236}">
                  <a16:creationId xmlns:a16="http://schemas.microsoft.com/office/drawing/2014/main" id="{05DF08A8-9D4E-46B6-BED5-84CFAB4BE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521ABAB-0A01-4DCD-A59F-48CBBFB60C9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73121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8DE5-4640-4FAE-B52A-C13C6FC2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Light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2AD9D-DA93-4D8E-9939-A3DCD127DA5E}"/>
              </a:ext>
            </a:extLst>
          </p:cNvPr>
          <p:cNvGrpSpPr/>
          <p:nvPr/>
        </p:nvGrpSpPr>
        <p:grpSpPr>
          <a:xfrm>
            <a:off x="280426" y="1595438"/>
            <a:ext cx="8583148" cy="4226522"/>
            <a:chOff x="210424" y="1595438"/>
            <a:chExt cx="8583148" cy="4226522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382A18C6-AED3-4BFC-98B9-D26173F52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29"/>
            <a:stretch>
              <a:fillRect/>
            </a:stretch>
          </p:blipFill>
          <p:spPr bwMode="auto">
            <a:xfrm>
              <a:off x="210424" y="1595438"/>
              <a:ext cx="4651411" cy="422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FF463853-D563-4837-9B63-97EBF7C65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835" y="1595438"/>
              <a:ext cx="3931737" cy="422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17E2E9-1B2E-4951-9AB5-9860ABCD61E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 and Copyright: S. Palmer</a:t>
            </a:r>
          </a:p>
        </p:txBody>
      </p:sp>
    </p:spTree>
    <p:extLst>
      <p:ext uri="{BB962C8B-B14F-4D97-AF65-F5344CB8AC3E}">
        <p14:creationId xmlns:p14="http://schemas.microsoft.com/office/powerpoint/2010/main" val="7128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AB4F-146D-45B0-9C12-4FE59A0B5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Light?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EC86-6254-44A3-828B-F5A12350B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00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9445-1E59-4AA1-8FFC-30A76BE46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Cones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35F021-2149-45EF-8CA9-DC75F73A4046}"/>
              </a:ext>
            </a:extLst>
          </p:cNvPr>
          <p:cNvSpPr txBox="1">
            <a:spLocks noChangeArrowheads="1"/>
          </p:cNvSpPr>
          <p:nvPr/>
        </p:nvSpPr>
        <p:spPr>
          <a:xfrm>
            <a:off x="5724525" y="4210571"/>
            <a:ext cx="3048000" cy="2052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Estimate RGB</a:t>
            </a:r>
            <a:br>
              <a:rPr lang="en-US" altLang="en-US" dirty="0"/>
            </a:br>
            <a:r>
              <a:rPr lang="en-US" altLang="en-US" dirty="0"/>
              <a:t>at ‘G’ cells from neighboring values</a:t>
            </a:r>
          </a:p>
        </p:txBody>
      </p:sp>
      <p:pic>
        <p:nvPicPr>
          <p:cNvPr id="5" name="Picture 4" descr="ccd_interpolation">
            <a:extLst>
              <a:ext uri="{FF2B5EF4-FFF2-40B4-BE49-F238E27FC236}">
                <a16:creationId xmlns:a16="http://schemas.microsoft.com/office/drawing/2014/main" id="{8A70E43B-0FD8-421B-9FDD-8BDB96E9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61977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yerPatternFiltration">
            <a:extLst>
              <a:ext uri="{FF2B5EF4-FFF2-40B4-BE49-F238E27FC236}">
                <a16:creationId xmlns:a16="http://schemas.microsoft.com/office/drawing/2014/main" id="{97E15DE2-AD33-446E-9FDF-6824677B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8" y="1610722"/>
            <a:ext cx="4660165" cy="464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7EEAC5CC-F3B8-474D-96A0-08A150A80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FD836-BDD3-4505-8052-EAB336245A1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40534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1CDA4-3409-4A00-8E8A-F46489AB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</a:t>
            </a:r>
          </a:p>
        </p:txBody>
      </p:sp>
      <p:pic>
        <p:nvPicPr>
          <p:cNvPr id="4" name="Picture 2" descr="C:\Documents and Settings\Derek Hoiem\My Documents\Classes\Spring09 - Visual Scene Understanding\material\figs\nieghborhood6.jpg">
            <a:extLst>
              <a:ext uri="{FF2B5EF4-FFF2-40B4-BE49-F238E27FC236}">
                <a16:creationId xmlns:a16="http://schemas.microsoft.com/office/drawing/2014/main" id="{1F4A746A-591C-49BD-9255-3CD2DAC1B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0" y="1610290"/>
            <a:ext cx="6715900" cy="45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5E89C-3913-47A8-9B02-E211C49E3D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331858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9856-29BC-481F-9CF9-15B82FD7D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2A2B1-1993-4554-B82B-3971CE25A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sent out requests for waitlist additions. I will continue to add as spots free up but chances are diminishing.</a:t>
            </a:r>
          </a:p>
          <a:p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SIGN UP ON PIAZZA. </a:t>
            </a:r>
            <a:r>
              <a:rPr lang="en-US" dirty="0"/>
              <a:t>There are no secrets on canvas. </a:t>
            </a:r>
          </a:p>
          <a:p>
            <a:r>
              <a:rPr lang="en-US" dirty="0"/>
              <a:t>HW1 out. </a:t>
            </a:r>
            <a:r>
              <a:rPr lang="en-US" b="1" dirty="0"/>
              <a:t>Any general questions (not about content)? </a:t>
            </a:r>
          </a:p>
          <a:p>
            <a:r>
              <a:rPr lang="en-US" dirty="0"/>
              <a:t>Discussion on Wednesday: image processing / </a:t>
            </a:r>
            <a:r>
              <a:rPr lang="en-US" dirty="0" err="1"/>
              <a:t>numpy</a:t>
            </a:r>
            <a:r>
              <a:rPr lang="en-US" dirty="0"/>
              <a:t>. Materials out on piazza.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4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F114-B42B-40FC-A4E6-857E72BC7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AA35C-97DA-4ABA-9FEB-033EB1492B7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DC1E09-1DB7-4BE8-BE1C-043219154F20}"/>
              </a:ext>
            </a:extLst>
          </p:cNvPr>
          <p:cNvGrpSpPr/>
          <p:nvPr/>
        </p:nvGrpSpPr>
        <p:grpSpPr>
          <a:xfrm>
            <a:off x="1395118" y="1238927"/>
            <a:ext cx="6353765" cy="5071030"/>
            <a:chOff x="1435827" y="1238927"/>
            <a:chExt cx="6353765" cy="5071030"/>
          </a:xfrm>
        </p:grpSpPr>
        <p:pic>
          <p:nvPicPr>
            <p:cNvPr id="4" name="Picture 2" descr="C:\Documents and Settings\Derek Hoiem\My Documents\Classes\Spring09 - Visual Scene Understanding\material\figs\nieghborhood6.jpg">
              <a:extLst>
                <a:ext uri="{FF2B5EF4-FFF2-40B4-BE49-F238E27FC236}">
                  <a16:creationId xmlns:a16="http://schemas.microsoft.com/office/drawing/2014/main" id="{216AC364-9E12-47CC-8E81-736508E2F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827" y="1690689"/>
              <a:ext cx="301046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C:\Users\Hoiem\Documents\Classes\Computational Photography - Fall 2010\lectures\figs\filters\im_g.jpg">
              <a:extLst>
                <a:ext uri="{FF2B5EF4-FFF2-40B4-BE49-F238E27FC236}">
                  <a16:creationId xmlns:a16="http://schemas.microsoft.com/office/drawing/2014/main" id="{80CC0047-7BC4-4DE5-BF71-4B6490CA1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983" y="4252557"/>
              <a:ext cx="3009304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DC9948-E654-48A0-8809-F02AF1D78BA9}"/>
                </a:ext>
              </a:extLst>
            </p:cNvPr>
            <p:cNvSpPr txBox="1"/>
            <p:nvPr/>
          </p:nvSpPr>
          <p:spPr>
            <a:xfrm>
              <a:off x="1435827" y="1248830"/>
              <a:ext cx="3010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Combined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992747-82A5-4329-9D25-58B13C1E6669}"/>
                </a:ext>
              </a:extLst>
            </p:cNvPr>
            <p:cNvSpPr txBox="1"/>
            <p:nvPr/>
          </p:nvSpPr>
          <p:spPr>
            <a:xfrm>
              <a:off x="1435827" y="3786983"/>
              <a:ext cx="3010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050"/>
                  </a:solidFill>
                </a:rPr>
                <a:t>Green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9AAF18-B1B3-43DE-A0B6-00526F166D25}"/>
                </a:ext>
              </a:extLst>
            </p:cNvPr>
            <p:cNvGrpSpPr/>
            <p:nvPr/>
          </p:nvGrpSpPr>
          <p:grpSpPr>
            <a:xfrm>
              <a:off x="4777976" y="1238927"/>
              <a:ext cx="3011616" cy="5071030"/>
              <a:chOff x="5172045" y="1238927"/>
              <a:chExt cx="3011616" cy="5071030"/>
            </a:xfrm>
          </p:grpSpPr>
          <p:pic>
            <p:nvPicPr>
              <p:cNvPr id="5" name="Picture 5" descr="C:\Users\Hoiem\Documents\Classes\Computational Photography - Fall 2010\lectures\figs\filters\im_r.jpg">
                <a:extLst>
                  <a:ext uri="{FF2B5EF4-FFF2-40B4-BE49-F238E27FC236}">
                    <a16:creationId xmlns:a16="http://schemas.microsoft.com/office/drawing/2014/main" id="{67718783-E216-4FA6-AB47-780A56AF2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4357" y="1690689"/>
                <a:ext cx="3009304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7" descr="C:\Users\Hoiem\Documents\Classes\Computational Photography - Fall 2010\lectures\figs\filters\im_b.jpg">
                <a:extLst>
                  <a:ext uri="{FF2B5EF4-FFF2-40B4-BE49-F238E27FC236}">
                    <a16:creationId xmlns:a16="http://schemas.microsoft.com/office/drawing/2014/main" id="{7AF5562A-DDB5-4DC9-A20D-B655046378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3201" y="4252557"/>
                <a:ext cx="3009304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F64F7-5DA2-4CEC-B0C4-3F0F12A8080C}"/>
                  </a:ext>
                </a:extLst>
              </p:cNvPr>
              <p:cNvSpPr txBox="1"/>
              <p:nvPr/>
            </p:nvSpPr>
            <p:spPr>
              <a:xfrm>
                <a:off x="5173201" y="1238927"/>
                <a:ext cx="3010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2"/>
                    </a:solidFill>
                  </a:rPr>
                  <a:t>Red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6D3E93-7D2D-478B-A6D8-C744838DF027}"/>
                  </a:ext>
                </a:extLst>
              </p:cNvPr>
              <p:cNvSpPr txBox="1"/>
              <p:nvPr/>
            </p:nvSpPr>
            <p:spPr>
              <a:xfrm>
                <a:off x="5172045" y="3804431"/>
                <a:ext cx="30104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</a:rPr>
                  <a:t>Blue</a:t>
                </a:r>
              </a:p>
            </p:txBody>
          </p:sp>
        </p:grp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AE80A5-D8FF-4F6F-A5A1-2FD209DF0D67}"/>
              </a:ext>
            </a:extLst>
          </p:cNvPr>
          <p:cNvCxnSpPr/>
          <p:nvPr/>
        </p:nvCxnSpPr>
        <p:spPr>
          <a:xfrm flipH="1">
            <a:off x="3635654" y="3837840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1AB773-D395-4E67-BE98-B92126DF8FC0}"/>
              </a:ext>
            </a:extLst>
          </p:cNvPr>
          <p:cNvCxnSpPr/>
          <p:nvPr/>
        </p:nvCxnSpPr>
        <p:spPr>
          <a:xfrm flipH="1">
            <a:off x="6832172" y="3907265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861DE62-8EFA-49C5-A93C-84C318A21F77}"/>
              </a:ext>
            </a:extLst>
          </p:cNvPr>
          <p:cNvCxnSpPr/>
          <p:nvPr/>
        </p:nvCxnSpPr>
        <p:spPr>
          <a:xfrm flipH="1">
            <a:off x="6832171" y="1365408"/>
            <a:ext cx="1016813" cy="5779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35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D5086F5-C269-43C3-B465-CD9DCB03A2D5}"/>
              </a:ext>
            </a:extLst>
          </p:cNvPr>
          <p:cNvGrpSpPr/>
          <p:nvPr/>
        </p:nvGrpSpPr>
        <p:grpSpPr>
          <a:xfrm>
            <a:off x="5176337" y="2486557"/>
            <a:ext cx="4105095" cy="3339013"/>
            <a:chOff x="5176337" y="2486557"/>
            <a:chExt cx="4105095" cy="3339013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69C6241B-7F8A-419B-AD89-3DF32E72C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5176337" y="2486557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73D96F-07B5-4959-971D-251AF5FAD8BF}"/>
                </a:ext>
              </a:extLst>
            </p:cNvPr>
            <p:cNvSpPr txBox="1"/>
            <p:nvPr/>
          </p:nvSpPr>
          <p:spPr>
            <a:xfrm>
              <a:off x="8515349" y="2486557"/>
              <a:ext cx="7660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1"/>
                  </a:solidFill>
                </a:rPr>
                <a:t>B</a:t>
              </a: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4781866-E329-4D3E-8B50-3B9E238B4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D1DD8-0E5C-4717-8A24-16E4A999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AB797A-0915-4DFD-B661-F89A88E26F39}"/>
              </a:ext>
            </a:extLst>
          </p:cNvPr>
          <p:cNvGrpSpPr/>
          <p:nvPr/>
        </p:nvGrpSpPr>
        <p:grpSpPr>
          <a:xfrm>
            <a:off x="4554546" y="1734828"/>
            <a:ext cx="3960803" cy="3631104"/>
            <a:chOff x="4554546" y="1734828"/>
            <a:chExt cx="3960803" cy="3631104"/>
          </a:xfrm>
        </p:grpSpPr>
        <p:pic>
          <p:nvPicPr>
            <p:cNvPr id="4" name="Content Placeholder 4">
              <a:extLst>
                <a:ext uri="{FF2B5EF4-FFF2-40B4-BE49-F238E27FC236}">
                  <a16:creationId xmlns:a16="http://schemas.microsoft.com/office/drawing/2014/main" id="{3DF19333-1461-4D56-862D-6D956FFD6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4554546" y="2026919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87F5CB-1A54-498A-BBDF-E360DD57D862}"/>
                </a:ext>
              </a:extLst>
            </p:cNvPr>
            <p:cNvSpPr txBox="1"/>
            <p:nvPr/>
          </p:nvSpPr>
          <p:spPr>
            <a:xfrm>
              <a:off x="7893559" y="1734828"/>
              <a:ext cx="621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3"/>
                  </a:solidFill>
                </a:rPr>
                <a:t>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F3C971-8478-4C33-A418-D305816AA561}"/>
              </a:ext>
            </a:extLst>
          </p:cNvPr>
          <p:cNvGrpSpPr/>
          <p:nvPr/>
        </p:nvGrpSpPr>
        <p:grpSpPr>
          <a:xfrm>
            <a:off x="3782415" y="1275190"/>
            <a:ext cx="4111143" cy="3631104"/>
            <a:chOff x="3782415" y="1275190"/>
            <a:chExt cx="4111143" cy="3631104"/>
          </a:xfrm>
        </p:grpSpPr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4A2ED8FF-F1B5-4515-BF27-02CCC24E4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32" b="56132"/>
            <a:stretch/>
          </p:blipFill>
          <p:spPr>
            <a:xfrm>
              <a:off x="3932755" y="1567281"/>
              <a:ext cx="3339013" cy="333901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97A8D7-1CBE-4A3F-B2F8-C1EA0461CC71}"/>
                </a:ext>
              </a:extLst>
            </p:cNvPr>
            <p:cNvSpPr txBox="1"/>
            <p:nvPr/>
          </p:nvSpPr>
          <p:spPr>
            <a:xfrm>
              <a:off x="7271767" y="1275190"/>
              <a:ext cx="621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accent2"/>
                  </a:solidFill>
                </a:rPr>
                <a:t>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392DF74-8215-4A70-A741-A4B23E391941}"/>
                </a:ext>
              </a:extLst>
            </p:cNvPr>
            <p:cNvCxnSpPr/>
            <p:nvPr/>
          </p:nvCxnSpPr>
          <p:spPr>
            <a:xfrm>
              <a:off x="3782415" y="1567281"/>
              <a:ext cx="0" cy="33390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AA90DF0-9CA6-4471-A298-2998BB41CF73}"/>
                </a:ext>
              </a:extLst>
            </p:cNvPr>
            <p:cNvCxnSpPr>
              <a:cxnSpLocks/>
            </p:cNvCxnSpPr>
            <p:nvPr/>
          </p:nvCxnSpPr>
          <p:spPr>
            <a:xfrm>
              <a:off x="3932755" y="1419758"/>
              <a:ext cx="333901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76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B0A-25D5-4706-A0FB-2970DFE7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8F505-7F28-4FFB-B9B5-4CD602CC464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James Hays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73FE3-56A5-4DEA-B765-5123FE905DCC}"/>
              </a:ext>
            </a:extLst>
          </p:cNvPr>
          <p:cNvSpPr txBox="1"/>
          <p:nvPr/>
        </p:nvSpPr>
        <p:spPr>
          <a:xfrm>
            <a:off x="207287" y="1714526"/>
            <a:ext cx="339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are matrix / tensor </a:t>
            </a:r>
            <a:r>
              <a:rPr lang="en-US" dirty="0" err="1">
                <a:latin typeface="Lucida Console" panose="020B0609040504020204" pitchFamily="49" charset="0"/>
              </a:rPr>
              <a:t>im</a:t>
            </a:r>
            <a:endParaRPr lang="en-US" dirty="0">
              <a:latin typeface="Lucida Console" panose="020B0609040504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9924A-3316-4B39-B5B6-7D0E246E7311}"/>
              </a:ext>
            </a:extLst>
          </p:cNvPr>
          <p:cNvSpPr txBox="1"/>
          <p:nvPr/>
        </p:nvSpPr>
        <p:spPr>
          <a:xfrm>
            <a:off x="239761" y="2385842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[0,0,0] 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top, left, 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BF533-4420-4655-A96D-633A10062B5C}"/>
              </a:ext>
            </a:extLst>
          </p:cNvPr>
          <p:cNvSpPr txBox="1"/>
          <p:nvPr/>
        </p:nvSpPr>
        <p:spPr>
          <a:xfrm>
            <a:off x="239761" y="3158236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</a:t>
            </a:r>
            <a:r>
              <a:rPr lang="en-US" dirty="0" err="1">
                <a:latin typeface="Lucida Console" panose="020B0609040504020204" pitchFamily="49" charset="0"/>
              </a:rPr>
              <a:t>y,x,c</a:t>
            </a:r>
            <a:r>
              <a:rPr lang="en-US" dirty="0">
                <a:latin typeface="Lucida Console" panose="020B0609040504020204" pitchFamily="49" charset="0"/>
              </a:rPr>
              <a:t>] 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row y, column x, channel 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208E00-83C1-4881-822E-9965A52E4171}"/>
              </a:ext>
            </a:extLst>
          </p:cNvPr>
          <p:cNvSpPr txBox="1"/>
          <p:nvPr/>
        </p:nvSpPr>
        <p:spPr>
          <a:xfrm>
            <a:off x="239761" y="3864996"/>
            <a:ext cx="3882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Lucida Console" panose="020B0609040504020204" pitchFamily="49" charset="0"/>
              </a:rPr>
              <a:t>im</a:t>
            </a:r>
            <a:r>
              <a:rPr lang="en-US" dirty="0">
                <a:latin typeface="Lucida Console" panose="020B0609040504020204" pitchFamily="49" charset="0"/>
              </a:rPr>
              <a:t>[H-1,W-1,2]</a:t>
            </a:r>
          </a:p>
          <a:p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latin typeface="+mj-lt"/>
              </a:rPr>
              <a:t>bottom right blue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6DA1D1E8-DD13-48F4-A1B3-D5F61ABA0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5176337" y="2486557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3FCC786B-9B72-49A1-B8A7-94844748D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4554546" y="2026919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1CD61860-E065-4CA9-AF25-B81DFD301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32" b="56132"/>
          <a:stretch/>
        </p:blipFill>
        <p:spPr>
          <a:xfrm>
            <a:off x="3932755" y="1567281"/>
            <a:ext cx="3339013" cy="3339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67B7AC-A248-4AF2-9ED0-C35978E13445}"/>
              </a:ext>
            </a:extLst>
          </p:cNvPr>
          <p:cNvSpPr txBox="1"/>
          <p:nvPr/>
        </p:nvSpPr>
        <p:spPr>
          <a:xfrm>
            <a:off x="7271767" y="1275190"/>
            <a:ext cx="62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7CAF5-76B7-4E09-AD41-32913D405F68}"/>
              </a:ext>
            </a:extLst>
          </p:cNvPr>
          <p:cNvSpPr txBox="1"/>
          <p:nvPr/>
        </p:nvSpPr>
        <p:spPr>
          <a:xfrm>
            <a:off x="7893559" y="1734828"/>
            <a:ext cx="62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349C12-3CD1-46AB-A5EE-57268D2138B3}"/>
              </a:ext>
            </a:extLst>
          </p:cNvPr>
          <p:cNvSpPr txBox="1"/>
          <p:nvPr/>
        </p:nvSpPr>
        <p:spPr>
          <a:xfrm>
            <a:off x="8515349" y="2486557"/>
            <a:ext cx="766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B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0DD754-47D8-404F-BE70-993BB5B718F5}"/>
              </a:ext>
            </a:extLst>
          </p:cNvPr>
          <p:cNvCxnSpPr/>
          <p:nvPr/>
        </p:nvCxnSpPr>
        <p:spPr>
          <a:xfrm>
            <a:off x="3782415" y="1567281"/>
            <a:ext cx="0" cy="33390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4172BEF-7B64-4B25-8DA1-AA5A91CCA382}"/>
              </a:ext>
            </a:extLst>
          </p:cNvPr>
          <p:cNvCxnSpPr>
            <a:cxnSpLocks/>
          </p:cNvCxnSpPr>
          <p:nvPr/>
        </p:nvCxnSpPr>
        <p:spPr>
          <a:xfrm>
            <a:off x="3932755" y="1419758"/>
            <a:ext cx="333901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42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D8FC-8A88-4D81-A59D-F256546A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Things To Always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C4E15-43AA-49C1-A488-8DFE5B0CC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Origin is top left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Rows are first index (</a:t>
            </a:r>
            <a:r>
              <a:rPr lang="en-US" b="1" dirty="0">
                <a:latin typeface="+mj-lt"/>
              </a:rPr>
              <a:t>what’s the fastest direction for accessing?)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Usually referred to as Height x Width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Typically stored as uint8 [0,255]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for y in range(H): for x in range(W): will run </a:t>
            </a:r>
            <a:r>
              <a:rPr lang="en-US" u="sng" dirty="0">
                <a:latin typeface="+mj-lt"/>
              </a:rPr>
              <a:t>1 million times </a:t>
            </a:r>
            <a:r>
              <a:rPr lang="en-US" dirty="0">
                <a:latin typeface="+mj-lt"/>
              </a:rPr>
              <a:t>for a 1000x1000 image. </a:t>
            </a:r>
            <a:r>
              <a:rPr lang="en-US" i="1" dirty="0">
                <a:latin typeface="+mj-lt"/>
              </a:rPr>
              <a:t>A 4GHz processor can do only 4K clock cycles per pixel per second.</a:t>
            </a:r>
          </a:p>
        </p:txBody>
      </p:sp>
    </p:spTree>
    <p:extLst>
      <p:ext uri="{BB962C8B-B14F-4D97-AF65-F5344CB8AC3E}">
        <p14:creationId xmlns:p14="http://schemas.microsoft.com/office/powerpoint/2010/main" val="39476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DB13-61FD-421C-9ACC-C9D6756B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Colored Light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83105-2592-4E0E-9ABD-330B9101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46" y="1690689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C20374-635C-47DF-9D04-F9F8AB189E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US" altLang="en-US" sz="1200" dirty="0">
                <a:solidFill>
                  <a:prstClr val="black"/>
                </a:solidFill>
              </a:rPr>
              <a:t>http://en.wikipedia.org/wiki/File:RGB_illumination.jpg</a:t>
            </a:r>
            <a:r>
              <a:rPr lang="en-US" sz="12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1616E-6D0C-4E2F-B301-D67A39C4EF6E}"/>
              </a:ext>
            </a:extLst>
          </p:cNvPr>
          <p:cNvSpPr/>
          <p:nvPr/>
        </p:nvSpPr>
        <p:spPr>
          <a:xfrm>
            <a:off x="561001" y="5229210"/>
            <a:ext cx="7608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Discussion time: how many numbers do you </a:t>
            </a:r>
          </a:p>
          <a:p>
            <a:pPr algn="ctr"/>
            <a:r>
              <a:rPr lang="en-US" sz="2400" b="1" dirty="0"/>
              <a:t>actually need for colored light? Assume all tuples (R,G,B) are legitimate colors (they are).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5675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C2308-23F2-4D77-99DA-7B810966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Option: RGB</a:t>
            </a:r>
          </a:p>
        </p:txBody>
      </p:sp>
      <p:pic>
        <p:nvPicPr>
          <p:cNvPr id="16386" name="Picture 2" descr="File:RGB color solid cube.png">
            <a:extLst>
              <a:ext uri="{FF2B5EF4-FFF2-40B4-BE49-F238E27FC236}">
                <a16:creationId xmlns:a16="http://schemas.microsoft.com/office/drawing/2014/main" id="{CB2FB4A0-BC86-4DC3-A19B-B4BB655C3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12584"/>
          <a:stretch/>
        </p:blipFill>
        <p:spPr bwMode="auto">
          <a:xfrm>
            <a:off x="1283817" y="3035215"/>
            <a:ext cx="2918765" cy="32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Hoiem\Documents\Classes\Spring11 - Computer Vision\figs\color spaces\neighborhood6_rgb_r.png">
            <a:extLst>
              <a:ext uri="{FF2B5EF4-FFF2-40B4-BE49-F238E27FC236}">
                <a16:creationId xmlns:a16="http://schemas.microsoft.com/office/drawing/2014/main" id="{A56DDD32-2A25-42A9-A2FB-CA761B177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Hoiem\Documents\Classes\Spring11 - Computer Vision\figs\color spaces\neighborhood6_rgb_b.png">
            <a:extLst>
              <a:ext uri="{FF2B5EF4-FFF2-40B4-BE49-F238E27FC236}">
                <a16:creationId xmlns:a16="http://schemas.microsoft.com/office/drawing/2014/main" id="{6053E510-FACA-4665-970A-B21A774E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C:\Users\Hoiem\Documents\Classes\Spring11 - Computer Vision\figs\color spaces\neighborhood6_rgb_g.png">
            <a:extLst>
              <a:ext uri="{FF2B5EF4-FFF2-40B4-BE49-F238E27FC236}">
                <a16:creationId xmlns:a16="http://schemas.microsoft.com/office/drawing/2014/main" id="{7ACF699C-67DC-4403-85FC-742B900E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EF853E-754C-406A-9F9C-D6180C8CA350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RGB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https://en.wikipedia.org/wiki/RGB_color_model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7230D3-D596-4B67-90EA-67BCEDDFC013}"/>
              </a:ext>
            </a:extLst>
          </p:cNvPr>
          <p:cNvSpPr txBox="1"/>
          <p:nvPr/>
        </p:nvSpPr>
        <p:spPr>
          <a:xfrm>
            <a:off x="0" y="1404938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algn="ctr"/>
            <a:r>
              <a:rPr lang="en-US" sz="2400" dirty="0"/>
              <a:t>1. Simple</a:t>
            </a:r>
          </a:p>
          <a:p>
            <a:pPr algn="ctr"/>
            <a:r>
              <a:rPr lang="en-US" sz="2400" dirty="0"/>
              <a:t>2.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DF622E-3C45-4DF8-9F97-7B25406FD415}"/>
              </a:ext>
            </a:extLst>
          </p:cNvPr>
          <p:cNvSpPr txBox="1"/>
          <p:nvPr/>
        </p:nvSpPr>
        <p:spPr>
          <a:xfrm>
            <a:off x="2952200" y="1404937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Distances don’t make sense</a:t>
            </a:r>
          </a:p>
          <a:p>
            <a:pPr algn="ctr"/>
            <a:r>
              <a:rPr lang="en-US" sz="2400" dirty="0"/>
              <a:t>2. Correlated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C6A2BF-19DE-44C5-A6E3-4145FA7FB051}"/>
              </a:ext>
            </a:extLst>
          </p:cNvPr>
          <p:cNvSpPr txBox="1"/>
          <p:nvPr/>
        </p:nvSpPr>
        <p:spPr>
          <a:xfrm>
            <a:off x="8342378" y="1894393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F0D949-E416-4546-B579-0C05B2890BAA}"/>
              </a:ext>
            </a:extLst>
          </p:cNvPr>
          <p:cNvSpPr txBox="1"/>
          <p:nvPr/>
        </p:nvSpPr>
        <p:spPr>
          <a:xfrm>
            <a:off x="8342378" y="3524756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E97B21-3F79-43F4-BE7A-DD6F0B2AA1FB}"/>
              </a:ext>
            </a:extLst>
          </p:cNvPr>
          <p:cNvSpPr txBox="1"/>
          <p:nvPr/>
        </p:nvSpPr>
        <p:spPr>
          <a:xfrm>
            <a:off x="8342378" y="5136862"/>
            <a:ext cx="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418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0459-54EE-4B12-8B80-45DB7683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RGB</a:t>
            </a:r>
          </a:p>
        </p:txBody>
      </p:sp>
      <p:pic>
        <p:nvPicPr>
          <p:cNvPr id="4" name="Picture 2" descr="C:\Users\Hoiem\Documents\Classes\Spring11 - Computer Vision\figs\color spaces\neighborhood6_rgb_r.png">
            <a:extLst>
              <a:ext uri="{FF2B5EF4-FFF2-40B4-BE49-F238E27FC236}">
                <a16:creationId xmlns:a16="http://schemas.microsoft.com/office/drawing/2014/main" id="{A423F415-5B68-4D84-B541-E0BB0D64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2" y="1619543"/>
            <a:ext cx="334196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Hoiem\Documents\Classes\Spring11 - Computer Vision\figs\color spaces\neighborhood6_rgb_b.png">
            <a:extLst>
              <a:ext uri="{FF2B5EF4-FFF2-40B4-BE49-F238E27FC236}">
                <a16:creationId xmlns:a16="http://schemas.microsoft.com/office/drawing/2014/main" id="{6CD25EBC-968F-4503-AFE4-8E14EA4C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22" y="4095457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Hoiem\Documents\Classes\Spring11 - Computer Vision\figs\color spaces\neighborhood6_rgb_g.png">
            <a:extLst>
              <a:ext uri="{FF2B5EF4-FFF2-40B4-BE49-F238E27FC236}">
                <a16:creationId xmlns:a16="http://schemas.microsoft.com/office/drawing/2014/main" id="{F1570D16-AB19-4776-80D1-F52D4EB1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31" y="1619543"/>
            <a:ext cx="334196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F8666B-B165-4CCA-BC8E-9D6BF05F2CE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3017182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404A6-B3D9-4EE6-BCB5-778730F6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HSV</a:t>
            </a:r>
          </a:p>
        </p:txBody>
      </p:sp>
      <p:pic>
        <p:nvPicPr>
          <p:cNvPr id="3074" name="Picture 2" descr="File:HSV color solid cylinder saturation gray.png">
            <a:extLst>
              <a:ext uri="{FF2B5EF4-FFF2-40B4-BE49-F238E27FC236}">
                <a16:creationId xmlns:a16="http://schemas.microsoft.com/office/drawing/2014/main" id="{B8711C58-1740-4DD9-AF8D-539B27290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4251" b="3911"/>
          <a:stretch/>
        </p:blipFill>
        <p:spPr bwMode="auto">
          <a:xfrm>
            <a:off x="326422" y="3429000"/>
            <a:ext cx="3110729" cy="22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7FE6A0-AE69-4E1E-9961-400E1B41620E}"/>
              </a:ext>
            </a:extLst>
          </p:cNvPr>
          <p:cNvGrpSpPr/>
          <p:nvPr/>
        </p:nvGrpSpPr>
        <p:grpSpPr>
          <a:xfrm>
            <a:off x="0" y="1404937"/>
            <a:ext cx="5695400" cy="1938993"/>
            <a:chOff x="0" y="1404937"/>
            <a:chExt cx="5695400" cy="19389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75AFEA-FD24-4F5C-9723-435CE1C304E6}"/>
                </a:ext>
              </a:extLst>
            </p:cNvPr>
            <p:cNvSpPr txBox="1"/>
            <p:nvPr/>
          </p:nvSpPr>
          <p:spPr>
            <a:xfrm>
              <a:off x="0" y="1404938"/>
              <a:ext cx="2743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Pros</a:t>
              </a:r>
            </a:p>
            <a:p>
              <a:pPr algn="ctr"/>
              <a:r>
                <a:rPr lang="en-US" sz="2400" dirty="0"/>
                <a:t>1. Intuitive for picking colors</a:t>
              </a:r>
            </a:p>
            <a:p>
              <a:pPr algn="ctr"/>
              <a:r>
                <a:rPr lang="en-US" sz="2400" dirty="0"/>
                <a:t>2. Sort of common</a:t>
              </a:r>
            </a:p>
            <a:p>
              <a:pPr algn="ctr"/>
              <a:r>
                <a:rPr lang="en-US" sz="2400" dirty="0"/>
                <a:t>3. Fast to convert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6120CF-BE3E-447C-8CFC-1890C456F662}"/>
                </a:ext>
              </a:extLst>
            </p:cNvPr>
            <p:cNvSpPr txBox="1"/>
            <p:nvPr/>
          </p:nvSpPr>
          <p:spPr>
            <a:xfrm>
              <a:off x="2952200" y="1404937"/>
              <a:ext cx="274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/>
                <a:t>Cons</a:t>
              </a:r>
            </a:p>
            <a:p>
              <a:pPr algn="ctr"/>
              <a:r>
                <a:rPr lang="en-US" sz="2400" dirty="0"/>
                <a:t>1. Not as good as other better spaces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D3FAE5-3ADC-4387-9587-ADC558361272}"/>
              </a:ext>
            </a:extLst>
          </p:cNvPr>
          <p:cNvGrpSpPr/>
          <p:nvPr/>
        </p:nvGrpSpPr>
        <p:grpSpPr>
          <a:xfrm>
            <a:off x="6056378" y="1404938"/>
            <a:ext cx="3119438" cy="4805362"/>
            <a:chOff x="6056378" y="1404938"/>
            <a:chExt cx="3119438" cy="4805362"/>
          </a:xfrm>
        </p:grpSpPr>
        <p:pic>
          <p:nvPicPr>
            <p:cNvPr id="7" name="Picture 2" descr="C:\Users\Hoiem\Documents\Classes\Spring11 - Computer Vision\figs\color spaces\neighborhood6_hsv_v.png">
              <a:extLst>
                <a:ext uri="{FF2B5EF4-FFF2-40B4-BE49-F238E27FC236}">
                  <a16:creationId xmlns:a16="http://schemas.microsoft.com/office/drawing/2014/main" id="{F56E1CF6-E604-4F78-B699-FF9E5318C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4648200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C:\Users\Hoiem\Documents\Classes\Spring11 - Computer Vision\figs\color spaces\neighborhood6_hsv_h.png">
              <a:extLst>
                <a:ext uri="{FF2B5EF4-FFF2-40B4-BE49-F238E27FC236}">
                  <a16:creationId xmlns:a16="http://schemas.microsoft.com/office/drawing/2014/main" id="{375FB13F-DA95-4197-98F5-93FE382F3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1404938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C:\Users\Hoiem\Documents\Classes\Spring11 - Computer Vision\figs\color spaces\neighborhood6_hsv_s.png">
              <a:extLst>
                <a:ext uri="{FF2B5EF4-FFF2-40B4-BE49-F238E27FC236}">
                  <a16:creationId xmlns:a16="http://schemas.microsoft.com/office/drawing/2014/main" id="{15E5CAEF-E9DF-4707-BB12-E638CD2D4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378" y="3035300"/>
              <a:ext cx="2286000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C288805B-DA57-4A56-A22F-3D20E6A97C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1917701"/>
              <a:ext cx="825500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 dirty="0">
                  <a:solidFill>
                    <a:prstClr val="black"/>
                  </a:solidFill>
                </a:rPr>
                <a:t>H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 dirty="0">
                  <a:solidFill>
                    <a:prstClr val="black"/>
                  </a:solidFill>
                </a:rPr>
                <a:t>(S=1,V=1)</a:t>
              </a: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203D29E0-E986-4685-9B27-A9B082EC8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3547268"/>
              <a:ext cx="833437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>
                  <a:solidFill>
                    <a:prstClr val="black"/>
                  </a:solidFill>
                </a:rPr>
                <a:t>(H=1,V=1)</a:t>
              </a: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01A4AD3-D415-4AA3-A0C5-275340F59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2378" y="5160168"/>
              <a:ext cx="833438" cy="53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prstClr val="black"/>
                  </a:solidFill>
                </a:rPr>
                <a:t>V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100">
                  <a:solidFill>
                    <a:prstClr val="black"/>
                  </a:solidFill>
                </a:rPr>
                <a:t>(H=1,S=0)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47D7FA-8EBE-4F7E-8886-F03D72BA8E76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HSV cylinder: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https://en.wikipedia.org/wiki/HSL_and_HSV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372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41B17-A8E8-4E97-9E0C-09DABF51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HSV</a:t>
            </a:r>
          </a:p>
        </p:txBody>
      </p:sp>
      <p:pic>
        <p:nvPicPr>
          <p:cNvPr id="4" name="Picture 2" descr="C:\Users\Hoiem\Documents\Classes\Spring11 - Computer Vision\figs\color spaces\neighborhood6_hsv_v.png">
            <a:extLst>
              <a:ext uri="{FF2B5EF4-FFF2-40B4-BE49-F238E27FC236}">
                <a16:creationId xmlns:a16="http://schemas.microsoft.com/office/drawing/2014/main" id="{3B7E0C5D-2698-42C6-B956-37867343C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17" y="4463641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Hoiem\Documents\Classes\Spring11 - Computer Vision\figs\color spaces\neighborhood6_hsv_h.png">
            <a:extLst>
              <a:ext uri="{FF2B5EF4-FFF2-40B4-BE49-F238E27FC236}">
                <a16:creationId xmlns:a16="http://schemas.microsoft.com/office/drawing/2014/main" id="{D7E017D7-4AC8-451D-9FD4-77D15947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38" y="2085595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Hoiem\Documents\Classes\Spring11 - Computer Vision\figs\color spaces\neighborhood6_hsv_s.png">
            <a:extLst>
              <a:ext uri="{FF2B5EF4-FFF2-40B4-BE49-F238E27FC236}">
                <a16:creationId xmlns:a16="http://schemas.microsoft.com/office/drawing/2014/main" id="{04464E7F-0CAB-45FB-9317-689D2E9A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96" y="2085595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03F46-777E-42D1-87CD-249EF4E16D3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1992233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D180-4785-4D0A-BF4E-B14F36DE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</a:t>
            </a:r>
            <a:r>
              <a:rPr lang="en-US" dirty="0" err="1"/>
              <a:t>YCbCr</a:t>
            </a:r>
            <a:r>
              <a:rPr lang="en-US" dirty="0"/>
              <a:t>/YUV</a:t>
            </a:r>
          </a:p>
        </p:txBody>
      </p:sp>
      <p:pic>
        <p:nvPicPr>
          <p:cNvPr id="4" name="Picture 3" descr="C:\Users\Hoiem\Documents\Classes\Spring11 - Computer Vision\figs\color spaces\neighborhood6_ycbcr_cb.png">
            <a:extLst>
              <a:ext uri="{FF2B5EF4-FFF2-40B4-BE49-F238E27FC236}">
                <a16:creationId xmlns:a16="http://schemas.microsoft.com/office/drawing/2014/main" id="{291E752F-47E7-46A0-8BE5-F82160784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oiem\Documents\Classes\Spring11 - Computer Vision\figs\color spaces\neighborhood6_ycbcr_cr.png">
            <a:extLst>
              <a:ext uri="{FF2B5EF4-FFF2-40B4-BE49-F238E27FC236}">
                <a16:creationId xmlns:a16="http://schemas.microsoft.com/office/drawing/2014/main" id="{D9FF3B5D-658B-4C10-A671-04F62026E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Hoiem\Documents\Classes\Spring11 - Computer Vision\figs\color spaces\neighborhood6_ycbcr_y.png">
            <a:extLst>
              <a:ext uri="{FF2B5EF4-FFF2-40B4-BE49-F238E27FC236}">
                <a16:creationId xmlns:a16="http://schemas.microsoft.com/office/drawing/2014/main" id="{44FB8B4E-536A-4089-A1ED-37C3F685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41F3FBD-F1CB-4449-8810-DC256B486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1844675"/>
            <a:ext cx="72808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Y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</a:t>
            </a:r>
            <a:r>
              <a:rPr lang="en-US" altLang="en-US" sz="1100" dirty="0" err="1">
                <a:solidFill>
                  <a:prstClr val="black"/>
                </a:solidFill>
              </a:rPr>
              <a:t>Cb</a:t>
            </a:r>
            <a:r>
              <a:rPr lang="en-US" altLang="en-US" sz="1100" dirty="0">
                <a:solidFill>
                  <a:prstClr val="black"/>
                </a:solidFill>
              </a:rPr>
              <a:t>=0.5,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Cr=0.5)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F120015-05D9-4658-A736-39C836347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3547268"/>
            <a:ext cx="65755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prstClr val="black"/>
                </a:solidFill>
              </a:rPr>
              <a:t>Cb</a:t>
            </a:r>
            <a:endParaRPr lang="en-US" altLang="en-US" sz="2400" b="1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(Y=0.5,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Cr=0.5)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9E2580-CA22-4D22-9A36-40EEC9456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5160168"/>
            <a:ext cx="65114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Cr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(Y=0.5,</a:t>
            </a:r>
          </a:p>
          <a:p>
            <a:pPr>
              <a:spcBef>
                <a:spcPct val="0"/>
              </a:spcBef>
            </a:pPr>
            <a:r>
              <a:rPr lang="en-US" altLang="en-US" sz="1100" dirty="0" err="1">
                <a:solidFill>
                  <a:prstClr val="black"/>
                </a:solidFill>
              </a:rPr>
              <a:t>Cb</a:t>
            </a:r>
            <a:r>
              <a:rPr lang="en-US" altLang="en-US" sz="1100" dirty="0">
                <a:solidFill>
                  <a:prstClr val="black"/>
                </a:solidFill>
              </a:rPr>
              <a:t>=05)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5B166-DD00-4C1A-9764-6E9E3E173DB5}"/>
              </a:ext>
            </a:extLst>
          </p:cNvPr>
          <p:cNvSpPr txBox="1"/>
          <p:nvPr/>
        </p:nvSpPr>
        <p:spPr>
          <a:xfrm>
            <a:off x="0" y="1404938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marL="457200" indent="-457200" algn="ctr">
              <a:buAutoNum type="arabicPeriod"/>
            </a:pPr>
            <a:r>
              <a:rPr lang="en-US" sz="2400" dirty="0"/>
              <a:t>Great for transmission / compression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E2542B-C088-4EC9-A8F6-EF26E645F1EC}"/>
              </a:ext>
            </a:extLst>
          </p:cNvPr>
          <p:cNvSpPr txBox="1"/>
          <p:nvPr/>
        </p:nvSpPr>
        <p:spPr>
          <a:xfrm>
            <a:off x="2952200" y="1404937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Not as good as other better smart  color spaces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1554DF-ED44-4BDD-B69B-449C5B246850}"/>
              </a:ext>
            </a:extLst>
          </p:cNvPr>
          <p:cNvGrpSpPr/>
          <p:nvPr/>
        </p:nvGrpSpPr>
        <p:grpSpPr>
          <a:xfrm>
            <a:off x="899769" y="3547268"/>
            <a:ext cx="4273153" cy="2288837"/>
            <a:chOff x="526693" y="3778099"/>
            <a:chExt cx="4273153" cy="228883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60BE24-D0CE-4696-9638-09235825DD66}"/>
                </a:ext>
              </a:extLst>
            </p:cNvPr>
            <p:cNvSpPr txBox="1"/>
            <p:nvPr/>
          </p:nvSpPr>
          <p:spPr>
            <a:xfrm>
              <a:off x="526693" y="380350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Y = 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E55677-186B-4E02-9BD9-9767129E843D}"/>
                </a:ext>
              </a:extLst>
            </p:cNvPr>
            <p:cNvSpPr txBox="1"/>
            <p:nvPr/>
          </p:nvSpPr>
          <p:spPr>
            <a:xfrm>
              <a:off x="2971046" y="3778099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Y = 0.5</a:t>
              </a:r>
            </a:p>
          </p:txBody>
        </p:sp>
        <p:pic>
          <p:nvPicPr>
            <p:cNvPr id="18434" name="Picture 2" descr="File:YUV plane 0.png">
              <a:extLst>
                <a:ext uri="{FF2B5EF4-FFF2-40B4-BE49-F238E27FC236}">
                  <a16:creationId xmlns:a16="http://schemas.microsoft.com/office/drawing/2014/main" id="{A0AFBF6B-FB32-4AB9-BB0D-6CA0FC1F82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4" t="4015" r="3674" b="10138"/>
            <a:stretch/>
          </p:blipFill>
          <p:spPr bwMode="auto">
            <a:xfrm>
              <a:off x="526693" y="423813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https://upload.wikimedia.org/wikipedia/commons/9/99/YUV_plane_0p5.png">
              <a:extLst>
                <a:ext uri="{FF2B5EF4-FFF2-40B4-BE49-F238E27FC236}">
                  <a16:creationId xmlns:a16="http://schemas.microsoft.com/office/drawing/2014/main" id="{FE078E7F-14AB-498B-9111-4CE3CDBBF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5" t="4444" r="3559" b="9978"/>
            <a:stretch/>
          </p:blipFill>
          <p:spPr bwMode="auto">
            <a:xfrm>
              <a:off x="2971046" y="423813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A70F93-E732-4596-9912-8076234A1290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YUV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https://en.wikipedia.org/wiki/YUV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50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F578-8F80-4A77-8CCF-4B722E0D4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66F5C9-5430-4531-B105-880CCBECB247}"/>
                  </a:ext>
                </a:extLst>
              </p:cNvPr>
              <p:cNvSpPr txBox="1"/>
              <p:nvPr/>
            </p:nvSpPr>
            <p:spPr>
              <a:xfrm>
                <a:off x="2991256" y="1641000"/>
                <a:ext cx="30347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66F5C9-5430-4531-B105-880CCBECB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1256" y="1641000"/>
                <a:ext cx="3034742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Image result for lurie tower">
            <a:extLst>
              <a:ext uri="{FF2B5EF4-FFF2-40B4-BE49-F238E27FC236}">
                <a16:creationId xmlns:a16="http://schemas.microsoft.com/office/drawing/2014/main" id="{15A6EAC7-F633-4215-820B-0C97AB2AB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2699308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FB1F15-FF4B-498C-819F-5FE18B8432EA}"/>
              </a:ext>
            </a:extLst>
          </p:cNvPr>
          <p:cNvGrpSpPr/>
          <p:nvPr/>
        </p:nvGrpSpPr>
        <p:grpSpPr>
          <a:xfrm>
            <a:off x="1776564" y="3006095"/>
            <a:ext cx="461665" cy="2422320"/>
            <a:chOff x="6887227" y="2021747"/>
            <a:chExt cx="461665" cy="348143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334EDA8-E8EE-4F67-8C66-D645EE1C840C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164C80-F9CC-4FD2-B8A2-9DC67A2D71C8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Photo. Material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36FA1D-9B68-4468-A526-22A14A92DD99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F6ED3DB-14DD-41E0-949D-CC77E50F2557}"/>
              </a:ext>
            </a:extLst>
          </p:cNvPr>
          <p:cNvSpPr/>
          <p:nvPr/>
        </p:nvSpPr>
        <p:spPr>
          <a:xfrm>
            <a:off x="2172492" y="4458656"/>
            <a:ext cx="218038" cy="2180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7F7BF4-EB5F-43BB-ACC8-68BC643FB31B}"/>
              </a:ext>
            </a:extLst>
          </p:cNvPr>
          <p:cNvSpPr/>
          <p:nvPr/>
        </p:nvSpPr>
        <p:spPr>
          <a:xfrm>
            <a:off x="6375397" y="3486889"/>
            <a:ext cx="218038" cy="2180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7AF22-D73B-44D1-9EFE-26B003DACE08}"/>
              </a:ext>
            </a:extLst>
          </p:cNvPr>
          <p:cNvSpPr txBox="1"/>
          <p:nvPr/>
        </p:nvSpPr>
        <p:spPr>
          <a:xfrm>
            <a:off x="2324792" y="4918097"/>
            <a:ext cx="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827AA-F999-47E6-89A5-4486057C92EB}"/>
              </a:ext>
            </a:extLst>
          </p:cNvPr>
          <p:cNvSpPr txBox="1"/>
          <p:nvPr/>
        </p:nvSpPr>
        <p:spPr>
          <a:xfrm>
            <a:off x="6025998" y="2855221"/>
            <a:ext cx="56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8DE279-1EE7-41D7-B305-C09A8AEEF99C}"/>
              </a:ext>
            </a:extLst>
          </p:cNvPr>
          <p:cNvCxnSpPr/>
          <p:nvPr/>
        </p:nvCxnSpPr>
        <p:spPr>
          <a:xfrm flipH="1">
            <a:off x="2493041" y="3595908"/>
            <a:ext cx="3816675" cy="9175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DB51CF-58D9-4514-902B-6ED3653D9490}"/>
              </a:ext>
            </a:extLst>
          </p:cNvPr>
          <p:cNvCxnSpPr>
            <a:cxnSpLocks/>
          </p:cNvCxnSpPr>
          <p:nvPr/>
        </p:nvCxnSpPr>
        <p:spPr>
          <a:xfrm flipV="1">
            <a:off x="3701491" y="2206455"/>
            <a:ext cx="409651" cy="2809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8BCE9C-987B-49B8-ADD5-F914F6901189}"/>
              </a:ext>
            </a:extLst>
          </p:cNvPr>
          <p:cNvSpPr txBox="1"/>
          <p:nvPr/>
        </p:nvSpPr>
        <p:spPr>
          <a:xfrm>
            <a:off x="1612056" y="2192263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>
                <a:solidFill>
                  <a:schemeClr val="accent2"/>
                </a:solidFill>
              </a:rPr>
              <a:t>Intrinsic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64F64F-B61A-4A1F-854B-62B6DBCCCFF0}"/>
              </a:ext>
            </a:extLst>
          </p:cNvPr>
          <p:cNvSpPr txBox="1"/>
          <p:nvPr/>
        </p:nvSpPr>
        <p:spPr>
          <a:xfrm>
            <a:off x="5544200" y="2194998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2"/>
                </a:solidFill>
              </a:rPr>
              <a:t>Extrinsic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148632E-252A-4A71-8830-D2C8221E18CA}"/>
              </a:ext>
            </a:extLst>
          </p:cNvPr>
          <p:cNvCxnSpPr>
            <a:cxnSpLocks/>
          </p:cNvCxnSpPr>
          <p:nvPr/>
        </p:nvCxnSpPr>
        <p:spPr>
          <a:xfrm flipH="1" flipV="1">
            <a:off x="5023825" y="2206455"/>
            <a:ext cx="409651" cy="2809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94A909-51F9-44EC-A2C7-4DA2BFB76181}"/>
              </a:ext>
            </a:extLst>
          </p:cNvPr>
          <p:cNvCxnSpPr>
            <a:cxnSpLocks/>
          </p:cNvCxnSpPr>
          <p:nvPr/>
        </p:nvCxnSpPr>
        <p:spPr>
          <a:xfrm>
            <a:off x="2520186" y="1953297"/>
            <a:ext cx="47107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FDD2E03-47DF-4898-A833-9CE38CBCDE4D}"/>
              </a:ext>
            </a:extLst>
          </p:cNvPr>
          <p:cNvSpPr txBox="1"/>
          <p:nvPr/>
        </p:nvSpPr>
        <p:spPr>
          <a:xfrm>
            <a:off x="421716" y="1660910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>
                <a:solidFill>
                  <a:schemeClr val="accent2"/>
                </a:solidFill>
              </a:rPr>
              <a:t>Image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779D6D-014C-414B-9ECF-433AAC756073}"/>
              </a:ext>
            </a:extLst>
          </p:cNvPr>
          <p:cNvSpPr txBox="1"/>
          <p:nvPr/>
        </p:nvSpPr>
        <p:spPr>
          <a:xfrm>
            <a:off x="6387611" y="1660910"/>
            <a:ext cx="2098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2"/>
                </a:solidFill>
              </a:rPr>
              <a:t>World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FD34C32-5E53-432C-97FE-64B5ABC70AF5}"/>
              </a:ext>
            </a:extLst>
          </p:cNvPr>
          <p:cNvCxnSpPr>
            <a:cxnSpLocks/>
          </p:cNvCxnSpPr>
          <p:nvPr/>
        </p:nvCxnSpPr>
        <p:spPr>
          <a:xfrm flipH="1">
            <a:off x="5916541" y="1953297"/>
            <a:ext cx="47107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881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E5BB-D518-46FC-AC75-6618720A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YCbCr</a:t>
            </a:r>
            <a:endParaRPr lang="en-US" dirty="0"/>
          </a:p>
        </p:txBody>
      </p:sp>
      <p:pic>
        <p:nvPicPr>
          <p:cNvPr id="4" name="Picture 3" descr="C:\Users\Hoiem\Documents\Classes\Spring11 - Computer Vision\figs\color spaces\neighborhood6_ycbcr_cb.png">
            <a:extLst>
              <a:ext uri="{FF2B5EF4-FFF2-40B4-BE49-F238E27FC236}">
                <a16:creationId xmlns:a16="http://schemas.microsoft.com/office/drawing/2014/main" id="{5A9BC599-0AC5-4469-9447-FC246151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9230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oiem\Documents\Classes\Spring11 - Computer Vision\figs\color spaces\neighborhood6_ycbcr_cr.png">
            <a:extLst>
              <a:ext uri="{FF2B5EF4-FFF2-40B4-BE49-F238E27FC236}">
                <a16:creationId xmlns:a16="http://schemas.microsoft.com/office/drawing/2014/main" id="{C42150AB-643E-4D99-9A38-7A0723F4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97" y="189230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Hoiem\Documents\Classes\Spring11 - Computer Vision\figs\color spaces\neighborhood6_ycbcr_y.png">
            <a:extLst>
              <a:ext uri="{FF2B5EF4-FFF2-40B4-BE49-F238E27FC236}">
                <a16:creationId xmlns:a16="http://schemas.microsoft.com/office/drawing/2014/main" id="{A682CD50-0ECE-49A4-9150-2D83F5534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17" y="4379911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44B81-C018-48F4-A3A7-F29DBCED3FD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2558004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BD98-64C6-4240-9A0C-A1A14865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Option: Lab</a:t>
            </a:r>
          </a:p>
        </p:txBody>
      </p:sp>
      <p:pic>
        <p:nvPicPr>
          <p:cNvPr id="4" name="Picture 1" descr="C:\Users\Hoiem\Documents\Classes\Spring11 - Computer Vision\figs\color spaces\neighborhood6_lab_b.png">
            <a:extLst>
              <a:ext uri="{FF2B5EF4-FFF2-40B4-BE49-F238E27FC236}">
                <a16:creationId xmlns:a16="http://schemas.microsoft.com/office/drawing/2014/main" id="{AA869130-900D-4AAB-991B-34CC472D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iem\Documents\Classes\Spring11 - Computer Vision\figs\color spaces\neighborhood6_lab_l.png">
            <a:extLst>
              <a:ext uri="{FF2B5EF4-FFF2-40B4-BE49-F238E27FC236}">
                <a16:creationId xmlns:a16="http://schemas.microsoft.com/office/drawing/2014/main" id="{C20F8965-2071-4841-9F28-B257547F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140493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Hoiem\Documents\Classes\Spring11 - Computer Vision\figs\color spaces\neighborhood6_lab_a.png">
            <a:extLst>
              <a:ext uri="{FF2B5EF4-FFF2-40B4-BE49-F238E27FC236}">
                <a16:creationId xmlns:a16="http://schemas.microsoft.com/office/drawing/2014/main" id="{223AD32D-D1E9-429A-932F-C88EE3CDE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8" y="3035300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3AD2FB26-2A03-46E7-BE12-B531B8107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1920259"/>
            <a:ext cx="7937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(a=0,b=0)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5993095-6849-4B76-BF8D-817FFA7B0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3548062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(L=65,b=0)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9060464-4EE5-41BF-A9CB-A8EE350FB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378" y="5160169"/>
            <a:ext cx="873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prstClr val="black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 dirty="0">
                <a:solidFill>
                  <a:prstClr val="black"/>
                </a:solidFill>
              </a:rPr>
              <a:t>(L=65,a=0)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8B1DD-8373-4B80-89BF-30DB48C320CF}"/>
              </a:ext>
            </a:extLst>
          </p:cNvPr>
          <p:cNvSpPr txBox="1"/>
          <p:nvPr/>
        </p:nvSpPr>
        <p:spPr>
          <a:xfrm>
            <a:off x="357404" y="6429539"/>
            <a:ext cx="798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Lab diagram cube: </a:t>
            </a:r>
            <a:r>
              <a:rPr lang="en-US" altLang="en-US" sz="1200" dirty="0">
                <a:solidFill>
                  <a:prstClr val="black"/>
                </a:solidFill>
              </a:rPr>
              <a:t>https://en.wikipedia.org/wiki/CIELAB_color_space</a:t>
            </a:r>
            <a:endParaRPr lang="en-US" sz="1200" dirty="0"/>
          </a:p>
        </p:txBody>
      </p:sp>
      <p:pic>
        <p:nvPicPr>
          <p:cNvPr id="17412" name="Picture 4" descr="https://upload.wikimedia.org/wikipedia/commons/thumb/0/06/CIELAB_color_space_top_view.png/220px-CIELAB_color_space_top_view.png">
            <a:extLst>
              <a:ext uri="{FF2B5EF4-FFF2-40B4-BE49-F238E27FC236}">
                <a16:creationId xmlns:a16="http://schemas.microsoft.com/office/drawing/2014/main" id="{C2FD6583-584A-40A3-9186-3D9CAACCB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719" y="3946490"/>
            <a:ext cx="2305050" cy="22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0E649D-A3DC-4041-B3A8-ACDB6580F159}"/>
              </a:ext>
            </a:extLst>
          </p:cNvPr>
          <p:cNvSpPr txBox="1"/>
          <p:nvPr/>
        </p:nvSpPr>
        <p:spPr>
          <a:xfrm>
            <a:off x="0" y="1404938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Pros</a:t>
            </a:r>
          </a:p>
          <a:p>
            <a:pPr algn="ctr"/>
            <a:r>
              <a:rPr lang="en-US" sz="2400" dirty="0"/>
              <a:t>1. Distances correspond with human judgment</a:t>
            </a:r>
          </a:p>
          <a:p>
            <a:pPr algn="ctr"/>
            <a:r>
              <a:rPr lang="en-US" sz="2400" dirty="0"/>
              <a:t>2. Safe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64770B-8D75-4F33-A4DD-AF07FBFD773E}"/>
              </a:ext>
            </a:extLst>
          </p:cNvPr>
          <p:cNvSpPr txBox="1"/>
          <p:nvPr/>
        </p:nvSpPr>
        <p:spPr>
          <a:xfrm>
            <a:off x="2952200" y="1404937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Cons</a:t>
            </a:r>
          </a:p>
          <a:p>
            <a:pPr algn="ctr"/>
            <a:r>
              <a:rPr lang="en-US" sz="2400" dirty="0"/>
              <a:t>1. Complex to calculate (don’t write it yourself, lots of </a:t>
            </a:r>
            <a:r>
              <a:rPr lang="en-US" sz="2400" dirty="0" err="1"/>
              <a:t>fp</a:t>
            </a:r>
            <a:r>
              <a:rPr lang="en-US" sz="2400" dirty="0"/>
              <a:t> calculations)</a:t>
            </a:r>
          </a:p>
        </p:txBody>
      </p:sp>
    </p:spTree>
    <p:extLst>
      <p:ext uri="{BB962C8B-B14F-4D97-AF65-F5344CB8AC3E}">
        <p14:creationId xmlns:p14="http://schemas.microsoft.com/office/powerpoint/2010/main" val="12921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A86B-D1F3-4EA9-993E-770E2831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</a:t>
            </a:r>
          </a:p>
        </p:txBody>
      </p:sp>
      <p:pic>
        <p:nvPicPr>
          <p:cNvPr id="4" name="Picture 1" descr="C:\Users\Hoiem\Documents\Classes\Spring11 - Computer Vision\figs\color spaces\neighborhood6_lab_b.png">
            <a:extLst>
              <a:ext uri="{FF2B5EF4-FFF2-40B4-BE49-F238E27FC236}">
                <a16:creationId xmlns:a16="http://schemas.microsoft.com/office/drawing/2014/main" id="{F8F12C9F-0FDC-4BFB-8E4C-F95A10FCE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53" y="1761760"/>
            <a:ext cx="3345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iem\Documents\Classes\Spring11 - Computer Vision\figs\color spaces\neighborhood6_lab_l.png">
            <a:extLst>
              <a:ext uri="{FF2B5EF4-FFF2-40B4-BE49-F238E27FC236}">
                <a16:creationId xmlns:a16="http://schemas.microsoft.com/office/drawing/2014/main" id="{4D6FEFED-FEFF-4FE5-A9DB-C13FB46F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23" y="4206874"/>
            <a:ext cx="33419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Hoiem\Documents\Classes\Spring11 - Computer Vision\figs\color spaces\neighborhood6_lab_a.png">
            <a:extLst>
              <a:ext uri="{FF2B5EF4-FFF2-40B4-BE49-F238E27FC236}">
                <a16:creationId xmlns:a16="http://schemas.microsoft.com/office/drawing/2014/main" id="{01FF4690-8B26-4DDE-8842-6DF7B2302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1" y="1761760"/>
            <a:ext cx="33419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F6390-86D3-4823-BE23-12C3F7318DB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J. Hays </a:t>
            </a:r>
          </a:p>
        </p:txBody>
      </p:sp>
    </p:spTree>
    <p:extLst>
      <p:ext uri="{BB962C8B-B14F-4D97-AF65-F5344CB8AC3E}">
        <p14:creationId xmlns:p14="http://schemas.microsoft.com/office/powerpoint/2010/main" val="2992437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A552C-D020-4AA1-8C6D-3A60DA83F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There So Many?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B1853-5BDE-4D48-8AEA-C93C2438D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serves different functions</a:t>
            </a:r>
          </a:p>
          <a:p>
            <a:pPr lvl="1"/>
            <a:r>
              <a:rPr lang="en-US" dirty="0"/>
              <a:t>RGB: sort of intuitive, standard, everywhere</a:t>
            </a:r>
          </a:p>
          <a:p>
            <a:pPr lvl="1"/>
            <a:r>
              <a:rPr lang="en-US" dirty="0"/>
              <a:t>HSV: good for picking, fast to compute</a:t>
            </a:r>
          </a:p>
          <a:p>
            <a:pPr lvl="1"/>
            <a:r>
              <a:rPr lang="en-US" dirty="0" err="1"/>
              <a:t>YCbCr</a:t>
            </a:r>
            <a:r>
              <a:rPr lang="en-US" dirty="0"/>
              <a:t>/YUV: fast to compute </a:t>
            </a:r>
          </a:p>
          <a:p>
            <a:pPr lvl="1"/>
            <a:r>
              <a:rPr lang="en-US" dirty="0"/>
              <a:t>Lab: the right(?) thing to do, but “slow” to compute</a:t>
            </a:r>
          </a:p>
          <a:p>
            <a:r>
              <a:rPr lang="en-US" dirty="0"/>
              <a:t>Pick based on what you need and don’t sweat it: color really isn’t crucial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EB0A-D17E-4F5C-845B-26A749E5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8160E228-6218-4DF0-85DC-F20134E0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3527122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37BAD8-3F2A-410E-A7D1-DF780F9CC923}"/>
              </a:ext>
            </a:extLst>
          </p:cNvPr>
          <p:cNvGrpSpPr/>
          <p:nvPr/>
        </p:nvGrpSpPr>
        <p:grpSpPr>
          <a:xfrm>
            <a:off x="1776564" y="383390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61E897-D54F-41EA-A36A-C3D2875C7E09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9E2D7F-07A3-4C6C-8686-DCFEBEC6DC00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183112-B34E-4CD4-8647-11D3FABB3E50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6D6C51-39F9-4F76-9546-4F933843FA6B}"/>
              </a:ext>
            </a:extLst>
          </p:cNvPr>
          <p:cNvCxnSpPr>
            <a:cxnSpLocks/>
          </p:cNvCxnSpPr>
          <p:nvPr/>
        </p:nvCxnSpPr>
        <p:spPr>
          <a:xfrm flipH="1">
            <a:off x="3110182" y="4569150"/>
            <a:ext cx="2606841" cy="62671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2F86D1F-E3C9-43D5-AD88-49155385BBA7}"/>
              </a:ext>
            </a:extLst>
          </p:cNvPr>
          <p:cNvSpPr txBox="1"/>
          <p:nvPr/>
        </p:nvSpPr>
        <p:spPr>
          <a:xfrm>
            <a:off x="864616" y="2420190"/>
            <a:ext cx="7414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 we represent </a:t>
            </a:r>
            <a:r>
              <a:rPr lang="en-US" sz="3600" dirty="0">
                <a:solidFill>
                  <a:schemeClr val="accent2"/>
                </a:solidFill>
              </a:rPr>
              <a:t>light </a:t>
            </a:r>
          </a:p>
          <a:p>
            <a:pPr algn="ctr"/>
            <a:r>
              <a:rPr lang="en-US" sz="3600" dirty="0"/>
              <a:t>and its storage on </a:t>
            </a:r>
            <a:r>
              <a:rPr lang="en-US" sz="3600" dirty="0">
                <a:solidFill>
                  <a:schemeClr val="accent1"/>
                </a:solidFill>
              </a:rPr>
              <a:t>film</a:t>
            </a:r>
            <a:r>
              <a:rPr lang="en-US" sz="3600" dirty="0"/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32F4DC-CE35-4AEE-AC77-234339A4455E}"/>
              </a:ext>
            </a:extLst>
          </p:cNvPr>
          <p:cNvCxnSpPr>
            <a:cxnSpLocks/>
          </p:cNvCxnSpPr>
          <p:nvPr/>
        </p:nvCxnSpPr>
        <p:spPr>
          <a:xfrm flipH="1">
            <a:off x="2238229" y="4377203"/>
            <a:ext cx="4264985" cy="1025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038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EB0A-D17E-4F5C-845B-26A749E5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pic>
        <p:nvPicPr>
          <p:cNvPr id="4" name="Picture 2" descr="Image result for lurie tower">
            <a:extLst>
              <a:ext uri="{FF2B5EF4-FFF2-40B4-BE49-F238E27FC236}">
                <a16:creationId xmlns:a16="http://schemas.microsoft.com/office/drawing/2014/main" id="{8160E228-6218-4DF0-85DC-F20134E0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6108362" y="3527122"/>
            <a:ext cx="1259075" cy="30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37BAD8-3F2A-410E-A7D1-DF780F9CC923}"/>
              </a:ext>
            </a:extLst>
          </p:cNvPr>
          <p:cNvGrpSpPr/>
          <p:nvPr/>
        </p:nvGrpSpPr>
        <p:grpSpPr>
          <a:xfrm>
            <a:off x="1776564" y="3833909"/>
            <a:ext cx="461665" cy="2422320"/>
            <a:chOff x="6887227" y="2021747"/>
            <a:chExt cx="461665" cy="34814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A61E897-D54F-41EA-A36A-C3D2875C7E09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9E2D7F-07A3-4C6C-8686-DCFEBEC6DC00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Photo. Material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183112-B34E-4CD4-8647-11D3FABB3E50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6D6C51-39F9-4F76-9546-4F933843FA6B}"/>
              </a:ext>
            </a:extLst>
          </p:cNvPr>
          <p:cNvCxnSpPr>
            <a:cxnSpLocks/>
          </p:cNvCxnSpPr>
          <p:nvPr/>
        </p:nvCxnSpPr>
        <p:spPr>
          <a:xfrm flipH="1">
            <a:off x="3110182" y="4569150"/>
            <a:ext cx="2606841" cy="62671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32F4DC-CE35-4AEE-AC77-234339A4455E}"/>
              </a:ext>
            </a:extLst>
          </p:cNvPr>
          <p:cNvCxnSpPr>
            <a:cxnSpLocks/>
          </p:cNvCxnSpPr>
          <p:nvPr/>
        </p:nvCxnSpPr>
        <p:spPr>
          <a:xfrm flipH="1">
            <a:off x="2238229" y="4377203"/>
            <a:ext cx="4264985" cy="1025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CB931D-C23B-40E7-B5F0-A332885261B4}"/>
              </a:ext>
            </a:extLst>
          </p:cNvPr>
          <p:cNvGrpSpPr/>
          <p:nvPr/>
        </p:nvGrpSpPr>
        <p:grpSpPr>
          <a:xfrm>
            <a:off x="2238229" y="1370155"/>
            <a:ext cx="4264984" cy="3007048"/>
            <a:chOff x="2238229" y="1370155"/>
            <a:chExt cx="4264984" cy="300704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DFAFA32-9275-420B-91B8-19936FC2E785}"/>
                </a:ext>
              </a:extLst>
            </p:cNvPr>
            <p:cNvCxnSpPr>
              <a:cxnSpLocks/>
            </p:cNvCxnSpPr>
            <p:nvPr/>
          </p:nvCxnSpPr>
          <p:spPr>
            <a:xfrm>
              <a:off x="2776838" y="1908764"/>
              <a:ext cx="3726375" cy="24684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tar: 32 Points 12">
              <a:extLst>
                <a:ext uri="{FF2B5EF4-FFF2-40B4-BE49-F238E27FC236}">
                  <a16:creationId xmlns:a16="http://schemas.microsoft.com/office/drawing/2014/main" id="{9AC7C3C7-76C6-4D28-8F96-FBE882C23B64}"/>
                </a:ext>
              </a:extLst>
            </p:cNvPr>
            <p:cNvSpPr/>
            <p:nvPr/>
          </p:nvSpPr>
          <p:spPr>
            <a:xfrm>
              <a:off x="2238229" y="1370155"/>
              <a:ext cx="1077218" cy="1077218"/>
            </a:xfrm>
            <a:prstGeom prst="star32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66C2A9-F2FE-4E55-94DE-DEA7222057C1}"/>
              </a:ext>
            </a:extLst>
          </p:cNvPr>
          <p:cNvSpPr txBox="1"/>
          <p:nvPr/>
        </p:nvSpPr>
        <p:spPr>
          <a:xfrm>
            <a:off x="2270007" y="2420190"/>
            <a:ext cx="46039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does the scene </a:t>
            </a:r>
          </a:p>
          <a:p>
            <a:pPr algn="ctr"/>
            <a:r>
              <a:rPr lang="en-US" sz="3600" dirty="0"/>
              <a:t>cause that </a:t>
            </a:r>
            <a:r>
              <a:rPr lang="en-US" sz="3600" dirty="0">
                <a:solidFill>
                  <a:schemeClr val="accent2"/>
                </a:solidFill>
              </a:rPr>
              <a:t>light</a:t>
            </a:r>
            <a:r>
              <a:rPr lang="en-US" sz="36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D54B7-1F37-49E4-B189-1D22CDC23F56}"/>
              </a:ext>
            </a:extLst>
          </p:cNvPr>
          <p:cNvGrpSpPr/>
          <p:nvPr/>
        </p:nvGrpSpPr>
        <p:grpSpPr>
          <a:xfrm>
            <a:off x="6139981" y="3868944"/>
            <a:ext cx="2640201" cy="830997"/>
            <a:chOff x="6139981" y="3868944"/>
            <a:chExt cx="2640201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2EF5F1-34DB-4054-A9DA-8B6F267B0AF4}"/>
                </a:ext>
              </a:extLst>
            </p:cNvPr>
            <p:cNvSpPr txBox="1"/>
            <p:nvPr/>
          </p:nvSpPr>
          <p:spPr>
            <a:xfrm>
              <a:off x="6964345" y="3868944"/>
              <a:ext cx="1815837" cy="83099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</a:rPr>
                <a:t>Now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CC07D-8394-4556-B87C-53BCCC711475}"/>
                </a:ext>
              </a:extLst>
            </p:cNvPr>
            <p:cNvSpPr/>
            <p:nvPr/>
          </p:nvSpPr>
          <p:spPr>
            <a:xfrm>
              <a:off x="6139981" y="3875577"/>
              <a:ext cx="824364" cy="824364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772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90DAC5-6A9F-43DA-951B-A033FD4AE0C9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98762-535F-492E-8E97-F8B4F704B090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C7DC6D-D5DF-4C8D-9C89-4A6141DE0A02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</p:spTree>
    <p:extLst>
      <p:ext uri="{BB962C8B-B14F-4D97-AF65-F5344CB8AC3E}">
        <p14:creationId xmlns:p14="http://schemas.microsoft.com/office/powerpoint/2010/main" val="40494555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90DAC5-6A9F-43DA-951B-A033FD4AE0C9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98762-535F-492E-8E97-F8B4F704B090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C7DC6D-D5DF-4C8D-9C89-4A6141DE0A02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1. Absorbed</a:t>
            </a:r>
          </a:p>
          <a:p>
            <a:pPr algn="ctr"/>
            <a:r>
              <a:rPr lang="en-US" sz="3200" dirty="0"/>
              <a:t>It’s absorbed and converted into some other form of energy (e.g., a black shirt getting hot in the sun)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9EE91EC-1850-49E0-8439-C315A08EDE57}"/>
              </a:ext>
            </a:extLst>
          </p:cNvPr>
          <p:cNvCxnSpPr>
            <a:cxnSpLocks/>
          </p:cNvCxnSpPr>
          <p:nvPr/>
        </p:nvCxnSpPr>
        <p:spPr>
          <a:xfrm>
            <a:off x="1549400" y="4059339"/>
            <a:ext cx="4426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770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2. Transmitted</a:t>
            </a:r>
          </a:p>
          <a:p>
            <a:pPr algn="ctr"/>
            <a:r>
              <a:rPr lang="en-US" sz="3200" dirty="0"/>
              <a:t>Possibly bouncing around before going through or out (e.g. lenses bend and go through, milk bounces around)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>
            <a:off x="1770743" y="4059339"/>
            <a:ext cx="1952171" cy="14996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02E5CC-88A2-42A2-B43D-598540D22504}"/>
              </a:ext>
            </a:extLst>
          </p:cNvPr>
          <p:cNvGrpSpPr/>
          <p:nvPr/>
        </p:nvGrpSpPr>
        <p:grpSpPr>
          <a:xfrm>
            <a:off x="1251299" y="2595410"/>
            <a:ext cx="2471616" cy="2593923"/>
            <a:chOff x="1251299" y="2595410"/>
            <a:chExt cx="2471616" cy="259392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586BF3F-4C9C-43AF-A785-11B3F04AEE1F}"/>
                </a:ext>
              </a:extLst>
            </p:cNvPr>
            <p:cNvCxnSpPr>
              <a:cxnSpLocks/>
            </p:cNvCxnSpPr>
            <p:nvPr/>
          </p:nvCxnSpPr>
          <p:spPr>
            <a:xfrm>
              <a:off x="1770743" y="4059339"/>
              <a:ext cx="1014185" cy="4110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B95EE3-3CC1-4EA0-8FEB-B347B02742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1371" y="4454351"/>
              <a:ext cx="838159" cy="7349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169A48E-E949-4955-8354-4CA421D673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1299" y="4355691"/>
              <a:ext cx="650072" cy="76642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FFD4363-F9CD-417E-BCC5-AD1517723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464" y="4088558"/>
              <a:ext cx="106494" cy="2852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EA27C2B-9C37-4770-8A57-5315C92CEA82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1395102" y="2595410"/>
              <a:ext cx="2327813" cy="15106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45185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3. Reflected</a:t>
            </a:r>
          </a:p>
          <a:p>
            <a:pPr algn="ctr"/>
            <a:r>
              <a:rPr lang="en-US" sz="3200" dirty="0"/>
              <a:t>It’s reflected back, in one or more directions with varying amounts (e.g., mirror, or a white surface)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2"/>
            <a:ext cx="1914293" cy="13926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87E72-0DC6-4DE3-81D3-474F9795083B}"/>
              </a:ext>
            </a:extLst>
          </p:cNvPr>
          <p:cNvGrpSpPr/>
          <p:nvPr/>
        </p:nvGrpSpPr>
        <p:grpSpPr>
          <a:xfrm>
            <a:off x="1770743" y="2517612"/>
            <a:ext cx="1526467" cy="1541728"/>
            <a:chOff x="1770743" y="2517612"/>
            <a:chExt cx="1526467" cy="154172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A33B59-5841-49C4-AF6D-91679B7C3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517612"/>
              <a:ext cx="1031631" cy="15417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47EF34-252C-46A9-B270-1A58D7568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341502"/>
              <a:ext cx="1526467" cy="71783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E54F70-9720-4E8D-952E-80DED6382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821213"/>
              <a:ext cx="344125" cy="12381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8D71DCF-2EA4-4CE2-A558-AD7385F20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794609"/>
              <a:ext cx="1093793" cy="26473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03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9719-D7A0-4652-957F-0F110545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Lenses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50E2BA-CD10-418A-9E8B-9E3421EBD957}"/>
              </a:ext>
            </a:extLst>
          </p:cNvPr>
          <p:cNvGrpSpPr/>
          <p:nvPr/>
        </p:nvGrpSpPr>
        <p:grpSpPr>
          <a:xfrm>
            <a:off x="414623" y="1923307"/>
            <a:ext cx="3619578" cy="2335702"/>
            <a:chOff x="1354492" y="1518407"/>
            <a:chExt cx="6954805" cy="40799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1760BD5-6F2D-41E9-BE38-4084F258E5C3}"/>
                </a:ext>
              </a:extLst>
            </p:cNvPr>
            <p:cNvGrpSpPr/>
            <p:nvPr/>
          </p:nvGrpSpPr>
          <p:grpSpPr>
            <a:xfrm>
              <a:off x="2479139" y="2220689"/>
              <a:ext cx="4857226" cy="3131200"/>
              <a:chOff x="2479139" y="2220689"/>
              <a:chExt cx="4857226" cy="313120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4C60846-30E2-475C-8EC2-E775C1EC78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5"/>
                <a:ext cx="4655285" cy="153202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F9D7E5D-0AE1-4050-953A-E7E41E966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3" y="2343684"/>
                <a:ext cx="4655285" cy="7627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94FDFA8-84FF-46FB-8431-220B9B8731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3173" y="2220689"/>
                <a:ext cx="4673192" cy="99312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C35B1C9-E04B-4105-9B64-91587ED549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3174" y="2343686"/>
                <a:ext cx="4673191" cy="300820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DFC274F-78A6-46C3-9495-CC1955E45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40" y="3359939"/>
                <a:ext cx="4857225" cy="199195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5031369-263C-42DD-9303-60F615625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9139" y="3368763"/>
                <a:ext cx="4839319" cy="1197234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EC02BCC-23CB-4E98-A10B-7890E9034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3542" y="3106471"/>
                <a:ext cx="4814916" cy="25346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4F4E04D-588B-4B61-951D-56ED40CB50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4157" y="2220689"/>
                <a:ext cx="4824301" cy="1156898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013213-D950-4A32-8A2C-C2B2AB0842B1}"/>
                </a:ext>
              </a:extLst>
            </p:cNvPr>
            <p:cNvSpPr/>
            <p:nvPr/>
          </p:nvSpPr>
          <p:spPr>
            <a:xfrm>
              <a:off x="5364761" y="1518407"/>
              <a:ext cx="2944536" cy="4079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pic>
          <p:nvPicPr>
            <p:cNvPr id="7" name="Picture 2" descr="Image result for lurie tower">
              <a:extLst>
                <a:ext uri="{FF2B5EF4-FFF2-40B4-BE49-F238E27FC236}">
                  <a16:creationId xmlns:a16="http://schemas.microsoft.com/office/drawing/2014/main" id="{8BF83FF5-2BA3-48B7-A752-04EE92C642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76" b="82973" l="56055" r="78223">
                          <a14:backgroundMark x1="75977" y1="61905" x2="75488" y2="77633"/>
                          <a14:backgroundMark x1="73926" y1="59885" x2="74121" y2="67821"/>
                          <a14:backgroundMark x1="74512" y1="71429" x2="75098" y2="81962"/>
                          <a14:backgroundMark x1="56934" y1="73304" x2="57227" y2="81385"/>
                          <a14:backgroundMark x1="57227" y1="60606" x2="56934" y2="75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21682" b="15866"/>
            <a:stretch/>
          </p:blipFill>
          <p:spPr bwMode="auto">
            <a:xfrm>
              <a:off x="1354492" y="1690689"/>
              <a:ext cx="1518407" cy="366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E14E0A-DABD-4143-9018-4A68A4C9BA36}"/>
                </a:ext>
              </a:extLst>
            </p:cNvPr>
            <p:cNvGrpSpPr/>
            <p:nvPr/>
          </p:nvGrpSpPr>
          <p:grpSpPr>
            <a:xfrm>
              <a:off x="7271238" y="2021747"/>
              <a:ext cx="518270" cy="3481431"/>
              <a:chOff x="6830622" y="2021747"/>
              <a:chExt cx="518270" cy="3481431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6CB0E8-3037-44F6-B526-9D226A3DB5D3}"/>
                  </a:ext>
                </a:extLst>
              </p:cNvPr>
              <p:cNvCxnSpPr/>
              <p:nvPr/>
            </p:nvCxnSpPr>
            <p:spPr>
              <a:xfrm>
                <a:off x="6895750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4B1D1D-0051-4B5F-9E5C-8E25E968B351}"/>
                  </a:ext>
                </a:extLst>
              </p:cNvPr>
              <p:cNvSpPr txBox="1"/>
              <p:nvPr/>
            </p:nvSpPr>
            <p:spPr>
              <a:xfrm rot="16200000">
                <a:off x="5326457" y="3525912"/>
                <a:ext cx="3481430" cy="47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Photosensitive Material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8D1C406-6102-482A-A3D1-698AB3DDF1BF}"/>
                  </a:ext>
                </a:extLst>
              </p:cNvPr>
              <p:cNvCxnSpPr/>
              <p:nvPr/>
            </p:nvCxnSpPr>
            <p:spPr>
              <a:xfrm>
                <a:off x="7348892" y="2021747"/>
                <a:ext cx="0" cy="348143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204E27-7728-494B-B41C-EFB44D267503}"/>
                </a:ext>
              </a:extLst>
            </p:cNvPr>
            <p:cNvGrpSpPr/>
            <p:nvPr/>
          </p:nvGrpSpPr>
          <p:grpSpPr>
            <a:xfrm>
              <a:off x="2269416" y="2120238"/>
              <a:ext cx="603483" cy="1449426"/>
              <a:chOff x="1828800" y="2120238"/>
              <a:chExt cx="603483" cy="14494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87D2465-2FBE-4333-AF6A-FD2CB227F926}"/>
                  </a:ext>
                </a:extLst>
              </p:cNvPr>
              <p:cNvSpPr/>
              <p:nvPr/>
            </p:nvSpPr>
            <p:spPr>
              <a:xfrm>
                <a:off x="2012834" y="2120238"/>
                <a:ext cx="419449" cy="41944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B23BF10-A237-4A6A-AA0D-071215DD65B4}"/>
                  </a:ext>
                </a:extLst>
              </p:cNvPr>
              <p:cNvSpPr/>
              <p:nvPr/>
            </p:nvSpPr>
            <p:spPr>
              <a:xfrm>
                <a:off x="1828800" y="3150215"/>
                <a:ext cx="419449" cy="41944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322068-4577-451F-B792-5FE739AFDD5F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71978"/>
              <a:ext cx="4655285" cy="21868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B2B647F-6674-4620-9865-8D488111E863}"/>
                </a:ext>
              </a:extLst>
            </p:cNvPr>
            <p:cNvCxnSpPr>
              <a:cxnSpLocks/>
            </p:cNvCxnSpPr>
            <p:nvPr/>
          </p:nvCxnSpPr>
          <p:spPr>
            <a:xfrm>
              <a:off x="2512064" y="3359939"/>
              <a:ext cx="4806394" cy="51577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A894F8-402D-47FC-9229-19AADBE6D548}"/>
                </a:ext>
              </a:extLst>
            </p:cNvPr>
            <p:cNvGrpSpPr/>
            <p:nvPr/>
          </p:nvGrpSpPr>
          <p:grpSpPr>
            <a:xfrm>
              <a:off x="5427677" y="2021747"/>
              <a:ext cx="0" cy="3481431"/>
              <a:chOff x="5427677" y="2021747"/>
              <a:chExt cx="0" cy="348143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F768133-EF44-4C02-B627-107213A96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2021747"/>
                <a:ext cx="0" cy="1547917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3811416-7CC5-41C0-ACE0-E59A5A80F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7677" y="3791824"/>
                <a:ext cx="0" cy="1711354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5EB2C99-B3FF-4A73-AEDA-781496FF8D5A}"/>
              </a:ext>
            </a:extLst>
          </p:cNvPr>
          <p:cNvSpPr txBox="1"/>
          <p:nvPr/>
        </p:nvSpPr>
        <p:spPr>
          <a:xfrm>
            <a:off x="512083" y="1493693"/>
            <a:ext cx="342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Pinhole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85E11-BDEE-4345-91D9-5C1C4CB58820}"/>
              </a:ext>
            </a:extLst>
          </p:cNvPr>
          <p:cNvSpPr txBox="1"/>
          <p:nvPr/>
        </p:nvSpPr>
        <p:spPr>
          <a:xfrm>
            <a:off x="4604395" y="1461258"/>
            <a:ext cx="3767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Reality: Lenses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B565848-CA94-4380-A202-8CC6D3F5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87" y="2216139"/>
            <a:ext cx="2017341" cy="201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CC7527B-300B-48FE-9334-623B68337694}"/>
              </a:ext>
            </a:extLst>
          </p:cNvPr>
          <p:cNvSpPr txBox="1"/>
          <p:nvPr/>
        </p:nvSpPr>
        <p:spPr>
          <a:xfrm>
            <a:off x="82809" y="4331721"/>
            <a:ext cx="4903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Mathematically correct</a:t>
            </a:r>
          </a:p>
          <a:p>
            <a:r>
              <a:rPr lang="en-US" sz="2400" dirty="0"/>
              <a:t>Not quite correct in practice</a:t>
            </a:r>
          </a:p>
          <a:p>
            <a:r>
              <a:rPr lang="en-US" sz="2400" dirty="0"/>
              <a:t>Reasonable approximation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4B3B7E-2414-4D57-BD00-39C60EF8BB30}"/>
              </a:ext>
            </a:extLst>
          </p:cNvPr>
          <p:cNvSpPr txBox="1"/>
          <p:nvPr/>
        </p:nvSpPr>
        <p:spPr>
          <a:xfrm>
            <a:off x="5044954" y="4331721"/>
            <a:ext cx="3767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Necessary in practice</a:t>
            </a:r>
          </a:p>
          <a:p>
            <a:r>
              <a:rPr lang="en-US" sz="2400" dirty="0"/>
              <a:t>Introduce complications</a:t>
            </a:r>
          </a:p>
          <a:p>
            <a:r>
              <a:rPr lang="en-US" sz="2400" dirty="0"/>
              <a:t>Complications fixable</a:t>
            </a:r>
          </a:p>
        </p:txBody>
      </p:sp>
    </p:spTree>
    <p:extLst>
      <p:ext uri="{BB962C8B-B14F-4D97-AF65-F5344CB8AC3E}">
        <p14:creationId xmlns:p14="http://schemas.microsoft.com/office/powerpoint/2010/main" val="905730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FAB79-E623-4CD6-802E-DC14DA58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Surfaces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CB32E2-9B03-48DA-956C-73EA90B277E2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7427C6-9DA4-4A1C-A005-C66C77ABCB7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E540DCD-6546-422B-83ED-8A3C05D0086A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EB70392-1C15-48B5-8312-00DDB8BF2E14}"/>
                  </a:ext>
                </a:extLst>
              </p:cNvPr>
              <p:cNvCxnSpPr>
                <a:cxnSpLocks/>
                <a:stCxn id="6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Arc 5">
                <a:extLst>
                  <a:ext uri="{FF2B5EF4-FFF2-40B4-BE49-F238E27FC236}">
                    <a16:creationId xmlns:a16="http://schemas.microsoft.com/office/drawing/2014/main" id="{ED8673D5-27F4-441E-ABF2-3C9394B571C3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FA24576-07D2-48C2-877B-AB9E851FA3D0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34" name="Moon 33">
                <a:extLst>
                  <a:ext uri="{FF2B5EF4-FFF2-40B4-BE49-F238E27FC236}">
                    <a16:creationId xmlns:a16="http://schemas.microsoft.com/office/drawing/2014/main" id="{6499C2A6-9A06-45BC-A8FF-054B7F1BC606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17BA25DE-F4F7-430C-A2BB-9C38E061B551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1FB83F8-F379-4CF4-9911-B1028208F3D4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898762-535F-492E-8E97-F8B4F704B090}"/>
              </a:ext>
            </a:extLst>
          </p:cNvPr>
          <p:cNvSpPr/>
          <p:nvPr/>
        </p:nvSpPr>
        <p:spPr>
          <a:xfrm>
            <a:off x="193246" y="4059339"/>
            <a:ext cx="3758268" cy="1276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274867-9C80-4351-B780-070A51DB3464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32 Points 3">
            <a:extLst>
              <a:ext uri="{FF2B5EF4-FFF2-40B4-BE49-F238E27FC236}">
                <a16:creationId xmlns:a16="http://schemas.microsoft.com/office/drawing/2014/main" id="{2026616B-49C2-43AB-B907-CD88EC9F0780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22030E-AE48-4E80-8146-99AC28EE6C7A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happens when light hits a surface?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96BABF-7C6C-49D7-A90D-FAFF597AAB2D}"/>
              </a:ext>
            </a:extLst>
          </p:cNvPr>
          <p:cNvSpPr txBox="1"/>
          <p:nvPr/>
        </p:nvSpPr>
        <p:spPr>
          <a:xfrm>
            <a:off x="4154942" y="2821213"/>
            <a:ext cx="50241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4. Everything</a:t>
            </a:r>
          </a:p>
          <a:p>
            <a:pPr algn="ctr"/>
            <a:r>
              <a:rPr lang="en-US" sz="3200" dirty="0"/>
              <a:t>All of the above! Real surfaces often have combinations of all of these options.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B19ADC-4405-4433-AF39-9ECE4F73ABB5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2"/>
            <a:ext cx="1914293" cy="13926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87E72-0DC6-4DE3-81D3-474F9795083B}"/>
              </a:ext>
            </a:extLst>
          </p:cNvPr>
          <p:cNvGrpSpPr/>
          <p:nvPr/>
        </p:nvGrpSpPr>
        <p:grpSpPr>
          <a:xfrm>
            <a:off x="1770743" y="2517612"/>
            <a:ext cx="1526467" cy="1541728"/>
            <a:chOff x="1770743" y="2517612"/>
            <a:chExt cx="1526467" cy="154172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DA33B59-5841-49C4-AF6D-91679B7C3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517612"/>
              <a:ext cx="1031631" cy="15417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747EF34-252C-46A9-B270-1A58D7568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341502"/>
              <a:ext cx="1526467" cy="71783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3E54F70-9720-4E8D-952E-80DED6382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2821213"/>
              <a:ext cx="344125" cy="12381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8D71DCF-2EA4-4CE2-A558-AD7385F20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0743" y="3794609"/>
              <a:ext cx="1093793" cy="26473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321916-CF4C-4806-BAFC-69D9AEDC7FD8}"/>
              </a:ext>
            </a:extLst>
          </p:cNvPr>
          <p:cNvGrpSpPr/>
          <p:nvPr/>
        </p:nvGrpSpPr>
        <p:grpSpPr>
          <a:xfrm>
            <a:off x="1294069" y="2595409"/>
            <a:ext cx="2471616" cy="2593923"/>
            <a:chOff x="1251299" y="2595410"/>
            <a:chExt cx="2471616" cy="259392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9A29E1-E3B8-409C-BBF9-62738DAD8FD5}"/>
                </a:ext>
              </a:extLst>
            </p:cNvPr>
            <p:cNvCxnSpPr>
              <a:cxnSpLocks/>
            </p:cNvCxnSpPr>
            <p:nvPr/>
          </p:nvCxnSpPr>
          <p:spPr>
            <a:xfrm>
              <a:off x="1770743" y="4059339"/>
              <a:ext cx="1014185" cy="4110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74BB0E4-D68A-4EB3-99C5-7594AEBE4A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1371" y="4454351"/>
              <a:ext cx="838159" cy="7349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8A71144-43AF-4DE6-A4BA-2626837DD6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1299" y="4355691"/>
              <a:ext cx="650072" cy="76642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A1ECAB0-1A00-4E5A-8813-AC1DFC5611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464" y="4088558"/>
              <a:ext cx="106494" cy="2852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20E02CA-2886-4AEF-9B91-571537DBF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5102" y="2595410"/>
              <a:ext cx="2327813" cy="15106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C7DC6D-D5DF-4C8D-9C89-4A6141DE0A02}"/>
              </a:ext>
            </a:extLst>
          </p:cNvPr>
          <p:cNvSpPr txBox="1"/>
          <p:nvPr/>
        </p:nvSpPr>
        <p:spPr>
          <a:xfrm>
            <a:off x="193246" y="4587846"/>
            <a:ext cx="37582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Surface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9F2BAE-71D1-48D8-BCFB-DFB5879B9483}"/>
              </a:ext>
            </a:extLst>
          </p:cNvPr>
          <p:cNvCxnSpPr>
            <a:cxnSpLocks/>
          </p:cNvCxnSpPr>
          <p:nvPr/>
        </p:nvCxnSpPr>
        <p:spPr>
          <a:xfrm>
            <a:off x="1549400" y="4059339"/>
            <a:ext cx="4426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430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0A333C-76BE-4202-ABC1-8745E58E3ECB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D01DA-3DF6-4646-B8D5-81133AEA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Light and Surfaces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F55FAD-4DDA-4B88-986A-4230CF04369A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0573C0-3CBF-4411-8572-36D76C6E03CA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FA2C916-D0FA-47DC-819D-B71D89B7F80B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804B11F-37AA-4B7C-A4BB-EDDD566A71B0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977E7A78-EABD-4F0D-BB61-79CA6E4482EF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450925-60A8-4BC0-85FD-898F8091A6A5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B10AE2B5-589F-4EFD-B7BC-1DB54409E867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34F7ACFB-3699-4041-BD4B-ECCD5157F45B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0547BE5-2776-4856-8E86-9829649D165E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40206-CEF1-4CB0-9548-96BBF65F78AA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36322B-DADA-4F5F-B92A-F5EB2935CCD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687759-3CD2-46CE-9E1C-CDADFF3E01BC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921BBF-96AD-49DA-A400-00FED6EC7A4E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A1EEAC-8C01-4D99-B02A-3A23BA3A8BA4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BC2C0E38-332A-4061-892D-E7A30C56BFE0}"/>
              </a:ext>
            </a:extLst>
          </p:cNvPr>
          <p:cNvSpPr/>
          <p:nvPr/>
        </p:nvSpPr>
        <p:spPr>
          <a:xfrm>
            <a:off x="1977527" y="3622988"/>
            <a:ext cx="832104" cy="828276"/>
          </a:xfrm>
          <a:prstGeom prst="arc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C04D92-5842-47D5-93F0-5888D59ABC34}"/>
                  </a:ext>
                </a:extLst>
              </p:cNvPr>
              <p:cNvSpPr txBox="1"/>
              <p:nvPr/>
            </p:nvSpPr>
            <p:spPr>
              <a:xfrm>
                <a:off x="0" y="5403159"/>
                <a:ext cx="19583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C04D92-5842-47D5-93F0-5888D59AB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03159"/>
                <a:ext cx="1958361" cy="7386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c 21">
            <a:extLst>
              <a:ext uri="{FF2B5EF4-FFF2-40B4-BE49-F238E27FC236}">
                <a16:creationId xmlns:a16="http://schemas.microsoft.com/office/drawing/2014/main" id="{9C724D28-BB7F-442E-9EBD-B7C6C088A725}"/>
              </a:ext>
            </a:extLst>
          </p:cNvPr>
          <p:cNvSpPr/>
          <p:nvPr/>
        </p:nvSpPr>
        <p:spPr>
          <a:xfrm flipH="1">
            <a:off x="1062085" y="3622988"/>
            <a:ext cx="828276" cy="828276"/>
          </a:xfrm>
          <a:prstGeom prst="arc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EBAB1-4013-4D3A-BCA4-D2A35745C611}"/>
                  </a:ext>
                </a:extLst>
              </p:cNvPr>
              <p:cNvSpPr txBox="1"/>
              <p:nvPr/>
            </p:nvSpPr>
            <p:spPr>
              <a:xfrm>
                <a:off x="2013380" y="5403159"/>
                <a:ext cx="195836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2EBAB1-4013-4D3A-BCA4-D2A35745C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380" y="5403159"/>
                <a:ext cx="1958361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DD55D8-AC57-416C-AB5C-4369DE08A476}"/>
              </a:ext>
            </a:extLst>
          </p:cNvPr>
          <p:cNvCxnSpPr>
            <a:cxnSpLocks/>
          </p:cNvCxnSpPr>
          <p:nvPr/>
        </p:nvCxnSpPr>
        <p:spPr>
          <a:xfrm flipV="1">
            <a:off x="1002074" y="4152902"/>
            <a:ext cx="73254" cy="1436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6CC5AA-2B95-4729-A9DD-BE04EA75E300}"/>
              </a:ext>
            </a:extLst>
          </p:cNvPr>
          <p:cNvCxnSpPr>
            <a:cxnSpLocks/>
          </p:cNvCxnSpPr>
          <p:nvPr/>
        </p:nvCxnSpPr>
        <p:spPr>
          <a:xfrm flipH="1" flipV="1">
            <a:off x="2727889" y="4126358"/>
            <a:ext cx="136761" cy="14671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057353F-A86D-4391-93D0-FF8407DBC08D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Opaque Reflections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5D6902-6AEA-439F-A96C-EA24AA19897C}"/>
              </a:ext>
            </a:extLst>
          </p:cNvPr>
          <p:cNvSpPr txBox="1"/>
          <p:nvPr/>
        </p:nvSpPr>
        <p:spPr>
          <a:xfrm>
            <a:off x="4154942" y="2261240"/>
            <a:ext cx="50241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Bi-directional reflectance function: % reflected given</a:t>
            </a:r>
          </a:p>
          <a:p>
            <a:pPr algn="ctr"/>
            <a:r>
              <a:rPr lang="en-US" sz="3200" b="1" i="1" u="sng" dirty="0"/>
              <a:t>i</a:t>
            </a:r>
            <a:r>
              <a:rPr lang="en-US" sz="3200" i="1" dirty="0"/>
              <a:t>ncident angle </a:t>
            </a:r>
            <a:r>
              <a:rPr lang="en-US" sz="3200" dirty="0"/>
              <a:t>to light </a:t>
            </a:r>
            <a:r>
              <a:rPr lang="en-US" sz="3200" b="1" i="1" u="sng" dirty="0"/>
              <a:t>r</a:t>
            </a:r>
            <a:r>
              <a:rPr lang="en-US" sz="3200" i="1" dirty="0"/>
              <a:t>eflected angle </a:t>
            </a:r>
            <a:r>
              <a:rPr lang="en-US" sz="3200" dirty="0"/>
              <a:t>to the viewer.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i="1" dirty="0"/>
              <a:t>Note: have not specified form of function.</a:t>
            </a:r>
          </a:p>
        </p:txBody>
      </p:sp>
    </p:spTree>
    <p:extLst>
      <p:ext uri="{BB962C8B-B14F-4D97-AF65-F5344CB8AC3E}">
        <p14:creationId xmlns:p14="http://schemas.microsoft.com/office/powerpoint/2010/main" val="2478606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D5C5-ABFF-4558-8981-D39986CC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and Diffuse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C98FD-E875-4F2C-A1BF-51CEA4083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87" y="2735298"/>
            <a:ext cx="4267201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B8E46-03BE-4AAF-8B6D-B832EFFC8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3" y="2735298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0644D6-48BB-4C7B-863B-A22CA683F38A}"/>
              </a:ext>
            </a:extLst>
          </p:cNvPr>
          <p:cNvSpPr txBox="1"/>
          <p:nvPr/>
        </p:nvSpPr>
        <p:spPr>
          <a:xfrm>
            <a:off x="241955" y="1610686"/>
            <a:ext cx="8660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Same lighting, as close as possible camera settings, but different </a:t>
            </a:r>
            <a:r>
              <a:rPr lang="en-US" sz="3200" b="1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85875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3BFB-8F9E-4429-B2ED-79B3B88B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and Diffuse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32C53-07DC-415D-9B00-6537F0BC5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1" t="58132" r="32319" b="19063"/>
          <a:stretch/>
        </p:blipFill>
        <p:spPr>
          <a:xfrm>
            <a:off x="5755298" y="4274674"/>
            <a:ext cx="2639218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2E085-88B0-4B9B-BE38-61278F4A3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3" t="50793" r="26165" b="29809"/>
          <a:stretch/>
        </p:blipFill>
        <p:spPr>
          <a:xfrm>
            <a:off x="5755298" y="1898443"/>
            <a:ext cx="2639218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D9067-71E7-4AC3-A8C4-DCF1F8655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7" t="3305" r="42890" b="43484"/>
          <a:stretch/>
        </p:blipFill>
        <p:spPr>
          <a:xfrm>
            <a:off x="4119726" y="4274674"/>
            <a:ext cx="1388492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F0D3A-0D20-4B70-92F5-28076ED50B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3307" r="50782" b="41648"/>
          <a:stretch/>
        </p:blipFill>
        <p:spPr>
          <a:xfrm>
            <a:off x="4119726" y="1898443"/>
            <a:ext cx="1388492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E42BB-3B81-4166-ADA1-D6B2FB65C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" y="1898443"/>
            <a:ext cx="2743200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0C48B-88FE-44E0-BAEE-120CAF25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4" y="4274674"/>
            <a:ext cx="2743201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6A4074-7C18-4718-ACE6-B916AD99A614}"/>
              </a:ext>
            </a:extLst>
          </p:cNvPr>
          <p:cNvCxnSpPr/>
          <p:nvPr/>
        </p:nvCxnSpPr>
        <p:spPr>
          <a:xfrm flipH="1">
            <a:off x="4572000" y="3366515"/>
            <a:ext cx="218114" cy="2382474"/>
          </a:xfrm>
          <a:prstGeom prst="straightConnector1">
            <a:avLst/>
          </a:prstGeom>
          <a:ln w="762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8957DA2-9691-447F-8A9B-12DC3EAD6006}"/>
              </a:ext>
            </a:extLst>
          </p:cNvPr>
          <p:cNvSpPr txBox="1"/>
          <p:nvPr/>
        </p:nvSpPr>
        <p:spPr>
          <a:xfrm>
            <a:off x="3014393" y="3955843"/>
            <a:ext cx="174491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Basically </a:t>
            </a:r>
          </a:p>
          <a:p>
            <a:pPr algn="ctr"/>
            <a:r>
              <a:rPr lang="en-US" sz="2400" dirty="0"/>
              <a:t>same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064B5D-CE3E-4E45-8D43-34298DD23B5A}"/>
              </a:ext>
            </a:extLst>
          </p:cNvPr>
          <p:cNvCxnSpPr>
            <a:cxnSpLocks/>
          </p:cNvCxnSpPr>
          <p:nvPr/>
        </p:nvCxnSpPr>
        <p:spPr>
          <a:xfrm>
            <a:off x="7877262" y="2418560"/>
            <a:ext cx="75845" cy="2692866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831173-C572-41F6-A935-79BA581530A2}"/>
              </a:ext>
            </a:extLst>
          </p:cNvPr>
          <p:cNvSpPr txBox="1"/>
          <p:nvPr/>
        </p:nvSpPr>
        <p:spPr>
          <a:xfrm>
            <a:off x="7482980" y="3491914"/>
            <a:ext cx="1661020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Totally different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BA823-AD7E-4B23-B6A2-C40593AD3197}"/>
              </a:ext>
            </a:extLst>
          </p:cNvPr>
          <p:cNvSpPr txBox="1"/>
          <p:nvPr/>
        </p:nvSpPr>
        <p:spPr>
          <a:xfrm>
            <a:off x="3830388" y="1313668"/>
            <a:ext cx="185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Diffuse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D9B533-7D55-44ED-B534-37F1EE930CED}"/>
              </a:ext>
            </a:extLst>
          </p:cNvPr>
          <p:cNvSpPr txBox="1"/>
          <p:nvPr/>
        </p:nvSpPr>
        <p:spPr>
          <a:xfrm>
            <a:off x="6145992" y="1305579"/>
            <a:ext cx="185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Specular</a:t>
            </a:r>
          </a:p>
        </p:txBody>
      </p:sp>
    </p:spTree>
    <p:extLst>
      <p:ext uri="{BB962C8B-B14F-4D97-AF65-F5344CB8AC3E}">
        <p14:creationId xmlns:p14="http://schemas.microsoft.com/office/powerpoint/2010/main" val="1313587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/>
          <p:nvPr/>
        </p:nvCxnSpPr>
        <p:spPr>
          <a:xfrm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7C9FDA-E81A-4F48-82F4-754E44DB7F38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Lambertian Surface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C9A0FE-C05B-470F-BEBB-D813D04B329C}"/>
              </a:ext>
            </a:extLst>
          </p:cNvPr>
          <p:cNvGrpSpPr/>
          <p:nvPr/>
        </p:nvGrpSpPr>
        <p:grpSpPr>
          <a:xfrm>
            <a:off x="1732865" y="3083325"/>
            <a:ext cx="1031294" cy="970158"/>
            <a:chOff x="1732865" y="3083325"/>
            <a:chExt cx="1031294" cy="97015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7062023-D514-4C76-8854-230577C99B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083325"/>
              <a:ext cx="373568" cy="970158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694475-4F34-4D63-9F73-892198625C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276599"/>
              <a:ext cx="747136" cy="7768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E354EDB-0595-4E67-AE20-774F13FA0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702121"/>
              <a:ext cx="990206" cy="35136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3B6573B-F831-48FA-8FBB-02F74151D3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966696"/>
              <a:ext cx="1031294" cy="8678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4F413A-149D-440F-B60F-9A2550F49C66}"/>
              </a:ext>
            </a:extLst>
          </p:cNvPr>
          <p:cNvCxnSpPr>
            <a:cxnSpLocks/>
          </p:cNvCxnSpPr>
          <p:nvPr/>
        </p:nvCxnSpPr>
        <p:spPr>
          <a:xfrm flipV="1">
            <a:off x="1732865" y="3007426"/>
            <a:ext cx="0" cy="1046056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A5607-D087-4491-BC50-B4DED5452112}"/>
              </a:ext>
            </a:extLst>
          </p:cNvPr>
          <p:cNvGrpSpPr/>
          <p:nvPr/>
        </p:nvGrpSpPr>
        <p:grpSpPr>
          <a:xfrm flipH="1">
            <a:off x="692142" y="3050441"/>
            <a:ext cx="1033130" cy="1003042"/>
            <a:chOff x="1732864" y="3050441"/>
            <a:chExt cx="1033130" cy="1003042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04EB612-541E-4A0E-8031-51779FC81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4" y="3050441"/>
              <a:ext cx="406136" cy="100304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85C0C5A-3D30-4399-9619-4C8FB9DA03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276599"/>
              <a:ext cx="747136" cy="77688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72F5981-875D-4324-836A-598D20BE3B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702121"/>
              <a:ext cx="990206" cy="35136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0EFCC64-0202-4CE7-9DCE-3B3603E51E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2865" y="3989519"/>
              <a:ext cx="1033129" cy="6396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89E196-2E90-445A-AE40-F2BC09D9BBB2}"/>
              </a:ext>
            </a:extLst>
          </p:cNvPr>
          <p:cNvGrpSpPr/>
          <p:nvPr/>
        </p:nvGrpSpPr>
        <p:grpSpPr>
          <a:xfrm>
            <a:off x="0" y="3622988"/>
            <a:ext cx="1958361" cy="2518835"/>
            <a:chOff x="0" y="3622988"/>
            <a:chExt cx="1958361" cy="25188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13E4CF7-41FD-4D8F-9973-0B68242DBD12}"/>
                    </a:ext>
                  </a:extLst>
                </p:cNvPr>
                <p:cNvSpPr txBox="1"/>
                <p:nvPr/>
              </p:nvSpPr>
              <p:spPr>
                <a:xfrm>
                  <a:off x="0" y="5403159"/>
                  <a:ext cx="1958361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4800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13E4CF7-41FD-4D8F-9973-0B68242DB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5403159"/>
                  <a:ext cx="1958361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057D599D-975F-46C4-8F60-815480F4644A}"/>
                </a:ext>
              </a:extLst>
            </p:cNvPr>
            <p:cNvSpPr/>
            <p:nvPr/>
          </p:nvSpPr>
          <p:spPr>
            <a:xfrm flipH="1">
              <a:off x="1062085" y="3622988"/>
              <a:ext cx="828276" cy="828276"/>
            </a:xfrm>
            <a:prstGeom prst="arc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753E4BE-C728-46C4-B6BE-2DD12F0E13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74" y="4152902"/>
              <a:ext cx="73254" cy="143628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0446E62-6428-48FC-AC39-A90E1958DCC0}"/>
              </a:ext>
            </a:extLst>
          </p:cNvPr>
          <p:cNvSpPr txBox="1"/>
          <p:nvPr/>
        </p:nvSpPr>
        <p:spPr>
          <a:xfrm>
            <a:off x="4154942" y="2261240"/>
            <a:ext cx="50241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Light depends </a:t>
            </a:r>
            <a:r>
              <a:rPr lang="en-US" sz="3200" b="1" dirty="0"/>
              <a:t>only</a:t>
            </a:r>
            <a:r>
              <a:rPr lang="en-US" sz="3200" dirty="0"/>
              <a:t> on orientation of surface </a:t>
            </a:r>
          </a:p>
          <a:p>
            <a:pPr algn="ctr"/>
            <a:r>
              <a:rPr lang="el-GR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ϕ</a:t>
            </a:r>
            <a:r>
              <a:rPr lang="en-US" sz="32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sz="32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/>
            <a:r>
              <a:rPr lang="en-US" sz="3200" dirty="0"/>
              <a:t>to light. Result of random small facets. Looks identical at all views. 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376982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7C9FDA-E81A-4F48-82F4-754E44DB7F38}"/>
              </a:ext>
            </a:extLst>
          </p:cNvPr>
          <p:cNvSpPr txBox="1"/>
          <p:nvPr/>
        </p:nvSpPr>
        <p:spPr>
          <a:xfrm>
            <a:off x="4383314" y="1689467"/>
            <a:ext cx="4567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Lambert’s Law</a:t>
            </a:r>
          </a:p>
          <a:p>
            <a:pPr algn="ctr"/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4F413A-149D-440F-B60F-9A2550F49C66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1732865" y="2072510"/>
            <a:ext cx="8943" cy="198097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0446E62-6428-48FC-AC39-A90E1958DCC0}"/>
              </a:ext>
            </a:extLst>
          </p:cNvPr>
          <p:cNvSpPr txBox="1"/>
          <p:nvPr/>
        </p:nvSpPr>
        <p:spPr>
          <a:xfrm>
            <a:off x="4154942" y="2261240"/>
            <a:ext cx="5024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N: surface normal</a:t>
            </a:r>
          </a:p>
          <a:p>
            <a:pPr algn="ctr"/>
            <a:r>
              <a:rPr lang="en-US" sz="3200" dirty="0"/>
              <a:t>S: source direction </a:t>
            </a:r>
            <a:r>
              <a:rPr lang="en-US" sz="3200" b="1" dirty="0"/>
              <a:t>and</a:t>
            </a:r>
            <a:r>
              <a:rPr lang="en-US" sz="3200" dirty="0"/>
              <a:t> strength</a:t>
            </a:r>
          </a:p>
          <a:p>
            <a:pPr algn="ctr"/>
            <a:r>
              <a:rPr lang="el-GR" sz="3200" dirty="0"/>
              <a:t>ρ</a:t>
            </a:r>
            <a:r>
              <a:rPr lang="en-US" sz="3200" dirty="0"/>
              <a:t>: how much is reflected</a:t>
            </a:r>
            <a:endParaRPr lang="en-US" sz="3200" b="1" i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 flipH="1" flipV="1">
            <a:off x="731855" y="2402337"/>
            <a:ext cx="1038888" cy="165700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5F5AEC-5AAD-45D6-83AA-BCB64BDA167D}"/>
              </a:ext>
            </a:extLst>
          </p:cNvPr>
          <p:cNvSpPr txBox="1"/>
          <p:nvPr/>
        </p:nvSpPr>
        <p:spPr>
          <a:xfrm>
            <a:off x="594356" y="3064056"/>
            <a:ext cx="4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1E5844-3F3C-4382-BE4A-BC95C6138C83}"/>
              </a:ext>
            </a:extLst>
          </p:cNvPr>
          <p:cNvSpPr txBox="1"/>
          <p:nvPr/>
        </p:nvSpPr>
        <p:spPr>
          <a:xfrm>
            <a:off x="1414478" y="1241513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54E50BF-A4A0-4A93-A57D-7D4F52CD1EDD}"/>
                  </a:ext>
                </a:extLst>
              </p:cNvPr>
              <p:cNvSpPr txBox="1"/>
              <p:nvPr/>
            </p:nvSpPr>
            <p:spPr>
              <a:xfrm>
                <a:off x="1087737" y="2375321"/>
                <a:ext cx="731855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b="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54E50BF-A4A0-4A93-A57D-7D4F52CD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37" y="2375321"/>
                <a:ext cx="731855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A6C1688-D341-437F-9B81-D93D08D98FCA}"/>
              </a:ext>
            </a:extLst>
          </p:cNvPr>
          <p:cNvGrpSpPr/>
          <p:nvPr/>
        </p:nvGrpSpPr>
        <p:grpSpPr>
          <a:xfrm>
            <a:off x="4648212" y="4401590"/>
            <a:ext cx="3915238" cy="1370909"/>
            <a:chOff x="4572000" y="4401590"/>
            <a:chExt cx="3915238" cy="13709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890D98-CCA4-48DF-B4E7-B879EC54C80A}"/>
                    </a:ext>
                  </a:extLst>
                </p:cNvPr>
                <p:cNvSpPr txBox="1"/>
                <p:nvPr/>
              </p:nvSpPr>
              <p:spPr>
                <a:xfrm>
                  <a:off x="5275526" y="4401590"/>
                  <a:ext cx="2630592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E890D98-CCA4-48DF-B4E7-B879EC54C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5526" y="4401590"/>
                  <a:ext cx="2630592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36CBFAA-B3E4-4803-9A0B-D8B0AB894E7C}"/>
                    </a:ext>
                  </a:extLst>
                </p:cNvPr>
                <p:cNvSpPr txBox="1"/>
                <p:nvPr/>
              </p:nvSpPr>
              <p:spPr>
                <a:xfrm>
                  <a:off x="4572000" y="5126168"/>
                  <a:ext cx="391523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4200" b="1" i="1" smtClean="0">
                            <a:latin typeface="Cambria Math" panose="02040503050406030204" pitchFamily="18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sz="42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36CBFAA-B3E4-4803-9A0B-D8B0AB894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5126168"/>
                  <a:ext cx="391523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7424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>
            <a:off x="731855" y="2402337"/>
            <a:ext cx="1021200" cy="1678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3072397"/>
            <a:ext cx="2180771" cy="9869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6FEA9C-1517-482A-85CC-CC2DFF1A4BC9}"/>
              </a:ext>
            </a:extLst>
          </p:cNvPr>
          <p:cNvCxnSpPr>
            <a:cxnSpLocks/>
          </p:cNvCxnSpPr>
          <p:nvPr/>
        </p:nvCxnSpPr>
        <p:spPr>
          <a:xfrm flipV="1">
            <a:off x="1750643" y="3047017"/>
            <a:ext cx="1808986" cy="103414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A1DDD0-CED6-4B24-84EF-BD0D9B78B6F7}"/>
              </a:ext>
            </a:extLst>
          </p:cNvPr>
          <p:cNvCxnSpPr>
            <a:cxnSpLocks/>
          </p:cNvCxnSpPr>
          <p:nvPr/>
        </p:nvCxnSpPr>
        <p:spPr>
          <a:xfrm flipV="1">
            <a:off x="1750643" y="3276600"/>
            <a:ext cx="2043565" cy="8045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733427-8AAC-4178-B7AE-FECA51202AA5}"/>
              </a:ext>
            </a:extLst>
          </p:cNvPr>
          <p:cNvCxnSpPr>
            <a:cxnSpLocks/>
          </p:cNvCxnSpPr>
          <p:nvPr/>
        </p:nvCxnSpPr>
        <p:spPr>
          <a:xfrm flipV="1">
            <a:off x="1750643" y="3581400"/>
            <a:ext cx="1654174" cy="499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384EDE-71FD-4EA5-AD06-5E546092E236}"/>
              </a:ext>
            </a:extLst>
          </p:cNvPr>
          <p:cNvCxnSpPr>
            <a:cxnSpLocks/>
          </p:cNvCxnSpPr>
          <p:nvPr/>
        </p:nvCxnSpPr>
        <p:spPr>
          <a:xfrm flipV="1">
            <a:off x="1750643" y="3118310"/>
            <a:ext cx="1210271" cy="9628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987784-9FFD-4F97-A9FC-C8152ED5D574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Specular Surface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96D51-899C-4C21-8F6A-BC8E434F184A}"/>
              </a:ext>
            </a:extLst>
          </p:cNvPr>
          <p:cNvSpPr txBox="1"/>
          <p:nvPr/>
        </p:nvSpPr>
        <p:spPr>
          <a:xfrm>
            <a:off x="4383314" y="2261240"/>
            <a:ext cx="4567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Light reflected like a mirror, but spreads out in a “lobe” around the reflection ray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704845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DAF2-1F7A-46F7-878E-4A9340DF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E648D6-B61B-43AF-9E87-28F3248B347B}"/>
              </a:ext>
            </a:extLst>
          </p:cNvPr>
          <p:cNvGrpSpPr/>
          <p:nvPr/>
        </p:nvGrpSpPr>
        <p:grpSpPr>
          <a:xfrm>
            <a:off x="3265715" y="2138210"/>
            <a:ext cx="914400" cy="914400"/>
            <a:chOff x="3657600" y="1969739"/>
            <a:chExt cx="914400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2F2B05-3E29-41AD-A29F-B91B8568C449}"/>
                </a:ext>
              </a:extLst>
            </p:cNvPr>
            <p:cNvGrpSpPr/>
            <p:nvPr/>
          </p:nvGrpSpPr>
          <p:grpSpPr>
            <a:xfrm rot="20307130">
              <a:off x="3657600" y="1969739"/>
              <a:ext cx="914400" cy="914400"/>
              <a:chOff x="3657600" y="1969739"/>
              <a:chExt cx="914400" cy="9144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1F59B31-A61D-45EF-AE01-0AD7E547280D}"/>
                  </a:ext>
                </a:extLst>
              </p:cNvPr>
              <p:cNvCxnSpPr>
                <a:cxnSpLocks/>
              </p:cNvCxnSpPr>
              <p:nvPr/>
            </p:nvCxnSpPr>
            <p:spPr>
              <a:xfrm rot="11554618" flipH="1">
                <a:off x="3663085" y="2377161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A6FB6F3-4E61-4619-BE53-397884993F64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rot="11554618">
                <a:off x="4065022" y="2421454"/>
                <a:ext cx="0" cy="457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ABDF2D02-7D4F-48B3-9A6C-57D877D714C8}"/>
                  </a:ext>
                </a:extLst>
              </p:cNvPr>
              <p:cNvSpPr/>
              <p:nvPr/>
            </p:nvSpPr>
            <p:spPr>
              <a:xfrm rot="11554618">
                <a:off x="3657600" y="1969739"/>
                <a:ext cx="914400" cy="914400"/>
              </a:xfrm>
              <a:prstGeom prst="arc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4B6717-1732-49C3-8BC0-A30AF9DE5857}"/>
                </a:ext>
              </a:extLst>
            </p:cNvPr>
            <p:cNvGrpSpPr/>
            <p:nvPr/>
          </p:nvGrpSpPr>
          <p:grpSpPr>
            <a:xfrm rot="13433950">
              <a:off x="4021328" y="2049856"/>
              <a:ext cx="397891" cy="361720"/>
              <a:chOff x="-4525505" y="2827736"/>
              <a:chExt cx="1859796" cy="1690725"/>
            </a:xfrm>
          </p:grpSpPr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750A448B-E044-4E07-A61F-84BBFCE5573C}"/>
                  </a:ext>
                </a:extLst>
              </p:cNvPr>
              <p:cNvSpPr/>
              <p:nvPr/>
            </p:nvSpPr>
            <p:spPr>
              <a:xfrm rot="5400000">
                <a:off x="-4018288" y="2320519"/>
                <a:ext cx="845362" cy="1859796"/>
              </a:xfrm>
              <a:prstGeom prst="mo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683342E-757C-4162-9F50-98FA6C1F17E2}"/>
                  </a:ext>
                </a:extLst>
              </p:cNvPr>
              <p:cNvSpPr/>
              <p:nvPr/>
            </p:nvSpPr>
            <p:spPr>
              <a:xfrm rot="16200000" flipV="1">
                <a:off x="-4018288" y="3165882"/>
                <a:ext cx="845362" cy="1859796"/>
              </a:xfrm>
              <a:prstGeom prst="moon">
                <a:avLst>
                  <a:gd name="adj" fmla="val 53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766849C-9FAB-4A00-87B8-35294A45FF00}"/>
                  </a:ext>
                </a:extLst>
              </p:cNvPr>
              <p:cNvSpPr/>
              <p:nvPr/>
            </p:nvSpPr>
            <p:spPr>
              <a:xfrm>
                <a:off x="-4038084" y="3250417"/>
                <a:ext cx="884952" cy="8045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4CEA5-CA5C-43BB-B5A5-74958B345B2B}"/>
              </a:ext>
            </a:extLst>
          </p:cNvPr>
          <p:cNvGrpSpPr/>
          <p:nvPr/>
        </p:nvGrpSpPr>
        <p:grpSpPr>
          <a:xfrm>
            <a:off x="193246" y="4059339"/>
            <a:ext cx="3758268" cy="1276801"/>
            <a:chOff x="501708" y="4160939"/>
            <a:chExt cx="3758268" cy="12768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3B78DA-1F7D-4B0D-8D27-0134B5569BE5}"/>
                </a:ext>
              </a:extLst>
            </p:cNvPr>
            <p:cNvSpPr/>
            <p:nvPr/>
          </p:nvSpPr>
          <p:spPr>
            <a:xfrm>
              <a:off x="501708" y="4160939"/>
              <a:ext cx="3758268" cy="127680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40CCD-0172-49CC-BF49-93B889DBB9CE}"/>
                </a:ext>
              </a:extLst>
            </p:cNvPr>
            <p:cNvSpPr txBox="1"/>
            <p:nvPr/>
          </p:nvSpPr>
          <p:spPr>
            <a:xfrm>
              <a:off x="501708" y="4689446"/>
              <a:ext cx="375826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Surface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5F312E-C736-441D-9EC2-2761446CB3C6}"/>
              </a:ext>
            </a:extLst>
          </p:cNvPr>
          <p:cNvCxnSpPr>
            <a:cxnSpLocks/>
          </p:cNvCxnSpPr>
          <p:nvPr/>
        </p:nvCxnSpPr>
        <p:spPr>
          <a:xfrm>
            <a:off x="731855" y="2402337"/>
            <a:ext cx="1021200" cy="16788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ar: 32 Points 16">
            <a:extLst>
              <a:ext uri="{FF2B5EF4-FFF2-40B4-BE49-F238E27FC236}">
                <a16:creationId xmlns:a16="http://schemas.microsoft.com/office/drawing/2014/main" id="{324399BF-91A3-4780-A117-C2E245B07614}"/>
              </a:ext>
            </a:extLst>
          </p:cNvPr>
          <p:cNvSpPr/>
          <p:nvPr/>
        </p:nvSpPr>
        <p:spPr>
          <a:xfrm>
            <a:off x="193246" y="1863728"/>
            <a:ext cx="1077218" cy="1077218"/>
          </a:xfrm>
          <a:prstGeom prst="star32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092D3-2D47-4C0B-B2CA-81D8821D9B50}"/>
              </a:ext>
            </a:extLst>
          </p:cNvPr>
          <p:cNvCxnSpPr>
            <a:cxnSpLocks/>
          </p:cNvCxnSpPr>
          <p:nvPr/>
        </p:nvCxnSpPr>
        <p:spPr>
          <a:xfrm flipV="1">
            <a:off x="1770743" y="2666703"/>
            <a:ext cx="1914293" cy="139263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384EDE-71FD-4EA5-AD06-5E546092E236}"/>
              </a:ext>
            </a:extLst>
          </p:cNvPr>
          <p:cNvCxnSpPr>
            <a:cxnSpLocks/>
          </p:cNvCxnSpPr>
          <p:nvPr/>
        </p:nvCxnSpPr>
        <p:spPr>
          <a:xfrm flipV="1">
            <a:off x="1750643" y="3214174"/>
            <a:ext cx="2102988" cy="86698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A987784-9FFD-4F97-A9FC-C8152ED5D574}"/>
              </a:ext>
            </a:extLst>
          </p:cNvPr>
          <p:cNvSpPr txBox="1"/>
          <p:nvPr/>
        </p:nvSpPr>
        <p:spPr>
          <a:xfrm>
            <a:off x="4383314" y="1689467"/>
            <a:ext cx="456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/>
              <a:t>Phong</a:t>
            </a:r>
            <a:r>
              <a:rPr lang="en-US" sz="3200" u="sng" dirty="0"/>
              <a:t> Model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396D51-899C-4C21-8F6A-BC8E434F184A}"/>
              </a:ext>
            </a:extLst>
          </p:cNvPr>
          <p:cNvSpPr txBox="1"/>
          <p:nvPr/>
        </p:nvSpPr>
        <p:spPr>
          <a:xfrm>
            <a:off x="4383314" y="2261240"/>
            <a:ext cx="4567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V: angle to viewer</a:t>
            </a:r>
          </a:p>
          <a:p>
            <a:pPr algn="ctr"/>
            <a:r>
              <a:rPr lang="en-US" sz="3200" dirty="0"/>
              <a:t>R: reflection ray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α: shininess constant</a:t>
            </a:r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6A74A2-F134-4189-A2BB-02E5DC963626}"/>
              </a:ext>
            </a:extLst>
          </p:cNvPr>
          <p:cNvSpPr txBox="1"/>
          <p:nvPr/>
        </p:nvSpPr>
        <p:spPr>
          <a:xfrm>
            <a:off x="2809676" y="2109949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649A8F-770D-46B0-8D1B-FCC73AC6A8D6}"/>
              </a:ext>
            </a:extLst>
          </p:cNvPr>
          <p:cNvSpPr txBox="1"/>
          <p:nvPr/>
        </p:nvSpPr>
        <p:spPr>
          <a:xfrm>
            <a:off x="3816959" y="2857864"/>
            <a:ext cx="654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2DF505-A939-4EBF-87BB-7FB0F94468A4}"/>
                  </a:ext>
                </a:extLst>
              </p:cNvPr>
              <p:cNvSpPr txBox="1"/>
              <p:nvPr/>
            </p:nvSpPr>
            <p:spPr>
              <a:xfrm>
                <a:off x="5125939" y="4155229"/>
                <a:ext cx="3082190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ctrlP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4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4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e>
                        <m:sup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sz="42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C2DF505-A939-4EBF-87BB-7FB0F9446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939" y="4155229"/>
                <a:ext cx="308219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780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BRDFs can be incredibly complicated…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914400"/>
            <a:ext cx="21399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75" y="914400"/>
            <a:ext cx="26289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5" y="4495800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shiny_he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3575" y="4191000"/>
            <a:ext cx="2133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glossy_leaves"/>
          <p:cNvPicPr>
            <a:picLocks noChangeAspect="1" noChangeArrowheads="1"/>
          </p:cNvPicPr>
          <p:nvPr/>
        </p:nvPicPr>
        <p:blipFill>
          <a:blip r:embed="rId7" cstate="print"/>
          <a:srcRect b="2527"/>
          <a:stretch>
            <a:fillRect/>
          </a:stretch>
        </p:blipFill>
        <p:spPr bwMode="auto">
          <a:xfrm>
            <a:off x="2971800" y="2768600"/>
            <a:ext cx="2667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0188" y="914400"/>
            <a:ext cx="16271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2819400"/>
            <a:ext cx="1590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10" cstate="print"/>
          <a:srcRect l="41785"/>
          <a:stretch>
            <a:fillRect/>
          </a:stretch>
        </p:blipFill>
        <p:spPr bwMode="auto">
          <a:xfrm>
            <a:off x="1295400" y="4505325"/>
            <a:ext cx="2000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415B42-D7BC-4E7B-BEFE-3B09FCA5669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This Be Used For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B0C5E5-03AD-4F47-A20E-B28B8DAB18C7}"/>
              </a:ext>
            </a:extLst>
          </p:cNvPr>
          <p:cNvGrpSpPr/>
          <p:nvPr/>
        </p:nvGrpSpPr>
        <p:grpSpPr>
          <a:xfrm>
            <a:off x="497550" y="2226357"/>
            <a:ext cx="8148901" cy="1120126"/>
            <a:chOff x="497550" y="2226357"/>
            <a:chExt cx="8148901" cy="11201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/>
                <p:nvPr/>
              </p:nvSpPr>
              <p:spPr>
                <a:xfrm>
                  <a:off x="3256704" y="2700152"/>
                  <a:ext cx="294099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704" y="2700152"/>
                  <a:ext cx="2940998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11E4-0183-4920-97E8-13AAC2C77262}"/>
                </a:ext>
              </a:extLst>
            </p:cNvPr>
            <p:cNvSpPr txBox="1"/>
            <p:nvPr/>
          </p:nvSpPr>
          <p:spPr>
            <a:xfrm>
              <a:off x="497550" y="2226357"/>
              <a:ext cx="8148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Lambert’s Law: for every pixel </a:t>
              </a:r>
              <a:r>
                <a:rPr lang="en-US" sz="3200" dirty="0" err="1"/>
                <a:t>i</a:t>
              </a:r>
              <a:endParaRPr lang="en-US" sz="3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193B47-E39F-4EE2-912C-7CF4392FB53A}"/>
              </a:ext>
            </a:extLst>
          </p:cNvPr>
          <p:cNvSpPr txBox="1"/>
          <p:nvPr/>
        </p:nvSpPr>
        <p:spPr>
          <a:xfrm>
            <a:off x="90104" y="5539756"/>
            <a:ext cx="896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Given: illumination and light, recover </a:t>
            </a:r>
            <a:r>
              <a:rPr lang="en-US" sz="3200" dirty="0" err="1"/>
              <a:t>normals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D79A5-F0BC-4673-979F-3BEEB80DF6C3}"/>
              </a:ext>
            </a:extLst>
          </p:cNvPr>
          <p:cNvGrpSpPr/>
          <p:nvPr/>
        </p:nvGrpSpPr>
        <p:grpSpPr>
          <a:xfrm>
            <a:off x="-275320" y="3346483"/>
            <a:ext cx="3802292" cy="2194198"/>
            <a:chOff x="-275320" y="3346483"/>
            <a:chExt cx="3802292" cy="21941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EF274B5-25FF-4AD0-92FD-639A85C8F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3346483"/>
              <a:ext cx="580572" cy="624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68F93-E8D6-4679-9243-3717939A7BDD}"/>
                </a:ext>
              </a:extLst>
            </p:cNvPr>
            <p:cNvSpPr txBox="1"/>
            <p:nvPr/>
          </p:nvSpPr>
          <p:spPr>
            <a:xfrm>
              <a:off x="-275320" y="3971021"/>
              <a:ext cx="3325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Reflected </a:t>
              </a:r>
            </a:p>
            <a:p>
              <a:pPr algn="r"/>
              <a:r>
                <a:rPr lang="en-US" sz="3200" dirty="0"/>
                <a:t>Light </a:t>
              </a:r>
            </a:p>
            <a:p>
              <a:pPr algn="r"/>
              <a:r>
                <a:rPr lang="en-US" sz="3200" dirty="0"/>
                <a:t>(1 dim)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9ADF10-7B9D-4274-8329-F4DFFB277CD3}"/>
              </a:ext>
            </a:extLst>
          </p:cNvPr>
          <p:cNvGrpSpPr/>
          <p:nvPr/>
        </p:nvGrpSpPr>
        <p:grpSpPr>
          <a:xfrm>
            <a:off x="6168675" y="3260667"/>
            <a:ext cx="3551456" cy="2280014"/>
            <a:chOff x="6168675" y="3260667"/>
            <a:chExt cx="3551456" cy="228001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7B5A36-872F-41BC-A0F8-7DF961A0D7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8675" y="3260667"/>
              <a:ext cx="377268" cy="7103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BB217A-DA08-425E-A252-3F22F2E8E1E9}"/>
                </a:ext>
              </a:extLst>
            </p:cNvPr>
            <p:cNvSpPr txBox="1"/>
            <p:nvPr/>
          </p:nvSpPr>
          <p:spPr>
            <a:xfrm>
              <a:off x="6394791" y="3971021"/>
              <a:ext cx="3325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Illumination</a:t>
              </a:r>
            </a:p>
            <a:p>
              <a:r>
                <a:rPr lang="en-US" sz="3200" dirty="0"/>
                <a:t>Global, </a:t>
              </a:r>
            </a:p>
            <a:p>
              <a:r>
                <a:rPr lang="en-US" sz="3200" dirty="0"/>
                <a:t>(3 dim)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EB9986-8B34-4F43-B67A-3CEE934ACAB7}"/>
              </a:ext>
            </a:extLst>
          </p:cNvPr>
          <p:cNvGrpSpPr/>
          <p:nvPr/>
        </p:nvGrpSpPr>
        <p:grpSpPr>
          <a:xfrm>
            <a:off x="3879061" y="3346483"/>
            <a:ext cx="2271253" cy="2194198"/>
            <a:chOff x="3879061" y="3346483"/>
            <a:chExt cx="2271253" cy="219419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35E1595-7666-440A-91C6-701C296C3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4687" y="3346483"/>
              <a:ext cx="0" cy="680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412BF6-B67D-43AD-90C1-E1C72275E232}"/>
                </a:ext>
              </a:extLst>
            </p:cNvPr>
            <p:cNvSpPr txBox="1"/>
            <p:nvPr/>
          </p:nvSpPr>
          <p:spPr>
            <a:xfrm>
              <a:off x="3879061" y="3971021"/>
              <a:ext cx="22712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Surface</a:t>
              </a:r>
            </a:p>
            <a:p>
              <a:pPr algn="ctr"/>
              <a:r>
                <a:rPr lang="en-US" sz="3200" dirty="0"/>
                <a:t>Orientation</a:t>
              </a:r>
            </a:p>
            <a:p>
              <a:pPr algn="ctr"/>
              <a:r>
                <a:rPr lang="en-US" sz="3200" dirty="0"/>
                <a:t>(3? dim)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B9C893-AD88-45F7-A75F-D09C71883933}"/>
              </a:ext>
            </a:extLst>
          </p:cNvPr>
          <p:cNvSpPr txBox="1"/>
          <p:nvPr/>
        </p:nvSpPr>
        <p:spPr>
          <a:xfrm>
            <a:off x="2042086" y="6124531"/>
            <a:ext cx="505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Potential problems?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74B43-667F-4A6A-974B-04E579FF0054}"/>
              </a:ext>
            </a:extLst>
          </p:cNvPr>
          <p:cNvSpPr txBox="1"/>
          <p:nvPr/>
        </p:nvSpPr>
        <p:spPr>
          <a:xfrm>
            <a:off x="497548" y="1555314"/>
            <a:ext cx="814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Shape from Shading</a:t>
            </a:r>
          </a:p>
        </p:txBody>
      </p:sp>
    </p:spTree>
    <p:extLst>
      <p:ext uri="{BB962C8B-B14F-4D97-AF65-F5344CB8AC3E}">
        <p14:creationId xmlns:p14="http://schemas.microsoft.com/office/powerpoint/2010/main" val="27320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92DF-9211-46DD-982E-998C2582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BF7E9-A467-4BD2-A02B-B180FA5FE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little bit about light and how you represent it</a:t>
            </a:r>
          </a:p>
          <a:p>
            <a:r>
              <a:rPr lang="en-US" dirty="0"/>
              <a:t>A little bit about lighting and how it works</a:t>
            </a:r>
          </a:p>
        </p:txBody>
      </p:sp>
    </p:spTree>
    <p:extLst>
      <p:ext uri="{BB962C8B-B14F-4D97-AF65-F5344CB8AC3E}">
        <p14:creationId xmlns:p14="http://schemas.microsoft.com/office/powerpoint/2010/main" val="1467781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From Shading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FD00F3-B442-4D4D-B005-303633D9DBE8}"/>
              </a:ext>
            </a:extLst>
          </p:cNvPr>
          <p:cNvGrpSpPr/>
          <p:nvPr/>
        </p:nvGrpSpPr>
        <p:grpSpPr>
          <a:xfrm>
            <a:off x="-275320" y="1585312"/>
            <a:ext cx="9995451" cy="2348087"/>
            <a:chOff x="-275320" y="1585312"/>
            <a:chExt cx="9995451" cy="23480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/>
                <p:nvPr/>
              </p:nvSpPr>
              <p:spPr>
                <a:xfrm>
                  <a:off x="3256704" y="1585312"/>
                  <a:ext cx="2940998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4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4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US" sz="4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81898A1-F5DD-4A04-9B4E-8E683F530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6704" y="1585312"/>
                  <a:ext cx="2940998" cy="6463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EF274B5-25FF-4AD0-92FD-639A85C8F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6400" y="2231643"/>
              <a:ext cx="580572" cy="624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35E1595-7666-440A-91C6-701C296C3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4687" y="2231643"/>
              <a:ext cx="0" cy="6809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7B5A36-872F-41BC-A0F8-7DF961A0D7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8675" y="2145827"/>
              <a:ext cx="377268" cy="7103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668F93-E8D6-4679-9243-3717939A7BDD}"/>
                </a:ext>
              </a:extLst>
            </p:cNvPr>
            <p:cNvSpPr txBox="1"/>
            <p:nvPr/>
          </p:nvSpPr>
          <p:spPr>
            <a:xfrm>
              <a:off x="-275320" y="2856181"/>
              <a:ext cx="3325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1D, </a:t>
              </a:r>
              <a:r>
                <a:rPr lang="en-US" sz="3200" b="1" dirty="0"/>
                <a:t>fixed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BB217A-DA08-425E-A252-3F22F2E8E1E9}"/>
                </a:ext>
              </a:extLst>
            </p:cNvPr>
            <p:cNvSpPr txBox="1"/>
            <p:nvPr/>
          </p:nvSpPr>
          <p:spPr>
            <a:xfrm>
              <a:off x="6394791" y="2856181"/>
              <a:ext cx="3325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3D, </a:t>
              </a:r>
              <a:r>
                <a:rPr lang="en-US" sz="3200" b="1" dirty="0"/>
                <a:t>fixed</a:t>
              </a:r>
              <a:endParaRPr lang="en-US" sz="3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412BF6-B67D-43AD-90C1-E1C72275E232}"/>
                </a:ext>
              </a:extLst>
            </p:cNvPr>
            <p:cNvSpPr txBox="1"/>
            <p:nvPr/>
          </p:nvSpPr>
          <p:spPr>
            <a:xfrm>
              <a:off x="3765498" y="2856181"/>
              <a:ext cx="24983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actually 2D</a:t>
              </a:r>
            </a:p>
            <a:p>
              <a:pPr algn="ctr"/>
              <a:r>
                <a:rPr lang="en-US" sz="3200" b="1" dirty="0"/>
                <a:t>unknown</a:t>
              </a:r>
              <a:endParaRPr lang="en-US" sz="32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A563842-2304-40BC-8ACE-ACED6E7AD11D}"/>
              </a:ext>
            </a:extLst>
          </p:cNvPr>
          <p:cNvSpPr txBox="1"/>
          <p:nvPr/>
        </p:nvSpPr>
        <p:spPr>
          <a:xfrm>
            <a:off x="90105" y="4397264"/>
            <a:ext cx="89637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System of equations that’s underdetermined (N equations, 2N unknowns, N+3 known)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/>
              <a:t>Solution</a:t>
            </a:r>
            <a:r>
              <a:rPr lang="en-US" sz="3200" dirty="0"/>
              <a:t>: Add more equations that enforce smoothness or finding a single surface.</a:t>
            </a:r>
          </a:p>
        </p:txBody>
      </p:sp>
    </p:spTree>
    <p:extLst>
      <p:ext uri="{BB962C8B-B14F-4D97-AF65-F5344CB8AC3E}">
        <p14:creationId xmlns:p14="http://schemas.microsoft.com/office/powerpoint/2010/main" val="35968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06A3-1C0B-49B6-8302-83F66C7A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Realistic Shape From Shading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1898A1-F5DD-4A04-9B4E-8E683F530D5C}"/>
                  </a:ext>
                </a:extLst>
              </p:cNvPr>
              <p:cNvSpPr txBox="1"/>
              <p:nvPr/>
            </p:nvSpPr>
            <p:spPr>
              <a:xfrm>
                <a:off x="3256704" y="1585312"/>
                <a:ext cx="2940998" cy="646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4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2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4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1898A1-F5DD-4A04-9B4E-8E683F530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704" y="1585312"/>
                <a:ext cx="2940998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F274B5-25FF-4AD0-92FD-639A85C8F5F4}"/>
              </a:ext>
            </a:extLst>
          </p:cNvPr>
          <p:cNvCxnSpPr>
            <a:cxnSpLocks/>
          </p:cNvCxnSpPr>
          <p:nvPr/>
        </p:nvCxnSpPr>
        <p:spPr>
          <a:xfrm flipV="1">
            <a:off x="2946400" y="2231643"/>
            <a:ext cx="580572" cy="6245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5E1595-7666-440A-91C6-701C296C37A2}"/>
              </a:ext>
            </a:extLst>
          </p:cNvPr>
          <p:cNvCxnSpPr>
            <a:cxnSpLocks/>
          </p:cNvCxnSpPr>
          <p:nvPr/>
        </p:nvCxnSpPr>
        <p:spPr>
          <a:xfrm flipV="1">
            <a:off x="5014687" y="2231643"/>
            <a:ext cx="0" cy="6809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7B5A36-872F-41BC-A0F8-7DF961A0D779}"/>
              </a:ext>
            </a:extLst>
          </p:cNvPr>
          <p:cNvCxnSpPr>
            <a:cxnSpLocks/>
          </p:cNvCxnSpPr>
          <p:nvPr/>
        </p:nvCxnSpPr>
        <p:spPr>
          <a:xfrm flipH="1" flipV="1">
            <a:off x="6168675" y="2145827"/>
            <a:ext cx="377268" cy="7103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9668F93-E8D6-4679-9243-3717939A7BDD}"/>
              </a:ext>
            </a:extLst>
          </p:cNvPr>
          <p:cNvSpPr txBox="1"/>
          <p:nvPr/>
        </p:nvSpPr>
        <p:spPr>
          <a:xfrm>
            <a:off x="-275320" y="2856181"/>
            <a:ext cx="332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1D, </a:t>
            </a:r>
            <a:r>
              <a:rPr lang="en-US" sz="3200" b="1" dirty="0"/>
              <a:t>fixed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BB217A-DA08-425E-A252-3F22F2E8E1E9}"/>
              </a:ext>
            </a:extLst>
          </p:cNvPr>
          <p:cNvSpPr txBox="1"/>
          <p:nvPr/>
        </p:nvSpPr>
        <p:spPr>
          <a:xfrm>
            <a:off x="6394791" y="2856181"/>
            <a:ext cx="332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3D, </a:t>
            </a:r>
            <a:r>
              <a:rPr lang="en-US" sz="3200" b="1" dirty="0"/>
              <a:t>unknown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12BF6-B67D-43AD-90C1-E1C72275E232}"/>
              </a:ext>
            </a:extLst>
          </p:cNvPr>
          <p:cNvSpPr txBox="1"/>
          <p:nvPr/>
        </p:nvSpPr>
        <p:spPr>
          <a:xfrm>
            <a:off x="3765498" y="2856181"/>
            <a:ext cx="2498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2D</a:t>
            </a:r>
          </a:p>
          <a:p>
            <a:pPr algn="ctr"/>
            <a:r>
              <a:rPr lang="en-US" sz="3200" b="1" dirty="0"/>
              <a:t>unknown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63842-2304-40BC-8ACE-ACED6E7AD11D}"/>
              </a:ext>
            </a:extLst>
          </p:cNvPr>
          <p:cNvSpPr txBox="1"/>
          <p:nvPr/>
        </p:nvSpPr>
        <p:spPr>
          <a:xfrm>
            <a:off x="90105" y="4757991"/>
            <a:ext cx="8963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System of equations that’s underdetermined (N equations, 2N+3 unknowns)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/>
              <a:t>Solution</a:t>
            </a:r>
            <a:r>
              <a:rPr lang="en-US" sz="3200" dirty="0"/>
              <a:t>: need prior beliefs to disambiguate.</a:t>
            </a:r>
          </a:p>
        </p:txBody>
      </p:sp>
    </p:spTree>
    <p:extLst>
      <p:ext uri="{BB962C8B-B14F-4D97-AF65-F5344CB8AC3E}">
        <p14:creationId xmlns:p14="http://schemas.microsoft.com/office/powerpoint/2010/main" val="29909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8076-4C20-486E-9B6C-C540DD5E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5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1E3ADB34-D895-4312-96E4-9EB0F9C12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53287" r="20620" b="11189"/>
          <a:stretch/>
        </p:blipFill>
        <p:spPr bwMode="auto">
          <a:xfrm rot="10800000">
            <a:off x="2215644" y="1921032"/>
            <a:ext cx="5042464" cy="214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EF265127-498D-422A-803F-DE64389D2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53287" r="20620" b="11189"/>
          <a:stretch/>
        </p:blipFill>
        <p:spPr bwMode="auto">
          <a:xfrm>
            <a:off x="2215644" y="4300621"/>
            <a:ext cx="5042464" cy="2149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8076-4C20-486E-9B6C-C540DD5E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pic>
        <p:nvPicPr>
          <p:cNvPr id="26626" name="Picture 2" descr="https://upload.wikimedia.org/wikipedia/commons/thumb/0/0c/Barringer_Crater_aerial_photo_by_USGS.jpg/1280px-Barringer_Crater_aerial_photo_by_USGS.jpg">
            <a:extLst>
              <a:ext uri="{FF2B5EF4-FFF2-40B4-BE49-F238E27FC236}">
                <a16:creationId xmlns:a16="http://schemas.microsoft.com/office/drawing/2014/main" id="{3BCE214F-D88C-41EC-9125-39A46A49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55" y="2530672"/>
            <a:ext cx="5691291" cy="380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58C7EA-1B9F-42D4-A3E0-E44C563D210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https://en.wikipedia.org/wiki/Meteor_Crater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CE9B8-E78D-4041-968A-43552D3D2B2C}"/>
              </a:ext>
            </a:extLst>
          </p:cNvPr>
          <p:cNvSpPr txBox="1"/>
          <p:nvPr/>
        </p:nvSpPr>
        <p:spPr>
          <a:xfrm>
            <a:off x="497550" y="1453454"/>
            <a:ext cx="8148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Humans assume light from above (and the blueness also tells you distance)</a:t>
            </a:r>
          </a:p>
        </p:txBody>
      </p:sp>
    </p:spTree>
    <p:extLst>
      <p:ext uri="{BB962C8B-B14F-4D97-AF65-F5344CB8AC3E}">
        <p14:creationId xmlns:p14="http://schemas.microsoft.com/office/powerpoint/2010/main" val="537039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7146-CD6A-4663-803C-B7EAD901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from Shading in </a:t>
            </a:r>
            <a:r>
              <a:rPr lang="en-US" dirty="0" err="1"/>
              <a:t>Practive</a:t>
            </a:r>
            <a:endParaRPr lang="en-US" dirty="0"/>
          </a:p>
        </p:txBody>
      </p:sp>
      <p:pic>
        <p:nvPicPr>
          <p:cNvPr id="4" name="The President, in 3D-4GiLAOtjHNo">
            <a:hlinkClick r:id="" action="ppaction://media"/>
            <a:extLst>
              <a:ext uri="{FF2B5EF4-FFF2-40B4-BE49-F238E27FC236}">
                <a16:creationId xmlns:a16="http://schemas.microsoft.com/office/drawing/2014/main" id="{BF5D8565-8EB0-4440-8273-471E592E7A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422241"/>
            <a:ext cx="8312727" cy="4675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31C40B-2602-4046-BB14-2EEE73511E5D}"/>
              </a:ext>
            </a:extLst>
          </p:cNvPr>
          <p:cNvSpPr/>
          <p:nvPr/>
        </p:nvSpPr>
        <p:spPr>
          <a:xfrm>
            <a:off x="415636" y="6211669"/>
            <a:ext cx="5901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https://www.youtube.com/watch?v=4GiLAOtjHNo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1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D733D-8CEA-4D68-AA6C-C8564A76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Very Own Camera</a:t>
            </a:r>
          </a:p>
        </p:txBody>
      </p:sp>
      <p:pic>
        <p:nvPicPr>
          <p:cNvPr id="6" name="Picture 4" descr="https://nei.nih.gov/sites/default/files/nehep-images/eyediagram.gif">
            <a:extLst>
              <a:ext uri="{FF2B5EF4-FFF2-40B4-BE49-F238E27FC236}">
                <a16:creationId xmlns:a16="http://schemas.microsoft.com/office/drawing/2014/main" id="{83D449E5-09C6-46BD-8A06-C9D6C3DC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8" y="1690689"/>
            <a:ext cx="5186363" cy="42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7653EF-D400-4CE9-B07F-9287883944CF}"/>
              </a:ext>
            </a:extLst>
          </p:cNvPr>
          <p:cNvGrpSpPr/>
          <p:nvPr/>
        </p:nvGrpSpPr>
        <p:grpSpPr>
          <a:xfrm>
            <a:off x="4784141" y="3569818"/>
            <a:ext cx="4140861" cy="473659"/>
            <a:chOff x="4784141" y="3569818"/>
            <a:chExt cx="4140861" cy="4736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C8024A-048D-4109-AE86-A9D530B95528}"/>
                </a:ext>
              </a:extLst>
            </p:cNvPr>
            <p:cNvSpPr/>
            <p:nvPr/>
          </p:nvSpPr>
          <p:spPr>
            <a:xfrm>
              <a:off x="4784141" y="3569818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2ED68-3805-4207-A255-11622FFAD97A}"/>
                </a:ext>
              </a:extLst>
            </p:cNvPr>
            <p:cNvSpPr txBox="1"/>
            <p:nvPr/>
          </p:nvSpPr>
          <p:spPr>
            <a:xfrm>
              <a:off x="5486400" y="3581812"/>
              <a:ext cx="3438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Aperture letting in light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AD10FD-55B7-4AD7-9A25-79F5F6D5884A}"/>
              </a:ext>
            </a:extLst>
          </p:cNvPr>
          <p:cNvGrpSpPr/>
          <p:nvPr/>
        </p:nvGrpSpPr>
        <p:grpSpPr>
          <a:xfrm>
            <a:off x="4399808" y="2127972"/>
            <a:ext cx="3639596" cy="461665"/>
            <a:chOff x="4399808" y="2127972"/>
            <a:chExt cx="3639596" cy="461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F382DA-D453-4C66-82C2-8537D04E1B26}"/>
                </a:ext>
              </a:extLst>
            </p:cNvPr>
            <p:cNvSpPr/>
            <p:nvPr/>
          </p:nvSpPr>
          <p:spPr>
            <a:xfrm>
              <a:off x="4399808" y="2135692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2ED9CA-DF8B-4D77-A2F8-C275D2FEBA6F}"/>
                </a:ext>
              </a:extLst>
            </p:cNvPr>
            <p:cNvSpPr txBox="1"/>
            <p:nvPr/>
          </p:nvSpPr>
          <p:spPr>
            <a:xfrm>
              <a:off x="5135270" y="2127972"/>
              <a:ext cx="2904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Controls pupil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3D04D8-1A96-4F83-9095-EB8BBF7B03EF}"/>
              </a:ext>
            </a:extLst>
          </p:cNvPr>
          <p:cNvGrpSpPr/>
          <p:nvPr/>
        </p:nvGrpSpPr>
        <p:grpSpPr>
          <a:xfrm>
            <a:off x="4490314" y="4268362"/>
            <a:ext cx="4189343" cy="461665"/>
            <a:chOff x="4490314" y="4268362"/>
            <a:chExt cx="4189343" cy="4616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106592-87A4-4766-8CAC-BEAEB356BDB2}"/>
                </a:ext>
              </a:extLst>
            </p:cNvPr>
            <p:cNvSpPr/>
            <p:nvPr/>
          </p:nvSpPr>
          <p:spPr>
            <a:xfrm>
              <a:off x="4490314" y="4276082"/>
              <a:ext cx="702259" cy="446227"/>
            </a:xfrm>
            <a:prstGeom prst="rect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A78991-2670-4326-A0FB-02551D10C730}"/>
                </a:ext>
              </a:extLst>
            </p:cNvPr>
            <p:cNvSpPr txBox="1"/>
            <p:nvPr/>
          </p:nvSpPr>
          <p:spPr>
            <a:xfrm>
              <a:off x="5241055" y="4268362"/>
              <a:ext cx="3438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3"/>
                  </a:solidFill>
                </a:rPr>
                <a:t>Lens…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63CB486-B1DE-4EC4-9F09-269900D0B1C4}"/>
              </a:ext>
            </a:extLst>
          </p:cNvPr>
          <p:cNvSpPr txBox="1"/>
          <p:nvPr/>
        </p:nvSpPr>
        <p:spPr>
          <a:xfrm>
            <a:off x="1978819" y="5874106"/>
            <a:ext cx="518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Where’s the film/CCD?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8AA7A-983F-4240-988E-D79725EFD7C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NIH</a:t>
            </a:r>
          </a:p>
        </p:txBody>
      </p:sp>
    </p:spTree>
    <p:extLst>
      <p:ext uri="{BB962C8B-B14F-4D97-AF65-F5344CB8AC3E}">
        <p14:creationId xmlns:p14="http://schemas.microsoft.com/office/powerpoint/2010/main" val="9583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A03C-C2F8-4461-A1A9-F24B2C11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Very Own Camera</a:t>
            </a:r>
          </a:p>
        </p:txBody>
      </p:sp>
      <p:pic>
        <p:nvPicPr>
          <p:cNvPr id="4" name="Picture 4" descr="https://nei.nih.gov/sites/default/files/nehep-images/eyediagram.gif">
            <a:extLst>
              <a:ext uri="{FF2B5EF4-FFF2-40B4-BE49-F238E27FC236}">
                <a16:creationId xmlns:a16="http://schemas.microsoft.com/office/drawing/2014/main" id="{18CBDF65-AB6E-4E04-89FB-1EA4B7C4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8" y="1690689"/>
            <a:ext cx="5186363" cy="42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638518-A24F-46C7-82EA-CAD3BE910F06}"/>
              </a:ext>
            </a:extLst>
          </p:cNvPr>
          <p:cNvSpPr txBox="1"/>
          <p:nvPr/>
        </p:nvSpPr>
        <p:spPr>
          <a:xfrm>
            <a:off x="1978819" y="5874106"/>
            <a:ext cx="5186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Where’s the </a:t>
            </a:r>
            <a:r>
              <a:rPr lang="en-US" sz="2400" b="1" dirty="0">
                <a:solidFill>
                  <a:schemeClr val="accent6"/>
                </a:solidFill>
              </a:rPr>
              <a:t>film/CCD?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813F1-50C4-42C8-BC41-51784CCD2981}"/>
              </a:ext>
            </a:extLst>
          </p:cNvPr>
          <p:cNvSpPr/>
          <p:nvPr/>
        </p:nvSpPr>
        <p:spPr>
          <a:xfrm>
            <a:off x="701040" y="4817407"/>
            <a:ext cx="871728" cy="446227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CA280-AD69-489B-8BA6-BDE025AE1A3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NIH</a:t>
            </a:r>
          </a:p>
        </p:txBody>
      </p:sp>
    </p:spTree>
    <p:extLst>
      <p:ext uri="{BB962C8B-B14F-4D97-AF65-F5344CB8AC3E}">
        <p14:creationId xmlns:p14="http://schemas.microsoft.com/office/powerpoint/2010/main" val="12774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3C14-AB85-4FAB-B0E1-44FF23BC3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CF466-C555-431E-948F-C9D640AC2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5000" dirty="0"/>
          </a:p>
          <a:p>
            <a:pPr marL="0" indent="0" algn="ctr">
              <a:buNone/>
            </a:pPr>
            <a:endParaRPr lang="en-US" sz="5000" dirty="0"/>
          </a:p>
          <a:p>
            <a:pPr marL="0" indent="0" algn="ctr">
              <a:buNone/>
            </a:pPr>
            <a:r>
              <a:rPr lang="en-US" sz="5000" dirty="0">
                <a:hlinkClick r:id="rId2"/>
              </a:rPr>
              <a:t>https://bit.ly/2Wb4V3A</a:t>
            </a:r>
            <a:endParaRPr lang="en-US" sz="5000" dirty="0"/>
          </a:p>
          <a:p>
            <a:pPr marL="0" indent="0" algn="ctr">
              <a:buNone/>
            </a:pPr>
            <a:endParaRPr lang="en-US" sz="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D2C504-52CA-4E20-80B3-6CFA130A93CE}"/>
              </a:ext>
            </a:extLst>
          </p:cNvPr>
          <p:cNvSpPr/>
          <p:nvPr/>
        </p:nvSpPr>
        <p:spPr>
          <a:xfrm>
            <a:off x="956345" y="2701255"/>
            <a:ext cx="7390701" cy="2407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2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1C2D-5700-4C11-8A5B-DCCC9597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Retina/Film Made Of?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F4219-825B-43D7-AA2F-A26B9F5B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7204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64405-172E-4436-84BF-EB1E3C0D6D5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162728730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2653</TotalTime>
  <Words>1524</Words>
  <Application>Microsoft Office PowerPoint</Application>
  <PresentationFormat>On-screen Show (4:3)</PresentationFormat>
  <Paragraphs>308</Paragraphs>
  <Slides>54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 Math</vt:lpstr>
      <vt:lpstr>Helvetica</vt:lpstr>
      <vt:lpstr>Lucida Console</vt:lpstr>
      <vt:lpstr>Times</vt:lpstr>
      <vt:lpstr>My New Default Theme</vt:lpstr>
      <vt:lpstr>Light and Shading</vt:lpstr>
      <vt:lpstr>Administrivia</vt:lpstr>
      <vt:lpstr>Recap: Projection</vt:lpstr>
      <vt:lpstr>Recap: Lenses</vt:lpstr>
      <vt:lpstr>Today</vt:lpstr>
      <vt:lpstr>Your Very Own Camera</vt:lpstr>
      <vt:lpstr>Your Very Own Camera</vt:lpstr>
      <vt:lpstr>Demo Time</vt:lpstr>
      <vt:lpstr>What is Retina/Film Made Of?</vt:lpstr>
      <vt:lpstr>Two Type of Photo Receptors</vt:lpstr>
      <vt:lpstr>Rod / Cone Sensitivity</vt:lpstr>
      <vt:lpstr>Rod/Cone Distribution</vt:lpstr>
      <vt:lpstr>Electromagnetic Spectrum</vt:lpstr>
      <vt:lpstr>The Physics of Light</vt:lpstr>
      <vt:lpstr>The Physics of Light</vt:lpstr>
      <vt:lpstr>The Physics of Light</vt:lpstr>
      <vt:lpstr>How Do We Get Light?</vt:lpstr>
      <vt:lpstr>Artificial Cones</vt:lpstr>
      <vt:lpstr>Color Image</vt:lpstr>
      <vt:lpstr>Color Image</vt:lpstr>
      <vt:lpstr>Images in Python</vt:lpstr>
      <vt:lpstr>Images in Python</vt:lpstr>
      <vt:lpstr>5 Things To Always Remember</vt:lpstr>
      <vt:lpstr>Representing Colored Light</vt:lpstr>
      <vt:lpstr>One Option: RGB</vt:lpstr>
      <vt:lpstr>RGB</vt:lpstr>
      <vt:lpstr>Another Option: HSV</vt:lpstr>
      <vt:lpstr>HSV</vt:lpstr>
      <vt:lpstr>Another Option: YCbCr/YUV</vt:lpstr>
      <vt:lpstr>YCbCr</vt:lpstr>
      <vt:lpstr>Another Option: Lab</vt:lpstr>
      <vt:lpstr>Lab</vt:lpstr>
      <vt:lpstr>Why Are There So Many?</vt:lpstr>
      <vt:lpstr>So Far</vt:lpstr>
      <vt:lpstr>Now</vt:lpstr>
      <vt:lpstr>Light and Surfaces</vt:lpstr>
      <vt:lpstr>Light and Surfaces</vt:lpstr>
      <vt:lpstr>Light and Surfaces</vt:lpstr>
      <vt:lpstr>Light and Surfaces</vt:lpstr>
      <vt:lpstr>Light and Surfaces</vt:lpstr>
      <vt:lpstr>Modeling Light and Surfaces</vt:lpstr>
      <vt:lpstr>Specular and Diffuse Reflection</vt:lpstr>
      <vt:lpstr>Specular and Diffuse Reflection</vt:lpstr>
      <vt:lpstr>Diffuse Reflection</vt:lpstr>
      <vt:lpstr>Diffuse Reflection</vt:lpstr>
      <vt:lpstr>Specular Reflection</vt:lpstr>
      <vt:lpstr>Specular Reflection</vt:lpstr>
      <vt:lpstr>BRDFs can be incredibly complicated…</vt:lpstr>
      <vt:lpstr>What Can This Be Used For</vt:lpstr>
      <vt:lpstr>Shape From Shading</vt:lpstr>
      <vt:lpstr>Realistic Shape From Shading</vt:lpstr>
      <vt:lpstr>Ambiguity</vt:lpstr>
      <vt:lpstr>Ambiguity</vt:lpstr>
      <vt:lpstr>Shape from Shading in Practive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320</cp:revision>
  <dcterms:created xsi:type="dcterms:W3CDTF">2018-12-05T18:14:01Z</dcterms:created>
  <dcterms:modified xsi:type="dcterms:W3CDTF">2019-01-22T18:38:59Z</dcterms:modified>
</cp:coreProperties>
</file>