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56" r:id="rId2"/>
    <p:sldId id="797" r:id="rId3"/>
    <p:sldId id="791" r:id="rId4"/>
    <p:sldId id="799" r:id="rId5"/>
    <p:sldId id="796" r:id="rId6"/>
    <p:sldId id="798" r:id="rId7"/>
    <p:sldId id="800" r:id="rId8"/>
    <p:sldId id="258" r:id="rId9"/>
    <p:sldId id="801" r:id="rId10"/>
    <p:sldId id="792" r:id="rId11"/>
    <p:sldId id="793" r:id="rId12"/>
    <p:sldId id="802" r:id="rId13"/>
    <p:sldId id="830" r:id="rId14"/>
    <p:sldId id="847" r:id="rId15"/>
    <p:sldId id="854" r:id="rId16"/>
    <p:sldId id="831" r:id="rId17"/>
    <p:sldId id="832" r:id="rId18"/>
    <p:sldId id="833" r:id="rId19"/>
    <p:sldId id="839" r:id="rId20"/>
    <p:sldId id="834" r:id="rId21"/>
    <p:sldId id="835" r:id="rId22"/>
    <p:sldId id="257" r:id="rId23"/>
    <p:sldId id="803" r:id="rId24"/>
    <p:sldId id="804" r:id="rId25"/>
    <p:sldId id="806" r:id="rId26"/>
    <p:sldId id="807" r:id="rId27"/>
    <p:sldId id="808" r:id="rId28"/>
    <p:sldId id="809" r:id="rId29"/>
    <p:sldId id="810" r:id="rId30"/>
    <p:sldId id="811" r:id="rId31"/>
    <p:sldId id="857" r:id="rId32"/>
    <p:sldId id="858" r:id="rId33"/>
    <p:sldId id="841" r:id="rId34"/>
    <p:sldId id="842" r:id="rId35"/>
    <p:sldId id="859" r:id="rId36"/>
    <p:sldId id="856" r:id="rId37"/>
    <p:sldId id="843" r:id="rId38"/>
    <p:sldId id="846" r:id="rId39"/>
    <p:sldId id="855" r:id="rId40"/>
    <p:sldId id="845" r:id="rId41"/>
    <p:sldId id="794" r:id="rId42"/>
    <p:sldId id="812" r:id="rId43"/>
    <p:sldId id="814" r:id="rId44"/>
    <p:sldId id="813" r:id="rId45"/>
    <p:sldId id="815" r:id="rId46"/>
    <p:sldId id="816" r:id="rId47"/>
    <p:sldId id="852" r:id="rId48"/>
    <p:sldId id="795" r:id="rId49"/>
    <p:sldId id="853" r:id="rId50"/>
    <p:sldId id="837" r:id="rId51"/>
    <p:sldId id="860" r:id="rId52"/>
    <p:sldId id="817" r:id="rId53"/>
    <p:sldId id="819" r:id="rId54"/>
    <p:sldId id="838" r:id="rId55"/>
    <p:sldId id="818" r:id="rId56"/>
    <p:sldId id="823" r:id="rId57"/>
    <p:sldId id="820" r:id="rId58"/>
    <p:sldId id="821" r:id="rId59"/>
    <p:sldId id="850" r:id="rId60"/>
    <p:sldId id="826" r:id="rId61"/>
    <p:sldId id="822" r:id="rId62"/>
    <p:sldId id="829" r:id="rId63"/>
    <p:sldId id="825" r:id="rId64"/>
    <p:sldId id="836" r:id="rId65"/>
    <p:sldId id="849" r:id="rId66"/>
    <p:sldId id="848" r:id="rId67"/>
    <p:sldId id="805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szeliski.org/Book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eb.eecs.umich.edu/~fouhey/teaching/EECS442_W19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EECS 442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605815"/>
          </a:xfrm>
        </p:spPr>
        <p:txBody>
          <a:bodyPr>
            <a:normAutofit/>
          </a:bodyPr>
          <a:lstStyle/>
          <a:p>
            <a:r>
              <a:rPr lang="en-US" sz="3200" b="1" dirty="0"/>
              <a:t>Computer Vision</a:t>
            </a:r>
          </a:p>
          <a:p>
            <a:r>
              <a:rPr lang="en-US" sz="3200" dirty="0"/>
              <a:t>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655C3-091E-4951-AB1A-E0601B8A5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659123-1D60-4E52-8011-6A6DA397E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17236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190928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CB0A-25D5-4706-A0FB-2970DFE7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of computer vision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152D1D-0D91-4456-9280-0D9A7F4DD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2127676" y="1531298"/>
            <a:ext cx="4888648" cy="4888648"/>
          </a:xfrm>
        </p:spPr>
      </p:pic>
    </p:spTree>
    <p:extLst>
      <p:ext uri="{BB962C8B-B14F-4D97-AF65-F5344CB8AC3E}">
        <p14:creationId xmlns:p14="http://schemas.microsoft.com/office/powerpoint/2010/main" val="3501420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7988-74A8-41B2-B769-8B808C66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Despite This, We’ve Made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41378-E9E2-4868-8442-23A7982B7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Few of these problems are </a:t>
            </a:r>
            <a:r>
              <a:rPr lang="en-US" b="1" dirty="0"/>
              <a:t>solved </a:t>
            </a:r>
            <a:r>
              <a:rPr lang="en-US" i="1" dirty="0"/>
              <a:t>(and there are lots of dangers to pretending things are solved when they aren’t)</a:t>
            </a:r>
          </a:p>
          <a:p>
            <a:r>
              <a:rPr lang="en-US" dirty="0"/>
              <a:t>But we do have systems with performance ranging from non-embarrassing to super-human (with the right caveats)</a:t>
            </a:r>
          </a:p>
        </p:txBody>
      </p:sp>
    </p:spTree>
    <p:extLst>
      <p:ext uri="{BB962C8B-B14F-4D97-AF65-F5344CB8AC3E}">
        <p14:creationId xmlns:p14="http://schemas.microsoft.com/office/powerpoint/2010/main" val="34699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9C9DA-D849-474D-A91B-139D7CC9F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Your Phone</a:t>
            </a:r>
          </a:p>
        </p:txBody>
      </p:sp>
      <p:pic>
        <p:nvPicPr>
          <p:cNvPr id="5124" name="Picture 4" descr="https://upload.wikimedia.org/wikipedia/en/thumb/b/b4/IPhone_6s_rear%2C_Space_Gray.jpg/662px-IPhone_6s_rear%2C_Space_Gray.jpg">
            <a:extLst>
              <a:ext uri="{FF2B5EF4-FFF2-40B4-BE49-F238E27FC236}">
                <a16:creationId xmlns:a16="http://schemas.microsoft.com/office/drawing/2014/main" id="{B6F86876-5D4B-49D4-A902-41A4BFAC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4" y="2097795"/>
            <a:ext cx="2757181" cy="31993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83CE43-60ED-4EF5-8A23-9B6A5DE8E46B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Iphone</a:t>
            </a:r>
            <a:r>
              <a:rPr lang="en-US" sz="1200" dirty="0"/>
              <a:t> Image Credit: Wikipedia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77B92-9301-4A56-BA10-D40E1667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83" y="3740779"/>
            <a:ext cx="5284082" cy="247566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FBF0BCD-8D2C-4E7B-9E36-51EE5C1EA9F8}"/>
              </a:ext>
            </a:extLst>
          </p:cNvPr>
          <p:cNvGrpSpPr/>
          <p:nvPr/>
        </p:nvGrpSpPr>
        <p:grpSpPr>
          <a:xfrm>
            <a:off x="3360583" y="1536995"/>
            <a:ext cx="2562206" cy="1921654"/>
            <a:chOff x="4286614" y="1522482"/>
            <a:chExt cx="3204916" cy="24036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5FE162-FE0D-4BFC-A752-0C3D2EC4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614" y="1522482"/>
              <a:ext cx="3204916" cy="24036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35E04D-277B-4DDC-BAE9-41BF55DA924C}"/>
                </a:ext>
              </a:extLst>
            </p:cNvPr>
            <p:cNvSpPr/>
            <p:nvPr/>
          </p:nvSpPr>
          <p:spPr>
            <a:xfrm>
              <a:off x="6230227" y="2615002"/>
              <a:ext cx="594360" cy="594360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8D8E837-244F-4D7F-80AB-60CC5F06F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59" y="1536540"/>
            <a:ext cx="2562206" cy="19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11FBB-09FB-4752-A8F2-28741AD5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DA68B-0698-4522-928A-11C0018A8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163683"/>
            <a:ext cx="8312727" cy="3817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79FEF1-B539-4065-8B27-62086ABEB667}"/>
              </a:ext>
            </a:extLst>
          </p:cNvPr>
          <p:cNvSpPr txBox="1"/>
          <p:nvPr/>
        </p:nvSpPr>
        <p:spPr>
          <a:xfrm>
            <a:off x="357404" y="6429539"/>
            <a:ext cx="7805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Isola et al. </a:t>
            </a:r>
            <a:r>
              <a:rPr lang="en-US" sz="1200" i="1" dirty="0"/>
              <a:t>Image-to-Image Translation with Conditional Adversarial Networks</a:t>
            </a:r>
            <a:r>
              <a:rPr lang="en-US" sz="1200" dirty="0"/>
              <a:t>. CVPR 2017</a:t>
            </a:r>
            <a:endParaRPr lang="en-US" sz="12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9A0CB3-1FD1-422A-9E76-13BE1423B84D}"/>
              </a:ext>
            </a:extLst>
          </p:cNvPr>
          <p:cNvSpPr/>
          <p:nvPr/>
        </p:nvSpPr>
        <p:spPr>
          <a:xfrm>
            <a:off x="1175429" y="1455797"/>
            <a:ext cx="6793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https://affinelayer.com/pixsrv/</a:t>
            </a:r>
          </a:p>
        </p:txBody>
      </p:sp>
    </p:spTree>
    <p:extLst>
      <p:ext uri="{BB962C8B-B14F-4D97-AF65-F5344CB8AC3E}">
        <p14:creationId xmlns:p14="http://schemas.microsoft.com/office/powerpoint/2010/main" val="1040545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DC09-0720-4BA9-8931-CB27D35B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DB5601-A3A0-4D96-B2D1-53617BC98992}"/>
              </a:ext>
            </a:extLst>
          </p:cNvPr>
          <p:cNvGrpSpPr/>
          <p:nvPr/>
        </p:nvGrpSpPr>
        <p:grpSpPr>
          <a:xfrm>
            <a:off x="1042555" y="1322234"/>
            <a:ext cx="7135091" cy="4730750"/>
            <a:chOff x="685800" y="990600"/>
            <a:chExt cx="7848600" cy="5203825"/>
          </a:xfrm>
        </p:grpSpPr>
        <p:pic>
          <p:nvPicPr>
            <p:cNvPr id="4" name="Picture 2" descr="____">
              <a:extLst>
                <a:ext uri="{FF2B5EF4-FFF2-40B4-BE49-F238E27FC236}">
                  <a16:creationId xmlns:a16="http://schemas.microsoft.com/office/drawing/2014/main" id="{69B56A9F-2346-4E16-9490-815768E2F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53200" y="990600"/>
              <a:ext cx="1981200" cy="260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 descr="cap_138439">
              <a:extLst>
                <a:ext uri="{FF2B5EF4-FFF2-40B4-BE49-F238E27FC236}">
                  <a16:creationId xmlns:a16="http://schemas.microsoft.com/office/drawing/2014/main" id="{9BF3CFED-1611-43D0-B74A-7C10478EC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0" y="990600"/>
              <a:ext cx="5715000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7CBAEC7-CD9B-4EA6-8E53-88A731028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r="25993"/>
            <a:stretch>
              <a:fillRect/>
            </a:stretch>
          </p:blipFill>
          <p:spPr bwMode="auto">
            <a:xfrm>
              <a:off x="685800" y="3810000"/>
              <a:ext cx="3863975" cy="238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F546EE9-F8B0-4E66-BBDC-02F3F7C1E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r="26044"/>
            <a:stretch>
              <a:fillRect/>
            </a:stretch>
          </p:blipFill>
          <p:spPr bwMode="auto">
            <a:xfrm>
              <a:off x="4724400" y="3810000"/>
              <a:ext cx="3810000" cy="2366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0281FE8-05AD-44F9-A7A7-0F73A88BA35B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4152552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AE855-9752-4741-B376-CA24157FF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7499FC-9BC9-4BFD-A0E5-6C88388DF59C}"/>
              </a:ext>
            </a:extLst>
          </p:cNvPr>
          <p:cNvSpPr txBox="1"/>
          <p:nvPr/>
        </p:nvSpPr>
        <p:spPr>
          <a:xfrm>
            <a:off x="357404" y="6429539"/>
            <a:ext cx="7805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Schroff</a:t>
            </a:r>
            <a:r>
              <a:rPr lang="en-US" sz="1200" dirty="0"/>
              <a:t> et al. </a:t>
            </a:r>
            <a:r>
              <a:rPr lang="en-US" sz="1200" i="1" dirty="0" err="1"/>
              <a:t>FaceNet</a:t>
            </a:r>
            <a:r>
              <a:rPr lang="en-US" sz="1200" i="1" dirty="0"/>
              <a:t>: A Unified Embedding for Face Recognition and Clustering</a:t>
            </a:r>
            <a:r>
              <a:rPr lang="en-US" sz="1200" dirty="0"/>
              <a:t>. CVPR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9E5FD-0D2C-4934-9FF6-894B10751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512" y="1690689"/>
            <a:ext cx="4157795" cy="4673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918486-8D21-4693-A025-B7E8E5A11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725" b="70008"/>
          <a:stretch/>
        </p:blipFill>
        <p:spPr>
          <a:xfrm>
            <a:off x="726693" y="1786710"/>
            <a:ext cx="1840862" cy="140154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5868010-0758-4C1B-BB44-5EA9FC0D451B}"/>
              </a:ext>
            </a:extLst>
          </p:cNvPr>
          <p:cNvGrpSpPr/>
          <p:nvPr/>
        </p:nvGrpSpPr>
        <p:grpSpPr>
          <a:xfrm>
            <a:off x="953376" y="3382868"/>
            <a:ext cx="1387150" cy="2582838"/>
            <a:chOff x="953376" y="3382868"/>
            <a:chExt cx="1387150" cy="2582838"/>
          </a:xfrm>
        </p:grpSpPr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B5DF5895-B167-4D4F-81F8-22CE6442E354}"/>
                </a:ext>
              </a:extLst>
            </p:cNvPr>
            <p:cNvSpPr/>
            <p:nvPr/>
          </p:nvSpPr>
          <p:spPr>
            <a:xfrm>
              <a:off x="1306319" y="3382868"/>
              <a:ext cx="670594" cy="677246"/>
            </a:xfrm>
            <a:prstGeom prst="downArrow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5168BA5-5FB0-4310-BD0F-019BA5A1F17F}"/>
                </a:ext>
              </a:extLst>
            </p:cNvPr>
            <p:cNvGrpSpPr/>
            <p:nvPr/>
          </p:nvGrpSpPr>
          <p:grpSpPr>
            <a:xfrm>
              <a:off x="953376" y="4254728"/>
              <a:ext cx="1387150" cy="1710978"/>
              <a:chOff x="441648" y="4334846"/>
              <a:chExt cx="1387150" cy="171097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C56A549-068E-4FB0-AC72-A81B4339D19D}"/>
                  </a:ext>
                </a:extLst>
              </p:cNvPr>
              <p:cNvGrpSpPr/>
              <p:nvPr/>
            </p:nvGrpSpPr>
            <p:grpSpPr>
              <a:xfrm>
                <a:off x="1095287" y="4443903"/>
                <a:ext cx="733511" cy="1218208"/>
                <a:chOff x="1359016" y="4373637"/>
                <a:chExt cx="733511" cy="1218208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53B5E5BC-30C1-4A39-A9A2-B60C6325A6A0}"/>
                    </a:ext>
                  </a:extLst>
                </p:cNvPr>
                <p:cNvCxnSpPr/>
                <p:nvPr/>
              </p:nvCxnSpPr>
              <p:spPr>
                <a:xfrm>
                  <a:off x="1359017" y="4373637"/>
                  <a:ext cx="0" cy="916497"/>
                </a:xfrm>
                <a:prstGeom prst="line">
                  <a:avLst/>
                </a:prstGeom>
                <a:ln w="57150" cap="rnd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48512D53-8C74-4061-9CF5-5D4DAC30AC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59017" y="5038465"/>
                  <a:ext cx="733510" cy="251669"/>
                </a:xfrm>
                <a:prstGeom prst="line">
                  <a:avLst/>
                </a:prstGeom>
                <a:ln w="57150" cap="rnd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D0A6FDBC-ECBC-4819-A778-E9231BF46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359016" y="5290134"/>
                  <a:ext cx="733511" cy="301711"/>
                </a:xfrm>
                <a:prstGeom prst="line">
                  <a:avLst/>
                </a:prstGeom>
                <a:ln w="57150" cap="rnd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6B328D5-4641-42C8-BCC9-75643320815E}"/>
                  </a:ext>
                </a:extLst>
              </p:cNvPr>
              <p:cNvCxnSpPr/>
              <p:nvPr/>
            </p:nvCxnSpPr>
            <p:spPr>
              <a:xfrm flipV="1">
                <a:off x="1095287" y="4334846"/>
                <a:ext cx="546329" cy="1025554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722E30E-8A45-4485-A4FC-9DEB801CF392}"/>
                  </a:ext>
                </a:extLst>
              </p:cNvPr>
              <p:cNvSpPr txBox="1"/>
              <p:nvPr/>
            </p:nvSpPr>
            <p:spPr>
              <a:xfrm>
                <a:off x="441648" y="5461049"/>
                <a:ext cx="11111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R</a:t>
                </a:r>
                <a:r>
                  <a:rPr lang="en-US" sz="3200" baseline="30000" dirty="0"/>
                  <a:t>128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D82B34-687B-4630-BA33-9143C586683E}"/>
              </a:ext>
            </a:extLst>
          </p:cNvPr>
          <p:cNvGrpSpPr/>
          <p:nvPr/>
        </p:nvGrpSpPr>
        <p:grpSpPr>
          <a:xfrm>
            <a:off x="4673723" y="1447408"/>
            <a:ext cx="3136427" cy="939259"/>
            <a:chOff x="4673723" y="1447408"/>
            <a:chExt cx="3136427" cy="939259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7F56881-55C7-4E1F-9EB2-A6265E59F687}"/>
                </a:ext>
              </a:extLst>
            </p:cNvPr>
            <p:cNvCxnSpPr/>
            <p:nvPr/>
          </p:nvCxnSpPr>
          <p:spPr>
            <a:xfrm>
              <a:off x="4673723" y="1447408"/>
              <a:ext cx="427838" cy="817619"/>
            </a:xfrm>
            <a:prstGeom prst="straightConnector1">
              <a:avLst/>
            </a:prstGeom>
            <a:ln w="1270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FEC9693-7671-4F61-87A7-1CB1090968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1702" y="1690689"/>
              <a:ext cx="358448" cy="695978"/>
            </a:xfrm>
            <a:prstGeom prst="straightConnector1">
              <a:avLst/>
            </a:prstGeom>
            <a:ln w="1270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945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0C4B-1B14-45AB-BB05-FAA87991F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E5D0A-F37C-4F32-8E74-BEB555C57A83}"/>
              </a:ext>
            </a:extLst>
          </p:cNvPr>
          <p:cNvSpPr txBox="1"/>
          <p:nvPr/>
        </p:nvSpPr>
        <p:spPr>
          <a:xfrm>
            <a:off x="357404" y="6429539"/>
            <a:ext cx="7805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Cao et al. </a:t>
            </a:r>
            <a:r>
              <a:rPr lang="en-US" sz="1200" i="1" dirty="0"/>
              <a:t>Realtime Multi-person 2D Pose Estimation using Part Affinity Fields</a:t>
            </a:r>
            <a:r>
              <a:rPr lang="en-US" sz="1200" dirty="0"/>
              <a:t>. CVPR 2017</a:t>
            </a:r>
            <a:endParaRPr lang="en-US" sz="1200" i="1" dirty="0"/>
          </a:p>
        </p:txBody>
      </p:sp>
      <p:pic>
        <p:nvPicPr>
          <p:cNvPr id="3" name="Realtime Multi-Person 2D Human Pose Estimation using Part Affinity Fields, CVPR 2017 Oral-pW6nZXeWlGM">
            <a:hlinkClick r:id="" action="ppaction://media"/>
            <a:extLst>
              <a:ext uri="{FF2B5EF4-FFF2-40B4-BE49-F238E27FC236}">
                <a16:creationId xmlns:a16="http://schemas.microsoft.com/office/drawing/2014/main" id="{95311AD5-7DD4-43CB-BAE0-5CAF74E61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418217"/>
            <a:ext cx="8312727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96BD-73D6-43EC-A8B0-3554DAA4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</a:t>
            </a:r>
          </a:p>
        </p:txBody>
      </p:sp>
      <p:pic>
        <p:nvPicPr>
          <p:cNvPr id="5" name="4K Mask RCNN COCO Object detection and segmentation #2-OOT3UIXZztE">
            <a:hlinkClick r:id="" action="ppaction://media"/>
            <a:extLst>
              <a:ext uri="{FF2B5EF4-FFF2-40B4-BE49-F238E27FC236}">
                <a16:creationId xmlns:a16="http://schemas.microsoft.com/office/drawing/2014/main" id="{8B17C12B-EFA4-4F1A-8B87-E609E6000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989" y="1690689"/>
            <a:ext cx="6870023" cy="3864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59406-B302-4F1A-90B6-694C5E718DAF}"/>
              </a:ext>
            </a:extLst>
          </p:cNvPr>
          <p:cNvSpPr txBox="1"/>
          <p:nvPr/>
        </p:nvSpPr>
        <p:spPr>
          <a:xfrm>
            <a:off x="357404" y="6244873"/>
            <a:ext cx="780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He et al. </a:t>
            </a:r>
            <a:r>
              <a:rPr lang="en-US" sz="1200" i="1" dirty="0"/>
              <a:t>Mask RCNN</a:t>
            </a:r>
            <a:r>
              <a:rPr lang="en-US" sz="1200" dirty="0"/>
              <a:t>. ICCV 2017.</a:t>
            </a:r>
            <a:endParaRPr lang="en-US" sz="1200" i="1" dirty="0"/>
          </a:p>
          <a:p>
            <a:r>
              <a:rPr lang="en-US" sz="1200" dirty="0"/>
              <a:t>Video Credit: Karol </a:t>
            </a:r>
            <a:r>
              <a:rPr lang="en-US" sz="1200" dirty="0" err="1"/>
              <a:t>Majek</a:t>
            </a:r>
            <a:r>
              <a:rPr lang="en-US" sz="1200" dirty="0"/>
              <a:t> (https://www.youtube.com/watch?v=OOT3UIXZztE)</a:t>
            </a:r>
          </a:p>
        </p:txBody>
      </p:sp>
    </p:spTree>
    <p:extLst>
      <p:ext uri="{BB962C8B-B14F-4D97-AF65-F5344CB8AC3E}">
        <p14:creationId xmlns:p14="http://schemas.microsoft.com/office/powerpoint/2010/main" val="193824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61FB5-6C4F-43F0-B088-8E0DA28B9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</a:t>
            </a:r>
          </a:p>
        </p:txBody>
      </p:sp>
      <p:pic>
        <p:nvPicPr>
          <p:cNvPr id="4" name="colosseum">
            <a:hlinkClick r:id="" action="ppaction://media"/>
            <a:extLst>
              <a:ext uri="{FF2B5EF4-FFF2-40B4-BE49-F238E27FC236}">
                <a16:creationId xmlns:a16="http://schemas.microsoft.com/office/drawing/2014/main" id="{48C583D3-B15F-464A-898B-5C04A2C90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910" y="1476364"/>
            <a:ext cx="8298180" cy="4794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F2DB5D-8CE7-417F-84FD-7FABA3C1B403}"/>
              </a:ext>
            </a:extLst>
          </p:cNvPr>
          <p:cNvSpPr txBox="1"/>
          <p:nvPr/>
        </p:nvSpPr>
        <p:spPr>
          <a:xfrm>
            <a:off x="357404" y="6429539"/>
            <a:ext cx="7805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Agarwal et al. </a:t>
            </a:r>
            <a:r>
              <a:rPr lang="en-US" sz="1200" i="1" dirty="0"/>
              <a:t>Building Rome In A Day</a:t>
            </a:r>
            <a:r>
              <a:rPr lang="en-US" sz="1200" dirty="0"/>
              <a:t>. ICCV 2009.</a:t>
            </a:r>
          </a:p>
        </p:txBody>
      </p:sp>
    </p:spTree>
    <p:extLst>
      <p:ext uri="{BB962C8B-B14F-4D97-AF65-F5344CB8AC3E}">
        <p14:creationId xmlns:p14="http://schemas.microsoft.com/office/powerpoint/2010/main" val="394399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1851D-E657-4F7A-9292-F858426F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Computer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7476A-64DC-4AA6-AD46-E097E2074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34" y="2208556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4C415-B9E4-4C25-AF9F-22B83BCDA76D}"/>
              </a:ext>
            </a:extLst>
          </p:cNvPr>
          <p:cNvSpPr txBox="1"/>
          <p:nvPr/>
        </p:nvSpPr>
        <p:spPr>
          <a:xfrm>
            <a:off x="1220130" y="1623781"/>
            <a:ext cx="680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Get a computer to understand</a:t>
            </a:r>
          </a:p>
        </p:txBody>
      </p:sp>
    </p:spTree>
    <p:extLst>
      <p:ext uri="{BB962C8B-B14F-4D97-AF65-F5344CB8AC3E}">
        <p14:creationId xmlns:p14="http://schemas.microsoft.com/office/powerpoint/2010/main" val="1939633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84A0-D4E1-471D-A82D-4481BE9F1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3550E-695B-4882-8263-E2A56587B37E}"/>
              </a:ext>
            </a:extLst>
          </p:cNvPr>
          <p:cNvSpPr txBox="1"/>
          <p:nvPr/>
        </p:nvSpPr>
        <p:spPr>
          <a:xfrm>
            <a:off x="357404" y="6429539"/>
            <a:ext cx="7805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Zhou et al. Stereo Magnification: Learning View Synthesis using Multiplane Images. SIGGRAPH 2018.</a:t>
            </a:r>
          </a:p>
        </p:txBody>
      </p:sp>
      <p:pic>
        <p:nvPicPr>
          <p:cNvPr id="6" name="[SIGGRAPH 2018] Stereo Magnification - Learning view synthesis using multiplane images-oAKDhHPwSUE">
            <a:hlinkClick r:id="" action="ppaction://media"/>
            <a:extLst>
              <a:ext uri="{FF2B5EF4-FFF2-40B4-BE49-F238E27FC236}">
                <a16:creationId xmlns:a16="http://schemas.microsoft.com/office/drawing/2014/main" id="{A97B3ADC-2798-402F-9D93-52078E06A3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309160"/>
            <a:ext cx="8312727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1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7535-D7B5-49B6-9385-8D26400B4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Assisting Things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40B3F4-C0BA-4C5F-B427-D1561A0A3DC0}"/>
              </a:ext>
            </a:extLst>
          </p:cNvPr>
          <p:cNvSpPr txBox="1"/>
          <p:nvPr/>
        </p:nvSpPr>
        <p:spPr>
          <a:xfrm>
            <a:off x="357404" y="6429539"/>
            <a:ext cx="7805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Owens et al. </a:t>
            </a:r>
            <a:r>
              <a:rPr lang="en-US" sz="1200" i="1" dirty="0"/>
              <a:t>Audio-Visual Scene Analysis with Self-Supervised Multisensory Features . </a:t>
            </a:r>
            <a:r>
              <a:rPr lang="en-US" sz="1200" dirty="0"/>
              <a:t>ECCV 2018</a:t>
            </a:r>
            <a:endParaRPr lang="en-US" sz="1200" i="1" dirty="0"/>
          </a:p>
        </p:txBody>
      </p:sp>
      <p:pic>
        <p:nvPicPr>
          <p:cNvPr id="5" name="Audio-Visual Scene Analysis with Self-Supervised Multisensory Features-rwCIRu_hAJ8">
            <a:hlinkClick r:id="" action="ppaction://media"/>
            <a:extLst>
              <a:ext uri="{FF2B5EF4-FFF2-40B4-BE49-F238E27FC236}">
                <a16:creationId xmlns:a16="http://schemas.microsoft.com/office/drawing/2014/main" id="{6D34C2EA-71A4-4BA1-A061-D2AED8120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88" y="1630758"/>
            <a:ext cx="7557025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0C48F-F013-490E-AB9C-AD2B58208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Difficult?</a:t>
            </a:r>
          </a:p>
        </p:txBody>
      </p:sp>
    </p:spTree>
    <p:extLst>
      <p:ext uri="{BB962C8B-B14F-4D97-AF65-F5344CB8AC3E}">
        <p14:creationId xmlns:p14="http://schemas.microsoft.com/office/powerpoint/2010/main" val="2698360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4E11-FC4C-43F1-BB88-BD4512FDD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Viewpoint Variation</a:t>
            </a:r>
          </a:p>
        </p:txBody>
      </p:sp>
      <p:pic>
        <p:nvPicPr>
          <p:cNvPr id="4" name="Picture 2" descr="garg1">
            <a:extLst>
              <a:ext uri="{FF2B5EF4-FFF2-40B4-BE49-F238E27FC236}">
                <a16:creationId xmlns:a16="http://schemas.microsoft.com/office/drawing/2014/main" id="{C48B9A7E-4915-4D4E-84BE-BE78198E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404" y="1569149"/>
            <a:ext cx="2576080" cy="416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arg2">
            <a:extLst>
              <a:ext uri="{FF2B5EF4-FFF2-40B4-BE49-F238E27FC236}">
                <a16:creationId xmlns:a16="http://schemas.microsoft.com/office/drawing/2014/main" id="{3236614E-8C17-4D03-B254-B2DBA64CB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4917" y="1569149"/>
            <a:ext cx="2576079" cy="416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arg3">
            <a:extLst>
              <a:ext uri="{FF2B5EF4-FFF2-40B4-BE49-F238E27FC236}">
                <a16:creationId xmlns:a16="http://schemas.microsoft.com/office/drawing/2014/main" id="{C039428E-58AE-488A-803C-2DF09985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4804" y="1569149"/>
            <a:ext cx="2576080" cy="416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B5BF63-FA4C-4D93-AD32-D1D7EA9633FF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1718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68DB-BAD6-4E22-8CFD-0A23DB08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Illumination Variation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6366895-021C-4E26-9202-3D17E450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37" y="1682213"/>
            <a:ext cx="8312727" cy="323417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EBD360-62D0-4C32-BCE3-86A5D43BD536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J. </a:t>
            </a:r>
            <a:r>
              <a:rPr lang="en-US" sz="1200" dirty="0" err="1"/>
              <a:t>Koenderink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7409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7C83-3368-41C3-92DD-911B71760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Variation</a:t>
            </a:r>
          </a:p>
        </p:txBody>
      </p:sp>
      <p:pic>
        <p:nvPicPr>
          <p:cNvPr id="4" name="Picture 2" descr="wallpaper01_1024x768">
            <a:extLst>
              <a:ext uri="{FF2B5EF4-FFF2-40B4-BE49-F238E27FC236}">
                <a16:creationId xmlns:a16="http://schemas.microsoft.com/office/drawing/2014/main" id="{041D5E15-86AE-4636-8840-0B9DDA229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48" t="5618" r="28346" b="999"/>
          <a:stretch>
            <a:fillRect/>
          </a:stretch>
        </p:blipFill>
        <p:spPr bwMode="auto">
          <a:xfrm>
            <a:off x="3369704" y="1382785"/>
            <a:ext cx="2699867" cy="458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B744034-6DDA-4937-A974-3190936DF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070" y="1382785"/>
            <a:ext cx="2057400" cy="2667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60AFD-D4D7-4CF9-9851-17666224426E}"/>
              </a:ext>
            </a:extLst>
          </p:cNvPr>
          <p:cNvSpPr txBox="1"/>
          <p:nvPr/>
        </p:nvSpPr>
        <p:spPr>
          <a:xfrm>
            <a:off x="357404" y="6429539"/>
            <a:ext cx="3292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Fei-Fei, Fergus &amp; Torralba</a:t>
            </a:r>
          </a:p>
        </p:txBody>
      </p:sp>
    </p:spTree>
    <p:extLst>
      <p:ext uri="{BB962C8B-B14F-4D97-AF65-F5344CB8AC3E}">
        <p14:creationId xmlns:p14="http://schemas.microsoft.com/office/powerpoint/2010/main" val="2383734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28291-72A4-4A58-B85B-C9C19F21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F80E2-3764-47B9-8BD8-7A297B517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99" r="9408"/>
          <a:stretch/>
        </p:blipFill>
        <p:spPr>
          <a:xfrm>
            <a:off x="92868" y="2097401"/>
            <a:ext cx="8832579" cy="2663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6B9F75-A58D-484F-828D-AF0D7A918F90}"/>
              </a:ext>
            </a:extLst>
          </p:cNvPr>
          <p:cNvSpPr txBox="1"/>
          <p:nvPr/>
        </p:nvSpPr>
        <p:spPr>
          <a:xfrm>
            <a:off x="357404" y="6429539"/>
            <a:ext cx="4533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Peng et al., SIGGRAPH ASIA 2018</a:t>
            </a:r>
          </a:p>
        </p:txBody>
      </p:sp>
    </p:spTree>
    <p:extLst>
      <p:ext uri="{BB962C8B-B14F-4D97-AF65-F5344CB8AC3E}">
        <p14:creationId xmlns:p14="http://schemas.microsoft.com/office/powerpoint/2010/main" val="2614642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82A70-0C60-461F-8E1B-FD669D7D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Intra-Object Class Variation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B18084-78BD-4908-B2B5-95727F74A081}"/>
              </a:ext>
            </a:extLst>
          </p:cNvPr>
          <p:cNvGrpSpPr/>
          <p:nvPr/>
        </p:nvGrpSpPr>
        <p:grpSpPr>
          <a:xfrm>
            <a:off x="772391" y="1457830"/>
            <a:ext cx="7827818" cy="4772603"/>
            <a:chOff x="381000" y="1219200"/>
            <a:chExt cx="8610600" cy="5249863"/>
          </a:xfrm>
        </p:grpSpPr>
        <p:pic>
          <p:nvPicPr>
            <p:cNvPr id="4" name="Picture 4" descr="chair">
              <a:extLst>
                <a:ext uri="{FF2B5EF4-FFF2-40B4-BE49-F238E27FC236}">
                  <a16:creationId xmlns:a16="http://schemas.microsoft.com/office/drawing/2014/main" id="{BE9E58B4-A1CE-4DB3-BC3E-DAF7F2273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t="10989" b="9891"/>
            <a:stretch>
              <a:fillRect/>
            </a:stretch>
          </p:blipFill>
          <p:spPr bwMode="auto">
            <a:xfrm>
              <a:off x="533400" y="4106863"/>
              <a:ext cx="18542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 descr="splash-chair">
              <a:extLst>
                <a:ext uri="{FF2B5EF4-FFF2-40B4-BE49-F238E27FC236}">
                  <a16:creationId xmlns:a16="http://schemas.microsoft.com/office/drawing/2014/main" id="{00AD71B0-8699-4390-931E-CB844ECD2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8800" y="1219200"/>
              <a:ext cx="3286125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 descr="eamesloungechair">
              <a:extLst>
                <a:ext uri="{FF2B5EF4-FFF2-40B4-BE49-F238E27FC236}">
                  <a16:creationId xmlns:a16="http://schemas.microsoft.com/office/drawing/2014/main" id="{36E39234-1346-4DA2-9C58-855632D12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1219200"/>
              <a:ext cx="224155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 descr="Wagner in Leisure">
              <a:extLst>
                <a:ext uri="{FF2B5EF4-FFF2-40B4-BE49-F238E27FC236}">
                  <a16:creationId xmlns:a16="http://schemas.microsoft.com/office/drawing/2014/main" id="{7C540B31-A262-4474-A865-358F3255E4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95600" y="4411663"/>
              <a:ext cx="3200400" cy="201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Bertoia">
              <a:extLst>
                <a:ext uri="{FF2B5EF4-FFF2-40B4-BE49-F238E27FC236}">
                  <a16:creationId xmlns:a16="http://schemas.microsoft.com/office/drawing/2014/main" id="{5F5BCB5D-63F8-47A9-AEF5-5BF22DCAD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00800" y="3962400"/>
              <a:ext cx="2590800" cy="2506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1" descr="chair">
              <a:extLst>
                <a:ext uri="{FF2B5EF4-FFF2-40B4-BE49-F238E27FC236}">
                  <a16:creationId xmlns:a16="http://schemas.microsoft.com/office/drawing/2014/main" id="{878CE38E-BD33-481D-A547-65C829773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24200" y="1368425"/>
              <a:ext cx="2286000" cy="221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399ABA-8F52-4715-A29D-6699942D441F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Fei-Fei, Fergus &amp; Torralba</a:t>
            </a:r>
          </a:p>
        </p:txBody>
      </p:sp>
    </p:spTree>
    <p:extLst>
      <p:ext uri="{BB962C8B-B14F-4D97-AF65-F5344CB8AC3E}">
        <p14:creationId xmlns:p14="http://schemas.microsoft.com/office/powerpoint/2010/main" val="2396839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CA45-7054-4646-912D-EEEED92C8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Occlusion, Clutter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F275B-32C7-49BF-9E78-00619913A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thumb/c/c0/1_times_square_night_2013.jpg/1280px-1_times_square_night_2013.jpg">
            <a:extLst>
              <a:ext uri="{FF2B5EF4-FFF2-40B4-BE49-F238E27FC236}">
                <a16:creationId xmlns:a16="http://schemas.microsoft.com/office/drawing/2014/main" id="{7E01C3B1-BF87-47DD-8C28-89EED416B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89" y="1709497"/>
            <a:ext cx="6870023" cy="458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9CB9DB-35C5-49B5-AE11-8A12A7CAA4F9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204970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1/1d/Kaninchen_und_Ente.svg/1167px-Kaninchen_und_Ente.svg.png">
            <a:extLst>
              <a:ext uri="{FF2B5EF4-FFF2-40B4-BE49-F238E27FC236}">
                <a16:creationId xmlns:a16="http://schemas.microsoft.com/office/drawing/2014/main" id="{E50CD694-50F9-458F-99DD-69C85F4D9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3" b="10592"/>
          <a:stretch/>
        </p:blipFill>
        <p:spPr bwMode="auto">
          <a:xfrm>
            <a:off x="663574" y="1364887"/>
            <a:ext cx="7815264" cy="46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A74FDE-DC12-4E20-B625-F9B4E9D1D0F5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 err="1"/>
              <a:t>Fliegende</a:t>
            </a:r>
            <a:r>
              <a:rPr lang="en-US" sz="1200" dirty="0"/>
              <a:t> </a:t>
            </a:r>
            <a:r>
              <a:rPr lang="en-US" sz="1200" dirty="0" err="1"/>
              <a:t>Blätter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70EDBE-EF3C-4E5C-AC01-BD08CF09B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</p:spTree>
    <p:extLst>
      <p:ext uri="{BB962C8B-B14F-4D97-AF65-F5344CB8AC3E}">
        <p14:creationId xmlns:p14="http://schemas.microsoft.com/office/powerpoint/2010/main" val="52811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A5C7-97C2-4BC1-B46F-16F3B9AB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Naming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05BED-6344-420B-8601-33AB11C2E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1A5E75-333B-46A8-A092-46B6D9239B7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B6FC35-E14C-47E6-8AB6-6146EF19D87B}"/>
              </a:ext>
            </a:extLst>
          </p:cNvPr>
          <p:cNvSpPr/>
          <p:nvPr/>
        </p:nvSpPr>
        <p:spPr>
          <a:xfrm>
            <a:off x="4764947" y="2306972"/>
            <a:ext cx="3874085" cy="229858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7B27E-5495-4B23-B70B-D379878F1EAB}"/>
              </a:ext>
            </a:extLst>
          </p:cNvPr>
          <p:cNvSpPr txBox="1"/>
          <p:nvPr/>
        </p:nvSpPr>
        <p:spPr>
          <a:xfrm>
            <a:off x="4764947" y="2306972"/>
            <a:ext cx="265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</a:rPr>
              <a:t>Building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884846-09E1-4E53-B614-6AFE4C152BE1}"/>
              </a:ext>
            </a:extLst>
          </p:cNvPr>
          <p:cNvSpPr/>
          <p:nvPr/>
        </p:nvSpPr>
        <p:spPr>
          <a:xfrm>
            <a:off x="8019875" y="4313169"/>
            <a:ext cx="233264" cy="51889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8CEB5B-33FC-4412-AA3E-5548763475EA}"/>
              </a:ext>
            </a:extLst>
          </p:cNvPr>
          <p:cNvSpPr txBox="1"/>
          <p:nvPr/>
        </p:nvSpPr>
        <p:spPr>
          <a:xfrm>
            <a:off x="5602218" y="3728394"/>
            <a:ext cx="265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Person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8FD656A-B96A-403C-B5B4-91AA9237E673}"/>
              </a:ext>
            </a:extLst>
          </p:cNvPr>
          <p:cNvSpPr/>
          <p:nvPr/>
        </p:nvSpPr>
        <p:spPr>
          <a:xfrm>
            <a:off x="4639112" y="4832059"/>
            <a:ext cx="4001549" cy="1065402"/>
          </a:xfrm>
          <a:custGeom>
            <a:avLst/>
            <a:gdLst>
              <a:gd name="connsiteX0" fmla="*/ 0 w 4001549"/>
              <a:gd name="connsiteY0" fmla="*/ 0 h 1065402"/>
              <a:gd name="connsiteX1" fmla="*/ 369116 w 4001549"/>
              <a:gd name="connsiteY1" fmla="*/ 8389 h 1065402"/>
              <a:gd name="connsiteX2" fmla="*/ 2357306 w 4001549"/>
              <a:gd name="connsiteY2" fmla="*/ 75501 h 1065402"/>
              <a:gd name="connsiteX3" fmla="*/ 4001549 w 4001549"/>
              <a:gd name="connsiteY3" fmla="*/ 125835 h 1065402"/>
              <a:gd name="connsiteX4" fmla="*/ 4001549 w 4001549"/>
              <a:gd name="connsiteY4" fmla="*/ 1065402 h 1065402"/>
              <a:gd name="connsiteX5" fmla="*/ 16778 w 4001549"/>
              <a:gd name="connsiteY5" fmla="*/ 1065402 h 1065402"/>
              <a:gd name="connsiteX6" fmla="*/ 0 w 4001549"/>
              <a:gd name="connsiteY6" fmla="*/ 0 h 106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1549" h="1065402">
                <a:moveTo>
                  <a:pt x="0" y="0"/>
                </a:moveTo>
                <a:lnTo>
                  <a:pt x="369116" y="8389"/>
                </a:lnTo>
                <a:lnTo>
                  <a:pt x="2357306" y="75501"/>
                </a:lnTo>
                <a:lnTo>
                  <a:pt x="4001549" y="125835"/>
                </a:lnTo>
                <a:lnTo>
                  <a:pt x="4001549" y="1065402"/>
                </a:lnTo>
                <a:lnTo>
                  <a:pt x="16778" y="1065402"/>
                </a:lnTo>
                <a:cubicBezTo>
                  <a:pt x="19574" y="710268"/>
                  <a:pt x="22371" y="35513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EA076B-481A-4461-9283-602A6602D611}"/>
              </a:ext>
            </a:extLst>
          </p:cNvPr>
          <p:cNvSpPr/>
          <p:nvPr/>
        </p:nvSpPr>
        <p:spPr>
          <a:xfrm>
            <a:off x="4806892" y="4613945"/>
            <a:ext cx="3154260" cy="184558"/>
          </a:xfrm>
          <a:custGeom>
            <a:avLst/>
            <a:gdLst>
              <a:gd name="connsiteX0" fmla="*/ 0 w 3154260"/>
              <a:gd name="connsiteY0" fmla="*/ 58723 h 184558"/>
              <a:gd name="connsiteX1" fmla="*/ 2189526 w 3154260"/>
              <a:gd name="connsiteY1" fmla="*/ 0 h 184558"/>
              <a:gd name="connsiteX2" fmla="*/ 3154260 w 3154260"/>
              <a:gd name="connsiteY2" fmla="*/ 151002 h 184558"/>
              <a:gd name="connsiteX3" fmla="*/ 1711354 w 3154260"/>
              <a:gd name="connsiteY3" fmla="*/ 184558 h 184558"/>
              <a:gd name="connsiteX4" fmla="*/ 8389 w 3154260"/>
              <a:gd name="connsiteY4" fmla="*/ 142613 h 184558"/>
              <a:gd name="connsiteX5" fmla="*/ 0 w 3154260"/>
              <a:gd name="connsiteY5" fmla="*/ 58723 h 18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4260" h="184558">
                <a:moveTo>
                  <a:pt x="0" y="58723"/>
                </a:moveTo>
                <a:lnTo>
                  <a:pt x="2189526" y="0"/>
                </a:lnTo>
                <a:lnTo>
                  <a:pt x="3154260" y="151002"/>
                </a:lnTo>
                <a:lnTo>
                  <a:pt x="1711354" y="184558"/>
                </a:lnTo>
                <a:lnTo>
                  <a:pt x="8389" y="142613"/>
                </a:lnTo>
                <a:lnTo>
                  <a:pt x="0" y="58723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49C66-4C78-43E0-85D3-0A92E31B7029}"/>
              </a:ext>
            </a:extLst>
          </p:cNvPr>
          <p:cNvSpPr txBox="1"/>
          <p:nvPr/>
        </p:nvSpPr>
        <p:spPr>
          <a:xfrm>
            <a:off x="4645875" y="5129353"/>
            <a:ext cx="1478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</a:rPr>
              <a:t>Grass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ADC335-8FF5-4382-9E1A-C0051FE99DAA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123963" y="5421741"/>
            <a:ext cx="939567" cy="148549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D59CA5-B085-45E0-A222-D9FEBE834A7F}"/>
              </a:ext>
            </a:extLst>
          </p:cNvPr>
          <p:cNvCxnSpPr>
            <a:cxnSpLocks/>
          </p:cNvCxnSpPr>
          <p:nvPr/>
        </p:nvCxnSpPr>
        <p:spPr>
          <a:xfrm flipV="1">
            <a:off x="6122336" y="4754105"/>
            <a:ext cx="421077" cy="667637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488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30DBF4F-A88A-4C69-9000-125C7EC5E6C1}"/>
              </a:ext>
            </a:extLst>
          </p:cNvPr>
          <p:cNvGrpSpPr/>
          <p:nvPr/>
        </p:nvGrpSpPr>
        <p:grpSpPr>
          <a:xfrm>
            <a:off x="1146512" y="2894902"/>
            <a:ext cx="6850977" cy="3348603"/>
            <a:chOff x="1146512" y="2894902"/>
            <a:chExt cx="6850977" cy="3348603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8F429CF3-502D-4651-BC6B-D092FE2702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3362846"/>
                </p:ext>
              </p:extLst>
            </p:nvPr>
          </p:nvGraphicFramePr>
          <p:xfrm>
            <a:off x="1146512" y="2894902"/>
            <a:ext cx="3348603" cy="33486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8" name="Image File" r:id="rId3" imgW="3251160" imgH="3251160" progId="">
                    <p:embed/>
                  </p:oleObj>
                </mc:Choice>
                <mc:Fallback>
                  <p:oleObj name="Image File" r:id="rId3" imgW="3251160" imgH="3251160" progId="">
                    <p:embed/>
                    <p:pic>
                      <p:nvPicPr>
                        <p:cNvPr id="74547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6512" y="2894902"/>
                          <a:ext cx="3348603" cy="334860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39F93F4D-EEF1-4FCB-9F9B-DAF1248321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0690248"/>
                </p:ext>
              </p:extLst>
            </p:nvPr>
          </p:nvGraphicFramePr>
          <p:xfrm>
            <a:off x="4648886" y="2894902"/>
            <a:ext cx="3348603" cy="33486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9" name="Image File" r:id="rId5" imgW="3251160" imgH="3251160" progId="">
                    <p:embed/>
                  </p:oleObj>
                </mc:Choice>
                <mc:Fallback>
                  <p:oleObj name="Image File" r:id="rId5" imgW="3251160" imgH="3251160" progId="">
                    <p:embed/>
                    <p:pic>
                      <p:nvPicPr>
                        <p:cNvPr id="74547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886" y="2894902"/>
                          <a:ext cx="3348603" cy="334860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14F78B-1381-4FCC-8D8E-156129BC69BF}"/>
              </a:ext>
            </a:extLst>
          </p:cNvPr>
          <p:cNvGrpSpPr/>
          <p:nvPr/>
        </p:nvGrpSpPr>
        <p:grpSpPr>
          <a:xfrm>
            <a:off x="2169696" y="4104120"/>
            <a:ext cx="5269693" cy="2325419"/>
            <a:chOff x="2169696" y="4104120"/>
            <a:chExt cx="5269693" cy="232541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3BF53C7-55A9-40EC-94D9-1C4BC085A942}"/>
                </a:ext>
              </a:extLst>
            </p:cNvPr>
            <p:cNvGrpSpPr/>
            <p:nvPr/>
          </p:nvGrpSpPr>
          <p:grpSpPr>
            <a:xfrm>
              <a:off x="2169696" y="5127304"/>
              <a:ext cx="1674302" cy="1302235"/>
              <a:chOff x="3403678" y="2972822"/>
              <a:chExt cx="1133554" cy="88165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A24B6E7E-6715-4CFC-A9EF-93E4EE3F1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3678" y="3224723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8F1A85F-5047-4B95-B1F5-F24DA7620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7480" y="2972822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580D30D-34F8-4D25-B380-3841BA92C930}"/>
                </a:ext>
              </a:extLst>
            </p:cNvPr>
            <p:cNvGrpSpPr/>
            <p:nvPr/>
          </p:nvGrpSpPr>
          <p:grpSpPr>
            <a:xfrm>
              <a:off x="4834919" y="4104120"/>
              <a:ext cx="2604470" cy="1860335"/>
              <a:chOff x="2836901" y="4736128"/>
              <a:chExt cx="1763306" cy="125950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647759D-5BB5-48E4-ABAE-D7867072F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6901" y="5113979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4375FBA-45EE-43DC-AFC7-66E0FC2B5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504" y="5365880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773D82C-648C-4B01-8462-A6E25FC30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455" y="4736128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CB8E7E5-E09A-4A8D-B7F1-CE71406819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775289"/>
              </p:ext>
            </p:extLst>
          </p:nvPr>
        </p:nvGraphicFramePr>
        <p:xfrm>
          <a:off x="4068058" y="1981484"/>
          <a:ext cx="1007885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" name="Image File" r:id="rId7" imgW="3251160" imgH="3251160" progId="">
                  <p:embed/>
                </p:oleObj>
              </mc:Choice>
              <mc:Fallback>
                <p:oleObj name="Image File" r:id="rId7" imgW="3251160" imgH="3251160" progId="">
                  <p:embed/>
                  <p:pic>
                    <p:nvPicPr>
                      <p:cNvPr id="102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35" t="82759" r="41379"/>
                      <a:stretch>
                        <a:fillRect/>
                      </a:stretch>
                    </p:blipFill>
                    <p:spPr bwMode="auto">
                      <a:xfrm>
                        <a:off x="4068058" y="1981484"/>
                        <a:ext cx="1007885" cy="62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9FE2F81-046E-457F-8A83-63BF800D8190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Fei-Fei, Fergus &amp; Torralba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86BA6A3-C324-437E-895B-EA36F5314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</p:spTree>
    <p:extLst>
      <p:ext uri="{BB962C8B-B14F-4D97-AF65-F5344CB8AC3E}">
        <p14:creationId xmlns:p14="http://schemas.microsoft.com/office/powerpoint/2010/main" val="17122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7AA1-1BF2-4896-845B-A1BB9A01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6CFB4-3FC6-48A6-95F7-2C4227E5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355" r="2812"/>
          <a:stretch>
            <a:fillRect/>
          </a:stretch>
        </p:blipFill>
        <p:spPr bwMode="auto">
          <a:xfrm>
            <a:off x="2638417" y="1690689"/>
            <a:ext cx="337185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6F8E6-6226-4C1F-814C-734AC0B399CE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Sinha and Adelson 1993</a:t>
            </a:r>
          </a:p>
        </p:txBody>
      </p:sp>
    </p:spTree>
    <p:extLst>
      <p:ext uri="{BB962C8B-B14F-4D97-AF65-F5344CB8AC3E}">
        <p14:creationId xmlns:p14="http://schemas.microsoft.com/office/powerpoint/2010/main" val="1119390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7F9FE-3E6A-4C02-A475-9F6554BC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5225225-0F27-49CE-9442-D8E44584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358900"/>
            <a:ext cx="6694488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0C443D5-F543-42FE-99C0-835BAD719F43}"/>
              </a:ext>
            </a:extLst>
          </p:cNvPr>
          <p:cNvSpPr>
            <a:spLocks/>
          </p:cNvSpPr>
          <p:nvPr/>
        </p:nvSpPr>
        <p:spPr bwMode="auto">
          <a:xfrm>
            <a:off x="1016000" y="3759200"/>
            <a:ext cx="2166112" cy="234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D8AE71-3991-43B6-BBC6-3794FF122461}"/>
              </a:ext>
            </a:extLst>
          </p:cNvPr>
          <p:cNvSpPr>
            <a:spLocks/>
          </p:cNvSpPr>
          <p:nvPr/>
        </p:nvSpPr>
        <p:spPr bwMode="auto">
          <a:xfrm>
            <a:off x="3182112" y="3759200"/>
            <a:ext cx="2166112" cy="234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E8E1D0E-D423-455A-94F8-4E07D90A956A}"/>
              </a:ext>
            </a:extLst>
          </p:cNvPr>
          <p:cNvSpPr>
            <a:spLocks/>
          </p:cNvSpPr>
          <p:nvPr/>
        </p:nvSpPr>
        <p:spPr bwMode="auto">
          <a:xfrm>
            <a:off x="5645976" y="3759200"/>
            <a:ext cx="2166112" cy="234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0D615-28D6-478D-8617-BE562A424BB7}"/>
              </a:ext>
            </a:extLst>
          </p:cNvPr>
          <p:cNvSpPr txBox="1"/>
          <p:nvPr/>
        </p:nvSpPr>
        <p:spPr>
          <a:xfrm>
            <a:off x="357404" y="6429539"/>
            <a:ext cx="834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E. Adelson and A. </a:t>
            </a:r>
            <a:r>
              <a:rPr lang="en-US" sz="1200" dirty="0" err="1"/>
              <a:t>Pentland.The</a:t>
            </a:r>
            <a:r>
              <a:rPr lang="en-US" sz="1200" dirty="0"/>
              <a:t> perception of shading and reflectance.  </a:t>
            </a:r>
            <a:r>
              <a:rPr lang="en-US" sz="1200" i="1" dirty="0"/>
              <a:t>Perception as Bayesian inference</a:t>
            </a:r>
            <a:r>
              <a:rPr lang="en-US" sz="1200" dirty="0"/>
              <a:t>, 1996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0DB993F-2526-414B-A385-C1673F1EA561}"/>
              </a:ext>
            </a:extLst>
          </p:cNvPr>
          <p:cNvSpPr>
            <a:spLocks/>
          </p:cNvSpPr>
          <p:nvPr/>
        </p:nvSpPr>
        <p:spPr bwMode="auto">
          <a:xfrm>
            <a:off x="4629706" y="1335521"/>
            <a:ext cx="1969193" cy="213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8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89CD0-058B-4B4D-9445-D0ACE2C9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Possible?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12CBB-ECDC-4FBD-9342-20E3BB696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How many images are there?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F088B1-77B1-49AC-B4C9-EBF4CE73839C}"/>
              </a:ext>
            </a:extLst>
          </p:cNvPr>
          <p:cNvGrpSpPr/>
          <p:nvPr/>
        </p:nvGrpSpPr>
        <p:grpSpPr>
          <a:xfrm>
            <a:off x="745199" y="2525506"/>
            <a:ext cx="7770151" cy="3509614"/>
            <a:chOff x="745199" y="2525506"/>
            <a:chExt cx="7770151" cy="350961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A70BCE-09B6-45CD-A440-9551E12D1F36}"/>
                </a:ext>
              </a:extLst>
            </p:cNvPr>
            <p:cNvGrpSpPr/>
            <p:nvPr/>
          </p:nvGrpSpPr>
          <p:grpSpPr>
            <a:xfrm>
              <a:off x="4738858" y="2525506"/>
              <a:ext cx="3776492" cy="3509614"/>
              <a:chOff x="4009880" y="2483561"/>
              <a:chExt cx="3776492" cy="3509614"/>
            </a:xfrm>
          </p:grpSpPr>
          <p:pic>
            <p:nvPicPr>
              <p:cNvPr id="4" name="Content Placeholder 4">
                <a:extLst>
                  <a:ext uri="{FF2B5EF4-FFF2-40B4-BE49-F238E27FC236}">
                    <a16:creationId xmlns:a16="http://schemas.microsoft.com/office/drawing/2014/main" id="{20348F42-9E94-4D5F-BA7F-D427FDFAB1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132" b="56132"/>
              <a:stretch/>
            </p:blipFill>
            <p:spPr>
              <a:xfrm>
                <a:off x="4009880" y="2957709"/>
                <a:ext cx="3035466" cy="30354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6" name="Content Placeholder 4">
                <a:extLst>
                  <a:ext uri="{FF2B5EF4-FFF2-40B4-BE49-F238E27FC236}">
                    <a16:creationId xmlns:a16="http://schemas.microsoft.com/office/drawing/2014/main" id="{93CCA794-5E74-4C12-B94A-47D1913A7C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132" b="56132"/>
              <a:stretch/>
            </p:blipFill>
            <p:spPr>
              <a:xfrm>
                <a:off x="4380393" y="2720635"/>
                <a:ext cx="3035466" cy="30354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7" name="Content Placeholder 4">
                <a:extLst>
                  <a:ext uri="{FF2B5EF4-FFF2-40B4-BE49-F238E27FC236}">
                    <a16:creationId xmlns:a16="http://schemas.microsoft.com/office/drawing/2014/main" id="{0FFB683B-9F06-4138-BF22-89A545CE1A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132" b="56132"/>
              <a:stretch/>
            </p:blipFill>
            <p:spPr>
              <a:xfrm>
                <a:off x="4750906" y="2483561"/>
                <a:ext cx="3035466" cy="30354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C63E6D-9F29-4BCF-BBC3-9700BFD30B26}"/>
                </a:ext>
              </a:extLst>
            </p:cNvPr>
            <p:cNvSpPr txBox="1"/>
            <p:nvPr/>
          </p:nvSpPr>
          <p:spPr>
            <a:xfrm>
              <a:off x="745199" y="2720635"/>
              <a:ext cx="35065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#</a:t>
              </a:r>
              <a:r>
                <a:rPr lang="en-US" sz="3200" dirty="0" err="1"/>
                <a:t>Colors</a:t>
              </a:r>
              <a:r>
                <a:rPr lang="en-US" sz="3200" baseline="30000" dirty="0" err="1"/>
                <a:t>#Pixels</a:t>
              </a:r>
              <a:endParaRPr lang="en-US" sz="3200" baseline="300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3BF1FD-C5C4-44F0-82F3-F99C6CA1E360}"/>
              </a:ext>
            </a:extLst>
          </p:cNvPr>
          <p:cNvSpPr txBox="1"/>
          <p:nvPr/>
        </p:nvSpPr>
        <p:spPr>
          <a:xfrm>
            <a:off x="164857" y="3390792"/>
            <a:ext cx="4667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#Colors: 256</a:t>
            </a:r>
            <a:r>
              <a:rPr lang="en-US" sz="3200" baseline="30000" dirty="0"/>
              <a:t>3</a:t>
            </a:r>
            <a:r>
              <a:rPr lang="en-US" sz="3200" dirty="0"/>
              <a:t> &gt; 10</a:t>
            </a:r>
            <a:r>
              <a:rPr lang="en-US" sz="3200" baseline="30000" dirty="0"/>
              <a:t>7</a:t>
            </a:r>
          </a:p>
          <a:p>
            <a:pPr algn="ctr"/>
            <a:r>
              <a:rPr lang="en-US" sz="3200" dirty="0"/>
              <a:t>#Pixels: 1024</a:t>
            </a:r>
            <a:r>
              <a:rPr lang="en-US" sz="3200" baseline="30000" dirty="0"/>
              <a:t>2</a:t>
            </a:r>
            <a:r>
              <a:rPr lang="en-US" sz="3200" dirty="0"/>
              <a:t> &gt; 10</a:t>
            </a:r>
            <a:r>
              <a:rPr lang="en-US" sz="3200" baseline="30000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2640E9-39E1-4BDE-A5A7-AD933474D59E}"/>
              </a:ext>
            </a:extLst>
          </p:cNvPr>
          <p:cNvSpPr txBox="1"/>
          <p:nvPr/>
        </p:nvSpPr>
        <p:spPr>
          <a:xfrm>
            <a:off x="745199" y="4549582"/>
            <a:ext cx="3506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10</a:t>
            </a:r>
            <a:r>
              <a:rPr lang="en-US" sz="3200" baseline="30000" dirty="0"/>
              <a:t>7000000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86903-CF92-4394-AE5F-7A17E78153BF}"/>
              </a:ext>
            </a:extLst>
          </p:cNvPr>
          <p:cNvSpPr txBox="1"/>
          <p:nvPr/>
        </p:nvSpPr>
        <p:spPr>
          <a:xfrm>
            <a:off x="377006" y="5099745"/>
            <a:ext cx="4242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Atoms in universe: 10</a:t>
            </a:r>
            <a:r>
              <a:rPr lang="en-US" sz="3200" baseline="30000" dirty="0"/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3394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3B42E-27F6-4BA0-BFB9-8DE2AB019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Possible?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24DB1-3FBA-4BEC-917F-07679306B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But most of those images aren’t “real” images or are slightly variations of real images.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605FB-D4EE-4102-A9BA-93B095F34605}"/>
              </a:ext>
            </a:extLst>
          </p:cNvPr>
          <p:cNvGrpSpPr/>
          <p:nvPr/>
        </p:nvGrpSpPr>
        <p:grpSpPr>
          <a:xfrm>
            <a:off x="947102" y="4147794"/>
            <a:ext cx="4983185" cy="1744910"/>
            <a:chOff x="947102" y="3869816"/>
            <a:chExt cx="4983185" cy="17449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1F04723-A785-4C80-B823-2493FDF70B54}"/>
                </a:ext>
              </a:extLst>
            </p:cNvPr>
            <p:cNvSpPr/>
            <p:nvPr/>
          </p:nvSpPr>
          <p:spPr>
            <a:xfrm>
              <a:off x="947102" y="3869816"/>
              <a:ext cx="1979070" cy="1744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The </a:t>
              </a:r>
            </a:p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World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B53A101D-E619-4DFB-AD86-935C5597A7BF}"/>
                </a:ext>
              </a:extLst>
            </p:cNvPr>
            <p:cNvSpPr/>
            <p:nvPr/>
          </p:nvSpPr>
          <p:spPr>
            <a:xfrm>
              <a:off x="3395226" y="3982100"/>
              <a:ext cx="2535061" cy="152034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Imaging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AE6EC-BF79-4B53-BBF1-121675C572DA}"/>
              </a:ext>
            </a:extLst>
          </p:cNvPr>
          <p:cNvGrpSpPr/>
          <p:nvPr/>
        </p:nvGrpSpPr>
        <p:grpSpPr>
          <a:xfrm>
            <a:off x="6399340" y="4145009"/>
            <a:ext cx="1880594" cy="1747695"/>
            <a:chOff x="4738858" y="2525506"/>
            <a:chExt cx="3776492" cy="3509614"/>
          </a:xfrm>
        </p:grpSpPr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57925B2E-1490-407C-9E25-624185AE7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4738858" y="2999654"/>
              <a:ext cx="3035466" cy="303546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32026695-454B-43CB-949D-3B9105002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5109371" y="2762580"/>
              <a:ext cx="3035466" cy="303546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1" name="Content Placeholder 4">
              <a:extLst>
                <a:ext uri="{FF2B5EF4-FFF2-40B4-BE49-F238E27FC236}">
                  <a16:creationId xmlns:a16="http://schemas.microsoft.com/office/drawing/2014/main" id="{33F2649D-8511-4887-AA5B-53C3F4890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5479884" y="2525506"/>
              <a:ext cx="3035466" cy="303546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59679E7-2277-4D35-AE29-B406235A66D1}"/>
              </a:ext>
            </a:extLst>
          </p:cNvPr>
          <p:cNvSpPr txBox="1"/>
          <p:nvPr/>
        </p:nvSpPr>
        <p:spPr>
          <a:xfrm>
            <a:off x="494950" y="2819842"/>
            <a:ext cx="2883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Has </a:t>
            </a:r>
          </a:p>
          <a:p>
            <a:pPr algn="ctr"/>
            <a:r>
              <a:rPr lang="en-US" sz="3200" dirty="0"/>
              <a:t>regularity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FADC76-41B7-49A3-9E7F-8AA121C0999B}"/>
              </a:ext>
            </a:extLst>
          </p:cNvPr>
          <p:cNvSpPr txBox="1"/>
          <p:nvPr/>
        </p:nvSpPr>
        <p:spPr>
          <a:xfrm>
            <a:off x="3671838" y="2819842"/>
            <a:ext cx="1800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Has rules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B3ABE7-473F-458C-B3CC-01083DAE262E}"/>
              </a:ext>
            </a:extLst>
          </p:cNvPr>
          <p:cNvSpPr txBox="1"/>
          <p:nvPr/>
        </p:nvSpPr>
        <p:spPr>
          <a:xfrm>
            <a:off x="5744946" y="2819842"/>
            <a:ext cx="3189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Has rules and regularity</a:t>
            </a:r>
          </a:p>
        </p:txBody>
      </p:sp>
    </p:spTree>
    <p:extLst>
      <p:ext uri="{BB962C8B-B14F-4D97-AF65-F5344CB8AC3E}">
        <p14:creationId xmlns:p14="http://schemas.microsoft.com/office/powerpoint/2010/main" val="18336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3B42E-27F6-4BA0-BFB9-8DE2AB019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Possible?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4605FB-D4EE-4102-A9BA-93B095F34605}"/>
              </a:ext>
            </a:extLst>
          </p:cNvPr>
          <p:cNvGrpSpPr/>
          <p:nvPr/>
        </p:nvGrpSpPr>
        <p:grpSpPr>
          <a:xfrm>
            <a:off x="947102" y="4147794"/>
            <a:ext cx="4983185" cy="1744910"/>
            <a:chOff x="947102" y="3869816"/>
            <a:chExt cx="4983185" cy="17449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1F04723-A785-4C80-B823-2493FDF70B54}"/>
                </a:ext>
              </a:extLst>
            </p:cNvPr>
            <p:cNvSpPr/>
            <p:nvPr/>
          </p:nvSpPr>
          <p:spPr>
            <a:xfrm>
              <a:off x="947102" y="3869816"/>
              <a:ext cx="1979070" cy="1744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The </a:t>
              </a:r>
            </a:p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World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B53A101D-E619-4DFB-AD86-935C5597A7BF}"/>
                </a:ext>
              </a:extLst>
            </p:cNvPr>
            <p:cNvSpPr/>
            <p:nvPr/>
          </p:nvSpPr>
          <p:spPr>
            <a:xfrm>
              <a:off x="3395226" y="3982100"/>
              <a:ext cx="2535061" cy="152034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Imaging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AE6EC-BF79-4B53-BBF1-121675C572DA}"/>
              </a:ext>
            </a:extLst>
          </p:cNvPr>
          <p:cNvGrpSpPr/>
          <p:nvPr/>
        </p:nvGrpSpPr>
        <p:grpSpPr>
          <a:xfrm>
            <a:off x="6399340" y="4145009"/>
            <a:ext cx="1880594" cy="1747695"/>
            <a:chOff x="4738858" y="2525506"/>
            <a:chExt cx="3776492" cy="3509614"/>
          </a:xfrm>
        </p:grpSpPr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57925B2E-1490-407C-9E25-624185AE7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4738858" y="2999654"/>
              <a:ext cx="3035466" cy="303546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32026695-454B-43CB-949D-3B9105002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5109371" y="2762580"/>
              <a:ext cx="3035466" cy="303546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1" name="Content Placeholder 4">
              <a:extLst>
                <a:ext uri="{FF2B5EF4-FFF2-40B4-BE49-F238E27FC236}">
                  <a16:creationId xmlns:a16="http://schemas.microsoft.com/office/drawing/2014/main" id="{33F2649D-8511-4887-AA5B-53C3F4890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5479884" y="2525506"/>
              <a:ext cx="3035466" cy="303546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59679E7-2277-4D35-AE29-B406235A66D1}"/>
              </a:ext>
            </a:extLst>
          </p:cNvPr>
          <p:cNvSpPr txBox="1"/>
          <p:nvPr/>
        </p:nvSpPr>
        <p:spPr>
          <a:xfrm>
            <a:off x="494950" y="2819842"/>
            <a:ext cx="2883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Has </a:t>
            </a:r>
          </a:p>
          <a:p>
            <a:pPr algn="ctr"/>
            <a:r>
              <a:rPr lang="en-US" sz="3200" dirty="0"/>
              <a:t>regularity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FADC76-41B7-49A3-9E7F-8AA121C0999B}"/>
              </a:ext>
            </a:extLst>
          </p:cNvPr>
          <p:cNvSpPr txBox="1"/>
          <p:nvPr/>
        </p:nvSpPr>
        <p:spPr>
          <a:xfrm>
            <a:off x="3671838" y="2819842"/>
            <a:ext cx="1800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Has rules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B3ABE7-473F-458C-B3CC-01083DAE262E}"/>
              </a:ext>
            </a:extLst>
          </p:cNvPr>
          <p:cNvSpPr txBox="1"/>
          <p:nvPr/>
        </p:nvSpPr>
        <p:spPr>
          <a:xfrm>
            <a:off x="5744946" y="2819842"/>
            <a:ext cx="3189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Has rules and regularity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C209D-E807-4990-ACB4-95FC9BF68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7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2F411-BD40-4319-B127-04F881EFE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C5E26-6741-4DD5-97E9-9DCE31EAA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Sift through: evidence (the image) and past experience (knowledge) to interpret the image correctly.</a:t>
            </a:r>
          </a:p>
        </p:txBody>
      </p:sp>
      <p:pic>
        <p:nvPicPr>
          <p:cNvPr id="4" name="Picture 2" descr="http://www.plantcellbiology.com/wp-content/uploads/2012/01/sherlock1.jpg">
            <a:extLst>
              <a:ext uri="{FF2B5EF4-FFF2-40B4-BE49-F238E27FC236}">
                <a16:creationId xmlns:a16="http://schemas.microsoft.com/office/drawing/2014/main" id="{F0A9A89C-B191-4EA3-97F9-33ED61494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39" y="3092159"/>
            <a:ext cx="5806779" cy="321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CDF2C2-C96F-4306-A2EE-2D57403F1853}"/>
              </a:ext>
            </a:extLst>
          </p:cNvPr>
          <p:cNvSpPr txBox="1"/>
          <p:nvPr/>
        </p:nvSpPr>
        <p:spPr>
          <a:xfrm>
            <a:off x="357404" y="6429539"/>
            <a:ext cx="710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Deng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903713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FFB18-2F1A-4ECB-8E69-73B2608E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Cues: Perspective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B0EABF-C816-4B5F-BC89-A494DB760622}"/>
              </a:ext>
            </a:extLst>
          </p:cNvPr>
          <p:cNvGrpSpPr/>
          <p:nvPr/>
        </p:nvGrpSpPr>
        <p:grpSpPr>
          <a:xfrm>
            <a:off x="2157123" y="1589109"/>
            <a:ext cx="4829754" cy="4818228"/>
            <a:chOff x="2576234" y="1831051"/>
            <a:chExt cx="3991532" cy="39820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3FDF2A-6C1E-4E42-8B8A-D03632ED3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6234" y="1831051"/>
              <a:ext cx="3991532" cy="39820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5F3F6E-76F3-45B1-927B-2993AAD914E9}"/>
                </a:ext>
              </a:extLst>
            </p:cNvPr>
            <p:cNvGrpSpPr/>
            <p:nvPr/>
          </p:nvGrpSpPr>
          <p:grpSpPr>
            <a:xfrm>
              <a:off x="2963207" y="2676088"/>
              <a:ext cx="3336925" cy="1817357"/>
              <a:chOff x="2963207" y="2676088"/>
              <a:chExt cx="3336925" cy="1817357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B6E9A2D-24EF-4B48-A8E7-937E0078B7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9094" y="2676088"/>
                <a:ext cx="3171038" cy="453006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7C2B1D69-8719-4CC8-8E83-9E1101FC1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57380" y="3988707"/>
                <a:ext cx="3217585" cy="104042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DB0B32A-6DA0-4588-86AC-9026877F8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3207" y="4493445"/>
                <a:ext cx="3311758" cy="0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9DFD42C-CD27-4958-A2E4-3A280B53CA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9094" y="3129094"/>
                <a:ext cx="3145871" cy="299906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BA5C778-8EC4-4D1E-87B8-2E97E17D52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3236" y="3582100"/>
                <a:ext cx="3181729" cy="186473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11385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2619-75C2-4560-9D1E-B47D1832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Cues: Shading</a:t>
            </a:r>
          </a:p>
        </p:txBody>
      </p:sp>
      <p:pic>
        <p:nvPicPr>
          <p:cNvPr id="5" name="Picture 2" descr="mad_head_225">
            <a:extLst>
              <a:ext uri="{FF2B5EF4-FFF2-40B4-BE49-F238E27FC236}">
                <a16:creationId xmlns:a16="http://schemas.microsoft.com/office/drawing/2014/main" id="{6EF1C491-A9E1-4E3B-985D-8EBF1174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4846" y="1431881"/>
            <a:ext cx="2789670" cy="367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head_nite_2_225">
            <a:extLst>
              <a:ext uri="{FF2B5EF4-FFF2-40B4-BE49-F238E27FC236}">
                <a16:creationId xmlns:a16="http://schemas.microsoft.com/office/drawing/2014/main" id="{46B8851B-6C5E-4536-8720-72AA01E5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91" y="1431881"/>
            <a:ext cx="3001818" cy="325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ead_night_225">
            <a:extLst>
              <a:ext uri="{FF2B5EF4-FFF2-40B4-BE49-F238E27FC236}">
                <a16:creationId xmlns:a16="http://schemas.microsoft.com/office/drawing/2014/main" id="{AF62B336-188E-46F2-B852-C6E7B157D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2000" contrast="6000"/>
          </a:blip>
          <a:srcRect/>
          <a:stretch>
            <a:fillRect/>
          </a:stretch>
        </p:blipFill>
        <p:spPr bwMode="auto">
          <a:xfrm>
            <a:off x="3338080" y="2197631"/>
            <a:ext cx="2753591" cy="367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A1067-153F-44FF-8913-5FCD81CAB9A2}"/>
              </a:ext>
            </a:extLst>
          </p:cNvPr>
          <p:cNvSpPr txBox="1"/>
          <p:nvPr/>
        </p:nvSpPr>
        <p:spPr>
          <a:xfrm>
            <a:off x="357404" y="6429539"/>
            <a:ext cx="710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r>
              <a:rPr lang="en-US" sz="1200" dirty="0"/>
              <a:t>, L. Fei-Fei, Fergus &amp; Torralba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699089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AA148-59EF-4E6E-BA52-5021484A9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Cues: Texture Gradient</a:t>
            </a:r>
          </a:p>
        </p:txBody>
      </p:sp>
      <p:pic>
        <p:nvPicPr>
          <p:cNvPr id="4" name="Picture 5" descr="caiman">
            <a:extLst>
              <a:ext uri="{FF2B5EF4-FFF2-40B4-BE49-F238E27FC236}">
                <a16:creationId xmlns:a16="http://schemas.microsoft.com/office/drawing/2014/main" id="{DE3CD94B-6634-4EF5-96C0-FDD93ADEA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52" y="1281316"/>
            <a:ext cx="6864297" cy="514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3B2F24-2CE5-423F-974E-E3F05AABC8E0}"/>
              </a:ext>
            </a:extLst>
          </p:cNvPr>
          <p:cNvSpPr txBox="1"/>
          <p:nvPr/>
        </p:nvSpPr>
        <p:spPr>
          <a:xfrm>
            <a:off x="357404" y="6429539"/>
            <a:ext cx="710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Deng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87134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A5C7-97C2-4BC1-B46F-16F3B9AB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Naming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05BED-6344-420B-8601-33AB11C2E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1A5E75-333B-46A8-A092-46B6D9239B7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CBFAF4-E21F-4BCC-AA33-4E687FD732DD}"/>
              </a:ext>
            </a:extLst>
          </p:cNvPr>
          <p:cNvSpPr txBox="1"/>
          <p:nvPr/>
        </p:nvSpPr>
        <p:spPr>
          <a:xfrm>
            <a:off x="4828935" y="2138480"/>
            <a:ext cx="36286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</a:rPr>
              <a:t>The picture shows a building with many windows and grass in front of it. There is a person walking on the right…</a:t>
            </a:r>
          </a:p>
        </p:txBody>
      </p:sp>
    </p:spTree>
    <p:extLst>
      <p:ext uri="{BB962C8B-B14F-4D97-AF65-F5344CB8AC3E}">
        <p14:creationId xmlns:p14="http://schemas.microsoft.com/office/powerpoint/2010/main" val="3807049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D01B-63F7-4F43-92A3-EE69989F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Cues: Common Fate</a:t>
            </a:r>
          </a:p>
        </p:txBody>
      </p:sp>
      <p:pic>
        <p:nvPicPr>
          <p:cNvPr id="4098" name="Picture 2" descr="https://people.eecs.berkeley.edu/~pathak/images/cvpr17.jpg">
            <a:extLst>
              <a:ext uri="{FF2B5EF4-FFF2-40B4-BE49-F238E27FC236}">
                <a16:creationId xmlns:a16="http://schemas.microsoft.com/office/drawing/2014/main" id="{7BEED1C5-0047-41B5-BF8E-6E1C6AF3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89" y="1530930"/>
            <a:ext cx="6870023" cy="460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49CCCF-A848-455A-9A0E-D9ECFA4418A0}"/>
              </a:ext>
            </a:extLst>
          </p:cNvPr>
          <p:cNvSpPr txBox="1"/>
          <p:nvPr/>
        </p:nvSpPr>
        <p:spPr>
          <a:xfrm>
            <a:off x="357404" y="6429539"/>
            <a:ext cx="710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Pathak et al. </a:t>
            </a:r>
            <a:r>
              <a:rPr lang="en-US" sz="1200" i="1" dirty="0"/>
              <a:t>Learning Features by Watching Objects Move. </a:t>
            </a:r>
            <a:r>
              <a:rPr lang="en-US" sz="1200" dirty="0"/>
              <a:t>CVPR 2017.</a:t>
            </a:r>
            <a:endParaRPr lang="en-US" sz="12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9DA714-EA97-4982-B72F-C4923121F4CF}"/>
              </a:ext>
            </a:extLst>
          </p:cNvPr>
          <p:cNvSpPr/>
          <p:nvPr/>
        </p:nvSpPr>
        <p:spPr>
          <a:xfrm>
            <a:off x="830510" y="3825379"/>
            <a:ext cx="7457813" cy="2382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3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A584-8DBD-4692-A69E-73BEA0C6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10583-586B-4F59-9486-4D0A230AA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Image formation and processing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and deep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Transformations and motion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3D reconstruction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Advanced topics</a:t>
            </a:r>
          </a:p>
        </p:txBody>
      </p:sp>
    </p:spTree>
    <p:extLst>
      <p:ext uri="{BB962C8B-B14F-4D97-AF65-F5344CB8AC3E}">
        <p14:creationId xmlns:p14="http://schemas.microsoft.com/office/powerpoint/2010/main" val="582550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E89D-C17B-4E4E-9CC1-DE6B0847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Formation and 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E00CE-28C0-442F-B639-F3EEB4314A92}"/>
              </a:ext>
            </a:extLst>
          </p:cNvPr>
          <p:cNvSpPr txBox="1"/>
          <p:nvPr/>
        </p:nvSpPr>
        <p:spPr>
          <a:xfrm>
            <a:off x="357404" y="6429539"/>
            <a:ext cx="710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and Zisserman 04, Leung and Malik IJCV 01, Brown and Lowe ICCV 03, </a:t>
            </a:r>
            <a:endParaRPr lang="en-US" sz="1200" i="1" dirty="0"/>
          </a:p>
        </p:txBody>
      </p:sp>
      <p:pic>
        <p:nvPicPr>
          <p:cNvPr id="7170" name="Picture 2" descr="https://www.researchgate.net/profile/Dany_Laksono2/publication/324151353/figure/fig7/AS:610829850398720@1522644593492/6-Geometry-of-a-pinhole-camera-Hartley-and-Zisserman-2003.png">
            <a:extLst>
              <a:ext uri="{FF2B5EF4-FFF2-40B4-BE49-F238E27FC236}">
                <a16:creationId xmlns:a16="http://schemas.microsoft.com/office/drawing/2014/main" id="{BD7BDDE4-3D29-44CB-8255-F19FC173C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09"/>
          <a:stretch/>
        </p:blipFill>
        <p:spPr bwMode="auto">
          <a:xfrm>
            <a:off x="673314" y="2095003"/>
            <a:ext cx="2789640" cy="147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0A92A9-1053-4D71-A5C7-033D3AF09D61}"/>
              </a:ext>
            </a:extLst>
          </p:cNvPr>
          <p:cNvSpPr txBox="1"/>
          <p:nvPr/>
        </p:nvSpPr>
        <p:spPr>
          <a:xfrm>
            <a:off x="692940" y="1495400"/>
            <a:ext cx="2750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Camera Models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7CF86A-1D5C-4E59-AD34-B9E1E2D049A8}"/>
              </a:ext>
            </a:extLst>
          </p:cNvPr>
          <p:cNvGrpSpPr/>
          <p:nvPr/>
        </p:nvGrpSpPr>
        <p:grpSpPr>
          <a:xfrm>
            <a:off x="4427318" y="1509125"/>
            <a:ext cx="4265745" cy="2107505"/>
            <a:chOff x="4427318" y="1509125"/>
            <a:chExt cx="4265745" cy="21075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FF72D4-F0FF-4B4A-AA92-7605B3B22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7319" y="2155423"/>
              <a:ext cx="4265744" cy="14612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353F51-8943-4788-97DD-C21B5BFF87EB}"/>
                </a:ext>
              </a:extLst>
            </p:cNvPr>
            <p:cNvSpPr txBox="1"/>
            <p:nvPr/>
          </p:nvSpPr>
          <p:spPr>
            <a:xfrm>
              <a:off x="4427318" y="1509125"/>
              <a:ext cx="4265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/>
                <a:t>Linear Filtering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ADCFA4D-2928-4D2C-A985-98B7520C11FD}"/>
              </a:ext>
            </a:extLst>
          </p:cNvPr>
          <p:cNvGrpSpPr/>
          <p:nvPr/>
        </p:nvGrpSpPr>
        <p:grpSpPr>
          <a:xfrm>
            <a:off x="1733148" y="3668790"/>
            <a:ext cx="5677705" cy="2549942"/>
            <a:chOff x="1733148" y="3668790"/>
            <a:chExt cx="5677705" cy="25499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4C5297-3197-4872-885B-35426159B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3148" y="4244171"/>
              <a:ext cx="5677705" cy="19745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2A440A-605E-4B4B-BF2A-644937C6BB54}"/>
                </a:ext>
              </a:extLst>
            </p:cNvPr>
            <p:cNvSpPr txBox="1"/>
            <p:nvPr/>
          </p:nvSpPr>
          <p:spPr>
            <a:xfrm>
              <a:off x="2312925" y="3668790"/>
              <a:ext cx="4265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/>
                <a:t>Feature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21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0A9F-AC84-4FF6-9E25-29E15DAC1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2: Transformations and Fitting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41968-EFCF-40AE-84FD-98F453FDA5D6}"/>
              </a:ext>
            </a:extLst>
          </p:cNvPr>
          <p:cNvSpPr txBox="1"/>
          <p:nvPr/>
        </p:nvSpPr>
        <p:spPr>
          <a:xfrm>
            <a:off x="332237" y="6354374"/>
            <a:ext cx="710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Wikipedia</a:t>
            </a:r>
            <a:endParaRPr lang="en-US" sz="1200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022123-FB89-4F8B-B8AA-D1D2DB26A0C3}"/>
              </a:ext>
            </a:extLst>
          </p:cNvPr>
          <p:cNvGrpSpPr/>
          <p:nvPr/>
        </p:nvGrpSpPr>
        <p:grpSpPr>
          <a:xfrm>
            <a:off x="5117209" y="2131233"/>
            <a:ext cx="3398141" cy="2715240"/>
            <a:chOff x="5117209" y="2131233"/>
            <a:chExt cx="3398141" cy="2715240"/>
          </a:xfrm>
        </p:grpSpPr>
        <p:pic>
          <p:nvPicPr>
            <p:cNvPr id="8194" name="Picture 2" descr="https://upload.wikimedia.org/wikipedia/commons/thumb/d/de/Fitted_line.svg/255px-Fitted_line.svg.png">
              <a:extLst>
                <a:ext uri="{FF2B5EF4-FFF2-40B4-BE49-F238E27FC236}">
                  <a16:creationId xmlns:a16="http://schemas.microsoft.com/office/drawing/2014/main" id="{D5C30DBD-E2FD-4E0F-832D-97119FB35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2612" y="2654453"/>
              <a:ext cx="2192020" cy="2192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BE6FBD-3619-4B9A-ACB6-0CD1B822F1BB}"/>
                </a:ext>
              </a:extLst>
            </p:cNvPr>
            <p:cNvSpPr txBox="1"/>
            <p:nvPr/>
          </p:nvSpPr>
          <p:spPr>
            <a:xfrm>
              <a:off x="5117209" y="2131233"/>
              <a:ext cx="3398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/>
                <a:t>Robust Fitting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D20FD8-240D-41B4-81EE-B3F39DF720D7}"/>
              </a:ext>
            </a:extLst>
          </p:cNvPr>
          <p:cNvGrpSpPr/>
          <p:nvPr/>
        </p:nvGrpSpPr>
        <p:grpSpPr>
          <a:xfrm>
            <a:off x="444616" y="2131233"/>
            <a:ext cx="4591108" cy="2717185"/>
            <a:chOff x="444616" y="2131233"/>
            <a:chExt cx="4591108" cy="27171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B4C822-533A-4465-AEEF-4DA31DCA6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873"/>
            <a:stretch/>
          </p:blipFill>
          <p:spPr>
            <a:xfrm>
              <a:off x="444617" y="2656398"/>
              <a:ext cx="4591107" cy="21920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BEB210-9475-4A27-AE52-E38E99E6B551}"/>
                </a:ext>
              </a:extLst>
            </p:cNvPr>
            <p:cNvSpPr txBox="1"/>
            <p:nvPr/>
          </p:nvSpPr>
          <p:spPr>
            <a:xfrm>
              <a:off x="444616" y="2131233"/>
              <a:ext cx="45911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/>
                <a:t>Transformations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97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90AD-CED1-4377-8110-01677717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3: Learning and Deep Learning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86DF7-ABEE-4355-8E0F-3FCA627276B5}"/>
              </a:ext>
            </a:extLst>
          </p:cNvPr>
          <p:cNvSpPr txBox="1"/>
          <p:nvPr/>
        </p:nvSpPr>
        <p:spPr>
          <a:xfrm>
            <a:off x="357404" y="6429539"/>
            <a:ext cx="710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Wikipedia, </a:t>
            </a:r>
            <a:r>
              <a:rPr lang="en-US" sz="1200" dirty="0" err="1"/>
              <a:t>LeCun</a:t>
            </a:r>
            <a:r>
              <a:rPr lang="en-US" sz="1200" dirty="0"/>
              <a:t> et al. Proc IEEE 01, </a:t>
            </a:r>
            <a:r>
              <a:rPr lang="en-US" sz="1200" dirty="0" err="1"/>
              <a:t>Girshick</a:t>
            </a:r>
            <a:r>
              <a:rPr lang="en-US" sz="1200" dirty="0"/>
              <a:t> et al. CVPR14</a:t>
            </a:r>
            <a:endParaRPr lang="en-US" sz="1200" i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89D8AD-15C5-4E1A-8245-A4F50134952D}"/>
              </a:ext>
            </a:extLst>
          </p:cNvPr>
          <p:cNvGrpSpPr/>
          <p:nvPr/>
        </p:nvGrpSpPr>
        <p:grpSpPr>
          <a:xfrm>
            <a:off x="793488" y="1978816"/>
            <a:ext cx="7721862" cy="4282740"/>
            <a:chOff x="793488" y="1978816"/>
            <a:chExt cx="7721862" cy="4282740"/>
          </a:xfrm>
        </p:grpSpPr>
        <p:pic>
          <p:nvPicPr>
            <p:cNvPr id="6146" name="Picture 2" descr="https://docs.microsoft.com/en-us/cognitive-toolkit/tutorial_fastrcnn/rcnnpipeline.jpg">
              <a:extLst>
                <a:ext uri="{FF2B5EF4-FFF2-40B4-BE49-F238E27FC236}">
                  <a16:creationId xmlns:a16="http://schemas.microsoft.com/office/drawing/2014/main" id="{BD0D9F70-2C8B-4622-92EC-B08DFCBEC7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488" y="4079727"/>
              <a:ext cx="7557025" cy="2181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995B2B-773C-40D1-8790-CED40D5F7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3032" y="1978816"/>
              <a:ext cx="4692318" cy="1387532"/>
            </a:xfrm>
            <a:prstGeom prst="rect">
              <a:avLst/>
            </a:prstGeom>
          </p:spPr>
        </p:pic>
      </p:grpSp>
      <p:pic>
        <p:nvPicPr>
          <p:cNvPr id="11" name="Picture 4" descr="https://upload.wikimedia.org/wikipedia/commons/thumb/7/72/SVM_margin.png/300px-SVM_margin.png">
            <a:extLst>
              <a:ext uri="{FF2B5EF4-FFF2-40B4-BE49-F238E27FC236}">
                <a16:creationId xmlns:a16="http://schemas.microsoft.com/office/drawing/2014/main" id="{A59F7915-F8E1-4715-8E05-1A7CBE61C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9" y="1661911"/>
            <a:ext cx="2361570" cy="229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0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B9B7-E430-44DD-A2E3-AEE0FB90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4: 3D Reconstruction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049A66-E7F0-4117-B4F8-DB424E9BFFE6}"/>
              </a:ext>
            </a:extLst>
          </p:cNvPr>
          <p:cNvGrpSpPr/>
          <p:nvPr/>
        </p:nvGrpSpPr>
        <p:grpSpPr>
          <a:xfrm>
            <a:off x="838899" y="2170331"/>
            <a:ext cx="5413870" cy="1876609"/>
            <a:chOff x="982369" y="1505171"/>
            <a:chExt cx="6582911" cy="2281833"/>
          </a:xfrm>
        </p:grpSpPr>
        <p:pic>
          <p:nvPicPr>
            <p:cNvPr id="10244" name="Picture 4" descr="http://vision.middlebury.edu/stereo/data/scenes2014/datasets/Storage-imperfect/im1.png">
              <a:extLst>
                <a:ext uri="{FF2B5EF4-FFF2-40B4-BE49-F238E27FC236}">
                  <a16:creationId xmlns:a16="http://schemas.microsoft.com/office/drawing/2014/main" id="{1A7E3116-07AC-4B2E-B148-46965CB39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369" y="1505171"/>
              <a:ext cx="3204916" cy="22818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http://vision.middlebury.edu/stereo/data/scenes2014/datasets/Storage-imperfect/im0.png">
              <a:extLst>
                <a:ext uri="{FF2B5EF4-FFF2-40B4-BE49-F238E27FC236}">
                  <a16:creationId xmlns:a16="http://schemas.microsoft.com/office/drawing/2014/main" id="{18D9A72D-ADC1-4B27-AC06-9ECCD0CB6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366" y="1505171"/>
              <a:ext cx="3204914" cy="22818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370F63-5C4D-43AC-A80D-CAC9D501527F}"/>
              </a:ext>
            </a:extLst>
          </p:cNvPr>
          <p:cNvGrpSpPr/>
          <p:nvPr/>
        </p:nvGrpSpPr>
        <p:grpSpPr>
          <a:xfrm>
            <a:off x="335561" y="3925683"/>
            <a:ext cx="7527894" cy="2478081"/>
            <a:chOff x="335561" y="3925683"/>
            <a:chExt cx="7527894" cy="2478081"/>
          </a:xfrm>
        </p:grpSpPr>
        <p:pic>
          <p:nvPicPr>
            <p:cNvPr id="10242" name="Picture 2" descr="http://www.technologyreview.com/sites/default/files/legacy/0911-tr35-snavely_x616.jpg">
              <a:extLst>
                <a:ext uri="{FF2B5EF4-FFF2-40B4-BE49-F238E27FC236}">
                  <a16:creationId xmlns:a16="http://schemas.microsoft.com/office/drawing/2014/main" id="{A12F2F5B-40AF-492C-9431-F2C624FC1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0260" y="3925683"/>
              <a:ext cx="3643195" cy="2478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6A8444-200D-424A-92B8-C01B241D11B5}"/>
                </a:ext>
              </a:extLst>
            </p:cNvPr>
            <p:cNvSpPr txBox="1"/>
            <p:nvPr/>
          </p:nvSpPr>
          <p:spPr>
            <a:xfrm>
              <a:off x="335561" y="4687669"/>
              <a:ext cx="3884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i="1" dirty="0"/>
                <a:t>Multiview Stereo and </a:t>
              </a:r>
            </a:p>
            <a:p>
              <a:pPr algn="r"/>
              <a:r>
                <a:rPr lang="en-US" sz="2800" i="1" dirty="0"/>
                <a:t>Structure From Motion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73E8A14-1FA5-4EBE-ABC3-9A73FE6938EE}"/>
              </a:ext>
            </a:extLst>
          </p:cNvPr>
          <p:cNvSpPr txBox="1"/>
          <p:nvPr/>
        </p:nvSpPr>
        <p:spPr>
          <a:xfrm>
            <a:off x="6252769" y="2631581"/>
            <a:ext cx="1610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Stereo </a:t>
            </a:r>
          </a:p>
          <a:p>
            <a:r>
              <a:rPr lang="en-US" sz="2800" i="1" dirty="0"/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397886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766A8-2822-4C72-8629-48BDB3D37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5: Advanced Topics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64CEA2-8FF5-4EE6-ADF7-06C0AFFD75CE}"/>
              </a:ext>
            </a:extLst>
          </p:cNvPr>
          <p:cNvSpPr txBox="1"/>
          <p:nvPr/>
        </p:nvSpPr>
        <p:spPr>
          <a:xfrm>
            <a:off x="332237" y="6354374"/>
            <a:ext cx="710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</a:t>
            </a:r>
            <a:r>
              <a:rPr lang="en-US" sz="1200" dirty="0" err="1"/>
              <a:t>Karpathy</a:t>
            </a:r>
            <a:r>
              <a:rPr lang="en-US" sz="1200" dirty="0"/>
              <a:t> et al. CVPR 2015, Wang et al. ECCV 2018, </a:t>
            </a:r>
            <a:r>
              <a:rPr lang="en-US" sz="1200" dirty="0" err="1"/>
              <a:t>Tulsiani</a:t>
            </a:r>
            <a:r>
              <a:rPr lang="en-US" sz="1200" dirty="0"/>
              <a:t> et al. CVPR 2018</a:t>
            </a:r>
            <a:endParaRPr lang="en-US" sz="1200" i="1" dirty="0"/>
          </a:p>
        </p:txBody>
      </p:sp>
      <p:pic>
        <p:nvPicPr>
          <p:cNvPr id="9220" name="Picture 4" descr="https://cs.stanford.edu/people/karpathy/rnn7.png">
            <a:extLst>
              <a:ext uri="{FF2B5EF4-FFF2-40B4-BE49-F238E27FC236}">
                <a16:creationId xmlns:a16="http://schemas.microsoft.com/office/drawing/2014/main" id="{24E4D7E1-0A41-491E-A7B1-2E248FC61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77" y="2042351"/>
            <a:ext cx="2596905" cy="158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375FF4-5768-4AEF-A95D-DB46D1AC86A1}"/>
              </a:ext>
            </a:extLst>
          </p:cNvPr>
          <p:cNvSpPr txBox="1"/>
          <p:nvPr/>
        </p:nvSpPr>
        <p:spPr>
          <a:xfrm>
            <a:off x="332237" y="1424544"/>
            <a:ext cx="330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Vision &amp; Language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64A1F1-2F8D-4625-949A-A3E1F96B6EE0}"/>
              </a:ext>
            </a:extLst>
          </p:cNvPr>
          <p:cNvGrpSpPr/>
          <p:nvPr/>
        </p:nvGrpSpPr>
        <p:grpSpPr>
          <a:xfrm>
            <a:off x="4298417" y="1424544"/>
            <a:ext cx="4265744" cy="2314477"/>
            <a:chOff x="4298417" y="1424544"/>
            <a:chExt cx="4265744" cy="2314477"/>
          </a:xfrm>
        </p:grpSpPr>
        <p:pic>
          <p:nvPicPr>
            <p:cNvPr id="9222" name="Picture 6" descr="http://www.cs.cmu.edu/~xiaolonw/static/pub-pic/appraoch_eccv_2018.jpg">
              <a:extLst>
                <a:ext uri="{FF2B5EF4-FFF2-40B4-BE49-F238E27FC236}">
                  <a16:creationId xmlns:a16="http://schemas.microsoft.com/office/drawing/2014/main" id="{C7480040-E0CE-4B38-80D0-1216547E0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8417" y="2042351"/>
              <a:ext cx="4265744" cy="169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240F00-6639-4466-A304-E611D6592CAF}"/>
                </a:ext>
              </a:extLst>
            </p:cNvPr>
            <p:cNvSpPr txBox="1"/>
            <p:nvPr/>
          </p:nvSpPr>
          <p:spPr>
            <a:xfrm>
              <a:off x="4776997" y="1424544"/>
              <a:ext cx="33085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/>
                <a:t>Video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C471FA-F05D-4CDB-AA9F-D2340A072768}"/>
              </a:ext>
            </a:extLst>
          </p:cNvPr>
          <p:cNvGrpSpPr/>
          <p:nvPr/>
        </p:nvGrpSpPr>
        <p:grpSpPr>
          <a:xfrm>
            <a:off x="793487" y="3817627"/>
            <a:ext cx="7557026" cy="2347573"/>
            <a:chOff x="793487" y="3817627"/>
            <a:chExt cx="7557026" cy="2347573"/>
          </a:xfrm>
        </p:grpSpPr>
        <p:pic>
          <p:nvPicPr>
            <p:cNvPr id="9218" name="Picture 2" descr="https://shubhtuls.github.io/factored3d/resources/images/teaser.png">
              <a:extLst>
                <a:ext uri="{FF2B5EF4-FFF2-40B4-BE49-F238E27FC236}">
                  <a16:creationId xmlns:a16="http://schemas.microsoft.com/office/drawing/2014/main" id="{C61BBF0B-C775-40BE-A8DD-5B2529310E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793488" y="4275944"/>
              <a:ext cx="7557025" cy="188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18E2DA-20F2-4CB9-8E2A-3F9E29DB987B}"/>
                </a:ext>
              </a:extLst>
            </p:cNvPr>
            <p:cNvSpPr txBox="1"/>
            <p:nvPr/>
          </p:nvSpPr>
          <p:spPr>
            <a:xfrm>
              <a:off x="793487" y="3817627"/>
              <a:ext cx="7557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/>
                <a:t>Learning and Geometry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0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AD26E-174C-49F5-9332-F4B4B269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20A3F-FD11-46D9-AEEE-0487DE60E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517961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 textbook, but </a:t>
            </a:r>
            <a:r>
              <a:rPr lang="en-US" dirty="0" err="1"/>
              <a:t>Szeliski</a:t>
            </a:r>
            <a:r>
              <a:rPr lang="en-US" dirty="0"/>
              <a:t>, </a:t>
            </a:r>
            <a:r>
              <a:rPr lang="en-US" i="1" dirty="0"/>
              <a:t>Computer Vision: Algorithms and Applications</a:t>
            </a:r>
            <a:r>
              <a:rPr lang="en-US" dirty="0"/>
              <a:t>, is a good reference and available online.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http://szeliski.org/Book/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http://szeliski.org/Book/imgs/SzeliskiBookFrontCover.png">
            <a:extLst>
              <a:ext uri="{FF2B5EF4-FFF2-40B4-BE49-F238E27FC236}">
                <a16:creationId xmlns:a16="http://schemas.microsoft.com/office/drawing/2014/main" id="{18B36B6A-CBD0-4473-B46D-8C66B091A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35" y="1825625"/>
            <a:ext cx="2890533" cy="40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119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44C72-0543-4E93-90E1-59EC5584A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AB750-7787-4666-B073-3D8B8DDA6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Websites / Staff </a:t>
            </a:r>
          </a:p>
          <a:p>
            <a:r>
              <a:rPr lang="en-US" dirty="0"/>
              <a:t>Prerequisites</a:t>
            </a:r>
          </a:p>
          <a:p>
            <a:r>
              <a:rPr lang="en-US" dirty="0"/>
              <a:t>Waitlist etc. </a:t>
            </a:r>
          </a:p>
          <a:p>
            <a:r>
              <a:rPr lang="en-US" dirty="0"/>
              <a:t>Evaluation</a:t>
            </a:r>
          </a:p>
          <a:p>
            <a:r>
              <a:rPr lang="en-US" dirty="0"/>
              <a:t>Classes/Discussions/Piazza/Office Hours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282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89740-3DB7-41C1-99BB-7BDFB699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3377F-0431-425B-B1AC-D69898B3B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website: </a:t>
            </a:r>
            <a:r>
              <a:rPr lang="en-US" dirty="0">
                <a:hlinkClick r:id="rId2"/>
              </a:rPr>
              <a:t>http://web.eecs.umich.edu/~fouhey/teaching/EECS442_W19/</a:t>
            </a:r>
            <a:endParaRPr lang="en-US" dirty="0"/>
          </a:p>
          <a:p>
            <a:r>
              <a:rPr lang="en-US" dirty="0"/>
              <a:t>Piazza: You should have access via canvas</a:t>
            </a:r>
          </a:p>
          <a:p>
            <a:r>
              <a:rPr lang="en-US" dirty="0"/>
              <a:t>We’ll use Piazza to make announcements/discussions, and things like homework will appear on the website.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2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0632-D511-41FD-A275-9C7FF3C1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3D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B9D6C-72BE-45D5-B160-C20364636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49A33-D42F-4C23-B544-A76823CF6BA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D26E3816-6757-4B53-ADFD-61BD56B30EFB}"/>
              </a:ext>
            </a:extLst>
          </p:cNvPr>
          <p:cNvGrpSpPr/>
          <p:nvPr/>
        </p:nvGrpSpPr>
        <p:grpSpPr>
          <a:xfrm>
            <a:off x="5388528" y="3725501"/>
            <a:ext cx="3224524" cy="96940"/>
            <a:chOff x="5388528" y="3725501"/>
            <a:chExt cx="3224524" cy="9694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3BF57C5-5AD3-428A-B43E-FAB410104613}"/>
                </a:ext>
              </a:extLst>
            </p:cNvPr>
            <p:cNvCxnSpPr>
              <a:cxnSpLocks/>
            </p:cNvCxnSpPr>
            <p:nvPr/>
          </p:nvCxnSpPr>
          <p:spPr>
            <a:xfrm>
              <a:off x="5388528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DC05A55-8C8A-45A2-AEB9-C1FB3AD2CA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2535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8E021EC-B09C-4AEA-BC16-380C444D9F04}"/>
                </a:ext>
              </a:extLst>
            </p:cNvPr>
            <p:cNvCxnSpPr>
              <a:cxnSpLocks/>
            </p:cNvCxnSpPr>
            <p:nvPr/>
          </p:nvCxnSpPr>
          <p:spPr>
            <a:xfrm>
              <a:off x="6539217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78E238D-96EA-4626-80EA-41A1A75CD26D}"/>
                </a:ext>
              </a:extLst>
            </p:cNvPr>
            <p:cNvCxnSpPr>
              <a:cxnSpLocks/>
            </p:cNvCxnSpPr>
            <p:nvPr/>
          </p:nvCxnSpPr>
          <p:spPr>
            <a:xfrm>
              <a:off x="7085899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8EAE666-2D0C-4C0D-887D-554103607B69}"/>
                </a:ext>
              </a:extLst>
            </p:cNvPr>
            <p:cNvCxnSpPr>
              <a:cxnSpLocks/>
            </p:cNvCxnSpPr>
            <p:nvPr/>
          </p:nvCxnSpPr>
          <p:spPr>
            <a:xfrm>
              <a:off x="7720552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F2484E5-943E-411A-9E0D-1C12BC581E97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4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7FFC1E-D1F7-46B6-BAF6-2A49533145B1}"/>
              </a:ext>
            </a:extLst>
          </p:cNvPr>
          <p:cNvGrpSpPr/>
          <p:nvPr/>
        </p:nvGrpSpPr>
        <p:grpSpPr>
          <a:xfrm>
            <a:off x="4824955" y="5234731"/>
            <a:ext cx="3699456" cy="520118"/>
            <a:chOff x="4824955" y="4991450"/>
            <a:chExt cx="3699456" cy="52011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68B92B7-DD04-4CE5-8781-56C43210F8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495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D78B92B-7F24-4E61-813B-5CAD05F638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490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2994323-F60F-4BB5-850A-3AADC72027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84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7D46325-53C1-45B1-91F1-AD69772FF3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479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1146B8E-7CF7-4819-B8EE-3AF7A3003B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473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9E22BE4-1E1A-4B35-8B22-69F9F3288C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468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92F9032-6BA5-49AB-8D0C-B89556A103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63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9DFF46C-5CC4-4541-A90A-4F264252A3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457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3C0AE3B-C1FA-4B7F-BB46-05934E4677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452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48E6466-721C-40C8-948C-27B428E364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446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6D1FEA5-596C-4907-BA9D-8B0D69E109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441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D1B55BF-778E-42D3-BCD7-35247010CBBB}"/>
              </a:ext>
            </a:extLst>
          </p:cNvPr>
          <p:cNvGrpSpPr/>
          <p:nvPr/>
        </p:nvGrpSpPr>
        <p:grpSpPr>
          <a:xfrm>
            <a:off x="4815894" y="4600760"/>
            <a:ext cx="3699456" cy="520118"/>
            <a:chOff x="4824955" y="4991450"/>
            <a:chExt cx="3699456" cy="520118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8493F1-B172-49E2-B6C4-3B2F3D86BD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495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158A745-2A47-41A2-8A12-B411688F1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490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AC385B6-69C2-4B98-B685-489281607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84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A147C68-C7BB-43EE-AEE5-930EC64108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479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09175A9-D379-4EF2-9CB3-E08A8FA81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473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06873F1-34FC-40E1-9138-AEA1384FC7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4685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1AFC600-EFC6-4275-828F-E3C99790E1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463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2C78C423-58C3-4B4E-9706-EF41EC33E2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4577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EC94369B-41D1-489B-A284-5CCF1503DF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4523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785D839-EDB4-4417-A240-A9402790A0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4469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151DA907-BA26-45FB-99FF-3443D55D5A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4411" y="4991450"/>
              <a:ext cx="0" cy="52011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AC8B619-0977-49C4-8310-2076892800EB}"/>
              </a:ext>
            </a:extLst>
          </p:cNvPr>
          <p:cNvCxnSpPr>
            <a:cxnSpLocks/>
          </p:cNvCxnSpPr>
          <p:nvPr/>
        </p:nvCxnSpPr>
        <p:spPr>
          <a:xfrm>
            <a:off x="5384746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8978412-DC1F-4449-BD52-E0FFB5B0ACBC}"/>
              </a:ext>
            </a:extLst>
          </p:cNvPr>
          <p:cNvCxnSpPr>
            <a:cxnSpLocks/>
          </p:cNvCxnSpPr>
          <p:nvPr/>
        </p:nvCxnSpPr>
        <p:spPr>
          <a:xfrm>
            <a:off x="5988753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EC2A418-3AF5-449D-86E6-C4D82C61EA40}"/>
              </a:ext>
            </a:extLst>
          </p:cNvPr>
          <p:cNvCxnSpPr>
            <a:cxnSpLocks/>
          </p:cNvCxnSpPr>
          <p:nvPr/>
        </p:nvCxnSpPr>
        <p:spPr>
          <a:xfrm>
            <a:off x="6535435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0B87E33-E61D-4684-9510-245DAD31325B}"/>
              </a:ext>
            </a:extLst>
          </p:cNvPr>
          <p:cNvCxnSpPr>
            <a:cxnSpLocks/>
          </p:cNvCxnSpPr>
          <p:nvPr/>
        </p:nvCxnSpPr>
        <p:spPr>
          <a:xfrm>
            <a:off x="7082117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53514B4-3ED3-4A91-9935-E72663F21FC7}"/>
              </a:ext>
            </a:extLst>
          </p:cNvPr>
          <p:cNvCxnSpPr>
            <a:cxnSpLocks/>
          </p:cNvCxnSpPr>
          <p:nvPr/>
        </p:nvCxnSpPr>
        <p:spPr>
          <a:xfrm>
            <a:off x="7716770" y="3239402"/>
            <a:ext cx="283828" cy="9694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FBCD39D-F3F5-4F18-A234-F7E2EE619C61}"/>
              </a:ext>
            </a:extLst>
          </p:cNvPr>
          <p:cNvSpPr txBox="1"/>
          <p:nvPr/>
        </p:nvSpPr>
        <p:spPr>
          <a:xfrm>
            <a:off x="7848270" y="2083581"/>
            <a:ext cx="612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>
                  <a:solidFill>
                    <a:schemeClr val="bg1"/>
                  </a:solidFill>
                </a:ln>
              </a:rPr>
              <a:t>∞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CA8DFBC-5CD1-4F1D-90A7-14184D0E6CDA}"/>
              </a:ext>
            </a:extLst>
          </p:cNvPr>
          <p:cNvGrpSpPr/>
          <p:nvPr/>
        </p:nvGrpSpPr>
        <p:grpSpPr>
          <a:xfrm>
            <a:off x="5261877" y="4390569"/>
            <a:ext cx="3224524" cy="96940"/>
            <a:chOff x="5388528" y="3725501"/>
            <a:chExt cx="3224524" cy="96940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7CA90256-43B7-41DE-A8D3-4D7D9D65DDFA}"/>
                </a:ext>
              </a:extLst>
            </p:cNvPr>
            <p:cNvCxnSpPr>
              <a:cxnSpLocks/>
            </p:cNvCxnSpPr>
            <p:nvPr/>
          </p:nvCxnSpPr>
          <p:spPr>
            <a:xfrm>
              <a:off x="5388528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12A9B183-AB90-4FF4-B22E-23A8978243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2535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BAD62714-5AFD-4C42-955F-8A67A427CC25}"/>
                </a:ext>
              </a:extLst>
            </p:cNvPr>
            <p:cNvCxnSpPr>
              <a:cxnSpLocks/>
            </p:cNvCxnSpPr>
            <p:nvPr/>
          </p:nvCxnSpPr>
          <p:spPr>
            <a:xfrm>
              <a:off x="6539217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DDB03537-1DE1-4EA5-8936-8948F52AB34B}"/>
                </a:ext>
              </a:extLst>
            </p:cNvPr>
            <p:cNvCxnSpPr>
              <a:cxnSpLocks/>
            </p:cNvCxnSpPr>
            <p:nvPr/>
          </p:nvCxnSpPr>
          <p:spPr>
            <a:xfrm>
              <a:off x="7085899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214A810F-543A-4414-B576-3E9A7C6B0DCE}"/>
                </a:ext>
              </a:extLst>
            </p:cNvPr>
            <p:cNvCxnSpPr>
              <a:cxnSpLocks/>
            </p:cNvCxnSpPr>
            <p:nvPr/>
          </p:nvCxnSpPr>
          <p:spPr>
            <a:xfrm>
              <a:off x="7720552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9071565F-E48C-4A4E-8194-7AA14197ADFB}"/>
                </a:ext>
              </a:extLst>
            </p:cNvPr>
            <p:cNvCxnSpPr>
              <a:cxnSpLocks/>
            </p:cNvCxnSpPr>
            <p:nvPr/>
          </p:nvCxnSpPr>
          <p:spPr>
            <a:xfrm>
              <a:off x="8329224" y="3725501"/>
              <a:ext cx="283828" cy="9694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6710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825D-BAB6-4C32-A976-8F545643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Piazza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66A7A-69D2-46F6-B4B7-FCDB87B93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ask questions on Piazza so we can answer the question once, officially, and quickly</a:t>
            </a:r>
          </a:p>
          <a:p>
            <a:r>
              <a:rPr lang="en-US" dirty="0"/>
              <a:t>We will monitor Piazza in a systematic way, but we cannot guarantee instant response times</a:t>
            </a:r>
          </a:p>
          <a:p>
            <a:r>
              <a:rPr lang="en-US" dirty="0"/>
              <a:t>Same goes for email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6BCF8-A85A-4523-8030-4D5891EE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F2E07-17AC-4481-A454-1AA4F7C6F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Professor: (me) David </a:t>
            </a:r>
            <a:r>
              <a:rPr lang="en-US" dirty="0" err="1"/>
              <a:t>Fouhey</a:t>
            </a:r>
            <a:endParaRPr lang="en-US" dirty="0"/>
          </a:p>
          <a:p>
            <a:r>
              <a:rPr lang="en-US" dirty="0"/>
              <a:t>GSIs / IAs: </a:t>
            </a:r>
          </a:p>
          <a:p>
            <a:pPr lvl="1"/>
            <a:r>
              <a:rPr lang="en-US" sz="2800" dirty="0"/>
              <a:t>Linyi </a:t>
            </a:r>
            <a:r>
              <a:rPr lang="en-US" sz="2800" dirty="0" err="1"/>
              <a:t>Jin</a:t>
            </a:r>
            <a:r>
              <a:rPr lang="en-US" sz="2800" dirty="0"/>
              <a:t>, </a:t>
            </a:r>
          </a:p>
          <a:p>
            <a:pPr lvl="1"/>
            <a:r>
              <a:rPr lang="en-US" sz="2800" dirty="0"/>
              <a:t>Richard Higgins</a:t>
            </a:r>
          </a:p>
          <a:p>
            <a:pPr lvl="1"/>
            <a:r>
              <a:rPr lang="en-US" sz="2800" dirty="0" err="1"/>
              <a:t>Shengyi</a:t>
            </a:r>
            <a:r>
              <a:rPr lang="en-US" sz="2800" dirty="0"/>
              <a:t> Qian</a:t>
            </a:r>
          </a:p>
          <a:p>
            <a:pPr lvl="1"/>
            <a:r>
              <a:rPr lang="en-US" sz="2800" dirty="0"/>
              <a:t>Yi Wen</a:t>
            </a:r>
          </a:p>
        </p:txBody>
      </p:sp>
    </p:spTree>
    <p:extLst>
      <p:ext uri="{BB962C8B-B14F-4D97-AF65-F5344CB8AC3E}">
        <p14:creationId xmlns:p14="http://schemas.microsoft.com/office/powerpoint/2010/main" val="41951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F0745-4BB2-4552-86FB-24501E1E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8C7F5-4425-48D9-B503-406B3D211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 </a:t>
            </a:r>
            <a:r>
              <a:rPr lang="en-US" b="1" dirty="0"/>
              <a:t>absolutely</a:t>
            </a:r>
            <a:r>
              <a:rPr lang="en-US" dirty="0"/>
              <a:t> need: EECS 281 and corresponding programming ability.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You will </a:t>
            </a:r>
            <a:r>
              <a:rPr lang="en-US" b="1" dirty="0"/>
              <a:t>struggle</a:t>
            </a:r>
            <a:r>
              <a:rPr lang="en-US" dirty="0"/>
              <a:t> </a:t>
            </a:r>
            <a:r>
              <a:rPr lang="en-US" b="1" dirty="0"/>
              <a:t>continuously</a:t>
            </a:r>
            <a:r>
              <a:rPr lang="en-US" dirty="0"/>
              <a:t> without: Basic knowledge of linear algebra, calculus.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You’ll have to learn: </a:t>
            </a:r>
            <a:r>
              <a:rPr lang="en-US" dirty="0" err="1"/>
              <a:t>Numpy+PyTorch</a:t>
            </a:r>
            <a:r>
              <a:rPr lang="en-US" dirty="0"/>
              <a:t>, a little tiny bit of continuous 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40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FECD-0CAD-4C81-8E85-C77FEA9A8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79B06-F73E-46F9-A1F0-65B94ECA3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Suppose </a:t>
            </a:r>
            <a:r>
              <a:rPr lang="en-US" b="1" dirty="0"/>
              <a:t>K</a:t>
            </a:r>
            <a:r>
              <a:rPr lang="en-US" dirty="0"/>
              <a:t> in R</a:t>
            </a:r>
            <a:r>
              <a:rPr lang="en-US" baseline="30000" dirty="0"/>
              <a:t>3x3</a:t>
            </a:r>
            <a:r>
              <a:rPr lang="en-US" dirty="0"/>
              <a:t>, </a:t>
            </a:r>
            <a:r>
              <a:rPr lang="en-US" b="1" dirty="0"/>
              <a:t>x </a:t>
            </a:r>
            <a:r>
              <a:rPr lang="en-US" dirty="0"/>
              <a:t>in R</a:t>
            </a:r>
            <a:r>
              <a:rPr lang="en-US" baseline="30000" dirty="0"/>
              <a:t>3 </a:t>
            </a:r>
            <a:r>
              <a:rPr lang="en-US" dirty="0"/>
              <a:t>.Should know: </a:t>
            </a:r>
          </a:p>
          <a:p>
            <a:pPr marL="0" indent="0">
              <a:buNone/>
            </a:pPr>
            <a:endParaRPr lang="en-US" baseline="30000" dirty="0"/>
          </a:p>
          <a:p>
            <a:r>
              <a:rPr lang="en-US" dirty="0"/>
              <a:t>How do I calculate </a:t>
            </a:r>
            <a:r>
              <a:rPr lang="en-US" b="1" dirty="0" err="1"/>
              <a:t>Kx</a:t>
            </a:r>
            <a:r>
              <a:rPr lang="en-US" b="1" dirty="0"/>
              <a:t>?</a:t>
            </a:r>
            <a:endParaRPr lang="en-US" dirty="0"/>
          </a:p>
          <a:p>
            <a:r>
              <a:rPr lang="en-US" dirty="0"/>
              <a:t>When is </a:t>
            </a:r>
            <a:r>
              <a:rPr lang="en-US" b="1" dirty="0"/>
              <a:t>K</a:t>
            </a:r>
            <a:r>
              <a:rPr lang="en-US" dirty="0"/>
              <a:t> invertible?</a:t>
            </a:r>
          </a:p>
          <a:p>
            <a:r>
              <a:rPr lang="en-US" dirty="0"/>
              <a:t>What is </a:t>
            </a:r>
            <a:r>
              <a:rPr lang="en-US" b="1" dirty="0"/>
              <a:t>x </a:t>
            </a:r>
            <a:r>
              <a:rPr lang="en-US" dirty="0"/>
              <a:t>if </a:t>
            </a:r>
            <a:r>
              <a:rPr lang="en-US" b="1" dirty="0" err="1"/>
              <a:t>Kx</a:t>
            </a:r>
            <a:r>
              <a:rPr lang="en-US" b="1" dirty="0"/>
              <a:t> = </a:t>
            </a:r>
            <a:r>
              <a:rPr lang="en-US" dirty="0" err="1"/>
              <a:t>λ</a:t>
            </a:r>
            <a:r>
              <a:rPr lang="en-US" b="1" dirty="0" err="1"/>
              <a:t>x</a:t>
            </a:r>
            <a:r>
              <a:rPr lang="en-US" b="1" dirty="0"/>
              <a:t> </a:t>
            </a:r>
            <a:r>
              <a:rPr lang="en-US" dirty="0"/>
              <a:t>for some λ?</a:t>
            </a:r>
          </a:p>
          <a:p>
            <a:r>
              <a:rPr lang="en-US" dirty="0"/>
              <a:t>What’s the set {</a:t>
            </a:r>
            <a:r>
              <a:rPr lang="en-US" b="1" dirty="0"/>
              <a:t>y: </a:t>
            </a:r>
            <a:r>
              <a:rPr lang="en-US" b="1" dirty="0" err="1"/>
              <a:t>x</a:t>
            </a:r>
            <a:r>
              <a:rPr lang="en-US" baseline="30000" dirty="0" err="1"/>
              <a:t>T</a:t>
            </a:r>
            <a:r>
              <a:rPr lang="en-US" b="1" dirty="0" err="1"/>
              <a:t>y</a:t>
            </a:r>
            <a:r>
              <a:rPr lang="en-US" dirty="0"/>
              <a:t> = 0} geometrically?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You should also be able to remember some notion of a derivative</a:t>
            </a:r>
          </a:p>
        </p:txBody>
      </p:sp>
    </p:spTree>
    <p:extLst>
      <p:ext uri="{BB962C8B-B14F-4D97-AF65-F5344CB8AC3E}">
        <p14:creationId xmlns:p14="http://schemas.microsoft.com/office/powerpoint/2010/main" val="113218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54DDE-A39E-4713-B97F-C7944EA5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Waitlist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CB4C2-ABC8-40A1-A486-141D3A6D7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Waitlist right now is huge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will move as many people off as possible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will not reorder the waitlist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you are dropping, please drop quickly so others can be added quickly</a:t>
            </a:r>
          </a:p>
        </p:txBody>
      </p:sp>
    </p:spTree>
    <p:extLst>
      <p:ext uri="{BB962C8B-B14F-4D97-AF65-F5344CB8AC3E}">
        <p14:creationId xmlns:p14="http://schemas.microsoft.com/office/powerpoint/2010/main" val="301189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27EB-13EC-459E-9B2A-CDB553F28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EF0A2-ABA9-43EE-8446-F7FD22FF1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Mid-term Exam: 15%</a:t>
            </a:r>
          </a:p>
          <a:p>
            <a:r>
              <a:rPr lang="en-US" dirty="0" err="1"/>
              <a:t>Homeworks</a:t>
            </a:r>
            <a:r>
              <a:rPr lang="en-US" dirty="0"/>
              <a:t>: 5 x 10% </a:t>
            </a:r>
          </a:p>
          <a:p>
            <a:r>
              <a:rPr lang="en-US" dirty="0"/>
              <a:t>Project: 35%</a:t>
            </a:r>
          </a:p>
        </p:txBody>
      </p:sp>
    </p:spTree>
    <p:extLst>
      <p:ext uri="{BB962C8B-B14F-4D97-AF65-F5344CB8AC3E}">
        <p14:creationId xmlns:p14="http://schemas.microsoft.com/office/powerpoint/2010/main" val="2344544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192FE-7C61-48B9-BB12-D463787C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Mid-term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106A1-B2D0-4380-B113-457B95726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15% of grade</a:t>
            </a:r>
          </a:p>
          <a:p>
            <a:r>
              <a:rPr lang="en-US" dirty="0"/>
              <a:t>Thursday before Spring Break (2/28) in class</a:t>
            </a:r>
          </a:p>
          <a:p>
            <a:pPr lvl="1"/>
            <a:r>
              <a:rPr lang="en-US" b="1" dirty="0"/>
              <a:t>Please do not schedule things. </a:t>
            </a:r>
          </a:p>
          <a:p>
            <a:r>
              <a:rPr lang="en-US" dirty="0"/>
              <a:t>Will cover:</a:t>
            </a:r>
          </a:p>
          <a:p>
            <a:pPr lvl="1"/>
            <a:r>
              <a:rPr lang="en-US" dirty="0"/>
              <a:t>Images and image processing</a:t>
            </a:r>
          </a:p>
          <a:p>
            <a:pPr lvl="1"/>
            <a:r>
              <a:rPr lang="en-US" dirty="0"/>
              <a:t>Fitting and matching</a:t>
            </a:r>
          </a:p>
          <a:p>
            <a:pPr lvl="1"/>
            <a:r>
              <a:rPr lang="en-US" dirty="0"/>
              <a:t>Basics of Learning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5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EAFB6-3C38-41FF-A3FA-26C68B2A7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7862E-ABA0-4E99-87B8-563CE1684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Homeworks</a:t>
            </a:r>
            <a:r>
              <a:rPr lang="en-US" dirty="0"/>
              <a:t>, 10% Each</a:t>
            </a:r>
          </a:p>
          <a:p>
            <a:r>
              <a:rPr lang="en-US" dirty="0"/>
              <a:t>Submit a tiny project (code) + write-up (pdf)</a:t>
            </a:r>
          </a:p>
          <a:p>
            <a:r>
              <a:rPr lang="en-US" b="1" dirty="0"/>
              <a:t>You should</a:t>
            </a:r>
            <a:r>
              <a:rPr lang="en-US" dirty="0"/>
              <a:t> discuss, but your implementations should be your own.</a:t>
            </a:r>
          </a:p>
          <a:p>
            <a:r>
              <a:rPr lang="en-US" b="1" dirty="0"/>
              <a:t>No: </a:t>
            </a:r>
            <a:r>
              <a:rPr lang="en-US" dirty="0"/>
              <a:t>copying off the Internet or your classmates, asking reddit / </a:t>
            </a:r>
            <a:r>
              <a:rPr lang="en-US" dirty="0" err="1"/>
              <a:t>stackoverflow</a:t>
            </a:r>
            <a:r>
              <a:rPr lang="en-US" dirty="0"/>
              <a:t>, over-the-shoulder debugging</a:t>
            </a:r>
          </a:p>
          <a:p>
            <a:r>
              <a:rPr lang="en-US" b="1" dirty="0"/>
              <a:t>Overall: </a:t>
            </a:r>
            <a:r>
              <a:rPr lang="en-US" dirty="0"/>
              <a:t>should not know the code for how others solved it.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4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DD135-6815-4769-8039-CE2E5230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Homework Late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D1FA8-1DEC-4548-B7B5-1875A45DC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late days in </a:t>
            </a:r>
            <a:r>
              <a:rPr lang="en-US" i="1" dirty="0"/>
              <a:t>The Ann Arbor Bank of Late HW</a:t>
            </a:r>
          </a:p>
          <a:p>
            <a:r>
              <a:rPr lang="en-US" dirty="0"/>
              <a:t>Spend these as you choose. No loans! </a:t>
            </a:r>
          </a:p>
          <a:p>
            <a:r>
              <a:rPr lang="en-US" dirty="0"/>
              <a:t>No need to announce you’re taking a late day – we’ll just deduct it automatically. </a:t>
            </a:r>
          </a:p>
        </p:txBody>
      </p:sp>
    </p:spTree>
    <p:extLst>
      <p:ext uri="{BB962C8B-B14F-4D97-AF65-F5344CB8AC3E}">
        <p14:creationId xmlns:p14="http://schemas.microsoft.com/office/powerpoint/2010/main" val="34250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607A-67F5-4472-9182-E7C72B2C2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Homework Late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2A827-7A3E-47C2-9E1F-386154B69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Penalty: 1% per hour, round to nearest hour </a:t>
            </a:r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Due: Midnight Mon. (1s after 11:59:59pm Mon)</a:t>
            </a:r>
          </a:p>
          <a:p>
            <a:pPr lvl="1"/>
            <a:r>
              <a:rPr lang="en-US" dirty="0"/>
              <a:t>Submitted at 12:15am Tue: No penalty!</a:t>
            </a:r>
          </a:p>
          <a:p>
            <a:pPr lvl="1"/>
            <a:r>
              <a:rPr lang="en-US" dirty="0"/>
              <a:t>Submitted at 6:50am Tue: 7% penalty</a:t>
            </a:r>
          </a:p>
          <a:p>
            <a:r>
              <a:rPr lang="en-US" dirty="0"/>
              <a:t>Exceptions only for exceptional circumstances (talk to us)</a:t>
            </a:r>
          </a:p>
          <a:p>
            <a:r>
              <a:rPr lang="en-US" b="1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358936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0632-D511-41FD-A275-9C7FF3C1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B9D6C-72BE-45D5-B160-C20364636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8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349A33-D42F-4C23-B544-A76823CF6BA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2" y="1917192"/>
            <a:ext cx="3991532" cy="3982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C68347F-B3BD-44A5-9D49-8481B3BA7167}"/>
              </a:ext>
            </a:extLst>
          </p:cNvPr>
          <p:cNvSpPr/>
          <p:nvPr/>
        </p:nvSpPr>
        <p:spPr>
          <a:xfrm>
            <a:off x="6207853" y="4630723"/>
            <a:ext cx="2255066" cy="486561"/>
          </a:xfrm>
          <a:custGeom>
            <a:avLst/>
            <a:gdLst>
              <a:gd name="connsiteX0" fmla="*/ 0 w 2255066"/>
              <a:gd name="connsiteY0" fmla="*/ 486561 h 486561"/>
              <a:gd name="connsiteX1" fmla="*/ 578841 w 2255066"/>
              <a:gd name="connsiteY1" fmla="*/ 234892 h 486561"/>
              <a:gd name="connsiteX2" fmla="*/ 2231472 w 2255066"/>
              <a:gd name="connsiteY2" fmla="*/ 260059 h 486561"/>
              <a:gd name="connsiteX3" fmla="*/ 1400962 w 2255066"/>
              <a:gd name="connsiteY3" fmla="*/ 0 h 48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5066" h="486561">
                <a:moveTo>
                  <a:pt x="0" y="486561"/>
                </a:moveTo>
                <a:cubicBezTo>
                  <a:pt x="103464" y="379601"/>
                  <a:pt x="206929" y="272642"/>
                  <a:pt x="578841" y="234892"/>
                </a:cubicBezTo>
                <a:cubicBezTo>
                  <a:pt x="950753" y="197142"/>
                  <a:pt x="2094452" y="299208"/>
                  <a:pt x="2231472" y="260059"/>
                </a:cubicBezTo>
                <a:cubicBezTo>
                  <a:pt x="2368492" y="220910"/>
                  <a:pt x="1884727" y="110455"/>
                  <a:pt x="1400962" y="0"/>
                </a:cubicBezTo>
              </a:path>
            </a:pathLst>
          </a:custGeom>
          <a:noFill/>
          <a:ln w="7620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s://www.clearpathrobotics.com/wp-content/uploads/2015/08/husky-essentials-pack.jpg">
            <a:extLst>
              <a:ext uri="{FF2B5EF4-FFF2-40B4-BE49-F238E27FC236}">
                <a16:creationId xmlns:a16="http://schemas.microsoft.com/office/drawing/2014/main" id="{4506BF1E-9784-4D1D-839E-4772D1DC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95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85" y="3429000"/>
            <a:ext cx="2994870" cy="25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DA762B-CD9D-46B9-9A9F-2DA0B29BFEC9}"/>
              </a:ext>
            </a:extLst>
          </p:cNvPr>
          <p:cNvSpPr txBox="1"/>
          <p:nvPr/>
        </p:nvSpPr>
        <p:spPr>
          <a:xfrm>
            <a:off x="4647500" y="2238531"/>
            <a:ext cx="3991531" cy="10772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What can I </a:t>
            </a:r>
          </a:p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do here? </a:t>
            </a:r>
          </a:p>
        </p:txBody>
      </p:sp>
    </p:spTree>
    <p:extLst>
      <p:ext uri="{BB962C8B-B14F-4D97-AF65-F5344CB8AC3E}">
        <p14:creationId xmlns:p14="http://schemas.microsoft.com/office/powerpoint/2010/main" val="5967173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84B8F-F2FE-4241-84DE-C2F80CA5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Homework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5FE4-53EB-4EC1-818D-A72167580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early: vision often takes a while to run. Think of both computer time and your time. They’re different.</a:t>
            </a:r>
          </a:p>
          <a:p>
            <a:r>
              <a:rPr lang="en-US" dirty="0"/>
              <a:t>Vision code often “works” a little, but poorly, with bugs. Build in time for two full screwups</a:t>
            </a:r>
          </a:p>
          <a:p>
            <a:r>
              <a:rPr lang="en-US" dirty="0"/>
              <a:t>Make things modular: visualize and test on smaller data. </a:t>
            </a:r>
          </a:p>
          <a:p>
            <a:pPr marL="0" indent="0">
              <a:buNone/>
            </a:pPr>
            <a:r>
              <a:rPr lang="en-US" dirty="0"/>
              <a:t>All three interact – bugs are expensive since they may require lengthy reruns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01F2-C19C-48FA-B915-5A3A17D3D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Term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FDF76-1752-461E-948C-0165AAF39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in a team of 2+ to do </a:t>
            </a:r>
            <a:r>
              <a:rPr lang="en-US" i="1" dirty="0"/>
              <a:t>something cool</a:t>
            </a:r>
          </a:p>
          <a:p>
            <a:r>
              <a:rPr lang="en-US" dirty="0"/>
              <a:t>There will be a piazza thread for pairing up</a:t>
            </a:r>
          </a:p>
          <a:p>
            <a:r>
              <a:rPr lang="en-US" dirty="0"/>
              <a:t>Could be:</a:t>
            </a:r>
          </a:p>
          <a:p>
            <a:pPr lvl="1"/>
            <a:r>
              <a:rPr lang="en-US" dirty="0"/>
              <a:t>Independent re-implementation of a paper</a:t>
            </a:r>
          </a:p>
          <a:p>
            <a:pPr lvl="1"/>
            <a:r>
              <a:rPr lang="en-US" dirty="0"/>
              <a:t>Applying vision to a problem you care about</a:t>
            </a:r>
          </a:p>
          <a:p>
            <a:pPr lvl="1"/>
            <a:r>
              <a:rPr lang="en-US" dirty="0"/>
              <a:t>Trying to build and extend an approach</a:t>
            </a:r>
          </a:p>
          <a:p>
            <a:r>
              <a:rPr lang="en-US" dirty="0"/>
              <a:t>Should be 3 </a:t>
            </a:r>
            <a:r>
              <a:rPr lang="en-US" dirty="0" err="1"/>
              <a:t>homeworks</a:t>
            </a:r>
            <a:r>
              <a:rPr lang="en-US" dirty="0"/>
              <a:t> worth of work per person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3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073BE-486B-4166-B72D-CE561CAB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Term Project</a:t>
            </a:r>
          </a:p>
        </p:txBody>
      </p:sp>
      <p:pic>
        <p:nvPicPr>
          <p:cNvPr id="4098" name="Picture 2" descr="https://upload.wikimedia.org/wikipedia/commons/e/e6/SDO_spacecraft_detailed.jpg">
            <a:extLst>
              <a:ext uri="{FF2B5EF4-FFF2-40B4-BE49-F238E27FC236}">
                <a16:creationId xmlns:a16="http://schemas.microsoft.com/office/drawing/2014/main" id="{E244A311-F6E0-4D50-B503-D89C3712A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 b="3925"/>
          <a:stretch/>
        </p:blipFill>
        <p:spPr bwMode="auto">
          <a:xfrm>
            <a:off x="2298989" y="1510018"/>
            <a:ext cx="4546023" cy="50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BAB292DD-9F7F-4BAE-AAE5-B22CDA9D8902}"/>
              </a:ext>
            </a:extLst>
          </p:cNvPr>
          <p:cNvGrpSpPr/>
          <p:nvPr/>
        </p:nvGrpSpPr>
        <p:grpSpPr>
          <a:xfrm>
            <a:off x="105531" y="1806527"/>
            <a:ext cx="4686590" cy="2170135"/>
            <a:chOff x="105531" y="1806527"/>
            <a:chExt cx="4686590" cy="217013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C7BEB85-8B62-4EC9-9F69-1949FD259029}"/>
                </a:ext>
              </a:extLst>
            </p:cNvPr>
            <p:cNvGrpSpPr/>
            <p:nvPr/>
          </p:nvGrpSpPr>
          <p:grpSpPr>
            <a:xfrm>
              <a:off x="105531" y="1931471"/>
              <a:ext cx="2045191" cy="2045191"/>
              <a:chOff x="538926" y="2578206"/>
              <a:chExt cx="3429000" cy="34290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C1E51DE-34D3-4B90-B05E-5512B1375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8926" y="2578206"/>
                <a:ext cx="1143000" cy="11430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11DFFCE-01D2-41F0-8B34-45B3B9DC8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926" y="3721206"/>
                <a:ext cx="1143000" cy="1143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E10E6AF-AD8C-4E19-8D43-9A467FDD8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8926" y="4864206"/>
                <a:ext cx="1143000" cy="1143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B24C465-60E5-45CC-9447-0A454BA91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4926" y="2578206"/>
                <a:ext cx="1143000" cy="1143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AC8B742-19D7-4299-84D6-E6DC4E29D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4926" y="3721206"/>
                <a:ext cx="1143000" cy="1143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2C73433-2709-4D9F-AB1D-048736E0B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4926" y="4864206"/>
                <a:ext cx="1143000" cy="1143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FFDACDE-6685-4608-89DF-ED3E2BB3B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81926" y="2578206"/>
                <a:ext cx="1143000" cy="11430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11E934D-454E-4E94-AD51-168034F95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81926" y="3721206"/>
                <a:ext cx="1143000" cy="11430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6697743-AA15-4D2F-89A4-C88F39BE9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81926" y="4864206"/>
                <a:ext cx="1143000" cy="1143000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0C69A11-5A52-46BC-9EFA-9D89A9B0B64C}"/>
                </a:ext>
              </a:extLst>
            </p:cNvPr>
            <p:cNvGrpSpPr/>
            <p:nvPr/>
          </p:nvGrpSpPr>
          <p:grpSpPr>
            <a:xfrm>
              <a:off x="2208763" y="1806527"/>
              <a:ext cx="2583358" cy="1242564"/>
              <a:chOff x="2208763" y="1806527"/>
              <a:chExt cx="2583358" cy="1242564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F8F016D-D227-432A-9FD9-475C8B532D92}"/>
                  </a:ext>
                </a:extLst>
              </p:cNvPr>
              <p:cNvCxnSpPr>
                <a:cxnSpLocks/>
                <a:stCxn id="29" idx="1"/>
              </p:cNvCxnSpPr>
              <p:nvPr/>
            </p:nvCxnSpPr>
            <p:spPr>
              <a:xfrm flipH="1">
                <a:off x="2208763" y="2369890"/>
                <a:ext cx="867893" cy="679201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6CBCB06-ACFC-4597-8A59-5C2DBEF108CE}"/>
                  </a:ext>
                </a:extLst>
              </p:cNvPr>
              <p:cNvSpPr/>
              <p:nvPr/>
            </p:nvSpPr>
            <p:spPr>
              <a:xfrm>
                <a:off x="3076656" y="1806527"/>
                <a:ext cx="1715465" cy="1126726"/>
              </a:xfrm>
              <a:prstGeom prst="rect">
                <a:avLst/>
              </a:prstGeom>
              <a:noFill/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D56256E-F552-4E2E-BD1D-D0A3235CCE11}"/>
              </a:ext>
            </a:extLst>
          </p:cNvPr>
          <p:cNvGrpSpPr/>
          <p:nvPr/>
        </p:nvGrpSpPr>
        <p:grpSpPr>
          <a:xfrm>
            <a:off x="4215873" y="2555196"/>
            <a:ext cx="4299477" cy="2612115"/>
            <a:chOff x="4215873" y="2555196"/>
            <a:chExt cx="4299477" cy="261211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4170FF3-86AD-49B5-A3B9-0A88E36F9C65}"/>
                </a:ext>
              </a:extLst>
            </p:cNvPr>
            <p:cNvGrpSpPr/>
            <p:nvPr/>
          </p:nvGrpSpPr>
          <p:grpSpPr>
            <a:xfrm>
              <a:off x="6353175" y="2555196"/>
              <a:ext cx="2162175" cy="2612115"/>
              <a:chOff x="4862503" y="2054805"/>
              <a:chExt cx="3830423" cy="4627523"/>
            </a:xfrm>
          </p:grpSpPr>
          <p:pic>
            <p:nvPicPr>
              <p:cNvPr id="16" name="Picture 8" descr="https://raw.githubusercontent.com/dfouhey/ughtransfer/master/visBar_220000.png?token=AOG4Z9gk5sfVUc--Lbvp4cisZPa87fuwks5b4NrxwA%3D%3D">
                <a:extLst>
                  <a:ext uri="{FF2B5EF4-FFF2-40B4-BE49-F238E27FC236}">
                    <a16:creationId xmlns:a16="http://schemas.microsoft.com/office/drawing/2014/main" id="{A93492EE-CB90-420D-AD3A-A284570FF9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6107" y="2054805"/>
                <a:ext cx="3636819" cy="3463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7F4629A-76EF-4933-89B9-B05E96069E9A}"/>
                  </a:ext>
                </a:extLst>
              </p:cNvPr>
              <p:cNvGrpSpPr/>
              <p:nvPr/>
            </p:nvGrpSpPr>
            <p:grpSpPr>
              <a:xfrm>
                <a:off x="4862503" y="5466480"/>
                <a:ext cx="3326707" cy="1215848"/>
                <a:chOff x="5186190" y="5275933"/>
                <a:chExt cx="2749345" cy="1004833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9E50635-C018-4389-8161-CDBDC8253143}"/>
                    </a:ext>
                  </a:extLst>
                </p:cNvPr>
                <p:cNvSpPr txBox="1"/>
                <p:nvPr/>
              </p:nvSpPr>
              <p:spPr>
                <a:xfrm rot="18000000">
                  <a:off x="4785517" y="5676606"/>
                  <a:ext cx="1004833" cy="2034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 err="1"/>
                    <a:t>FeXVIII</a:t>
                  </a:r>
                  <a:endParaRPr lang="en-US" sz="1000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F88D2A3-BB6E-446A-A8A9-0B9EC586A976}"/>
                    </a:ext>
                  </a:extLst>
                </p:cNvPr>
                <p:cNvSpPr txBox="1"/>
                <p:nvPr/>
              </p:nvSpPr>
              <p:spPr>
                <a:xfrm rot="18000000">
                  <a:off x="5196651" y="5676606"/>
                  <a:ext cx="1004833" cy="2034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 err="1"/>
                    <a:t>FeXX</a:t>
                  </a:r>
                  <a:endParaRPr lang="en-US" sz="1000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C850F0A-FAF9-468F-8FDB-ADBAAE57233D}"/>
                    </a:ext>
                  </a:extLst>
                </p:cNvPr>
                <p:cNvSpPr txBox="1"/>
                <p:nvPr/>
              </p:nvSpPr>
              <p:spPr>
                <a:xfrm rot="18000000">
                  <a:off x="7331374" y="5676606"/>
                  <a:ext cx="1004833" cy="2034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 err="1"/>
                    <a:t>FeXVI</a:t>
                  </a:r>
                  <a:endParaRPr lang="en-US" sz="1000" dirty="0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FECE261-30FD-45AA-BC2D-3E70DD4A8E83}"/>
                    </a:ext>
                  </a:extLst>
                </p:cNvPr>
                <p:cNvSpPr txBox="1"/>
                <p:nvPr/>
              </p:nvSpPr>
              <p:spPr>
                <a:xfrm rot="18000000">
                  <a:off x="5632622" y="5676606"/>
                  <a:ext cx="1004833" cy="2034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 err="1"/>
                    <a:t>FeIX</a:t>
                  </a:r>
                  <a:endParaRPr lang="en-US" sz="1000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C15D255-113A-4441-9BA9-074538C98F44}"/>
                    </a:ext>
                  </a:extLst>
                </p:cNvPr>
                <p:cNvSpPr txBox="1"/>
                <p:nvPr/>
              </p:nvSpPr>
              <p:spPr>
                <a:xfrm rot="18000000">
                  <a:off x="6054905" y="5676606"/>
                  <a:ext cx="1004833" cy="2034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 err="1"/>
                    <a:t>FeXI</a:t>
                  </a:r>
                  <a:endParaRPr lang="en-US" sz="1000" dirty="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5FE534-703A-4F5D-AD2E-78E7165D7D4E}"/>
                    </a:ext>
                  </a:extLst>
                </p:cNvPr>
                <p:cNvSpPr txBox="1"/>
                <p:nvPr/>
              </p:nvSpPr>
              <p:spPr>
                <a:xfrm rot="18000000">
                  <a:off x="6481865" y="5676606"/>
                  <a:ext cx="1004833" cy="2034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 err="1"/>
                    <a:t>FeXIII</a:t>
                  </a:r>
                  <a:endParaRPr lang="en-US" sz="1000" dirty="0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825FE4E-A0B3-4FB9-80BB-52959CFF15A3}"/>
                    </a:ext>
                  </a:extLst>
                </p:cNvPr>
                <p:cNvSpPr txBox="1"/>
                <p:nvPr/>
              </p:nvSpPr>
              <p:spPr>
                <a:xfrm rot="18000000">
                  <a:off x="6861981" y="5676606"/>
                  <a:ext cx="1004833" cy="2034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 err="1"/>
                    <a:t>HeII</a:t>
                  </a:r>
                  <a:endParaRPr lang="en-US" sz="1000" dirty="0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EE5A8BA-51B1-476C-B290-8E7887876179}"/>
                </a:ext>
              </a:extLst>
            </p:cNvPr>
            <p:cNvGrpSpPr/>
            <p:nvPr/>
          </p:nvGrpSpPr>
          <p:grpSpPr>
            <a:xfrm>
              <a:off x="4215873" y="3641801"/>
              <a:ext cx="2098319" cy="1245539"/>
              <a:chOff x="4215873" y="3641801"/>
              <a:chExt cx="2098319" cy="1245539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2E50F607-69A1-48BE-9983-3FAA020A5F2A}"/>
                  </a:ext>
                </a:extLst>
              </p:cNvPr>
              <p:cNvCxnSpPr>
                <a:cxnSpLocks/>
                <a:stCxn id="32" idx="3"/>
              </p:cNvCxnSpPr>
              <p:nvPr/>
            </p:nvCxnSpPr>
            <p:spPr>
              <a:xfrm flipV="1">
                <a:off x="4998278" y="3641801"/>
                <a:ext cx="1315914" cy="843904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E0CB410-6FD2-463B-A2AC-901E1D5372EB}"/>
                  </a:ext>
                </a:extLst>
              </p:cNvPr>
              <p:cNvSpPr/>
              <p:nvPr/>
            </p:nvSpPr>
            <p:spPr>
              <a:xfrm>
                <a:off x="4215873" y="4084070"/>
                <a:ext cx="782405" cy="803270"/>
              </a:xfrm>
              <a:prstGeom prst="rect">
                <a:avLst/>
              </a:prstGeom>
              <a:noFill/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FD539F-0582-4AA7-ABB2-8AFF3ACC4447}"/>
              </a:ext>
            </a:extLst>
          </p:cNvPr>
          <p:cNvGrpSpPr/>
          <p:nvPr/>
        </p:nvGrpSpPr>
        <p:grpSpPr>
          <a:xfrm>
            <a:off x="4378629" y="4281880"/>
            <a:ext cx="456893" cy="456893"/>
            <a:chOff x="5156646" y="4962778"/>
            <a:chExt cx="456893" cy="45689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BD2C106-4C33-4A7E-A3C5-713323267A14}"/>
                </a:ext>
              </a:extLst>
            </p:cNvPr>
            <p:cNvCxnSpPr>
              <a:cxnSpLocks/>
            </p:cNvCxnSpPr>
            <p:nvPr/>
          </p:nvCxnSpPr>
          <p:spPr>
            <a:xfrm>
              <a:off x="5156646" y="4962778"/>
              <a:ext cx="456893" cy="456893"/>
            </a:xfrm>
            <a:prstGeom prst="line">
              <a:avLst/>
            </a:prstGeom>
            <a:ln w="1270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CFA0F48-653A-4C96-AC5A-490DCC733F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156646" y="4962778"/>
              <a:ext cx="456893" cy="456893"/>
            </a:xfrm>
            <a:prstGeom prst="line">
              <a:avLst/>
            </a:prstGeom>
            <a:ln w="1270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08F6BF6-97C5-4A57-9EBA-17D7AF147D5A}"/>
              </a:ext>
            </a:extLst>
          </p:cNvPr>
          <p:cNvSpPr txBox="1"/>
          <p:nvPr/>
        </p:nvSpPr>
        <p:spPr>
          <a:xfrm>
            <a:off x="357404" y="6429539"/>
            <a:ext cx="3305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Wikipedia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E2EE8-9965-48A9-8128-8C17501746A5}"/>
              </a:ext>
            </a:extLst>
          </p:cNvPr>
          <p:cNvSpPr txBox="1"/>
          <p:nvPr/>
        </p:nvSpPr>
        <p:spPr>
          <a:xfrm>
            <a:off x="341275" y="4459834"/>
            <a:ext cx="330526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Think outside the box!</a:t>
            </a:r>
          </a:p>
        </p:txBody>
      </p:sp>
    </p:spTree>
    <p:extLst>
      <p:ext uri="{BB962C8B-B14F-4D97-AF65-F5344CB8AC3E}">
        <p14:creationId xmlns:p14="http://schemas.microsoft.com/office/powerpoint/2010/main" val="410173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071FF-2E62-46FA-B379-B94DC6B2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Evaluation: Term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4057F-C0AF-40BD-A498-487F36A8A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Proposal due between Feb 14 – March 19. We will provide some inspiration. You can turn it in at any point and we will give you feedback quickly. </a:t>
            </a:r>
          </a:p>
          <a:p>
            <a:r>
              <a:rPr lang="en-US" dirty="0"/>
              <a:t>Progress Report due April 4: what have you done, what is left?</a:t>
            </a:r>
          </a:p>
          <a:p>
            <a:r>
              <a:rPr lang="en-US" dirty="0"/>
              <a:t>Final Project (code + report) due April 23 at the earliest (may give an extension).</a:t>
            </a:r>
          </a:p>
          <a:p>
            <a:r>
              <a:rPr lang="en-US" dirty="0"/>
              <a:t>Poster Session during Exams.</a:t>
            </a:r>
          </a:p>
          <a:p>
            <a:r>
              <a:rPr lang="en-US" b="1" dirty="0"/>
              <a:t>Questions?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74F89-A151-42BC-AE0F-86EBAA41E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355F2-9421-48E7-8B86-EDC6A60E4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Class: </a:t>
            </a:r>
          </a:p>
          <a:p>
            <a:pPr lvl="1"/>
            <a:r>
              <a:rPr lang="en-US" dirty="0"/>
              <a:t>Tue/Thu 10:30am – Noon, 1571 GGBL</a:t>
            </a:r>
          </a:p>
          <a:p>
            <a:r>
              <a:rPr lang="en-US" dirty="0"/>
              <a:t>Discussion Section</a:t>
            </a:r>
          </a:p>
          <a:p>
            <a:pPr lvl="1"/>
            <a:r>
              <a:rPr lang="en-US" dirty="0"/>
              <a:t>Wed 5PM-6PM, 1571 GGBL</a:t>
            </a:r>
          </a:p>
          <a:p>
            <a:pPr lvl="1"/>
            <a:r>
              <a:rPr lang="en-US" dirty="0"/>
              <a:t>Mon 12:30PM – 1:30PM, 1200 EECS</a:t>
            </a:r>
          </a:p>
          <a:p>
            <a:r>
              <a:rPr lang="en-US" dirty="0"/>
              <a:t>Office Hours</a:t>
            </a:r>
          </a:p>
          <a:p>
            <a:pPr lvl="1"/>
            <a:r>
              <a:rPr lang="en-US" dirty="0"/>
              <a:t>Professor: 10:30am-Noon Fridays (</a:t>
            </a:r>
            <a:r>
              <a:rPr lang="en-US" i="1" dirty="0"/>
              <a:t>BBB 3777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GSI/IAs: 3:00-4:30pm Tuesday, 2:30-4:00pm Thursday (</a:t>
            </a:r>
            <a:r>
              <a:rPr lang="en-US" i="1" dirty="0"/>
              <a:t>BBB Learning Center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8092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69E5F-D583-4982-9EB9-2BB9E851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6109A-3C13-48E4-81E9-CA861A6520DD}"/>
              </a:ext>
            </a:extLst>
          </p:cNvPr>
          <p:cNvSpPr txBox="1"/>
          <p:nvPr/>
        </p:nvSpPr>
        <p:spPr>
          <a:xfrm>
            <a:off x="501033" y="2139193"/>
            <a:ext cx="157380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Mon</a:t>
            </a:r>
            <a:endParaRPr lang="en-US" sz="3200" b="1" dirty="0"/>
          </a:p>
          <a:p>
            <a:pPr algn="ctr"/>
            <a:endParaRPr lang="en-US" dirty="0"/>
          </a:p>
          <a:p>
            <a:pPr algn="ctr"/>
            <a:r>
              <a:rPr lang="en-US" i="1" dirty="0"/>
              <a:t>Discussion</a:t>
            </a:r>
          </a:p>
          <a:p>
            <a:pPr algn="ctr"/>
            <a:r>
              <a:rPr lang="en-US" dirty="0"/>
              <a:t>12:30pm-</a:t>
            </a:r>
          </a:p>
          <a:p>
            <a:pPr algn="ctr"/>
            <a:r>
              <a:rPr lang="en-US" dirty="0"/>
              <a:t>1:30pm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9E243-BE0D-4E6A-A9FA-32A2C9B5433D}"/>
              </a:ext>
            </a:extLst>
          </p:cNvPr>
          <p:cNvSpPr txBox="1"/>
          <p:nvPr/>
        </p:nvSpPr>
        <p:spPr>
          <a:xfrm>
            <a:off x="2133854" y="2139192"/>
            <a:ext cx="157380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Tue</a:t>
            </a:r>
            <a:endParaRPr lang="en-US" sz="3200" b="1" dirty="0"/>
          </a:p>
          <a:p>
            <a:pPr algn="ctr"/>
            <a:endParaRPr lang="en-US" dirty="0"/>
          </a:p>
          <a:p>
            <a:pPr algn="ctr"/>
            <a:r>
              <a:rPr lang="en-US" i="1" dirty="0"/>
              <a:t>Class</a:t>
            </a:r>
          </a:p>
          <a:p>
            <a:pPr algn="ctr"/>
            <a:r>
              <a:rPr lang="en-US" dirty="0"/>
              <a:t>10:30am-</a:t>
            </a:r>
          </a:p>
          <a:p>
            <a:pPr algn="ctr"/>
            <a:r>
              <a:rPr lang="en-US" dirty="0"/>
              <a:t>12:00pm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i="1" dirty="0"/>
              <a:t>Office Hours</a:t>
            </a:r>
          </a:p>
          <a:p>
            <a:pPr algn="ctr"/>
            <a:r>
              <a:rPr lang="en-US" dirty="0"/>
              <a:t>3:00pm-</a:t>
            </a:r>
          </a:p>
          <a:p>
            <a:pPr algn="ctr"/>
            <a:r>
              <a:rPr lang="en-US" dirty="0"/>
              <a:t>4:30pm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F8152-24C1-4428-8015-7040B12D7E8A}"/>
              </a:ext>
            </a:extLst>
          </p:cNvPr>
          <p:cNvSpPr txBox="1"/>
          <p:nvPr/>
        </p:nvSpPr>
        <p:spPr>
          <a:xfrm>
            <a:off x="3766675" y="2139192"/>
            <a:ext cx="157380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Wed</a:t>
            </a:r>
            <a:endParaRPr lang="en-US" sz="3200" b="1" dirty="0"/>
          </a:p>
          <a:p>
            <a:pPr algn="ctr"/>
            <a:endParaRPr lang="en-US" dirty="0"/>
          </a:p>
          <a:p>
            <a:pPr algn="ctr"/>
            <a:r>
              <a:rPr lang="en-US" i="1" dirty="0"/>
              <a:t>Discussion</a:t>
            </a:r>
          </a:p>
          <a:p>
            <a:pPr algn="ctr"/>
            <a:r>
              <a:rPr lang="en-US" dirty="0"/>
              <a:t>5:00pm-</a:t>
            </a:r>
          </a:p>
          <a:p>
            <a:pPr algn="ctr"/>
            <a:r>
              <a:rPr lang="en-US" dirty="0"/>
              <a:t>6:00pm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BC76E-02BC-4096-A7A5-973CF9DC1B8A}"/>
              </a:ext>
            </a:extLst>
          </p:cNvPr>
          <p:cNvSpPr txBox="1"/>
          <p:nvPr/>
        </p:nvSpPr>
        <p:spPr>
          <a:xfrm>
            <a:off x="5399495" y="2139191"/>
            <a:ext cx="157380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Thu</a:t>
            </a:r>
            <a:endParaRPr lang="en-US" sz="3200" b="1" dirty="0"/>
          </a:p>
          <a:p>
            <a:pPr algn="ctr"/>
            <a:endParaRPr lang="en-US" dirty="0"/>
          </a:p>
          <a:p>
            <a:pPr algn="ctr"/>
            <a:r>
              <a:rPr lang="en-US" i="1" dirty="0"/>
              <a:t>Class</a:t>
            </a:r>
            <a:endParaRPr lang="en-US" dirty="0"/>
          </a:p>
          <a:p>
            <a:pPr algn="ctr"/>
            <a:r>
              <a:rPr lang="en-US" dirty="0"/>
              <a:t>10:30am-</a:t>
            </a:r>
          </a:p>
          <a:p>
            <a:pPr algn="ctr"/>
            <a:r>
              <a:rPr lang="en-US" dirty="0"/>
              <a:t>12:00pm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i="1" dirty="0"/>
              <a:t>Office Hours</a:t>
            </a:r>
            <a:endParaRPr lang="en-US" dirty="0"/>
          </a:p>
          <a:p>
            <a:pPr algn="ctr"/>
            <a:r>
              <a:rPr lang="en-US" i="1" dirty="0"/>
              <a:t>2:30pm-</a:t>
            </a:r>
          </a:p>
          <a:p>
            <a:pPr algn="ctr"/>
            <a:r>
              <a:rPr lang="en-US" i="1" dirty="0"/>
              <a:t>4pm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5D10-8CA8-4779-861A-542F6B31DBF4}"/>
              </a:ext>
            </a:extLst>
          </p:cNvPr>
          <p:cNvSpPr txBox="1"/>
          <p:nvPr/>
        </p:nvSpPr>
        <p:spPr>
          <a:xfrm>
            <a:off x="7032315" y="2139190"/>
            <a:ext cx="157380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Fri</a:t>
            </a:r>
            <a:endParaRPr lang="en-US" sz="3200" b="1" dirty="0"/>
          </a:p>
          <a:p>
            <a:pPr algn="ctr"/>
            <a:endParaRPr lang="en-US" dirty="0"/>
          </a:p>
          <a:p>
            <a:pPr algn="ctr"/>
            <a:r>
              <a:rPr lang="en-US" i="1" dirty="0"/>
              <a:t>Office Hours</a:t>
            </a:r>
            <a:endParaRPr lang="en-US" dirty="0"/>
          </a:p>
          <a:p>
            <a:pPr algn="ctr"/>
            <a:r>
              <a:rPr lang="en-US" dirty="0"/>
              <a:t>10:30am-</a:t>
            </a:r>
          </a:p>
          <a:p>
            <a:pPr algn="ctr"/>
            <a:r>
              <a:rPr lang="en-US" dirty="0"/>
              <a:t>12:00pm</a:t>
            </a:r>
          </a:p>
        </p:txBody>
      </p:sp>
    </p:spTree>
    <p:extLst>
      <p:ext uri="{BB962C8B-B14F-4D97-AF65-F5344CB8AC3E}">
        <p14:creationId xmlns:p14="http://schemas.microsoft.com/office/powerpoint/2010/main" val="13271877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B059-EFAA-4E30-AC29-9249236F6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8537F-0CDB-4568-9FD3-181F7088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924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5310-398D-40D2-B72D-8F263F437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BDF58-D0C5-4187-8396-7652FC930D2C}"/>
              </a:ext>
            </a:extLst>
          </p:cNvPr>
          <p:cNvSpPr txBox="1"/>
          <p:nvPr/>
        </p:nvSpPr>
        <p:spPr>
          <a:xfrm>
            <a:off x="746620" y="3590488"/>
            <a:ext cx="330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L. </a:t>
            </a:r>
            <a:r>
              <a:rPr lang="en-US" dirty="0" err="1"/>
              <a:t>Lazebnik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839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E792-C266-479D-84B2-793017B2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Seems Obvious, Right?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97CBF-8676-46CF-BCD8-0E5FA6346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Key concept to keep in mind throughout the course</a:t>
            </a:r>
            <a:r>
              <a:rPr lang="en-US" dirty="0"/>
              <a:t>: you see with both your eyes </a:t>
            </a:r>
            <a:r>
              <a:rPr lang="en-US" b="1" dirty="0"/>
              <a:t>and</a:t>
            </a:r>
            <a:r>
              <a:rPr lang="en-US" dirty="0"/>
              <a:t> your brain.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9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4AD4-F8A6-4811-BC69-883EF98B2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97C60-1C03-4A61-96C3-8898C9E60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61" y="1585088"/>
            <a:ext cx="4258277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70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4AAE8-387D-41C6-B421-34E0E2C0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1FF0-AEFA-46C6-B5E2-6E126B7AA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F43DE-1A91-40ED-8F9C-FDB5DBD33CEF}"/>
              </a:ext>
            </a:extLst>
          </p:cNvPr>
          <p:cNvSpPr/>
          <p:nvPr/>
        </p:nvSpPr>
        <p:spPr>
          <a:xfrm>
            <a:off x="-457200" y="-342900"/>
            <a:ext cx="10058400" cy="7543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57003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810</TotalTime>
  <Words>1552</Words>
  <Application>Microsoft Office PowerPoint</Application>
  <PresentationFormat>On-screen Show (4:3)</PresentationFormat>
  <Paragraphs>282</Paragraphs>
  <Slides>67</Slides>
  <Notes>0</Notes>
  <HiddenSlides>3</HiddenSlides>
  <MMClips>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Calibri</vt:lpstr>
      <vt:lpstr>Gill Sans</vt:lpstr>
      <vt:lpstr>My New Default Theme</vt:lpstr>
      <vt:lpstr>Image File</vt:lpstr>
      <vt:lpstr>EECS 442</vt:lpstr>
      <vt:lpstr>Goals of Computer Vision</vt:lpstr>
      <vt:lpstr>Goal: Naming</vt:lpstr>
      <vt:lpstr>Goal: Naming</vt:lpstr>
      <vt:lpstr>Goal: 3D</vt:lpstr>
      <vt:lpstr>Goal: Actions</vt:lpstr>
      <vt:lpstr>Seems Obvious, Right?</vt:lpstr>
      <vt:lpstr>Why is it Hard?</vt:lpstr>
      <vt:lpstr>PowerPoint Presentation</vt:lpstr>
      <vt:lpstr>Why is it Hard?</vt:lpstr>
      <vt:lpstr>Goal of computer vision</vt:lpstr>
      <vt:lpstr>Despite This, We’ve Made Progress</vt:lpstr>
      <vt:lpstr>Look at Your Phone</vt:lpstr>
      <vt:lpstr>Graphics</vt:lpstr>
      <vt:lpstr>Graphics</vt:lpstr>
      <vt:lpstr>Faces</vt:lpstr>
      <vt:lpstr>Humans</vt:lpstr>
      <vt:lpstr>Recognition</vt:lpstr>
      <vt:lpstr>3D</vt:lpstr>
      <vt:lpstr>3D</vt:lpstr>
      <vt:lpstr>Vision Assisting Things</vt:lpstr>
      <vt:lpstr>Why is Computer Vision Difficult?</vt:lpstr>
      <vt:lpstr>Viewpoint Variation</vt:lpstr>
      <vt:lpstr>Illumination Variation</vt:lpstr>
      <vt:lpstr>Scale Variation</vt:lpstr>
      <vt:lpstr>Deformation</vt:lpstr>
      <vt:lpstr>Intra-Object Class Variation</vt:lpstr>
      <vt:lpstr>Occlusion, Clutter</vt:lpstr>
      <vt:lpstr>Ambiguity</vt:lpstr>
      <vt:lpstr>Ambiguity</vt:lpstr>
      <vt:lpstr>Ambiguity</vt:lpstr>
      <vt:lpstr>Ambiguity</vt:lpstr>
      <vt:lpstr>Why is it Possible?</vt:lpstr>
      <vt:lpstr>Why is it Possible?</vt:lpstr>
      <vt:lpstr>Why is it Possible?</vt:lpstr>
      <vt:lpstr>Our Job</vt:lpstr>
      <vt:lpstr>Cues: Perspective</vt:lpstr>
      <vt:lpstr>Cues: Shading</vt:lpstr>
      <vt:lpstr>Cues: Texture Gradient</vt:lpstr>
      <vt:lpstr>Cues: Common Fate</vt:lpstr>
      <vt:lpstr>Course overview</vt:lpstr>
      <vt:lpstr>Part 1: Formation and Processing</vt:lpstr>
      <vt:lpstr>Part 2: Transformations and Fitting</vt:lpstr>
      <vt:lpstr>Part 3: Learning and Deep Learning</vt:lpstr>
      <vt:lpstr>Part 4: 3D Reconstruction</vt:lpstr>
      <vt:lpstr>Part 5: Advanced Topics</vt:lpstr>
      <vt:lpstr>Textbooks</vt:lpstr>
      <vt:lpstr>Administrivia</vt:lpstr>
      <vt:lpstr>Websites</vt:lpstr>
      <vt:lpstr>Piazza</vt:lpstr>
      <vt:lpstr>Staff</vt:lpstr>
      <vt:lpstr>Prerequisites</vt:lpstr>
      <vt:lpstr>Prerequisites</vt:lpstr>
      <vt:lpstr>Waitlist Policies</vt:lpstr>
      <vt:lpstr>Evaluation</vt:lpstr>
      <vt:lpstr>Evaluation: Mid-term</vt:lpstr>
      <vt:lpstr>Evaluation: Homework</vt:lpstr>
      <vt:lpstr>Evaluation: Homework Late Days</vt:lpstr>
      <vt:lpstr>Evaluation: Homework Late Policy</vt:lpstr>
      <vt:lpstr>Evaluation: Homework Advice</vt:lpstr>
      <vt:lpstr>Evaluation: Term Project</vt:lpstr>
      <vt:lpstr>Evaluation: Term Project</vt:lpstr>
      <vt:lpstr>Evaluation: Term Project</vt:lpstr>
      <vt:lpstr>Meetings</vt:lpstr>
      <vt:lpstr>Meetings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130</cp:revision>
  <dcterms:created xsi:type="dcterms:W3CDTF">2018-12-05T18:14:01Z</dcterms:created>
  <dcterms:modified xsi:type="dcterms:W3CDTF">2019-01-10T14:03:43Z</dcterms:modified>
</cp:coreProperties>
</file>