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65" r:id="rId4"/>
    <p:sldId id="274" r:id="rId5"/>
    <p:sldId id="314" r:id="rId6"/>
    <p:sldId id="320" r:id="rId7"/>
    <p:sldId id="315" r:id="rId8"/>
    <p:sldId id="305" r:id="rId9"/>
    <p:sldId id="306" r:id="rId10"/>
    <p:sldId id="310" r:id="rId11"/>
    <p:sldId id="307" r:id="rId12"/>
    <p:sldId id="312" r:id="rId13"/>
    <p:sldId id="322" r:id="rId14"/>
    <p:sldId id="267" r:id="rId15"/>
    <p:sldId id="268" r:id="rId16"/>
    <p:sldId id="269" r:id="rId17"/>
    <p:sldId id="272" r:id="rId18"/>
    <p:sldId id="270" r:id="rId19"/>
    <p:sldId id="271" r:id="rId20"/>
    <p:sldId id="273" r:id="rId21"/>
    <p:sldId id="277" r:id="rId22"/>
    <p:sldId id="279" r:id="rId23"/>
    <p:sldId id="260" r:id="rId24"/>
    <p:sldId id="280" r:id="rId25"/>
    <p:sldId id="281" r:id="rId26"/>
    <p:sldId id="318" r:id="rId27"/>
    <p:sldId id="282" r:id="rId28"/>
    <p:sldId id="283" r:id="rId29"/>
    <p:sldId id="284" r:id="rId30"/>
    <p:sldId id="287" r:id="rId31"/>
    <p:sldId id="288" r:id="rId32"/>
    <p:sldId id="289" r:id="rId33"/>
    <p:sldId id="292" r:id="rId34"/>
    <p:sldId id="290" r:id="rId35"/>
    <p:sldId id="293" r:id="rId36"/>
    <p:sldId id="294" r:id="rId37"/>
    <p:sldId id="300" r:id="rId38"/>
    <p:sldId id="302" r:id="rId39"/>
    <p:sldId id="295" r:id="rId40"/>
    <p:sldId id="297" r:id="rId41"/>
    <p:sldId id="296" r:id="rId42"/>
    <p:sldId id="299" r:id="rId43"/>
    <p:sldId id="298" r:id="rId44"/>
    <p:sldId id="304" r:id="rId45"/>
    <p:sldId id="313" r:id="rId46"/>
    <p:sldId id="309" r:id="rId47"/>
    <p:sldId id="316" r:id="rId48"/>
    <p:sldId id="321" r:id="rId49"/>
    <p:sldId id="323" r:id="rId50"/>
    <p:sldId id="308" r:id="rId51"/>
    <p:sldId id="317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258"/>
            <p14:sldId id="265"/>
            <p14:sldId id="274"/>
            <p14:sldId id="314"/>
            <p14:sldId id="320"/>
            <p14:sldId id="315"/>
            <p14:sldId id="305"/>
            <p14:sldId id="306"/>
            <p14:sldId id="310"/>
            <p14:sldId id="307"/>
            <p14:sldId id="312"/>
            <p14:sldId id="322"/>
            <p14:sldId id="267"/>
            <p14:sldId id="268"/>
            <p14:sldId id="269"/>
            <p14:sldId id="272"/>
            <p14:sldId id="270"/>
            <p14:sldId id="271"/>
            <p14:sldId id="273"/>
            <p14:sldId id="277"/>
            <p14:sldId id="279"/>
            <p14:sldId id="260"/>
            <p14:sldId id="280"/>
            <p14:sldId id="281"/>
            <p14:sldId id="318"/>
            <p14:sldId id="282"/>
            <p14:sldId id="283"/>
            <p14:sldId id="284"/>
            <p14:sldId id="287"/>
            <p14:sldId id="288"/>
            <p14:sldId id="289"/>
            <p14:sldId id="292"/>
            <p14:sldId id="290"/>
            <p14:sldId id="293"/>
            <p14:sldId id="294"/>
            <p14:sldId id="300"/>
            <p14:sldId id="302"/>
            <p14:sldId id="295"/>
            <p14:sldId id="297"/>
            <p14:sldId id="296"/>
            <p14:sldId id="299"/>
            <p14:sldId id="298"/>
            <p14:sldId id="304"/>
            <p14:sldId id="313"/>
            <p14:sldId id="309"/>
            <p14:sldId id="316"/>
            <p14:sldId id="321"/>
            <p14:sldId id="323"/>
            <p14:sldId id="308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040C0"/>
    <a:srgbClr val="FF00FF"/>
    <a:srgbClr val="00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ffinelayer.com/pixsrv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1.jpg"/><Relationship Id="rId4" Type="http://schemas.openxmlformats.org/officeDocument/2006/relationships/image" Target="../media/image3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Pixel Labeling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2562-13D2-45D9-BBDD-E80E705C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4" name="Picture 2" descr="http://balaton.graphics.cs.cmu.edu/dfouhey/deep3d/figData/figs/1098/crop.png">
            <a:extLst>
              <a:ext uri="{FF2B5EF4-FFF2-40B4-BE49-F238E27FC236}">
                <a16:creationId xmlns:a16="http://schemas.microsoft.com/office/drawing/2014/main" id="{ACD12A7D-687B-4BD1-9EFD-5693F1E5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2" y="3434099"/>
            <a:ext cx="3800784" cy="29458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CVPR2015\Deep3d_ver1\rgb_001098.jpg">
            <a:extLst>
              <a:ext uri="{FF2B5EF4-FFF2-40B4-BE49-F238E27FC236}">
                <a16:creationId xmlns:a16="http://schemas.microsoft.com/office/drawing/2014/main" id="{99276FE8-252A-47EB-97E5-73BEAB60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7" y="3429000"/>
            <a:ext cx="3673279" cy="294147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20C29-1625-4D63-A9C3-3F7C562B66B7}"/>
              </a:ext>
            </a:extLst>
          </p:cNvPr>
          <p:cNvSpPr txBox="1"/>
          <p:nvPr/>
        </p:nvSpPr>
        <p:spPr>
          <a:xfrm>
            <a:off x="225102" y="2473808"/>
            <a:ext cx="3800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HxWx3 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6CD62-6B7C-4FA4-9401-49E956EE40A0}"/>
              </a:ext>
            </a:extLst>
          </p:cNvPr>
          <p:cNvSpPr txBox="1"/>
          <p:nvPr/>
        </p:nvSpPr>
        <p:spPr>
          <a:xfrm>
            <a:off x="5262396" y="2473807"/>
            <a:ext cx="3673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 err="1"/>
              <a:t>Normals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train normal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E7E08B-6388-4612-8246-7DD6500DB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954107"/>
              </a:xfrm>
              <a:prstGeom prst="rect">
                <a:avLst/>
              </a:prstGeom>
              <a:blipFill>
                <a:blip r:embed="rId4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A664CB7-EFCB-4423-B1E1-A879753D7A9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X. Wang, D. </a:t>
            </a:r>
            <a:r>
              <a:rPr lang="en-US" sz="1200" dirty="0" err="1"/>
              <a:t>Fouhey</a:t>
            </a:r>
            <a:r>
              <a:rPr lang="en-US" sz="1200" dirty="0"/>
              <a:t>, A. Gupta, </a:t>
            </a:r>
            <a:r>
              <a:rPr lang="en-US" sz="1200" i="1" dirty="0"/>
              <a:t>Designing Deep Networks for Surface Normal Estimation. </a:t>
            </a:r>
            <a:r>
              <a:rPr lang="en-US" sz="1200" dirty="0"/>
              <a:t>CVPR 2014</a:t>
            </a:r>
          </a:p>
        </p:txBody>
      </p:sp>
    </p:spTree>
    <p:extLst>
      <p:ext uri="{BB962C8B-B14F-4D97-AF65-F5344CB8AC3E}">
        <p14:creationId xmlns:p14="http://schemas.microsoft.com/office/powerpoint/2010/main" val="164263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331B3-EEEA-4287-B5CC-14254680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Human Pose Estimation</a:t>
            </a:r>
          </a:p>
        </p:txBody>
      </p:sp>
      <p:pic>
        <p:nvPicPr>
          <p:cNvPr id="6" name="Realtime Multiperson Keypoint Detection-urvsIbiTmSg">
            <a:hlinkClick r:id="" action="ppaction://media"/>
            <a:extLst>
              <a:ext uri="{FF2B5EF4-FFF2-40B4-BE49-F238E27FC236}">
                <a16:creationId xmlns:a16="http://schemas.microsoft.com/office/drawing/2014/main" id="{19DBD1C1-BA23-4F1F-A3AA-F625E03C6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690689"/>
            <a:ext cx="8312727" cy="467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6F5AFA-3440-4057-9740-57971C3CDA1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Z. Cao et al</a:t>
            </a:r>
            <a:r>
              <a:rPr lang="en-US" sz="1200" i="1" dirty="0"/>
              <a:t>. Realtime Multi-Person 2D Pose Estimation using Part Affinity Fields</a:t>
            </a:r>
            <a:r>
              <a:rPr lang="en-US" sz="1200" dirty="0"/>
              <a:t>. CVPR 2017.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121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C09ED-2E42-4B90-91E2-BB8BEBE9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/>
          <a:stretch/>
        </p:blipFill>
        <p:spPr>
          <a:xfrm>
            <a:off x="793488" y="3427914"/>
            <a:ext cx="7557025" cy="3134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21A7A65-F663-4DE7-A69D-1A4EE0CDE04D}"/>
              </a:ext>
            </a:extLst>
          </p:cNvPr>
          <p:cNvSpPr/>
          <p:nvPr/>
        </p:nvSpPr>
        <p:spPr>
          <a:xfrm>
            <a:off x="2796289" y="6073731"/>
            <a:ext cx="355142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https://affinelayer.com/pixsrv/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94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04768-BE5C-4641-983A-C293A2360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>
          <a:xfrm>
            <a:off x="793488" y="3461740"/>
            <a:ext cx="7557025" cy="3106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491F2-19EC-4291-9A5D-8E09CBCF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 – Edges to Cats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C89C8-C580-442F-B04C-65A866AB6A4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Isola et al. </a:t>
            </a:r>
            <a:r>
              <a:rPr lang="en-US" sz="1200" i="1" dirty="0"/>
              <a:t>Image-to-Image Translation with Conditional Adversarial Networks</a:t>
            </a:r>
            <a:r>
              <a:rPr lang="en-US" sz="1200" dirty="0"/>
              <a:t>. CVPR 2017. </a:t>
            </a:r>
            <a:endParaRPr lang="en-US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057C-5FBC-430C-AEA1-92302AB71320}"/>
              </a:ext>
            </a:extLst>
          </p:cNvPr>
          <p:cNvSpPr txBox="1"/>
          <p:nvPr/>
        </p:nvSpPr>
        <p:spPr>
          <a:xfrm>
            <a:off x="947955" y="2473808"/>
            <a:ext cx="2905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Input: HxWx1 </a:t>
            </a:r>
          </a:p>
          <a:p>
            <a:pPr algn="ctr"/>
            <a:r>
              <a:rPr lang="en-US" sz="2800" dirty="0"/>
              <a:t>Sketch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77E62-2184-4A10-8747-4F6B6E5DDE5F}"/>
              </a:ext>
            </a:extLst>
          </p:cNvPr>
          <p:cNvSpPr txBox="1"/>
          <p:nvPr/>
        </p:nvSpPr>
        <p:spPr>
          <a:xfrm>
            <a:off x="5290880" y="2473807"/>
            <a:ext cx="290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Output: HxWx3</a:t>
            </a:r>
          </a:p>
          <a:p>
            <a:pPr algn="ctr"/>
            <a:r>
              <a:rPr lang="en-US" sz="2800" dirty="0"/>
              <a:t>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/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Train network to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/>
                  <a:t> is GT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prediction at pixel j (</a:t>
                </a:r>
                <a:r>
                  <a:rPr lang="en-US" sz="2800" i="1" dirty="0"/>
                  <a:t>plus other magic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5F9C22-7F98-4F74-B012-21252B92F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430910"/>
                <a:ext cx="8675370" cy="1075807"/>
              </a:xfrm>
              <a:prstGeom prst="rect">
                <a:avLst/>
              </a:prstGeom>
              <a:blipFill>
                <a:blip r:embed="rId3"/>
                <a:stretch>
                  <a:fillRect l="-983" t="-4545" r="-2247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1446C9C-55E9-49F0-8E31-CBB35788D287}"/>
              </a:ext>
            </a:extLst>
          </p:cNvPr>
          <p:cNvSpPr/>
          <p:nvPr/>
        </p:nvSpPr>
        <p:spPr>
          <a:xfrm>
            <a:off x="2796289" y="6069617"/>
            <a:ext cx="3551421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https://affinelayer.com/pixsrv/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1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08D3-6759-41B9-974B-F854702E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4CF66-F410-41E2-8A3D-70C3A406946E}"/>
              </a:ext>
            </a:extLst>
          </p:cNvPr>
          <p:cNvGrpSpPr/>
          <p:nvPr/>
        </p:nvGrpSpPr>
        <p:grpSpPr>
          <a:xfrm>
            <a:off x="1146512" y="2894902"/>
            <a:ext cx="6850977" cy="3348603"/>
            <a:chOff x="1146512" y="2894902"/>
            <a:chExt cx="6850977" cy="334860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A7F50E0-5AFF-4B45-A86B-67D663AD11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4426947"/>
                </p:ext>
              </p:extLst>
            </p:nvPr>
          </p:nvGraphicFramePr>
          <p:xfrm>
            <a:off x="1146512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2" name="Image File" r:id="rId3" imgW="3251160" imgH="3251160" progId="">
                    <p:embed/>
                  </p:oleObj>
                </mc:Choice>
                <mc:Fallback>
                  <p:oleObj name="Image File" r:id="rId3" imgW="3251160" imgH="3251160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F429CF3-502D-4651-BC6B-D092FE2702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6512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BE902AC9-F4D7-471D-924C-4496BE75B4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5863646"/>
                </p:ext>
              </p:extLst>
            </p:nvPr>
          </p:nvGraphicFramePr>
          <p:xfrm>
            <a:off x="4648886" y="2894902"/>
            <a:ext cx="3348603" cy="33486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3" name="Image File" r:id="rId5" imgW="3251160" imgH="3251160" progId="">
                    <p:embed/>
                  </p:oleObj>
                </mc:Choice>
                <mc:Fallback>
                  <p:oleObj name="Image File" r:id="rId5" imgW="3251160" imgH="3251160" progId="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39F93F4D-EEF1-4FCB-9F9B-DAF1248321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8886" y="2894902"/>
                          <a:ext cx="3348603" cy="334860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2C2A8-B0CC-402A-890A-6B0AFB7290C4}"/>
              </a:ext>
            </a:extLst>
          </p:cNvPr>
          <p:cNvGrpSpPr/>
          <p:nvPr/>
        </p:nvGrpSpPr>
        <p:grpSpPr>
          <a:xfrm>
            <a:off x="2169696" y="4104120"/>
            <a:ext cx="5269693" cy="2325419"/>
            <a:chOff x="2169696" y="4104120"/>
            <a:chExt cx="5269693" cy="23254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D68190-A20F-45D0-8A45-B91C19158A96}"/>
                </a:ext>
              </a:extLst>
            </p:cNvPr>
            <p:cNvGrpSpPr/>
            <p:nvPr/>
          </p:nvGrpSpPr>
          <p:grpSpPr>
            <a:xfrm>
              <a:off x="2169696" y="5127304"/>
              <a:ext cx="1674302" cy="1302235"/>
              <a:chOff x="3403678" y="2972822"/>
              <a:chExt cx="1133554" cy="88165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5D9EB8-4C98-40F1-90E6-D82CC8885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78" y="3224723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BAFA7EC-F081-4C4A-B8C7-798AD5FA1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7480" y="2972822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2DB1F1-558D-4BB6-BB52-F419DB23B4E9}"/>
                </a:ext>
              </a:extLst>
            </p:cNvPr>
            <p:cNvGrpSpPr/>
            <p:nvPr/>
          </p:nvGrpSpPr>
          <p:grpSpPr>
            <a:xfrm>
              <a:off x="4834919" y="4104120"/>
              <a:ext cx="2604470" cy="1860335"/>
              <a:chOff x="2836901" y="4736128"/>
              <a:chExt cx="1763306" cy="125950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9F02D54-DCFD-4B31-95AD-448D04D1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6901" y="5113979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4FC44CA-60E7-4210-B8B5-12732E0E9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504" y="5365880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8DB3CF2-B0DA-4AC6-A7F2-4D7774B03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455" y="4736128"/>
                <a:ext cx="629752" cy="629752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48E7238-CC54-4ECA-A4E1-936F2960D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231129"/>
              </p:ext>
            </p:extLst>
          </p:nvPr>
        </p:nvGraphicFramePr>
        <p:xfrm>
          <a:off x="4068058" y="1981484"/>
          <a:ext cx="1007885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Image File" r:id="rId7" imgW="3251160" imgH="3251160" progId="">
                  <p:embed/>
                </p:oleObj>
              </mc:Choice>
              <mc:Fallback>
                <p:oleObj name="Image File" r:id="rId7" imgW="3251160" imgH="325116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CB8E7E5-E09A-4A8D-B7F1-CE71406819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4068058" y="1981484"/>
                        <a:ext cx="1007885" cy="62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8F9A326-340F-43C2-A0D3-DDBA83EC33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A. Torralba</a:t>
            </a:r>
          </a:p>
        </p:txBody>
      </p:sp>
    </p:spTree>
    <p:extLst>
      <p:ext uri="{BB962C8B-B14F-4D97-AF65-F5344CB8AC3E}">
        <p14:creationId xmlns:p14="http://schemas.microsoft.com/office/powerpoint/2010/main" val="40136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C93A-6FB3-4D76-9D79-4319F40C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6B174-7E4A-492A-BB64-970216044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0" t="69010" r="13463" b="27412"/>
          <a:stretch/>
        </p:blipFill>
        <p:spPr>
          <a:xfrm>
            <a:off x="2034335" y="2382473"/>
            <a:ext cx="5075330" cy="2399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40BF4F-8D5D-4723-8394-3D7844546010}"/>
              </a:ext>
            </a:extLst>
          </p:cNvPr>
          <p:cNvSpPr txBox="1"/>
          <p:nvPr/>
        </p:nvSpPr>
        <p:spPr>
          <a:xfrm>
            <a:off x="1878639" y="1690689"/>
            <a:ext cx="53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What’s this? </a:t>
            </a:r>
            <a:r>
              <a:rPr lang="en-US" sz="3200" dirty="0"/>
              <a:t>(No Cheating!)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8D305-54F6-401F-AC92-1CEFFB843EF3}"/>
              </a:ext>
            </a:extLst>
          </p:cNvPr>
          <p:cNvSpPr txBox="1"/>
          <p:nvPr/>
        </p:nvSpPr>
        <p:spPr>
          <a:xfrm>
            <a:off x="1140378" y="5022517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(a) Keyboard?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CD8D6-6135-421C-AF36-0A24C8142281}"/>
              </a:ext>
            </a:extLst>
          </p:cNvPr>
          <p:cNvSpPr txBox="1"/>
          <p:nvPr/>
        </p:nvSpPr>
        <p:spPr>
          <a:xfrm>
            <a:off x="1140378" y="5684310"/>
            <a:ext cx="3440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(b) Hammer?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EC602-85E0-4F7E-9270-DBBA40F95CA8}"/>
              </a:ext>
            </a:extLst>
          </p:cNvPr>
          <p:cNvSpPr txBox="1"/>
          <p:nvPr/>
        </p:nvSpPr>
        <p:spPr>
          <a:xfrm>
            <a:off x="4580388" y="5022517"/>
            <a:ext cx="411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(c) Old cell phone?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29A09-3FFD-4B56-96DE-87DF47F3CF7E}"/>
              </a:ext>
            </a:extLst>
          </p:cNvPr>
          <p:cNvSpPr txBox="1"/>
          <p:nvPr/>
        </p:nvSpPr>
        <p:spPr>
          <a:xfrm>
            <a:off x="4580388" y="5684310"/>
            <a:ext cx="428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(d) Xbox controller?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3CE0F-3F49-4479-BDA7-F0BBF5F30F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17658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EE25C-58BA-4B2C-A1BF-B329B6EB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Task Hard?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202B98-8437-4DBE-97C1-AC8B692D9F74}"/>
              </a:ext>
            </a:extLst>
          </p:cNvPr>
          <p:cNvGrpSpPr/>
          <p:nvPr/>
        </p:nvGrpSpPr>
        <p:grpSpPr>
          <a:xfrm>
            <a:off x="1518657" y="1558024"/>
            <a:ext cx="6106686" cy="4580015"/>
            <a:chOff x="1213323" y="1572723"/>
            <a:chExt cx="6717355" cy="5038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F18F60-3C41-42EC-A3D6-2819BC4BD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323" y="1572723"/>
              <a:ext cx="6717355" cy="503801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DA5A64-6AEB-47D6-8AE4-7757491E53C2}"/>
                </a:ext>
              </a:extLst>
            </p:cNvPr>
            <p:cNvSpPr/>
            <p:nvPr/>
          </p:nvSpPr>
          <p:spPr>
            <a:xfrm>
              <a:off x="6585358" y="4983274"/>
              <a:ext cx="553673" cy="30200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A6BFD5-BD34-47AB-B1DC-7FD5A29D2C8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COCO dataset</a:t>
            </a:r>
          </a:p>
        </p:txBody>
      </p:sp>
    </p:spTree>
    <p:extLst>
      <p:ext uri="{BB962C8B-B14F-4D97-AF65-F5344CB8AC3E}">
        <p14:creationId xmlns:p14="http://schemas.microsoft.com/office/powerpoint/2010/main" val="389246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5BB2-CD70-4146-8B0C-6C2AA9B7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– Two “Wrong”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DBB5-A014-4176-888A-53FED8791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helpful to see two “wrong” ways to do this.</a:t>
            </a:r>
          </a:p>
        </p:txBody>
      </p:sp>
    </p:spTree>
    <p:extLst>
      <p:ext uri="{BB962C8B-B14F-4D97-AF65-F5344CB8AC3E}">
        <p14:creationId xmlns:p14="http://schemas.microsoft.com/office/powerpoint/2010/main" val="52814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C21321-3258-48A5-A58C-AE35CDB1F437}"/>
              </a:ext>
            </a:extLst>
          </p:cNvPr>
          <p:cNvSpPr txBox="1"/>
          <p:nvPr/>
        </p:nvSpPr>
        <p:spPr>
          <a:xfrm>
            <a:off x="37929" y="4194495"/>
            <a:ext cx="9068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 3x3 </a:t>
            </a:r>
            <a:r>
              <a:rPr lang="en-US" sz="3200" dirty="0" err="1"/>
              <a:t>convs</a:t>
            </a:r>
            <a:r>
              <a:rPr lang="en-US" sz="3200" dirty="0"/>
              <a:t> have a receptive field of 2n+1 pixels</a:t>
            </a:r>
          </a:p>
          <a:p>
            <a:pPr algn="ctr"/>
            <a:r>
              <a:rPr lang="en-US" sz="3200" b="1" dirty="0"/>
              <a:t>How many convolutions until &gt;=200 pixels?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CF1DFF-FC45-40CB-97AF-00D6C1DE4FFD}"/>
              </a:ext>
            </a:extLst>
          </p:cNvPr>
          <p:cNvSpPr txBox="1"/>
          <p:nvPr/>
        </p:nvSpPr>
        <p:spPr>
          <a:xfrm>
            <a:off x="366303" y="5233166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013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CCDB-A852-4F89-B537-0F203969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Stack Convolutions?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698BFA-9E26-4BCA-A653-BBFC653C8DDC}"/>
              </a:ext>
            </a:extLst>
          </p:cNvPr>
          <p:cNvGrpSpPr/>
          <p:nvPr/>
        </p:nvGrpSpPr>
        <p:grpSpPr>
          <a:xfrm>
            <a:off x="125310" y="1458645"/>
            <a:ext cx="8484759" cy="2530334"/>
            <a:chOff x="125310" y="1458645"/>
            <a:chExt cx="8484759" cy="25303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A05844-9525-4BD5-8EB2-943AF0DDC910}"/>
                </a:ext>
              </a:extLst>
            </p:cNvPr>
            <p:cNvGrpSpPr/>
            <p:nvPr/>
          </p:nvGrpSpPr>
          <p:grpSpPr>
            <a:xfrm>
              <a:off x="125310" y="1458645"/>
              <a:ext cx="1415600" cy="2530334"/>
              <a:chOff x="628650" y="1701926"/>
              <a:chExt cx="141560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FDA436AE-4779-4D87-992A-07BF963454D2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4756B7-6032-499E-BFB6-70E633F156EA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B10EF3-95BA-4658-88B9-9640BF58D35F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23D8B4-1AE8-4347-8D62-4D6D5D84C84B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A59D24D7-29C0-47C7-995D-B2A0FC36644E}"/>
                </a:ext>
              </a:extLst>
            </p:cNvPr>
            <p:cNvSpPr/>
            <p:nvPr/>
          </p:nvSpPr>
          <p:spPr>
            <a:xfrm>
              <a:off x="140254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0624902-643C-4059-A911-F1ED750B8CA4}"/>
                </a:ext>
              </a:extLst>
            </p:cNvPr>
            <p:cNvSpPr/>
            <p:nvPr/>
          </p:nvSpPr>
          <p:spPr>
            <a:xfrm>
              <a:off x="179102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E2272F1-1C89-4228-BB8F-602A958905C8}"/>
                </a:ext>
              </a:extLst>
            </p:cNvPr>
            <p:cNvSpPr/>
            <p:nvPr/>
          </p:nvSpPr>
          <p:spPr>
            <a:xfrm>
              <a:off x="217951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0373132-2C60-4A78-9979-6289542333FA}"/>
                </a:ext>
              </a:extLst>
            </p:cNvPr>
            <p:cNvSpPr/>
            <p:nvPr/>
          </p:nvSpPr>
          <p:spPr>
            <a:xfrm>
              <a:off x="256800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9583854-96A6-43BF-8148-6C1B01E98948}"/>
                </a:ext>
              </a:extLst>
            </p:cNvPr>
            <p:cNvSpPr/>
            <p:nvPr/>
          </p:nvSpPr>
          <p:spPr>
            <a:xfrm>
              <a:off x="295649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5F55A31-8F12-4069-BA70-5E397AF0C586}"/>
                </a:ext>
              </a:extLst>
            </p:cNvPr>
            <p:cNvSpPr/>
            <p:nvPr/>
          </p:nvSpPr>
          <p:spPr>
            <a:xfrm>
              <a:off x="4510438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5D0B3A-85D7-4755-9141-90C1E8F447C8}"/>
                </a:ext>
              </a:extLst>
            </p:cNvPr>
            <p:cNvSpPr/>
            <p:nvPr/>
          </p:nvSpPr>
          <p:spPr>
            <a:xfrm>
              <a:off x="489892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4159791C-7967-4FDE-81B2-A63B23B3111A}"/>
                </a:ext>
              </a:extLst>
            </p:cNvPr>
            <p:cNvSpPr/>
            <p:nvPr/>
          </p:nvSpPr>
          <p:spPr>
            <a:xfrm>
              <a:off x="5287412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A9275CB-E0B4-46BF-B1FB-3ECE9B3ACEBD}"/>
                </a:ext>
              </a:extLst>
            </p:cNvPr>
            <p:cNvSpPr/>
            <p:nvPr/>
          </p:nvSpPr>
          <p:spPr>
            <a:xfrm>
              <a:off x="5675899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92FA676-2E3A-4108-A830-6DE7840938E4}"/>
                </a:ext>
              </a:extLst>
            </p:cNvPr>
            <p:cNvSpPr/>
            <p:nvPr/>
          </p:nvSpPr>
          <p:spPr>
            <a:xfrm>
              <a:off x="6064386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3EF64C64-E7B2-49DF-A712-FB498FD6EA5A}"/>
                </a:ext>
              </a:extLst>
            </p:cNvPr>
            <p:cNvSpPr/>
            <p:nvPr/>
          </p:nvSpPr>
          <p:spPr>
            <a:xfrm>
              <a:off x="6452873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60AF0F2-8AD2-4534-BFF3-B5B5856E5E08}"/>
                </a:ext>
              </a:extLst>
            </p:cNvPr>
            <p:cNvSpPr/>
            <p:nvPr/>
          </p:nvSpPr>
          <p:spPr>
            <a:xfrm>
              <a:off x="6841360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580BD15D-56F1-4100-8946-F2998E2C7B1E}"/>
                </a:ext>
              </a:extLst>
            </p:cNvPr>
            <p:cNvSpPr/>
            <p:nvPr/>
          </p:nvSpPr>
          <p:spPr>
            <a:xfrm>
              <a:off x="7229845" y="205465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55556F-9F6C-475F-A589-BB986110F1C2}"/>
                </a:ext>
              </a:extLst>
            </p:cNvPr>
            <p:cNvSpPr txBox="1"/>
            <p:nvPr/>
          </p:nvSpPr>
          <p:spPr>
            <a:xfrm>
              <a:off x="3664782" y="2666593"/>
              <a:ext cx="741188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…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E8FAF5-42FF-4559-9ED6-9715BF68B608}"/>
                </a:ext>
              </a:extLst>
            </p:cNvPr>
            <p:cNvGrpSpPr/>
            <p:nvPr/>
          </p:nvGrpSpPr>
          <p:grpSpPr>
            <a:xfrm>
              <a:off x="7707951" y="1458645"/>
              <a:ext cx="902118" cy="2530334"/>
              <a:chOff x="1142132" y="1701926"/>
              <a:chExt cx="902118" cy="2530334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CC7C00E1-097E-4A0E-8AEF-4CFC661C8FA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3D7E52-9254-48B1-A2CA-F99321F15180}"/>
                  </a:ext>
                </a:extLst>
              </p:cNvPr>
              <p:cNvSpPr txBox="1"/>
              <p:nvPr/>
            </p:nvSpPr>
            <p:spPr>
              <a:xfrm>
                <a:off x="1462445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5E92894-DA36-488D-AE65-B1A3726977EE}"/>
                  </a:ext>
                </a:extLst>
              </p:cNvPr>
              <p:cNvSpPr txBox="1"/>
              <p:nvPr/>
            </p:nvSpPr>
            <p:spPr>
              <a:xfrm>
                <a:off x="1142132" y="1903631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4306E4-1384-4692-84E8-3AF905349D6F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680F68-F6B1-43BD-B190-5F864BE442E3}"/>
              </a:ext>
            </a:extLst>
          </p:cNvPr>
          <p:cNvGrpSpPr/>
          <p:nvPr/>
        </p:nvGrpSpPr>
        <p:grpSpPr>
          <a:xfrm>
            <a:off x="37929" y="4194495"/>
            <a:ext cx="9068143" cy="1031998"/>
            <a:chOff x="37929" y="4194495"/>
            <a:chExt cx="9068143" cy="103199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C21321-3258-48A5-A58C-AE35CDB1F437}"/>
                </a:ext>
              </a:extLst>
            </p:cNvPr>
            <p:cNvSpPr txBox="1"/>
            <p:nvPr/>
          </p:nvSpPr>
          <p:spPr>
            <a:xfrm>
              <a:off x="37929" y="4194495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Suppose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3x3 filters/layer, H=W=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CF1DFF-FC45-40CB-97AF-00D6C1DE4FFD}"/>
                </a:ext>
              </a:extLst>
            </p:cNvPr>
            <p:cNvSpPr txBox="1"/>
            <p:nvPr/>
          </p:nvSpPr>
          <p:spPr>
            <a:xfrm>
              <a:off x="37929" y="4703273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Storage/layer/image: </a:t>
              </a:r>
              <a:r>
                <a:rPr lang="en-US" sz="2800" dirty="0">
                  <a:solidFill>
                    <a:schemeClr val="accent1"/>
                  </a:solidFill>
                </a:rPr>
                <a:t>200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/>
                <a:t> * </a:t>
              </a:r>
              <a:r>
                <a:rPr lang="en-US" sz="2800" dirty="0">
                  <a:solidFill>
                    <a:schemeClr val="accent2"/>
                  </a:solidFill>
                </a:rPr>
                <a:t>400</a:t>
              </a:r>
              <a:r>
                <a:rPr lang="en-US" sz="2800" dirty="0">
                  <a:solidFill>
                    <a:schemeClr val="accent6"/>
                  </a:solidFill>
                </a:rPr>
                <a:t> </a:t>
              </a:r>
              <a:r>
                <a:rPr lang="en-US" sz="2800" dirty="0"/>
                <a:t>* 4 bytes = 122MB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B88A9D-2C95-47F0-9AE1-D4F8F4D453F4}"/>
              </a:ext>
            </a:extLst>
          </p:cNvPr>
          <p:cNvGrpSpPr/>
          <p:nvPr/>
        </p:nvGrpSpPr>
        <p:grpSpPr>
          <a:xfrm>
            <a:off x="125310" y="5182779"/>
            <a:ext cx="9068143" cy="1242135"/>
            <a:chOff x="125310" y="5182779"/>
            <a:chExt cx="9068143" cy="124213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A540B-19ED-40D2-998D-6693F85EF38B}"/>
                </a:ext>
              </a:extLst>
            </p:cNvPr>
            <p:cNvSpPr txBox="1"/>
            <p:nvPr/>
          </p:nvSpPr>
          <p:spPr>
            <a:xfrm>
              <a:off x="125310" y="5182779"/>
              <a:ext cx="9068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Uh oh!*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4C4896-9AA9-45C9-90A0-D4D71A1BA391}"/>
                </a:ext>
              </a:extLst>
            </p:cNvPr>
            <p:cNvSpPr txBox="1"/>
            <p:nvPr/>
          </p:nvSpPr>
          <p:spPr>
            <a:xfrm>
              <a:off x="125310" y="5901694"/>
              <a:ext cx="9068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*100 layers, batch size of 20 = 238GB of memory!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BE3C-35F8-428E-A664-2EC3A88C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6BBFB-10DA-488B-896C-E61CC2549C64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D8F4E-2ECB-4CE9-ADE7-A8FD879BA144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23C515E7-530C-4C85-85D2-C9F5C3F2A14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EA36A9-F10C-4CE7-B782-ED861E232D30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DDBB86-BDAA-469D-9402-9B8CADD5CC60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7B8639-9249-4158-AA41-B6CBA7D00618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E6944-1D14-448F-AD77-85EA1A211C91}"/>
              </a:ext>
            </a:extLst>
          </p:cNvPr>
          <p:cNvGrpSpPr/>
          <p:nvPr/>
        </p:nvGrpSpPr>
        <p:grpSpPr>
          <a:xfrm>
            <a:off x="5947269" y="1946090"/>
            <a:ext cx="1938381" cy="1169550"/>
            <a:chOff x="5502653" y="2390192"/>
            <a:chExt cx="1938381" cy="1169550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737A33F3-308D-465B-ADD1-85F981A46096}"/>
                </a:ext>
              </a:extLst>
            </p:cNvPr>
            <p:cNvSpPr/>
            <p:nvPr/>
          </p:nvSpPr>
          <p:spPr>
            <a:xfrm>
              <a:off x="5989739" y="2951531"/>
              <a:ext cx="1451295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6CFF62-89ED-4CEF-8CAC-F806DFFED401}"/>
                </a:ext>
              </a:extLst>
            </p:cNvPr>
            <p:cNvSpPr txBox="1"/>
            <p:nvPr/>
          </p:nvSpPr>
          <p:spPr>
            <a:xfrm>
              <a:off x="5502653" y="2974967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831DE-0C94-4BD6-92E6-5F19C6F7ADBA}"/>
                </a:ext>
              </a:extLst>
            </p:cNvPr>
            <p:cNvSpPr txBox="1"/>
            <p:nvPr/>
          </p:nvSpPr>
          <p:spPr>
            <a:xfrm>
              <a:off x="5563037" y="2520934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6B72B3-6AF6-4D33-A63E-EE6977B31EBE}"/>
                </a:ext>
              </a:extLst>
            </p:cNvPr>
            <p:cNvSpPr txBox="1"/>
            <p:nvPr/>
          </p:nvSpPr>
          <p:spPr>
            <a:xfrm>
              <a:off x="6512698" y="239019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248AC0-B64F-44D7-8D3D-DEA9BB0F65C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FA35F9-23CF-4E59-834F-AA23C0182A55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81DC5C-AFCE-48FF-8382-46E4C69B4A3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Is this image a cat?</a:t>
            </a:r>
          </a:p>
          <a:p>
            <a:pPr algn="ctr"/>
            <a:r>
              <a:rPr lang="en-US" sz="2800" dirty="0"/>
              <a:t>At what distance was this photo taken?</a:t>
            </a:r>
          </a:p>
          <a:p>
            <a:pPr algn="ctr"/>
            <a:r>
              <a:rPr lang="en-US" sz="2800" dirty="0"/>
              <a:t>Is this image fake?</a:t>
            </a:r>
          </a:p>
        </p:txBody>
      </p:sp>
    </p:spTree>
    <p:extLst>
      <p:ext uri="{BB962C8B-B14F-4D97-AF65-F5344CB8AC3E}">
        <p14:creationId xmlns:p14="http://schemas.microsoft.com/office/powerpoint/2010/main" val="185747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450117" y="1436584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Crop out every sub-window and predict the label in the middle.</a:t>
            </a:r>
            <a:endParaRPr lang="en-US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71DAD1-4F8F-4072-96BB-45176549475B}"/>
              </a:ext>
            </a:extLst>
          </p:cNvPr>
          <p:cNvGrpSpPr/>
          <p:nvPr/>
        </p:nvGrpSpPr>
        <p:grpSpPr>
          <a:xfrm>
            <a:off x="883397" y="3388342"/>
            <a:ext cx="905378" cy="905378"/>
            <a:chOff x="883397" y="3388342"/>
            <a:chExt cx="905378" cy="9053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A40F30-DCC8-423B-B78E-AA848D1D2CC5}"/>
                </a:ext>
              </a:extLst>
            </p:cNvPr>
            <p:cNvSpPr/>
            <p:nvPr/>
          </p:nvSpPr>
          <p:spPr>
            <a:xfrm>
              <a:off x="883397" y="3388342"/>
              <a:ext cx="905378" cy="90537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5E4ED-0509-4DCA-8B30-491697E7DBD2}"/>
                </a:ext>
              </a:extLst>
            </p:cNvPr>
            <p:cNvSpPr/>
            <p:nvPr/>
          </p:nvSpPr>
          <p:spPr>
            <a:xfrm>
              <a:off x="1227716" y="3732661"/>
              <a:ext cx="216740" cy="21674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1452E-A73F-4161-A5C1-497AD809E1C8}"/>
              </a:ext>
            </a:extLst>
          </p:cNvPr>
          <p:cNvGrpSpPr/>
          <p:nvPr/>
        </p:nvGrpSpPr>
        <p:grpSpPr>
          <a:xfrm>
            <a:off x="162349" y="2822224"/>
            <a:ext cx="8856088" cy="1471496"/>
            <a:chOff x="162349" y="2822224"/>
            <a:chExt cx="8856088" cy="14714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30E0075-0348-42FE-A8C6-DD8811F76BEA}"/>
                </a:ext>
              </a:extLst>
            </p:cNvPr>
            <p:cNvGrpSpPr/>
            <p:nvPr/>
          </p:nvGrpSpPr>
          <p:grpSpPr>
            <a:xfrm>
              <a:off x="162349" y="3388342"/>
              <a:ext cx="905378" cy="905378"/>
              <a:chOff x="162349" y="3388342"/>
              <a:chExt cx="905378" cy="90537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337EBC-19D7-48B2-AC11-074E13FA1A6A}"/>
                  </a:ext>
                </a:extLst>
              </p:cNvPr>
              <p:cNvSpPr/>
              <p:nvPr/>
            </p:nvSpPr>
            <p:spPr>
              <a:xfrm>
                <a:off x="162349" y="3388342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B30A35-482E-4A1A-B688-72505A40B586}"/>
                  </a:ext>
                </a:extLst>
              </p:cNvPr>
              <p:cNvSpPr/>
              <p:nvPr/>
            </p:nvSpPr>
            <p:spPr>
              <a:xfrm>
                <a:off x="506668" y="3732661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E273E4-D926-4F56-9699-CC05FD207BB5}"/>
                </a:ext>
              </a:extLst>
            </p:cNvPr>
            <p:cNvGrpSpPr/>
            <p:nvPr/>
          </p:nvGrpSpPr>
          <p:grpSpPr>
            <a:xfrm>
              <a:off x="3617609" y="2822224"/>
              <a:ext cx="5400828" cy="1095507"/>
              <a:chOff x="3617609" y="2822224"/>
              <a:chExt cx="5400828" cy="1095507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523F9F3-7A69-42ED-80E8-68ADC4A37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" r="68618" b="58905"/>
              <a:stretch/>
            </p:blipFill>
            <p:spPr>
              <a:xfrm>
                <a:off x="3617609" y="2822224"/>
                <a:ext cx="1095507" cy="1095507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</p:spPr>
          </p:pic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9D5149B-1C61-45BF-B154-725D8394071B}"/>
                  </a:ext>
                </a:extLst>
              </p:cNvPr>
              <p:cNvSpPr/>
              <p:nvPr/>
            </p:nvSpPr>
            <p:spPr>
              <a:xfrm>
                <a:off x="4006697" y="326793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CDD6FC4-1E28-4226-A591-D779151B779F}"/>
                  </a:ext>
                </a:extLst>
              </p:cNvPr>
              <p:cNvCxnSpPr/>
              <p:nvPr/>
            </p:nvCxnSpPr>
            <p:spPr>
              <a:xfrm>
                <a:off x="4956567" y="3365951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24B3ED7-6EC1-4EEA-9C3D-B841E66071C4}"/>
                  </a:ext>
                </a:extLst>
              </p:cNvPr>
              <p:cNvSpPr/>
              <p:nvPr/>
            </p:nvSpPr>
            <p:spPr>
              <a:xfrm>
                <a:off x="5603670" y="3058122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79" name="Cube 78">
                <a:extLst>
                  <a:ext uri="{FF2B5EF4-FFF2-40B4-BE49-F238E27FC236}">
                    <a16:creationId xmlns:a16="http://schemas.microsoft.com/office/drawing/2014/main" id="{143C08E1-5573-4307-98D8-95899D90316B}"/>
                  </a:ext>
                </a:extLst>
              </p:cNvPr>
              <p:cNvSpPr/>
              <p:nvPr/>
            </p:nvSpPr>
            <p:spPr>
              <a:xfrm>
                <a:off x="8027182" y="3199910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714A96F-D2DF-4C91-B51B-A826F892E622}"/>
                  </a:ext>
                </a:extLst>
              </p:cNvPr>
              <p:cNvSpPr txBox="1"/>
              <p:nvPr/>
            </p:nvSpPr>
            <p:spPr>
              <a:xfrm>
                <a:off x="7694496" y="323301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B890475-DDD9-4921-AB38-3001D7FE386C}"/>
                  </a:ext>
                </a:extLst>
              </p:cNvPr>
              <p:cNvSpPr txBox="1"/>
              <p:nvPr/>
            </p:nvSpPr>
            <p:spPr>
              <a:xfrm>
                <a:off x="7735739" y="2922900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CE1D23E-BCD4-4F1A-8D4B-6E07D0422D2B}"/>
                  </a:ext>
                </a:extLst>
              </p:cNvPr>
              <p:cNvSpPr txBox="1"/>
              <p:nvPr/>
            </p:nvSpPr>
            <p:spPr>
              <a:xfrm>
                <a:off x="8384371" y="2833601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E442213-C392-4AC7-9572-9F922BAD0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3365951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03EBC-720E-440F-903E-36210E45AE8B}"/>
              </a:ext>
            </a:extLst>
          </p:cNvPr>
          <p:cNvGrpSpPr/>
          <p:nvPr/>
        </p:nvGrpSpPr>
        <p:grpSpPr>
          <a:xfrm>
            <a:off x="3617609" y="4060408"/>
            <a:ext cx="5400828" cy="1095507"/>
            <a:chOff x="3617609" y="4060408"/>
            <a:chExt cx="5400828" cy="109550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E60A521-68FB-48DD-B563-96A7307F4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0" r="51237" b="62889"/>
            <a:stretch/>
          </p:blipFill>
          <p:spPr>
            <a:xfrm>
              <a:off x="3617609" y="4060408"/>
              <a:ext cx="1095507" cy="1095507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251A569-B5DA-4C7B-B932-369D207374E7}"/>
                </a:ext>
              </a:extLst>
            </p:cNvPr>
            <p:cNvSpPr/>
            <p:nvPr/>
          </p:nvSpPr>
          <p:spPr>
            <a:xfrm>
              <a:off x="4006696" y="4449496"/>
              <a:ext cx="317329" cy="31732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B497B3E-88AB-470C-B5FC-E710E014B960}"/>
                </a:ext>
              </a:extLst>
            </p:cNvPr>
            <p:cNvCxnSpPr/>
            <p:nvPr/>
          </p:nvCxnSpPr>
          <p:spPr>
            <a:xfrm>
              <a:off x="4956567" y="4628306"/>
              <a:ext cx="56206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67635A9-A6A3-43F6-BB36-DE9E992BB1B7}"/>
                </a:ext>
              </a:extLst>
            </p:cNvPr>
            <p:cNvSpPr/>
            <p:nvPr/>
          </p:nvSpPr>
          <p:spPr>
            <a:xfrm>
              <a:off x="5603670" y="4320477"/>
              <a:ext cx="1376508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981A87C-A948-4E37-9A8F-BF706DF1F068}"/>
                </a:ext>
              </a:extLst>
            </p:cNvPr>
            <p:cNvSpPr/>
            <p:nvPr/>
          </p:nvSpPr>
          <p:spPr>
            <a:xfrm>
              <a:off x="8027182" y="4462265"/>
              <a:ext cx="991255" cy="326118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1D88F8-A74D-447B-A698-9E93339E5FB4}"/>
                </a:ext>
              </a:extLst>
            </p:cNvPr>
            <p:cNvSpPr txBox="1"/>
            <p:nvPr/>
          </p:nvSpPr>
          <p:spPr>
            <a:xfrm>
              <a:off x="7694496" y="449536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6784F00-8CAE-455F-94BE-8B31CD078E2E}"/>
                </a:ext>
              </a:extLst>
            </p:cNvPr>
            <p:cNvSpPr txBox="1"/>
            <p:nvPr/>
          </p:nvSpPr>
          <p:spPr>
            <a:xfrm>
              <a:off x="7735739" y="4185255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2357983-4D4E-4FCB-B5B1-E29CE5FCA63F}"/>
                </a:ext>
              </a:extLst>
            </p:cNvPr>
            <p:cNvSpPr txBox="1"/>
            <p:nvPr/>
          </p:nvSpPr>
          <p:spPr>
            <a:xfrm>
              <a:off x="8384371" y="4095956"/>
              <a:ext cx="3326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F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8351548-3F09-488C-90E6-0AA21D4A12D5}"/>
                </a:ext>
              </a:extLst>
            </p:cNvPr>
            <p:cNvCxnSpPr>
              <a:cxnSpLocks/>
            </p:cNvCxnSpPr>
            <p:nvPr/>
          </p:nvCxnSpPr>
          <p:spPr>
            <a:xfrm>
              <a:off x="7065219" y="4628306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ACCB47-BDFA-40DA-BD47-9A4CEE318A2D}"/>
              </a:ext>
            </a:extLst>
          </p:cNvPr>
          <p:cNvGrpSpPr/>
          <p:nvPr/>
        </p:nvGrpSpPr>
        <p:grpSpPr>
          <a:xfrm>
            <a:off x="1375663" y="3910769"/>
            <a:ext cx="7642774" cy="2483330"/>
            <a:chOff x="1375663" y="3910769"/>
            <a:chExt cx="7642774" cy="2483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A097E2-4748-483B-9DDA-23CED1AAAAEF}"/>
                </a:ext>
              </a:extLst>
            </p:cNvPr>
            <p:cNvGrpSpPr/>
            <p:nvPr/>
          </p:nvGrpSpPr>
          <p:grpSpPr>
            <a:xfrm>
              <a:off x="1375663" y="3910769"/>
              <a:ext cx="905378" cy="905378"/>
              <a:chOff x="1375663" y="3910769"/>
              <a:chExt cx="905378" cy="90537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437A468-0FB4-48DF-BE7A-AC93A877F7C5}"/>
                  </a:ext>
                </a:extLst>
              </p:cNvPr>
              <p:cNvSpPr/>
              <p:nvPr/>
            </p:nvSpPr>
            <p:spPr>
              <a:xfrm>
                <a:off x="1375663" y="391076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C04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F481D46-98D9-4F5E-9AA9-F16CE5CE8DD1}"/>
                  </a:ext>
                </a:extLst>
              </p:cNvPr>
              <p:cNvSpPr/>
              <p:nvPr/>
            </p:nvSpPr>
            <p:spPr>
              <a:xfrm>
                <a:off x="1719982" y="4274405"/>
                <a:ext cx="216740" cy="216740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DD0BD7-525A-429C-95CF-7F6714A33655}"/>
                </a:ext>
              </a:extLst>
            </p:cNvPr>
            <p:cNvGrpSpPr/>
            <p:nvPr/>
          </p:nvGrpSpPr>
          <p:grpSpPr>
            <a:xfrm>
              <a:off x="3617610" y="5298593"/>
              <a:ext cx="5400827" cy="1095506"/>
              <a:chOff x="3617610" y="5298593"/>
              <a:chExt cx="5400827" cy="1095506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AD28CDC-6852-46E6-AFD9-8CBC0672CB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4" t="23389" r="34563" b="39500"/>
              <a:stretch/>
            </p:blipFill>
            <p:spPr>
              <a:xfrm>
                <a:off x="3617610" y="5298593"/>
                <a:ext cx="1095506" cy="1095506"/>
              </a:xfrm>
              <a:prstGeom prst="rect">
                <a:avLst/>
              </a:prstGeom>
              <a:ln w="38100">
                <a:solidFill>
                  <a:srgbClr val="C040C0"/>
                </a:solidFill>
              </a:ln>
            </p:spPr>
          </p:pic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7461D8-7EEE-46A0-A94B-3EE7A017E555}"/>
                  </a:ext>
                </a:extLst>
              </p:cNvPr>
              <p:cNvSpPr/>
              <p:nvPr/>
            </p:nvSpPr>
            <p:spPr>
              <a:xfrm>
                <a:off x="4006696" y="5687681"/>
                <a:ext cx="317329" cy="317329"/>
              </a:xfrm>
              <a:prstGeom prst="rect">
                <a:avLst/>
              </a:prstGeom>
              <a:noFill/>
              <a:ln w="571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BD9C5E84-991A-4611-8A6C-A67D4F647242}"/>
                  </a:ext>
                </a:extLst>
              </p:cNvPr>
              <p:cNvCxnSpPr/>
              <p:nvPr/>
            </p:nvCxnSpPr>
            <p:spPr>
              <a:xfrm>
                <a:off x="4956567" y="5860694"/>
                <a:ext cx="562062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5BAE27B2-9994-47A7-B9EA-34543453ADB8}"/>
                  </a:ext>
                </a:extLst>
              </p:cNvPr>
              <p:cNvSpPr/>
              <p:nvPr/>
            </p:nvSpPr>
            <p:spPr>
              <a:xfrm>
                <a:off x="5603670" y="5552865"/>
                <a:ext cx="1376508" cy="61565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</a:rPr>
                  <a:t>CNN</a:t>
                </a:r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414771C6-F199-407F-B78E-813356258DF2}"/>
                  </a:ext>
                </a:extLst>
              </p:cNvPr>
              <p:cNvSpPr/>
              <p:nvPr/>
            </p:nvSpPr>
            <p:spPr>
              <a:xfrm>
                <a:off x="8027182" y="5694653"/>
                <a:ext cx="991255" cy="326118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5ACB8BA-ADB5-4458-83C8-07B01D5C06EC}"/>
                  </a:ext>
                </a:extLst>
              </p:cNvPr>
              <p:cNvSpPr txBox="1"/>
              <p:nvPr/>
            </p:nvSpPr>
            <p:spPr>
              <a:xfrm>
                <a:off x="7694496" y="572775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E64B4DE-6120-43B1-AF34-0BEC378DBFCF}"/>
                  </a:ext>
                </a:extLst>
              </p:cNvPr>
              <p:cNvSpPr txBox="1"/>
              <p:nvPr/>
            </p:nvSpPr>
            <p:spPr>
              <a:xfrm>
                <a:off x="7735739" y="5417643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1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0D83C4F-0DB1-497A-8235-992D0F38C264}"/>
                  </a:ext>
                </a:extLst>
              </p:cNvPr>
              <p:cNvSpPr txBox="1"/>
              <p:nvPr/>
            </p:nvSpPr>
            <p:spPr>
              <a:xfrm>
                <a:off x="8384371" y="5328344"/>
                <a:ext cx="33268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/>
                  <a:t>F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6344D2C-E849-41F2-9903-434B910A5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219" y="5860694"/>
                <a:ext cx="448279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9A6F425-C318-4B3B-B830-B426622C04C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</p:spTree>
    <p:extLst>
      <p:ext uri="{BB962C8B-B14F-4D97-AF65-F5344CB8AC3E}">
        <p14:creationId xmlns:p14="http://schemas.microsoft.com/office/powerpoint/2010/main" val="24202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8284-246E-4FF3-B71F-9F76D076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Memory’s the Issue…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F2BE9-6D0A-47B3-900A-CE579348B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9" y="3388342"/>
            <a:ext cx="3252851" cy="24396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37A468-0FB4-48DF-BE7A-AC93A877F7C5}"/>
              </a:ext>
            </a:extLst>
          </p:cNvPr>
          <p:cNvSpPr/>
          <p:nvPr/>
        </p:nvSpPr>
        <p:spPr>
          <a:xfrm>
            <a:off x="947825" y="3768156"/>
            <a:ext cx="905378" cy="9053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341A4A-5AD0-4C75-A14C-8DE385B547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PASCAL VOC, Everingham et al.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B6CEF-211A-4BF2-A4DC-F5F7FE961A96}"/>
              </a:ext>
            </a:extLst>
          </p:cNvPr>
          <p:cNvCxnSpPr>
            <a:cxnSpLocks/>
          </p:cNvCxnSpPr>
          <p:nvPr/>
        </p:nvCxnSpPr>
        <p:spPr>
          <a:xfrm flipH="1">
            <a:off x="1714776" y="4078281"/>
            <a:ext cx="991349" cy="530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06CDA-DEFC-4694-BC8F-B8BFF371AEE0}"/>
              </a:ext>
            </a:extLst>
          </p:cNvPr>
          <p:cNvCxnSpPr>
            <a:cxnSpLocks/>
          </p:cNvCxnSpPr>
          <p:nvPr/>
        </p:nvCxnSpPr>
        <p:spPr>
          <a:xfrm>
            <a:off x="947825" y="4890782"/>
            <a:ext cx="905378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B95390-17E7-4F1D-B061-4F887282BCD0}"/>
              </a:ext>
            </a:extLst>
          </p:cNvPr>
          <p:cNvSpPr txBox="1"/>
          <p:nvPr/>
        </p:nvSpPr>
        <p:spPr>
          <a:xfrm>
            <a:off x="294789" y="3904313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26EBD43-EE5F-4EC5-B9D3-FA71C4D42715}"/>
              </a:ext>
            </a:extLst>
          </p:cNvPr>
          <p:cNvSpPr txBox="1"/>
          <p:nvPr/>
        </p:nvSpPr>
        <p:spPr>
          <a:xfrm>
            <a:off x="1186463" y="4853168"/>
            <a:ext cx="42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4E22530-0916-40FF-938E-688700AC8034}"/>
              </a:ext>
            </a:extLst>
          </p:cNvPr>
          <p:cNvCxnSpPr>
            <a:cxnSpLocks/>
          </p:cNvCxnSpPr>
          <p:nvPr/>
        </p:nvCxnSpPr>
        <p:spPr>
          <a:xfrm>
            <a:off x="823559" y="3696099"/>
            <a:ext cx="0" cy="977435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221886-CE4A-4839-92AD-E5981D11E855}"/>
              </a:ext>
            </a:extLst>
          </p:cNvPr>
          <p:cNvSpPr txBox="1"/>
          <p:nvPr/>
        </p:nvSpPr>
        <p:spPr>
          <a:xfrm>
            <a:off x="162350" y="1471421"/>
            <a:ext cx="738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Meet “Gabor”. We extract </a:t>
            </a:r>
            <a:r>
              <a:rPr lang="en-US" sz="2800" dirty="0" err="1"/>
              <a:t>NxN</a:t>
            </a:r>
            <a:r>
              <a:rPr lang="en-US" sz="2800" dirty="0"/>
              <a:t> patches and do independent CNNs. </a:t>
            </a:r>
            <a:r>
              <a:rPr lang="en-US" sz="2800" b="1" dirty="0"/>
              <a:t>How many times does Gabor filter the red pixel?</a:t>
            </a:r>
          </a:p>
        </p:txBody>
      </p:sp>
      <p:pic>
        <p:nvPicPr>
          <p:cNvPr id="50" name="Picture 2" descr="http://cs231n.github.io/assets/cnnvis/filt1.jpeg">
            <a:extLst>
              <a:ext uri="{FF2B5EF4-FFF2-40B4-BE49-F238E27FC236}">
                <a16:creationId xmlns:a16="http://schemas.microsoft.com/office/drawing/2014/main" id="{4203AEE7-6295-4AD1-B8CE-D96845250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6" t="29967" r="21386" b="61313"/>
          <a:stretch/>
        </p:blipFill>
        <p:spPr bwMode="auto">
          <a:xfrm>
            <a:off x="7546990" y="1471421"/>
            <a:ext cx="1146893" cy="11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6D515-D611-4E6A-8CA3-88BBB74C083C}"/>
              </a:ext>
            </a:extLst>
          </p:cNvPr>
          <p:cNvSpPr txBox="1"/>
          <p:nvPr/>
        </p:nvSpPr>
        <p:spPr>
          <a:xfrm>
            <a:off x="7546990" y="2618314"/>
            <a:ext cx="114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Gabor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7EA4BB-198D-4C7C-9F62-9F3B51F07D23}"/>
              </a:ext>
            </a:extLst>
          </p:cNvPr>
          <p:cNvGrpSpPr/>
          <p:nvPr/>
        </p:nvGrpSpPr>
        <p:grpSpPr>
          <a:xfrm>
            <a:off x="3854668" y="3388342"/>
            <a:ext cx="5007053" cy="2677656"/>
            <a:chOff x="3854668" y="3388342"/>
            <a:chExt cx="5007053" cy="26776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5CE716-7970-4151-8BD6-0280B27A6A74}"/>
                </a:ext>
              </a:extLst>
            </p:cNvPr>
            <p:cNvSpPr txBox="1"/>
            <p:nvPr/>
          </p:nvSpPr>
          <p:spPr>
            <a:xfrm>
              <a:off x="5931017" y="3388342"/>
              <a:ext cx="293070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Answer: </a:t>
              </a:r>
            </a:p>
            <a:p>
              <a:r>
                <a:rPr lang="en-US" sz="2800" dirty="0"/>
                <a:t>(2n-1)*(2n-1)</a:t>
              </a:r>
            </a:p>
            <a:p>
              <a:r>
                <a:rPr lang="en-US" sz="2800" i="1" dirty="0"/>
                <a:t>Gabor’s looking for a better job with a smarter boss.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8C4EA1-BEB4-4DA9-8ABE-529DE1561F48}"/>
                </a:ext>
              </a:extLst>
            </p:cNvPr>
            <p:cNvGrpSpPr/>
            <p:nvPr/>
          </p:nvGrpSpPr>
          <p:grpSpPr>
            <a:xfrm>
              <a:off x="3854668" y="3547777"/>
              <a:ext cx="1808739" cy="2358785"/>
              <a:chOff x="4549455" y="4036399"/>
              <a:chExt cx="1808739" cy="235878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1FE0545-2A4C-4864-873C-3162441D58B9}"/>
                  </a:ext>
                </a:extLst>
              </p:cNvPr>
              <p:cNvSpPr/>
              <p:nvPr/>
            </p:nvSpPr>
            <p:spPr>
              <a:xfrm>
                <a:off x="4572000" y="4036399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DBA0BCC-F6FC-4CD9-8B29-E21798BF288B}"/>
                  </a:ext>
                </a:extLst>
              </p:cNvPr>
              <p:cNvSpPr/>
              <p:nvPr/>
            </p:nvSpPr>
            <p:spPr>
              <a:xfrm>
                <a:off x="5276113" y="4759735"/>
                <a:ext cx="905378" cy="905378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EB2DBFB7-B108-41F1-9C9E-FB5DD34CFA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6845" y="4322487"/>
                <a:ext cx="991349" cy="53068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FF71828A-D375-4A8E-B541-5A0C1743B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6113" y="5848023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5D67FED-2DA8-4C1D-B91B-2650D9D738C5}"/>
                  </a:ext>
                </a:extLst>
              </p:cNvPr>
              <p:cNvSpPr txBox="1"/>
              <p:nvPr/>
            </p:nvSpPr>
            <p:spPr>
              <a:xfrm>
                <a:off x="5514751" y="5810409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6F925997-0D56-4D3F-9490-774CE30F2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9455" y="5142369"/>
                <a:ext cx="965296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2573BD7-10C1-4633-95A0-7278CE4104CC}"/>
                  </a:ext>
                </a:extLst>
              </p:cNvPr>
              <p:cNvSpPr txBox="1"/>
              <p:nvPr/>
            </p:nvSpPr>
            <p:spPr>
              <a:xfrm>
                <a:off x="4788093" y="5104755"/>
                <a:ext cx="4281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n>
                      <a:solidFill>
                        <a:schemeClr val="tx1"/>
                      </a:solidFill>
                    </a:ln>
                    <a:solidFill>
                      <a:srgbClr val="FFC000"/>
                    </a:solidFill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33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1E8E-FF27-482F-B960-763A3382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7ACD-0057-40A3-AD94-ED82AA08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need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large receptive fields to figure out what we’re looking 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waste a ton of time or memory while doing so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two objectives are in total conflict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28A7-3E14-467C-BCA7-DB0AD801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9748C3-52E9-461D-AD4C-148D858452B8}"/>
              </a:ext>
            </a:extLst>
          </p:cNvPr>
          <p:cNvSpPr txBox="1"/>
          <p:nvPr/>
        </p:nvSpPr>
        <p:spPr>
          <a:xfrm>
            <a:off x="450117" y="1585755"/>
            <a:ext cx="824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First </a:t>
            </a:r>
            <a:r>
              <a:rPr lang="en-US" sz="3200" b="1" dirty="0" err="1"/>
              <a:t>downsample</a:t>
            </a:r>
            <a:r>
              <a:rPr lang="en-US" sz="3200" dirty="0"/>
              <a:t> towards middle of network. Then </a:t>
            </a:r>
            <a:r>
              <a:rPr lang="en-US" sz="3200" b="1" dirty="0" err="1"/>
              <a:t>upsample</a:t>
            </a:r>
            <a:r>
              <a:rPr lang="en-US" sz="3200" dirty="0"/>
              <a:t> from middle.</a:t>
            </a:r>
            <a:endParaRPr lang="en-US" sz="3200" b="1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D7812DE-3BE3-4382-9850-F6171FF1B04D}"/>
              </a:ext>
            </a:extLst>
          </p:cNvPr>
          <p:cNvGrpSpPr/>
          <p:nvPr/>
        </p:nvGrpSpPr>
        <p:grpSpPr>
          <a:xfrm>
            <a:off x="1743669" y="3873617"/>
            <a:ext cx="5793570" cy="2530334"/>
            <a:chOff x="1282274" y="3680699"/>
            <a:chExt cx="5793570" cy="2530334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20770BBF-5657-4D7A-A9CD-DFC5E0C4FD89}"/>
                </a:ext>
              </a:extLst>
            </p:cNvPr>
            <p:cNvSpPr/>
            <p:nvPr/>
          </p:nvSpPr>
          <p:spPr>
            <a:xfrm>
              <a:off x="1781825" y="4276712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1E77AE-0EB5-4193-8367-659B0AFCF3CC}"/>
                </a:ext>
              </a:extLst>
            </p:cNvPr>
            <p:cNvSpPr txBox="1"/>
            <p:nvPr/>
          </p:nvSpPr>
          <p:spPr>
            <a:xfrm>
              <a:off x="1282274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FE436-8258-46C6-A53B-7AD57392212E}"/>
                </a:ext>
              </a:extLst>
            </p:cNvPr>
            <p:cNvSpPr txBox="1"/>
            <p:nvPr/>
          </p:nvSpPr>
          <p:spPr>
            <a:xfrm>
              <a:off x="1433107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02122F-8C18-410E-A4C6-9A67F9D3DEA1}"/>
                </a:ext>
              </a:extLst>
            </p:cNvPr>
            <p:cNvSpPr txBox="1"/>
            <p:nvPr/>
          </p:nvSpPr>
          <p:spPr>
            <a:xfrm>
              <a:off x="2118078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2641DF-2154-400F-8FAA-1277EDE58C9A}"/>
                </a:ext>
              </a:extLst>
            </p:cNvPr>
            <p:cNvGrpSpPr/>
            <p:nvPr/>
          </p:nvGrpSpPr>
          <p:grpSpPr>
            <a:xfrm>
              <a:off x="2466796" y="4276712"/>
              <a:ext cx="1909484" cy="1934321"/>
              <a:chOff x="1704892" y="3332140"/>
              <a:chExt cx="1909484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9ADDDB96-EA02-4957-98C4-BA5374FD9861}"/>
                  </a:ext>
                </a:extLst>
              </p:cNvPr>
              <p:cNvSpPr/>
              <p:nvPr/>
            </p:nvSpPr>
            <p:spPr>
              <a:xfrm>
                <a:off x="1704892" y="333214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F245A296-A843-40C7-AAC2-8E104EE76099}"/>
                  </a:ext>
                </a:extLst>
              </p:cNvPr>
              <p:cNvSpPr/>
              <p:nvPr/>
            </p:nvSpPr>
            <p:spPr>
              <a:xfrm>
                <a:off x="2224874" y="348436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3008E1B-F88E-4002-BDD5-BD8172F7B55A}"/>
                  </a:ext>
                </a:extLst>
              </p:cNvPr>
              <p:cNvSpPr/>
              <p:nvPr/>
            </p:nvSpPr>
            <p:spPr>
              <a:xfrm>
                <a:off x="2667714" y="368314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046F10B-5530-48E7-9890-6927A695B593}"/>
                  </a:ext>
                </a:extLst>
              </p:cNvPr>
              <p:cNvSpPr/>
              <p:nvPr/>
            </p:nvSpPr>
            <p:spPr>
              <a:xfrm>
                <a:off x="3037748" y="383248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D38F6D77-3CA0-4219-BF85-BE907E841ACC}"/>
                  </a:ext>
                </a:extLst>
              </p:cNvPr>
              <p:cNvSpPr/>
              <p:nvPr/>
            </p:nvSpPr>
            <p:spPr>
              <a:xfrm>
                <a:off x="3300646" y="3975505"/>
                <a:ext cx="313730" cy="61633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EB1D6971-76D9-4B91-B4FF-605036060BB8}"/>
                </a:ext>
              </a:extLst>
            </p:cNvPr>
            <p:cNvSpPr/>
            <p:nvPr/>
          </p:nvSpPr>
          <p:spPr>
            <a:xfrm>
              <a:off x="4352866" y="4777056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D23A477F-7AE1-4928-B55C-6154F392E57C}"/>
                </a:ext>
              </a:extLst>
            </p:cNvPr>
            <p:cNvSpPr/>
            <p:nvPr/>
          </p:nvSpPr>
          <p:spPr>
            <a:xfrm>
              <a:off x="4643182" y="4627713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B4CEE2F4-D96D-4310-93E1-8E7CB023A4C9}"/>
                </a:ext>
              </a:extLst>
            </p:cNvPr>
            <p:cNvSpPr/>
            <p:nvPr/>
          </p:nvSpPr>
          <p:spPr>
            <a:xfrm>
              <a:off x="4989563" y="4428938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E34562D-3C54-4483-A6A1-7985D2187D13}"/>
                </a:ext>
              </a:extLst>
            </p:cNvPr>
            <p:cNvSpPr/>
            <p:nvPr/>
          </p:nvSpPr>
          <p:spPr>
            <a:xfrm>
              <a:off x="5392829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4831110-B5EE-4EEA-8D5B-6B608C11A31E}"/>
                </a:ext>
              </a:extLst>
            </p:cNvPr>
            <p:cNvSpPr/>
            <p:nvPr/>
          </p:nvSpPr>
          <p:spPr>
            <a:xfrm>
              <a:off x="5916252" y="4276712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9E7922-EAFF-4477-89FA-CA9826B354AE}"/>
                </a:ext>
              </a:extLst>
            </p:cNvPr>
            <p:cNvSpPr txBox="1"/>
            <p:nvPr/>
          </p:nvSpPr>
          <p:spPr>
            <a:xfrm>
              <a:off x="6588758" y="5084482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849092-1E6D-4C13-B3A9-DB78F567619D}"/>
                </a:ext>
              </a:extLst>
            </p:cNvPr>
            <p:cNvSpPr txBox="1"/>
            <p:nvPr/>
          </p:nvSpPr>
          <p:spPr>
            <a:xfrm>
              <a:off x="5906598" y="391905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6466A7-820E-4875-89CC-E85D207BB60E}"/>
                </a:ext>
              </a:extLst>
            </p:cNvPr>
            <p:cNvSpPr txBox="1"/>
            <p:nvPr/>
          </p:nvSpPr>
          <p:spPr>
            <a:xfrm>
              <a:off x="6252505" y="368069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CEA15E9-EACB-4241-8DD1-363FE3506D3F}"/>
              </a:ext>
            </a:extLst>
          </p:cNvPr>
          <p:cNvSpPr txBox="1"/>
          <p:nvPr/>
        </p:nvSpPr>
        <p:spPr>
          <a:xfrm>
            <a:off x="450117" y="257890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do we </a:t>
            </a:r>
            <a:r>
              <a:rPr lang="en-US" sz="3200" b="1" dirty="0" err="1"/>
              <a:t>downsample</a:t>
            </a:r>
            <a:r>
              <a:rPr lang="en-US" sz="32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A8EFC6-4E35-4C7A-9510-FBFB7C3D34EF}"/>
              </a:ext>
            </a:extLst>
          </p:cNvPr>
          <p:cNvSpPr txBox="1"/>
          <p:nvPr/>
        </p:nvSpPr>
        <p:spPr>
          <a:xfrm>
            <a:off x="450117" y="3104323"/>
            <a:ext cx="824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Convolutions, pooling</a:t>
            </a:r>
          </a:p>
        </p:txBody>
      </p:sp>
    </p:spTree>
    <p:extLst>
      <p:ext uri="{BB962C8B-B14F-4D97-AF65-F5344CB8AC3E}">
        <p14:creationId xmlns:p14="http://schemas.microsoft.com/office/powerpoint/2010/main" val="361387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6FD0-637E-48FE-8043-B03254BE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8A938A4-23F2-4EAA-B789-884428740E28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1343C62-D6FE-4D7A-B33A-19D2B594D4EE}"/>
              </a:ext>
            </a:extLst>
          </p:cNvPr>
          <p:cNvSpPr/>
          <p:nvPr/>
        </p:nvSpPr>
        <p:spPr>
          <a:xfrm>
            <a:off x="1044383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4E12539C-E29E-472C-945E-B4EF4BCE82E0}"/>
              </a:ext>
            </a:extLst>
          </p:cNvPr>
          <p:cNvSpPr/>
          <p:nvPr/>
        </p:nvSpPr>
        <p:spPr>
          <a:xfrm>
            <a:off x="1480653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0EF1575D-8B41-4215-8B76-8A03ACA9244A}"/>
              </a:ext>
            </a:extLst>
          </p:cNvPr>
          <p:cNvSpPr/>
          <p:nvPr/>
        </p:nvSpPr>
        <p:spPr>
          <a:xfrm>
            <a:off x="192680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D1D0EDA3-CA16-4B1F-A6A5-26A4E1F9B6C1}"/>
              </a:ext>
            </a:extLst>
          </p:cNvPr>
          <p:cNvSpPr/>
          <p:nvPr/>
        </p:nvSpPr>
        <p:spPr>
          <a:xfrm>
            <a:off x="2260151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3729DE6-C72D-474B-87CD-2EC05D8574D8}"/>
              </a:ext>
            </a:extLst>
          </p:cNvPr>
          <p:cNvSpPr/>
          <p:nvPr/>
        </p:nvSpPr>
        <p:spPr>
          <a:xfrm>
            <a:off x="2593497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D837B210-82D3-4FF2-83CE-BEEA2EB3409B}"/>
              </a:ext>
            </a:extLst>
          </p:cNvPr>
          <p:cNvSpPr/>
          <p:nvPr/>
        </p:nvSpPr>
        <p:spPr>
          <a:xfrm>
            <a:off x="2868377" y="4445981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0898F5EA-49AF-4FEF-AFE2-663C7CBDC4F9}"/>
              </a:ext>
            </a:extLst>
          </p:cNvPr>
          <p:cNvSpPr/>
          <p:nvPr/>
        </p:nvSpPr>
        <p:spPr>
          <a:xfrm>
            <a:off x="3226862" y="4441027"/>
            <a:ext cx="345950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981FEF42-E23F-49AB-9945-7E26B09E4448}"/>
              </a:ext>
            </a:extLst>
          </p:cNvPr>
          <p:cNvSpPr/>
          <p:nvPr/>
        </p:nvSpPr>
        <p:spPr>
          <a:xfrm>
            <a:off x="3593535" y="4445981"/>
            <a:ext cx="446395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9C013A-672B-4F20-AF38-C425126E0B79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93A8A9-3269-4C53-8C7B-17008C76AEB4}"/>
              </a:ext>
            </a:extLst>
          </p:cNvPr>
          <p:cNvSpPr/>
          <p:nvPr/>
        </p:nvSpPr>
        <p:spPr>
          <a:xfrm>
            <a:off x="2516696" y="3747766"/>
            <a:ext cx="1619033" cy="144502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5F91075-72DC-4B88-AD01-22BCAD4635F0}"/>
              </a:ext>
            </a:extLst>
          </p:cNvPr>
          <p:cNvSpPr txBox="1"/>
          <p:nvPr/>
        </p:nvSpPr>
        <p:spPr>
          <a:xfrm>
            <a:off x="4572000" y="4379408"/>
            <a:ext cx="3943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that we can rewrite any vector-vector operations via 1x1 convolutions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F18D75-C488-4D8B-9CB0-AD286FA0DBE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06E95E-41BE-4C37-80A6-969F73542AE9}"/>
              </a:ext>
            </a:extLst>
          </p:cNvPr>
          <p:cNvGrpSpPr/>
          <p:nvPr/>
        </p:nvGrpSpPr>
        <p:grpSpPr>
          <a:xfrm>
            <a:off x="327171" y="2628858"/>
            <a:ext cx="1093553" cy="990267"/>
            <a:chOff x="327171" y="2628858"/>
            <a:chExt cx="1093553" cy="99026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EACFD0F-6CC2-4C9F-902D-813E9B286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71" y="3048322"/>
              <a:ext cx="570451" cy="5708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3B04A8C-A2F3-4655-89F1-25851A688F70}"/>
                </a:ext>
              </a:extLst>
            </p:cNvPr>
            <p:cNvSpPr txBox="1"/>
            <p:nvPr/>
          </p:nvSpPr>
          <p:spPr>
            <a:xfrm>
              <a:off x="418243" y="2628858"/>
              <a:ext cx="10024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224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FAF154A-60E0-4A76-8D8A-5EB108C905C6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3961F-F3B3-4A64-891B-54319EE69F71}"/>
              </a:ext>
            </a:extLst>
          </p:cNvPr>
          <p:cNvGrpSpPr/>
          <p:nvPr/>
        </p:nvGrpSpPr>
        <p:grpSpPr>
          <a:xfrm>
            <a:off x="5103612" y="3461755"/>
            <a:ext cx="2880126" cy="738664"/>
            <a:chOff x="5219491" y="3461755"/>
            <a:chExt cx="2880126" cy="738664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8B7CFE2-5EDF-41E5-BF05-D4A5A2FB41FE}"/>
                </a:ext>
              </a:extLst>
            </p:cNvPr>
            <p:cNvSpPr/>
            <p:nvPr/>
          </p:nvSpPr>
          <p:spPr>
            <a:xfrm>
              <a:off x="5219491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96CA242F-13A1-4163-B43D-6614A7CA2FD4}"/>
                </a:ext>
              </a:extLst>
            </p:cNvPr>
            <p:cNvSpPr/>
            <p:nvPr/>
          </p:nvSpPr>
          <p:spPr>
            <a:xfrm>
              <a:off x="6296495" y="3619124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/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F0F28DF-0B8B-4D7D-932D-FDC41F27A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207" y="3461755"/>
                  <a:ext cx="468077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/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CC9B4DF-84D0-4719-8EA9-9C39F5BE8E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4211" y="3461755"/>
                  <a:ext cx="687689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D4BB8E61-4C68-4AF9-BEEE-212139E1878D}"/>
                </a:ext>
              </a:extLst>
            </p:cNvPr>
            <p:cNvSpPr/>
            <p:nvPr/>
          </p:nvSpPr>
          <p:spPr>
            <a:xfrm>
              <a:off x="7593112" y="3660771"/>
              <a:ext cx="506505" cy="423927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493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58DE6-48B0-49E8-9822-797D9238BE00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4F796C-6AD4-4587-990B-6024BA8EACDF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C04D0803-59CB-4CED-B369-BF76AC19DEA7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62C8FDD-96A2-41C5-97D7-965B9E9BE14B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F59A992-CAF1-44C3-8A89-DFE355AD932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102186E2-D209-4BA7-A997-091DD62EEABC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F35FB27-38F5-4528-ADA8-7B3F00792C42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40E6EA6-12DC-4920-AD61-88180FDA821A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5DD9D80-5141-4A65-BC97-569F8EC85172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BDAD200E-371F-4EB2-BFD8-A5C53D93231B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94CB20FF-B95E-4B77-A1ED-587CA3D88AC7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70265E-0E89-49AA-B0D0-5FE0D11F7945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DDA51C0-EE72-45B2-A44A-D6DF9B6379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1A2098-876A-4454-A7A6-3861FA9C8FA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CFF050-4EE2-4C09-BCE8-753264886471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2D22C-8AEC-44C3-BA26-057547044750}"/>
              </a:ext>
            </a:extLst>
          </p:cNvPr>
          <p:cNvSpPr txBox="1"/>
          <p:nvPr/>
        </p:nvSpPr>
        <p:spPr>
          <a:xfrm>
            <a:off x="510601" y="5998894"/>
            <a:ext cx="81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if we make the input bigger?</a:t>
            </a:r>
          </a:p>
        </p:txBody>
      </p:sp>
    </p:spTree>
    <p:extLst>
      <p:ext uri="{BB962C8B-B14F-4D97-AF65-F5344CB8AC3E}">
        <p14:creationId xmlns:p14="http://schemas.microsoft.com/office/powerpoint/2010/main" val="693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50727-E1D7-43B2-AFA9-56F7FA3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Get Parameters?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E09443-F544-4F41-A772-EEF78AFAB223}"/>
              </a:ext>
            </a:extLst>
          </p:cNvPr>
          <p:cNvGrpSpPr/>
          <p:nvPr/>
        </p:nvGrpSpPr>
        <p:grpSpPr>
          <a:xfrm>
            <a:off x="4406621" y="2628858"/>
            <a:ext cx="3712759" cy="3369866"/>
            <a:chOff x="327171" y="2628858"/>
            <a:chExt cx="3712759" cy="3369866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A15CF250-D25E-49ED-AA96-C246841AEBD5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CA65E5B-11F0-46B7-93BF-8078C6F8E74F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7CC803C-ACEC-4388-93A4-AD27E938FE19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763952F2-A76E-4C4B-AA19-D18995E4B1D0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026D1933-4188-4A75-8755-3865D2F9DE6C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4E2DD97B-A190-49C3-B645-83001EA52648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1E583ED-7A30-45FE-B5E6-E741F04768A7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734AFEC-5B1B-47F7-86E6-24E66BCB2F48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8141E24D-AEF3-4DA9-A428-405691530CAF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B3F62F-B5C6-4139-90AB-7BDB27F01D4E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990405E-EE82-4B27-AF3A-854392EDA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E0B8E9-FE62-46A6-AF3D-B1D345E94FD4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500</a:t>
                </a: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20CC6DF-E458-49FA-9AC1-57D8A5C8A966}"/>
              </a:ext>
            </a:extLst>
          </p:cNvPr>
          <p:cNvSpPr txBox="1"/>
          <p:nvPr/>
        </p:nvSpPr>
        <p:spPr>
          <a:xfrm>
            <a:off x="4483221" y="1465238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images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F9313B-8E2F-4FB6-9F03-F565932EC48C}"/>
              </a:ext>
            </a:extLst>
          </p:cNvPr>
          <p:cNvSpPr txBox="1"/>
          <p:nvPr/>
        </p:nvSpPr>
        <p:spPr>
          <a:xfrm>
            <a:off x="6926577" y="3868246"/>
            <a:ext cx="126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10x10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FDD34-30B7-48E9-BBB9-DA138F7224F7}"/>
              </a:ext>
            </a:extLst>
          </p:cNvPr>
          <p:cNvSpPr txBox="1"/>
          <p:nvPr/>
        </p:nvSpPr>
        <p:spPr>
          <a:xfrm>
            <a:off x="327171" y="1482234"/>
            <a:ext cx="3712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Convnet that maps images to vectors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27E75A-E732-4542-9C10-AA16CD2C1C94}"/>
              </a:ext>
            </a:extLst>
          </p:cNvPr>
          <p:cNvGrpSpPr/>
          <p:nvPr/>
        </p:nvGrpSpPr>
        <p:grpSpPr>
          <a:xfrm>
            <a:off x="327171" y="2628858"/>
            <a:ext cx="3712759" cy="3369866"/>
            <a:chOff x="327171" y="2628858"/>
            <a:chExt cx="3712759" cy="3369866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E05E212E-76FE-4078-93B6-DFFD4B749893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9563DA9-4DDF-491B-BC33-CAA2432B0029}"/>
                </a:ext>
              </a:extLst>
            </p:cNvPr>
            <p:cNvSpPr/>
            <p:nvPr/>
          </p:nvSpPr>
          <p:spPr>
            <a:xfrm>
              <a:off x="1044383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2C913210-3961-499F-92D8-ADC84DBB151E}"/>
                </a:ext>
              </a:extLst>
            </p:cNvPr>
            <p:cNvSpPr/>
            <p:nvPr/>
          </p:nvSpPr>
          <p:spPr>
            <a:xfrm>
              <a:off x="1480653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369A144-E6E6-4C9C-9955-CB9AB95ED963}"/>
                </a:ext>
              </a:extLst>
            </p:cNvPr>
            <p:cNvSpPr/>
            <p:nvPr/>
          </p:nvSpPr>
          <p:spPr>
            <a:xfrm>
              <a:off x="1926805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D1E97BD3-F041-4459-A61F-726FFB0750A0}"/>
                </a:ext>
              </a:extLst>
            </p:cNvPr>
            <p:cNvSpPr/>
            <p:nvPr/>
          </p:nvSpPr>
          <p:spPr>
            <a:xfrm>
              <a:off x="2260151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39D65841-F066-4796-94C9-BFDBC1CEF5E3}"/>
                </a:ext>
              </a:extLst>
            </p:cNvPr>
            <p:cNvSpPr/>
            <p:nvPr/>
          </p:nvSpPr>
          <p:spPr>
            <a:xfrm>
              <a:off x="2593497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3FD1A676-6F8B-4E50-B847-11D776DBA7A8}"/>
                </a:ext>
              </a:extLst>
            </p:cNvPr>
            <p:cNvSpPr/>
            <p:nvPr/>
          </p:nvSpPr>
          <p:spPr>
            <a:xfrm>
              <a:off x="2868377" y="4445981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56D0A04E-4472-4222-9DB0-3451BD6E4677}"/>
                </a:ext>
              </a:extLst>
            </p:cNvPr>
            <p:cNvSpPr/>
            <p:nvPr/>
          </p:nvSpPr>
          <p:spPr>
            <a:xfrm>
              <a:off x="3226862" y="4441027"/>
              <a:ext cx="345950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BACBA95D-4B1D-4040-9594-594B0BF10CE8}"/>
                </a:ext>
              </a:extLst>
            </p:cNvPr>
            <p:cNvSpPr/>
            <p:nvPr/>
          </p:nvSpPr>
          <p:spPr>
            <a:xfrm>
              <a:off x="3593535" y="4445981"/>
              <a:ext cx="446395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A94E46-DA27-43AF-ADCD-34A2D45DB640}"/>
                </a:ext>
              </a:extLst>
            </p:cNvPr>
            <p:cNvGrpSpPr/>
            <p:nvPr/>
          </p:nvGrpSpPr>
          <p:grpSpPr>
            <a:xfrm>
              <a:off x="327171" y="2628858"/>
              <a:ext cx="1093553" cy="990267"/>
              <a:chOff x="327171" y="2628858"/>
              <a:chExt cx="1093553" cy="990267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F905209-A0D6-4579-A76B-DEDDC956D8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171" y="3048322"/>
                <a:ext cx="570451" cy="57080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5D73C9-A5A9-4295-9780-A189CFF63669}"/>
                  </a:ext>
                </a:extLst>
              </p:cNvPr>
              <p:cNvSpPr txBox="1"/>
              <p:nvPr/>
            </p:nvSpPr>
            <p:spPr>
              <a:xfrm>
                <a:off x="418243" y="2628858"/>
                <a:ext cx="10024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224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0623553-36C5-4072-BF72-CAAEEC58039B}"/>
              </a:ext>
            </a:extLst>
          </p:cNvPr>
          <p:cNvSpPr txBox="1"/>
          <p:nvPr/>
        </p:nvSpPr>
        <p:spPr>
          <a:xfrm>
            <a:off x="2962848" y="3875569"/>
            <a:ext cx="1101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73D730-4566-4320-9E1F-420A5A6443AE}"/>
              </a:ext>
            </a:extLst>
          </p:cNvPr>
          <p:cNvSpPr txBox="1"/>
          <p:nvPr/>
        </p:nvSpPr>
        <p:spPr>
          <a:xfrm>
            <a:off x="104461" y="5998894"/>
            <a:ext cx="893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Since it’s convolution, can reuse an image network</a:t>
            </a:r>
          </a:p>
        </p:txBody>
      </p:sp>
    </p:spTree>
    <p:extLst>
      <p:ext uri="{BB962C8B-B14F-4D97-AF65-F5344CB8AC3E}">
        <p14:creationId xmlns:p14="http://schemas.microsoft.com/office/powerpoint/2010/main" val="32161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C7E3-BC09-4559-B6E0-2B5AA6C4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dirty="0" err="1"/>
              <a:t>Upsample</a:t>
            </a:r>
            <a:r>
              <a:rPr lang="en-US" dirty="0"/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DEF469-71E3-476C-8385-77027E2D2D6B}"/>
              </a:ext>
            </a:extLst>
          </p:cNvPr>
          <p:cNvGrpSpPr/>
          <p:nvPr/>
        </p:nvGrpSpPr>
        <p:grpSpPr>
          <a:xfrm>
            <a:off x="218115" y="2178600"/>
            <a:ext cx="3585022" cy="2712533"/>
            <a:chOff x="218115" y="1532648"/>
            <a:chExt cx="3585022" cy="271253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F28A22-E42A-4096-B89F-AE2D2D48B1B0}"/>
                </a:ext>
              </a:extLst>
            </p:cNvPr>
            <p:cNvCxnSpPr>
              <a:cxnSpLocks/>
            </p:cNvCxnSpPr>
            <p:nvPr/>
          </p:nvCxnSpPr>
          <p:spPr>
            <a:xfrm>
              <a:off x="1668630" y="3473828"/>
              <a:ext cx="121876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7DAEA51-18E9-4E48-99FB-AE06F7A18968}"/>
                </a:ext>
              </a:extLst>
            </p:cNvPr>
            <p:cNvGrpSpPr/>
            <p:nvPr/>
          </p:nvGrpSpPr>
          <p:grpSpPr>
            <a:xfrm>
              <a:off x="218115" y="2207116"/>
              <a:ext cx="1398911" cy="2038065"/>
              <a:chOff x="1224793" y="1869881"/>
              <a:chExt cx="1398911" cy="203806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2C35BFAA-482F-403D-A5BD-C9EE50C578B0}"/>
                  </a:ext>
                </a:extLst>
              </p:cNvPr>
              <p:cNvSpPr/>
              <p:nvPr/>
            </p:nvSpPr>
            <p:spPr>
              <a:xfrm>
                <a:off x="1963024" y="2454659"/>
                <a:ext cx="611371" cy="1453287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A2BB33-ED10-4DEA-999E-802910349E11}"/>
                  </a:ext>
                </a:extLst>
              </p:cNvPr>
              <p:cNvSpPr txBox="1"/>
              <p:nvPr/>
            </p:nvSpPr>
            <p:spPr>
              <a:xfrm>
                <a:off x="1224793" y="2888914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6CF310-B4C1-4D83-A1AA-2E6EDBB3AEE0}"/>
                  </a:ext>
                </a:extLst>
              </p:cNvPr>
              <p:cNvSpPr txBox="1"/>
              <p:nvPr/>
            </p:nvSpPr>
            <p:spPr>
              <a:xfrm>
                <a:off x="1310081" y="2162269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D4BFCC-11F0-4D92-96BF-093D316CCAD0}"/>
                  </a:ext>
                </a:extLst>
              </p:cNvPr>
              <p:cNvSpPr txBox="1"/>
              <p:nvPr/>
            </p:nvSpPr>
            <p:spPr>
              <a:xfrm>
                <a:off x="1885473" y="1869881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BAF1B5-484C-4478-9190-A62F0DC5F5A8}"/>
                </a:ext>
              </a:extLst>
            </p:cNvPr>
            <p:cNvGrpSpPr/>
            <p:nvPr/>
          </p:nvGrpSpPr>
          <p:grpSpPr>
            <a:xfrm>
              <a:off x="2365695" y="1532648"/>
              <a:ext cx="1437442" cy="2712533"/>
              <a:chOff x="2899524" y="1532648"/>
              <a:chExt cx="1437442" cy="2712533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9A500BF5-E437-4D05-93B3-B23220A5C5C6}"/>
                  </a:ext>
                </a:extLst>
              </p:cNvPr>
              <p:cNvSpPr/>
              <p:nvPr/>
            </p:nvSpPr>
            <p:spPr>
              <a:xfrm>
                <a:off x="3596183" y="2117423"/>
                <a:ext cx="739758" cy="2127758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C48181-0FE1-46B8-AABD-C09B514909F7}"/>
                  </a:ext>
                </a:extLst>
              </p:cNvPr>
              <p:cNvSpPr txBox="1"/>
              <p:nvPr/>
            </p:nvSpPr>
            <p:spPr>
              <a:xfrm>
                <a:off x="3598735" y="1532648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F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CA3D11-023D-4DEF-A9C3-7A8E83D8515D}"/>
                  </a:ext>
                </a:extLst>
              </p:cNvPr>
              <p:cNvSpPr txBox="1"/>
              <p:nvPr/>
            </p:nvSpPr>
            <p:spPr>
              <a:xfrm>
                <a:off x="2899524" y="2889053"/>
                <a:ext cx="7382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A12CA-471D-445A-9454-72BE96F6BBEB}"/>
                  </a:ext>
                </a:extLst>
              </p:cNvPr>
              <p:cNvSpPr txBox="1"/>
              <p:nvPr/>
            </p:nvSpPr>
            <p:spPr>
              <a:xfrm>
                <a:off x="2899524" y="1825035"/>
                <a:ext cx="10217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/>
                  <a:t>2W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/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Do the opposite of how we </a:t>
                </a:r>
                <a:r>
                  <a:rPr lang="en-US" sz="2800" dirty="0" err="1"/>
                  <a:t>downsample</a:t>
                </a:r>
                <a:r>
                  <a:rPr lang="en-US" sz="2800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Pooling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</a:t>
                </a:r>
                <a:r>
                  <a:rPr lang="en-US" sz="2800" dirty="0" err="1"/>
                  <a:t>Unpooling</a:t>
                </a:r>
                <a:r>
                  <a:rPr lang="en-US" sz="2800" dirty="0"/>
                  <a:t>”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Convolution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“Transpose Convolution”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B9B13C1-3534-4AA0-B533-668749D57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273" y="2644364"/>
                <a:ext cx="4629324" cy="2246769"/>
              </a:xfrm>
              <a:prstGeom prst="rect">
                <a:avLst/>
              </a:prstGeom>
              <a:blipFill>
                <a:blip r:embed="rId2"/>
                <a:stretch>
                  <a:fillRect l="-2767" t="-2989" r="-1186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Pooling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CC8C5E-AC0C-46F8-A105-89C0611BC8A0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D9B1E9-D49D-479F-A951-55069EDDD65A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C675A9A7-228F-4FD8-9FED-755DB98C2F8D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AF77155C-CCA2-44FD-A4CE-7878EB59E2E5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8C447DF1-6949-467A-9650-32EACD36CA7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EB87C099-DEFF-422E-A7C9-E4783D808B78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BAA8BE-D0A6-4BEC-826E-B242BBC5BD0D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FF59DAD2-5CCF-461D-A967-A8F4BD02729A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7607C093-AD21-42C0-A115-1AEED518AE31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9937598-27F4-4C8C-A0ED-CD9FF3BCC03E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90B4634F-14B9-40D1-867D-3D9EBE6C0D10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0DDB07-63C9-4D64-AEE4-DBF67020BF18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751225A-9645-4637-8BDD-9223D2810423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2892211-C1A3-4930-AF8F-2F87A5C226E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E4AE23CC-8D24-4435-AEE9-741DF44BFEE1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33517C33-684F-4E1E-88EC-DD2409C928D2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E8E08C-5E25-425E-A237-8306A8FA2597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20B97E-D19F-4E2E-BBC6-3835648CB389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922E93C-1559-44C6-8E45-30C53F6E0597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375793D-0813-4CE3-8A92-E4DA577D16DD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B74C039-3AEE-47ED-89A3-2905A50C59A6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DD225C6-91E5-437D-A581-59255BDCD130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1F78BC7-6BAC-482B-BB85-8568B54ABE4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92C87F6-D926-4E68-84BD-2932367FD6C8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21255BB-D220-46D1-80D8-534D3C9275AF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878BE0-2D59-4BC0-99CC-AFB7547C9E68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D7B199-6180-4A96-8118-4770236BBEDD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B3959CF-11BA-4B8F-8154-4AFB9E9B2D54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EE53781-FCB9-4AF7-B835-B0FD97FF9D47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C40594-D734-4C22-A54D-9AAA0DFF939B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0897746-B1CA-4FDC-9415-E46018DFBC0A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9174759-8935-4333-8427-04FDF8EBD7A9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50C520C-CCAF-4C23-A0A7-B757AE899FB4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32D131F-27FF-437F-A4C0-6F90F53C5758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70F252-8589-438D-B46E-3900FA593C72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75C939-96EE-4317-907F-24314C1FB425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BE211A0-E48D-4A9E-B46C-882DEB7B113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5A94680-00DC-4813-A3E5-2090D00EC65B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1ACEC752-F23A-43D9-A4C8-46497D907818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09E4E0CE-77D3-483C-A906-3EEF8CD78109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Cube 64">
                  <a:extLst>
                    <a:ext uri="{FF2B5EF4-FFF2-40B4-BE49-F238E27FC236}">
                      <a16:creationId xmlns:a16="http://schemas.microsoft.com/office/drawing/2014/main" id="{1FBB7283-F07E-43AE-8460-7FF5906102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C9291DFA-317B-45EC-8F1F-E065679C9B50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A06E19-542A-4482-B675-59B7AF1B8CC8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47B3E81E-05F9-4DCA-8D72-BC733F355FC3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B1781CDB-2F88-4027-89DA-83FFF939748F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D69C8FA1-F373-4B1E-9FCF-ABFEE4C5FDC4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B3707273-6C9F-4700-B079-3FC35D0BF869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8EB70A8-324A-4DC4-A022-92EA01EB91D7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55" name="Cube 54">
                  <a:extLst>
                    <a:ext uri="{FF2B5EF4-FFF2-40B4-BE49-F238E27FC236}">
                      <a16:creationId xmlns:a16="http://schemas.microsoft.com/office/drawing/2014/main" id="{0E9812CE-CD62-45D7-AB6A-E43D434BF9A2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ube 55">
                  <a:extLst>
                    <a:ext uri="{FF2B5EF4-FFF2-40B4-BE49-F238E27FC236}">
                      <a16:creationId xmlns:a16="http://schemas.microsoft.com/office/drawing/2014/main" id="{E10DAAFA-ACC2-4157-BD9E-140E2717D5F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Cube 56">
                  <a:extLst>
                    <a:ext uri="{FF2B5EF4-FFF2-40B4-BE49-F238E27FC236}">
                      <a16:creationId xmlns:a16="http://schemas.microsoft.com/office/drawing/2014/main" id="{9F6BCBA7-594C-465D-93BE-EE1478BFEF8C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ube 57">
                  <a:extLst>
                    <a:ext uri="{FF2B5EF4-FFF2-40B4-BE49-F238E27FC236}">
                      <a16:creationId xmlns:a16="http://schemas.microsoft.com/office/drawing/2014/main" id="{FB45A011-8C55-45E6-B227-5D79B3CE01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79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3E05-31C5-4170-AD34-1BD4ADDB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Now: </a:t>
            </a:r>
            <a:r>
              <a:rPr lang="en-US" dirty="0" err="1"/>
              <a:t>Unpooling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E41CDC-B216-45E6-A8FE-562472871D8F}"/>
              </a:ext>
            </a:extLst>
          </p:cNvPr>
          <p:cNvGrpSpPr/>
          <p:nvPr/>
        </p:nvGrpSpPr>
        <p:grpSpPr>
          <a:xfrm>
            <a:off x="3183585" y="2961457"/>
            <a:ext cx="1677798" cy="2036749"/>
            <a:chOff x="3183585" y="2961457"/>
            <a:chExt cx="1677798" cy="203674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79D3BEA-C333-4AB1-870B-C3A627D2BBE6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96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CA54AA-E63C-4DAA-9580-AABCE8E33917}"/>
                </a:ext>
              </a:extLst>
            </p:cNvPr>
            <p:cNvSpPr txBox="1"/>
            <p:nvPr/>
          </p:nvSpPr>
          <p:spPr>
            <a:xfrm flipH="1">
              <a:off x="3183585" y="2961457"/>
              <a:ext cx="167779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Nearest </a:t>
              </a:r>
              <a:r>
                <a:rPr lang="en-US" sz="2800" dirty="0" err="1"/>
                <a:t>NeighborUnpool</a:t>
              </a:r>
              <a:endParaRPr lang="en-US" sz="2800" dirty="0"/>
            </a:p>
            <a:p>
              <a:pPr algn="ctr"/>
              <a:r>
                <a:rPr lang="en-US" sz="2800" dirty="0"/>
                <a:t>x2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22E93C-1559-44C6-8E45-30C53F6E0597}"/>
              </a:ext>
            </a:extLst>
          </p:cNvPr>
          <p:cNvGrpSpPr/>
          <p:nvPr/>
        </p:nvGrpSpPr>
        <p:grpSpPr>
          <a:xfrm flipH="1">
            <a:off x="5014964" y="4178969"/>
            <a:ext cx="1703236" cy="1680294"/>
            <a:chOff x="628652" y="3203577"/>
            <a:chExt cx="3017388" cy="297674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375793D-0813-4CE3-8A92-E4DA577D16DD}"/>
                </a:ext>
              </a:extLst>
            </p:cNvPr>
            <p:cNvSpPr/>
            <p:nvPr/>
          </p:nvSpPr>
          <p:spPr>
            <a:xfrm>
              <a:off x="628654" y="32035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74C039-3AEE-47ED-89A3-2905A50C59A6}"/>
                </a:ext>
              </a:extLst>
            </p:cNvPr>
            <p:cNvSpPr/>
            <p:nvPr/>
          </p:nvSpPr>
          <p:spPr>
            <a:xfrm>
              <a:off x="1382999" y="320357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DD225C6-91E5-437D-A581-59255BDCD130}"/>
                </a:ext>
              </a:extLst>
            </p:cNvPr>
            <p:cNvSpPr/>
            <p:nvPr/>
          </p:nvSpPr>
          <p:spPr>
            <a:xfrm>
              <a:off x="2137346" y="3203579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1F78BC7-6BAC-482B-BB85-8568B54ABE49}"/>
                </a:ext>
              </a:extLst>
            </p:cNvPr>
            <p:cNvSpPr/>
            <p:nvPr/>
          </p:nvSpPr>
          <p:spPr>
            <a:xfrm>
              <a:off x="628652" y="3940784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92C87F6-D926-4E68-84BD-2932367FD6C8}"/>
                </a:ext>
              </a:extLst>
            </p:cNvPr>
            <p:cNvSpPr/>
            <p:nvPr/>
          </p:nvSpPr>
          <p:spPr>
            <a:xfrm>
              <a:off x="1382999" y="394078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1255BB-D220-46D1-80D8-534D3C9275AF}"/>
                </a:ext>
              </a:extLst>
            </p:cNvPr>
            <p:cNvSpPr/>
            <p:nvPr/>
          </p:nvSpPr>
          <p:spPr>
            <a:xfrm>
              <a:off x="2137344" y="3940782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878BE0-2D59-4BC0-99CC-AFB7547C9E68}"/>
                </a:ext>
              </a:extLst>
            </p:cNvPr>
            <p:cNvSpPr/>
            <p:nvPr/>
          </p:nvSpPr>
          <p:spPr>
            <a:xfrm>
              <a:off x="628652" y="4671626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D7B199-6180-4A96-8118-4770236BBEDD}"/>
                </a:ext>
              </a:extLst>
            </p:cNvPr>
            <p:cNvSpPr/>
            <p:nvPr/>
          </p:nvSpPr>
          <p:spPr>
            <a:xfrm>
              <a:off x="1382999" y="4671624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3959CF-11BA-4B8F-8154-4AFB9E9B2D54}"/>
                </a:ext>
              </a:extLst>
            </p:cNvPr>
            <p:cNvSpPr/>
            <p:nvPr/>
          </p:nvSpPr>
          <p:spPr>
            <a:xfrm>
              <a:off x="2137344" y="4671624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EE53781-FCB9-4AF7-B835-B0FD97FF9D47}"/>
                </a:ext>
              </a:extLst>
            </p:cNvPr>
            <p:cNvSpPr/>
            <p:nvPr/>
          </p:nvSpPr>
          <p:spPr>
            <a:xfrm>
              <a:off x="2891691" y="3203577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7C40594-D734-4C22-A54D-9AAA0DFF939B}"/>
                </a:ext>
              </a:extLst>
            </p:cNvPr>
            <p:cNvSpPr/>
            <p:nvPr/>
          </p:nvSpPr>
          <p:spPr>
            <a:xfrm>
              <a:off x="2891691" y="3940781"/>
              <a:ext cx="754347" cy="75434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897746-B1CA-4FDC-9415-E46018DFBC0A}"/>
                </a:ext>
              </a:extLst>
            </p:cNvPr>
            <p:cNvSpPr/>
            <p:nvPr/>
          </p:nvSpPr>
          <p:spPr>
            <a:xfrm>
              <a:off x="2891691" y="4671623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9174759-8935-4333-8427-04FDF8EBD7A9}"/>
                </a:ext>
              </a:extLst>
            </p:cNvPr>
            <p:cNvSpPr/>
            <p:nvPr/>
          </p:nvSpPr>
          <p:spPr>
            <a:xfrm>
              <a:off x="628654" y="5425975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0C520C-CCAF-4C23-A0A7-B757AE899FB4}"/>
                </a:ext>
              </a:extLst>
            </p:cNvPr>
            <p:cNvSpPr/>
            <p:nvPr/>
          </p:nvSpPr>
          <p:spPr>
            <a:xfrm>
              <a:off x="1382999" y="5425972"/>
              <a:ext cx="754347" cy="75434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32D131F-27FF-437F-A4C0-6F90F53C5758}"/>
                </a:ext>
              </a:extLst>
            </p:cNvPr>
            <p:cNvSpPr/>
            <p:nvPr/>
          </p:nvSpPr>
          <p:spPr>
            <a:xfrm>
              <a:off x="2137346" y="5425970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870F252-8589-438D-B46E-3900FA593C72}"/>
                </a:ext>
              </a:extLst>
            </p:cNvPr>
            <p:cNvSpPr/>
            <p:nvPr/>
          </p:nvSpPr>
          <p:spPr>
            <a:xfrm>
              <a:off x="2891693" y="5425968"/>
              <a:ext cx="754347" cy="75434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578C91F-64D0-47A5-8F77-7B0CDF8501B5}"/>
              </a:ext>
            </a:extLst>
          </p:cNvPr>
          <p:cNvGrpSpPr/>
          <p:nvPr/>
        </p:nvGrpSpPr>
        <p:grpSpPr>
          <a:xfrm>
            <a:off x="5667130" y="1883325"/>
            <a:ext cx="2784306" cy="3173389"/>
            <a:chOff x="5667130" y="1883325"/>
            <a:chExt cx="2784306" cy="31733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CC8C5E-AC0C-46F8-A105-89C0611BC8A0}"/>
                </a:ext>
              </a:extLst>
            </p:cNvPr>
            <p:cNvGrpSpPr/>
            <p:nvPr/>
          </p:nvGrpSpPr>
          <p:grpSpPr>
            <a:xfrm flipH="1">
              <a:off x="5667130" y="1883325"/>
              <a:ext cx="2784306" cy="1373699"/>
              <a:chOff x="611872" y="1883325"/>
              <a:chExt cx="2784306" cy="137369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3D9B1E9-D49D-479F-A951-55069EDDD65A}"/>
                  </a:ext>
                </a:extLst>
              </p:cNvPr>
              <p:cNvGrpSpPr/>
              <p:nvPr/>
            </p:nvGrpSpPr>
            <p:grpSpPr>
              <a:xfrm>
                <a:off x="611872" y="1902203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675A9A7-228F-4FD8-9FED-755DB98C2F8D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AF77155C-CCA2-44FD-A4CE-7878EB59E2E5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8C447DF1-6949-467A-9650-32EACD36CA7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EB87C099-DEFF-422E-A7C9-E4783D808B7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2BAA8BE-D0A6-4BEC-826E-B242BBC5BD0D}"/>
                  </a:ext>
                </a:extLst>
              </p:cNvPr>
              <p:cNvGrpSpPr/>
              <p:nvPr/>
            </p:nvGrpSpPr>
            <p:grpSpPr>
              <a:xfrm>
                <a:off x="1584823" y="1902203"/>
                <a:ext cx="797947" cy="1354821"/>
                <a:chOff x="1584823" y="1902203"/>
                <a:chExt cx="797947" cy="1354821"/>
              </a:xfrm>
            </p:grpSpPr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FF59DAD2-5CCF-461D-A967-A8F4BD02729A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Cube 14">
                  <a:extLst>
                    <a:ext uri="{FF2B5EF4-FFF2-40B4-BE49-F238E27FC236}">
                      <a16:creationId xmlns:a16="http://schemas.microsoft.com/office/drawing/2014/main" id="{7607C093-AD21-42C0-A115-1AEED518AE3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ube 15">
                  <a:extLst>
                    <a:ext uri="{FF2B5EF4-FFF2-40B4-BE49-F238E27FC236}">
                      <a16:creationId xmlns:a16="http://schemas.microsoft.com/office/drawing/2014/main" id="{69937598-27F4-4C8C-A0ED-CD9FF3BCC03E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ube 16">
                  <a:extLst>
                    <a:ext uri="{FF2B5EF4-FFF2-40B4-BE49-F238E27FC236}">
                      <a16:creationId xmlns:a16="http://schemas.microsoft.com/office/drawing/2014/main" id="{90B4634F-14B9-40D1-867D-3D9EBE6C0D10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A0DDB07-63C9-4D64-AEE4-DBF67020BF18}"/>
                  </a:ext>
                </a:extLst>
              </p:cNvPr>
              <p:cNvGrpSpPr/>
              <p:nvPr/>
            </p:nvGrpSpPr>
            <p:grpSpPr>
              <a:xfrm>
                <a:off x="2103749" y="1883325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10" name="Cube 9">
                  <a:extLst>
                    <a:ext uri="{FF2B5EF4-FFF2-40B4-BE49-F238E27FC236}">
                      <a16:creationId xmlns:a16="http://schemas.microsoft.com/office/drawing/2014/main" id="{1751225A-9645-4637-8BDD-9223D2810423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2892211-C1A3-4930-AF8F-2F87A5C226E4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E4AE23CC-8D24-4435-AEE9-741DF44BFEE1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33517C33-684F-4E1E-88EC-DD2409C928D2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BA9D08-BC9A-462D-9D91-F8B2EC9F4DFA}"/>
                </a:ext>
              </a:extLst>
            </p:cNvPr>
            <p:cNvSpPr/>
            <p:nvPr/>
          </p:nvSpPr>
          <p:spPr>
            <a:xfrm flipH="1">
              <a:off x="6848581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E211A0-E48D-4A9E-B46C-882DEB7B1131}"/>
              </a:ext>
            </a:extLst>
          </p:cNvPr>
          <p:cNvGrpSpPr/>
          <p:nvPr/>
        </p:nvGrpSpPr>
        <p:grpSpPr>
          <a:xfrm flipH="1">
            <a:off x="184000" y="2186040"/>
            <a:ext cx="1571668" cy="775417"/>
            <a:chOff x="5840799" y="1700861"/>
            <a:chExt cx="2784306" cy="137369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A94680-00DC-4813-A3E5-2090D00EC65B}"/>
                </a:ext>
              </a:extLst>
            </p:cNvPr>
            <p:cNvGrpSpPr/>
            <p:nvPr/>
          </p:nvGrpSpPr>
          <p:grpSpPr>
            <a:xfrm>
              <a:off x="5840799" y="1719739"/>
              <a:ext cx="1292429" cy="1354821"/>
              <a:chOff x="611872" y="1902203"/>
              <a:chExt cx="1292429" cy="1354821"/>
            </a:xfrm>
          </p:grpSpPr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1ACEC752-F23A-43D9-A4C8-46497D907818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09E4E0CE-77D3-483C-A906-3EEF8CD78109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1FBB7283-F07E-43AE-8460-7FF5906102AF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C9291DFA-317B-45EC-8F1F-E065679C9B50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CA06E19-542A-4482-B675-59B7AF1B8CC8}"/>
                </a:ext>
              </a:extLst>
            </p:cNvPr>
            <p:cNvGrpSpPr/>
            <p:nvPr/>
          </p:nvGrpSpPr>
          <p:grpSpPr>
            <a:xfrm>
              <a:off x="6813750" y="1719739"/>
              <a:ext cx="797947" cy="1354821"/>
              <a:chOff x="1584823" y="1902203"/>
              <a:chExt cx="797947" cy="1354821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7B3E81E-05F9-4DCA-8D72-BC733F355FC3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B1781CDB-2F88-4027-89DA-83FFF939748F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69C8FA1-F373-4B1E-9FCF-ABFEE4C5FDC4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B3707273-6C9F-4700-B079-3FC35D0BF869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EB70A8-324A-4DC4-A022-92EA01EB91D7}"/>
                </a:ext>
              </a:extLst>
            </p:cNvPr>
            <p:cNvGrpSpPr/>
            <p:nvPr/>
          </p:nvGrpSpPr>
          <p:grpSpPr>
            <a:xfrm>
              <a:off x="7332676" y="1700861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0E9812CE-CD62-45D7-AB6A-E43D434BF9A2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E10DAAFA-ACC2-4157-BD9E-140E2717D5F4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9F6BCBA7-594C-465D-93BE-EE1478BFEF8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FB45A011-8C55-45E6-B227-5D79B3CE0105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6713E5-EA61-4B3D-B784-E01B9750A41C}"/>
              </a:ext>
            </a:extLst>
          </p:cNvPr>
          <p:cNvGrpSpPr/>
          <p:nvPr/>
        </p:nvGrpSpPr>
        <p:grpSpPr>
          <a:xfrm>
            <a:off x="1020227" y="3129094"/>
            <a:ext cx="2077357" cy="2485455"/>
            <a:chOff x="1020227" y="3129094"/>
            <a:chExt cx="2077357" cy="2485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183DEFB-1EF8-4B50-8293-B541DFFFCC19}"/>
                </a:ext>
              </a:extLst>
            </p:cNvPr>
            <p:cNvGrpSpPr/>
            <p:nvPr/>
          </p:nvGrpSpPr>
          <p:grpSpPr>
            <a:xfrm flipH="1">
              <a:off x="1850729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62141CB-D381-47DD-988E-4146B2B3A94F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A1A185-8612-45E3-959A-28D773D0103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F78695F-012F-47A4-85F3-6294DC1BCEF3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1B19A6D-3E63-442A-AC6A-AC9FCDA8FA6C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277B720-3EB9-45DD-B813-42BB34370A2B}"/>
                </a:ext>
              </a:extLst>
            </p:cNvPr>
            <p:cNvSpPr/>
            <p:nvPr/>
          </p:nvSpPr>
          <p:spPr>
            <a:xfrm flipH="1">
              <a:off x="1020227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0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030F-E6EF-4961-A126-A368A343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98A92-8ED9-4429-9437-378D592D1047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B80D9-61E4-4003-9085-824094F678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0B7AE47-084F-4208-BF2D-10A211D137AA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4E93C-0DDE-4D6F-A80C-FDB60F461F6A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E0C9BE-2F0E-4520-9818-6C1B9D517898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5EB8BA-2097-4EFA-8D84-DA4C3DB3D041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B336B8E-32EF-4CDF-BE28-A2B34236BDE6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8FA188-0B06-4BA7-8DD8-CE08938812A4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802AD2-2C8B-4B47-9260-31FF31FE75B6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F73625C5-A799-4799-88A0-0D973CAE48FC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704A7C-3D97-46FD-ACE8-9CB65DB1A08F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C449E3-C2E4-42E9-A8DE-787815BE80EA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A07A3A-D1DF-4D8C-9D3E-13DB1EA28FB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E69962-9A49-483E-8B5F-9C8AE2144DDA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algn="ctr"/>
            <a:r>
              <a:rPr lang="en-US" sz="2800" dirty="0"/>
              <a:t>Which pixels in this image are a cat? </a:t>
            </a:r>
          </a:p>
          <a:p>
            <a:pPr algn="ctr"/>
            <a:r>
              <a:rPr lang="en-US" sz="2800" dirty="0"/>
              <a:t>How far is each pixel away from the camera?</a:t>
            </a:r>
          </a:p>
          <a:p>
            <a:pPr algn="ctr"/>
            <a:r>
              <a:rPr lang="en-US" sz="2800" dirty="0"/>
              <a:t>Which pixels of this image are fake?</a:t>
            </a:r>
          </a:p>
        </p:txBody>
      </p:sp>
    </p:spTree>
    <p:extLst>
      <p:ext uri="{BB962C8B-B14F-4D97-AF65-F5344CB8AC3E}">
        <p14:creationId xmlns:p14="http://schemas.microsoft.com/office/powerpoint/2010/main" val="4059950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E0803-C59C-491A-9600-AF48187E60D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</p:spTree>
    <p:extLst>
      <p:ext uri="{BB962C8B-B14F-4D97-AF65-F5344CB8AC3E}">
        <p14:creationId xmlns:p14="http://schemas.microsoft.com/office/powerpoint/2010/main" val="3710287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AE43F-38B1-49A2-AD77-924E9AD870B3}"/>
              </a:ext>
            </a:extLst>
          </p:cNvPr>
          <p:cNvSpPr txBox="1"/>
          <p:nvPr/>
        </p:nvSpPr>
        <p:spPr>
          <a:xfrm>
            <a:off x="5909480" y="4303552"/>
            <a:ext cx="285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Dot product between filter f and input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EED65-88CD-43E3-B0B0-E0A3322BE21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16333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Convolution, Stride 2, Pad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CDDB8F-2970-4A83-9AAA-0D00C0AE527E}"/>
              </a:ext>
            </a:extLst>
          </p:cNvPr>
          <p:cNvSpPr/>
          <p:nvPr/>
        </p:nvSpPr>
        <p:spPr>
          <a:xfrm>
            <a:off x="3018124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16A58B-0CFF-42B9-856E-54602D821691}"/>
              </a:ext>
            </a:extLst>
          </p:cNvPr>
          <p:cNvGrpSpPr/>
          <p:nvPr/>
        </p:nvGrpSpPr>
        <p:grpSpPr>
          <a:xfrm>
            <a:off x="1987665" y="3171385"/>
            <a:ext cx="1030459" cy="1018750"/>
            <a:chOff x="339067" y="2472499"/>
            <a:chExt cx="1030459" cy="10187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D31572B-9539-416A-B08B-7F4E6D6614A2}"/>
                </a:ext>
              </a:extLst>
            </p:cNvPr>
            <p:cNvSpPr/>
            <p:nvPr/>
          </p:nvSpPr>
          <p:spPr>
            <a:xfrm>
              <a:off x="339068" y="247250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05A496-C03F-4C25-9649-FCBD410B6116}"/>
                </a:ext>
              </a:extLst>
            </p:cNvPr>
            <p:cNvSpPr/>
            <p:nvPr/>
          </p:nvSpPr>
          <p:spPr>
            <a:xfrm>
              <a:off x="854297" y="247249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B798E1-C2EF-4958-81BD-C0C7566E31C2}"/>
                </a:ext>
              </a:extLst>
            </p:cNvPr>
            <p:cNvSpPr/>
            <p:nvPr/>
          </p:nvSpPr>
          <p:spPr>
            <a:xfrm>
              <a:off x="339067" y="2976020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66B0A9-526E-4877-B526-388F77A2D448}"/>
                </a:ext>
              </a:extLst>
            </p:cNvPr>
            <p:cNvSpPr/>
            <p:nvPr/>
          </p:nvSpPr>
          <p:spPr>
            <a:xfrm>
              <a:off x="854296" y="29760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D78E4C5-3AB7-40AA-8274-B1811CEF1D6C}"/>
              </a:ext>
            </a:extLst>
          </p:cNvPr>
          <p:cNvSpPr/>
          <p:nvPr/>
        </p:nvSpPr>
        <p:spPr>
          <a:xfrm>
            <a:off x="3018123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37F9E3-B426-4711-88F0-92DCF325B144}"/>
              </a:ext>
            </a:extLst>
          </p:cNvPr>
          <p:cNvSpPr/>
          <p:nvPr/>
        </p:nvSpPr>
        <p:spPr>
          <a:xfrm>
            <a:off x="1987665" y="417408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45A8D9-B9C5-4CC9-813C-E171B3BDBD6A}"/>
              </a:ext>
            </a:extLst>
          </p:cNvPr>
          <p:cNvSpPr/>
          <p:nvPr/>
        </p:nvSpPr>
        <p:spPr>
          <a:xfrm>
            <a:off x="2502894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E14ED7-F1A6-4263-9C13-11035EEA922F}"/>
              </a:ext>
            </a:extLst>
          </p:cNvPr>
          <p:cNvSpPr/>
          <p:nvPr/>
        </p:nvSpPr>
        <p:spPr>
          <a:xfrm>
            <a:off x="3018123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0AA4E0-5F67-45DF-BED1-7F862105EB3E}"/>
              </a:ext>
            </a:extLst>
          </p:cNvPr>
          <p:cNvSpPr/>
          <p:nvPr/>
        </p:nvSpPr>
        <p:spPr>
          <a:xfrm>
            <a:off x="3533352" y="317138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2F75A6-249C-4B83-B2BA-3264F37FBE27}"/>
              </a:ext>
            </a:extLst>
          </p:cNvPr>
          <p:cNvSpPr/>
          <p:nvPr/>
        </p:nvSpPr>
        <p:spPr>
          <a:xfrm>
            <a:off x="3533351" y="3674905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56FFA5-2AE0-4830-9058-F46EEF260370}"/>
              </a:ext>
            </a:extLst>
          </p:cNvPr>
          <p:cNvSpPr/>
          <p:nvPr/>
        </p:nvSpPr>
        <p:spPr>
          <a:xfrm>
            <a:off x="3533351" y="417407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E21CE-7C59-458E-8B6E-333FD260AF3D}"/>
              </a:ext>
            </a:extLst>
          </p:cNvPr>
          <p:cNvSpPr/>
          <p:nvPr/>
        </p:nvSpPr>
        <p:spPr>
          <a:xfrm>
            <a:off x="1987666" y="468930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340F7C-42D7-4359-B8D0-A16F4BA053B9}"/>
              </a:ext>
            </a:extLst>
          </p:cNvPr>
          <p:cNvSpPr/>
          <p:nvPr/>
        </p:nvSpPr>
        <p:spPr>
          <a:xfrm>
            <a:off x="2502895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B173A-732A-47C0-B452-C4C5FA19C99A}"/>
              </a:ext>
            </a:extLst>
          </p:cNvPr>
          <p:cNvSpPr/>
          <p:nvPr/>
        </p:nvSpPr>
        <p:spPr>
          <a:xfrm>
            <a:off x="3018124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7D7F18-6C0E-43C5-B40B-EA02261D9D24}"/>
              </a:ext>
            </a:extLst>
          </p:cNvPr>
          <p:cNvSpPr/>
          <p:nvPr/>
        </p:nvSpPr>
        <p:spPr>
          <a:xfrm>
            <a:off x="3533352" y="4689308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836A015-CEFF-4B8A-8B26-E18F1C239813}"/>
              </a:ext>
            </a:extLst>
          </p:cNvPr>
          <p:cNvSpPr/>
          <p:nvPr/>
        </p:nvSpPr>
        <p:spPr>
          <a:xfrm>
            <a:off x="5909480" y="3552412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C8F0E3D-74CD-4ADB-8131-4F8C418C3AD4}"/>
              </a:ext>
            </a:extLst>
          </p:cNvPr>
          <p:cNvCxnSpPr>
            <a:cxnSpLocks/>
          </p:cNvCxnSpPr>
          <p:nvPr/>
        </p:nvCxnSpPr>
        <p:spPr>
          <a:xfrm>
            <a:off x="4283600" y="4182768"/>
            <a:ext cx="126055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EAD9B29-4AD7-4632-ABCA-894CBECC7906}"/>
              </a:ext>
            </a:extLst>
          </p:cNvPr>
          <p:cNvSpPr/>
          <p:nvPr/>
        </p:nvSpPr>
        <p:spPr>
          <a:xfrm>
            <a:off x="1472437" y="2650833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A115DC-E2D1-4B4F-B9B0-10916D4ED7A8}"/>
              </a:ext>
            </a:extLst>
          </p:cNvPr>
          <p:cNvSpPr/>
          <p:nvPr/>
        </p:nvSpPr>
        <p:spPr>
          <a:xfrm>
            <a:off x="2502894" y="2650833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749DB9F-00B2-4823-9615-875A74BA86BE}"/>
              </a:ext>
            </a:extLst>
          </p:cNvPr>
          <p:cNvSpPr/>
          <p:nvPr/>
        </p:nvSpPr>
        <p:spPr>
          <a:xfrm>
            <a:off x="2240391" y="3204141"/>
            <a:ext cx="1040235" cy="260165"/>
          </a:xfrm>
          <a:custGeom>
            <a:avLst/>
            <a:gdLst>
              <a:gd name="connsiteX0" fmla="*/ 0 w 1040235"/>
              <a:gd name="connsiteY0" fmla="*/ 260165 h 260165"/>
              <a:gd name="connsiteX1" fmla="*/ 528507 w 1040235"/>
              <a:gd name="connsiteY1" fmla="*/ 107 h 260165"/>
              <a:gd name="connsiteX2" fmla="*/ 1040235 w 1040235"/>
              <a:gd name="connsiteY2" fmla="*/ 234998 h 26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235" h="260165">
                <a:moveTo>
                  <a:pt x="0" y="260165"/>
                </a:moveTo>
                <a:cubicBezTo>
                  <a:pt x="177567" y="132233"/>
                  <a:pt x="355135" y="4301"/>
                  <a:pt x="528507" y="107"/>
                </a:cubicBezTo>
                <a:cubicBezTo>
                  <a:pt x="701879" y="-4087"/>
                  <a:pt x="871057" y="115455"/>
                  <a:pt x="1040235" y="234998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AE67A9-617F-4506-B7ED-BE2484EE7453}"/>
              </a:ext>
            </a:extLst>
          </p:cNvPr>
          <p:cNvSpPr/>
          <p:nvPr/>
        </p:nvSpPr>
        <p:spPr>
          <a:xfrm>
            <a:off x="6532907" y="3552411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DA4AD64-E30D-4303-8E19-D8BA3D2839FA}"/>
              </a:ext>
            </a:extLst>
          </p:cNvPr>
          <p:cNvSpPr/>
          <p:nvPr/>
        </p:nvSpPr>
        <p:spPr>
          <a:xfrm>
            <a:off x="1472437" y="3650864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B9A094-7C85-48A2-B728-E6EBD28814C7}"/>
              </a:ext>
            </a:extLst>
          </p:cNvPr>
          <p:cNvSpPr/>
          <p:nvPr/>
        </p:nvSpPr>
        <p:spPr>
          <a:xfrm>
            <a:off x="2514785" y="3650864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0C3EC9-AB27-486F-8752-5ACFA3921326}"/>
              </a:ext>
            </a:extLst>
          </p:cNvPr>
          <p:cNvSpPr/>
          <p:nvPr/>
        </p:nvSpPr>
        <p:spPr>
          <a:xfrm>
            <a:off x="5909480" y="4161672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1A44EE-034F-4781-B474-0D1E93D4B43C}"/>
              </a:ext>
            </a:extLst>
          </p:cNvPr>
          <p:cNvSpPr/>
          <p:nvPr/>
        </p:nvSpPr>
        <p:spPr>
          <a:xfrm>
            <a:off x="6532907" y="4161670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0FB829-7D12-43A6-AE2E-9465C486E6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3821523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B61E-752C-44C1-AA54-505B20BC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Transpose Convolution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2BB59-93F8-436F-BF23-13ADDC9F2E08}"/>
              </a:ext>
            </a:extLst>
          </p:cNvPr>
          <p:cNvGrpSpPr/>
          <p:nvPr/>
        </p:nvGrpSpPr>
        <p:grpSpPr>
          <a:xfrm>
            <a:off x="240754" y="1503258"/>
            <a:ext cx="3702688" cy="4752610"/>
            <a:chOff x="240754" y="1503258"/>
            <a:chExt cx="3702688" cy="47526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458EAB-3427-4A4C-8BDC-51BA6DE1CB9B}"/>
                </a:ext>
              </a:extLst>
            </p:cNvPr>
            <p:cNvSpPr txBox="1"/>
            <p:nvPr/>
          </p:nvSpPr>
          <p:spPr>
            <a:xfrm flipH="1">
              <a:off x="353134" y="1503258"/>
              <a:ext cx="3477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Convolution</a:t>
              </a:r>
            </a:p>
          </p:txBody>
        </p:sp>
        <p:pic>
          <p:nvPicPr>
            <p:cNvPr id="3074" name="Picture 2" descr="https://da2lh5cs8ikqj.cloudfront.net/cart-products/ASDfFtXTqwxuxiFE.medium">
              <a:extLst>
                <a:ext uri="{FF2B5EF4-FFF2-40B4-BE49-F238E27FC236}">
                  <a16:creationId xmlns:a16="http://schemas.microsoft.com/office/drawing/2014/main" id="{88D39938-594B-46C0-BA67-E1AFBD4F45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9287"/>
            <a:stretch/>
          </p:blipFill>
          <p:spPr bwMode="auto">
            <a:xfrm>
              <a:off x="562062" y="3284068"/>
              <a:ext cx="3060073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4A984-4855-49DD-B7F1-05C447D73998}"/>
                </a:ext>
              </a:extLst>
            </p:cNvPr>
            <p:cNvSpPr/>
            <p:nvPr/>
          </p:nvSpPr>
          <p:spPr>
            <a:xfrm>
              <a:off x="1132515" y="4073681"/>
              <a:ext cx="1392573" cy="139257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32BEB-45BC-489E-B5D2-9A6E02B4405C}"/>
                </a:ext>
              </a:extLst>
            </p:cNvPr>
            <p:cNvSpPr txBox="1"/>
            <p:nvPr/>
          </p:nvSpPr>
          <p:spPr>
            <a:xfrm>
              <a:off x="240754" y="2189527"/>
              <a:ext cx="3702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little lens that looks at a pixel.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61AE1-903B-4706-8947-75D91C6955D2}"/>
              </a:ext>
            </a:extLst>
          </p:cNvPr>
          <p:cNvGrpSpPr/>
          <p:nvPr/>
        </p:nvGrpSpPr>
        <p:grpSpPr>
          <a:xfrm>
            <a:off x="4912458" y="1503258"/>
            <a:ext cx="3812849" cy="4752610"/>
            <a:chOff x="4912458" y="1503258"/>
            <a:chExt cx="3812849" cy="4752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13E240-5053-44AB-A014-1161EB4BA4E4}"/>
                </a:ext>
              </a:extLst>
            </p:cNvPr>
            <p:cNvSpPr txBox="1"/>
            <p:nvPr/>
          </p:nvSpPr>
          <p:spPr>
            <a:xfrm flipH="1">
              <a:off x="4912458" y="1503258"/>
              <a:ext cx="3812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/>
                <a:t>Transpose Conv.</a:t>
              </a:r>
            </a:p>
          </p:txBody>
        </p:sp>
        <p:pic>
          <p:nvPicPr>
            <p:cNvPr id="7" name="Picture 2" descr="https://www.thespruce.com/thmb/LkgazdbjzwHlhAutFCplvC5VaxY=/2127x1412/filters:no_upscale():max_bytes(150000):strip_icc()/4x4-Tile-Backsplash-Behind-Stove-188074787-56a4a0f13df78cf77283523e.jpg">
              <a:extLst>
                <a:ext uri="{FF2B5EF4-FFF2-40B4-BE49-F238E27FC236}">
                  <a16:creationId xmlns:a16="http://schemas.microsoft.com/office/drawing/2014/main" id="{360AFA28-F1C4-4834-8D1C-699CB17D3A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t="18521" b="11597"/>
            <a:stretch/>
          </p:blipFill>
          <p:spPr bwMode="auto">
            <a:xfrm>
              <a:off x="4912459" y="3284068"/>
              <a:ext cx="3812848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EDF845-F9D2-4879-981A-1EAE9A2F9166}"/>
                </a:ext>
              </a:extLst>
            </p:cNvPr>
            <p:cNvSpPr/>
            <p:nvPr/>
          </p:nvSpPr>
          <p:spPr>
            <a:xfrm>
              <a:off x="5764637" y="3804737"/>
              <a:ext cx="1215003" cy="1215003"/>
            </a:xfrm>
            <a:prstGeom prst="rect">
              <a:avLst/>
            </a:prstGeom>
            <a:noFill/>
            <a:ln w="1270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FCE58A-95F0-4AC9-AE0B-F7E07D61F82B}"/>
                </a:ext>
              </a:extLst>
            </p:cNvPr>
            <p:cNvSpPr txBox="1"/>
            <p:nvPr/>
          </p:nvSpPr>
          <p:spPr>
            <a:xfrm>
              <a:off x="4912459" y="2189527"/>
              <a:ext cx="38128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Filter: tiles used to make image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194824-226E-4835-BC14-57E8121B83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ifixit.com, thespruce.com</a:t>
            </a:r>
          </a:p>
        </p:txBody>
      </p:sp>
    </p:spTree>
    <p:extLst>
      <p:ext uri="{BB962C8B-B14F-4D97-AF65-F5344CB8AC3E}">
        <p14:creationId xmlns:p14="http://schemas.microsoft.com/office/powerpoint/2010/main" val="42456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F0D2F31-08D5-492D-8C56-2C09BD9B8715}"/>
              </a:ext>
            </a:extLst>
          </p:cNvPr>
          <p:cNvSpPr/>
          <p:nvPr/>
        </p:nvSpPr>
        <p:spPr>
          <a:xfrm flipH="1">
            <a:off x="4251631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4AA1423-2A45-40E1-8544-48087A049320}"/>
              </a:ext>
            </a:extLst>
          </p:cNvPr>
          <p:cNvSpPr/>
          <p:nvPr/>
        </p:nvSpPr>
        <p:spPr>
          <a:xfrm flipH="1">
            <a:off x="4766860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E9C7AAA-B5FA-4595-B771-4665716D289A}"/>
              </a:ext>
            </a:extLst>
          </p:cNvPr>
          <p:cNvSpPr/>
          <p:nvPr/>
        </p:nvSpPr>
        <p:spPr>
          <a:xfrm flipH="1">
            <a:off x="4766860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99F9666-102E-48BD-8BB2-CB2131C7F07C}"/>
              </a:ext>
            </a:extLst>
          </p:cNvPr>
          <p:cNvSpPr/>
          <p:nvPr/>
        </p:nvSpPr>
        <p:spPr>
          <a:xfrm flipH="1">
            <a:off x="4251631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A6B0638-C385-478C-B3BA-B30417C1062B}"/>
              </a:ext>
            </a:extLst>
          </p:cNvPr>
          <p:cNvSpPr/>
          <p:nvPr/>
        </p:nvSpPr>
        <p:spPr>
          <a:xfrm flipH="1">
            <a:off x="4766860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B047ECC-B8B6-46C2-BB81-3B3EB48A2AC1}"/>
              </a:ext>
            </a:extLst>
          </p:cNvPr>
          <p:cNvSpPr/>
          <p:nvPr/>
        </p:nvSpPr>
        <p:spPr>
          <a:xfrm flipH="1">
            <a:off x="4251631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79D359D-7624-4C19-A186-0AE22382FEA8}"/>
              </a:ext>
            </a:extLst>
          </p:cNvPr>
          <p:cNvSpPr/>
          <p:nvPr/>
        </p:nvSpPr>
        <p:spPr>
          <a:xfrm flipH="1">
            <a:off x="3736403" y="318011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10B4AED-5EC1-406A-A6DC-D75A6DED9F73}"/>
              </a:ext>
            </a:extLst>
          </p:cNvPr>
          <p:cNvSpPr/>
          <p:nvPr/>
        </p:nvSpPr>
        <p:spPr>
          <a:xfrm flipH="1">
            <a:off x="3736403" y="3683639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0B6911E-96AF-4354-8358-741A5BF08B98}"/>
              </a:ext>
            </a:extLst>
          </p:cNvPr>
          <p:cNvSpPr/>
          <p:nvPr/>
        </p:nvSpPr>
        <p:spPr>
          <a:xfrm flipH="1">
            <a:off x="3736403" y="418281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EDA10C1-E38B-468E-800B-98E395EC3056}"/>
              </a:ext>
            </a:extLst>
          </p:cNvPr>
          <p:cNvGrpSpPr/>
          <p:nvPr/>
        </p:nvGrpSpPr>
        <p:grpSpPr>
          <a:xfrm>
            <a:off x="628650" y="2666498"/>
            <a:ext cx="6753767" cy="2425003"/>
            <a:chOff x="628650" y="2666498"/>
            <a:chExt cx="6753767" cy="2425003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002DE12-151D-4E04-B558-DEB3871D8DD0}"/>
                </a:ext>
              </a:extLst>
            </p:cNvPr>
            <p:cNvSpPr/>
            <p:nvPr/>
          </p:nvSpPr>
          <p:spPr>
            <a:xfrm>
              <a:off x="628650" y="3561146"/>
              <a:ext cx="623427" cy="62342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I11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66E6547-C6B2-42C2-80DE-DF021A5840AC}"/>
                </a:ext>
              </a:extLst>
            </p:cNvPr>
            <p:cNvSpPr/>
            <p:nvPr/>
          </p:nvSpPr>
          <p:spPr>
            <a:xfrm>
              <a:off x="3209284" y="2666498"/>
              <a:ext cx="1545686" cy="151792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/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6F53AD-79AA-4A74-A308-F0CCED852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9499" y="4352837"/>
                  <a:ext cx="1292918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8E2EE9-AE29-4A35-9199-B3410CFA2EA6}"/>
              </a:ext>
            </a:extLst>
          </p:cNvPr>
          <p:cNvGrpSpPr/>
          <p:nvPr/>
        </p:nvGrpSpPr>
        <p:grpSpPr>
          <a:xfrm>
            <a:off x="1252077" y="2650833"/>
            <a:ext cx="7423258" cy="2440668"/>
            <a:chOff x="1252077" y="2650833"/>
            <a:chExt cx="7423258" cy="244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6AF8957-199D-4919-8E9D-B45AEF240950}"/>
                </a:ext>
              </a:extLst>
            </p:cNvPr>
            <p:cNvGrpSpPr/>
            <p:nvPr/>
          </p:nvGrpSpPr>
          <p:grpSpPr>
            <a:xfrm>
              <a:off x="1252077" y="2650833"/>
              <a:ext cx="4522783" cy="1533739"/>
              <a:chOff x="1252077" y="2650833"/>
              <a:chExt cx="4522783" cy="1533739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17129C-839A-4914-9195-463D4EEB50E1}"/>
                  </a:ext>
                </a:extLst>
              </p:cNvPr>
              <p:cNvSpPr/>
              <p:nvPr/>
            </p:nvSpPr>
            <p:spPr>
              <a:xfrm>
                <a:off x="1252077" y="3561145"/>
                <a:ext cx="623427" cy="62342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I12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73F33A3-172B-421D-A419-D4AED9B07BBC}"/>
                  </a:ext>
                </a:extLst>
              </p:cNvPr>
              <p:cNvSpPr/>
              <p:nvPr/>
            </p:nvSpPr>
            <p:spPr>
              <a:xfrm>
                <a:off x="4229174" y="2650833"/>
                <a:ext cx="1545686" cy="1517922"/>
              </a:xfrm>
              <a:prstGeom prst="rect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9323985-6B30-457B-9483-770D3946F38A}"/>
                  </a:ext>
                </a:extLst>
              </p:cNvPr>
              <p:cNvSpPr/>
              <p:nvPr/>
            </p:nvSpPr>
            <p:spPr>
              <a:xfrm>
                <a:off x="3966671" y="3204141"/>
                <a:ext cx="1040235" cy="260165"/>
              </a:xfrm>
              <a:custGeom>
                <a:avLst/>
                <a:gdLst>
                  <a:gd name="connsiteX0" fmla="*/ 0 w 1040235"/>
                  <a:gd name="connsiteY0" fmla="*/ 260165 h 260165"/>
                  <a:gd name="connsiteX1" fmla="*/ 528507 w 1040235"/>
                  <a:gd name="connsiteY1" fmla="*/ 107 h 260165"/>
                  <a:gd name="connsiteX2" fmla="*/ 1040235 w 1040235"/>
                  <a:gd name="connsiteY2" fmla="*/ 234998 h 260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0235" h="260165">
                    <a:moveTo>
                      <a:pt x="0" y="260165"/>
                    </a:moveTo>
                    <a:cubicBezTo>
                      <a:pt x="177567" y="132233"/>
                      <a:pt x="355135" y="4301"/>
                      <a:pt x="528507" y="107"/>
                    </a:cubicBezTo>
                    <a:cubicBezTo>
                      <a:pt x="701879" y="-4087"/>
                      <a:pt x="871057" y="115455"/>
                      <a:pt x="1040235" y="23499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/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  <m:r>
                          <a:rPr lang="en-US" sz="4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US" sz="48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78B280B-CF93-4144-96E9-DF8A034B6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417" y="4352837"/>
                  <a:ext cx="1292918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DE9880F-D49E-44FB-BED3-1F7F999D750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7308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D2F7-CE15-4B53-A3BE-EA6D3CA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Transpose Convolution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095ACC-CD14-4E1C-B3BB-FBAFDB5F4170}"/>
              </a:ext>
            </a:extLst>
          </p:cNvPr>
          <p:cNvSpPr txBox="1"/>
          <p:nvPr/>
        </p:nvSpPr>
        <p:spPr>
          <a:xfrm flipH="1">
            <a:off x="339063" y="1523096"/>
            <a:ext cx="826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3x3 Transpose Convolution, Stride 2, Pad 1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95E4641-7B6D-489F-BBE2-E3A50D95E1A0}"/>
              </a:ext>
            </a:extLst>
          </p:cNvPr>
          <p:cNvSpPr/>
          <p:nvPr/>
        </p:nvSpPr>
        <p:spPr>
          <a:xfrm flipH="1">
            <a:off x="5282089" y="318012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BE4EE27-4024-475C-BBEE-A6E56F30E9CA}"/>
              </a:ext>
            </a:extLst>
          </p:cNvPr>
          <p:cNvSpPr/>
          <p:nvPr/>
        </p:nvSpPr>
        <p:spPr>
          <a:xfrm flipH="1">
            <a:off x="5282090" y="3683640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3D624C-9684-4EA1-9379-A7396DD31884}"/>
              </a:ext>
            </a:extLst>
          </p:cNvPr>
          <p:cNvSpPr/>
          <p:nvPr/>
        </p:nvSpPr>
        <p:spPr>
          <a:xfrm flipH="1">
            <a:off x="5282090" y="4182814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4AD4C8-EB98-4A73-A1D6-4E849B92749D}"/>
              </a:ext>
            </a:extLst>
          </p:cNvPr>
          <p:cNvGrpSpPr/>
          <p:nvPr/>
        </p:nvGrpSpPr>
        <p:grpSpPr>
          <a:xfrm>
            <a:off x="3736403" y="3180119"/>
            <a:ext cx="1545686" cy="1517923"/>
            <a:chOff x="3736403" y="3180119"/>
            <a:chExt cx="1545686" cy="1517923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0D2F31-08D5-492D-8C56-2C09BD9B8715}"/>
                </a:ext>
              </a:extLst>
            </p:cNvPr>
            <p:cNvSpPr/>
            <p:nvPr/>
          </p:nvSpPr>
          <p:spPr>
            <a:xfrm flipH="1">
              <a:off x="4251631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4AA1423-2A45-40E1-8544-48087A049320}"/>
                </a:ext>
              </a:extLst>
            </p:cNvPr>
            <p:cNvSpPr/>
            <p:nvPr/>
          </p:nvSpPr>
          <p:spPr>
            <a:xfrm flipH="1">
              <a:off x="4766860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E9C7AAA-B5FA-4595-B771-4665716D289A}"/>
                </a:ext>
              </a:extLst>
            </p:cNvPr>
            <p:cNvSpPr/>
            <p:nvPr/>
          </p:nvSpPr>
          <p:spPr>
            <a:xfrm flipH="1">
              <a:off x="4766860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99F9666-102E-48BD-8BB2-CB2131C7F07C}"/>
                </a:ext>
              </a:extLst>
            </p:cNvPr>
            <p:cNvSpPr/>
            <p:nvPr/>
          </p:nvSpPr>
          <p:spPr>
            <a:xfrm flipH="1">
              <a:off x="4251631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A6B0638-C385-478C-B3BA-B30417C1062B}"/>
                </a:ext>
              </a:extLst>
            </p:cNvPr>
            <p:cNvSpPr/>
            <p:nvPr/>
          </p:nvSpPr>
          <p:spPr>
            <a:xfrm flipH="1">
              <a:off x="4766860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B047ECC-B8B6-46C2-BB81-3B3EB48A2AC1}"/>
                </a:ext>
              </a:extLst>
            </p:cNvPr>
            <p:cNvSpPr/>
            <p:nvPr/>
          </p:nvSpPr>
          <p:spPr>
            <a:xfrm flipH="1">
              <a:off x="4251631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9D359D-7624-4C19-A186-0AE22382FEA8}"/>
                </a:ext>
              </a:extLst>
            </p:cNvPr>
            <p:cNvSpPr/>
            <p:nvPr/>
          </p:nvSpPr>
          <p:spPr>
            <a:xfrm flipH="1">
              <a:off x="3736403" y="318011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10B4AED-5EC1-406A-A6DC-D75A6DED9F73}"/>
                </a:ext>
              </a:extLst>
            </p:cNvPr>
            <p:cNvSpPr/>
            <p:nvPr/>
          </p:nvSpPr>
          <p:spPr>
            <a:xfrm flipH="1">
              <a:off x="3736403" y="3683639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B6911E-96AF-4354-8358-741A5BF08B98}"/>
                </a:ext>
              </a:extLst>
            </p:cNvPr>
            <p:cNvSpPr/>
            <p:nvPr/>
          </p:nvSpPr>
          <p:spPr>
            <a:xfrm flipH="1">
              <a:off x="3736403" y="4182813"/>
              <a:ext cx="515229" cy="5152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194AA220-425D-4D1C-9246-7AFE70422EFE}"/>
              </a:ext>
            </a:extLst>
          </p:cNvPr>
          <p:cNvSpPr/>
          <p:nvPr/>
        </p:nvSpPr>
        <p:spPr>
          <a:xfrm flipH="1">
            <a:off x="5282089" y="4698043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34D5E0A-030F-45FD-B641-2E288526A1CF}"/>
              </a:ext>
            </a:extLst>
          </p:cNvPr>
          <p:cNvSpPr/>
          <p:nvPr/>
        </p:nvSpPr>
        <p:spPr>
          <a:xfrm flipH="1">
            <a:off x="4766860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46D7E8-4B7A-4130-9EA0-FA37E7813A4E}"/>
              </a:ext>
            </a:extLst>
          </p:cNvPr>
          <p:cNvSpPr/>
          <p:nvPr/>
        </p:nvSpPr>
        <p:spPr>
          <a:xfrm flipH="1">
            <a:off x="4251631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9CDCB6-A103-4AA7-9635-6D474C80FE5B}"/>
              </a:ext>
            </a:extLst>
          </p:cNvPr>
          <p:cNvSpPr/>
          <p:nvPr/>
        </p:nvSpPr>
        <p:spPr>
          <a:xfrm flipH="1">
            <a:off x="3736403" y="4698042"/>
            <a:ext cx="515229" cy="5152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E92104A-166A-4309-9E72-73A6193B1790}"/>
              </a:ext>
            </a:extLst>
          </p:cNvPr>
          <p:cNvCxnSpPr>
            <a:cxnSpLocks/>
          </p:cNvCxnSpPr>
          <p:nvPr/>
        </p:nvCxnSpPr>
        <p:spPr>
          <a:xfrm>
            <a:off x="2169362" y="4191502"/>
            <a:ext cx="78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3002DE12-151D-4E04-B558-DEB3871D8DD0}"/>
              </a:ext>
            </a:extLst>
          </p:cNvPr>
          <p:cNvSpPr/>
          <p:nvPr/>
        </p:nvSpPr>
        <p:spPr>
          <a:xfrm>
            <a:off x="628650" y="3561146"/>
            <a:ext cx="623427" cy="62342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317129C-839A-4914-9195-463D4EEB50E1}"/>
              </a:ext>
            </a:extLst>
          </p:cNvPr>
          <p:cNvSpPr/>
          <p:nvPr/>
        </p:nvSpPr>
        <p:spPr>
          <a:xfrm>
            <a:off x="1252077" y="3561145"/>
            <a:ext cx="623427" cy="62342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I12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4F033B-6F20-4577-A118-15ECBC6EF9E4}"/>
              </a:ext>
            </a:extLst>
          </p:cNvPr>
          <p:cNvSpPr/>
          <p:nvPr/>
        </p:nvSpPr>
        <p:spPr>
          <a:xfrm>
            <a:off x="628650" y="4170406"/>
            <a:ext cx="623427" cy="62342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I21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DEA4F85-3782-4BED-9FE8-4E26DD4D814B}"/>
              </a:ext>
            </a:extLst>
          </p:cNvPr>
          <p:cNvSpPr/>
          <p:nvPr/>
        </p:nvSpPr>
        <p:spPr>
          <a:xfrm>
            <a:off x="1252077" y="4170404"/>
            <a:ext cx="623427" cy="6234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I22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66E6547-C6B2-42C2-80DE-DF021A5840AC}"/>
              </a:ext>
            </a:extLst>
          </p:cNvPr>
          <p:cNvSpPr/>
          <p:nvPr/>
        </p:nvSpPr>
        <p:spPr>
          <a:xfrm>
            <a:off x="3209284" y="2666498"/>
            <a:ext cx="1545686" cy="151792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/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F53AD-79AA-4A74-A308-F0CCED852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9" y="4352837"/>
                <a:ext cx="1292918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Rectangle 121">
            <a:extLst>
              <a:ext uri="{FF2B5EF4-FFF2-40B4-BE49-F238E27FC236}">
                <a16:creationId xmlns:a16="http://schemas.microsoft.com/office/drawing/2014/main" id="{841D710E-6948-434A-A36A-44EBCBD16F24}"/>
              </a:ext>
            </a:extLst>
          </p:cNvPr>
          <p:cNvSpPr/>
          <p:nvPr/>
        </p:nvSpPr>
        <p:spPr>
          <a:xfrm>
            <a:off x="4245687" y="2666497"/>
            <a:ext cx="1545686" cy="151792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/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5D4DC220-0065-48CC-B63E-BE38E4912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7" y="4352837"/>
                <a:ext cx="1292918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B0876C-0FAC-46D8-8FF3-A57D4BDAFE42}"/>
              </a:ext>
            </a:extLst>
          </p:cNvPr>
          <p:cNvSpPr txBox="1"/>
          <p:nvPr/>
        </p:nvSpPr>
        <p:spPr>
          <a:xfrm>
            <a:off x="6014906" y="2666497"/>
            <a:ext cx="2810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is filter F weighted by input 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52AB3F-0ACF-4470-B81E-82A288D1950F}"/>
              </a:ext>
            </a:extLst>
          </p:cNvPr>
          <p:cNvSpPr/>
          <p:nvPr/>
        </p:nvSpPr>
        <p:spPr>
          <a:xfrm>
            <a:off x="3221174" y="3705699"/>
            <a:ext cx="1545686" cy="151792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4F3269-5D8C-4977-AEFE-B327246FAE4B}"/>
              </a:ext>
            </a:extLst>
          </p:cNvPr>
          <p:cNvSpPr/>
          <p:nvPr/>
        </p:nvSpPr>
        <p:spPr>
          <a:xfrm>
            <a:off x="4263522" y="3705699"/>
            <a:ext cx="1545686" cy="1517922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/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B33D16-A3E9-410C-97B2-590E79AFF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8" y="5194301"/>
                <a:ext cx="1307153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/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48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US" sz="4800" b="1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6701FD-0B00-4472-B86D-E88479513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416" y="5194301"/>
                <a:ext cx="1307153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7002A-3C84-42EF-90BF-0BB043A6A0EE}"/>
              </a:ext>
            </a:extLst>
          </p:cNvPr>
          <p:cNvCxnSpPr>
            <a:cxnSpLocks/>
          </p:cNvCxnSpPr>
          <p:nvPr/>
        </p:nvCxnSpPr>
        <p:spPr>
          <a:xfrm flipV="1">
            <a:off x="2506361" y="3881387"/>
            <a:ext cx="1545686" cy="14103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B9A7400-8349-4472-9CFB-66F19D1B4981}"/>
              </a:ext>
            </a:extLst>
          </p:cNvPr>
          <p:cNvSpPr txBox="1"/>
          <p:nvPr/>
        </p:nvSpPr>
        <p:spPr>
          <a:xfrm>
            <a:off x="628650" y="5291739"/>
            <a:ext cx="4471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 outputs at overlap (e.g., from </a:t>
            </a:r>
            <a:r>
              <a:rPr lang="en-US" sz="2800" dirty="0">
                <a:solidFill>
                  <a:schemeClr val="accent2"/>
                </a:solidFill>
              </a:rPr>
              <a:t>I</a:t>
            </a:r>
            <a:r>
              <a:rPr lang="en-US" sz="2800" baseline="-25000" dirty="0">
                <a:solidFill>
                  <a:schemeClr val="accent2"/>
                </a:solidFill>
              </a:rPr>
              <a:t>11</a:t>
            </a:r>
            <a:r>
              <a:rPr lang="en-US" sz="2800" b="1" dirty="0">
                <a:solidFill>
                  <a:schemeClr val="accent2"/>
                </a:solidFill>
              </a:rPr>
              <a:t>F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/>
                </a:solidFill>
              </a:rPr>
              <a:t>I</a:t>
            </a:r>
            <a:r>
              <a:rPr lang="en-US" sz="2800" baseline="-25000" dirty="0">
                <a:solidFill>
                  <a:schemeClr val="accent4"/>
                </a:solidFill>
              </a:rPr>
              <a:t>21</a:t>
            </a:r>
            <a:r>
              <a:rPr lang="en-US" sz="2800" b="1" dirty="0">
                <a:solidFill>
                  <a:schemeClr val="accent4"/>
                </a:solidFill>
              </a:rPr>
              <a:t>F</a:t>
            </a:r>
            <a:r>
              <a:rPr lang="en-US" sz="2800" dirty="0"/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39998-EC75-4409-BC17-91008A4031B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</p:spTree>
    <p:extLst>
      <p:ext uri="{BB962C8B-B14F-4D97-AF65-F5344CB8AC3E}">
        <p14:creationId xmlns:p14="http://schemas.microsoft.com/office/powerpoint/2010/main" val="2654633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1141-8538-406E-B406-CB9C2CFA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A524EA4B-742E-4C78-815D-924DBA76CF36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B3335-BA8F-43D0-8D23-53CBDF8CFA40}"/>
              </a:ext>
            </a:extLst>
          </p:cNvPr>
          <p:cNvGrpSpPr/>
          <p:nvPr/>
        </p:nvGrpSpPr>
        <p:grpSpPr>
          <a:xfrm>
            <a:off x="39863" y="2768187"/>
            <a:ext cx="1863226" cy="3400872"/>
            <a:chOff x="39863" y="2768187"/>
            <a:chExt cx="1863226" cy="34008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6DEFBD-6110-4554-A9AA-116961D7DB8C}"/>
                </a:ext>
              </a:extLst>
            </p:cNvPr>
            <p:cNvGrpSpPr/>
            <p:nvPr/>
          </p:nvGrpSpPr>
          <p:grpSpPr>
            <a:xfrm>
              <a:off x="135672" y="3638725"/>
              <a:ext cx="1322890" cy="2530334"/>
              <a:chOff x="135672" y="3638725"/>
              <a:chExt cx="1322890" cy="2530334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C4FA307B-A80A-452A-A348-5B98E8CB7DA6}"/>
                  </a:ext>
                </a:extLst>
              </p:cNvPr>
              <p:cNvSpPr/>
              <p:nvPr/>
            </p:nvSpPr>
            <p:spPr>
              <a:xfrm>
                <a:off x="635223" y="4234738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6DF2D8-1511-4389-BBFE-1D116D7E44AA}"/>
                  </a:ext>
                </a:extLst>
              </p:cNvPr>
              <p:cNvSpPr txBox="1"/>
              <p:nvPr/>
            </p:nvSpPr>
            <p:spPr>
              <a:xfrm>
                <a:off x="135672" y="5042508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4D93C2-4073-4B0E-8D8C-8393DD1D9527}"/>
                  </a:ext>
                </a:extLst>
              </p:cNvPr>
              <p:cNvSpPr txBox="1"/>
              <p:nvPr/>
            </p:nvSpPr>
            <p:spPr>
              <a:xfrm>
                <a:off x="286505" y="387708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1C7CAC-AF79-4BBA-B11F-A0402C88C707}"/>
                  </a:ext>
                </a:extLst>
              </p:cNvPr>
              <p:cNvSpPr txBox="1"/>
              <p:nvPr/>
            </p:nvSpPr>
            <p:spPr>
              <a:xfrm>
                <a:off x="971476" y="3638725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2ACE50-9323-4DEE-B7C3-04129F4E149D}"/>
                </a:ext>
              </a:extLst>
            </p:cNvPr>
            <p:cNvSpPr txBox="1"/>
            <p:nvPr/>
          </p:nvSpPr>
          <p:spPr>
            <a:xfrm>
              <a:off x="39863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8C143A-525D-4C15-83D5-5F431788F551}"/>
              </a:ext>
            </a:extLst>
          </p:cNvPr>
          <p:cNvGrpSpPr/>
          <p:nvPr/>
        </p:nvGrpSpPr>
        <p:grpSpPr>
          <a:xfrm>
            <a:off x="1705843" y="2768187"/>
            <a:ext cx="2727949" cy="3400872"/>
            <a:chOff x="1705843" y="2768187"/>
            <a:chExt cx="2727949" cy="34008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AD56377-E828-49F3-98A6-CAB7EC20A219}"/>
                </a:ext>
              </a:extLst>
            </p:cNvPr>
            <p:cNvGrpSpPr/>
            <p:nvPr/>
          </p:nvGrpSpPr>
          <p:grpSpPr>
            <a:xfrm>
              <a:off x="2106995" y="4234738"/>
              <a:ext cx="1712469" cy="1934321"/>
              <a:chOff x="292819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00AFAC7-7675-4352-AD71-75C9B68D6FE9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0A8976D9-3265-4073-8830-56FD0550A86F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A06C598E-F37D-43EE-87E0-71EAB340F71B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DACCA4A4-DDD0-470C-8255-54C65499639B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1C46A8-A39E-4433-8C5A-4748E900C653}"/>
                </a:ext>
              </a:extLst>
            </p:cNvPr>
            <p:cNvSpPr txBox="1"/>
            <p:nvPr/>
          </p:nvSpPr>
          <p:spPr>
            <a:xfrm>
              <a:off x="1705843" y="2768187"/>
              <a:ext cx="27279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Downsample</a:t>
              </a:r>
              <a:endParaRPr lang="en-US" sz="2400" dirty="0"/>
            </a:p>
            <a:p>
              <a:pPr algn="ctr"/>
              <a:r>
                <a:rPr lang="en-US" sz="2400" dirty="0"/>
                <a:t>Conv, pool</a:t>
              </a:r>
            </a:p>
            <a:p>
              <a:pPr algn="ctr"/>
              <a:r>
                <a:rPr lang="en-US" sz="2400" dirty="0"/>
                <a:t>“Encoder”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4F65D2-B418-4E8C-AE98-6753C44EA68A}"/>
              </a:ext>
            </a:extLst>
          </p:cNvPr>
          <p:cNvGrpSpPr/>
          <p:nvPr/>
        </p:nvGrpSpPr>
        <p:grpSpPr>
          <a:xfrm>
            <a:off x="4625538" y="2768187"/>
            <a:ext cx="2479954" cy="3400872"/>
            <a:chOff x="4625538" y="2768187"/>
            <a:chExt cx="2479954" cy="34008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59FE21-4D5D-45CD-A03A-828CB3D84F20}"/>
                </a:ext>
              </a:extLst>
            </p:cNvPr>
            <p:cNvGrpSpPr/>
            <p:nvPr/>
          </p:nvGrpSpPr>
          <p:grpSpPr>
            <a:xfrm>
              <a:off x="5115868" y="4234738"/>
              <a:ext cx="1712469" cy="1934321"/>
              <a:chOff x="4814261" y="4469630"/>
              <a:chExt cx="1712469" cy="1934321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02960CC5-C485-46CB-B7B6-C827F776CCE7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2087010-41D2-4D3A-9EF4-885040957B53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BD9D3081-1E5B-427C-909C-ED522E8573FE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9BA670B0-5542-4BC7-9E2B-663BAF4783CD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FE17FD-B31F-4BDC-A29E-81A2BEDF58B9}"/>
                </a:ext>
              </a:extLst>
            </p:cNvPr>
            <p:cNvSpPr txBox="1"/>
            <p:nvPr/>
          </p:nvSpPr>
          <p:spPr>
            <a:xfrm>
              <a:off x="4625538" y="2768187"/>
              <a:ext cx="24799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Upsample</a:t>
              </a:r>
              <a:endParaRPr lang="en-US" sz="2400" dirty="0"/>
            </a:p>
            <a:p>
              <a:pPr algn="ctr"/>
              <a:r>
                <a:rPr lang="en-US" sz="2400" dirty="0"/>
                <a:t>Tr. Conv./</a:t>
              </a:r>
              <a:r>
                <a:rPr lang="en-US" sz="2400" dirty="0" err="1"/>
                <a:t>Unpool</a:t>
              </a:r>
              <a:endParaRPr lang="en-US" sz="2400" dirty="0"/>
            </a:p>
            <a:p>
              <a:pPr algn="ctr"/>
              <a:r>
                <a:rPr lang="en-US" sz="2400" dirty="0"/>
                <a:t>“Decoder”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A3A44A-3E6A-49DA-8135-66A9E5FE09FB}"/>
              </a:ext>
            </a:extLst>
          </p:cNvPr>
          <p:cNvGrpSpPr/>
          <p:nvPr/>
        </p:nvGrpSpPr>
        <p:grpSpPr>
          <a:xfrm>
            <a:off x="7365595" y="2768187"/>
            <a:ext cx="1863226" cy="3400872"/>
            <a:chOff x="7365595" y="2768187"/>
            <a:chExt cx="1863226" cy="34008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00021E-98D1-45EF-B444-EB115E377B48}"/>
                </a:ext>
              </a:extLst>
            </p:cNvPr>
            <p:cNvGrpSpPr/>
            <p:nvPr/>
          </p:nvGrpSpPr>
          <p:grpSpPr>
            <a:xfrm>
              <a:off x="7810122" y="3638725"/>
              <a:ext cx="1169246" cy="2530334"/>
              <a:chOff x="6367993" y="3873617"/>
              <a:chExt cx="1169246" cy="2530334"/>
            </a:xfrm>
          </p:grpSpPr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AD051686-FF2D-4DF3-9F9E-B21F22F789E8}"/>
                  </a:ext>
                </a:extLst>
              </p:cNvPr>
              <p:cNvSpPr/>
              <p:nvPr/>
            </p:nvSpPr>
            <p:spPr>
              <a:xfrm>
                <a:off x="6377647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60CAFB-B9EF-447D-8E7E-C3BAD0857E54}"/>
                  </a:ext>
                </a:extLst>
              </p:cNvPr>
              <p:cNvSpPr txBox="1"/>
              <p:nvPr/>
            </p:nvSpPr>
            <p:spPr>
              <a:xfrm>
                <a:off x="7050153" y="5277400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DEE84A-0F9D-49F3-9C1D-63A92C17676C}"/>
                  </a:ext>
                </a:extLst>
              </p:cNvPr>
              <p:cNvSpPr txBox="1"/>
              <p:nvPr/>
            </p:nvSpPr>
            <p:spPr>
              <a:xfrm>
                <a:off x="6367993" y="411197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7F20F-1477-4159-AE1A-04DB154D287A}"/>
                  </a:ext>
                </a:extLst>
              </p:cNvPr>
              <p:cNvSpPr txBox="1"/>
              <p:nvPr/>
            </p:nvSpPr>
            <p:spPr>
              <a:xfrm>
                <a:off x="6713900" y="387361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16D27D-AC60-4871-BD8E-90AAD487A128}"/>
                </a:ext>
              </a:extLst>
            </p:cNvPr>
            <p:cNvSpPr txBox="1"/>
            <p:nvPr/>
          </p:nvSpPr>
          <p:spPr>
            <a:xfrm>
              <a:off x="7365595" y="2768187"/>
              <a:ext cx="186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Output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01445E-F6B9-4D02-A093-11BB33C4B2B6}"/>
              </a:ext>
            </a:extLst>
          </p:cNvPr>
          <p:cNvSpPr txBox="1"/>
          <p:nvPr/>
        </p:nvSpPr>
        <p:spPr>
          <a:xfrm flipH="1">
            <a:off x="-74339" y="1523096"/>
            <a:ext cx="9094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Convolutions + pooling </a:t>
            </a:r>
            <a:r>
              <a:rPr lang="en-US" sz="2400" dirty="0" err="1"/>
              <a:t>downsample</a:t>
            </a:r>
            <a:r>
              <a:rPr lang="en-US" sz="2400" dirty="0"/>
              <a:t>/compress/encode</a:t>
            </a:r>
          </a:p>
          <a:p>
            <a:pPr algn="ctr"/>
            <a:r>
              <a:rPr lang="en-US" sz="2400" dirty="0"/>
              <a:t>Transpose </a:t>
            </a:r>
            <a:r>
              <a:rPr lang="en-US" sz="2400" dirty="0" err="1"/>
              <a:t>convs</a:t>
            </a:r>
            <a:r>
              <a:rPr lang="en-US" sz="2400" dirty="0"/>
              <a:t>./</a:t>
            </a:r>
            <a:r>
              <a:rPr lang="en-US" sz="2400" dirty="0" err="1"/>
              <a:t>unpoolings</a:t>
            </a:r>
            <a:r>
              <a:rPr lang="en-US" sz="2400" dirty="0"/>
              <a:t> </a:t>
            </a:r>
            <a:r>
              <a:rPr lang="en-US" sz="2400" dirty="0" err="1"/>
              <a:t>upsample</a:t>
            </a:r>
            <a:r>
              <a:rPr lang="en-US" sz="2400" dirty="0"/>
              <a:t>/</a:t>
            </a:r>
            <a:r>
              <a:rPr lang="en-US" sz="2400" dirty="0" err="1"/>
              <a:t>uncompress</a:t>
            </a:r>
            <a:r>
              <a:rPr lang="en-US" sz="2400" dirty="0"/>
              <a:t>/decode</a:t>
            </a:r>
          </a:p>
        </p:txBody>
      </p:sp>
    </p:spTree>
    <p:extLst>
      <p:ext uri="{BB962C8B-B14F-4D97-AF65-F5344CB8AC3E}">
        <p14:creationId xmlns:p14="http://schemas.microsoft.com/office/powerpoint/2010/main" val="31483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Networks come in lots of forms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Don’t take any block sizes literally.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(not always) keep some spatial resolution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FBD6A0-2E88-4057-9B36-33D091F43A38}"/>
              </a:ext>
            </a:extLst>
          </p:cNvPr>
          <p:cNvGrpSpPr/>
          <p:nvPr/>
        </p:nvGrpSpPr>
        <p:grpSpPr>
          <a:xfrm>
            <a:off x="261319" y="3334159"/>
            <a:ext cx="3900612" cy="2759199"/>
            <a:chOff x="261319" y="3686497"/>
            <a:chExt cx="3900612" cy="27591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B6F259-1F11-4FF8-9901-3F31847E8AFE}"/>
                </a:ext>
              </a:extLst>
            </p:cNvPr>
            <p:cNvGrpSpPr/>
            <p:nvPr/>
          </p:nvGrpSpPr>
          <p:grpSpPr>
            <a:xfrm>
              <a:off x="261319" y="4847081"/>
              <a:ext cx="3900612" cy="1598615"/>
              <a:chOff x="635223" y="2237125"/>
              <a:chExt cx="4735510" cy="1934321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17ADE07-9064-45D3-8290-EB026822B201}"/>
                  </a:ext>
                </a:extLst>
              </p:cNvPr>
              <p:cNvSpPr/>
              <p:nvPr/>
            </p:nvSpPr>
            <p:spPr>
              <a:xfrm>
                <a:off x="635223" y="2237125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9FD0B34-A2AD-439E-847B-F62C76CA885A}"/>
                  </a:ext>
                </a:extLst>
              </p:cNvPr>
              <p:cNvGrpSpPr/>
              <p:nvPr/>
            </p:nvGrpSpPr>
            <p:grpSpPr>
              <a:xfrm>
                <a:off x="1125483" y="2237125"/>
                <a:ext cx="1712469" cy="1934321"/>
                <a:chOff x="2928191" y="4469630"/>
                <a:chExt cx="1712469" cy="1934321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1A9D63A3-6FF1-42B0-9643-DB0598C74710}"/>
                    </a:ext>
                  </a:extLst>
                </p:cNvPr>
                <p:cNvSpPr/>
                <p:nvPr/>
              </p:nvSpPr>
              <p:spPr>
                <a:xfrm>
                  <a:off x="2928191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8C818BD2-F02F-44DF-8D10-F2B348AA3E56}"/>
                    </a:ext>
                  </a:extLst>
                </p:cNvPr>
                <p:cNvSpPr/>
                <p:nvPr/>
              </p:nvSpPr>
              <p:spPr>
                <a:xfrm>
                  <a:off x="3448173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Cube 12">
                  <a:extLst>
                    <a:ext uri="{FF2B5EF4-FFF2-40B4-BE49-F238E27FC236}">
                      <a16:creationId xmlns:a16="http://schemas.microsoft.com/office/drawing/2014/main" id="{1758862E-B509-4EEA-B8E5-02F89F6BB79E}"/>
                    </a:ext>
                  </a:extLst>
                </p:cNvPr>
                <p:cNvSpPr/>
                <p:nvPr/>
              </p:nvSpPr>
              <p:spPr>
                <a:xfrm>
                  <a:off x="3891013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Cube 13">
                  <a:extLst>
                    <a:ext uri="{FF2B5EF4-FFF2-40B4-BE49-F238E27FC236}">
                      <a16:creationId xmlns:a16="http://schemas.microsoft.com/office/drawing/2014/main" id="{C56FFB57-5E5C-415B-B12E-5D9DBB567DAE}"/>
                    </a:ext>
                  </a:extLst>
                </p:cNvPr>
                <p:cNvSpPr/>
                <p:nvPr/>
              </p:nvSpPr>
              <p:spPr>
                <a:xfrm>
                  <a:off x="4261047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6099C6F1-2D27-413F-80D7-659453A37BA1}"/>
                  </a:ext>
                </a:extLst>
              </p:cNvPr>
              <p:cNvSpPr/>
              <p:nvPr/>
            </p:nvSpPr>
            <p:spPr>
              <a:xfrm>
                <a:off x="2870603" y="2848660"/>
                <a:ext cx="313730" cy="648166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1D0B263-A016-4FFF-8421-2AA499480E1F}"/>
                  </a:ext>
                </a:extLst>
              </p:cNvPr>
              <p:cNvGrpSpPr/>
              <p:nvPr/>
            </p:nvGrpSpPr>
            <p:grpSpPr>
              <a:xfrm>
                <a:off x="3215424" y="2237125"/>
                <a:ext cx="1712469" cy="1934321"/>
                <a:chOff x="4814261" y="4469630"/>
                <a:chExt cx="1712469" cy="1934321"/>
              </a:xfrm>
            </p:grpSpPr>
            <p:sp>
              <p:nvSpPr>
                <p:cNvPr id="18" name="Cube 17">
                  <a:extLst>
                    <a:ext uri="{FF2B5EF4-FFF2-40B4-BE49-F238E27FC236}">
                      <a16:creationId xmlns:a16="http://schemas.microsoft.com/office/drawing/2014/main" id="{C5AF9F87-3D22-4C17-82D5-EFB2C963A8C3}"/>
                    </a:ext>
                  </a:extLst>
                </p:cNvPr>
                <p:cNvSpPr/>
                <p:nvPr/>
              </p:nvSpPr>
              <p:spPr>
                <a:xfrm>
                  <a:off x="4814261" y="4969974"/>
                  <a:ext cx="379613" cy="902376"/>
                </a:xfrm>
                <a:prstGeom prst="cube">
                  <a:avLst>
                    <a:gd name="adj" fmla="val 49582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Cube 18">
                  <a:extLst>
                    <a:ext uri="{FF2B5EF4-FFF2-40B4-BE49-F238E27FC236}">
                      <a16:creationId xmlns:a16="http://schemas.microsoft.com/office/drawing/2014/main" id="{930072B7-1A84-47B2-A932-5FAF55F245FD}"/>
                    </a:ext>
                  </a:extLst>
                </p:cNvPr>
                <p:cNvSpPr/>
                <p:nvPr/>
              </p:nvSpPr>
              <p:spPr>
                <a:xfrm>
                  <a:off x="5104577" y="4820631"/>
                  <a:ext cx="459331" cy="1201062"/>
                </a:xfrm>
                <a:prstGeom prst="cube">
                  <a:avLst>
                    <a:gd name="adj" fmla="val 58129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Cube 19">
                  <a:extLst>
                    <a:ext uri="{FF2B5EF4-FFF2-40B4-BE49-F238E27FC236}">
                      <a16:creationId xmlns:a16="http://schemas.microsoft.com/office/drawing/2014/main" id="{B93AF3B7-4A5A-420F-81DA-93EF566A85D5}"/>
                    </a:ext>
                  </a:extLst>
                </p:cNvPr>
                <p:cNvSpPr/>
                <p:nvPr/>
              </p:nvSpPr>
              <p:spPr>
                <a:xfrm>
                  <a:off x="5450958" y="4621856"/>
                  <a:ext cx="555790" cy="1598613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ube 20">
                  <a:extLst>
                    <a:ext uri="{FF2B5EF4-FFF2-40B4-BE49-F238E27FC236}">
                      <a16:creationId xmlns:a16="http://schemas.microsoft.com/office/drawing/2014/main" id="{434DE3B0-C371-498A-8909-6DB3389BD400}"/>
                    </a:ext>
                  </a:extLst>
                </p:cNvPr>
                <p:cNvSpPr/>
                <p:nvPr/>
              </p:nvSpPr>
              <p:spPr>
                <a:xfrm>
                  <a:off x="5854224" y="4469630"/>
                  <a:ext cx="672506" cy="1934321"/>
                </a:xfrm>
                <a:prstGeom prst="cube">
                  <a:avLst>
                    <a:gd name="adj" fmla="val 67261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8E961E7D-2761-46FF-98AC-E4F0E3A11D90}"/>
                  </a:ext>
                </a:extLst>
              </p:cNvPr>
              <p:cNvSpPr/>
              <p:nvPr/>
            </p:nvSpPr>
            <p:spPr>
              <a:xfrm>
                <a:off x="4698227" y="2237125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CBBB061-1128-4B8E-B6C3-665202E20558}"/>
                </a:ext>
              </a:extLst>
            </p:cNvPr>
            <p:cNvSpPr txBox="1"/>
            <p:nvPr/>
          </p:nvSpPr>
          <p:spPr>
            <a:xfrm>
              <a:off x="261319" y="3686497"/>
              <a:ext cx="39006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spatially smaller tensor, then decode.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35DB9-4E6B-4A44-B495-ADFDE51D27FE}"/>
              </a:ext>
            </a:extLst>
          </p:cNvPr>
          <p:cNvGrpSpPr/>
          <p:nvPr/>
        </p:nvGrpSpPr>
        <p:grpSpPr>
          <a:xfrm>
            <a:off x="4835260" y="3334159"/>
            <a:ext cx="3913646" cy="2626058"/>
            <a:chOff x="4835260" y="3686497"/>
            <a:chExt cx="3913646" cy="262605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BFA03EE-2869-49DE-9857-07A1BDA87CA5}"/>
                </a:ext>
              </a:extLst>
            </p:cNvPr>
            <p:cNvGrpSpPr/>
            <p:nvPr/>
          </p:nvGrpSpPr>
          <p:grpSpPr>
            <a:xfrm>
              <a:off x="4835261" y="4713940"/>
              <a:ext cx="3913645" cy="1598615"/>
              <a:chOff x="5174875" y="4815229"/>
              <a:chExt cx="3234417" cy="1321169"/>
            </a:xfrm>
          </p:grpSpPr>
          <p:sp>
            <p:nvSpPr>
              <p:cNvPr id="50" name="Cube 49">
                <a:extLst>
                  <a:ext uri="{FF2B5EF4-FFF2-40B4-BE49-F238E27FC236}">
                    <a16:creationId xmlns:a16="http://schemas.microsoft.com/office/drawing/2014/main" id="{1AAE97BE-B312-4943-BA5B-344D1AE280AF}"/>
                  </a:ext>
                </a:extLst>
              </p:cNvPr>
              <p:cNvSpPr/>
              <p:nvPr/>
            </p:nvSpPr>
            <p:spPr>
              <a:xfrm>
                <a:off x="5174875" y="4815229"/>
                <a:ext cx="459331" cy="1321169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4A1C7535-A3D2-4545-88B6-71AF81A6E0A8}"/>
                  </a:ext>
                </a:extLst>
              </p:cNvPr>
              <p:cNvSpPr/>
              <p:nvPr/>
            </p:nvSpPr>
            <p:spPr>
              <a:xfrm>
                <a:off x="5509729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7E2C7D92-AB82-4E95-8D0B-780351076798}"/>
                  </a:ext>
                </a:extLst>
              </p:cNvPr>
              <p:cNvSpPr/>
              <p:nvPr/>
            </p:nvSpPr>
            <p:spPr>
              <a:xfrm>
                <a:off x="5864884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D09F3920-C4F4-425D-87DF-F1323F72887A}"/>
                  </a:ext>
                </a:extLst>
              </p:cNvPr>
              <p:cNvSpPr/>
              <p:nvPr/>
            </p:nvSpPr>
            <p:spPr>
              <a:xfrm>
                <a:off x="6181609" y="5156972"/>
                <a:ext cx="285208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93F6F306-ACCE-42FF-A553-F5F3257EB50A}"/>
                  </a:ext>
                </a:extLst>
              </p:cNvPr>
              <p:cNvSpPr/>
              <p:nvPr/>
            </p:nvSpPr>
            <p:spPr>
              <a:xfrm>
                <a:off x="6452326" y="5291186"/>
                <a:ext cx="194802" cy="34790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F7781B82-60D1-48A2-8627-6207F77B58AB}"/>
                  </a:ext>
                </a:extLst>
              </p:cNvPr>
              <p:cNvSpPr/>
              <p:nvPr/>
            </p:nvSpPr>
            <p:spPr>
              <a:xfrm>
                <a:off x="6685016" y="5387555"/>
                <a:ext cx="214282" cy="155165"/>
              </a:xfrm>
              <a:prstGeom prst="cube">
                <a:avLst>
                  <a:gd name="adj" fmla="val 4052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2D1B783-1BBF-42C4-AD87-4C027A00946A}"/>
                  </a:ext>
                </a:extLst>
              </p:cNvPr>
              <p:cNvSpPr/>
              <p:nvPr/>
            </p:nvSpPr>
            <p:spPr>
              <a:xfrm>
                <a:off x="6969426" y="5273791"/>
                <a:ext cx="194802" cy="382695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4657E7A5-67BD-4FAA-B80C-62EFAFBEF71A}"/>
                  </a:ext>
                </a:extLst>
              </p:cNvPr>
              <p:cNvSpPr/>
              <p:nvPr/>
            </p:nvSpPr>
            <p:spPr>
              <a:xfrm>
                <a:off x="7162701" y="5156972"/>
                <a:ext cx="259280" cy="616335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02E3535-7FCB-4FF2-8352-C6633A70658B}"/>
                  </a:ext>
                </a:extLst>
              </p:cNvPr>
              <p:cNvSpPr/>
              <p:nvPr/>
            </p:nvSpPr>
            <p:spPr>
              <a:xfrm>
                <a:off x="7372059" y="4919201"/>
                <a:ext cx="379612" cy="1091876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ED893259-790C-4304-920E-B6DC81EB50DE}"/>
                  </a:ext>
                </a:extLst>
              </p:cNvPr>
              <p:cNvSpPr/>
              <p:nvPr/>
            </p:nvSpPr>
            <p:spPr>
              <a:xfrm>
                <a:off x="7647495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5E487916-79C0-41E8-8975-1D97836C994E}"/>
                  </a:ext>
                </a:extLst>
              </p:cNvPr>
              <p:cNvSpPr/>
              <p:nvPr/>
            </p:nvSpPr>
            <p:spPr>
              <a:xfrm>
                <a:off x="7949961" y="4815229"/>
                <a:ext cx="459331" cy="1321169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D2AB0C1-E627-434A-88DF-79BC3326ECBD}"/>
                </a:ext>
              </a:extLst>
            </p:cNvPr>
            <p:cNvSpPr txBox="1"/>
            <p:nvPr/>
          </p:nvSpPr>
          <p:spPr>
            <a:xfrm>
              <a:off x="4835260" y="3686497"/>
              <a:ext cx="3913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Encode to 1D vector then decode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5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7128-76A1-4A6F-99F2-FA80645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– Block Sizes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268CB9-6DAD-481C-96D6-0F508671007F}"/>
              </a:ext>
            </a:extLst>
          </p:cNvPr>
          <p:cNvSpPr txBox="1"/>
          <p:nvPr/>
        </p:nvSpPr>
        <p:spPr>
          <a:xfrm flipH="1">
            <a:off x="339063" y="1412542"/>
            <a:ext cx="8268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multiple layers at each spatial resolution.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Often halve spatial resolution and double feature depth every few layers </a:t>
            </a: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34AEA660-4447-428B-B62A-F62583B5A8FA}"/>
              </a:ext>
            </a:extLst>
          </p:cNvPr>
          <p:cNvSpPr/>
          <p:nvPr/>
        </p:nvSpPr>
        <p:spPr>
          <a:xfrm>
            <a:off x="1075481" y="45279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EB54AA-CC5B-4936-9959-F00782C3D27D}"/>
              </a:ext>
            </a:extLst>
          </p:cNvPr>
          <p:cNvGrpSpPr/>
          <p:nvPr/>
        </p:nvGrpSpPr>
        <p:grpSpPr>
          <a:xfrm>
            <a:off x="1532026" y="4527957"/>
            <a:ext cx="1029157" cy="1453287"/>
            <a:chOff x="1007938" y="3429000"/>
            <a:chExt cx="1029157" cy="1453287"/>
          </a:xfrm>
        </p:grpSpPr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D5CC3749-AE50-4B85-8D7F-A5D5FAD8AFA3}"/>
                </a:ext>
              </a:extLst>
            </p:cNvPr>
            <p:cNvSpPr/>
            <p:nvPr/>
          </p:nvSpPr>
          <p:spPr>
            <a:xfrm>
              <a:off x="1007938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B04FB2B-BF24-49A2-947F-636D619B7CA7}"/>
                </a:ext>
              </a:extLst>
            </p:cNvPr>
            <p:cNvSpPr/>
            <p:nvPr/>
          </p:nvSpPr>
          <p:spPr>
            <a:xfrm>
              <a:off x="1260570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2BAA5E82-A724-40FC-BB99-89F12915C700}"/>
                </a:ext>
              </a:extLst>
            </p:cNvPr>
            <p:cNvSpPr/>
            <p:nvPr/>
          </p:nvSpPr>
          <p:spPr>
            <a:xfrm>
              <a:off x="1531831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3F560-9866-4687-AD4B-7370AB9D9693}"/>
              </a:ext>
            </a:extLst>
          </p:cNvPr>
          <p:cNvGrpSpPr/>
          <p:nvPr/>
        </p:nvGrpSpPr>
        <p:grpSpPr>
          <a:xfrm>
            <a:off x="2512464" y="4638641"/>
            <a:ext cx="879697" cy="1201064"/>
            <a:chOff x="1865080" y="3539684"/>
            <a:chExt cx="879697" cy="1201064"/>
          </a:xfrm>
        </p:grpSpPr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0BD806DC-327C-409A-9D08-DCD0F1AAEC69}"/>
                </a:ext>
              </a:extLst>
            </p:cNvPr>
            <p:cNvSpPr/>
            <p:nvPr/>
          </p:nvSpPr>
          <p:spPr>
            <a:xfrm>
              <a:off x="1865080" y="3539686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E35E17DD-B91E-4B84-84A6-DE2922DCBE04}"/>
                </a:ext>
              </a:extLst>
            </p:cNvPr>
            <p:cNvSpPr/>
            <p:nvPr/>
          </p:nvSpPr>
          <p:spPr>
            <a:xfrm>
              <a:off x="2064652" y="3539685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B2A7AAD2-A0D0-423D-B459-876FF6902B96}"/>
                </a:ext>
              </a:extLst>
            </p:cNvPr>
            <p:cNvSpPr/>
            <p:nvPr/>
          </p:nvSpPr>
          <p:spPr>
            <a:xfrm>
              <a:off x="2327204" y="3539684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36B1F52-338A-4C2F-BB68-73168CFA5BDB}"/>
              </a:ext>
            </a:extLst>
          </p:cNvPr>
          <p:cNvGrpSpPr/>
          <p:nvPr/>
        </p:nvGrpSpPr>
        <p:grpSpPr>
          <a:xfrm>
            <a:off x="3343442" y="4791670"/>
            <a:ext cx="851447" cy="902377"/>
            <a:chOff x="3020379" y="3692713"/>
            <a:chExt cx="851447" cy="902377"/>
          </a:xfrm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6B2486F0-10E3-4B7B-9DFB-2010C77E46B7}"/>
                </a:ext>
              </a:extLst>
            </p:cNvPr>
            <p:cNvSpPr/>
            <p:nvPr/>
          </p:nvSpPr>
          <p:spPr>
            <a:xfrm>
              <a:off x="3020379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D4CC7741-4374-4093-9E67-CACB9DC1BFA2}"/>
                </a:ext>
              </a:extLst>
            </p:cNvPr>
            <p:cNvSpPr/>
            <p:nvPr/>
          </p:nvSpPr>
          <p:spPr>
            <a:xfrm>
              <a:off x="327990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ED370102-0C9B-4720-84C2-05A50F128C50}"/>
                </a:ext>
              </a:extLst>
            </p:cNvPr>
            <p:cNvSpPr/>
            <p:nvPr/>
          </p:nvSpPr>
          <p:spPr>
            <a:xfrm>
              <a:off x="3526724" y="3692713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Cube 73">
            <a:extLst>
              <a:ext uri="{FF2B5EF4-FFF2-40B4-BE49-F238E27FC236}">
                <a16:creationId xmlns:a16="http://schemas.microsoft.com/office/drawing/2014/main" id="{6BBA60C8-1EBA-4343-A126-C5120DD319D0}"/>
              </a:ext>
            </a:extLst>
          </p:cNvPr>
          <p:cNvSpPr/>
          <p:nvPr/>
        </p:nvSpPr>
        <p:spPr>
          <a:xfrm>
            <a:off x="4146170" y="4903875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815DB-F381-4C7A-BD6B-A555A5295551}"/>
              </a:ext>
            </a:extLst>
          </p:cNvPr>
          <p:cNvGrpSpPr/>
          <p:nvPr/>
        </p:nvGrpSpPr>
        <p:grpSpPr>
          <a:xfrm>
            <a:off x="4382660" y="4791671"/>
            <a:ext cx="813470" cy="902376"/>
            <a:chOff x="4378200" y="3692714"/>
            <a:chExt cx="813470" cy="902376"/>
          </a:xfrm>
        </p:grpSpPr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3AE2EE33-C0F9-46FC-83DA-80B57A0D880F}"/>
                </a:ext>
              </a:extLst>
            </p:cNvPr>
            <p:cNvSpPr/>
            <p:nvPr/>
          </p:nvSpPr>
          <p:spPr>
            <a:xfrm>
              <a:off x="4378200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8E13FFD5-5561-4411-B42B-8DF7710D55C8}"/>
                </a:ext>
              </a:extLst>
            </p:cNvPr>
            <p:cNvSpPr/>
            <p:nvPr/>
          </p:nvSpPr>
          <p:spPr>
            <a:xfrm>
              <a:off x="4615743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A5BF694D-08E6-4EA6-8D3F-D7031E9D6E42}"/>
                </a:ext>
              </a:extLst>
            </p:cNvPr>
            <p:cNvSpPr/>
            <p:nvPr/>
          </p:nvSpPr>
          <p:spPr>
            <a:xfrm>
              <a:off x="4846568" y="3692714"/>
              <a:ext cx="345102" cy="902376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71E3A6-29DF-44B5-B37F-6A364380F1C7}"/>
              </a:ext>
            </a:extLst>
          </p:cNvPr>
          <p:cNvGrpSpPr/>
          <p:nvPr/>
        </p:nvGrpSpPr>
        <p:grpSpPr>
          <a:xfrm>
            <a:off x="5147411" y="4642327"/>
            <a:ext cx="951694" cy="1201064"/>
            <a:chOff x="5048404" y="3543370"/>
            <a:chExt cx="951694" cy="1201064"/>
          </a:xfrm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3899B349-BAEB-4FA8-9E4E-041026330CE7}"/>
                </a:ext>
              </a:extLst>
            </p:cNvPr>
            <p:cNvSpPr/>
            <p:nvPr/>
          </p:nvSpPr>
          <p:spPr>
            <a:xfrm>
              <a:off x="5048404" y="3543371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3AD2DABA-3BFC-456D-8B1F-5B048AE559ED}"/>
                </a:ext>
              </a:extLst>
            </p:cNvPr>
            <p:cNvSpPr/>
            <p:nvPr/>
          </p:nvSpPr>
          <p:spPr>
            <a:xfrm>
              <a:off x="5308645" y="3543372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467F2A73-A795-4CEF-BCDA-2F4B4865FFF8}"/>
                </a:ext>
              </a:extLst>
            </p:cNvPr>
            <p:cNvSpPr/>
            <p:nvPr/>
          </p:nvSpPr>
          <p:spPr>
            <a:xfrm>
              <a:off x="5582525" y="3543370"/>
              <a:ext cx="417573" cy="1201062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F7C87-C192-4611-96D8-3F51082A31F1}"/>
              </a:ext>
            </a:extLst>
          </p:cNvPr>
          <p:cNvGrpSpPr/>
          <p:nvPr/>
        </p:nvGrpSpPr>
        <p:grpSpPr>
          <a:xfrm>
            <a:off x="6050386" y="4527957"/>
            <a:ext cx="1086610" cy="1453287"/>
            <a:chOff x="5835157" y="3429000"/>
            <a:chExt cx="1086610" cy="1453287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5E0C0ACF-7613-4AAF-AFFD-860C96BE085E}"/>
                </a:ext>
              </a:extLst>
            </p:cNvPr>
            <p:cNvSpPr/>
            <p:nvPr/>
          </p:nvSpPr>
          <p:spPr>
            <a:xfrm>
              <a:off x="5835157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6A00888-06C9-4AE7-BF00-96E8B9ABE34B}"/>
                </a:ext>
              </a:extLst>
            </p:cNvPr>
            <p:cNvSpPr/>
            <p:nvPr/>
          </p:nvSpPr>
          <p:spPr>
            <a:xfrm>
              <a:off x="6138136" y="3429002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52EA5AF8-7937-42AA-ADEB-29897DE46672}"/>
                </a:ext>
              </a:extLst>
            </p:cNvPr>
            <p:cNvSpPr/>
            <p:nvPr/>
          </p:nvSpPr>
          <p:spPr>
            <a:xfrm>
              <a:off x="6416503" y="3429000"/>
              <a:ext cx="505264" cy="1453285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Cube 48">
            <a:extLst>
              <a:ext uri="{FF2B5EF4-FFF2-40B4-BE49-F238E27FC236}">
                <a16:creationId xmlns:a16="http://schemas.microsoft.com/office/drawing/2014/main" id="{74CBE203-6359-4CEF-90A9-83CA522DB21A}"/>
              </a:ext>
            </a:extLst>
          </p:cNvPr>
          <p:cNvSpPr/>
          <p:nvPr/>
        </p:nvSpPr>
        <p:spPr>
          <a:xfrm>
            <a:off x="7088278" y="45279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F043B-F704-47E9-B511-B53448F84992}"/>
              </a:ext>
            </a:extLst>
          </p:cNvPr>
          <p:cNvSpPr txBox="1"/>
          <p:nvPr/>
        </p:nvSpPr>
        <p:spPr>
          <a:xfrm>
            <a:off x="1752739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F7129B-C195-40D3-81F4-A6BB9D9EC8D4}"/>
              </a:ext>
            </a:extLst>
          </p:cNvPr>
          <p:cNvSpPr txBox="1"/>
          <p:nvPr/>
        </p:nvSpPr>
        <p:spPr>
          <a:xfrm>
            <a:off x="25863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DC9AD9-6ABE-4F27-8C0C-6E640B7C6381}"/>
              </a:ext>
            </a:extLst>
          </p:cNvPr>
          <p:cNvSpPr txBox="1"/>
          <p:nvPr/>
        </p:nvSpPr>
        <p:spPr>
          <a:xfrm>
            <a:off x="3434227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2EC4B4-CC12-4E3D-9758-F2B453B64B59}"/>
              </a:ext>
            </a:extLst>
          </p:cNvPr>
          <p:cNvSpPr txBox="1"/>
          <p:nvPr/>
        </p:nvSpPr>
        <p:spPr>
          <a:xfrm>
            <a:off x="3990890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H/8</a:t>
            </a:r>
          </a:p>
          <a:p>
            <a:pPr algn="ctr"/>
            <a:r>
              <a:rPr lang="en-US" dirty="0"/>
              <a:t>W/8 </a:t>
            </a:r>
          </a:p>
          <a:p>
            <a:pPr algn="ctr"/>
            <a:r>
              <a:rPr lang="en-US" dirty="0"/>
              <a:t>8D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E859006-7512-4589-8D8F-0E20199FD81A}"/>
              </a:ext>
            </a:extLst>
          </p:cNvPr>
          <p:cNvSpPr txBox="1"/>
          <p:nvPr/>
        </p:nvSpPr>
        <p:spPr>
          <a:xfrm>
            <a:off x="4587514" y="3129056"/>
            <a:ext cx="748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H/4</a:t>
            </a:r>
          </a:p>
          <a:p>
            <a:pPr algn="ctr"/>
            <a:r>
              <a:rPr lang="en-US" dirty="0"/>
              <a:t>W/4</a:t>
            </a:r>
          </a:p>
          <a:p>
            <a:pPr algn="ctr"/>
            <a:r>
              <a:rPr lang="en-US" dirty="0"/>
              <a:t>4D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7A0378E-E336-4059-AA77-F32B823704B2}"/>
              </a:ext>
            </a:extLst>
          </p:cNvPr>
          <p:cNvSpPr txBox="1"/>
          <p:nvPr/>
        </p:nvSpPr>
        <p:spPr>
          <a:xfrm>
            <a:off x="5309341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H/2 W/2</a:t>
            </a:r>
          </a:p>
          <a:p>
            <a:pPr algn="ctr"/>
            <a:r>
              <a:rPr lang="en-US" dirty="0"/>
              <a:t>2D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BB16C70-7F8B-4ACC-A979-EA7B20547054}"/>
              </a:ext>
            </a:extLst>
          </p:cNvPr>
          <p:cNvSpPr txBox="1"/>
          <p:nvPr/>
        </p:nvSpPr>
        <p:spPr>
          <a:xfrm>
            <a:off x="6304225" y="3129056"/>
            <a:ext cx="77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</a:t>
            </a:r>
          </a:p>
          <a:p>
            <a:pPr algn="ctr"/>
            <a:r>
              <a:rPr lang="en-US" dirty="0"/>
              <a:t>W</a:t>
            </a:r>
          </a:p>
          <a:p>
            <a:pPr algn="ctr"/>
            <a:r>
              <a:rPr lang="en-US" dirty="0"/>
              <a:t>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C9F679-E0F8-4CB6-9A9E-0897BD26616D}"/>
              </a:ext>
            </a:extLst>
          </p:cNvPr>
          <p:cNvCxnSpPr/>
          <p:nvPr/>
        </p:nvCxnSpPr>
        <p:spPr>
          <a:xfrm>
            <a:off x="2139193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C807681-0607-4971-BCB4-91AD689A74AC}"/>
              </a:ext>
            </a:extLst>
          </p:cNvPr>
          <p:cNvCxnSpPr/>
          <p:nvPr/>
        </p:nvCxnSpPr>
        <p:spPr>
          <a:xfrm>
            <a:off x="2974588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C21477-2CD9-4750-8857-AF7BBD6F5CD9}"/>
              </a:ext>
            </a:extLst>
          </p:cNvPr>
          <p:cNvCxnSpPr/>
          <p:nvPr/>
        </p:nvCxnSpPr>
        <p:spPr>
          <a:xfrm>
            <a:off x="38366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0BE71D5-3E7E-4ACE-9D23-71DE6E00E622}"/>
              </a:ext>
            </a:extLst>
          </p:cNvPr>
          <p:cNvCxnSpPr/>
          <p:nvPr/>
        </p:nvCxnSpPr>
        <p:spPr>
          <a:xfrm>
            <a:off x="4378580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67C00F3-7726-40DC-8E9B-C64E78ABC106}"/>
              </a:ext>
            </a:extLst>
          </p:cNvPr>
          <p:cNvCxnSpPr/>
          <p:nvPr/>
        </p:nvCxnSpPr>
        <p:spPr>
          <a:xfrm>
            <a:off x="4949452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366B625-2F3C-4DCE-B684-79732FF91A35}"/>
              </a:ext>
            </a:extLst>
          </p:cNvPr>
          <p:cNvCxnSpPr/>
          <p:nvPr/>
        </p:nvCxnSpPr>
        <p:spPr>
          <a:xfrm>
            <a:off x="5699656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FD326A7-0D95-411B-B2CF-D9AD91025F77}"/>
              </a:ext>
            </a:extLst>
          </p:cNvPr>
          <p:cNvCxnSpPr/>
          <p:nvPr/>
        </p:nvCxnSpPr>
        <p:spPr>
          <a:xfrm>
            <a:off x="6692487" y="4026486"/>
            <a:ext cx="0" cy="4693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404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8F035-8310-4EBD-AFA9-EFACC1D1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Autoencoders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E0386B-B0BD-4BEC-BAF3-ED1E5FA3129E}"/>
              </a:ext>
            </a:extLst>
          </p:cNvPr>
          <p:cNvGrpSpPr/>
          <p:nvPr/>
        </p:nvGrpSpPr>
        <p:grpSpPr>
          <a:xfrm>
            <a:off x="2106995" y="4234738"/>
            <a:ext cx="1712469" cy="1934321"/>
            <a:chOff x="2928191" y="4469630"/>
            <a:chExt cx="1712469" cy="1934321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0EF4E0B-B12E-457A-BF54-FF41BE0F007B}"/>
                </a:ext>
              </a:extLst>
            </p:cNvPr>
            <p:cNvSpPr/>
            <p:nvPr/>
          </p:nvSpPr>
          <p:spPr>
            <a:xfrm>
              <a:off x="2928191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CE3B1D5-E48E-48B5-8050-5DA8EBC38845}"/>
                </a:ext>
              </a:extLst>
            </p:cNvPr>
            <p:cNvSpPr/>
            <p:nvPr/>
          </p:nvSpPr>
          <p:spPr>
            <a:xfrm>
              <a:off x="3448173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E5C6E759-7E41-48D7-92B1-BABFEE5D53B9}"/>
                </a:ext>
              </a:extLst>
            </p:cNvPr>
            <p:cNvSpPr/>
            <p:nvPr/>
          </p:nvSpPr>
          <p:spPr>
            <a:xfrm>
              <a:off x="3891013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68CD49AE-1AAE-445E-A4E7-61BBE905205E}"/>
                </a:ext>
              </a:extLst>
            </p:cNvPr>
            <p:cNvSpPr/>
            <p:nvPr/>
          </p:nvSpPr>
          <p:spPr>
            <a:xfrm>
              <a:off x="4261047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B3681FD3-7F17-4C7A-BA79-5CE4026F978F}"/>
              </a:ext>
            </a:extLst>
          </p:cNvPr>
          <p:cNvSpPr/>
          <p:nvPr/>
        </p:nvSpPr>
        <p:spPr>
          <a:xfrm>
            <a:off x="4377669" y="4878103"/>
            <a:ext cx="313730" cy="616335"/>
          </a:xfrm>
          <a:prstGeom prst="cube">
            <a:avLst>
              <a:gd name="adj" fmla="val 4052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028EF2-4EDD-42E4-9A5A-1A54CEBD274B}"/>
              </a:ext>
            </a:extLst>
          </p:cNvPr>
          <p:cNvGrpSpPr/>
          <p:nvPr/>
        </p:nvGrpSpPr>
        <p:grpSpPr>
          <a:xfrm>
            <a:off x="5115868" y="4234738"/>
            <a:ext cx="1712469" cy="1934321"/>
            <a:chOff x="4814261" y="4469630"/>
            <a:chExt cx="1712469" cy="1934321"/>
          </a:xfrm>
        </p:grpSpPr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8F2D910B-D6D0-48EB-87DB-EB03252B86BA}"/>
                </a:ext>
              </a:extLst>
            </p:cNvPr>
            <p:cNvSpPr/>
            <p:nvPr/>
          </p:nvSpPr>
          <p:spPr>
            <a:xfrm>
              <a:off x="4814261" y="4969974"/>
              <a:ext cx="379613" cy="902376"/>
            </a:xfrm>
            <a:prstGeom prst="cube">
              <a:avLst>
                <a:gd name="adj" fmla="val 4958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9E2D508-2079-4EA9-930E-25E7BD412DC8}"/>
                </a:ext>
              </a:extLst>
            </p:cNvPr>
            <p:cNvSpPr/>
            <p:nvPr/>
          </p:nvSpPr>
          <p:spPr>
            <a:xfrm>
              <a:off x="5104577" y="4820631"/>
              <a:ext cx="459331" cy="1201062"/>
            </a:xfrm>
            <a:prstGeom prst="cube">
              <a:avLst>
                <a:gd name="adj" fmla="val 58129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DB30B7-D707-452C-8D87-54E94FB71942}"/>
                </a:ext>
              </a:extLst>
            </p:cNvPr>
            <p:cNvSpPr/>
            <p:nvPr/>
          </p:nvSpPr>
          <p:spPr>
            <a:xfrm>
              <a:off x="5450958" y="4621856"/>
              <a:ext cx="555790" cy="1598613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6638EA9F-C61B-42B4-9784-69C84AFC637C}"/>
                </a:ext>
              </a:extLst>
            </p:cNvPr>
            <p:cNvSpPr/>
            <p:nvPr/>
          </p:nvSpPr>
          <p:spPr>
            <a:xfrm>
              <a:off x="5854224" y="4469630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C4DB19-4BA9-410A-AADA-6F2C9A4AA4E9}"/>
              </a:ext>
            </a:extLst>
          </p:cNvPr>
          <p:cNvSpPr txBox="1"/>
          <p:nvPr/>
        </p:nvSpPr>
        <p:spPr>
          <a:xfrm>
            <a:off x="628650" y="1591260"/>
            <a:ext cx="6143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Network compresses input to “bottleneck”, decodes it back to input.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34918F-4312-4CA9-935B-C7DF14B996C4}"/>
              </a:ext>
            </a:extLst>
          </p:cNvPr>
          <p:cNvGrpSpPr/>
          <p:nvPr/>
        </p:nvGrpSpPr>
        <p:grpSpPr>
          <a:xfrm>
            <a:off x="635223" y="4234738"/>
            <a:ext cx="7857059" cy="1934321"/>
            <a:chOff x="635223" y="4234738"/>
            <a:chExt cx="7857059" cy="1934321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5290DDB-1914-4A28-A8AD-91D75B804612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9FC10ACB-68C6-4BB0-95F6-58B208BBE84A}"/>
                </a:ext>
              </a:extLst>
            </p:cNvPr>
            <p:cNvSpPr/>
            <p:nvPr/>
          </p:nvSpPr>
          <p:spPr>
            <a:xfrm>
              <a:off x="7819776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96B8BD-CE9B-4D6E-9DDB-EC8B30257A01}"/>
              </a:ext>
            </a:extLst>
          </p:cNvPr>
          <p:cNvGrpSpPr/>
          <p:nvPr/>
        </p:nvGrpSpPr>
        <p:grpSpPr>
          <a:xfrm>
            <a:off x="6825276" y="1411241"/>
            <a:ext cx="1825402" cy="1314144"/>
            <a:chOff x="6508661" y="2007954"/>
            <a:chExt cx="1825402" cy="13141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84F82D-912B-4E3F-9225-9482A100ADE8}"/>
                </a:ext>
              </a:extLst>
            </p:cNvPr>
            <p:cNvGrpSpPr/>
            <p:nvPr/>
          </p:nvGrpSpPr>
          <p:grpSpPr>
            <a:xfrm>
              <a:off x="6667064" y="2419722"/>
              <a:ext cx="1508603" cy="902376"/>
              <a:chOff x="6562554" y="2466406"/>
              <a:chExt cx="1659463" cy="992614"/>
            </a:xfrm>
          </p:grpSpPr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AF5919B6-2EC2-4A64-A09C-4C8D1FC4A57D}"/>
                  </a:ext>
                </a:extLst>
              </p:cNvPr>
              <p:cNvSpPr/>
              <p:nvPr/>
            </p:nvSpPr>
            <p:spPr>
              <a:xfrm>
                <a:off x="6809564" y="2466406"/>
                <a:ext cx="345103" cy="992614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47CC3AC0-9907-4145-A99D-0DBDF05A375B}"/>
                  </a:ext>
                </a:extLst>
              </p:cNvPr>
              <p:cNvSpPr/>
              <p:nvPr/>
            </p:nvSpPr>
            <p:spPr>
              <a:xfrm>
                <a:off x="7634205" y="2466406"/>
                <a:ext cx="345103" cy="992614"/>
              </a:xfrm>
              <a:prstGeom prst="cube">
                <a:avLst>
                  <a:gd name="adj" fmla="val 67261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5291F84-89AF-40E1-A1C5-BC1E547EFC55}"/>
                  </a:ext>
                </a:extLst>
              </p:cNvPr>
              <p:cNvCxnSpPr/>
              <p:nvPr/>
            </p:nvCxnSpPr>
            <p:spPr>
              <a:xfrm>
                <a:off x="7280197" y="2944238"/>
                <a:ext cx="20362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C8D7037-B9E6-405B-A5EC-F478CF445090}"/>
                  </a:ext>
                </a:extLst>
              </p:cNvPr>
              <p:cNvGrpSpPr/>
              <p:nvPr/>
            </p:nvGrpSpPr>
            <p:grpSpPr>
              <a:xfrm>
                <a:off x="6562554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9D70E40-A3FE-4DCE-A07E-2B3BF657F288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85A7588-5C98-41A7-9678-3745D6E05E74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B2F21D2-DF35-4BBE-9F95-9DB2AE1E189F}"/>
                  </a:ext>
                </a:extLst>
              </p:cNvPr>
              <p:cNvGrpSpPr/>
              <p:nvPr/>
            </p:nvGrpSpPr>
            <p:grpSpPr>
              <a:xfrm>
                <a:off x="8112243" y="2466406"/>
                <a:ext cx="109774" cy="992614"/>
                <a:chOff x="5648162" y="2227938"/>
                <a:chExt cx="132826" cy="120106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0D4502B-2A19-40D0-BCC2-815650131264}"/>
                    </a:ext>
                  </a:extLst>
                </p:cNvPr>
                <p:cNvCxnSpPr/>
                <p:nvPr/>
              </p:nvCxnSpPr>
              <p:spPr>
                <a:xfrm flipV="1">
                  <a:off x="5780988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3612581-5C35-4A50-8C10-7DD8C0FA5DFA}"/>
                    </a:ext>
                  </a:extLst>
                </p:cNvPr>
                <p:cNvCxnSpPr/>
                <p:nvPr/>
              </p:nvCxnSpPr>
              <p:spPr>
                <a:xfrm flipV="1">
                  <a:off x="5648162" y="2227938"/>
                  <a:ext cx="0" cy="12010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68C559-EB59-45DF-9D78-DE3FCE1593F6}"/>
                </a:ext>
              </a:extLst>
            </p:cNvPr>
            <p:cNvSpPr txBox="1"/>
            <p:nvPr/>
          </p:nvSpPr>
          <p:spPr>
            <a:xfrm>
              <a:off x="6508661" y="2007954"/>
              <a:ext cx="1825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Objective: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/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56FFA-DB46-43FA-8570-7FE15208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084" y="2893708"/>
                <a:ext cx="2521395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FB3E8DE-5476-4208-BD25-522BA052AE2A}"/>
              </a:ext>
            </a:extLst>
          </p:cNvPr>
          <p:cNvSpPr txBox="1"/>
          <p:nvPr/>
        </p:nvSpPr>
        <p:spPr>
          <a:xfrm>
            <a:off x="2255597" y="4957894"/>
            <a:ext cx="141526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E( 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D4823E-148E-4078-A663-93E9B215C294}"/>
              </a:ext>
            </a:extLst>
          </p:cNvPr>
          <p:cNvSpPr txBox="1"/>
          <p:nvPr/>
        </p:nvSpPr>
        <p:spPr>
          <a:xfrm>
            <a:off x="5264205" y="4952900"/>
            <a:ext cx="141273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D(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8C5DC3-650A-4760-8320-B0487BFDA6B9}"/>
              </a:ext>
            </a:extLst>
          </p:cNvPr>
          <p:cNvSpPr txBox="1"/>
          <p:nvPr/>
        </p:nvSpPr>
        <p:spPr>
          <a:xfrm>
            <a:off x="3156873" y="2793001"/>
            <a:ext cx="2830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Bottleneck/</a:t>
            </a:r>
          </a:p>
          <a:p>
            <a:pPr algn="ctr"/>
            <a:r>
              <a:rPr lang="en-US" sz="2800" dirty="0"/>
              <a:t>Latent Space/</a:t>
            </a:r>
          </a:p>
          <a:p>
            <a:pPr algn="ctr"/>
            <a:r>
              <a:rPr lang="en-US" sz="2800" dirty="0"/>
              <a:t>Latent Code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E9638B-4FF2-413A-87D4-B49D8BFD8E6B}"/>
              </a:ext>
            </a:extLst>
          </p:cNvPr>
          <p:cNvCxnSpPr>
            <a:cxnSpLocks/>
          </p:cNvCxnSpPr>
          <p:nvPr/>
        </p:nvCxnSpPr>
        <p:spPr>
          <a:xfrm>
            <a:off x="4572000" y="4177996"/>
            <a:ext cx="0" cy="593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376A51-339D-4D73-BF3E-BFF1D902F6A2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A8BFC4-FF09-4C4C-A8F2-BC5C52DF0FD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EED22D47-E7CC-4A3C-A0F8-C7E06D86515B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6F533D-FC59-4CE9-909D-59114A956A0C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72D7DE-91E1-4CDF-9306-34493E935B2D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5AB08B-674E-4717-9E80-23F554795897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1CDA312-EB2F-4A04-AF97-AE5F6F6F7EAB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8C063-2D92-4D56-9152-F58EA4B53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8680D-3E99-46F3-9646-559F08EDE6FB}"/>
              </a:ext>
            </a:extLst>
          </p:cNvPr>
          <p:cNvGrpSpPr/>
          <p:nvPr/>
        </p:nvGrpSpPr>
        <p:grpSpPr>
          <a:xfrm>
            <a:off x="5833783" y="1268913"/>
            <a:ext cx="1415600" cy="2530334"/>
            <a:chOff x="628650" y="1701926"/>
            <a:chExt cx="1415600" cy="2530334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5AD16CDE-A5D0-4B24-B852-8136032C3005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111E6F-EA26-44B8-90A3-475E361B86A1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E279EF-2ACE-40B3-8DE9-23A86421EE0C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8997EB-3111-4F4C-BEDA-2A432021D80E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B83A21-3435-4883-85E7-A984328D063C}"/>
              </a:ext>
            </a:extLst>
          </p:cNvPr>
          <p:cNvSpPr txBox="1"/>
          <p:nvPr/>
        </p:nvSpPr>
        <p:spPr>
          <a:xfrm>
            <a:off x="234315" y="3852471"/>
            <a:ext cx="8675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Today’s Running Example</a:t>
            </a:r>
            <a:endParaRPr lang="en-US" sz="2800" b="1" u="sng" dirty="0"/>
          </a:p>
          <a:p>
            <a:pPr algn="ctr"/>
            <a:endParaRPr lang="en-US" sz="2800" b="1" u="sng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Predict F-dimensional vector representing probability of each of F classes at every pixel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Loss computed/</a:t>
            </a:r>
            <a:r>
              <a:rPr lang="en-US" sz="2800" dirty="0" err="1"/>
              <a:t>backprop’d</a:t>
            </a:r>
            <a:r>
              <a:rPr lang="en-US" sz="2800" dirty="0"/>
              <a:t> at </a:t>
            </a:r>
            <a:r>
              <a:rPr lang="en-US" sz="2800" i="1" dirty="0"/>
              <a:t>every</a:t>
            </a:r>
            <a:r>
              <a:rPr lang="en-US" sz="2800" dirty="0"/>
              <a:t> pixel.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E3E3DE-5357-4688-9BBA-54609A094E4D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552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F8BD-3188-4355-8F71-CF39F7C5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 the Latent Space*</a:t>
            </a:r>
          </a:p>
        </p:txBody>
      </p:sp>
      <p:pic>
        <p:nvPicPr>
          <p:cNvPr id="3" name="Learning a Probabilistic Latent Space of Object Shapes via 3D Generative-Adversarial Modeling-mfx7uAkUtCI">
            <a:hlinkClick r:id="" action="ppaction://media"/>
            <a:extLst>
              <a:ext uri="{FF2B5EF4-FFF2-40B4-BE49-F238E27FC236}">
                <a16:creationId xmlns:a16="http://schemas.microsoft.com/office/drawing/2014/main" id="{172CAA94-D70A-4C9B-B4A6-7ECBCFF1C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88" y="1303587"/>
            <a:ext cx="7557025" cy="4250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77F8F-8DAF-44C7-B828-313FA9B9864D}"/>
              </a:ext>
            </a:extLst>
          </p:cNvPr>
          <p:cNvSpPr txBox="1"/>
          <p:nvPr/>
        </p:nvSpPr>
        <p:spPr>
          <a:xfrm>
            <a:off x="357404" y="6262041"/>
            <a:ext cx="878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Wu et al. </a:t>
            </a:r>
            <a:r>
              <a:rPr lang="en-US" sz="1200" i="1" dirty="0"/>
              <a:t>Learning a Probabilistic Latent Space of Object Shapes via 3D Generative-Adversarial Modeling</a:t>
            </a:r>
            <a:r>
              <a:rPr lang="en-US" sz="1200" dirty="0"/>
              <a:t>. </a:t>
            </a:r>
          </a:p>
          <a:p>
            <a:r>
              <a:rPr lang="en-US" sz="1200" dirty="0"/>
              <a:t>NIPS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35A28-C9C1-44DD-8F06-21D250C13743}"/>
              </a:ext>
            </a:extLst>
          </p:cNvPr>
          <p:cNvSpPr txBox="1"/>
          <p:nvPr/>
        </p:nvSpPr>
        <p:spPr>
          <a:xfrm>
            <a:off x="357404" y="5738821"/>
            <a:ext cx="817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 the interest of honesty in advertising: not an autoencoder, but a similar method with the same goal of learning a latent space</a:t>
            </a:r>
          </a:p>
        </p:txBody>
      </p:sp>
    </p:spTree>
    <p:extLst>
      <p:ext uri="{BB962C8B-B14F-4D97-AF65-F5344CB8AC3E}">
        <p14:creationId xmlns:p14="http://schemas.microsoft.com/office/powerpoint/2010/main" val="32160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-74339" y="1523096"/>
            <a:ext cx="9094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While the output </a:t>
            </a:r>
            <a:r>
              <a:rPr lang="en-US" sz="2800" i="1" dirty="0"/>
              <a:t>is</a:t>
            </a:r>
            <a:r>
              <a:rPr lang="en-US" sz="2800" dirty="0"/>
              <a:t> </a:t>
            </a:r>
            <a:r>
              <a:rPr lang="en-US" sz="2800" dirty="0" err="1"/>
              <a:t>HxW</a:t>
            </a:r>
            <a:r>
              <a:rPr lang="en-US" sz="2800" dirty="0"/>
              <a:t>, just </a:t>
            </a:r>
            <a:r>
              <a:rPr lang="en-US" sz="2800" dirty="0" err="1"/>
              <a:t>upsampling</a:t>
            </a:r>
            <a:r>
              <a:rPr lang="en-US" sz="2800" dirty="0"/>
              <a:t> often produces results without details/not aligned with the image. </a:t>
            </a:r>
          </a:p>
          <a:p>
            <a:pPr algn="ctr"/>
            <a:r>
              <a:rPr lang="en-US" sz="2800" b="1" dirty="0"/>
              <a:t>Why?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AC1C1C-BE86-4EEE-AAA0-60290FD1E5DD}"/>
              </a:ext>
            </a:extLst>
          </p:cNvPr>
          <p:cNvSpPr txBox="1"/>
          <p:nvPr/>
        </p:nvSpPr>
        <p:spPr>
          <a:xfrm>
            <a:off x="2487301" y="3429000"/>
            <a:ext cx="416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Information about details lost when </a:t>
            </a:r>
            <a:r>
              <a:rPr lang="en-US" sz="2800" dirty="0" err="1"/>
              <a:t>downsampling</a:t>
            </a:r>
            <a:r>
              <a:rPr lang="en-US" sz="28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125320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7D38B-8EFE-4EAE-9283-1C4E9E5F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3F7B9-ACD6-448A-8DC0-343A8277F066}"/>
              </a:ext>
            </a:extLst>
          </p:cNvPr>
          <p:cNvSpPr txBox="1"/>
          <p:nvPr/>
        </p:nvSpPr>
        <p:spPr>
          <a:xfrm flipH="1">
            <a:off x="339063" y="1523096"/>
            <a:ext cx="826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Where is the useful information about the high-frequency details of the image?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A411-0E4D-4E71-BE06-CEC47728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19" y="3429000"/>
            <a:ext cx="1832458" cy="2743200"/>
          </a:xfrm>
          <a:prstGeom prst="rect">
            <a:avLst/>
          </a:prstGeom>
        </p:spPr>
      </p:pic>
      <p:pic>
        <p:nvPicPr>
          <p:cNvPr id="2050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215D2C7C-B3C1-4ACD-BF07-605A413B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39063" y="3434808"/>
            <a:ext cx="183093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B4248-8891-49DF-941F-16B39AAD5191}"/>
              </a:ext>
            </a:extLst>
          </p:cNvPr>
          <p:cNvGrpSpPr/>
          <p:nvPr/>
        </p:nvGrpSpPr>
        <p:grpSpPr>
          <a:xfrm>
            <a:off x="2487301" y="4411647"/>
            <a:ext cx="4169398" cy="1758474"/>
            <a:chOff x="635223" y="4234738"/>
            <a:chExt cx="4586338" cy="1934321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33C5C173-23B8-4430-BB62-6931179BBF0F}"/>
                </a:ext>
              </a:extLst>
            </p:cNvPr>
            <p:cNvSpPr/>
            <p:nvPr/>
          </p:nvSpPr>
          <p:spPr>
            <a:xfrm>
              <a:off x="635223" y="4234738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670058-C7F2-4B29-A8E1-E8F91DCD13D1}"/>
                </a:ext>
              </a:extLst>
            </p:cNvPr>
            <p:cNvGrpSpPr/>
            <p:nvPr/>
          </p:nvGrpSpPr>
          <p:grpSpPr>
            <a:xfrm>
              <a:off x="1124000" y="4234738"/>
              <a:ext cx="1712469" cy="1934321"/>
              <a:chOff x="2928191" y="4469630"/>
              <a:chExt cx="1712469" cy="1934321"/>
            </a:xfrm>
          </p:grpSpPr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804F014-13C6-491D-9B7A-6138856B0860}"/>
                  </a:ext>
                </a:extLst>
              </p:cNvPr>
              <p:cNvSpPr/>
              <p:nvPr/>
            </p:nvSpPr>
            <p:spPr>
              <a:xfrm>
                <a:off x="2928191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2FC505BF-676E-47CE-853A-A0E88FCB40CD}"/>
                  </a:ext>
                </a:extLst>
              </p:cNvPr>
              <p:cNvSpPr/>
              <p:nvPr/>
            </p:nvSpPr>
            <p:spPr>
              <a:xfrm>
                <a:off x="3448173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F790E31E-446C-4F34-B2E3-E869D966AB4D}"/>
                  </a:ext>
                </a:extLst>
              </p:cNvPr>
              <p:cNvSpPr/>
              <p:nvPr/>
            </p:nvSpPr>
            <p:spPr>
              <a:xfrm>
                <a:off x="3891013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78139057-DBF0-4C42-A2F7-75C8E605DCDE}"/>
                  </a:ext>
                </a:extLst>
              </p:cNvPr>
              <p:cNvSpPr/>
              <p:nvPr/>
            </p:nvSpPr>
            <p:spPr>
              <a:xfrm>
                <a:off x="4261047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38BB41E-1C28-44F4-8864-6A1AAFFBF82F}"/>
                </a:ext>
              </a:extLst>
            </p:cNvPr>
            <p:cNvSpPr/>
            <p:nvPr/>
          </p:nvSpPr>
          <p:spPr>
            <a:xfrm>
              <a:off x="2766282" y="4878103"/>
              <a:ext cx="313730" cy="616335"/>
            </a:xfrm>
            <a:prstGeom prst="cube">
              <a:avLst>
                <a:gd name="adj" fmla="val 4052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396D32-334E-4AC4-A268-CAAD4284F2CA}"/>
                </a:ext>
              </a:extLst>
            </p:cNvPr>
            <p:cNvGrpSpPr/>
            <p:nvPr/>
          </p:nvGrpSpPr>
          <p:grpSpPr>
            <a:xfrm>
              <a:off x="3056598" y="4234738"/>
              <a:ext cx="1712469" cy="1934321"/>
              <a:chOff x="4814261" y="4469630"/>
              <a:chExt cx="1712469" cy="1934321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301E64B-5AD8-4FF2-9DEC-554332A1FACB}"/>
                  </a:ext>
                </a:extLst>
              </p:cNvPr>
              <p:cNvSpPr/>
              <p:nvPr/>
            </p:nvSpPr>
            <p:spPr>
              <a:xfrm>
                <a:off x="4814261" y="4969974"/>
                <a:ext cx="379613" cy="902376"/>
              </a:xfrm>
              <a:prstGeom prst="cube">
                <a:avLst>
                  <a:gd name="adj" fmla="val 49582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FF981-2311-49DA-B9B4-CAA079FB4AED}"/>
                  </a:ext>
                </a:extLst>
              </p:cNvPr>
              <p:cNvSpPr/>
              <p:nvPr/>
            </p:nvSpPr>
            <p:spPr>
              <a:xfrm>
                <a:off x="5104577" y="4820631"/>
                <a:ext cx="459331" cy="1201062"/>
              </a:xfrm>
              <a:prstGeom prst="cube">
                <a:avLst>
                  <a:gd name="adj" fmla="val 58129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3E94DFF5-DC66-40D0-B086-9D507B10A595}"/>
                  </a:ext>
                </a:extLst>
              </p:cNvPr>
              <p:cNvSpPr/>
              <p:nvPr/>
            </p:nvSpPr>
            <p:spPr>
              <a:xfrm>
                <a:off x="5450958" y="4621856"/>
                <a:ext cx="555790" cy="1598613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76645A2E-3FB4-47D0-9F31-F4C7E7BB94DC}"/>
                  </a:ext>
                </a:extLst>
              </p:cNvPr>
              <p:cNvSpPr/>
              <p:nvPr/>
            </p:nvSpPr>
            <p:spPr>
              <a:xfrm>
                <a:off x="5854224" y="4469630"/>
                <a:ext cx="672506" cy="1934321"/>
              </a:xfrm>
              <a:prstGeom prst="cube">
                <a:avLst>
                  <a:gd name="adj" fmla="val 6726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5E3F21C3-600E-49B4-AF4F-B5FA7D1DA5F5}"/>
                </a:ext>
              </a:extLst>
            </p:cNvPr>
            <p:cNvSpPr/>
            <p:nvPr/>
          </p:nvSpPr>
          <p:spPr>
            <a:xfrm>
              <a:off x="4549055" y="4234738"/>
              <a:ext cx="672506" cy="1934321"/>
            </a:xfrm>
            <a:prstGeom prst="cube">
              <a:avLst>
                <a:gd name="adj" fmla="val 6726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9C0B45-21C0-43CF-B527-9B6B9F72125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3FB49-DB31-446E-93BA-817AA593A829}"/>
              </a:ext>
            </a:extLst>
          </p:cNvPr>
          <p:cNvGrpSpPr/>
          <p:nvPr/>
        </p:nvGrpSpPr>
        <p:grpSpPr>
          <a:xfrm>
            <a:off x="5808976" y="2800100"/>
            <a:ext cx="472708" cy="1440653"/>
            <a:chOff x="5808976" y="2800100"/>
            <a:chExt cx="472708" cy="144065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23E0077-54BB-4EE8-8C6F-D66648F87D9A}"/>
                </a:ext>
              </a:extLst>
            </p:cNvPr>
            <p:cNvCxnSpPr>
              <a:cxnSpLocks/>
            </p:cNvCxnSpPr>
            <p:nvPr/>
          </p:nvCxnSpPr>
          <p:spPr>
            <a:xfrm>
              <a:off x="6045330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02EA5E-7772-484D-B007-6569BD6BA359}"/>
                </a:ext>
              </a:extLst>
            </p:cNvPr>
            <p:cNvSpPr txBox="1"/>
            <p:nvPr/>
          </p:nvSpPr>
          <p:spPr>
            <a:xfrm>
              <a:off x="5808976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475103-4E6D-4F07-94C8-F878387D5681}"/>
              </a:ext>
            </a:extLst>
          </p:cNvPr>
          <p:cNvGrpSpPr/>
          <p:nvPr/>
        </p:nvGrpSpPr>
        <p:grpSpPr>
          <a:xfrm>
            <a:off x="3204082" y="2800100"/>
            <a:ext cx="472708" cy="1440653"/>
            <a:chOff x="3204082" y="2800100"/>
            <a:chExt cx="472708" cy="1440653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AD29A0E-7C68-45C1-A31E-F0308BB16BCF}"/>
                </a:ext>
              </a:extLst>
            </p:cNvPr>
            <p:cNvCxnSpPr>
              <a:cxnSpLocks/>
            </p:cNvCxnSpPr>
            <p:nvPr/>
          </p:nvCxnSpPr>
          <p:spPr>
            <a:xfrm>
              <a:off x="3440436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D1AE85-30CD-4E56-BEEF-B254F31FC5B4}"/>
                </a:ext>
              </a:extLst>
            </p:cNvPr>
            <p:cNvSpPr txBox="1"/>
            <p:nvPr/>
          </p:nvSpPr>
          <p:spPr>
            <a:xfrm>
              <a:off x="3204082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E16AD-395D-46B4-A6BF-BF3FF3B5F9B7}"/>
              </a:ext>
            </a:extLst>
          </p:cNvPr>
          <p:cNvGrpSpPr/>
          <p:nvPr/>
        </p:nvGrpSpPr>
        <p:grpSpPr>
          <a:xfrm>
            <a:off x="2487301" y="2800100"/>
            <a:ext cx="472708" cy="1440653"/>
            <a:chOff x="2487301" y="2800100"/>
            <a:chExt cx="472708" cy="1440653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866AE8D-BF02-4174-8560-FEE9B00433D6}"/>
                </a:ext>
              </a:extLst>
            </p:cNvPr>
            <p:cNvCxnSpPr>
              <a:cxnSpLocks/>
            </p:cNvCxnSpPr>
            <p:nvPr/>
          </p:nvCxnSpPr>
          <p:spPr>
            <a:xfrm>
              <a:off x="2723655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5D00DF-1B4C-47AE-8658-7BE971529DAB}"/>
                </a:ext>
              </a:extLst>
            </p:cNvPr>
            <p:cNvSpPr txBox="1"/>
            <p:nvPr/>
          </p:nvSpPr>
          <p:spPr>
            <a:xfrm>
              <a:off x="2487301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9C97E-72C9-4B93-ABD0-643C98EC485E}"/>
              </a:ext>
            </a:extLst>
          </p:cNvPr>
          <p:cNvGrpSpPr/>
          <p:nvPr/>
        </p:nvGrpSpPr>
        <p:grpSpPr>
          <a:xfrm>
            <a:off x="3867135" y="2800100"/>
            <a:ext cx="472708" cy="1440653"/>
            <a:chOff x="3867135" y="2800100"/>
            <a:chExt cx="472708" cy="144065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B60964A-7E42-4C63-8E86-5D02C59684EE}"/>
                </a:ext>
              </a:extLst>
            </p:cNvPr>
            <p:cNvCxnSpPr>
              <a:cxnSpLocks/>
            </p:cNvCxnSpPr>
            <p:nvPr/>
          </p:nvCxnSpPr>
          <p:spPr>
            <a:xfrm>
              <a:off x="4103489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938204-675C-44B1-BCCC-1DBA76067606}"/>
                </a:ext>
              </a:extLst>
            </p:cNvPr>
            <p:cNvSpPr txBox="1"/>
            <p:nvPr/>
          </p:nvSpPr>
          <p:spPr>
            <a:xfrm>
              <a:off x="3867135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5AD01E-AC27-4FE0-991B-101BB26C2558}"/>
              </a:ext>
            </a:extLst>
          </p:cNvPr>
          <p:cNvGrpSpPr/>
          <p:nvPr/>
        </p:nvGrpSpPr>
        <p:grpSpPr>
          <a:xfrm>
            <a:off x="5002334" y="2800100"/>
            <a:ext cx="472708" cy="1440653"/>
            <a:chOff x="5002334" y="2800100"/>
            <a:chExt cx="472708" cy="144065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55FF59C-9322-4138-8386-F978F924FB32}"/>
                </a:ext>
              </a:extLst>
            </p:cNvPr>
            <p:cNvCxnSpPr>
              <a:cxnSpLocks/>
            </p:cNvCxnSpPr>
            <p:nvPr/>
          </p:nvCxnSpPr>
          <p:spPr>
            <a:xfrm>
              <a:off x="5238688" y="3645135"/>
              <a:ext cx="0" cy="59561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CE5216-069F-4270-8D36-0A73D5048F54}"/>
                </a:ext>
              </a:extLst>
            </p:cNvPr>
            <p:cNvSpPr txBox="1"/>
            <p:nvPr/>
          </p:nvSpPr>
          <p:spPr>
            <a:xfrm>
              <a:off x="5002334" y="2800100"/>
              <a:ext cx="472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9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>
            <a:extLst>
              <a:ext uri="{FF2B5EF4-FFF2-40B4-BE49-F238E27FC236}">
                <a16:creationId xmlns:a16="http://schemas.microsoft.com/office/drawing/2014/main" id="{92E878B2-B33C-4216-AF94-CFA39FD25731}"/>
              </a:ext>
            </a:extLst>
          </p:cNvPr>
          <p:cNvGrpSpPr/>
          <p:nvPr/>
        </p:nvGrpSpPr>
        <p:grpSpPr>
          <a:xfrm>
            <a:off x="2393994" y="3733177"/>
            <a:ext cx="5449358" cy="2759697"/>
            <a:chOff x="2393994" y="2816528"/>
            <a:chExt cx="5449358" cy="2759697"/>
          </a:xfrm>
        </p:grpSpPr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B5DEA00C-F2B2-4EA9-8F63-88301A321ED1}"/>
                </a:ext>
              </a:extLst>
            </p:cNvPr>
            <p:cNvSpPr/>
            <p:nvPr/>
          </p:nvSpPr>
          <p:spPr>
            <a:xfrm rot="5400000">
              <a:off x="5085977" y="3082016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BD689E9B-B8E6-4645-A83F-E44E3CC857FD}"/>
                </a:ext>
              </a:extLst>
            </p:cNvPr>
            <p:cNvSpPr/>
            <p:nvPr/>
          </p:nvSpPr>
          <p:spPr>
            <a:xfrm rot="5400000">
              <a:off x="6177723" y="2897357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Left Brace 85">
              <a:extLst>
                <a:ext uri="{FF2B5EF4-FFF2-40B4-BE49-F238E27FC236}">
                  <a16:creationId xmlns:a16="http://schemas.microsoft.com/office/drawing/2014/main" id="{9B9F19C5-9B1C-46BC-B8C7-780FED6A8D9C}"/>
                </a:ext>
              </a:extLst>
            </p:cNvPr>
            <p:cNvSpPr/>
            <p:nvPr/>
          </p:nvSpPr>
          <p:spPr>
            <a:xfrm rot="5400000">
              <a:off x="7496367" y="2754752"/>
              <a:ext cx="285209" cy="408761"/>
            </a:xfrm>
            <a:prstGeom prst="leftBrace">
              <a:avLst>
                <a:gd name="adj1" fmla="val 75117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832C9E1-E264-407D-814A-E479A6BA98C1}"/>
                </a:ext>
              </a:extLst>
            </p:cNvPr>
            <p:cNvGrpSpPr/>
            <p:nvPr/>
          </p:nvGrpSpPr>
          <p:grpSpPr>
            <a:xfrm>
              <a:off x="2393994" y="3205742"/>
              <a:ext cx="5286807" cy="2370483"/>
              <a:chOff x="2393994" y="3205742"/>
              <a:chExt cx="5286807" cy="237048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B191176-6559-4BE0-83B1-F988E6839B01}"/>
                  </a:ext>
                </a:extLst>
              </p:cNvPr>
              <p:cNvGrpSpPr/>
              <p:nvPr/>
            </p:nvGrpSpPr>
            <p:grpSpPr>
              <a:xfrm>
                <a:off x="2393994" y="3205742"/>
                <a:ext cx="5286807" cy="1453285"/>
                <a:chOff x="2393994" y="3205742"/>
                <a:chExt cx="5286807" cy="1453285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9DE5F1D-1101-4F99-8959-33BBDCAFFB2E}"/>
                    </a:ext>
                  </a:extLst>
                </p:cNvPr>
                <p:cNvGrpSpPr/>
                <p:nvPr/>
              </p:nvGrpSpPr>
              <p:grpSpPr>
                <a:xfrm>
                  <a:off x="4951954" y="3205742"/>
                  <a:ext cx="2728847" cy="1453285"/>
                  <a:chOff x="4954667" y="2294695"/>
                  <a:chExt cx="2728847" cy="1453285"/>
                </a:xfrm>
              </p:grpSpPr>
              <p:sp>
                <p:nvSpPr>
                  <p:cNvPr id="55" name="Cube 54">
                    <a:extLst>
                      <a:ext uri="{FF2B5EF4-FFF2-40B4-BE49-F238E27FC236}">
                        <a16:creationId xmlns:a16="http://schemas.microsoft.com/office/drawing/2014/main" id="{7C46B3FF-39DA-4A1B-AE94-7ABC03266543}"/>
                      </a:ext>
                    </a:extLst>
                  </p:cNvPr>
                  <p:cNvSpPr/>
                  <p:nvPr/>
                </p:nvSpPr>
                <p:spPr>
                  <a:xfrm>
                    <a:off x="4954667" y="2550020"/>
                    <a:ext cx="345102" cy="902376"/>
                  </a:xfrm>
                  <a:prstGeom prst="cube">
                    <a:avLst>
                      <a:gd name="adj" fmla="val 58129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Cube 55">
                    <a:extLst>
                      <a:ext uri="{FF2B5EF4-FFF2-40B4-BE49-F238E27FC236}">
                        <a16:creationId xmlns:a16="http://schemas.microsoft.com/office/drawing/2014/main" id="{3BC93E6D-CA7B-4E19-894E-D59EF5F5BA9D}"/>
                      </a:ext>
                    </a:extLst>
                  </p:cNvPr>
                  <p:cNvSpPr/>
                  <p:nvPr/>
                </p:nvSpPr>
                <p:spPr>
                  <a:xfrm>
                    <a:off x="5948459" y="2400677"/>
                    <a:ext cx="417573" cy="1201062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Cube 56">
                    <a:extLst>
                      <a:ext uri="{FF2B5EF4-FFF2-40B4-BE49-F238E27FC236}">
                        <a16:creationId xmlns:a16="http://schemas.microsoft.com/office/drawing/2014/main" id="{ED215E27-2F0D-4B2C-B835-8DB0EC1DAABC}"/>
                      </a:ext>
                    </a:extLst>
                  </p:cNvPr>
                  <p:cNvSpPr/>
                  <p:nvPr/>
                </p:nvSpPr>
                <p:spPr>
                  <a:xfrm>
                    <a:off x="7178250" y="2294695"/>
                    <a:ext cx="505264" cy="1453285"/>
                  </a:xfrm>
                  <a:prstGeom prst="cube">
                    <a:avLst>
                      <a:gd name="adj" fmla="val 67261"/>
                    </a:avLst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A3ACFF3-EEAE-488B-8389-0D4F290314D9}"/>
                    </a:ext>
                  </a:extLst>
                </p:cNvPr>
                <p:cNvGrpSpPr/>
                <p:nvPr/>
              </p:nvGrpSpPr>
              <p:grpSpPr>
                <a:xfrm>
                  <a:off x="2393994" y="4363443"/>
                  <a:ext cx="4864252" cy="295584"/>
                  <a:chOff x="2393994" y="4363443"/>
                  <a:chExt cx="4864252" cy="295584"/>
                </a:xfrm>
              </p:grpSpPr>
              <p:cxnSp>
                <p:nvCxnSpPr>
                  <p:cNvPr id="59" name="Connector: Curved 58">
                    <a:extLst>
                      <a:ext uri="{FF2B5EF4-FFF2-40B4-BE49-F238E27FC236}">
                        <a16:creationId xmlns:a16="http://schemas.microsoft.com/office/drawing/2014/main" id="{C47973EA-AC32-42EA-A648-2FB4611B6E03}"/>
                      </a:ext>
                    </a:extLst>
                  </p:cNvPr>
                  <p:cNvCxnSpPr>
                    <a:stCxn id="43" idx="3"/>
                    <a:endCxn id="55" idx="3"/>
                  </p:cNvCxnSpPr>
                  <p:nvPr/>
                </p:nvCxnSpPr>
                <p:spPr>
                  <a:xfrm rot="5400000" flipH="1" flipV="1">
                    <a:off x="4443202" y="3785796"/>
                    <a:ext cx="3353" cy="1158647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or: Curved 59">
                    <a:extLst>
                      <a:ext uri="{FF2B5EF4-FFF2-40B4-BE49-F238E27FC236}">
                        <a16:creationId xmlns:a16="http://schemas.microsoft.com/office/drawing/2014/main" id="{9667A187-475A-4B99-9F9B-32CC21BFCB9F}"/>
                      </a:ext>
                    </a:extLst>
                  </p:cNvPr>
                  <p:cNvCxnSpPr>
                    <a:cxnSpLocks/>
                    <a:stCxn id="42" idx="3"/>
                    <a:endCxn id="56" idx="3"/>
                  </p:cNvCxnSpPr>
                  <p:nvPr/>
                </p:nvCxnSpPr>
                <p:spPr>
                  <a:xfrm rot="5400000" flipH="1" flipV="1">
                    <a:off x="4554242" y="3056281"/>
                    <a:ext cx="3353" cy="2916363"/>
                  </a:xfrm>
                  <a:prstGeom prst="curvedConnector3">
                    <a:avLst>
                      <a:gd name="adj1" fmla="val -6817775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nector: Curved 63">
                    <a:extLst>
                      <a:ext uri="{FF2B5EF4-FFF2-40B4-BE49-F238E27FC236}">
                        <a16:creationId xmlns:a16="http://schemas.microsoft.com/office/drawing/2014/main" id="{13D83951-FAAF-4886-BDBA-74874F710049}"/>
                      </a:ext>
                    </a:extLst>
                  </p:cNvPr>
                  <p:cNvCxnSpPr>
                    <a:cxnSpLocks/>
                    <a:stCxn id="41" idx="3"/>
                    <a:endCxn id="57" idx="3"/>
                  </p:cNvCxnSpPr>
                  <p:nvPr/>
                </p:nvCxnSpPr>
                <p:spPr>
                  <a:xfrm rot="16200000" flipH="1">
                    <a:off x="4823602" y="2224383"/>
                    <a:ext cx="5036" cy="4864252"/>
                  </a:xfrm>
                  <a:prstGeom prst="curvedConnector3">
                    <a:avLst>
                      <a:gd name="adj1" fmla="val 4639317"/>
                    </a:avLst>
                  </a:prstGeom>
                  <a:ln w="7620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55D82D8-9D7E-48CA-8A3E-265D14BDF643}"/>
                  </a:ext>
                </a:extLst>
              </p:cNvPr>
              <p:cNvSpPr txBox="1"/>
              <p:nvPr/>
            </p:nvSpPr>
            <p:spPr>
              <a:xfrm>
                <a:off x="3721636" y="4991450"/>
                <a:ext cx="18309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Copy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207E6B-DD3B-4B17-B8C3-B5BE024E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Missing Details</a:t>
            </a:r>
          </a:p>
        </p:txBody>
      </p:sp>
      <p:pic>
        <p:nvPicPr>
          <p:cNvPr id="18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AEAD2642-9ED6-4B21-9F32-0164E1C4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3907177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be 19">
            <a:extLst>
              <a:ext uri="{FF2B5EF4-FFF2-40B4-BE49-F238E27FC236}">
                <a16:creationId xmlns:a16="http://schemas.microsoft.com/office/drawing/2014/main" id="{FFB796F8-2AC2-4580-9B00-5BBB0935CD31}"/>
              </a:ext>
            </a:extLst>
          </p:cNvPr>
          <p:cNvSpPr/>
          <p:nvPr/>
        </p:nvSpPr>
        <p:spPr>
          <a:xfrm>
            <a:off x="1691428" y="4117357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F509121D-0D89-4286-A3D0-B547E3CBAF03}"/>
              </a:ext>
            </a:extLst>
          </p:cNvPr>
          <p:cNvSpPr/>
          <p:nvPr/>
        </p:nvSpPr>
        <p:spPr>
          <a:xfrm>
            <a:off x="2058653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F09C6158-13BC-44B7-99A8-7199498C3841}"/>
              </a:ext>
            </a:extLst>
          </p:cNvPr>
          <p:cNvSpPr/>
          <p:nvPr/>
        </p:nvSpPr>
        <p:spPr>
          <a:xfrm>
            <a:off x="2829811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B912F60-E50B-4F08-AA76-E00B408DC5A5}"/>
              </a:ext>
            </a:extLst>
          </p:cNvPr>
          <p:cNvSpPr/>
          <p:nvPr/>
        </p:nvSpPr>
        <p:spPr>
          <a:xfrm>
            <a:off x="3533778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CF07299D-FDF9-45DD-B4CB-8FC4B4FB64AA}"/>
              </a:ext>
            </a:extLst>
          </p:cNvPr>
          <p:cNvSpPr/>
          <p:nvPr/>
        </p:nvSpPr>
        <p:spPr>
          <a:xfrm>
            <a:off x="4494500" y="449327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FCF85F7-0781-4DE2-A6DF-EB0A72EB742A}"/>
              </a:ext>
            </a:extLst>
          </p:cNvPr>
          <p:cNvSpPr/>
          <p:nvPr/>
        </p:nvSpPr>
        <p:spPr>
          <a:xfrm>
            <a:off x="5087861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1F0F558C-AE05-4391-B622-610A2761544C}"/>
              </a:ext>
            </a:extLst>
          </p:cNvPr>
          <p:cNvSpPr/>
          <p:nvPr/>
        </p:nvSpPr>
        <p:spPr>
          <a:xfrm>
            <a:off x="231128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6507FF3B-4B48-4472-97E1-39BD02815BEF}"/>
              </a:ext>
            </a:extLst>
          </p:cNvPr>
          <p:cNvSpPr/>
          <p:nvPr/>
        </p:nvSpPr>
        <p:spPr>
          <a:xfrm>
            <a:off x="3029383" y="4231726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331C1568-EC99-47D1-98C3-EAAB8F054FF5}"/>
              </a:ext>
            </a:extLst>
          </p:cNvPr>
          <p:cNvSpPr/>
          <p:nvPr/>
        </p:nvSpPr>
        <p:spPr>
          <a:xfrm>
            <a:off x="3793307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C29D2911-57F8-4129-8F43-F40A18576737}"/>
              </a:ext>
            </a:extLst>
          </p:cNvPr>
          <p:cNvSpPr/>
          <p:nvPr/>
        </p:nvSpPr>
        <p:spPr>
          <a:xfrm>
            <a:off x="5318686" y="4381069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3885AF86-EA9F-4C66-89F3-5927180E6C4A}"/>
              </a:ext>
            </a:extLst>
          </p:cNvPr>
          <p:cNvSpPr/>
          <p:nvPr/>
        </p:nvSpPr>
        <p:spPr>
          <a:xfrm>
            <a:off x="6064232" y="423172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A202369B-5079-4341-932E-7A7839221A10}"/>
              </a:ext>
            </a:extLst>
          </p:cNvPr>
          <p:cNvSpPr/>
          <p:nvPr/>
        </p:nvSpPr>
        <p:spPr>
          <a:xfrm>
            <a:off x="6338112" y="4231725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E1131613-FF5E-49EC-9F95-BEB507D2330D}"/>
              </a:ext>
            </a:extLst>
          </p:cNvPr>
          <p:cNvSpPr/>
          <p:nvPr/>
        </p:nvSpPr>
        <p:spPr>
          <a:xfrm>
            <a:off x="7338088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85587DCB-C0B7-4D90-AAB7-CFDB83CD0BD5}"/>
              </a:ext>
            </a:extLst>
          </p:cNvPr>
          <p:cNvSpPr/>
          <p:nvPr/>
        </p:nvSpPr>
        <p:spPr>
          <a:xfrm>
            <a:off x="7616455" y="4117355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1642A137-DF87-4CA8-BC1D-BAFC1090859D}"/>
              </a:ext>
            </a:extLst>
          </p:cNvPr>
          <p:cNvSpPr/>
          <p:nvPr/>
        </p:nvSpPr>
        <p:spPr>
          <a:xfrm>
            <a:off x="8063146" y="41173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E038DA-3AFA-439B-9224-85D68CB88361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do you send details forward in the network?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35690B-07FA-432F-A07B-D3EB40D13B64}"/>
              </a:ext>
            </a:extLst>
          </p:cNvPr>
          <p:cNvSpPr txBox="1"/>
          <p:nvPr/>
        </p:nvSpPr>
        <p:spPr>
          <a:xfrm>
            <a:off x="372484" y="1896448"/>
            <a:ext cx="8244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copy the activations forward. </a:t>
            </a:r>
          </a:p>
          <a:p>
            <a:pPr algn="ctr"/>
            <a:r>
              <a:rPr lang="en-US" sz="2800" dirty="0"/>
              <a:t>Subsequent layers at the same resolution figure out how to fuse things.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CD0F4E4-ADB5-48F7-92F9-0756B7D0AEE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from Long et al. </a:t>
            </a:r>
            <a:r>
              <a:rPr lang="en-US" sz="1200" i="1" dirty="0"/>
              <a:t>Fully Convolutional Networks For Semantic Segmentation</a:t>
            </a:r>
            <a:r>
              <a:rPr lang="en-US" sz="1200" dirty="0"/>
              <a:t>. CVPR 2014</a:t>
            </a:r>
          </a:p>
        </p:txBody>
      </p:sp>
    </p:spTree>
    <p:extLst>
      <p:ext uri="{BB962C8B-B14F-4D97-AF65-F5344CB8AC3E}">
        <p14:creationId xmlns:p14="http://schemas.microsoft.com/office/powerpoint/2010/main" val="35076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>
            <a:extLst>
              <a:ext uri="{FF2B5EF4-FFF2-40B4-BE49-F238E27FC236}">
                <a16:creationId xmlns:a16="http://schemas.microsoft.com/office/drawing/2014/main" id="{BFAF7B69-10EE-472B-B112-0623C035C826}"/>
              </a:ext>
            </a:extLst>
          </p:cNvPr>
          <p:cNvSpPr/>
          <p:nvPr/>
        </p:nvSpPr>
        <p:spPr>
          <a:xfrm>
            <a:off x="1691428" y="1525159"/>
            <a:ext cx="505264" cy="1453285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F7911A7A-A15A-43CD-8AFA-197548BD4DBF}"/>
              </a:ext>
            </a:extLst>
          </p:cNvPr>
          <p:cNvSpPr/>
          <p:nvPr/>
        </p:nvSpPr>
        <p:spPr>
          <a:xfrm>
            <a:off x="2058653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5E250A41-748C-405B-881D-FF4F9EC1F342}"/>
              </a:ext>
            </a:extLst>
          </p:cNvPr>
          <p:cNvSpPr/>
          <p:nvPr/>
        </p:nvSpPr>
        <p:spPr>
          <a:xfrm>
            <a:off x="231128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EC5671FD-D932-4063-B252-152B57478BFF}"/>
              </a:ext>
            </a:extLst>
          </p:cNvPr>
          <p:cNvSpPr/>
          <p:nvPr/>
        </p:nvSpPr>
        <p:spPr>
          <a:xfrm>
            <a:off x="4951954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2E1B82F7-3DA1-4B39-8DB1-E980060E6425}"/>
              </a:ext>
            </a:extLst>
          </p:cNvPr>
          <p:cNvSpPr/>
          <p:nvPr/>
        </p:nvSpPr>
        <p:spPr>
          <a:xfrm>
            <a:off x="5945746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44749104-BAC0-4569-9D42-2C32F83B2FEF}"/>
              </a:ext>
            </a:extLst>
          </p:cNvPr>
          <p:cNvSpPr/>
          <p:nvPr/>
        </p:nvSpPr>
        <p:spPr>
          <a:xfrm>
            <a:off x="7175537" y="1532936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89549-B4FF-4FDD-AE62-4CB91B10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3" name="Picture 2" descr="http://www.robots.ox.ac.uk/~szheng/crf-rnn-res-voc12-val/2007_000129.jpg">
            <a:extLst>
              <a:ext uri="{FF2B5EF4-FFF2-40B4-BE49-F238E27FC236}">
                <a16:creationId xmlns:a16="http://schemas.microsoft.com/office/drawing/2014/main" id="{43F7A540-3F4E-4F25-B877-D997DBCEB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50" y="1314979"/>
            <a:ext cx="1250555" cy="18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1070D37A-0716-4F80-835A-B877341AD8B2}"/>
              </a:ext>
            </a:extLst>
          </p:cNvPr>
          <p:cNvSpPr/>
          <p:nvPr/>
        </p:nvSpPr>
        <p:spPr>
          <a:xfrm>
            <a:off x="2829811" y="2828470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13E9181D-46E8-40D3-9674-AAC35E766F18}"/>
              </a:ext>
            </a:extLst>
          </p:cNvPr>
          <p:cNvSpPr/>
          <p:nvPr/>
        </p:nvSpPr>
        <p:spPr>
          <a:xfrm>
            <a:off x="3533778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817C145-8D68-4F04-918E-E467D343966D}"/>
              </a:ext>
            </a:extLst>
          </p:cNvPr>
          <p:cNvSpPr/>
          <p:nvPr/>
        </p:nvSpPr>
        <p:spPr>
          <a:xfrm>
            <a:off x="4494500" y="5248283"/>
            <a:ext cx="285209" cy="677969"/>
          </a:xfrm>
          <a:prstGeom prst="cube">
            <a:avLst>
              <a:gd name="adj" fmla="val 49582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1438EC4F-92C4-4F1D-B7AD-83B6D7BC8D1A}"/>
              </a:ext>
            </a:extLst>
          </p:cNvPr>
          <p:cNvSpPr/>
          <p:nvPr/>
        </p:nvSpPr>
        <p:spPr>
          <a:xfrm>
            <a:off x="5087861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AE7249E-99E3-4E76-9B17-8023C51301E8}"/>
              </a:ext>
            </a:extLst>
          </p:cNvPr>
          <p:cNvSpPr/>
          <p:nvPr/>
        </p:nvSpPr>
        <p:spPr>
          <a:xfrm>
            <a:off x="3029383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FB7FBBD8-2517-4108-983D-03B02DCCF21B}"/>
              </a:ext>
            </a:extLst>
          </p:cNvPr>
          <p:cNvSpPr/>
          <p:nvPr/>
        </p:nvSpPr>
        <p:spPr>
          <a:xfrm>
            <a:off x="3793307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655549BA-BEA0-4DB1-8736-23F0B374C423}"/>
              </a:ext>
            </a:extLst>
          </p:cNvPr>
          <p:cNvSpPr/>
          <p:nvPr/>
        </p:nvSpPr>
        <p:spPr>
          <a:xfrm>
            <a:off x="5318686" y="4179733"/>
            <a:ext cx="345102" cy="902376"/>
          </a:xfrm>
          <a:prstGeom prst="cube">
            <a:avLst>
              <a:gd name="adj" fmla="val 58129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3B4C466-D588-4BB1-942F-4ED191BFCAFB}"/>
              </a:ext>
            </a:extLst>
          </p:cNvPr>
          <p:cNvSpPr/>
          <p:nvPr/>
        </p:nvSpPr>
        <p:spPr>
          <a:xfrm>
            <a:off x="6064232" y="2828469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4D37797-548C-41A0-9789-9A96BBFF6483}"/>
              </a:ext>
            </a:extLst>
          </p:cNvPr>
          <p:cNvSpPr/>
          <p:nvPr/>
        </p:nvSpPr>
        <p:spPr>
          <a:xfrm>
            <a:off x="6338112" y="2828467"/>
            <a:ext cx="417573" cy="1201062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AA4095B7-151D-4A4C-9C4B-A9C28F1F5B53}"/>
              </a:ext>
            </a:extLst>
          </p:cNvPr>
          <p:cNvSpPr/>
          <p:nvPr/>
        </p:nvSpPr>
        <p:spPr>
          <a:xfrm>
            <a:off x="7338088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7DC4846A-1024-492B-AB15-6486460C26C3}"/>
              </a:ext>
            </a:extLst>
          </p:cNvPr>
          <p:cNvSpPr/>
          <p:nvPr/>
        </p:nvSpPr>
        <p:spPr>
          <a:xfrm>
            <a:off x="7616455" y="1525157"/>
            <a:ext cx="505264" cy="1453285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922E794-D821-44FF-933F-F7D0F0C0FE89}"/>
              </a:ext>
            </a:extLst>
          </p:cNvPr>
          <p:cNvSpPr/>
          <p:nvPr/>
        </p:nvSpPr>
        <p:spPr>
          <a:xfrm>
            <a:off x="8063146" y="1525159"/>
            <a:ext cx="505264" cy="1453285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49681A-4150-4825-82A1-140AA12F8818}"/>
              </a:ext>
            </a:extLst>
          </p:cNvPr>
          <p:cNvCxnSpPr>
            <a:cxnSpLocks/>
          </p:cNvCxnSpPr>
          <p:nvPr/>
        </p:nvCxnSpPr>
        <p:spPr>
          <a:xfrm>
            <a:off x="3064530" y="417973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00F51B-06C3-4329-8139-8767C9DA1925}"/>
              </a:ext>
            </a:extLst>
          </p:cNvPr>
          <p:cNvCxnSpPr>
            <a:cxnSpLocks/>
          </p:cNvCxnSpPr>
          <p:nvPr/>
        </p:nvCxnSpPr>
        <p:spPr>
          <a:xfrm>
            <a:off x="2392262" y="3027662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29ECF62-191D-4A92-B458-136C678176C3}"/>
              </a:ext>
            </a:extLst>
          </p:cNvPr>
          <p:cNvCxnSpPr>
            <a:cxnSpLocks/>
          </p:cNvCxnSpPr>
          <p:nvPr/>
        </p:nvCxnSpPr>
        <p:spPr>
          <a:xfrm>
            <a:off x="3966630" y="5182823"/>
            <a:ext cx="347277" cy="5847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524B43F-A777-4FFC-AE97-C92ED91A90F1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4824697" y="5082109"/>
            <a:ext cx="335413" cy="659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240F7E8-4E7A-48D5-83C6-141A64918976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5664303" y="4029531"/>
            <a:ext cx="468284" cy="7349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F646C9-0567-4CCB-9EAD-21F100F6F432}"/>
              </a:ext>
            </a:extLst>
          </p:cNvPr>
          <p:cNvCxnSpPr>
            <a:cxnSpLocks/>
          </p:cNvCxnSpPr>
          <p:nvPr/>
        </p:nvCxnSpPr>
        <p:spPr>
          <a:xfrm>
            <a:off x="4228856" y="4630921"/>
            <a:ext cx="686288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435168-FAFA-421A-8613-79A373142B44}"/>
              </a:ext>
            </a:extLst>
          </p:cNvPr>
          <p:cNvCxnSpPr>
            <a:cxnSpLocks/>
          </p:cNvCxnSpPr>
          <p:nvPr/>
        </p:nvCxnSpPr>
        <p:spPr>
          <a:xfrm>
            <a:off x="3279570" y="3438983"/>
            <a:ext cx="2618875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212DD2C-707C-4C38-BB69-6FFA4043C6C6}"/>
              </a:ext>
            </a:extLst>
          </p:cNvPr>
          <p:cNvCxnSpPr>
            <a:cxnSpLocks/>
          </p:cNvCxnSpPr>
          <p:nvPr/>
        </p:nvCxnSpPr>
        <p:spPr>
          <a:xfrm>
            <a:off x="2678181" y="2259578"/>
            <a:ext cx="4385349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19EE669-7E87-421C-92D9-DABA5A478852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6662719" y="2978444"/>
            <a:ext cx="758078" cy="5335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794ECFA-220E-4AB4-BD72-C55EE3EC52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Ronneberger</a:t>
            </a:r>
            <a:r>
              <a:rPr lang="en-US" sz="1200" dirty="0"/>
              <a:t> et al. “U-Net: Convolutional Networks for Biomedical Image Segmentation. MICCAI 2015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29DD7F-BBAD-4143-8C91-B5A8CE3EF971}"/>
              </a:ext>
            </a:extLst>
          </p:cNvPr>
          <p:cNvSpPr txBox="1"/>
          <p:nvPr/>
        </p:nvSpPr>
        <p:spPr>
          <a:xfrm>
            <a:off x="212535" y="3536550"/>
            <a:ext cx="4319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Extremely </a:t>
            </a:r>
          </a:p>
          <a:p>
            <a:r>
              <a:rPr lang="en-US" sz="2800" dirty="0"/>
              <a:t>popular </a:t>
            </a:r>
          </a:p>
          <a:p>
            <a:r>
              <a:rPr lang="en-US" sz="2800" dirty="0"/>
              <a:t>architecture, was originally used for biomedical image segmentation.</a:t>
            </a:r>
          </a:p>
        </p:txBody>
      </p:sp>
    </p:spTree>
    <p:extLst>
      <p:ext uri="{BB962C8B-B14F-4D97-AF65-F5344CB8AC3E}">
        <p14:creationId xmlns:p14="http://schemas.microsoft.com/office/powerpoint/2010/main" val="4280192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99B1F-FB32-454A-B309-A7C74D22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Pixel Labels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3504B64-1654-4329-9CCA-A23AFEB963DD}"/>
              </a:ext>
            </a:extLst>
          </p:cNvPr>
          <p:cNvSpPr/>
          <p:nvPr/>
        </p:nvSpPr>
        <p:spPr>
          <a:xfrm>
            <a:off x="5669496" y="2612840"/>
            <a:ext cx="739757" cy="1934323"/>
          </a:xfrm>
          <a:prstGeom prst="cube">
            <a:avLst>
              <a:gd name="adj" fmla="val 6726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ttp://www.robots.ox.ac.uk/~szheng/crf-rnn-res-voc12-val/2007_000129.jpg">
            <a:extLst>
              <a:ext uri="{FF2B5EF4-FFF2-40B4-BE49-F238E27FC236}">
                <a16:creationId xmlns:a16="http://schemas.microsoft.com/office/drawing/2014/main" id="{22685367-CB52-4875-BA08-196544540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327249" y="2208401"/>
            <a:ext cx="18309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F6CFD-5294-4586-8B23-E8BBBDE74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15" y="2208401"/>
            <a:ext cx="1832459" cy="2743200"/>
          </a:xfrm>
          <a:prstGeom prst="rect">
            <a:avLst/>
          </a:prstGeom>
        </p:spPr>
      </p:pic>
      <p:sp>
        <p:nvSpPr>
          <p:cNvPr id="6" name="Cube 5">
            <a:extLst>
              <a:ext uri="{FF2B5EF4-FFF2-40B4-BE49-F238E27FC236}">
                <a16:creationId xmlns:a16="http://schemas.microsoft.com/office/drawing/2014/main" id="{EED3E708-EE2D-4446-B8E0-274D8FFF60F3}"/>
              </a:ext>
            </a:extLst>
          </p:cNvPr>
          <p:cNvSpPr/>
          <p:nvPr/>
        </p:nvSpPr>
        <p:spPr>
          <a:xfrm>
            <a:off x="2449418" y="2612840"/>
            <a:ext cx="739757" cy="1934323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039E68-B197-4007-9572-43F5ECCBD3AF}"/>
              </a:ext>
            </a:extLst>
          </p:cNvPr>
          <p:cNvCxnSpPr>
            <a:cxnSpLocks/>
          </p:cNvCxnSpPr>
          <p:nvPr/>
        </p:nvCxnSpPr>
        <p:spPr>
          <a:xfrm>
            <a:off x="3245477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149EA4E-7CD7-49F8-BA2A-6F904C9C8178}"/>
              </a:ext>
            </a:extLst>
          </p:cNvPr>
          <p:cNvSpPr/>
          <p:nvPr/>
        </p:nvSpPr>
        <p:spPr>
          <a:xfrm>
            <a:off x="3672257" y="3272172"/>
            <a:ext cx="1514159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FA4DC4-DC2F-4F28-AC95-CAA40B878E9A}"/>
              </a:ext>
            </a:extLst>
          </p:cNvPr>
          <p:cNvCxnSpPr>
            <a:cxnSpLocks/>
          </p:cNvCxnSpPr>
          <p:nvPr/>
        </p:nvCxnSpPr>
        <p:spPr>
          <a:xfrm>
            <a:off x="5242718" y="3580001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EDDAB-BED2-4BDF-A924-D7D22C96ED28}"/>
              </a:ext>
            </a:extLst>
          </p:cNvPr>
          <p:cNvSpPr txBox="1"/>
          <p:nvPr/>
        </p:nvSpPr>
        <p:spPr>
          <a:xfrm>
            <a:off x="327249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15F38-B298-4F59-9E8C-ADF80F44C4CB}"/>
              </a:ext>
            </a:extLst>
          </p:cNvPr>
          <p:cNvSpPr txBox="1"/>
          <p:nvPr/>
        </p:nvSpPr>
        <p:spPr>
          <a:xfrm>
            <a:off x="7058636" y="1258875"/>
            <a:ext cx="183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Predicted Classes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6ECE6-9FF3-44CF-AA07-730D71F03168}"/>
              </a:ext>
            </a:extLst>
          </p:cNvPr>
          <p:cNvSpPr txBox="1"/>
          <p:nvPr/>
        </p:nvSpPr>
        <p:spPr>
          <a:xfrm>
            <a:off x="327249" y="5047190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 we convert final </a:t>
            </a:r>
            <a:r>
              <a:rPr lang="en-US" sz="2800" b="1" dirty="0" err="1"/>
              <a:t>HxWxF</a:t>
            </a:r>
            <a:r>
              <a:rPr lang="en-US" sz="2800" b="1" dirty="0"/>
              <a:t> into labels?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FC0637-477C-43F5-99D6-1F074CBB6318}"/>
              </a:ext>
            </a:extLst>
          </p:cNvPr>
          <p:cNvGrpSpPr/>
          <p:nvPr/>
        </p:nvGrpSpPr>
        <p:grpSpPr>
          <a:xfrm>
            <a:off x="5311372" y="2175763"/>
            <a:ext cx="1286909" cy="2158638"/>
            <a:chOff x="5301479" y="2704620"/>
            <a:chExt cx="1169917" cy="16218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9CF3E0-FD80-464D-95DD-4BE0A4E7E1B9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79FB58-34B4-4F7C-81EA-7F5E9AA74195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D6E4FC-ADB7-4819-909B-4A7F6BDC1376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8BD96B-83C2-4425-9BAD-0B873688F55F}"/>
              </a:ext>
            </a:extLst>
          </p:cNvPr>
          <p:cNvGrpSpPr/>
          <p:nvPr/>
        </p:nvGrpSpPr>
        <p:grpSpPr>
          <a:xfrm>
            <a:off x="2061417" y="2103319"/>
            <a:ext cx="1286909" cy="2158638"/>
            <a:chOff x="5301479" y="2704620"/>
            <a:chExt cx="1169917" cy="16218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9D0C1-F2EB-45ED-AA6B-EF24B26C3A4F}"/>
                </a:ext>
              </a:extLst>
            </p:cNvPr>
            <p:cNvSpPr txBox="1"/>
            <p:nvPr/>
          </p:nvSpPr>
          <p:spPr>
            <a:xfrm>
              <a:off x="5301479" y="3864771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25C8B2-C74B-4325-8B04-ABBB12A617AC}"/>
                </a:ext>
              </a:extLst>
            </p:cNvPr>
            <p:cNvSpPr txBox="1"/>
            <p:nvPr/>
          </p:nvSpPr>
          <p:spPr>
            <a:xfrm>
              <a:off x="5502754" y="2901612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D7808E-ABA9-48F6-BA44-33CC8220B464}"/>
                </a:ext>
              </a:extLst>
            </p:cNvPr>
            <p:cNvSpPr txBox="1"/>
            <p:nvPr/>
          </p:nvSpPr>
          <p:spPr>
            <a:xfrm>
              <a:off x="6068846" y="2704620"/>
              <a:ext cx="402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80E6D9-B784-4003-98F6-981DEFE939FF}"/>
              </a:ext>
            </a:extLst>
          </p:cNvPr>
          <p:cNvSpPr txBox="1"/>
          <p:nvPr/>
        </p:nvSpPr>
        <p:spPr>
          <a:xfrm>
            <a:off x="446093" y="5604777"/>
            <a:ext cx="85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argmax over labels</a:t>
            </a:r>
          </a:p>
        </p:txBody>
      </p:sp>
    </p:spTree>
    <p:extLst>
      <p:ext uri="{BB962C8B-B14F-4D97-AF65-F5344CB8AC3E}">
        <p14:creationId xmlns:p14="http://schemas.microsoft.com/office/powerpoint/2010/main" val="2883707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BA87-C349-4059-A562-799341A6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63DC-A26A-4FF2-B7B4-EC16D7318C86}"/>
              </a:ext>
            </a:extLst>
          </p:cNvPr>
          <p:cNvSpPr txBox="1"/>
          <p:nvPr/>
        </p:nvSpPr>
        <p:spPr>
          <a:xfrm>
            <a:off x="324378" y="1429079"/>
            <a:ext cx="824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predictions, how well did we do? </a:t>
            </a:r>
          </a:p>
        </p:txBody>
      </p:sp>
      <p:pic>
        <p:nvPicPr>
          <p:cNvPr id="20" name="Picture 19" descr="http://www.robots.ox.ac.uk/~szheng/crf-rnn-res-voc12-val/2007_000129.jpg">
            <a:extLst>
              <a:ext uri="{FF2B5EF4-FFF2-40B4-BE49-F238E27FC236}">
                <a16:creationId xmlns:a16="http://schemas.microsoft.com/office/drawing/2014/main" id="{8F93B956-25ED-4852-9DDA-6A25D6F85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13560" y="2749950"/>
            <a:ext cx="244125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B736EA-26F1-4141-9D30-1A86E704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63" y="2749950"/>
            <a:ext cx="2443277" cy="3657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C5623-7C94-4CFB-B75D-0036ADC25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64" y="2749950"/>
            <a:ext cx="2443277" cy="365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956063-DDE8-4CFB-8AC4-F2F545C1DEFB}"/>
              </a:ext>
            </a:extLst>
          </p:cNvPr>
          <p:cNvSpPr txBox="1"/>
          <p:nvPr/>
        </p:nvSpPr>
        <p:spPr>
          <a:xfrm>
            <a:off x="613560" y="2226730"/>
            <a:ext cx="244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/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Prediction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AB78E0-195F-449C-B6BC-6312EB5F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891" y="2226730"/>
                <a:ext cx="2441250" cy="461665"/>
              </a:xfrm>
              <a:prstGeom prst="rect">
                <a:avLst/>
              </a:prstGeom>
              <a:blipFill>
                <a:blip r:embed="rId5"/>
                <a:stretch>
                  <a:fillRect t="-9211" r="-300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/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Ground-Truth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8ABF1F-894A-4D02-8A39-2F8CF039F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128" y="2226730"/>
                <a:ext cx="2685375" cy="461665"/>
              </a:xfrm>
              <a:prstGeom prst="rect">
                <a:avLst/>
              </a:prstGeom>
              <a:blipFill>
                <a:blip r:embed="rId6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2391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01B3A-6500-43D1-99E5-FBF411E1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Semantic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/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Accuracy: mean(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96083E-2069-497B-A25E-B67F7BB4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63" y="2905780"/>
                <a:ext cx="4325437" cy="523220"/>
              </a:xfrm>
              <a:prstGeom prst="rect">
                <a:avLst/>
              </a:prstGeom>
              <a:blipFill>
                <a:blip r:embed="rId2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2947E4A-C32D-4A94-B2B7-0B926E89A56E}"/>
              </a:ext>
            </a:extLst>
          </p:cNvPr>
          <p:cNvGrpSpPr/>
          <p:nvPr/>
        </p:nvGrpSpPr>
        <p:grpSpPr>
          <a:xfrm>
            <a:off x="4800050" y="2905780"/>
            <a:ext cx="1844912" cy="3583478"/>
            <a:chOff x="3600425" y="1924660"/>
            <a:chExt cx="1844912" cy="35834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F5D6E6-80B7-4F05-82F2-39560DE7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9667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/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Prediction 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D1C18FF-55A2-45D1-BD8F-CBC56A8D8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425" y="1924660"/>
                  <a:ext cx="1834147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147" r="-1329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E8527A-6F69-4DAA-9001-0EC759E2DA55}"/>
              </a:ext>
            </a:extLst>
          </p:cNvPr>
          <p:cNvGrpSpPr/>
          <p:nvPr/>
        </p:nvGrpSpPr>
        <p:grpSpPr>
          <a:xfrm>
            <a:off x="6879875" y="2905780"/>
            <a:ext cx="2017562" cy="3583478"/>
            <a:chOff x="6301034" y="1924660"/>
            <a:chExt cx="2017562" cy="35834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0C12E7-6F4B-4AB9-8C26-3FAA334D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966" y="2760129"/>
              <a:ext cx="1835670" cy="27480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/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Ground-Truth</a:t>
                  </a:r>
                </a:p>
                <a:p>
                  <a:pPr algn="ctr"/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7FAC19D-893A-40CA-8B0F-B8782FD4E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1034" y="1924660"/>
                  <a:ext cx="2017562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4834" t="-5147" r="-4532" b="-169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A7DFB0C-E9FE-4EE3-BFA8-D54CCE30F696}"/>
              </a:ext>
            </a:extLst>
          </p:cNvPr>
          <p:cNvSpPr txBox="1"/>
          <p:nvPr/>
        </p:nvSpPr>
        <p:spPr>
          <a:xfrm>
            <a:off x="239700" y="3727830"/>
            <a:ext cx="432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Intersection over union, averaged over classes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13A717-BCF4-412D-A358-4D1953710518}"/>
              </a:ext>
            </a:extLst>
          </p:cNvPr>
          <p:cNvGrpSpPr/>
          <p:nvPr/>
        </p:nvGrpSpPr>
        <p:grpSpPr>
          <a:xfrm>
            <a:off x="464208" y="4830800"/>
            <a:ext cx="3952573" cy="1631216"/>
            <a:chOff x="464208" y="4585393"/>
            <a:chExt cx="3952573" cy="16312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340623-B9AA-47B0-B0CA-CF199DC498E0}"/>
                </a:ext>
              </a:extLst>
            </p:cNvPr>
            <p:cNvGrpSpPr/>
            <p:nvPr/>
          </p:nvGrpSpPr>
          <p:grpSpPr>
            <a:xfrm>
              <a:off x="464208" y="4692530"/>
              <a:ext cx="1416942" cy="1416942"/>
              <a:chOff x="1552031" y="3558270"/>
              <a:chExt cx="1714500" cy="17145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D60977B-DBFA-447D-9BE4-76C6618ED145}"/>
                  </a:ext>
                </a:extLst>
              </p:cNvPr>
              <p:cNvGrpSpPr/>
              <p:nvPr/>
            </p:nvGrpSpPr>
            <p:grpSpPr>
              <a:xfrm>
                <a:off x="1552031" y="3558270"/>
                <a:ext cx="1714500" cy="1714500"/>
                <a:chOff x="246563" y="3549357"/>
                <a:chExt cx="1714500" cy="1714500"/>
              </a:xfrm>
              <a:no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721AA83-6569-45DC-9D67-52D5740BB43E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BBA2B6F-8A9F-4231-B79C-EB95FC88525F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2B444AD-B7D6-49AC-8BCA-36FE05CD92AF}"/>
                  </a:ext>
                </a:extLst>
              </p:cNvPr>
              <p:cNvSpPr/>
              <p:nvPr/>
            </p:nvSpPr>
            <p:spPr>
              <a:xfrm>
                <a:off x="2105682" y="4129771"/>
                <a:ext cx="589349" cy="571500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79F6F47-C342-48A2-B793-EB0822B29E6A}"/>
                </a:ext>
              </a:extLst>
            </p:cNvPr>
            <p:cNvGrpSpPr/>
            <p:nvPr/>
          </p:nvGrpSpPr>
          <p:grpSpPr>
            <a:xfrm>
              <a:off x="2999839" y="4692530"/>
              <a:ext cx="1416942" cy="1416942"/>
              <a:chOff x="1464653" y="5253873"/>
              <a:chExt cx="1416942" cy="141694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D2E9868-A2FB-40E0-8940-819746503E83}"/>
                  </a:ext>
                </a:extLst>
              </p:cNvPr>
              <p:cNvGrpSpPr/>
              <p:nvPr/>
            </p:nvGrpSpPr>
            <p:grpSpPr>
              <a:xfrm>
                <a:off x="1464653" y="5253873"/>
                <a:ext cx="1416942" cy="1416942"/>
                <a:chOff x="246563" y="3549357"/>
                <a:chExt cx="1714500" cy="1714500"/>
              </a:xfrm>
              <a:solidFill>
                <a:schemeClr val="accent1"/>
              </a:solidFill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6E46261-0F4B-4FE9-B831-894182209B94}"/>
                    </a:ext>
                  </a:extLst>
                </p:cNvPr>
                <p:cNvSpPr/>
                <p:nvPr/>
              </p:nvSpPr>
              <p:spPr>
                <a:xfrm>
                  <a:off x="246563" y="35493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C8A6B7E-0FAF-47CB-9073-2884478327F7}"/>
                    </a:ext>
                  </a:extLst>
                </p:cNvPr>
                <p:cNvSpPr/>
                <p:nvPr/>
              </p:nvSpPr>
              <p:spPr>
                <a:xfrm>
                  <a:off x="818063" y="4120857"/>
                  <a:ext cx="1143000" cy="1143000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126649-D0C3-4FD4-A18C-2126EF0C5C08}"/>
                  </a:ext>
                </a:extLst>
              </p:cNvPr>
              <p:cNvSpPr/>
              <p:nvPr/>
            </p:nvSpPr>
            <p:spPr>
              <a:xfrm>
                <a:off x="1922216" y="5717797"/>
                <a:ext cx="487065" cy="472316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5A1924-C663-43C0-A687-0B6FCE623490}"/>
                </a:ext>
              </a:extLst>
            </p:cNvPr>
            <p:cNvSpPr txBox="1"/>
            <p:nvPr/>
          </p:nvSpPr>
          <p:spPr>
            <a:xfrm>
              <a:off x="1779463" y="4585393"/>
              <a:ext cx="131749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dirty="0"/>
                <a:t>/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AD1F5F-7572-4FE3-BA58-77668B84EDDD}"/>
              </a:ext>
            </a:extLst>
          </p:cNvPr>
          <p:cNvSpPr txBox="1"/>
          <p:nvPr/>
        </p:nvSpPr>
        <p:spPr>
          <a:xfrm>
            <a:off x="629053" y="1590808"/>
            <a:ext cx="7787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Prediction and ground-truth are images where each pixel is one of F classes.</a:t>
            </a:r>
          </a:p>
        </p:txBody>
      </p:sp>
    </p:spTree>
    <p:extLst>
      <p:ext uri="{BB962C8B-B14F-4D97-AF65-F5344CB8AC3E}">
        <p14:creationId xmlns:p14="http://schemas.microsoft.com/office/powerpoint/2010/main" val="4252293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5817-757B-44F5-952E-6B050AFAC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D1E10-5630-4C85-9988-0504A3B0C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Detecting Objects (drawing boxes around them)</a:t>
            </a:r>
          </a:p>
          <a:p>
            <a:r>
              <a:rPr lang="en-US" dirty="0"/>
              <a:t>I’ll have some extra time. Should I cover: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sketches to cats works?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you can learn features from the data itself?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How you can learn to identify people?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00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75D0-217F-4B9B-B157-F330156F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1433A-EE55-40A6-A8FA-A8B326168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9337FB-02AF-4CF7-A164-B98EAB0DF8FB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59034A-5064-43C1-855C-01BA98578C34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55BA86-4139-46AB-8560-C6C036270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9" name="Picture 8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EA3DEB03-ED5A-4059-B5AC-FD9FFF4207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6D7FD70-D9BA-47A0-ABE6-B0E6B9F03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C113D6-646C-40AF-BE14-FF1B70FA0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87920D-FCAB-420D-A7DC-9C4D6E503783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ECECFC-887F-4DEA-B160-90778E2BE1BA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B69D5F-A0CE-4166-A343-E1E45BBDEC7D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981FE6-523B-4D67-AB79-9A86076EB5E0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6B3F4C-E864-4123-A1EF-FEB63F9D7F43}"/>
              </a:ext>
            </a:extLst>
          </p:cNvPr>
          <p:cNvSpPr txBox="1"/>
          <p:nvPr/>
        </p:nvSpPr>
        <p:spPr>
          <a:xfrm>
            <a:off x="234315" y="1399074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pixel has label, </a:t>
            </a:r>
            <a:r>
              <a:rPr lang="en-US" sz="2800" dirty="0" err="1"/>
              <a:t>inc.</a:t>
            </a:r>
            <a:r>
              <a:rPr lang="en-US" sz="2800" dirty="0"/>
              <a:t> </a:t>
            </a:r>
            <a:r>
              <a:rPr lang="en-US" sz="2800" b="1" dirty="0"/>
              <a:t>background</a:t>
            </a:r>
            <a:r>
              <a:rPr lang="en-US" sz="2800" dirty="0"/>
              <a:t>, and </a:t>
            </a:r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unknown</a:t>
            </a:r>
            <a:endParaRPr lang="en-US" sz="2800" dirty="0"/>
          </a:p>
          <a:p>
            <a:pPr algn="ctr"/>
            <a:r>
              <a:rPr lang="en-US" sz="2800" dirty="0"/>
              <a:t>Usually visualized by colors.</a:t>
            </a:r>
          </a:p>
          <a:p>
            <a:pPr algn="ctr"/>
            <a:r>
              <a:rPr lang="en-US" sz="2800" dirty="0"/>
              <a:t>Note: don’t distinguish between object </a:t>
            </a:r>
            <a:r>
              <a:rPr lang="en-US" sz="2800" i="1" dirty="0"/>
              <a:t>instances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</p:spTree>
    <p:extLst>
      <p:ext uri="{BB962C8B-B14F-4D97-AF65-F5344CB8AC3E}">
        <p14:creationId xmlns:p14="http://schemas.microsoft.com/office/powerpoint/2010/main" val="32182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7D5E5-02F0-4AD4-B1FA-7FA33058BCDD}"/>
              </a:ext>
            </a:extLst>
          </p:cNvPr>
          <p:cNvSpPr txBox="1"/>
          <p:nvPr/>
        </p:nvSpPr>
        <p:spPr>
          <a:xfrm flipH="1">
            <a:off x="339063" y="1523096"/>
            <a:ext cx="8268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write convolution as matrix-multiply</a:t>
            </a:r>
          </a:p>
          <a:p>
            <a:pPr algn="ctr"/>
            <a:r>
              <a:rPr lang="en-US" sz="3200" dirty="0"/>
              <a:t>Input: 4, Filter: 3, Stride: 1, Pad: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9F7C7D-E0C6-4A1A-93F5-95229B836EB5}"/>
              </a:ext>
            </a:extLst>
          </p:cNvPr>
          <p:cNvGrpSpPr/>
          <p:nvPr/>
        </p:nvGrpSpPr>
        <p:grpSpPr>
          <a:xfrm>
            <a:off x="1030476" y="4295622"/>
            <a:ext cx="2896848" cy="1940212"/>
            <a:chOff x="634531" y="3389468"/>
            <a:chExt cx="3505186" cy="23476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634531" y="338946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1220689" y="338946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1806847" y="338946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2387124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2973282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553559" y="338946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1220689" y="3977138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1806847" y="3977138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387124" y="3977138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973282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3553559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634531" y="3977138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1806847" y="4561784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387124" y="4561784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973282" y="4561784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355355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634531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1220689" y="4561784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634531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2387124" y="5150966"/>
              <a:ext cx="586158" cy="58615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2973282" y="5150966"/>
              <a:ext cx="586158" cy="5861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3553559" y="5150966"/>
              <a:ext cx="586158" cy="58615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220689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806847" y="5150966"/>
              <a:ext cx="586158" cy="5861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648235-3AC8-4FBA-8AA2-2156B8D1A8FF}"/>
              </a:ext>
            </a:extLst>
          </p:cNvPr>
          <p:cNvGrpSpPr/>
          <p:nvPr/>
        </p:nvGrpSpPr>
        <p:grpSpPr>
          <a:xfrm>
            <a:off x="3946549" y="4071161"/>
            <a:ext cx="1370239" cy="2389135"/>
            <a:chOff x="3946549" y="4071161"/>
            <a:chExt cx="1370239" cy="238913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505818D-3185-49E7-B435-0F0689EB28D4}"/>
                </a:ext>
              </a:extLst>
            </p:cNvPr>
            <p:cNvGrpSpPr/>
            <p:nvPr/>
          </p:nvGrpSpPr>
          <p:grpSpPr>
            <a:xfrm>
              <a:off x="4916434" y="4071161"/>
              <a:ext cx="400354" cy="2389135"/>
              <a:chOff x="4865079" y="2935409"/>
              <a:chExt cx="586158" cy="349793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865079" y="3513961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865079" y="410011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865079" y="468627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865079" y="526482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DA07C48-21BF-419D-83DD-B3392235BD39}"/>
                  </a:ext>
                </a:extLst>
              </p:cNvPr>
              <p:cNvSpPr/>
              <p:nvPr/>
            </p:nvSpPr>
            <p:spPr>
              <a:xfrm>
                <a:off x="4865079" y="2935409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4AB14F9-5DE8-4C78-9387-102AFB2AC7CB}"/>
                  </a:ext>
                </a:extLst>
              </p:cNvPr>
              <p:cNvSpPr/>
              <p:nvPr/>
            </p:nvSpPr>
            <p:spPr>
              <a:xfrm>
                <a:off x="4865079" y="5847184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0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3946549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672FA-1ACD-47EF-89F2-844B11058C2C}"/>
              </a:ext>
            </a:extLst>
          </p:cNvPr>
          <p:cNvGrpSpPr/>
          <p:nvPr/>
        </p:nvGrpSpPr>
        <p:grpSpPr>
          <a:xfrm>
            <a:off x="5391392" y="4295622"/>
            <a:ext cx="2722132" cy="1940212"/>
            <a:chOff x="5391392" y="4295622"/>
            <a:chExt cx="2722132" cy="194021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CC0E82D-12C2-469F-9EAC-DD712F9A5BE1}"/>
                </a:ext>
              </a:extLst>
            </p:cNvPr>
            <p:cNvGrpSpPr/>
            <p:nvPr/>
          </p:nvGrpSpPr>
          <p:grpSpPr>
            <a:xfrm>
              <a:off x="6301037" y="4295622"/>
              <a:ext cx="1812487" cy="1940212"/>
              <a:chOff x="5863016" y="3780024"/>
              <a:chExt cx="2412421" cy="194021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5863016" y="3780024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5863016" y="4265702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5863016" y="4748880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5863016" y="5235808"/>
                <a:ext cx="2412421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dirty="0" err="1">
                    <a:solidFill>
                      <a:schemeClr val="accent6"/>
                    </a:solidFill>
                  </a:rPr>
                  <a:t>x</a:t>
                </a:r>
                <a:r>
                  <a:rPr lang="en-US" sz="260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5391392" y="4727119"/>
              <a:ext cx="9278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1BB2E1-3983-4544-8104-C6E30372B7F1}"/>
              </a:ext>
            </a:extLst>
          </p:cNvPr>
          <p:cNvGrpSpPr/>
          <p:nvPr/>
        </p:nvGrpSpPr>
        <p:grpSpPr>
          <a:xfrm>
            <a:off x="1935351" y="2715987"/>
            <a:ext cx="5406315" cy="923330"/>
            <a:chOff x="1935351" y="2715987"/>
            <a:chExt cx="5406315" cy="923330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5070427-2AF2-49C9-91A7-EED14439B0AB}"/>
                </a:ext>
              </a:extLst>
            </p:cNvPr>
            <p:cNvGrpSpPr/>
            <p:nvPr/>
          </p:nvGrpSpPr>
          <p:grpSpPr>
            <a:xfrm>
              <a:off x="1935351" y="2884573"/>
              <a:ext cx="2344632" cy="586158"/>
              <a:chOff x="1200698" y="2437537"/>
              <a:chExt cx="2344632" cy="58615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A525406-2DB3-42F3-AAF6-53F99FC0A1C4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ABF2085-1776-462E-A544-CF532AEA3320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CF94677F-8089-4227-ACE6-A22A60E261FC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BEEC322-9C36-4196-BB21-D976C1736ED6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94D5350-FE31-4834-9C55-5F61401E7699}"/>
                </a:ext>
              </a:extLst>
            </p:cNvPr>
            <p:cNvGrpSpPr/>
            <p:nvPr/>
          </p:nvGrpSpPr>
          <p:grpSpPr>
            <a:xfrm>
              <a:off x="5583192" y="2884573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A07CFFD-EF84-49F2-8F66-B4A50C61993E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DFF3AB-212F-4C8C-9204-AF3E3BE43998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C923871-35A6-4229-B6BC-64BB1496B577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/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D4D90723-EEA9-4B49-9B6D-2B627FBCB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9040" y="2715987"/>
                  <a:ext cx="585096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65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79E24-C922-4672-B1A3-0EE5780B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“Transpose Convolution”?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44C03-D250-4FAD-A5D6-82C36EA94B81}"/>
              </a:ext>
            </a:extLst>
          </p:cNvPr>
          <p:cNvGrpSpPr/>
          <p:nvPr/>
        </p:nvGrpSpPr>
        <p:grpSpPr>
          <a:xfrm>
            <a:off x="1935351" y="2304675"/>
            <a:ext cx="5406315" cy="923330"/>
            <a:chOff x="1935351" y="2304675"/>
            <a:chExt cx="5406315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5208EA-8FC9-4E13-B033-563FAE349C92}"/>
                </a:ext>
              </a:extLst>
            </p:cNvPr>
            <p:cNvGrpSpPr/>
            <p:nvPr/>
          </p:nvGrpSpPr>
          <p:grpSpPr>
            <a:xfrm>
              <a:off x="1935351" y="2473261"/>
              <a:ext cx="2344632" cy="586158"/>
              <a:chOff x="1200698" y="2437537"/>
              <a:chExt cx="2344632" cy="5861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99A2B1F-3755-4AF5-9C42-5D1768148769}"/>
                  </a:ext>
                </a:extLst>
              </p:cNvPr>
              <p:cNvSpPr/>
              <p:nvPr/>
            </p:nvSpPr>
            <p:spPr>
              <a:xfrm>
                <a:off x="1200698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a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FF964F-BD14-4A94-B6A6-60ED1D6E204B}"/>
                  </a:ext>
                </a:extLst>
              </p:cNvPr>
              <p:cNvSpPr/>
              <p:nvPr/>
            </p:nvSpPr>
            <p:spPr>
              <a:xfrm>
                <a:off x="1786856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b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607EC9A-9163-4FDD-8899-2450DDFE5A76}"/>
                  </a:ext>
                </a:extLst>
              </p:cNvPr>
              <p:cNvSpPr/>
              <p:nvPr/>
            </p:nvSpPr>
            <p:spPr>
              <a:xfrm>
                <a:off x="2373014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809701-0E76-423A-98A9-B36F3B1CF189}"/>
                  </a:ext>
                </a:extLst>
              </p:cNvPr>
              <p:cNvSpPr/>
              <p:nvPr/>
            </p:nvSpPr>
            <p:spPr>
              <a:xfrm>
                <a:off x="2959172" y="2437537"/>
                <a:ext cx="586158" cy="5861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9FB1BA-6DF9-4BC7-B55E-229860394882}"/>
                </a:ext>
              </a:extLst>
            </p:cNvPr>
            <p:cNvGrpSpPr/>
            <p:nvPr/>
          </p:nvGrpSpPr>
          <p:grpSpPr>
            <a:xfrm>
              <a:off x="5583192" y="2473261"/>
              <a:ext cx="1758474" cy="586158"/>
              <a:chOff x="3840198" y="2437537"/>
              <a:chExt cx="1758474" cy="586158"/>
            </a:xfrm>
            <a:solidFill>
              <a:schemeClr val="accent2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07198B0-90D0-4E05-829D-9571A63EFF15}"/>
                  </a:ext>
                </a:extLst>
              </p:cNvPr>
              <p:cNvSpPr/>
              <p:nvPr/>
            </p:nvSpPr>
            <p:spPr>
              <a:xfrm>
                <a:off x="3840198" y="2437537"/>
                <a:ext cx="586158" cy="58615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x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B960337-9472-4FD0-A225-96288D1A4019}"/>
                  </a:ext>
                </a:extLst>
              </p:cNvPr>
              <p:cNvSpPr/>
              <p:nvPr/>
            </p:nvSpPr>
            <p:spPr>
              <a:xfrm>
                <a:off x="4426356" y="2437537"/>
                <a:ext cx="586158" cy="5861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y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DB849D-7C50-43FF-99EC-3E0C517AF093}"/>
                  </a:ext>
                </a:extLst>
              </p:cNvPr>
              <p:cNvSpPr/>
              <p:nvPr/>
            </p:nvSpPr>
            <p:spPr>
              <a:xfrm>
                <a:off x="5012514" y="2437537"/>
                <a:ext cx="586158" cy="58615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z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/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p>
                            <m:r>
                              <a:rPr lang="en-US" sz="6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F4FD06-E82E-4A02-BF19-B66FDF5D37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255" y="2304675"/>
                  <a:ext cx="978665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013DBA6-1CDF-4DB0-AD6F-34AD378D564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L. Fei-Fei, J. Johnson, S. Yeung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733471-64DB-4BD2-81E3-6EF2EC9D1FDA}"/>
              </a:ext>
            </a:extLst>
          </p:cNvPr>
          <p:cNvSpPr txBox="1"/>
          <p:nvPr/>
        </p:nvSpPr>
        <p:spPr>
          <a:xfrm flipH="1">
            <a:off x="24578" y="1523096"/>
            <a:ext cx="909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Transpose convolution is convolution transposed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083FC8-4CED-4E49-A9D3-AFCA31D7EA97}"/>
              </a:ext>
            </a:extLst>
          </p:cNvPr>
          <p:cNvGrpSpPr/>
          <p:nvPr/>
        </p:nvGrpSpPr>
        <p:grpSpPr>
          <a:xfrm flipH="1">
            <a:off x="827000" y="3416924"/>
            <a:ext cx="1940212" cy="2896848"/>
            <a:chOff x="1716334" y="3418250"/>
            <a:chExt cx="1940212" cy="28968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6E6459-DEF2-4C8B-8A6C-5ED74FF4F8EA}"/>
                </a:ext>
              </a:extLst>
            </p:cNvPr>
            <p:cNvSpPr/>
            <p:nvPr/>
          </p:nvSpPr>
          <p:spPr>
            <a:xfrm>
              <a:off x="3172118" y="3418250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243980-DEE3-414F-ADB1-D68CED98B15C}"/>
                </a:ext>
              </a:extLst>
            </p:cNvPr>
            <p:cNvSpPr/>
            <p:nvPr/>
          </p:nvSpPr>
          <p:spPr>
            <a:xfrm>
              <a:off x="3172118" y="3902678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9F9435-BEC7-4DC0-A72E-67907396C5B0}"/>
                </a:ext>
              </a:extLst>
            </p:cNvPr>
            <p:cNvSpPr/>
            <p:nvPr/>
          </p:nvSpPr>
          <p:spPr>
            <a:xfrm>
              <a:off x="3172118" y="4387106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B2C6B-8309-446F-B380-8034D67EA8B7}"/>
                </a:ext>
              </a:extLst>
            </p:cNvPr>
            <p:cNvSpPr/>
            <p:nvPr/>
          </p:nvSpPr>
          <p:spPr>
            <a:xfrm>
              <a:off x="3172118" y="4866674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C9A96B-3F15-4FA3-B25B-191003358110}"/>
                </a:ext>
              </a:extLst>
            </p:cNvPr>
            <p:cNvSpPr/>
            <p:nvPr/>
          </p:nvSpPr>
          <p:spPr>
            <a:xfrm>
              <a:off x="3172118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AE487-97A5-4C06-9EC0-DA0E6D83E927}"/>
                </a:ext>
              </a:extLst>
            </p:cNvPr>
            <p:cNvSpPr/>
            <p:nvPr/>
          </p:nvSpPr>
          <p:spPr>
            <a:xfrm>
              <a:off x="3172118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601F14-B7FF-412D-9F1D-466C9EB9225F}"/>
                </a:ext>
              </a:extLst>
            </p:cNvPr>
            <p:cNvSpPr/>
            <p:nvPr/>
          </p:nvSpPr>
          <p:spPr>
            <a:xfrm>
              <a:off x="2686440" y="3902678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E42218-AAE6-49F2-BD63-CD853E00B3E2}"/>
                </a:ext>
              </a:extLst>
            </p:cNvPr>
            <p:cNvSpPr/>
            <p:nvPr/>
          </p:nvSpPr>
          <p:spPr>
            <a:xfrm>
              <a:off x="2686440" y="4387106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B6D796-07FA-42E3-8E5B-7BD42FF43C13}"/>
                </a:ext>
              </a:extLst>
            </p:cNvPr>
            <p:cNvSpPr/>
            <p:nvPr/>
          </p:nvSpPr>
          <p:spPr>
            <a:xfrm>
              <a:off x="2686440" y="4866674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D05F8F-21F3-4D65-AA54-FB5096FDDC0E}"/>
                </a:ext>
              </a:extLst>
            </p:cNvPr>
            <p:cNvSpPr/>
            <p:nvPr/>
          </p:nvSpPr>
          <p:spPr>
            <a:xfrm>
              <a:off x="2686440" y="5351102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CCDC52-1123-4FE3-B3A6-826BD27ADDE0}"/>
                </a:ext>
              </a:extLst>
            </p:cNvPr>
            <p:cNvSpPr/>
            <p:nvPr/>
          </p:nvSpPr>
          <p:spPr>
            <a:xfrm>
              <a:off x="2686440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0AF88-AD2B-46DA-916A-854054C72574}"/>
                </a:ext>
              </a:extLst>
            </p:cNvPr>
            <p:cNvSpPr/>
            <p:nvPr/>
          </p:nvSpPr>
          <p:spPr>
            <a:xfrm>
              <a:off x="2686440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701D39-0862-4027-842A-668557E2900F}"/>
                </a:ext>
              </a:extLst>
            </p:cNvPr>
            <p:cNvSpPr/>
            <p:nvPr/>
          </p:nvSpPr>
          <p:spPr>
            <a:xfrm>
              <a:off x="2203261" y="4387106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A16AE9-9C6B-4437-8FEF-CB34840724A7}"/>
                </a:ext>
              </a:extLst>
            </p:cNvPr>
            <p:cNvSpPr/>
            <p:nvPr/>
          </p:nvSpPr>
          <p:spPr>
            <a:xfrm>
              <a:off x="2203261" y="4866674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5D5254-3F19-43AA-9E53-E19B3AF30DB9}"/>
                </a:ext>
              </a:extLst>
            </p:cNvPr>
            <p:cNvSpPr/>
            <p:nvPr/>
          </p:nvSpPr>
          <p:spPr>
            <a:xfrm>
              <a:off x="2203261" y="5351102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DB0B62-4379-4C5D-A75D-25F2B0F53979}"/>
                </a:ext>
              </a:extLst>
            </p:cNvPr>
            <p:cNvSpPr/>
            <p:nvPr/>
          </p:nvSpPr>
          <p:spPr>
            <a:xfrm>
              <a:off x="2203261" y="583067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EF5C93-7143-4EA2-B28A-3456108B879A}"/>
                </a:ext>
              </a:extLst>
            </p:cNvPr>
            <p:cNvSpPr/>
            <p:nvPr/>
          </p:nvSpPr>
          <p:spPr>
            <a:xfrm>
              <a:off x="2203261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87BCF1-10DE-4CC2-8D99-CD2572C020CF}"/>
                </a:ext>
              </a:extLst>
            </p:cNvPr>
            <p:cNvSpPr/>
            <p:nvPr/>
          </p:nvSpPr>
          <p:spPr>
            <a:xfrm>
              <a:off x="2203261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503E5FC-41C2-49D7-AE6E-F2A82EDA0C8B}"/>
                </a:ext>
              </a:extLst>
            </p:cNvPr>
            <p:cNvSpPr/>
            <p:nvPr/>
          </p:nvSpPr>
          <p:spPr>
            <a:xfrm>
              <a:off x="1716334" y="3418250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A3A7032-B2A3-433E-95FC-8353E9B8869F}"/>
                </a:ext>
              </a:extLst>
            </p:cNvPr>
            <p:cNvSpPr/>
            <p:nvPr/>
          </p:nvSpPr>
          <p:spPr>
            <a:xfrm>
              <a:off x="1716334" y="4866674"/>
              <a:ext cx="484428" cy="48442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D7E32B-3529-46B3-B804-59EBFC42815F}"/>
                </a:ext>
              </a:extLst>
            </p:cNvPr>
            <p:cNvSpPr/>
            <p:nvPr/>
          </p:nvSpPr>
          <p:spPr>
            <a:xfrm>
              <a:off x="1716334" y="5351102"/>
              <a:ext cx="484428" cy="48442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y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CC2092-A504-4667-96EB-A7BCEF99E4F2}"/>
                </a:ext>
              </a:extLst>
            </p:cNvPr>
            <p:cNvSpPr/>
            <p:nvPr/>
          </p:nvSpPr>
          <p:spPr>
            <a:xfrm>
              <a:off x="1716334" y="5830670"/>
              <a:ext cx="484428" cy="48442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z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4A393E-8EF5-4046-99E5-685C9373BA1F}"/>
                </a:ext>
              </a:extLst>
            </p:cNvPr>
            <p:cNvSpPr/>
            <p:nvPr/>
          </p:nvSpPr>
          <p:spPr>
            <a:xfrm>
              <a:off x="1716334" y="3902678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FEE3AC-1172-41A3-893A-09D2C5BBBBB6}"/>
                </a:ext>
              </a:extLst>
            </p:cNvPr>
            <p:cNvSpPr/>
            <p:nvPr/>
          </p:nvSpPr>
          <p:spPr>
            <a:xfrm>
              <a:off x="1716334" y="4387106"/>
              <a:ext cx="484428" cy="4844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/>
                <a:t>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7AD9AD-15E2-49EA-8769-DE975187C644}"/>
              </a:ext>
            </a:extLst>
          </p:cNvPr>
          <p:cNvGrpSpPr/>
          <p:nvPr/>
        </p:nvGrpSpPr>
        <p:grpSpPr>
          <a:xfrm>
            <a:off x="2762480" y="4067238"/>
            <a:ext cx="962285" cy="1596220"/>
            <a:chOff x="2762480" y="4067238"/>
            <a:chExt cx="962285" cy="1596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94B8F78-2DF9-429B-AF60-8D04ED77E95B}"/>
                </a:ext>
              </a:extLst>
            </p:cNvPr>
            <p:cNvGrpSpPr/>
            <p:nvPr/>
          </p:nvGrpSpPr>
          <p:grpSpPr>
            <a:xfrm>
              <a:off x="3324411" y="4067238"/>
              <a:ext cx="400354" cy="1596220"/>
              <a:chOff x="4916434" y="4466320"/>
              <a:chExt cx="400354" cy="159622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99CF836-9974-411B-AB31-C2EA80CA12D1}"/>
                  </a:ext>
                </a:extLst>
              </p:cNvPr>
              <p:cNvSpPr/>
              <p:nvPr/>
            </p:nvSpPr>
            <p:spPr>
              <a:xfrm>
                <a:off x="4916434" y="4466320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a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0531CA-444F-4C30-9D8E-0DD20679ABEA}"/>
                  </a:ext>
                </a:extLst>
              </p:cNvPr>
              <p:cNvSpPr/>
              <p:nvPr/>
            </p:nvSpPr>
            <p:spPr>
              <a:xfrm>
                <a:off x="4916434" y="4866674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628B5B8-0C57-4006-92A8-A3E690B57BEF}"/>
                  </a:ext>
                </a:extLst>
              </p:cNvPr>
              <p:cNvSpPr/>
              <p:nvPr/>
            </p:nvSpPr>
            <p:spPr>
              <a:xfrm>
                <a:off x="4916434" y="5267027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8026D8-567F-4A3A-8A67-33D1DFC21816}"/>
                  </a:ext>
                </a:extLst>
              </p:cNvPr>
              <p:cNvSpPr/>
              <p:nvPr/>
            </p:nvSpPr>
            <p:spPr>
              <a:xfrm>
                <a:off x="4916434" y="5662186"/>
                <a:ext cx="400354" cy="4003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/>
                  <a:t>d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E2461C9-0FA8-441A-9642-36BB759B1CE4}"/>
                </a:ext>
              </a:extLst>
            </p:cNvPr>
            <p:cNvSpPr txBox="1"/>
            <p:nvPr/>
          </p:nvSpPr>
          <p:spPr>
            <a:xfrm>
              <a:off x="2762480" y="4326739"/>
              <a:ext cx="5155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D000FD-B9E5-4DAD-B72F-3EBADF37BF3F}"/>
              </a:ext>
            </a:extLst>
          </p:cNvPr>
          <p:cNvGrpSpPr/>
          <p:nvPr/>
        </p:nvGrpSpPr>
        <p:grpSpPr>
          <a:xfrm>
            <a:off x="3734856" y="3417253"/>
            <a:ext cx="2239636" cy="2896190"/>
            <a:chOff x="3734856" y="3417253"/>
            <a:chExt cx="2239636" cy="289619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CC47EB-6272-403A-B9AB-336041F42C01}"/>
                </a:ext>
              </a:extLst>
            </p:cNvPr>
            <p:cNvSpPr txBox="1"/>
            <p:nvPr/>
          </p:nvSpPr>
          <p:spPr>
            <a:xfrm>
              <a:off x="3734856" y="4326739"/>
              <a:ext cx="6337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/>
                <a:t>=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042B343-A2A1-4706-8AB2-497806F05A59}"/>
                </a:ext>
              </a:extLst>
            </p:cNvPr>
            <p:cNvGrpSpPr/>
            <p:nvPr/>
          </p:nvGrpSpPr>
          <p:grpSpPr>
            <a:xfrm>
              <a:off x="4326775" y="3417253"/>
              <a:ext cx="1647717" cy="2896190"/>
              <a:chOff x="6301035" y="3415599"/>
              <a:chExt cx="1812489" cy="289619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CFB3F51-BC07-4867-BA06-66818728314C}"/>
                  </a:ext>
                </a:extLst>
              </p:cNvPr>
              <p:cNvSpPr/>
              <p:nvPr/>
            </p:nvSpPr>
            <p:spPr>
              <a:xfrm>
                <a:off x="6301037" y="38908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C35EA7E-2042-426D-BC15-1804E9F0DD54}"/>
                  </a:ext>
                </a:extLst>
              </p:cNvPr>
              <p:cNvSpPr/>
              <p:nvPr/>
            </p:nvSpPr>
            <p:spPr>
              <a:xfrm>
                <a:off x="6301037" y="4376577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5A1176D-F96C-4117-9833-973AAD7A3683}"/>
                  </a:ext>
                </a:extLst>
              </p:cNvPr>
              <p:cNvSpPr/>
              <p:nvPr/>
            </p:nvSpPr>
            <p:spPr>
              <a:xfrm>
                <a:off x="6301037" y="4859755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b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6"/>
                    </a:solidFill>
                  </a:rPr>
                  <a:t>x</a:t>
                </a:r>
                <a:endParaRPr lang="en-US" sz="2600" b="1" spc="-15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3E5DA8D-9FB2-4A30-94DC-197CF49DBC6B}"/>
                  </a:ext>
                </a:extLst>
              </p:cNvPr>
              <p:cNvSpPr/>
              <p:nvPr/>
            </p:nvSpPr>
            <p:spPr>
              <a:xfrm>
                <a:off x="6301037" y="5346683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c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r>
                  <a:rPr lang="en-US" sz="2600" spc="-150" dirty="0" err="1">
                    <a:solidFill>
                      <a:schemeClr val="tx1"/>
                    </a:solidFill>
                  </a:rPr>
                  <a:t>+</a:t>
                </a:r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4"/>
                    </a:solidFill>
                  </a:rPr>
                  <a:t>y</a:t>
                </a:r>
                <a:endParaRPr lang="en-US" sz="2600" b="1" spc="-15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7EB24CC-CDF9-4296-8873-C7A44BE50209}"/>
                  </a:ext>
                </a:extLst>
              </p:cNvPr>
              <p:cNvSpPr/>
              <p:nvPr/>
            </p:nvSpPr>
            <p:spPr>
              <a:xfrm>
                <a:off x="6301036" y="3415599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>
                    <a:solidFill>
                      <a:schemeClr val="accent1"/>
                    </a:solidFill>
                  </a:rPr>
                  <a:t>a</a:t>
                </a:r>
                <a:r>
                  <a:rPr lang="en-US" sz="2600" b="1" spc="-150" dirty="0">
                    <a:solidFill>
                      <a:schemeClr val="accent6"/>
                    </a:solidFill>
                  </a:rPr>
                  <a:t>x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0A09632-6E3B-4EBE-A0FC-7BB6C4646BD5}"/>
                  </a:ext>
                </a:extLst>
              </p:cNvPr>
              <p:cNvSpPr/>
              <p:nvPr/>
            </p:nvSpPr>
            <p:spPr>
              <a:xfrm>
                <a:off x="6301035" y="5827361"/>
                <a:ext cx="1812487" cy="48442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b="1" spc="-150" dirty="0" err="1">
                    <a:solidFill>
                      <a:schemeClr val="accent1"/>
                    </a:solidFill>
                  </a:rPr>
                  <a:t>d</a:t>
                </a:r>
                <a:r>
                  <a:rPr lang="en-US" sz="2600" b="1" spc="-150" dirty="0" err="1">
                    <a:solidFill>
                      <a:schemeClr val="accent2"/>
                    </a:solidFill>
                  </a:rPr>
                  <a:t>z</a:t>
                </a:r>
                <a:endParaRPr lang="en-US" sz="2600" b="1" spc="-150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0CF19A-8FD8-4ACF-84BF-60B3AEA34632}"/>
              </a:ext>
            </a:extLst>
          </p:cNvPr>
          <p:cNvGrpSpPr/>
          <p:nvPr/>
        </p:nvGrpSpPr>
        <p:grpSpPr>
          <a:xfrm>
            <a:off x="6659703" y="3419850"/>
            <a:ext cx="2360803" cy="2483396"/>
            <a:chOff x="6380277" y="3419850"/>
            <a:chExt cx="2360803" cy="24833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04B18B-4ADB-4995-8A4C-555680739238}"/>
                </a:ext>
              </a:extLst>
            </p:cNvPr>
            <p:cNvSpPr/>
            <p:nvPr/>
          </p:nvSpPr>
          <p:spPr>
            <a:xfrm>
              <a:off x="6380277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9284739-618C-4D6E-BE43-5721939DB0A4}"/>
                </a:ext>
              </a:extLst>
            </p:cNvPr>
            <p:cNvSpPr/>
            <p:nvPr/>
          </p:nvSpPr>
          <p:spPr>
            <a:xfrm>
              <a:off x="6380277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DDA9A6-0C3D-44F7-B09B-114C7083E397}"/>
                </a:ext>
              </a:extLst>
            </p:cNvPr>
            <p:cNvSpPr/>
            <p:nvPr/>
          </p:nvSpPr>
          <p:spPr>
            <a:xfrm>
              <a:off x="6380277" y="34198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a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76BACC-544B-44F0-9DBF-38B0D93F20A8}"/>
                </a:ext>
              </a:extLst>
            </p:cNvPr>
            <p:cNvSpPr/>
            <p:nvPr/>
          </p:nvSpPr>
          <p:spPr>
            <a:xfrm>
              <a:off x="7120941" y="3895150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6"/>
                  </a:solidFill>
                </a:rPr>
                <a:t>x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5980321-648F-4ACE-9F28-98D07BB14E69}"/>
                </a:ext>
              </a:extLst>
            </p:cNvPr>
            <p:cNvSpPr/>
            <p:nvPr/>
          </p:nvSpPr>
          <p:spPr>
            <a:xfrm>
              <a:off x="7120941" y="4380828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>
                  <a:solidFill>
                    <a:schemeClr val="accent4"/>
                  </a:solidFill>
                </a:rPr>
                <a:t>y+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18EB8B9-5102-4F87-A652-4E6599B7E269}"/>
                </a:ext>
              </a:extLst>
            </p:cNvPr>
            <p:cNvSpPr/>
            <p:nvPr/>
          </p:nvSpPr>
          <p:spPr>
            <a:xfrm>
              <a:off x="7120941" y="4864006"/>
              <a:ext cx="740664" cy="484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spc="-150" dirty="0" err="1">
                  <a:solidFill>
                    <a:schemeClr val="accent1"/>
                  </a:solidFill>
                </a:rPr>
                <a:t>b</a:t>
              </a:r>
              <a:r>
                <a:rPr lang="en-US" sz="2600" b="1" spc="-150" dirty="0" err="1">
                  <a:solidFill>
                    <a:schemeClr val="accent2"/>
                  </a:solidFill>
                </a:rPr>
                <a:t>z</a:t>
              </a:r>
              <a:r>
                <a:rPr lang="en-US" sz="2600" b="1" spc="-150" dirty="0">
                  <a:solidFill>
                    <a:schemeClr val="accent2"/>
                  </a:solidFill>
                </a:rPr>
                <a:t>+</a:t>
              </a:r>
              <a:endParaRPr lang="en-US" sz="2600" b="1" spc="-150" dirty="0">
                <a:solidFill>
                  <a:schemeClr val="accent6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70C87FD-4C15-4AD0-BD22-9B710B90A69A}"/>
                </a:ext>
              </a:extLst>
            </p:cNvPr>
            <p:cNvSpPr txBox="1"/>
            <p:nvPr/>
          </p:nvSpPr>
          <p:spPr>
            <a:xfrm>
              <a:off x="7861605" y="4238708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7915649-939D-45B5-B8D7-F8DF2AEA504E}"/>
                </a:ext>
              </a:extLst>
            </p:cNvPr>
            <p:cNvSpPr txBox="1"/>
            <p:nvPr/>
          </p:nvSpPr>
          <p:spPr>
            <a:xfrm>
              <a:off x="7839991" y="4747686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6C1FACB-1A38-44E1-9E66-816D1696BD3C}"/>
                </a:ext>
              </a:extLst>
            </p:cNvPr>
            <p:cNvSpPr txBox="1"/>
            <p:nvPr/>
          </p:nvSpPr>
          <p:spPr>
            <a:xfrm>
              <a:off x="7875840" y="5318471"/>
              <a:ext cx="865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3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293-C4FE-4D4F-8A34-8C941221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745809-5186-43CB-83F9-805AE30EDD82}"/>
              </a:ext>
            </a:extLst>
          </p:cNvPr>
          <p:cNvGrpSpPr/>
          <p:nvPr/>
        </p:nvGrpSpPr>
        <p:grpSpPr>
          <a:xfrm>
            <a:off x="168108" y="2784069"/>
            <a:ext cx="8807785" cy="3495020"/>
            <a:chOff x="168108" y="1992108"/>
            <a:chExt cx="8807785" cy="349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68647-37B1-432A-8A34-97B094E8E8C5}"/>
                </a:ext>
              </a:extLst>
            </p:cNvPr>
            <p:cNvGrpSpPr/>
            <p:nvPr/>
          </p:nvGrpSpPr>
          <p:grpSpPr>
            <a:xfrm>
              <a:off x="168108" y="2515328"/>
              <a:ext cx="8807785" cy="2971800"/>
              <a:chOff x="92708" y="2297215"/>
              <a:chExt cx="8807785" cy="29718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710AF4-AEDB-44D0-AB83-29A3AC86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5330" y="2297215"/>
                <a:ext cx="1985163" cy="2971800"/>
              </a:xfrm>
              <a:prstGeom prst="rect">
                <a:avLst/>
              </a:prstGeom>
            </p:spPr>
          </p:pic>
          <p:pic>
            <p:nvPicPr>
              <p:cNvPr id="11" name="Picture 10" descr="http://www.robots.ox.ac.uk/~szheng/crf-rnn-res-voc12-val/2007_000129.jpg">
                <a:extLst>
                  <a:ext uri="{FF2B5EF4-FFF2-40B4-BE49-F238E27FC236}">
                    <a16:creationId xmlns:a16="http://schemas.microsoft.com/office/drawing/2014/main" id="{8DE4A4C7-5CCC-4509-95F0-18F879528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697"/>
              <a:stretch/>
            </p:blipFill>
            <p:spPr bwMode="auto">
              <a:xfrm>
                <a:off x="4931813" y="2297215"/>
                <a:ext cx="1983517" cy="2971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5E231F3-EC03-46B9-A114-5A6063795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08" y="2297215"/>
                <a:ext cx="2282686" cy="2971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B35AD98-B0B8-46AF-B96A-3CA6E45F5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394" y="2297215"/>
                <a:ext cx="2282687" cy="29718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EB21B2-4EED-4D88-98C4-018D644AEFC1}"/>
                </a:ext>
              </a:extLst>
            </p:cNvPr>
            <p:cNvSpPr txBox="1"/>
            <p:nvPr/>
          </p:nvSpPr>
          <p:spPr>
            <a:xfrm>
              <a:off x="168108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245A10-27C0-4786-98E4-5AC4AF13F4D8}"/>
                </a:ext>
              </a:extLst>
            </p:cNvPr>
            <p:cNvSpPr txBox="1"/>
            <p:nvPr/>
          </p:nvSpPr>
          <p:spPr>
            <a:xfrm>
              <a:off x="2450795" y="1992108"/>
              <a:ext cx="2282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D56521-8844-47BE-AD49-B47A19BF65EB}"/>
                </a:ext>
              </a:extLst>
            </p:cNvPr>
            <p:cNvSpPr txBox="1"/>
            <p:nvPr/>
          </p:nvSpPr>
          <p:spPr>
            <a:xfrm>
              <a:off x="5005566" y="1992108"/>
              <a:ext cx="19851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Input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9E3276-6B35-4992-B7A2-B8D96B85AD62}"/>
                </a:ext>
              </a:extLst>
            </p:cNvPr>
            <p:cNvSpPr txBox="1"/>
            <p:nvPr/>
          </p:nvSpPr>
          <p:spPr>
            <a:xfrm>
              <a:off x="6990730" y="1992108"/>
              <a:ext cx="1983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Label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5EB39F-A968-4700-B92B-150E4D6736F9}"/>
              </a:ext>
            </a:extLst>
          </p:cNvPr>
          <p:cNvSpPr txBox="1"/>
          <p:nvPr/>
        </p:nvSpPr>
        <p:spPr>
          <a:xfrm>
            <a:off x="234315" y="1399074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“Semantic”: a usually meaningless word. </a:t>
            </a:r>
          </a:p>
          <a:p>
            <a:pPr algn="ctr"/>
            <a:r>
              <a:rPr lang="en-US" sz="2800" dirty="0"/>
              <a:t>Meant to indicate here that we’re </a:t>
            </a:r>
            <a:r>
              <a:rPr lang="en-US" sz="2800" b="1" dirty="0"/>
              <a:t>naming</a:t>
            </a:r>
            <a:r>
              <a:rPr lang="en-US" sz="2800" dirty="0"/>
              <a:t> things.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832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9380-2A5F-4177-BB59-996897E6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Semantic Segmentation</a:t>
            </a:r>
          </a:p>
        </p:txBody>
      </p:sp>
      <p:pic>
        <p:nvPicPr>
          <p:cNvPr id="9" name="Picture 8" descr="http://www.robots.ox.ac.uk/~szheng/crf-rnn-res-voc12-val/2007_000129.jpg">
            <a:extLst>
              <a:ext uri="{FF2B5EF4-FFF2-40B4-BE49-F238E27FC236}">
                <a16:creationId xmlns:a16="http://schemas.microsoft.com/office/drawing/2014/main" id="{EA3DEB03-ED5A-4059-B5AC-FD9FFF420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7"/>
          <a:stretch/>
        </p:blipFill>
        <p:spPr bwMode="auto">
          <a:xfrm>
            <a:off x="647340" y="1955114"/>
            <a:ext cx="1119645" cy="16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5BA86-4139-46AB-8560-C6C036270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0" y="3804761"/>
            <a:ext cx="1120574" cy="16775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930963-BCF0-4F85-B250-702986C7AFA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Everingham et al. Pascal VOC 2012.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611615-86B3-4C0E-8C3D-0247922195C3}"/>
              </a:ext>
            </a:extLst>
          </p:cNvPr>
          <p:cNvGrpSpPr/>
          <p:nvPr/>
        </p:nvGrpSpPr>
        <p:grpSpPr>
          <a:xfrm>
            <a:off x="1766985" y="1541433"/>
            <a:ext cx="1169917" cy="2091185"/>
            <a:chOff x="628650" y="1701926"/>
            <a:chExt cx="1415600" cy="2530334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8E89C74E-E14E-49D5-AC3E-243264E085C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2B7BD1-C757-4B97-8622-80325550508D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3E07ED-15C2-4F27-81DC-7572378FD455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3444C2-80C7-459A-9427-BB508741660F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58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AE8EE5E-D295-4C6A-8EDD-118B61E1A2E2}"/>
              </a:ext>
            </a:extLst>
          </p:cNvPr>
          <p:cNvSpPr/>
          <p:nvPr/>
        </p:nvSpPr>
        <p:spPr>
          <a:xfrm>
            <a:off x="3356346" y="2550735"/>
            <a:ext cx="940174" cy="5088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CNN</a:t>
            </a: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ECE9453F-C36A-48E3-8633-26099A58DFD6}"/>
              </a:ext>
            </a:extLst>
          </p:cNvPr>
          <p:cNvSpPr/>
          <p:nvPr/>
        </p:nvSpPr>
        <p:spPr>
          <a:xfrm>
            <a:off x="5570696" y="2037221"/>
            <a:ext cx="555790" cy="1598612"/>
          </a:xfrm>
          <a:prstGeom prst="cube">
            <a:avLst>
              <a:gd name="adj" fmla="val 6726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A55381-2A18-4726-BA27-C5E66335C12D}"/>
              </a:ext>
            </a:extLst>
          </p:cNvPr>
          <p:cNvSpPr txBox="1"/>
          <p:nvPr/>
        </p:nvSpPr>
        <p:spPr>
          <a:xfrm>
            <a:off x="5081224" y="2704799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8AE502-29AD-4AB8-A4EF-4A9F845D1F91}"/>
              </a:ext>
            </a:extLst>
          </p:cNvPr>
          <p:cNvSpPr txBox="1"/>
          <p:nvPr/>
        </p:nvSpPr>
        <p:spPr>
          <a:xfrm>
            <a:off x="5282499" y="1741640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1D0DFA-DBDD-4186-8A97-658F758E0AF9}"/>
              </a:ext>
            </a:extLst>
          </p:cNvPr>
          <p:cNvSpPr txBox="1"/>
          <p:nvPr/>
        </p:nvSpPr>
        <p:spPr>
          <a:xfrm>
            <a:off x="5848591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EFAFEE-DBE1-4C2D-972C-C24F630C9E61}"/>
              </a:ext>
            </a:extLst>
          </p:cNvPr>
          <p:cNvCxnSpPr>
            <a:cxnSpLocks/>
          </p:cNvCxnSpPr>
          <p:nvPr/>
        </p:nvCxnSpPr>
        <p:spPr>
          <a:xfrm>
            <a:off x="4549003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0311C8-168E-4E02-8169-FE64107E012B}"/>
              </a:ext>
            </a:extLst>
          </p:cNvPr>
          <p:cNvCxnSpPr>
            <a:cxnSpLocks/>
          </p:cNvCxnSpPr>
          <p:nvPr/>
        </p:nvCxnSpPr>
        <p:spPr>
          <a:xfrm>
            <a:off x="2723670" y="2805139"/>
            <a:ext cx="37047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/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𝑊𝑥</m:t>
                                          </m:r>
                                        </m:e>
                                      </m:d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/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⁡(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𝑊𝑥</m:t>
                                              </m:r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e>
                                  </m:nary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AA2D0B0-116E-44E1-8613-DFB14C757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24" y="5027337"/>
                <a:ext cx="3860544" cy="9682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4F97D40-31CB-4ADA-9351-7CA23325E6F1}"/>
              </a:ext>
            </a:extLst>
          </p:cNvPr>
          <p:cNvSpPr txBox="1"/>
          <p:nvPr/>
        </p:nvSpPr>
        <p:spPr>
          <a:xfrm>
            <a:off x="2256457" y="4818978"/>
            <a:ext cx="35095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F-way classification loss function </a:t>
            </a:r>
          </a:p>
          <a:p>
            <a:pPr algn="ctr"/>
            <a:r>
              <a:rPr lang="en-US" sz="2800" dirty="0"/>
              <a:t>at every pixel: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8BA552E1-7F4F-4D1B-A735-CC6782B7C1BA}"/>
              </a:ext>
            </a:extLst>
          </p:cNvPr>
          <p:cNvSpPr/>
          <p:nvPr/>
        </p:nvSpPr>
        <p:spPr>
          <a:xfrm>
            <a:off x="6565497" y="2034836"/>
            <a:ext cx="555790" cy="1598612"/>
          </a:xfrm>
          <a:prstGeom prst="cube">
            <a:avLst>
              <a:gd name="adj" fmla="val 67261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21434EF4-A55B-4D9C-96EA-A29B6B8659B5}"/>
              </a:ext>
            </a:extLst>
          </p:cNvPr>
          <p:cNvCxnSpPr>
            <a:cxnSpLocks/>
            <a:stCxn id="8" idx="3"/>
            <a:endCxn id="44" idx="3"/>
          </p:cNvCxnSpPr>
          <p:nvPr/>
        </p:nvCxnSpPr>
        <p:spPr>
          <a:xfrm flipV="1">
            <a:off x="1767914" y="3633448"/>
            <a:ext cx="4888563" cy="1010065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1A2DD33-1E60-4D51-89AB-E7650473A1C1}"/>
              </a:ext>
            </a:extLst>
          </p:cNvPr>
          <p:cNvSpPr txBox="1"/>
          <p:nvPr/>
        </p:nvSpPr>
        <p:spPr>
          <a:xfrm>
            <a:off x="6209355" y="2698034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143641-0009-47DE-B51C-941596CBAF9D}"/>
              </a:ext>
            </a:extLst>
          </p:cNvPr>
          <p:cNvSpPr txBox="1"/>
          <p:nvPr/>
        </p:nvSpPr>
        <p:spPr>
          <a:xfrm>
            <a:off x="6413754" y="1732795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DEECA0-A474-47C4-BD6D-CB58B172C7AC}"/>
              </a:ext>
            </a:extLst>
          </p:cNvPr>
          <p:cNvSpPr txBox="1"/>
          <p:nvPr/>
        </p:nvSpPr>
        <p:spPr>
          <a:xfrm>
            <a:off x="6843392" y="1544648"/>
            <a:ext cx="40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1781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993E-EEEB-4FC6-85D7-433FC223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Depth Prediction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4C7937-55B2-41DC-A3F9-5E3F86F58466}"/>
              </a:ext>
            </a:extLst>
          </p:cNvPr>
          <p:cNvGrpSpPr/>
          <p:nvPr/>
        </p:nvGrpSpPr>
        <p:grpSpPr>
          <a:xfrm>
            <a:off x="278326" y="4255885"/>
            <a:ext cx="8587349" cy="1878762"/>
            <a:chOff x="125038" y="3177516"/>
            <a:chExt cx="8587349" cy="18787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C59E38-935E-4ADB-B72D-F4C37AD6A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138"/>
            <a:stretch/>
          </p:blipFill>
          <p:spPr>
            <a:xfrm>
              <a:off x="6211627" y="3177516"/>
              <a:ext cx="2500760" cy="187876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8A4581-3905-4118-8285-43082A463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5138"/>
            <a:stretch/>
          </p:blipFill>
          <p:spPr>
            <a:xfrm>
              <a:off x="125038" y="3177516"/>
              <a:ext cx="2500759" cy="18787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2F8564-44FA-4F7E-ADF4-23003B70C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r="25138"/>
            <a:stretch/>
          </p:blipFill>
          <p:spPr>
            <a:xfrm>
              <a:off x="3168332" y="3177516"/>
              <a:ext cx="2500759" cy="187876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F042D7-2311-4E31-B8D0-18CBCDFC4E0E}"/>
              </a:ext>
            </a:extLst>
          </p:cNvPr>
          <p:cNvSpPr txBox="1"/>
          <p:nvPr/>
        </p:nvSpPr>
        <p:spPr>
          <a:xfrm>
            <a:off x="278326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Input HxWx3</a:t>
            </a:r>
          </a:p>
          <a:p>
            <a:pPr algn="ctr"/>
            <a:r>
              <a:rPr lang="en-US" sz="2800" dirty="0"/>
              <a:t>RGB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869CB-152D-4D98-A103-177867FB17B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Result credit: Eigen and Fergus, ICCV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39600-6242-404B-BBEC-2DBEA5E4A826}"/>
              </a:ext>
            </a:extLst>
          </p:cNvPr>
          <p:cNvSpPr txBox="1"/>
          <p:nvPr/>
        </p:nvSpPr>
        <p:spPr>
          <a:xfrm>
            <a:off x="3321620" y="3271022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F1665-52FF-454D-9F8B-858C4123D548}"/>
              </a:ext>
            </a:extLst>
          </p:cNvPr>
          <p:cNvSpPr txBox="1"/>
          <p:nvPr/>
        </p:nvSpPr>
        <p:spPr>
          <a:xfrm>
            <a:off x="6364916" y="3301778"/>
            <a:ext cx="2500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True HxWx1</a:t>
            </a:r>
          </a:p>
          <a:p>
            <a:pPr algn="ctr"/>
            <a:r>
              <a:rPr lang="en-US" sz="2800" dirty="0"/>
              <a:t>Depth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/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Instead: give label of </a:t>
                </a:r>
                <a:r>
                  <a:rPr lang="en-US" sz="2800" dirty="0" err="1"/>
                  <a:t>depthmap</a:t>
                </a:r>
                <a:r>
                  <a:rPr lang="en-US" sz="2800" dirty="0"/>
                  <a:t>, train network to do regression (e.g.,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is the ground-truth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 the prediction of the network at pixel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).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12547B-C19E-4C95-B2F2-73DDB6A07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1392260"/>
                <a:ext cx="8675370" cy="1437573"/>
              </a:xfrm>
              <a:prstGeom prst="rect">
                <a:avLst/>
              </a:prstGeom>
              <a:blipFill>
                <a:blip r:embed="rId3"/>
                <a:stretch>
                  <a:fillRect l="-1053" t="-4237" r="-2528" b="-7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1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2701-4E16-42A9-8E03-51457091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Tasks – Surface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15" name="Picture 4" descr="http://balaton.graphics.cs.cmu.edu/dfouhey/jobtalk/gtAll/nm_000618.mat.png">
            <a:extLst>
              <a:ext uri="{FF2B5EF4-FFF2-40B4-BE49-F238E27FC236}">
                <a16:creationId xmlns:a16="http://schemas.microsoft.com/office/drawing/2014/main" id="{658336A3-A75A-44ED-95EA-C308400E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03" y="3335831"/>
            <a:ext cx="3159697" cy="23747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8C6A94-11C1-4327-9712-2EAFDA822B01}"/>
              </a:ext>
            </a:extLst>
          </p:cNvPr>
          <p:cNvSpPr txBox="1"/>
          <p:nvPr/>
        </p:nvSpPr>
        <p:spPr>
          <a:xfrm>
            <a:off x="4115902" y="5865502"/>
            <a:ext cx="31596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Normals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70979-70C8-4333-B049-8E1C3ED584DE}"/>
              </a:ext>
            </a:extLst>
          </p:cNvPr>
          <p:cNvSpPr txBox="1"/>
          <p:nvPr/>
        </p:nvSpPr>
        <p:spPr>
          <a:xfrm>
            <a:off x="86281" y="5865505"/>
            <a:ext cx="315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 Image</a:t>
            </a:r>
          </a:p>
        </p:txBody>
      </p:sp>
      <p:pic>
        <p:nvPicPr>
          <p:cNvPr id="18" name="Picture 4" descr="http://balaton.graphics.cs.cmu.edu/dfouhey/NYUImages/rgb_000618.jpg">
            <a:extLst>
              <a:ext uri="{FF2B5EF4-FFF2-40B4-BE49-F238E27FC236}">
                <a16:creationId xmlns:a16="http://schemas.microsoft.com/office/drawing/2014/main" id="{B3A9AEF6-DAEB-464B-B740-4DEFDEC5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2" y="3335831"/>
            <a:ext cx="3159698" cy="2369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2AF4D-176B-49A3-B2DB-1F2181165172}"/>
              </a:ext>
            </a:extLst>
          </p:cNvPr>
          <p:cNvGrpSpPr/>
          <p:nvPr/>
        </p:nvGrpSpPr>
        <p:grpSpPr>
          <a:xfrm>
            <a:off x="355134" y="1495054"/>
            <a:ext cx="6270519" cy="1324346"/>
            <a:chOff x="1219200" y="1356268"/>
            <a:chExt cx="6270519" cy="1324346"/>
          </a:xfrm>
        </p:grpSpPr>
        <p:pic>
          <p:nvPicPr>
            <p:cNvPr id="20" name="Picture 4" descr="File:Xbox-360-Kinect-Standalone.png">
              <a:extLst>
                <a:ext uri="{FF2B5EF4-FFF2-40B4-BE49-F238E27FC236}">
                  <a16:creationId xmlns:a16="http://schemas.microsoft.com/office/drawing/2014/main" id="{166D5E8F-0AFA-474D-8E88-A3D6EAB81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208" y="1629966"/>
              <a:ext cx="2249211" cy="77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david\Dropbox\Job\talk\resources\primitives\VelodyneLidar.jpg">
              <a:extLst>
                <a:ext uri="{FF2B5EF4-FFF2-40B4-BE49-F238E27FC236}">
                  <a16:creationId xmlns:a16="http://schemas.microsoft.com/office/drawing/2014/main" id="{6FF89D5E-C9BE-4593-BD58-B1DC08221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043" r="92174">
                          <a14:foregroundMark x1="65217" y1="8368" x2="81739" y2="11297"/>
                          <a14:backgroundMark x1="16957" y1="78243" x2="34348" y2="98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282" y="1362426"/>
              <a:ext cx="1263437" cy="131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david\Dropbox\Job\talk\resources\primitives\sr4000.jpg">
              <a:extLst>
                <a:ext uri="{FF2B5EF4-FFF2-40B4-BE49-F238E27FC236}">
                  <a16:creationId xmlns:a16="http://schemas.microsoft.com/office/drawing/2014/main" id="{C3A4E392-5D0F-40D8-9590-ABFE981B4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00" b="96458" l="6144" r="898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56268"/>
              <a:ext cx="1796144" cy="1324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C7D40-643A-49C9-BE81-A89EAC900B8D}"/>
              </a:ext>
            </a:extLst>
          </p:cNvPr>
          <p:cNvGrpSpPr/>
          <p:nvPr/>
        </p:nvGrpSpPr>
        <p:grpSpPr>
          <a:xfrm>
            <a:off x="2296652" y="2895600"/>
            <a:ext cx="2787629" cy="807986"/>
            <a:chOff x="3160718" y="3119382"/>
            <a:chExt cx="2787629" cy="80798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12C5EA7-025D-4A98-B6C7-FA6CF0B75168}"/>
                </a:ext>
              </a:extLst>
            </p:cNvPr>
            <p:cNvCxnSpPr/>
            <p:nvPr/>
          </p:nvCxnSpPr>
          <p:spPr>
            <a:xfrm flipH="1">
              <a:off x="3160718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F4DBD0-8267-46A9-9652-9BBBD4561B7A}"/>
                </a:ext>
              </a:extLst>
            </p:cNvPr>
            <p:cNvCxnSpPr/>
            <p:nvPr/>
          </p:nvCxnSpPr>
          <p:spPr>
            <a:xfrm>
              <a:off x="4554532" y="3119382"/>
              <a:ext cx="1393815" cy="807986"/>
            </a:xfrm>
            <a:prstGeom prst="straightConnector1">
              <a:avLst/>
            </a:prstGeom>
            <a:ln w="127000" cap="rnd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17C4F8F-7FCA-4164-8977-C956F39F1179}"/>
              </a:ext>
            </a:extLst>
          </p:cNvPr>
          <p:cNvSpPr/>
          <p:nvPr/>
        </p:nvSpPr>
        <p:spPr>
          <a:xfrm>
            <a:off x="6216242" y="3703586"/>
            <a:ext cx="318781" cy="3187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/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FFAD82-3E5D-4E54-87EE-914E5F8DB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18" y="4470611"/>
                <a:ext cx="4392608" cy="5665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A6664668-0C2E-4025-BA44-ACE77333EC8A}"/>
              </a:ext>
            </a:extLst>
          </p:cNvPr>
          <p:cNvCxnSpPr>
            <a:cxnSpLocks/>
            <a:stCxn id="26" idx="2"/>
            <a:endCxn id="27" idx="3"/>
          </p:cNvCxnSpPr>
          <p:nvPr/>
        </p:nvCxnSpPr>
        <p:spPr>
          <a:xfrm rot="5400000">
            <a:off x="5316167" y="3694427"/>
            <a:ext cx="731527" cy="1387407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E38061B-62F6-4BB3-8675-F7D95B3F61CC}"/>
              </a:ext>
            </a:extLst>
          </p:cNvPr>
          <p:cNvSpPr/>
          <p:nvPr/>
        </p:nvSpPr>
        <p:spPr>
          <a:xfrm>
            <a:off x="7564835" y="1768752"/>
            <a:ext cx="1460769" cy="3903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D03329-C982-43C9-8FD4-73F0507591A2}"/>
              </a:ext>
            </a:extLst>
          </p:cNvPr>
          <p:cNvGrpSpPr/>
          <p:nvPr/>
        </p:nvGrpSpPr>
        <p:grpSpPr>
          <a:xfrm>
            <a:off x="7512229" y="1883137"/>
            <a:ext cx="1565981" cy="3715590"/>
            <a:chOff x="6795827" y="1872108"/>
            <a:chExt cx="1722579" cy="40871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853A80-4BA5-478E-8C0F-5A3F95E222B1}"/>
                </a:ext>
              </a:extLst>
            </p:cNvPr>
            <p:cNvGrpSpPr/>
            <p:nvPr/>
          </p:nvGrpSpPr>
          <p:grpSpPr>
            <a:xfrm>
              <a:off x="6945307" y="1872108"/>
              <a:ext cx="1423621" cy="1985192"/>
              <a:chOff x="-2130424" y="631581"/>
              <a:chExt cx="2522031" cy="3516889"/>
            </a:xfrm>
          </p:grpSpPr>
          <p:pic>
            <p:nvPicPr>
              <p:cNvPr id="47" name="Picture 2" descr="C:\Users\david\Dropbox\talks\Oxford\misc\legendRGB.jpg">
                <a:extLst>
                  <a:ext uri="{FF2B5EF4-FFF2-40B4-BE49-F238E27FC236}">
                    <a16:creationId xmlns:a16="http://schemas.microsoft.com/office/drawing/2014/main" id="{DC6EE381-51B0-4C0C-B251-C11A421FFD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30424" y="631581"/>
                <a:ext cx="2522031" cy="25220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E586AB4-2916-40C4-8420-E884239AEB66}"/>
                  </a:ext>
                </a:extLst>
              </p:cNvPr>
              <p:cNvSpPr txBox="1"/>
              <p:nvPr/>
            </p:nvSpPr>
            <p:spPr>
              <a:xfrm>
                <a:off x="-2130424" y="3248815"/>
                <a:ext cx="2522031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Room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96B3073-6953-42CE-A45E-623C0FE7958C}"/>
                </a:ext>
              </a:extLst>
            </p:cNvPr>
            <p:cNvGrpSpPr/>
            <p:nvPr/>
          </p:nvGrpSpPr>
          <p:grpSpPr>
            <a:xfrm>
              <a:off x="6795827" y="3974066"/>
              <a:ext cx="1722579" cy="1985192"/>
              <a:chOff x="336069" y="427669"/>
              <a:chExt cx="3051654" cy="351688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6A2FBF6-5CC0-45F2-B3A7-968A2283C313}"/>
                  </a:ext>
                </a:extLst>
              </p:cNvPr>
              <p:cNvSpPr txBox="1"/>
              <p:nvPr/>
            </p:nvSpPr>
            <p:spPr>
              <a:xfrm>
                <a:off x="336069" y="3044903"/>
                <a:ext cx="3051654" cy="899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Palatino Linotype" panose="02040502050505030304" pitchFamily="18" charset="0"/>
                  </a:rPr>
                  <a:t>Legend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669F0C7-F4C2-4559-8E15-84452F130A67}"/>
                  </a:ext>
                </a:extLst>
              </p:cNvPr>
              <p:cNvGrpSpPr/>
              <p:nvPr/>
            </p:nvGrpSpPr>
            <p:grpSpPr>
              <a:xfrm>
                <a:off x="600882" y="427669"/>
                <a:ext cx="2522028" cy="2522032"/>
                <a:chOff x="5091343" y="2302046"/>
                <a:chExt cx="2951214" cy="2951218"/>
              </a:xfrm>
            </p:grpSpPr>
            <p:pic>
              <p:nvPicPr>
                <p:cNvPr id="39" name="Picture 3" descr="C:\Users\david\Dropbox\talks\Oxford\misc\legend.png">
                  <a:extLst>
                    <a:ext uri="{FF2B5EF4-FFF2-40B4-BE49-F238E27FC236}">
                      <a16:creationId xmlns:a16="http://schemas.microsoft.com/office/drawing/2014/main" id="{4BC87A63-AA86-4B3C-AEDB-B0FE923CE2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1343" y="2302046"/>
                  <a:ext cx="2951214" cy="2951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577E9DC-2784-4942-889D-87E329962C30}"/>
                    </a:ext>
                  </a:extLst>
                </p:cNvPr>
                <p:cNvGrpSpPr/>
                <p:nvPr/>
              </p:nvGrpSpPr>
              <p:grpSpPr>
                <a:xfrm>
                  <a:off x="6566950" y="2883678"/>
                  <a:ext cx="0" cy="2265176"/>
                  <a:chOff x="6560011" y="2861508"/>
                  <a:chExt cx="0" cy="2265176"/>
                </a:xfrm>
              </p:grpSpPr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EB0F1BEB-5B5C-461B-83CA-60EDFFFB72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0011" y="4495800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C3F70E2-6E2B-4CFD-A995-83AB7C7CA67B}"/>
                      </a:ext>
                    </a:extLst>
                  </p:cNvPr>
                  <p:cNvCxnSpPr/>
                  <p:nvPr/>
                </p:nvCxnSpPr>
                <p:spPr>
                  <a:xfrm rot="10800000" flipV="1">
                    <a:off x="6560011" y="2861508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CDE9F55-835E-4843-A585-989177A57A56}"/>
                    </a:ext>
                  </a:extLst>
                </p:cNvPr>
                <p:cNvGrpSpPr/>
                <p:nvPr/>
              </p:nvGrpSpPr>
              <p:grpSpPr>
                <a:xfrm>
                  <a:off x="5446151" y="4016266"/>
                  <a:ext cx="2241599" cy="1"/>
                  <a:chOff x="5410200" y="4052046"/>
                  <a:chExt cx="2241599" cy="1"/>
                </a:xfrm>
              </p:grpSpPr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0D162168-08AF-4808-9F53-C9C1E7BB2122}"/>
                      </a:ext>
                    </a:extLst>
                  </p:cNvPr>
                  <p:cNvCxnSpPr/>
                  <p:nvPr/>
                </p:nvCxnSpPr>
                <p:spPr>
                  <a:xfrm rot="5400000" flipV="1">
                    <a:off x="5725642" y="3736604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48E16A8C-4DBF-4668-98DA-787B2AC216ED}"/>
                      </a:ext>
                    </a:extLst>
                  </p:cNvPr>
                  <p:cNvCxnSpPr/>
                  <p:nvPr/>
                </p:nvCxnSpPr>
                <p:spPr>
                  <a:xfrm rot="16200000" flipV="1">
                    <a:off x="7336357" y="3736605"/>
                    <a:ext cx="0" cy="630884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060CA2C-72A3-4EB3-A6EB-A37D9016EB57}"/>
                    </a:ext>
                  </a:extLst>
                </p:cNvPr>
                <p:cNvSpPr/>
                <p:nvPr/>
              </p:nvSpPr>
              <p:spPr>
                <a:xfrm>
                  <a:off x="6414550" y="3863867"/>
                  <a:ext cx="304800" cy="304800"/>
                </a:xfrm>
                <a:prstGeom prst="ellipse">
                  <a:avLst/>
                </a:prstGeom>
                <a:solidFill>
                  <a:schemeClr val="tx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A4A82C6-9D2D-4A59-B9B9-CD20802D9E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NYU Dataset, Silberman et al.  ECCV 2012</a:t>
            </a:r>
          </a:p>
        </p:txBody>
      </p:sp>
    </p:spTree>
    <p:extLst>
      <p:ext uri="{BB962C8B-B14F-4D97-AF65-F5344CB8AC3E}">
        <p14:creationId xmlns:p14="http://schemas.microsoft.com/office/powerpoint/2010/main" val="84239349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3284</TotalTime>
  <Words>1990</Words>
  <Application>Microsoft Office PowerPoint</Application>
  <PresentationFormat>On-screen Show (4:3)</PresentationFormat>
  <Paragraphs>530</Paragraphs>
  <Slides>51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Cambria Math</vt:lpstr>
      <vt:lpstr>Palatino Linotype</vt:lpstr>
      <vt:lpstr>My New Default Theme</vt:lpstr>
      <vt:lpstr>Image File</vt:lpstr>
      <vt:lpstr>Pixel Labeling</vt:lpstr>
      <vt:lpstr>So Far</vt:lpstr>
      <vt:lpstr>Now</vt:lpstr>
      <vt:lpstr>Semantic Segmentation</vt:lpstr>
      <vt:lpstr>Semantic Segmentation</vt:lpstr>
      <vt:lpstr>Semantic Segmentation</vt:lpstr>
      <vt:lpstr>Semantic Segmentation</vt:lpstr>
      <vt:lpstr>Other Tasks – Depth Prediction</vt:lpstr>
      <vt:lpstr>Other Tasks – Surface Normals</vt:lpstr>
      <vt:lpstr>Surface Normals</vt:lpstr>
      <vt:lpstr>Other Tasks – Human Pose Estimation</vt:lpstr>
      <vt:lpstr>Other Task – Edges to Cats</vt:lpstr>
      <vt:lpstr>Other Task – Edges to Cats</vt:lpstr>
      <vt:lpstr>Why Is This Task Hard?</vt:lpstr>
      <vt:lpstr>Why Is This Task Hard?</vt:lpstr>
      <vt:lpstr>Why Is This Task Hard?</vt:lpstr>
      <vt:lpstr>First – Two “Wrong” Ways</vt:lpstr>
      <vt:lpstr>Why Not Stack Convolutions?</vt:lpstr>
      <vt:lpstr>Why Not Stack Convolutions?</vt:lpstr>
      <vt:lpstr>If Memory’s the Issue…</vt:lpstr>
      <vt:lpstr>If Memory’s the Issue…</vt:lpstr>
      <vt:lpstr>The Big Issue</vt:lpstr>
      <vt:lpstr>Encoder-Decoder</vt:lpstr>
      <vt:lpstr>Where Do We Get Parameters?</vt:lpstr>
      <vt:lpstr>Where Do We Get Parameters?</vt:lpstr>
      <vt:lpstr>Where Do We Get Parameters?</vt:lpstr>
      <vt:lpstr>How Do We Upsample?</vt:lpstr>
      <vt:lpstr>Recall: Pooling</vt:lpstr>
      <vt:lpstr>Now: Unpooling</vt:lpstr>
      <vt:lpstr>Recall: Convolution</vt:lpstr>
      <vt:lpstr>Recall: Convolution</vt:lpstr>
      <vt:lpstr>Recall: Convolution</vt:lpstr>
      <vt:lpstr>Transpose Convolution</vt:lpstr>
      <vt:lpstr>Transpose Convolution</vt:lpstr>
      <vt:lpstr>Transpose Convolution</vt:lpstr>
      <vt:lpstr>Putting it Together</vt:lpstr>
      <vt:lpstr>Putting It Together – Block Sizes</vt:lpstr>
      <vt:lpstr>Putting It Together – Block Sizes</vt:lpstr>
      <vt:lpstr>An Aside: Autoencoders</vt:lpstr>
      <vt:lpstr>Walking the Latent Space*</vt:lpstr>
      <vt:lpstr>Missing Details</vt:lpstr>
      <vt:lpstr>Missing Details</vt:lpstr>
      <vt:lpstr>Missing Details</vt:lpstr>
      <vt:lpstr>U-Net</vt:lpstr>
      <vt:lpstr>Evaluating Pixel Labels </vt:lpstr>
      <vt:lpstr>Evaluating Semantic Segmentation</vt:lpstr>
      <vt:lpstr>Evaluating Semantic Segmentation</vt:lpstr>
      <vt:lpstr>Next Time</vt:lpstr>
      <vt:lpstr>More Info</vt:lpstr>
      <vt:lpstr>Why “Transpose Convolution”?</vt:lpstr>
      <vt:lpstr>Why “Transpose Convolution”?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348</cp:revision>
  <dcterms:created xsi:type="dcterms:W3CDTF">2018-12-05T18:14:01Z</dcterms:created>
  <dcterms:modified xsi:type="dcterms:W3CDTF">2019-10-30T03:48:35Z</dcterms:modified>
</cp:coreProperties>
</file>