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"/>
  </p:notesMasterIdLst>
  <p:sldIdLst>
    <p:sldId id="258" r:id="rId2"/>
  </p:sldIdLst>
  <p:sldSz cx="32918400" cy="25603200"/>
  <p:notesSz cx="6858000" cy="9144000"/>
  <p:embeddedFontLst>
    <p:embeddedFont>
      <p:font typeface="Cambria Math" panose="02040503050406030204" pitchFamily="18" charset="0"/>
      <p:regular r:id="rId4"/>
    </p:embeddedFont>
    <p:embeddedFont>
      <p:font typeface="Franklin Gothic" panose="020B0603020102020204" pitchFamily="34" charset="0"/>
      <p:regular r:id="rId5"/>
      <p:bold r:id="rId6"/>
      <p:italic r:id="rId7"/>
      <p:boldItalic r:id="rId8"/>
    </p:embeddedFont>
    <p:embeddedFont>
      <p:font typeface="Montserrat" pitchFamily="2" charset="77"/>
      <p:regular r:id="rId9"/>
      <p:bold r:id="rId10"/>
      <p:italic r:id="rId11"/>
      <p:boldItalic r:id="rId1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064">
          <p15:clr>
            <a:srgbClr val="747775"/>
          </p15:clr>
        </p15:guide>
        <p15:guide id="2" pos="10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05"/>
    <a:srgbClr val="00274C"/>
    <a:srgbClr val="008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56"/>
    <p:restoredTop sz="89520"/>
  </p:normalViewPr>
  <p:slideViewPr>
    <p:cSldViewPr snapToGrid="0">
      <p:cViewPr>
        <p:scale>
          <a:sx n="51" d="100"/>
          <a:sy n="51" d="100"/>
        </p:scale>
        <p:origin x="3968" y="440"/>
      </p:cViewPr>
      <p:guideLst>
        <p:guide orient="horz" pos="8064"/>
        <p:guide pos="10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heme" Target="theme/theme1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6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4D974103-0A6C-FE8B-1928-78D5DD01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57432BFC-2BBC-D35F-9F6B-243757C1D0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3322DF96-4875-2FD5-E532-4D803C7104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Todo list: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Reference in the main contents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Proofread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2228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122150" y="3706329"/>
            <a:ext cx="30673800" cy="102174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1pPr>
            <a:lvl2pPr lvl="1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2pPr>
            <a:lvl3pPr lvl="2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3pPr>
            <a:lvl4pPr lvl="3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4pPr>
            <a:lvl5pPr lvl="4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5pPr>
            <a:lvl6pPr lvl="5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6pPr>
            <a:lvl7pPr lvl="6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7pPr>
            <a:lvl8pPr lvl="7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8pPr>
            <a:lvl9pPr lvl="8" algn="ctr">
              <a:spcBef>
                <a:spcPts val="0"/>
              </a:spcBef>
              <a:spcAft>
                <a:spcPts val="0"/>
              </a:spcAft>
              <a:buSzPts val="22300"/>
              <a:buNone/>
              <a:defRPr sz="223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22120" y="14107644"/>
            <a:ext cx="30673800" cy="39453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122120" y="5506044"/>
            <a:ext cx="30673800" cy="97740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400"/>
              <a:buNone/>
              <a:defRPr sz="514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1122120" y="15691076"/>
            <a:ext cx="30673800" cy="64752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 algn="ctr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 algn="ctr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 algn="ctr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 algn="ctr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 algn="ctr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122120" y="10706453"/>
            <a:ext cx="30673800" cy="41904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400"/>
              <a:buNone/>
              <a:defRPr sz="154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306738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143997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 sz="60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17396640" y="5736764"/>
            <a:ext cx="14399700" cy="170061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 sz="60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122120" y="2765653"/>
            <a:ext cx="10108800" cy="37617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1pPr>
            <a:lvl2pPr lvl="1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2pPr>
            <a:lvl3pPr lvl="2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3pPr>
            <a:lvl4pPr lvl="3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4pPr>
            <a:lvl5pPr lvl="4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5pPr>
            <a:lvl6pPr lvl="5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6pPr>
            <a:lvl7pPr lvl="6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7pPr>
            <a:lvl8pPr lvl="7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8pPr>
            <a:lvl9pPr lvl="8">
              <a:spcBef>
                <a:spcPts val="0"/>
              </a:spcBef>
              <a:spcAft>
                <a:spcPts val="0"/>
              </a:spcAft>
              <a:buSzPts val="10300"/>
              <a:buNone/>
              <a:defRPr sz="103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122120" y="6917120"/>
            <a:ext cx="10108800" cy="158265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1pPr>
            <a:lvl2pPr marL="914400" lvl="1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2pPr>
            <a:lvl3pPr marL="1371600" lvl="2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3pPr>
            <a:lvl4pPr marL="1828800" lvl="3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4pPr>
            <a:lvl5pPr marL="2286000" lvl="4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5pPr>
            <a:lvl6pPr marL="2743200" lvl="5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6pPr>
            <a:lvl7pPr marL="3200400" lvl="6" indent="-552450">
              <a:spcBef>
                <a:spcPts val="0"/>
              </a:spcBef>
              <a:spcAft>
                <a:spcPts val="0"/>
              </a:spcAft>
              <a:buSzPts val="5100"/>
              <a:buChar char="●"/>
              <a:defRPr sz="5100"/>
            </a:lvl7pPr>
            <a:lvl8pPr marL="3657600" lvl="7" indent="-552450">
              <a:spcBef>
                <a:spcPts val="0"/>
              </a:spcBef>
              <a:spcAft>
                <a:spcPts val="0"/>
              </a:spcAft>
              <a:buSzPts val="5100"/>
              <a:buChar char="○"/>
              <a:defRPr sz="5100"/>
            </a:lvl8pPr>
            <a:lvl9pPr marL="4114800" lvl="8" indent="-552450">
              <a:spcBef>
                <a:spcPts val="0"/>
              </a:spcBef>
              <a:spcAft>
                <a:spcPts val="0"/>
              </a:spcAft>
              <a:buSzPts val="5100"/>
              <a:buChar char="■"/>
              <a:defRPr sz="51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764900" y="2240747"/>
            <a:ext cx="22924200" cy="203631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1pPr>
            <a:lvl2pPr lvl="1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2pPr>
            <a:lvl3pPr lvl="2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3pPr>
            <a:lvl4pPr lvl="3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4pPr>
            <a:lvl5pPr lvl="4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5pPr>
            <a:lvl6pPr lvl="5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6pPr>
            <a:lvl7pPr lvl="6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7pPr>
            <a:lvl8pPr lvl="7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8pPr>
            <a:lvl9pPr lvl="8">
              <a:spcBef>
                <a:spcPts val="0"/>
              </a:spcBef>
              <a:spcAft>
                <a:spcPts val="0"/>
              </a:spcAft>
              <a:buSzPts val="20500"/>
              <a:buNone/>
              <a:defRPr sz="20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16459200" y="-622"/>
            <a:ext cx="16459200" cy="256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391425" tIns="391425" rIns="391425" bIns="3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955800" y="6138471"/>
            <a:ext cx="14562600" cy="7378500"/>
          </a:xfrm>
          <a:prstGeom prst="rect">
            <a:avLst/>
          </a:prstGeom>
        </p:spPr>
        <p:txBody>
          <a:bodyPr spcFirstLastPara="1" wrap="square" lIns="391425" tIns="391425" rIns="391425" bIns="3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0"/>
              <a:buNone/>
              <a:defRPr sz="180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955800" y="13953084"/>
            <a:ext cx="14562600" cy="6147900"/>
          </a:xfrm>
          <a:prstGeom prst="rect">
            <a:avLst/>
          </a:prstGeom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17782200" y="3604284"/>
            <a:ext cx="13813200" cy="18393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marL="457200" lvl="0" indent="-723900">
              <a:spcBef>
                <a:spcPts val="0"/>
              </a:spcBef>
              <a:spcAft>
                <a:spcPts val="0"/>
              </a:spcAft>
              <a:buSzPts val="7800"/>
              <a:buChar char="●"/>
              <a:defRPr/>
            </a:lvl1pPr>
            <a:lvl2pPr marL="914400" lvl="1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2pPr>
            <a:lvl3pPr marL="1371600" lvl="2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3pPr>
            <a:lvl4pPr marL="1828800" lvl="3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4pPr>
            <a:lvl5pPr marL="2286000" lvl="4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5pPr>
            <a:lvl6pPr marL="2743200" lvl="5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6pPr>
            <a:lvl7pPr marL="3200400" lvl="6" indent="-609600">
              <a:spcBef>
                <a:spcPts val="0"/>
              </a:spcBef>
              <a:spcAft>
                <a:spcPts val="0"/>
              </a:spcAft>
              <a:buSzPts val="6000"/>
              <a:buChar char="●"/>
              <a:defRPr/>
            </a:lvl7pPr>
            <a:lvl8pPr marL="3657600" lvl="7" indent="-609600">
              <a:spcBef>
                <a:spcPts val="0"/>
              </a:spcBef>
              <a:spcAft>
                <a:spcPts val="0"/>
              </a:spcAft>
              <a:buSzPts val="6000"/>
              <a:buChar char="○"/>
              <a:defRPr/>
            </a:lvl8pPr>
            <a:lvl9pPr marL="4114800" lvl="8" indent="-609600">
              <a:spcBef>
                <a:spcPts val="0"/>
              </a:spcBef>
              <a:spcAft>
                <a:spcPts val="0"/>
              </a:spcAft>
              <a:buSzPts val="6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1122120" y="21058862"/>
            <a:ext cx="21595800" cy="30120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22120" y="2215236"/>
            <a:ext cx="30673800" cy="28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2120" y="5736764"/>
            <a:ext cx="30673800" cy="170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t" anchorCtr="0">
            <a:normAutofit/>
          </a:bodyPr>
          <a:lstStyle>
            <a:lvl1pPr marL="457200" lvl="0" indent="-723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800"/>
              <a:buChar char="●"/>
              <a:defRPr sz="7800">
                <a:solidFill>
                  <a:schemeClr val="dk2"/>
                </a:solidFill>
              </a:defRPr>
            </a:lvl1pPr>
            <a:lvl2pPr marL="914400" lvl="1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2pPr>
            <a:lvl3pPr marL="1371600" lvl="2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3pPr>
            <a:lvl4pPr marL="1828800" lvl="3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●"/>
              <a:defRPr sz="6000">
                <a:solidFill>
                  <a:schemeClr val="dk2"/>
                </a:solidFill>
              </a:defRPr>
            </a:lvl4pPr>
            <a:lvl5pPr marL="2286000" lvl="4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5pPr>
            <a:lvl6pPr marL="2743200" lvl="5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6pPr>
            <a:lvl7pPr marL="3200400" lvl="6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●"/>
              <a:defRPr sz="6000">
                <a:solidFill>
                  <a:schemeClr val="dk2"/>
                </a:solidFill>
              </a:defRPr>
            </a:lvl7pPr>
            <a:lvl8pPr marL="3657600" lvl="7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○"/>
              <a:defRPr sz="6000">
                <a:solidFill>
                  <a:schemeClr val="dk2"/>
                </a:solidFill>
              </a:defRPr>
            </a:lvl8pPr>
            <a:lvl9pPr marL="4114800" lvl="8" indent="-609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Char char="■"/>
              <a:defRPr sz="6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0500848" y="23212457"/>
            <a:ext cx="1975500" cy="19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91425" tIns="391425" rIns="391425" bIns="391425" anchor="ctr" anchorCtr="0">
            <a:normAutofit/>
          </a:bodyPr>
          <a:lstStyle>
            <a:lvl1pPr lvl="0" algn="r">
              <a:buNone/>
              <a:defRPr sz="4300">
                <a:solidFill>
                  <a:schemeClr val="dk2"/>
                </a:solidFill>
              </a:defRPr>
            </a:lvl1pPr>
            <a:lvl2pPr lvl="1" algn="r">
              <a:buNone/>
              <a:defRPr sz="4300">
                <a:solidFill>
                  <a:schemeClr val="dk2"/>
                </a:solidFill>
              </a:defRPr>
            </a:lvl2pPr>
            <a:lvl3pPr lvl="2" algn="r">
              <a:buNone/>
              <a:defRPr sz="4300">
                <a:solidFill>
                  <a:schemeClr val="dk2"/>
                </a:solidFill>
              </a:defRPr>
            </a:lvl3pPr>
            <a:lvl4pPr lvl="3" algn="r">
              <a:buNone/>
              <a:defRPr sz="4300">
                <a:solidFill>
                  <a:schemeClr val="dk2"/>
                </a:solidFill>
              </a:defRPr>
            </a:lvl4pPr>
            <a:lvl5pPr lvl="4" algn="r">
              <a:buNone/>
              <a:defRPr sz="4300">
                <a:solidFill>
                  <a:schemeClr val="dk2"/>
                </a:solidFill>
              </a:defRPr>
            </a:lvl5pPr>
            <a:lvl6pPr lvl="5" algn="r">
              <a:buNone/>
              <a:defRPr sz="4300">
                <a:solidFill>
                  <a:schemeClr val="dk2"/>
                </a:solidFill>
              </a:defRPr>
            </a:lvl6pPr>
            <a:lvl7pPr lvl="6" algn="r">
              <a:buNone/>
              <a:defRPr sz="4300">
                <a:solidFill>
                  <a:schemeClr val="dk2"/>
                </a:solidFill>
              </a:defRPr>
            </a:lvl7pPr>
            <a:lvl8pPr lvl="7" algn="r">
              <a:buNone/>
              <a:defRPr sz="4300">
                <a:solidFill>
                  <a:schemeClr val="dk2"/>
                </a:solidFill>
              </a:defRPr>
            </a:lvl8pPr>
            <a:lvl9pPr lvl="8" algn="r">
              <a:buNone/>
              <a:defRPr sz="4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1FFF680-2898-6563-1D4F-54003FA01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>
            <a:extLst>
              <a:ext uri="{FF2B5EF4-FFF2-40B4-BE49-F238E27FC236}">
                <a16:creationId xmlns:a16="http://schemas.microsoft.com/office/drawing/2014/main" id="{62E2EFD8-8696-DCDE-69B5-22E927AB9D33}"/>
              </a:ext>
            </a:extLst>
          </p:cNvPr>
          <p:cNvSpPr/>
          <p:nvPr/>
        </p:nvSpPr>
        <p:spPr>
          <a:xfrm>
            <a:off x="9757962" y="108532"/>
            <a:ext cx="14639544" cy="10458583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7F6981BD-9CFE-DE95-0C33-3BC7AA6FAA8F}"/>
              </a:ext>
            </a:extLst>
          </p:cNvPr>
          <p:cNvSpPr/>
          <p:nvPr/>
        </p:nvSpPr>
        <p:spPr>
          <a:xfrm>
            <a:off x="0" y="-384"/>
            <a:ext cx="9581215" cy="256032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129612E4-9E13-1FF3-6228-D7C779C15795}"/>
              </a:ext>
            </a:extLst>
          </p:cNvPr>
          <p:cNvSpPr txBox="1"/>
          <p:nvPr/>
        </p:nvSpPr>
        <p:spPr>
          <a:xfrm>
            <a:off x="390126" y="147257"/>
            <a:ext cx="8921373" cy="4388700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lvl="0"/>
            <a:r>
              <a:rPr lang="en-US" sz="5000" b="1" dirty="0">
                <a:solidFill>
                  <a:srgbClr val="FFCB05"/>
                </a:solidFill>
                <a:latin typeface="Montserrat"/>
                <a:ea typeface="Montserrat"/>
                <a:cs typeface="Montserrat"/>
                <a:sym typeface="Montserrat"/>
              </a:rPr>
              <a:t>Patch-based Diffusion Inverse Solver for T2-Weighted Prostate Imaging Reconstruction</a:t>
            </a:r>
          </a:p>
        </p:txBody>
      </p:sp>
      <p:sp>
        <p:nvSpPr>
          <p:cNvPr id="58" name="Google Shape;58;p13">
            <a:extLst>
              <a:ext uri="{FF2B5EF4-FFF2-40B4-BE49-F238E27FC236}">
                <a16:creationId xmlns:a16="http://schemas.microsoft.com/office/drawing/2014/main" id="{7802D3B5-5E79-1C91-E105-A547710CEFD1}"/>
              </a:ext>
            </a:extLst>
          </p:cNvPr>
          <p:cNvSpPr txBox="1"/>
          <p:nvPr/>
        </p:nvSpPr>
        <p:spPr>
          <a:xfrm>
            <a:off x="556676" y="7903822"/>
            <a:ext cx="8229600" cy="1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Goals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2800" dirty="0">
              <a:solidFill>
                <a:srgbClr val="FFCB05"/>
              </a:solidFill>
              <a:highlight>
                <a:srgbClr val="FFCB05"/>
              </a:highlight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altLang="zh-CN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Achieve high-quality, accelerated prostate T2-weighted MRI at 3T and 0.55T using a diffusion prior without whole-image training.</a:t>
            </a: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59" name="Google Shape;59;p13">
            <a:extLst>
              <a:ext uri="{FF2B5EF4-FFF2-40B4-BE49-F238E27FC236}">
                <a16:creationId xmlns:a16="http://schemas.microsoft.com/office/drawing/2014/main" id="{7EEA9D2C-57CE-1E75-5A51-D9182F51AF77}"/>
              </a:ext>
            </a:extLst>
          </p:cNvPr>
          <p:cNvSpPr txBox="1"/>
          <p:nvPr/>
        </p:nvSpPr>
        <p:spPr>
          <a:xfrm>
            <a:off x="741450" y="4209946"/>
            <a:ext cx="8128500" cy="33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lvl="0"/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Hongze Yu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Jason Hu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Michael J. Jaroszewicz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Hero K. Hussain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Vikas Gulani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Jeffrey A. Fessler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1,2,3</a:t>
            </a: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Yun Jiang</a:t>
            </a:r>
            <a:r>
              <a:rPr lang="en-US" sz="2400" baseline="300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2,3</a:t>
            </a:r>
          </a:p>
          <a:p>
            <a:pPr lvl="0"/>
            <a:endParaRPr lang="en-US"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457200" lvl="0" indent="-381000"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Electrical Engineering and Computer Science, University of Michigan, Ann Arbor, MI, US. </a:t>
            </a:r>
          </a:p>
          <a:p>
            <a:pPr marL="457200" lvl="0" indent="-381000"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Radiology, University of Michigan, Ann Arbor, MI, US</a:t>
            </a:r>
          </a:p>
          <a:p>
            <a:pPr marL="457200" indent="-381000">
              <a:buClr>
                <a:schemeClr val="lt1"/>
              </a:buClr>
              <a:buSzPts val="2400"/>
              <a:buFont typeface="Franklin Gothic"/>
              <a:buAutoNum type="arabicPeriod"/>
            </a:pPr>
            <a:r>
              <a:rPr lang="en-US" sz="24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Department of Biomedical Engineering, University of Michigan, Ann Arbor, MI, US. </a:t>
            </a:r>
          </a:p>
          <a:p>
            <a:pPr marL="457200" lvl="0" indent="-381000">
              <a:buClr>
                <a:schemeClr val="lt1"/>
              </a:buClr>
              <a:buSzPts val="2400"/>
              <a:buFont typeface="Franklin Gothic"/>
              <a:buAutoNum type="arabicPeriod"/>
            </a:pPr>
            <a:endParaRPr lang="en-US" sz="24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pic>
        <p:nvPicPr>
          <p:cNvPr id="60" name="Google Shape;60;p13">
            <a:extLst>
              <a:ext uri="{FF2B5EF4-FFF2-40B4-BE49-F238E27FC236}">
                <a16:creationId xmlns:a16="http://schemas.microsoft.com/office/drawing/2014/main" id="{62F6CCA6-F587-48CF-E100-71E97E1C93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833" y="24513071"/>
            <a:ext cx="4796328" cy="501113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>
            <a:extLst>
              <a:ext uri="{FF2B5EF4-FFF2-40B4-BE49-F238E27FC236}">
                <a16:creationId xmlns:a16="http://schemas.microsoft.com/office/drawing/2014/main" id="{F9EEC37F-5E28-2120-5BD4-F2B5474E0AE2}"/>
              </a:ext>
            </a:extLst>
          </p:cNvPr>
          <p:cNvSpPr txBox="1"/>
          <p:nvPr/>
        </p:nvSpPr>
        <p:spPr>
          <a:xfrm>
            <a:off x="9771558" y="24538416"/>
            <a:ext cx="14612352" cy="10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r>
              <a:rPr lang="en-US" altLang="zh-CN" sz="2000" b="1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Reference</a:t>
            </a:r>
            <a:r>
              <a:rPr lang="en-US" altLang="zh-CN" sz="2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: [1] Song, Y, et al. NeurIPS 2019. [2] Ho, J, et al. NeurIPS 2020. [3] Chung, H, et al. ICLR 2023. [4] Karras, T, et al. NeurIPS 2022. [5] Cao, C, et al. IEEE TMI 2024. [6] Sanda, R, et al. arXiv 2025 (arXiv:2509.21531). [7] Hu, J, et al. NeurIPS 2024. [8] Griswold, MA, et al. MRM 2002. [9] Lustig, M, et al. MRM 2007. [10] </a:t>
            </a:r>
            <a:r>
              <a:rPr lang="en-US" altLang="zh-CN" sz="2000" dirty="0" err="1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Tibrewala</a:t>
            </a:r>
            <a:r>
              <a:rPr lang="en-US" altLang="zh-CN" sz="20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, R, et al. Sci Data 2024.</a:t>
            </a:r>
          </a:p>
        </p:txBody>
      </p:sp>
      <p:sp>
        <p:nvSpPr>
          <p:cNvPr id="63" name="Google Shape;63;p13">
            <a:extLst>
              <a:ext uri="{FF2B5EF4-FFF2-40B4-BE49-F238E27FC236}">
                <a16:creationId xmlns:a16="http://schemas.microsoft.com/office/drawing/2014/main" id="{8BC39D1F-1074-DE90-6E39-B3CB3F2BA342}"/>
              </a:ext>
            </a:extLst>
          </p:cNvPr>
          <p:cNvSpPr txBox="1"/>
          <p:nvPr/>
        </p:nvSpPr>
        <p:spPr>
          <a:xfrm>
            <a:off x="542679" y="9751822"/>
            <a:ext cx="8233500" cy="96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endParaRPr lang="en-US"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Prostate MRI benefits from fast, high-quality T2-weighted imaging, but acceleration is constrained by SNR loss and undersampling artifacts, especially at 0.55T, where longer scans increase motion risk and reduce diagnostic confidence.</a:t>
            </a:r>
          </a:p>
          <a:p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Diffusion models [1–4] provide strong priors for accelerated MRI [5,6], but whole-image diffusion typically requires large curated datasets, long training, and high GPU memory. Patch-based Diffusion Inverse Solver (PaDIS) [7] mitigates these constraints by training on spatially encoded patches and aggregating patch scores into a global prior at inference, enabling data-efficient, memory-light diffusion priors.</a:t>
            </a:r>
          </a:p>
          <a:p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We extend PaDIS to prostate T2-weighted imaging in this work and evaluate accelerated reconstruction at 3T and 0.55T. We benchmark against GRAPPA [8], ℓ1-wavelet [9], and whole-image diffusion [4], and include blinded 0.55T reader scoring for artifacts, SNR, sharpness, and overall quality.</a:t>
            </a:r>
          </a:p>
          <a:p>
            <a:endParaRPr lang="en-US"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4" name="Google Shape;64;p13">
            <a:extLst>
              <a:ext uri="{FF2B5EF4-FFF2-40B4-BE49-F238E27FC236}">
                <a16:creationId xmlns:a16="http://schemas.microsoft.com/office/drawing/2014/main" id="{F3B93D81-CB97-F9C8-B28B-B749B3A9FEC6}"/>
              </a:ext>
            </a:extLst>
          </p:cNvPr>
          <p:cNvSpPr/>
          <p:nvPr/>
        </p:nvSpPr>
        <p:spPr>
          <a:xfrm>
            <a:off x="24717802" y="114405"/>
            <a:ext cx="8083296" cy="11556896"/>
          </a:xfrm>
          <a:prstGeom prst="rect">
            <a:avLst/>
          </a:prstGeom>
          <a:solidFill>
            <a:schemeClr val="lt1"/>
          </a:solidFill>
          <a:ln w="86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64923" dist="129846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83075" tIns="83075" rIns="83075" bIns="83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8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5" name="Google Shape;65;p13">
            <a:extLst>
              <a:ext uri="{FF2B5EF4-FFF2-40B4-BE49-F238E27FC236}">
                <a16:creationId xmlns:a16="http://schemas.microsoft.com/office/drawing/2014/main" id="{0F932766-C6D8-8D6A-183F-34877E6BF875}"/>
              </a:ext>
            </a:extLst>
          </p:cNvPr>
          <p:cNvSpPr txBox="1"/>
          <p:nvPr/>
        </p:nvSpPr>
        <p:spPr>
          <a:xfrm>
            <a:off x="542679" y="18496555"/>
            <a:ext cx="8233500" cy="4661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Conclusions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  <a:endParaRPr sz="2800" dirty="0">
              <a:solidFill>
                <a:srgbClr val="FFCB05"/>
              </a:solidFill>
              <a:highlight>
                <a:srgbClr val="FFCB05"/>
              </a:highlight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>
              <a:spcBef>
                <a:spcPts val="900"/>
              </a:spcBef>
            </a:pPr>
            <a:r>
              <a:rPr lang="en-US" sz="2800" dirty="0">
                <a:solidFill>
                  <a:schemeClr val="lt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PaDIS provides a diffusion prior for accelerated prostate MRI using only patch-based training, reducing data and GPU memory needs versus whole-image diffusion. Across 3T and 0.55T, PaDIS improved SNR and reduced aliasing relative to GRAPPA and ℓ1-wavelet and achieved comparable or higher radiologist preference. These results support faster, higher-quality prostate MRI, particularly at low field, and the approach is readily extensible to other anatomies.</a:t>
            </a:r>
          </a:p>
          <a:p>
            <a:pPr>
              <a:spcBef>
                <a:spcPts val="900"/>
              </a:spcBef>
            </a:pPr>
            <a:endParaRPr lang="en-US"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>
              <a:spcBef>
                <a:spcPts val="900"/>
              </a:spcBef>
            </a:pPr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6" name="Google Shape;66;p13">
            <a:extLst>
              <a:ext uri="{FF2B5EF4-FFF2-40B4-BE49-F238E27FC236}">
                <a16:creationId xmlns:a16="http://schemas.microsoft.com/office/drawing/2014/main" id="{A28C68E2-E4C8-FF8B-B0E9-F214242A1784}"/>
              </a:ext>
            </a:extLst>
          </p:cNvPr>
          <p:cNvSpPr/>
          <p:nvPr/>
        </p:nvSpPr>
        <p:spPr>
          <a:xfrm>
            <a:off x="24717802" y="11781373"/>
            <a:ext cx="8083296" cy="13430365"/>
          </a:xfrm>
          <a:prstGeom prst="rect">
            <a:avLst/>
          </a:prstGeom>
          <a:solidFill>
            <a:schemeClr val="bg1"/>
          </a:solidFill>
          <a:ln w="865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64923" dist="129846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83075" tIns="83075" rIns="83075" bIns="830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80"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3" name="Google Shape;57;p13">
            <a:extLst>
              <a:ext uri="{FF2B5EF4-FFF2-40B4-BE49-F238E27FC236}">
                <a16:creationId xmlns:a16="http://schemas.microsoft.com/office/drawing/2014/main" id="{7896B98E-9E46-D79E-5305-5F6AEB6B7A45}"/>
              </a:ext>
            </a:extLst>
          </p:cNvPr>
          <p:cNvSpPr/>
          <p:nvPr/>
        </p:nvSpPr>
        <p:spPr>
          <a:xfrm>
            <a:off x="9798750" y="10747028"/>
            <a:ext cx="14639544" cy="1155689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84C01C-7E1A-2E32-DB4D-3ABC542A47AB}"/>
              </a:ext>
            </a:extLst>
          </p:cNvPr>
          <p:cNvSpPr txBox="1"/>
          <p:nvPr/>
        </p:nvSpPr>
        <p:spPr>
          <a:xfrm>
            <a:off x="9740101" y="174682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FastMRI Prostate Reconstruction       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B7BBD5-227C-E770-7ED4-E7C4CDC45B1B}"/>
              </a:ext>
            </a:extLst>
          </p:cNvPr>
          <p:cNvSpPr txBox="1"/>
          <p:nvPr/>
        </p:nvSpPr>
        <p:spPr>
          <a:xfrm>
            <a:off x="9771558" y="10800542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0.55T Patient Reconstruction              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6A314-7CA9-BFD6-6FA6-60BBD42FB05E}"/>
              </a:ext>
            </a:extLst>
          </p:cNvPr>
          <p:cNvSpPr txBox="1"/>
          <p:nvPr/>
        </p:nvSpPr>
        <p:spPr>
          <a:xfrm>
            <a:off x="24717802" y="202107"/>
            <a:ext cx="820059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Methods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984AF88-4F2B-FF26-82BD-24E76F9BA1E1}"/>
              </a:ext>
            </a:extLst>
          </p:cNvPr>
          <p:cNvSpPr txBox="1"/>
          <p:nvPr/>
        </p:nvSpPr>
        <p:spPr>
          <a:xfrm>
            <a:off x="24747840" y="11887343"/>
            <a:ext cx="817056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Volunteer Reconstruction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Google Shape;58;p13">
                <a:extLst>
                  <a:ext uri="{FF2B5EF4-FFF2-40B4-BE49-F238E27FC236}">
                    <a16:creationId xmlns:a16="http://schemas.microsoft.com/office/drawing/2014/main" id="{4C0D6E87-3B06-4735-9D7C-C3FC18981B9A}"/>
                  </a:ext>
                </a:extLst>
              </p:cNvPr>
              <p:cNvSpPr txBox="1"/>
              <p:nvPr/>
            </p:nvSpPr>
            <p:spPr>
              <a:xfrm>
                <a:off x="24800099" y="7340845"/>
                <a:ext cx="8000999" cy="4477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7150" tIns="97150" rIns="97150" bIns="97150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Model:</a:t>
                </a:r>
                <a:endParaRPr lang="en-US" sz="2000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Overview: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(1) learn a patch diffusion prior, (2) data-consistent reconstruction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Stage 1 (Prior):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train a position-encoded patch U-Net denoiser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𝐷</m:t>
                        </m:r>
                      </m:e>
                      <m:sub>
                        <m:r>
                          <a:rPr lang="en-US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Franklin Gothic"/>
                            <a:cs typeface="Franklin Gothic"/>
                            <a:sym typeface="Franklin Gothic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(real/</a:t>
                </a:r>
                <a:r>
                  <a:rPr lang="en-US" sz="2000" dirty="0" err="1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imag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 + (</a:t>
                </a:r>
                <a:r>
                  <a:rPr lang="en-US" sz="2000" dirty="0" err="1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x,y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) position) through denoising score matching to obtain patch scores. The whole-image score is formed by summing tiled patch scores. </a:t>
                </a:r>
                <a:r>
                  <a:rPr lang="en-US" sz="2000" i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B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denotes the zero-padded boarder. Random patch shifts are included.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i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endParaRPr lang="en-US" sz="2000" i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Stage 2 (Recon): </a:t>
                </a:r>
                <a:r>
                  <a:rPr lang="en-US" sz="2000" dirty="0">
                    <a:solidFill>
                      <a:schemeClr val="tx1"/>
                    </a:solidFill>
                    <a:latin typeface="Franklin Gothic"/>
                    <a:ea typeface="Franklin Gothic"/>
                    <a:cs typeface="Franklin Gothic"/>
                    <a:sym typeface="Franklin Gothic"/>
                  </a:rPr>
                  <a:t>starting from noise, iterate data consistency with forward model A and prior-gradient updates from aggregated tiled patch scores. Random tiling shifts are also implemented to avoid seams.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1" dirty="0">
                  <a:solidFill>
                    <a:schemeClr val="tx1"/>
                  </a:solidFill>
                  <a:latin typeface="Franklin Gothic"/>
                  <a:ea typeface="Franklin Gothic"/>
                  <a:cs typeface="Franklin Gothic"/>
                  <a:sym typeface="Franklin Gothic"/>
                </a:endParaRPr>
              </a:p>
            </p:txBody>
          </p:sp>
        </mc:Choice>
        <mc:Fallback>
          <p:sp>
            <p:nvSpPr>
              <p:cNvPr id="48" name="Google Shape;58;p13">
                <a:extLst>
                  <a:ext uri="{FF2B5EF4-FFF2-40B4-BE49-F238E27FC236}">
                    <a16:creationId xmlns:a16="http://schemas.microsoft.com/office/drawing/2014/main" id="{4C0D6E87-3B06-4735-9D7C-C3FC18981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0099" y="7340845"/>
                <a:ext cx="8000999" cy="4477841"/>
              </a:xfrm>
              <a:prstGeom prst="rect">
                <a:avLst/>
              </a:prstGeom>
              <a:blipFill>
                <a:blip r:embed="rId4"/>
                <a:stretch>
                  <a:fillRect l="-1426" t="-282" r="-6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68104BF-20FB-5734-4BBC-5E8D3E0B2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0338" y="9751822"/>
            <a:ext cx="4389120" cy="822960"/>
          </a:xfrm>
          <a:prstGeom prst="rect">
            <a:avLst/>
          </a:prstGeom>
        </p:spPr>
      </p:pic>
      <p:pic>
        <p:nvPicPr>
          <p:cNvPr id="54" name="Picture 53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96E0B109-36ED-F6EE-8208-8AF9E89E8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64593" y="19421103"/>
            <a:ext cx="7223760" cy="27453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2" name="Picture 61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C56BF665-5C66-FC6D-C156-1213823FE50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32" t="13480" r="4299"/>
          <a:stretch>
            <a:fillRect/>
          </a:stretch>
        </p:blipFill>
        <p:spPr>
          <a:xfrm>
            <a:off x="10085169" y="19551269"/>
            <a:ext cx="6593005" cy="23741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4" name="Google Shape;57;p13">
            <a:extLst>
              <a:ext uri="{FF2B5EF4-FFF2-40B4-BE49-F238E27FC236}">
                <a16:creationId xmlns:a16="http://schemas.microsoft.com/office/drawing/2014/main" id="{61BEB896-DD34-B493-BA80-C4ECEE942F43}"/>
              </a:ext>
            </a:extLst>
          </p:cNvPr>
          <p:cNvSpPr/>
          <p:nvPr/>
        </p:nvSpPr>
        <p:spPr>
          <a:xfrm>
            <a:off x="9773181" y="22426264"/>
            <a:ext cx="14639544" cy="200954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142875" dir="2700000" algn="bl" rotWithShape="0">
              <a:srgbClr val="00274C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8BBB731-C525-0CA8-428F-2F200F9915C4}"/>
              </a:ext>
            </a:extLst>
          </p:cNvPr>
          <p:cNvSpPr txBox="1"/>
          <p:nvPr/>
        </p:nvSpPr>
        <p:spPr>
          <a:xfrm>
            <a:off x="9761985" y="22469248"/>
            <a:ext cx="164869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Franklin Gothic"/>
                <a:cs typeface="Franklin Gothic"/>
                <a:sym typeface="Montserrat"/>
              </a:rPr>
              <a:t> Experiments                                                                                          </a:t>
            </a:r>
            <a:r>
              <a:rPr lang="en-US" sz="35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:</a:t>
            </a:r>
          </a:p>
        </p:txBody>
      </p:sp>
      <p:sp>
        <p:nvSpPr>
          <p:cNvPr id="77" name="Google Shape;58;p13">
            <a:extLst>
              <a:ext uri="{FF2B5EF4-FFF2-40B4-BE49-F238E27FC236}">
                <a16:creationId xmlns:a16="http://schemas.microsoft.com/office/drawing/2014/main" id="{21F4BD99-9209-7C4E-2EEA-892DC05771F8}"/>
              </a:ext>
            </a:extLst>
          </p:cNvPr>
          <p:cNvSpPr txBox="1"/>
          <p:nvPr/>
        </p:nvSpPr>
        <p:spPr>
          <a:xfrm>
            <a:off x="9862073" y="22936102"/>
            <a:ext cx="14630400" cy="1445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PaDIS and a whole-image diffusion baseline [4] were trained on 6,000 </a:t>
            </a:r>
            <a:r>
              <a:rPr lang="en-US" sz="20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fastMRI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3T prostate slices [10] and evaluated at 3T and 0.55T.</a:t>
            </a:r>
          </a:p>
          <a:p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In vivo data comprised </a:t>
            </a:r>
            <a:r>
              <a:rPr lang="en-US" sz="20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fastMRI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3T and in-house scans: 1 healthy at 3T (Vida) and 2 healthy + 5 patients at 0.55T (</a:t>
            </a:r>
            <a:r>
              <a:rPr lang="en-US" sz="2000" dirty="0" err="1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FreeMax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), axial T2w TSE, 3 mm slices, with (FOV/resolution/acceleration) 180×180 mm</a:t>
            </a:r>
            <a:r>
              <a:rPr lang="en-US" sz="2000" baseline="30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/0.56×0.56 mm</a:t>
            </a:r>
            <a:r>
              <a:rPr lang="en-US" sz="2000" baseline="30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/6× (retrospective), 200×200/0.52×0.52/3× (prospective), and 220×220/0.85×0.85/4× (prospective). PaDIS trains ~3× faster and uses ~2× less GPU memory than whole-image diffusion.</a:t>
            </a:r>
          </a:p>
          <a:p>
            <a:endParaRPr lang="en-US" sz="2000" dirty="0">
              <a:solidFill>
                <a:schemeClr val="tx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6" name="Google Shape;56;p13">
            <a:extLst>
              <a:ext uri="{FF2B5EF4-FFF2-40B4-BE49-F238E27FC236}">
                <a16:creationId xmlns:a16="http://schemas.microsoft.com/office/drawing/2014/main" id="{B7A0A9CA-8CBD-CDE8-C473-0626E2B47144}"/>
              </a:ext>
            </a:extLst>
          </p:cNvPr>
          <p:cNvSpPr txBox="1"/>
          <p:nvPr/>
        </p:nvSpPr>
        <p:spPr>
          <a:xfrm>
            <a:off x="7132115" y="24944304"/>
            <a:ext cx="2179384" cy="597639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txBody>
          <a:bodyPr spcFirstLastPara="1" wrap="square" lIns="97150" tIns="97150" rIns="97150" bIns="9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CB05"/>
                </a:solidFill>
                <a:latin typeface="Montserrat"/>
                <a:ea typeface="Montserrat"/>
                <a:cs typeface="Montserrat"/>
                <a:sym typeface="Montserrat"/>
              </a:rPr>
              <a:t>Full Abstract</a:t>
            </a:r>
            <a:endParaRPr sz="2000" b="1" dirty="0">
              <a:solidFill>
                <a:srgbClr val="FFCB0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0" name="Picture 2" descr="QR Code Image">
            <a:extLst>
              <a:ext uri="{FF2B5EF4-FFF2-40B4-BE49-F238E27FC236}">
                <a16:creationId xmlns:a16="http://schemas.microsoft.com/office/drawing/2014/main" id="{0A13BD9E-5114-E918-5709-B71746E4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875" y="23372042"/>
            <a:ext cx="1591056" cy="1591056"/>
          </a:xfrm>
          <a:prstGeom prst="rect">
            <a:avLst/>
          </a:prstGeom>
          <a:noFill/>
          <a:ln w="12700">
            <a:solidFill>
              <a:srgbClr val="FFCB0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training process&#10;&#10;AI-generated content may be incorrect.">
            <a:extLst>
              <a:ext uri="{FF2B5EF4-FFF2-40B4-BE49-F238E27FC236}">
                <a16:creationId xmlns:a16="http://schemas.microsoft.com/office/drawing/2014/main" id="{55CDA0A9-A6EC-A34C-ABBE-34326CAA14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75" t="1067" r="2040" b="1106"/>
          <a:stretch>
            <a:fillRect/>
          </a:stretch>
        </p:blipFill>
        <p:spPr>
          <a:xfrm>
            <a:off x="24800099" y="847960"/>
            <a:ext cx="7772400" cy="6617217"/>
          </a:xfrm>
          <a:prstGeom prst="rect">
            <a:avLst/>
          </a:prstGeom>
        </p:spPr>
      </p:pic>
      <p:pic>
        <p:nvPicPr>
          <p:cNvPr id="9" name="Picture 8" descr="A close-up of a scan&#10;&#10;AI-generated content may be incorrect.">
            <a:extLst>
              <a:ext uri="{FF2B5EF4-FFF2-40B4-BE49-F238E27FC236}">
                <a16:creationId xmlns:a16="http://schemas.microsoft.com/office/drawing/2014/main" id="{0D7A96B8-ECB4-0F54-9C1C-F57321806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35" t="1014" r="861" b="1064"/>
          <a:stretch>
            <a:fillRect/>
          </a:stretch>
        </p:blipFill>
        <p:spPr>
          <a:xfrm>
            <a:off x="10062908" y="869967"/>
            <a:ext cx="14173200" cy="9387891"/>
          </a:xfrm>
          <a:prstGeom prst="rect">
            <a:avLst/>
          </a:prstGeom>
        </p:spPr>
      </p:pic>
      <p:sp>
        <p:nvSpPr>
          <p:cNvPr id="70" name="Google Shape;58;p13">
            <a:extLst>
              <a:ext uri="{FF2B5EF4-FFF2-40B4-BE49-F238E27FC236}">
                <a16:creationId xmlns:a16="http://schemas.microsoft.com/office/drawing/2014/main" id="{6780B748-8530-DB62-1D5B-C4BE8A2C11FB}"/>
              </a:ext>
            </a:extLst>
          </p:cNvPr>
          <p:cNvSpPr txBox="1"/>
          <p:nvPr/>
        </p:nvSpPr>
        <p:spPr>
          <a:xfrm>
            <a:off x="9962088" y="10012056"/>
            <a:ext cx="2251877" cy="56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(6x, 10% ACS)</a:t>
            </a:r>
          </a:p>
        </p:txBody>
      </p:sp>
      <p:pic>
        <p:nvPicPr>
          <p:cNvPr id="11" name="Picture 10" descr="A close-up of a medical scan&#10;&#10;AI-generated content may be incorrect.">
            <a:extLst>
              <a:ext uri="{FF2B5EF4-FFF2-40B4-BE49-F238E27FC236}">
                <a16:creationId xmlns:a16="http://schemas.microsoft.com/office/drawing/2014/main" id="{AF5DE73B-6A9E-BF32-AFEA-1C5EC42F834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0" t="1112" r="894" b="1685"/>
          <a:stretch>
            <a:fillRect/>
          </a:stretch>
        </p:blipFill>
        <p:spPr>
          <a:xfrm>
            <a:off x="9943020" y="11408009"/>
            <a:ext cx="14173200" cy="7875645"/>
          </a:xfrm>
          <a:prstGeom prst="rect">
            <a:avLst/>
          </a:prstGeom>
        </p:spPr>
      </p:pic>
      <p:sp>
        <p:nvSpPr>
          <p:cNvPr id="71" name="Google Shape;58;p13">
            <a:extLst>
              <a:ext uri="{FF2B5EF4-FFF2-40B4-BE49-F238E27FC236}">
                <a16:creationId xmlns:a16="http://schemas.microsoft.com/office/drawing/2014/main" id="{08E89A5C-D838-399F-EAE7-BF296B9A6183}"/>
              </a:ext>
            </a:extLst>
          </p:cNvPr>
          <p:cNvSpPr txBox="1"/>
          <p:nvPr/>
        </p:nvSpPr>
        <p:spPr>
          <a:xfrm>
            <a:off x="9920722" y="18730485"/>
            <a:ext cx="1969527" cy="569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tx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(4x, no ACS)</a:t>
            </a:r>
          </a:p>
        </p:txBody>
      </p:sp>
      <p:pic>
        <p:nvPicPr>
          <p:cNvPr id="15" name="Picture 14" descr="A collage of images of a person's face&#10;&#10;AI-generated content may be incorrect.">
            <a:extLst>
              <a:ext uri="{FF2B5EF4-FFF2-40B4-BE49-F238E27FC236}">
                <a16:creationId xmlns:a16="http://schemas.microsoft.com/office/drawing/2014/main" id="{06D922F7-3AD4-C6EB-ADAF-B6ECE33FE1A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134" t="792" r="1647" b="967"/>
          <a:stretch>
            <a:fillRect/>
          </a:stretch>
        </p:blipFill>
        <p:spPr>
          <a:xfrm>
            <a:off x="24871068" y="12518285"/>
            <a:ext cx="7701431" cy="12344400"/>
          </a:xfrm>
          <a:prstGeom prst="rect">
            <a:avLst/>
          </a:prstGeom>
        </p:spPr>
      </p:pic>
      <p:sp>
        <p:nvSpPr>
          <p:cNvPr id="16" name="Google Shape;63;p13">
            <a:extLst>
              <a:ext uri="{FF2B5EF4-FFF2-40B4-BE49-F238E27FC236}">
                <a16:creationId xmlns:a16="http://schemas.microsoft.com/office/drawing/2014/main" id="{EBD53C0B-5F53-BB2C-C34C-A2CEC54C7E05}"/>
              </a:ext>
            </a:extLst>
          </p:cNvPr>
          <p:cNvSpPr txBox="1"/>
          <p:nvPr/>
        </p:nvSpPr>
        <p:spPr>
          <a:xfrm>
            <a:off x="532582" y="9751821"/>
            <a:ext cx="8233500" cy="966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7150" tIns="97150" rIns="97150" bIns="9715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highlight>
                  <a:srgbClr val="FFCB05"/>
                </a:highlight>
                <a:latin typeface="Montserrat"/>
                <a:ea typeface="Montserrat"/>
                <a:cs typeface="Montserrat"/>
                <a:sym typeface="Montserrat"/>
              </a:rPr>
              <a:t> Introduction</a:t>
            </a:r>
            <a:r>
              <a:rPr lang="en" sz="2800" dirty="0">
                <a:solidFill>
                  <a:schemeClr val="dk1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                                                    </a:t>
            </a:r>
            <a:r>
              <a:rPr lang="en" sz="2800" dirty="0">
                <a:solidFill>
                  <a:srgbClr val="FFCB05"/>
                </a:solidFill>
                <a:highlight>
                  <a:srgbClr val="FFCB05"/>
                </a:highlight>
                <a:latin typeface="Franklin Gothic"/>
                <a:ea typeface="Franklin Gothic"/>
                <a:cs typeface="Franklin Gothic"/>
                <a:sym typeface="Franklin Gothic"/>
              </a:rPr>
              <a:t>        .</a:t>
            </a:r>
          </a:p>
          <a:p>
            <a:endParaRPr sz="2800" dirty="0">
              <a:solidFill>
                <a:schemeClr val="lt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9550805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4573</TotalTime>
  <Words>739</Words>
  <Application>Microsoft Macintosh PowerPoint</Application>
  <PresentationFormat>Custom</PresentationFormat>
  <Paragraphs>35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Franklin Gothic</vt:lpstr>
      <vt:lpstr>Cambria Math</vt:lpstr>
      <vt:lpstr>Montserrat</vt:lpstr>
      <vt:lpstr>Simple Light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Yu, Hongze</cp:lastModifiedBy>
  <cp:revision>46</cp:revision>
  <dcterms:modified xsi:type="dcterms:W3CDTF">2026-01-09T00:56:50Z</dcterms:modified>
</cp:coreProperties>
</file>