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32918400" cy="25603200"/>
  <p:notesSz cx="6858000" cy="9144000"/>
  <p:embeddedFontLst>
    <p:embeddedFont>
      <p:font typeface="Cambria Math" panose="02040503050406030204" pitchFamily="18" charset="0"/>
      <p:regular r:id="rId4"/>
    </p:embeddedFont>
    <p:embeddedFont>
      <p:font typeface="Franklin Gothic" panose="020B0603020102020204" pitchFamily="34" charset="0"/>
      <p:regular r:id="rId5"/>
      <p:bold r:id="rId6"/>
      <p:italic r:id="rId7"/>
      <p:boldItalic r:id="rId8"/>
    </p:embeddedFont>
    <p:embeddedFont>
      <p:font typeface="Montserrat" pitchFamily="2" charset="77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064">
          <p15:clr>
            <a:srgbClr val="747775"/>
          </p15:clr>
        </p15:guide>
        <p15:guide id="2" pos="10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05"/>
    <a:srgbClr val="00274C"/>
    <a:srgbClr val="00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5"/>
    <p:restoredTop sz="89520"/>
  </p:normalViewPr>
  <p:slideViewPr>
    <p:cSldViewPr snapToGrid="0">
      <p:cViewPr>
        <p:scale>
          <a:sx n="50" d="100"/>
          <a:sy n="50" d="100"/>
        </p:scale>
        <p:origin x="3968" y="440"/>
      </p:cViewPr>
      <p:guideLst>
        <p:guide orient="horz" pos="8064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6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Todo list: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Minutes Pitch, write a draft of the pitch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What is the center message and key message, show it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Change the order of the second panel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Different Way to use INR then others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5 seconds reconstruction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22150" y="3706329"/>
            <a:ext cx="30673800" cy="102174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22120" y="14107644"/>
            <a:ext cx="30673800" cy="39453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122120" y="5506044"/>
            <a:ext cx="30673800" cy="97740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122120" y="15691076"/>
            <a:ext cx="30673800" cy="64752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723900" algn="ctr">
              <a:spcBef>
                <a:spcPts val="0"/>
              </a:spcBef>
              <a:spcAft>
                <a:spcPts val="0"/>
              </a:spcAft>
              <a:buSzPts val="7800"/>
              <a:buChar char="●"/>
              <a:defRPr/>
            </a:lvl1pPr>
            <a:lvl2pPr marL="914400" lvl="1" indent="-609600" algn="ctr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2pPr>
            <a:lvl3pPr marL="1371600" lvl="2" indent="-609600" algn="ctr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3pPr>
            <a:lvl4pPr marL="1828800" lvl="3" indent="-609600" algn="ctr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4pPr>
            <a:lvl5pPr marL="2286000" lvl="4" indent="-609600" algn="ctr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5pPr>
            <a:lvl6pPr marL="2743200" lvl="5" indent="-609600" algn="ctr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6pPr>
            <a:lvl7pPr marL="3200400" lvl="6" indent="-609600" algn="ctr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7pPr>
            <a:lvl8pPr marL="3657600" lvl="7" indent="-609600" algn="ctr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8pPr>
            <a:lvl9pPr marL="4114800" lvl="8" indent="-609600" algn="ctr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122120" y="10706453"/>
            <a:ext cx="30673800" cy="41904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122120" y="5736764"/>
            <a:ext cx="30673800" cy="170061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723900">
              <a:spcBef>
                <a:spcPts val="0"/>
              </a:spcBef>
              <a:spcAft>
                <a:spcPts val="0"/>
              </a:spcAft>
              <a:buSzPts val="7800"/>
              <a:buChar char="●"/>
              <a:defRPr/>
            </a:lvl1pPr>
            <a:lvl2pPr marL="914400" lvl="1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2pPr>
            <a:lvl3pPr marL="1371600" lvl="2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3pPr>
            <a:lvl4pPr marL="1828800" lvl="3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4pPr>
            <a:lvl5pPr marL="2286000" lvl="4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5pPr>
            <a:lvl6pPr marL="2743200" lvl="5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6pPr>
            <a:lvl7pPr marL="3200400" lvl="6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7pPr>
            <a:lvl8pPr marL="3657600" lvl="7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8pPr>
            <a:lvl9pPr marL="4114800" lvl="8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122120" y="5736764"/>
            <a:ext cx="14399700" cy="170061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 sz="6000"/>
            </a:lvl1pPr>
            <a:lvl2pPr marL="914400" lvl="1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2pPr>
            <a:lvl3pPr marL="1371600" lvl="2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3pPr>
            <a:lvl4pPr marL="1828800" lvl="3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4pPr>
            <a:lvl5pPr marL="2286000" lvl="4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5pPr>
            <a:lvl6pPr marL="2743200" lvl="5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6pPr>
            <a:lvl7pPr marL="3200400" lvl="6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7pPr>
            <a:lvl8pPr marL="3657600" lvl="7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8pPr>
            <a:lvl9pPr marL="4114800" lvl="8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7396640" y="5736764"/>
            <a:ext cx="14399700" cy="170061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 sz="6000"/>
            </a:lvl1pPr>
            <a:lvl2pPr marL="914400" lvl="1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2pPr>
            <a:lvl3pPr marL="1371600" lvl="2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3pPr>
            <a:lvl4pPr marL="1828800" lvl="3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4pPr>
            <a:lvl5pPr marL="2286000" lvl="4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5pPr>
            <a:lvl6pPr marL="2743200" lvl="5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6pPr>
            <a:lvl7pPr marL="3200400" lvl="6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7pPr>
            <a:lvl8pPr marL="3657600" lvl="7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8pPr>
            <a:lvl9pPr marL="4114800" lvl="8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122120" y="2765653"/>
            <a:ext cx="10108800" cy="37617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1pPr>
            <a:lvl2pPr lvl="1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122120" y="6917120"/>
            <a:ext cx="10108800" cy="158265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1pPr>
            <a:lvl2pPr marL="914400" lvl="1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2pPr>
            <a:lvl3pPr marL="1371600" lvl="2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3pPr>
            <a:lvl4pPr marL="1828800" lvl="3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4pPr>
            <a:lvl5pPr marL="2286000" lvl="4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5pPr>
            <a:lvl6pPr marL="2743200" lvl="5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6pPr>
            <a:lvl7pPr marL="3200400" lvl="6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7pPr>
            <a:lvl8pPr marL="3657600" lvl="7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8pPr>
            <a:lvl9pPr marL="4114800" lvl="8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764900" y="2240747"/>
            <a:ext cx="22924200" cy="203631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1pPr>
            <a:lvl2pPr lvl="1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2pPr>
            <a:lvl3pPr lvl="2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3pPr>
            <a:lvl4pPr lvl="3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4pPr>
            <a:lvl5pPr lvl="4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5pPr>
            <a:lvl6pPr lvl="5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6pPr>
            <a:lvl7pPr lvl="6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7pPr>
            <a:lvl8pPr lvl="7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8pPr>
            <a:lvl9pPr lvl="8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6459200" y="-622"/>
            <a:ext cx="16459200" cy="256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391425" tIns="391425" rIns="391425" bIns="3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955800" y="6138471"/>
            <a:ext cx="14562600" cy="73785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955800" y="13953084"/>
            <a:ext cx="14562600" cy="61479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7782200" y="3604284"/>
            <a:ext cx="13813200" cy="18393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marL="457200" lvl="0" indent="-723900">
              <a:spcBef>
                <a:spcPts val="0"/>
              </a:spcBef>
              <a:spcAft>
                <a:spcPts val="0"/>
              </a:spcAft>
              <a:buSzPts val="7800"/>
              <a:buChar char="●"/>
              <a:defRPr/>
            </a:lvl1pPr>
            <a:lvl2pPr marL="914400" lvl="1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2pPr>
            <a:lvl3pPr marL="1371600" lvl="2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3pPr>
            <a:lvl4pPr marL="1828800" lvl="3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4pPr>
            <a:lvl5pPr marL="2286000" lvl="4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5pPr>
            <a:lvl6pPr marL="2743200" lvl="5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6pPr>
            <a:lvl7pPr marL="3200400" lvl="6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7pPr>
            <a:lvl8pPr marL="3657600" lvl="7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8pPr>
            <a:lvl9pPr marL="4114800" lvl="8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122120" y="21058862"/>
            <a:ext cx="21595800" cy="30120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2120" y="5736764"/>
            <a:ext cx="30673800" cy="170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723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00"/>
              <a:buChar char="●"/>
              <a:defRPr sz="7800">
                <a:solidFill>
                  <a:schemeClr val="dk2"/>
                </a:solidFill>
              </a:defRPr>
            </a:lvl1pPr>
            <a:lvl2pPr marL="914400" lvl="1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○"/>
              <a:defRPr sz="6000">
                <a:solidFill>
                  <a:schemeClr val="dk2"/>
                </a:solidFill>
              </a:defRPr>
            </a:lvl2pPr>
            <a:lvl3pPr marL="1371600" lvl="2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■"/>
              <a:defRPr sz="6000">
                <a:solidFill>
                  <a:schemeClr val="dk2"/>
                </a:solidFill>
              </a:defRPr>
            </a:lvl3pPr>
            <a:lvl4pPr marL="1828800" lvl="3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●"/>
              <a:defRPr sz="6000">
                <a:solidFill>
                  <a:schemeClr val="dk2"/>
                </a:solidFill>
              </a:defRPr>
            </a:lvl4pPr>
            <a:lvl5pPr marL="2286000" lvl="4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○"/>
              <a:defRPr sz="6000">
                <a:solidFill>
                  <a:schemeClr val="dk2"/>
                </a:solidFill>
              </a:defRPr>
            </a:lvl5pPr>
            <a:lvl6pPr marL="2743200" lvl="5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■"/>
              <a:defRPr sz="6000">
                <a:solidFill>
                  <a:schemeClr val="dk2"/>
                </a:solidFill>
              </a:defRPr>
            </a:lvl6pPr>
            <a:lvl7pPr marL="3200400" lvl="6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●"/>
              <a:defRPr sz="6000">
                <a:solidFill>
                  <a:schemeClr val="dk2"/>
                </a:solidFill>
              </a:defRPr>
            </a:lvl7pPr>
            <a:lvl8pPr marL="3657600" lvl="7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○"/>
              <a:defRPr sz="6000">
                <a:solidFill>
                  <a:schemeClr val="dk2"/>
                </a:solidFill>
              </a:defRPr>
            </a:lvl8pPr>
            <a:lvl9pPr marL="4114800" lvl="8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■"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 algn="r">
              <a:buNone/>
              <a:defRPr sz="4300">
                <a:solidFill>
                  <a:schemeClr val="dk2"/>
                </a:solidFill>
              </a:defRPr>
            </a:lvl1pPr>
            <a:lvl2pPr lvl="1" algn="r">
              <a:buNone/>
              <a:defRPr sz="4300">
                <a:solidFill>
                  <a:schemeClr val="dk2"/>
                </a:solidFill>
              </a:defRPr>
            </a:lvl2pPr>
            <a:lvl3pPr lvl="2" algn="r">
              <a:buNone/>
              <a:defRPr sz="4300">
                <a:solidFill>
                  <a:schemeClr val="dk2"/>
                </a:solidFill>
              </a:defRPr>
            </a:lvl3pPr>
            <a:lvl4pPr lvl="3" algn="r">
              <a:buNone/>
              <a:defRPr sz="4300">
                <a:solidFill>
                  <a:schemeClr val="dk2"/>
                </a:solidFill>
              </a:defRPr>
            </a:lvl4pPr>
            <a:lvl5pPr lvl="4" algn="r">
              <a:buNone/>
              <a:defRPr sz="4300">
                <a:solidFill>
                  <a:schemeClr val="dk2"/>
                </a:solidFill>
              </a:defRPr>
            </a:lvl5pPr>
            <a:lvl6pPr lvl="5" algn="r">
              <a:buNone/>
              <a:defRPr sz="4300">
                <a:solidFill>
                  <a:schemeClr val="dk2"/>
                </a:solidFill>
              </a:defRPr>
            </a:lvl6pPr>
            <a:lvl7pPr lvl="6" algn="r">
              <a:buNone/>
              <a:defRPr sz="4300">
                <a:solidFill>
                  <a:schemeClr val="dk2"/>
                </a:solidFill>
              </a:defRPr>
            </a:lvl7pPr>
            <a:lvl8pPr lvl="7" algn="r">
              <a:buNone/>
              <a:defRPr sz="4300">
                <a:solidFill>
                  <a:schemeClr val="dk2"/>
                </a:solidFill>
              </a:defRPr>
            </a:lvl8pPr>
            <a:lvl9pPr lvl="8" algn="r">
              <a:buNone/>
              <a:defRPr sz="4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7;p13">
            <a:extLst>
              <a:ext uri="{FF2B5EF4-FFF2-40B4-BE49-F238E27FC236}">
                <a16:creationId xmlns:a16="http://schemas.microsoft.com/office/drawing/2014/main" id="{83250CB2-23BB-93A0-4DFC-8BF85CC06919}"/>
              </a:ext>
            </a:extLst>
          </p:cNvPr>
          <p:cNvSpPr/>
          <p:nvPr/>
        </p:nvSpPr>
        <p:spPr>
          <a:xfrm>
            <a:off x="23762312" y="147257"/>
            <a:ext cx="8959722" cy="612102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42875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7;p13">
            <a:extLst>
              <a:ext uri="{FF2B5EF4-FFF2-40B4-BE49-F238E27FC236}">
                <a16:creationId xmlns:a16="http://schemas.microsoft.com/office/drawing/2014/main" id="{ADECBF1A-CECB-A204-3D00-CE9BED8DBA78}"/>
              </a:ext>
            </a:extLst>
          </p:cNvPr>
          <p:cNvSpPr/>
          <p:nvPr/>
        </p:nvSpPr>
        <p:spPr>
          <a:xfrm>
            <a:off x="9812664" y="159264"/>
            <a:ext cx="13559023" cy="8574174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42875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0D1DD9C8-4E29-9493-D733-16D4C2CB9F85}"/>
              </a:ext>
            </a:extLst>
          </p:cNvPr>
          <p:cNvSpPr/>
          <p:nvPr/>
        </p:nvSpPr>
        <p:spPr>
          <a:xfrm>
            <a:off x="-21462" y="-26424"/>
            <a:ext cx="9589632" cy="25664457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56" name="Google Shape;56;p13"/>
          <p:cNvSpPr txBox="1"/>
          <p:nvPr/>
        </p:nvSpPr>
        <p:spPr>
          <a:xfrm>
            <a:off x="390126" y="147257"/>
            <a:ext cx="8921373" cy="4388700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solidFill>
                  <a:srgbClr val="FFCB05"/>
                </a:solidFill>
                <a:latin typeface="Montserrat"/>
                <a:ea typeface="Montserrat"/>
                <a:cs typeface="Montserrat"/>
                <a:sym typeface="Montserrat"/>
              </a:rPr>
              <a:t>Joint Implicit Neural Representation for Fast Scan-Specific Magnetic Resonance Fingerprinting</a:t>
            </a:r>
            <a:endParaRPr sz="5000" b="1" dirty="0">
              <a:solidFill>
                <a:srgbClr val="FFCB0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56676" y="7903822"/>
            <a:ext cx="8229600" cy="1848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Montserrat"/>
                <a:cs typeface="Montserrat"/>
                <a:sym typeface="Montserrat"/>
              </a:rPr>
              <a:t> Goals</a:t>
            </a:r>
            <a:r>
              <a:rPr lang="en" sz="2800" dirty="0">
                <a:solidFill>
                  <a:schemeClr val="dk1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                                                                            </a:t>
            </a:r>
            <a:r>
              <a:rPr lang="en" sz="28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sz="2800" dirty="0">
              <a:solidFill>
                <a:srgbClr val="FFCB05"/>
              </a:solidFill>
              <a:highlight>
                <a:srgbClr val="FFCB05"/>
              </a:highlight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Achieve fast, scan-specific MRF reconstruction with accurate, precise T1/T2 mapping from shorter acquisitions.</a:t>
            </a: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741450" y="4209946"/>
            <a:ext cx="8128500" cy="3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Hongze Yu</a:t>
            </a:r>
            <a:r>
              <a:rPr lang="en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</a:t>
            </a: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Christopher Keen</a:t>
            </a:r>
            <a:r>
              <a:rPr lang="en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</a:t>
            </a: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Kaixuan Jin</a:t>
            </a:r>
            <a:r>
              <a:rPr lang="en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</a:t>
            </a: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Jeffrey A. Fessler</a:t>
            </a:r>
            <a:r>
              <a:rPr lang="en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1,2,3</a:t>
            </a: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Yun Jiang</a:t>
            </a:r>
            <a:r>
              <a:rPr lang="en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2,3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AutoNum type="arabicPeriod"/>
            </a:pP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Department of Electrical Engineering and Computer Science, University of Michigan, Ann Arbor, MI, US. </a:t>
            </a: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AutoNum type="arabicPeriod"/>
            </a:pP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Department of Biomedical Engineering, University of Michigan, Ann Arbor, MI, US. </a:t>
            </a: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AutoNum type="arabicPeriod"/>
            </a:pPr>
            <a:r>
              <a:rPr lang="en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Department of Radiology, University of Michigan, Ann Arbor, MI, US</a:t>
            </a: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33" y="24513071"/>
            <a:ext cx="4796328" cy="50111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9778163" y="24755749"/>
            <a:ext cx="23016337" cy="92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Reference</a:t>
            </a:r>
            <a:r>
              <a:rPr lang="en-US" sz="20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 [1] Ma, D, et al. Nature 2013. [2] Jiang, Y, et al. MRM 2015. [3] Lima da Cruz, G, et al. MRM 2019. [4] Hamilton, JI. Front Cardiovasc Med 2022. [5] Sitzmann, V, et al. NeurIPS 2020. [6] Feng, R, et al. IEEE TMI 2024. [7] Feng, J, et al. IEEE TMI 2025. [8] Li, C, et al. MRM 2025. [9] Yu, H, et al. arXiv 2025 (arXiv:2502.21292). [10] McGivney, DF, et al. IEEE TMI 2014.</a:t>
            </a:r>
          </a:p>
        </p:txBody>
      </p:sp>
      <p:sp>
        <p:nvSpPr>
          <p:cNvPr id="63" name="Google Shape;63;p13"/>
          <p:cNvSpPr txBox="1"/>
          <p:nvPr/>
        </p:nvSpPr>
        <p:spPr>
          <a:xfrm>
            <a:off x="554726" y="9860590"/>
            <a:ext cx="8233500" cy="966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Montserrat"/>
                <a:cs typeface="Montserrat"/>
                <a:sym typeface="Montserrat"/>
              </a:rPr>
              <a:t> Introduction</a:t>
            </a:r>
            <a:r>
              <a:rPr lang="en" sz="2800" dirty="0">
                <a:solidFill>
                  <a:schemeClr val="dk1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                                                    </a:t>
            </a:r>
            <a:r>
              <a:rPr lang="en" sz="28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.</a:t>
            </a:r>
          </a:p>
          <a:p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MR Fingerprinting (MRF) enables rapid multiparametric mapping [1,2], but its highly undersampled, long time-series makes reconstruction ill-posed and slow. Model-based iterative methods [3] and network priors [4] suppress aliasing but often remain too slow for routine use. We propose a scan-specific MRF reconstruction using a gradient-guided joint implicit neural representation (INR) [5]. A single INR parameterizes all subspace images from the MRF series, acting as an implicit spatial prior that suppresses subspace-inconsistent aliasing while preserving fine detail. The INR is fit purely in the image domain—no training data or iterative k-space consistency required as in prior INR approaches [6–9]—reducing runtime. We evaluate T1/T2 mapping on the ISMRM/NIST phantom and in vivo brain, compared with low-rank [10] and iterative LLR [3] reconstructions.</a:t>
            </a:r>
          </a:p>
          <a:p>
            <a:endParaRPr lang="en-US"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543077" y="17778024"/>
            <a:ext cx="8233500" cy="5697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Montserrat"/>
                <a:cs typeface="Montserrat"/>
                <a:sym typeface="Montserrat"/>
              </a:rPr>
              <a:t> Conclusions</a:t>
            </a:r>
            <a:r>
              <a:rPr lang="en" sz="2800" dirty="0">
                <a:solidFill>
                  <a:schemeClr val="dk1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                                                          </a:t>
            </a:r>
            <a:r>
              <a:rPr lang="en" sz="28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:</a:t>
            </a:r>
            <a:endParaRPr sz="2800" dirty="0">
              <a:solidFill>
                <a:srgbClr val="FFCB05"/>
              </a:solidFill>
              <a:highlight>
                <a:srgbClr val="FFCB05"/>
              </a:highlight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>
              <a:spcBef>
                <a:spcPts val="900"/>
              </a:spcBef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proposed method learns a shared, scan-specific spatial representation that serves as an implicit prior to suppress aliasing in highly undersampled MRF. It produces sharp, low-variance T1/T2 maps with as few as 500 timepoints. The approach is image-domain, requires no external training data, and avoids iterative k-space data consistency, enabling faster reconstruction with improved map quality. Overall, the results indicate that shorter acquisitions and near-real-time MRF reconstruction are feasible without compromising quantitative accuracy or precision.</a:t>
            </a:r>
          </a:p>
          <a:p>
            <a:pPr>
              <a:spcBef>
                <a:spcPts val="900"/>
              </a:spcBef>
            </a:pP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23769578" y="17778024"/>
            <a:ext cx="9009230" cy="697772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64923" dist="129846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83075" tIns="83075" rIns="83075" bIns="83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80"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5" name="Google Shape;57;p13">
            <a:extLst>
              <a:ext uri="{FF2B5EF4-FFF2-40B4-BE49-F238E27FC236}">
                <a16:creationId xmlns:a16="http://schemas.microsoft.com/office/drawing/2014/main" id="{109D7F64-F3EA-3848-0CAC-FBA7BAB88AA4}"/>
              </a:ext>
            </a:extLst>
          </p:cNvPr>
          <p:cNvSpPr/>
          <p:nvPr/>
        </p:nvSpPr>
        <p:spPr>
          <a:xfrm>
            <a:off x="9812663" y="8981453"/>
            <a:ext cx="13559023" cy="1391416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42875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58F3C8-7A17-A520-1196-6667A1EC3C90}"/>
              </a:ext>
            </a:extLst>
          </p:cNvPr>
          <p:cNvSpPr txBox="1"/>
          <p:nvPr/>
        </p:nvSpPr>
        <p:spPr>
          <a:xfrm>
            <a:off x="9812664" y="224854"/>
            <a:ext cx="164869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Joint Implicit Neural Representation for Fast MRF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D6D7D7-540B-5028-98D4-F9E66CB23EF3}"/>
              </a:ext>
            </a:extLst>
          </p:cNvPr>
          <p:cNvSpPr txBox="1"/>
          <p:nvPr/>
        </p:nvSpPr>
        <p:spPr>
          <a:xfrm>
            <a:off x="9763875" y="9037225"/>
            <a:ext cx="164869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2D MRF (6 seconds) &amp; 3D MRF (45 seconds)            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A1D215-2688-7FDD-9C6C-90F6BBCA5EB1}"/>
              </a:ext>
            </a:extLst>
          </p:cNvPr>
          <p:cNvSpPr txBox="1"/>
          <p:nvPr/>
        </p:nvSpPr>
        <p:spPr>
          <a:xfrm>
            <a:off x="23769578" y="17826957"/>
            <a:ext cx="89645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ISMRM/NIST Phantom Validation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64" name="Google Shape;64;p13"/>
          <p:cNvSpPr/>
          <p:nvPr/>
        </p:nvSpPr>
        <p:spPr>
          <a:xfrm>
            <a:off x="23769578" y="6489180"/>
            <a:ext cx="9009230" cy="11171506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64923" dist="129846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83075" tIns="83075" rIns="83075" bIns="83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8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BAF7F9-389F-09B9-4E3A-0E51963015C0}"/>
              </a:ext>
            </a:extLst>
          </p:cNvPr>
          <p:cNvSpPr txBox="1"/>
          <p:nvPr/>
        </p:nvSpPr>
        <p:spPr>
          <a:xfrm>
            <a:off x="23769578" y="6535145"/>
            <a:ext cx="90244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Methods</a:t>
            </a:r>
            <a:r>
              <a:rPr lang="en-US" sz="3500" dirty="0">
                <a:solidFill>
                  <a:schemeClr val="dk1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                                            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pic>
        <p:nvPicPr>
          <p:cNvPr id="103" name="Picture 10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9379267-1DE2-15DA-1FCF-F6E39F755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7075" y="8394818"/>
            <a:ext cx="2964727" cy="438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Google Shape;58;p13">
                <a:extLst>
                  <a:ext uri="{FF2B5EF4-FFF2-40B4-BE49-F238E27FC236}">
                    <a16:creationId xmlns:a16="http://schemas.microsoft.com/office/drawing/2014/main" id="{5CC060C5-8813-6ECA-B5AD-6A92B10DD937}"/>
                  </a:ext>
                </a:extLst>
              </p:cNvPr>
              <p:cNvSpPr txBox="1"/>
              <p:nvPr/>
            </p:nvSpPr>
            <p:spPr>
              <a:xfrm>
                <a:off x="23911819" y="6992351"/>
                <a:ext cx="8826562" cy="9622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7150" tIns="97150" rIns="97150" bIns="97150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Model:</a:t>
                </a:r>
                <a:endParaRPr lang="en-US" sz="2000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Input (Target):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Low-rank subspace reconstruction (</a:t>
                </a:r>
                <a:r>
                  <a:rPr lang="en-US" sz="2000" b="1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W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– Density Compensation, </a:t>
                </a:r>
                <a:r>
                  <a:rPr lang="en-US" sz="2000" b="1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U</a:t>
                </a:r>
                <a:r>
                  <a:rPr lang="en-US" sz="2000" b="1" i="1" baseline="-25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k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– Rank-</a:t>
                </a:r>
                <a:r>
                  <a:rPr lang="en-US" sz="2000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k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temporal basis matrix (99.99% energy), </a:t>
                </a:r>
              </a:p>
              <a:p>
                <a:r>
                  <a:rPr lang="en-US" sz="2000" b="1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     y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– highly undersampled time-series MRF k-space data)</a:t>
                </a:r>
              </a:p>
              <a:p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Joint INR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: fit a </a:t>
                </a:r>
                <a:r>
                  <a:rPr lang="en-US" sz="2000" b="1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single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𝑓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ranklin Gothic"/>
                        <a:cs typeface="Franklin Gothic"/>
                        <a:sym typeface="Franklin Gothic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Franklin Gothic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ranklin Gothic"/>
                            <a:sym typeface="Franklin Gothic"/>
                          </a:rPr>
                          <m:t>ℂ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Franklin Gothic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with </a:t>
                </a:r>
                <a:r>
                  <a:rPr lang="en-US" sz="2000" b="1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shared coordinates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to </a:t>
                </a:r>
                <a:r>
                  <a:rPr lang="en-US" sz="2000" b="1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all K</a:t>
                </a:r>
                <a:r>
                  <a:rPr lang="en-US" sz="2000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subspace images 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Shared anatomy feature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: INR trunk outputs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ranklin Gothic"/>
                            <a:sym typeface="Franklin Gothic"/>
                          </a:rPr>
                          <m:t>𝝓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  <m:t>𝒓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(penultimate-layer feature) representing </a:t>
                </a:r>
                <a:r>
                  <a:rPr lang="en-US" sz="2000" b="1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scan-specific anatomy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Subspace-specific contrast: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each fit subspace coefficient uses the lightweight final linear layer of MLP to model contrast while sharing anatomy (</a:t>
                </a:r>
                <a:r>
                  <a:rPr lang="en-US" sz="2000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w</a:t>
                </a:r>
                <a:r>
                  <a:rPr lang="en-US" sz="2000" i="1" baseline="-25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k </a:t>
                </a:r>
                <a:r>
                  <a:rPr lang="en-US" sz="2000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, b</a:t>
                </a:r>
                <a:r>
                  <a:rPr lang="en-US" sz="2000" i="1" baseline="-25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k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: weight and bias corresponding to k-th subspace) </a:t>
                </a:r>
              </a:p>
              <a:p>
                <a:pPr lvl="0"/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Why it works (gradient dominance):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the high-SNR, least-aliased component dominates early gradients, driving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ranklin Gothic"/>
                            <a:sym typeface="Franklin Gothic"/>
                          </a:rPr>
                          <m:t>𝝓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Franklin Gothic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toward a clean anatomy; more aliased components reuse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ranklin Gothic"/>
                            <a:sym typeface="Franklin Gothic"/>
                          </a:rPr>
                          <m:t>𝝓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  <m:t>𝒓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, suppressing subspace-inconsistent aliasing. (Evolution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ranklin Gothic"/>
                            <a:sym typeface="Franklin Gothic"/>
                          </a:rPr>
                          <m:t>𝝓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𝜽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shown below)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Optimization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: 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𝑓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Franklin Gothic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Franklin Gothic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in the image domain with L2 loss + encoder/MLP weight decay (no iterative k-space consistency)</a:t>
                </a:r>
              </a:p>
            </p:txBody>
          </p:sp>
        </mc:Choice>
        <mc:Fallback xmlns="">
          <p:sp>
            <p:nvSpPr>
              <p:cNvPr id="105" name="Google Shape;58;p13">
                <a:extLst>
                  <a:ext uri="{FF2B5EF4-FFF2-40B4-BE49-F238E27FC236}">
                    <a16:creationId xmlns:a16="http://schemas.microsoft.com/office/drawing/2014/main" id="{5CC060C5-8813-6ECA-B5AD-6A92B10DD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1819" y="6992351"/>
                <a:ext cx="8826562" cy="9622282"/>
              </a:xfrm>
              <a:prstGeom prst="rect">
                <a:avLst/>
              </a:prstGeom>
              <a:blipFill>
                <a:blip r:embed="rId7"/>
                <a:stretch>
                  <a:fillRect l="-1439" t="-132" r="-1007" b="-52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" name="Picture 107" descr="A black letters on a white background&#10;&#10;AI-generated content may be incorrect.">
            <a:extLst>
              <a:ext uri="{FF2B5EF4-FFF2-40B4-BE49-F238E27FC236}">
                <a16:creationId xmlns:a16="http://schemas.microsoft.com/office/drawing/2014/main" id="{9673BEEF-C5C9-4CF6-C48E-C18E07EC0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004" y="10818317"/>
            <a:ext cx="2491740" cy="41148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D276EA57-016B-953A-A0D8-0E58D70A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552" b="-9589"/>
          <a:stretch>
            <a:fillRect/>
          </a:stretch>
        </p:blipFill>
        <p:spPr>
          <a:xfrm>
            <a:off x="25263177" y="17021372"/>
            <a:ext cx="6037233" cy="502920"/>
          </a:xfrm>
          <a:prstGeom prst="rect">
            <a:avLst/>
          </a:prstGeom>
        </p:spPr>
      </p:pic>
      <p:sp>
        <p:nvSpPr>
          <p:cNvPr id="111" name="Google Shape;57;p13">
            <a:extLst>
              <a:ext uri="{FF2B5EF4-FFF2-40B4-BE49-F238E27FC236}">
                <a16:creationId xmlns:a16="http://schemas.microsoft.com/office/drawing/2014/main" id="{79541833-E11C-C7BD-3557-ECD08CC17549}"/>
              </a:ext>
            </a:extLst>
          </p:cNvPr>
          <p:cNvSpPr/>
          <p:nvPr/>
        </p:nvSpPr>
        <p:spPr>
          <a:xfrm>
            <a:off x="9778164" y="23102146"/>
            <a:ext cx="13559022" cy="157692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42875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07921D7-9452-24B0-B3B0-F4E713E51772}"/>
              </a:ext>
            </a:extLst>
          </p:cNvPr>
          <p:cNvSpPr txBox="1"/>
          <p:nvPr/>
        </p:nvSpPr>
        <p:spPr>
          <a:xfrm>
            <a:off x="9725185" y="23149893"/>
            <a:ext cx="164869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Experiments                                                                    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114" name="Google Shape;58;p13">
            <a:extLst>
              <a:ext uri="{FF2B5EF4-FFF2-40B4-BE49-F238E27FC236}">
                <a16:creationId xmlns:a16="http://schemas.microsoft.com/office/drawing/2014/main" id="{217B7686-C9AF-C974-1369-01226E35DEED}"/>
              </a:ext>
            </a:extLst>
          </p:cNvPr>
          <p:cNvSpPr txBox="1"/>
          <p:nvPr/>
        </p:nvSpPr>
        <p:spPr>
          <a:xfrm>
            <a:off x="9828329" y="23745364"/>
            <a:ext cx="13309073" cy="76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ISMRM/NIST phantom and 4 healthy volunteers were scanned on a 3T Siemens Vida using FISP-MRF [2] (TE/TR = 2/9 ms, 1000 timepoints) with single-interleaf variable-density spiral undersampling (</a:t>
            </a:r>
            <a:r>
              <a:rPr lang="en-US" sz="2000" b="1" i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2.21 ms readout; 96 interleaves fully sampled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).</a:t>
            </a:r>
          </a:p>
          <a:p>
            <a:endParaRPr lang="en-US" sz="20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0ED7D6BC-75CB-8687-ABB9-94C0B15D665D}"/>
              </a:ext>
            </a:extLst>
          </p:cNvPr>
          <p:cNvSpPr txBox="1"/>
          <p:nvPr/>
        </p:nvSpPr>
        <p:spPr>
          <a:xfrm>
            <a:off x="7132115" y="24944304"/>
            <a:ext cx="2179384" cy="597639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CB05"/>
                </a:solidFill>
                <a:latin typeface="Montserrat"/>
                <a:ea typeface="Montserrat"/>
                <a:cs typeface="Montserrat"/>
                <a:sym typeface="Montserrat"/>
              </a:rPr>
              <a:t>Full Abstract</a:t>
            </a:r>
            <a:endParaRPr sz="2000" b="1" dirty="0">
              <a:solidFill>
                <a:srgbClr val="FFCB0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58;p13">
            <a:extLst>
              <a:ext uri="{FF2B5EF4-FFF2-40B4-BE49-F238E27FC236}">
                <a16:creationId xmlns:a16="http://schemas.microsoft.com/office/drawing/2014/main" id="{C9C4C43E-7EF1-253D-081F-488359F5B77D}"/>
              </a:ext>
            </a:extLst>
          </p:cNvPr>
          <p:cNvSpPr txBox="1"/>
          <p:nvPr/>
        </p:nvSpPr>
        <p:spPr>
          <a:xfrm>
            <a:off x="9997873" y="7945348"/>
            <a:ext cx="13118973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Shared Spatial Representation + Pure Image-Domain Fitting </a:t>
            </a:r>
          </a:p>
        </p:txBody>
      </p:sp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97E43137-2FFE-DC8C-CA22-19D8710A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79" y="23414186"/>
            <a:ext cx="1591056" cy="1591056"/>
          </a:xfrm>
          <a:prstGeom prst="rect">
            <a:avLst/>
          </a:prstGeom>
          <a:noFill/>
          <a:ln w="12700">
            <a:solidFill>
              <a:srgbClr val="FFCB0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58;p13">
            <a:extLst>
              <a:ext uri="{FF2B5EF4-FFF2-40B4-BE49-F238E27FC236}">
                <a16:creationId xmlns:a16="http://schemas.microsoft.com/office/drawing/2014/main" id="{B8CCA400-B143-E38C-BEDD-3452E403C57C}"/>
              </a:ext>
            </a:extLst>
          </p:cNvPr>
          <p:cNvSpPr txBox="1"/>
          <p:nvPr/>
        </p:nvSpPr>
        <p:spPr>
          <a:xfrm>
            <a:off x="20215432" y="10203626"/>
            <a:ext cx="3068553" cy="459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2D Single-Slice MRF Recon 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(500 Timepoints)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48-96x Undersampled Variable-Density Spiral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2.21 ms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Acquisition time (1000 timepoints) – 4.5 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Reconstruction time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Low-rank:</a:t>
            </a:r>
            <a:r>
              <a:rPr lang="zh-CN" alt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5.60 s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Iterative LLR: 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158.29 s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Proposed: 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6.17 s</a:t>
            </a:r>
          </a:p>
        </p:txBody>
      </p:sp>
      <p:pic>
        <p:nvPicPr>
          <p:cNvPr id="47" name="Picture 46" descr="A group of images of brain&#10;&#10;AI-generated content may be incorrect.">
            <a:extLst>
              <a:ext uri="{FF2B5EF4-FFF2-40B4-BE49-F238E27FC236}">
                <a16:creationId xmlns:a16="http://schemas.microsoft.com/office/drawing/2014/main" id="{4E97674E-7E22-4F32-2E6C-DA9FE66BB1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6071" y="15599301"/>
            <a:ext cx="10515600" cy="6931505"/>
          </a:xfrm>
          <a:prstGeom prst="rect">
            <a:avLst/>
          </a:prstGeom>
        </p:spPr>
      </p:pic>
      <p:pic>
        <p:nvPicPr>
          <p:cNvPr id="50" name="Picture 49" descr="A diagram of a brain process&#10;&#10;AI-generated content may be incorrect.">
            <a:extLst>
              <a:ext uri="{FF2B5EF4-FFF2-40B4-BE49-F238E27FC236}">
                <a16:creationId xmlns:a16="http://schemas.microsoft.com/office/drawing/2014/main" id="{C45EE093-0B88-709E-A5F3-88F7026F2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606" t="4549" r="1251" b="2937"/>
          <a:stretch>
            <a:fillRect/>
          </a:stretch>
        </p:blipFill>
        <p:spPr>
          <a:xfrm>
            <a:off x="9894367" y="910381"/>
            <a:ext cx="13258800" cy="6877819"/>
          </a:xfrm>
          <a:prstGeom prst="rect">
            <a:avLst/>
          </a:prstGeom>
        </p:spPr>
      </p:pic>
      <p:pic>
        <p:nvPicPr>
          <p:cNvPr id="1028" name="Picture 4" descr="QR Code Image">
            <a:extLst>
              <a:ext uri="{FF2B5EF4-FFF2-40B4-BE49-F238E27FC236}">
                <a16:creationId xmlns:a16="http://schemas.microsoft.com/office/drawing/2014/main" id="{9BB8C53F-2248-1EBF-2D9A-5F7AED4F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113" y="5850408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58;p13">
            <a:extLst>
              <a:ext uri="{FF2B5EF4-FFF2-40B4-BE49-F238E27FC236}">
                <a16:creationId xmlns:a16="http://schemas.microsoft.com/office/drawing/2014/main" id="{179433DA-6FAF-289C-AAE1-C78C606CFDE9}"/>
              </a:ext>
            </a:extLst>
          </p:cNvPr>
          <p:cNvSpPr txBox="1"/>
          <p:nvPr/>
        </p:nvSpPr>
        <p:spPr>
          <a:xfrm>
            <a:off x="20264548" y="5314935"/>
            <a:ext cx="2970322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Video Visualization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002419-03AE-33C9-44A3-52DA2B963E4F}"/>
              </a:ext>
            </a:extLst>
          </p:cNvPr>
          <p:cNvSpPr txBox="1"/>
          <p:nvPr/>
        </p:nvSpPr>
        <p:spPr>
          <a:xfrm>
            <a:off x="23769578" y="221558"/>
            <a:ext cx="89597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Shared Spatial Representation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72" name="Google Shape;58;p13">
            <a:extLst>
              <a:ext uri="{FF2B5EF4-FFF2-40B4-BE49-F238E27FC236}">
                <a16:creationId xmlns:a16="http://schemas.microsoft.com/office/drawing/2014/main" id="{6F931F80-00FA-AA2B-5860-6FFF616D49D3}"/>
              </a:ext>
            </a:extLst>
          </p:cNvPr>
          <p:cNvSpPr txBox="1"/>
          <p:nvPr/>
        </p:nvSpPr>
        <p:spPr>
          <a:xfrm>
            <a:off x="20193630" y="15773458"/>
            <a:ext cx="3068553" cy="491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3D Volumetric MRF Recon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(384 Timepoints)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48-96x undersampled variable-density spiral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2.21 ms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20 partitions (showing 5 representative slices)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Input 3D spatial grid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Acquisition time (1000 timepoints) – 180 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Reconstruction time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Low-rank:</a:t>
            </a:r>
            <a:r>
              <a:rPr lang="zh-CN" alt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15.13 s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Proposed: 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45.33 s</a:t>
            </a:r>
          </a:p>
        </p:txBody>
      </p:sp>
      <p:sp>
        <p:nvSpPr>
          <p:cNvPr id="73" name="Google Shape;58;p13">
            <a:extLst>
              <a:ext uri="{FF2B5EF4-FFF2-40B4-BE49-F238E27FC236}">
                <a16:creationId xmlns:a16="http://schemas.microsoft.com/office/drawing/2014/main" id="{7EED5509-2C8A-AD21-2B03-692BBD3A0748}"/>
              </a:ext>
            </a:extLst>
          </p:cNvPr>
          <p:cNvSpPr txBox="1"/>
          <p:nvPr/>
        </p:nvSpPr>
        <p:spPr>
          <a:xfrm>
            <a:off x="20635171" y="22045750"/>
            <a:ext cx="3068553" cy="56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*Reconstruction time includes all processing from raw data to T1/T2 maps for all methods</a:t>
            </a:r>
          </a:p>
        </p:txBody>
      </p:sp>
      <p:sp>
        <p:nvSpPr>
          <p:cNvPr id="74" name="Google Shape;58;p13">
            <a:extLst>
              <a:ext uri="{FF2B5EF4-FFF2-40B4-BE49-F238E27FC236}">
                <a16:creationId xmlns:a16="http://schemas.microsoft.com/office/drawing/2014/main" id="{0780185D-F255-C67D-91D8-15DEA8B3914F}"/>
              </a:ext>
            </a:extLst>
          </p:cNvPr>
          <p:cNvSpPr txBox="1"/>
          <p:nvPr/>
        </p:nvSpPr>
        <p:spPr>
          <a:xfrm>
            <a:off x="9894367" y="22213978"/>
            <a:ext cx="10515600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Pure Image-Domain Fitting – Fast Reconstruction </a:t>
            </a:r>
          </a:p>
        </p:txBody>
      </p:sp>
      <p:sp>
        <p:nvSpPr>
          <p:cNvPr id="76" name="Google Shape;58;p13">
            <a:extLst>
              <a:ext uri="{FF2B5EF4-FFF2-40B4-BE49-F238E27FC236}">
                <a16:creationId xmlns:a16="http://schemas.microsoft.com/office/drawing/2014/main" id="{E1E7F460-E361-7121-C2BA-E9282E2ADC4C}"/>
              </a:ext>
            </a:extLst>
          </p:cNvPr>
          <p:cNvSpPr txBox="1"/>
          <p:nvPr/>
        </p:nvSpPr>
        <p:spPr>
          <a:xfrm>
            <a:off x="29660747" y="19148964"/>
            <a:ext cx="3068553" cy="491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NIST Phantom Recon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(500 Timepoints)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48-96x undersampled variable-density spiral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2.21 ms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Lower coefficient of variation than 1000 timepoints low-rank reconstruction</a:t>
            </a:r>
          </a:p>
        </p:txBody>
      </p:sp>
      <p:pic>
        <p:nvPicPr>
          <p:cNvPr id="9" name="Picture 8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C041D03C-DE10-395F-6F41-A37410CAA9C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809" t="729" r="1222" b="729"/>
          <a:stretch>
            <a:fillRect/>
          </a:stretch>
        </p:blipFill>
        <p:spPr>
          <a:xfrm>
            <a:off x="23901285" y="18457899"/>
            <a:ext cx="5486400" cy="6238320"/>
          </a:xfrm>
          <a:prstGeom prst="rect">
            <a:avLst/>
          </a:prstGeom>
        </p:spPr>
      </p:pic>
      <p:pic>
        <p:nvPicPr>
          <p:cNvPr id="11" name="Picture 10" descr="A close-up of several images&#10;&#10;AI-generated content may be incorrect.">
            <a:extLst>
              <a:ext uri="{FF2B5EF4-FFF2-40B4-BE49-F238E27FC236}">
                <a16:creationId xmlns:a16="http://schemas.microsoft.com/office/drawing/2014/main" id="{963D181E-776A-CE30-56D0-F56BF0C28F6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09" t="1742" r="1483" b="1227"/>
          <a:stretch>
            <a:fillRect/>
          </a:stretch>
        </p:blipFill>
        <p:spPr>
          <a:xfrm>
            <a:off x="24210300" y="12392873"/>
            <a:ext cx="8229600" cy="3971698"/>
          </a:xfrm>
          <a:prstGeom prst="rect">
            <a:avLst/>
          </a:prstGeom>
        </p:spPr>
      </p:pic>
      <p:pic>
        <p:nvPicPr>
          <p:cNvPr id="13" name="Picture 12" descr="A group of images of the brain&#10;&#10;AI-generated content may be incorrect.">
            <a:extLst>
              <a:ext uri="{FF2B5EF4-FFF2-40B4-BE49-F238E27FC236}">
                <a16:creationId xmlns:a16="http://schemas.microsoft.com/office/drawing/2014/main" id="{B30D6FCA-422A-3386-BD7A-DD482DCE987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970" r="1404" b="2206"/>
          <a:stretch>
            <a:fillRect/>
          </a:stretch>
        </p:blipFill>
        <p:spPr>
          <a:xfrm>
            <a:off x="23769578" y="805856"/>
            <a:ext cx="8915400" cy="4958046"/>
          </a:xfrm>
          <a:prstGeom prst="rect">
            <a:avLst/>
          </a:prstGeom>
        </p:spPr>
      </p:pic>
      <p:pic>
        <p:nvPicPr>
          <p:cNvPr id="16" name="Picture 15" descr="A close-up of a brain scan&#10;&#10;AI-generated content may be incorrect.">
            <a:extLst>
              <a:ext uri="{FF2B5EF4-FFF2-40B4-BE49-F238E27FC236}">
                <a16:creationId xmlns:a16="http://schemas.microsoft.com/office/drawing/2014/main" id="{CB2BC974-B89F-B70D-C4A6-00A2497E27C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551" t="2409" r="1209" b="2130"/>
          <a:stretch>
            <a:fillRect/>
          </a:stretch>
        </p:blipFill>
        <p:spPr>
          <a:xfrm>
            <a:off x="9966061" y="9813046"/>
            <a:ext cx="10058400" cy="5775446"/>
          </a:xfrm>
          <a:prstGeom prst="rect">
            <a:avLst/>
          </a:prstGeom>
        </p:spPr>
      </p:pic>
      <p:sp>
        <p:nvSpPr>
          <p:cNvPr id="75" name="Google Shape;58;p13">
            <a:extLst>
              <a:ext uri="{FF2B5EF4-FFF2-40B4-BE49-F238E27FC236}">
                <a16:creationId xmlns:a16="http://schemas.microsoft.com/office/drawing/2014/main" id="{5606C443-6341-A1F5-B389-75B4024E8EC8}"/>
              </a:ext>
            </a:extLst>
          </p:cNvPr>
          <p:cNvSpPr txBox="1"/>
          <p:nvPr/>
        </p:nvSpPr>
        <p:spPr>
          <a:xfrm>
            <a:off x="23776844" y="5539699"/>
            <a:ext cx="8952456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Shared Spatial Representation – Suppress Subspace Inconsistent Aliasing and Recover Anatomical Structure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4572</TotalTime>
  <Words>944</Words>
  <Application>Microsoft Macintosh PowerPoint</Application>
  <PresentationFormat>Custom</PresentationFormat>
  <Paragraphs>85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Franklin Gothic</vt:lpstr>
      <vt:lpstr>Cambria Math</vt:lpstr>
      <vt:lpstr>Montserrat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Yu, Hongze</cp:lastModifiedBy>
  <cp:revision>49</cp:revision>
  <dcterms:modified xsi:type="dcterms:W3CDTF">2026-01-09T00:34:08Z</dcterms:modified>
</cp:coreProperties>
</file>