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2" r:id="rId3"/>
    <p:sldId id="415" r:id="rId4"/>
    <p:sldId id="333" r:id="rId5"/>
    <p:sldId id="370" r:id="rId6"/>
    <p:sldId id="366" r:id="rId7"/>
    <p:sldId id="347" r:id="rId8"/>
    <p:sldId id="326" r:id="rId9"/>
    <p:sldId id="398" r:id="rId10"/>
    <p:sldId id="350" r:id="rId11"/>
    <p:sldId id="406" r:id="rId12"/>
    <p:sldId id="400" r:id="rId13"/>
    <p:sldId id="407" r:id="rId14"/>
    <p:sldId id="388" r:id="rId15"/>
    <p:sldId id="411" r:id="rId16"/>
    <p:sldId id="410" r:id="rId17"/>
    <p:sldId id="402" r:id="rId18"/>
    <p:sldId id="412" r:id="rId19"/>
    <p:sldId id="403" r:id="rId20"/>
    <p:sldId id="414" r:id="rId21"/>
    <p:sldId id="413" r:id="rId22"/>
    <p:sldId id="404" r:id="rId23"/>
    <p:sldId id="380" r:id="rId24"/>
    <p:sldId id="383" r:id="rId25"/>
    <p:sldId id="377" r:id="rId26"/>
    <p:sldId id="378" r:id="rId27"/>
    <p:sldId id="382" r:id="rId28"/>
    <p:sldId id="405" r:id="rId29"/>
    <p:sldId id="390" r:id="rId30"/>
    <p:sldId id="386" r:id="rId31"/>
    <p:sldId id="318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5" autoAdjust="0"/>
    <p:restoredTop sz="99668" autoAdjust="0"/>
  </p:normalViewPr>
  <p:slideViewPr>
    <p:cSldViewPr>
      <p:cViewPr varScale="1">
        <p:scale>
          <a:sx n="107" d="100"/>
          <a:sy n="107" d="100"/>
        </p:scale>
        <p:origin x="-1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0BA6A9-D7D6-4920-89EA-8E06F90A3CA6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C0B839-B6FF-4C07-AC6D-E3D9BC039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4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E62A83-FA6C-4C50-9F1B-194A97E78523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9808C1-43DD-4996-A7AB-BEB365E84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41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41653" indent="-241653" algn="just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7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5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1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2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4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50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7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2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8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8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0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C60F-63F7-E141-A5A5-94769441D81D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osdi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40475"/>
            <a:ext cx="21336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A49-CE26-FD4A-A51F-A2B3F769FF17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8E9-957F-9342-B629-152295E088C4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72A-BBEE-134D-9A68-EF771D35AA7A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F944-8379-E640-8276-4A7AA22C15D7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350-E0E3-CA44-B25D-A8522D3C55C2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797-5B96-1D42-A954-4791DCFE33DC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520-E1E7-D141-81AD-1AB1D5188111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288-D102-1348-9E5B-4FF651136DB7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EBF9-1362-5A42-B205-7E918D12C932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509A-BFBC-5548-AC98-C8F58E836318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06A-E48A-F842-A818-6F9127109425}" type="datetime1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hyperlink" Target="mailto:alice@xyz.com" TargetMode="External"/><Relationship Id="rId9" Type="http://schemas.openxmlformats.org/officeDocument/2006/relationships/hyperlink" Target="mailto:bob@xyz.com" TargetMode="Externa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hyperlink" Target="mailto:alice@xyz.com" TargetMode="External"/><Relationship Id="rId8" Type="http://schemas.openxmlformats.org/officeDocument/2006/relationships/hyperlink" Target="mailto:bob@xyz.com" TargetMode="External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6700" y="2590800"/>
            <a:ext cx="9677400" cy="14700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Good, the Bad, and the Differences:</a:t>
            </a:r>
            <a:b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Better Network Diagnostics </a:t>
            </a:r>
            <a:b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Differential Provenance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229600" cy="533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Chen*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Yang Wu*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Andreas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Haeberlen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        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Wenchao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Zhou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Boon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Thau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Loo*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 of Pennsylvania*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Georgetown University</a:t>
            </a:r>
            <a:r>
              <a:rPr lang="en-US" sz="160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6" name="AutoShape 2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S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AutoShape 14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clipartkid.com/images/165/15-tree-no-leaves-free-cliparts-that-you-can-download-to-you-computer-Fa1E86-clip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80" y="270780"/>
            <a:ext cx="1939020" cy="19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ood.ngmnexpo.com/cliparts/2015/04/93029-580x6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80" y="575580"/>
            <a:ext cx="1447800" cy="15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0" y="4876800"/>
            <a:ext cx="9058570" cy="2309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Observation: </a:t>
            </a:r>
            <a:r>
              <a:rPr lang="en-US" sz="2400" dirty="0">
                <a:latin typeface="Tahoma"/>
                <a:cs typeface="Tahoma"/>
              </a:rPr>
              <a:t>T</a:t>
            </a:r>
            <a:r>
              <a:rPr lang="en-US" sz="2400" dirty="0" smtClean="0">
                <a:latin typeface="Tahoma"/>
                <a:cs typeface="Tahoma"/>
              </a:rPr>
              <a:t>he diff can be larger than the individual trees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Reason: “Butterfly effect”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/>
                <a:cs typeface="Tahoma"/>
              </a:rPr>
              <a:t>A small initial difference can lead to drastically different events later on</a:t>
            </a:r>
          </a:p>
        </p:txBody>
      </p:sp>
      <p:cxnSp>
        <p:nvCxnSpPr>
          <p:cNvPr id="10" name="Straight Connector 9"/>
          <p:cNvCxnSpPr>
            <a:endCxn id="165" idx="3"/>
          </p:cNvCxnSpPr>
          <p:nvPr/>
        </p:nvCxnSpPr>
        <p:spPr>
          <a:xfrm flipV="1">
            <a:off x="898336" y="2971528"/>
            <a:ext cx="233028" cy="196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5" idx="4"/>
            <a:endCxn id="141" idx="2"/>
          </p:cNvCxnSpPr>
          <p:nvPr/>
        </p:nvCxnSpPr>
        <p:spPr>
          <a:xfrm>
            <a:off x="650403" y="2418368"/>
            <a:ext cx="2388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5" idx="1"/>
            <a:endCxn id="141" idx="3"/>
          </p:cNvCxnSpPr>
          <p:nvPr/>
        </p:nvCxnSpPr>
        <p:spPr>
          <a:xfrm flipH="1" flipV="1">
            <a:off x="1104860" y="2546384"/>
            <a:ext cx="26874" cy="169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18972" y="2437799"/>
            <a:ext cx="306530" cy="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03" y="3047099"/>
            <a:ext cx="477397" cy="477397"/>
          </a:xfrm>
          <a:prstGeom prst="rect">
            <a:avLst/>
          </a:prstGeom>
          <a:noFill/>
        </p:spPr>
      </p:pic>
      <p:cxnSp>
        <p:nvCxnSpPr>
          <p:cNvPr id="32" name="Straight Connector 31"/>
          <p:cNvCxnSpPr/>
          <p:nvPr/>
        </p:nvCxnSpPr>
        <p:spPr>
          <a:xfrm flipH="1">
            <a:off x="0" y="2438400"/>
            <a:ext cx="383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65"/>
          <p:cNvGrpSpPr>
            <a:grpSpLocks/>
          </p:cNvGrpSpPr>
          <p:nvPr/>
        </p:nvGrpSpPr>
        <p:grpSpPr bwMode="auto">
          <a:xfrm>
            <a:off x="2188310" y="2290352"/>
            <a:ext cx="432981" cy="256032"/>
            <a:chOff x="2423" y="2253"/>
            <a:chExt cx="257" cy="147"/>
          </a:xfrm>
        </p:grpSpPr>
        <p:sp>
          <p:nvSpPr>
            <p:cNvPr id="52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60" name="Straight Connector 59"/>
          <p:cNvCxnSpPr/>
          <p:nvPr/>
        </p:nvCxnSpPr>
        <p:spPr>
          <a:xfrm>
            <a:off x="1304983" y="2438400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165" idx="3"/>
          </p:cNvCxnSpPr>
          <p:nvPr/>
        </p:nvCxnSpPr>
        <p:spPr>
          <a:xfrm flipH="1" flipV="1">
            <a:off x="1131364" y="2971528"/>
            <a:ext cx="199954" cy="17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77" y="3242933"/>
            <a:ext cx="249697" cy="249697"/>
          </a:xfrm>
          <a:prstGeom prst="rect">
            <a:avLst/>
          </a:prstGeom>
          <a:noFill/>
        </p:spPr>
      </p:pic>
      <p:cxnSp>
        <p:nvCxnSpPr>
          <p:cNvPr id="73" name="Straight Connector 72"/>
          <p:cNvCxnSpPr>
            <a:endCxn id="52" idx="3"/>
          </p:cNvCxnSpPr>
          <p:nvPr/>
        </p:nvCxnSpPr>
        <p:spPr>
          <a:xfrm flipV="1">
            <a:off x="2399398" y="2546384"/>
            <a:ext cx="6245" cy="307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72862"/>
            <a:ext cx="466356" cy="466356"/>
          </a:xfrm>
          <a:prstGeom prst="rect">
            <a:avLst/>
          </a:prstGeom>
          <a:noFill/>
        </p:spPr>
      </p:pic>
      <p:sp>
        <p:nvSpPr>
          <p:cNvPr id="93" name="Rectangle 92"/>
          <p:cNvSpPr/>
          <p:nvPr/>
        </p:nvSpPr>
        <p:spPr>
          <a:xfrm>
            <a:off x="255231" y="2000496"/>
            <a:ext cx="128181" cy="2286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46022" y="2000496"/>
            <a:ext cx="128181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78589" y="2013736"/>
            <a:ext cx="128181" cy="2286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041589" y="2008697"/>
            <a:ext cx="128181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933708" y="3981696"/>
            <a:ext cx="128181" cy="2286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658964" y="3981696"/>
            <a:ext cx="128181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65"/>
          <p:cNvGrpSpPr>
            <a:grpSpLocks/>
          </p:cNvGrpSpPr>
          <p:nvPr/>
        </p:nvGrpSpPr>
        <p:grpSpPr bwMode="auto">
          <a:xfrm>
            <a:off x="217422" y="2290352"/>
            <a:ext cx="432981" cy="256032"/>
            <a:chOff x="2423" y="2253"/>
            <a:chExt cx="257" cy="147"/>
          </a:xfrm>
        </p:grpSpPr>
        <p:sp>
          <p:nvSpPr>
            <p:cNvPr id="11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7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33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8" name="Group 65"/>
          <p:cNvGrpSpPr>
            <a:grpSpLocks/>
          </p:cNvGrpSpPr>
          <p:nvPr/>
        </p:nvGrpSpPr>
        <p:grpSpPr bwMode="auto">
          <a:xfrm>
            <a:off x="887527" y="2290352"/>
            <a:ext cx="432981" cy="256032"/>
            <a:chOff x="2423" y="2253"/>
            <a:chExt cx="257" cy="147"/>
          </a:xfrm>
        </p:grpSpPr>
        <p:sp>
          <p:nvSpPr>
            <p:cNvPr id="14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2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44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6" name="Group 65"/>
          <p:cNvGrpSpPr>
            <a:grpSpLocks/>
          </p:cNvGrpSpPr>
          <p:nvPr/>
        </p:nvGrpSpPr>
        <p:grpSpPr bwMode="auto">
          <a:xfrm>
            <a:off x="1512822" y="2290352"/>
            <a:ext cx="432981" cy="256032"/>
            <a:chOff x="2423" y="2253"/>
            <a:chExt cx="257" cy="147"/>
          </a:xfrm>
        </p:grpSpPr>
        <p:sp>
          <p:nvSpPr>
            <p:cNvPr id="15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8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9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60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4" name="Group 65"/>
          <p:cNvGrpSpPr>
            <a:grpSpLocks/>
          </p:cNvGrpSpPr>
          <p:nvPr/>
        </p:nvGrpSpPr>
        <p:grpSpPr bwMode="auto">
          <a:xfrm>
            <a:off x="914400" y="2715768"/>
            <a:ext cx="432982" cy="256032"/>
            <a:chOff x="2423" y="2242"/>
            <a:chExt cx="257" cy="147"/>
          </a:xfrm>
        </p:grpSpPr>
        <p:sp>
          <p:nvSpPr>
            <p:cNvPr id="165" name="AutoShape 66"/>
            <p:cNvSpPr>
              <a:spLocks noChangeArrowheads="1"/>
            </p:cNvSpPr>
            <p:nvPr/>
          </p:nvSpPr>
          <p:spPr bwMode="auto">
            <a:xfrm>
              <a:off x="2424" y="2242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7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68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9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0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1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6" name="Straight Arrow Connector 175"/>
          <p:cNvCxnSpPr/>
          <p:nvPr/>
        </p:nvCxnSpPr>
        <p:spPr>
          <a:xfrm flipV="1">
            <a:off x="3364781" y="3435747"/>
            <a:ext cx="216444" cy="164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867400" y="3589664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324600" y="3124200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036988" y="3600696"/>
            <a:ext cx="164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15200" y="3141993"/>
            <a:ext cx="159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ahoma"/>
                <a:cs typeface="Tahoma"/>
              </a:rPr>
              <a:t>Flow(next=E)</a:t>
            </a:r>
            <a:endParaRPr 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400800" y="2667000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B050"/>
                </a:solidFill>
                <a:latin typeface="Tahoma"/>
                <a:cs typeface="Tahoma"/>
              </a:rPr>
              <a:t>Pkt@E</a:t>
            </a:r>
            <a:endParaRPr 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239000" y="266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ahoma"/>
                <a:cs typeface="Tahoma"/>
              </a:rPr>
              <a:t>Flow(next=Srv1)</a:t>
            </a:r>
            <a:endParaRPr 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955339" y="2209800"/>
            <a:ext cx="165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ahoma"/>
                <a:cs typeface="Tahoma"/>
              </a:rPr>
              <a:t>Pkt@Srv1</a:t>
            </a:r>
            <a:endParaRPr 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136431" y="1828800"/>
            <a:ext cx="165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Pkt@Srv2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223" name="Straight Arrow Connector 222"/>
          <p:cNvCxnSpPr/>
          <p:nvPr/>
        </p:nvCxnSpPr>
        <p:spPr>
          <a:xfrm flipH="1" flipV="1">
            <a:off x="4925497" y="2182522"/>
            <a:ext cx="192530" cy="13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743200" y="3531399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200400" y="3078964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733800" y="35361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114800" y="306729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Flow(next=C)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3631710" y="2659864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ahoma"/>
                <a:cs typeface="Tahoma"/>
              </a:rPr>
              <a:t>Pkt@C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559890" y="2659864"/>
            <a:ext cx="161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Flow(next=D)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886200" y="2251313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ahoma"/>
                <a:cs typeface="Tahoma"/>
              </a:rPr>
              <a:t>Pkt@D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648200" y="222909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Flow(next=Srv2)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255" name="Straight Arrow Connector 254"/>
          <p:cNvCxnSpPr/>
          <p:nvPr/>
        </p:nvCxnSpPr>
        <p:spPr>
          <a:xfrm flipV="1">
            <a:off x="3822156" y="2991096"/>
            <a:ext cx="216444" cy="164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4203156" y="2533896"/>
            <a:ext cx="216444" cy="164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V="1">
            <a:off x="4507956" y="2152896"/>
            <a:ext cx="216444" cy="164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4572000" y="2555580"/>
            <a:ext cx="192530" cy="13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H="1" flipV="1">
            <a:off x="4191000" y="2991096"/>
            <a:ext cx="192530" cy="13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3733800" y="3469980"/>
            <a:ext cx="192530" cy="130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6705600" y="3030795"/>
            <a:ext cx="216444" cy="1649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V="1">
            <a:off x="6473339" y="3498223"/>
            <a:ext cx="216444" cy="164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 flipV="1">
            <a:off x="7239000" y="3069684"/>
            <a:ext cx="192530" cy="1307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H="1" flipV="1">
            <a:off x="6970270" y="3547315"/>
            <a:ext cx="192530" cy="130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 flipH="1" flipV="1">
            <a:off x="7772400" y="2611898"/>
            <a:ext cx="192530" cy="1307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7086600" y="2590800"/>
            <a:ext cx="216444" cy="1649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002" y="3077276"/>
            <a:ext cx="447220" cy="447220"/>
          </a:xfrm>
          <a:prstGeom prst="rect">
            <a:avLst/>
          </a:prstGeom>
          <a:noFill/>
        </p:spPr>
      </p:pic>
      <p:pic>
        <p:nvPicPr>
          <p:cNvPr id="279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1277" y="2955654"/>
            <a:ext cx="249697" cy="249697"/>
          </a:xfrm>
          <a:prstGeom prst="rect">
            <a:avLst/>
          </a:prstGeom>
          <a:noFill/>
        </p:spPr>
      </p:pic>
      <p:sp>
        <p:nvSpPr>
          <p:cNvPr id="103" name="Title 1"/>
          <p:cNvSpPr txBox="1">
            <a:spLocks/>
          </p:cNvSpPr>
          <p:nvPr/>
        </p:nvSpPr>
        <p:spPr>
          <a:xfrm>
            <a:off x="559028" y="228600"/>
            <a:ext cx="81277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does the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strawman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solution not work?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9" name="Picture 88" descr="MCj043802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286000"/>
            <a:ext cx="419603" cy="419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75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7118 0.0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6754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607 0.162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0185 L 0.06458 0.00185 C 0.10034 0.00185 0.14461 0.03009 0.14461 0.05347 L 0.14461 0.1053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7" grpId="0" animBg="1"/>
      <p:bldP spid="97" grpId="1" animBg="1"/>
      <p:bldP spid="98" grpId="0" animBg="1"/>
      <p:bldP spid="98" grpId="1" animBg="1"/>
      <p:bldP spid="139" grpId="0" animBg="1"/>
      <p:bldP spid="140" grpId="0" animBg="1"/>
      <p:bldP spid="185" grpId="0"/>
      <p:bldP spid="187" grpId="0"/>
      <p:bldP spid="189" grpId="0"/>
      <p:bldP spid="192" grpId="0"/>
      <p:bldP spid="193" grpId="0"/>
      <p:bldP spid="194" grpId="0"/>
      <p:bldP spid="201" grpId="0"/>
      <p:bldP spid="203" grpId="0"/>
      <p:bldP spid="244" grpId="0"/>
      <p:bldP spid="245" grpId="0"/>
      <p:bldP spid="246" grpId="0"/>
      <p:bldP spid="247" grpId="0"/>
      <p:bldP spid="248" grpId="0"/>
      <p:bldP spid="249" grpId="0"/>
      <p:bldP spid="251" grpId="0"/>
      <p:bldP spid="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192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Motivation: Root cause analysis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Key insight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Differential provenance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Background: Provenance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008000"/>
                </a:solidFill>
                <a:latin typeface="Tahoma"/>
                <a:cs typeface="Tahoma"/>
              </a:rPr>
              <a:t>Strawman</a:t>
            </a: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 solution</a:t>
            </a:r>
            <a:endParaRPr lang="en-US" sz="2000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Algorithm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Evaluation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cs typeface="Tahoma"/>
              </a:rPr>
              <a:t>Prototype implementation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cs typeface="Tahoma"/>
              </a:rPr>
              <a:t>Usability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cs typeface="Tahoma"/>
              </a:rPr>
              <a:t>Query processing speed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ahoma"/>
                <a:cs typeface="Tahoma"/>
              </a:rPr>
              <a:t>Complex network diagnostics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33" y="1178442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90" y="1559442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33" y="1985451"/>
            <a:ext cx="304800" cy="412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90" y="2366451"/>
            <a:ext cx="304800" cy="412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90" y="2778642"/>
            <a:ext cx="304800" cy="4121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44079" y="3287412"/>
            <a:ext cx="522767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Algorithm: Refinement #1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25694" y="5334000"/>
            <a:ext cx="8589706" cy="87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This approach finds only the (small) initial differences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The (potentially large) consequences are ignored</a:t>
            </a:r>
          </a:p>
        </p:txBody>
      </p:sp>
      <p:sp>
        <p:nvSpPr>
          <p:cNvPr id="55" name="Flowchart: Alternate Process 54"/>
          <p:cNvSpPr/>
          <p:nvPr/>
        </p:nvSpPr>
        <p:spPr>
          <a:xfrm>
            <a:off x="3124200" y="1748699"/>
            <a:ext cx="2819400" cy="76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Roll back</a:t>
            </a:r>
            <a:r>
              <a:rPr lang="en-US" dirty="0" smtClean="0">
                <a:solidFill>
                  <a:schemeClr val="tx1"/>
                </a:solidFill>
              </a:rPr>
              <a:t> the execution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o a divergence point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2"/>
            <a:endCxn id="58" idx="0"/>
          </p:cNvCxnSpPr>
          <p:nvPr/>
        </p:nvCxnSpPr>
        <p:spPr>
          <a:xfrm>
            <a:off x="4533900" y="2510699"/>
            <a:ext cx="0" cy="31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8" idx="2"/>
            <a:endCxn id="59" idx="0"/>
          </p:cNvCxnSpPr>
          <p:nvPr/>
        </p:nvCxnSpPr>
        <p:spPr>
          <a:xfrm>
            <a:off x="4533900" y="3585301"/>
            <a:ext cx="0" cy="3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Alternate Process 57"/>
          <p:cNvSpPr/>
          <p:nvPr/>
        </p:nvSpPr>
        <p:spPr>
          <a:xfrm>
            <a:off x="3124200" y="2823301"/>
            <a:ext cx="2819400" cy="76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Change</a:t>
            </a:r>
            <a:r>
              <a:rPr lang="en-US" dirty="0" smtClean="0">
                <a:solidFill>
                  <a:schemeClr val="tx1"/>
                </a:solidFill>
              </a:rPr>
              <a:t> the faulty node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be like the correct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3124200" y="3890100"/>
            <a:ext cx="2819400" cy="8343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Roll forward </a:t>
            </a:r>
            <a:r>
              <a:rPr lang="en-US" dirty="0" smtClean="0">
                <a:solidFill>
                  <a:schemeClr val="tx1"/>
                </a:solidFill>
              </a:rPr>
              <a:t>the execution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align the trees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Algorithm: Refinement #1 (Cont’d)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34860" y="5211802"/>
            <a:ext cx="8264013" cy="1185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Approach: Roll back </a:t>
            </a:r>
            <a:r>
              <a:rPr lang="en-US" sz="2400" dirty="0" smtClean="0">
                <a:latin typeface="Tahoma"/>
                <a:cs typeface="Tahoma"/>
              </a:rPr>
              <a:t>the execution</a:t>
            </a:r>
            <a:r>
              <a:rPr lang="en-US" sz="2400" dirty="0">
                <a:latin typeface="Tahoma"/>
                <a:cs typeface="Tahoma"/>
              </a:rPr>
              <a:t>, change </a:t>
            </a:r>
            <a:r>
              <a:rPr lang="en-US" sz="2400" dirty="0" smtClean="0">
                <a:latin typeface="Tahoma"/>
                <a:cs typeface="Tahoma"/>
              </a:rPr>
              <a:t>the first faulty </a:t>
            </a:r>
            <a:r>
              <a:rPr lang="en-US" sz="2400" dirty="0">
                <a:latin typeface="Tahoma"/>
                <a:cs typeface="Tahoma"/>
              </a:rPr>
              <a:t>node, and roll forward </a:t>
            </a:r>
            <a:r>
              <a:rPr lang="en-US" sz="2400" dirty="0" smtClean="0">
                <a:latin typeface="Tahoma"/>
                <a:cs typeface="Tahoma"/>
              </a:rPr>
              <a:t>again to </a:t>
            </a:r>
            <a:r>
              <a:rPr lang="en-US" sz="2400" dirty="0">
                <a:latin typeface="Tahoma"/>
                <a:cs typeface="Tahoma"/>
              </a:rPr>
              <a:t>align the </a:t>
            </a:r>
            <a:r>
              <a:rPr lang="en-US" sz="2400" dirty="0" smtClean="0">
                <a:latin typeface="Tahoma"/>
                <a:cs typeface="Tahoma"/>
              </a:rPr>
              <a:t>trees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3026" y="4088948"/>
            <a:ext cx="3304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Provenance (symptom)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52500" y="4100093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Provenance (reference)</a:t>
            </a:r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055902" y="3498026"/>
            <a:ext cx="216444" cy="164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161770" y="3521227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23491" y="3119121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78957" y="3532259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3876" y="3131684"/>
            <a:ext cx="1825724" cy="37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Flow(next=E)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04956" y="2705727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Pkt@E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41999" y="2649628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21601" y="2247219"/>
            <a:ext cx="165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Pkt@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Srv1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77146" y="1855551"/>
            <a:ext cx="165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Pkt@Srv2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2404530" y="2223584"/>
            <a:ext cx="192530" cy="13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70794" y="3593678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51794" y="3141243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65502" y="3598443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00591" y="3150574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Flow(next=C)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32102" y="2722143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ahoma"/>
                <a:cs typeface="Tahoma"/>
              </a:rPr>
              <a:t>Pkt@C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22702" y="2722143"/>
            <a:ext cx="16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Flow(next=D)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99568" y="2292025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ahoma"/>
                <a:cs typeface="Tahoma"/>
              </a:rPr>
              <a:t>Pkt@D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80795" y="2285999"/>
            <a:ext cx="1934005" cy="36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Flow(next=Srv2)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1360702" y="3053375"/>
            <a:ext cx="216444" cy="164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1665502" y="2596175"/>
            <a:ext cx="216444" cy="164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955540" y="2193043"/>
            <a:ext cx="216444" cy="164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2122702" y="2617859"/>
            <a:ext cx="192530" cy="13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1894102" y="3053375"/>
            <a:ext cx="192530" cy="13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1589302" y="3532259"/>
            <a:ext cx="192530" cy="130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5933556" y="3009828"/>
            <a:ext cx="216444" cy="1649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5755858" y="3429786"/>
            <a:ext cx="216444" cy="164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6466956" y="3048717"/>
            <a:ext cx="192530" cy="1307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62156" y="3480293"/>
            <a:ext cx="192530" cy="1307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 flipV="1">
            <a:off x="6847956" y="2602542"/>
            <a:ext cx="192530" cy="1307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6453218" y="2581444"/>
            <a:ext cx="216444" cy="1649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020691" y="3181458"/>
            <a:ext cx="175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Flow(next=E)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20034" y="2702679"/>
            <a:ext cx="91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Pkt@E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07957" y="2728882"/>
            <a:ext cx="193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408515" y="2259078"/>
            <a:ext cx="165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Pkt@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Srv1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1349743" y="3049326"/>
            <a:ext cx="216444" cy="1649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1905061" y="3067220"/>
            <a:ext cx="192530" cy="1307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 flipV="1">
            <a:off x="2116467" y="2614732"/>
            <a:ext cx="192530" cy="1307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1663574" y="2589900"/>
            <a:ext cx="216444" cy="1649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>
          <a:xfrm>
            <a:off x="2056063" y="3178109"/>
            <a:ext cx="1483870" cy="338448"/>
          </a:xfrm>
          <a:prstGeom prst="flowChartAlternate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Alternate Process 70"/>
          <p:cNvSpPr/>
          <p:nvPr/>
        </p:nvSpPr>
        <p:spPr>
          <a:xfrm>
            <a:off x="6444654" y="3161422"/>
            <a:ext cx="1483870" cy="338448"/>
          </a:xfrm>
          <a:prstGeom prst="flowChartAlternate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45418" y="1392883"/>
            <a:ext cx="0" cy="338264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17217" y="1512301"/>
            <a:ext cx="5362845" cy="3488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cxnSp>
        <p:nvCxnSpPr>
          <p:cNvPr id="52" name="Straight Connector 51"/>
          <p:cNvCxnSpPr>
            <a:stCxn id="62" idx="4"/>
            <a:endCxn id="79" idx="2"/>
          </p:cNvCxnSpPr>
          <p:nvPr/>
        </p:nvCxnSpPr>
        <p:spPr>
          <a:xfrm>
            <a:off x="4566867" y="2920742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5"/>
          <p:cNvGrpSpPr>
            <a:grpSpLocks/>
          </p:cNvGrpSpPr>
          <p:nvPr/>
        </p:nvGrpSpPr>
        <p:grpSpPr bwMode="auto">
          <a:xfrm>
            <a:off x="2945953" y="2743439"/>
            <a:ext cx="619957" cy="354606"/>
            <a:chOff x="2423" y="2253"/>
            <a:chExt cx="257" cy="147"/>
          </a:xfrm>
        </p:grpSpPr>
        <p:sp>
          <p:nvSpPr>
            <p:cNvPr id="5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6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57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5"/>
          <p:cNvGrpSpPr>
            <a:grpSpLocks/>
          </p:cNvGrpSpPr>
          <p:nvPr/>
        </p:nvGrpSpPr>
        <p:grpSpPr bwMode="auto">
          <a:xfrm>
            <a:off x="3946910" y="2743439"/>
            <a:ext cx="619957" cy="354606"/>
            <a:chOff x="2423" y="2253"/>
            <a:chExt cx="257" cy="147"/>
          </a:xfrm>
        </p:grpSpPr>
        <p:sp>
          <p:nvSpPr>
            <p:cNvPr id="62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5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77" name="Straight Connector 76"/>
          <p:cNvCxnSpPr>
            <a:stCxn id="62" idx="2"/>
            <a:endCxn id="54" idx="4"/>
          </p:cNvCxnSpPr>
          <p:nvPr/>
        </p:nvCxnSpPr>
        <p:spPr>
          <a:xfrm flipH="1">
            <a:off x="3565910" y="2920742"/>
            <a:ext cx="383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65"/>
          <p:cNvGrpSpPr>
            <a:grpSpLocks/>
          </p:cNvGrpSpPr>
          <p:nvPr/>
        </p:nvGrpSpPr>
        <p:grpSpPr bwMode="auto">
          <a:xfrm>
            <a:off x="4937510" y="2743439"/>
            <a:ext cx="619957" cy="354606"/>
            <a:chOff x="2423" y="2253"/>
            <a:chExt cx="257" cy="147"/>
          </a:xfrm>
        </p:grpSpPr>
        <p:sp>
          <p:nvSpPr>
            <p:cNvPr id="79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1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82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6" name="Group 65"/>
          <p:cNvGrpSpPr>
            <a:grpSpLocks/>
          </p:cNvGrpSpPr>
          <p:nvPr/>
        </p:nvGrpSpPr>
        <p:grpSpPr bwMode="auto">
          <a:xfrm>
            <a:off x="3946910" y="3353039"/>
            <a:ext cx="619957" cy="354606"/>
            <a:chOff x="2423" y="2253"/>
            <a:chExt cx="257" cy="147"/>
          </a:xfrm>
        </p:grpSpPr>
        <p:sp>
          <p:nvSpPr>
            <p:cNvPr id="8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98" name="Straight Connector 97"/>
          <p:cNvCxnSpPr>
            <a:stCxn id="54" idx="2"/>
          </p:cNvCxnSpPr>
          <p:nvPr/>
        </p:nvCxnSpPr>
        <p:spPr>
          <a:xfrm flipH="1" flipV="1">
            <a:off x="2554780" y="2915386"/>
            <a:ext cx="393585" cy="53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565010" y="2950235"/>
            <a:ext cx="393585" cy="53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268468" y="3723101"/>
            <a:ext cx="0" cy="25499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127415" y="2379979"/>
            <a:ext cx="3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652099" y="3404310"/>
            <a:ext cx="3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088628" y="2380670"/>
            <a:ext cx="3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146973" y="2383855"/>
            <a:ext cx="3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4" name="Straight Connector 133"/>
          <p:cNvCxnSpPr>
            <a:stCxn id="62" idx="3"/>
            <a:endCxn id="88" idx="0"/>
          </p:cNvCxnSpPr>
          <p:nvPr/>
        </p:nvCxnSpPr>
        <p:spPr>
          <a:xfrm flipH="1">
            <a:off x="4256889" y="3098045"/>
            <a:ext cx="1206" cy="25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938" y="2564751"/>
            <a:ext cx="679600" cy="679600"/>
          </a:xfrm>
          <a:prstGeom prst="rect">
            <a:avLst/>
          </a:prstGeom>
          <a:noFill/>
        </p:spPr>
      </p:pic>
      <p:pic>
        <p:nvPicPr>
          <p:cNvPr id="138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682" y="2942360"/>
            <a:ext cx="293881" cy="293881"/>
          </a:xfrm>
          <a:prstGeom prst="rect">
            <a:avLst/>
          </a:prstGeom>
          <a:noFill/>
        </p:spPr>
      </p:pic>
      <p:pic>
        <p:nvPicPr>
          <p:cNvPr id="141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70" y="3865428"/>
            <a:ext cx="716741" cy="716741"/>
          </a:xfrm>
          <a:prstGeom prst="rect">
            <a:avLst/>
          </a:prstGeom>
          <a:noFill/>
        </p:spPr>
      </p:pic>
      <p:pic>
        <p:nvPicPr>
          <p:cNvPr id="142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055" y="4243038"/>
            <a:ext cx="293881" cy="293881"/>
          </a:xfrm>
          <a:prstGeom prst="rect">
            <a:avLst/>
          </a:prstGeom>
          <a:noFill/>
        </p:spPr>
      </p:pic>
      <p:sp>
        <p:nvSpPr>
          <p:cNvPr id="143" name="Rectangle 142"/>
          <p:cNvSpPr/>
          <p:nvPr/>
        </p:nvSpPr>
        <p:spPr>
          <a:xfrm>
            <a:off x="3769421" y="4293111"/>
            <a:ext cx="152400" cy="31857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857778" y="2363586"/>
            <a:ext cx="152400" cy="3185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88" descr="MCj043802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7347" y="2584085"/>
            <a:ext cx="590692" cy="590692"/>
          </a:xfrm>
          <a:prstGeom prst="rect">
            <a:avLst/>
          </a:prstGeom>
          <a:noFill/>
        </p:spPr>
      </p:pic>
      <p:sp>
        <p:nvSpPr>
          <p:cNvPr id="147" name="Rectangle 146"/>
          <p:cNvSpPr/>
          <p:nvPr/>
        </p:nvSpPr>
        <p:spPr>
          <a:xfrm>
            <a:off x="2993857" y="2345464"/>
            <a:ext cx="152400" cy="31857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205728" y="2348424"/>
            <a:ext cx="152400" cy="3185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29167 -0.0023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1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L -0.00052 0.00024 C -0.00018 -0.01851 3.88889E-6 -0.03634 0.00069 -0.05416 C 0.00086 -0.05926 0.00173 -0.06435 0.0026 -0.06944 C 0.00277 -0.14074 0.0026 -0.21273 0.0026 -0.28379 L 0.0026 -0.28356 C -0.00209 -0.28564 -0.00591 -0.2875 -0.00973 -0.28912 C -0.02761 -0.29583 -0.06216 -0.28935 -0.06893 -0.28912 C -0.07361 -0.28865 -0.07813 -0.28888 -0.08264 -0.28703 C -0.08403 -0.2868 -0.08594 -0.28379 -0.08594 -0.28356 L -0.08594 -0.28379 " pathEditMode="relative" rAng="0" ptsTypes="AAAAAAAAAAA">
                                      <p:cBhvr>
                                        <p:cTn id="21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3386 3.7037E-6 C 0.04914 3.7037E-6 0.06789 0.07685 0.06789 0.13935 L 0.06789 0.27893 " pathEditMode="relative" rAng="0" ptsTypes="AAAA">
                                      <p:cBhvr>
                                        <p:cTn id="2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393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3386 7.40741E-7 C 0.04914 7.40741E-7 0.06789 0.07685 0.06789 0.13935 L 0.06789 0.27893 " pathEditMode="relative" rAng="0" ptsTypes="AAAA">
                                      <p:cBhvr>
                                        <p:cTn id="24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4" grpId="0"/>
      <p:bldP spid="105" grpId="0"/>
      <p:bldP spid="106" grpId="0"/>
      <p:bldP spid="107" grpId="0"/>
      <p:bldP spid="108" grpId="0"/>
      <p:bldP spid="128" grpId="0"/>
      <p:bldP spid="129" grpId="0"/>
      <p:bldP spid="130" grpId="0"/>
      <p:bldP spid="131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71" grpId="0" animBg="1"/>
      <p:bldP spid="71" grpId="1" animBg="1"/>
      <p:bldP spid="71" grpId="2" animBg="1"/>
      <p:bldP spid="71" grpId="3" animBg="1"/>
      <p:bldP spid="51" grpId="0" animBg="1"/>
      <p:bldP spid="110" grpId="0"/>
      <p:bldP spid="111" grpId="0"/>
      <p:bldP spid="112" grpId="0"/>
      <p:bldP spid="127" grpId="0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2152" y="207054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preserve crucial differences?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71152" y="5104728"/>
            <a:ext cx="8763000" cy="1878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Problem: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There are differences that we need to preserve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Example: The packets whose provenance we are looking at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5800" y="4056314"/>
            <a:ext cx="34247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Provenance (symptom)</a:t>
            </a:r>
            <a:endParaRPr lang="en-US" sz="25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296741" y="346539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768469" y="3669989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54341" y="3213045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31236" y="3648518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83141" y="3225609"/>
            <a:ext cx="175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Flow(next=E)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00147" y="2799651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</a:t>
            </a:r>
            <a:r>
              <a:rPr lang="en-US" altLang="zh-CN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16341" y="2339989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)@Srv1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63453" y="1812826"/>
            <a:ext cx="24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)@Srv2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3116" y="3561044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2341" y="3108609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90009" y="3565809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87341" y="3117940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Flow(next=C)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4741" y="2689509"/>
            <a:ext cx="18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)@C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47209" y="2689509"/>
            <a:ext cx="16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Flow(next=D)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9291" y="2259391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)@D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51340" y="2251715"/>
            <a:ext cx="194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Flow(next=Srv2)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1525341" y="302074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1601541" y="256354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2399611" y="258522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2134941" y="3020741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1982541" y="349962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249557" y="310375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071859" y="3523710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630741" y="3142641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478157" y="357421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6949279" y="269646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554541" y="267536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lowchart: Alternate Process 117"/>
          <p:cNvSpPr/>
          <p:nvPr/>
        </p:nvSpPr>
        <p:spPr>
          <a:xfrm>
            <a:off x="339298" y="3591928"/>
            <a:ext cx="1588741" cy="338448"/>
          </a:xfrm>
          <a:prstGeom prst="flowChartAlternate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105400" y="4090727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Provenance (reference)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858001" y="2803877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794071" y="213607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 flipV="1">
            <a:off x="2592141" y="215775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4540940" y="1774418"/>
            <a:ext cx="41275" cy="279758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lowchart: Alternate Process 129"/>
          <p:cNvSpPr/>
          <p:nvPr/>
        </p:nvSpPr>
        <p:spPr>
          <a:xfrm>
            <a:off x="4854942" y="3692781"/>
            <a:ext cx="1588741" cy="338448"/>
          </a:xfrm>
          <a:prstGeom prst="flowChartAlternate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237129" y="3566501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23001" y="3109557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099896" y="3545030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51801" y="3122121"/>
            <a:ext cx="19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Flow(next=E)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68807" y="2696163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</a:t>
            </a:r>
            <a:r>
              <a:rPr lang="en-US" altLang="zh-CN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185001" y="2236501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)@Srv1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1718217" y="300026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V="1">
            <a:off x="1540519" y="342022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H="1" flipV="1">
            <a:off x="2099401" y="303915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 flipV="1">
            <a:off x="1946817" y="3470729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 flipV="1">
            <a:off x="2417939" y="2592978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2023201" y="2571880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326661" y="2700389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6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90" grpId="1"/>
      <p:bldP spid="91" grpId="0"/>
      <p:bldP spid="92" grpId="0"/>
      <p:bldP spid="93" grpId="0"/>
      <p:bldP spid="94" grpId="0"/>
      <p:bldP spid="95" grpId="0"/>
      <p:bldP spid="96" grpId="0"/>
      <p:bldP spid="97" grpId="0"/>
      <p:bldP spid="118" grpId="0" animBg="1"/>
      <p:bldP spid="118" grpId="1" animBg="1"/>
      <p:bldP spid="118" grpId="2" animBg="1"/>
      <p:bldP spid="118" grpId="3" animBg="1"/>
      <p:bldP spid="118" grpId="4" animBg="1"/>
      <p:bldP spid="118" grpId="5" animBg="1"/>
      <p:bldP spid="118" grpId="6" animBg="1"/>
      <p:bldP spid="118" grpId="7" animBg="1"/>
      <p:bldP spid="130" grpId="0" animBg="1"/>
      <p:bldP spid="130" grpId="1" animBg="1"/>
      <p:bldP spid="130" grpId="2" animBg="1"/>
      <p:bldP spid="130" grpId="3" animBg="1"/>
      <p:bldP spid="130" grpId="4" animBg="1"/>
      <p:bldP spid="132" grpId="0"/>
      <p:bldP spid="134" grpId="0"/>
      <p:bldP spid="139" grpId="0"/>
      <p:bldP spid="140" grpId="0"/>
      <p:bldP spid="200" grpId="0"/>
      <p:bldP spid="201" grpId="0"/>
      <p:bldP spid="2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765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Solution: Establish equivalence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66700" y="4724400"/>
            <a:ext cx="8763000" cy="1885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Establish an equivalence relation between the trees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Example: IP addresses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sz="2000" dirty="0" smtClean="0">
                <a:latin typeface="Tahoma"/>
                <a:cs typeface="Tahoma"/>
              </a:rPr>
              <a:t> and </a:t>
            </a: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4.3.3.1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Values on the trees can be </a:t>
            </a: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identical</a:t>
            </a:r>
            <a:r>
              <a:rPr lang="en-US" sz="2000" dirty="0" smtClean="0">
                <a:latin typeface="Tahoma"/>
                <a:cs typeface="Tahoma"/>
              </a:rPr>
              <a:t>, </a:t>
            </a:r>
            <a:r>
              <a:rPr lang="en-US" sz="2000" dirty="0" smtClean="0">
                <a:solidFill>
                  <a:srgbClr val="FF99FF"/>
                </a:solidFill>
                <a:latin typeface="Tahoma"/>
                <a:cs typeface="Tahoma"/>
              </a:rPr>
              <a:t>equivalent</a:t>
            </a:r>
            <a:r>
              <a:rPr lang="en-US" sz="2000" dirty="0" smtClean="0">
                <a:latin typeface="Tahoma"/>
                <a:cs typeface="Tahoma"/>
              </a:rPr>
              <a:t>, or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different</a:t>
            </a:r>
            <a:endParaRPr lang="en-US" sz="20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Goal: Make the trees </a:t>
            </a:r>
            <a:r>
              <a:rPr lang="en-US" sz="2400" dirty="0" smtClean="0">
                <a:solidFill>
                  <a:srgbClr val="FF99FF"/>
                </a:solidFill>
                <a:latin typeface="Tahoma"/>
                <a:cs typeface="Tahoma"/>
              </a:rPr>
              <a:t>equivalent</a:t>
            </a:r>
            <a:r>
              <a:rPr lang="en-US" sz="2400" dirty="0" smtClean="0">
                <a:latin typeface="Tahoma"/>
                <a:cs typeface="Tahoma"/>
              </a:rPr>
              <a:t>, not necessarily </a:t>
            </a:r>
            <a:r>
              <a:rPr lang="en-US" sz="2400" dirty="0" smtClean="0">
                <a:solidFill>
                  <a:srgbClr val="008000"/>
                </a:solidFill>
                <a:latin typeface="Tahoma"/>
                <a:cs typeface="Tahoma"/>
              </a:rPr>
              <a:t>identical</a:t>
            </a:r>
            <a:r>
              <a:rPr lang="en-US" sz="2400" dirty="0" smtClean="0">
                <a:latin typeface="Tahoma"/>
                <a:cs typeface="Tahoma"/>
              </a:rPr>
              <a:t>!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2000" y="4006536"/>
            <a:ext cx="3583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Provenance (symptom)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43328" y="3541975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70C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29200" y="3085031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6095" y="3520504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58000" y="309759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Flow(next=E)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75006" y="2671637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</a:t>
            </a:r>
            <a:r>
              <a:rPr lang="en-US" altLang="zh-CN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62601" y="2212125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)@Srv1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0600" y="1820761"/>
            <a:ext cx="24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)@Srv2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7975" y="3568979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70C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" y="3116544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70C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64868" y="3573744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62200" y="3125875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Flow(next=C)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2697444"/>
            <a:ext cx="18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)@C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22068" y="2697444"/>
            <a:ext cx="16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Flow(next=D)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4150" y="2267326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)@D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26199" y="2259650"/>
            <a:ext cx="209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Flow(next=Srv2)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1600200" y="302867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1676400" y="257147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2474470" y="2593160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2209800" y="302867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2057400" y="3507560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324416" y="297573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146718" y="339569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705600" y="301462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553016" y="344620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024138" y="2568452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629400" y="254735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70687" y="4027801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Provenance (reference)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32860" y="2675863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868930" y="2144007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 flipV="1">
            <a:off x="2667000" y="2165691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648200" y="1600200"/>
            <a:ext cx="0" cy="29595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 flipV="1">
            <a:off x="2492798" y="260091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368425" y="347940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90600" y="1826836"/>
            <a:ext cx="24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Srv2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460" y="3580858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4025" y="3122619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1693" y="3579819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59025" y="3131950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next=C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6425" y="2703519"/>
            <a:ext cx="18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@C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18893" y="2703519"/>
            <a:ext cx="16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next=D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0975" y="2273401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@D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67000" y="2286000"/>
            <a:ext cx="202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next=Srv2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597025" y="303475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673225" y="257755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471295" y="259923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206625" y="3034751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2054225" y="351363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865755" y="215008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663825" y="217176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489623" y="2606988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850871" y="3541975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36743" y="3085031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13638" y="3520504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65543" y="3124200"/>
            <a:ext cx="189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82549" y="2671637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75601" y="2221468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</a:t>
            </a:r>
            <a:r>
              <a:rPr lang="en-US" altLang="zh-CN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Srv1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6331959" y="297573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154261" y="339569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6713143" y="301462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6560559" y="344620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031681" y="2568452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636943" y="254735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940403" y="2675863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next=Srv1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1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6" grpId="0"/>
      <p:bldP spid="77" grpId="0"/>
      <p:bldP spid="78" grpId="0"/>
      <p:bldP spid="79" grpId="0"/>
      <p:bldP spid="89" grpId="0"/>
      <p:bldP spid="100" grpId="0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Algorithm: Refinement #2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5410200"/>
            <a:ext cx="8000744" cy="87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Benefit: Preserves the crucial differences between the trees</a:t>
            </a:r>
          </a:p>
        </p:txBody>
      </p:sp>
      <p:sp>
        <p:nvSpPr>
          <p:cNvPr id="55" name="Flowchart: Alternate Process 54"/>
          <p:cNvSpPr/>
          <p:nvPr/>
        </p:nvSpPr>
        <p:spPr>
          <a:xfrm>
            <a:off x="2705100" y="1709617"/>
            <a:ext cx="3695700" cy="76980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Roll back</a:t>
            </a:r>
            <a:r>
              <a:rPr lang="en-US" dirty="0" smtClean="0">
                <a:solidFill>
                  <a:schemeClr val="tx1"/>
                </a:solidFill>
              </a:rPr>
              <a:t> the execution to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2"/>
            <a:endCxn id="58" idx="0"/>
          </p:cNvCxnSpPr>
          <p:nvPr/>
        </p:nvCxnSpPr>
        <p:spPr>
          <a:xfrm>
            <a:off x="4552950" y="2479419"/>
            <a:ext cx="0" cy="3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8" idx="2"/>
            <a:endCxn id="59" idx="0"/>
          </p:cNvCxnSpPr>
          <p:nvPr/>
        </p:nvCxnSpPr>
        <p:spPr>
          <a:xfrm>
            <a:off x="4552950" y="3581399"/>
            <a:ext cx="0" cy="26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Alternate Process 57"/>
          <p:cNvSpPr/>
          <p:nvPr/>
        </p:nvSpPr>
        <p:spPr>
          <a:xfrm>
            <a:off x="2705100" y="2784218"/>
            <a:ext cx="3695700" cy="79718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 </a:t>
            </a:r>
            <a:r>
              <a:rPr lang="en-US" dirty="0" smtClean="0">
                <a:solidFill>
                  <a:schemeClr val="tx1"/>
                </a:solidFill>
              </a:rPr>
              <a:t>the faulty </a:t>
            </a:r>
            <a:r>
              <a:rPr lang="en-US" dirty="0">
                <a:solidFill>
                  <a:schemeClr val="tx1"/>
                </a:solidFill>
              </a:rPr>
              <a:t>node to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2705100" y="3851019"/>
            <a:ext cx="3695700" cy="72098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Roll forward </a:t>
            </a:r>
            <a:r>
              <a:rPr lang="en-US" dirty="0" smtClean="0">
                <a:solidFill>
                  <a:schemeClr val="tx1"/>
                </a:solidFill>
              </a:rPr>
              <a:t>the execution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align </a:t>
            </a:r>
            <a:r>
              <a:rPr lang="en-US" dirty="0" smtClean="0">
                <a:solidFill>
                  <a:schemeClr val="tx1"/>
                </a:solidFill>
              </a:rPr>
              <a:t>the trees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9678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like the correct node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3124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b</a:t>
            </a:r>
            <a:r>
              <a:rPr lang="en-US" strike="sngStrike" dirty="0" smtClean="0">
                <a:solidFill>
                  <a:srgbClr val="FF0000"/>
                </a:solidFill>
              </a:rPr>
              <a:t>e like the correct node </a:t>
            </a:r>
            <a:r>
              <a:rPr lang="en-US" dirty="0" smtClean="0">
                <a:solidFill>
                  <a:srgbClr val="008000"/>
                </a:solidFill>
              </a:rPr>
              <a:t>its equivalent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206615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divergence point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43200" y="2069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rgbClr val="FF0000"/>
                </a:solidFill>
              </a:rPr>
              <a:t>a divergence</a:t>
            </a:r>
            <a:r>
              <a:rPr lang="en-US" dirty="0" smtClean="0">
                <a:solidFill>
                  <a:srgbClr val="008000"/>
                </a:solidFill>
              </a:rPr>
              <a:t> a non-equivalent</a:t>
            </a:r>
            <a:r>
              <a:rPr lang="en-US" dirty="0" smtClean="0"/>
              <a:t>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2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765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Establishing and propagating equivalence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28600" y="4572000"/>
            <a:ext cx="8763000" cy="2081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Start with an initial equivalence relation between the packets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Establish a mapping between packet fields that are different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Keep track of the mapping while going up the tree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Stop at the first non-equivalent(!) node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More general approach: taint analysis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2392" y="3886968"/>
            <a:ext cx="3141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Bad provenance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43328" y="3477985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70C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29200" y="3021041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6095" y="3456514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58000" y="30336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Flow(next=E)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75006" y="2607647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</a:t>
            </a:r>
            <a:r>
              <a:rPr lang="en-US" altLang="zh-CN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4201" y="2148135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)@Srv1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38312" y="1756771"/>
            <a:ext cx="24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)@Srv2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7975" y="3504989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70C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" y="3052554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70C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64868" y="3509754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Flow(next=B)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62200" y="3061885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Flow(next=C)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2633454"/>
            <a:ext cx="18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)@C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22068" y="2633454"/>
            <a:ext cx="16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Flow(next=D)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4150" y="2203336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)@D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26199" y="2195660"/>
            <a:ext cx="202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Flow(next=Srv2)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6324416" y="291174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146718" y="333170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705600" y="295063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553016" y="338221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024138" y="2504462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629400" y="248336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485060" y="3898067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Reference provenance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32860" y="2611873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4648200" y="1536210"/>
            <a:ext cx="0" cy="29595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31356" y="342251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7635" y="3498978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3040739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4868" y="3497939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2200" y="3050070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next=C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7640" y="2650661"/>
            <a:ext cx="18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@C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612356" y="297076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840956" y="251356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209800" y="2970761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2057400" y="344964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840956" y="2086092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743200" y="210777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514600" y="2542998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850376" y="3498673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36248" y="3041729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13143" y="3477202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65048" y="3048000"/>
            <a:ext cx="1745552" cy="37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82054" y="2628335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6331959" y="291174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154261" y="333170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6713143" y="295063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6560559" y="338221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031681" y="2504462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636943" y="248336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257800" y="2590800"/>
            <a:ext cx="1752600" cy="413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" y="2590800"/>
            <a:ext cx="1752600" cy="413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0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82" grpId="2"/>
      <p:bldP spid="82" grpId="3"/>
      <p:bldP spid="83" grpId="0"/>
      <p:bldP spid="84" grpId="0"/>
      <p:bldP spid="85" grpId="0"/>
      <p:bldP spid="86" grpId="0"/>
      <p:bldP spid="88" grpId="0"/>
      <p:bldP spid="90" grpId="0"/>
      <p:bldP spid="90" grpId="1"/>
      <p:bldP spid="90" grpId="2"/>
      <p:bldP spid="90" grpId="3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6" grpId="0"/>
      <p:bldP spid="97" grpId="0"/>
      <p:bldP spid="60" grpId="0"/>
      <p:bldP spid="61" grpId="0"/>
      <p:bldP spid="62" grpId="0"/>
      <p:bldP spid="63" grpId="0"/>
      <p:bldP spid="64" grpId="0"/>
      <p:bldP spid="76" grpId="0"/>
      <p:bldP spid="77" grpId="0"/>
      <p:bldP spid="78" grpId="0"/>
      <p:bldP spid="79" grpId="0"/>
      <p:bldP spid="89" grpId="0"/>
      <p:bldP spid="89" grpId="1"/>
      <p:bldP spid="2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Propagating equivalence with taints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09600" y="4800600"/>
            <a:ext cx="7767634" cy="10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Approach: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Create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lang="en-US" sz="2000" dirty="0" smtClean="0">
                <a:solidFill>
                  <a:srgbClr val="0070C0"/>
                </a:solidFill>
                <a:latin typeface="Tahoma"/>
                <a:cs typeface="Tahoma"/>
              </a:rPr>
              <a:t>a</a:t>
            </a: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i</a:t>
            </a:r>
            <a:r>
              <a:rPr lang="en-US" sz="2000" dirty="0" smtClean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lang="en-US" sz="2000" dirty="0" smtClean="0">
                <a:solidFill>
                  <a:schemeClr val="accent4"/>
                </a:solidFill>
                <a:latin typeface="Tahoma"/>
                <a:cs typeface="Tahoma"/>
              </a:rPr>
              <a:t>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s</a:t>
            </a:r>
            <a:r>
              <a:rPr lang="en-US" sz="2000" dirty="0" smtClean="0">
                <a:latin typeface="Tahoma"/>
                <a:cs typeface="Tahoma"/>
              </a:rPr>
              <a:t> for equivalent fields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Propagate taints up the tree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Repeat until we find a non-equivalent node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42238" y="3774715"/>
            <a:ext cx="17199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Symptom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31988" y="3773266"/>
            <a:ext cx="1773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Reference</a:t>
            </a:r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943600" y="1813369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71800" y="1758423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199787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pktstat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 </a:t>
            </a:r>
            <a:r>
              <a:rPr lang="en-US" altLang="zh-CN" b="1" dirty="0" err="1" smtClean="0">
                <a:solidFill>
                  <a:srgbClr val="0070C0"/>
                </a:solidFill>
                <a:latin typeface="Tahoma"/>
                <a:cs typeface="Tahoma"/>
              </a:rPr>
              <a:t>pt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, 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8*</a:t>
            </a:r>
            <a:r>
              <a:rPr lang="en-US" altLang="zh-CN" b="1" dirty="0" err="1" smtClean="0">
                <a:solidFill>
                  <a:srgbClr val="0070C0"/>
                </a:solidFill>
                <a:latin typeface="Tahoma"/>
                <a:cs typeface="Tahoma"/>
              </a:rPr>
              <a:t>sz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, 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c+1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388" y="2916262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 </a:t>
            </a:r>
            <a:r>
              <a:rPr lang="en-US" altLang="zh-CN" b="1" dirty="0" err="1" smtClean="0">
                <a:solidFill>
                  <a:srgbClr val="0070C0"/>
                </a:solidFill>
                <a:latin typeface="Tahoma"/>
                <a:cs typeface="Tahoma"/>
              </a:rPr>
              <a:t>pt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, </a:t>
            </a:r>
            <a:r>
              <a:rPr lang="en-US" altLang="zh-CN" b="1" dirty="0" err="1" smtClean="0">
                <a:solidFill>
                  <a:srgbClr val="0070C0"/>
                </a:solidFill>
                <a:latin typeface="Tahoma"/>
                <a:cs typeface="Tahoma"/>
              </a:rPr>
              <a:t>sz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098524" y="2455763"/>
            <a:ext cx="251844" cy="4440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7708" y="3777123"/>
            <a:ext cx="21287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Computation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8173" y="2912034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pktcnt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b="1" dirty="0" smtClean="0">
                <a:solidFill>
                  <a:srgbClr val="0070C0"/>
                </a:solidFill>
                <a:latin typeface="Tahoma"/>
                <a:cs typeface="Tahoma"/>
              </a:rPr>
              <a:t>c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898673" y="2464189"/>
            <a:ext cx="238400" cy="4468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00400" y="2048695"/>
            <a:ext cx="24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pktstat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( 80 , 800 , 2 )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84976" y="2992720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( 80 , 100 )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103690" y="2560159"/>
            <a:ext cx="251844" cy="4440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848704" y="2573846"/>
            <a:ext cx="238400" cy="4468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83923" y="2125220"/>
            <a:ext cx="24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pktstat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 ( </a:t>
            </a:r>
            <a:r>
              <a:rPr lang="en-US" altLang="zh-CN" sz="800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51 , 808 , 2)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9550" y="3052248"/>
            <a:ext cx="19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( 51 , 101 )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098264" y="2619687"/>
            <a:ext cx="251844" cy="4440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831009" y="2619687"/>
            <a:ext cx="238400" cy="4468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00600" y="3022685"/>
            <a:ext cx="122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pktcnt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(1)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6508" y="3048000"/>
            <a:ext cx="160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pktcnt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(1)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7390" y="3052248"/>
            <a:ext cx="288682" cy="25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701159" y="3106728"/>
            <a:ext cx="279553" cy="25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Oval 2052"/>
          <p:cNvSpPr/>
          <p:nvPr/>
        </p:nvSpPr>
        <p:spPr>
          <a:xfrm>
            <a:off x="4165982" y="3012807"/>
            <a:ext cx="482218" cy="32832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162800" y="3068973"/>
            <a:ext cx="491086" cy="32832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ounded Rectangle 2054"/>
          <p:cNvSpPr/>
          <p:nvPr/>
        </p:nvSpPr>
        <p:spPr>
          <a:xfrm>
            <a:off x="3184976" y="2960132"/>
            <a:ext cx="1582564" cy="404525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177385" y="3048000"/>
            <a:ext cx="1582662" cy="404525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213168" y="1605147"/>
            <a:ext cx="58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?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41654" y="1642566"/>
            <a:ext cx="58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?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2057" name="Straight Arrow Connector 2056"/>
          <p:cNvCxnSpPr/>
          <p:nvPr/>
        </p:nvCxnSpPr>
        <p:spPr>
          <a:xfrm flipV="1">
            <a:off x="892469" y="2368310"/>
            <a:ext cx="221602" cy="53303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975415" y="2031434"/>
            <a:ext cx="332278" cy="33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2000" y="2985537"/>
            <a:ext cx="307764" cy="296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05354" y="2315644"/>
            <a:ext cx="233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=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741188" y="3059623"/>
            <a:ext cx="270780" cy="25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00939" y="3110725"/>
            <a:ext cx="279773" cy="25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204572" y="2972183"/>
            <a:ext cx="328925" cy="32832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flipV="1">
            <a:off x="1384878" y="1981200"/>
            <a:ext cx="642397" cy="37807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1279617" y="2416803"/>
            <a:ext cx="221602" cy="533038"/>
          </a:xfrm>
          <a:prstGeom prst="straightConnector1">
            <a:avLst/>
          </a:prstGeom>
          <a:ln w="25400">
            <a:solidFill>
              <a:srgbClr val="008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331730" y="2513031"/>
            <a:ext cx="599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x8</a:t>
            </a:r>
            <a:endParaRPr lang="en-US" sz="2500" b="1" dirty="0">
              <a:solidFill>
                <a:srgbClr val="008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173132" y="3000196"/>
            <a:ext cx="475068" cy="32832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162800" y="3056362"/>
            <a:ext cx="486068" cy="32832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188305" y="1586859"/>
            <a:ext cx="58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99FF"/>
                </a:solidFill>
              </a:rPr>
              <a:t>=</a:t>
            </a:r>
            <a:endParaRPr lang="en-US" sz="3000" b="1" dirty="0">
              <a:solidFill>
                <a:srgbClr val="FF99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16791" y="1624278"/>
            <a:ext cx="58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99FF"/>
                </a:solidFill>
              </a:rPr>
              <a:t>=</a:t>
            </a:r>
            <a:endParaRPr lang="en-US" sz="3000" b="1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3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532 L 0.06788 -0.1342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645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441 -0.1414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4288 -0.1340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671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6215 -0.133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3" grpId="0"/>
      <p:bldP spid="54" grpId="0"/>
      <p:bldP spid="59" grpId="0"/>
      <p:bldP spid="60" grpId="0"/>
      <p:bldP spid="26" grpId="0" animBg="1"/>
      <p:bldP spid="78" grpId="1" animBg="1"/>
      <p:bldP spid="2053" grpId="0" animBg="1"/>
      <p:bldP spid="85" grpId="1" animBg="1"/>
      <p:bldP spid="2055" grpId="0" animBg="1"/>
      <p:bldP spid="87" grpId="0" animBg="1"/>
      <p:bldP spid="89" grpId="0"/>
      <p:bldP spid="89" grpId="1"/>
      <p:bldP spid="89" grpId="2"/>
      <p:bldP spid="89" grpId="3"/>
      <p:bldP spid="89" grpId="4"/>
      <p:bldP spid="90" grpId="0"/>
      <p:bldP spid="90" grpId="1"/>
      <p:bldP spid="90" grpId="2"/>
      <p:bldP spid="90" grpId="3"/>
      <p:bldP spid="90" grpId="4"/>
      <p:bldP spid="92" grpId="0" animBg="1"/>
      <p:bldP spid="93" grpId="0" animBg="1"/>
      <p:bldP spid="97" grpId="0"/>
      <p:bldP spid="98" grpId="0" animBg="1"/>
      <p:bldP spid="98" grpId="1" animBg="1"/>
      <p:bldP spid="102" grpId="0" animBg="1"/>
      <p:bldP spid="102" grpId="1" animBg="1"/>
      <p:bldP spid="104" grpId="0" animBg="1"/>
      <p:bldP spid="105" grpId="0" animBg="1"/>
      <p:bldP spid="107" grpId="1"/>
      <p:bldP spid="108" grpId="0" animBg="1"/>
      <p:bldP spid="108" grpId="1" animBg="1"/>
      <p:bldP spid="109" grpId="0" animBg="1"/>
      <p:bldP spid="109" grpId="1" animBg="1"/>
      <p:bldP spid="110" grpId="4"/>
      <p:bldP spid="111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765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Changing the faulty node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66700" y="4191000"/>
            <a:ext cx="8763000" cy="2258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Change the faulty node to its equivalent: </a:t>
            </a:r>
            <a:r>
              <a:rPr lang="en-US" sz="2000" dirty="0" err="1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sz="2000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@C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Pkt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(</a:t>
            </a:r>
            <a:r>
              <a:rPr lang="en-US" sz="2000" dirty="0">
                <a:solidFill>
                  <a:srgbClr val="FF99FF"/>
                </a:solidFill>
                <a:latin typeface="Tahoma"/>
                <a:cs typeface="Tahoma"/>
                <a:sym typeface="Wingdings" panose="05000000000000000000" pitchFamily="2" charset="2"/>
              </a:rPr>
              <a:t>4.3.2.1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)</a:t>
            </a: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@</a:t>
            </a: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E</a:t>
            </a:r>
            <a:endParaRPr lang="en-US" sz="2200" dirty="0" smtClean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Have dependent nodes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 C</a:t>
            </a:r>
            <a:r>
              <a:rPr lang="en-US" sz="2000" dirty="0" smtClean="0">
                <a:latin typeface="Tahoma"/>
                <a:cs typeface="Tahoma"/>
              </a:rPr>
              <a:t>reate their equivalents recursively</a:t>
            </a:r>
            <a:endParaRPr lang="en-US" sz="2000" dirty="0">
              <a:latin typeface="Tahoma"/>
              <a:cs typeface="Tahoma"/>
            </a:endParaRPr>
          </a:p>
          <a:p>
            <a:pPr marL="12573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Example: </a:t>
            </a:r>
            <a:r>
              <a:rPr lang="en-US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next=C</a:t>
            </a:r>
            <a:r>
              <a:rPr lang="en-US" dirty="0" smtClean="0">
                <a:solidFill>
                  <a:srgbClr val="0070C0"/>
                </a:solidFill>
                <a:latin typeface="Tahoma"/>
                <a:cs typeface="Tahoma"/>
              </a:rPr>
              <a:t>) </a:t>
            </a:r>
            <a:r>
              <a:rPr lang="en-US" dirty="0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Flow(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  <a:sym typeface="Wingdings" panose="05000000000000000000" pitchFamily="2" charset="2"/>
              </a:rPr>
              <a:t>next=E</a:t>
            </a:r>
            <a:r>
              <a:rPr lang="en-US" dirty="0" smtClean="0">
                <a:solidFill>
                  <a:srgbClr val="0070C0"/>
                </a:solidFill>
                <a:latin typeface="Tahoma"/>
                <a:cs typeface="Tahoma"/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No dependent </a:t>
            </a:r>
            <a:r>
              <a:rPr lang="en-US" sz="2000" dirty="0" smtClean="0">
                <a:latin typeface="Tahoma"/>
                <a:cs typeface="Tahoma"/>
              </a:rPr>
              <a:t>nodes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Insert </a:t>
            </a:r>
            <a:r>
              <a:rPr lang="en-US" sz="2000" dirty="0" smtClean="0">
                <a:latin typeface="Tahoma"/>
                <a:cs typeface="Tahoma"/>
              </a:rPr>
              <a:t>its equivalent</a:t>
            </a:r>
          </a:p>
          <a:p>
            <a:pPr marL="12573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>
                <a:latin typeface="Tahoma"/>
                <a:cs typeface="Tahoma"/>
              </a:rPr>
              <a:t>Example: Insert </a:t>
            </a:r>
            <a:r>
              <a:rPr lang="en-US" dirty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dirty="0">
                <a:solidFill>
                  <a:srgbClr val="008000"/>
                </a:solidFill>
                <a:latin typeface="Tahoma"/>
                <a:cs typeface="Tahoma"/>
              </a:rPr>
              <a:t>next=E</a:t>
            </a:r>
            <a:r>
              <a:rPr lang="en-US" dirty="0">
                <a:solidFill>
                  <a:srgbClr val="0070C0"/>
                </a:solidFill>
                <a:latin typeface="Tahoma"/>
                <a:cs typeface="Tahoma"/>
              </a:rPr>
              <a:t>)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See </a:t>
            </a:r>
            <a:r>
              <a:rPr lang="en-US" sz="2000" dirty="0" smtClean="0">
                <a:latin typeface="Tahoma"/>
                <a:cs typeface="Tahoma"/>
              </a:rPr>
              <a:t>paper for how to </a:t>
            </a:r>
            <a:r>
              <a:rPr lang="en-US" sz="2000" dirty="0">
                <a:latin typeface="Tahoma"/>
                <a:cs typeface="Tahoma"/>
              </a:rPr>
              <a:t>propagate </a:t>
            </a:r>
            <a:r>
              <a:rPr lang="en-US" sz="2000" dirty="0" smtClean="0">
                <a:latin typeface="Tahoma"/>
                <a:cs typeface="Tahoma"/>
              </a:rPr>
              <a:t>taints in the </a:t>
            </a:r>
            <a:r>
              <a:rPr lang="en-US" sz="2000" dirty="0">
                <a:latin typeface="Tahoma"/>
                <a:cs typeface="Tahoma"/>
              </a:rPr>
              <a:t>reverse </a:t>
            </a:r>
            <a:r>
              <a:rPr lang="en-US" sz="2000" dirty="0" smtClean="0">
                <a:latin typeface="Tahoma"/>
                <a:cs typeface="Tahoma"/>
              </a:rPr>
              <a:t>direction</a:t>
            </a:r>
            <a:endParaRPr lang="en-US" sz="2000" dirty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2392" y="3493758"/>
            <a:ext cx="3141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Bad provenance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62601" y="1754925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)@Srv1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6324416" y="251853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146718" y="293849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705600" y="255742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553016" y="298900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024138" y="2111252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629400" y="209015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485060" y="3504857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Reference provenance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32860" y="2218663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4648200" y="1307610"/>
            <a:ext cx="0" cy="24261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31356" y="302930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5575" y="3142847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2888" y="2694467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8069" y="3159065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85018" y="2694467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next=C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89160" y="2238876"/>
            <a:ext cx="182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/>
                <a:cs typeface="Tahoma"/>
              </a:rPr>
              <a:t>@C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612356" y="257755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209800" y="2577551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2057400" y="305643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03106" y="3077314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42255" y="2626326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13143" y="3083992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67659" y="2663442"/>
            <a:ext cx="19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62547" y="2175351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6331959" y="2518538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154261" y="2938496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6713143" y="2557427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6560559" y="298900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031681" y="2111252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636943" y="209015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032665" y="2154842"/>
            <a:ext cx="1752600" cy="413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45181" y="2215895"/>
            <a:ext cx="1752600" cy="413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59944" y="1460822"/>
            <a:ext cx="30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Wanted: </a:t>
            </a:r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@E </a:t>
            </a:r>
            <a:r>
              <a:rPr lang="en-US" altLang="zh-CN" dirty="0" smtClean="0">
                <a:latin typeface="Tahoma"/>
                <a:cs typeface="Tahoma"/>
              </a:rPr>
              <a:t>!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81344" y="1376569"/>
            <a:ext cx="2821065" cy="544283"/>
          </a:xfrm>
          <a:prstGeom prst="wedgeRoundRectCallout">
            <a:avLst>
              <a:gd name="adj1" fmla="val -4288"/>
              <a:gd name="adj2" fmla="val 8305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711957" y="1904515"/>
            <a:ext cx="201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ahoma"/>
                <a:cs typeface="Tahoma"/>
              </a:rPr>
              <a:t>Wanted: </a:t>
            </a:r>
          </a:p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 smtClean="0">
                <a:latin typeface="Tahoma"/>
                <a:cs typeface="Tahoma"/>
              </a:rPr>
              <a:t>!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66" name="Rounded Rectangular Callout 65"/>
          <p:cNvSpPr/>
          <p:nvPr/>
        </p:nvSpPr>
        <p:spPr>
          <a:xfrm>
            <a:off x="2907785" y="2000270"/>
            <a:ext cx="1679576" cy="590530"/>
          </a:xfrm>
          <a:prstGeom prst="wedgeRoundRectCallout">
            <a:avLst>
              <a:gd name="adj1" fmla="val 250"/>
              <a:gd name="adj2" fmla="val 690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180636" y="2697685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75202" y="2663442"/>
            <a:ext cx="186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155852" y="2663920"/>
            <a:ext cx="1588597" cy="413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4884333" y="2145268"/>
            <a:ext cx="3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3" grpId="2"/>
      <p:bldP spid="63" grpId="3"/>
      <p:bldP spid="79" grpId="0"/>
      <p:bldP spid="65" grpId="0"/>
      <p:bldP spid="65" grpId="1"/>
      <p:bldP spid="66" grpId="0" animBg="1"/>
      <p:bldP spid="66" grpId="1" animBg="1"/>
      <p:bldP spid="67" grpId="0"/>
      <p:bldP spid="70" grpId="0"/>
      <p:bldP spid="99" grpId="0" animBg="1"/>
      <p:bldP spid="99" grpId="1" animBg="1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42195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Motivation: Root cause analysis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65976" y="5593701"/>
            <a:ext cx="8229600" cy="90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Networks can (and frequently do!) have bugs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We need a good debugger!</a:t>
            </a:r>
            <a:endParaRPr lang="en-US" sz="2400" dirty="0">
              <a:latin typeface="Tahoma"/>
              <a:cs typeface="Tahoma"/>
            </a:endParaRPr>
          </a:p>
        </p:txBody>
      </p:sp>
      <p:cxnSp>
        <p:nvCxnSpPr>
          <p:cNvPr id="98" name="Straight Connector 97"/>
          <p:cNvCxnSpPr>
            <a:stCxn id="118" idx="0"/>
            <a:endCxn id="156" idx="3"/>
          </p:cNvCxnSpPr>
          <p:nvPr/>
        </p:nvCxnSpPr>
        <p:spPr>
          <a:xfrm flipV="1">
            <a:off x="3476625" y="4069296"/>
            <a:ext cx="15910" cy="312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1" idx="4"/>
            <a:endCxn id="130" idx="2"/>
          </p:cNvCxnSpPr>
          <p:nvPr/>
        </p:nvCxnSpPr>
        <p:spPr>
          <a:xfrm>
            <a:off x="3801307" y="3282393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56" idx="1"/>
            <a:endCxn id="121" idx="3"/>
          </p:cNvCxnSpPr>
          <p:nvPr/>
        </p:nvCxnSpPr>
        <p:spPr>
          <a:xfrm flipV="1">
            <a:off x="3492535" y="3459696"/>
            <a:ext cx="0" cy="25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46" idx="2"/>
            <a:endCxn id="138" idx="4"/>
          </p:cNvCxnSpPr>
          <p:nvPr/>
        </p:nvCxnSpPr>
        <p:spPr>
          <a:xfrm flipH="1">
            <a:off x="5782507" y="3282393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65"/>
          <p:cNvGrpSpPr>
            <a:grpSpLocks/>
          </p:cNvGrpSpPr>
          <p:nvPr/>
        </p:nvGrpSpPr>
        <p:grpSpPr bwMode="auto">
          <a:xfrm>
            <a:off x="2180393" y="3105090"/>
            <a:ext cx="619957" cy="354606"/>
            <a:chOff x="2423" y="2253"/>
            <a:chExt cx="257" cy="147"/>
          </a:xfrm>
        </p:grpSpPr>
        <p:sp>
          <p:nvSpPr>
            <p:cNvPr id="10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7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12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118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81440"/>
            <a:ext cx="704850" cy="704850"/>
          </a:xfrm>
          <a:prstGeom prst="rect">
            <a:avLst/>
          </a:prstGeom>
          <a:noFill/>
        </p:spPr>
      </p:pic>
      <p:sp>
        <p:nvSpPr>
          <p:cNvPr id="119" name="TextBox 118"/>
          <p:cNvSpPr txBox="1"/>
          <p:nvPr/>
        </p:nvSpPr>
        <p:spPr>
          <a:xfrm>
            <a:off x="2514600" y="49338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Web</a:t>
            </a:r>
            <a:r>
              <a:rPr lang="en-US" sz="2000" dirty="0">
                <a:latin typeface="Tahoma"/>
                <a:cs typeface="Tahoma"/>
              </a:rPr>
              <a:t> s</a:t>
            </a:r>
            <a:r>
              <a:rPr lang="en-US" sz="2000" dirty="0" smtClean="0">
                <a:latin typeface="Tahoma"/>
                <a:cs typeface="Tahoma"/>
              </a:rPr>
              <a:t>erver 1</a:t>
            </a:r>
            <a:endParaRPr lang="en-US" sz="2000" dirty="0">
              <a:latin typeface="Tahoma"/>
              <a:cs typeface="Tahoma"/>
            </a:endParaRPr>
          </a:p>
        </p:txBody>
      </p:sp>
      <p:grpSp>
        <p:nvGrpSpPr>
          <p:cNvPr id="120" name="Group 65"/>
          <p:cNvGrpSpPr>
            <a:grpSpLocks/>
          </p:cNvGrpSpPr>
          <p:nvPr/>
        </p:nvGrpSpPr>
        <p:grpSpPr bwMode="auto">
          <a:xfrm>
            <a:off x="3181350" y="3105090"/>
            <a:ext cx="619957" cy="354606"/>
            <a:chOff x="2423" y="2253"/>
            <a:chExt cx="257" cy="147"/>
          </a:xfrm>
        </p:grpSpPr>
        <p:sp>
          <p:nvSpPr>
            <p:cNvPr id="12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3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24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Connector 127"/>
          <p:cNvCxnSpPr>
            <a:stCxn id="121" idx="2"/>
            <a:endCxn id="104" idx="4"/>
          </p:cNvCxnSpPr>
          <p:nvPr/>
        </p:nvCxnSpPr>
        <p:spPr>
          <a:xfrm flipH="1">
            <a:off x="2800350" y="3282393"/>
            <a:ext cx="383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65"/>
          <p:cNvGrpSpPr>
            <a:grpSpLocks/>
          </p:cNvGrpSpPr>
          <p:nvPr/>
        </p:nvGrpSpPr>
        <p:grpSpPr bwMode="auto">
          <a:xfrm>
            <a:off x="4171950" y="3105090"/>
            <a:ext cx="619957" cy="354606"/>
            <a:chOff x="2423" y="2253"/>
            <a:chExt cx="257" cy="147"/>
          </a:xfrm>
        </p:grpSpPr>
        <p:sp>
          <p:nvSpPr>
            <p:cNvPr id="13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2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33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7" name="Group 65"/>
          <p:cNvGrpSpPr>
            <a:grpSpLocks/>
          </p:cNvGrpSpPr>
          <p:nvPr/>
        </p:nvGrpSpPr>
        <p:grpSpPr bwMode="auto">
          <a:xfrm>
            <a:off x="5162550" y="3105090"/>
            <a:ext cx="619957" cy="354606"/>
            <a:chOff x="2423" y="2253"/>
            <a:chExt cx="257" cy="147"/>
          </a:xfrm>
        </p:grpSpPr>
        <p:sp>
          <p:nvSpPr>
            <p:cNvPr id="138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0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41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5" name="Group 65"/>
          <p:cNvGrpSpPr>
            <a:grpSpLocks/>
          </p:cNvGrpSpPr>
          <p:nvPr/>
        </p:nvGrpSpPr>
        <p:grpSpPr bwMode="auto">
          <a:xfrm>
            <a:off x="6153150" y="3105090"/>
            <a:ext cx="619957" cy="354606"/>
            <a:chOff x="2423" y="2253"/>
            <a:chExt cx="257" cy="147"/>
          </a:xfrm>
        </p:grpSpPr>
        <p:sp>
          <p:nvSpPr>
            <p:cNvPr id="146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7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8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54" name="Straight Connector 153"/>
          <p:cNvCxnSpPr>
            <a:stCxn id="130" idx="4"/>
            <a:endCxn id="138" idx="2"/>
          </p:cNvCxnSpPr>
          <p:nvPr/>
        </p:nvCxnSpPr>
        <p:spPr>
          <a:xfrm>
            <a:off x="4791907" y="3282393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65"/>
          <p:cNvGrpSpPr>
            <a:grpSpLocks/>
          </p:cNvGrpSpPr>
          <p:nvPr/>
        </p:nvGrpSpPr>
        <p:grpSpPr bwMode="auto">
          <a:xfrm>
            <a:off x="3181350" y="3714690"/>
            <a:ext cx="619957" cy="354606"/>
            <a:chOff x="2423" y="2253"/>
            <a:chExt cx="257" cy="147"/>
          </a:xfrm>
        </p:grpSpPr>
        <p:sp>
          <p:nvSpPr>
            <p:cNvPr id="156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8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159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166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705290"/>
            <a:ext cx="304800" cy="304800"/>
          </a:xfrm>
          <a:prstGeom prst="rect">
            <a:avLst/>
          </a:prstGeom>
          <a:noFill/>
        </p:spPr>
      </p:pic>
      <p:cxnSp>
        <p:nvCxnSpPr>
          <p:cNvPr id="167" name="Straight Connector 166"/>
          <p:cNvCxnSpPr>
            <a:endCxn id="146" idx="3"/>
          </p:cNvCxnSpPr>
          <p:nvPr/>
        </p:nvCxnSpPr>
        <p:spPr>
          <a:xfrm flipV="1">
            <a:off x="6457950" y="3459696"/>
            <a:ext cx="6385" cy="559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3867090"/>
            <a:ext cx="704850" cy="704850"/>
          </a:xfrm>
          <a:prstGeom prst="rect">
            <a:avLst/>
          </a:prstGeom>
          <a:noFill/>
        </p:spPr>
      </p:pic>
      <p:pic>
        <p:nvPicPr>
          <p:cNvPr id="169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4190940"/>
            <a:ext cx="304800" cy="304800"/>
          </a:xfrm>
          <a:prstGeom prst="rect">
            <a:avLst/>
          </a:prstGeom>
          <a:noFill/>
        </p:spPr>
      </p:pic>
      <p:sp>
        <p:nvSpPr>
          <p:cNvPr id="170" name="TextBox 169"/>
          <p:cNvSpPr txBox="1"/>
          <p:nvPr/>
        </p:nvSpPr>
        <p:spPr>
          <a:xfrm>
            <a:off x="5638800" y="44766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Web</a:t>
            </a:r>
            <a:r>
              <a:rPr lang="en-US" sz="2000" dirty="0">
                <a:latin typeface="Tahoma"/>
                <a:cs typeface="Tahoma"/>
              </a:rPr>
              <a:t> s</a:t>
            </a:r>
            <a:r>
              <a:rPr lang="en-US" sz="2000" dirty="0" smtClean="0">
                <a:latin typeface="Tahoma"/>
                <a:cs typeface="Tahoma"/>
              </a:rPr>
              <a:t>erver 2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78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2571690"/>
            <a:ext cx="1447800" cy="1447800"/>
          </a:xfrm>
          <a:prstGeom prst="rect">
            <a:avLst/>
          </a:prstGeom>
          <a:noFill/>
        </p:spPr>
      </p:pic>
      <p:cxnSp>
        <p:nvCxnSpPr>
          <p:cNvPr id="179" name="Straight Connector 178"/>
          <p:cNvCxnSpPr>
            <a:stCxn id="104" idx="2"/>
            <a:endCxn id="178" idx="3"/>
          </p:cNvCxnSpPr>
          <p:nvPr/>
        </p:nvCxnSpPr>
        <p:spPr>
          <a:xfrm flipH="1">
            <a:off x="1809750" y="3282393"/>
            <a:ext cx="373055" cy="13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14350" y="384798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Internet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1885950" y="3562290"/>
            <a:ext cx="43434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85950" y="3714690"/>
            <a:ext cx="1066800" cy="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971800" y="3684210"/>
            <a:ext cx="0" cy="649224"/>
          </a:xfrm>
          <a:prstGeom prst="line">
            <a:avLst/>
          </a:prstGeom>
          <a:ln w="76200">
            <a:solidFill>
              <a:srgbClr val="008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6229350" y="3534858"/>
            <a:ext cx="0" cy="49377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"/>
          <p:cNvSpPr txBox="1"/>
          <p:nvPr/>
        </p:nvSpPr>
        <p:spPr>
          <a:xfrm>
            <a:off x="7391400" y="4076580"/>
            <a:ext cx="61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91" name="Cloud Callout 190"/>
          <p:cNvSpPr/>
          <p:nvPr/>
        </p:nvSpPr>
        <p:spPr>
          <a:xfrm>
            <a:off x="6096000" y="1905000"/>
            <a:ext cx="3010647" cy="1276290"/>
          </a:xfrm>
          <a:prstGeom prst="cloudCallout">
            <a:avLst>
              <a:gd name="adj1" fmla="val 3388"/>
              <a:gd name="adj2" fmla="val 71550"/>
            </a:avLst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  <a:latin typeface="Tahoma"/>
                <a:cs typeface="Tahoma"/>
              </a:rPr>
              <a:t>Traffic is arriving at the wrong server !?!</a:t>
            </a:r>
            <a:endParaRPr lang="en-US" sz="19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7400" y="4019490"/>
            <a:ext cx="304800" cy="3048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484805" y="3543180"/>
            <a:ext cx="134754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4.3.2.0/24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49325" y="3806016"/>
            <a:ext cx="135323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4.3.3.0/24</a:t>
            </a:r>
            <a:endParaRPr lang="en-US" sz="2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905000" y="3713647"/>
            <a:ext cx="1066800" cy="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44057" y="3658934"/>
            <a:ext cx="0" cy="778202"/>
          </a:xfrm>
          <a:prstGeom prst="line">
            <a:avLst/>
          </a:prstGeom>
          <a:ln w="127000">
            <a:solidFill>
              <a:srgbClr val="008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79596" y="1866920"/>
            <a:ext cx="821111" cy="82658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3461576" y="1492659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SDN controller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02556" y="2470144"/>
            <a:ext cx="1085278" cy="446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717589" y="2622544"/>
            <a:ext cx="422646" cy="38310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09243" y="2688810"/>
            <a:ext cx="154892" cy="33279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699438" y="2551851"/>
            <a:ext cx="710762" cy="4203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886586" y="2449258"/>
            <a:ext cx="1477114" cy="54956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8" idx="2"/>
          </p:cNvCxnSpPr>
          <p:nvPr/>
        </p:nvCxnSpPr>
        <p:spPr>
          <a:xfrm flipH="1">
            <a:off x="3848848" y="2693505"/>
            <a:ext cx="441303" cy="10201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88" descr="MCj0438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2446" y="2108581"/>
            <a:ext cx="419603" cy="419603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2270330" y="1524000"/>
            <a:ext cx="4892470" cy="37297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</a:rPr>
              <a:t>From: </a:t>
            </a:r>
            <a:r>
              <a:rPr lang="en-US" sz="2200" dirty="0" smtClean="0">
                <a:solidFill>
                  <a:schemeClr val="tx1"/>
                </a:solidFill>
                <a:hlinkClick r:id="rId8"/>
              </a:rPr>
              <a:t>alice@xyz.com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To: Admin (</a:t>
            </a:r>
            <a:r>
              <a:rPr lang="en-US" sz="2200" dirty="0" smtClean="0">
                <a:solidFill>
                  <a:schemeClr val="tx1"/>
                </a:solidFill>
                <a:hlinkClick r:id="rId9"/>
              </a:rPr>
              <a:t>bob@xyz.com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Title: Help!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My server is receiving suspicious traffic from 4.3.2.0/24--it should have been sent to the low-security server.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Packets from 4.3.3.0/24 are still being routed correctly. Can you help?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514600" y="3534858"/>
            <a:ext cx="37147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14600" y="3893199"/>
            <a:ext cx="2514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 descr="MCj043262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8170" y="3463453"/>
            <a:ext cx="703290" cy="70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6493 0.11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95" grpId="0"/>
      <p:bldP spid="86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sosceles Triangle 129"/>
          <p:cNvSpPr/>
          <p:nvPr/>
        </p:nvSpPr>
        <p:spPr>
          <a:xfrm>
            <a:off x="1547547" y="1749207"/>
            <a:ext cx="1870176" cy="1874928"/>
          </a:xfrm>
          <a:prstGeom prst="triangle">
            <a:avLst>
              <a:gd name="adj" fmla="val 4726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1552522" y="1762754"/>
            <a:ext cx="1870176" cy="1874928"/>
          </a:xfrm>
          <a:prstGeom prst="triangle">
            <a:avLst>
              <a:gd name="adj" fmla="val 47269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/>
        </p:nvSpPr>
        <p:spPr>
          <a:xfrm>
            <a:off x="1542572" y="2465081"/>
            <a:ext cx="1127791" cy="116129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2372" y="13373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Problem: Multiple faults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61177" y="5181600"/>
            <a:ext cx="8763000" cy="1378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Problem: There could be more than one difference between the two trees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Solution: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Repeat until the trees are completely aligned</a:t>
            </a:r>
            <a:endParaRPr lang="en-US"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41007" y="4420974"/>
            <a:ext cx="3141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Bad provenance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31849" y="4420974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Reference provenance</a:t>
            </a:r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458719" y="1786174"/>
            <a:ext cx="0" cy="29595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/>
          <p:cNvSpPr/>
          <p:nvPr/>
        </p:nvSpPr>
        <p:spPr>
          <a:xfrm>
            <a:off x="5803494" y="1752600"/>
            <a:ext cx="1895397" cy="1845390"/>
          </a:xfrm>
          <a:prstGeom prst="triangle">
            <a:avLst>
              <a:gd name="adj" fmla="val 4726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/>
          <p:cNvSpPr/>
          <p:nvPr/>
        </p:nvSpPr>
        <p:spPr>
          <a:xfrm>
            <a:off x="1550001" y="2459735"/>
            <a:ext cx="1127791" cy="11612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/>
          <p:cNvSpPr/>
          <p:nvPr/>
        </p:nvSpPr>
        <p:spPr>
          <a:xfrm>
            <a:off x="1550001" y="3022256"/>
            <a:ext cx="601488" cy="619357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>
            <a:off x="5812354" y="2454538"/>
            <a:ext cx="1143000" cy="11430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>
            <a:off x="5803494" y="2987938"/>
            <a:ext cx="609600" cy="60960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75490" y="3759919"/>
            <a:ext cx="133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#1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44749" y="3648987"/>
            <a:ext cx="279613" cy="3225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572999" y="2690516"/>
            <a:ext cx="259991" cy="26594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76633" y="2362200"/>
            <a:ext cx="9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Aligned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5778696" y="2682534"/>
            <a:ext cx="259991" cy="26594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082330" y="2354218"/>
            <a:ext cx="9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Aligned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836529" y="4078572"/>
            <a:ext cx="133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#2</a:t>
            </a:r>
            <a:endParaRPr lang="en-US" dirty="0"/>
          </a:p>
        </p:txBody>
      </p:sp>
      <p:cxnSp>
        <p:nvCxnSpPr>
          <p:cNvPr id="124" name="Straight Arrow Connector 123"/>
          <p:cNvCxnSpPr>
            <a:stCxn id="123" idx="0"/>
          </p:cNvCxnSpPr>
          <p:nvPr/>
        </p:nvCxnSpPr>
        <p:spPr>
          <a:xfrm flipV="1">
            <a:off x="2505492" y="3681842"/>
            <a:ext cx="176251" cy="3967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811050" y="2108502"/>
            <a:ext cx="259991" cy="26594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114684" y="1780186"/>
            <a:ext cx="9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Aligned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132714" y="2131312"/>
            <a:ext cx="259991" cy="26594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436348" y="1802996"/>
            <a:ext cx="9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Aligned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2065031" y="1484897"/>
            <a:ext cx="259991" cy="26594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368665" y="1156581"/>
            <a:ext cx="9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Aligned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6425442" y="1475972"/>
            <a:ext cx="259991" cy="26594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729076" y="1147656"/>
            <a:ext cx="96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Aligned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091934" y="3905781"/>
            <a:ext cx="133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#3</a:t>
            </a:r>
            <a:endParaRPr lang="en-US" dirty="0"/>
          </a:p>
        </p:txBody>
      </p:sp>
      <p:cxnSp>
        <p:nvCxnSpPr>
          <p:cNvPr id="138" name="Straight Arrow Connector 137"/>
          <p:cNvCxnSpPr/>
          <p:nvPr/>
        </p:nvCxnSpPr>
        <p:spPr>
          <a:xfrm flipH="1" flipV="1">
            <a:off x="3443177" y="3681842"/>
            <a:ext cx="209174" cy="2922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0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90" grpId="0" animBg="1"/>
      <p:bldP spid="125" grpId="0" animBg="1"/>
      <p:bldP spid="94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16" grpId="0"/>
      <p:bldP spid="118" grpId="0"/>
      <p:bldP spid="123" grpId="0"/>
      <p:bldP spid="127" grpId="0"/>
      <p:bldP spid="127" grpId="1"/>
      <p:bldP spid="129" grpId="0"/>
      <p:bldP spid="129" grpId="1"/>
      <p:bldP spid="134" grpId="0"/>
      <p:bldP spid="136" grpId="0"/>
      <p:bldP spid="1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Refinement #3: Final algorithm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3" name="Straight Connector 2"/>
          <p:cNvCxnSpPr>
            <a:stCxn id="2" idx="1"/>
          </p:cNvCxnSpPr>
          <p:nvPr/>
        </p:nvCxnSpPr>
        <p:spPr>
          <a:xfrm flipH="1" flipV="1">
            <a:off x="2033033" y="4876800"/>
            <a:ext cx="1143000" cy="83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2120" y="2707908"/>
            <a:ext cx="1863" cy="217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13983" y="2724421"/>
            <a:ext cx="762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2775983" y="1295110"/>
            <a:ext cx="3600450" cy="76980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Roll back</a:t>
            </a:r>
            <a:r>
              <a:rPr lang="en-US" dirty="0" smtClean="0">
                <a:solidFill>
                  <a:schemeClr val="tx1"/>
                </a:solidFill>
              </a:rPr>
              <a:t> the execution to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  <a:endCxn id="21" idx="0"/>
          </p:cNvCxnSpPr>
          <p:nvPr/>
        </p:nvCxnSpPr>
        <p:spPr>
          <a:xfrm>
            <a:off x="4576208" y="206491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2"/>
            <a:endCxn id="27" idx="0"/>
          </p:cNvCxnSpPr>
          <p:nvPr/>
        </p:nvCxnSpPr>
        <p:spPr>
          <a:xfrm>
            <a:off x="4576208" y="3056816"/>
            <a:ext cx="0" cy="379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/>
          <p:cNvSpPr/>
          <p:nvPr/>
        </p:nvSpPr>
        <p:spPr>
          <a:xfrm>
            <a:off x="2775983" y="2369712"/>
            <a:ext cx="3600450" cy="68710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 </a:t>
            </a:r>
            <a:r>
              <a:rPr lang="en-US" dirty="0" smtClean="0">
                <a:solidFill>
                  <a:schemeClr val="tx1"/>
                </a:solidFill>
              </a:rPr>
              <a:t>the faulty </a:t>
            </a:r>
            <a:r>
              <a:rPr lang="en-US" dirty="0">
                <a:solidFill>
                  <a:schemeClr val="tx1"/>
                </a:solidFill>
              </a:rPr>
              <a:t>node to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2775983" y="3436512"/>
            <a:ext cx="3600450" cy="72098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Roll forward </a:t>
            </a:r>
            <a:r>
              <a:rPr lang="en-US" dirty="0" smtClean="0">
                <a:solidFill>
                  <a:schemeClr val="tx1"/>
                </a:solidFill>
              </a:rPr>
              <a:t>the execution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align </a:t>
            </a:r>
            <a:r>
              <a:rPr lang="en-US" dirty="0" smtClean="0">
                <a:solidFill>
                  <a:schemeClr val="tx1"/>
                </a:solidFill>
              </a:rPr>
              <a:t>the trees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8833" y="2667000"/>
            <a:ext cx="416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b</a:t>
            </a:r>
            <a:r>
              <a:rPr lang="en-US" strike="sngStrike" dirty="0" smtClean="0">
                <a:solidFill>
                  <a:srgbClr val="FF0000"/>
                </a:solidFill>
              </a:rPr>
              <a:t>e like the correct node </a:t>
            </a:r>
            <a:r>
              <a:rPr lang="en-US" dirty="0" smtClean="0">
                <a:solidFill>
                  <a:srgbClr val="008000"/>
                </a:solidFill>
              </a:rPr>
              <a:t>its equivalent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5033" y="1600200"/>
            <a:ext cx="372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rgbClr val="FF0000"/>
                </a:solidFill>
              </a:rPr>
              <a:t>a divergence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a non-equivalent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2" name="Flowchart: Decision 1"/>
          <p:cNvSpPr/>
          <p:nvPr/>
        </p:nvSpPr>
        <p:spPr>
          <a:xfrm>
            <a:off x="3176033" y="4419600"/>
            <a:ext cx="2781300" cy="93101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Completely equivalent?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2" idx="0"/>
          </p:cNvCxnSpPr>
          <p:nvPr/>
        </p:nvCxnSpPr>
        <p:spPr>
          <a:xfrm>
            <a:off x="4566683" y="4157493"/>
            <a:ext cx="0" cy="262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47633" y="5334000"/>
            <a:ext cx="0" cy="39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ata 9"/>
          <p:cNvSpPr/>
          <p:nvPr/>
        </p:nvSpPr>
        <p:spPr>
          <a:xfrm>
            <a:off x="3633233" y="5749248"/>
            <a:ext cx="1981200" cy="65155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633" y="5297003"/>
            <a:ext cx="52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3733800"/>
            <a:ext cx="81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0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13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Rolling forward the execution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28600" y="5289602"/>
            <a:ext cx="8763000" cy="1836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Roll the execution forward to align the trees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Output the accumulated change(s): 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</a:rPr>
              <a:t>Flow</a:t>
            </a:r>
            <a:r>
              <a:rPr lang="en-US" sz="2000" dirty="0" smtClean="0">
                <a:latin typeface="Tahoma"/>
                <a:cs typeface="Tahoma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next=C</a:t>
            </a:r>
            <a:r>
              <a:rPr lang="en-US" sz="2000" dirty="0" smtClean="0">
                <a:latin typeface="Tahoma"/>
                <a:cs typeface="Tahoma"/>
              </a:rPr>
              <a:t>) </a:t>
            </a:r>
            <a:r>
              <a:rPr lang="en-US" sz="2000" dirty="0"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70C0"/>
                </a:solidFill>
                <a:latin typeface="Tahoma"/>
                <a:cs typeface="Tahoma"/>
              </a:rPr>
              <a:t>Flow</a:t>
            </a:r>
            <a:r>
              <a:rPr lang="en-US" sz="2000" dirty="0">
                <a:latin typeface="Tahoma"/>
                <a:cs typeface="Tahoma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next=E</a:t>
            </a:r>
            <a:r>
              <a:rPr lang="en-US" sz="2000" dirty="0" smtClean="0">
                <a:latin typeface="Tahoma"/>
                <a:cs typeface="Tahoma"/>
              </a:rPr>
              <a:t>)!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14400" y="3867457"/>
            <a:ext cx="3141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Bad provenance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07953" y="1959938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)@Srv1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6469768" y="272355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292070" y="3143509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6850952" y="2762440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698368" y="319401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7169490" y="231626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6774752" y="2295167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374711" y="3878556"/>
            <a:ext cx="3733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Reference provenance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80503" y="2423676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Flow(next=Srv1)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4495800" y="1536210"/>
            <a:ext cx="0" cy="29595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39908" y="3234317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4127" y="3347860"/>
            <a:ext cx="178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 smtClean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1440" y="2899480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06621" y="3364078"/>
            <a:ext cx="164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620908" y="2782564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218352" y="2782564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2065952" y="3261448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848458" y="3282327"/>
            <a:ext cx="191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@A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87607" y="2831339"/>
            <a:ext cx="17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/>
                <a:cs typeface="Tahoma"/>
              </a:rPr>
              <a:t>@B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58495" y="3289005"/>
            <a:ext cx="205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next=B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07899" y="2380364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zh-CN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6477311" y="2723551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299613" y="3143509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6858495" y="2762440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6705911" y="3194016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7177033" y="2316265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782295" y="2295167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63979" y="2866310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43481" y="2875574"/>
            <a:ext cx="19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6857" y="2415309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@C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16" y="2402637"/>
            <a:ext cx="175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@E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27732" y="2426481"/>
            <a:ext cx="201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next=Srv1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39908" y="1881413"/>
            <a:ext cx="250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/>
                <a:cs typeface="Tahoma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4.3.2.1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r>
              <a:rPr lang="en-US" altLang="zh-CN" dirty="0" smtClean="0">
                <a:solidFill>
                  <a:srgbClr val="008000"/>
                </a:solidFill>
                <a:latin typeface="Tahoma"/>
                <a:cs typeface="Tahoma"/>
              </a:rPr>
              <a:t>@Srv1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759929" y="2262413"/>
            <a:ext cx="216444" cy="164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357373" y="2262413"/>
            <a:ext cx="192530" cy="1307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15000" y="1956698"/>
            <a:ext cx="242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 smtClean="0">
                <a:solidFill>
                  <a:srgbClr val="FF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)@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Srv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80502" y="2430823"/>
            <a:ext cx="23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next=Srv1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87834" y="2370129"/>
            <a:ext cx="17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Pkt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dirty="0">
                <a:solidFill>
                  <a:srgbClr val="FF99FF"/>
                </a:solidFill>
                <a:latin typeface="Tahoma"/>
                <a:cs typeface="Tahoma"/>
              </a:rPr>
              <a:t>4.3.3.1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zh-CN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</a:t>
            </a:r>
            <a:endParaRPr lang="en-US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215080"/>
            <a:ext cx="965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99FF"/>
                </a:solidFill>
              </a:rPr>
              <a:t>=</a:t>
            </a:r>
            <a:endParaRPr lang="en-US" sz="8000" dirty="0">
              <a:solidFill>
                <a:srgbClr val="FF99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56436" y="2856651"/>
            <a:ext cx="17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/>
                <a:cs typeface="Tahoma"/>
              </a:rPr>
              <a:t>next=C</a:t>
            </a:r>
            <a:r>
              <a:rPr lang="en-US" altLang="zh-CN" dirty="0" smtClean="0">
                <a:solidFill>
                  <a:srgbClr val="0070C0"/>
                </a:solidFill>
                <a:latin typeface="Tahoma"/>
                <a:cs typeface="Tahoma"/>
              </a:rPr>
              <a:t>)</a:t>
            </a:r>
            <a:endParaRPr lang="en-US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43482" y="2870883"/>
            <a:ext cx="187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Flow(</a:t>
            </a:r>
            <a:r>
              <a:rPr lang="en-US" altLang="zh-CN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next=E</a:t>
            </a: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1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21" grpId="0"/>
      <p:bldP spid="89" grpId="0"/>
      <p:bldP spid="67" grpId="0"/>
      <p:bldP spid="70" grpId="0"/>
      <p:bldP spid="48" grpId="0"/>
      <p:bldP spid="48" grpId="1"/>
      <p:bldP spid="48" grpId="2"/>
      <p:bldP spid="48" grpId="3"/>
      <p:bldP spid="50" grpId="0"/>
      <p:bldP spid="52" grpId="0"/>
      <p:bldP spid="53" grpId="0"/>
      <p:bldP spid="56" grpId="0"/>
      <p:bldP spid="57" grpId="0"/>
      <p:bldP spid="69" grpId="0"/>
      <p:bldP spid="5" grpId="0"/>
      <p:bldP spid="63" grpId="0"/>
      <p:bldP spid="63" grpId="1"/>
      <p:bldP spid="63" grpId="2"/>
      <p:bldP spid="63" grpId="3"/>
      <p:bldP spid="65" grpId="0"/>
      <p:bldP spid="65" grpId="1"/>
      <p:bldP spid="65" grpId="2"/>
      <p:bldP spid="6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89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2954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Motivation: Root cause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 analysis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Differential provenance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Background: Provenance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008000"/>
                </a:solidFill>
                <a:latin typeface="Tahoma"/>
                <a:cs typeface="Tahoma"/>
              </a:rPr>
              <a:t>Strawman</a:t>
            </a: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 approach</a:t>
            </a:r>
            <a:endParaRPr lang="en-US" sz="2000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  <a:latin typeface="Tahoma"/>
                <a:cs typeface="Tahoma"/>
              </a:rPr>
              <a:t>Algorithm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Evaluation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Prototype implementation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Usability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Query processing speed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Complex network diagnostics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056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43" y="1371600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02409"/>
            <a:ext cx="304800" cy="412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83409"/>
            <a:ext cx="304800" cy="412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64409"/>
            <a:ext cx="304800" cy="4121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04800" y="3352800"/>
            <a:ext cx="522767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Prototype implementation: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DiffProv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057400"/>
            <a:ext cx="8458200" cy="2081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Mostly focuses on Network </a:t>
            </a:r>
            <a:r>
              <a:rPr lang="en-US" sz="2400" dirty="0" err="1" smtClean="0">
                <a:latin typeface="Tahoma"/>
                <a:cs typeface="Tahoma"/>
              </a:rPr>
              <a:t>Datalog</a:t>
            </a:r>
            <a:r>
              <a:rPr lang="en-US" sz="2400" dirty="0" smtClean="0">
                <a:latin typeface="Tahoma"/>
                <a:cs typeface="Tahoma"/>
              </a:rPr>
              <a:t> (</a:t>
            </a:r>
            <a:r>
              <a:rPr lang="en-US" sz="2400" dirty="0" err="1" smtClean="0">
                <a:latin typeface="Tahoma"/>
                <a:cs typeface="Tahoma"/>
              </a:rPr>
              <a:t>NDlog</a:t>
            </a:r>
            <a:r>
              <a:rPr lang="en-US" sz="2400" dirty="0" smtClean="0">
                <a:latin typeface="Tahoma"/>
                <a:cs typeface="Tahoma"/>
              </a:rPr>
              <a:t>) </a:t>
            </a:r>
            <a:r>
              <a:rPr lang="en-US" sz="2200" dirty="0">
                <a:latin typeface="Tahoma"/>
                <a:cs typeface="Tahoma"/>
              </a:rPr>
              <a:t>[CACM ’2009</a:t>
            </a:r>
            <a:r>
              <a:rPr lang="en-US" sz="2200" dirty="0" smtClean="0">
                <a:latin typeface="Tahoma"/>
                <a:cs typeface="Tahoma"/>
              </a:rPr>
              <a:t>] </a:t>
            </a:r>
            <a:r>
              <a:rPr lang="en-US" sz="2400" dirty="0" smtClean="0">
                <a:latin typeface="Tahoma"/>
                <a:cs typeface="Tahoma"/>
              </a:rPr>
              <a:t>programs, where provenance is easy to see 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err="1" smtClean="0">
                <a:latin typeface="Tahoma"/>
                <a:cs typeface="Tahoma"/>
              </a:rPr>
              <a:t>NetCore</a:t>
            </a:r>
            <a:r>
              <a:rPr lang="en-US" sz="2400" dirty="0" smtClean="0">
                <a:latin typeface="Tahoma"/>
                <a:cs typeface="Tahoma"/>
              </a:rPr>
              <a:t> </a:t>
            </a:r>
            <a:r>
              <a:rPr lang="en-US" sz="2200" dirty="0" smtClean="0">
                <a:latin typeface="Tahoma"/>
                <a:cs typeface="Tahoma"/>
              </a:rPr>
              <a:t>[NSDI ’13]</a:t>
            </a:r>
            <a:r>
              <a:rPr lang="en-US" sz="2400" dirty="0" smtClean="0">
                <a:latin typeface="Tahoma"/>
                <a:cs typeface="Tahoma"/>
              </a:rPr>
              <a:t> programs are also supported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Applicable beyond SDN: Hadoop MapReduce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Integrated with </a:t>
            </a:r>
            <a:r>
              <a:rPr lang="en-US" sz="2400" dirty="0" err="1" smtClean="0">
                <a:latin typeface="Tahoma"/>
                <a:cs typeface="Tahoma"/>
              </a:rPr>
              <a:t>Mininet</a:t>
            </a:r>
            <a:r>
              <a:rPr lang="en-US" sz="2400" dirty="0">
                <a:latin typeface="Tahoma"/>
                <a:cs typeface="Tahoma"/>
              </a:rPr>
              <a:t> </a:t>
            </a:r>
            <a:r>
              <a:rPr lang="en-US" sz="2400" dirty="0" smtClean="0">
                <a:latin typeface="Tahoma"/>
                <a:cs typeface="Tahoma"/>
              </a:rPr>
              <a:t>+ the Beacon controller; based on </a:t>
            </a:r>
            <a:r>
              <a:rPr lang="en-US" sz="2400" dirty="0" err="1" smtClean="0">
                <a:latin typeface="Tahoma"/>
                <a:cs typeface="Tahoma"/>
              </a:rPr>
              <a:t>Rapidnet</a:t>
            </a:r>
            <a:endParaRPr lang="en-US" sz="2400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91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Evaluation: Overview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752600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Q1: How well does </a:t>
            </a:r>
            <a:r>
              <a:rPr lang="en-US" sz="2200" dirty="0" err="1" smtClean="0">
                <a:latin typeface="Tahoma"/>
                <a:cs typeface="Tahoma"/>
              </a:rPr>
              <a:t>DiffProv</a:t>
            </a:r>
            <a:r>
              <a:rPr lang="en-US" sz="2200" dirty="0" smtClean="0">
                <a:latin typeface="Tahoma"/>
                <a:cs typeface="Tahoma"/>
              </a:rPr>
              <a:t> find the root cause?</a:t>
            </a:r>
            <a:br>
              <a:rPr lang="en-US" sz="2200" dirty="0" smtClean="0">
                <a:latin typeface="Tahoma"/>
                <a:cs typeface="Tahoma"/>
              </a:rPr>
            </a:br>
            <a:endParaRPr lang="en-US" sz="22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Q2: How much overhead does </a:t>
            </a:r>
            <a:r>
              <a:rPr lang="en-US" sz="2200" dirty="0" err="1" smtClean="0">
                <a:latin typeface="Tahoma"/>
                <a:cs typeface="Tahoma"/>
              </a:rPr>
              <a:t>DiffProv</a:t>
            </a:r>
            <a:r>
              <a:rPr lang="en-US" sz="2200" dirty="0" smtClean="0">
                <a:latin typeface="Tahoma"/>
                <a:cs typeface="Tahoma"/>
              </a:rPr>
              <a:t> incur at runtime? 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/>
            </a:r>
            <a:br>
              <a:rPr lang="en-US" sz="2200" dirty="0" smtClean="0">
                <a:latin typeface="Tahoma"/>
                <a:cs typeface="Tahoma"/>
              </a:rPr>
            </a:br>
            <a:r>
              <a:rPr lang="en-US" sz="2200" dirty="0" smtClean="0">
                <a:latin typeface="Tahoma"/>
                <a:cs typeface="Tahoma"/>
              </a:rPr>
              <a:t>Q3: How quickly does </a:t>
            </a:r>
            <a:r>
              <a:rPr lang="en-US" sz="2200" dirty="0" err="1" smtClean="0">
                <a:latin typeface="Tahoma"/>
                <a:cs typeface="Tahoma"/>
              </a:rPr>
              <a:t>DiffProv</a:t>
            </a:r>
            <a:r>
              <a:rPr lang="en-US" sz="2200" dirty="0" smtClean="0">
                <a:latin typeface="Tahoma"/>
                <a:cs typeface="Tahoma"/>
              </a:rPr>
              <a:t> answer diagnostic queries?</a:t>
            </a:r>
          </a:p>
          <a:p>
            <a:pPr>
              <a:spcBef>
                <a:spcPct val="20000"/>
              </a:spcBef>
              <a:defRPr/>
            </a:pPr>
            <a:endParaRPr lang="en-US" sz="22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Q4: How well does </a:t>
            </a:r>
            <a:r>
              <a:rPr lang="en-US" sz="2200" dirty="0" err="1" smtClean="0">
                <a:latin typeface="Tahoma"/>
                <a:cs typeface="Tahoma"/>
              </a:rPr>
              <a:t>DiffProv</a:t>
            </a:r>
            <a:r>
              <a:rPr lang="en-US" sz="2200" dirty="0" smtClean="0">
                <a:latin typeface="Tahoma"/>
                <a:cs typeface="Tahoma"/>
              </a:rPr>
              <a:t> recognize bad reference events?</a:t>
            </a:r>
          </a:p>
          <a:p>
            <a:pPr>
              <a:spcBef>
                <a:spcPct val="20000"/>
              </a:spcBef>
              <a:defRPr/>
            </a:pP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Q5: How well does </a:t>
            </a:r>
            <a:r>
              <a:rPr lang="en-US" sz="2200" dirty="0" err="1" smtClean="0">
                <a:latin typeface="Tahoma"/>
                <a:cs typeface="Tahoma"/>
              </a:rPr>
              <a:t>DiffProv</a:t>
            </a:r>
            <a:r>
              <a:rPr lang="en-US" sz="2200" dirty="0" smtClean="0">
                <a:latin typeface="Tahoma"/>
                <a:cs typeface="Tahoma"/>
              </a:rPr>
              <a:t> work for complex networks?</a:t>
            </a:r>
          </a:p>
        </p:txBody>
      </p:sp>
      <p:pic>
        <p:nvPicPr>
          <p:cNvPr id="48" name="Picture 4" descr="http://www.photo-dictionary.com/photofiles/list/7432/9974check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241826" cy="327424"/>
          </a:xfrm>
          <a:prstGeom prst="rect">
            <a:avLst/>
          </a:prstGeom>
          <a:noFill/>
        </p:spPr>
      </p:pic>
      <p:pic>
        <p:nvPicPr>
          <p:cNvPr id="50" name="Picture 4" descr="http://www.photo-dictionary.com/photofiles/list/7432/9974check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74" y="3330176"/>
            <a:ext cx="241826" cy="327424"/>
          </a:xfrm>
          <a:prstGeom prst="rect">
            <a:avLst/>
          </a:prstGeom>
          <a:noFill/>
        </p:spPr>
      </p:pic>
      <p:pic>
        <p:nvPicPr>
          <p:cNvPr id="51" name="Picture 4" descr="http://www.photo-dictionary.com/photofiles/list/7432/9974check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30376"/>
            <a:ext cx="241826" cy="327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44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Experimental setup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57200" y="1371600"/>
            <a:ext cx="8458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endParaRPr lang="en-US" sz="1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We adapted seven diagnostic scenarios: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SDN1: Broken flow entry </a:t>
            </a:r>
            <a:r>
              <a:rPr lang="en-US" dirty="0" smtClean="0">
                <a:latin typeface="Tahoma"/>
                <a:cs typeface="Tahoma"/>
              </a:rPr>
              <a:t>[Empr.Soft.Eng.’09]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SDN2: Multi-controller inconsistency</a:t>
            </a:r>
            <a:r>
              <a:rPr lang="en-US" dirty="0">
                <a:latin typeface="Tahoma"/>
                <a:cs typeface="Tahoma"/>
              </a:rPr>
              <a:t> [CoNEXT’14]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SDN3: Unexpected rule expiration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dirty="0" smtClean="0">
                <a:latin typeface="Tahoma"/>
                <a:cs typeface="Tahoma"/>
              </a:rPr>
              <a:t>[P2P’13]</a:t>
            </a:r>
            <a:endParaRPr lang="en-US" dirty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SDN4: Multiple faulty entries </a:t>
            </a:r>
            <a:r>
              <a:rPr lang="en-US" dirty="0" smtClean="0">
                <a:latin typeface="Tahoma"/>
                <a:cs typeface="Tahoma"/>
              </a:rPr>
              <a:t>[</a:t>
            </a:r>
            <a:r>
              <a:rPr lang="en-US" dirty="0">
                <a:latin typeface="Tahoma"/>
                <a:cs typeface="Tahoma"/>
              </a:rPr>
              <a:t>Empr.Soft.Eng.’09]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Complex network </a:t>
            </a:r>
            <a:r>
              <a:rPr lang="en-US" sz="2000" dirty="0" smtClean="0">
                <a:latin typeface="Tahoma"/>
                <a:cs typeface="Tahoma"/>
              </a:rPr>
              <a:t>diagnostics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dirty="0" smtClean="0">
                <a:latin typeface="Tahoma"/>
                <a:cs typeface="Tahoma"/>
              </a:rPr>
              <a:t>[CoNEXT’12]</a:t>
            </a:r>
            <a:endParaRPr lang="en-US" dirty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MR1: Configuration changes  </a:t>
            </a:r>
            <a:r>
              <a:rPr lang="en-US" dirty="0" smtClean="0">
                <a:latin typeface="Tahoma"/>
                <a:cs typeface="Tahoma"/>
              </a:rPr>
              <a:t>[Industry collaborators]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MR2: Code </a:t>
            </a:r>
            <a:r>
              <a:rPr lang="en-US" sz="2000" dirty="0">
                <a:latin typeface="Tahoma"/>
                <a:cs typeface="Tahoma"/>
              </a:rPr>
              <a:t>changes </a:t>
            </a:r>
            <a:r>
              <a:rPr lang="en-US" dirty="0">
                <a:latin typeface="Tahoma"/>
                <a:cs typeface="Tahoma"/>
              </a:rPr>
              <a:t>[Industry collaborators]</a:t>
            </a:r>
          </a:p>
          <a:p>
            <a:pPr lvl="1">
              <a:spcBef>
                <a:spcPct val="20000"/>
              </a:spcBef>
              <a:buSzPct val="130000"/>
              <a:defRPr/>
            </a:pPr>
            <a:endParaRPr lang="en-US" sz="12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Baseline: Y!, a provenance debugger without reference support </a:t>
            </a:r>
            <a:r>
              <a:rPr lang="en-US" dirty="0">
                <a:latin typeface="Tahoma"/>
                <a:cs typeface="Tahoma"/>
              </a:rPr>
              <a:t>[SIGCOMM’14]</a:t>
            </a:r>
          </a:p>
        </p:txBody>
      </p:sp>
    </p:spTree>
    <p:extLst>
      <p:ext uri="{BB962C8B-B14F-4D97-AF65-F5344CB8AC3E}">
        <p14:creationId xmlns:p14="http://schemas.microsoft.com/office/powerpoint/2010/main" val="12591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2012" y="228600"/>
            <a:ext cx="803858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well does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DiffProv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find the root cause?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6" name="TextBox 18"/>
          <p:cNvSpPr txBox="1"/>
          <p:nvPr/>
        </p:nvSpPr>
        <p:spPr>
          <a:xfrm>
            <a:off x="458877" y="4419600"/>
            <a:ext cx="143071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Provenance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(symptom)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5084264" y="4638726"/>
            <a:ext cx="18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Naïve diff</a:t>
            </a:r>
            <a:endParaRPr lang="en-US" sz="1800" dirty="0"/>
          </a:p>
        </p:txBody>
      </p:sp>
      <p:sp>
        <p:nvSpPr>
          <p:cNvPr id="34" name="TextBox 18"/>
          <p:cNvSpPr txBox="1"/>
          <p:nvPr/>
        </p:nvSpPr>
        <p:spPr>
          <a:xfrm>
            <a:off x="7444250" y="2188037"/>
            <a:ext cx="189923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Next hop of </a:t>
            </a:r>
          </a:p>
          <a:p>
            <a:pPr algn="l"/>
            <a:r>
              <a:rPr lang="en-US" sz="1800" dirty="0" smtClean="0"/>
              <a:t>rule 7 is wrong</a:t>
            </a:r>
            <a:endParaRPr lang="en-US" sz="1800" dirty="0"/>
          </a:p>
        </p:txBody>
      </p:sp>
      <p:pic>
        <p:nvPicPr>
          <p:cNvPr id="20" name="Picture 19" descr="dnsrecvbad-borderin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5" y="2037465"/>
            <a:ext cx="2056855" cy="2058212"/>
          </a:xfrm>
          <a:prstGeom prst="rect">
            <a:avLst/>
          </a:prstGeom>
        </p:spPr>
      </p:pic>
      <p:pic>
        <p:nvPicPr>
          <p:cNvPr id="21" name="Picture 20" descr="httprecv-auto-bordering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1976623" cy="1688482"/>
          </a:xfrm>
          <a:prstGeom prst="rect">
            <a:avLst/>
          </a:prstGeom>
        </p:spPr>
      </p:pic>
      <p:sp>
        <p:nvSpPr>
          <p:cNvPr id="22" name="TextBox 18"/>
          <p:cNvSpPr txBox="1"/>
          <p:nvPr/>
        </p:nvSpPr>
        <p:spPr>
          <a:xfrm>
            <a:off x="2957028" y="4419600"/>
            <a:ext cx="143071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Provenance 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(reference)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7221805" y="4638726"/>
            <a:ext cx="18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b="1" dirty="0" err="1" smtClean="0"/>
              <a:t>DiffProv</a:t>
            </a:r>
            <a:endParaRPr lang="en-US" sz="1800" b="1" dirty="0"/>
          </a:p>
        </p:txBody>
      </p:sp>
      <p:sp>
        <p:nvSpPr>
          <p:cNvPr id="2" name="Oval 1"/>
          <p:cNvSpPr/>
          <p:nvPr/>
        </p:nvSpPr>
        <p:spPr>
          <a:xfrm>
            <a:off x="8077200" y="333244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6" descr="magnify copy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44214">
            <a:off x="7518646" y="2946645"/>
            <a:ext cx="636560" cy="63656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>
            <a:off x="2431464" y="1899019"/>
            <a:ext cx="0" cy="222371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46039" y="1908544"/>
            <a:ext cx="0" cy="222371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9000" y="1917461"/>
            <a:ext cx="0" cy="222371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8"/>
          <p:cNvSpPr txBox="1"/>
          <p:nvPr/>
        </p:nvSpPr>
        <p:spPr>
          <a:xfrm>
            <a:off x="483117" y="533878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201 nodes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5112617" y="5338787"/>
            <a:ext cx="18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278 nodes</a:t>
            </a:r>
            <a:endParaRPr lang="en-US" sz="1800" dirty="0"/>
          </a:p>
        </p:txBody>
      </p:sp>
      <p:sp>
        <p:nvSpPr>
          <p:cNvPr id="38" name="TextBox 18"/>
          <p:cNvSpPr txBox="1"/>
          <p:nvPr/>
        </p:nvSpPr>
        <p:spPr>
          <a:xfrm>
            <a:off x="2957787" y="533878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156 nodes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7221805" y="5338787"/>
            <a:ext cx="18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1 node!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5715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5638800"/>
            <a:ext cx="838200" cy="838200"/>
          </a:xfrm>
          <a:prstGeom prst="rect">
            <a:avLst/>
          </a:prstGeom>
        </p:spPr>
      </p:pic>
      <p:pic>
        <p:nvPicPr>
          <p:cNvPr id="32" name="Picture 31" descr="naivediff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2151035" cy="20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7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/>
      <p:bldP spid="37" grpId="0"/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228600"/>
            <a:ext cx="84788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How well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DiffProv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find the root cause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(Cont’d)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0375" y="5876826"/>
            <a:ext cx="853122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err="1" smtClean="0">
                <a:latin typeface="Tahoma"/>
                <a:cs typeface="Tahoma"/>
              </a:rPr>
              <a:t>DiffProv</a:t>
            </a:r>
            <a:r>
              <a:rPr lang="en-US" sz="2200" dirty="0" smtClean="0">
                <a:latin typeface="Tahoma"/>
                <a:cs typeface="Tahoma"/>
              </a:rPr>
              <a:t> finds </a:t>
            </a: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one or two nodes (the faulty rules</a:t>
            </a:r>
            <a:r>
              <a:rPr lang="en-US" sz="22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or </a:t>
            </a:r>
            <a:r>
              <a:rPr lang="en-US" sz="2200" dirty="0" err="1" smtClean="0">
                <a:solidFill>
                  <a:srgbClr val="FF0000"/>
                </a:solidFill>
                <a:latin typeface="Tahoma"/>
                <a:cs typeface="Tahoma"/>
              </a:rPr>
              <a:t>MapReduce</a:t>
            </a: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 configuration entries)</a:t>
            </a:r>
            <a:r>
              <a:rPr lang="en-US" sz="2200" dirty="0" smtClean="0">
                <a:latin typeface="Tahoma"/>
                <a:cs typeface="Tahoma"/>
              </a:rPr>
              <a:t>, which are the actual root cause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65978"/>
              </p:ext>
            </p:extLst>
          </p:nvPr>
        </p:nvGraphicFramePr>
        <p:xfrm>
          <a:off x="1085850" y="974517"/>
          <a:ext cx="7010400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203960"/>
                <a:gridCol w="1402080"/>
                <a:gridCol w="1402080"/>
                <a:gridCol w="1402080"/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Query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SDN1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SDN2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SDN3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SDN4</a:t>
                      </a:r>
                      <a:endParaRPr lang="en-US" b="1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Num. of faults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DiffProv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Reference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Symptom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Plain</a:t>
                      </a:r>
                      <a:r>
                        <a:rPr lang="en-US" b="1" baseline="0" dirty="0" smtClean="0"/>
                        <a:t> tree diff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6050" y="221068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156                    156                    156                 201/201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6050" y="259168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201                    156                    201                 156/145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86050" y="298435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278                    238                     74                  278/218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86050" y="178731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1                         1                        1                        2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6050" y="136394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1                         1                        1                        2</a:t>
            </a:r>
            <a:endParaRPr lang="en-US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24620"/>
              </p:ext>
            </p:extLst>
          </p:nvPr>
        </p:nvGraphicFramePr>
        <p:xfrm>
          <a:off x="1085850" y="3458118"/>
          <a:ext cx="7010400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203960"/>
                <a:gridCol w="1402080"/>
                <a:gridCol w="1402080"/>
                <a:gridCol w="1402080"/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Query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MR1-D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MR2-D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MR1-I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MR2-I</a:t>
                      </a:r>
                      <a:endParaRPr lang="en-US" b="1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Num. of faults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DiffProv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Reference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Symptom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Plain</a:t>
                      </a:r>
                      <a:r>
                        <a:rPr lang="en-US" b="1" baseline="0" dirty="0" smtClean="0"/>
                        <a:t> tree diff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86050" y="427091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1                         1                        1                        1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6050" y="384754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1                         1                        1                        1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458841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1051                  1001                  588                     588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43200" y="504561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1051                   848                   588                     438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542661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164                    306                   240                     216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3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1" grpId="0"/>
      <p:bldP spid="12" grpId="0"/>
      <p:bldP spid="13" grpId="0"/>
      <p:bldP spid="13" grpId="1"/>
      <p:bldP spid="13" grpId="2"/>
      <p:bldP spid="13" grpId="3"/>
      <p:bldP spid="29" grpId="0"/>
      <p:bldP spid="29" grpId="1"/>
      <p:bldP spid="29" grpId="2"/>
      <p:bldP spid="29" grpId="3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1" y="762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long does </a:t>
            </a:r>
            <a:r>
              <a:rPr lang="en-US" sz="2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DiffProv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take to find the root causes?</a:t>
            </a: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9184" y="6096000"/>
            <a:ext cx="826401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300" dirty="0" err="1" smtClean="0">
                <a:latin typeface="Tahoma"/>
                <a:cs typeface="Tahoma"/>
              </a:rPr>
              <a:t>DiffProv</a:t>
            </a:r>
            <a:r>
              <a:rPr lang="en-US" sz="2300" dirty="0" smtClean="0">
                <a:latin typeface="Tahoma"/>
                <a:cs typeface="Tahoma"/>
              </a:rPr>
              <a:t> answered most of our queries </a:t>
            </a:r>
            <a:r>
              <a:rPr lang="en-US" sz="2300" dirty="0" smtClean="0">
                <a:solidFill>
                  <a:srgbClr val="FF0000"/>
                </a:solidFill>
                <a:latin typeface="Tahoma"/>
                <a:cs typeface="Tahoma"/>
              </a:rPr>
              <a:t>within one minute</a:t>
            </a:r>
            <a:r>
              <a:rPr lang="en-US" sz="2300" dirty="0" smtClean="0">
                <a:latin typeface="Tahoma"/>
                <a:cs typeface="Tahoma"/>
              </a:rPr>
              <a:t>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830" y="1215149"/>
            <a:ext cx="1335222" cy="4536100"/>
            <a:chOff x="-439597" y="2614348"/>
            <a:chExt cx="1335222" cy="3227188"/>
          </a:xfrm>
        </p:grpSpPr>
        <p:sp>
          <p:nvSpPr>
            <p:cNvPr id="12" name="Rectangle 11"/>
            <p:cNvSpPr/>
            <p:nvPr/>
          </p:nvSpPr>
          <p:spPr>
            <a:xfrm>
              <a:off x="-439597" y="2750406"/>
              <a:ext cx="1077346" cy="262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Time (s)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95625" y="2614348"/>
              <a:ext cx="0" cy="3227188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82625" y="1060378"/>
            <a:ext cx="650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120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100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80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60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40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20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8317" y="3736481"/>
            <a:ext cx="258194" cy="19785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2368" y="3736481"/>
            <a:ext cx="274454" cy="19785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8449" y="3720584"/>
            <a:ext cx="282667" cy="19944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6425" y="5715000"/>
            <a:ext cx="276898" cy="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29199" y="1783613"/>
            <a:ext cx="273571" cy="3931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0825" y="5705856"/>
            <a:ext cx="276898" cy="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59354" y="4222013"/>
            <a:ext cx="285744" cy="1492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33671" y="3404213"/>
            <a:ext cx="5285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52.6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76671" y="3404213"/>
            <a:ext cx="5285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52.9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62400" y="3404213"/>
            <a:ext cx="5285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53.7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15000" y="3879778"/>
            <a:ext cx="5285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38.9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09559" y="2069343"/>
            <a:ext cx="498416" cy="1554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09652" y="1966833"/>
            <a:ext cx="838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/>
              <a:t>DiffProv</a:t>
            </a:r>
            <a:endParaRPr lang="en-US" sz="1500" b="1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4860376" y="1441378"/>
            <a:ext cx="6260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105.2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703767" y="4222013"/>
            <a:ext cx="280229" cy="14929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58071" y="3861413"/>
            <a:ext cx="5285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39.6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6384" y="5695890"/>
            <a:ext cx="7310416" cy="400110"/>
            <a:chOff x="873956" y="5822466"/>
            <a:chExt cx="8407775" cy="40011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73956" y="5841536"/>
              <a:ext cx="7959564" cy="9444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17074" y="5822466"/>
              <a:ext cx="8364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1" dirty="0" smtClean="0"/>
                <a:t>      SDN1          SDN2       SDN3      SDN4      MR1      MR2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0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 animBg="1"/>
      <p:bldP spid="23" grpId="0" animBg="1"/>
      <p:bldP spid="26" grpId="0" animBg="1"/>
      <p:bldP spid="29" grpId="0" animBg="1"/>
      <p:bldP spid="32" grpId="0"/>
      <p:bldP spid="35" grpId="0"/>
      <p:bldP spid="37" grpId="0"/>
      <p:bldP spid="45" grpId="0"/>
      <p:bldP spid="48" grpId="0" animBg="1"/>
      <p:bldP spid="51" grpId="0"/>
      <p:bldP spid="62" grpId="0"/>
      <p:bldP spid="64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604" y="142195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Debugging networks with provenance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00261" y="5097174"/>
            <a:ext cx="8516112" cy="78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Existing debuggers tell us what happened</a:t>
            </a: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Example: </a:t>
            </a:r>
            <a:r>
              <a:rPr lang="en-US" sz="2000" dirty="0" err="1" smtClean="0">
                <a:latin typeface="Tahoma"/>
                <a:cs typeface="Tahoma"/>
              </a:rPr>
              <a:t>NetSight</a:t>
            </a:r>
            <a:r>
              <a:rPr lang="en-US" sz="2000" dirty="0" smtClean="0">
                <a:latin typeface="Tahoma"/>
                <a:cs typeface="Tahoma"/>
              </a:rPr>
              <a:t> [NSDI’14]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Provenance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Tahoma"/>
              </a:rPr>
              <a:t>offers a richer explanation</a:t>
            </a:r>
          </a:p>
          <a:p>
            <a:pPr marL="12573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Example: Y! [SIGCOMM’14]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</p:txBody>
      </p:sp>
      <p:cxnSp>
        <p:nvCxnSpPr>
          <p:cNvPr id="33" name="Straight Connector 32"/>
          <p:cNvCxnSpPr>
            <a:stCxn id="65" idx="2"/>
            <a:endCxn id="46" idx="4"/>
          </p:cNvCxnSpPr>
          <p:nvPr/>
        </p:nvCxnSpPr>
        <p:spPr>
          <a:xfrm flipH="1">
            <a:off x="2283226" y="2062162"/>
            <a:ext cx="459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65"/>
          <p:cNvGrpSpPr>
            <a:grpSpLocks/>
          </p:cNvGrpSpPr>
          <p:nvPr/>
        </p:nvGrpSpPr>
        <p:grpSpPr bwMode="auto">
          <a:xfrm>
            <a:off x="614834" y="1881217"/>
            <a:ext cx="619957" cy="354606"/>
            <a:chOff x="2423" y="2253"/>
            <a:chExt cx="257" cy="147"/>
          </a:xfrm>
        </p:grpSpPr>
        <p:sp>
          <p:nvSpPr>
            <p:cNvPr id="3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7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38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65"/>
          <p:cNvGrpSpPr>
            <a:grpSpLocks/>
          </p:cNvGrpSpPr>
          <p:nvPr/>
        </p:nvGrpSpPr>
        <p:grpSpPr bwMode="auto">
          <a:xfrm>
            <a:off x="1663269" y="1884859"/>
            <a:ext cx="619957" cy="354606"/>
            <a:chOff x="2423" y="2253"/>
            <a:chExt cx="257" cy="147"/>
          </a:xfrm>
        </p:grpSpPr>
        <p:sp>
          <p:nvSpPr>
            <p:cNvPr id="46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50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4" name="Straight Connector 53"/>
          <p:cNvCxnSpPr>
            <a:stCxn id="46" idx="2"/>
            <a:endCxn id="35" idx="4"/>
          </p:cNvCxnSpPr>
          <p:nvPr/>
        </p:nvCxnSpPr>
        <p:spPr>
          <a:xfrm flipH="1" flipV="1">
            <a:off x="1234791" y="2058520"/>
            <a:ext cx="430890" cy="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5"/>
          <p:cNvGrpSpPr>
            <a:grpSpLocks/>
          </p:cNvGrpSpPr>
          <p:nvPr/>
        </p:nvGrpSpPr>
        <p:grpSpPr bwMode="auto">
          <a:xfrm>
            <a:off x="2740426" y="1884859"/>
            <a:ext cx="619957" cy="354606"/>
            <a:chOff x="2423" y="2253"/>
            <a:chExt cx="257" cy="147"/>
          </a:xfrm>
        </p:grpSpPr>
        <p:sp>
          <p:nvSpPr>
            <p:cNvPr id="6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7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704193" y="21667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710097" y="21698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883890" y="21698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959961" y="115749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C received packet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95094" y="1866343"/>
            <a:ext cx="20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B sent packet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30330" y="26928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B received packet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26268" y="1843167"/>
            <a:ext cx="226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Rule match on B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82689" y="3525692"/>
            <a:ext cx="19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A sent packet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3245" y="1503859"/>
            <a:ext cx="12818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511826" y="112285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Packet P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6474224" y="1623480"/>
            <a:ext cx="253551" cy="153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867400" y="3102595"/>
            <a:ext cx="0" cy="446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930642" y="1503859"/>
            <a:ext cx="12818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449223" y="112285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ahoma"/>
                <a:cs typeface="Tahoma"/>
              </a:rPr>
              <a:t>P</a:t>
            </a:r>
            <a:r>
              <a:rPr lang="en-US" altLang="zh-CN" dirty="0" smtClean="0">
                <a:latin typeface="Tahoma"/>
                <a:cs typeface="Tahoma"/>
              </a:rPr>
              <a:t>acket P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32452" y="3717907"/>
            <a:ext cx="2076045" cy="1235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491413" y="2243075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34909" y="2517395"/>
            <a:ext cx="259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Rule for 4.3.2.0/24 </a:t>
            </a:r>
          </a:p>
          <a:p>
            <a:r>
              <a:rPr lang="en-US" altLang="zh-CN" dirty="0" smtClean="0">
                <a:latin typeface="Tahoma"/>
                <a:cs typeface="Tahoma"/>
              </a:rPr>
              <a:t>installed by controller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192158" y="3195001"/>
            <a:ext cx="121498" cy="667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5400000">
            <a:off x="4059787" y="3642822"/>
            <a:ext cx="61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…</a:t>
            </a:r>
            <a:endParaRPr lang="en-US" sz="7000" dirty="0"/>
          </a:p>
        </p:txBody>
      </p:sp>
      <p:sp>
        <p:nvSpPr>
          <p:cNvPr id="74" name="TextBox 73"/>
          <p:cNvSpPr txBox="1"/>
          <p:nvPr/>
        </p:nvSpPr>
        <p:spPr>
          <a:xfrm>
            <a:off x="7667730" y="3412489"/>
            <a:ext cx="167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ahoma"/>
                <a:cs typeface="Tahoma"/>
              </a:rPr>
              <a:t>PacketIn</a:t>
            </a:r>
            <a:endParaRPr lang="en-US" altLang="zh-CN" dirty="0" smtClean="0">
              <a:latin typeface="Tahoma"/>
              <a:cs typeface="Tahoma"/>
            </a:endParaRPr>
          </a:p>
          <a:p>
            <a:r>
              <a:rPr lang="en-US" altLang="zh-CN" dirty="0" smtClean="0">
                <a:latin typeface="Tahoma"/>
                <a:cs typeface="Tahoma"/>
              </a:rPr>
              <a:t>from 4.3.2.1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92045" y="3852895"/>
            <a:ext cx="206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Controller: </a:t>
            </a:r>
          </a:p>
          <a:p>
            <a:r>
              <a:rPr lang="en-US" altLang="zh-CN" dirty="0" smtClean="0">
                <a:latin typeface="Tahoma"/>
                <a:cs typeface="Tahoma"/>
              </a:rPr>
              <a:t>next hop should be port2!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7790569" y="3135329"/>
            <a:ext cx="306460" cy="376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94931" y="2722716"/>
            <a:ext cx="821111" cy="82658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115894" y="2429639"/>
            <a:ext cx="547375" cy="33976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66165" y="2429639"/>
            <a:ext cx="0" cy="29307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55473" y="2451703"/>
            <a:ext cx="609868" cy="31018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867400" y="2356859"/>
            <a:ext cx="0" cy="400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886662" y="1529335"/>
            <a:ext cx="0" cy="412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678973" y="3357136"/>
            <a:ext cx="226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Rule match on A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6526929" y="3137449"/>
            <a:ext cx="253551" cy="153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163052" y="1517023"/>
            <a:ext cx="222504" cy="40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4872590" y="2300950"/>
            <a:ext cx="222504" cy="40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4553193" y="3055460"/>
            <a:ext cx="222504" cy="40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5400000">
            <a:off x="5782727" y="3692567"/>
            <a:ext cx="61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…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83758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11615 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1737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1133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11563 -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1528 0.001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25 -0.003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6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11111 0.000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4618 -0.0050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25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3316 0.000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21996 -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19271 0.0245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5" grpId="0"/>
      <p:bldP spid="55" grpId="1"/>
      <p:bldP spid="56" grpId="0"/>
      <p:bldP spid="56" grpId="1"/>
      <p:bldP spid="57" grpId="0"/>
      <p:bldP spid="58" grpId="0"/>
      <p:bldP spid="58" grpId="1"/>
      <p:bldP spid="12" grpId="0" animBg="1"/>
      <p:bldP spid="12" grpId="1" animBg="1"/>
      <p:bldP spid="72" grpId="0"/>
      <p:bldP spid="72" grpId="1"/>
      <p:bldP spid="85" grpId="0" animBg="1"/>
      <p:bldP spid="85" grpId="1" animBg="1"/>
      <p:bldP spid="86" grpId="0"/>
      <p:bldP spid="86" grpId="1"/>
      <p:bldP spid="22" grpId="0" animBg="1"/>
      <p:bldP spid="22" grpId="1" animBg="1"/>
      <p:bldP spid="22" grpId="2" animBg="1"/>
      <p:bldP spid="22" grpId="3" animBg="1"/>
      <p:bldP spid="62" grpId="0"/>
      <p:bldP spid="81" grpId="0"/>
      <p:bldP spid="74" grpId="0"/>
      <p:bldP spid="82" grpId="0"/>
      <p:bldP spid="93" grpId="0"/>
      <p:bldP spid="93" grpId="1"/>
      <p:bldP spid="1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well does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DiffProv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work in complex networks?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7975" y="1600200"/>
            <a:ext cx="870669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Setup: larger topology, complex </a:t>
            </a:r>
            <a:r>
              <a:rPr lang="en-US" sz="2400" dirty="0" err="1" smtClean="0">
                <a:latin typeface="Tahoma"/>
                <a:cs typeface="Tahoma"/>
              </a:rPr>
              <a:t>config</a:t>
            </a:r>
            <a:r>
              <a:rPr lang="en-US" sz="2400" dirty="0" smtClean="0">
                <a:latin typeface="Tahoma"/>
                <a:cs typeface="Tahoma"/>
              </a:rPr>
              <a:t>, background traffic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‘Forwarding error’ scenario </a:t>
            </a:r>
            <a:r>
              <a:rPr lang="en-US" sz="1500" dirty="0" smtClean="0">
                <a:latin typeface="Tahoma"/>
                <a:cs typeface="Tahoma"/>
              </a:rPr>
              <a:t>[ATPG-CoNEXT’12]</a:t>
            </a:r>
            <a:endParaRPr lang="en-US" sz="1500" dirty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Stanford </a:t>
            </a:r>
            <a:r>
              <a:rPr lang="en-US" sz="2000" dirty="0" smtClean="0">
                <a:latin typeface="Tahoma"/>
                <a:cs typeface="Tahoma"/>
              </a:rPr>
              <a:t>network: 757,000 forwarding entries and 1,500 ACL rules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u="sng" dirty="0" smtClean="0">
                <a:latin typeface="Tahoma"/>
                <a:cs typeface="Tahoma"/>
              </a:rPr>
              <a:t>Multiple faults:</a:t>
            </a:r>
            <a:r>
              <a:rPr lang="en-US" sz="2000" dirty="0" smtClean="0">
                <a:latin typeface="Tahoma"/>
                <a:cs typeface="Tahoma"/>
              </a:rPr>
              <a:t> Injected 20 additional faulty entries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u="sng" dirty="0" smtClean="0">
                <a:latin typeface="Tahoma"/>
                <a:cs typeface="Tahoma"/>
              </a:rPr>
              <a:t>Background traffic:</a:t>
            </a:r>
            <a:r>
              <a:rPr lang="en-US" sz="2000" dirty="0" smtClean="0">
                <a:latin typeface="Tahoma"/>
                <a:cs typeface="Tahoma"/>
              </a:rPr>
              <a:t> 12GB traffic, 69 protocol types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2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Results: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err="1" smtClean="0">
                <a:latin typeface="Tahoma"/>
                <a:cs typeface="Tahoma"/>
              </a:rPr>
              <a:t>DiffProv</a:t>
            </a:r>
            <a:r>
              <a:rPr lang="en-US" sz="2000" dirty="0" smtClean="0">
                <a:latin typeface="Tahoma"/>
                <a:cs typeface="Tahoma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faulty entry for </a:t>
            </a:r>
            <a:r>
              <a:rPr lang="en-US" sz="2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misconfigured subnet – one node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uFill>
                  <a:solidFill>
                    <a:srgbClr val="FF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the root cause despite heavy interference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200" dirty="0" smtClean="0">
              <a:uFill>
                <a:solidFill>
                  <a:srgbClr val="FF0000"/>
                </a:solidFill>
              </a:u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Why is </a:t>
            </a:r>
            <a:r>
              <a:rPr lang="en-US" sz="2400" dirty="0" err="1" smtClean="0">
                <a:latin typeface="Tahoma"/>
                <a:cs typeface="Tahoma"/>
              </a:rPr>
              <a:t>DiffProv</a:t>
            </a:r>
            <a:r>
              <a:rPr lang="en-US" sz="2400" dirty="0" smtClean="0">
                <a:latin typeface="Tahoma"/>
                <a:cs typeface="Tahoma"/>
              </a:rPr>
              <a:t> not confused by the interference?</a:t>
            </a:r>
            <a:endParaRPr lang="en-US" sz="2400" dirty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Provenance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captures causality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, not merely correlations!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u="sng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u="sng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933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29418" y="1143000"/>
            <a:ext cx="8305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Debugging networks is hard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good debuggers to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root causes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spcBef>
                <a:spcPct val="20000"/>
              </a:spcBef>
              <a:buSzPct val="130000"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insight: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use reference events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often have more information than we are using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Idea: Reason about the differences between bad events and reference events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Approach: Differential provenance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built a prototype debugger for SDNs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Applicable to other distributed systems beyond SDNs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Result: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precise diagnostics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Differential provenance can often identify a single root cause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20000"/>
              </a:spcBef>
              <a:buSzPct val="130000"/>
              <a:defRPr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srecvba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0820">
            <a:off x="1613579" y="199004"/>
            <a:ext cx="5342906" cy="61490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28600" y="152400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Problem: The explanation can be too big!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1278" y="5715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1278" y="5715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271278" y="5715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73" name="Straight Arrow Connector 172"/>
          <p:cNvCxnSpPr/>
          <p:nvPr/>
        </p:nvCxnSpPr>
        <p:spPr>
          <a:xfrm flipH="1" flipV="1">
            <a:off x="7211847" y="4049713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6821303" y="4297363"/>
            <a:ext cx="1428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Root cause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0177" y="3948816"/>
            <a:ext cx="1248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Symptom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1058543" y="3948817"/>
            <a:ext cx="221634" cy="2000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gnify copy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61" y="3677399"/>
            <a:ext cx="741670" cy="741670"/>
          </a:xfrm>
          <a:prstGeom prst="rect">
            <a:avLst/>
          </a:prstGeom>
          <a:noFill/>
        </p:spPr>
      </p:pic>
      <p:pic>
        <p:nvPicPr>
          <p:cNvPr id="24" name="Picture 23" descr="magnify copy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919" y="3783073"/>
            <a:ext cx="752456" cy="752456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452253" y="2335093"/>
            <a:ext cx="2133600" cy="1143000"/>
          </a:xfrm>
          <a:prstGeom prst="wedgeRoundRectCallout">
            <a:avLst>
              <a:gd name="adj1" fmla="val -25248"/>
              <a:gd name="adj2" fmla="val 8555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Packet arrives at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wrong server</a:t>
            </a:r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821303" y="2620963"/>
            <a:ext cx="2133600" cy="1143000"/>
          </a:xfrm>
          <a:prstGeom prst="wedgeRoundRectCallout">
            <a:avLst>
              <a:gd name="adj1" fmla="val -33085"/>
              <a:gd name="adj2" fmla="val 7194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Rule 7: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ahoma"/>
                <a:cs typeface="Tahoma"/>
              </a:rPr>
              <a:t>Next-hop=port2</a:t>
            </a:r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17" name="Picture 16" descr="magnify copy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33800"/>
            <a:ext cx="741670" cy="74167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27267" y="144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C received packet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2092115"/>
            <a:ext cx="208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B sent packet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092115"/>
            <a:ext cx="226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ahoma"/>
                <a:cs typeface="Tahoma"/>
              </a:rPr>
              <a:t>Rule match on B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53968" y="1819641"/>
            <a:ext cx="427632" cy="260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flipV="1">
            <a:off x="3937408" y="1818996"/>
            <a:ext cx="315454" cy="273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3781172" y="2101267"/>
            <a:ext cx="61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…</a:t>
            </a:r>
            <a:endParaRPr lang="en-US" sz="70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5354820" y="2109276"/>
            <a:ext cx="61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…</a:t>
            </a:r>
            <a:endParaRPr lang="en-US" sz="7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895600" y="1371600"/>
            <a:ext cx="3505200" cy="1752600"/>
          </a:xfrm>
          <a:prstGeom prst="wedgeRoundRectCallout">
            <a:avLst>
              <a:gd name="adj1" fmla="val 4479"/>
              <a:gd name="adj2" fmla="val 91623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5" grpId="0" animBg="1"/>
      <p:bldP spid="16" grpId="0" animBg="1"/>
      <p:bldP spid="25" grpId="0" animBg="1"/>
      <p:bldP spid="19" grpId="0"/>
      <p:bldP spid="19" grpId="1"/>
      <p:bldP spid="20" grpId="0"/>
      <p:bldP spid="20" grpId="1"/>
      <p:bldP spid="21" grpId="0"/>
      <p:bldP spid="21" grpId="1"/>
      <p:bldP spid="27" grpId="0"/>
      <p:bldP spid="27" grpId="1"/>
      <p:bldP spid="28" grpId="0"/>
      <p:bldP spid="28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can we do?</a:t>
            </a:r>
            <a:endParaRPr lang="en-US" sz="3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02189" y="5486400"/>
            <a:ext cx="8763000" cy="179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Idea: </a:t>
            </a:r>
            <a:r>
              <a:rPr lang="en-US" sz="2400" dirty="0" smtClean="0">
                <a:latin typeface="Tahoma"/>
                <a:cs typeface="Tahoma"/>
              </a:rPr>
              <a:t>Reason about the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differences </a:t>
            </a:r>
            <a:r>
              <a:rPr lang="en-US" sz="2400" dirty="0" smtClean="0">
                <a:latin typeface="Tahoma"/>
                <a:cs typeface="Tahoma"/>
              </a:rPr>
              <a:t>between the symptom and the reference</a:t>
            </a:r>
          </a:p>
        </p:txBody>
      </p:sp>
      <p:cxnSp>
        <p:nvCxnSpPr>
          <p:cNvPr id="13" name="Straight Connector 12"/>
          <p:cNvCxnSpPr>
            <a:endCxn id="70" idx="3"/>
          </p:cNvCxnSpPr>
          <p:nvPr/>
        </p:nvCxnSpPr>
        <p:spPr>
          <a:xfrm flipV="1">
            <a:off x="1962150" y="3477904"/>
            <a:ext cx="615985" cy="407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4"/>
            <a:endCxn id="42" idx="2"/>
          </p:cNvCxnSpPr>
          <p:nvPr/>
        </p:nvCxnSpPr>
        <p:spPr>
          <a:xfrm>
            <a:off x="2886907" y="2691001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0" idx="1"/>
            <a:endCxn id="28" idx="3"/>
          </p:cNvCxnSpPr>
          <p:nvPr/>
        </p:nvCxnSpPr>
        <p:spPr>
          <a:xfrm flipV="1">
            <a:off x="2578135" y="2868304"/>
            <a:ext cx="0" cy="254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0" idx="2"/>
            <a:endCxn id="52" idx="4"/>
          </p:cNvCxnSpPr>
          <p:nvPr/>
        </p:nvCxnSpPr>
        <p:spPr>
          <a:xfrm flipH="1">
            <a:off x="4868107" y="2691001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1265993" y="2513698"/>
            <a:ext cx="619957" cy="354606"/>
            <a:chOff x="2423" y="2253"/>
            <a:chExt cx="257" cy="147"/>
          </a:xfrm>
        </p:grpSpPr>
        <p:sp>
          <p:nvSpPr>
            <p:cNvPr id="18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21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5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790048"/>
            <a:ext cx="704850" cy="7048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38200" y="441869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Web</a:t>
            </a:r>
            <a:r>
              <a:rPr lang="en-US" sz="2000" dirty="0">
                <a:latin typeface="Tahoma"/>
                <a:cs typeface="Tahoma"/>
              </a:rPr>
              <a:t> s</a:t>
            </a:r>
            <a:r>
              <a:rPr lang="en-US" sz="2000" dirty="0" smtClean="0">
                <a:latin typeface="Tahoma"/>
                <a:cs typeface="Tahoma"/>
              </a:rPr>
              <a:t>erver 1</a:t>
            </a:r>
            <a:endParaRPr lang="en-US" sz="2000" dirty="0">
              <a:latin typeface="Tahoma"/>
              <a:cs typeface="Tahoma"/>
            </a:endParaRPr>
          </a:p>
        </p:txBody>
      </p:sp>
      <p:grpSp>
        <p:nvGrpSpPr>
          <p:cNvPr id="27" name="Group 65"/>
          <p:cNvGrpSpPr>
            <a:grpSpLocks/>
          </p:cNvGrpSpPr>
          <p:nvPr/>
        </p:nvGrpSpPr>
        <p:grpSpPr bwMode="auto">
          <a:xfrm>
            <a:off x="2266950" y="2513698"/>
            <a:ext cx="619957" cy="354606"/>
            <a:chOff x="2423" y="2253"/>
            <a:chExt cx="257" cy="147"/>
          </a:xfrm>
        </p:grpSpPr>
        <p:sp>
          <p:nvSpPr>
            <p:cNvPr id="28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0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31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0" name="Straight Connector 39"/>
          <p:cNvCxnSpPr>
            <a:stCxn id="28" idx="2"/>
            <a:endCxn id="18" idx="4"/>
          </p:cNvCxnSpPr>
          <p:nvPr/>
        </p:nvCxnSpPr>
        <p:spPr>
          <a:xfrm flipH="1">
            <a:off x="1885950" y="2691001"/>
            <a:ext cx="383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65"/>
          <p:cNvGrpSpPr>
            <a:grpSpLocks/>
          </p:cNvGrpSpPr>
          <p:nvPr/>
        </p:nvGrpSpPr>
        <p:grpSpPr bwMode="auto">
          <a:xfrm>
            <a:off x="3257550" y="2513698"/>
            <a:ext cx="619957" cy="354606"/>
            <a:chOff x="2423" y="2253"/>
            <a:chExt cx="257" cy="147"/>
          </a:xfrm>
        </p:grpSpPr>
        <p:sp>
          <p:nvSpPr>
            <p:cNvPr id="42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5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46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65"/>
          <p:cNvGrpSpPr>
            <a:grpSpLocks/>
          </p:cNvGrpSpPr>
          <p:nvPr/>
        </p:nvGrpSpPr>
        <p:grpSpPr bwMode="auto">
          <a:xfrm>
            <a:off x="4248150" y="2513698"/>
            <a:ext cx="619957" cy="354606"/>
            <a:chOff x="2423" y="2253"/>
            <a:chExt cx="257" cy="147"/>
          </a:xfrm>
        </p:grpSpPr>
        <p:sp>
          <p:nvSpPr>
            <p:cNvPr id="52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9" name="Group 65"/>
          <p:cNvGrpSpPr>
            <a:grpSpLocks/>
          </p:cNvGrpSpPr>
          <p:nvPr/>
        </p:nvGrpSpPr>
        <p:grpSpPr bwMode="auto">
          <a:xfrm>
            <a:off x="5238750" y="2513698"/>
            <a:ext cx="619957" cy="354606"/>
            <a:chOff x="2423" y="2253"/>
            <a:chExt cx="257" cy="147"/>
          </a:xfrm>
        </p:grpSpPr>
        <p:sp>
          <p:nvSpPr>
            <p:cNvPr id="6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2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63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67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3790048"/>
            <a:ext cx="704850" cy="704850"/>
          </a:xfrm>
          <a:prstGeom prst="rect">
            <a:avLst/>
          </a:prstGeom>
          <a:noFill/>
        </p:spPr>
      </p:pic>
      <p:cxnSp>
        <p:nvCxnSpPr>
          <p:cNvPr id="68" name="Straight Connector 67"/>
          <p:cNvCxnSpPr>
            <a:stCxn id="42" idx="4"/>
            <a:endCxn id="52" idx="2"/>
          </p:cNvCxnSpPr>
          <p:nvPr/>
        </p:nvCxnSpPr>
        <p:spPr>
          <a:xfrm>
            <a:off x="3877507" y="2691001"/>
            <a:ext cx="373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5"/>
          <p:cNvGrpSpPr>
            <a:grpSpLocks/>
          </p:cNvGrpSpPr>
          <p:nvPr/>
        </p:nvGrpSpPr>
        <p:grpSpPr bwMode="auto">
          <a:xfrm>
            <a:off x="2266950" y="3123298"/>
            <a:ext cx="619957" cy="354606"/>
            <a:chOff x="2423" y="2253"/>
            <a:chExt cx="257" cy="147"/>
          </a:xfrm>
        </p:grpSpPr>
        <p:sp>
          <p:nvSpPr>
            <p:cNvPr id="7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2" name="Group 68"/>
            <p:cNvGrpSpPr>
              <a:grpSpLocks/>
            </p:cNvGrpSpPr>
            <p:nvPr/>
          </p:nvGrpSpPr>
          <p:grpSpPr bwMode="auto">
            <a:xfrm>
              <a:off x="2472" y="2263"/>
              <a:ext cx="167" cy="53"/>
              <a:chOff x="2242" y="2225"/>
              <a:chExt cx="626" cy="249"/>
            </a:xfrm>
          </p:grpSpPr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3048000" y="4418698"/>
            <a:ext cx="59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DPI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78" name="Straight Connector 77"/>
          <p:cNvCxnSpPr>
            <a:endCxn id="70" idx="3"/>
          </p:cNvCxnSpPr>
          <p:nvPr/>
        </p:nvCxnSpPr>
        <p:spPr>
          <a:xfrm flipH="1" flipV="1">
            <a:off x="2578135" y="3477904"/>
            <a:ext cx="527015" cy="407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4113898"/>
            <a:ext cx="304800" cy="304800"/>
          </a:xfrm>
          <a:prstGeom prst="rect">
            <a:avLst/>
          </a:prstGeom>
          <a:noFill/>
        </p:spPr>
      </p:pic>
      <p:cxnSp>
        <p:nvCxnSpPr>
          <p:cNvPr id="81" name="Straight Connector 80"/>
          <p:cNvCxnSpPr>
            <a:endCxn id="60" idx="3"/>
          </p:cNvCxnSpPr>
          <p:nvPr/>
        </p:nvCxnSpPr>
        <p:spPr>
          <a:xfrm flipV="1">
            <a:off x="5543550" y="2868304"/>
            <a:ext cx="6385" cy="559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" descr="C:\Users\Andreas Haeberlen\AppData\Local\Microsoft\Windows\Temporary Internet Files\Content.IE5\EUZBJCBX\MC900434845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3275698"/>
            <a:ext cx="704850" cy="704850"/>
          </a:xfrm>
          <a:prstGeom prst="rect">
            <a:avLst/>
          </a:prstGeom>
          <a:noFill/>
        </p:spPr>
      </p:pic>
      <p:pic>
        <p:nvPicPr>
          <p:cNvPr id="83" name="Picture 8" descr="C:\Users\Andreas Haeberlen\AppData\Local\Microsoft\Windows\Temporary Internet Files\Content.IE5\EUZBJCBX\MC90043806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3599548"/>
            <a:ext cx="304800" cy="304800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4495800" y="4005493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Web</a:t>
            </a:r>
            <a:r>
              <a:rPr lang="en-US" sz="2000" dirty="0">
                <a:latin typeface="Tahoma"/>
                <a:cs typeface="Tahoma"/>
              </a:rPr>
              <a:t> s</a:t>
            </a:r>
            <a:r>
              <a:rPr lang="en-US" sz="2000" dirty="0" smtClean="0">
                <a:latin typeface="Tahoma"/>
                <a:cs typeface="Tahoma"/>
              </a:rPr>
              <a:t>erver 2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11058" y="2112844"/>
            <a:ext cx="498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S1</a:t>
            </a:r>
            <a:endParaRPr lang="en-US" sz="2500" dirty="0"/>
          </a:p>
        </p:txBody>
      </p:sp>
      <p:sp>
        <p:nvSpPr>
          <p:cNvPr id="87" name="TextBox 86"/>
          <p:cNvSpPr txBox="1"/>
          <p:nvPr/>
        </p:nvSpPr>
        <p:spPr>
          <a:xfrm>
            <a:off x="2343150" y="2132698"/>
            <a:ext cx="498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S2</a:t>
            </a:r>
            <a:endParaRPr lang="en-US" sz="2500" dirty="0"/>
          </a:p>
        </p:txBody>
      </p:sp>
      <p:sp>
        <p:nvSpPr>
          <p:cNvPr id="88" name="TextBox 87"/>
          <p:cNvSpPr txBox="1"/>
          <p:nvPr/>
        </p:nvSpPr>
        <p:spPr>
          <a:xfrm>
            <a:off x="3333750" y="2132698"/>
            <a:ext cx="498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S3</a:t>
            </a:r>
            <a:endParaRPr lang="en-US" sz="2500" dirty="0"/>
          </a:p>
        </p:txBody>
      </p:sp>
      <p:sp>
        <p:nvSpPr>
          <p:cNvPr id="89" name="TextBox 88"/>
          <p:cNvSpPr txBox="1"/>
          <p:nvPr/>
        </p:nvSpPr>
        <p:spPr>
          <a:xfrm>
            <a:off x="4324350" y="2132698"/>
            <a:ext cx="498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S4</a:t>
            </a:r>
            <a:endParaRPr lang="en-US" sz="2500" dirty="0"/>
          </a:p>
        </p:txBody>
      </p:sp>
      <p:sp>
        <p:nvSpPr>
          <p:cNvPr id="90" name="TextBox 89"/>
          <p:cNvSpPr txBox="1"/>
          <p:nvPr/>
        </p:nvSpPr>
        <p:spPr>
          <a:xfrm>
            <a:off x="5273458" y="2132698"/>
            <a:ext cx="498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S5</a:t>
            </a:r>
            <a:endParaRPr lang="en-US" sz="2500" dirty="0"/>
          </a:p>
        </p:txBody>
      </p:sp>
      <p:sp>
        <p:nvSpPr>
          <p:cNvPr id="91" name="TextBox 90"/>
          <p:cNvSpPr txBox="1"/>
          <p:nvPr/>
        </p:nvSpPr>
        <p:spPr>
          <a:xfrm>
            <a:off x="2876550" y="3047098"/>
            <a:ext cx="498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S6</a:t>
            </a:r>
            <a:endParaRPr lang="en-US" sz="2500" dirty="0"/>
          </a:p>
        </p:txBody>
      </p:sp>
      <p:cxnSp>
        <p:nvCxnSpPr>
          <p:cNvPr id="93" name="Straight Connector 92"/>
          <p:cNvCxnSpPr>
            <a:stCxn id="18" idx="2"/>
          </p:cNvCxnSpPr>
          <p:nvPr/>
        </p:nvCxnSpPr>
        <p:spPr>
          <a:xfrm flipH="1">
            <a:off x="895350" y="2691001"/>
            <a:ext cx="373055" cy="13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71550" y="2970898"/>
            <a:ext cx="4343400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71550" y="3047098"/>
            <a:ext cx="1066800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38350" y="3047098"/>
            <a:ext cx="0" cy="38100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809750" y="3428098"/>
            <a:ext cx="228600" cy="228600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314950" y="2970898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66310" y="3393390"/>
            <a:ext cx="434758" cy="434758"/>
          </a:xfrm>
          <a:prstGeom prst="rect">
            <a:avLst/>
          </a:prstGeom>
        </p:spPr>
      </p:pic>
      <p:sp>
        <p:nvSpPr>
          <p:cNvPr id="101" name="TextBox 18"/>
          <p:cNvSpPr txBox="1"/>
          <p:nvPr/>
        </p:nvSpPr>
        <p:spPr>
          <a:xfrm>
            <a:off x="7010400" y="3732838"/>
            <a:ext cx="61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03" name="Cloud Callout 102"/>
          <p:cNvSpPr/>
          <p:nvPr/>
        </p:nvSpPr>
        <p:spPr>
          <a:xfrm>
            <a:off x="6134847" y="1846948"/>
            <a:ext cx="2590800" cy="990600"/>
          </a:xfrm>
          <a:prstGeom prst="cloudCallout">
            <a:avLst>
              <a:gd name="adj1" fmla="val 3388"/>
              <a:gd name="adj2" fmla="val 71550"/>
            </a:avLst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705600" y="2189412"/>
            <a:ext cx="152400" cy="31857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639423" y="2195432"/>
            <a:ext cx="152400" cy="31857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10400" y="2229014"/>
            <a:ext cx="251412" cy="251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294748"/>
            <a:ext cx="568119" cy="52645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2147515"/>
            <a:ext cx="415719" cy="385233"/>
          </a:xfrm>
          <a:prstGeom prst="rect">
            <a:avLst/>
          </a:prstGeom>
        </p:spPr>
      </p:pic>
      <p:sp>
        <p:nvSpPr>
          <p:cNvPr id="106" name="Rounded Rectangle 105"/>
          <p:cNvSpPr/>
          <p:nvPr/>
        </p:nvSpPr>
        <p:spPr>
          <a:xfrm>
            <a:off x="1981200" y="1528491"/>
            <a:ext cx="4892470" cy="37297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</a:rPr>
              <a:t>From: </a:t>
            </a:r>
            <a:r>
              <a:rPr lang="en-US" sz="2200" dirty="0" smtClean="0">
                <a:solidFill>
                  <a:schemeClr val="tx1"/>
                </a:solidFill>
                <a:hlinkClick r:id="rId7"/>
              </a:rPr>
              <a:t>alice@xyz.com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To: Admin (</a:t>
            </a:r>
            <a:r>
              <a:rPr lang="en-US" sz="2200" dirty="0" smtClean="0">
                <a:solidFill>
                  <a:schemeClr val="tx1"/>
                </a:solidFill>
                <a:hlinkClick r:id="rId8"/>
              </a:rPr>
              <a:t>bob@xyz.com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Title: Help!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My server is receiving suspicious traffic from 4.3.2.0/24--it should have been sent to the low-security server.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Packets from 4.3.3.0/24 are still being routed correctly. Can you help?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2282619" y="3534858"/>
            <a:ext cx="37147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282619" y="3893199"/>
            <a:ext cx="2514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223315" y="4530472"/>
            <a:ext cx="4329885" cy="41528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209800" y="4864930"/>
            <a:ext cx="1915184" cy="1023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ular Callout 113"/>
          <p:cNvSpPr/>
          <p:nvPr/>
        </p:nvSpPr>
        <p:spPr>
          <a:xfrm>
            <a:off x="6268718" y="4603582"/>
            <a:ext cx="2475753" cy="1289751"/>
          </a:xfrm>
          <a:prstGeom prst="wedgeRectCallout">
            <a:avLst>
              <a:gd name="adj1" fmla="val -64480"/>
              <a:gd name="adj2" fmla="val -4390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Outages mailing list Sept.—Dec. 2014: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66%</a:t>
            </a:r>
            <a:r>
              <a:rPr lang="en-US" sz="2000" dirty="0" smtClean="0">
                <a:solidFill>
                  <a:schemeClr val="tx1"/>
                </a:solidFill>
              </a:rPr>
              <a:t> have references!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8" name="Picture 2" descr="MCj0432624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3124200"/>
            <a:ext cx="703290" cy="703290"/>
          </a:xfrm>
          <a:prstGeom prst="rect">
            <a:avLst/>
          </a:prstGeom>
          <a:noFill/>
        </p:spPr>
      </p:pic>
      <p:sp>
        <p:nvSpPr>
          <p:cNvPr id="110" name="Rectangular Callout 109"/>
          <p:cNvSpPr/>
          <p:nvPr/>
        </p:nvSpPr>
        <p:spPr>
          <a:xfrm>
            <a:off x="609600" y="5105400"/>
            <a:ext cx="3352800" cy="680151"/>
          </a:xfrm>
          <a:prstGeom prst="wedgeRectCallout">
            <a:avLst>
              <a:gd name="adj1" fmla="val 39460"/>
              <a:gd name="adj2" fmla="val -78070"/>
            </a:avLst>
          </a:prstGeom>
          <a:solidFill>
            <a:schemeClr val="bg1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Working reference!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6" grpId="0"/>
      <p:bldP spid="77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101" grpId="0"/>
      <p:bldP spid="103" grpId="0" animBg="1"/>
      <p:bldP spid="104" grpId="0" animBg="1"/>
      <p:bldP spid="105" grpId="0" animBg="1"/>
      <p:bldP spid="106" grpId="0" animBg="1"/>
      <p:bldP spid="106" grpId="1" animBg="1"/>
      <p:bldP spid="114" grpId="0" animBg="1"/>
      <p:bldP spid="114" grpId="2" animBg="1"/>
      <p:bldP spid="110" grpId="2" animBg="1"/>
      <p:bldP spid="11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4" y="2753335"/>
            <a:ext cx="485889" cy="450257"/>
          </a:xfrm>
          <a:prstGeom prst="rect">
            <a:avLst/>
          </a:prstGeom>
        </p:spPr>
      </p:pic>
      <p:sp>
        <p:nvSpPr>
          <p:cNvPr id="112" name="TextBox 18"/>
          <p:cNvSpPr txBox="1"/>
          <p:nvPr/>
        </p:nvSpPr>
        <p:spPr>
          <a:xfrm>
            <a:off x="167500" y="2384003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4.3.3.1 fails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3" name="TextBox 18"/>
          <p:cNvSpPr txBox="1"/>
          <p:nvPr/>
        </p:nvSpPr>
        <p:spPr>
          <a:xfrm>
            <a:off x="121926" y="3108282"/>
            <a:ext cx="157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4.3.2.1 works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Differential provenance</a:t>
            </a:r>
            <a:endParaRPr lang="en-US" sz="3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76937" y="4974703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Input: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a bad symptom </a:t>
            </a:r>
            <a:r>
              <a:rPr lang="en-US" sz="2400" dirty="0" smtClean="0">
                <a:latin typeface="Tahoma"/>
                <a:cs typeface="Tahoma"/>
              </a:rPr>
              <a:t>and </a:t>
            </a:r>
            <a:r>
              <a:rPr lang="en-US" sz="2400" dirty="0" smtClean="0">
                <a:solidFill>
                  <a:srgbClr val="008000"/>
                </a:solidFill>
                <a:latin typeface="Tahoma"/>
                <a:cs typeface="Tahoma"/>
              </a:rPr>
              <a:t>a good reference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Debugger reasons about the differences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Output: root cause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8839" y="2143270"/>
            <a:ext cx="251412" cy="251412"/>
          </a:xfrm>
          <a:prstGeom prst="rect">
            <a:avLst/>
          </a:prstGeom>
        </p:spPr>
      </p:pic>
      <p:sp>
        <p:nvSpPr>
          <p:cNvPr id="109" name="TextBox 18"/>
          <p:cNvSpPr txBox="1"/>
          <p:nvPr/>
        </p:nvSpPr>
        <p:spPr>
          <a:xfrm>
            <a:off x="2438400" y="3068052"/>
            <a:ext cx="1502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Differential </a:t>
            </a:r>
          </a:p>
          <a:p>
            <a:r>
              <a:rPr lang="en-US" dirty="0" smtClean="0"/>
              <a:t>Provenance</a:t>
            </a:r>
            <a:endParaRPr lang="en-US" dirty="0"/>
          </a:p>
        </p:txBody>
      </p:sp>
      <p:pic>
        <p:nvPicPr>
          <p:cNvPr id="17" name="Picture 2" descr="http://findicons.com/files/icons/1681/siena/128/gear_yell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6480" y="1889926"/>
            <a:ext cx="570407" cy="570408"/>
          </a:xfrm>
          <a:prstGeom prst="rect">
            <a:avLst/>
          </a:prstGeom>
          <a:noFill/>
        </p:spPr>
      </p:pic>
      <p:pic>
        <p:nvPicPr>
          <p:cNvPr id="19" name="Picture 4" descr="http://findicons.com/files/icons/1681/siena/128/gear_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6317" y="1820197"/>
            <a:ext cx="1315268" cy="1315269"/>
          </a:xfrm>
          <a:prstGeom prst="rect">
            <a:avLst/>
          </a:prstGeom>
          <a:noFill/>
        </p:spPr>
      </p:pic>
      <p:pic>
        <p:nvPicPr>
          <p:cNvPr id="20" name="Picture 2" descr="http://findicons.com/files/icons/1681/siena/128/gear_yell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263447"/>
            <a:ext cx="767190" cy="767191"/>
          </a:xfrm>
          <a:prstGeom prst="rect">
            <a:avLst/>
          </a:prstGeom>
          <a:noFill/>
        </p:spPr>
      </p:pic>
      <p:sp>
        <p:nvSpPr>
          <p:cNvPr id="22" name="TextBox 18"/>
          <p:cNvSpPr txBox="1"/>
          <p:nvPr/>
        </p:nvSpPr>
        <p:spPr>
          <a:xfrm>
            <a:off x="6900494" y="2412463"/>
            <a:ext cx="213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Rule 7’s next hop </a:t>
            </a:r>
          </a:p>
          <a:p>
            <a:r>
              <a:rPr lang="en-US" dirty="0" smtClean="0"/>
              <a:t>is wrong!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254965" y="166968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5965" y="121248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0165" y="212688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64" idx="1"/>
            <a:endCxn id="42" idx="5"/>
          </p:cNvCxnSpPr>
          <p:nvPr/>
        </p:nvCxnSpPr>
        <p:spPr>
          <a:xfrm flipH="1" flipV="1">
            <a:off x="5831087" y="1407611"/>
            <a:ext cx="219356" cy="295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" idx="7"/>
            <a:endCxn id="42" idx="3"/>
          </p:cNvCxnSpPr>
          <p:nvPr/>
        </p:nvCxnSpPr>
        <p:spPr>
          <a:xfrm flipV="1">
            <a:off x="5450087" y="1407611"/>
            <a:ext cx="219356" cy="295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0"/>
            <a:endCxn id="41" idx="3"/>
          </p:cNvCxnSpPr>
          <p:nvPr/>
        </p:nvCxnSpPr>
        <p:spPr>
          <a:xfrm flipV="1">
            <a:off x="5064465" y="1864811"/>
            <a:ext cx="223978" cy="26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5" idx="0"/>
            <a:endCxn id="64" idx="5"/>
          </p:cNvCxnSpPr>
          <p:nvPr/>
        </p:nvCxnSpPr>
        <p:spPr>
          <a:xfrm flipH="1" flipV="1">
            <a:off x="6212087" y="1864811"/>
            <a:ext cx="223978" cy="26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016965" y="1669689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321765" y="2126889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5478823" y="1866177"/>
            <a:ext cx="300178" cy="26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705132" y="211052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78765" y="3262049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59765" y="2804849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873965" y="3719249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9" idx="1"/>
            <a:endCxn id="93" idx="5"/>
          </p:cNvCxnSpPr>
          <p:nvPr/>
        </p:nvCxnSpPr>
        <p:spPr>
          <a:xfrm flipH="1" flipV="1">
            <a:off x="5754887" y="2999971"/>
            <a:ext cx="219356" cy="295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2" idx="7"/>
            <a:endCxn id="93" idx="3"/>
          </p:cNvCxnSpPr>
          <p:nvPr/>
        </p:nvCxnSpPr>
        <p:spPr>
          <a:xfrm flipV="1">
            <a:off x="5373887" y="2999971"/>
            <a:ext cx="219356" cy="295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4" idx="0"/>
            <a:endCxn id="92" idx="3"/>
          </p:cNvCxnSpPr>
          <p:nvPr/>
        </p:nvCxnSpPr>
        <p:spPr>
          <a:xfrm flipV="1">
            <a:off x="4988265" y="3457171"/>
            <a:ext cx="223978" cy="26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6114364" y="3478433"/>
            <a:ext cx="223978" cy="26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5940765" y="3262049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45565" y="3719249"/>
            <a:ext cx="2286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 flipV="1">
            <a:off x="5402623" y="3458537"/>
            <a:ext cx="300178" cy="26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5628932" y="370288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257800" y="3754562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5" idx="0"/>
            <a:endCxn id="92" idx="4"/>
          </p:cNvCxnSpPr>
          <p:nvPr/>
        </p:nvCxnSpPr>
        <p:spPr>
          <a:xfrm flipH="1" flipV="1">
            <a:off x="5293065" y="3490649"/>
            <a:ext cx="79035" cy="263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5273955" y="4050816"/>
            <a:ext cx="190620" cy="360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06328" y="2968881"/>
            <a:ext cx="910047" cy="958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4228192" y="2000845"/>
            <a:ext cx="560112" cy="49544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179680" y="2900129"/>
            <a:ext cx="488257" cy="5292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363630" y="2932957"/>
            <a:ext cx="633125" cy="994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9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2" grpId="0"/>
      <p:bldP spid="41" grpId="0" animBg="1"/>
      <p:bldP spid="42" grpId="0" animBg="1"/>
      <p:bldP spid="47" grpId="0" animBg="1"/>
      <p:bldP spid="64" grpId="0" animBg="1"/>
      <p:bldP spid="65" grpId="0" animBg="1"/>
      <p:bldP spid="91" grpId="0" animBg="1"/>
      <p:bldP spid="92" grpId="0" animBg="1"/>
      <p:bldP spid="93" grpId="0" animBg="1"/>
      <p:bldP spid="94" grpId="0" animBg="1"/>
      <p:bldP spid="99" grpId="0" animBg="1"/>
      <p:bldP spid="102" grpId="0" animBg="1"/>
      <p:bldP spid="104" grpId="0" animBg="1"/>
      <p:bldP spid="105" grpId="0" animBg="1"/>
      <p:bldP spid="13" grpId="0" animBg="1"/>
      <p:bldP spid="13" grpId="1" animBg="1"/>
      <p:bldP spid="13" grpId="2" animBg="1"/>
      <p:bldP spid="1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3716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Motivation: Root cause analysis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Differential provenance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Background: Provenance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Tahoma"/>
                <a:cs typeface="Tahoma"/>
              </a:rPr>
              <a:t>Strawman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solution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Algorithm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Evaluation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Prototype implementation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Usability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Query processing speed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Complex network diagnostics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843" y="1447800"/>
            <a:ext cx="304800" cy="41219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28600" y="1905000"/>
            <a:ext cx="522767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Background: Provenance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84175" y="4953000"/>
            <a:ext cx="8531225" cy="2220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Provenance tracks causal connections between network events and state </a:t>
            </a:r>
            <a:r>
              <a:rPr lang="en-US" sz="1500" dirty="0">
                <a:latin typeface="Tahoma"/>
                <a:cs typeface="Tahoma"/>
              </a:rPr>
              <a:t>[</a:t>
            </a:r>
            <a:r>
              <a:rPr lang="en-US" sz="1500" dirty="0" smtClean="0">
                <a:latin typeface="Tahoma"/>
                <a:cs typeface="Tahoma"/>
              </a:rPr>
              <a:t>ExSPAN-SIGMOD’10</a:t>
            </a:r>
            <a:r>
              <a:rPr lang="en-US" sz="1500" dirty="0">
                <a:latin typeface="Tahoma"/>
                <a:cs typeface="Tahoma"/>
              </a:rPr>
              <a:t>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Provenance graph: Vertexes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ahoma"/>
                <a:cs typeface="Tahoma"/>
              </a:rPr>
              <a:t>event/state. Edge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ahoma"/>
                <a:cs typeface="Tahoma"/>
              </a:rPr>
              <a:t>causality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Provenance tree: Recursive explanation of an event/state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4880" y="1249380"/>
            <a:ext cx="305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Tahoma"/>
                <a:cs typeface="Tahoma"/>
              </a:rPr>
              <a:t>PktRecv</a:t>
            </a:r>
            <a:r>
              <a:rPr lang="en-US" altLang="zh-CN" sz="2000" dirty="0" smtClean="0">
                <a:latin typeface="Tahoma"/>
                <a:cs typeface="Tahoma"/>
              </a:rPr>
              <a:t>(@C, 4.3.3.0)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1926032"/>
            <a:ext cx="451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Tahoma"/>
                <a:cs typeface="Tahoma"/>
              </a:rPr>
              <a:t>PktSend</a:t>
            </a:r>
            <a:r>
              <a:rPr lang="en-US" altLang="zh-CN" sz="2000" dirty="0" smtClean="0">
                <a:latin typeface="Tahoma"/>
                <a:cs typeface="Tahoma"/>
              </a:rPr>
              <a:t>(@B</a:t>
            </a:r>
            <a:r>
              <a:rPr lang="en-US" altLang="zh-CN" sz="2000" dirty="0">
                <a:latin typeface="Tahoma"/>
                <a:cs typeface="Tahoma"/>
              </a:rPr>
              <a:t>, 4.3.3.0, </a:t>
            </a:r>
            <a:r>
              <a:rPr lang="en-US" altLang="zh-CN" sz="2000" dirty="0" smtClean="0">
                <a:latin typeface="Tahoma"/>
                <a:cs typeface="Tahoma"/>
              </a:rPr>
              <a:t>next=C)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4120" y="2563890"/>
            <a:ext cx="34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ahoma"/>
                <a:cs typeface="Tahoma"/>
              </a:rPr>
              <a:t>Flow(@B</a:t>
            </a:r>
            <a:r>
              <a:rPr lang="en-US" altLang="zh-CN" sz="2000" dirty="0">
                <a:latin typeface="Tahoma"/>
                <a:cs typeface="Tahoma"/>
              </a:rPr>
              <a:t>, 4.3.3.0, </a:t>
            </a:r>
            <a:r>
              <a:rPr lang="en-US" altLang="zh-CN" sz="2000" dirty="0" smtClean="0">
                <a:latin typeface="Tahoma"/>
                <a:cs typeface="Tahoma"/>
              </a:rPr>
              <a:t>next=C)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867090"/>
            <a:ext cx="382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ahoma"/>
                <a:cs typeface="Tahoma"/>
              </a:rPr>
              <a:t>Flow(@A</a:t>
            </a:r>
            <a:r>
              <a:rPr lang="en-US" altLang="zh-CN" sz="2000" dirty="0">
                <a:latin typeface="Tahoma"/>
                <a:cs typeface="Tahoma"/>
              </a:rPr>
              <a:t>, </a:t>
            </a:r>
            <a:r>
              <a:rPr lang="en-US" altLang="zh-CN" sz="2000" dirty="0" smtClean="0">
                <a:latin typeface="Tahoma"/>
                <a:cs typeface="Tahoma"/>
              </a:rPr>
              <a:t>4.3.3.0, next=B)</a:t>
            </a:r>
            <a:endParaRPr lang="en-US" sz="2000" dirty="0">
              <a:latin typeface="Tahoma"/>
              <a:cs typeface="Tahoma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876800" y="1621232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58720" y="2325878"/>
            <a:ext cx="409337" cy="323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34720" y="3630977"/>
            <a:ext cx="409337" cy="323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412032" y="2335292"/>
            <a:ext cx="398945" cy="241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263388" y="3672236"/>
            <a:ext cx="398945" cy="241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200400" y="288780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22904" y="2590101"/>
            <a:ext cx="305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Tahoma"/>
                <a:cs typeface="Tahoma"/>
              </a:rPr>
              <a:t>PktRecv</a:t>
            </a:r>
            <a:r>
              <a:rPr lang="en-US" altLang="zh-CN" sz="2000" dirty="0" smtClean="0">
                <a:latin typeface="Tahoma"/>
                <a:cs typeface="Tahoma"/>
              </a:rPr>
              <a:t>(@B,</a:t>
            </a:r>
            <a:r>
              <a:rPr lang="en-US" altLang="zh-CN" sz="2000" dirty="0">
                <a:latin typeface="Tahoma"/>
                <a:cs typeface="Tahoma"/>
              </a:rPr>
              <a:t> 4.3.3.0</a:t>
            </a:r>
            <a:r>
              <a:rPr lang="en-US" altLang="zh-CN" sz="2000" dirty="0" smtClean="0">
                <a:latin typeface="Tahoma"/>
                <a:cs typeface="Tahoma"/>
              </a:rPr>
              <a:t>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3974" y="3230867"/>
            <a:ext cx="451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Tahoma"/>
                <a:cs typeface="Tahoma"/>
              </a:rPr>
              <a:t>PktSend</a:t>
            </a:r>
            <a:r>
              <a:rPr lang="en-US" altLang="zh-CN" sz="2000" dirty="0" smtClean="0">
                <a:latin typeface="Tahoma"/>
                <a:cs typeface="Tahoma"/>
              </a:rPr>
              <a:t>(@B</a:t>
            </a:r>
            <a:r>
              <a:rPr lang="en-US" altLang="zh-CN" sz="2000" dirty="0">
                <a:latin typeface="Tahoma"/>
                <a:cs typeface="Tahoma"/>
              </a:rPr>
              <a:t>, 4.3.3.0, </a:t>
            </a:r>
            <a:r>
              <a:rPr lang="en-US" altLang="zh-CN" sz="2000" dirty="0" smtClean="0">
                <a:latin typeface="Tahoma"/>
                <a:cs typeface="Tahoma"/>
              </a:rPr>
              <a:t>next=B)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3867090"/>
            <a:ext cx="305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Tahoma"/>
                <a:cs typeface="Tahoma"/>
              </a:rPr>
              <a:t>PktRecv</a:t>
            </a:r>
            <a:r>
              <a:rPr lang="en-US" altLang="zh-CN" sz="2000" dirty="0" smtClean="0">
                <a:latin typeface="Tahoma"/>
                <a:cs typeface="Tahoma"/>
              </a:rPr>
              <a:t>(@A, </a:t>
            </a:r>
            <a:r>
              <a:rPr lang="en-US" altLang="zh-CN" sz="2000" dirty="0">
                <a:latin typeface="Tahoma"/>
                <a:cs typeface="Tahoma"/>
              </a:rPr>
              <a:t>4.3.3.0</a:t>
            </a:r>
            <a:r>
              <a:rPr lang="en-US" altLang="zh-CN" sz="2000" dirty="0" smtClean="0">
                <a:latin typeface="Tahoma"/>
                <a:cs typeface="Tahoma"/>
              </a:rPr>
              <a:t>)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1524000" y="1143000"/>
            <a:ext cx="1447800" cy="685800"/>
          </a:xfrm>
          <a:prstGeom prst="wedgeRoundRectCallout">
            <a:avLst>
              <a:gd name="adj1" fmla="val 80797"/>
              <a:gd name="adj2" fmla="val -4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Observed symptom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096000" y="3200400"/>
            <a:ext cx="1905000" cy="685800"/>
          </a:xfrm>
          <a:prstGeom prst="wedgeRoundRectCallout">
            <a:avLst>
              <a:gd name="adj1" fmla="val -61889"/>
              <a:gd name="adj2" fmla="val 6076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Configuration state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33400" y="4419600"/>
            <a:ext cx="1143000" cy="381000"/>
          </a:xfrm>
          <a:prstGeom prst="wedgeRoundRectCallout">
            <a:avLst>
              <a:gd name="adj1" fmla="val 47872"/>
              <a:gd name="adj2" fmla="val -9081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Event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4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Strawman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solution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32784" y="5138327"/>
            <a:ext cx="8264013" cy="130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Strawman solution: Find vertexes that are different in the two trees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Problem: The 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diff can be larger than the individual trees!</a:t>
            </a:r>
          </a:p>
        </p:txBody>
      </p:sp>
      <p:pic>
        <p:nvPicPr>
          <p:cNvPr id="10" name="Picture 9" descr="dnsrecvbad-borderin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1981200" cy="1752798"/>
          </a:xfrm>
          <a:prstGeom prst="rect">
            <a:avLst/>
          </a:prstGeom>
        </p:spPr>
      </p:pic>
      <p:pic>
        <p:nvPicPr>
          <p:cNvPr id="11" name="Picture 10" descr="httprecv-auto-bordering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2250212" cy="1318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2133600"/>
            <a:ext cx="107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-</a:t>
            </a:r>
            <a:endParaRPr lang="en-US" sz="1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6908" y="2178784"/>
            <a:ext cx="107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=</a:t>
            </a:r>
            <a:endParaRPr lang="en-US" sz="1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2026" y="39346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Provenance (Symptom)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0790" y="3941872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Provenance (Reference)</a:t>
            </a:r>
            <a:endParaRPr lang="en-US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2286000"/>
            <a:ext cx="107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?</a:t>
            </a:r>
            <a:endParaRPr lang="en-US" sz="10000" dirty="0"/>
          </a:p>
        </p:txBody>
      </p:sp>
      <p:pic>
        <p:nvPicPr>
          <p:cNvPr id="2" name="Picture 1" descr="naivedif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1" y="1676400"/>
            <a:ext cx="2887689" cy="26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1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/>
      <p:bldP spid="19" grpId="1"/>
      <p:bldP spid="19" grpId="2"/>
      <p:bldP spid="19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10310</TotalTime>
  <Words>2705</Words>
  <Application>Microsoft Macintosh PowerPoint</Application>
  <PresentationFormat>On-screen Show (4:3)</PresentationFormat>
  <Paragraphs>604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Good, the Bad, and the Differences: Better Network Diagnostics  with Differential Provenance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Covert Timing Channels with Time-deterministic Repplay</dc:title>
  <dc:creator>ANG CHEN</dc:creator>
  <cp:lastModifiedBy>Ang Chen</cp:lastModifiedBy>
  <cp:revision>10237</cp:revision>
  <dcterms:created xsi:type="dcterms:W3CDTF">2006-08-16T00:00:00Z</dcterms:created>
  <dcterms:modified xsi:type="dcterms:W3CDTF">2016-08-22T13:34:08Z</dcterms:modified>
</cp:coreProperties>
</file>