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3" r:id="rId3"/>
    <p:sldId id="260" r:id="rId4"/>
    <p:sldId id="281" r:id="rId5"/>
    <p:sldId id="261" r:id="rId6"/>
    <p:sldId id="282" r:id="rId7"/>
    <p:sldId id="297" r:id="rId8"/>
    <p:sldId id="279" r:id="rId9"/>
    <p:sldId id="262" r:id="rId10"/>
    <p:sldId id="299" r:id="rId11"/>
    <p:sldId id="265" r:id="rId12"/>
    <p:sldId id="266" r:id="rId13"/>
    <p:sldId id="293" r:id="rId14"/>
    <p:sldId id="268" r:id="rId15"/>
    <p:sldId id="290" r:id="rId16"/>
    <p:sldId id="286" r:id="rId17"/>
    <p:sldId id="292" r:id="rId18"/>
    <p:sldId id="291" r:id="rId19"/>
    <p:sldId id="300" r:id="rId20"/>
    <p:sldId id="302" r:id="rId21"/>
    <p:sldId id="271" r:id="rId22"/>
    <p:sldId id="272" r:id="rId23"/>
    <p:sldId id="274" r:id="rId24"/>
    <p:sldId id="275" r:id="rId25"/>
    <p:sldId id="289" r:id="rId26"/>
    <p:sldId id="277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 autoAdjust="0"/>
    <p:restoredTop sz="71644" autoAdjust="0"/>
  </p:normalViewPr>
  <p:slideViewPr>
    <p:cSldViewPr>
      <p:cViewPr>
        <p:scale>
          <a:sx n="75" d="100"/>
          <a:sy n="75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0BA6A9-D7D6-4920-89EA-8E06F90A3CA6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C0B839-B6FF-4C07-AC6D-E3D9BC039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4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E62A83-FA6C-4C50-9F1B-194A97E78523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9808C1-43DD-4996-A7AB-BEB365E84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41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algn="just"/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48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algn="r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C60F-63F7-E141-A5A5-94769441D81D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osdi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40475"/>
            <a:ext cx="21336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A49-CE26-FD4A-A51F-A2B3F769FF17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8E9-957F-9342-B629-152295E088C4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72A-BBEE-134D-9A68-EF771D35AA7A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F944-8379-E640-8276-4A7AA22C15D7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350-E0E3-CA44-B25D-A8522D3C55C2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797-5B96-1D42-A954-4791DCFE33DC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520-E1E7-D141-81AD-1AB1D5188111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288-D102-1348-9E5B-4FF651136DB7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EBF9-1362-5A42-B205-7E918D12C932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509A-BFBC-5548-AC98-C8F58E836318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06A-E48A-F842-A818-6F9127109425}" type="datetime1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28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12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Detecting Covert Timing Channels </a:t>
            </a:r>
            <a:b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Time-deterministic Replay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5334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Chen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  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W. Brad Moore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  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Hanjun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Xiao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Andreas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Haeberlen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Linh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Xuan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Phan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Micah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Sherr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18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Wenchao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Zhou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</a:t>
            </a: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 of Pennsylvania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Georgetown University</a:t>
            </a:r>
            <a:r>
              <a:rPr lang="en-US" sz="18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</a:t>
            </a: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6" name="AutoShape 2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S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AutoShape 14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http://static.tvtropes.org/pmwiki/pub/images/conan-detective_807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69322"/>
            <a:ext cx="2590799" cy="2216678"/>
          </a:xfrm>
          <a:prstGeom prst="rect">
            <a:avLst/>
          </a:prstGeom>
          <a:noFill/>
        </p:spPr>
      </p:pic>
      <p:pic>
        <p:nvPicPr>
          <p:cNvPr id="13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7579" cy="99132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152400"/>
            <a:ext cx="867551" cy="1010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Deterministic Replay is not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enough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5626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Experiment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: Record and replay an HTTP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server 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in an existing VMM with deterministic replay (XenTT)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Result: </a:t>
            </a:r>
            <a:r>
              <a:rPr lang="en-US" sz="2200" dirty="0" smtClean="0">
                <a:latin typeface="Tahoma"/>
                <a:cs typeface="Tahoma"/>
              </a:rPr>
              <a:t>Play and replay </a:t>
            </a:r>
            <a:r>
              <a:rPr lang="en-US" sz="2200" smtClean="0">
                <a:latin typeface="Tahoma"/>
                <a:cs typeface="Tahoma"/>
              </a:rPr>
              <a:t>take widely different amounts of time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1549647" y="5206188"/>
            <a:ext cx="6298953" cy="400110"/>
            <a:chOff x="873956" y="5822466"/>
            <a:chExt cx="8407775" cy="40011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73956" y="5841536"/>
              <a:ext cx="7959564" cy="9444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17074" y="5822466"/>
              <a:ext cx="8364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1" dirty="0" smtClean="0"/>
                <a:t>0       20      40      60      80      100     120     140     160</a:t>
              </a: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59908" y="914400"/>
            <a:ext cx="1511407" cy="4329534"/>
            <a:chOff x="-615782" y="2432928"/>
            <a:chExt cx="1511407" cy="3408608"/>
          </a:xfrm>
        </p:grpSpPr>
        <p:sp>
          <p:nvSpPr>
            <p:cNvPr id="10" name="Rectangle 9"/>
            <p:cNvSpPr/>
            <p:nvPr/>
          </p:nvSpPr>
          <p:spPr>
            <a:xfrm>
              <a:off x="-615782" y="2432928"/>
              <a:ext cx="1425390" cy="460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smtClean="0">
                  <a:latin typeface="Tahoma"/>
                  <a:cs typeface="Tahoma"/>
                </a:rPr>
                <a:t>Time during</a:t>
              </a:r>
              <a:br>
                <a:rPr lang="en-US" sz="1600" b="1" smtClean="0">
                  <a:latin typeface="Tahoma"/>
                  <a:cs typeface="Tahoma"/>
                </a:rPr>
              </a:br>
              <a:r>
                <a:rPr lang="en-US" sz="1600" b="1" smtClean="0">
                  <a:latin typeface="Tahoma"/>
                  <a:cs typeface="Tahoma"/>
                </a:rPr>
                <a:t>replay (s)</a:t>
              </a:r>
              <a:endParaRPr lang="en-US" sz="1600" b="1" dirty="0" smtClean="0">
                <a:latin typeface="Tahoma"/>
                <a:cs typeface="Tahoma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95625" y="2614348"/>
              <a:ext cx="0" cy="3227188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914400" y="1409105"/>
            <a:ext cx="65012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240</a:t>
            </a:r>
          </a:p>
          <a:p>
            <a:pPr algn="r">
              <a:spcBef>
                <a:spcPct val="20000"/>
              </a:spcBef>
              <a:defRPr/>
            </a:pPr>
            <a:endParaRPr lang="en-US" sz="12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200 </a:t>
            </a:r>
          </a:p>
          <a:p>
            <a:pPr algn="r">
              <a:spcBef>
                <a:spcPct val="20000"/>
              </a:spcBef>
              <a:defRPr/>
            </a:pPr>
            <a:endParaRPr lang="en-US" sz="12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160 </a:t>
            </a:r>
          </a:p>
          <a:p>
            <a:pPr algn="r">
              <a:spcBef>
                <a:spcPct val="20000"/>
              </a:spcBef>
              <a:defRPr/>
            </a:pPr>
            <a:endParaRPr lang="en-US" sz="12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120 </a:t>
            </a:r>
          </a:p>
          <a:p>
            <a:pPr algn="r">
              <a:spcBef>
                <a:spcPct val="20000"/>
              </a:spcBef>
              <a:defRPr/>
            </a:pPr>
            <a:endParaRPr lang="en-US" sz="12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80</a:t>
            </a:r>
          </a:p>
          <a:p>
            <a:pPr algn="r">
              <a:spcBef>
                <a:spcPct val="20000"/>
              </a:spcBef>
              <a:defRPr/>
            </a:pPr>
            <a:endParaRPr lang="en-US" sz="12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40</a:t>
            </a:r>
          </a:p>
          <a:p>
            <a:pPr algn="r">
              <a:spcBef>
                <a:spcPct val="20000"/>
              </a:spcBef>
              <a:defRPr/>
            </a:pPr>
            <a:endParaRPr lang="en-US" sz="12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0" y="4953000"/>
            <a:ext cx="142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600" b="1" smtClean="0">
                <a:latin typeface="Tahoma"/>
                <a:cs typeface="Tahoma"/>
              </a:rPr>
              <a:t>Time during</a:t>
            </a:r>
            <a:br>
              <a:rPr lang="en-US" sz="1600" b="1" smtClean="0">
                <a:latin typeface="Tahoma"/>
                <a:cs typeface="Tahoma"/>
              </a:rPr>
            </a:br>
            <a:r>
              <a:rPr lang="en-US" sz="1600" b="1" smtClean="0">
                <a:latin typeface="Tahoma"/>
                <a:cs typeface="Tahoma"/>
              </a:rPr>
              <a:t>play (s)</a:t>
            </a:r>
            <a:endParaRPr lang="en-US" sz="1600" b="1" dirty="0" smtClean="0">
              <a:latin typeface="Tahoma"/>
              <a:cs typeface="Tahom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00200" y="2743200"/>
            <a:ext cx="5257800" cy="243840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3276600" y="40386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00200" y="1600200"/>
            <a:ext cx="5257800" cy="3581400"/>
          </a:xfrm>
          <a:custGeom>
            <a:avLst/>
            <a:gdLst>
              <a:gd name="connsiteX0" fmla="*/ 0 w 4606505"/>
              <a:gd name="connsiteY0" fmla="*/ 1992702 h 1992702"/>
              <a:gd name="connsiteX1" fmla="*/ 69011 w 4606505"/>
              <a:gd name="connsiteY1" fmla="*/ 1984076 h 1992702"/>
              <a:gd name="connsiteX2" fmla="*/ 120770 w 4606505"/>
              <a:gd name="connsiteY2" fmla="*/ 1966823 h 1992702"/>
              <a:gd name="connsiteX3" fmla="*/ 138022 w 4606505"/>
              <a:gd name="connsiteY3" fmla="*/ 1940943 h 1992702"/>
              <a:gd name="connsiteX4" fmla="*/ 172528 w 4606505"/>
              <a:gd name="connsiteY4" fmla="*/ 1906438 h 1992702"/>
              <a:gd name="connsiteX5" fmla="*/ 163902 w 4606505"/>
              <a:gd name="connsiteY5" fmla="*/ 1880559 h 1992702"/>
              <a:gd name="connsiteX6" fmla="*/ 181154 w 4606505"/>
              <a:gd name="connsiteY6" fmla="*/ 1802921 h 1992702"/>
              <a:gd name="connsiteX7" fmla="*/ 198407 w 4606505"/>
              <a:gd name="connsiteY7" fmla="*/ 1250830 h 1992702"/>
              <a:gd name="connsiteX8" fmla="*/ 207034 w 4606505"/>
              <a:gd name="connsiteY8" fmla="*/ 1095555 h 1992702"/>
              <a:gd name="connsiteX9" fmla="*/ 215660 w 4606505"/>
              <a:gd name="connsiteY9" fmla="*/ 664234 h 1992702"/>
              <a:gd name="connsiteX10" fmla="*/ 232913 w 4606505"/>
              <a:gd name="connsiteY10" fmla="*/ 577970 h 1992702"/>
              <a:gd name="connsiteX11" fmla="*/ 241539 w 4606505"/>
              <a:gd name="connsiteY11" fmla="*/ 526211 h 1992702"/>
              <a:gd name="connsiteX12" fmla="*/ 310551 w 4606505"/>
              <a:gd name="connsiteY12" fmla="*/ 500332 h 1992702"/>
              <a:gd name="connsiteX13" fmla="*/ 422694 w 4606505"/>
              <a:gd name="connsiteY13" fmla="*/ 508959 h 1992702"/>
              <a:gd name="connsiteX14" fmla="*/ 474453 w 4606505"/>
              <a:gd name="connsiteY14" fmla="*/ 500332 h 1992702"/>
              <a:gd name="connsiteX15" fmla="*/ 560717 w 4606505"/>
              <a:gd name="connsiteY15" fmla="*/ 483079 h 1992702"/>
              <a:gd name="connsiteX16" fmla="*/ 741871 w 4606505"/>
              <a:gd name="connsiteY16" fmla="*/ 474453 h 1992702"/>
              <a:gd name="connsiteX17" fmla="*/ 1293962 w 4606505"/>
              <a:gd name="connsiteY17" fmla="*/ 457200 h 1992702"/>
              <a:gd name="connsiteX18" fmla="*/ 1552754 w 4606505"/>
              <a:gd name="connsiteY18" fmla="*/ 431321 h 1992702"/>
              <a:gd name="connsiteX19" fmla="*/ 2001328 w 4606505"/>
              <a:gd name="connsiteY19" fmla="*/ 414068 h 1992702"/>
              <a:gd name="connsiteX20" fmla="*/ 2104845 w 4606505"/>
              <a:gd name="connsiteY20" fmla="*/ 405442 h 1992702"/>
              <a:gd name="connsiteX21" fmla="*/ 2147977 w 4606505"/>
              <a:gd name="connsiteY21" fmla="*/ 396815 h 1992702"/>
              <a:gd name="connsiteX22" fmla="*/ 2208362 w 4606505"/>
              <a:gd name="connsiteY22" fmla="*/ 388189 h 1992702"/>
              <a:gd name="connsiteX23" fmla="*/ 2303253 w 4606505"/>
              <a:gd name="connsiteY23" fmla="*/ 370936 h 1992702"/>
              <a:gd name="connsiteX24" fmla="*/ 2329132 w 4606505"/>
              <a:gd name="connsiteY24" fmla="*/ 362309 h 1992702"/>
              <a:gd name="connsiteX25" fmla="*/ 2467154 w 4606505"/>
              <a:gd name="connsiteY25" fmla="*/ 353683 h 1992702"/>
              <a:gd name="connsiteX26" fmla="*/ 2501660 w 4606505"/>
              <a:gd name="connsiteY26" fmla="*/ 301925 h 1992702"/>
              <a:gd name="connsiteX27" fmla="*/ 2518913 w 4606505"/>
              <a:gd name="connsiteY27" fmla="*/ 250166 h 1992702"/>
              <a:gd name="connsiteX28" fmla="*/ 2570671 w 4606505"/>
              <a:gd name="connsiteY28" fmla="*/ 241540 h 1992702"/>
              <a:gd name="connsiteX29" fmla="*/ 2656936 w 4606505"/>
              <a:gd name="connsiteY29" fmla="*/ 215660 h 1992702"/>
              <a:gd name="connsiteX30" fmla="*/ 2708694 w 4606505"/>
              <a:gd name="connsiteY30" fmla="*/ 198408 h 1992702"/>
              <a:gd name="connsiteX31" fmla="*/ 2734573 w 4606505"/>
              <a:gd name="connsiteY31" fmla="*/ 189781 h 1992702"/>
              <a:gd name="connsiteX32" fmla="*/ 2993366 w 4606505"/>
              <a:gd name="connsiteY32" fmla="*/ 181155 h 1992702"/>
              <a:gd name="connsiteX33" fmla="*/ 3338422 w 4606505"/>
              <a:gd name="connsiteY33" fmla="*/ 189781 h 1992702"/>
              <a:gd name="connsiteX34" fmla="*/ 3761117 w 4606505"/>
              <a:gd name="connsiteY34" fmla="*/ 163902 h 1992702"/>
              <a:gd name="connsiteX35" fmla="*/ 3968151 w 4606505"/>
              <a:gd name="connsiteY35" fmla="*/ 155276 h 1992702"/>
              <a:gd name="connsiteX36" fmla="*/ 4037162 w 4606505"/>
              <a:gd name="connsiteY36" fmla="*/ 138023 h 1992702"/>
              <a:gd name="connsiteX37" fmla="*/ 4373592 w 4606505"/>
              <a:gd name="connsiteY37" fmla="*/ 120770 h 1992702"/>
              <a:gd name="connsiteX38" fmla="*/ 4485736 w 4606505"/>
              <a:gd name="connsiteY38" fmla="*/ 103517 h 1992702"/>
              <a:gd name="connsiteX39" fmla="*/ 4511615 w 4606505"/>
              <a:gd name="connsiteY39" fmla="*/ 94891 h 1992702"/>
              <a:gd name="connsiteX40" fmla="*/ 4528868 w 4606505"/>
              <a:gd name="connsiteY40" fmla="*/ 69011 h 1992702"/>
              <a:gd name="connsiteX41" fmla="*/ 4554747 w 4606505"/>
              <a:gd name="connsiteY41" fmla="*/ 17253 h 1992702"/>
              <a:gd name="connsiteX42" fmla="*/ 4606505 w 4606505"/>
              <a:gd name="connsiteY42" fmla="*/ 0 h 19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606505" h="1992702">
                <a:moveTo>
                  <a:pt x="0" y="1992702"/>
                </a:moveTo>
                <a:cubicBezTo>
                  <a:pt x="23004" y="1989827"/>
                  <a:pt x="46343" y="1988933"/>
                  <a:pt x="69011" y="1984076"/>
                </a:cubicBezTo>
                <a:cubicBezTo>
                  <a:pt x="86794" y="1980265"/>
                  <a:pt x="120770" y="1966823"/>
                  <a:pt x="120770" y="1966823"/>
                </a:cubicBezTo>
                <a:cubicBezTo>
                  <a:pt x="126521" y="1958196"/>
                  <a:pt x="129926" y="1947420"/>
                  <a:pt x="138022" y="1940943"/>
                </a:cubicBezTo>
                <a:cubicBezTo>
                  <a:pt x="179848" y="1907482"/>
                  <a:pt x="153707" y="1962903"/>
                  <a:pt x="172528" y="1906438"/>
                </a:cubicBezTo>
                <a:cubicBezTo>
                  <a:pt x="169653" y="1897812"/>
                  <a:pt x="163902" y="1889652"/>
                  <a:pt x="163902" y="1880559"/>
                </a:cubicBezTo>
                <a:cubicBezTo>
                  <a:pt x="163902" y="1850194"/>
                  <a:pt x="172258" y="1829609"/>
                  <a:pt x="181154" y="1802921"/>
                </a:cubicBezTo>
                <a:cubicBezTo>
                  <a:pt x="204955" y="1541124"/>
                  <a:pt x="182591" y="1812275"/>
                  <a:pt x="198407" y="1250830"/>
                </a:cubicBezTo>
                <a:cubicBezTo>
                  <a:pt x="199867" y="1199012"/>
                  <a:pt x="204158" y="1147313"/>
                  <a:pt x="207034" y="1095555"/>
                </a:cubicBezTo>
                <a:cubicBezTo>
                  <a:pt x="209909" y="951781"/>
                  <a:pt x="208479" y="807857"/>
                  <a:pt x="215660" y="664234"/>
                </a:cubicBezTo>
                <a:cubicBezTo>
                  <a:pt x="217124" y="634946"/>
                  <a:pt x="228092" y="606895"/>
                  <a:pt x="232913" y="577970"/>
                </a:cubicBezTo>
                <a:cubicBezTo>
                  <a:pt x="235788" y="560717"/>
                  <a:pt x="232269" y="541043"/>
                  <a:pt x="241539" y="526211"/>
                </a:cubicBezTo>
                <a:cubicBezTo>
                  <a:pt x="249891" y="512847"/>
                  <a:pt x="297459" y="503605"/>
                  <a:pt x="310551" y="500332"/>
                </a:cubicBezTo>
                <a:cubicBezTo>
                  <a:pt x="347932" y="503208"/>
                  <a:pt x="385203" y="508959"/>
                  <a:pt x="422694" y="508959"/>
                </a:cubicBezTo>
                <a:cubicBezTo>
                  <a:pt x="440185" y="508959"/>
                  <a:pt x="457302" y="503762"/>
                  <a:pt x="474453" y="500332"/>
                </a:cubicBezTo>
                <a:cubicBezTo>
                  <a:pt x="514734" y="492276"/>
                  <a:pt x="513778" y="486556"/>
                  <a:pt x="560717" y="483079"/>
                </a:cubicBezTo>
                <a:cubicBezTo>
                  <a:pt x="621005" y="478613"/>
                  <a:pt x="681506" y="477716"/>
                  <a:pt x="741871" y="474453"/>
                </a:cubicBezTo>
                <a:cubicBezTo>
                  <a:pt x="1087824" y="455753"/>
                  <a:pt x="623734" y="471162"/>
                  <a:pt x="1293962" y="457200"/>
                </a:cubicBezTo>
                <a:cubicBezTo>
                  <a:pt x="1397861" y="436421"/>
                  <a:pt x="1371413" y="439957"/>
                  <a:pt x="1552754" y="431321"/>
                </a:cubicBezTo>
                <a:cubicBezTo>
                  <a:pt x="1822994" y="418452"/>
                  <a:pt x="1673487" y="424643"/>
                  <a:pt x="2001328" y="414068"/>
                </a:cubicBezTo>
                <a:cubicBezTo>
                  <a:pt x="2035834" y="411193"/>
                  <a:pt x="2070457" y="409488"/>
                  <a:pt x="2104845" y="405442"/>
                </a:cubicBezTo>
                <a:cubicBezTo>
                  <a:pt x="2119407" y="403729"/>
                  <a:pt x="2133514" y="399225"/>
                  <a:pt x="2147977" y="396815"/>
                </a:cubicBezTo>
                <a:cubicBezTo>
                  <a:pt x="2168033" y="393472"/>
                  <a:pt x="2188234" y="391064"/>
                  <a:pt x="2208362" y="388189"/>
                </a:cubicBezTo>
                <a:cubicBezTo>
                  <a:pt x="2267712" y="368404"/>
                  <a:pt x="2195956" y="390445"/>
                  <a:pt x="2303253" y="370936"/>
                </a:cubicBezTo>
                <a:cubicBezTo>
                  <a:pt x="2312199" y="369309"/>
                  <a:pt x="2320089" y="363261"/>
                  <a:pt x="2329132" y="362309"/>
                </a:cubicBezTo>
                <a:cubicBezTo>
                  <a:pt x="2374976" y="357483"/>
                  <a:pt x="2421147" y="356558"/>
                  <a:pt x="2467154" y="353683"/>
                </a:cubicBezTo>
                <a:cubicBezTo>
                  <a:pt x="2478656" y="336430"/>
                  <a:pt x="2495103" y="321596"/>
                  <a:pt x="2501660" y="301925"/>
                </a:cubicBezTo>
                <a:cubicBezTo>
                  <a:pt x="2507411" y="284672"/>
                  <a:pt x="2500974" y="253156"/>
                  <a:pt x="2518913" y="250166"/>
                </a:cubicBezTo>
                <a:cubicBezTo>
                  <a:pt x="2536166" y="247291"/>
                  <a:pt x="2553520" y="244970"/>
                  <a:pt x="2570671" y="241540"/>
                </a:cubicBezTo>
                <a:cubicBezTo>
                  <a:pt x="2603260" y="235022"/>
                  <a:pt x="2623934" y="226661"/>
                  <a:pt x="2656936" y="215660"/>
                </a:cubicBezTo>
                <a:lnTo>
                  <a:pt x="2708694" y="198408"/>
                </a:lnTo>
                <a:cubicBezTo>
                  <a:pt x="2717320" y="195532"/>
                  <a:pt x="2725485" y="190084"/>
                  <a:pt x="2734573" y="189781"/>
                </a:cubicBezTo>
                <a:lnTo>
                  <a:pt x="2993366" y="181155"/>
                </a:lnTo>
                <a:cubicBezTo>
                  <a:pt x="3108385" y="184030"/>
                  <a:pt x="3223367" y="189781"/>
                  <a:pt x="3338422" y="189781"/>
                </a:cubicBezTo>
                <a:cubicBezTo>
                  <a:pt x="3695175" y="189781"/>
                  <a:pt x="3429496" y="177719"/>
                  <a:pt x="3761117" y="163902"/>
                </a:cubicBezTo>
                <a:lnTo>
                  <a:pt x="3968151" y="155276"/>
                </a:lnTo>
                <a:cubicBezTo>
                  <a:pt x="3991155" y="149525"/>
                  <a:pt x="4013548" y="140170"/>
                  <a:pt x="4037162" y="138023"/>
                </a:cubicBezTo>
                <a:cubicBezTo>
                  <a:pt x="4212286" y="122102"/>
                  <a:pt x="4100312" y="130530"/>
                  <a:pt x="4373592" y="120770"/>
                </a:cubicBezTo>
                <a:cubicBezTo>
                  <a:pt x="4415489" y="115533"/>
                  <a:pt x="4446221" y="113395"/>
                  <a:pt x="4485736" y="103517"/>
                </a:cubicBezTo>
                <a:cubicBezTo>
                  <a:pt x="4494557" y="101312"/>
                  <a:pt x="4502989" y="97766"/>
                  <a:pt x="4511615" y="94891"/>
                </a:cubicBezTo>
                <a:cubicBezTo>
                  <a:pt x="4517366" y="86264"/>
                  <a:pt x="4524231" y="78284"/>
                  <a:pt x="4528868" y="69011"/>
                </a:cubicBezTo>
                <a:cubicBezTo>
                  <a:pt x="4536987" y="52773"/>
                  <a:pt x="4536766" y="28491"/>
                  <a:pt x="4554747" y="17253"/>
                </a:cubicBezTo>
                <a:cubicBezTo>
                  <a:pt x="4570169" y="7614"/>
                  <a:pt x="4606505" y="0"/>
                  <a:pt x="4606505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951888" y="2558298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B050"/>
                </a:solidFill>
                <a:latin typeface="Tahoma"/>
                <a:cs typeface="Tahoma"/>
              </a:rPr>
              <a:t>Ideal</a:t>
            </a:r>
            <a:endParaRPr lang="en-US" sz="2200" b="1" dirty="0" smtClean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1888" y="1415298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Actual</a:t>
            </a:r>
            <a:endParaRPr lang="en-US" sz="2200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694088" y="2710698"/>
            <a:ext cx="304800" cy="1524000"/>
          </a:xfrm>
          <a:prstGeom prst="ellipse">
            <a:avLst/>
          </a:prstGeom>
          <a:noFill/>
          <a:ln w="1651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ine Callout 2 22"/>
          <p:cNvSpPr/>
          <p:nvPr/>
        </p:nvSpPr>
        <p:spPr>
          <a:xfrm>
            <a:off x="2667000" y="2971800"/>
            <a:ext cx="1524000" cy="609600"/>
          </a:xfrm>
          <a:prstGeom prst="borderCallout2">
            <a:avLst/>
          </a:prstGeom>
          <a:noFill/>
          <a:ln w="1651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ahoma"/>
                <a:cs typeface="Tahoma"/>
              </a:rPr>
              <a:t>Replay is slower</a:t>
            </a:r>
            <a:endParaRPr lang="en-US"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79888" y="2177298"/>
            <a:ext cx="1752600" cy="381000"/>
          </a:xfrm>
          <a:prstGeom prst="ellipse">
            <a:avLst/>
          </a:prstGeom>
          <a:noFill/>
          <a:ln w="1651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ine Callout 2 25"/>
          <p:cNvSpPr/>
          <p:nvPr/>
        </p:nvSpPr>
        <p:spPr>
          <a:xfrm>
            <a:off x="3429000" y="1295400"/>
            <a:ext cx="1658712" cy="56590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4916"/>
              <a:gd name="adj6" fmla="val -22847"/>
            </a:avLst>
          </a:prstGeom>
          <a:noFill/>
          <a:ln w="1651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ahoma"/>
                <a:cs typeface="Tahoma"/>
              </a:rPr>
              <a:t>Replay is faster</a:t>
            </a:r>
            <a:endParaRPr lang="en-US"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962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9" grpId="0" animBg="1"/>
      <p:bldP spid="30" grpId="0"/>
      <p:bldP spid="31" grpId="0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causing this discrepancy?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1447800"/>
            <a:ext cx="7772400" cy="4960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Different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memory allocations and cache behavior</a:t>
            </a:r>
          </a:p>
          <a:p>
            <a:pPr>
              <a:spcBef>
                <a:spcPct val="20000"/>
              </a:spcBef>
              <a:defRPr/>
            </a:pPr>
            <a:endParaRPr lang="en-US" sz="2200" baseline="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    IRQs and system calls </a:t>
            </a:r>
            <a:r>
              <a:rPr lang="en-US" sz="2200" dirty="0" smtClean="0">
                <a:latin typeface="Tahoma"/>
                <a:cs typeface="Tahoma"/>
              </a:rPr>
              <a:t>take </a:t>
            </a:r>
            <a:r>
              <a:rPr lang="en-US" sz="2200" smtClean="0">
                <a:latin typeface="Tahoma"/>
                <a:cs typeface="Tahoma"/>
              </a:rPr>
              <a:t>different amounts </a:t>
            </a:r>
            <a:r>
              <a:rPr lang="en-US" sz="2200" dirty="0" smtClean="0">
                <a:latin typeface="Tahoma"/>
                <a:cs typeface="Tahoma"/>
              </a:rPr>
              <a:t>of time</a:t>
            </a:r>
          </a:p>
          <a:p>
            <a:pPr>
              <a:spcBef>
                <a:spcPct val="20000"/>
              </a:spcBef>
              <a:defRPr/>
            </a:pPr>
            <a:endParaRPr lang="en-US" sz="2200" baseline="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   </a:t>
            </a:r>
            <a:r>
              <a:rPr lang="en-US" sz="2200" dirty="0">
                <a:latin typeface="Tahoma"/>
                <a:cs typeface="Tahoma"/>
              </a:rPr>
              <a:t> </a:t>
            </a:r>
            <a:r>
              <a:rPr lang="en-US" sz="2200" dirty="0" smtClean="0">
                <a:latin typeface="Tahoma"/>
                <a:cs typeface="Tahoma"/>
              </a:rPr>
              <a:t>Disk accesses take </a:t>
            </a:r>
            <a:r>
              <a:rPr lang="en-US" sz="2200" smtClean="0">
                <a:latin typeface="Tahoma"/>
                <a:cs typeface="Tahoma"/>
              </a:rPr>
              <a:t>different amounts </a:t>
            </a:r>
            <a:r>
              <a:rPr lang="en-US" sz="2200" dirty="0" smtClean="0">
                <a:latin typeface="Tahoma"/>
                <a:cs typeface="Tahoma"/>
              </a:rPr>
              <a:t>of time</a:t>
            </a:r>
          </a:p>
          <a:p>
            <a:pPr>
              <a:spcBef>
                <a:spcPct val="20000"/>
              </a:spcBef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baseline="0" smtClean="0">
                <a:latin typeface="Tahoma"/>
                <a:cs typeface="Tahoma"/>
              </a:rPr>
              <a:t>    Kernel</a:t>
            </a:r>
            <a:r>
              <a:rPr lang="en-US" sz="2200" smtClean="0">
                <a:latin typeface="Tahoma"/>
                <a:cs typeface="Tahoma"/>
              </a:rPr>
              <a:t> </a:t>
            </a:r>
            <a:r>
              <a:rPr lang="en-US" sz="2200" dirty="0" smtClean="0">
                <a:latin typeface="Tahoma"/>
                <a:cs typeface="Tahoma"/>
              </a:rPr>
              <a:t>may interfere with execution or cache content</a:t>
            </a:r>
          </a:p>
          <a:p>
            <a:pPr>
              <a:spcBef>
                <a:spcPct val="20000"/>
              </a:spcBef>
              <a:defRPr/>
            </a:pPr>
            <a:endParaRPr lang="en-US" sz="2200" baseline="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   CPU features, such as frequency scaling and speculation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endParaRPr lang="en-US" sz="22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en-US" sz="22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   </a:t>
            </a:r>
            <a:r>
              <a:rPr lang="en-US" sz="2200" noProof="0" smtClean="0">
                <a:latin typeface="Tahoma"/>
                <a:cs typeface="Tahoma"/>
              </a:rPr>
              <a:t>Non-deterministic scheduling decisions</a:t>
            </a:r>
            <a:r>
              <a:rPr kumimoji="0" lang="en-US" sz="22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460375" y="-7620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460375" y="-7620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460375" y="-7620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AutoShape 2" descr="data:image/jpeg;base64,/9j/4AAQSkZJRgABAQAAAQABAAD/2wCEAAkGBxQSEhQUEhQVFRQUFRgUFBUVFBQVFBQUFBQWFxUVFBQYHCggGBolHRYUITEhJSkrLi4uFx8zODMsNygtLisBCgoKDg0OGxAQGiwkHyQtMC0sLCwvLCw3LCwsLCwsLCwsLCwvLCwsLCwsLCw3LCw0LCwsLCwsLCwsLCwsLCwsLP/AABEIAKkBKgMBIgACEQEDEQH/xAAcAAEAAQUBAQAAAAAAAAAAAAAAAwIEBQYHAQj/xABMEAACAgEBBAYFBgkICgMAAAABAgADEQQFEiExBhNBUWFxByIykbEUcoGhssEkJTM0QoKDkrMjQ1JiosLR8CZEU1Rjc3SEw+EVFhf/xAAaAQEBAQEBAQEAAAAAAAAAAAAAAQIEAwUG/8QAMBEBAAECBAMGBQQDAAAAAAAAAAECEQMSITFBYcEUIlFxgdEEE5Gh8DJCYuEzUlP/2gAMAwEAAhEDEQA/AO4xEQEREBERAREQEREBEi1J9U+U+cekW10ANVa2JelzFrQ53WrOcKFz4r2dnjMxV3stvzX2eONizRa1uO822tynxfScT5Wr25qRyvtH7RpcJ0n1g5aq799p65HN2yf9fv8A0+oYnMNJtPamp0VYXqqyyqRYbHW1lx6rEqp58D49vbmwXRbaX/Wgf2zH4pM6eL1+fiTthz9nXonJQdtj+eU/rofiIOv24O1W+mj7yItHidor44dX2daiclG29uD9AH6NMf70rXpJtoc6VP6tX3PLaPGE7VP/ADr+ke7q8Tlg6XbWHPTKf1P8Gnv/AN52mOejz+zs+4xl5wdq/hV9P7dSict//Q9eOehP0VXzI7d9J1dNSFKn61sFq7FZMDtxnjzjKvbKOMTHnDoMTkiemQ9ul91n/qZHZPpV6+xaxpSMlQSbVAAZ1TOCMniw4DjGWTtmFz+kulRETLqIiICIiAiIgIiICIiAiIgIiICIiAiIgIiIEeo9lvI/CfLvSFPwm755n1FqPZbyPwnzJ0jH4Vd88xh/5J8o6uD46bZfXoxQWRXjAOJltj7Ku1JIor3lU4dyQtak9jOe3HHdGSe6ZazoPqD+nR3+3Z3cP5vvxPWqumOLwwcDErmNNHUeif5jpM8/k1OfMVLmZQmYrY9i06emotvNXUiMQDglEAJGezIlydYvj7py3fasuCZ5Lf5SP8ie9bFyyYzwyLenvGCyqeSndMbjdxgs9M0z0n1g6eo44i4AHwKOSPqHum5dW3cZgOmmybb6AtaFmWwPgYyQFYHGT/WmqJjNDx+IpmcKqIjg5HiZLo4PwvTf86v7Yl1Z0Y1f+7W/QhPwlGw6GTW6dXVlYXV5VlKsPXHMHjOu8Ts+DVTVTHeiYfS0RE536AiIgIiICIiAiIgIiICIiAiIgIiICIiAiIgR6j2W8j8J8zdItM1uuepD61l24D3ZIBY+A5z6Z1Hst5H4T5uV/wAeeVl5/dpsP3TF7VTPJz42HnroiefR0ejTJSi01DFVQ3U8ePrO3ezHiT4yqe4mn7Z2JrbNo03VW4oXcyN8gKFPrqU/S3uPv48p4xq+lOkaNwlQnoEkVYR6gkoMoEqWBKpkqmRosuK0lR6knQQiyYCLllInhMrxKWkELmY7aGzq7mrZx69Tq6P+ku6wJGe1TjiPvEyNhlsTLEzE3hKqKa6Zpq2boDEi0x9Rfmj4SWdDwIiICIiAiIgIiICIiAiIgIiICIiAiIgIiIFF/st5H4T5trX8dv4PqP4TifSV3st5H4T5vI/HjY7bb1/eqsE853nyedX66POejpM9E8M9UTxdyRRK5SJIqyoKJKiz1ElxXXAVpLlEhEkoXEDwCVCerx5RiAMjcyppE5lRFYZbMZJa0t2aRW7aT2E+aPgJLIdH+TT5q/ASadLmIiICIiAiIgIiICIiAiIgIiICIiAiIgIiIFFvsnyPwnz/AKHZpt21qLM4XT2uxA5szs6qPAe0SfDHbPoGzkfIziXRpvxptRfHPuub/GedW/ozMXxKfVtGJUBPQslRJ5OsRJOlcqrSXKIAMngAMknkAO0mVFNdUstbtKwOatPp3usGN5mPVaevIyN61h6xwRwQMe/Ewu2tq9fs+6/rn0VBsQUahVsaxkFir1m5XhgrtwA/o4J54mQu6WaTR0aX5Tex62hWSzqrmNoVEzYQFJXO8DhuPGWyXG2FrL/zjWtUD/N6JBUB4de+858xuyhvR5oW42pbce+7U3uT/bAl3snpdpdYlvyS4O9aM+6VdDgDg264G8M4BI7x3zE9Aum6arTM2psRbqVay/ClK0r3juNk8OWORMvehNFw3o42cOKUtW3Y1d96keXry01OyNfoR1mj1D6upcltLqjv2FeZ6m/G9nuB+vlMtsLptotZb1VF2bOJCsjpvAc93eAzyPDnwPCYX0d3WXJqusutY1bQs3c2Mx3FVMV5JPqcTw5S97iacGx9H9uV62hbqs4PBlPtI49pG8R9YIPbLyxppvRPFe09q1Jwr3qbd0chZYhZz5ksfdNtsaZqi0rGqG0y3Yyu15bl5lpu+xri9KE88Y/dJH3S9mN6O/m6ebfbMyU6I2c87kREqEREBERAREQEREBERAREQEREBERAREQKX5HynE+jK/jjag/z+XM7a3Izi3Rlfx1tQeH/AJTPOvf06wn7qW3rXJ66pMlUuErnm6UVdc1r0m6kroxSp3Tq76tLkcwtp9f3qpH0zbws0/0saF30PW1j19LampHgEyGPkA28fBTLTulWx6UtOE2TciDCp1CqByCrfUAB9Ams7QwbejhIBBqQHPEHhph983/Zus0+1dHnAeq1d22snij8CyNg5VgcEHyI7JVZ0U0x+SZRj8iAGnO+43Qu5jewfW9hefdNRVbSWZi7Ur6Qu33CgDe2e2QABkkdw7fVHumqaa0N0bZEILraGtRSOsFfXKQWHMLkoczsLbFo+U/K9z8IFfVb+8/sceG5nd7TxxmW+k6OaWl7HrorVrgVtwPVdWOSpQ+rgnsxGeDK0OjTNqL9nu2v0GanVqEoQpYyDdL1e0cZVSuCOeZH0W26mh0+0rXVmI2jaiIActY2N1SezkePxPCbc2ytnbPPXmujTnjhzgHjzFYJznwUSy6N9I9Nrr7xTSAtRrtNrIqtZYwZA+7jIIVcBjxwcYGJb3jkWU9BNlW01236n851b9bYMYKLx3EI7MbzHHZvY7Jnrnkl1ksrXmJm8tRFkdryDelVhkWZlpvfRk/g6ebfbaZSYnoufwZPNvtmZadEbOerciIlQiIgIiICIiAiIgIiICIiAiIgIiICIiB4Zx7otXnbm1Pmg+OOs5gTsJnzptXW2UdI96pipfUrU+OTV2lQ6sO0YPvAPZPOvf09k/dDtKrJFE8noM8nUqxBUEEEZBGCDyIPMEQIzCOabW9H2p01zajZF/Vb3OgtujtOFJBV17lccOPGWrdMNt0cL9D1niNPax+l6XK/VOqEyktN5/FnL4OUv6Qdqtwr2eQfHTatvvE8a/pBquG78nU8ziqkf2i1g+idULSJmjPHCDLzc02f6Lyz9Zr9S1rHGVQsSfBrrMsR5Aec3fQ6CnTJ1dFa1p3KOZ72PNj4nJl1beO8cPEcJY6nUqMBmAJzjJAzgZOAeeACZJqmd1imIe3WS2Zpaf8Ay9DMFW6osTgKLELE9wAMmZpFHaRgylzPVEiuh7C0+5RWDzxvfvHex9cv5BoPyVfzF+yJPOiNnPJERKhERAREQEREBERAREQEREBERAREQEREAZ85dI1/0h/7gH3V5n0bPnbpQMdIB/1CD95MffMVb+k9GKv1U+btA5DyjMoDRvTndqTM8LSIvKWslulmDuZtRrLqWssSqmqpglTtU1jXF8u1iEPujcCgKRx3s54YrsvsS1NJQwBFRuNuoNl7bvWboUAuGc5JyS3AbvPMuNfs+q5g1iZdQQrgsjhSclQ6ENgnsziQvsugqqmpCELFcrkqX9ohjxye3jx7Zc0GVj69u32NVWvVKzXaim191nT8Gx69S7w5nhgk4OeJ3eNkm3NTY1m6Qpq1BpCN8nVGVHC/ymX6wO49ZcAAb64DDidhSitAgVEUVjFYCqAgIwQmPZHlLe9VLbxVSw5MVG8PJucuaEyys9Vseg80/wBpjHDHWsHbljtA4HuHaBLfad7dfpgPZZrA/AHIFLEZ7uOJfPZIWaS62YtV63UFiuK9P6qcMB7mX13HDiFU7oPez90yDNBMpxJMrZ5mSVyPEkSISXS9B+Sr+Yv2RJ5BoR/Jp8xfsiTzqcxERAREQEREBERAREQEREBERAREQEREBERAT5w6e6oU7c6xuCrfSzHuXCZP0CfR8+avSzSG2jqAf6n8NZmd/T2ede9Pn0l2zMpLTl/QTp+qVrp9a2NwBa7zkgqOAW3uI/pciOeO3fjtijdD9fVuniG61N0+IbOMTnmHddfl5GzS2o19di71diOpzhkdXU44HipMNqV7/jJYulLSNnkJ1S+PuMhfVjx90WW6WyyWtjSl9TnsP1SFrvD64sitjKZGbT3CU9Y3cPrlsJwsESA2N/kTXummuuqoDVuVbrFBIxnBDZHLyiw2Qy11W1UqatCQbHdFCdoDMAWbuHH6Zyxdo6lzxuuP7RwPqMyexqGW+ksOd1fEnicuOM1RGurw+IxMtE2fT8RE6GCIiAiIgIiICIiAiIgIiICIiAiIgIiICIiAnzt6Uas7Rv8A1P4az6JnAfSahG0LmwceoM44Z6pTjPf/AIScfzk8MebZZ59JaDbQR2S0sq8BNgr01lu9ujO6N48VGBnxljrdIUOGxxAYYIIIYZBBHhMW1s9qcbS/B0z0WVfi6r59v8VptZpE5v0D6Y6bS6XqNQzIyO5XCO4ZXbe4boODkkce6Zu30l6Ecja3lUR9rEkw9oltTUiQmkTSr/Srpv0abz5itf75ljb6VMn+T0hPi12D7gh+MllzRG8ugmoSg1iaEnTbX2/kdATnkd26wf2VEuKdXt232dDu+ensT67HEZWfm0+LctyeFZqy7B6RWfoLWPE6YfUd4y4T0d7cs9vV1pn/AIzj+HXGWV+ZSzxE1fp469SqZG8bAQO3ADZOO7iPfMlV6Hda/wCW2h7uus+0wmzn0R6PqK61LLauOsuGS1jY9YlWJAyfd4yxRLFeLNu7HRxGnK8jjymU2Q7G6rizfytZPM4AdePhOtUeiLRj2rNQ366KPqWZXQejrQ0sGVLCR2m1+OCDg4IyMgcPCbimIclUYlelm2xETTpIiICIiAiIgIiICIiAiIgIiICIiAiIgIiICaXtrodbfbed+nqr9zKujuw3EC5GGGDkZz5TdIkmmJ3Zmm/5yt1cz0fokVM51b8Rg7tarkdoOWORL0+ifSMc2W3ufnIv1bs3+JebEYFERbX6z7sHsvonpaNM2mSoGp874bBZ97+k3MnHAHswJZ0ejzZqctHUfnbz/aJm0RDeSnwYjT9F9EnsaTTLjtFFeffuzJU6ZE9hFX5qgfCSxCxEQREQp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xQSEhQUEhQVFRQUFRgUFBUVFBQVFBQUFBQWFxUVFBQYHCggGBolHRYUITEhJSkrLi4uFx8zODMsNygtLisBCgoKDg0OGxAQGiwkHyQtMC0sLCwvLCw3LCwsLCwsLCwsLCwvLCwsLCwsLCw3LCw0LCwsLCwsLCwsLCwsLCwsLP/AABEIAKkBKgMBIgACEQEDEQH/xAAcAAEAAQUBAQAAAAAAAAAAAAAAAwIEBQYHAQj/xABMEAACAgEBBAYFBgkICgMAAAABAgADEQQFEiExBhNBUWFxByIykbEUcoGhssEkJTM0QoKDkrMjQ1JiosLR8CZEU1Rjc3SEw+EVFhf/xAAaAQEBAQEBAQEAAAAAAAAAAAAAAQIEAwUG/8QAMBEBAAECBAMGBQQDAAAAAAAAAAECEQMSITFBYcEUIlFxgdEEE5Gh8DJCYuEzUlP/2gAMAwEAAhEDEQA/AO4xEQEREBERAREQEREBEi1J9U+U+cekW10ANVa2JelzFrQ53WrOcKFz4r2dnjMxV3stvzX2eONizRa1uO822tynxfScT5Wr25qRyvtH7RpcJ0n1g5aq799p65HN2yf9fv8A0+oYnMNJtPamp0VYXqqyyqRYbHW1lx6rEqp58D49vbmwXRbaX/Wgf2zH4pM6eL1+fiTthz9nXonJQdtj+eU/rofiIOv24O1W+mj7yItHidor44dX2daiclG29uD9AH6NMf70rXpJtoc6VP6tX3PLaPGE7VP/ADr+ke7q8Tlg6XbWHPTKf1P8Gnv/AN52mOejz+zs+4xl5wdq/hV9P7dSict//Q9eOehP0VXzI7d9J1dNSFKn61sFq7FZMDtxnjzjKvbKOMTHnDoMTkiemQ9ul91n/qZHZPpV6+xaxpSMlQSbVAAZ1TOCMniw4DjGWTtmFz+kulRETLqIiICIiAiIgIiICIiAiIgIiICIiAiIgIiIEeo9lvI/CfLvSFPwm755n1FqPZbyPwnzJ0jH4Vd88xh/5J8o6uD46bZfXoxQWRXjAOJltj7Ku1JIor3lU4dyQtak9jOe3HHdGSe6ZazoPqD+nR3+3Z3cP5vvxPWqumOLwwcDErmNNHUeif5jpM8/k1OfMVLmZQmYrY9i06emotvNXUiMQDglEAJGezIlydYvj7py3fasuCZ5Lf5SP8ie9bFyyYzwyLenvGCyqeSndMbjdxgs9M0z0n1g6eo44i4AHwKOSPqHum5dW3cZgOmmybb6AtaFmWwPgYyQFYHGT/WmqJjNDx+IpmcKqIjg5HiZLo4PwvTf86v7Yl1Z0Y1f+7W/QhPwlGw6GTW6dXVlYXV5VlKsPXHMHjOu8Ts+DVTVTHeiYfS0RE536AiIgIiICIiAiIgIiICIiAiIgIiICIiAiIgR6j2W8j8J8zdItM1uuepD61l24D3ZIBY+A5z6Z1Hst5H4T5uV/wAeeVl5/dpsP3TF7VTPJz42HnroiefR0ejTJSi01DFVQ3U8ePrO3ezHiT4yqe4mn7Z2JrbNo03VW4oXcyN8gKFPrqU/S3uPv48p4xq+lOkaNwlQnoEkVYR6gkoMoEqWBKpkqmRosuK0lR6knQQiyYCLllInhMrxKWkELmY7aGzq7mrZx69Tq6P+ku6wJGe1TjiPvEyNhlsTLEzE3hKqKa6Zpq2boDEi0x9Rfmj4SWdDwIiICIiAiIgIiICIiAiIgIiICIiAiIgIiIFF/st5H4T5trX8dv4PqP4TifSV3st5H4T5vI/HjY7bb1/eqsE853nyedX66POejpM9E8M9UTxdyRRK5SJIqyoKJKiz1ElxXXAVpLlEhEkoXEDwCVCerx5RiAMjcyppE5lRFYZbMZJa0t2aRW7aT2E+aPgJLIdH+TT5q/ASadLmIiICIiAiIgIiICIiAiIgIiICIiAiIgIiIFFvsnyPwnz/AKHZpt21qLM4XT2uxA5szs6qPAe0SfDHbPoGzkfIziXRpvxptRfHPuub/GedW/ozMXxKfVtGJUBPQslRJ5OsRJOlcqrSXKIAMngAMknkAO0mVFNdUstbtKwOatPp3usGN5mPVaevIyN61h6xwRwQMe/Ewu2tq9fs+6/rn0VBsQUahVsaxkFir1m5XhgrtwA/o4J54mQu6WaTR0aX5Tex62hWSzqrmNoVEzYQFJXO8DhuPGWyXG2FrL/zjWtUD/N6JBUB4de+858xuyhvR5oW42pbce+7U3uT/bAl3snpdpdYlvyS4O9aM+6VdDgDg264G8M4BI7x3zE9Aum6arTM2psRbqVay/ClK0r3juNk8OWORMvehNFw3o42cOKUtW3Y1d96keXry01OyNfoR1mj1D6upcltLqjv2FeZ6m/G9nuB+vlMtsLptotZb1VF2bOJCsjpvAc93eAzyPDnwPCYX0d3WXJqusutY1bQs3c2Mx3FVMV5JPqcTw5S97iacGx9H9uV62hbqs4PBlPtI49pG8R9YIPbLyxppvRPFe09q1Jwr3qbd0chZYhZz5ksfdNtsaZqi0rGqG0y3Yyu15bl5lpu+xri9KE88Y/dJH3S9mN6O/m6ebfbMyU6I2c87kREqEREBERAREQEREBERAREQEREBERAREQKX5HynE+jK/jjag/z+XM7a3Izi3Rlfx1tQeH/AJTPOvf06wn7qW3rXJ66pMlUuErnm6UVdc1r0m6kroxSp3Tq76tLkcwtp9f3qpH0zbws0/0saF30PW1j19LampHgEyGPkA28fBTLTulWx6UtOE2TciDCp1CqByCrfUAB9Ams7QwbejhIBBqQHPEHhph983/Zus0+1dHnAeq1d22snij8CyNg5VgcEHyI7JVZ0U0x+SZRj8iAGnO+43Qu5jewfW9hefdNRVbSWZi7Ur6Qu33CgDe2e2QABkkdw7fVHumqaa0N0bZEILraGtRSOsFfXKQWHMLkoczsLbFo+U/K9z8IFfVb+8/sceG5nd7TxxmW+k6OaWl7HrorVrgVtwPVdWOSpQ+rgnsxGeDK0OjTNqL9nu2v0GanVqEoQpYyDdL1e0cZVSuCOeZH0W26mh0+0rXVmI2jaiIActY2N1SezkePxPCbc2ytnbPPXmujTnjhzgHjzFYJznwUSy6N9I9Nrr7xTSAtRrtNrIqtZYwZA+7jIIVcBjxwcYGJb3jkWU9BNlW01236n851b9bYMYKLx3EI7MbzHHZvY7Jnrnkl1ksrXmJm8tRFkdryDelVhkWZlpvfRk/g6ebfbaZSYnoufwZPNvtmZadEbOerciIlQiIgIiICIiAiIgIiICIiAiIgIiICIiB4Zx7otXnbm1Pmg+OOs5gTsJnzptXW2UdI96pipfUrU+OTV2lQ6sO0YPvAPZPOvf09k/dDtKrJFE8noM8nUqxBUEEEZBGCDyIPMEQIzCOabW9H2p01zajZF/Vb3OgtujtOFJBV17lccOPGWrdMNt0cL9D1niNPax+l6XK/VOqEyktN5/FnL4OUv6Qdqtwr2eQfHTatvvE8a/pBquG78nU8ziqkf2i1g+idULSJmjPHCDLzc02f6Lyz9Zr9S1rHGVQsSfBrrMsR5Aec3fQ6CnTJ1dFa1p3KOZ72PNj4nJl1beO8cPEcJY6nUqMBmAJzjJAzgZOAeeACZJqmd1imIe3WS2Zpaf8Ay9DMFW6osTgKLELE9wAMmZpFHaRgylzPVEiuh7C0+5RWDzxvfvHex9cv5BoPyVfzF+yJPOiNnPJERKhERAREQEREBERAREQEREBERAREQEREAZ85dI1/0h/7gH3V5n0bPnbpQMdIB/1CD95MffMVb+k9GKv1U+btA5DyjMoDRvTndqTM8LSIvKWslulmDuZtRrLqWssSqmqpglTtU1jXF8u1iEPujcCgKRx3s54YrsvsS1NJQwBFRuNuoNl7bvWboUAuGc5JyS3AbvPMuNfs+q5g1iZdQQrgsjhSclQ6ENgnsziQvsugqqmpCELFcrkqX9ohjxye3jx7Zc0GVj69u32NVWvVKzXaim191nT8Gx69S7w5nhgk4OeJ3eNkm3NTY1m6Qpq1BpCN8nVGVHC/ymX6wO49ZcAAb64DDidhSitAgVEUVjFYCqAgIwQmPZHlLe9VLbxVSw5MVG8PJucuaEyys9Vseg80/wBpjHDHWsHbljtA4HuHaBLfad7dfpgPZZrA/AHIFLEZ7uOJfPZIWaS62YtV63UFiuK9P6qcMB7mX13HDiFU7oPez90yDNBMpxJMrZ5mSVyPEkSISXS9B+Sr+Yv2RJ5BoR/Jp8xfsiTzqcxERAREQEREBERAREQEREBERAREQEREBERAT5w6e6oU7c6xuCrfSzHuXCZP0CfR8+avSzSG2jqAf6n8NZmd/T2ede9Pn0l2zMpLTl/QTp+qVrp9a2NwBa7zkgqOAW3uI/pciOeO3fjtijdD9fVuniG61N0+IbOMTnmHddfl5GzS2o19di71diOpzhkdXU44HipMNqV7/jJYulLSNnkJ1S+PuMhfVjx90WW6WyyWtjSl9TnsP1SFrvD64sitjKZGbT3CU9Y3cPrlsJwsESA2N/kTXummuuqoDVuVbrFBIxnBDZHLyiw2Qy11W1UqatCQbHdFCdoDMAWbuHH6Zyxdo6lzxuuP7RwPqMyexqGW+ksOd1fEnicuOM1RGurw+IxMtE2fT8RE6GCIiAiIgIiICIiAiIgIiICIiAiIgIiICIiAnzt6Uas7Rv8A1P4az6JnAfSahG0LmwceoM44Z6pTjPf/AIScfzk8MebZZ59JaDbQR2S0sq8BNgr01lu9ujO6N48VGBnxljrdIUOGxxAYYIIIYZBBHhMW1s9qcbS/B0z0WVfi6r59v8VptZpE5v0D6Y6bS6XqNQzIyO5XCO4ZXbe4boODkkce6Zu30l6Ecja3lUR9rEkw9oltTUiQmkTSr/Srpv0abz5itf75ljb6VMn+T0hPi12D7gh+MllzRG8ugmoSg1iaEnTbX2/kdATnkd26wf2VEuKdXt232dDu+ensT67HEZWfm0+LctyeFZqy7B6RWfoLWPE6YfUd4y4T0d7cs9vV1pn/AIzj+HXGWV+ZSzxE1fp469SqZG8bAQO3ADZOO7iPfMlV6Hda/wCW2h7uus+0wmzn0R6PqK61LLauOsuGS1jY9YlWJAyfd4yxRLFeLNu7HRxGnK8jjymU2Q7G6rizfytZPM4AdePhOtUeiLRj2rNQ366KPqWZXQejrQ0sGVLCR2m1+OCDg4IyMgcPCbimIclUYlelm2xETTpIiICIiAiIgIiICIiAiIgIiICIiAiIgIiICaXtrodbfbed+nqr9zKujuw3EC5GGGDkZz5TdIkmmJ3Zmm/5yt1cz0fokVM51b8Rg7tarkdoOWORL0+ifSMc2W3ufnIv1bs3+JebEYFERbX6z7sHsvonpaNM2mSoGp874bBZ97+k3MnHAHswJZ0ejzZqctHUfnbz/aJm0RDeSnwYjT9F9EnsaTTLjtFFeffuzJU6ZE9hFX5qgfCSxCxEQREQp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02844"/>
            <a:ext cx="609600" cy="7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ttp://1.bp.blogspot.com/-jULY36dl4yM/Td3kS939KLI/AAAAAAAAAFc/WhTbm8pIPeQ/s1600/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882" y="1802804"/>
            <a:ext cx="845718" cy="491133"/>
          </a:xfrm>
          <a:prstGeom prst="rect">
            <a:avLst/>
          </a:prstGeom>
          <a:noFill/>
        </p:spPr>
      </p:pic>
      <p:pic>
        <p:nvPicPr>
          <p:cNvPr id="17419" name="Picture 11" descr="File:IBM DJNA-351520 Hard Disk 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833650" cy="558546"/>
          </a:xfrm>
          <a:prstGeom prst="rect">
            <a:avLst/>
          </a:prstGeom>
          <a:noFill/>
        </p:spPr>
      </p:pic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2" descr="linux tux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275137"/>
            <a:ext cx="609600" cy="609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653" y="5037137"/>
            <a:ext cx="820747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5799137"/>
            <a:ext cx="609600" cy="609600"/>
          </a:xfrm>
          <a:prstGeom prst="rect">
            <a:avLst/>
          </a:prstGeom>
        </p:spPr>
      </p:pic>
      <p:sp>
        <p:nvSpPr>
          <p:cNvPr id="18" name="Connector 17"/>
          <p:cNvSpPr/>
          <p:nvPr/>
        </p:nvSpPr>
        <p:spPr>
          <a:xfrm>
            <a:off x="438150" y="1684337"/>
            <a:ext cx="1085850" cy="68580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143000"/>
            <a:ext cx="8821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are many different sources of timing variation ("</a:t>
            </a:r>
            <a:r>
              <a:rPr lang="en-US" sz="20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 noise</a:t>
            </a:r>
            <a:r>
              <a:rPr lang="en-US" sz="2000" smtClean="0">
                <a:latin typeface="Tahoma" pitchFamily="34" charset="0"/>
                <a:ea typeface="Tahoma" pitchFamily="34" charset="0"/>
                <a:cs typeface="Tahoma" pitchFamily="34" charset="0"/>
              </a:rPr>
              <a:t>"), such as:</a:t>
            </a:r>
            <a:endParaRPr lang="en-US" sz="20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8534400" y="2598737"/>
            <a:ext cx="152400" cy="3581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5400000">
            <a:off x="7826242" y="4232963"/>
            <a:ext cx="2113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See paper for details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Example: Controlling time noise from memory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5029200"/>
            <a:ext cx="88392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1" dirty="0" smtClean="0">
                <a:latin typeface="Tahoma"/>
                <a:cs typeface="Tahoma"/>
              </a:rPr>
              <a:t>Problem</a:t>
            </a:r>
            <a:r>
              <a:rPr lang="en-US" sz="2200" dirty="0" smtClean="0">
                <a:latin typeface="Tahoma"/>
                <a:cs typeface="Tahoma"/>
              </a:rPr>
              <a:t>: Different </a:t>
            </a:r>
            <a:r>
              <a:rPr lang="en-US" sz="2200" dirty="0">
                <a:latin typeface="Tahoma"/>
                <a:cs typeface="Tahoma"/>
              </a:rPr>
              <a:t>cache behaviors and memory </a:t>
            </a:r>
            <a:r>
              <a:rPr lang="en-US" sz="2200" dirty="0" smtClean="0">
                <a:latin typeface="Tahoma"/>
                <a:cs typeface="Tahoma"/>
              </a:rPr>
              <a:t>locations during play and replay.</a:t>
            </a:r>
          </a:p>
          <a:p>
            <a:pPr>
              <a:spcBef>
                <a:spcPct val="20000"/>
              </a:spcBef>
              <a:defRPr/>
            </a:pPr>
            <a:r>
              <a:rPr lang="en-US" sz="2200" b="1" dirty="0" smtClean="0">
                <a:latin typeface="Tahoma"/>
                <a:cs typeface="Tahoma"/>
              </a:rPr>
              <a:t>Solution</a:t>
            </a:r>
            <a:r>
              <a:rPr lang="en-US" sz="2200" dirty="0" smtClean="0">
                <a:latin typeface="Tahoma"/>
                <a:cs typeface="Tahoma"/>
              </a:rPr>
              <a:t>: (1</a:t>
            </a:r>
            <a:r>
              <a:rPr lang="en-US" sz="2200" dirty="0">
                <a:latin typeface="Tahoma"/>
                <a:cs typeface="Tahoma"/>
              </a:rPr>
              <a:t>) Manage all memory </a:t>
            </a:r>
            <a:r>
              <a:rPr lang="en-US" sz="2200" dirty="0" smtClean="0">
                <a:latin typeface="Tahoma"/>
                <a:cs typeface="Tahoma"/>
              </a:rPr>
              <a:t>allocations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>
                <a:latin typeface="Tahoma"/>
                <a:cs typeface="Tahoma"/>
              </a:rPr>
              <a:t> </a:t>
            </a:r>
            <a:r>
              <a:rPr lang="en-US" sz="2200" dirty="0" smtClean="0">
                <a:latin typeface="Tahoma"/>
                <a:cs typeface="Tahoma"/>
              </a:rPr>
              <a:t>               (2) Flush cache </a:t>
            </a:r>
            <a:r>
              <a:rPr lang="en-US" sz="2200" dirty="0">
                <a:latin typeface="Tahoma"/>
                <a:cs typeface="Tahoma"/>
              </a:rPr>
              <a:t>before execution</a:t>
            </a: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endParaRPr lang="en-US" sz="2200" dirty="0" smtClean="0">
              <a:latin typeface="Tahoma"/>
              <a:cs typeface="Tahoma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1600200"/>
            <a:ext cx="1295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0" y="1981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3000" y="2362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2743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3124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3505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3000" y="3886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3000" y="4267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1600200"/>
            <a:ext cx="1295400" cy="762000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2362200"/>
            <a:ext cx="1295400" cy="762000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0" y="1600200"/>
            <a:ext cx="1295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0" y="1981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0" y="2362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0" y="27432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86000" y="1600200"/>
            <a:ext cx="1295400" cy="7620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146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Cache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05400" y="1143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Memory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1764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var</a:t>
            </a:r>
            <a:endParaRPr lang="en-US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2526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var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-0.29167 0 " pathEditMode="relative" rAng="0" ptsTypes="AA">
                                      <p:cBhvr>
                                        <p:cTn id="6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9167 0.00486 " pathEditMode="relative" rAng="0" ptsTypes="AA">
                                      <p:cBhvr>
                                        <p:cTn id="6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7 0 " pathEditMode="relative" ptsTypes="AA">
                                      <p:cBhvr>
                                        <p:cTn id="8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7 0 " pathEditMode="relative" ptsTypes="AA">
                                      <p:cBhvr>
                                        <p:cTn id="8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8" grpId="0" animBg="1"/>
      <p:bldP spid="28" grpId="2" animBg="1"/>
      <p:bldP spid="28" grpId="3" animBg="1"/>
      <p:bldP spid="29" grpId="0"/>
      <p:bldP spid="30" grpId="0"/>
      <p:bldP spid="32" grpId="0"/>
      <p:bldP spid="32" grpId="1"/>
      <p:bldP spid="32" grpId="2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753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Techniques for mitigating time noise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954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AutoShape 2" descr="data:image/jpeg;base64,/9j/4AAQSkZJRgABAQAAAQABAAD/2wCEAAkGBxQSEhQUEhQVFRQUFRgUFBUVFBQVFBQUFBQWFxUVFBQYHCggGBolHRYUITEhJSkrLi4uFx8zODMsNygtLisBCgoKDg0OGxAQGiwkHyQtMC0sLCwvLCw3LCwsLCwsLCwsLCwvLCwsLCwsLCw3LCw0LCwsLCwsLCwsLCwsLCwsLP/AABEIAKkBKgMBIgACEQEDEQH/xAAcAAEAAQUBAQAAAAAAAAAAAAAAAwIEBQYHAQj/xABMEAACAgEBBAYFBgkICgMAAAABAgADEQQFEiExBhNBUWFxByIykbEUcoGhssEkJTM0QoKDkrMjQ1JiosLR8CZEU1Rjc3SEw+EVFhf/xAAaAQEBAQEBAQEAAAAAAAAAAAAAAQIEAwUG/8QAMBEBAAECBAMGBQQDAAAAAAAAAAECEQMSITFBYcEUIlFxgdEEE5Gh8DJCYuEzUlP/2gAMAwEAAhEDEQA/AO4xEQEREBERAREQEREBEi1J9U+U+cekW10ANVa2JelzFrQ53WrOcKFz4r2dnjMxV3stvzX2eONizRa1uO822tynxfScT5Wr25qRyvtH7RpcJ0n1g5aq799p65HN2yf9fv8A0+oYnMNJtPamp0VYXqqyyqRYbHW1lx6rEqp58D49vbmwXRbaX/Wgf2zH4pM6eL1+fiTthz9nXonJQdtj+eU/rofiIOv24O1W+mj7yItHidor44dX2daiclG29uD9AH6NMf70rXpJtoc6VP6tX3PLaPGE7VP/ADr+ke7q8Tlg6XbWHPTKf1P8Gnv/AN52mOejz+zs+4xl5wdq/hV9P7dSict//Q9eOehP0VXzI7d9J1dNSFKn61sFq7FZMDtxnjzjKvbKOMTHnDoMTkiemQ9ul91n/qZHZPpV6+xaxpSMlQSbVAAZ1TOCMniw4DjGWTtmFz+kulRETLqIiICIiAiIgIiICIiAiIgIiICIiAiIgIiIEeo9lvI/CfLvSFPwm755n1FqPZbyPwnzJ0jH4Vd88xh/5J8o6uD46bZfXoxQWRXjAOJltj7Ku1JIor3lU4dyQtak9jOe3HHdGSe6ZazoPqD+nR3+3Z3cP5vvxPWqumOLwwcDErmNNHUeif5jpM8/k1OfMVLmZQmYrY9i06emotvNXUiMQDglEAJGezIlydYvj7py3fasuCZ5Lf5SP8ie9bFyyYzwyLenvGCyqeSndMbjdxgs9M0z0n1g6eo44i4AHwKOSPqHum5dW3cZgOmmybb6AtaFmWwPgYyQFYHGT/WmqJjNDx+IpmcKqIjg5HiZLo4PwvTf86v7Yl1Z0Y1f+7W/QhPwlGw6GTW6dXVlYXV5VlKsPXHMHjOu8Ts+DVTVTHeiYfS0RE536AiIgIiICIiAiIgIiICIiAiIgIiICIiAiIgR6j2W8j8J8zdItM1uuepD61l24D3ZIBY+A5z6Z1Hst5H4T5uV/wAeeVl5/dpsP3TF7VTPJz42HnroiefR0ejTJSi01DFVQ3U8ePrO3ezHiT4yqe4mn7Z2JrbNo03VW4oXcyN8gKFPrqU/S3uPv48p4xq+lOkaNwlQnoEkVYR6gkoMoEqWBKpkqmRosuK0lR6knQQiyYCLllInhMrxKWkELmY7aGzq7mrZx69Tq6P+ku6wJGe1TjiPvEyNhlsTLEzE3hKqKa6Zpq2boDEi0x9Rfmj4SWdDwIiICIiAiIgIiICIiAiIgIiICIiAiIgIiIFF/st5H4T5trX8dv4PqP4TifSV3st5H4T5vI/HjY7bb1/eqsE853nyedX66POejpM9E8M9UTxdyRRK5SJIqyoKJKiz1ElxXXAVpLlEhEkoXEDwCVCerx5RiAMjcyppE5lRFYZbMZJa0t2aRW7aT2E+aPgJLIdH+TT5q/ASadLmIiICIiAiIgIiICIiAiIgIiICIiAiIgIiIFFvsnyPwnz/AKHZpt21qLM4XT2uxA5szs6qPAe0SfDHbPoGzkfIziXRpvxptRfHPuub/GedW/ozMXxKfVtGJUBPQslRJ5OsRJOlcqrSXKIAMngAMknkAO0mVFNdUstbtKwOatPp3usGN5mPVaevIyN61h6xwRwQMe/Ewu2tq9fs+6/rn0VBsQUahVsaxkFir1m5XhgrtwA/o4J54mQu6WaTR0aX5Tex62hWSzqrmNoVEzYQFJXO8DhuPGWyXG2FrL/zjWtUD/N6JBUB4de+858xuyhvR5oW42pbce+7U3uT/bAl3snpdpdYlvyS4O9aM+6VdDgDg264G8M4BI7x3zE9Aum6arTM2psRbqVay/ClK0r3juNk8OWORMvehNFw3o42cOKUtW3Y1d96keXry01OyNfoR1mj1D6upcltLqjv2FeZ6m/G9nuB+vlMtsLptotZb1VF2bOJCsjpvAc93eAzyPDnwPCYX0d3WXJqusutY1bQs3c2Mx3FVMV5JPqcTw5S97iacGx9H9uV62hbqs4PBlPtI49pG8R9YIPbLyxppvRPFe09q1Jwr3qbd0chZYhZz5ksfdNtsaZqi0rGqG0y3Yyu15bl5lpu+xri9KE88Y/dJH3S9mN6O/m6ebfbMyU6I2c87kREqEREBERAREQEREBERAREQEREBERAREQKX5HynE+jK/jjag/z+XM7a3Izi3Rlfx1tQeH/AJTPOvf06wn7qW3rXJ66pMlUuErnm6UVdc1r0m6kroxSp3Tq76tLkcwtp9f3qpH0zbws0/0saF30PW1j19LampHgEyGPkA28fBTLTulWx6UtOE2TciDCp1CqByCrfUAB9Ams7QwbejhIBBqQHPEHhph983/Zus0+1dHnAeq1d22snij8CyNg5VgcEHyI7JVZ0U0x+SZRj8iAGnO+43Qu5jewfW9hefdNRVbSWZi7Ur6Qu33CgDe2e2QABkkdw7fVHumqaa0N0bZEILraGtRSOsFfXKQWHMLkoczsLbFo+U/K9z8IFfVb+8/sceG5nd7TxxmW+k6OaWl7HrorVrgVtwPVdWOSpQ+rgnsxGeDK0OjTNqL9nu2v0GanVqEoQpYyDdL1e0cZVSuCOeZH0W26mh0+0rXVmI2jaiIActY2N1SezkePxPCbc2ytnbPPXmujTnjhzgHjzFYJznwUSy6N9I9Nrr7xTSAtRrtNrIqtZYwZA+7jIIVcBjxwcYGJb3jkWU9BNlW01236n851b9bYMYKLx3EI7MbzHHZvY7Jnrnkl1ksrXmJm8tRFkdryDelVhkWZlpvfRk/g6ebfbaZSYnoufwZPNvtmZadEbOerciIlQiIgIiICIiAiIgIiICIiAiIgIiICIiB4Zx7otXnbm1Pmg+OOs5gTsJnzptXW2UdI96pipfUrU+OTV2lQ6sO0YPvAPZPOvf09k/dDtKrJFE8noM8nUqxBUEEEZBGCDyIPMEQIzCOabW9H2p01zajZF/Vb3OgtujtOFJBV17lccOPGWrdMNt0cL9D1niNPax+l6XK/VOqEyktN5/FnL4OUv6Qdqtwr2eQfHTatvvE8a/pBquG78nU8ziqkf2i1g+idULSJmjPHCDLzc02f6Lyz9Zr9S1rHGVQsSfBrrMsR5Aec3fQ6CnTJ1dFa1p3KOZ72PNj4nJl1beO8cPEcJY6nUqMBmAJzjJAzgZOAeeACZJqmd1imIe3WS2Zpaf8Ay9DMFW6osTgKLELE9wAMmZpFHaRgylzPVEiuh7C0+5RWDzxvfvHex9cv5BoPyVfzF+yJPOiNnPJERKhERAREQEREBERAREQEREBERAREQEREAZ85dI1/0h/7gH3V5n0bPnbpQMdIB/1CD95MffMVb+k9GKv1U+btA5DyjMoDRvTndqTM8LSIvKWslulmDuZtRrLqWssSqmqpglTtU1jXF8u1iEPujcCgKRx3s54YrsvsS1NJQwBFRuNuoNl7bvWboUAuGc5JyS3AbvPMuNfs+q5g1iZdQQrgsjhSclQ6ENgnsziQvsugqqmpCELFcrkqX9ohjxye3jx7Zc0GVj69u32NVWvVKzXaim191nT8Gx69S7w5nhgk4OeJ3eNkm3NTY1m6Qpq1BpCN8nVGVHC/ymX6wO49ZcAAb64DDidhSitAgVEUVjFYCqAgIwQmPZHlLe9VLbxVSw5MVG8PJucuaEyys9Vseg80/wBpjHDHWsHbljtA4HuHaBLfad7dfpgPZZrA/AHIFLEZ7uOJfPZIWaS62YtV63UFiuK9P6qcMB7mX13HDiFU7oPez90yDNBMpxJMrZ5mSVyPEkSISXS9B+Sr+Yv2RJ5BoR/Jp8xfsiTzqcxERAREQEREBERAREQEREBERAREQEREBERAT5w6e6oU7c6xuCrfSzHuXCZP0CfR8+avSzSG2jqAf6n8NZmd/T2ede9Pn0l2zMpLTl/QTp+qVrp9a2NwBa7zkgqOAW3uI/pciOeO3fjtijdD9fVuniG61N0+IbOMTnmHddfl5GzS2o19di71diOpzhkdXU44HipMNqV7/jJYulLSNnkJ1S+PuMhfVjx90WW6WyyWtjSl9TnsP1SFrvD64sitjKZGbT3CU9Y3cPrlsJwsESA2N/kTXummuuqoDVuVbrFBIxnBDZHLyiw2Qy11W1UqatCQbHdFCdoDMAWbuHH6Zyxdo6lzxuuP7RwPqMyexqGW+ksOd1fEnicuOM1RGurw+IxMtE2fT8RE6GCIiAiIgIiICIiAiIgIiICIiAiIgIiICIiAnzt6Uas7Rv8A1P4az6JnAfSahG0LmwceoM44Z6pTjPf/AIScfzk8MebZZ59JaDbQR2S0sq8BNgr01lu9ujO6N48VGBnxljrdIUOGxxAYYIIIYZBBHhMW1s9qcbS/B0z0WVfi6r59v8VptZpE5v0D6Y6bS6XqNQzIyO5XCO4ZXbe4boODkkce6Zu30l6Ecja3lUR9rEkw9oltTUiQmkTSr/Srpv0abz5itf75ljb6VMn+T0hPi12D7gh+MllzRG8ugmoSg1iaEnTbX2/kdATnkd26wf2VEuKdXt232dDu+ensT67HEZWfm0+LctyeFZqy7B6RWfoLWPE6YfUd4y4T0d7cs9vV1pn/AIzj+HXGWV+ZSzxE1fp469SqZG8bAQO3ADZOO7iPfMlV6Hda/wCW2h7uus+0wmzn0R6PqK61LLauOsuGS1jY9YlWJAyfd4yxRLFeLNu7HRxGnK8jjymU2Q7G6rizfytZPM4AdePhOtUeiLRj2rNQ366KPqWZXQejrQ0sGVLCR2m1+OCDg4IyMgcPCbimIclUYlelm2xETTpIiICIiAiIgIiICIiAiIgIiICIiAiIgIiICaXtrodbfbed+nqr9zKujuw3EC5GGGDkZz5TdIkmmJ3Zmm/5yt1cz0fokVM51b8Rg7tarkdoOWORL0+ifSMc2W3ufnIv1bs3+JebEYFERbX6z7sHsvonpaNM2mSoGp874bBZ97+k3MnHAHswJZ0ejzZqctHUfnbz/aJm0RDeSnwYjT9F9EnsaTTLjtFFeffuzJU6ZE9hFX5qgfCSxCxEQREQp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xQSEhQUEhQVFRQUFRgUFBUVFBQVFBQUFBQWFxUVFBQYHCggGBolHRYUITEhJSkrLi4uFx8zODMsNygtLisBCgoKDg0OGxAQGiwkHyQtMC0sLCwvLCw3LCwsLCwsLCwsLCwvLCwsLCwsLCw3LCw0LCwsLCwsLCwsLCwsLCwsLP/AABEIAKkBKgMBIgACEQEDEQH/xAAcAAEAAQUBAQAAAAAAAAAAAAAAAwIEBQYHAQj/xABMEAACAgEBBAYFBgkICgMAAAABAgADEQQFEiExBhNBUWFxByIykbEUcoGhssEkJTM0QoKDkrMjQ1JiosLR8CZEU1Rjc3SEw+EVFhf/xAAaAQEBAQEBAQEAAAAAAAAAAAAAAQIEAwUG/8QAMBEBAAECBAMGBQQDAAAAAAAAAAECEQMSITFBYcEUIlFxgdEEE5Gh8DJCYuEzUlP/2gAMAwEAAhEDEQA/AO4xEQEREBERAREQEREBEi1J9U+U+cekW10ANVa2JelzFrQ53WrOcKFz4r2dnjMxV3stvzX2eONizRa1uO822tynxfScT5Wr25qRyvtH7RpcJ0n1g5aq799p65HN2yf9fv8A0+oYnMNJtPamp0VYXqqyyqRYbHW1lx6rEqp58D49vbmwXRbaX/Wgf2zH4pM6eL1+fiTthz9nXonJQdtj+eU/rofiIOv24O1W+mj7yItHidor44dX2daiclG29uD9AH6NMf70rXpJtoc6VP6tX3PLaPGE7VP/ADr+ke7q8Tlg6XbWHPTKf1P8Gnv/AN52mOejz+zs+4xl5wdq/hV9P7dSict//Q9eOehP0VXzI7d9J1dNSFKn61sFq7FZMDtxnjzjKvbKOMTHnDoMTkiemQ9ul91n/qZHZPpV6+xaxpSMlQSbVAAZ1TOCMniw4DjGWTtmFz+kulRETLqIiICIiAiIgIiICIiAiIgIiICIiAiIgIiIEeo9lvI/CfLvSFPwm755n1FqPZbyPwnzJ0jH4Vd88xh/5J8o6uD46bZfXoxQWRXjAOJltj7Ku1JIor3lU4dyQtak9jOe3HHdGSe6ZazoPqD+nR3+3Z3cP5vvxPWqumOLwwcDErmNNHUeif5jpM8/k1OfMVLmZQmYrY9i06emotvNXUiMQDglEAJGezIlydYvj7py3fasuCZ5Lf5SP8ie9bFyyYzwyLenvGCyqeSndMbjdxgs9M0z0n1g6eo44i4AHwKOSPqHum5dW3cZgOmmybb6AtaFmWwPgYyQFYHGT/WmqJjNDx+IpmcKqIjg5HiZLo4PwvTf86v7Yl1Z0Y1f+7W/QhPwlGw6GTW6dXVlYXV5VlKsPXHMHjOu8Ts+DVTVTHeiYfS0RE536AiIgIiICIiAiIgIiICIiAiIgIiICIiAiIgR6j2W8j8J8zdItM1uuepD61l24D3ZIBY+A5z6Z1Hst5H4T5uV/wAeeVl5/dpsP3TF7VTPJz42HnroiefR0ejTJSi01DFVQ3U8ePrO3ezHiT4yqe4mn7Z2JrbNo03VW4oXcyN8gKFPrqU/S3uPv48p4xq+lOkaNwlQnoEkVYR6gkoMoEqWBKpkqmRosuK0lR6knQQiyYCLllInhMrxKWkELmY7aGzq7mrZx69Tq6P+ku6wJGe1TjiPvEyNhlsTLEzE3hKqKa6Zpq2boDEi0x9Rfmj4SWdDwIiICIiAiIgIiICIiAiIgIiICIiAiIgIiIFF/st5H4T5trX8dv4PqP4TifSV3st5H4T5vI/HjY7bb1/eqsE853nyedX66POejpM9E8M9UTxdyRRK5SJIqyoKJKiz1ElxXXAVpLlEhEkoXEDwCVCerx5RiAMjcyppE5lRFYZbMZJa0t2aRW7aT2E+aPgJLIdH+TT5q/ASadLmIiICIiAiIgIiICIiAiIgIiICIiAiIgIiIFFvsnyPwnz/AKHZpt21qLM4XT2uxA5szs6qPAe0SfDHbPoGzkfIziXRpvxptRfHPuub/GedW/ozMXxKfVtGJUBPQslRJ5OsRJOlcqrSXKIAMngAMknkAO0mVFNdUstbtKwOatPp3usGN5mPVaevIyN61h6xwRwQMe/Ewu2tq9fs+6/rn0VBsQUahVsaxkFir1m5XhgrtwA/o4J54mQu6WaTR0aX5Tex62hWSzqrmNoVEzYQFJXO8DhuPGWyXG2FrL/zjWtUD/N6JBUB4de+858xuyhvR5oW42pbce+7U3uT/bAl3snpdpdYlvyS4O9aM+6VdDgDg264G8M4BI7x3zE9Aum6arTM2psRbqVay/ClK0r3juNk8OWORMvehNFw3o42cOKUtW3Y1d96keXry01OyNfoR1mj1D6upcltLqjv2FeZ6m/G9nuB+vlMtsLptotZb1VF2bOJCsjpvAc93eAzyPDnwPCYX0d3WXJqusutY1bQs3c2Mx3FVMV5JPqcTw5S97iacGx9H9uV62hbqs4PBlPtI49pG8R9YIPbLyxppvRPFe09q1Jwr3qbd0chZYhZz5ksfdNtsaZqi0rGqG0y3Yyu15bl5lpu+xri9KE88Y/dJH3S9mN6O/m6ebfbMyU6I2c87kREqEREBERAREQEREBERAREQEREBERAREQKX5HynE+jK/jjag/z+XM7a3Izi3Rlfx1tQeH/AJTPOvf06wn7qW3rXJ66pMlUuErnm6UVdc1r0m6kroxSp3Tq76tLkcwtp9f3qpH0zbws0/0saF30PW1j19LampHgEyGPkA28fBTLTulWx6UtOE2TciDCp1CqByCrfUAB9Ams7QwbejhIBBqQHPEHhph983/Zus0+1dHnAeq1d22snij8CyNg5VgcEHyI7JVZ0U0x+SZRj8iAGnO+43Qu5jewfW9hefdNRVbSWZi7Ur6Qu33CgDe2e2QABkkdw7fVHumqaa0N0bZEILraGtRSOsFfXKQWHMLkoczsLbFo+U/K9z8IFfVb+8/sceG5nd7TxxmW+k6OaWl7HrorVrgVtwPVdWOSpQ+rgnsxGeDK0OjTNqL9nu2v0GanVqEoQpYyDdL1e0cZVSuCOeZH0W26mh0+0rXVmI2jaiIActY2N1SezkePxPCbc2ytnbPPXmujTnjhzgHjzFYJznwUSy6N9I9Nrr7xTSAtRrtNrIqtZYwZA+7jIIVcBjxwcYGJb3jkWU9BNlW01236n851b9bYMYKLx3EI7MbzHHZvY7Jnrnkl1ksrXmJm8tRFkdryDelVhkWZlpvfRk/g6ebfbaZSYnoufwZPNvtmZadEbOerciIlQiIgIiICIiAiIgIiICIiAiIgIiICIiB4Zx7otXnbm1Pmg+OOs5gTsJnzptXW2UdI96pipfUrU+OTV2lQ6sO0YPvAPZPOvf09k/dDtKrJFE8noM8nUqxBUEEEZBGCDyIPMEQIzCOabW9H2p01zajZF/Vb3OgtujtOFJBV17lccOPGWrdMNt0cL9D1niNPax+l6XK/VOqEyktN5/FnL4OUv6Qdqtwr2eQfHTatvvE8a/pBquG78nU8ziqkf2i1g+idULSJmjPHCDLzc02f6Lyz9Zr9S1rHGVQsSfBrrMsR5Aec3fQ6CnTJ1dFa1p3KOZ72PNj4nJl1beO8cPEcJY6nUqMBmAJzjJAzgZOAeeACZJqmd1imIe3WS2Zpaf8Ay9DMFW6osTgKLELE9wAMmZpFHaRgylzPVEiuh7C0+5RWDzxvfvHex9cv5BoPyVfzF+yJPOiNnPJERKhERAREQEREBERAREQEREBERAREQEREAZ85dI1/0h/7gH3V5n0bPnbpQMdIB/1CD95MffMVb+k9GKv1U+btA5DyjMoDRvTndqTM8LSIvKWslulmDuZtRrLqWssSqmqpglTtU1jXF8u1iEPujcCgKRx3s54YrsvsS1NJQwBFRuNuoNl7bvWboUAuGc5JyS3AbvPMuNfs+q5g1iZdQQrgsjhSclQ6ENgnsziQvsugqqmpCELFcrkqX9ohjxye3jx7Zc0GVj69u32NVWvVKzXaim191nT8Gx69S7w5nhgk4OeJ3eNkm3NTY1m6Qpq1BpCN8nVGVHC/ymX6wO49ZcAAb64DDidhSitAgVEUVjFYCqAgIwQmPZHlLe9VLbxVSw5MVG8PJucuaEyys9Vseg80/wBpjHDHWsHbljtA4HuHaBLfad7dfpgPZZrA/AHIFLEZ7uOJfPZIWaS62YtV63UFiuK9P6qcMB7mX13HDiFU7oPez90yDNBMpxJMrZ5mSVyPEkSISXS9B+Sr+Yv2RJ5BoR/Jp8xfsiTzqcxERAREQEREBERAREQEREBERAREQEREBERAT5w6e6oU7c6xuCrfSzHuXCZP0CfR8+avSzSG2jqAf6n8NZmd/T2ede9Pn0l2zMpLTl/QTp+qVrp9a2NwBa7zkgqOAW3uI/pciOeO3fjtijdD9fVuniG61N0+IbOMTnmHddfl5GzS2o19di71diOpzhkdXU44HipMNqV7/jJYulLSNnkJ1S+PuMhfVjx90WW6WyyWtjSl9TnsP1SFrvD64sitjKZGbT3CU9Y3cPrlsJwsESA2N/kTXummuuqoDVuVbrFBIxnBDZHLyiw2Qy11W1UqatCQbHdFCdoDMAWbuHH6Zyxdo6lzxuuP7RwPqMyexqGW+ksOd1fEnicuOM1RGurw+IxMtE2fT8RE6GCIiAiIgIiICIiAiIgIiICIiAiIgIiICIiAnzt6Uas7Rv8A1P4az6JnAfSahG0LmwceoM44Z6pTjPf/AIScfzk8MebZZ59JaDbQR2S0sq8BNgr01lu9ujO6N48VGBnxljrdIUOGxxAYYIIIYZBBHhMW1s9qcbS/B0z0WVfi6r59v8VptZpE5v0D6Y6bS6XqNQzIyO5XCO4ZXbe4boODkkce6Zu30l6Ecja3lUR9rEkw9oltTUiQmkTSr/Srpv0abz5itf75ljb6VMn+T0hPi12D7gh+MllzRG8ugmoSg1iaEnTbX2/kdATnkd26wf2VEuKdXt232dDu+ensT67HEZWfm0+LctyeFZqy7B6RWfoLWPE6YfUd4y4T0d7cs9vV1pn/AIzj+HXGWV+ZSzxE1fp469SqZG8bAQO3ADZOO7iPfMlV6Hda/wCW2h7uus+0wmzn0R6PqK61LLauOsuGS1jY9YlWJAyfd4yxRLFeLNu7HRxGnK8jjymU2Q7G6rizfytZPM4AdePhOtUeiLRj2rNQ366KPqWZXQejrQ0sGVLCR2m1+OCDg4IyMgcPCbimIclUYlelm2xETTpIiICIiAiIgIiICIiAiIgIiICIiAiIgIiICaXtrodbfbed+nqr9zKujuw3EC5GGGDkZz5TdIkmmJ3Zmm/5yt1cz0fokVM51b8Rg7tarkdoOWORL0+ifSMc2W3ufnIv1bs3+JebEYFERbX6z7sHsvonpaNM2mSoGp874bBZ97+k3MnHAHswJZ0ejzZqctHUfnbz/aJm0RDeSnwYjT9F9EnsaTTLjtFFeffuzJU6ZE9hFX5qgfCSxCxEQREQp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04800" y="2895600"/>
            <a:ext cx="2286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304800" y="3124200"/>
            <a:ext cx="228600" cy="152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62800" y="1905000"/>
            <a:ext cx="1097280" cy="609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2800" y="3505200"/>
            <a:ext cx="1097280" cy="228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3048000"/>
            <a:ext cx="1097280" cy="228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62800" y="2667000"/>
            <a:ext cx="1097280" cy="2286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514600"/>
            <a:ext cx="109728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62800" y="2895600"/>
            <a:ext cx="109728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62800" y="3276600"/>
            <a:ext cx="1097280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62800" y="3733800"/>
            <a:ext cx="1097280" cy="152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7200" y="4268653"/>
            <a:ext cx="8382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Not all sources of time noise can be eliminated on commodity</a:t>
            </a:r>
            <a:br>
              <a:rPr lang="en-US" sz="2200" smtClean="0">
                <a:latin typeface="Tahoma"/>
                <a:cs typeface="Tahoma"/>
              </a:rPr>
            </a:br>
            <a:r>
              <a:rPr lang="en-US" sz="2200" smtClean="0">
                <a:latin typeface="Tahoma"/>
                <a:cs typeface="Tahoma"/>
              </a:rPr>
              <a:t>hardware (e.g., speculation)</a:t>
            </a:r>
            <a:endParaRPr lang="en-US" sz="22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But we can still achieve a very low noise level</a:t>
            </a:r>
            <a:endParaRPr lang="en-US" sz="2200" dirty="0" smtClean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1" y="2286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Problem: Play and replay have different logic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724400"/>
            <a:ext cx="85344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Would deterministic </a:t>
            </a:r>
            <a:r>
              <a:rPr lang="en-US" sz="2200" dirty="0">
                <a:latin typeface="Tahoma"/>
                <a:cs typeface="Tahoma"/>
              </a:rPr>
              <a:t>hardware, e.g</a:t>
            </a:r>
            <a:r>
              <a:rPr lang="en-US" sz="2200">
                <a:latin typeface="Tahoma"/>
                <a:cs typeface="Tahoma"/>
              </a:rPr>
              <a:t>., </a:t>
            </a:r>
            <a:r>
              <a:rPr lang="en-US" sz="2200" smtClean="0">
                <a:latin typeface="Tahoma"/>
                <a:cs typeface="Tahoma"/>
              </a:rPr>
              <a:t>a PRET machine (Edwards and Lee, 2007), </a:t>
            </a:r>
            <a:r>
              <a:rPr lang="en-US" sz="2200" dirty="0" smtClean="0">
                <a:latin typeface="Tahoma"/>
                <a:cs typeface="Tahoma"/>
              </a:rPr>
              <a:t>solve all our problems?</a:t>
            </a:r>
            <a:endParaRPr lang="en-US" sz="22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b="1" dirty="0" smtClean="0">
                <a:latin typeface="Tahoma"/>
                <a:cs typeface="Tahoma"/>
              </a:rPr>
              <a:t>Problem</a:t>
            </a:r>
            <a:r>
              <a:rPr lang="en-US" sz="2200" dirty="0" smtClean="0">
                <a:latin typeface="Tahoma"/>
                <a:cs typeface="Tahoma"/>
              </a:rPr>
              <a:t>: Play and replay involve </a:t>
            </a:r>
            <a:r>
              <a:rPr lang="en-US" sz="2200" smtClean="0">
                <a:latin typeface="Tahoma"/>
                <a:cs typeface="Tahoma"/>
              </a:rPr>
              <a:t>different operations</a:t>
            </a: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b="1" dirty="0" smtClean="0">
                <a:latin typeface="Tahoma"/>
                <a:cs typeface="Tahoma"/>
              </a:rPr>
              <a:t>Solution</a:t>
            </a:r>
            <a:r>
              <a:rPr lang="en-US" sz="2200" dirty="0" smtClean="0">
                <a:latin typeface="Tahoma"/>
                <a:cs typeface="Tahoma"/>
              </a:rPr>
              <a:t>: Carefully design the code to </a:t>
            </a: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align play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and replay</a:t>
            </a:r>
            <a:endParaRPr lang="en-US" sz="2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endParaRPr lang="en-US" sz="2200" dirty="0" smtClean="0">
              <a:latin typeface="Tahoma"/>
              <a:cs typeface="Tahoma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53000" y="1371600"/>
            <a:ext cx="41910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accessInt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*value,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*</a:t>
            </a:r>
            <a:r>
              <a:rPr lang="en-US" sz="2000" b="1" dirty="0" err="1" smtClean="0"/>
              <a:t>buf</a:t>
            </a:r>
            <a:r>
              <a:rPr lang="en-US" sz="2000" b="1" dirty="0" smtClean="0"/>
              <a:t>) {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temp = (*value) &amp; </a:t>
            </a:r>
            <a:r>
              <a:rPr lang="en-US" sz="2000" b="1" dirty="0" err="1" smtClean="0"/>
              <a:t>playMask</a:t>
            </a:r>
            <a:r>
              <a:rPr lang="en-US" sz="2000" b="1" dirty="0" smtClean="0"/>
              <a:t>;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temp = temp | (*</a:t>
            </a:r>
            <a:r>
              <a:rPr lang="en-US" sz="2000" b="1" dirty="0" err="1" smtClean="0"/>
              <a:t>buf</a:t>
            </a:r>
            <a:r>
              <a:rPr lang="en-US" sz="2000" b="1" dirty="0" smtClean="0"/>
              <a:t> &amp; ∼</a:t>
            </a:r>
            <a:r>
              <a:rPr lang="en-US" sz="2000" b="1" dirty="0" err="1" smtClean="0"/>
              <a:t>playMask</a:t>
            </a:r>
            <a:r>
              <a:rPr lang="en-US" sz="2000" b="1" dirty="0" smtClean="0"/>
              <a:t>);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*value = *</a:t>
            </a:r>
            <a:r>
              <a:rPr lang="en-US" sz="2000" b="1" dirty="0" err="1" smtClean="0"/>
              <a:t>buf</a:t>
            </a:r>
            <a:r>
              <a:rPr lang="en-US" sz="2000" b="1" dirty="0" smtClean="0"/>
              <a:t> = temp;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}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1371600"/>
            <a:ext cx="41910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void </a:t>
            </a:r>
            <a:r>
              <a:rPr lang="en-US" sz="2000" b="1" dirty="0" err="1" smtClean="0"/>
              <a:t>accessInt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*value,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*</a:t>
            </a:r>
            <a:r>
              <a:rPr lang="en-US" sz="2000" b="1" dirty="0" err="1" smtClean="0"/>
              <a:t>buf</a:t>
            </a:r>
            <a:r>
              <a:rPr lang="en-US" sz="2000" b="1" dirty="0" smtClean="0"/>
              <a:t>) {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if (</a:t>
            </a:r>
            <a:r>
              <a:rPr lang="en-US" sz="2000" b="1" dirty="0" err="1" smtClean="0"/>
              <a:t>isPlay</a:t>
            </a:r>
            <a:r>
              <a:rPr lang="en-US" sz="2000" b="1" dirty="0" smtClean="0"/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    *</a:t>
            </a:r>
            <a:r>
              <a:rPr lang="en-US" sz="2000" b="1" dirty="0" err="1" smtClean="0"/>
              <a:t>buf</a:t>
            </a:r>
            <a:r>
              <a:rPr lang="en-US" sz="2000" b="1" dirty="0" smtClean="0"/>
              <a:t> = *value;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else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        *value  = *</a:t>
            </a:r>
            <a:r>
              <a:rPr lang="en-US" sz="2000" b="1" dirty="0" err="1" smtClean="0"/>
              <a:t>buf</a:t>
            </a:r>
            <a:r>
              <a:rPr lang="en-US" sz="2000" b="1" dirty="0" smtClean="0"/>
              <a:t>;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}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657600"/>
            <a:ext cx="4648200" cy="80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Different memory access patterns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Different branches taken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76800" y="3581400"/>
            <a:ext cx="4191000" cy="80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Same memory access pattern</a:t>
            </a: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No branches taken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61374" y="1828800"/>
            <a:ext cx="0" cy="6096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1374" y="2438400"/>
            <a:ext cx="23622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23574" y="2438400"/>
            <a:ext cx="0" cy="457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1374" y="24384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1374" y="32004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23574" y="32004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3124200" y="32004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i="1" dirty="0" smtClean="0"/>
              <a:t>Replay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124200" y="23622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i="1" dirty="0" smtClean="0"/>
              <a:t>Play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05400" y="1828800"/>
            <a:ext cx="0" cy="990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05400" y="1828800"/>
            <a:ext cx="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4191000" y="21336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i="1" dirty="0" smtClean="0"/>
              <a:t>Replay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419600" y="18288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i="1" dirty="0" smtClean="0"/>
              <a:t>Play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1442624"/>
            <a:ext cx="3890373" cy="213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9200" y="1442625"/>
            <a:ext cx="4038600" cy="2138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25" grpId="0"/>
      <p:bldP spid="26" grpId="0"/>
      <p:bldP spid="30" grpId="0"/>
      <p:bldP spid="31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Motivation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Challenge 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Time-deterministic replay (TDR)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Deterministic replay vs. Time-deterministic replay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Time noise, and how to reduce it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Aligning play and replay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 Sanity: A TDR prototype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Design &amp; Implementation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Evaluation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latin typeface="Tahoma"/>
                <a:cs typeface="Tahoma"/>
              </a:rPr>
              <a:t>Reducing time noise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latin typeface="Tahoma"/>
                <a:cs typeface="Tahoma"/>
              </a:rPr>
              <a:t>Aligning play and replay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latin typeface="Tahoma"/>
                <a:cs typeface="Tahoma"/>
              </a:rPr>
              <a:t>Detecting timing channels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2057"/>
            <a:ext cx="228600" cy="309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053057"/>
            <a:ext cx="228600" cy="309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434057"/>
            <a:ext cx="228600" cy="309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738857"/>
            <a:ext cx="228600" cy="309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3657"/>
            <a:ext cx="228600" cy="3091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429000"/>
            <a:ext cx="228600" cy="30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Prototype implementation: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Sanity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557691"/>
            <a:ext cx="8077200" cy="430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 Ideal: Implement TDR in an existing VMM, such as </a:t>
            </a:r>
            <a:r>
              <a:rPr lang="en-US" sz="2200" dirty="0" err="1" smtClean="0">
                <a:latin typeface="Tahoma"/>
                <a:cs typeface="Tahoma"/>
              </a:rPr>
              <a:t>Xen</a:t>
            </a: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 But time-determinism is difficult to add to existing codebases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 </a:t>
            </a:r>
            <a:r>
              <a:rPr lang="en-US" dirty="0" smtClean="0">
                <a:latin typeface="Tahoma"/>
                <a:cs typeface="Tahoma"/>
              </a:rPr>
              <a:t>Reason: Complex interactions between unrelated functions, 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dirty="0" smtClean="0">
                <a:latin typeface="Tahoma"/>
                <a:cs typeface="Tahoma"/>
              </a:rPr>
              <a:t>   e.g., through the cache</a:t>
            </a:r>
            <a:r>
              <a:rPr lang="en-US" sz="1600" dirty="0" smtClean="0">
                <a:latin typeface="Tahoma"/>
                <a:cs typeface="Tahoma"/>
              </a:rPr>
              <a:t/>
            </a:r>
            <a:br>
              <a:rPr lang="en-US" sz="1600" dirty="0" smtClean="0">
                <a:latin typeface="Tahoma"/>
                <a:cs typeface="Tahoma"/>
              </a:rPr>
            </a:br>
            <a:endParaRPr lang="en-US" sz="16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 Our approach: Build a VMM from scratch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 Chose Java VM because of its simplicity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 No advanced features yet (e.g., no JIT) </a:t>
            </a:r>
            <a:br>
              <a:rPr lang="en-US" dirty="0" smtClean="0">
                <a:latin typeface="Tahoma"/>
                <a:cs typeface="Tahoma"/>
              </a:rPr>
            </a:br>
            <a:r>
              <a:rPr lang="en-US" dirty="0" smtClean="0">
                <a:latin typeface="Tahoma"/>
                <a:cs typeface="Tahoma"/>
              </a:rPr>
              <a:t>  </a:t>
            </a:r>
            <a:r>
              <a:rPr lang="en-US" dirty="0" smtClean="0">
                <a:latin typeface="Tahoma"/>
                <a:cs typeface="Tahoma"/>
                <a:sym typeface="Symbol"/>
              </a:rPr>
              <a:t> Can't expect to compete with Oracle JVM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latin typeface="Tahoma"/>
              <a:cs typeface="Tahoma"/>
              <a:sym typeface="Symbol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  <a:sym typeface="Symbol"/>
              </a:rPr>
              <a:t> We rely on the Linux kernel for device I/O (e.g., network)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  <a:sym typeface="Symbol"/>
              </a:rPr>
              <a:t> Sanity is implemented as a kernel module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latin typeface="Tahoma"/>
                <a:cs typeface="Tahoma"/>
              </a:rPr>
              <a:t>  </a:t>
            </a: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Sanity shields itself from the kernel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574532"/>
            <a:ext cx="685800" cy="79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57400" y="3352800"/>
            <a:ext cx="19050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Timed core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24400" y="3352800"/>
            <a:ext cx="2057400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Tahoma"/>
              </a:rPr>
              <a:t>Support core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90800"/>
            <a:ext cx="685800" cy="79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www.webopedia.com/imagesvr_ce/8422/softw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966" y="1752600"/>
            <a:ext cx="619634" cy="428626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895600" y="2286000"/>
            <a:ext cx="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52800" y="2819400"/>
            <a:ext cx="3048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352800" y="3200400"/>
            <a:ext cx="30480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76800" y="3200400"/>
            <a:ext cx="304800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76800" y="2819400"/>
            <a:ext cx="3048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657600" y="2743200"/>
            <a:ext cx="12192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8100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624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148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672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196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24400" y="2743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57600" y="3124200"/>
            <a:ext cx="1219200" cy="152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38100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624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148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672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196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720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24400" y="3124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562600" y="2286000"/>
            <a:ext cx="0" cy="22860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3505200" y="23622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smtClean="0">
                <a:latin typeface="Tahoma"/>
                <a:cs typeface="Tahoma"/>
              </a:rPr>
              <a:t>Commands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733800" y="3276600"/>
            <a:ext cx="1066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smtClean="0">
                <a:latin typeface="Tahoma"/>
                <a:cs typeface="Tahoma"/>
              </a:rPr>
              <a:t>Results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3314" name="Picture 2" descr="linux tux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676400"/>
            <a:ext cx="609600" cy="609600"/>
          </a:xfrm>
          <a:prstGeom prst="rect">
            <a:avLst/>
          </a:prstGeom>
          <a:noFill/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4377091"/>
            <a:ext cx="8077200" cy="1642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To avoid interference from the kernel, we run the </a:t>
            </a:r>
            <a:br>
              <a:rPr lang="en-US" sz="2200" smtClean="0">
                <a:latin typeface="Tahoma"/>
                <a:cs typeface="Tahoma"/>
              </a:rPr>
            </a:br>
            <a:r>
              <a:rPr lang="en-US" sz="2200" smtClean="0">
                <a:latin typeface="Tahoma"/>
                <a:cs typeface="Tahoma"/>
              </a:rPr>
              <a:t>TDR </a:t>
            </a:r>
            <a:r>
              <a:rPr lang="en-US" sz="2200" dirty="0" smtClean="0">
                <a:latin typeface="Tahoma"/>
                <a:cs typeface="Tahoma"/>
              </a:rPr>
              <a:t>engine </a:t>
            </a:r>
            <a:r>
              <a:rPr lang="en-US" sz="2200" smtClean="0">
                <a:latin typeface="Tahoma"/>
                <a:cs typeface="Tahoma"/>
              </a:rPr>
              <a:t>on a separate core</a:t>
            </a:r>
            <a:endParaRPr lang="en-US" sz="22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Limitation</a:t>
            </a:r>
            <a:r>
              <a:rPr lang="en-US" sz="2200" smtClean="0">
                <a:latin typeface="Tahoma"/>
                <a:cs typeface="Tahoma"/>
              </a:rPr>
              <a:t>: Need two cores to do the work of 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"/>
                            </p:stCondLst>
                            <p:childTnLst>
                              <p:par>
                                <p:cTn id="6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6" grpId="0" animBg="1"/>
      <p:bldP spid="35" grpId="0" animBg="1"/>
      <p:bldP spid="45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2763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Motivation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Challenge 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Time-deterministic replay (TDR)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Deterministic replay vs. Time-deterministic replay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Time noise, and how to reduce it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Aligning play and replay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Sanity: A TDR prototype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008000"/>
                </a:solidFill>
                <a:latin typeface="Tahoma"/>
                <a:cs typeface="Tahoma"/>
              </a:rPr>
              <a:t>Design &amp; Implementation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 Evaluation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Reducing time noise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Aligning play and replay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Detecting timing channels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45209"/>
            <a:ext cx="304800" cy="412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50009"/>
            <a:ext cx="304800" cy="412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31009"/>
            <a:ext cx="304800" cy="4121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35809"/>
            <a:ext cx="304800" cy="412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71800"/>
            <a:ext cx="304800" cy="4121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21609"/>
            <a:ext cx="304800" cy="412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657600"/>
            <a:ext cx="304800" cy="4121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07409"/>
            <a:ext cx="304800" cy="41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Evaluation: Overview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752600"/>
            <a:ext cx="80772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Q1: How well can Sanity reduce time </a:t>
            </a:r>
            <a:r>
              <a:rPr lang="en-US" sz="2200" smtClean="0">
                <a:latin typeface="Tahoma"/>
                <a:cs typeface="Tahoma"/>
              </a:rPr>
              <a:t>noise?</a:t>
            </a:r>
            <a:br>
              <a:rPr lang="en-US" sz="2200" smtClean="0">
                <a:latin typeface="Tahoma"/>
                <a:cs typeface="Tahoma"/>
              </a:rPr>
            </a:br>
            <a:endParaRPr lang="en-US" sz="22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Q2: How well can Sanity align play and replay?</a:t>
            </a:r>
            <a:br>
              <a:rPr lang="en-US" sz="2200" dirty="0" smtClean="0">
                <a:latin typeface="Tahoma"/>
                <a:cs typeface="Tahoma"/>
              </a:rPr>
            </a:br>
            <a:r>
              <a:rPr lang="en-US" sz="2200" dirty="0" smtClean="0">
                <a:latin typeface="Tahoma"/>
                <a:cs typeface="Tahoma"/>
              </a:rPr>
              <a:t/>
            </a:r>
            <a:br>
              <a:rPr lang="en-US" sz="2200" dirty="0" smtClean="0">
                <a:latin typeface="Tahoma"/>
                <a:cs typeface="Tahoma"/>
              </a:rPr>
            </a:br>
            <a:r>
              <a:rPr lang="en-US" sz="2200" dirty="0" smtClean="0">
                <a:latin typeface="Tahoma"/>
                <a:cs typeface="Tahoma"/>
              </a:rPr>
              <a:t>Q3: </a:t>
            </a:r>
            <a:r>
              <a:rPr lang="en-US" sz="2200" smtClean="0">
                <a:latin typeface="Tahoma"/>
                <a:cs typeface="Tahoma"/>
              </a:rPr>
              <a:t>How fast is Sanity?</a:t>
            </a:r>
            <a:br>
              <a:rPr lang="en-US" sz="2200" smtClean="0">
                <a:latin typeface="Tahoma"/>
                <a:cs typeface="Tahoma"/>
              </a:rPr>
            </a:b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Q4</a:t>
            </a:r>
            <a:r>
              <a:rPr lang="en-US" sz="2200" dirty="0" smtClean="0">
                <a:latin typeface="Tahoma"/>
                <a:cs typeface="Tahoma"/>
              </a:rPr>
              <a:t>: How large is Sanity’s </a:t>
            </a:r>
            <a:r>
              <a:rPr lang="en-US" sz="2200" smtClean="0">
                <a:latin typeface="Tahoma"/>
                <a:cs typeface="Tahoma"/>
              </a:rPr>
              <a:t>log?</a:t>
            </a:r>
            <a:br>
              <a:rPr lang="en-US" sz="2200" smtClean="0">
                <a:latin typeface="Tahoma"/>
                <a:cs typeface="Tahoma"/>
              </a:rPr>
            </a:b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Q5</a:t>
            </a:r>
            <a:r>
              <a:rPr lang="en-US" sz="2200" dirty="0" smtClean="0">
                <a:latin typeface="Tahoma"/>
                <a:cs typeface="Tahoma"/>
              </a:rPr>
              <a:t>: How </a:t>
            </a:r>
            <a:r>
              <a:rPr lang="en-US" sz="2200" smtClean="0">
                <a:latin typeface="Tahoma"/>
                <a:cs typeface="Tahoma"/>
              </a:rPr>
              <a:t>well can Sanity detect covert timing </a:t>
            </a:r>
            <a:r>
              <a:rPr lang="en-US" sz="2200" dirty="0" smtClean="0">
                <a:latin typeface="Tahoma"/>
                <a:cs typeface="Tahoma"/>
              </a:rPr>
              <a:t>channels?</a:t>
            </a:r>
          </a:p>
        </p:txBody>
      </p:sp>
      <p:pic>
        <p:nvPicPr>
          <p:cNvPr id="48" name="Picture 4" descr="http://www.photo-dictionary.com/photofiles/list/7432/9974check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241826" cy="327424"/>
          </a:xfrm>
          <a:prstGeom prst="rect">
            <a:avLst/>
          </a:prstGeom>
          <a:noFill/>
        </p:spPr>
      </p:pic>
      <p:pic>
        <p:nvPicPr>
          <p:cNvPr id="50" name="Picture 4" descr="http://www.photo-dictionary.com/photofiles/list/7432/9974check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74" y="2590800"/>
            <a:ext cx="241826" cy="327424"/>
          </a:xfrm>
          <a:prstGeom prst="rect">
            <a:avLst/>
          </a:prstGeom>
          <a:noFill/>
        </p:spPr>
      </p:pic>
      <p:pic>
        <p:nvPicPr>
          <p:cNvPr id="51" name="Picture 4" descr="http://www.photo-dictionary.com/photofiles/list/7432/9974check_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241826" cy="327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3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xplosion 1 42"/>
          <p:cNvSpPr/>
          <p:nvPr/>
        </p:nvSpPr>
        <p:spPr>
          <a:xfrm>
            <a:off x="457200" y="3352800"/>
            <a:ext cx="1143000" cy="762000"/>
          </a:xfrm>
          <a:prstGeom prst="irregularSeal1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4026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Motivation: Detecting covert timing channels</a:t>
            </a:r>
            <a:endParaRPr lang="en-US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48" descr="MCj04315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24149" y="3135868"/>
            <a:ext cx="1271451" cy="1280490"/>
          </a:xfrm>
          <a:prstGeom prst="rect">
            <a:avLst/>
          </a:prstGeom>
          <a:noFill/>
        </p:spPr>
      </p:pic>
      <p:pic>
        <p:nvPicPr>
          <p:cNvPr id="8" name="Picture 2" descr="MCj043262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749" y="4050268"/>
            <a:ext cx="502247" cy="502247"/>
          </a:xfrm>
          <a:prstGeom prst="rect">
            <a:avLst/>
          </a:prstGeom>
          <a:noFill/>
        </p:spPr>
      </p:pic>
      <p:pic>
        <p:nvPicPr>
          <p:cNvPr id="9" name="Picture 8" descr="MCj043262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549" y="2373868"/>
            <a:ext cx="512899" cy="512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949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Secretary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938" y="2907268"/>
            <a:ext cx="118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President</a:t>
            </a:r>
          </a:p>
        </p:txBody>
      </p:sp>
      <p:pic>
        <p:nvPicPr>
          <p:cNvPr id="34818" name="Picture 2" descr="http://computertutorflorida.com/wp-content/uploads/2011/09/firew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429000"/>
            <a:ext cx="762000" cy="762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flipV="1">
            <a:off x="1547949" y="4126468"/>
            <a:ext cx="228600" cy="2286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47949" y="2831068"/>
            <a:ext cx="324394" cy="2856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1800" y="3950732"/>
            <a:ext cx="2362200" cy="11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81200" y="1764268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Launch code:</a:t>
            </a:r>
          </a:p>
          <a:p>
            <a:pPr algn="ctr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1011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3048000" y="3516868"/>
            <a:ext cx="2057400" cy="430887"/>
          </a:xfrm>
          <a:prstGeom prst="rect">
            <a:avLst/>
          </a:prstGeom>
          <a:solidFill>
            <a:srgbClr val="C00000">
              <a:alpha val="3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is 1011</a:t>
            </a:r>
            <a:endParaRPr lang="en-US" sz="2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6" name="Picture 101" descr="MCj034912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429000"/>
            <a:ext cx="851639" cy="774700"/>
          </a:xfrm>
          <a:prstGeom prst="rect">
            <a:avLst/>
          </a:prstGeom>
          <a:noFill/>
        </p:spPr>
      </p:pic>
      <p:sp>
        <p:nvSpPr>
          <p:cNvPr id="41988" name="AutoShape 4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data:image/jpeg;base64,/9j/4AAQSkZJRgABAQAAAQABAAD/2wCEAAkGBxQQEBUUEBQVFRUVFhYUFRcUFxUWFxQUFRcWFhcWFRUeHCggGB4lGxQVITEhJSorLi4uFx8zODMsNygtLisBCgoKDg0OGxAQGy0mICYsLCwsLC8sLDQsLCwsLCwsLCwvLCwsLCwsNC0sLCwsLCwsLCwsLCwsLCwsLCwsLCwsLP/AABEIAOEA4QMBEQACEQEDEQH/xAAcAAABBQEBAQAAAAAAAAAAAAAAAQMEBQYCBwj/xABMEAABAwIBCAYGBwUFBgcAAAABAAIDBBEhBQYSMUFRYXEiMoGRobETQlJywdEHIzNDYpKiFIKy4fAVJTVT0iRzdKOzwhYXNFSDhPH/xAAaAQACAwEBAAAAAAAAAAAAAAAAAwIEBQEG/8QAOxEAAgECAwMLAwMDBAMBAQAAAAECAxEEITESQVEFEzJhcYGRobHB0SJC8BQz4SNS8TRDcoIVJJJiJf/aAAwDAQACEQMRAD8A9xQAIAEACABAAgAQAIAEACAGaycRxvedTGl55NFzbsChOajFy4ZjKVN1JqC3u3iOh1xcaiu3INWyBFzgIuBBravRngj/AMwyHmGMJ+ISZ1LTjHjfyRao0dqjUnwt5snJ1yqKu3AEXA5DwSQNYtfhdFzrTSudLpwEACABAAgAQAIAEACABAAgAQAIAEACABAAgBA4G/DX5rlztmKuXOCLlwGqqPSjc32muHeCFCWaaGU5bM1Lg0U2ZVf6WkaD1o/qzyHV/SR3FU8DW26KvqsvjyNDlehzWJbWks/nzL26uXMwLouBlctVP96Uo9kHvk0m/ALOr1P/AG6a4e9zbwlP/wDn1Xx9rM1V1o3MQVFwG6idsbHPebNaC4ncALlEpqKbeiJQg5yUY6vIrM15XSQGZ2BmkfJbcL6DR2NY0diThJuVPbf3Nv2Xki5yjBU63NR0ikvd+bZbq1coCqQAgAQAIAEACABAAgAQAIAEACABAAgAQALlwKPL9UaZ8dQLllxFMB7BN2P5tdfnplU8TVdJqpu0fZufd7mlgqSxEZUHrrHt3rvXoXEcgc0OaQQQCCNRBxBCepJq6M+UXFuL1R1dcucBcuBgs0qn0FY+I9V5cz95hOj4aQ7QsbB1Nis4bndd6PT8p0+ew0ai1Vn3PX2N4te55gEXA8+yrPfKWlsbLGOQbog+N1i1p/8AtX4Nex6rDU7YDZ4xl53PQVtXPKgu3AymfuUdGNsLTi/pP9wah2kfpKzuUK1oqC35vsNzkXD7U3Ve7Jdv8L1NBkeD0dPEz2WNB52F/G6vUI7FOMeCRlYqpzlacuLZNTriAUkwI01YBIyIYvcC4j2Yxre7hewG8ngbcdVKSgtX6cfYbCi3TdR6LLtfBer6u4lJokEACABAAgAQAIAEACABAAgAQAii2AKDZ0i5SpBNE+N2p7SOR2HsNj2JVWCqQcXvG4es6NSNRbmZLM/Kxid+zTYDSIZf1X3xZyJvbjzWXgsQ4Pmp93bwN3lXCKpH9RT4Z9a4/m42q07nnQXLnTzTKwMdXIW4ESl44G+kPNYFa8Ksrcb+56/DNVMNFPRxt5WPRKOpEsbXt1OAPK+xbcKinFSW88pVpunNwe4dJUri7Hl1RKXSOftLi/vOkvOyneTl13PawiowUOq3seog3XornirCSSBoLnGwAJJ3AYkockldnYxcmktTzapkNXVXP3j2tA3NJDQO5YUpOtVu978j19OKw2HsvtTffr6npi9Bc8cClcCuy5ldtLFpOxccGN9o/ADaUqviI0Y3eu5FvB4SWJqbK03vh+biHmlTP9G6omN5ZyHE7mDqAbhrPIhQwUZbLqT1l6bixynUhtqhT6MMu/eX6vpmWKpACABAAgAQAIAEACABAAgCqyvVvpvrQC+L71o6zB/mM4b29uGN6tepKl9eq39XWvcu4WlDEf0m7S+17n1P2fdnlabR1bJmB8Tg5p1EeR3HgpRqRnHai7or1aU6UnCasx5DYsRRbAwOeFD6Oo0xqkGl+8LB3wPasTHU9mptLeeo5Kr7dDYescu7d8GizZyv6ePRefrGDH8Tdjvn/NXMLiOcjZ6rz6zJ5QwfMz2o9F+XV8F1dWbmcYLOaK1VJx0T+lvxBWLilaq+70PUcnyvh49/qy6zOqrxujPqnSb7rtfj/ErWCqXi4cDO5VpWmqi35PtX8ehcZUl0IJHbQx1udrDxVqrPZg31GfhobVWK60edaCwz1tz0mhfpRMO9jT3gLdhK8U+o8hWjapJdbKbO+t0YxG3W/XwYPmfIqtjKto7K3+hocl0Nqpzj0Xr/AAUGbMGlVM/Dd3cDbxIVTCK9VGpyhU2cPLryPQLraueWI2Ua5sEZe84DUNrjsA4rlSrGnHakOoUJ1pqEf8GDia/KFWPSajiQNTI26wPK+8rIjtYmstr/AAj00nDA4Z7H+W/zwR6M0WFhgBgOC30zyTbbuxVJMBVNM4F1K4CroAgAQAIAEACABACKLYCOFxY43UGzqds0YPKUEmTZ9OA/VSHBpxbfax3wOu3IrEqxnhKm1Dov8t8HpqFSlyhR2KvSW/f2r3X8GpyNlmOqb0cHDrMOscRvHFXqOJjVWWvAxcVgqmHlaWa3MsUxsqFPnTR+lpyRrj6Y5DrDuuexVMXDbp9mZf5Nrc3WS3PL48zF0czonh7DYtPfvB4FZEJuElJHoasI1IuEtGeg5PrWzRh7duseydoK2adVVI7SPLV6MqM3CRmM64/9oB3sb5uHwWdjP3L9Rs8mS/o2637ETItR6KZrthOi7k7DwNj2JVCexNMfi6fO0nHfqjS5zSWpyPac1vjpf9qvYqVqdjH5PjeunwT+DHaCyzfubjI8n+zRk6gwD8uHwWxQl/TXYebxUf68l1+pj8qVJmlc/YcG8GjV8+1ZlWpzk3I38NTVKmoePaWmZ0P1j3bmhv5jf/tVnBL6m+op8qz/AKcY8Xfw/wAmnqJ2xtLnmzQLkrRc1FXZjQhKclGOrMBlrKTql9zg0YMbuG88SsitXdWV9249RhMNHDwstd7NJmdk/wBHEZHDpSauDBq7zc9y0MDT2YbT3+hkcq4jbqc2tI+v57miWgmZQKSZwpcs5xsgPo4x6WYnRDG7HHUHHZy18tar1sZGm9mOcuBo4Tk2dZbc3sw4v2+dCZkqkkaNOodpSu126kY9iMbBvOs7dQtZoxkltTd5eS6l+ZiMTVpt7FFWgvF9b9lovEsVYKgIAEACABAAgAXGAiW2dEUGwI1fRtmjdG8XDu8HYRxCTVgqkXGQ2jWlRmpx1R51U0slLNo3Ic03a4YXGxw4H5hYE4yoztvR62nVp4mlfVPVe352msyHnEJbMms1+oHU1/yP9cFoUMWp/TPX1MPGcnOn9dPNcN6+S+IvrVlsy1kefV9H6KVzNgOHunEeFliVIbEnE9TRrc7TU+PqS8i15gfj1HYOHxHEKVCs6cuoTi6CrQ61oT86gCY33Fi047LCxvftTsXm4tFTk57MZRe5mHq87qON2j6YSO9mFrpT3tBA7SoRwdaSvs2XXkWZYumnZO76s/Qk1/0gtnjYxlLVOLdbnNYwOIFgRd99+sBWqlBygk5oq0KdWE5TjSlZ6ZW9bEA50n/2c/fH/qSf0X/7Xn8Fnnqy1pPy+Sb/AOZcTaf0L6arjdiC4xNc3RJJNi1xPDVtVn9NPmtiMl4lXm5vEc7KnK3ZfPuI1JnhRSmwna126QOi8XgBU54KvHPZ8M/QuxxdJu17Pry9T0PNQNEDpLiznX0ri2i0DG/en4RbMG3xM7lCW3UjFcPUqMu5TM7rNwjbqHtH2iq1evzjstDQweGVGN30n+WIWTqIzStZsJ6XBo1n+t6hSp7c1Es166pU3Pw7T0FjQAAMABYDcAtxZHlW23dnFVVsiaXSODQNp8gNp4LsqkYK8mSp0p1ZbMFdmLy3nQ+W7ILsYcL+u7u6vZis2vjZT+mGS8z0OE5Lp0/qq5vyXyXGaeb/AKAellH1rhgP8sHZ7x292+9zBYXm1ty19P5KHKfKHPPm4dFef8cPE0q0kzIFU0zgKQAgAQAIAQhcYFLlGoqKbptb+0RbRqlYOBAs8dl95OtU606tLNLaXmvn1NGhTw+I+mT2Jcftfw++3odZNzkp57Br9Fx9V/RPYdR7CoU8ZSqaOz4M5iOTcRQ1jdcVn/KLZObKAiW2dKrL+ShUR4dduLTv3tPAqpiaPOxy1WhdwWKdCefRevyYf0diQRYjAg7CNYWM+DPSbSaui/yPl10dmS3c3Ydbm/MeKtUcU45S0MvF4GM/qp5PhuZIzlgDgyVliD0SRt2g+a7i0naaFcnzcXKlLt+TLZYyjHSQPml6rBqGtxOAa0bSTgq9KlKrNQiXqtVQjtM8/rKuoyjY1jyIm3MdM0kMYCb/AFh1vdgNerG1tS1VKNFbNPdvevdwLeG5H2/6uJ3/AGrTv4ssKKnbGLMaGjc0AJEpOTu2asacKa2YJJdSsWMQUBcjmqmACZBsWsLCo7tFda5T9plmGFpw0QS07JBaRrXDc4A+aIya0ZKrShUVpxT7VclZLzWmEbn0E0lPjfQBLopOLoibHUnq9WNpq6/N55/F4PDU6i5t7MurNeD9miVk/OV8cogyjGIZCbMkb9jKdwJ6h4H5LOr4HZW1TzXDevkUqsqbUaq10ktH8PqZ6dmvRaDDIdb8BwaPmfILuEhaO095nco19qSgtF6jmVcvsiu1lnv/AEt5nbyHgmVcVGGSzZHDYCdXOWS82Y+vqnzO0pHEnZuA3AbFnTqSm7yZv0aUKUdmCsaLNbIWjaaUY642nZ+I8d27y0cHh7fXLu+TJ5Sx970qby3v2+TVLTTMQUJiYCqaYCqaOAugCABAAosBFBs6ZjODNZs15IbNk1kamv8A9J49+9ZuKwUZ/VDJ+TNjA8qypWhVzjx3r5X51GcpMp1FK7Q0nDRwLH4gdh1DkVmxr1aT2b9z/PQ16uFw+JjtWWe9fnqaOgzrY7CZpYd46TfmPFW4Y6L6SsZFbkmcc6bv6/BfQTtkF2ODhvBurKmpK6ZmTpyg7SVihzkyXf61gx9cbx7XzVDF0b/Wu80+T8Vb+lLu+DPtaqBqNkqGZzWlvqu1g6r7CNxwXVNpNbhE4RclLejB/SbPc0sG+R07uUTbNvzL/BX8BGynPqt4naa28TTjwbl/8q68yupG3CbKFtD0SxKl0ifEEtg2noSr2C4KtdleXBzukSOQv8QnRSLaTiskT6Smpz15ndjS3xxTUob2VqlTELowXj/gvqJlCzcT+JwPmU6PNIzarxsv4RcNyxA0WD2jkW/NN5yKKDwdeTzTM9nVLT1cZYW6d7bNW832dm2yXOor3jqXqGCm4uFVfS9V6eHEj5n5yThrsnzPJMDQ6J/rS0xOi0OO9ps078NapY66ipQyTyfaZdPCRo4iUJ5vVN71x7eJcuaso0Uy7zdyNpkSyjojqtPrHeeHn53sLQ2vrlpuM7H43YXNw13vga1aqZhiqaOEKtyxBD9pI0H2R0nflGKjPEU6fSZYo4OvW6EX27vFlN/4rdM/Qo4HSO3vIa1o3m18OZCQsc5y2aMbvrND/wAVGlHbxFRJcFm+z8uXeT6aUdKok0neywaMbeXrO5uPYFfpRnrN59Wny+8zq9Sl0aMbLi82/Zd3iT08rAgAQAigwEKWzoiWwK/K2SY6ltnizh1XDWPmOCrV6Maqz14lvC4uph3eOm9GJyhkx9O6zxgeq4anfI8FjVaMqbsz0VDFQrxvHw3o4p5HMN2EtO8GyWpOLuiVSMZK0lcvKPOB4wkAeN+o/IqxHFyWUszMq8nwecHb0IdU1mleLqnGxFi3gq89m946Fim57Np6+py1qgdbPLs7Z/TZUl3Qxxwjdd15HW7wOxbGGjs0I9bb9hmBV6lSpwSj45v0RLpG2C6zRLFgw7EuWgU+kc1Js1QjqW6fSKwJxcH424EqRCTzsSI4hog7SbfBdtkKcntWLb+z2Df3pmwil+omx2CmZj0RgDrxUlFC6lWeWe8p8nj++f8A6so/5zVWxn7H/b2ZQxL/APYh/wAPc9CyNkr0rtJ/2Y/Ud3LeqFCjtu70KuLxXNLZj0n5F9UZXhiwLwbbGY9mGAV+WIpw3mZTwlapnbvZT1mdZ+6YBxfj+kfNIljn9q8TQpclL/cl4fP8FDXZWml68jrbm9Edw19qrTxFSerNOjhKNPoxXbr6k3I2aj5bOmvGzd67uz1Rz7lZw+ClPOWS8/4K+K5VhS+mn9T8l8m1oaNkLAyJoaBu2neTrJ4lbNKEaa2Yqx52tWnWltTd2SU5ChUw4CAGamo9GLlriNug0uI/dGJ7AVCctlXGU6e27JrvdvN5FezOSlJt6ZoI1h4cwjmHAWVX9XR/uXfl6lp8m4pK+w32WfoSosowv6ksbvde0/FdVWEujJPvQiWGrQ6UGu5kgG6GKEKWwGqiFsjS14DgdYKVNKSsxkJyhLai7MymVMhuiu6O7meLee8cVlVsO4Zx0NvDY6NX6ZZPyZXMCqlpsfYEC2x0WAudQxPILgts8XybL6Z8kxveaWSXHc5x0R3AL0E1s2jwSRdwEbYdP+5uXi7LyRo4G4JLLT0JzdXalTJUtRmtPRUY6lujqVzU4tsks6nb8lLcKfSJcIwjG9w8XKS3CZPOT6vYu3ppnoIfW90/BdRypu7Sjof8ZH/Dzf8AUaq2M/Yf/L5KWK/fp/8AD3NrNO5wsXGwwA2Ds1LIc5NWbOQhFO6WZEcFwemd0eT3zOtGL7ycGjmUynTlUdokauIhRjeb+TWZJyBHBZzum/2iMG+6NnPWtWhhoU83mzDxWPqVvpWUeHyXCuooCpiOHSYgFTEcBdAFxgQcoZLhnH1sbXcdThycMQq1WjTqdNXLNDFVqD/pya9PDQzOUMydsD/3ZPg4DzHasyrydvg+5/JsUOW91WPevj+ShnoZqc9NrmcRqPJwwVCdOpS1VjThXo119LT/ADgx6DKMzdUsn5nHzKiq1RaSfiLnhqL1gvBE6LLk4+8vzDT8FNYmqt/oVpYHDv7fNkyLOGXaGHsPwK7+rn1FeXJ1Ldcizyh7rhobfWG6ieA2JE5KTulYdCLgrN3BgSwZT58137Pk6oeNZjMbba9KUiMW5aV+xWcHDbrxXXfwzK1eTUHb8uec5Ig0Gtb7IDe4WWpKV8zfUFTSgvtSXgrF/ANXelnJEtowCVMnS0IuUDgiBcoIgtTSyyV6gUtwr7mToB04x7p+KmtUV5v6ZPtLZyYUULD63u/ELqOVN3aUlEP75Z/w838bVWxf7D/5Io4z96n/AMX7Gzc3csYEy0oMhaXSmOiPZvieZ2efJXKWGvnPwKdfH7OVPN8dxoIjHG0NaWtA2AgLQjsxVkZcucm7u7YprIxrkZ+ZvzTFOPFHOZqP7X4M5OU4Rrlj/O35qXPU19y8SX6as9IPwY2ctU4+/i/O35qSxNH+9eKJfosQ/wDbl4M5OcFMPv4/zKSxdD+9eJJcn4p/7b8BykyzDKbRP09nQa9wHMgWCfTr059F37LkKuDrUleat2tfJYJ5VEKiwEKWzoiWwOXAEWOI4pbJJtZop63NyGTFo9Gfwau1urusqNTCU5aZdhfo8o1oZN3XX8lJVZvyx9UB43t1/l+V1RqYWcdMzRp8oUqmuT6/kgBtjY4HiqzLLd80PsC4LY+wLgpmI+laq6FLAPvJTK7iyFt7Htc3uWjyfHpz4K3iRpR28RTj17X/AM5lBk9mCtyNot4h5eaWQmSgEmWo+HRIGUDipwLlBZEVqYPZKk1N5KTEx1ZYQD65vC/gCprpFaf7bLJyYVELBt5fELqI1N3aU1H/AIxFxhnHiwqti/2JdqKWO/dp/wDF+xs3hYxFDD2oGpjDwujUxl4XRqHabJU032cbiN56I7zYJ0KFSfRQupi6NLpyXv5FxSZlOdjNIG8GDSP5jgO4q7T5Pb6b8ChV5aiv2437fgvKHNimi+70zvk6Xh1fBXqWDow3X7c/4M2typian3WXVl/PmXLGgCwFhuCvRM9tt3Z0pnBCosBCls6IlsCPPWxs68jG+84D4pE6kY6tIdCjUn0Yt9xBly/Tt+8v7ocfG1lWniqS3liPJ+If227bESTOeP1WOPOw+aryxkNyY+PJlT7miDV5Y9LriZzNyRyIsVWqYjb1iizSwfNaTf54kJirFhj7FwUzy3Pqp9NlRzQcIIWR22achMjj+UtC2MLHZoLrbfhkNwEb1Zz4JR727+iO6JmCkzULGIefkosXLUlAJD1LC0KuuPSTYF6ishlqmNZMeOkByCnvERf0tk6kxm7CprpFap+0WLlMrIWDby+IXURq7ilpj/fFPxiqPJpVbFf6eXaijj/3aXY/Y2z1jEEOU2TZJeoMN5IA+abToznoRqYmnS6TLKnzYH3jyeDRbxPyVuGDX3Mpz5Tf2R8S2pclQx9WNt956R7zqVynRpw0RSqYutU6UicFZRWFCYjgoTEAqYjgqkBArW1B+xdCPfa8+Id8Emoqv2Nd6fyWqLwy/cUu5r4KGro8pn76K25nR8Sy/is6pTxrfSXd/j3NKnW5MX2S7/8APsVFTkeud1w9/wD8gcO7S+Cp1MPiXrd9/wDJfp4zAro2X/X+CGclTN1wydjSfJVnQqR1i/Asfq6MtJrxOTGW9YEcwR5pbTWp3aUtHccYVEhIkMXBTH2IFMfYuCmeK01T+0TTT6/TTSSN9y+iwdgat+UdhKHBJd+8ucnxth9r+5t92i9GaGkaksuomwDV3qLFrNk9g6Kr7xr1KjKMfSwToPIv0JZDEcd3W42TENlKyuWrKXpgnf8AzRtZlJ1fpaQ/TMtMbez8QmU82LqO9JdpLcmiUdU+3kPMLqI1d35uKOI/3xS8WVP8AKr4n/Tz7UUeUP3aXZL2Nw9YpBDJcQbgkHeMF1O2g2yeTH4sszM1PJG51neJx8U6OIqR3ipYKjPWPgToM7CPtIweLTbwPzVmGOf3LwK0+SU+hLxLKmzmp363Fh/GLeIuPFW6eMpPfbtKlTkzER0V+z8uWtPUMkF2Oa4b2kHyV2EoyV4u5RnTnB2kmu0eCaiAqYjgqkAhXGAhS2dES2AhS2dOUtnSNVMiAvIGAb3BvxSKigleVh1N1W7Qb7jPV1dAcIomn8RGiOwCxPgs6rUpfbE1KNCvrUm+zUr2lVS0ytzuyh+zUFRLexEbg0/jf0G/qcE/C0+crRj1lbES2abZ5nken0Gtb7IA7QMfG61pyu2zbjT5uMaf9qS8Fn5mhhGCUyT0JsAUJaC46k1wwVdDFqVdZi7tT46F2llE5pG/Wdt1M7Vf0Fow9Lv8iuLUqPQKX7Rx4Dz/AJJ1IKnQRIcmC0dU+3s8wpRIVd3f6FEP8Xovdqv+mEjEf6efd6lLlD92j/29jcvKxCCHRkuVwu1lwdRBbbzTVRqPREP1VGLs5evwcuyHOfu/1M/1Kaw1Xh6fJJY7D/3eT+Dg5vVB9T9TPmpLCVeHmiX/AJDDr7vJ/Byc16g+q38wTFgqvV4nf/KYdb34HLc06kG40Adh0yCO0BSWBrXureJ18rYZqzu+4s6TJ2Uo+rNGRue4v8Sy/irdOljI6SXe7+xTqYjk2prB9yt728i8oX1f3zIDxY+Rv6Sw+av0nX+9R7m/gzqywn+25d6XrdehZXO4d/8AJWcynkdIZwQpTOnKgwI1bWxwi8rw0bL6zyGs9iRUqRgrydh1KhUqu0FczdfnWThA234n6+xvz7lm1cbugu9mvR5KSzqvuXz+dpSS1LpDd7i48T5blQlKUneTNGNONNWirHTConGPsK4KZj/pQqvqYIAcZZg5w3xwgvd4liv8nx+qU+C83kJUdutTh13fZHN+hnsntVxmve7uXLBglhLQnUrcUubyIR4kt6SiaKifrJ60L0OiFD1+9MR2t0SxhOtcjqVZHdFrceXxTqW85V0Q+5TFo6p9v7vmF2JCru7/AEM/K62VqDj+1D/lBKr/AOnn3epS5R/do/8Ab0RunlYZFHVLXvhN2HmDiDzCZTqShocqUIVVaS+TQ5Oy/HJg/oO4nonk74FaNLExlk8mZVfAVKecc15+BcK6igdBMRwVMRwUJiAUJiOCqQAuMCvynliGmH1rwDsaMXHk0Y9upVq9enSX1v5LWHwdbEP+nHv3eJlazOyae7aWNwHtBum/uFw3xWVUx1SplSXu/g2qXJNGjnXkm+F7L5fkQGZGqpTpOjeSdZkIB/Ubqt+mrzd2n3/yWnjcLSWypLsX8FhT5qTHrOY3tJPda3iprA1N7SKs+VqK6KbLGDNRo68jj7oA87qawK3sqT5Vk+jHx/ESnZHp4mlzwbDa5x8ha668PSgrsQsZiKstmPkijrKtrzaNgYwarAXPFx+Co1JqT+lWRpUqUoq83d+R5bnxVelyiGA4QQgW3SSnSP6A1aOEjs0L8X5L+R2EV68pf2xt3yfwmLQsTGaCLRo1d6WcmTKd2ilTzCEbocfP5KKQyMCoMmk/ldPSsi+o2iOUBxJ4fFTSI1lkkWEDuif63rkd5Wms0P0Oonim09BdXVDrlMijqn2/u/xBdiLq7u/0M7U/4rk88anxiCVW/wBPU7vUp8or+rR/7eiPRKehdKCY7EjW29nc8cLdqx4UpTX0iJ140naeXXuItVSvj67HN4kYd+pEqco6ofTqwn0WmQnFRLCROydl6WDC+mz2XbPdOzyVmjiZ08tVwK1fAUq2ej4r3NdkrLUVRgw2dtY7B3Zv7Fq0MRCrprwMLE4KrQzksuK0/gslbRTOkxAKmI4C6BzIzSFjfHcSD3jELjV1Y7GWy7kOHJEDDdsTNI4lxaC4neXHEpHMU4u6iixLF15qzm7cL5eGhLtZdZXApbAQpbOkTKFcyBmlIeQ2uO4BIq1I01eQ+hQnWlsw/wAGMyjlN87ruwA6rRqHzPFY9WrKo8z0FDCwoRstd7GGFKGNHkwqPT1E82sSTP0T+BnQZ4NW5s7EYw4JeLzZ3Ar+k5/3Sb7lkvcvaNqWy4ie3WoEJkpKkNprIj1x6K7Es0VmVjCnF1kul6rjy+KmhFTVEiB31Z5/D+aEshc19aJ2TB9X2n4JkNCviOmPuXRaO6fb+7/EuxIVd3f6Gfqv8RoD+ObxhKVW/Yn3epU5QX9Sl2v0NxFUOjcHMNiFixk4u6ISpxnHZloa/JOU2ztwwcOs34jeFrUKqqLrMLE4aVGXVuZ3U5Lhk68bSd4Fj3jFNdCnLVEaeKrU+jJlVVZoxu+ze5nA2cPgfFJlgIPotovU+V6kenFPy/PApqvNKoZjHovtiNE6LvGwHekSwFVZxz/PzeaFLlbDyyndd115fBIo84Kml6NXE9zB6xB0h+91X99+KfTxVajlVi7cf50YqryfhsT9WHkk+G7w1X5kazJuUoqhulC8OG0bR7zdYWrRqwqq8Hcw8RhqtCWzUViYrBXBAAgBCosAKWzpyoMCsy1lllM3HpPPVYNZ4ncOKqYivGks9eBdwmDniJZZLezC1lc+Z5fIbnwaNwGwLEqVJTe1I9LSoQpR2YIsMnZFllxtot9p2HcNZTKeGnPO1l1lSvjaVLK93wQ/nX6DJlBNM9zTJ6N4h0/WmLHaDWM24i+2wBOxaFDBxUlvMevj6lTJZLq+TxXI9PoMY3c0X56z4kps5bUmz09KnzVONPgku/f53NJStSGMRLjGPaoipaklKZYjoQ8oHBTgWaCzK9qaW2TYfszz+CmtBEumOswj5k/L4Lu4g/3CxyePqx2+anHQq1umxxy6RQ5T6jzb/EuxF1dV3+hSupzJlGgaDYmWQAn/AHL/AJKMobdKcer3KXKtRU+bm9zfobGupHxG0jSNx2HkViTpyg7SQUasKqvBkeCpdG4PYbOGr5HeEQk4u6HTpRqR2ZLI2+RsqtqWYYPHWbu4jeFs4esqq696PN4vCSoSz03MslaSKgqYjgtlNAQ35JhL9MRhr/bZ0Hdrm2J5Fc5infatnxWT8iwsXWUdjauuDzXgyaAnlZioAEACAES2jpns485G0/1cdnSnZrDL6tLefwrPxWLVL6Y5y9PzgamA5NlX+ueUPXs+TP0Ob1RUu9JMSzSxLpOseTPnZZ8MJVqvanl1vXw/watblDD4eOxTztuWnj/k1WTcgQwWIbpO9p+J7BqHYr1PC06eaV3xZiYjH1q2TdlwRZprRTPmfPXOB2VKx0hJMWn6KBuxsDXXLrb3hpcT7o1AKy1zdN8R+Dp87iIQel1fsWb8iRRtxWcz2Dd3cu6cJTOofgCixO8kJZaWhX5RKZAt0EQ2phYZOGEY7fNT3Ff72Ouwjb/Wsru4gs5ssqMfVt5fFTjoVavTZ05dOI7p9R5t812Iurqu/wBCndUCLKGT3nUKh1+RjcD5rilswk3w9yjyvTdRQiuL9D2t8bZG2cA5p34ghR2VJWeh5uMpQldZMzeVc19bqc/uOP8AC7596p1cFvp+Br4blT7a3ivdfHgZpsslPLcXY9uwi3YRtBVNOdKV9GjXcKdenZ5xZvchZYZVMuMHjrt3cRvC3MNXjVjda70eYxmDnhpWeaejLQK0imKmJAKpo4C6AIAEACAIeUI5XjRicIwetJa7gNzG6r8Tq3HYmrGcsou3X8fJYoSpQe1NbXBbu9+y14oYyXkKGnxY279r39J5J1nS2X4WSaWFp0s4rPi9RmIx1avlJ5cFkvD5LFMaKgig0dKXPDKbaWinkdrET9Eb3aJt8+xKlJRavvaXiNpUnUvbcm32I+ZcmYxttgW2HJzcP64FXKkVJNMjQqyo1FUjqvy3fozS5NIcLjtG47llTTi7M9jRqwrQVSGj8nwfZ56l1GMEpjXoSIQoSFR6Q6llkrK84p0C7RWRHapjWTpcGN5D5qb0K8c5Mdnwa0cB5LrIw1bLKn6jfdHkmLQqT6b7QcgEOU+o82+a6iFXVd5jM+A+1OY3FjxN0XD1XaLiD4JlCKleL0sZ3LUnGnCS1T9j1T6K86P26k0ZOjNCSx7eIte3DEdhA2JMYc1J0nuzXZ/GhiYj+pFV1vyfb/OvibgJyRUIuUMnRzt0ZWg7jqc3kdi5OjCorSQ6hialCV4O3oZGtzenpHiWlJeG44DpgbQ5vrjl3LPnhKtGW3Szt4+G/wDMjeo8oYfFQ5qurX8O57u/xNNkDLTKtlx0Xtweza07xvC08NiI1o3Wu9GPjcFPDTs84vRlqraRRFUgBAAgAQAIAEAIotAIltHRHGwucAMSTsCgzqTbsjx/6Tcuenp53A/Vhno2D33Bml2kjsssqnV5/FRtonl3Z3PQzw36XAzv0ms+/K3dc8vhj0DpDUQNIDhqcB/XgtqR5wtaV5BDmH4gjcVXqwU1ZlvCYuphpbUNHqtz/Nz3F9SVgfZp6LvZO33TtWfOnKGp6WhjKWIX0PPg9f57iyiCTIsU1mdKBYKqsPST46F6kshpqmTZPqhqHABSZXp72O1mtdkQpaFmwWaOQ8kwqPVnLkEkd0+o82/FdWgup0l3mSzss50DQekJDIRrswMcLncCSB/+J2GWbZl8uzjzcY3zvfusPfR7Wugr6hzNghc4bCbOBHa1V+UZ7DhNa5lHkukq0alN6NLueZ77TTtkY17DdrgCORViDUkpLRmZUhKnJxlqh1MSIChTSAr6zI7HvErPq5hqkZt4PbqeDx7CFCWHi5baylx+eJapYycIc3L6ocH7Pc/yxYR3sNK19ttXYrCvbMqytfLQ6XTgIAEACABAAgAQAig0BmM6at8zhSUwu9wvKdjGbA47L7eFhjdZuMnKb5inq9epfn5mbPJ1GFKP6qtouj1vq7PXsKTPjNQMyLVMi6cug2VzrYuEMjJXNaNgsw4ctafhcNGj28SpjcdPEyzyjuR4fTz4AjUcVcaKJJiksbtNjtB6p7Nh4hLcDpYQ1zDhINH3tRPB2ryKVKLOpltDO9vUdcbn49ztffdVZ0IvqNGhypXp5N7S69fHXxuOSZaDB9Yxw4t6Y8MfBJ/Sz3GrS5aoS/cTXmvnyK05Yhe7CRoO5x0T3OsVLmakdUblDlDCzX01F429SZA8OtYgjgbqNralvaUleLuT5XgvG66k3mJjFqJ1UOucEM5CLSzJ5rW22pm0itzMlqV9Rl+BtxptJHqtOm78rblSUJy0RXqYnD0unNer8NStqc4JHAiFugD6z7X/AHWA8+sRyKfDDv7mZOJ5ahpRjnxfx8lDW1rYd75XnAa3yO3ncPADAblaSSVkYFSpKpJym7s2f0S5tPqKSrmJ+uNRofhdoMa4t4YyWB4KjjsPzyVtUX+TsYsPN7XRevUb/MnKRa91NLcG5LAcCCOuy3j+ZU8BVs3Sl3e69/Ev8r4ZSisRDTf7P28DZLWSMAVTSOCqQAugCABAAgAQAIAEACAOZL2Oja+y+q/Fcd7ZHY2vnoRsn0DYQdG5c46T3nrPcdZcfhqGxKhSUFl3viOr4iVVq+iyS3JdX5mSSLrrQk+e/pIzIdkyV00LSaOR1wQP/TOcfs37mX6ruQONi6cXc4ZFpUgHWuXLALGS3qOczl1fynDusouCA5kqJtui/kSw9xuPELqikBwan22PH7ukP03XQG9OnOsRg/iaGnxAQCyJEckWx7ex9vIrmyuA1V6q0k/Fjvpo9sg7ZD/qXNiPBB+orf3y8X8jT56e93OiJ42cfipJW0FzlKfSd+0c/tEWtEx7/daWt/MbBBETRqJNZbC3h039+oIOkmiyeyLEAlx1vcbuPag4ez/QtBo5IjftlknlPbK9oPcwJctSRe5xZDMpE0HRnjsWnUH6OpruPHsOGqnicK5/XDKS8zTwGOVJOlVzg9eq+9fnWi0yXWCeJr7aJODmnWx4wc08iCrVGfORUvxPeiliKLo1HDXg+K3PwJacIBdAEACABAAgAQAIAEACABAAgAUWgG5omvaWvAc1wIc1wBDgcCCDgQo2OniudX0a6VZIzJNm6LBJJFI4+ja52IbG/EsuLWacMdgCTHEXrOlbRXb4dRblhdnDKu3q7JcVxMDlGllpZPR1cT4H7BILB3Fj+q8cQVZKZy1dA6C4B2EAdIAT0DTra3uCAFbTM9hv5R8kAPMYBqAHIIAcCAOwg4dUVDLWztpaUaUr8HOsS2CM9aSQ7ABqGsmwGJCDp9FZFyYykp4oIupExsbb6yGi1zxOs81Cx0mqSRw4ZCA4uAsXW0uJAtc8bWF+A3IUUndEnNtJPdoOKREEACABAAgAQAIAEACABAAgAQAIAFywEPJ1F6IOJxfI4veeJ1N5NFmjlxSqdLZu97zf51aFivW5xpLSKsvnvebO66hjnYY542SMOtsjQ5p5g4KdiuYPK/0P0Ut3UzpaVxubRu047nfG+9hwaQi7Aw2cX0aVlEzTbLBUMuG6nxSEnVZvSb4qFWtGnHakPoYedeWxDW1yorM1soQfa0M+G2INmH6CU24gqaiUxfbMli/3sUjPMIAbblOL/Mb3oA7/ALSi/wAxvegDqLKUbjosJe7YGNc4nsAQBcUORK6o+woal3GRnoW/mkIugDTUn0U1skbnVE0cNmktigu97jbqulIAZ2AqE3JRezruGUVB1EqjtG+duB6lmpkKmo6draOIRteGvJxL3ki+lI84uOO3Vssuxe0kzlSDhNxe52LpSsQBdAEACABAAgAQAIAEACABAAgAQAIAEACABAAgAQALlgK/KtJ6UwjY2Zr3cmNe4fqDUmtT29ldd/C/uWsNW5pTe9xaXe0vS5PTbFUEWAZfSMd1mMPNoPwXLAVdDkaNlVO4Rss9sLh0G2BHpGm2H4Qe1JhTaqyfG3uW6tRSw9Nb05L0fuXLGAYAAcsE+xUOl2wAugI1ttSDrd9RUHAQAIAEACABAAgAQAIAEACABAAgAQAIAEACABAAgAQAIAEAC4AIA5Gs8h8Ubzu46XTgIAEACABAAgAQAIAEACABAAg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40" descr="MCBS00979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2749" y="3516868"/>
            <a:ext cx="281587" cy="301625"/>
          </a:xfrm>
          <a:prstGeom prst="rect">
            <a:avLst/>
          </a:prstGeom>
          <a:noFill/>
        </p:spPr>
      </p:pic>
      <p:sp>
        <p:nvSpPr>
          <p:cNvPr id="49" name="Cloud Callout 48"/>
          <p:cNvSpPr/>
          <p:nvPr/>
        </p:nvSpPr>
        <p:spPr>
          <a:xfrm>
            <a:off x="1981200" y="1447800"/>
            <a:ext cx="1981200" cy="1371600"/>
          </a:xfrm>
          <a:prstGeom prst="cloudCallou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Callout 50"/>
          <p:cNvSpPr/>
          <p:nvPr/>
        </p:nvSpPr>
        <p:spPr>
          <a:xfrm>
            <a:off x="6705600" y="2514600"/>
            <a:ext cx="1371600" cy="914400"/>
          </a:xfrm>
          <a:prstGeom prst="cloudCallout">
            <a:avLst>
              <a:gd name="adj1" fmla="val 7384"/>
              <a:gd name="adj2" fmla="val 73438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781800" y="2514600"/>
            <a:ext cx="118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Ah! 1011</a:t>
            </a:r>
            <a:endParaRPr 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4" descr="http://pmforthemasses.com/wp-content/uploads/2013/11/Red-Question-Mar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2819400"/>
            <a:ext cx="381000" cy="508000"/>
          </a:xfrm>
          <a:prstGeom prst="rect">
            <a:avLst/>
          </a:prstGeom>
          <a:noFill/>
        </p:spPr>
      </p:pic>
      <p:cxnSp>
        <p:nvCxnSpPr>
          <p:cNvPr id="54" name="Straight Arrow Connector 53"/>
          <p:cNvCxnSpPr/>
          <p:nvPr/>
        </p:nvCxnSpPr>
        <p:spPr>
          <a:xfrm>
            <a:off x="2971800" y="3950732"/>
            <a:ext cx="2362200" cy="11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flipH="1">
            <a:off x="3276600" y="35814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flipH="1">
            <a:off x="3581400" y="35814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flipH="1">
            <a:off x="3886200" y="35814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flipH="1">
            <a:off x="4191000" y="35814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flipH="1">
            <a:off x="4495800" y="35930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200400" y="32004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3657600" y="32004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73" name="TextBox 72"/>
          <p:cNvSpPr txBox="1"/>
          <p:nvPr/>
        </p:nvSpPr>
        <p:spPr>
          <a:xfrm>
            <a:off x="4495800" y="32004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74" name="TextBox 73"/>
          <p:cNvSpPr txBox="1"/>
          <p:nvPr/>
        </p:nvSpPr>
        <p:spPr>
          <a:xfrm>
            <a:off x="4038600" y="32004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629400" y="3886200"/>
            <a:ext cx="685800" cy="11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20000" y="4202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Attacker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2" descr="http://www.clker.com/cliparts/1/1/9/2/12065738771352376078Arnoud999_Right_or_wrong_5.svg.m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5486400" y="3810000"/>
            <a:ext cx="228600" cy="228600"/>
          </a:xfrm>
          <a:prstGeom prst="rect">
            <a:avLst/>
          </a:prstGeom>
          <a:noFill/>
        </p:spPr>
      </p:pic>
      <p:pic>
        <p:nvPicPr>
          <p:cNvPr id="41" name="Picture 88" descr="MCj0438028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7800" y="3593068"/>
            <a:ext cx="615950" cy="61595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858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Launch code</a:t>
            </a:r>
            <a:endParaRPr lang="en-US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57200" y="5334000"/>
            <a:ext cx="8229600" cy="880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Covert timing channel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Leaks secrets by changing </a:t>
            </a:r>
            <a:b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timing of network outputs</a:t>
            </a:r>
          </a:p>
        </p:txBody>
      </p:sp>
    </p:spTree>
    <p:extLst>
      <p:ext uri="{BB962C8B-B14F-4D97-AF65-F5344CB8AC3E}">
        <p14:creationId xmlns:p14="http://schemas.microsoft.com/office/powerpoint/2010/main" val="15364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-0.11111 " pathEditMode="relative" ptsTypes="AA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-0.11111 " pathEditMode="relative" ptsTypes="AA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 " pathEditMode="relative" ptsTypes="AA">
                                      <p:cBhvr>
                                        <p:cTn id="96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"/>
                            </p:stCondLst>
                            <p:childTnLst>
                              <p:par>
                                <p:cTn id="1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2706E-6 L 0.04166 -1.02706E-6 " pathEditMode="relative" rAng="0" ptsTypes="AA">
                                      <p:cBhvr>
                                        <p:cTn id="107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7 0 " pathEditMode="relative" ptsTypes="AA">
                                      <p:cBhvr>
                                        <p:cTn id="114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"/>
                            </p:stCondLst>
                            <p:childTnLst>
                              <p:par>
                                <p:cTn id="1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"/>
                            </p:stCondLst>
                            <p:childTnLst>
                              <p:par>
                                <p:cTn id="1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4" grpId="0"/>
      <p:bldP spid="38" grpId="0" animBg="1"/>
      <p:bldP spid="38" grpId="1" animBg="1"/>
      <p:bldP spid="49" grpId="0" animBg="1"/>
      <p:bldP spid="51" grpId="0" animBg="1"/>
      <p:bldP spid="52" grpId="0"/>
      <p:bldP spid="61" grpId="0" animBg="1"/>
      <p:bldP spid="61" grpId="1" animBg="1"/>
      <p:bldP spid="62" grpId="0" animBg="1"/>
      <p:bldP spid="63" grpId="0" animBg="1"/>
      <p:bldP spid="64" grpId="0" animBg="1"/>
      <p:bldP spid="64" grpId="1" animBg="1"/>
      <p:bldP spid="65" grpId="0" animBg="1"/>
      <p:bldP spid="65" grpId="1" animBg="1"/>
      <p:bldP spid="71" grpId="0"/>
      <p:bldP spid="72" grpId="0"/>
      <p:bldP spid="73" grpId="0"/>
      <p:bldP spid="74" grpId="0"/>
      <p:bldP spid="80" grpId="0"/>
      <p:bldP spid="42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Experimental setup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62000" y="12192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Experiments were run on a </a:t>
            </a:r>
            <a:r>
              <a:rPr lang="en-US" sz="2200" dirty="0">
                <a:latin typeface="Tahoma"/>
                <a:cs typeface="Tahoma"/>
              </a:rPr>
              <a:t>Dell </a:t>
            </a:r>
            <a:r>
              <a:rPr lang="en-US" sz="2200" dirty="0" err="1" smtClean="0">
                <a:latin typeface="Tahoma"/>
                <a:cs typeface="Tahoma"/>
              </a:rPr>
              <a:t>Optiplex</a:t>
            </a:r>
            <a:r>
              <a:rPr lang="en-US" sz="2200" dirty="0" smtClean="0">
                <a:latin typeface="Tahoma"/>
                <a:cs typeface="Tahoma"/>
              </a:rPr>
              <a:t> </a:t>
            </a:r>
            <a:r>
              <a:rPr lang="en-US" sz="2200">
                <a:latin typeface="Tahoma"/>
                <a:cs typeface="Tahoma"/>
              </a:rPr>
              <a:t>9020 </a:t>
            </a:r>
            <a:r>
              <a:rPr lang="en-US" sz="2200" smtClean="0">
                <a:latin typeface="Tahoma"/>
                <a:cs typeface="Tahoma"/>
              </a:rPr>
              <a:t>workstation</a:t>
            </a:r>
            <a:br>
              <a:rPr lang="en-US" sz="2200" smtClean="0">
                <a:latin typeface="Tahoma"/>
                <a:cs typeface="Tahoma"/>
              </a:rPr>
            </a:br>
            <a:r>
              <a:rPr lang="en-US" sz="2200" smtClean="0">
                <a:latin typeface="Tahoma"/>
                <a:cs typeface="Tahoma"/>
              </a:rPr>
              <a:t>(3.4GHz Intel i7-4770 CPU, 16 GB RAM, 128GB </a:t>
            </a:r>
            <a:r>
              <a:rPr lang="en-US" sz="2200" dirty="0" smtClean="0">
                <a:latin typeface="Tahoma"/>
                <a:cs typeface="Tahoma"/>
              </a:rPr>
              <a:t>Vector </a:t>
            </a:r>
            <a:r>
              <a:rPr lang="en-US" sz="2200" smtClean="0">
                <a:latin typeface="Tahoma"/>
                <a:cs typeface="Tahoma"/>
              </a:rPr>
              <a:t>ZDO SSD, Linux 3.12)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20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We use two applications: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SciMark2 (computation-intensive benchmark)</a:t>
            </a:r>
            <a:endParaRPr lang="en-US" sz="2200" dirty="0" smtClean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nfsj: Open-source NFS server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20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Baseline: Oracle’s </a:t>
            </a:r>
            <a:r>
              <a:rPr lang="en-US" sz="2200" dirty="0">
                <a:latin typeface="Tahoma"/>
                <a:cs typeface="Tahoma"/>
              </a:rPr>
              <a:t>SE </a:t>
            </a:r>
            <a:r>
              <a:rPr lang="en-US" sz="2200">
                <a:latin typeface="Tahoma"/>
                <a:cs typeface="Tahoma"/>
              </a:rPr>
              <a:t>7u51 </a:t>
            </a:r>
            <a:r>
              <a:rPr lang="en-US" sz="2200" smtClean="0">
                <a:latin typeface="Tahoma"/>
                <a:cs typeface="Tahoma"/>
              </a:rPr>
              <a:t>JVM</a:t>
            </a:r>
            <a:endParaRPr lang="en-US" sz="2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9963" y="762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well can Sanity reduce time noise?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-304800" y="-3810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-304800" y="-3810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-304800" y="-3810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76384" y="4483112"/>
            <a:ext cx="6298953" cy="400110"/>
            <a:chOff x="873956" y="5822466"/>
            <a:chExt cx="8407775" cy="40011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73956" y="5841536"/>
              <a:ext cx="7959564" cy="9444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17074" y="5822466"/>
              <a:ext cx="83646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000" b="1" dirty="0" smtClean="0"/>
                <a:t>         SOR          SMM          MC          LU          FFT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554" y="609600"/>
            <a:ext cx="1131498" cy="3911260"/>
            <a:chOff x="-235873" y="2341600"/>
            <a:chExt cx="1131498" cy="3499936"/>
          </a:xfrm>
        </p:grpSpPr>
        <p:sp>
          <p:nvSpPr>
            <p:cNvPr id="12" name="Rectangle 11"/>
            <p:cNvSpPr/>
            <p:nvPr/>
          </p:nvSpPr>
          <p:spPr>
            <a:xfrm>
              <a:off x="-235873" y="2341600"/>
              <a:ext cx="1105046" cy="908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Timing</a:t>
              </a:r>
              <a:br>
                <a:rPr lang="en-US" sz="2000" b="1" dirty="0" smtClean="0"/>
              </a:br>
              <a:r>
                <a:rPr lang="en-US" sz="2000" b="1" dirty="0" smtClean="0"/>
                <a:t>Variance</a:t>
              </a:r>
              <a:br>
                <a:rPr lang="en-US" sz="2000" b="1" dirty="0" smtClean="0"/>
              </a:br>
              <a:r>
                <a:rPr lang="en-US" sz="2000" b="1" dirty="0" smtClean="0"/>
                <a:t>(%)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95625" y="2614348"/>
              <a:ext cx="0" cy="3227188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82625" y="1299857"/>
            <a:ext cx="65012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80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60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40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20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91897" y="4349822"/>
            <a:ext cx="1391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Benchmark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8025" y="1454222"/>
            <a:ext cx="152400" cy="304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0425" y="3892622"/>
            <a:ext cx="1524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2825" y="4493078"/>
            <a:ext cx="1524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1025" y="2536262"/>
            <a:ext cx="152400" cy="19659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3425" y="3889574"/>
            <a:ext cx="152400" cy="6126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5825" y="4456502"/>
            <a:ext cx="15240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11625" y="3267782"/>
            <a:ext cx="152400" cy="1234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64025" y="3843854"/>
            <a:ext cx="152400" cy="6583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6425" y="4502222"/>
            <a:ext cx="152400" cy="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26025" y="3267782"/>
            <a:ext cx="152400" cy="12344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8425" y="3926150"/>
            <a:ext cx="152400" cy="576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0825" y="4493078"/>
            <a:ext cx="152400" cy="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64225" y="2810582"/>
            <a:ext cx="152400" cy="16916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16625" y="3962726"/>
            <a:ext cx="152400" cy="539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69025" y="4456502"/>
            <a:ext cx="152400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2593" y="1149422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79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54993" y="35694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06625" y="4197422"/>
            <a:ext cx="3337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.3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5593" y="22740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51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97225" y="35694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16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36193" y="2978222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32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87825" y="35694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49625" y="4179057"/>
            <a:ext cx="4315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1.2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40225" y="4197422"/>
            <a:ext cx="4315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.09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950593" y="2978222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32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02993" y="36456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54625" y="4197422"/>
            <a:ext cx="4315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.08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88793" y="25026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44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40425" y="3721857"/>
            <a:ext cx="38023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92825" y="4197422"/>
            <a:ext cx="4315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1.2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753985" y="1378022"/>
            <a:ext cx="548640" cy="1554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753985" y="1606622"/>
            <a:ext cx="548640" cy="1554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753985" y="1832174"/>
            <a:ext cx="548640" cy="155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705985" y="1301822"/>
            <a:ext cx="30698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Dirty (with GUI and other programs)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12865" y="1512057"/>
            <a:ext cx="215636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Clean (single-user mode)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068185" y="1740657"/>
            <a:ext cx="6783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Sanity</a:t>
            </a:r>
          </a:p>
        </p:txBody>
      </p:sp>
      <p:sp>
        <p:nvSpPr>
          <p:cNvPr id="53" name="灯片编号占位符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5" name="Picture 16" descr="magnify copy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962400"/>
            <a:ext cx="1219200" cy="1219200"/>
          </a:xfrm>
          <a:prstGeom prst="rect">
            <a:avLst/>
          </a:prstGeom>
          <a:noFill/>
        </p:spPr>
      </p:pic>
      <p:sp>
        <p:nvSpPr>
          <p:cNvPr id="58" name="Content Placeholder 2"/>
          <p:cNvSpPr txBox="1">
            <a:spLocks/>
          </p:cNvSpPr>
          <p:nvPr/>
        </p:nvSpPr>
        <p:spPr>
          <a:xfrm>
            <a:off x="152400" y="5181600"/>
            <a:ext cx="8959681" cy="956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Experiment: Run SciMark2 for 100 times in Oracle’s JVM </a:t>
            </a:r>
            <a:r>
              <a:rPr lang="en-US" sz="2200" smtClean="0">
                <a:latin typeface="Tahoma"/>
                <a:cs typeface="Tahoma"/>
              </a:rPr>
              <a:t>and Sanity</a:t>
            </a:r>
            <a:endParaRPr lang="en-US" sz="22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Sanity’s </a:t>
            </a:r>
            <a:r>
              <a:rPr lang="en-US" sz="2200" dirty="0" smtClean="0">
                <a:latin typeface="Tahoma"/>
                <a:cs typeface="Tahoma"/>
              </a:rPr>
              <a:t>time-determinism is </a:t>
            </a: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orders of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magnitude better </a:t>
            </a:r>
            <a:r>
              <a:rPr lang="en-US" sz="2200" smtClean="0">
                <a:latin typeface="Tahoma"/>
                <a:cs typeface="Tahoma"/>
              </a:rPr>
              <a:t>than that of a standard JVM!</a:t>
            </a:r>
            <a:endParaRPr lang="en-US" sz="2200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77000" y="3657600"/>
            <a:ext cx="609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600" b="1" dirty="0" smtClean="0"/>
              <a:t>1.2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36770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well can Sanity reproduce timing?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410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Experiment: Run </a:t>
            </a:r>
            <a:r>
              <a:rPr lang="en-US" sz="2200" dirty="0" err="1" smtClean="0">
                <a:latin typeface="Tahoma"/>
                <a:cs typeface="Tahoma"/>
              </a:rPr>
              <a:t>nfsj</a:t>
            </a:r>
            <a:r>
              <a:rPr lang="en-US" sz="2200" dirty="0" smtClean="0">
                <a:latin typeface="Tahoma"/>
                <a:cs typeface="Tahoma"/>
              </a:rPr>
              <a:t> and serve 30 files, then replay.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Sanity can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almost perfectly </a:t>
            </a:r>
            <a:r>
              <a:rPr lang="en-US" sz="2200" smtClean="0">
                <a:latin typeface="Tahoma"/>
                <a:cs typeface="Tahoma"/>
              </a:rPr>
              <a:t>reproduce the timing of network outputs during replay</a:t>
            </a:r>
            <a:endParaRPr lang="en-US" sz="2200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828800" y="1143000"/>
            <a:ext cx="6934200" cy="3124200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000" y="4114800"/>
            <a:ext cx="3810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3429000"/>
            <a:ext cx="3048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ahoma"/>
                <a:cs typeface="Tahoma"/>
              </a:rPr>
              <a:t>                Data points</a:t>
            </a:r>
          </a:p>
          <a:p>
            <a:pPr algn="r"/>
            <a:r>
              <a:rPr lang="en-US" dirty="0" smtClean="0">
                <a:latin typeface="Tahoma"/>
                <a:cs typeface="Tahoma"/>
              </a:rPr>
              <a:t>Perfect accuracy</a:t>
            </a:r>
          </a:p>
          <a:p>
            <a:pPr algn="r"/>
            <a:r>
              <a:rPr lang="en-US" dirty="0" smtClean="0">
                <a:latin typeface="Tahoma"/>
                <a:cs typeface="Tahoma"/>
              </a:rPr>
              <a:t>       1.85% difference</a:t>
            </a:r>
            <a:endParaRPr lang="en-US" dirty="0">
              <a:latin typeface="Tahoma"/>
              <a:cs typeface="Tahom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47800" y="1295400"/>
            <a:ext cx="7010400" cy="31242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1447800"/>
            <a:ext cx="6705600" cy="29718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2" idx="1"/>
          </p:cNvCxnSpPr>
          <p:nvPr/>
        </p:nvCxnSpPr>
        <p:spPr>
          <a:xfrm flipV="1">
            <a:off x="1524000" y="1219200"/>
            <a:ext cx="6781800" cy="303276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well can Sanity detect timing channels?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8382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endParaRPr lang="en-US" sz="2200" dirty="0" smtClean="0"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We implemented three known channels:</a:t>
            </a:r>
            <a:endParaRPr lang="en-US" sz="2200" dirty="0" smtClean="0">
              <a:latin typeface="Tahoma"/>
              <a:cs typeface="Tahoma"/>
            </a:endParaRP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IP covert timing channel (IPCTC) [CBS-CCS’04]</a:t>
            </a: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Traffic replay covert timing channel (TRCTC) [Cabuk-thesis’06]</a:t>
            </a: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Model-based covert timing channel (MBCTC) [GWWJ-RAID’08]</a:t>
            </a: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solidFill>
                  <a:srgbClr val="FF0000"/>
                </a:solidFill>
                <a:latin typeface="Tahoma"/>
                <a:cs typeface="Tahoma"/>
              </a:rPr>
              <a:t>Plus one new channel:</a:t>
            </a:r>
            <a:endParaRPr lang="en-US" sz="22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mtClean="0">
                <a:solidFill>
                  <a:srgbClr val="FF0000"/>
                </a:solidFill>
                <a:latin typeface="Tahoma"/>
                <a:cs typeface="Tahoma"/>
              </a:rPr>
              <a:t>"Needle </a:t>
            </a: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in </a:t>
            </a:r>
            <a:r>
              <a:rPr lang="en-US" smtClean="0">
                <a:solidFill>
                  <a:srgbClr val="FF0000"/>
                </a:solidFill>
                <a:latin typeface="Tahoma"/>
                <a:cs typeface="Tahoma"/>
              </a:rPr>
              <a:t>a haystack" (worst case for detector)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endParaRPr lang="en-US" sz="22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We used four known detectors:</a:t>
            </a:r>
            <a:endParaRPr lang="en-US" sz="2200" dirty="0" smtClean="0">
              <a:latin typeface="Tahoma"/>
              <a:cs typeface="Tahoma"/>
            </a:endParaRP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>
                <a:latin typeface="Tahoma"/>
                <a:cs typeface="Tahoma"/>
              </a:rPr>
              <a:t>Shape test [CBS-CCS’04]</a:t>
            </a: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KS test [PNR-S&amp;P’06]</a:t>
            </a: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Regularity test [CBS-CCS’04]</a:t>
            </a:r>
          </a:p>
          <a:p>
            <a:pPr marL="285750" indent="-28575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dirty="0" smtClean="0">
                <a:latin typeface="Tahoma"/>
                <a:cs typeface="Tahoma"/>
              </a:rPr>
              <a:t>Corrected conditional entropy test [GW-CCS’02]</a:t>
            </a: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solidFill>
                  <a:srgbClr val="FF0000"/>
                </a:solidFill>
                <a:latin typeface="Tahoma"/>
                <a:cs typeface="Tahoma"/>
              </a:rPr>
              <a:t>Plus our new Sanity-based detector</a:t>
            </a:r>
            <a:endParaRPr lang="en-US" sz="2200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91200" y="4038600"/>
            <a:ext cx="304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5943600" y="3657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172200" y="3657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705600" y="3657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7010400" y="3657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543800" y="3657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8153400" y="3657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8153400" y="3657600"/>
            <a:ext cx="1524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91200" y="4572000"/>
            <a:ext cx="304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5943600" y="41910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6172200" y="41910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6705600" y="41910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7010400" y="41910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543800" y="41910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flipH="1">
            <a:off x="8153400" y="41910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26" name="Picture 6" descr="http://www.clker.com/cliparts/1/Z/i/2/V/v/orange-light-alarm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572000"/>
            <a:ext cx="762000" cy="762000"/>
          </a:xfrm>
          <a:prstGeom prst="rect">
            <a:avLst/>
          </a:prstGeom>
          <a:noFill/>
        </p:spPr>
      </p:pic>
      <p:sp>
        <p:nvSpPr>
          <p:cNvPr id="27" name="Connector 26"/>
          <p:cNvSpPr/>
          <p:nvPr/>
        </p:nvSpPr>
        <p:spPr>
          <a:xfrm>
            <a:off x="8001000" y="3505200"/>
            <a:ext cx="609600" cy="1219200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5 -1.11111E-6 " pathEditMode="relative" ptsTypes="AA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"/>
                            </p:stCondLst>
                            <p:childTnLst>
                              <p:par>
                                <p:cTn id="10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1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to measure the quality of a detector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327" y="9906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endParaRPr lang="en-US" sz="2000" dirty="0" smtClean="0"/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429165"/>
            <a:ext cx="2684286" cy="4438235"/>
            <a:chOff x="-505602" y="2347348"/>
            <a:chExt cx="2684286" cy="3494188"/>
          </a:xfrm>
        </p:grpSpPr>
        <p:sp>
          <p:nvSpPr>
            <p:cNvPr id="14" name="Rectangle 13"/>
            <p:cNvSpPr/>
            <p:nvPr/>
          </p:nvSpPr>
          <p:spPr>
            <a:xfrm>
              <a:off x="-505602" y="2347348"/>
              <a:ext cx="2684286" cy="33923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Tahoma"/>
                  <a:cs typeface="Tahoma"/>
                </a:rPr>
                <a:t>True positive rate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95625" y="2614348"/>
              <a:ext cx="0" cy="3227188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178673" y="1828800"/>
            <a:ext cx="6501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1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48400" y="5867400"/>
            <a:ext cx="2771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1" dirty="0" smtClean="0">
                <a:latin typeface="Tahoma"/>
                <a:cs typeface="Tahoma"/>
              </a:rPr>
              <a:t>False positive rate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05000" y="60198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 smtClean="0"/>
              <a:t>0                                                                    1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1828800" y="58674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828800" y="2209800"/>
            <a:ext cx="0" cy="37338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28800" y="2209800"/>
            <a:ext cx="441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Line Callout 1 77"/>
          <p:cNvSpPr/>
          <p:nvPr/>
        </p:nvSpPr>
        <p:spPr>
          <a:xfrm>
            <a:off x="3810000" y="1295400"/>
            <a:ext cx="1447800" cy="762000"/>
          </a:xfrm>
          <a:prstGeom prst="borderCallout1">
            <a:avLst>
              <a:gd name="adj1" fmla="val 63750"/>
              <a:gd name="adj2" fmla="val -3070"/>
              <a:gd name="adj3" fmla="val 112500"/>
              <a:gd name="adj4" fmla="val -3833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ahoma"/>
                <a:cs typeface="Tahoma"/>
              </a:rPr>
              <a:t>Perfect accuracy</a:t>
            </a:r>
            <a:endParaRPr lang="en-US"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9" name="Line Callout 1 78"/>
          <p:cNvSpPr/>
          <p:nvPr/>
        </p:nvSpPr>
        <p:spPr>
          <a:xfrm>
            <a:off x="6553200" y="3962400"/>
            <a:ext cx="2286000" cy="1143000"/>
          </a:xfrm>
          <a:prstGeom prst="borderCallout1">
            <a:avLst>
              <a:gd name="adj1" fmla="val 63750"/>
              <a:gd name="adj2" fmla="val -3070"/>
              <a:gd name="adj3" fmla="val 0"/>
              <a:gd name="adj4" fmla="val -409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ahoma"/>
                <a:cs typeface="Tahoma"/>
              </a:rPr>
              <a:t>Area </a:t>
            </a:r>
            <a:r>
              <a:rPr lang="en-US" sz="2200" smtClean="0">
                <a:solidFill>
                  <a:schemeClr val="tx1"/>
                </a:solidFill>
                <a:latin typeface="Tahoma"/>
                <a:cs typeface="Tahoma"/>
              </a:rPr>
              <a:t>under </a:t>
            </a:r>
            <a:br>
              <a:rPr lang="en-US" sz="2200" smtClean="0">
                <a:solidFill>
                  <a:schemeClr val="tx1"/>
                </a:solidFill>
                <a:latin typeface="Tahoma"/>
                <a:cs typeface="Tahoma"/>
              </a:rPr>
            </a:br>
            <a:r>
              <a:rPr lang="en-US" sz="2200" smtClean="0">
                <a:solidFill>
                  <a:schemeClr val="tx1"/>
                </a:solidFill>
                <a:latin typeface="Tahoma"/>
                <a:cs typeface="Tahoma"/>
              </a:rPr>
              <a:t>the curve</a:t>
            </a:r>
            <a:endParaRPr lang="en-US" sz="22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875058" y="2198030"/>
            <a:ext cx="4392770" cy="3742410"/>
          </a:xfrm>
          <a:custGeom>
            <a:avLst/>
            <a:gdLst>
              <a:gd name="connsiteX0" fmla="*/ 10892 w 4392770"/>
              <a:gd name="connsiteY0" fmla="*/ 3716995 h 3742410"/>
              <a:gd name="connsiteX1" fmla="*/ 39467 w 4392770"/>
              <a:gd name="connsiteY1" fmla="*/ 3650320 h 3742410"/>
              <a:gd name="connsiteX2" fmla="*/ 48992 w 4392770"/>
              <a:gd name="connsiteY2" fmla="*/ 3612220 h 3742410"/>
              <a:gd name="connsiteX3" fmla="*/ 68042 w 4392770"/>
              <a:gd name="connsiteY3" fmla="*/ 3564595 h 3742410"/>
              <a:gd name="connsiteX4" fmla="*/ 87092 w 4392770"/>
              <a:gd name="connsiteY4" fmla="*/ 3507445 h 3742410"/>
              <a:gd name="connsiteX5" fmla="*/ 96617 w 4392770"/>
              <a:gd name="connsiteY5" fmla="*/ 3478870 h 3742410"/>
              <a:gd name="connsiteX6" fmla="*/ 106142 w 4392770"/>
              <a:gd name="connsiteY6" fmla="*/ 3431245 h 3742410"/>
              <a:gd name="connsiteX7" fmla="*/ 115667 w 4392770"/>
              <a:gd name="connsiteY7" fmla="*/ 3355045 h 3742410"/>
              <a:gd name="connsiteX8" fmla="*/ 134717 w 4392770"/>
              <a:gd name="connsiteY8" fmla="*/ 3297895 h 3742410"/>
              <a:gd name="connsiteX9" fmla="*/ 153767 w 4392770"/>
              <a:gd name="connsiteY9" fmla="*/ 3231220 h 3742410"/>
              <a:gd name="connsiteX10" fmla="*/ 182342 w 4392770"/>
              <a:gd name="connsiteY10" fmla="*/ 3126445 h 3742410"/>
              <a:gd name="connsiteX11" fmla="*/ 201392 w 4392770"/>
              <a:gd name="connsiteY11" fmla="*/ 3097870 h 3742410"/>
              <a:gd name="connsiteX12" fmla="*/ 210917 w 4392770"/>
              <a:gd name="connsiteY12" fmla="*/ 3059770 h 3742410"/>
              <a:gd name="connsiteX13" fmla="*/ 258542 w 4392770"/>
              <a:gd name="connsiteY13" fmla="*/ 2983570 h 3742410"/>
              <a:gd name="connsiteX14" fmla="*/ 287117 w 4392770"/>
              <a:gd name="connsiteY14" fmla="*/ 2954995 h 3742410"/>
              <a:gd name="connsiteX15" fmla="*/ 315692 w 4392770"/>
              <a:gd name="connsiteY15" fmla="*/ 2916895 h 3742410"/>
              <a:gd name="connsiteX16" fmla="*/ 372842 w 4392770"/>
              <a:gd name="connsiteY16" fmla="*/ 2869270 h 3742410"/>
              <a:gd name="connsiteX17" fmla="*/ 401417 w 4392770"/>
              <a:gd name="connsiteY17" fmla="*/ 2859745 h 3742410"/>
              <a:gd name="connsiteX18" fmla="*/ 439517 w 4392770"/>
              <a:gd name="connsiteY18" fmla="*/ 2831170 h 3742410"/>
              <a:gd name="connsiteX19" fmla="*/ 468092 w 4392770"/>
              <a:gd name="connsiteY19" fmla="*/ 2802595 h 3742410"/>
              <a:gd name="connsiteX20" fmla="*/ 525242 w 4392770"/>
              <a:gd name="connsiteY20" fmla="*/ 2764495 h 3742410"/>
              <a:gd name="connsiteX21" fmla="*/ 582392 w 4392770"/>
              <a:gd name="connsiteY21" fmla="*/ 2716870 h 3742410"/>
              <a:gd name="connsiteX22" fmla="*/ 601442 w 4392770"/>
              <a:gd name="connsiteY22" fmla="*/ 2688295 h 3742410"/>
              <a:gd name="connsiteX23" fmla="*/ 658592 w 4392770"/>
              <a:gd name="connsiteY23" fmla="*/ 2659720 h 3742410"/>
              <a:gd name="connsiteX24" fmla="*/ 715742 w 4392770"/>
              <a:gd name="connsiteY24" fmla="*/ 2612095 h 3742410"/>
              <a:gd name="connsiteX25" fmla="*/ 753842 w 4392770"/>
              <a:gd name="connsiteY25" fmla="*/ 2602570 h 3742410"/>
              <a:gd name="connsiteX26" fmla="*/ 791942 w 4392770"/>
              <a:gd name="connsiteY26" fmla="*/ 2583520 h 3742410"/>
              <a:gd name="connsiteX27" fmla="*/ 896717 w 4392770"/>
              <a:gd name="connsiteY27" fmla="*/ 2554945 h 3742410"/>
              <a:gd name="connsiteX28" fmla="*/ 963392 w 4392770"/>
              <a:gd name="connsiteY28" fmla="*/ 2516845 h 3742410"/>
              <a:gd name="connsiteX29" fmla="*/ 1001492 w 4392770"/>
              <a:gd name="connsiteY29" fmla="*/ 2507320 h 3742410"/>
              <a:gd name="connsiteX30" fmla="*/ 1039592 w 4392770"/>
              <a:gd name="connsiteY30" fmla="*/ 2488270 h 3742410"/>
              <a:gd name="connsiteX31" fmla="*/ 1096742 w 4392770"/>
              <a:gd name="connsiteY31" fmla="*/ 2469220 h 3742410"/>
              <a:gd name="connsiteX32" fmla="*/ 1153892 w 4392770"/>
              <a:gd name="connsiteY32" fmla="*/ 2450170 h 3742410"/>
              <a:gd name="connsiteX33" fmla="*/ 1182467 w 4392770"/>
              <a:gd name="connsiteY33" fmla="*/ 2440645 h 3742410"/>
              <a:gd name="connsiteX34" fmla="*/ 1220567 w 4392770"/>
              <a:gd name="connsiteY34" fmla="*/ 2421595 h 3742410"/>
              <a:gd name="connsiteX35" fmla="*/ 1277717 w 4392770"/>
              <a:gd name="connsiteY35" fmla="*/ 2402545 h 3742410"/>
              <a:gd name="connsiteX36" fmla="*/ 1344392 w 4392770"/>
              <a:gd name="connsiteY36" fmla="*/ 2364445 h 3742410"/>
              <a:gd name="connsiteX37" fmla="*/ 1372967 w 4392770"/>
              <a:gd name="connsiteY37" fmla="*/ 2345395 h 3742410"/>
              <a:gd name="connsiteX38" fmla="*/ 1411067 w 4392770"/>
              <a:gd name="connsiteY38" fmla="*/ 2335870 h 3742410"/>
              <a:gd name="connsiteX39" fmla="*/ 1468217 w 4392770"/>
              <a:gd name="connsiteY39" fmla="*/ 2307295 h 3742410"/>
              <a:gd name="connsiteX40" fmla="*/ 1496792 w 4392770"/>
              <a:gd name="connsiteY40" fmla="*/ 2288245 h 3742410"/>
              <a:gd name="connsiteX41" fmla="*/ 1592042 w 4392770"/>
              <a:gd name="connsiteY41" fmla="*/ 2269195 h 3742410"/>
              <a:gd name="connsiteX42" fmla="*/ 1658717 w 4392770"/>
              <a:gd name="connsiteY42" fmla="*/ 2240620 h 3742410"/>
              <a:gd name="connsiteX43" fmla="*/ 1734917 w 4392770"/>
              <a:gd name="connsiteY43" fmla="*/ 2221570 h 3742410"/>
              <a:gd name="connsiteX44" fmla="*/ 1801592 w 4392770"/>
              <a:gd name="connsiteY44" fmla="*/ 2192995 h 3742410"/>
              <a:gd name="connsiteX45" fmla="*/ 1830167 w 4392770"/>
              <a:gd name="connsiteY45" fmla="*/ 2154895 h 3742410"/>
              <a:gd name="connsiteX46" fmla="*/ 1858742 w 4392770"/>
              <a:gd name="connsiteY46" fmla="*/ 2145370 h 3742410"/>
              <a:gd name="connsiteX47" fmla="*/ 1906367 w 4392770"/>
              <a:gd name="connsiteY47" fmla="*/ 2107270 h 3742410"/>
              <a:gd name="connsiteX48" fmla="*/ 2001617 w 4392770"/>
              <a:gd name="connsiteY48" fmla="*/ 2059645 h 3742410"/>
              <a:gd name="connsiteX49" fmla="*/ 2087342 w 4392770"/>
              <a:gd name="connsiteY49" fmla="*/ 2002495 h 3742410"/>
              <a:gd name="connsiteX50" fmla="*/ 2115917 w 4392770"/>
              <a:gd name="connsiteY50" fmla="*/ 1983445 h 3742410"/>
              <a:gd name="connsiteX51" fmla="*/ 2163542 w 4392770"/>
              <a:gd name="connsiteY51" fmla="*/ 1945345 h 3742410"/>
              <a:gd name="connsiteX52" fmla="*/ 2192117 w 4392770"/>
              <a:gd name="connsiteY52" fmla="*/ 1926295 h 3742410"/>
              <a:gd name="connsiteX53" fmla="*/ 2287367 w 4392770"/>
              <a:gd name="connsiteY53" fmla="*/ 1840570 h 3742410"/>
              <a:gd name="connsiteX54" fmla="*/ 2325467 w 4392770"/>
              <a:gd name="connsiteY54" fmla="*/ 1783420 h 3742410"/>
              <a:gd name="connsiteX55" fmla="*/ 2363567 w 4392770"/>
              <a:gd name="connsiteY55" fmla="*/ 1707220 h 3742410"/>
              <a:gd name="connsiteX56" fmla="*/ 2373092 w 4392770"/>
              <a:gd name="connsiteY56" fmla="*/ 1659595 h 3742410"/>
              <a:gd name="connsiteX57" fmla="*/ 2439767 w 4392770"/>
              <a:gd name="connsiteY57" fmla="*/ 1554820 h 3742410"/>
              <a:gd name="connsiteX58" fmla="*/ 2458817 w 4392770"/>
              <a:gd name="connsiteY58" fmla="*/ 1497670 h 3742410"/>
              <a:gd name="connsiteX59" fmla="*/ 2477867 w 4392770"/>
              <a:gd name="connsiteY59" fmla="*/ 1421470 h 3742410"/>
              <a:gd name="connsiteX60" fmla="*/ 2496917 w 4392770"/>
              <a:gd name="connsiteY60" fmla="*/ 1392895 h 3742410"/>
              <a:gd name="connsiteX61" fmla="*/ 2535017 w 4392770"/>
              <a:gd name="connsiteY61" fmla="*/ 1259545 h 3742410"/>
              <a:gd name="connsiteX62" fmla="*/ 2554067 w 4392770"/>
              <a:gd name="connsiteY62" fmla="*/ 1211920 h 3742410"/>
              <a:gd name="connsiteX63" fmla="*/ 2582642 w 4392770"/>
              <a:gd name="connsiteY63" fmla="*/ 1183345 h 3742410"/>
              <a:gd name="connsiteX64" fmla="*/ 2620742 w 4392770"/>
              <a:gd name="connsiteY64" fmla="*/ 1126195 h 3742410"/>
              <a:gd name="connsiteX65" fmla="*/ 2687417 w 4392770"/>
              <a:gd name="connsiteY65" fmla="*/ 1059520 h 3742410"/>
              <a:gd name="connsiteX66" fmla="*/ 2725517 w 4392770"/>
              <a:gd name="connsiteY66" fmla="*/ 1002370 h 3742410"/>
              <a:gd name="connsiteX67" fmla="*/ 2744567 w 4392770"/>
              <a:gd name="connsiteY67" fmla="*/ 973795 h 3742410"/>
              <a:gd name="connsiteX68" fmla="*/ 2773142 w 4392770"/>
              <a:gd name="connsiteY68" fmla="*/ 954745 h 3742410"/>
              <a:gd name="connsiteX69" fmla="*/ 2801717 w 4392770"/>
              <a:gd name="connsiteY69" fmla="*/ 926170 h 3742410"/>
              <a:gd name="connsiteX70" fmla="*/ 2877917 w 4392770"/>
              <a:gd name="connsiteY70" fmla="*/ 840445 h 3742410"/>
              <a:gd name="connsiteX71" fmla="*/ 2925542 w 4392770"/>
              <a:gd name="connsiteY71" fmla="*/ 811870 h 3742410"/>
              <a:gd name="connsiteX72" fmla="*/ 2982692 w 4392770"/>
              <a:gd name="connsiteY72" fmla="*/ 773770 h 3742410"/>
              <a:gd name="connsiteX73" fmla="*/ 3049367 w 4392770"/>
              <a:gd name="connsiteY73" fmla="*/ 735670 h 3742410"/>
              <a:gd name="connsiteX74" fmla="*/ 3077942 w 4392770"/>
              <a:gd name="connsiteY74" fmla="*/ 697570 h 3742410"/>
              <a:gd name="connsiteX75" fmla="*/ 3116042 w 4392770"/>
              <a:gd name="connsiteY75" fmla="*/ 678520 h 3742410"/>
              <a:gd name="connsiteX76" fmla="*/ 3173192 w 4392770"/>
              <a:gd name="connsiteY76" fmla="*/ 630895 h 3742410"/>
              <a:gd name="connsiteX77" fmla="*/ 3211292 w 4392770"/>
              <a:gd name="connsiteY77" fmla="*/ 611845 h 3742410"/>
              <a:gd name="connsiteX78" fmla="*/ 3239867 w 4392770"/>
              <a:gd name="connsiteY78" fmla="*/ 583270 h 3742410"/>
              <a:gd name="connsiteX79" fmla="*/ 3277967 w 4392770"/>
              <a:gd name="connsiteY79" fmla="*/ 564220 h 3742410"/>
              <a:gd name="connsiteX80" fmla="*/ 3325592 w 4392770"/>
              <a:gd name="connsiteY80" fmla="*/ 526120 h 3742410"/>
              <a:gd name="connsiteX81" fmla="*/ 3392267 w 4392770"/>
              <a:gd name="connsiteY81" fmla="*/ 497545 h 3742410"/>
              <a:gd name="connsiteX82" fmla="*/ 3497042 w 4392770"/>
              <a:gd name="connsiteY82" fmla="*/ 421345 h 3742410"/>
              <a:gd name="connsiteX83" fmla="*/ 3535142 w 4392770"/>
              <a:gd name="connsiteY83" fmla="*/ 402295 h 3742410"/>
              <a:gd name="connsiteX84" fmla="*/ 3563717 w 4392770"/>
              <a:gd name="connsiteY84" fmla="*/ 383245 h 3742410"/>
              <a:gd name="connsiteX85" fmla="*/ 3601817 w 4392770"/>
              <a:gd name="connsiteY85" fmla="*/ 354670 h 3742410"/>
              <a:gd name="connsiteX86" fmla="*/ 3658967 w 4392770"/>
              <a:gd name="connsiteY86" fmla="*/ 335620 h 3742410"/>
              <a:gd name="connsiteX87" fmla="*/ 3716117 w 4392770"/>
              <a:gd name="connsiteY87" fmla="*/ 307045 h 3742410"/>
              <a:gd name="connsiteX88" fmla="*/ 3744692 w 4392770"/>
              <a:gd name="connsiteY88" fmla="*/ 287995 h 3742410"/>
              <a:gd name="connsiteX89" fmla="*/ 3773267 w 4392770"/>
              <a:gd name="connsiteY89" fmla="*/ 278470 h 3742410"/>
              <a:gd name="connsiteX90" fmla="*/ 3801842 w 4392770"/>
              <a:gd name="connsiteY90" fmla="*/ 259420 h 3742410"/>
              <a:gd name="connsiteX91" fmla="*/ 3839942 w 4392770"/>
              <a:gd name="connsiteY91" fmla="*/ 249895 h 3742410"/>
              <a:gd name="connsiteX92" fmla="*/ 3897092 w 4392770"/>
              <a:gd name="connsiteY92" fmla="*/ 230845 h 3742410"/>
              <a:gd name="connsiteX93" fmla="*/ 3935192 w 4392770"/>
              <a:gd name="connsiteY93" fmla="*/ 221320 h 3742410"/>
              <a:gd name="connsiteX94" fmla="*/ 3963767 w 4392770"/>
              <a:gd name="connsiteY94" fmla="*/ 211795 h 3742410"/>
              <a:gd name="connsiteX95" fmla="*/ 4030442 w 4392770"/>
              <a:gd name="connsiteY95" fmla="*/ 202270 h 3742410"/>
              <a:gd name="connsiteX96" fmla="*/ 4116167 w 4392770"/>
              <a:gd name="connsiteY96" fmla="*/ 173695 h 3742410"/>
              <a:gd name="connsiteX97" fmla="*/ 4144742 w 4392770"/>
              <a:gd name="connsiteY97" fmla="*/ 164170 h 3742410"/>
              <a:gd name="connsiteX98" fmla="*/ 4220942 w 4392770"/>
              <a:gd name="connsiteY98" fmla="*/ 116545 h 3742410"/>
              <a:gd name="connsiteX99" fmla="*/ 4249517 w 4392770"/>
              <a:gd name="connsiteY99" fmla="*/ 97495 h 3742410"/>
              <a:gd name="connsiteX100" fmla="*/ 4287617 w 4392770"/>
              <a:gd name="connsiteY100" fmla="*/ 87970 h 3742410"/>
              <a:gd name="connsiteX101" fmla="*/ 4316192 w 4392770"/>
              <a:gd name="connsiteY101" fmla="*/ 68920 h 3742410"/>
              <a:gd name="connsiteX102" fmla="*/ 4392392 w 4392770"/>
              <a:gd name="connsiteY102" fmla="*/ 2245 h 374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392770" h="3742410">
                <a:moveTo>
                  <a:pt x="10892" y="3716995"/>
                </a:moveTo>
                <a:cubicBezTo>
                  <a:pt x="38238" y="3607612"/>
                  <a:pt x="0" y="3742410"/>
                  <a:pt x="39467" y="3650320"/>
                </a:cubicBezTo>
                <a:cubicBezTo>
                  <a:pt x="44624" y="3638288"/>
                  <a:pt x="44852" y="3624639"/>
                  <a:pt x="48992" y="3612220"/>
                </a:cubicBezTo>
                <a:cubicBezTo>
                  <a:pt x="54399" y="3596000"/>
                  <a:pt x="62199" y="3580663"/>
                  <a:pt x="68042" y="3564595"/>
                </a:cubicBezTo>
                <a:cubicBezTo>
                  <a:pt x="74904" y="3545724"/>
                  <a:pt x="80742" y="3526495"/>
                  <a:pt x="87092" y="3507445"/>
                </a:cubicBezTo>
                <a:cubicBezTo>
                  <a:pt x="90267" y="3497920"/>
                  <a:pt x="94648" y="3488715"/>
                  <a:pt x="96617" y="3478870"/>
                </a:cubicBezTo>
                <a:cubicBezTo>
                  <a:pt x="99792" y="3462995"/>
                  <a:pt x="103680" y="3447246"/>
                  <a:pt x="106142" y="3431245"/>
                </a:cubicBezTo>
                <a:cubicBezTo>
                  <a:pt x="110034" y="3405945"/>
                  <a:pt x="110304" y="3380074"/>
                  <a:pt x="115667" y="3355045"/>
                </a:cubicBezTo>
                <a:cubicBezTo>
                  <a:pt x="119874" y="3335410"/>
                  <a:pt x="128367" y="3316945"/>
                  <a:pt x="134717" y="3297895"/>
                </a:cubicBezTo>
                <a:cubicBezTo>
                  <a:pt x="145324" y="3266074"/>
                  <a:pt x="145794" y="3267100"/>
                  <a:pt x="153767" y="3231220"/>
                </a:cubicBezTo>
                <a:cubicBezTo>
                  <a:pt x="159731" y="3204382"/>
                  <a:pt x="167474" y="3148747"/>
                  <a:pt x="182342" y="3126445"/>
                </a:cubicBezTo>
                <a:lnTo>
                  <a:pt x="201392" y="3097870"/>
                </a:lnTo>
                <a:cubicBezTo>
                  <a:pt x="204567" y="3085170"/>
                  <a:pt x="206320" y="3072027"/>
                  <a:pt x="210917" y="3059770"/>
                </a:cubicBezTo>
                <a:cubicBezTo>
                  <a:pt x="221758" y="3030861"/>
                  <a:pt x="238563" y="3006879"/>
                  <a:pt x="258542" y="2983570"/>
                </a:cubicBezTo>
                <a:cubicBezTo>
                  <a:pt x="267308" y="2973343"/>
                  <a:pt x="278351" y="2965222"/>
                  <a:pt x="287117" y="2954995"/>
                </a:cubicBezTo>
                <a:cubicBezTo>
                  <a:pt x="297448" y="2942942"/>
                  <a:pt x="305361" y="2928948"/>
                  <a:pt x="315692" y="2916895"/>
                </a:cubicBezTo>
                <a:cubicBezTo>
                  <a:pt x="331491" y="2898463"/>
                  <a:pt x="350796" y="2880293"/>
                  <a:pt x="372842" y="2869270"/>
                </a:cubicBezTo>
                <a:cubicBezTo>
                  <a:pt x="381822" y="2864780"/>
                  <a:pt x="391892" y="2862920"/>
                  <a:pt x="401417" y="2859745"/>
                </a:cubicBezTo>
                <a:cubicBezTo>
                  <a:pt x="414117" y="2850220"/>
                  <a:pt x="427464" y="2841501"/>
                  <a:pt x="439517" y="2831170"/>
                </a:cubicBezTo>
                <a:cubicBezTo>
                  <a:pt x="449744" y="2822404"/>
                  <a:pt x="457459" y="2810865"/>
                  <a:pt x="468092" y="2802595"/>
                </a:cubicBezTo>
                <a:cubicBezTo>
                  <a:pt x="486164" y="2788539"/>
                  <a:pt x="509053" y="2780684"/>
                  <a:pt x="525242" y="2764495"/>
                </a:cubicBezTo>
                <a:cubicBezTo>
                  <a:pt x="561912" y="2727825"/>
                  <a:pt x="542609" y="2743392"/>
                  <a:pt x="582392" y="2716870"/>
                </a:cubicBezTo>
                <a:cubicBezTo>
                  <a:pt x="588742" y="2707345"/>
                  <a:pt x="593347" y="2696390"/>
                  <a:pt x="601442" y="2688295"/>
                </a:cubicBezTo>
                <a:cubicBezTo>
                  <a:pt x="619906" y="2669831"/>
                  <a:pt x="635351" y="2667467"/>
                  <a:pt x="658592" y="2659720"/>
                </a:cubicBezTo>
                <a:cubicBezTo>
                  <a:pt x="675756" y="2642556"/>
                  <a:pt x="692535" y="2622041"/>
                  <a:pt x="715742" y="2612095"/>
                </a:cubicBezTo>
                <a:cubicBezTo>
                  <a:pt x="727774" y="2606938"/>
                  <a:pt x="741585" y="2607167"/>
                  <a:pt x="753842" y="2602570"/>
                </a:cubicBezTo>
                <a:cubicBezTo>
                  <a:pt x="767137" y="2597584"/>
                  <a:pt x="778759" y="2588793"/>
                  <a:pt x="791942" y="2583520"/>
                </a:cubicBezTo>
                <a:cubicBezTo>
                  <a:pt x="840281" y="2564184"/>
                  <a:pt x="848888" y="2564511"/>
                  <a:pt x="896717" y="2554945"/>
                </a:cubicBezTo>
                <a:cubicBezTo>
                  <a:pt x="920404" y="2539154"/>
                  <a:pt x="935770" y="2527203"/>
                  <a:pt x="963392" y="2516845"/>
                </a:cubicBezTo>
                <a:cubicBezTo>
                  <a:pt x="975649" y="2512248"/>
                  <a:pt x="989235" y="2511917"/>
                  <a:pt x="1001492" y="2507320"/>
                </a:cubicBezTo>
                <a:cubicBezTo>
                  <a:pt x="1014787" y="2502334"/>
                  <a:pt x="1026409" y="2493543"/>
                  <a:pt x="1039592" y="2488270"/>
                </a:cubicBezTo>
                <a:cubicBezTo>
                  <a:pt x="1058236" y="2480812"/>
                  <a:pt x="1077692" y="2475570"/>
                  <a:pt x="1096742" y="2469220"/>
                </a:cubicBezTo>
                <a:lnTo>
                  <a:pt x="1153892" y="2450170"/>
                </a:lnTo>
                <a:cubicBezTo>
                  <a:pt x="1163417" y="2446995"/>
                  <a:pt x="1173487" y="2445135"/>
                  <a:pt x="1182467" y="2440645"/>
                </a:cubicBezTo>
                <a:cubicBezTo>
                  <a:pt x="1195167" y="2434295"/>
                  <a:pt x="1207384" y="2426868"/>
                  <a:pt x="1220567" y="2421595"/>
                </a:cubicBezTo>
                <a:cubicBezTo>
                  <a:pt x="1239211" y="2414137"/>
                  <a:pt x="1261009" y="2413684"/>
                  <a:pt x="1277717" y="2402545"/>
                </a:cubicBezTo>
                <a:cubicBezTo>
                  <a:pt x="1347335" y="2356133"/>
                  <a:pt x="1259799" y="2412784"/>
                  <a:pt x="1344392" y="2364445"/>
                </a:cubicBezTo>
                <a:cubicBezTo>
                  <a:pt x="1354331" y="2358765"/>
                  <a:pt x="1362445" y="2349904"/>
                  <a:pt x="1372967" y="2345395"/>
                </a:cubicBezTo>
                <a:cubicBezTo>
                  <a:pt x="1384999" y="2340238"/>
                  <a:pt x="1398367" y="2339045"/>
                  <a:pt x="1411067" y="2335870"/>
                </a:cubicBezTo>
                <a:cubicBezTo>
                  <a:pt x="1492959" y="2281275"/>
                  <a:pt x="1389347" y="2346730"/>
                  <a:pt x="1468217" y="2307295"/>
                </a:cubicBezTo>
                <a:cubicBezTo>
                  <a:pt x="1478456" y="2302175"/>
                  <a:pt x="1485851" y="2291612"/>
                  <a:pt x="1496792" y="2288245"/>
                </a:cubicBezTo>
                <a:cubicBezTo>
                  <a:pt x="1527739" y="2278723"/>
                  <a:pt x="1560292" y="2275545"/>
                  <a:pt x="1592042" y="2269195"/>
                </a:cubicBezTo>
                <a:cubicBezTo>
                  <a:pt x="1614267" y="2259670"/>
                  <a:pt x="1635778" y="2248266"/>
                  <a:pt x="1658717" y="2240620"/>
                </a:cubicBezTo>
                <a:cubicBezTo>
                  <a:pt x="1691323" y="2229751"/>
                  <a:pt x="1706404" y="2235827"/>
                  <a:pt x="1734917" y="2221570"/>
                </a:cubicBezTo>
                <a:cubicBezTo>
                  <a:pt x="1800696" y="2188681"/>
                  <a:pt x="1722298" y="2212819"/>
                  <a:pt x="1801592" y="2192995"/>
                </a:cubicBezTo>
                <a:cubicBezTo>
                  <a:pt x="1811117" y="2180295"/>
                  <a:pt x="1817971" y="2165058"/>
                  <a:pt x="1830167" y="2154895"/>
                </a:cubicBezTo>
                <a:cubicBezTo>
                  <a:pt x="1837880" y="2148467"/>
                  <a:pt x="1850228" y="2150691"/>
                  <a:pt x="1858742" y="2145370"/>
                </a:cubicBezTo>
                <a:cubicBezTo>
                  <a:pt x="1875982" y="2134595"/>
                  <a:pt x="1888934" y="2117730"/>
                  <a:pt x="1906367" y="2107270"/>
                </a:cubicBezTo>
                <a:cubicBezTo>
                  <a:pt x="1936806" y="2089007"/>
                  <a:pt x="1971178" y="2077908"/>
                  <a:pt x="2001617" y="2059645"/>
                </a:cubicBezTo>
                <a:cubicBezTo>
                  <a:pt x="2082137" y="2011333"/>
                  <a:pt x="2017897" y="2052099"/>
                  <a:pt x="2087342" y="2002495"/>
                </a:cubicBezTo>
                <a:cubicBezTo>
                  <a:pt x="2096657" y="1995841"/>
                  <a:pt x="2106759" y="1990314"/>
                  <a:pt x="2115917" y="1983445"/>
                </a:cubicBezTo>
                <a:cubicBezTo>
                  <a:pt x="2132181" y="1971247"/>
                  <a:pt x="2147278" y="1957543"/>
                  <a:pt x="2163542" y="1945345"/>
                </a:cubicBezTo>
                <a:cubicBezTo>
                  <a:pt x="2172700" y="1938476"/>
                  <a:pt x="2182802" y="1932949"/>
                  <a:pt x="2192117" y="1926295"/>
                </a:cubicBezTo>
                <a:cubicBezTo>
                  <a:pt x="2223419" y="1903937"/>
                  <a:pt x="2267105" y="1870963"/>
                  <a:pt x="2287367" y="1840570"/>
                </a:cubicBezTo>
                <a:lnTo>
                  <a:pt x="2325467" y="1783420"/>
                </a:lnTo>
                <a:cubicBezTo>
                  <a:pt x="2354578" y="1666977"/>
                  <a:pt x="2308055" y="1832121"/>
                  <a:pt x="2363567" y="1707220"/>
                </a:cubicBezTo>
                <a:cubicBezTo>
                  <a:pt x="2370142" y="1692426"/>
                  <a:pt x="2367079" y="1674626"/>
                  <a:pt x="2373092" y="1659595"/>
                </a:cubicBezTo>
                <a:cubicBezTo>
                  <a:pt x="2385301" y="1629073"/>
                  <a:pt x="2426205" y="1581943"/>
                  <a:pt x="2439767" y="1554820"/>
                </a:cubicBezTo>
                <a:cubicBezTo>
                  <a:pt x="2448747" y="1536859"/>
                  <a:pt x="2453947" y="1517151"/>
                  <a:pt x="2458817" y="1497670"/>
                </a:cubicBezTo>
                <a:cubicBezTo>
                  <a:pt x="2465167" y="1472270"/>
                  <a:pt x="2463344" y="1443255"/>
                  <a:pt x="2477867" y="1421470"/>
                </a:cubicBezTo>
                <a:lnTo>
                  <a:pt x="2496917" y="1392895"/>
                </a:lnTo>
                <a:cubicBezTo>
                  <a:pt x="2508727" y="1333844"/>
                  <a:pt x="2508061" y="1326934"/>
                  <a:pt x="2535017" y="1259545"/>
                </a:cubicBezTo>
                <a:cubicBezTo>
                  <a:pt x="2541367" y="1243670"/>
                  <a:pt x="2545005" y="1226419"/>
                  <a:pt x="2554067" y="1211920"/>
                </a:cubicBezTo>
                <a:cubicBezTo>
                  <a:pt x="2561206" y="1200497"/>
                  <a:pt x="2574372" y="1193978"/>
                  <a:pt x="2582642" y="1183345"/>
                </a:cubicBezTo>
                <a:cubicBezTo>
                  <a:pt x="2596698" y="1165273"/>
                  <a:pt x="2604553" y="1142384"/>
                  <a:pt x="2620742" y="1126195"/>
                </a:cubicBezTo>
                <a:cubicBezTo>
                  <a:pt x="2642967" y="1103970"/>
                  <a:pt x="2669982" y="1085672"/>
                  <a:pt x="2687417" y="1059520"/>
                </a:cubicBezTo>
                <a:lnTo>
                  <a:pt x="2725517" y="1002370"/>
                </a:lnTo>
                <a:cubicBezTo>
                  <a:pt x="2731867" y="992845"/>
                  <a:pt x="2735042" y="980145"/>
                  <a:pt x="2744567" y="973795"/>
                </a:cubicBezTo>
                <a:cubicBezTo>
                  <a:pt x="2754092" y="967445"/>
                  <a:pt x="2764348" y="962074"/>
                  <a:pt x="2773142" y="954745"/>
                </a:cubicBezTo>
                <a:cubicBezTo>
                  <a:pt x="2783490" y="946121"/>
                  <a:pt x="2793093" y="936518"/>
                  <a:pt x="2801717" y="926170"/>
                </a:cubicBezTo>
                <a:cubicBezTo>
                  <a:pt x="2834226" y="887160"/>
                  <a:pt x="2816168" y="877494"/>
                  <a:pt x="2877917" y="840445"/>
                </a:cubicBezTo>
                <a:cubicBezTo>
                  <a:pt x="2893792" y="830920"/>
                  <a:pt x="2909923" y="821809"/>
                  <a:pt x="2925542" y="811870"/>
                </a:cubicBezTo>
                <a:cubicBezTo>
                  <a:pt x="2944858" y="799578"/>
                  <a:pt x="2962214" y="784009"/>
                  <a:pt x="2982692" y="773770"/>
                </a:cubicBezTo>
                <a:cubicBezTo>
                  <a:pt x="2997633" y="766299"/>
                  <a:pt x="3035904" y="749133"/>
                  <a:pt x="3049367" y="735670"/>
                </a:cubicBezTo>
                <a:cubicBezTo>
                  <a:pt x="3060592" y="724445"/>
                  <a:pt x="3065889" y="707901"/>
                  <a:pt x="3077942" y="697570"/>
                </a:cubicBezTo>
                <a:cubicBezTo>
                  <a:pt x="3088723" y="688329"/>
                  <a:pt x="3103714" y="685565"/>
                  <a:pt x="3116042" y="678520"/>
                </a:cubicBezTo>
                <a:cubicBezTo>
                  <a:pt x="3191630" y="635327"/>
                  <a:pt x="3094391" y="687181"/>
                  <a:pt x="3173192" y="630895"/>
                </a:cubicBezTo>
                <a:cubicBezTo>
                  <a:pt x="3184746" y="622642"/>
                  <a:pt x="3199738" y="620098"/>
                  <a:pt x="3211292" y="611845"/>
                </a:cubicBezTo>
                <a:cubicBezTo>
                  <a:pt x="3222253" y="604015"/>
                  <a:pt x="3228906" y="591100"/>
                  <a:pt x="3239867" y="583270"/>
                </a:cubicBezTo>
                <a:cubicBezTo>
                  <a:pt x="3251421" y="575017"/>
                  <a:pt x="3266153" y="572096"/>
                  <a:pt x="3277967" y="564220"/>
                </a:cubicBezTo>
                <a:cubicBezTo>
                  <a:pt x="3294883" y="552943"/>
                  <a:pt x="3308676" y="537397"/>
                  <a:pt x="3325592" y="526120"/>
                </a:cubicBezTo>
                <a:cubicBezTo>
                  <a:pt x="3349132" y="510427"/>
                  <a:pt x="3366867" y="506012"/>
                  <a:pt x="3392267" y="497545"/>
                </a:cubicBezTo>
                <a:cubicBezTo>
                  <a:pt x="3396280" y="494535"/>
                  <a:pt x="3471379" y="436010"/>
                  <a:pt x="3497042" y="421345"/>
                </a:cubicBezTo>
                <a:cubicBezTo>
                  <a:pt x="3509370" y="414300"/>
                  <a:pt x="3522814" y="409340"/>
                  <a:pt x="3535142" y="402295"/>
                </a:cubicBezTo>
                <a:cubicBezTo>
                  <a:pt x="3545081" y="396615"/>
                  <a:pt x="3554402" y="389899"/>
                  <a:pt x="3563717" y="383245"/>
                </a:cubicBezTo>
                <a:cubicBezTo>
                  <a:pt x="3576635" y="374018"/>
                  <a:pt x="3587618" y="361770"/>
                  <a:pt x="3601817" y="354670"/>
                </a:cubicBezTo>
                <a:cubicBezTo>
                  <a:pt x="3619778" y="345690"/>
                  <a:pt x="3642259" y="346759"/>
                  <a:pt x="3658967" y="335620"/>
                </a:cubicBezTo>
                <a:cubicBezTo>
                  <a:pt x="3740859" y="281025"/>
                  <a:pt x="3637247" y="346480"/>
                  <a:pt x="3716117" y="307045"/>
                </a:cubicBezTo>
                <a:cubicBezTo>
                  <a:pt x="3726356" y="301925"/>
                  <a:pt x="3734453" y="293115"/>
                  <a:pt x="3744692" y="287995"/>
                </a:cubicBezTo>
                <a:cubicBezTo>
                  <a:pt x="3753672" y="283505"/>
                  <a:pt x="3764287" y="282960"/>
                  <a:pt x="3773267" y="278470"/>
                </a:cubicBezTo>
                <a:cubicBezTo>
                  <a:pt x="3783506" y="273350"/>
                  <a:pt x="3791320" y="263929"/>
                  <a:pt x="3801842" y="259420"/>
                </a:cubicBezTo>
                <a:cubicBezTo>
                  <a:pt x="3813874" y="254263"/>
                  <a:pt x="3827403" y="253657"/>
                  <a:pt x="3839942" y="249895"/>
                </a:cubicBezTo>
                <a:cubicBezTo>
                  <a:pt x="3859176" y="244125"/>
                  <a:pt x="3877611" y="235715"/>
                  <a:pt x="3897092" y="230845"/>
                </a:cubicBezTo>
                <a:cubicBezTo>
                  <a:pt x="3909792" y="227670"/>
                  <a:pt x="3922605" y="224916"/>
                  <a:pt x="3935192" y="221320"/>
                </a:cubicBezTo>
                <a:cubicBezTo>
                  <a:pt x="3944846" y="218562"/>
                  <a:pt x="3953922" y="213764"/>
                  <a:pt x="3963767" y="211795"/>
                </a:cubicBezTo>
                <a:cubicBezTo>
                  <a:pt x="3985782" y="207392"/>
                  <a:pt x="4008217" y="205445"/>
                  <a:pt x="4030442" y="202270"/>
                </a:cubicBezTo>
                <a:lnTo>
                  <a:pt x="4116167" y="173695"/>
                </a:lnTo>
                <a:cubicBezTo>
                  <a:pt x="4125692" y="170520"/>
                  <a:pt x="4136228" y="169491"/>
                  <a:pt x="4144742" y="164170"/>
                </a:cubicBezTo>
                <a:cubicBezTo>
                  <a:pt x="4170142" y="148295"/>
                  <a:pt x="4196020" y="133160"/>
                  <a:pt x="4220942" y="116545"/>
                </a:cubicBezTo>
                <a:cubicBezTo>
                  <a:pt x="4230467" y="110195"/>
                  <a:pt x="4238995" y="102004"/>
                  <a:pt x="4249517" y="97495"/>
                </a:cubicBezTo>
                <a:cubicBezTo>
                  <a:pt x="4261549" y="92338"/>
                  <a:pt x="4274917" y="91145"/>
                  <a:pt x="4287617" y="87970"/>
                </a:cubicBezTo>
                <a:cubicBezTo>
                  <a:pt x="4297142" y="81620"/>
                  <a:pt x="4307683" y="76578"/>
                  <a:pt x="4316192" y="68920"/>
                </a:cubicBezTo>
                <a:cubicBezTo>
                  <a:pt x="4392770" y="0"/>
                  <a:pt x="4350663" y="2245"/>
                  <a:pt x="4392392" y="2245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855630" y="2209800"/>
            <a:ext cx="4392770" cy="3742410"/>
          </a:xfrm>
          <a:custGeom>
            <a:avLst/>
            <a:gdLst>
              <a:gd name="connsiteX0" fmla="*/ 10892 w 4392770"/>
              <a:gd name="connsiteY0" fmla="*/ 3716995 h 3742410"/>
              <a:gd name="connsiteX1" fmla="*/ 39467 w 4392770"/>
              <a:gd name="connsiteY1" fmla="*/ 3650320 h 3742410"/>
              <a:gd name="connsiteX2" fmla="*/ 48992 w 4392770"/>
              <a:gd name="connsiteY2" fmla="*/ 3612220 h 3742410"/>
              <a:gd name="connsiteX3" fmla="*/ 68042 w 4392770"/>
              <a:gd name="connsiteY3" fmla="*/ 3564595 h 3742410"/>
              <a:gd name="connsiteX4" fmla="*/ 87092 w 4392770"/>
              <a:gd name="connsiteY4" fmla="*/ 3507445 h 3742410"/>
              <a:gd name="connsiteX5" fmla="*/ 96617 w 4392770"/>
              <a:gd name="connsiteY5" fmla="*/ 3478870 h 3742410"/>
              <a:gd name="connsiteX6" fmla="*/ 106142 w 4392770"/>
              <a:gd name="connsiteY6" fmla="*/ 3431245 h 3742410"/>
              <a:gd name="connsiteX7" fmla="*/ 115667 w 4392770"/>
              <a:gd name="connsiteY7" fmla="*/ 3355045 h 3742410"/>
              <a:gd name="connsiteX8" fmla="*/ 134717 w 4392770"/>
              <a:gd name="connsiteY8" fmla="*/ 3297895 h 3742410"/>
              <a:gd name="connsiteX9" fmla="*/ 153767 w 4392770"/>
              <a:gd name="connsiteY9" fmla="*/ 3231220 h 3742410"/>
              <a:gd name="connsiteX10" fmla="*/ 182342 w 4392770"/>
              <a:gd name="connsiteY10" fmla="*/ 3126445 h 3742410"/>
              <a:gd name="connsiteX11" fmla="*/ 201392 w 4392770"/>
              <a:gd name="connsiteY11" fmla="*/ 3097870 h 3742410"/>
              <a:gd name="connsiteX12" fmla="*/ 210917 w 4392770"/>
              <a:gd name="connsiteY12" fmla="*/ 3059770 h 3742410"/>
              <a:gd name="connsiteX13" fmla="*/ 258542 w 4392770"/>
              <a:gd name="connsiteY13" fmla="*/ 2983570 h 3742410"/>
              <a:gd name="connsiteX14" fmla="*/ 287117 w 4392770"/>
              <a:gd name="connsiteY14" fmla="*/ 2954995 h 3742410"/>
              <a:gd name="connsiteX15" fmla="*/ 315692 w 4392770"/>
              <a:gd name="connsiteY15" fmla="*/ 2916895 h 3742410"/>
              <a:gd name="connsiteX16" fmla="*/ 372842 w 4392770"/>
              <a:gd name="connsiteY16" fmla="*/ 2869270 h 3742410"/>
              <a:gd name="connsiteX17" fmla="*/ 401417 w 4392770"/>
              <a:gd name="connsiteY17" fmla="*/ 2859745 h 3742410"/>
              <a:gd name="connsiteX18" fmla="*/ 439517 w 4392770"/>
              <a:gd name="connsiteY18" fmla="*/ 2831170 h 3742410"/>
              <a:gd name="connsiteX19" fmla="*/ 468092 w 4392770"/>
              <a:gd name="connsiteY19" fmla="*/ 2802595 h 3742410"/>
              <a:gd name="connsiteX20" fmla="*/ 525242 w 4392770"/>
              <a:gd name="connsiteY20" fmla="*/ 2764495 h 3742410"/>
              <a:gd name="connsiteX21" fmla="*/ 582392 w 4392770"/>
              <a:gd name="connsiteY21" fmla="*/ 2716870 h 3742410"/>
              <a:gd name="connsiteX22" fmla="*/ 601442 w 4392770"/>
              <a:gd name="connsiteY22" fmla="*/ 2688295 h 3742410"/>
              <a:gd name="connsiteX23" fmla="*/ 658592 w 4392770"/>
              <a:gd name="connsiteY23" fmla="*/ 2659720 h 3742410"/>
              <a:gd name="connsiteX24" fmla="*/ 715742 w 4392770"/>
              <a:gd name="connsiteY24" fmla="*/ 2612095 h 3742410"/>
              <a:gd name="connsiteX25" fmla="*/ 753842 w 4392770"/>
              <a:gd name="connsiteY25" fmla="*/ 2602570 h 3742410"/>
              <a:gd name="connsiteX26" fmla="*/ 791942 w 4392770"/>
              <a:gd name="connsiteY26" fmla="*/ 2583520 h 3742410"/>
              <a:gd name="connsiteX27" fmla="*/ 896717 w 4392770"/>
              <a:gd name="connsiteY27" fmla="*/ 2554945 h 3742410"/>
              <a:gd name="connsiteX28" fmla="*/ 963392 w 4392770"/>
              <a:gd name="connsiteY28" fmla="*/ 2516845 h 3742410"/>
              <a:gd name="connsiteX29" fmla="*/ 1001492 w 4392770"/>
              <a:gd name="connsiteY29" fmla="*/ 2507320 h 3742410"/>
              <a:gd name="connsiteX30" fmla="*/ 1039592 w 4392770"/>
              <a:gd name="connsiteY30" fmla="*/ 2488270 h 3742410"/>
              <a:gd name="connsiteX31" fmla="*/ 1096742 w 4392770"/>
              <a:gd name="connsiteY31" fmla="*/ 2469220 h 3742410"/>
              <a:gd name="connsiteX32" fmla="*/ 1153892 w 4392770"/>
              <a:gd name="connsiteY32" fmla="*/ 2450170 h 3742410"/>
              <a:gd name="connsiteX33" fmla="*/ 1182467 w 4392770"/>
              <a:gd name="connsiteY33" fmla="*/ 2440645 h 3742410"/>
              <a:gd name="connsiteX34" fmla="*/ 1220567 w 4392770"/>
              <a:gd name="connsiteY34" fmla="*/ 2421595 h 3742410"/>
              <a:gd name="connsiteX35" fmla="*/ 1277717 w 4392770"/>
              <a:gd name="connsiteY35" fmla="*/ 2402545 h 3742410"/>
              <a:gd name="connsiteX36" fmla="*/ 1344392 w 4392770"/>
              <a:gd name="connsiteY36" fmla="*/ 2364445 h 3742410"/>
              <a:gd name="connsiteX37" fmla="*/ 1372967 w 4392770"/>
              <a:gd name="connsiteY37" fmla="*/ 2345395 h 3742410"/>
              <a:gd name="connsiteX38" fmla="*/ 1411067 w 4392770"/>
              <a:gd name="connsiteY38" fmla="*/ 2335870 h 3742410"/>
              <a:gd name="connsiteX39" fmla="*/ 1468217 w 4392770"/>
              <a:gd name="connsiteY39" fmla="*/ 2307295 h 3742410"/>
              <a:gd name="connsiteX40" fmla="*/ 1496792 w 4392770"/>
              <a:gd name="connsiteY40" fmla="*/ 2288245 h 3742410"/>
              <a:gd name="connsiteX41" fmla="*/ 1592042 w 4392770"/>
              <a:gd name="connsiteY41" fmla="*/ 2269195 h 3742410"/>
              <a:gd name="connsiteX42" fmla="*/ 1658717 w 4392770"/>
              <a:gd name="connsiteY42" fmla="*/ 2240620 h 3742410"/>
              <a:gd name="connsiteX43" fmla="*/ 1734917 w 4392770"/>
              <a:gd name="connsiteY43" fmla="*/ 2221570 h 3742410"/>
              <a:gd name="connsiteX44" fmla="*/ 1801592 w 4392770"/>
              <a:gd name="connsiteY44" fmla="*/ 2192995 h 3742410"/>
              <a:gd name="connsiteX45" fmla="*/ 1830167 w 4392770"/>
              <a:gd name="connsiteY45" fmla="*/ 2154895 h 3742410"/>
              <a:gd name="connsiteX46" fmla="*/ 1858742 w 4392770"/>
              <a:gd name="connsiteY46" fmla="*/ 2145370 h 3742410"/>
              <a:gd name="connsiteX47" fmla="*/ 1906367 w 4392770"/>
              <a:gd name="connsiteY47" fmla="*/ 2107270 h 3742410"/>
              <a:gd name="connsiteX48" fmla="*/ 2001617 w 4392770"/>
              <a:gd name="connsiteY48" fmla="*/ 2059645 h 3742410"/>
              <a:gd name="connsiteX49" fmla="*/ 2087342 w 4392770"/>
              <a:gd name="connsiteY49" fmla="*/ 2002495 h 3742410"/>
              <a:gd name="connsiteX50" fmla="*/ 2115917 w 4392770"/>
              <a:gd name="connsiteY50" fmla="*/ 1983445 h 3742410"/>
              <a:gd name="connsiteX51" fmla="*/ 2163542 w 4392770"/>
              <a:gd name="connsiteY51" fmla="*/ 1945345 h 3742410"/>
              <a:gd name="connsiteX52" fmla="*/ 2192117 w 4392770"/>
              <a:gd name="connsiteY52" fmla="*/ 1926295 h 3742410"/>
              <a:gd name="connsiteX53" fmla="*/ 2287367 w 4392770"/>
              <a:gd name="connsiteY53" fmla="*/ 1840570 h 3742410"/>
              <a:gd name="connsiteX54" fmla="*/ 2325467 w 4392770"/>
              <a:gd name="connsiteY54" fmla="*/ 1783420 h 3742410"/>
              <a:gd name="connsiteX55" fmla="*/ 2363567 w 4392770"/>
              <a:gd name="connsiteY55" fmla="*/ 1707220 h 3742410"/>
              <a:gd name="connsiteX56" fmla="*/ 2373092 w 4392770"/>
              <a:gd name="connsiteY56" fmla="*/ 1659595 h 3742410"/>
              <a:gd name="connsiteX57" fmla="*/ 2439767 w 4392770"/>
              <a:gd name="connsiteY57" fmla="*/ 1554820 h 3742410"/>
              <a:gd name="connsiteX58" fmla="*/ 2458817 w 4392770"/>
              <a:gd name="connsiteY58" fmla="*/ 1497670 h 3742410"/>
              <a:gd name="connsiteX59" fmla="*/ 2477867 w 4392770"/>
              <a:gd name="connsiteY59" fmla="*/ 1421470 h 3742410"/>
              <a:gd name="connsiteX60" fmla="*/ 2496917 w 4392770"/>
              <a:gd name="connsiteY60" fmla="*/ 1392895 h 3742410"/>
              <a:gd name="connsiteX61" fmla="*/ 2535017 w 4392770"/>
              <a:gd name="connsiteY61" fmla="*/ 1259545 h 3742410"/>
              <a:gd name="connsiteX62" fmla="*/ 2554067 w 4392770"/>
              <a:gd name="connsiteY62" fmla="*/ 1211920 h 3742410"/>
              <a:gd name="connsiteX63" fmla="*/ 2582642 w 4392770"/>
              <a:gd name="connsiteY63" fmla="*/ 1183345 h 3742410"/>
              <a:gd name="connsiteX64" fmla="*/ 2620742 w 4392770"/>
              <a:gd name="connsiteY64" fmla="*/ 1126195 h 3742410"/>
              <a:gd name="connsiteX65" fmla="*/ 2687417 w 4392770"/>
              <a:gd name="connsiteY65" fmla="*/ 1059520 h 3742410"/>
              <a:gd name="connsiteX66" fmla="*/ 2725517 w 4392770"/>
              <a:gd name="connsiteY66" fmla="*/ 1002370 h 3742410"/>
              <a:gd name="connsiteX67" fmla="*/ 2744567 w 4392770"/>
              <a:gd name="connsiteY67" fmla="*/ 973795 h 3742410"/>
              <a:gd name="connsiteX68" fmla="*/ 2773142 w 4392770"/>
              <a:gd name="connsiteY68" fmla="*/ 954745 h 3742410"/>
              <a:gd name="connsiteX69" fmla="*/ 2801717 w 4392770"/>
              <a:gd name="connsiteY69" fmla="*/ 926170 h 3742410"/>
              <a:gd name="connsiteX70" fmla="*/ 2877917 w 4392770"/>
              <a:gd name="connsiteY70" fmla="*/ 840445 h 3742410"/>
              <a:gd name="connsiteX71" fmla="*/ 2925542 w 4392770"/>
              <a:gd name="connsiteY71" fmla="*/ 811870 h 3742410"/>
              <a:gd name="connsiteX72" fmla="*/ 2982692 w 4392770"/>
              <a:gd name="connsiteY72" fmla="*/ 773770 h 3742410"/>
              <a:gd name="connsiteX73" fmla="*/ 3049367 w 4392770"/>
              <a:gd name="connsiteY73" fmla="*/ 735670 h 3742410"/>
              <a:gd name="connsiteX74" fmla="*/ 3077942 w 4392770"/>
              <a:gd name="connsiteY74" fmla="*/ 697570 h 3742410"/>
              <a:gd name="connsiteX75" fmla="*/ 3116042 w 4392770"/>
              <a:gd name="connsiteY75" fmla="*/ 678520 h 3742410"/>
              <a:gd name="connsiteX76" fmla="*/ 3173192 w 4392770"/>
              <a:gd name="connsiteY76" fmla="*/ 630895 h 3742410"/>
              <a:gd name="connsiteX77" fmla="*/ 3211292 w 4392770"/>
              <a:gd name="connsiteY77" fmla="*/ 611845 h 3742410"/>
              <a:gd name="connsiteX78" fmla="*/ 3239867 w 4392770"/>
              <a:gd name="connsiteY78" fmla="*/ 583270 h 3742410"/>
              <a:gd name="connsiteX79" fmla="*/ 3277967 w 4392770"/>
              <a:gd name="connsiteY79" fmla="*/ 564220 h 3742410"/>
              <a:gd name="connsiteX80" fmla="*/ 3325592 w 4392770"/>
              <a:gd name="connsiteY80" fmla="*/ 526120 h 3742410"/>
              <a:gd name="connsiteX81" fmla="*/ 3392267 w 4392770"/>
              <a:gd name="connsiteY81" fmla="*/ 497545 h 3742410"/>
              <a:gd name="connsiteX82" fmla="*/ 3497042 w 4392770"/>
              <a:gd name="connsiteY82" fmla="*/ 421345 h 3742410"/>
              <a:gd name="connsiteX83" fmla="*/ 3535142 w 4392770"/>
              <a:gd name="connsiteY83" fmla="*/ 402295 h 3742410"/>
              <a:gd name="connsiteX84" fmla="*/ 3563717 w 4392770"/>
              <a:gd name="connsiteY84" fmla="*/ 383245 h 3742410"/>
              <a:gd name="connsiteX85" fmla="*/ 3601817 w 4392770"/>
              <a:gd name="connsiteY85" fmla="*/ 354670 h 3742410"/>
              <a:gd name="connsiteX86" fmla="*/ 3658967 w 4392770"/>
              <a:gd name="connsiteY86" fmla="*/ 335620 h 3742410"/>
              <a:gd name="connsiteX87" fmla="*/ 3716117 w 4392770"/>
              <a:gd name="connsiteY87" fmla="*/ 307045 h 3742410"/>
              <a:gd name="connsiteX88" fmla="*/ 3744692 w 4392770"/>
              <a:gd name="connsiteY88" fmla="*/ 287995 h 3742410"/>
              <a:gd name="connsiteX89" fmla="*/ 3773267 w 4392770"/>
              <a:gd name="connsiteY89" fmla="*/ 278470 h 3742410"/>
              <a:gd name="connsiteX90" fmla="*/ 3801842 w 4392770"/>
              <a:gd name="connsiteY90" fmla="*/ 259420 h 3742410"/>
              <a:gd name="connsiteX91" fmla="*/ 3839942 w 4392770"/>
              <a:gd name="connsiteY91" fmla="*/ 249895 h 3742410"/>
              <a:gd name="connsiteX92" fmla="*/ 3897092 w 4392770"/>
              <a:gd name="connsiteY92" fmla="*/ 230845 h 3742410"/>
              <a:gd name="connsiteX93" fmla="*/ 3935192 w 4392770"/>
              <a:gd name="connsiteY93" fmla="*/ 221320 h 3742410"/>
              <a:gd name="connsiteX94" fmla="*/ 3963767 w 4392770"/>
              <a:gd name="connsiteY94" fmla="*/ 211795 h 3742410"/>
              <a:gd name="connsiteX95" fmla="*/ 4030442 w 4392770"/>
              <a:gd name="connsiteY95" fmla="*/ 202270 h 3742410"/>
              <a:gd name="connsiteX96" fmla="*/ 4116167 w 4392770"/>
              <a:gd name="connsiteY96" fmla="*/ 173695 h 3742410"/>
              <a:gd name="connsiteX97" fmla="*/ 4144742 w 4392770"/>
              <a:gd name="connsiteY97" fmla="*/ 164170 h 3742410"/>
              <a:gd name="connsiteX98" fmla="*/ 4220942 w 4392770"/>
              <a:gd name="connsiteY98" fmla="*/ 116545 h 3742410"/>
              <a:gd name="connsiteX99" fmla="*/ 4249517 w 4392770"/>
              <a:gd name="connsiteY99" fmla="*/ 97495 h 3742410"/>
              <a:gd name="connsiteX100" fmla="*/ 4287617 w 4392770"/>
              <a:gd name="connsiteY100" fmla="*/ 87970 h 3742410"/>
              <a:gd name="connsiteX101" fmla="*/ 4316192 w 4392770"/>
              <a:gd name="connsiteY101" fmla="*/ 68920 h 3742410"/>
              <a:gd name="connsiteX102" fmla="*/ 4392392 w 4392770"/>
              <a:gd name="connsiteY102" fmla="*/ 2245 h 374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392770" h="3742410">
                <a:moveTo>
                  <a:pt x="10892" y="3716995"/>
                </a:moveTo>
                <a:cubicBezTo>
                  <a:pt x="38238" y="3607612"/>
                  <a:pt x="0" y="3742410"/>
                  <a:pt x="39467" y="3650320"/>
                </a:cubicBezTo>
                <a:cubicBezTo>
                  <a:pt x="44624" y="3638288"/>
                  <a:pt x="44852" y="3624639"/>
                  <a:pt x="48992" y="3612220"/>
                </a:cubicBezTo>
                <a:cubicBezTo>
                  <a:pt x="54399" y="3596000"/>
                  <a:pt x="62199" y="3580663"/>
                  <a:pt x="68042" y="3564595"/>
                </a:cubicBezTo>
                <a:cubicBezTo>
                  <a:pt x="74904" y="3545724"/>
                  <a:pt x="80742" y="3526495"/>
                  <a:pt x="87092" y="3507445"/>
                </a:cubicBezTo>
                <a:cubicBezTo>
                  <a:pt x="90267" y="3497920"/>
                  <a:pt x="94648" y="3488715"/>
                  <a:pt x="96617" y="3478870"/>
                </a:cubicBezTo>
                <a:cubicBezTo>
                  <a:pt x="99792" y="3462995"/>
                  <a:pt x="103680" y="3447246"/>
                  <a:pt x="106142" y="3431245"/>
                </a:cubicBezTo>
                <a:cubicBezTo>
                  <a:pt x="110034" y="3405945"/>
                  <a:pt x="110304" y="3380074"/>
                  <a:pt x="115667" y="3355045"/>
                </a:cubicBezTo>
                <a:cubicBezTo>
                  <a:pt x="119874" y="3335410"/>
                  <a:pt x="128367" y="3316945"/>
                  <a:pt x="134717" y="3297895"/>
                </a:cubicBezTo>
                <a:cubicBezTo>
                  <a:pt x="145324" y="3266074"/>
                  <a:pt x="145794" y="3267100"/>
                  <a:pt x="153767" y="3231220"/>
                </a:cubicBezTo>
                <a:cubicBezTo>
                  <a:pt x="159731" y="3204382"/>
                  <a:pt x="167474" y="3148747"/>
                  <a:pt x="182342" y="3126445"/>
                </a:cubicBezTo>
                <a:lnTo>
                  <a:pt x="201392" y="3097870"/>
                </a:lnTo>
                <a:cubicBezTo>
                  <a:pt x="204567" y="3085170"/>
                  <a:pt x="206320" y="3072027"/>
                  <a:pt x="210917" y="3059770"/>
                </a:cubicBezTo>
                <a:cubicBezTo>
                  <a:pt x="221758" y="3030861"/>
                  <a:pt x="238563" y="3006879"/>
                  <a:pt x="258542" y="2983570"/>
                </a:cubicBezTo>
                <a:cubicBezTo>
                  <a:pt x="267308" y="2973343"/>
                  <a:pt x="278351" y="2965222"/>
                  <a:pt x="287117" y="2954995"/>
                </a:cubicBezTo>
                <a:cubicBezTo>
                  <a:pt x="297448" y="2942942"/>
                  <a:pt x="305361" y="2928948"/>
                  <a:pt x="315692" y="2916895"/>
                </a:cubicBezTo>
                <a:cubicBezTo>
                  <a:pt x="331491" y="2898463"/>
                  <a:pt x="350796" y="2880293"/>
                  <a:pt x="372842" y="2869270"/>
                </a:cubicBezTo>
                <a:cubicBezTo>
                  <a:pt x="381822" y="2864780"/>
                  <a:pt x="391892" y="2862920"/>
                  <a:pt x="401417" y="2859745"/>
                </a:cubicBezTo>
                <a:cubicBezTo>
                  <a:pt x="414117" y="2850220"/>
                  <a:pt x="427464" y="2841501"/>
                  <a:pt x="439517" y="2831170"/>
                </a:cubicBezTo>
                <a:cubicBezTo>
                  <a:pt x="449744" y="2822404"/>
                  <a:pt x="457459" y="2810865"/>
                  <a:pt x="468092" y="2802595"/>
                </a:cubicBezTo>
                <a:cubicBezTo>
                  <a:pt x="486164" y="2788539"/>
                  <a:pt x="509053" y="2780684"/>
                  <a:pt x="525242" y="2764495"/>
                </a:cubicBezTo>
                <a:cubicBezTo>
                  <a:pt x="561912" y="2727825"/>
                  <a:pt x="542609" y="2743392"/>
                  <a:pt x="582392" y="2716870"/>
                </a:cubicBezTo>
                <a:cubicBezTo>
                  <a:pt x="588742" y="2707345"/>
                  <a:pt x="593347" y="2696390"/>
                  <a:pt x="601442" y="2688295"/>
                </a:cubicBezTo>
                <a:cubicBezTo>
                  <a:pt x="619906" y="2669831"/>
                  <a:pt x="635351" y="2667467"/>
                  <a:pt x="658592" y="2659720"/>
                </a:cubicBezTo>
                <a:cubicBezTo>
                  <a:pt x="675756" y="2642556"/>
                  <a:pt x="692535" y="2622041"/>
                  <a:pt x="715742" y="2612095"/>
                </a:cubicBezTo>
                <a:cubicBezTo>
                  <a:pt x="727774" y="2606938"/>
                  <a:pt x="741585" y="2607167"/>
                  <a:pt x="753842" y="2602570"/>
                </a:cubicBezTo>
                <a:cubicBezTo>
                  <a:pt x="767137" y="2597584"/>
                  <a:pt x="778759" y="2588793"/>
                  <a:pt x="791942" y="2583520"/>
                </a:cubicBezTo>
                <a:cubicBezTo>
                  <a:pt x="840281" y="2564184"/>
                  <a:pt x="848888" y="2564511"/>
                  <a:pt x="896717" y="2554945"/>
                </a:cubicBezTo>
                <a:cubicBezTo>
                  <a:pt x="920404" y="2539154"/>
                  <a:pt x="935770" y="2527203"/>
                  <a:pt x="963392" y="2516845"/>
                </a:cubicBezTo>
                <a:cubicBezTo>
                  <a:pt x="975649" y="2512248"/>
                  <a:pt x="989235" y="2511917"/>
                  <a:pt x="1001492" y="2507320"/>
                </a:cubicBezTo>
                <a:cubicBezTo>
                  <a:pt x="1014787" y="2502334"/>
                  <a:pt x="1026409" y="2493543"/>
                  <a:pt x="1039592" y="2488270"/>
                </a:cubicBezTo>
                <a:cubicBezTo>
                  <a:pt x="1058236" y="2480812"/>
                  <a:pt x="1077692" y="2475570"/>
                  <a:pt x="1096742" y="2469220"/>
                </a:cubicBezTo>
                <a:lnTo>
                  <a:pt x="1153892" y="2450170"/>
                </a:lnTo>
                <a:cubicBezTo>
                  <a:pt x="1163417" y="2446995"/>
                  <a:pt x="1173487" y="2445135"/>
                  <a:pt x="1182467" y="2440645"/>
                </a:cubicBezTo>
                <a:cubicBezTo>
                  <a:pt x="1195167" y="2434295"/>
                  <a:pt x="1207384" y="2426868"/>
                  <a:pt x="1220567" y="2421595"/>
                </a:cubicBezTo>
                <a:cubicBezTo>
                  <a:pt x="1239211" y="2414137"/>
                  <a:pt x="1261009" y="2413684"/>
                  <a:pt x="1277717" y="2402545"/>
                </a:cubicBezTo>
                <a:cubicBezTo>
                  <a:pt x="1347335" y="2356133"/>
                  <a:pt x="1259799" y="2412784"/>
                  <a:pt x="1344392" y="2364445"/>
                </a:cubicBezTo>
                <a:cubicBezTo>
                  <a:pt x="1354331" y="2358765"/>
                  <a:pt x="1362445" y="2349904"/>
                  <a:pt x="1372967" y="2345395"/>
                </a:cubicBezTo>
                <a:cubicBezTo>
                  <a:pt x="1384999" y="2340238"/>
                  <a:pt x="1398367" y="2339045"/>
                  <a:pt x="1411067" y="2335870"/>
                </a:cubicBezTo>
                <a:cubicBezTo>
                  <a:pt x="1492959" y="2281275"/>
                  <a:pt x="1389347" y="2346730"/>
                  <a:pt x="1468217" y="2307295"/>
                </a:cubicBezTo>
                <a:cubicBezTo>
                  <a:pt x="1478456" y="2302175"/>
                  <a:pt x="1485851" y="2291612"/>
                  <a:pt x="1496792" y="2288245"/>
                </a:cubicBezTo>
                <a:cubicBezTo>
                  <a:pt x="1527739" y="2278723"/>
                  <a:pt x="1560292" y="2275545"/>
                  <a:pt x="1592042" y="2269195"/>
                </a:cubicBezTo>
                <a:cubicBezTo>
                  <a:pt x="1614267" y="2259670"/>
                  <a:pt x="1635778" y="2248266"/>
                  <a:pt x="1658717" y="2240620"/>
                </a:cubicBezTo>
                <a:cubicBezTo>
                  <a:pt x="1691323" y="2229751"/>
                  <a:pt x="1706404" y="2235827"/>
                  <a:pt x="1734917" y="2221570"/>
                </a:cubicBezTo>
                <a:cubicBezTo>
                  <a:pt x="1800696" y="2188681"/>
                  <a:pt x="1722298" y="2212819"/>
                  <a:pt x="1801592" y="2192995"/>
                </a:cubicBezTo>
                <a:cubicBezTo>
                  <a:pt x="1811117" y="2180295"/>
                  <a:pt x="1817971" y="2165058"/>
                  <a:pt x="1830167" y="2154895"/>
                </a:cubicBezTo>
                <a:cubicBezTo>
                  <a:pt x="1837880" y="2148467"/>
                  <a:pt x="1850228" y="2150691"/>
                  <a:pt x="1858742" y="2145370"/>
                </a:cubicBezTo>
                <a:cubicBezTo>
                  <a:pt x="1875982" y="2134595"/>
                  <a:pt x="1888934" y="2117730"/>
                  <a:pt x="1906367" y="2107270"/>
                </a:cubicBezTo>
                <a:cubicBezTo>
                  <a:pt x="1936806" y="2089007"/>
                  <a:pt x="1971178" y="2077908"/>
                  <a:pt x="2001617" y="2059645"/>
                </a:cubicBezTo>
                <a:cubicBezTo>
                  <a:pt x="2082137" y="2011333"/>
                  <a:pt x="2017897" y="2052099"/>
                  <a:pt x="2087342" y="2002495"/>
                </a:cubicBezTo>
                <a:cubicBezTo>
                  <a:pt x="2096657" y="1995841"/>
                  <a:pt x="2106759" y="1990314"/>
                  <a:pt x="2115917" y="1983445"/>
                </a:cubicBezTo>
                <a:cubicBezTo>
                  <a:pt x="2132181" y="1971247"/>
                  <a:pt x="2147278" y="1957543"/>
                  <a:pt x="2163542" y="1945345"/>
                </a:cubicBezTo>
                <a:cubicBezTo>
                  <a:pt x="2172700" y="1938476"/>
                  <a:pt x="2182802" y="1932949"/>
                  <a:pt x="2192117" y="1926295"/>
                </a:cubicBezTo>
                <a:cubicBezTo>
                  <a:pt x="2223419" y="1903937"/>
                  <a:pt x="2267105" y="1870963"/>
                  <a:pt x="2287367" y="1840570"/>
                </a:cubicBezTo>
                <a:lnTo>
                  <a:pt x="2325467" y="1783420"/>
                </a:lnTo>
                <a:cubicBezTo>
                  <a:pt x="2354578" y="1666977"/>
                  <a:pt x="2308055" y="1832121"/>
                  <a:pt x="2363567" y="1707220"/>
                </a:cubicBezTo>
                <a:cubicBezTo>
                  <a:pt x="2370142" y="1692426"/>
                  <a:pt x="2367079" y="1674626"/>
                  <a:pt x="2373092" y="1659595"/>
                </a:cubicBezTo>
                <a:cubicBezTo>
                  <a:pt x="2385301" y="1629073"/>
                  <a:pt x="2426205" y="1581943"/>
                  <a:pt x="2439767" y="1554820"/>
                </a:cubicBezTo>
                <a:cubicBezTo>
                  <a:pt x="2448747" y="1536859"/>
                  <a:pt x="2453947" y="1517151"/>
                  <a:pt x="2458817" y="1497670"/>
                </a:cubicBezTo>
                <a:cubicBezTo>
                  <a:pt x="2465167" y="1472270"/>
                  <a:pt x="2463344" y="1443255"/>
                  <a:pt x="2477867" y="1421470"/>
                </a:cubicBezTo>
                <a:lnTo>
                  <a:pt x="2496917" y="1392895"/>
                </a:lnTo>
                <a:cubicBezTo>
                  <a:pt x="2508727" y="1333844"/>
                  <a:pt x="2508061" y="1326934"/>
                  <a:pt x="2535017" y="1259545"/>
                </a:cubicBezTo>
                <a:cubicBezTo>
                  <a:pt x="2541367" y="1243670"/>
                  <a:pt x="2545005" y="1226419"/>
                  <a:pt x="2554067" y="1211920"/>
                </a:cubicBezTo>
                <a:cubicBezTo>
                  <a:pt x="2561206" y="1200497"/>
                  <a:pt x="2574372" y="1193978"/>
                  <a:pt x="2582642" y="1183345"/>
                </a:cubicBezTo>
                <a:cubicBezTo>
                  <a:pt x="2596698" y="1165273"/>
                  <a:pt x="2604553" y="1142384"/>
                  <a:pt x="2620742" y="1126195"/>
                </a:cubicBezTo>
                <a:cubicBezTo>
                  <a:pt x="2642967" y="1103970"/>
                  <a:pt x="2669982" y="1085672"/>
                  <a:pt x="2687417" y="1059520"/>
                </a:cubicBezTo>
                <a:lnTo>
                  <a:pt x="2725517" y="1002370"/>
                </a:lnTo>
                <a:cubicBezTo>
                  <a:pt x="2731867" y="992845"/>
                  <a:pt x="2735042" y="980145"/>
                  <a:pt x="2744567" y="973795"/>
                </a:cubicBezTo>
                <a:cubicBezTo>
                  <a:pt x="2754092" y="967445"/>
                  <a:pt x="2764348" y="962074"/>
                  <a:pt x="2773142" y="954745"/>
                </a:cubicBezTo>
                <a:cubicBezTo>
                  <a:pt x="2783490" y="946121"/>
                  <a:pt x="2793093" y="936518"/>
                  <a:pt x="2801717" y="926170"/>
                </a:cubicBezTo>
                <a:cubicBezTo>
                  <a:pt x="2834226" y="887160"/>
                  <a:pt x="2816168" y="877494"/>
                  <a:pt x="2877917" y="840445"/>
                </a:cubicBezTo>
                <a:cubicBezTo>
                  <a:pt x="2893792" y="830920"/>
                  <a:pt x="2909923" y="821809"/>
                  <a:pt x="2925542" y="811870"/>
                </a:cubicBezTo>
                <a:cubicBezTo>
                  <a:pt x="2944858" y="799578"/>
                  <a:pt x="2962214" y="784009"/>
                  <a:pt x="2982692" y="773770"/>
                </a:cubicBezTo>
                <a:cubicBezTo>
                  <a:pt x="2997633" y="766299"/>
                  <a:pt x="3035904" y="749133"/>
                  <a:pt x="3049367" y="735670"/>
                </a:cubicBezTo>
                <a:cubicBezTo>
                  <a:pt x="3060592" y="724445"/>
                  <a:pt x="3065889" y="707901"/>
                  <a:pt x="3077942" y="697570"/>
                </a:cubicBezTo>
                <a:cubicBezTo>
                  <a:pt x="3088723" y="688329"/>
                  <a:pt x="3103714" y="685565"/>
                  <a:pt x="3116042" y="678520"/>
                </a:cubicBezTo>
                <a:cubicBezTo>
                  <a:pt x="3191630" y="635327"/>
                  <a:pt x="3094391" y="687181"/>
                  <a:pt x="3173192" y="630895"/>
                </a:cubicBezTo>
                <a:cubicBezTo>
                  <a:pt x="3184746" y="622642"/>
                  <a:pt x="3199738" y="620098"/>
                  <a:pt x="3211292" y="611845"/>
                </a:cubicBezTo>
                <a:cubicBezTo>
                  <a:pt x="3222253" y="604015"/>
                  <a:pt x="3228906" y="591100"/>
                  <a:pt x="3239867" y="583270"/>
                </a:cubicBezTo>
                <a:cubicBezTo>
                  <a:pt x="3251421" y="575017"/>
                  <a:pt x="3266153" y="572096"/>
                  <a:pt x="3277967" y="564220"/>
                </a:cubicBezTo>
                <a:cubicBezTo>
                  <a:pt x="3294883" y="552943"/>
                  <a:pt x="3308676" y="537397"/>
                  <a:pt x="3325592" y="526120"/>
                </a:cubicBezTo>
                <a:cubicBezTo>
                  <a:pt x="3349132" y="510427"/>
                  <a:pt x="3366867" y="506012"/>
                  <a:pt x="3392267" y="497545"/>
                </a:cubicBezTo>
                <a:cubicBezTo>
                  <a:pt x="3396280" y="494535"/>
                  <a:pt x="3471379" y="436010"/>
                  <a:pt x="3497042" y="421345"/>
                </a:cubicBezTo>
                <a:cubicBezTo>
                  <a:pt x="3509370" y="414300"/>
                  <a:pt x="3522814" y="409340"/>
                  <a:pt x="3535142" y="402295"/>
                </a:cubicBezTo>
                <a:cubicBezTo>
                  <a:pt x="3545081" y="396615"/>
                  <a:pt x="3554402" y="389899"/>
                  <a:pt x="3563717" y="383245"/>
                </a:cubicBezTo>
                <a:cubicBezTo>
                  <a:pt x="3576635" y="374018"/>
                  <a:pt x="3587618" y="361770"/>
                  <a:pt x="3601817" y="354670"/>
                </a:cubicBezTo>
                <a:cubicBezTo>
                  <a:pt x="3619778" y="345690"/>
                  <a:pt x="3642259" y="346759"/>
                  <a:pt x="3658967" y="335620"/>
                </a:cubicBezTo>
                <a:cubicBezTo>
                  <a:pt x="3740859" y="281025"/>
                  <a:pt x="3637247" y="346480"/>
                  <a:pt x="3716117" y="307045"/>
                </a:cubicBezTo>
                <a:cubicBezTo>
                  <a:pt x="3726356" y="301925"/>
                  <a:pt x="3734453" y="293115"/>
                  <a:pt x="3744692" y="287995"/>
                </a:cubicBezTo>
                <a:cubicBezTo>
                  <a:pt x="3753672" y="283505"/>
                  <a:pt x="3764287" y="282960"/>
                  <a:pt x="3773267" y="278470"/>
                </a:cubicBezTo>
                <a:cubicBezTo>
                  <a:pt x="3783506" y="273350"/>
                  <a:pt x="3791320" y="263929"/>
                  <a:pt x="3801842" y="259420"/>
                </a:cubicBezTo>
                <a:cubicBezTo>
                  <a:pt x="3813874" y="254263"/>
                  <a:pt x="3827403" y="253657"/>
                  <a:pt x="3839942" y="249895"/>
                </a:cubicBezTo>
                <a:cubicBezTo>
                  <a:pt x="3859176" y="244125"/>
                  <a:pt x="3877611" y="235715"/>
                  <a:pt x="3897092" y="230845"/>
                </a:cubicBezTo>
                <a:cubicBezTo>
                  <a:pt x="3909792" y="227670"/>
                  <a:pt x="3922605" y="224916"/>
                  <a:pt x="3935192" y="221320"/>
                </a:cubicBezTo>
                <a:cubicBezTo>
                  <a:pt x="3944846" y="218562"/>
                  <a:pt x="3953922" y="213764"/>
                  <a:pt x="3963767" y="211795"/>
                </a:cubicBezTo>
                <a:cubicBezTo>
                  <a:pt x="3985782" y="207392"/>
                  <a:pt x="4008217" y="205445"/>
                  <a:pt x="4030442" y="202270"/>
                </a:cubicBezTo>
                <a:lnTo>
                  <a:pt x="4116167" y="173695"/>
                </a:lnTo>
                <a:cubicBezTo>
                  <a:pt x="4125692" y="170520"/>
                  <a:pt x="4136228" y="169491"/>
                  <a:pt x="4144742" y="164170"/>
                </a:cubicBezTo>
                <a:cubicBezTo>
                  <a:pt x="4170142" y="148295"/>
                  <a:pt x="4196020" y="133160"/>
                  <a:pt x="4220942" y="116545"/>
                </a:cubicBezTo>
                <a:cubicBezTo>
                  <a:pt x="4230467" y="110195"/>
                  <a:pt x="4238995" y="102004"/>
                  <a:pt x="4249517" y="97495"/>
                </a:cubicBezTo>
                <a:cubicBezTo>
                  <a:pt x="4261549" y="92338"/>
                  <a:pt x="4274917" y="91145"/>
                  <a:pt x="4287617" y="87970"/>
                </a:cubicBezTo>
                <a:cubicBezTo>
                  <a:pt x="4297142" y="81620"/>
                  <a:pt x="4307683" y="76578"/>
                  <a:pt x="4316192" y="68920"/>
                </a:cubicBezTo>
                <a:cubicBezTo>
                  <a:pt x="4392770" y="0"/>
                  <a:pt x="4350663" y="2245"/>
                  <a:pt x="4392392" y="2245"/>
                </a:cubicBezTo>
              </a:path>
            </a:pathLst>
          </a:custGeom>
          <a:solidFill>
            <a:srgbClr val="FF0000">
              <a:alpha val="60000"/>
            </a:srgbClr>
          </a:solidFill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16200000">
            <a:off x="2261312" y="1880312"/>
            <a:ext cx="3657605" cy="4316570"/>
          </a:xfrm>
          <a:prstGeom prst="rt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2" grpId="0"/>
      <p:bldP spid="78" grpId="0" animBg="1"/>
      <p:bldP spid="79" grpId="0" animBg="1"/>
      <p:bldP spid="23" grpId="0" animBg="1"/>
      <p:bldP spid="22" grpId="1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/>
          <p:cNvCxnSpPr/>
          <p:nvPr/>
        </p:nvCxnSpPr>
        <p:spPr>
          <a:xfrm flipV="1">
            <a:off x="2590800" y="1371600"/>
            <a:ext cx="0" cy="160020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90800" y="1371600"/>
            <a:ext cx="17526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well can Sanity detect timing channels?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7620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endParaRPr lang="en-US" sz="2000" dirty="0" smtClean="0"/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1000" y="29718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81000" y="11430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" y="1371600"/>
            <a:ext cx="0" cy="16002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1371600"/>
            <a:ext cx="1752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1000" y="1371600"/>
            <a:ext cx="0" cy="16002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1000" y="1371600"/>
            <a:ext cx="17526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1000" y="1371600"/>
            <a:ext cx="0" cy="16002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1000" y="1371600"/>
            <a:ext cx="17526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81000" y="1371600"/>
            <a:ext cx="0" cy="160020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1000" y="1371600"/>
            <a:ext cx="17526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81000" y="1295400"/>
            <a:ext cx="0" cy="1600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1000" y="1371600"/>
            <a:ext cx="1752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24400" y="29718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24400" y="11430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77762" y="2943225"/>
            <a:ext cx="1841838" cy="285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77762" y="1143000"/>
            <a:ext cx="13038" cy="1800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8200" y="1676400"/>
            <a:ext cx="304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295400" y="1524000"/>
            <a:ext cx="10184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Shape test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38200" y="1905000"/>
            <a:ext cx="304800" cy="0"/>
          </a:xfrm>
          <a:prstGeom prst="line">
            <a:avLst/>
          </a:pr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295400" y="1752600"/>
            <a:ext cx="7269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KS test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38200" y="2151965"/>
            <a:ext cx="3048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295400" y="1999565"/>
            <a:ext cx="73289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RT test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838200" y="2380565"/>
            <a:ext cx="3048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295400" y="2228165"/>
            <a:ext cx="8309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CCE test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838200" y="2609165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295400" y="2456765"/>
            <a:ext cx="6783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Sanity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4724400" y="1371600"/>
            <a:ext cx="0" cy="1600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24400" y="1371600"/>
            <a:ext cx="1752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733925" y="1418409"/>
            <a:ext cx="1743075" cy="1572441"/>
          </a:xfrm>
          <a:custGeom>
            <a:avLst/>
            <a:gdLst>
              <a:gd name="connsiteX0" fmla="*/ 0 w 1743075"/>
              <a:gd name="connsiteY0" fmla="*/ 1572441 h 1572441"/>
              <a:gd name="connsiteX1" fmla="*/ 9525 w 1743075"/>
              <a:gd name="connsiteY1" fmla="*/ 1391466 h 1572441"/>
              <a:gd name="connsiteX2" fmla="*/ 38100 w 1743075"/>
              <a:gd name="connsiteY2" fmla="*/ 1296216 h 1572441"/>
              <a:gd name="connsiteX3" fmla="*/ 66675 w 1743075"/>
              <a:gd name="connsiteY3" fmla="*/ 1191441 h 1572441"/>
              <a:gd name="connsiteX4" fmla="*/ 76200 w 1743075"/>
              <a:gd name="connsiteY4" fmla="*/ 1162866 h 1572441"/>
              <a:gd name="connsiteX5" fmla="*/ 85725 w 1743075"/>
              <a:gd name="connsiteY5" fmla="*/ 886641 h 1572441"/>
              <a:gd name="connsiteX6" fmla="*/ 95250 w 1743075"/>
              <a:gd name="connsiteY6" fmla="*/ 858066 h 1572441"/>
              <a:gd name="connsiteX7" fmla="*/ 104775 w 1743075"/>
              <a:gd name="connsiteY7" fmla="*/ 743766 h 1572441"/>
              <a:gd name="connsiteX8" fmla="*/ 95250 w 1743075"/>
              <a:gd name="connsiteY8" fmla="*/ 591366 h 1572441"/>
              <a:gd name="connsiteX9" fmla="*/ 85725 w 1743075"/>
              <a:gd name="connsiteY9" fmla="*/ 562791 h 1572441"/>
              <a:gd name="connsiteX10" fmla="*/ 95250 w 1743075"/>
              <a:gd name="connsiteY10" fmla="*/ 448491 h 1572441"/>
              <a:gd name="connsiteX11" fmla="*/ 171450 w 1743075"/>
              <a:gd name="connsiteY11" fmla="*/ 381816 h 1572441"/>
              <a:gd name="connsiteX12" fmla="*/ 200025 w 1743075"/>
              <a:gd name="connsiteY12" fmla="*/ 362766 h 1572441"/>
              <a:gd name="connsiteX13" fmla="*/ 628650 w 1743075"/>
              <a:gd name="connsiteY13" fmla="*/ 353241 h 1572441"/>
              <a:gd name="connsiteX14" fmla="*/ 762000 w 1743075"/>
              <a:gd name="connsiteY14" fmla="*/ 334191 h 1572441"/>
              <a:gd name="connsiteX15" fmla="*/ 838200 w 1743075"/>
              <a:gd name="connsiteY15" fmla="*/ 315141 h 1572441"/>
              <a:gd name="connsiteX16" fmla="*/ 866775 w 1743075"/>
              <a:gd name="connsiteY16" fmla="*/ 305616 h 1572441"/>
              <a:gd name="connsiteX17" fmla="*/ 923925 w 1743075"/>
              <a:gd name="connsiteY17" fmla="*/ 257991 h 1572441"/>
              <a:gd name="connsiteX18" fmla="*/ 962025 w 1743075"/>
              <a:gd name="connsiteY18" fmla="*/ 210366 h 1572441"/>
              <a:gd name="connsiteX19" fmla="*/ 1000125 w 1743075"/>
              <a:gd name="connsiteY19" fmla="*/ 162741 h 1572441"/>
              <a:gd name="connsiteX20" fmla="*/ 1038225 w 1743075"/>
              <a:gd name="connsiteY20" fmla="*/ 124641 h 1572441"/>
              <a:gd name="connsiteX21" fmla="*/ 1104900 w 1743075"/>
              <a:gd name="connsiteY21" fmla="*/ 86541 h 1572441"/>
              <a:gd name="connsiteX22" fmla="*/ 1162050 w 1743075"/>
              <a:gd name="connsiteY22" fmla="*/ 67491 h 1572441"/>
              <a:gd name="connsiteX23" fmla="*/ 1190625 w 1743075"/>
              <a:gd name="connsiteY23" fmla="*/ 57966 h 1572441"/>
              <a:gd name="connsiteX24" fmla="*/ 1219200 w 1743075"/>
              <a:gd name="connsiteY24" fmla="*/ 48441 h 1572441"/>
              <a:gd name="connsiteX25" fmla="*/ 1304925 w 1743075"/>
              <a:gd name="connsiteY25" fmla="*/ 29391 h 1572441"/>
              <a:gd name="connsiteX26" fmla="*/ 1371600 w 1743075"/>
              <a:gd name="connsiteY26" fmla="*/ 19866 h 1572441"/>
              <a:gd name="connsiteX27" fmla="*/ 1409700 w 1743075"/>
              <a:gd name="connsiteY27" fmla="*/ 10341 h 1572441"/>
              <a:gd name="connsiteX28" fmla="*/ 1657350 w 1743075"/>
              <a:gd name="connsiteY28" fmla="*/ 816 h 1572441"/>
              <a:gd name="connsiteX29" fmla="*/ 1743075 w 1743075"/>
              <a:gd name="connsiteY29" fmla="*/ 816 h 157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43075" h="1572441">
                <a:moveTo>
                  <a:pt x="0" y="1572441"/>
                </a:moveTo>
                <a:cubicBezTo>
                  <a:pt x="3175" y="1512116"/>
                  <a:pt x="4292" y="1451647"/>
                  <a:pt x="9525" y="1391466"/>
                </a:cubicBezTo>
                <a:cubicBezTo>
                  <a:pt x="11962" y="1363441"/>
                  <a:pt x="33253" y="1320449"/>
                  <a:pt x="38100" y="1296216"/>
                </a:cubicBezTo>
                <a:cubicBezTo>
                  <a:pt x="51563" y="1228900"/>
                  <a:pt x="42505" y="1263950"/>
                  <a:pt x="66675" y="1191441"/>
                </a:cubicBezTo>
                <a:lnTo>
                  <a:pt x="76200" y="1162866"/>
                </a:lnTo>
                <a:cubicBezTo>
                  <a:pt x="79375" y="1070791"/>
                  <a:pt x="79978" y="978591"/>
                  <a:pt x="85725" y="886641"/>
                </a:cubicBezTo>
                <a:cubicBezTo>
                  <a:pt x="86351" y="876620"/>
                  <a:pt x="93923" y="868018"/>
                  <a:pt x="95250" y="858066"/>
                </a:cubicBezTo>
                <a:cubicBezTo>
                  <a:pt x="100303" y="820169"/>
                  <a:pt x="101600" y="781866"/>
                  <a:pt x="104775" y="743766"/>
                </a:cubicBezTo>
                <a:cubicBezTo>
                  <a:pt x="101600" y="692966"/>
                  <a:pt x="100578" y="641985"/>
                  <a:pt x="95250" y="591366"/>
                </a:cubicBezTo>
                <a:cubicBezTo>
                  <a:pt x="94199" y="581381"/>
                  <a:pt x="85725" y="572831"/>
                  <a:pt x="85725" y="562791"/>
                </a:cubicBezTo>
                <a:cubicBezTo>
                  <a:pt x="85725" y="524559"/>
                  <a:pt x="87752" y="485981"/>
                  <a:pt x="95250" y="448491"/>
                </a:cubicBezTo>
                <a:cubicBezTo>
                  <a:pt x="101356" y="417962"/>
                  <a:pt x="156063" y="392074"/>
                  <a:pt x="171450" y="381816"/>
                </a:cubicBezTo>
                <a:cubicBezTo>
                  <a:pt x="180975" y="375466"/>
                  <a:pt x="188580" y="363020"/>
                  <a:pt x="200025" y="362766"/>
                </a:cubicBezTo>
                <a:lnTo>
                  <a:pt x="628650" y="353241"/>
                </a:lnTo>
                <a:cubicBezTo>
                  <a:pt x="815428" y="336261"/>
                  <a:pt x="679541" y="356680"/>
                  <a:pt x="762000" y="334191"/>
                </a:cubicBezTo>
                <a:cubicBezTo>
                  <a:pt x="787259" y="327302"/>
                  <a:pt x="813362" y="323420"/>
                  <a:pt x="838200" y="315141"/>
                </a:cubicBezTo>
                <a:cubicBezTo>
                  <a:pt x="847725" y="311966"/>
                  <a:pt x="857795" y="310106"/>
                  <a:pt x="866775" y="305616"/>
                </a:cubicBezTo>
                <a:cubicBezTo>
                  <a:pt x="893297" y="292355"/>
                  <a:pt x="902859" y="279057"/>
                  <a:pt x="923925" y="257991"/>
                </a:cubicBezTo>
                <a:cubicBezTo>
                  <a:pt x="947866" y="186167"/>
                  <a:pt x="912786" y="271914"/>
                  <a:pt x="962025" y="210366"/>
                </a:cubicBezTo>
                <a:cubicBezTo>
                  <a:pt x="1014605" y="144641"/>
                  <a:pt x="918233" y="217336"/>
                  <a:pt x="1000125" y="162741"/>
                </a:cubicBezTo>
                <a:cubicBezTo>
                  <a:pt x="1020907" y="100396"/>
                  <a:pt x="992043" y="161586"/>
                  <a:pt x="1038225" y="124641"/>
                </a:cubicBezTo>
                <a:cubicBezTo>
                  <a:pt x="1109208" y="67855"/>
                  <a:pt x="985306" y="119158"/>
                  <a:pt x="1104900" y="86541"/>
                </a:cubicBezTo>
                <a:cubicBezTo>
                  <a:pt x="1124273" y="81257"/>
                  <a:pt x="1143000" y="73841"/>
                  <a:pt x="1162050" y="67491"/>
                </a:cubicBezTo>
                <a:lnTo>
                  <a:pt x="1190625" y="57966"/>
                </a:lnTo>
                <a:cubicBezTo>
                  <a:pt x="1200150" y="54791"/>
                  <a:pt x="1209460" y="50876"/>
                  <a:pt x="1219200" y="48441"/>
                </a:cubicBezTo>
                <a:cubicBezTo>
                  <a:pt x="1253450" y="39878"/>
                  <a:pt x="1268648" y="35437"/>
                  <a:pt x="1304925" y="29391"/>
                </a:cubicBezTo>
                <a:cubicBezTo>
                  <a:pt x="1327070" y="25700"/>
                  <a:pt x="1349511" y="23882"/>
                  <a:pt x="1371600" y="19866"/>
                </a:cubicBezTo>
                <a:cubicBezTo>
                  <a:pt x="1384480" y="17524"/>
                  <a:pt x="1396638" y="11212"/>
                  <a:pt x="1409700" y="10341"/>
                </a:cubicBezTo>
                <a:cubicBezTo>
                  <a:pt x="1492128" y="4846"/>
                  <a:pt x="1574773" y="3175"/>
                  <a:pt x="1657350" y="816"/>
                </a:cubicBezTo>
                <a:cubicBezTo>
                  <a:pt x="1685913" y="0"/>
                  <a:pt x="1714500" y="816"/>
                  <a:pt x="1743075" y="816"/>
                </a:cubicBezTo>
              </a:path>
            </a:pathLst>
          </a:cu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743451" y="1371600"/>
            <a:ext cx="1733550" cy="1590675"/>
          </a:xfrm>
          <a:custGeom>
            <a:avLst/>
            <a:gdLst>
              <a:gd name="connsiteX0" fmla="*/ 0 w 1762125"/>
              <a:gd name="connsiteY0" fmla="*/ 1504950 h 1504950"/>
              <a:gd name="connsiteX1" fmla="*/ 57150 w 1762125"/>
              <a:gd name="connsiteY1" fmla="*/ 1495425 h 1504950"/>
              <a:gd name="connsiteX2" fmla="*/ 85725 w 1762125"/>
              <a:gd name="connsiteY2" fmla="*/ 1438275 h 1504950"/>
              <a:gd name="connsiteX3" fmla="*/ 104775 w 1762125"/>
              <a:gd name="connsiteY3" fmla="*/ 1409700 h 1504950"/>
              <a:gd name="connsiteX4" fmla="*/ 114300 w 1762125"/>
              <a:gd name="connsiteY4" fmla="*/ 1371600 h 1504950"/>
              <a:gd name="connsiteX5" fmla="*/ 123825 w 1762125"/>
              <a:gd name="connsiteY5" fmla="*/ 1304925 h 1504950"/>
              <a:gd name="connsiteX6" fmla="*/ 142875 w 1762125"/>
              <a:gd name="connsiteY6" fmla="*/ 1247775 h 1504950"/>
              <a:gd name="connsiteX7" fmla="*/ 152400 w 1762125"/>
              <a:gd name="connsiteY7" fmla="*/ 1114425 h 1504950"/>
              <a:gd name="connsiteX8" fmla="*/ 171450 w 1762125"/>
              <a:gd name="connsiteY8" fmla="*/ 1057275 h 1504950"/>
              <a:gd name="connsiteX9" fmla="*/ 266700 w 1762125"/>
              <a:gd name="connsiteY9" fmla="*/ 1028700 h 1504950"/>
              <a:gd name="connsiteX10" fmla="*/ 295275 w 1762125"/>
              <a:gd name="connsiteY10" fmla="*/ 1009650 h 1504950"/>
              <a:gd name="connsiteX11" fmla="*/ 390525 w 1762125"/>
              <a:gd name="connsiteY11" fmla="*/ 981075 h 1504950"/>
              <a:gd name="connsiteX12" fmla="*/ 762000 w 1762125"/>
              <a:gd name="connsiteY12" fmla="*/ 971550 h 1504950"/>
              <a:gd name="connsiteX13" fmla="*/ 876300 w 1762125"/>
              <a:gd name="connsiteY13" fmla="*/ 952500 h 1504950"/>
              <a:gd name="connsiteX14" fmla="*/ 904875 w 1762125"/>
              <a:gd name="connsiteY14" fmla="*/ 942975 h 1504950"/>
              <a:gd name="connsiteX15" fmla="*/ 923925 w 1762125"/>
              <a:gd name="connsiteY15" fmla="*/ 914400 h 1504950"/>
              <a:gd name="connsiteX16" fmla="*/ 952500 w 1762125"/>
              <a:gd name="connsiteY16" fmla="*/ 904875 h 1504950"/>
              <a:gd name="connsiteX17" fmla="*/ 1028700 w 1762125"/>
              <a:gd name="connsiteY17" fmla="*/ 885825 h 1504950"/>
              <a:gd name="connsiteX18" fmla="*/ 1085850 w 1762125"/>
              <a:gd name="connsiteY18" fmla="*/ 866775 h 1504950"/>
              <a:gd name="connsiteX19" fmla="*/ 1123950 w 1762125"/>
              <a:gd name="connsiteY19" fmla="*/ 857250 h 1504950"/>
              <a:gd name="connsiteX20" fmla="*/ 1181100 w 1762125"/>
              <a:gd name="connsiteY20" fmla="*/ 838200 h 1504950"/>
              <a:gd name="connsiteX21" fmla="*/ 1333500 w 1762125"/>
              <a:gd name="connsiteY21" fmla="*/ 800100 h 1504950"/>
              <a:gd name="connsiteX22" fmla="*/ 1390650 w 1762125"/>
              <a:gd name="connsiteY22" fmla="*/ 781050 h 1504950"/>
              <a:gd name="connsiteX23" fmla="*/ 1419225 w 1762125"/>
              <a:gd name="connsiteY23" fmla="*/ 771525 h 1504950"/>
              <a:gd name="connsiteX24" fmla="*/ 1476375 w 1762125"/>
              <a:gd name="connsiteY24" fmla="*/ 733425 h 1504950"/>
              <a:gd name="connsiteX25" fmla="*/ 1504950 w 1762125"/>
              <a:gd name="connsiteY25" fmla="*/ 704850 h 1504950"/>
              <a:gd name="connsiteX26" fmla="*/ 1524000 w 1762125"/>
              <a:gd name="connsiteY26" fmla="*/ 676275 h 1504950"/>
              <a:gd name="connsiteX27" fmla="*/ 1552575 w 1762125"/>
              <a:gd name="connsiteY27" fmla="*/ 657225 h 1504950"/>
              <a:gd name="connsiteX28" fmla="*/ 1590675 w 1762125"/>
              <a:gd name="connsiteY28" fmla="*/ 600075 h 1504950"/>
              <a:gd name="connsiteX29" fmla="*/ 1600200 w 1762125"/>
              <a:gd name="connsiteY29" fmla="*/ 571500 h 1504950"/>
              <a:gd name="connsiteX30" fmla="*/ 1628775 w 1762125"/>
              <a:gd name="connsiteY30" fmla="*/ 542925 h 1504950"/>
              <a:gd name="connsiteX31" fmla="*/ 1657350 w 1762125"/>
              <a:gd name="connsiteY31" fmla="*/ 457200 h 1504950"/>
              <a:gd name="connsiteX32" fmla="*/ 1666875 w 1762125"/>
              <a:gd name="connsiteY32" fmla="*/ 428625 h 1504950"/>
              <a:gd name="connsiteX33" fmla="*/ 1685925 w 1762125"/>
              <a:gd name="connsiteY33" fmla="*/ 400050 h 1504950"/>
              <a:gd name="connsiteX34" fmla="*/ 1704975 w 1762125"/>
              <a:gd name="connsiteY34" fmla="*/ 342900 h 1504950"/>
              <a:gd name="connsiteX35" fmla="*/ 1724025 w 1762125"/>
              <a:gd name="connsiteY35" fmla="*/ 285750 h 1504950"/>
              <a:gd name="connsiteX36" fmla="*/ 1752600 w 1762125"/>
              <a:gd name="connsiteY36" fmla="*/ 200025 h 1504950"/>
              <a:gd name="connsiteX37" fmla="*/ 1762125 w 1762125"/>
              <a:gd name="connsiteY37" fmla="*/ 171450 h 1504950"/>
              <a:gd name="connsiteX38" fmla="*/ 1752600 w 1762125"/>
              <a:gd name="connsiteY38" fmla="*/ 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62125" h="1504950">
                <a:moveTo>
                  <a:pt x="0" y="1504950"/>
                </a:moveTo>
                <a:cubicBezTo>
                  <a:pt x="19050" y="1501775"/>
                  <a:pt x="39876" y="1504062"/>
                  <a:pt x="57150" y="1495425"/>
                </a:cubicBezTo>
                <a:cubicBezTo>
                  <a:pt x="75348" y="1486326"/>
                  <a:pt x="78212" y="1453302"/>
                  <a:pt x="85725" y="1438275"/>
                </a:cubicBezTo>
                <a:cubicBezTo>
                  <a:pt x="90845" y="1428036"/>
                  <a:pt x="98425" y="1419225"/>
                  <a:pt x="104775" y="1409700"/>
                </a:cubicBezTo>
                <a:cubicBezTo>
                  <a:pt x="107950" y="1397000"/>
                  <a:pt x="111958" y="1384480"/>
                  <a:pt x="114300" y="1371600"/>
                </a:cubicBezTo>
                <a:cubicBezTo>
                  <a:pt x="118316" y="1349511"/>
                  <a:pt x="118777" y="1326801"/>
                  <a:pt x="123825" y="1304925"/>
                </a:cubicBezTo>
                <a:cubicBezTo>
                  <a:pt x="128340" y="1285359"/>
                  <a:pt x="142875" y="1247775"/>
                  <a:pt x="142875" y="1247775"/>
                </a:cubicBezTo>
                <a:cubicBezTo>
                  <a:pt x="146050" y="1203325"/>
                  <a:pt x="145789" y="1158495"/>
                  <a:pt x="152400" y="1114425"/>
                </a:cubicBezTo>
                <a:cubicBezTo>
                  <a:pt x="155379" y="1094567"/>
                  <a:pt x="151759" y="1061213"/>
                  <a:pt x="171450" y="1057275"/>
                </a:cubicBezTo>
                <a:cubicBezTo>
                  <a:pt x="216065" y="1048352"/>
                  <a:pt x="224929" y="1049585"/>
                  <a:pt x="266700" y="1028700"/>
                </a:cubicBezTo>
                <a:cubicBezTo>
                  <a:pt x="276939" y="1023580"/>
                  <a:pt x="284814" y="1014299"/>
                  <a:pt x="295275" y="1009650"/>
                </a:cubicBezTo>
                <a:cubicBezTo>
                  <a:pt x="300253" y="1007438"/>
                  <a:pt x="375053" y="981795"/>
                  <a:pt x="390525" y="981075"/>
                </a:cubicBezTo>
                <a:cubicBezTo>
                  <a:pt x="514257" y="975320"/>
                  <a:pt x="638175" y="974725"/>
                  <a:pt x="762000" y="971550"/>
                </a:cubicBezTo>
                <a:cubicBezTo>
                  <a:pt x="799634" y="966174"/>
                  <a:pt x="839159" y="961785"/>
                  <a:pt x="876300" y="952500"/>
                </a:cubicBezTo>
                <a:cubicBezTo>
                  <a:pt x="886040" y="950065"/>
                  <a:pt x="895350" y="946150"/>
                  <a:pt x="904875" y="942975"/>
                </a:cubicBezTo>
                <a:cubicBezTo>
                  <a:pt x="911225" y="933450"/>
                  <a:pt x="914986" y="921551"/>
                  <a:pt x="923925" y="914400"/>
                </a:cubicBezTo>
                <a:cubicBezTo>
                  <a:pt x="931765" y="908128"/>
                  <a:pt x="942814" y="907517"/>
                  <a:pt x="952500" y="904875"/>
                </a:cubicBezTo>
                <a:cubicBezTo>
                  <a:pt x="977759" y="897986"/>
                  <a:pt x="1003862" y="894104"/>
                  <a:pt x="1028700" y="885825"/>
                </a:cubicBezTo>
                <a:cubicBezTo>
                  <a:pt x="1047750" y="879475"/>
                  <a:pt x="1066369" y="871645"/>
                  <a:pt x="1085850" y="866775"/>
                </a:cubicBezTo>
                <a:cubicBezTo>
                  <a:pt x="1098550" y="863600"/>
                  <a:pt x="1111411" y="861012"/>
                  <a:pt x="1123950" y="857250"/>
                </a:cubicBezTo>
                <a:cubicBezTo>
                  <a:pt x="1143184" y="851480"/>
                  <a:pt x="1161409" y="842138"/>
                  <a:pt x="1181100" y="838200"/>
                </a:cubicBezTo>
                <a:cubicBezTo>
                  <a:pt x="1296041" y="815212"/>
                  <a:pt x="1245633" y="829389"/>
                  <a:pt x="1333500" y="800100"/>
                </a:cubicBezTo>
                <a:lnTo>
                  <a:pt x="1390650" y="781050"/>
                </a:lnTo>
                <a:cubicBezTo>
                  <a:pt x="1400175" y="777875"/>
                  <a:pt x="1410871" y="777094"/>
                  <a:pt x="1419225" y="771525"/>
                </a:cubicBezTo>
                <a:cubicBezTo>
                  <a:pt x="1438275" y="758825"/>
                  <a:pt x="1460186" y="749614"/>
                  <a:pt x="1476375" y="733425"/>
                </a:cubicBezTo>
                <a:cubicBezTo>
                  <a:pt x="1485900" y="723900"/>
                  <a:pt x="1496326" y="715198"/>
                  <a:pt x="1504950" y="704850"/>
                </a:cubicBezTo>
                <a:cubicBezTo>
                  <a:pt x="1512279" y="696056"/>
                  <a:pt x="1515905" y="684370"/>
                  <a:pt x="1524000" y="676275"/>
                </a:cubicBezTo>
                <a:cubicBezTo>
                  <a:pt x="1532095" y="668180"/>
                  <a:pt x="1543050" y="663575"/>
                  <a:pt x="1552575" y="657225"/>
                </a:cubicBezTo>
                <a:cubicBezTo>
                  <a:pt x="1565275" y="638175"/>
                  <a:pt x="1583435" y="621795"/>
                  <a:pt x="1590675" y="600075"/>
                </a:cubicBezTo>
                <a:cubicBezTo>
                  <a:pt x="1593850" y="590550"/>
                  <a:pt x="1594631" y="579854"/>
                  <a:pt x="1600200" y="571500"/>
                </a:cubicBezTo>
                <a:cubicBezTo>
                  <a:pt x="1607672" y="560292"/>
                  <a:pt x="1619250" y="552450"/>
                  <a:pt x="1628775" y="542925"/>
                </a:cubicBezTo>
                <a:lnTo>
                  <a:pt x="1657350" y="457200"/>
                </a:lnTo>
                <a:cubicBezTo>
                  <a:pt x="1660525" y="447675"/>
                  <a:pt x="1661306" y="436979"/>
                  <a:pt x="1666875" y="428625"/>
                </a:cubicBezTo>
                <a:cubicBezTo>
                  <a:pt x="1673225" y="419100"/>
                  <a:pt x="1681276" y="410511"/>
                  <a:pt x="1685925" y="400050"/>
                </a:cubicBezTo>
                <a:cubicBezTo>
                  <a:pt x="1694080" y="381700"/>
                  <a:pt x="1698625" y="361950"/>
                  <a:pt x="1704975" y="342900"/>
                </a:cubicBezTo>
                <a:lnTo>
                  <a:pt x="1724025" y="285750"/>
                </a:lnTo>
                <a:lnTo>
                  <a:pt x="1752600" y="200025"/>
                </a:lnTo>
                <a:lnTo>
                  <a:pt x="1762125" y="171450"/>
                </a:lnTo>
                <a:lnTo>
                  <a:pt x="1752600" y="0"/>
                </a:lnTo>
              </a:path>
            </a:pathLst>
          </a:cu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781550" y="1457325"/>
            <a:ext cx="1666875" cy="1542976"/>
          </a:xfrm>
          <a:custGeom>
            <a:avLst/>
            <a:gdLst>
              <a:gd name="connsiteX0" fmla="*/ 0 w 1666875"/>
              <a:gd name="connsiteY0" fmla="*/ 1524000 h 1542976"/>
              <a:gd name="connsiteX1" fmla="*/ 238125 w 1666875"/>
              <a:gd name="connsiteY1" fmla="*/ 1514475 h 1542976"/>
              <a:gd name="connsiteX2" fmla="*/ 428625 w 1666875"/>
              <a:gd name="connsiteY2" fmla="*/ 1514475 h 1542976"/>
              <a:gd name="connsiteX3" fmla="*/ 447675 w 1666875"/>
              <a:gd name="connsiteY3" fmla="*/ 1362075 h 1542976"/>
              <a:gd name="connsiteX4" fmla="*/ 457200 w 1666875"/>
              <a:gd name="connsiteY4" fmla="*/ 1314450 h 1542976"/>
              <a:gd name="connsiteX5" fmla="*/ 466725 w 1666875"/>
              <a:gd name="connsiteY5" fmla="*/ 1238250 h 1542976"/>
              <a:gd name="connsiteX6" fmla="*/ 476250 w 1666875"/>
              <a:gd name="connsiteY6" fmla="*/ 1104900 h 1542976"/>
              <a:gd name="connsiteX7" fmla="*/ 485775 w 1666875"/>
              <a:gd name="connsiteY7" fmla="*/ 1028700 h 1542976"/>
              <a:gd name="connsiteX8" fmla="*/ 504825 w 1666875"/>
              <a:gd name="connsiteY8" fmla="*/ 838200 h 1542976"/>
              <a:gd name="connsiteX9" fmla="*/ 523875 w 1666875"/>
              <a:gd name="connsiteY9" fmla="*/ 771525 h 1542976"/>
              <a:gd name="connsiteX10" fmla="*/ 533400 w 1666875"/>
              <a:gd name="connsiteY10" fmla="*/ 723900 h 1542976"/>
              <a:gd name="connsiteX11" fmla="*/ 542925 w 1666875"/>
              <a:gd name="connsiteY11" fmla="*/ 695325 h 1542976"/>
              <a:gd name="connsiteX12" fmla="*/ 561975 w 1666875"/>
              <a:gd name="connsiteY12" fmla="*/ 609600 h 1542976"/>
              <a:gd name="connsiteX13" fmla="*/ 581025 w 1666875"/>
              <a:gd name="connsiteY13" fmla="*/ 552450 h 1542976"/>
              <a:gd name="connsiteX14" fmla="*/ 590550 w 1666875"/>
              <a:gd name="connsiteY14" fmla="*/ 523875 h 1542976"/>
              <a:gd name="connsiteX15" fmla="*/ 619125 w 1666875"/>
              <a:gd name="connsiteY15" fmla="*/ 504825 h 1542976"/>
              <a:gd name="connsiteX16" fmla="*/ 685800 w 1666875"/>
              <a:gd name="connsiteY16" fmla="*/ 485775 h 1542976"/>
              <a:gd name="connsiteX17" fmla="*/ 800100 w 1666875"/>
              <a:gd name="connsiteY17" fmla="*/ 457200 h 1542976"/>
              <a:gd name="connsiteX18" fmla="*/ 885825 w 1666875"/>
              <a:gd name="connsiteY18" fmla="*/ 438150 h 1542976"/>
              <a:gd name="connsiteX19" fmla="*/ 1066800 w 1666875"/>
              <a:gd name="connsiteY19" fmla="*/ 428625 h 1542976"/>
              <a:gd name="connsiteX20" fmla="*/ 1219200 w 1666875"/>
              <a:gd name="connsiteY20" fmla="*/ 409575 h 1542976"/>
              <a:gd name="connsiteX21" fmla="*/ 1314450 w 1666875"/>
              <a:gd name="connsiteY21" fmla="*/ 381000 h 1542976"/>
              <a:gd name="connsiteX22" fmla="*/ 1343025 w 1666875"/>
              <a:gd name="connsiteY22" fmla="*/ 371475 h 1542976"/>
              <a:gd name="connsiteX23" fmla="*/ 1371600 w 1666875"/>
              <a:gd name="connsiteY23" fmla="*/ 361950 h 1542976"/>
              <a:gd name="connsiteX24" fmla="*/ 1400175 w 1666875"/>
              <a:gd name="connsiteY24" fmla="*/ 342900 h 1542976"/>
              <a:gd name="connsiteX25" fmla="*/ 1428750 w 1666875"/>
              <a:gd name="connsiteY25" fmla="*/ 314325 h 1542976"/>
              <a:gd name="connsiteX26" fmla="*/ 1457325 w 1666875"/>
              <a:gd name="connsiteY26" fmla="*/ 304800 h 1542976"/>
              <a:gd name="connsiteX27" fmla="*/ 1485900 w 1666875"/>
              <a:gd name="connsiteY27" fmla="*/ 276225 h 1542976"/>
              <a:gd name="connsiteX28" fmla="*/ 1504950 w 1666875"/>
              <a:gd name="connsiteY28" fmla="*/ 247650 h 1542976"/>
              <a:gd name="connsiteX29" fmla="*/ 1533525 w 1666875"/>
              <a:gd name="connsiteY29" fmla="*/ 228600 h 1542976"/>
              <a:gd name="connsiteX30" fmla="*/ 1562100 w 1666875"/>
              <a:gd name="connsiteY30" fmla="*/ 171450 h 1542976"/>
              <a:gd name="connsiteX31" fmla="*/ 1571625 w 1666875"/>
              <a:gd name="connsiteY31" fmla="*/ 142875 h 1542976"/>
              <a:gd name="connsiteX32" fmla="*/ 1638300 w 1666875"/>
              <a:gd name="connsiteY32" fmla="*/ 66675 h 1542976"/>
              <a:gd name="connsiteX33" fmla="*/ 1657350 w 1666875"/>
              <a:gd name="connsiteY33" fmla="*/ 28575 h 1542976"/>
              <a:gd name="connsiteX34" fmla="*/ 1666875 w 1666875"/>
              <a:gd name="connsiteY34" fmla="*/ 0 h 154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6875" h="1542976">
                <a:moveTo>
                  <a:pt x="0" y="1524000"/>
                </a:moveTo>
                <a:cubicBezTo>
                  <a:pt x="79375" y="1520825"/>
                  <a:pt x="158687" y="1514475"/>
                  <a:pt x="238125" y="1514475"/>
                </a:cubicBezTo>
                <a:cubicBezTo>
                  <a:pt x="440417" y="1514475"/>
                  <a:pt x="343122" y="1542976"/>
                  <a:pt x="428625" y="1514475"/>
                </a:cubicBezTo>
                <a:cubicBezTo>
                  <a:pt x="450101" y="1407093"/>
                  <a:pt x="425694" y="1537926"/>
                  <a:pt x="447675" y="1362075"/>
                </a:cubicBezTo>
                <a:cubicBezTo>
                  <a:pt x="449683" y="1346011"/>
                  <a:pt x="454738" y="1330451"/>
                  <a:pt x="457200" y="1314450"/>
                </a:cubicBezTo>
                <a:cubicBezTo>
                  <a:pt x="461092" y="1289150"/>
                  <a:pt x="464407" y="1263743"/>
                  <a:pt x="466725" y="1238250"/>
                </a:cubicBezTo>
                <a:cubicBezTo>
                  <a:pt x="470760" y="1193870"/>
                  <a:pt x="472215" y="1149280"/>
                  <a:pt x="476250" y="1104900"/>
                </a:cubicBezTo>
                <a:cubicBezTo>
                  <a:pt x="478568" y="1079407"/>
                  <a:pt x="483048" y="1054152"/>
                  <a:pt x="485775" y="1028700"/>
                </a:cubicBezTo>
                <a:cubicBezTo>
                  <a:pt x="492574" y="965246"/>
                  <a:pt x="484644" y="898742"/>
                  <a:pt x="504825" y="838200"/>
                </a:cubicBezTo>
                <a:cubicBezTo>
                  <a:pt x="515432" y="806379"/>
                  <a:pt x="515902" y="807405"/>
                  <a:pt x="523875" y="771525"/>
                </a:cubicBezTo>
                <a:cubicBezTo>
                  <a:pt x="527387" y="755721"/>
                  <a:pt x="529473" y="739606"/>
                  <a:pt x="533400" y="723900"/>
                </a:cubicBezTo>
                <a:cubicBezTo>
                  <a:pt x="535835" y="714160"/>
                  <a:pt x="540490" y="705065"/>
                  <a:pt x="542925" y="695325"/>
                </a:cubicBezTo>
                <a:cubicBezTo>
                  <a:pt x="556520" y="640943"/>
                  <a:pt x="547308" y="658490"/>
                  <a:pt x="561975" y="609600"/>
                </a:cubicBezTo>
                <a:cubicBezTo>
                  <a:pt x="567745" y="590366"/>
                  <a:pt x="574675" y="571500"/>
                  <a:pt x="581025" y="552450"/>
                </a:cubicBezTo>
                <a:cubicBezTo>
                  <a:pt x="584200" y="542925"/>
                  <a:pt x="582196" y="529444"/>
                  <a:pt x="590550" y="523875"/>
                </a:cubicBezTo>
                <a:cubicBezTo>
                  <a:pt x="600075" y="517525"/>
                  <a:pt x="608886" y="509945"/>
                  <a:pt x="619125" y="504825"/>
                </a:cubicBezTo>
                <a:cubicBezTo>
                  <a:pt x="635130" y="496822"/>
                  <a:pt x="670541" y="490353"/>
                  <a:pt x="685800" y="485775"/>
                </a:cubicBezTo>
                <a:cubicBezTo>
                  <a:pt x="850771" y="436284"/>
                  <a:pt x="637065" y="493430"/>
                  <a:pt x="800100" y="457200"/>
                </a:cubicBezTo>
                <a:cubicBezTo>
                  <a:pt x="862392" y="443357"/>
                  <a:pt x="789157" y="445883"/>
                  <a:pt x="885825" y="438150"/>
                </a:cubicBezTo>
                <a:cubicBezTo>
                  <a:pt x="946041" y="433333"/>
                  <a:pt x="1006475" y="431800"/>
                  <a:pt x="1066800" y="428625"/>
                </a:cubicBezTo>
                <a:cubicBezTo>
                  <a:pt x="1184330" y="405119"/>
                  <a:pt x="1021367" y="435953"/>
                  <a:pt x="1219200" y="409575"/>
                </a:cubicBezTo>
                <a:cubicBezTo>
                  <a:pt x="1243192" y="406376"/>
                  <a:pt x="1296404" y="387015"/>
                  <a:pt x="1314450" y="381000"/>
                </a:cubicBezTo>
                <a:lnTo>
                  <a:pt x="1343025" y="371475"/>
                </a:lnTo>
                <a:cubicBezTo>
                  <a:pt x="1352550" y="368300"/>
                  <a:pt x="1363246" y="367519"/>
                  <a:pt x="1371600" y="361950"/>
                </a:cubicBezTo>
                <a:cubicBezTo>
                  <a:pt x="1381125" y="355600"/>
                  <a:pt x="1391381" y="350229"/>
                  <a:pt x="1400175" y="342900"/>
                </a:cubicBezTo>
                <a:cubicBezTo>
                  <a:pt x="1410523" y="334276"/>
                  <a:pt x="1417542" y="321797"/>
                  <a:pt x="1428750" y="314325"/>
                </a:cubicBezTo>
                <a:cubicBezTo>
                  <a:pt x="1437104" y="308756"/>
                  <a:pt x="1447800" y="307975"/>
                  <a:pt x="1457325" y="304800"/>
                </a:cubicBezTo>
                <a:cubicBezTo>
                  <a:pt x="1466850" y="295275"/>
                  <a:pt x="1477276" y="286573"/>
                  <a:pt x="1485900" y="276225"/>
                </a:cubicBezTo>
                <a:cubicBezTo>
                  <a:pt x="1493229" y="267431"/>
                  <a:pt x="1496855" y="255745"/>
                  <a:pt x="1504950" y="247650"/>
                </a:cubicBezTo>
                <a:cubicBezTo>
                  <a:pt x="1513045" y="239555"/>
                  <a:pt x="1524000" y="234950"/>
                  <a:pt x="1533525" y="228600"/>
                </a:cubicBezTo>
                <a:cubicBezTo>
                  <a:pt x="1557466" y="156776"/>
                  <a:pt x="1525171" y="245308"/>
                  <a:pt x="1562100" y="171450"/>
                </a:cubicBezTo>
                <a:cubicBezTo>
                  <a:pt x="1566590" y="162470"/>
                  <a:pt x="1566749" y="151652"/>
                  <a:pt x="1571625" y="142875"/>
                </a:cubicBezTo>
                <a:cubicBezTo>
                  <a:pt x="1604309" y="84044"/>
                  <a:pt x="1596558" y="94503"/>
                  <a:pt x="1638300" y="66675"/>
                </a:cubicBezTo>
                <a:cubicBezTo>
                  <a:pt x="1644650" y="53975"/>
                  <a:pt x="1651757" y="41626"/>
                  <a:pt x="1657350" y="28575"/>
                </a:cubicBezTo>
                <a:cubicBezTo>
                  <a:pt x="1661305" y="19347"/>
                  <a:pt x="1666875" y="0"/>
                  <a:pt x="1666875" y="0"/>
                </a:cubicBezTo>
              </a:path>
            </a:pathLst>
          </a:cu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695825" y="1371600"/>
            <a:ext cx="1781175" cy="1590675"/>
          </a:xfrm>
          <a:custGeom>
            <a:avLst/>
            <a:gdLst>
              <a:gd name="connsiteX0" fmla="*/ 0 w 1792564"/>
              <a:gd name="connsiteY0" fmla="*/ 1495425 h 1495425"/>
              <a:gd name="connsiteX1" fmla="*/ 342900 w 1792564"/>
              <a:gd name="connsiteY1" fmla="*/ 1485900 h 1495425"/>
              <a:gd name="connsiteX2" fmla="*/ 371475 w 1792564"/>
              <a:gd name="connsiteY2" fmla="*/ 1476375 h 1495425"/>
              <a:gd name="connsiteX3" fmla="*/ 419100 w 1792564"/>
              <a:gd name="connsiteY3" fmla="*/ 1466850 h 1495425"/>
              <a:gd name="connsiteX4" fmla="*/ 447675 w 1792564"/>
              <a:gd name="connsiteY4" fmla="*/ 1457325 h 1495425"/>
              <a:gd name="connsiteX5" fmla="*/ 485775 w 1792564"/>
              <a:gd name="connsiteY5" fmla="*/ 1447800 h 1495425"/>
              <a:gd name="connsiteX6" fmla="*/ 704850 w 1792564"/>
              <a:gd name="connsiteY6" fmla="*/ 1447800 h 1495425"/>
              <a:gd name="connsiteX7" fmla="*/ 762000 w 1792564"/>
              <a:gd name="connsiteY7" fmla="*/ 1428750 h 1495425"/>
              <a:gd name="connsiteX8" fmla="*/ 800100 w 1792564"/>
              <a:gd name="connsiteY8" fmla="*/ 1371600 h 1495425"/>
              <a:gd name="connsiteX9" fmla="*/ 819150 w 1792564"/>
              <a:gd name="connsiteY9" fmla="*/ 1343025 h 1495425"/>
              <a:gd name="connsiteX10" fmla="*/ 838200 w 1792564"/>
              <a:gd name="connsiteY10" fmla="*/ 1285875 h 1495425"/>
              <a:gd name="connsiteX11" fmla="*/ 857250 w 1792564"/>
              <a:gd name="connsiteY11" fmla="*/ 1257300 h 1495425"/>
              <a:gd name="connsiteX12" fmla="*/ 876300 w 1792564"/>
              <a:gd name="connsiteY12" fmla="*/ 1200150 h 1495425"/>
              <a:gd name="connsiteX13" fmla="*/ 895350 w 1792564"/>
              <a:gd name="connsiteY13" fmla="*/ 1143000 h 1495425"/>
              <a:gd name="connsiteX14" fmla="*/ 923925 w 1792564"/>
              <a:gd name="connsiteY14" fmla="*/ 1085850 h 1495425"/>
              <a:gd name="connsiteX15" fmla="*/ 981075 w 1792564"/>
              <a:gd name="connsiteY15" fmla="*/ 1047750 h 1495425"/>
              <a:gd name="connsiteX16" fmla="*/ 1009650 w 1792564"/>
              <a:gd name="connsiteY16" fmla="*/ 1028700 h 1495425"/>
              <a:gd name="connsiteX17" fmla="*/ 1076325 w 1792564"/>
              <a:gd name="connsiteY17" fmla="*/ 1019175 h 1495425"/>
              <a:gd name="connsiteX18" fmla="*/ 1123950 w 1792564"/>
              <a:gd name="connsiteY18" fmla="*/ 1009650 h 1495425"/>
              <a:gd name="connsiteX19" fmla="*/ 1266825 w 1792564"/>
              <a:gd name="connsiteY19" fmla="*/ 1000125 h 1495425"/>
              <a:gd name="connsiteX20" fmla="*/ 1352550 w 1792564"/>
              <a:gd name="connsiteY20" fmla="*/ 971550 h 1495425"/>
              <a:gd name="connsiteX21" fmla="*/ 1381125 w 1792564"/>
              <a:gd name="connsiteY21" fmla="*/ 962025 h 1495425"/>
              <a:gd name="connsiteX22" fmla="*/ 1438275 w 1792564"/>
              <a:gd name="connsiteY22" fmla="*/ 923925 h 1495425"/>
              <a:gd name="connsiteX23" fmla="*/ 1466850 w 1792564"/>
              <a:gd name="connsiteY23" fmla="*/ 904875 h 1495425"/>
              <a:gd name="connsiteX24" fmla="*/ 1495425 w 1792564"/>
              <a:gd name="connsiteY24" fmla="*/ 885825 h 1495425"/>
              <a:gd name="connsiteX25" fmla="*/ 1514475 w 1792564"/>
              <a:gd name="connsiteY25" fmla="*/ 857250 h 1495425"/>
              <a:gd name="connsiteX26" fmla="*/ 1543050 w 1792564"/>
              <a:gd name="connsiteY26" fmla="*/ 838200 h 1495425"/>
              <a:gd name="connsiteX27" fmla="*/ 1562100 w 1792564"/>
              <a:gd name="connsiteY27" fmla="*/ 781050 h 1495425"/>
              <a:gd name="connsiteX28" fmla="*/ 1581150 w 1792564"/>
              <a:gd name="connsiteY28" fmla="*/ 752475 h 1495425"/>
              <a:gd name="connsiteX29" fmla="*/ 1590675 w 1792564"/>
              <a:gd name="connsiteY29" fmla="*/ 723900 h 1495425"/>
              <a:gd name="connsiteX30" fmla="*/ 1628775 w 1792564"/>
              <a:gd name="connsiteY30" fmla="*/ 666750 h 1495425"/>
              <a:gd name="connsiteX31" fmla="*/ 1647825 w 1792564"/>
              <a:gd name="connsiteY31" fmla="*/ 638175 h 1495425"/>
              <a:gd name="connsiteX32" fmla="*/ 1695450 w 1792564"/>
              <a:gd name="connsiteY32" fmla="*/ 495300 h 1495425"/>
              <a:gd name="connsiteX33" fmla="*/ 1714500 w 1792564"/>
              <a:gd name="connsiteY33" fmla="*/ 438150 h 1495425"/>
              <a:gd name="connsiteX34" fmla="*/ 1724025 w 1792564"/>
              <a:gd name="connsiteY34" fmla="*/ 409575 h 1495425"/>
              <a:gd name="connsiteX35" fmla="*/ 1743075 w 1792564"/>
              <a:gd name="connsiteY35" fmla="*/ 342900 h 1495425"/>
              <a:gd name="connsiteX36" fmla="*/ 1752600 w 1792564"/>
              <a:gd name="connsiteY36" fmla="*/ 276225 h 1495425"/>
              <a:gd name="connsiteX37" fmla="*/ 1771650 w 1792564"/>
              <a:gd name="connsiteY37" fmla="*/ 209550 h 1495425"/>
              <a:gd name="connsiteX38" fmla="*/ 1790700 w 1792564"/>
              <a:gd name="connsiteY38" fmla="*/ 95250 h 1495425"/>
              <a:gd name="connsiteX39" fmla="*/ 1790700 w 1792564"/>
              <a:gd name="connsiteY39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92564" h="1495425">
                <a:moveTo>
                  <a:pt x="0" y="1495425"/>
                </a:moveTo>
                <a:cubicBezTo>
                  <a:pt x="114300" y="1492250"/>
                  <a:pt x="228706" y="1491756"/>
                  <a:pt x="342900" y="1485900"/>
                </a:cubicBezTo>
                <a:cubicBezTo>
                  <a:pt x="352927" y="1485386"/>
                  <a:pt x="361735" y="1478810"/>
                  <a:pt x="371475" y="1476375"/>
                </a:cubicBezTo>
                <a:cubicBezTo>
                  <a:pt x="387181" y="1472448"/>
                  <a:pt x="403394" y="1470777"/>
                  <a:pt x="419100" y="1466850"/>
                </a:cubicBezTo>
                <a:cubicBezTo>
                  <a:pt x="428840" y="1464415"/>
                  <a:pt x="438021" y="1460083"/>
                  <a:pt x="447675" y="1457325"/>
                </a:cubicBezTo>
                <a:cubicBezTo>
                  <a:pt x="460262" y="1453729"/>
                  <a:pt x="473075" y="1450975"/>
                  <a:pt x="485775" y="1447800"/>
                </a:cubicBezTo>
                <a:cubicBezTo>
                  <a:pt x="584335" y="1458751"/>
                  <a:pt x="591578" y="1464791"/>
                  <a:pt x="704850" y="1447800"/>
                </a:cubicBezTo>
                <a:cubicBezTo>
                  <a:pt x="724708" y="1444821"/>
                  <a:pt x="762000" y="1428750"/>
                  <a:pt x="762000" y="1428750"/>
                </a:cubicBezTo>
                <a:lnTo>
                  <a:pt x="800100" y="1371600"/>
                </a:lnTo>
                <a:cubicBezTo>
                  <a:pt x="806450" y="1362075"/>
                  <a:pt x="815530" y="1353885"/>
                  <a:pt x="819150" y="1343025"/>
                </a:cubicBezTo>
                <a:cubicBezTo>
                  <a:pt x="825500" y="1323975"/>
                  <a:pt x="827061" y="1302583"/>
                  <a:pt x="838200" y="1285875"/>
                </a:cubicBezTo>
                <a:cubicBezTo>
                  <a:pt x="844550" y="1276350"/>
                  <a:pt x="852601" y="1267761"/>
                  <a:pt x="857250" y="1257300"/>
                </a:cubicBezTo>
                <a:cubicBezTo>
                  <a:pt x="865405" y="1238950"/>
                  <a:pt x="869950" y="1219200"/>
                  <a:pt x="876300" y="1200150"/>
                </a:cubicBezTo>
                <a:lnTo>
                  <a:pt x="895350" y="1143000"/>
                </a:lnTo>
                <a:cubicBezTo>
                  <a:pt x="902144" y="1122617"/>
                  <a:pt x="906547" y="1101056"/>
                  <a:pt x="923925" y="1085850"/>
                </a:cubicBezTo>
                <a:cubicBezTo>
                  <a:pt x="941155" y="1070773"/>
                  <a:pt x="962025" y="1060450"/>
                  <a:pt x="981075" y="1047750"/>
                </a:cubicBezTo>
                <a:cubicBezTo>
                  <a:pt x="990600" y="1041400"/>
                  <a:pt x="998317" y="1030319"/>
                  <a:pt x="1009650" y="1028700"/>
                </a:cubicBezTo>
                <a:cubicBezTo>
                  <a:pt x="1031875" y="1025525"/>
                  <a:pt x="1054180" y="1022866"/>
                  <a:pt x="1076325" y="1019175"/>
                </a:cubicBezTo>
                <a:cubicBezTo>
                  <a:pt x="1092294" y="1016513"/>
                  <a:pt x="1107841" y="1011261"/>
                  <a:pt x="1123950" y="1009650"/>
                </a:cubicBezTo>
                <a:cubicBezTo>
                  <a:pt x="1171444" y="1004901"/>
                  <a:pt x="1219200" y="1003300"/>
                  <a:pt x="1266825" y="1000125"/>
                </a:cubicBezTo>
                <a:lnTo>
                  <a:pt x="1352550" y="971550"/>
                </a:lnTo>
                <a:cubicBezTo>
                  <a:pt x="1362075" y="968375"/>
                  <a:pt x="1372771" y="967594"/>
                  <a:pt x="1381125" y="962025"/>
                </a:cubicBezTo>
                <a:lnTo>
                  <a:pt x="1438275" y="923925"/>
                </a:lnTo>
                <a:lnTo>
                  <a:pt x="1466850" y="904875"/>
                </a:lnTo>
                <a:lnTo>
                  <a:pt x="1495425" y="885825"/>
                </a:lnTo>
                <a:cubicBezTo>
                  <a:pt x="1501775" y="876300"/>
                  <a:pt x="1506380" y="865345"/>
                  <a:pt x="1514475" y="857250"/>
                </a:cubicBezTo>
                <a:cubicBezTo>
                  <a:pt x="1522570" y="849155"/>
                  <a:pt x="1536983" y="847908"/>
                  <a:pt x="1543050" y="838200"/>
                </a:cubicBezTo>
                <a:cubicBezTo>
                  <a:pt x="1553693" y="821172"/>
                  <a:pt x="1550961" y="797758"/>
                  <a:pt x="1562100" y="781050"/>
                </a:cubicBezTo>
                <a:cubicBezTo>
                  <a:pt x="1568450" y="771525"/>
                  <a:pt x="1576030" y="762714"/>
                  <a:pt x="1581150" y="752475"/>
                </a:cubicBezTo>
                <a:cubicBezTo>
                  <a:pt x="1585640" y="743495"/>
                  <a:pt x="1585799" y="732677"/>
                  <a:pt x="1590675" y="723900"/>
                </a:cubicBezTo>
                <a:cubicBezTo>
                  <a:pt x="1601794" y="703886"/>
                  <a:pt x="1616075" y="685800"/>
                  <a:pt x="1628775" y="666750"/>
                </a:cubicBezTo>
                <a:cubicBezTo>
                  <a:pt x="1635125" y="657225"/>
                  <a:pt x="1644205" y="649035"/>
                  <a:pt x="1647825" y="638175"/>
                </a:cubicBezTo>
                <a:lnTo>
                  <a:pt x="1695450" y="495300"/>
                </a:lnTo>
                <a:lnTo>
                  <a:pt x="1714500" y="438150"/>
                </a:lnTo>
                <a:cubicBezTo>
                  <a:pt x="1717675" y="428625"/>
                  <a:pt x="1721590" y="419315"/>
                  <a:pt x="1724025" y="409575"/>
                </a:cubicBezTo>
                <a:cubicBezTo>
                  <a:pt x="1735985" y="361735"/>
                  <a:pt x="1729410" y="383894"/>
                  <a:pt x="1743075" y="342900"/>
                </a:cubicBezTo>
                <a:cubicBezTo>
                  <a:pt x="1746250" y="320675"/>
                  <a:pt x="1748584" y="298314"/>
                  <a:pt x="1752600" y="276225"/>
                </a:cubicBezTo>
                <a:cubicBezTo>
                  <a:pt x="1764478" y="210898"/>
                  <a:pt x="1758048" y="263956"/>
                  <a:pt x="1771650" y="209550"/>
                </a:cubicBezTo>
                <a:cubicBezTo>
                  <a:pt x="1777953" y="184338"/>
                  <a:pt x="1789459" y="116342"/>
                  <a:pt x="1790700" y="95250"/>
                </a:cubicBezTo>
                <a:cubicBezTo>
                  <a:pt x="1792564" y="63555"/>
                  <a:pt x="1790700" y="31750"/>
                  <a:pt x="1790700" y="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577762" y="1343025"/>
            <a:ext cx="0" cy="1600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77762" y="1343025"/>
            <a:ext cx="1752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2587287" y="1408696"/>
            <a:ext cx="1724025" cy="1515655"/>
          </a:xfrm>
          <a:custGeom>
            <a:avLst/>
            <a:gdLst>
              <a:gd name="connsiteX0" fmla="*/ 0 w 1724025"/>
              <a:gd name="connsiteY0" fmla="*/ 1515479 h 1515655"/>
              <a:gd name="connsiteX1" fmla="*/ 28575 w 1724025"/>
              <a:gd name="connsiteY1" fmla="*/ 1505954 h 1515655"/>
              <a:gd name="connsiteX2" fmla="*/ 47625 w 1724025"/>
              <a:gd name="connsiteY2" fmla="*/ 1334504 h 1515655"/>
              <a:gd name="connsiteX3" fmla="*/ 66675 w 1724025"/>
              <a:gd name="connsiteY3" fmla="*/ 1305929 h 1515655"/>
              <a:gd name="connsiteX4" fmla="*/ 85725 w 1724025"/>
              <a:gd name="connsiteY4" fmla="*/ 1248779 h 1515655"/>
              <a:gd name="connsiteX5" fmla="*/ 95250 w 1724025"/>
              <a:gd name="connsiteY5" fmla="*/ 1115429 h 1515655"/>
              <a:gd name="connsiteX6" fmla="*/ 104775 w 1724025"/>
              <a:gd name="connsiteY6" fmla="*/ 1077329 h 1515655"/>
              <a:gd name="connsiteX7" fmla="*/ 114300 w 1724025"/>
              <a:gd name="connsiteY7" fmla="*/ 1020179 h 1515655"/>
              <a:gd name="connsiteX8" fmla="*/ 133350 w 1724025"/>
              <a:gd name="connsiteY8" fmla="*/ 801104 h 1515655"/>
              <a:gd name="connsiteX9" fmla="*/ 161925 w 1724025"/>
              <a:gd name="connsiteY9" fmla="*/ 715379 h 1515655"/>
              <a:gd name="connsiteX10" fmla="*/ 180975 w 1724025"/>
              <a:gd name="connsiteY10" fmla="*/ 639179 h 1515655"/>
              <a:gd name="connsiteX11" fmla="*/ 200025 w 1724025"/>
              <a:gd name="connsiteY11" fmla="*/ 582029 h 1515655"/>
              <a:gd name="connsiteX12" fmla="*/ 209550 w 1724025"/>
              <a:gd name="connsiteY12" fmla="*/ 505829 h 1515655"/>
              <a:gd name="connsiteX13" fmla="*/ 228600 w 1724025"/>
              <a:gd name="connsiteY13" fmla="*/ 420104 h 1515655"/>
              <a:gd name="connsiteX14" fmla="*/ 266700 w 1724025"/>
              <a:gd name="connsiteY14" fmla="*/ 362954 h 1515655"/>
              <a:gd name="connsiteX15" fmla="*/ 295275 w 1724025"/>
              <a:gd name="connsiteY15" fmla="*/ 343904 h 1515655"/>
              <a:gd name="connsiteX16" fmla="*/ 352425 w 1724025"/>
              <a:gd name="connsiteY16" fmla="*/ 324854 h 1515655"/>
              <a:gd name="connsiteX17" fmla="*/ 428625 w 1724025"/>
              <a:gd name="connsiteY17" fmla="*/ 305804 h 1515655"/>
              <a:gd name="connsiteX18" fmla="*/ 523875 w 1724025"/>
              <a:gd name="connsiteY18" fmla="*/ 296279 h 1515655"/>
              <a:gd name="connsiteX19" fmla="*/ 571500 w 1724025"/>
              <a:gd name="connsiteY19" fmla="*/ 286754 h 1515655"/>
              <a:gd name="connsiteX20" fmla="*/ 628650 w 1724025"/>
              <a:gd name="connsiteY20" fmla="*/ 277229 h 1515655"/>
              <a:gd name="connsiteX21" fmla="*/ 714375 w 1724025"/>
              <a:gd name="connsiteY21" fmla="*/ 267704 h 1515655"/>
              <a:gd name="connsiteX22" fmla="*/ 781050 w 1724025"/>
              <a:gd name="connsiteY22" fmla="*/ 258179 h 1515655"/>
              <a:gd name="connsiteX23" fmla="*/ 847725 w 1724025"/>
              <a:gd name="connsiteY23" fmla="*/ 239129 h 1515655"/>
              <a:gd name="connsiteX24" fmla="*/ 923925 w 1724025"/>
              <a:gd name="connsiteY24" fmla="*/ 229604 h 1515655"/>
              <a:gd name="connsiteX25" fmla="*/ 952500 w 1724025"/>
              <a:gd name="connsiteY25" fmla="*/ 220079 h 1515655"/>
              <a:gd name="connsiteX26" fmla="*/ 1114425 w 1724025"/>
              <a:gd name="connsiteY26" fmla="*/ 201029 h 1515655"/>
              <a:gd name="connsiteX27" fmla="*/ 1152525 w 1724025"/>
              <a:gd name="connsiteY27" fmla="*/ 191504 h 1515655"/>
              <a:gd name="connsiteX28" fmla="*/ 1247775 w 1724025"/>
              <a:gd name="connsiteY28" fmla="*/ 172454 h 1515655"/>
              <a:gd name="connsiteX29" fmla="*/ 1304925 w 1724025"/>
              <a:gd name="connsiteY29" fmla="*/ 153404 h 1515655"/>
              <a:gd name="connsiteX30" fmla="*/ 1333500 w 1724025"/>
              <a:gd name="connsiteY30" fmla="*/ 143879 h 1515655"/>
              <a:gd name="connsiteX31" fmla="*/ 1371600 w 1724025"/>
              <a:gd name="connsiteY31" fmla="*/ 134354 h 1515655"/>
              <a:gd name="connsiteX32" fmla="*/ 1428750 w 1724025"/>
              <a:gd name="connsiteY32" fmla="*/ 115304 h 1515655"/>
              <a:gd name="connsiteX33" fmla="*/ 1543050 w 1724025"/>
              <a:gd name="connsiteY33" fmla="*/ 77204 h 1515655"/>
              <a:gd name="connsiteX34" fmla="*/ 1571625 w 1724025"/>
              <a:gd name="connsiteY34" fmla="*/ 67679 h 1515655"/>
              <a:gd name="connsiteX35" fmla="*/ 1628775 w 1724025"/>
              <a:gd name="connsiteY35" fmla="*/ 29579 h 1515655"/>
              <a:gd name="connsiteX36" fmla="*/ 1685925 w 1724025"/>
              <a:gd name="connsiteY36" fmla="*/ 10529 h 1515655"/>
              <a:gd name="connsiteX37" fmla="*/ 1724025 w 1724025"/>
              <a:gd name="connsiteY37" fmla="*/ 1004 h 15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24025" h="1515655">
                <a:moveTo>
                  <a:pt x="0" y="1515479"/>
                </a:moveTo>
                <a:cubicBezTo>
                  <a:pt x="9525" y="1512304"/>
                  <a:pt x="25988" y="1515655"/>
                  <a:pt x="28575" y="1505954"/>
                </a:cubicBezTo>
                <a:cubicBezTo>
                  <a:pt x="33265" y="1488366"/>
                  <a:pt x="28986" y="1377995"/>
                  <a:pt x="47625" y="1334504"/>
                </a:cubicBezTo>
                <a:cubicBezTo>
                  <a:pt x="52134" y="1323982"/>
                  <a:pt x="62026" y="1316390"/>
                  <a:pt x="66675" y="1305929"/>
                </a:cubicBezTo>
                <a:cubicBezTo>
                  <a:pt x="74830" y="1287579"/>
                  <a:pt x="85725" y="1248779"/>
                  <a:pt x="85725" y="1248779"/>
                </a:cubicBezTo>
                <a:cubicBezTo>
                  <a:pt x="88900" y="1204329"/>
                  <a:pt x="90329" y="1159720"/>
                  <a:pt x="95250" y="1115429"/>
                </a:cubicBezTo>
                <a:cubicBezTo>
                  <a:pt x="96696" y="1102418"/>
                  <a:pt x="102208" y="1090166"/>
                  <a:pt x="104775" y="1077329"/>
                </a:cubicBezTo>
                <a:cubicBezTo>
                  <a:pt x="108563" y="1058391"/>
                  <a:pt x="111125" y="1039229"/>
                  <a:pt x="114300" y="1020179"/>
                </a:cubicBezTo>
                <a:cubicBezTo>
                  <a:pt x="116559" y="984030"/>
                  <a:pt x="120449" y="857007"/>
                  <a:pt x="133350" y="801104"/>
                </a:cubicBezTo>
                <a:cubicBezTo>
                  <a:pt x="161925" y="677279"/>
                  <a:pt x="142875" y="791579"/>
                  <a:pt x="161925" y="715379"/>
                </a:cubicBezTo>
                <a:cubicBezTo>
                  <a:pt x="168275" y="689979"/>
                  <a:pt x="172696" y="664017"/>
                  <a:pt x="180975" y="639179"/>
                </a:cubicBezTo>
                <a:lnTo>
                  <a:pt x="200025" y="582029"/>
                </a:lnTo>
                <a:cubicBezTo>
                  <a:pt x="203200" y="556629"/>
                  <a:pt x="205930" y="531169"/>
                  <a:pt x="209550" y="505829"/>
                </a:cubicBezTo>
                <a:cubicBezTo>
                  <a:pt x="211637" y="491217"/>
                  <a:pt x="217692" y="439738"/>
                  <a:pt x="228600" y="420104"/>
                </a:cubicBezTo>
                <a:cubicBezTo>
                  <a:pt x="239719" y="400090"/>
                  <a:pt x="247650" y="375654"/>
                  <a:pt x="266700" y="362954"/>
                </a:cubicBezTo>
                <a:cubicBezTo>
                  <a:pt x="276225" y="356604"/>
                  <a:pt x="284814" y="348553"/>
                  <a:pt x="295275" y="343904"/>
                </a:cubicBezTo>
                <a:cubicBezTo>
                  <a:pt x="313625" y="335749"/>
                  <a:pt x="333375" y="331204"/>
                  <a:pt x="352425" y="324854"/>
                </a:cubicBezTo>
                <a:cubicBezTo>
                  <a:pt x="384478" y="314170"/>
                  <a:pt x="390311" y="310912"/>
                  <a:pt x="428625" y="305804"/>
                </a:cubicBezTo>
                <a:cubicBezTo>
                  <a:pt x="460253" y="301587"/>
                  <a:pt x="492247" y="300496"/>
                  <a:pt x="523875" y="296279"/>
                </a:cubicBezTo>
                <a:cubicBezTo>
                  <a:pt x="539922" y="294139"/>
                  <a:pt x="555572" y="289650"/>
                  <a:pt x="571500" y="286754"/>
                </a:cubicBezTo>
                <a:cubicBezTo>
                  <a:pt x="590501" y="283299"/>
                  <a:pt x="609507" y="279781"/>
                  <a:pt x="628650" y="277229"/>
                </a:cubicBezTo>
                <a:cubicBezTo>
                  <a:pt x="657149" y="273429"/>
                  <a:pt x="685846" y="271270"/>
                  <a:pt x="714375" y="267704"/>
                </a:cubicBezTo>
                <a:cubicBezTo>
                  <a:pt x="736652" y="264919"/>
                  <a:pt x="758825" y="261354"/>
                  <a:pt x="781050" y="258179"/>
                </a:cubicBezTo>
                <a:cubicBezTo>
                  <a:pt x="803698" y="250630"/>
                  <a:pt x="823805" y="243116"/>
                  <a:pt x="847725" y="239129"/>
                </a:cubicBezTo>
                <a:cubicBezTo>
                  <a:pt x="872974" y="234921"/>
                  <a:pt x="898525" y="232779"/>
                  <a:pt x="923925" y="229604"/>
                </a:cubicBezTo>
                <a:cubicBezTo>
                  <a:pt x="933450" y="226429"/>
                  <a:pt x="942622" y="221875"/>
                  <a:pt x="952500" y="220079"/>
                </a:cubicBezTo>
                <a:cubicBezTo>
                  <a:pt x="973072" y="216339"/>
                  <a:pt x="1097783" y="202878"/>
                  <a:pt x="1114425" y="201029"/>
                </a:cubicBezTo>
                <a:cubicBezTo>
                  <a:pt x="1127125" y="197854"/>
                  <a:pt x="1139688" y="194071"/>
                  <a:pt x="1152525" y="191504"/>
                </a:cubicBezTo>
                <a:cubicBezTo>
                  <a:pt x="1204017" y="181206"/>
                  <a:pt x="1203527" y="185729"/>
                  <a:pt x="1247775" y="172454"/>
                </a:cubicBezTo>
                <a:cubicBezTo>
                  <a:pt x="1267009" y="166684"/>
                  <a:pt x="1285875" y="159754"/>
                  <a:pt x="1304925" y="153404"/>
                </a:cubicBezTo>
                <a:cubicBezTo>
                  <a:pt x="1314450" y="150229"/>
                  <a:pt x="1323760" y="146314"/>
                  <a:pt x="1333500" y="143879"/>
                </a:cubicBezTo>
                <a:cubicBezTo>
                  <a:pt x="1346200" y="140704"/>
                  <a:pt x="1359061" y="138116"/>
                  <a:pt x="1371600" y="134354"/>
                </a:cubicBezTo>
                <a:cubicBezTo>
                  <a:pt x="1390834" y="128584"/>
                  <a:pt x="1409700" y="121654"/>
                  <a:pt x="1428750" y="115304"/>
                </a:cubicBezTo>
                <a:lnTo>
                  <a:pt x="1543050" y="77204"/>
                </a:lnTo>
                <a:cubicBezTo>
                  <a:pt x="1552575" y="74029"/>
                  <a:pt x="1563271" y="73248"/>
                  <a:pt x="1571625" y="67679"/>
                </a:cubicBezTo>
                <a:cubicBezTo>
                  <a:pt x="1590675" y="54979"/>
                  <a:pt x="1607055" y="36819"/>
                  <a:pt x="1628775" y="29579"/>
                </a:cubicBezTo>
                <a:lnTo>
                  <a:pt x="1685925" y="10529"/>
                </a:lnTo>
                <a:cubicBezTo>
                  <a:pt x="1717512" y="0"/>
                  <a:pt x="1704460" y="1004"/>
                  <a:pt x="1724025" y="1004"/>
                </a:cubicBezTo>
              </a:path>
            </a:pathLst>
          </a:cu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634911" y="1292218"/>
            <a:ext cx="1691597" cy="1651007"/>
          </a:xfrm>
          <a:custGeom>
            <a:avLst/>
            <a:gdLst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23950 w 1717428"/>
              <a:gd name="connsiteY22" fmla="*/ 176869 h 1510369"/>
              <a:gd name="connsiteX23" fmla="*/ 1181100 w 1717428"/>
              <a:gd name="connsiteY23" fmla="*/ 186394 h 1510369"/>
              <a:gd name="connsiteX24" fmla="*/ 1352550 w 1717428"/>
              <a:gd name="connsiteY24" fmla="*/ 195919 h 1510369"/>
              <a:gd name="connsiteX25" fmla="*/ 1495425 w 1717428"/>
              <a:gd name="connsiteY25" fmla="*/ 176869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23950 w 1717428"/>
              <a:gd name="connsiteY22" fmla="*/ 176869 h 1510369"/>
              <a:gd name="connsiteX23" fmla="*/ 1181100 w 1717428"/>
              <a:gd name="connsiteY23" fmla="*/ 186394 h 1510369"/>
              <a:gd name="connsiteX24" fmla="*/ 1421884 w 1717428"/>
              <a:gd name="connsiteY24" fmla="*/ 170815 h 1510369"/>
              <a:gd name="connsiteX25" fmla="*/ 1495425 w 1717428"/>
              <a:gd name="connsiteY25" fmla="*/ 176869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23950 w 1717428"/>
              <a:gd name="connsiteY22" fmla="*/ 176869 h 1510369"/>
              <a:gd name="connsiteX23" fmla="*/ 1190321 w 1717428"/>
              <a:gd name="connsiteY23" fmla="*/ 170815 h 1510369"/>
              <a:gd name="connsiteX24" fmla="*/ 1421884 w 1717428"/>
              <a:gd name="connsiteY24" fmla="*/ 170815 h 1510369"/>
              <a:gd name="connsiteX25" fmla="*/ 1495425 w 1717428"/>
              <a:gd name="connsiteY25" fmla="*/ 176869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90321 w 1717428"/>
              <a:gd name="connsiteY22" fmla="*/ 98892 h 1510369"/>
              <a:gd name="connsiteX23" fmla="*/ 1190321 w 1717428"/>
              <a:gd name="connsiteY23" fmla="*/ 170815 h 1510369"/>
              <a:gd name="connsiteX24" fmla="*/ 1421884 w 1717428"/>
              <a:gd name="connsiteY24" fmla="*/ 170815 h 1510369"/>
              <a:gd name="connsiteX25" fmla="*/ 1495425 w 1717428"/>
              <a:gd name="connsiteY25" fmla="*/ 176869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90321 w 1717428"/>
              <a:gd name="connsiteY22" fmla="*/ 98892 h 1510369"/>
              <a:gd name="connsiteX23" fmla="*/ 1190321 w 1717428"/>
              <a:gd name="connsiteY23" fmla="*/ 170815 h 1510369"/>
              <a:gd name="connsiteX24" fmla="*/ 1421884 w 1717428"/>
              <a:gd name="connsiteY24" fmla="*/ 170815 h 1510369"/>
              <a:gd name="connsiteX25" fmla="*/ 1495425 w 1717428"/>
              <a:gd name="connsiteY25" fmla="*/ 176869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90321 w 1717428"/>
              <a:gd name="connsiteY22" fmla="*/ 98892 h 1510369"/>
              <a:gd name="connsiteX23" fmla="*/ 1344696 w 1717428"/>
              <a:gd name="connsiteY23" fmla="*/ 98892 h 1510369"/>
              <a:gd name="connsiteX24" fmla="*/ 1421884 w 1717428"/>
              <a:gd name="connsiteY24" fmla="*/ 170815 h 1510369"/>
              <a:gd name="connsiteX25" fmla="*/ 1495425 w 1717428"/>
              <a:gd name="connsiteY25" fmla="*/ 176869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90321 w 1717428"/>
              <a:gd name="connsiteY22" fmla="*/ 98892 h 1510369"/>
              <a:gd name="connsiteX23" fmla="*/ 1344696 w 1717428"/>
              <a:gd name="connsiteY23" fmla="*/ 98892 h 1510369"/>
              <a:gd name="connsiteX24" fmla="*/ 1421884 w 1717428"/>
              <a:gd name="connsiteY24" fmla="*/ 170815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33450 w 1717428"/>
              <a:gd name="connsiteY21" fmla="*/ 157819 h 1510369"/>
              <a:gd name="connsiteX22" fmla="*/ 1190321 w 1717428"/>
              <a:gd name="connsiteY22" fmla="*/ 98892 h 1510369"/>
              <a:gd name="connsiteX23" fmla="*/ 1344696 w 1717428"/>
              <a:gd name="connsiteY23" fmla="*/ 98892 h 1510369"/>
              <a:gd name="connsiteX24" fmla="*/ 1499072 w 1717428"/>
              <a:gd name="connsiteY24" fmla="*/ 98892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881569 w 1717428"/>
              <a:gd name="connsiteY21" fmla="*/ 170815 h 1510369"/>
              <a:gd name="connsiteX22" fmla="*/ 1190321 w 1717428"/>
              <a:gd name="connsiteY22" fmla="*/ 98892 h 1510369"/>
              <a:gd name="connsiteX23" fmla="*/ 1344696 w 1717428"/>
              <a:gd name="connsiteY23" fmla="*/ 98892 h 1510369"/>
              <a:gd name="connsiteX24" fmla="*/ 1499072 w 1717428"/>
              <a:gd name="connsiteY24" fmla="*/ 98892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58757 w 1717428"/>
              <a:gd name="connsiteY21" fmla="*/ 98892 h 1510369"/>
              <a:gd name="connsiteX22" fmla="*/ 1190321 w 1717428"/>
              <a:gd name="connsiteY22" fmla="*/ 98892 h 1510369"/>
              <a:gd name="connsiteX23" fmla="*/ 1344696 w 1717428"/>
              <a:gd name="connsiteY23" fmla="*/ 98892 h 1510369"/>
              <a:gd name="connsiteX24" fmla="*/ 1499072 w 1717428"/>
              <a:gd name="connsiteY24" fmla="*/ 98892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58757 w 1717428"/>
              <a:gd name="connsiteY21" fmla="*/ 98892 h 1510369"/>
              <a:gd name="connsiteX22" fmla="*/ 1190321 w 1717428"/>
              <a:gd name="connsiteY22" fmla="*/ 26970 h 1510369"/>
              <a:gd name="connsiteX23" fmla="*/ 1344696 w 1717428"/>
              <a:gd name="connsiteY23" fmla="*/ 98892 h 1510369"/>
              <a:gd name="connsiteX24" fmla="*/ 1499072 w 1717428"/>
              <a:gd name="connsiteY24" fmla="*/ 98892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58757 w 1717428"/>
              <a:gd name="connsiteY21" fmla="*/ 98892 h 1510369"/>
              <a:gd name="connsiteX22" fmla="*/ 1190321 w 1717428"/>
              <a:gd name="connsiteY22" fmla="*/ 26970 h 1510369"/>
              <a:gd name="connsiteX23" fmla="*/ 1421884 w 1717428"/>
              <a:gd name="connsiteY23" fmla="*/ 26970 h 1510369"/>
              <a:gd name="connsiteX24" fmla="*/ 1499072 w 1717428"/>
              <a:gd name="connsiteY24" fmla="*/ 98892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510369 h 1510369"/>
              <a:gd name="connsiteX1" fmla="*/ 333375 w 1717428"/>
              <a:gd name="connsiteY1" fmla="*/ 1500844 h 1510369"/>
              <a:gd name="connsiteX2" fmla="*/ 352425 w 1717428"/>
              <a:gd name="connsiteY2" fmla="*/ 1462744 h 1510369"/>
              <a:gd name="connsiteX3" fmla="*/ 361950 w 1717428"/>
              <a:gd name="connsiteY3" fmla="*/ 1424644 h 1510369"/>
              <a:gd name="connsiteX4" fmla="*/ 381000 w 1717428"/>
              <a:gd name="connsiteY4" fmla="*/ 1396069 h 1510369"/>
              <a:gd name="connsiteX5" fmla="*/ 400050 w 1717428"/>
              <a:gd name="connsiteY5" fmla="*/ 1338919 h 1510369"/>
              <a:gd name="connsiteX6" fmla="*/ 419100 w 1717428"/>
              <a:gd name="connsiteY6" fmla="*/ 1281769 h 1510369"/>
              <a:gd name="connsiteX7" fmla="*/ 428625 w 1717428"/>
              <a:gd name="connsiteY7" fmla="*/ 1253194 h 1510369"/>
              <a:gd name="connsiteX8" fmla="*/ 457200 w 1717428"/>
              <a:gd name="connsiteY8" fmla="*/ 1186519 h 1510369"/>
              <a:gd name="connsiteX9" fmla="*/ 485775 w 1717428"/>
              <a:gd name="connsiteY9" fmla="*/ 1091269 h 1510369"/>
              <a:gd name="connsiteX10" fmla="*/ 495300 w 1717428"/>
              <a:gd name="connsiteY10" fmla="*/ 1062694 h 1510369"/>
              <a:gd name="connsiteX11" fmla="*/ 504825 w 1717428"/>
              <a:gd name="connsiteY11" fmla="*/ 1034119 h 1510369"/>
              <a:gd name="connsiteX12" fmla="*/ 523875 w 1717428"/>
              <a:gd name="connsiteY12" fmla="*/ 996019 h 1510369"/>
              <a:gd name="connsiteX13" fmla="*/ 533400 w 1717428"/>
              <a:gd name="connsiteY13" fmla="*/ 957919 h 1510369"/>
              <a:gd name="connsiteX14" fmla="*/ 552450 w 1717428"/>
              <a:gd name="connsiteY14" fmla="*/ 891244 h 1510369"/>
              <a:gd name="connsiteX15" fmla="*/ 561975 w 1717428"/>
              <a:gd name="connsiteY15" fmla="*/ 805519 h 1510369"/>
              <a:gd name="connsiteX16" fmla="*/ 571500 w 1717428"/>
              <a:gd name="connsiteY16" fmla="*/ 776944 h 1510369"/>
              <a:gd name="connsiteX17" fmla="*/ 590550 w 1717428"/>
              <a:gd name="connsiteY17" fmla="*/ 500719 h 1510369"/>
              <a:gd name="connsiteX18" fmla="*/ 600075 w 1717428"/>
              <a:gd name="connsiteY18" fmla="*/ 243544 h 1510369"/>
              <a:gd name="connsiteX19" fmla="*/ 638175 w 1717428"/>
              <a:gd name="connsiteY19" fmla="*/ 157819 h 1510369"/>
              <a:gd name="connsiteX20" fmla="*/ 666750 w 1717428"/>
              <a:gd name="connsiteY20" fmla="*/ 148294 h 1510369"/>
              <a:gd name="connsiteX21" fmla="*/ 958757 w 1717428"/>
              <a:gd name="connsiteY21" fmla="*/ 98892 h 1510369"/>
              <a:gd name="connsiteX22" fmla="*/ 1190321 w 1717428"/>
              <a:gd name="connsiteY22" fmla="*/ 26970 h 1510369"/>
              <a:gd name="connsiteX23" fmla="*/ 1421884 w 1717428"/>
              <a:gd name="connsiteY23" fmla="*/ 26970 h 1510369"/>
              <a:gd name="connsiteX24" fmla="*/ 1499072 w 1717428"/>
              <a:gd name="connsiteY24" fmla="*/ 98892 h 1510369"/>
              <a:gd name="connsiteX25" fmla="*/ 1576259 w 1717428"/>
              <a:gd name="connsiteY25" fmla="*/ 98892 h 1510369"/>
              <a:gd name="connsiteX26" fmla="*/ 1552575 w 1717428"/>
              <a:gd name="connsiteY26" fmla="*/ 157819 h 1510369"/>
              <a:gd name="connsiteX27" fmla="*/ 1581150 w 1717428"/>
              <a:gd name="connsiteY27" fmla="*/ 148294 h 1510369"/>
              <a:gd name="connsiteX28" fmla="*/ 1600200 w 1717428"/>
              <a:gd name="connsiteY28" fmla="*/ 119719 h 1510369"/>
              <a:gd name="connsiteX29" fmla="*/ 1657350 w 1717428"/>
              <a:gd name="connsiteY29" fmla="*/ 72094 h 1510369"/>
              <a:gd name="connsiteX30" fmla="*/ 1695450 w 1717428"/>
              <a:gd name="connsiteY30" fmla="*/ 24469 h 1510369"/>
              <a:gd name="connsiteX0" fmla="*/ 0 w 1717428"/>
              <a:gd name="connsiteY0" fmla="*/ 1630246 h 1630246"/>
              <a:gd name="connsiteX1" fmla="*/ 333375 w 1717428"/>
              <a:gd name="connsiteY1" fmla="*/ 1620721 h 1630246"/>
              <a:gd name="connsiteX2" fmla="*/ 352425 w 1717428"/>
              <a:gd name="connsiteY2" fmla="*/ 1582621 h 1630246"/>
              <a:gd name="connsiteX3" fmla="*/ 361950 w 1717428"/>
              <a:gd name="connsiteY3" fmla="*/ 1544521 h 1630246"/>
              <a:gd name="connsiteX4" fmla="*/ 381000 w 1717428"/>
              <a:gd name="connsiteY4" fmla="*/ 1515946 h 1630246"/>
              <a:gd name="connsiteX5" fmla="*/ 400050 w 1717428"/>
              <a:gd name="connsiteY5" fmla="*/ 1458796 h 1630246"/>
              <a:gd name="connsiteX6" fmla="*/ 419100 w 1717428"/>
              <a:gd name="connsiteY6" fmla="*/ 1401646 h 1630246"/>
              <a:gd name="connsiteX7" fmla="*/ 428625 w 1717428"/>
              <a:gd name="connsiteY7" fmla="*/ 1373071 h 1630246"/>
              <a:gd name="connsiteX8" fmla="*/ 457200 w 1717428"/>
              <a:gd name="connsiteY8" fmla="*/ 1306396 h 1630246"/>
              <a:gd name="connsiteX9" fmla="*/ 485775 w 1717428"/>
              <a:gd name="connsiteY9" fmla="*/ 1211146 h 1630246"/>
              <a:gd name="connsiteX10" fmla="*/ 495300 w 1717428"/>
              <a:gd name="connsiteY10" fmla="*/ 1182571 h 1630246"/>
              <a:gd name="connsiteX11" fmla="*/ 504825 w 1717428"/>
              <a:gd name="connsiteY11" fmla="*/ 1153996 h 1630246"/>
              <a:gd name="connsiteX12" fmla="*/ 523875 w 1717428"/>
              <a:gd name="connsiteY12" fmla="*/ 1115896 h 1630246"/>
              <a:gd name="connsiteX13" fmla="*/ 533400 w 1717428"/>
              <a:gd name="connsiteY13" fmla="*/ 1077796 h 1630246"/>
              <a:gd name="connsiteX14" fmla="*/ 552450 w 1717428"/>
              <a:gd name="connsiteY14" fmla="*/ 1011121 h 1630246"/>
              <a:gd name="connsiteX15" fmla="*/ 561975 w 1717428"/>
              <a:gd name="connsiteY15" fmla="*/ 925396 h 1630246"/>
              <a:gd name="connsiteX16" fmla="*/ 571500 w 1717428"/>
              <a:gd name="connsiteY16" fmla="*/ 896821 h 1630246"/>
              <a:gd name="connsiteX17" fmla="*/ 590550 w 1717428"/>
              <a:gd name="connsiteY17" fmla="*/ 620596 h 1630246"/>
              <a:gd name="connsiteX18" fmla="*/ 600075 w 1717428"/>
              <a:gd name="connsiteY18" fmla="*/ 363421 h 1630246"/>
              <a:gd name="connsiteX19" fmla="*/ 638175 w 1717428"/>
              <a:gd name="connsiteY19" fmla="*/ 277696 h 1630246"/>
              <a:gd name="connsiteX20" fmla="*/ 666750 w 1717428"/>
              <a:gd name="connsiteY20" fmla="*/ 268171 h 1630246"/>
              <a:gd name="connsiteX21" fmla="*/ 958757 w 1717428"/>
              <a:gd name="connsiteY21" fmla="*/ 218769 h 1630246"/>
              <a:gd name="connsiteX22" fmla="*/ 1190321 w 1717428"/>
              <a:gd name="connsiteY22" fmla="*/ 146847 h 1630246"/>
              <a:gd name="connsiteX23" fmla="*/ 1421884 w 1717428"/>
              <a:gd name="connsiteY23" fmla="*/ 146847 h 1630246"/>
              <a:gd name="connsiteX24" fmla="*/ 1499072 w 1717428"/>
              <a:gd name="connsiteY24" fmla="*/ 218769 h 1630246"/>
              <a:gd name="connsiteX25" fmla="*/ 1576259 w 1717428"/>
              <a:gd name="connsiteY25" fmla="*/ 218769 h 1630246"/>
              <a:gd name="connsiteX26" fmla="*/ 1552575 w 1717428"/>
              <a:gd name="connsiteY26" fmla="*/ 277696 h 1630246"/>
              <a:gd name="connsiteX27" fmla="*/ 1581150 w 1717428"/>
              <a:gd name="connsiteY27" fmla="*/ 268171 h 1630246"/>
              <a:gd name="connsiteX28" fmla="*/ 1576259 w 1717428"/>
              <a:gd name="connsiteY28" fmla="*/ 74925 h 1630246"/>
              <a:gd name="connsiteX29" fmla="*/ 1657350 w 1717428"/>
              <a:gd name="connsiteY29" fmla="*/ 191971 h 1630246"/>
              <a:gd name="connsiteX30" fmla="*/ 1695450 w 1717428"/>
              <a:gd name="connsiteY30" fmla="*/ 144346 h 1630246"/>
              <a:gd name="connsiteX0" fmla="*/ 0 w 1728372"/>
              <a:gd name="connsiteY0" fmla="*/ 1510369 h 1510369"/>
              <a:gd name="connsiteX1" fmla="*/ 333375 w 1728372"/>
              <a:gd name="connsiteY1" fmla="*/ 1500844 h 1510369"/>
              <a:gd name="connsiteX2" fmla="*/ 352425 w 1728372"/>
              <a:gd name="connsiteY2" fmla="*/ 1462744 h 1510369"/>
              <a:gd name="connsiteX3" fmla="*/ 361950 w 1728372"/>
              <a:gd name="connsiteY3" fmla="*/ 1424644 h 1510369"/>
              <a:gd name="connsiteX4" fmla="*/ 381000 w 1728372"/>
              <a:gd name="connsiteY4" fmla="*/ 1396069 h 1510369"/>
              <a:gd name="connsiteX5" fmla="*/ 400050 w 1728372"/>
              <a:gd name="connsiteY5" fmla="*/ 1338919 h 1510369"/>
              <a:gd name="connsiteX6" fmla="*/ 419100 w 1728372"/>
              <a:gd name="connsiteY6" fmla="*/ 1281769 h 1510369"/>
              <a:gd name="connsiteX7" fmla="*/ 428625 w 1728372"/>
              <a:gd name="connsiteY7" fmla="*/ 1253194 h 1510369"/>
              <a:gd name="connsiteX8" fmla="*/ 457200 w 1728372"/>
              <a:gd name="connsiteY8" fmla="*/ 1186519 h 1510369"/>
              <a:gd name="connsiteX9" fmla="*/ 485775 w 1728372"/>
              <a:gd name="connsiteY9" fmla="*/ 1091269 h 1510369"/>
              <a:gd name="connsiteX10" fmla="*/ 495300 w 1728372"/>
              <a:gd name="connsiteY10" fmla="*/ 1062694 h 1510369"/>
              <a:gd name="connsiteX11" fmla="*/ 504825 w 1728372"/>
              <a:gd name="connsiteY11" fmla="*/ 1034119 h 1510369"/>
              <a:gd name="connsiteX12" fmla="*/ 523875 w 1728372"/>
              <a:gd name="connsiteY12" fmla="*/ 996019 h 1510369"/>
              <a:gd name="connsiteX13" fmla="*/ 533400 w 1728372"/>
              <a:gd name="connsiteY13" fmla="*/ 957919 h 1510369"/>
              <a:gd name="connsiteX14" fmla="*/ 552450 w 1728372"/>
              <a:gd name="connsiteY14" fmla="*/ 891244 h 1510369"/>
              <a:gd name="connsiteX15" fmla="*/ 561975 w 1728372"/>
              <a:gd name="connsiteY15" fmla="*/ 805519 h 1510369"/>
              <a:gd name="connsiteX16" fmla="*/ 571500 w 1728372"/>
              <a:gd name="connsiteY16" fmla="*/ 776944 h 1510369"/>
              <a:gd name="connsiteX17" fmla="*/ 590550 w 1728372"/>
              <a:gd name="connsiteY17" fmla="*/ 500719 h 1510369"/>
              <a:gd name="connsiteX18" fmla="*/ 600075 w 1728372"/>
              <a:gd name="connsiteY18" fmla="*/ 243544 h 1510369"/>
              <a:gd name="connsiteX19" fmla="*/ 638175 w 1728372"/>
              <a:gd name="connsiteY19" fmla="*/ 157819 h 1510369"/>
              <a:gd name="connsiteX20" fmla="*/ 666750 w 1728372"/>
              <a:gd name="connsiteY20" fmla="*/ 148294 h 1510369"/>
              <a:gd name="connsiteX21" fmla="*/ 958757 w 1728372"/>
              <a:gd name="connsiteY21" fmla="*/ 98892 h 1510369"/>
              <a:gd name="connsiteX22" fmla="*/ 1190321 w 1728372"/>
              <a:gd name="connsiteY22" fmla="*/ 26970 h 1510369"/>
              <a:gd name="connsiteX23" fmla="*/ 1421884 w 1728372"/>
              <a:gd name="connsiteY23" fmla="*/ 26970 h 1510369"/>
              <a:gd name="connsiteX24" fmla="*/ 1499072 w 1728372"/>
              <a:gd name="connsiteY24" fmla="*/ 98892 h 1510369"/>
              <a:gd name="connsiteX25" fmla="*/ 1576259 w 1728372"/>
              <a:gd name="connsiteY25" fmla="*/ 98892 h 1510369"/>
              <a:gd name="connsiteX26" fmla="*/ 1552575 w 1728372"/>
              <a:gd name="connsiteY26" fmla="*/ 157819 h 1510369"/>
              <a:gd name="connsiteX27" fmla="*/ 1581150 w 1728372"/>
              <a:gd name="connsiteY27" fmla="*/ 148294 h 1510369"/>
              <a:gd name="connsiteX28" fmla="*/ 1653447 w 1728372"/>
              <a:gd name="connsiteY28" fmla="*/ 98893 h 1510369"/>
              <a:gd name="connsiteX29" fmla="*/ 1657350 w 1728372"/>
              <a:gd name="connsiteY29" fmla="*/ 72094 h 1510369"/>
              <a:gd name="connsiteX30" fmla="*/ 1695450 w 1728372"/>
              <a:gd name="connsiteY30" fmla="*/ 24469 h 1510369"/>
              <a:gd name="connsiteX0" fmla="*/ 0 w 1728372"/>
              <a:gd name="connsiteY0" fmla="*/ 1510369 h 1510369"/>
              <a:gd name="connsiteX1" fmla="*/ 333375 w 1728372"/>
              <a:gd name="connsiteY1" fmla="*/ 1500844 h 1510369"/>
              <a:gd name="connsiteX2" fmla="*/ 352425 w 1728372"/>
              <a:gd name="connsiteY2" fmla="*/ 1462744 h 1510369"/>
              <a:gd name="connsiteX3" fmla="*/ 361950 w 1728372"/>
              <a:gd name="connsiteY3" fmla="*/ 1424644 h 1510369"/>
              <a:gd name="connsiteX4" fmla="*/ 381000 w 1728372"/>
              <a:gd name="connsiteY4" fmla="*/ 1396069 h 1510369"/>
              <a:gd name="connsiteX5" fmla="*/ 400050 w 1728372"/>
              <a:gd name="connsiteY5" fmla="*/ 1338919 h 1510369"/>
              <a:gd name="connsiteX6" fmla="*/ 419100 w 1728372"/>
              <a:gd name="connsiteY6" fmla="*/ 1281769 h 1510369"/>
              <a:gd name="connsiteX7" fmla="*/ 428625 w 1728372"/>
              <a:gd name="connsiteY7" fmla="*/ 1253194 h 1510369"/>
              <a:gd name="connsiteX8" fmla="*/ 457200 w 1728372"/>
              <a:gd name="connsiteY8" fmla="*/ 1186519 h 1510369"/>
              <a:gd name="connsiteX9" fmla="*/ 485775 w 1728372"/>
              <a:gd name="connsiteY9" fmla="*/ 1091269 h 1510369"/>
              <a:gd name="connsiteX10" fmla="*/ 495300 w 1728372"/>
              <a:gd name="connsiteY10" fmla="*/ 1062694 h 1510369"/>
              <a:gd name="connsiteX11" fmla="*/ 504825 w 1728372"/>
              <a:gd name="connsiteY11" fmla="*/ 1034119 h 1510369"/>
              <a:gd name="connsiteX12" fmla="*/ 523875 w 1728372"/>
              <a:gd name="connsiteY12" fmla="*/ 996019 h 1510369"/>
              <a:gd name="connsiteX13" fmla="*/ 533400 w 1728372"/>
              <a:gd name="connsiteY13" fmla="*/ 957919 h 1510369"/>
              <a:gd name="connsiteX14" fmla="*/ 552450 w 1728372"/>
              <a:gd name="connsiteY14" fmla="*/ 891244 h 1510369"/>
              <a:gd name="connsiteX15" fmla="*/ 561975 w 1728372"/>
              <a:gd name="connsiteY15" fmla="*/ 805519 h 1510369"/>
              <a:gd name="connsiteX16" fmla="*/ 571500 w 1728372"/>
              <a:gd name="connsiteY16" fmla="*/ 776944 h 1510369"/>
              <a:gd name="connsiteX17" fmla="*/ 590550 w 1728372"/>
              <a:gd name="connsiteY17" fmla="*/ 500719 h 1510369"/>
              <a:gd name="connsiteX18" fmla="*/ 600075 w 1728372"/>
              <a:gd name="connsiteY18" fmla="*/ 243544 h 1510369"/>
              <a:gd name="connsiteX19" fmla="*/ 638175 w 1728372"/>
              <a:gd name="connsiteY19" fmla="*/ 157819 h 1510369"/>
              <a:gd name="connsiteX20" fmla="*/ 666750 w 1728372"/>
              <a:gd name="connsiteY20" fmla="*/ 148294 h 1510369"/>
              <a:gd name="connsiteX21" fmla="*/ 958757 w 1728372"/>
              <a:gd name="connsiteY21" fmla="*/ 98892 h 1510369"/>
              <a:gd name="connsiteX22" fmla="*/ 1190321 w 1728372"/>
              <a:gd name="connsiteY22" fmla="*/ 26970 h 1510369"/>
              <a:gd name="connsiteX23" fmla="*/ 1421884 w 1728372"/>
              <a:gd name="connsiteY23" fmla="*/ 26970 h 1510369"/>
              <a:gd name="connsiteX24" fmla="*/ 1499072 w 1728372"/>
              <a:gd name="connsiteY24" fmla="*/ 98892 h 1510369"/>
              <a:gd name="connsiteX25" fmla="*/ 1576259 w 1728372"/>
              <a:gd name="connsiteY25" fmla="*/ 98892 h 1510369"/>
              <a:gd name="connsiteX26" fmla="*/ 1552575 w 1728372"/>
              <a:gd name="connsiteY26" fmla="*/ 157819 h 1510369"/>
              <a:gd name="connsiteX27" fmla="*/ 1576259 w 1728372"/>
              <a:gd name="connsiteY27" fmla="*/ 98892 h 1510369"/>
              <a:gd name="connsiteX28" fmla="*/ 1653447 w 1728372"/>
              <a:gd name="connsiteY28" fmla="*/ 98893 h 1510369"/>
              <a:gd name="connsiteX29" fmla="*/ 1657350 w 1728372"/>
              <a:gd name="connsiteY29" fmla="*/ 72094 h 1510369"/>
              <a:gd name="connsiteX30" fmla="*/ 1695450 w 1728372"/>
              <a:gd name="connsiteY30" fmla="*/ 24469 h 1510369"/>
              <a:gd name="connsiteX0" fmla="*/ 0 w 1728372"/>
              <a:gd name="connsiteY0" fmla="*/ 1510369 h 1510369"/>
              <a:gd name="connsiteX1" fmla="*/ 333375 w 1728372"/>
              <a:gd name="connsiteY1" fmla="*/ 1500844 h 1510369"/>
              <a:gd name="connsiteX2" fmla="*/ 352425 w 1728372"/>
              <a:gd name="connsiteY2" fmla="*/ 1462744 h 1510369"/>
              <a:gd name="connsiteX3" fmla="*/ 361950 w 1728372"/>
              <a:gd name="connsiteY3" fmla="*/ 1424644 h 1510369"/>
              <a:gd name="connsiteX4" fmla="*/ 381000 w 1728372"/>
              <a:gd name="connsiteY4" fmla="*/ 1396069 h 1510369"/>
              <a:gd name="connsiteX5" fmla="*/ 400050 w 1728372"/>
              <a:gd name="connsiteY5" fmla="*/ 1338919 h 1510369"/>
              <a:gd name="connsiteX6" fmla="*/ 419100 w 1728372"/>
              <a:gd name="connsiteY6" fmla="*/ 1281769 h 1510369"/>
              <a:gd name="connsiteX7" fmla="*/ 428625 w 1728372"/>
              <a:gd name="connsiteY7" fmla="*/ 1253194 h 1510369"/>
              <a:gd name="connsiteX8" fmla="*/ 457200 w 1728372"/>
              <a:gd name="connsiteY8" fmla="*/ 1186519 h 1510369"/>
              <a:gd name="connsiteX9" fmla="*/ 485775 w 1728372"/>
              <a:gd name="connsiteY9" fmla="*/ 1091269 h 1510369"/>
              <a:gd name="connsiteX10" fmla="*/ 495300 w 1728372"/>
              <a:gd name="connsiteY10" fmla="*/ 1062694 h 1510369"/>
              <a:gd name="connsiteX11" fmla="*/ 504825 w 1728372"/>
              <a:gd name="connsiteY11" fmla="*/ 1034119 h 1510369"/>
              <a:gd name="connsiteX12" fmla="*/ 523875 w 1728372"/>
              <a:gd name="connsiteY12" fmla="*/ 996019 h 1510369"/>
              <a:gd name="connsiteX13" fmla="*/ 533400 w 1728372"/>
              <a:gd name="connsiteY13" fmla="*/ 957919 h 1510369"/>
              <a:gd name="connsiteX14" fmla="*/ 552450 w 1728372"/>
              <a:gd name="connsiteY14" fmla="*/ 891244 h 1510369"/>
              <a:gd name="connsiteX15" fmla="*/ 561975 w 1728372"/>
              <a:gd name="connsiteY15" fmla="*/ 805519 h 1510369"/>
              <a:gd name="connsiteX16" fmla="*/ 571500 w 1728372"/>
              <a:gd name="connsiteY16" fmla="*/ 776944 h 1510369"/>
              <a:gd name="connsiteX17" fmla="*/ 590550 w 1728372"/>
              <a:gd name="connsiteY17" fmla="*/ 500719 h 1510369"/>
              <a:gd name="connsiteX18" fmla="*/ 600075 w 1728372"/>
              <a:gd name="connsiteY18" fmla="*/ 243544 h 1510369"/>
              <a:gd name="connsiteX19" fmla="*/ 638175 w 1728372"/>
              <a:gd name="connsiteY19" fmla="*/ 157819 h 1510369"/>
              <a:gd name="connsiteX20" fmla="*/ 666750 w 1728372"/>
              <a:gd name="connsiteY20" fmla="*/ 148294 h 1510369"/>
              <a:gd name="connsiteX21" fmla="*/ 958757 w 1728372"/>
              <a:gd name="connsiteY21" fmla="*/ 98892 h 1510369"/>
              <a:gd name="connsiteX22" fmla="*/ 1190321 w 1728372"/>
              <a:gd name="connsiteY22" fmla="*/ 26970 h 1510369"/>
              <a:gd name="connsiteX23" fmla="*/ 1421884 w 1728372"/>
              <a:gd name="connsiteY23" fmla="*/ 26970 h 1510369"/>
              <a:gd name="connsiteX24" fmla="*/ 1499072 w 1728372"/>
              <a:gd name="connsiteY24" fmla="*/ 26970 h 1510369"/>
              <a:gd name="connsiteX25" fmla="*/ 1576259 w 1728372"/>
              <a:gd name="connsiteY25" fmla="*/ 98892 h 1510369"/>
              <a:gd name="connsiteX26" fmla="*/ 1552575 w 1728372"/>
              <a:gd name="connsiteY26" fmla="*/ 157819 h 1510369"/>
              <a:gd name="connsiteX27" fmla="*/ 1576259 w 1728372"/>
              <a:gd name="connsiteY27" fmla="*/ 98892 h 1510369"/>
              <a:gd name="connsiteX28" fmla="*/ 1653447 w 1728372"/>
              <a:gd name="connsiteY28" fmla="*/ 98893 h 1510369"/>
              <a:gd name="connsiteX29" fmla="*/ 1657350 w 1728372"/>
              <a:gd name="connsiteY29" fmla="*/ 72094 h 1510369"/>
              <a:gd name="connsiteX30" fmla="*/ 1695450 w 1728372"/>
              <a:gd name="connsiteY30" fmla="*/ 24469 h 1510369"/>
              <a:gd name="connsiteX0" fmla="*/ 0 w 1728372"/>
              <a:gd name="connsiteY0" fmla="*/ 1564846 h 1564846"/>
              <a:gd name="connsiteX1" fmla="*/ 333375 w 1728372"/>
              <a:gd name="connsiteY1" fmla="*/ 1555321 h 1564846"/>
              <a:gd name="connsiteX2" fmla="*/ 352425 w 1728372"/>
              <a:gd name="connsiteY2" fmla="*/ 1517221 h 1564846"/>
              <a:gd name="connsiteX3" fmla="*/ 361950 w 1728372"/>
              <a:gd name="connsiteY3" fmla="*/ 1479121 h 1564846"/>
              <a:gd name="connsiteX4" fmla="*/ 381000 w 1728372"/>
              <a:gd name="connsiteY4" fmla="*/ 1450546 h 1564846"/>
              <a:gd name="connsiteX5" fmla="*/ 400050 w 1728372"/>
              <a:gd name="connsiteY5" fmla="*/ 1393396 h 1564846"/>
              <a:gd name="connsiteX6" fmla="*/ 419100 w 1728372"/>
              <a:gd name="connsiteY6" fmla="*/ 1336246 h 1564846"/>
              <a:gd name="connsiteX7" fmla="*/ 428625 w 1728372"/>
              <a:gd name="connsiteY7" fmla="*/ 1307671 h 1564846"/>
              <a:gd name="connsiteX8" fmla="*/ 457200 w 1728372"/>
              <a:gd name="connsiteY8" fmla="*/ 1240996 h 1564846"/>
              <a:gd name="connsiteX9" fmla="*/ 485775 w 1728372"/>
              <a:gd name="connsiteY9" fmla="*/ 1145746 h 1564846"/>
              <a:gd name="connsiteX10" fmla="*/ 495300 w 1728372"/>
              <a:gd name="connsiteY10" fmla="*/ 1117171 h 1564846"/>
              <a:gd name="connsiteX11" fmla="*/ 504825 w 1728372"/>
              <a:gd name="connsiteY11" fmla="*/ 1088596 h 1564846"/>
              <a:gd name="connsiteX12" fmla="*/ 523875 w 1728372"/>
              <a:gd name="connsiteY12" fmla="*/ 1050496 h 1564846"/>
              <a:gd name="connsiteX13" fmla="*/ 533400 w 1728372"/>
              <a:gd name="connsiteY13" fmla="*/ 1012396 h 1564846"/>
              <a:gd name="connsiteX14" fmla="*/ 552450 w 1728372"/>
              <a:gd name="connsiteY14" fmla="*/ 945721 h 1564846"/>
              <a:gd name="connsiteX15" fmla="*/ 561975 w 1728372"/>
              <a:gd name="connsiteY15" fmla="*/ 859996 h 1564846"/>
              <a:gd name="connsiteX16" fmla="*/ 571500 w 1728372"/>
              <a:gd name="connsiteY16" fmla="*/ 831421 h 1564846"/>
              <a:gd name="connsiteX17" fmla="*/ 590550 w 1728372"/>
              <a:gd name="connsiteY17" fmla="*/ 555196 h 1564846"/>
              <a:gd name="connsiteX18" fmla="*/ 600075 w 1728372"/>
              <a:gd name="connsiteY18" fmla="*/ 298021 h 1564846"/>
              <a:gd name="connsiteX19" fmla="*/ 638175 w 1728372"/>
              <a:gd name="connsiteY19" fmla="*/ 212296 h 1564846"/>
              <a:gd name="connsiteX20" fmla="*/ 666750 w 1728372"/>
              <a:gd name="connsiteY20" fmla="*/ 202771 h 1564846"/>
              <a:gd name="connsiteX21" fmla="*/ 958757 w 1728372"/>
              <a:gd name="connsiteY21" fmla="*/ 153369 h 1564846"/>
              <a:gd name="connsiteX22" fmla="*/ 1190321 w 1728372"/>
              <a:gd name="connsiteY22" fmla="*/ 81447 h 1564846"/>
              <a:gd name="connsiteX23" fmla="*/ 1421884 w 1728372"/>
              <a:gd name="connsiteY23" fmla="*/ 81447 h 1564846"/>
              <a:gd name="connsiteX24" fmla="*/ 1499072 w 1728372"/>
              <a:gd name="connsiteY24" fmla="*/ 81447 h 1564846"/>
              <a:gd name="connsiteX25" fmla="*/ 1576259 w 1728372"/>
              <a:gd name="connsiteY25" fmla="*/ 153369 h 1564846"/>
              <a:gd name="connsiteX26" fmla="*/ 1552575 w 1728372"/>
              <a:gd name="connsiteY26" fmla="*/ 212296 h 1564846"/>
              <a:gd name="connsiteX27" fmla="*/ 1576259 w 1728372"/>
              <a:gd name="connsiteY27" fmla="*/ 9525 h 1564846"/>
              <a:gd name="connsiteX28" fmla="*/ 1653447 w 1728372"/>
              <a:gd name="connsiteY28" fmla="*/ 153370 h 1564846"/>
              <a:gd name="connsiteX29" fmla="*/ 1657350 w 1728372"/>
              <a:gd name="connsiteY29" fmla="*/ 126571 h 1564846"/>
              <a:gd name="connsiteX30" fmla="*/ 1695450 w 1728372"/>
              <a:gd name="connsiteY30" fmla="*/ 78946 h 1564846"/>
              <a:gd name="connsiteX0" fmla="*/ 0 w 1728372"/>
              <a:gd name="connsiteY0" fmla="*/ 1564846 h 1564846"/>
              <a:gd name="connsiteX1" fmla="*/ 333375 w 1728372"/>
              <a:gd name="connsiteY1" fmla="*/ 1555321 h 1564846"/>
              <a:gd name="connsiteX2" fmla="*/ 352425 w 1728372"/>
              <a:gd name="connsiteY2" fmla="*/ 1517221 h 1564846"/>
              <a:gd name="connsiteX3" fmla="*/ 361950 w 1728372"/>
              <a:gd name="connsiteY3" fmla="*/ 1479121 h 1564846"/>
              <a:gd name="connsiteX4" fmla="*/ 381000 w 1728372"/>
              <a:gd name="connsiteY4" fmla="*/ 1450546 h 1564846"/>
              <a:gd name="connsiteX5" fmla="*/ 400050 w 1728372"/>
              <a:gd name="connsiteY5" fmla="*/ 1393396 h 1564846"/>
              <a:gd name="connsiteX6" fmla="*/ 419100 w 1728372"/>
              <a:gd name="connsiteY6" fmla="*/ 1336246 h 1564846"/>
              <a:gd name="connsiteX7" fmla="*/ 428625 w 1728372"/>
              <a:gd name="connsiteY7" fmla="*/ 1307671 h 1564846"/>
              <a:gd name="connsiteX8" fmla="*/ 457200 w 1728372"/>
              <a:gd name="connsiteY8" fmla="*/ 1240996 h 1564846"/>
              <a:gd name="connsiteX9" fmla="*/ 485775 w 1728372"/>
              <a:gd name="connsiteY9" fmla="*/ 1145746 h 1564846"/>
              <a:gd name="connsiteX10" fmla="*/ 495300 w 1728372"/>
              <a:gd name="connsiteY10" fmla="*/ 1117171 h 1564846"/>
              <a:gd name="connsiteX11" fmla="*/ 504825 w 1728372"/>
              <a:gd name="connsiteY11" fmla="*/ 1088596 h 1564846"/>
              <a:gd name="connsiteX12" fmla="*/ 523875 w 1728372"/>
              <a:gd name="connsiteY12" fmla="*/ 1050496 h 1564846"/>
              <a:gd name="connsiteX13" fmla="*/ 533400 w 1728372"/>
              <a:gd name="connsiteY13" fmla="*/ 1012396 h 1564846"/>
              <a:gd name="connsiteX14" fmla="*/ 552450 w 1728372"/>
              <a:gd name="connsiteY14" fmla="*/ 945721 h 1564846"/>
              <a:gd name="connsiteX15" fmla="*/ 561975 w 1728372"/>
              <a:gd name="connsiteY15" fmla="*/ 859996 h 1564846"/>
              <a:gd name="connsiteX16" fmla="*/ 571500 w 1728372"/>
              <a:gd name="connsiteY16" fmla="*/ 831421 h 1564846"/>
              <a:gd name="connsiteX17" fmla="*/ 590550 w 1728372"/>
              <a:gd name="connsiteY17" fmla="*/ 555196 h 1564846"/>
              <a:gd name="connsiteX18" fmla="*/ 600075 w 1728372"/>
              <a:gd name="connsiteY18" fmla="*/ 298021 h 1564846"/>
              <a:gd name="connsiteX19" fmla="*/ 638175 w 1728372"/>
              <a:gd name="connsiteY19" fmla="*/ 212296 h 1564846"/>
              <a:gd name="connsiteX20" fmla="*/ 666750 w 1728372"/>
              <a:gd name="connsiteY20" fmla="*/ 202771 h 1564846"/>
              <a:gd name="connsiteX21" fmla="*/ 958757 w 1728372"/>
              <a:gd name="connsiteY21" fmla="*/ 153369 h 1564846"/>
              <a:gd name="connsiteX22" fmla="*/ 1190321 w 1728372"/>
              <a:gd name="connsiteY22" fmla="*/ 81447 h 1564846"/>
              <a:gd name="connsiteX23" fmla="*/ 1421884 w 1728372"/>
              <a:gd name="connsiteY23" fmla="*/ 81447 h 1564846"/>
              <a:gd name="connsiteX24" fmla="*/ 1499072 w 1728372"/>
              <a:gd name="connsiteY24" fmla="*/ 81447 h 1564846"/>
              <a:gd name="connsiteX25" fmla="*/ 1576259 w 1728372"/>
              <a:gd name="connsiteY25" fmla="*/ 153369 h 1564846"/>
              <a:gd name="connsiteX26" fmla="*/ 1576259 w 1728372"/>
              <a:gd name="connsiteY26" fmla="*/ 153370 h 1564846"/>
              <a:gd name="connsiteX27" fmla="*/ 1576259 w 1728372"/>
              <a:gd name="connsiteY27" fmla="*/ 9525 h 1564846"/>
              <a:gd name="connsiteX28" fmla="*/ 1653447 w 1728372"/>
              <a:gd name="connsiteY28" fmla="*/ 153370 h 1564846"/>
              <a:gd name="connsiteX29" fmla="*/ 1657350 w 1728372"/>
              <a:gd name="connsiteY29" fmla="*/ 126571 h 1564846"/>
              <a:gd name="connsiteX30" fmla="*/ 1695450 w 1728372"/>
              <a:gd name="connsiteY30" fmla="*/ 78946 h 1564846"/>
              <a:gd name="connsiteX0" fmla="*/ 0 w 1728372"/>
              <a:gd name="connsiteY0" fmla="*/ 1510369 h 1510369"/>
              <a:gd name="connsiteX1" fmla="*/ 333375 w 1728372"/>
              <a:gd name="connsiteY1" fmla="*/ 1500844 h 1510369"/>
              <a:gd name="connsiteX2" fmla="*/ 352425 w 1728372"/>
              <a:gd name="connsiteY2" fmla="*/ 1462744 h 1510369"/>
              <a:gd name="connsiteX3" fmla="*/ 361950 w 1728372"/>
              <a:gd name="connsiteY3" fmla="*/ 1424644 h 1510369"/>
              <a:gd name="connsiteX4" fmla="*/ 381000 w 1728372"/>
              <a:gd name="connsiteY4" fmla="*/ 1396069 h 1510369"/>
              <a:gd name="connsiteX5" fmla="*/ 400050 w 1728372"/>
              <a:gd name="connsiteY5" fmla="*/ 1338919 h 1510369"/>
              <a:gd name="connsiteX6" fmla="*/ 419100 w 1728372"/>
              <a:gd name="connsiteY6" fmla="*/ 1281769 h 1510369"/>
              <a:gd name="connsiteX7" fmla="*/ 428625 w 1728372"/>
              <a:gd name="connsiteY7" fmla="*/ 1253194 h 1510369"/>
              <a:gd name="connsiteX8" fmla="*/ 457200 w 1728372"/>
              <a:gd name="connsiteY8" fmla="*/ 1186519 h 1510369"/>
              <a:gd name="connsiteX9" fmla="*/ 485775 w 1728372"/>
              <a:gd name="connsiteY9" fmla="*/ 1091269 h 1510369"/>
              <a:gd name="connsiteX10" fmla="*/ 495300 w 1728372"/>
              <a:gd name="connsiteY10" fmla="*/ 1062694 h 1510369"/>
              <a:gd name="connsiteX11" fmla="*/ 504825 w 1728372"/>
              <a:gd name="connsiteY11" fmla="*/ 1034119 h 1510369"/>
              <a:gd name="connsiteX12" fmla="*/ 523875 w 1728372"/>
              <a:gd name="connsiteY12" fmla="*/ 996019 h 1510369"/>
              <a:gd name="connsiteX13" fmla="*/ 533400 w 1728372"/>
              <a:gd name="connsiteY13" fmla="*/ 957919 h 1510369"/>
              <a:gd name="connsiteX14" fmla="*/ 552450 w 1728372"/>
              <a:gd name="connsiteY14" fmla="*/ 891244 h 1510369"/>
              <a:gd name="connsiteX15" fmla="*/ 561975 w 1728372"/>
              <a:gd name="connsiteY15" fmla="*/ 805519 h 1510369"/>
              <a:gd name="connsiteX16" fmla="*/ 571500 w 1728372"/>
              <a:gd name="connsiteY16" fmla="*/ 776944 h 1510369"/>
              <a:gd name="connsiteX17" fmla="*/ 590550 w 1728372"/>
              <a:gd name="connsiteY17" fmla="*/ 500719 h 1510369"/>
              <a:gd name="connsiteX18" fmla="*/ 600075 w 1728372"/>
              <a:gd name="connsiteY18" fmla="*/ 243544 h 1510369"/>
              <a:gd name="connsiteX19" fmla="*/ 638175 w 1728372"/>
              <a:gd name="connsiteY19" fmla="*/ 157819 h 1510369"/>
              <a:gd name="connsiteX20" fmla="*/ 666750 w 1728372"/>
              <a:gd name="connsiteY20" fmla="*/ 148294 h 1510369"/>
              <a:gd name="connsiteX21" fmla="*/ 958757 w 1728372"/>
              <a:gd name="connsiteY21" fmla="*/ 98892 h 1510369"/>
              <a:gd name="connsiteX22" fmla="*/ 1190321 w 1728372"/>
              <a:gd name="connsiteY22" fmla="*/ 26970 h 1510369"/>
              <a:gd name="connsiteX23" fmla="*/ 1421884 w 1728372"/>
              <a:gd name="connsiteY23" fmla="*/ 26970 h 1510369"/>
              <a:gd name="connsiteX24" fmla="*/ 1499072 w 1728372"/>
              <a:gd name="connsiteY24" fmla="*/ 26970 h 1510369"/>
              <a:gd name="connsiteX25" fmla="*/ 1576259 w 1728372"/>
              <a:gd name="connsiteY25" fmla="*/ 98892 h 1510369"/>
              <a:gd name="connsiteX26" fmla="*/ 1576259 w 1728372"/>
              <a:gd name="connsiteY26" fmla="*/ 98893 h 1510369"/>
              <a:gd name="connsiteX27" fmla="*/ 1653447 w 1728372"/>
              <a:gd name="connsiteY27" fmla="*/ 26971 h 1510369"/>
              <a:gd name="connsiteX28" fmla="*/ 1653447 w 1728372"/>
              <a:gd name="connsiteY28" fmla="*/ 98893 h 1510369"/>
              <a:gd name="connsiteX29" fmla="*/ 1657350 w 1728372"/>
              <a:gd name="connsiteY29" fmla="*/ 72094 h 1510369"/>
              <a:gd name="connsiteX30" fmla="*/ 1695450 w 1728372"/>
              <a:gd name="connsiteY30" fmla="*/ 24469 h 1510369"/>
              <a:gd name="connsiteX0" fmla="*/ 0 w 1728372"/>
              <a:gd name="connsiteY0" fmla="*/ 1555493 h 1555493"/>
              <a:gd name="connsiteX1" fmla="*/ 333375 w 1728372"/>
              <a:gd name="connsiteY1" fmla="*/ 1545968 h 1555493"/>
              <a:gd name="connsiteX2" fmla="*/ 352425 w 1728372"/>
              <a:gd name="connsiteY2" fmla="*/ 1507868 h 1555493"/>
              <a:gd name="connsiteX3" fmla="*/ 361950 w 1728372"/>
              <a:gd name="connsiteY3" fmla="*/ 1469768 h 1555493"/>
              <a:gd name="connsiteX4" fmla="*/ 381000 w 1728372"/>
              <a:gd name="connsiteY4" fmla="*/ 1441193 h 1555493"/>
              <a:gd name="connsiteX5" fmla="*/ 400050 w 1728372"/>
              <a:gd name="connsiteY5" fmla="*/ 1384043 h 1555493"/>
              <a:gd name="connsiteX6" fmla="*/ 419100 w 1728372"/>
              <a:gd name="connsiteY6" fmla="*/ 1326893 h 1555493"/>
              <a:gd name="connsiteX7" fmla="*/ 428625 w 1728372"/>
              <a:gd name="connsiteY7" fmla="*/ 1298318 h 1555493"/>
              <a:gd name="connsiteX8" fmla="*/ 457200 w 1728372"/>
              <a:gd name="connsiteY8" fmla="*/ 1231643 h 1555493"/>
              <a:gd name="connsiteX9" fmla="*/ 485775 w 1728372"/>
              <a:gd name="connsiteY9" fmla="*/ 1136393 h 1555493"/>
              <a:gd name="connsiteX10" fmla="*/ 495300 w 1728372"/>
              <a:gd name="connsiteY10" fmla="*/ 1107818 h 1555493"/>
              <a:gd name="connsiteX11" fmla="*/ 504825 w 1728372"/>
              <a:gd name="connsiteY11" fmla="*/ 1079243 h 1555493"/>
              <a:gd name="connsiteX12" fmla="*/ 523875 w 1728372"/>
              <a:gd name="connsiteY12" fmla="*/ 1041143 h 1555493"/>
              <a:gd name="connsiteX13" fmla="*/ 533400 w 1728372"/>
              <a:gd name="connsiteY13" fmla="*/ 1003043 h 1555493"/>
              <a:gd name="connsiteX14" fmla="*/ 552450 w 1728372"/>
              <a:gd name="connsiteY14" fmla="*/ 936368 h 1555493"/>
              <a:gd name="connsiteX15" fmla="*/ 561975 w 1728372"/>
              <a:gd name="connsiteY15" fmla="*/ 850643 h 1555493"/>
              <a:gd name="connsiteX16" fmla="*/ 571500 w 1728372"/>
              <a:gd name="connsiteY16" fmla="*/ 822068 h 1555493"/>
              <a:gd name="connsiteX17" fmla="*/ 590550 w 1728372"/>
              <a:gd name="connsiteY17" fmla="*/ 545843 h 1555493"/>
              <a:gd name="connsiteX18" fmla="*/ 600075 w 1728372"/>
              <a:gd name="connsiteY18" fmla="*/ 288668 h 1555493"/>
              <a:gd name="connsiteX19" fmla="*/ 638175 w 1728372"/>
              <a:gd name="connsiteY19" fmla="*/ 202943 h 1555493"/>
              <a:gd name="connsiteX20" fmla="*/ 666750 w 1728372"/>
              <a:gd name="connsiteY20" fmla="*/ 193418 h 1555493"/>
              <a:gd name="connsiteX21" fmla="*/ 958757 w 1728372"/>
              <a:gd name="connsiteY21" fmla="*/ 144016 h 1555493"/>
              <a:gd name="connsiteX22" fmla="*/ 1190321 w 1728372"/>
              <a:gd name="connsiteY22" fmla="*/ 72094 h 1555493"/>
              <a:gd name="connsiteX23" fmla="*/ 1421884 w 1728372"/>
              <a:gd name="connsiteY23" fmla="*/ 72094 h 1555493"/>
              <a:gd name="connsiteX24" fmla="*/ 1499072 w 1728372"/>
              <a:gd name="connsiteY24" fmla="*/ 72094 h 1555493"/>
              <a:gd name="connsiteX25" fmla="*/ 1576259 w 1728372"/>
              <a:gd name="connsiteY25" fmla="*/ 144016 h 1555493"/>
              <a:gd name="connsiteX26" fmla="*/ 1576259 w 1728372"/>
              <a:gd name="connsiteY26" fmla="*/ 144017 h 1555493"/>
              <a:gd name="connsiteX27" fmla="*/ 1653447 w 1728372"/>
              <a:gd name="connsiteY27" fmla="*/ 72095 h 1555493"/>
              <a:gd name="connsiteX28" fmla="*/ 1653447 w 1728372"/>
              <a:gd name="connsiteY28" fmla="*/ 144017 h 1555493"/>
              <a:gd name="connsiteX29" fmla="*/ 1653447 w 1728372"/>
              <a:gd name="connsiteY29" fmla="*/ 72094 h 1555493"/>
              <a:gd name="connsiteX30" fmla="*/ 1695450 w 1728372"/>
              <a:gd name="connsiteY30" fmla="*/ 69593 h 1555493"/>
              <a:gd name="connsiteX0" fmla="*/ 0 w 1728372"/>
              <a:gd name="connsiteY0" fmla="*/ 1555493 h 1555493"/>
              <a:gd name="connsiteX1" fmla="*/ 333375 w 1728372"/>
              <a:gd name="connsiteY1" fmla="*/ 1545968 h 1555493"/>
              <a:gd name="connsiteX2" fmla="*/ 352425 w 1728372"/>
              <a:gd name="connsiteY2" fmla="*/ 1507868 h 1555493"/>
              <a:gd name="connsiteX3" fmla="*/ 361950 w 1728372"/>
              <a:gd name="connsiteY3" fmla="*/ 1469768 h 1555493"/>
              <a:gd name="connsiteX4" fmla="*/ 381000 w 1728372"/>
              <a:gd name="connsiteY4" fmla="*/ 1441193 h 1555493"/>
              <a:gd name="connsiteX5" fmla="*/ 400050 w 1728372"/>
              <a:gd name="connsiteY5" fmla="*/ 1384043 h 1555493"/>
              <a:gd name="connsiteX6" fmla="*/ 419100 w 1728372"/>
              <a:gd name="connsiteY6" fmla="*/ 1326893 h 1555493"/>
              <a:gd name="connsiteX7" fmla="*/ 428625 w 1728372"/>
              <a:gd name="connsiteY7" fmla="*/ 1298318 h 1555493"/>
              <a:gd name="connsiteX8" fmla="*/ 457200 w 1728372"/>
              <a:gd name="connsiteY8" fmla="*/ 1231643 h 1555493"/>
              <a:gd name="connsiteX9" fmla="*/ 485775 w 1728372"/>
              <a:gd name="connsiteY9" fmla="*/ 1136393 h 1555493"/>
              <a:gd name="connsiteX10" fmla="*/ 495300 w 1728372"/>
              <a:gd name="connsiteY10" fmla="*/ 1107818 h 1555493"/>
              <a:gd name="connsiteX11" fmla="*/ 504825 w 1728372"/>
              <a:gd name="connsiteY11" fmla="*/ 1079243 h 1555493"/>
              <a:gd name="connsiteX12" fmla="*/ 523875 w 1728372"/>
              <a:gd name="connsiteY12" fmla="*/ 1041143 h 1555493"/>
              <a:gd name="connsiteX13" fmla="*/ 533400 w 1728372"/>
              <a:gd name="connsiteY13" fmla="*/ 1003043 h 1555493"/>
              <a:gd name="connsiteX14" fmla="*/ 552450 w 1728372"/>
              <a:gd name="connsiteY14" fmla="*/ 936368 h 1555493"/>
              <a:gd name="connsiteX15" fmla="*/ 561975 w 1728372"/>
              <a:gd name="connsiteY15" fmla="*/ 850643 h 1555493"/>
              <a:gd name="connsiteX16" fmla="*/ 571500 w 1728372"/>
              <a:gd name="connsiteY16" fmla="*/ 822068 h 1555493"/>
              <a:gd name="connsiteX17" fmla="*/ 590550 w 1728372"/>
              <a:gd name="connsiteY17" fmla="*/ 545843 h 1555493"/>
              <a:gd name="connsiteX18" fmla="*/ 600075 w 1728372"/>
              <a:gd name="connsiteY18" fmla="*/ 288668 h 1555493"/>
              <a:gd name="connsiteX19" fmla="*/ 638175 w 1728372"/>
              <a:gd name="connsiteY19" fmla="*/ 202943 h 1555493"/>
              <a:gd name="connsiteX20" fmla="*/ 666750 w 1728372"/>
              <a:gd name="connsiteY20" fmla="*/ 193418 h 1555493"/>
              <a:gd name="connsiteX21" fmla="*/ 958757 w 1728372"/>
              <a:gd name="connsiteY21" fmla="*/ 144016 h 1555493"/>
              <a:gd name="connsiteX22" fmla="*/ 1190321 w 1728372"/>
              <a:gd name="connsiteY22" fmla="*/ 72094 h 1555493"/>
              <a:gd name="connsiteX23" fmla="*/ 1421884 w 1728372"/>
              <a:gd name="connsiteY23" fmla="*/ 72094 h 1555493"/>
              <a:gd name="connsiteX24" fmla="*/ 1499072 w 1728372"/>
              <a:gd name="connsiteY24" fmla="*/ 72094 h 1555493"/>
              <a:gd name="connsiteX25" fmla="*/ 1576259 w 1728372"/>
              <a:gd name="connsiteY25" fmla="*/ 144016 h 1555493"/>
              <a:gd name="connsiteX26" fmla="*/ 1576259 w 1728372"/>
              <a:gd name="connsiteY26" fmla="*/ 144016 h 1555493"/>
              <a:gd name="connsiteX27" fmla="*/ 1653447 w 1728372"/>
              <a:gd name="connsiteY27" fmla="*/ 72095 h 1555493"/>
              <a:gd name="connsiteX28" fmla="*/ 1653447 w 1728372"/>
              <a:gd name="connsiteY28" fmla="*/ 144017 h 1555493"/>
              <a:gd name="connsiteX29" fmla="*/ 1653447 w 1728372"/>
              <a:gd name="connsiteY29" fmla="*/ 72094 h 1555493"/>
              <a:gd name="connsiteX30" fmla="*/ 1695450 w 1728372"/>
              <a:gd name="connsiteY30" fmla="*/ 69593 h 1555493"/>
              <a:gd name="connsiteX0" fmla="*/ 0 w 1713525"/>
              <a:gd name="connsiteY0" fmla="*/ 1558324 h 1558324"/>
              <a:gd name="connsiteX1" fmla="*/ 333375 w 1713525"/>
              <a:gd name="connsiteY1" fmla="*/ 1548799 h 1558324"/>
              <a:gd name="connsiteX2" fmla="*/ 352425 w 1713525"/>
              <a:gd name="connsiteY2" fmla="*/ 1510699 h 1558324"/>
              <a:gd name="connsiteX3" fmla="*/ 361950 w 1713525"/>
              <a:gd name="connsiteY3" fmla="*/ 1472599 h 1558324"/>
              <a:gd name="connsiteX4" fmla="*/ 381000 w 1713525"/>
              <a:gd name="connsiteY4" fmla="*/ 1444024 h 1558324"/>
              <a:gd name="connsiteX5" fmla="*/ 400050 w 1713525"/>
              <a:gd name="connsiteY5" fmla="*/ 1386874 h 1558324"/>
              <a:gd name="connsiteX6" fmla="*/ 419100 w 1713525"/>
              <a:gd name="connsiteY6" fmla="*/ 1329724 h 1558324"/>
              <a:gd name="connsiteX7" fmla="*/ 428625 w 1713525"/>
              <a:gd name="connsiteY7" fmla="*/ 1301149 h 1558324"/>
              <a:gd name="connsiteX8" fmla="*/ 457200 w 1713525"/>
              <a:gd name="connsiteY8" fmla="*/ 1234474 h 1558324"/>
              <a:gd name="connsiteX9" fmla="*/ 485775 w 1713525"/>
              <a:gd name="connsiteY9" fmla="*/ 1139224 h 1558324"/>
              <a:gd name="connsiteX10" fmla="*/ 495300 w 1713525"/>
              <a:gd name="connsiteY10" fmla="*/ 1110649 h 1558324"/>
              <a:gd name="connsiteX11" fmla="*/ 504825 w 1713525"/>
              <a:gd name="connsiteY11" fmla="*/ 1082074 h 1558324"/>
              <a:gd name="connsiteX12" fmla="*/ 523875 w 1713525"/>
              <a:gd name="connsiteY12" fmla="*/ 1043974 h 1558324"/>
              <a:gd name="connsiteX13" fmla="*/ 533400 w 1713525"/>
              <a:gd name="connsiteY13" fmla="*/ 1005874 h 1558324"/>
              <a:gd name="connsiteX14" fmla="*/ 552450 w 1713525"/>
              <a:gd name="connsiteY14" fmla="*/ 939199 h 1558324"/>
              <a:gd name="connsiteX15" fmla="*/ 561975 w 1713525"/>
              <a:gd name="connsiteY15" fmla="*/ 853474 h 1558324"/>
              <a:gd name="connsiteX16" fmla="*/ 571500 w 1713525"/>
              <a:gd name="connsiteY16" fmla="*/ 824899 h 1558324"/>
              <a:gd name="connsiteX17" fmla="*/ 590550 w 1713525"/>
              <a:gd name="connsiteY17" fmla="*/ 548674 h 1558324"/>
              <a:gd name="connsiteX18" fmla="*/ 600075 w 1713525"/>
              <a:gd name="connsiteY18" fmla="*/ 291499 h 1558324"/>
              <a:gd name="connsiteX19" fmla="*/ 638175 w 1713525"/>
              <a:gd name="connsiteY19" fmla="*/ 205774 h 1558324"/>
              <a:gd name="connsiteX20" fmla="*/ 666750 w 1713525"/>
              <a:gd name="connsiteY20" fmla="*/ 196249 h 1558324"/>
              <a:gd name="connsiteX21" fmla="*/ 958757 w 1713525"/>
              <a:gd name="connsiteY21" fmla="*/ 146847 h 1558324"/>
              <a:gd name="connsiteX22" fmla="*/ 1190321 w 1713525"/>
              <a:gd name="connsiteY22" fmla="*/ 74925 h 1558324"/>
              <a:gd name="connsiteX23" fmla="*/ 1421884 w 1713525"/>
              <a:gd name="connsiteY23" fmla="*/ 74925 h 1558324"/>
              <a:gd name="connsiteX24" fmla="*/ 1499072 w 1713525"/>
              <a:gd name="connsiteY24" fmla="*/ 74925 h 1558324"/>
              <a:gd name="connsiteX25" fmla="*/ 1576259 w 1713525"/>
              <a:gd name="connsiteY25" fmla="*/ 146847 h 1558324"/>
              <a:gd name="connsiteX26" fmla="*/ 1576259 w 1713525"/>
              <a:gd name="connsiteY26" fmla="*/ 146847 h 1558324"/>
              <a:gd name="connsiteX27" fmla="*/ 1653447 w 1713525"/>
              <a:gd name="connsiteY27" fmla="*/ 74926 h 1558324"/>
              <a:gd name="connsiteX28" fmla="*/ 1576259 w 1713525"/>
              <a:gd name="connsiteY28" fmla="*/ 74925 h 1558324"/>
              <a:gd name="connsiteX29" fmla="*/ 1653447 w 1713525"/>
              <a:gd name="connsiteY29" fmla="*/ 74925 h 1558324"/>
              <a:gd name="connsiteX30" fmla="*/ 1695450 w 1713525"/>
              <a:gd name="connsiteY30" fmla="*/ 72424 h 1558324"/>
              <a:gd name="connsiteX0" fmla="*/ 0 w 1713525"/>
              <a:gd name="connsiteY0" fmla="*/ 1558324 h 1558324"/>
              <a:gd name="connsiteX1" fmla="*/ 333375 w 1713525"/>
              <a:gd name="connsiteY1" fmla="*/ 1548799 h 1558324"/>
              <a:gd name="connsiteX2" fmla="*/ 352425 w 1713525"/>
              <a:gd name="connsiteY2" fmla="*/ 1510699 h 1558324"/>
              <a:gd name="connsiteX3" fmla="*/ 361950 w 1713525"/>
              <a:gd name="connsiteY3" fmla="*/ 1472599 h 1558324"/>
              <a:gd name="connsiteX4" fmla="*/ 381000 w 1713525"/>
              <a:gd name="connsiteY4" fmla="*/ 1444024 h 1558324"/>
              <a:gd name="connsiteX5" fmla="*/ 400050 w 1713525"/>
              <a:gd name="connsiteY5" fmla="*/ 1386874 h 1558324"/>
              <a:gd name="connsiteX6" fmla="*/ 419100 w 1713525"/>
              <a:gd name="connsiteY6" fmla="*/ 1329724 h 1558324"/>
              <a:gd name="connsiteX7" fmla="*/ 428625 w 1713525"/>
              <a:gd name="connsiteY7" fmla="*/ 1301149 h 1558324"/>
              <a:gd name="connsiteX8" fmla="*/ 457200 w 1713525"/>
              <a:gd name="connsiteY8" fmla="*/ 1234474 h 1558324"/>
              <a:gd name="connsiteX9" fmla="*/ 485775 w 1713525"/>
              <a:gd name="connsiteY9" fmla="*/ 1139224 h 1558324"/>
              <a:gd name="connsiteX10" fmla="*/ 495300 w 1713525"/>
              <a:gd name="connsiteY10" fmla="*/ 1110649 h 1558324"/>
              <a:gd name="connsiteX11" fmla="*/ 504825 w 1713525"/>
              <a:gd name="connsiteY11" fmla="*/ 1082074 h 1558324"/>
              <a:gd name="connsiteX12" fmla="*/ 523875 w 1713525"/>
              <a:gd name="connsiteY12" fmla="*/ 1043974 h 1558324"/>
              <a:gd name="connsiteX13" fmla="*/ 533400 w 1713525"/>
              <a:gd name="connsiteY13" fmla="*/ 1005874 h 1558324"/>
              <a:gd name="connsiteX14" fmla="*/ 552450 w 1713525"/>
              <a:gd name="connsiteY14" fmla="*/ 939199 h 1558324"/>
              <a:gd name="connsiteX15" fmla="*/ 561975 w 1713525"/>
              <a:gd name="connsiteY15" fmla="*/ 853474 h 1558324"/>
              <a:gd name="connsiteX16" fmla="*/ 571500 w 1713525"/>
              <a:gd name="connsiteY16" fmla="*/ 824899 h 1558324"/>
              <a:gd name="connsiteX17" fmla="*/ 590550 w 1713525"/>
              <a:gd name="connsiteY17" fmla="*/ 548674 h 1558324"/>
              <a:gd name="connsiteX18" fmla="*/ 600075 w 1713525"/>
              <a:gd name="connsiteY18" fmla="*/ 291499 h 1558324"/>
              <a:gd name="connsiteX19" fmla="*/ 638175 w 1713525"/>
              <a:gd name="connsiteY19" fmla="*/ 205774 h 1558324"/>
              <a:gd name="connsiteX20" fmla="*/ 666750 w 1713525"/>
              <a:gd name="connsiteY20" fmla="*/ 196249 h 1558324"/>
              <a:gd name="connsiteX21" fmla="*/ 958757 w 1713525"/>
              <a:gd name="connsiteY21" fmla="*/ 146847 h 1558324"/>
              <a:gd name="connsiteX22" fmla="*/ 1190321 w 1713525"/>
              <a:gd name="connsiteY22" fmla="*/ 74925 h 1558324"/>
              <a:gd name="connsiteX23" fmla="*/ 1421884 w 1713525"/>
              <a:gd name="connsiteY23" fmla="*/ 74925 h 1558324"/>
              <a:gd name="connsiteX24" fmla="*/ 1499072 w 1713525"/>
              <a:gd name="connsiteY24" fmla="*/ 74925 h 1558324"/>
              <a:gd name="connsiteX25" fmla="*/ 1576259 w 1713525"/>
              <a:gd name="connsiteY25" fmla="*/ 146847 h 1558324"/>
              <a:gd name="connsiteX26" fmla="*/ 1576260 w 1713525"/>
              <a:gd name="connsiteY26" fmla="*/ 74926 h 1558324"/>
              <a:gd name="connsiteX27" fmla="*/ 1653447 w 1713525"/>
              <a:gd name="connsiteY27" fmla="*/ 74926 h 1558324"/>
              <a:gd name="connsiteX28" fmla="*/ 1576259 w 1713525"/>
              <a:gd name="connsiteY28" fmla="*/ 74925 h 1558324"/>
              <a:gd name="connsiteX29" fmla="*/ 1653447 w 1713525"/>
              <a:gd name="connsiteY29" fmla="*/ 74925 h 1558324"/>
              <a:gd name="connsiteX30" fmla="*/ 1695450 w 1713525"/>
              <a:gd name="connsiteY30" fmla="*/ 72424 h 1558324"/>
              <a:gd name="connsiteX0" fmla="*/ 0 w 1713525"/>
              <a:gd name="connsiteY0" fmla="*/ 1558324 h 1558324"/>
              <a:gd name="connsiteX1" fmla="*/ 333375 w 1713525"/>
              <a:gd name="connsiteY1" fmla="*/ 1548799 h 1558324"/>
              <a:gd name="connsiteX2" fmla="*/ 352425 w 1713525"/>
              <a:gd name="connsiteY2" fmla="*/ 1510699 h 1558324"/>
              <a:gd name="connsiteX3" fmla="*/ 361950 w 1713525"/>
              <a:gd name="connsiteY3" fmla="*/ 1472599 h 1558324"/>
              <a:gd name="connsiteX4" fmla="*/ 381000 w 1713525"/>
              <a:gd name="connsiteY4" fmla="*/ 1444024 h 1558324"/>
              <a:gd name="connsiteX5" fmla="*/ 400050 w 1713525"/>
              <a:gd name="connsiteY5" fmla="*/ 1386874 h 1558324"/>
              <a:gd name="connsiteX6" fmla="*/ 419100 w 1713525"/>
              <a:gd name="connsiteY6" fmla="*/ 1329724 h 1558324"/>
              <a:gd name="connsiteX7" fmla="*/ 428625 w 1713525"/>
              <a:gd name="connsiteY7" fmla="*/ 1301149 h 1558324"/>
              <a:gd name="connsiteX8" fmla="*/ 457200 w 1713525"/>
              <a:gd name="connsiteY8" fmla="*/ 1234474 h 1558324"/>
              <a:gd name="connsiteX9" fmla="*/ 485775 w 1713525"/>
              <a:gd name="connsiteY9" fmla="*/ 1139224 h 1558324"/>
              <a:gd name="connsiteX10" fmla="*/ 495300 w 1713525"/>
              <a:gd name="connsiteY10" fmla="*/ 1110649 h 1558324"/>
              <a:gd name="connsiteX11" fmla="*/ 504825 w 1713525"/>
              <a:gd name="connsiteY11" fmla="*/ 1082074 h 1558324"/>
              <a:gd name="connsiteX12" fmla="*/ 523875 w 1713525"/>
              <a:gd name="connsiteY12" fmla="*/ 1043974 h 1558324"/>
              <a:gd name="connsiteX13" fmla="*/ 533400 w 1713525"/>
              <a:gd name="connsiteY13" fmla="*/ 1005874 h 1558324"/>
              <a:gd name="connsiteX14" fmla="*/ 552450 w 1713525"/>
              <a:gd name="connsiteY14" fmla="*/ 939199 h 1558324"/>
              <a:gd name="connsiteX15" fmla="*/ 561975 w 1713525"/>
              <a:gd name="connsiteY15" fmla="*/ 853474 h 1558324"/>
              <a:gd name="connsiteX16" fmla="*/ 571500 w 1713525"/>
              <a:gd name="connsiteY16" fmla="*/ 824899 h 1558324"/>
              <a:gd name="connsiteX17" fmla="*/ 590550 w 1713525"/>
              <a:gd name="connsiteY17" fmla="*/ 548674 h 1558324"/>
              <a:gd name="connsiteX18" fmla="*/ 600075 w 1713525"/>
              <a:gd name="connsiteY18" fmla="*/ 291499 h 1558324"/>
              <a:gd name="connsiteX19" fmla="*/ 638175 w 1713525"/>
              <a:gd name="connsiteY19" fmla="*/ 205774 h 1558324"/>
              <a:gd name="connsiteX20" fmla="*/ 666750 w 1713525"/>
              <a:gd name="connsiteY20" fmla="*/ 196249 h 1558324"/>
              <a:gd name="connsiteX21" fmla="*/ 958757 w 1713525"/>
              <a:gd name="connsiteY21" fmla="*/ 146847 h 1558324"/>
              <a:gd name="connsiteX22" fmla="*/ 1190321 w 1713525"/>
              <a:gd name="connsiteY22" fmla="*/ 74925 h 1558324"/>
              <a:gd name="connsiteX23" fmla="*/ 1421884 w 1713525"/>
              <a:gd name="connsiteY23" fmla="*/ 74925 h 1558324"/>
              <a:gd name="connsiteX24" fmla="*/ 1499072 w 1713525"/>
              <a:gd name="connsiteY24" fmla="*/ 74925 h 1558324"/>
              <a:gd name="connsiteX25" fmla="*/ 1653448 w 1713525"/>
              <a:gd name="connsiteY25" fmla="*/ 74926 h 1558324"/>
              <a:gd name="connsiteX26" fmla="*/ 1576260 w 1713525"/>
              <a:gd name="connsiteY26" fmla="*/ 74926 h 1558324"/>
              <a:gd name="connsiteX27" fmla="*/ 1653447 w 1713525"/>
              <a:gd name="connsiteY27" fmla="*/ 74926 h 1558324"/>
              <a:gd name="connsiteX28" fmla="*/ 1576259 w 1713525"/>
              <a:gd name="connsiteY28" fmla="*/ 74925 h 1558324"/>
              <a:gd name="connsiteX29" fmla="*/ 1653447 w 1713525"/>
              <a:gd name="connsiteY29" fmla="*/ 74925 h 1558324"/>
              <a:gd name="connsiteX30" fmla="*/ 1695450 w 1713525"/>
              <a:gd name="connsiteY30" fmla="*/ 72424 h 15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13525" h="1558324">
                <a:moveTo>
                  <a:pt x="0" y="1558324"/>
                </a:moveTo>
                <a:lnTo>
                  <a:pt x="333375" y="1548799"/>
                </a:lnTo>
                <a:cubicBezTo>
                  <a:pt x="347446" y="1546897"/>
                  <a:pt x="347439" y="1523994"/>
                  <a:pt x="352425" y="1510699"/>
                </a:cubicBezTo>
                <a:cubicBezTo>
                  <a:pt x="357022" y="1498442"/>
                  <a:pt x="356793" y="1484631"/>
                  <a:pt x="361950" y="1472599"/>
                </a:cubicBezTo>
                <a:cubicBezTo>
                  <a:pt x="366459" y="1462077"/>
                  <a:pt x="376351" y="1454485"/>
                  <a:pt x="381000" y="1444024"/>
                </a:cubicBezTo>
                <a:cubicBezTo>
                  <a:pt x="389155" y="1425674"/>
                  <a:pt x="393700" y="1405924"/>
                  <a:pt x="400050" y="1386874"/>
                </a:cubicBezTo>
                <a:lnTo>
                  <a:pt x="419100" y="1329724"/>
                </a:lnTo>
                <a:cubicBezTo>
                  <a:pt x="422275" y="1320199"/>
                  <a:pt x="424135" y="1310129"/>
                  <a:pt x="428625" y="1301149"/>
                </a:cubicBezTo>
                <a:cubicBezTo>
                  <a:pt x="445558" y="1267282"/>
                  <a:pt x="447857" y="1267176"/>
                  <a:pt x="457200" y="1234474"/>
                </a:cubicBezTo>
                <a:cubicBezTo>
                  <a:pt x="485990" y="1133707"/>
                  <a:pt x="440504" y="1275037"/>
                  <a:pt x="485775" y="1139224"/>
                </a:cubicBezTo>
                <a:lnTo>
                  <a:pt x="495300" y="1110649"/>
                </a:lnTo>
                <a:cubicBezTo>
                  <a:pt x="498475" y="1101124"/>
                  <a:pt x="500335" y="1091054"/>
                  <a:pt x="504825" y="1082074"/>
                </a:cubicBezTo>
                <a:cubicBezTo>
                  <a:pt x="511175" y="1069374"/>
                  <a:pt x="518889" y="1057269"/>
                  <a:pt x="523875" y="1043974"/>
                </a:cubicBezTo>
                <a:cubicBezTo>
                  <a:pt x="528472" y="1031717"/>
                  <a:pt x="529804" y="1018461"/>
                  <a:pt x="533400" y="1005874"/>
                </a:cubicBezTo>
                <a:cubicBezTo>
                  <a:pt x="560729" y="910221"/>
                  <a:pt x="522673" y="1058306"/>
                  <a:pt x="552450" y="939199"/>
                </a:cubicBezTo>
                <a:cubicBezTo>
                  <a:pt x="555625" y="910624"/>
                  <a:pt x="557248" y="881834"/>
                  <a:pt x="561975" y="853474"/>
                </a:cubicBezTo>
                <a:cubicBezTo>
                  <a:pt x="563626" y="843570"/>
                  <a:pt x="570255" y="834862"/>
                  <a:pt x="571500" y="824899"/>
                </a:cubicBezTo>
                <a:cubicBezTo>
                  <a:pt x="575943" y="789352"/>
                  <a:pt x="589491" y="571451"/>
                  <a:pt x="590550" y="548674"/>
                </a:cubicBezTo>
                <a:cubicBezTo>
                  <a:pt x="594536" y="462983"/>
                  <a:pt x="592309" y="376930"/>
                  <a:pt x="600075" y="291499"/>
                </a:cubicBezTo>
                <a:cubicBezTo>
                  <a:pt x="601330" y="277689"/>
                  <a:pt x="620195" y="220158"/>
                  <a:pt x="638175" y="205774"/>
                </a:cubicBezTo>
                <a:cubicBezTo>
                  <a:pt x="646015" y="199502"/>
                  <a:pt x="657225" y="199424"/>
                  <a:pt x="666750" y="196249"/>
                </a:cubicBezTo>
                <a:cubicBezTo>
                  <a:pt x="755650" y="199424"/>
                  <a:pt x="869974" y="141298"/>
                  <a:pt x="958757" y="146847"/>
                </a:cubicBezTo>
                <a:cubicBezTo>
                  <a:pt x="1022449" y="150828"/>
                  <a:pt x="1127373" y="64434"/>
                  <a:pt x="1190321" y="74925"/>
                </a:cubicBezTo>
                <a:cubicBezTo>
                  <a:pt x="1209371" y="78100"/>
                  <a:pt x="1402638" y="73321"/>
                  <a:pt x="1421884" y="74925"/>
                </a:cubicBezTo>
                <a:cubicBezTo>
                  <a:pt x="1478924" y="79678"/>
                  <a:pt x="1441922" y="71750"/>
                  <a:pt x="1499072" y="74925"/>
                </a:cubicBezTo>
                <a:cubicBezTo>
                  <a:pt x="1570682" y="68415"/>
                  <a:pt x="1598573" y="91389"/>
                  <a:pt x="1653448" y="74926"/>
                </a:cubicBezTo>
                <a:cubicBezTo>
                  <a:pt x="1653448" y="50952"/>
                  <a:pt x="1576260" y="98900"/>
                  <a:pt x="1576260" y="74926"/>
                </a:cubicBezTo>
                <a:lnTo>
                  <a:pt x="1653447" y="74926"/>
                </a:lnTo>
                <a:cubicBezTo>
                  <a:pt x="1659797" y="65401"/>
                  <a:pt x="1568164" y="83020"/>
                  <a:pt x="1576259" y="74925"/>
                </a:cubicBezTo>
                <a:cubicBezTo>
                  <a:pt x="1651184" y="0"/>
                  <a:pt x="1575426" y="168550"/>
                  <a:pt x="1653447" y="74925"/>
                </a:cubicBezTo>
                <a:cubicBezTo>
                  <a:pt x="1713525" y="2831"/>
                  <a:pt x="1640028" y="127846"/>
                  <a:pt x="1695450" y="72424"/>
                </a:cubicBezTo>
              </a:path>
            </a:pathLst>
          </a:cu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590800" y="1371600"/>
            <a:ext cx="1672887" cy="1573239"/>
          </a:xfrm>
          <a:custGeom>
            <a:avLst/>
            <a:gdLst>
              <a:gd name="connsiteX0" fmla="*/ 53637 w 1672887"/>
              <a:gd name="connsiteY0" fmla="*/ 1552575 h 1573239"/>
              <a:gd name="connsiteX1" fmla="*/ 110787 w 1672887"/>
              <a:gd name="connsiteY1" fmla="*/ 1524000 h 1573239"/>
              <a:gd name="connsiteX2" fmla="*/ 167937 w 1672887"/>
              <a:gd name="connsiteY2" fmla="*/ 1504950 h 1573239"/>
              <a:gd name="connsiteX3" fmla="*/ 196512 w 1672887"/>
              <a:gd name="connsiteY3" fmla="*/ 1495425 h 1573239"/>
              <a:gd name="connsiteX4" fmla="*/ 225087 w 1672887"/>
              <a:gd name="connsiteY4" fmla="*/ 1485900 h 1573239"/>
              <a:gd name="connsiteX5" fmla="*/ 253662 w 1672887"/>
              <a:gd name="connsiteY5" fmla="*/ 1476375 h 1573239"/>
              <a:gd name="connsiteX6" fmla="*/ 320337 w 1672887"/>
              <a:gd name="connsiteY6" fmla="*/ 1466850 h 1573239"/>
              <a:gd name="connsiteX7" fmla="*/ 415587 w 1672887"/>
              <a:gd name="connsiteY7" fmla="*/ 1438275 h 1573239"/>
              <a:gd name="connsiteX8" fmla="*/ 444162 w 1672887"/>
              <a:gd name="connsiteY8" fmla="*/ 1428750 h 1573239"/>
              <a:gd name="connsiteX9" fmla="*/ 501312 w 1672887"/>
              <a:gd name="connsiteY9" fmla="*/ 1390650 h 1573239"/>
              <a:gd name="connsiteX10" fmla="*/ 529887 w 1672887"/>
              <a:gd name="connsiteY10" fmla="*/ 1371600 h 1573239"/>
              <a:gd name="connsiteX11" fmla="*/ 558462 w 1672887"/>
              <a:gd name="connsiteY11" fmla="*/ 1362075 h 1573239"/>
              <a:gd name="connsiteX12" fmla="*/ 577512 w 1672887"/>
              <a:gd name="connsiteY12" fmla="*/ 1333500 h 1573239"/>
              <a:gd name="connsiteX13" fmla="*/ 606087 w 1672887"/>
              <a:gd name="connsiteY13" fmla="*/ 1323975 h 1573239"/>
              <a:gd name="connsiteX14" fmla="*/ 634662 w 1672887"/>
              <a:gd name="connsiteY14" fmla="*/ 1304925 h 1573239"/>
              <a:gd name="connsiteX15" fmla="*/ 663237 w 1672887"/>
              <a:gd name="connsiteY15" fmla="*/ 1276350 h 1573239"/>
              <a:gd name="connsiteX16" fmla="*/ 691812 w 1672887"/>
              <a:gd name="connsiteY16" fmla="*/ 1257300 h 1573239"/>
              <a:gd name="connsiteX17" fmla="*/ 739437 w 1672887"/>
              <a:gd name="connsiteY17" fmla="*/ 1200150 h 1573239"/>
              <a:gd name="connsiteX18" fmla="*/ 768012 w 1672887"/>
              <a:gd name="connsiteY18" fmla="*/ 1162050 h 1573239"/>
              <a:gd name="connsiteX19" fmla="*/ 787062 w 1672887"/>
              <a:gd name="connsiteY19" fmla="*/ 1133475 h 1573239"/>
              <a:gd name="connsiteX20" fmla="*/ 844212 w 1672887"/>
              <a:gd name="connsiteY20" fmla="*/ 1095375 h 1573239"/>
              <a:gd name="connsiteX21" fmla="*/ 872787 w 1672887"/>
              <a:gd name="connsiteY21" fmla="*/ 1076325 h 1573239"/>
              <a:gd name="connsiteX22" fmla="*/ 929937 w 1672887"/>
              <a:gd name="connsiteY22" fmla="*/ 1057275 h 1573239"/>
              <a:gd name="connsiteX23" fmla="*/ 958512 w 1672887"/>
              <a:gd name="connsiteY23" fmla="*/ 1047750 h 1573239"/>
              <a:gd name="connsiteX24" fmla="*/ 1091862 w 1672887"/>
              <a:gd name="connsiteY24" fmla="*/ 1038225 h 1573239"/>
              <a:gd name="connsiteX25" fmla="*/ 1120437 w 1672887"/>
              <a:gd name="connsiteY25" fmla="*/ 1028700 h 1573239"/>
              <a:gd name="connsiteX26" fmla="*/ 1158537 w 1672887"/>
              <a:gd name="connsiteY26" fmla="*/ 1019175 h 1573239"/>
              <a:gd name="connsiteX27" fmla="*/ 1187112 w 1672887"/>
              <a:gd name="connsiteY27" fmla="*/ 1000125 h 1573239"/>
              <a:gd name="connsiteX28" fmla="*/ 1206162 w 1672887"/>
              <a:gd name="connsiteY28" fmla="*/ 971550 h 1573239"/>
              <a:gd name="connsiteX29" fmla="*/ 1234737 w 1672887"/>
              <a:gd name="connsiteY29" fmla="*/ 962025 h 1573239"/>
              <a:gd name="connsiteX30" fmla="*/ 1263312 w 1672887"/>
              <a:gd name="connsiteY30" fmla="*/ 942975 h 1573239"/>
              <a:gd name="connsiteX31" fmla="*/ 1320462 w 1672887"/>
              <a:gd name="connsiteY31" fmla="*/ 885825 h 1573239"/>
              <a:gd name="connsiteX32" fmla="*/ 1339512 w 1672887"/>
              <a:gd name="connsiteY32" fmla="*/ 857250 h 1573239"/>
              <a:gd name="connsiteX33" fmla="*/ 1368087 w 1672887"/>
              <a:gd name="connsiteY33" fmla="*/ 838200 h 1573239"/>
              <a:gd name="connsiteX34" fmla="*/ 1406187 w 1672887"/>
              <a:gd name="connsiteY34" fmla="*/ 752475 h 1573239"/>
              <a:gd name="connsiteX35" fmla="*/ 1425237 w 1672887"/>
              <a:gd name="connsiteY35" fmla="*/ 676275 h 1573239"/>
              <a:gd name="connsiteX36" fmla="*/ 1444287 w 1672887"/>
              <a:gd name="connsiteY36" fmla="*/ 628650 h 1573239"/>
              <a:gd name="connsiteX37" fmla="*/ 1482387 w 1672887"/>
              <a:gd name="connsiteY37" fmla="*/ 495300 h 1573239"/>
              <a:gd name="connsiteX38" fmla="*/ 1501437 w 1672887"/>
              <a:gd name="connsiteY38" fmla="*/ 466725 h 1573239"/>
              <a:gd name="connsiteX39" fmla="*/ 1510962 w 1672887"/>
              <a:gd name="connsiteY39" fmla="*/ 438150 h 1573239"/>
              <a:gd name="connsiteX40" fmla="*/ 1539537 w 1672887"/>
              <a:gd name="connsiteY40" fmla="*/ 409575 h 1573239"/>
              <a:gd name="connsiteX41" fmla="*/ 1549062 w 1672887"/>
              <a:gd name="connsiteY41" fmla="*/ 361950 h 1573239"/>
              <a:gd name="connsiteX42" fmla="*/ 1568112 w 1672887"/>
              <a:gd name="connsiteY42" fmla="*/ 304800 h 1573239"/>
              <a:gd name="connsiteX43" fmla="*/ 1577637 w 1672887"/>
              <a:gd name="connsiteY43" fmla="*/ 276225 h 1573239"/>
              <a:gd name="connsiteX44" fmla="*/ 1587162 w 1672887"/>
              <a:gd name="connsiteY44" fmla="*/ 247650 h 1573239"/>
              <a:gd name="connsiteX45" fmla="*/ 1596687 w 1672887"/>
              <a:gd name="connsiteY45" fmla="*/ 209550 h 1573239"/>
              <a:gd name="connsiteX46" fmla="*/ 1615737 w 1672887"/>
              <a:gd name="connsiteY46" fmla="*/ 152400 h 1573239"/>
              <a:gd name="connsiteX47" fmla="*/ 1644312 w 1672887"/>
              <a:gd name="connsiteY47" fmla="*/ 47625 h 1573239"/>
              <a:gd name="connsiteX48" fmla="*/ 1653837 w 1672887"/>
              <a:gd name="connsiteY48" fmla="*/ 19050 h 1573239"/>
              <a:gd name="connsiteX49" fmla="*/ 1672887 w 1672887"/>
              <a:gd name="connsiteY49" fmla="*/ 0 h 157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72887" h="1573239">
                <a:moveTo>
                  <a:pt x="53637" y="1552575"/>
                </a:moveTo>
                <a:cubicBezTo>
                  <a:pt x="157850" y="1517837"/>
                  <a:pt x="0" y="1573239"/>
                  <a:pt x="110787" y="1524000"/>
                </a:cubicBezTo>
                <a:cubicBezTo>
                  <a:pt x="129137" y="1515845"/>
                  <a:pt x="148887" y="1511300"/>
                  <a:pt x="167937" y="1504950"/>
                </a:cubicBezTo>
                <a:lnTo>
                  <a:pt x="196512" y="1495425"/>
                </a:lnTo>
                <a:lnTo>
                  <a:pt x="225087" y="1485900"/>
                </a:lnTo>
                <a:cubicBezTo>
                  <a:pt x="234612" y="1482725"/>
                  <a:pt x="243723" y="1477795"/>
                  <a:pt x="253662" y="1476375"/>
                </a:cubicBezTo>
                <a:cubicBezTo>
                  <a:pt x="275887" y="1473200"/>
                  <a:pt x="298248" y="1470866"/>
                  <a:pt x="320337" y="1466850"/>
                </a:cubicBezTo>
                <a:cubicBezTo>
                  <a:pt x="352007" y="1461092"/>
                  <a:pt x="385764" y="1448216"/>
                  <a:pt x="415587" y="1438275"/>
                </a:cubicBezTo>
                <a:cubicBezTo>
                  <a:pt x="425112" y="1435100"/>
                  <a:pt x="435808" y="1434319"/>
                  <a:pt x="444162" y="1428750"/>
                </a:cubicBezTo>
                <a:lnTo>
                  <a:pt x="501312" y="1390650"/>
                </a:lnTo>
                <a:cubicBezTo>
                  <a:pt x="510837" y="1384300"/>
                  <a:pt x="519027" y="1375220"/>
                  <a:pt x="529887" y="1371600"/>
                </a:cubicBezTo>
                <a:lnTo>
                  <a:pt x="558462" y="1362075"/>
                </a:lnTo>
                <a:cubicBezTo>
                  <a:pt x="564812" y="1352550"/>
                  <a:pt x="568573" y="1340651"/>
                  <a:pt x="577512" y="1333500"/>
                </a:cubicBezTo>
                <a:cubicBezTo>
                  <a:pt x="585352" y="1327228"/>
                  <a:pt x="597107" y="1328465"/>
                  <a:pt x="606087" y="1323975"/>
                </a:cubicBezTo>
                <a:cubicBezTo>
                  <a:pt x="616326" y="1318855"/>
                  <a:pt x="625868" y="1312254"/>
                  <a:pt x="634662" y="1304925"/>
                </a:cubicBezTo>
                <a:cubicBezTo>
                  <a:pt x="645010" y="1296301"/>
                  <a:pt x="652889" y="1284974"/>
                  <a:pt x="663237" y="1276350"/>
                </a:cubicBezTo>
                <a:cubicBezTo>
                  <a:pt x="672031" y="1269021"/>
                  <a:pt x="683018" y="1264629"/>
                  <a:pt x="691812" y="1257300"/>
                </a:cubicBezTo>
                <a:cubicBezTo>
                  <a:pt x="723204" y="1231140"/>
                  <a:pt x="717400" y="1231001"/>
                  <a:pt x="739437" y="1200150"/>
                </a:cubicBezTo>
                <a:cubicBezTo>
                  <a:pt x="748664" y="1187232"/>
                  <a:pt x="758785" y="1174968"/>
                  <a:pt x="768012" y="1162050"/>
                </a:cubicBezTo>
                <a:cubicBezTo>
                  <a:pt x="774666" y="1152735"/>
                  <a:pt x="778447" y="1141013"/>
                  <a:pt x="787062" y="1133475"/>
                </a:cubicBezTo>
                <a:cubicBezTo>
                  <a:pt x="804292" y="1118398"/>
                  <a:pt x="825162" y="1108075"/>
                  <a:pt x="844212" y="1095375"/>
                </a:cubicBezTo>
                <a:cubicBezTo>
                  <a:pt x="853737" y="1089025"/>
                  <a:pt x="861927" y="1079945"/>
                  <a:pt x="872787" y="1076325"/>
                </a:cubicBezTo>
                <a:lnTo>
                  <a:pt x="929937" y="1057275"/>
                </a:lnTo>
                <a:cubicBezTo>
                  <a:pt x="939462" y="1054100"/>
                  <a:pt x="948497" y="1048465"/>
                  <a:pt x="958512" y="1047750"/>
                </a:cubicBezTo>
                <a:lnTo>
                  <a:pt x="1091862" y="1038225"/>
                </a:lnTo>
                <a:cubicBezTo>
                  <a:pt x="1101387" y="1035050"/>
                  <a:pt x="1110783" y="1031458"/>
                  <a:pt x="1120437" y="1028700"/>
                </a:cubicBezTo>
                <a:cubicBezTo>
                  <a:pt x="1133024" y="1025104"/>
                  <a:pt x="1146505" y="1024332"/>
                  <a:pt x="1158537" y="1019175"/>
                </a:cubicBezTo>
                <a:cubicBezTo>
                  <a:pt x="1169059" y="1014666"/>
                  <a:pt x="1177587" y="1006475"/>
                  <a:pt x="1187112" y="1000125"/>
                </a:cubicBezTo>
                <a:cubicBezTo>
                  <a:pt x="1193462" y="990600"/>
                  <a:pt x="1197223" y="978701"/>
                  <a:pt x="1206162" y="971550"/>
                </a:cubicBezTo>
                <a:cubicBezTo>
                  <a:pt x="1214002" y="965278"/>
                  <a:pt x="1225757" y="966515"/>
                  <a:pt x="1234737" y="962025"/>
                </a:cubicBezTo>
                <a:cubicBezTo>
                  <a:pt x="1244976" y="956905"/>
                  <a:pt x="1254756" y="950580"/>
                  <a:pt x="1263312" y="942975"/>
                </a:cubicBezTo>
                <a:cubicBezTo>
                  <a:pt x="1283448" y="925077"/>
                  <a:pt x="1305518" y="908241"/>
                  <a:pt x="1320462" y="885825"/>
                </a:cubicBezTo>
                <a:cubicBezTo>
                  <a:pt x="1326812" y="876300"/>
                  <a:pt x="1331417" y="865345"/>
                  <a:pt x="1339512" y="857250"/>
                </a:cubicBezTo>
                <a:cubicBezTo>
                  <a:pt x="1347607" y="849155"/>
                  <a:pt x="1358562" y="844550"/>
                  <a:pt x="1368087" y="838200"/>
                </a:cubicBezTo>
                <a:cubicBezTo>
                  <a:pt x="1390757" y="770190"/>
                  <a:pt x="1375998" y="797758"/>
                  <a:pt x="1406187" y="752475"/>
                </a:cubicBezTo>
                <a:cubicBezTo>
                  <a:pt x="1412537" y="727075"/>
                  <a:pt x="1415513" y="700584"/>
                  <a:pt x="1425237" y="676275"/>
                </a:cubicBezTo>
                <a:cubicBezTo>
                  <a:pt x="1431587" y="660400"/>
                  <a:pt x="1439259" y="644992"/>
                  <a:pt x="1444287" y="628650"/>
                </a:cubicBezTo>
                <a:cubicBezTo>
                  <a:pt x="1447916" y="616856"/>
                  <a:pt x="1470620" y="512950"/>
                  <a:pt x="1482387" y="495300"/>
                </a:cubicBezTo>
                <a:cubicBezTo>
                  <a:pt x="1488737" y="485775"/>
                  <a:pt x="1496317" y="476964"/>
                  <a:pt x="1501437" y="466725"/>
                </a:cubicBezTo>
                <a:cubicBezTo>
                  <a:pt x="1505927" y="457745"/>
                  <a:pt x="1505393" y="446504"/>
                  <a:pt x="1510962" y="438150"/>
                </a:cubicBezTo>
                <a:cubicBezTo>
                  <a:pt x="1518434" y="426942"/>
                  <a:pt x="1530012" y="419100"/>
                  <a:pt x="1539537" y="409575"/>
                </a:cubicBezTo>
                <a:cubicBezTo>
                  <a:pt x="1542712" y="393700"/>
                  <a:pt x="1544802" y="377569"/>
                  <a:pt x="1549062" y="361950"/>
                </a:cubicBezTo>
                <a:cubicBezTo>
                  <a:pt x="1554346" y="342577"/>
                  <a:pt x="1561762" y="323850"/>
                  <a:pt x="1568112" y="304800"/>
                </a:cubicBezTo>
                <a:lnTo>
                  <a:pt x="1577637" y="276225"/>
                </a:lnTo>
                <a:cubicBezTo>
                  <a:pt x="1580812" y="266700"/>
                  <a:pt x="1584727" y="257390"/>
                  <a:pt x="1587162" y="247650"/>
                </a:cubicBezTo>
                <a:cubicBezTo>
                  <a:pt x="1590337" y="234950"/>
                  <a:pt x="1592925" y="222089"/>
                  <a:pt x="1596687" y="209550"/>
                </a:cubicBezTo>
                <a:cubicBezTo>
                  <a:pt x="1602457" y="190316"/>
                  <a:pt x="1611799" y="172091"/>
                  <a:pt x="1615737" y="152400"/>
                </a:cubicBezTo>
                <a:cubicBezTo>
                  <a:pt x="1629200" y="85084"/>
                  <a:pt x="1620142" y="120134"/>
                  <a:pt x="1644312" y="47625"/>
                </a:cubicBezTo>
                <a:cubicBezTo>
                  <a:pt x="1647487" y="38100"/>
                  <a:pt x="1646737" y="26150"/>
                  <a:pt x="1653837" y="19050"/>
                </a:cubicBezTo>
                <a:lnTo>
                  <a:pt x="1672887" y="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962775" y="297180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6934200" y="1143000"/>
            <a:ext cx="28576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962775" y="1371600"/>
            <a:ext cx="0" cy="1600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962775" y="1371600"/>
            <a:ext cx="1752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7029449" y="1371601"/>
            <a:ext cx="1685925" cy="1600200"/>
          </a:xfrm>
          <a:custGeom>
            <a:avLst/>
            <a:gdLst>
              <a:gd name="connsiteX0" fmla="*/ 0 w 1676400"/>
              <a:gd name="connsiteY0" fmla="*/ 1533525 h 1533525"/>
              <a:gd name="connsiteX1" fmla="*/ 57150 w 1676400"/>
              <a:gd name="connsiteY1" fmla="*/ 1514475 h 1533525"/>
              <a:gd name="connsiteX2" fmla="*/ 76200 w 1676400"/>
              <a:gd name="connsiteY2" fmla="*/ 1457325 h 1533525"/>
              <a:gd name="connsiteX3" fmla="*/ 95250 w 1676400"/>
              <a:gd name="connsiteY3" fmla="*/ 1428750 h 1533525"/>
              <a:gd name="connsiteX4" fmla="*/ 123825 w 1676400"/>
              <a:gd name="connsiteY4" fmla="*/ 1343025 h 1533525"/>
              <a:gd name="connsiteX5" fmla="*/ 161925 w 1676400"/>
              <a:gd name="connsiteY5" fmla="*/ 1285875 h 1533525"/>
              <a:gd name="connsiteX6" fmla="*/ 190500 w 1676400"/>
              <a:gd name="connsiteY6" fmla="*/ 1276350 h 1533525"/>
              <a:gd name="connsiteX7" fmla="*/ 209550 w 1676400"/>
              <a:gd name="connsiteY7" fmla="*/ 1247775 h 1533525"/>
              <a:gd name="connsiteX8" fmla="*/ 285750 w 1676400"/>
              <a:gd name="connsiteY8" fmla="*/ 1228725 h 1533525"/>
              <a:gd name="connsiteX9" fmla="*/ 314325 w 1676400"/>
              <a:gd name="connsiteY9" fmla="*/ 1209675 h 1533525"/>
              <a:gd name="connsiteX10" fmla="*/ 371475 w 1676400"/>
              <a:gd name="connsiteY10" fmla="*/ 1190625 h 1533525"/>
              <a:gd name="connsiteX11" fmla="*/ 428625 w 1676400"/>
              <a:gd name="connsiteY11" fmla="*/ 1162050 h 1533525"/>
              <a:gd name="connsiteX12" fmla="*/ 457200 w 1676400"/>
              <a:gd name="connsiteY12" fmla="*/ 1143000 h 1533525"/>
              <a:gd name="connsiteX13" fmla="*/ 476250 w 1676400"/>
              <a:gd name="connsiteY13" fmla="*/ 1114425 h 1533525"/>
              <a:gd name="connsiteX14" fmla="*/ 504825 w 1676400"/>
              <a:gd name="connsiteY14" fmla="*/ 1095375 h 1533525"/>
              <a:gd name="connsiteX15" fmla="*/ 542925 w 1676400"/>
              <a:gd name="connsiteY15" fmla="*/ 1066800 h 1533525"/>
              <a:gd name="connsiteX16" fmla="*/ 600075 w 1676400"/>
              <a:gd name="connsiteY16" fmla="*/ 1028700 h 1533525"/>
              <a:gd name="connsiteX17" fmla="*/ 638175 w 1676400"/>
              <a:gd name="connsiteY17" fmla="*/ 971550 h 1533525"/>
              <a:gd name="connsiteX18" fmla="*/ 647700 w 1676400"/>
              <a:gd name="connsiteY18" fmla="*/ 942975 h 1533525"/>
              <a:gd name="connsiteX19" fmla="*/ 676275 w 1676400"/>
              <a:gd name="connsiteY19" fmla="*/ 923925 h 1533525"/>
              <a:gd name="connsiteX20" fmla="*/ 723900 w 1676400"/>
              <a:gd name="connsiteY20" fmla="*/ 885825 h 1533525"/>
              <a:gd name="connsiteX21" fmla="*/ 742950 w 1676400"/>
              <a:gd name="connsiteY21" fmla="*/ 857250 h 1533525"/>
              <a:gd name="connsiteX22" fmla="*/ 771525 w 1676400"/>
              <a:gd name="connsiteY22" fmla="*/ 847725 h 1533525"/>
              <a:gd name="connsiteX23" fmla="*/ 800100 w 1676400"/>
              <a:gd name="connsiteY23" fmla="*/ 828675 h 1533525"/>
              <a:gd name="connsiteX24" fmla="*/ 838200 w 1676400"/>
              <a:gd name="connsiteY24" fmla="*/ 790575 h 1533525"/>
              <a:gd name="connsiteX25" fmla="*/ 876300 w 1676400"/>
              <a:gd name="connsiteY25" fmla="*/ 752475 h 1533525"/>
              <a:gd name="connsiteX26" fmla="*/ 885825 w 1676400"/>
              <a:gd name="connsiteY26" fmla="*/ 723900 h 1533525"/>
              <a:gd name="connsiteX27" fmla="*/ 971550 w 1676400"/>
              <a:gd name="connsiteY27" fmla="*/ 647700 h 1533525"/>
              <a:gd name="connsiteX28" fmla="*/ 1009650 w 1676400"/>
              <a:gd name="connsiteY28" fmla="*/ 628650 h 1533525"/>
              <a:gd name="connsiteX29" fmla="*/ 1028700 w 1676400"/>
              <a:gd name="connsiteY29" fmla="*/ 600075 h 1533525"/>
              <a:gd name="connsiteX30" fmla="*/ 1057275 w 1676400"/>
              <a:gd name="connsiteY30" fmla="*/ 590550 h 1533525"/>
              <a:gd name="connsiteX31" fmla="*/ 1123950 w 1676400"/>
              <a:gd name="connsiteY31" fmla="*/ 571500 h 1533525"/>
              <a:gd name="connsiteX32" fmla="*/ 1162050 w 1676400"/>
              <a:gd name="connsiteY32" fmla="*/ 542925 h 1533525"/>
              <a:gd name="connsiteX33" fmla="*/ 1200150 w 1676400"/>
              <a:gd name="connsiteY33" fmla="*/ 523875 h 1533525"/>
              <a:gd name="connsiteX34" fmla="*/ 1219200 w 1676400"/>
              <a:gd name="connsiteY34" fmla="*/ 495300 h 1533525"/>
              <a:gd name="connsiteX35" fmla="*/ 1285875 w 1676400"/>
              <a:gd name="connsiteY35" fmla="*/ 457200 h 1533525"/>
              <a:gd name="connsiteX36" fmla="*/ 1371600 w 1676400"/>
              <a:gd name="connsiteY36" fmla="*/ 409575 h 1533525"/>
              <a:gd name="connsiteX37" fmla="*/ 1409700 w 1676400"/>
              <a:gd name="connsiteY37" fmla="*/ 352425 h 1533525"/>
              <a:gd name="connsiteX38" fmla="*/ 1466850 w 1676400"/>
              <a:gd name="connsiteY38" fmla="*/ 333375 h 1533525"/>
              <a:gd name="connsiteX39" fmla="*/ 1543050 w 1676400"/>
              <a:gd name="connsiteY39" fmla="*/ 219075 h 1533525"/>
              <a:gd name="connsiteX40" fmla="*/ 1562100 w 1676400"/>
              <a:gd name="connsiteY40" fmla="*/ 190500 h 1533525"/>
              <a:gd name="connsiteX41" fmla="*/ 1590675 w 1676400"/>
              <a:gd name="connsiteY41" fmla="*/ 133350 h 1533525"/>
              <a:gd name="connsiteX42" fmla="*/ 1600200 w 1676400"/>
              <a:gd name="connsiteY42" fmla="*/ 104775 h 1533525"/>
              <a:gd name="connsiteX43" fmla="*/ 1619250 w 1676400"/>
              <a:gd name="connsiteY43" fmla="*/ 76200 h 1533525"/>
              <a:gd name="connsiteX44" fmla="*/ 1647825 w 1676400"/>
              <a:gd name="connsiteY44" fmla="*/ 19050 h 1533525"/>
              <a:gd name="connsiteX45" fmla="*/ 1676400 w 1676400"/>
              <a:gd name="connsiteY45" fmla="*/ 0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76400" h="1533525">
                <a:moveTo>
                  <a:pt x="0" y="1533525"/>
                </a:moveTo>
                <a:cubicBezTo>
                  <a:pt x="19050" y="1527175"/>
                  <a:pt x="50800" y="1533525"/>
                  <a:pt x="57150" y="1514475"/>
                </a:cubicBezTo>
                <a:lnTo>
                  <a:pt x="76200" y="1457325"/>
                </a:lnTo>
                <a:cubicBezTo>
                  <a:pt x="79820" y="1446465"/>
                  <a:pt x="90601" y="1439211"/>
                  <a:pt x="95250" y="1428750"/>
                </a:cubicBezTo>
                <a:lnTo>
                  <a:pt x="123825" y="1343025"/>
                </a:lnTo>
                <a:cubicBezTo>
                  <a:pt x="133811" y="1313067"/>
                  <a:pt x="131347" y="1306260"/>
                  <a:pt x="161925" y="1285875"/>
                </a:cubicBezTo>
                <a:cubicBezTo>
                  <a:pt x="170279" y="1280306"/>
                  <a:pt x="180975" y="1279525"/>
                  <a:pt x="190500" y="1276350"/>
                </a:cubicBezTo>
                <a:cubicBezTo>
                  <a:pt x="196850" y="1266825"/>
                  <a:pt x="199311" y="1252895"/>
                  <a:pt x="209550" y="1247775"/>
                </a:cubicBezTo>
                <a:cubicBezTo>
                  <a:pt x="232968" y="1236066"/>
                  <a:pt x="285750" y="1228725"/>
                  <a:pt x="285750" y="1228725"/>
                </a:cubicBezTo>
                <a:cubicBezTo>
                  <a:pt x="295275" y="1222375"/>
                  <a:pt x="303864" y="1214324"/>
                  <a:pt x="314325" y="1209675"/>
                </a:cubicBezTo>
                <a:cubicBezTo>
                  <a:pt x="332675" y="1201520"/>
                  <a:pt x="354767" y="1201764"/>
                  <a:pt x="371475" y="1190625"/>
                </a:cubicBezTo>
                <a:cubicBezTo>
                  <a:pt x="453367" y="1136030"/>
                  <a:pt x="349755" y="1201485"/>
                  <a:pt x="428625" y="1162050"/>
                </a:cubicBezTo>
                <a:cubicBezTo>
                  <a:pt x="438864" y="1156930"/>
                  <a:pt x="447675" y="1149350"/>
                  <a:pt x="457200" y="1143000"/>
                </a:cubicBezTo>
                <a:cubicBezTo>
                  <a:pt x="463550" y="1133475"/>
                  <a:pt x="468155" y="1122520"/>
                  <a:pt x="476250" y="1114425"/>
                </a:cubicBezTo>
                <a:cubicBezTo>
                  <a:pt x="484345" y="1106330"/>
                  <a:pt x="495510" y="1102029"/>
                  <a:pt x="504825" y="1095375"/>
                </a:cubicBezTo>
                <a:cubicBezTo>
                  <a:pt x="517743" y="1086148"/>
                  <a:pt x="529920" y="1075904"/>
                  <a:pt x="542925" y="1066800"/>
                </a:cubicBezTo>
                <a:cubicBezTo>
                  <a:pt x="561682" y="1053670"/>
                  <a:pt x="600075" y="1028700"/>
                  <a:pt x="600075" y="1028700"/>
                </a:cubicBezTo>
                <a:cubicBezTo>
                  <a:pt x="612775" y="1009650"/>
                  <a:pt x="630935" y="993270"/>
                  <a:pt x="638175" y="971550"/>
                </a:cubicBezTo>
                <a:cubicBezTo>
                  <a:pt x="641350" y="962025"/>
                  <a:pt x="641428" y="950815"/>
                  <a:pt x="647700" y="942975"/>
                </a:cubicBezTo>
                <a:cubicBezTo>
                  <a:pt x="654851" y="934036"/>
                  <a:pt x="666750" y="930275"/>
                  <a:pt x="676275" y="923925"/>
                </a:cubicBezTo>
                <a:cubicBezTo>
                  <a:pt x="730870" y="842033"/>
                  <a:pt x="658175" y="938405"/>
                  <a:pt x="723900" y="885825"/>
                </a:cubicBezTo>
                <a:cubicBezTo>
                  <a:pt x="732839" y="878674"/>
                  <a:pt x="734011" y="864401"/>
                  <a:pt x="742950" y="857250"/>
                </a:cubicBezTo>
                <a:cubicBezTo>
                  <a:pt x="750790" y="850978"/>
                  <a:pt x="762545" y="852215"/>
                  <a:pt x="771525" y="847725"/>
                </a:cubicBezTo>
                <a:cubicBezTo>
                  <a:pt x="781764" y="842605"/>
                  <a:pt x="790575" y="835025"/>
                  <a:pt x="800100" y="828675"/>
                </a:cubicBezTo>
                <a:cubicBezTo>
                  <a:pt x="825500" y="752475"/>
                  <a:pt x="787400" y="841375"/>
                  <a:pt x="838200" y="790575"/>
                </a:cubicBezTo>
                <a:cubicBezTo>
                  <a:pt x="889000" y="739775"/>
                  <a:pt x="800100" y="777875"/>
                  <a:pt x="876300" y="752475"/>
                </a:cubicBezTo>
                <a:cubicBezTo>
                  <a:pt x="879475" y="742950"/>
                  <a:pt x="879661" y="731825"/>
                  <a:pt x="885825" y="723900"/>
                </a:cubicBezTo>
                <a:cubicBezTo>
                  <a:pt x="908972" y="694140"/>
                  <a:pt x="938447" y="666616"/>
                  <a:pt x="971550" y="647700"/>
                </a:cubicBezTo>
                <a:cubicBezTo>
                  <a:pt x="983878" y="640655"/>
                  <a:pt x="996950" y="635000"/>
                  <a:pt x="1009650" y="628650"/>
                </a:cubicBezTo>
                <a:cubicBezTo>
                  <a:pt x="1016000" y="619125"/>
                  <a:pt x="1019761" y="607226"/>
                  <a:pt x="1028700" y="600075"/>
                </a:cubicBezTo>
                <a:cubicBezTo>
                  <a:pt x="1036540" y="593803"/>
                  <a:pt x="1047621" y="593308"/>
                  <a:pt x="1057275" y="590550"/>
                </a:cubicBezTo>
                <a:cubicBezTo>
                  <a:pt x="1140996" y="566630"/>
                  <a:pt x="1055437" y="594338"/>
                  <a:pt x="1123950" y="571500"/>
                </a:cubicBezTo>
                <a:cubicBezTo>
                  <a:pt x="1136650" y="561975"/>
                  <a:pt x="1148588" y="551339"/>
                  <a:pt x="1162050" y="542925"/>
                </a:cubicBezTo>
                <a:cubicBezTo>
                  <a:pt x="1174091" y="535400"/>
                  <a:pt x="1189242" y="532965"/>
                  <a:pt x="1200150" y="523875"/>
                </a:cubicBezTo>
                <a:cubicBezTo>
                  <a:pt x="1208944" y="516546"/>
                  <a:pt x="1211105" y="503395"/>
                  <a:pt x="1219200" y="495300"/>
                </a:cubicBezTo>
                <a:cubicBezTo>
                  <a:pt x="1235675" y="478825"/>
                  <a:pt x="1267198" y="468406"/>
                  <a:pt x="1285875" y="457200"/>
                </a:cubicBezTo>
                <a:cubicBezTo>
                  <a:pt x="1367755" y="408072"/>
                  <a:pt x="1314123" y="428734"/>
                  <a:pt x="1371600" y="409575"/>
                </a:cubicBezTo>
                <a:cubicBezTo>
                  <a:pt x="1384300" y="390525"/>
                  <a:pt x="1387980" y="359665"/>
                  <a:pt x="1409700" y="352425"/>
                </a:cubicBezTo>
                <a:lnTo>
                  <a:pt x="1466850" y="333375"/>
                </a:lnTo>
                <a:lnTo>
                  <a:pt x="1543050" y="219075"/>
                </a:lnTo>
                <a:cubicBezTo>
                  <a:pt x="1549400" y="209550"/>
                  <a:pt x="1558480" y="201360"/>
                  <a:pt x="1562100" y="190500"/>
                </a:cubicBezTo>
                <a:cubicBezTo>
                  <a:pt x="1586041" y="118676"/>
                  <a:pt x="1553746" y="207208"/>
                  <a:pt x="1590675" y="133350"/>
                </a:cubicBezTo>
                <a:cubicBezTo>
                  <a:pt x="1595165" y="124370"/>
                  <a:pt x="1595710" y="113755"/>
                  <a:pt x="1600200" y="104775"/>
                </a:cubicBezTo>
                <a:cubicBezTo>
                  <a:pt x="1605320" y="94536"/>
                  <a:pt x="1614130" y="86439"/>
                  <a:pt x="1619250" y="76200"/>
                </a:cubicBezTo>
                <a:cubicBezTo>
                  <a:pt x="1634744" y="45212"/>
                  <a:pt x="1620528" y="46347"/>
                  <a:pt x="1647825" y="19050"/>
                </a:cubicBezTo>
                <a:cubicBezTo>
                  <a:pt x="1655920" y="10955"/>
                  <a:pt x="1676400" y="0"/>
                  <a:pt x="1676400" y="0"/>
                </a:cubicBezTo>
              </a:path>
            </a:pathLst>
          </a:cu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010400" y="1371600"/>
            <a:ext cx="1628775" cy="1571625"/>
          </a:xfrm>
          <a:custGeom>
            <a:avLst/>
            <a:gdLst>
              <a:gd name="connsiteX0" fmla="*/ 0 w 1647997"/>
              <a:gd name="connsiteY0" fmla="*/ 1458329 h 1458329"/>
              <a:gd name="connsiteX1" fmla="*/ 19050 w 1647997"/>
              <a:gd name="connsiteY1" fmla="*/ 1429754 h 1458329"/>
              <a:gd name="connsiteX2" fmla="*/ 47625 w 1647997"/>
              <a:gd name="connsiteY2" fmla="*/ 1401179 h 1458329"/>
              <a:gd name="connsiteX3" fmla="*/ 66675 w 1647997"/>
              <a:gd name="connsiteY3" fmla="*/ 1344029 h 1458329"/>
              <a:gd name="connsiteX4" fmla="*/ 76200 w 1647997"/>
              <a:gd name="connsiteY4" fmla="*/ 1315454 h 1458329"/>
              <a:gd name="connsiteX5" fmla="*/ 85725 w 1647997"/>
              <a:gd name="connsiteY5" fmla="*/ 1286879 h 1458329"/>
              <a:gd name="connsiteX6" fmla="*/ 95250 w 1647997"/>
              <a:gd name="connsiteY6" fmla="*/ 1105904 h 1458329"/>
              <a:gd name="connsiteX7" fmla="*/ 114300 w 1647997"/>
              <a:gd name="connsiteY7" fmla="*/ 1039229 h 1458329"/>
              <a:gd name="connsiteX8" fmla="*/ 123825 w 1647997"/>
              <a:gd name="connsiteY8" fmla="*/ 1001129 h 1458329"/>
              <a:gd name="connsiteX9" fmla="*/ 142875 w 1647997"/>
              <a:gd name="connsiteY9" fmla="*/ 943979 h 1458329"/>
              <a:gd name="connsiteX10" fmla="*/ 171450 w 1647997"/>
              <a:gd name="connsiteY10" fmla="*/ 886829 h 1458329"/>
              <a:gd name="connsiteX11" fmla="*/ 180975 w 1647997"/>
              <a:gd name="connsiteY11" fmla="*/ 810629 h 1458329"/>
              <a:gd name="connsiteX12" fmla="*/ 190500 w 1647997"/>
              <a:gd name="connsiteY12" fmla="*/ 743954 h 1458329"/>
              <a:gd name="connsiteX13" fmla="*/ 200025 w 1647997"/>
              <a:gd name="connsiteY13" fmla="*/ 648704 h 1458329"/>
              <a:gd name="connsiteX14" fmla="*/ 219075 w 1647997"/>
              <a:gd name="connsiteY14" fmla="*/ 620129 h 1458329"/>
              <a:gd name="connsiteX15" fmla="*/ 228600 w 1647997"/>
              <a:gd name="connsiteY15" fmla="*/ 591554 h 1458329"/>
              <a:gd name="connsiteX16" fmla="*/ 266700 w 1647997"/>
              <a:gd name="connsiteY16" fmla="*/ 534404 h 1458329"/>
              <a:gd name="connsiteX17" fmla="*/ 285750 w 1647997"/>
              <a:gd name="connsiteY17" fmla="*/ 505829 h 1458329"/>
              <a:gd name="connsiteX18" fmla="*/ 295275 w 1647997"/>
              <a:gd name="connsiteY18" fmla="*/ 477254 h 1458329"/>
              <a:gd name="connsiteX19" fmla="*/ 323850 w 1647997"/>
              <a:gd name="connsiteY19" fmla="*/ 458204 h 1458329"/>
              <a:gd name="connsiteX20" fmla="*/ 371475 w 1647997"/>
              <a:gd name="connsiteY20" fmla="*/ 401054 h 1458329"/>
              <a:gd name="connsiteX21" fmla="*/ 428625 w 1647997"/>
              <a:gd name="connsiteY21" fmla="*/ 343904 h 1458329"/>
              <a:gd name="connsiteX22" fmla="*/ 485775 w 1647997"/>
              <a:gd name="connsiteY22" fmla="*/ 305804 h 1458329"/>
              <a:gd name="connsiteX23" fmla="*/ 523875 w 1647997"/>
              <a:gd name="connsiteY23" fmla="*/ 277229 h 1458329"/>
              <a:gd name="connsiteX24" fmla="*/ 552450 w 1647997"/>
              <a:gd name="connsiteY24" fmla="*/ 267704 h 1458329"/>
              <a:gd name="connsiteX25" fmla="*/ 581025 w 1647997"/>
              <a:gd name="connsiteY25" fmla="*/ 248654 h 1458329"/>
              <a:gd name="connsiteX26" fmla="*/ 638175 w 1647997"/>
              <a:gd name="connsiteY26" fmla="*/ 229604 h 1458329"/>
              <a:gd name="connsiteX27" fmla="*/ 704850 w 1647997"/>
              <a:gd name="connsiteY27" fmla="*/ 201029 h 1458329"/>
              <a:gd name="connsiteX28" fmla="*/ 781050 w 1647997"/>
              <a:gd name="connsiteY28" fmla="*/ 172454 h 1458329"/>
              <a:gd name="connsiteX29" fmla="*/ 809625 w 1647997"/>
              <a:gd name="connsiteY29" fmla="*/ 162929 h 1458329"/>
              <a:gd name="connsiteX30" fmla="*/ 923925 w 1647997"/>
              <a:gd name="connsiteY30" fmla="*/ 143879 h 1458329"/>
              <a:gd name="connsiteX31" fmla="*/ 923925 w 1647997"/>
              <a:gd name="connsiteY31" fmla="*/ 143879 h 1458329"/>
              <a:gd name="connsiteX32" fmla="*/ 971550 w 1647997"/>
              <a:gd name="connsiteY32" fmla="*/ 134354 h 1458329"/>
              <a:gd name="connsiteX33" fmla="*/ 1219200 w 1647997"/>
              <a:gd name="connsiteY33" fmla="*/ 115304 h 1458329"/>
              <a:gd name="connsiteX34" fmla="*/ 1247775 w 1647997"/>
              <a:gd name="connsiteY34" fmla="*/ 105779 h 1458329"/>
              <a:gd name="connsiteX35" fmla="*/ 1333500 w 1647997"/>
              <a:gd name="connsiteY35" fmla="*/ 86729 h 1458329"/>
              <a:gd name="connsiteX36" fmla="*/ 1390650 w 1647997"/>
              <a:gd name="connsiteY36" fmla="*/ 67679 h 1458329"/>
              <a:gd name="connsiteX37" fmla="*/ 1466850 w 1647997"/>
              <a:gd name="connsiteY37" fmla="*/ 48629 h 1458329"/>
              <a:gd name="connsiteX38" fmla="*/ 1495425 w 1647997"/>
              <a:gd name="connsiteY38" fmla="*/ 39104 h 1458329"/>
              <a:gd name="connsiteX39" fmla="*/ 1543050 w 1647997"/>
              <a:gd name="connsiteY39" fmla="*/ 29579 h 1458329"/>
              <a:gd name="connsiteX40" fmla="*/ 1581150 w 1647997"/>
              <a:gd name="connsiteY40" fmla="*/ 20054 h 1458329"/>
              <a:gd name="connsiteX41" fmla="*/ 1647825 w 1647997"/>
              <a:gd name="connsiteY41" fmla="*/ 1004 h 145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47997" h="1458329">
                <a:moveTo>
                  <a:pt x="0" y="1458329"/>
                </a:moveTo>
                <a:cubicBezTo>
                  <a:pt x="6350" y="1448804"/>
                  <a:pt x="11721" y="1438548"/>
                  <a:pt x="19050" y="1429754"/>
                </a:cubicBezTo>
                <a:cubicBezTo>
                  <a:pt x="27674" y="1419406"/>
                  <a:pt x="41083" y="1412954"/>
                  <a:pt x="47625" y="1401179"/>
                </a:cubicBezTo>
                <a:cubicBezTo>
                  <a:pt x="57377" y="1383626"/>
                  <a:pt x="60325" y="1363079"/>
                  <a:pt x="66675" y="1344029"/>
                </a:cubicBezTo>
                <a:lnTo>
                  <a:pt x="76200" y="1315454"/>
                </a:lnTo>
                <a:lnTo>
                  <a:pt x="85725" y="1286879"/>
                </a:lnTo>
                <a:cubicBezTo>
                  <a:pt x="88900" y="1226554"/>
                  <a:pt x="90017" y="1166085"/>
                  <a:pt x="95250" y="1105904"/>
                </a:cubicBezTo>
                <a:cubicBezTo>
                  <a:pt x="97111" y="1084502"/>
                  <a:pt x="108381" y="1059946"/>
                  <a:pt x="114300" y="1039229"/>
                </a:cubicBezTo>
                <a:cubicBezTo>
                  <a:pt x="117896" y="1026642"/>
                  <a:pt x="120063" y="1013668"/>
                  <a:pt x="123825" y="1001129"/>
                </a:cubicBezTo>
                <a:cubicBezTo>
                  <a:pt x="129595" y="981895"/>
                  <a:pt x="131736" y="960687"/>
                  <a:pt x="142875" y="943979"/>
                </a:cubicBezTo>
                <a:cubicBezTo>
                  <a:pt x="167494" y="907050"/>
                  <a:pt x="158305" y="926264"/>
                  <a:pt x="171450" y="886829"/>
                </a:cubicBezTo>
                <a:cubicBezTo>
                  <a:pt x="174625" y="861429"/>
                  <a:pt x="177592" y="836002"/>
                  <a:pt x="180975" y="810629"/>
                </a:cubicBezTo>
                <a:cubicBezTo>
                  <a:pt x="183942" y="788375"/>
                  <a:pt x="187877" y="766251"/>
                  <a:pt x="190500" y="743954"/>
                </a:cubicBezTo>
                <a:cubicBezTo>
                  <a:pt x="194228" y="712264"/>
                  <a:pt x="192850" y="679795"/>
                  <a:pt x="200025" y="648704"/>
                </a:cubicBezTo>
                <a:cubicBezTo>
                  <a:pt x="202599" y="637550"/>
                  <a:pt x="213955" y="630368"/>
                  <a:pt x="219075" y="620129"/>
                </a:cubicBezTo>
                <a:cubicBezTo>
                  <a:pt x="223565" y="611149"/>
                  <a:pt x="223724" y="600331"/>
                  <a:pt x="228600" y="591554"/>
                </a:cubicBezTo>
                <a:cubicBezTo>
                  <a:pt x="239719" y="571540"/>
                  <a:pt x="254000" y="553454"/>
                  <a:pt x="266700" y="534404"/>
                </a:cubicBezTo>
                <a:cubicBezTo>
                  <a:pt x="273050" y="524879"/>
                  <a:pt x="282130" y="516689"/>
                  <a:pt x="285750" y="505829"/>
                </a:cubicBezTo>
                <a:cubicBezTo>
                  <a:pt x="288925" y="496304"/>
                  <a:pt x="289003" y="485094"/>
                  <a:pt x="295275" y="477254"/>
                </a:cubicBezTo>
                <a:cubicBezTo>
                  <a:pt x="302426" y="468315"/>
                  <a:pt x="314325" y="464554"/>
                  <a:pt x="323850" y="458204"/>
                </a:cubicBezTo>
                <a:cubicBezTo>
                  <a:pt x="358039" y="389826"/>
                  <a:pt x="323008" y="444136"/>
                  <a:pt x="371475" y="401054"/>
                </a:cubicBezTo>
                <a:cubicBezTo>
                  <a:pt x="391611" y="383156"/>
                  <a:pt x="406209" y="358848"/>
                  <a:pt x="428625" y="343904"/>
                </a:cubicBezTo>
                <a:cubicBezTo>
                  <a:pt x="447675" y="331204"/>
                  <a:pt x="467459" y="319541"/>
                  <a:pt x="485775" y="305804"/>
                </a:cubicBezTo>
                <a:cubicBezTo>
                  <a:pt x="498475" y="296279"/>
                  <a:pt x="510092" y="285105"/>
                  <a:pt x="523875" y="277229"/>
                </a:cubicBezTo>
                <a:cubicBezTo>
                  <a:pt x="532592" y="272248"/>
                  <a:pt x="543470" y="272194"/>
                  <a:pt x="552450" y="267704"/>
                </a:cubicBezTo>
                <a:cubicBezTo>
                  <a:pt x="562689" y="262584"/>
                  <a:pt x="570564" y="253303"/>
                  <a:pt x="581025" y="248654"/>
                </a:cubicBezTo>
                <a:cubicBezTo>
                  <a:pt x="599375" y="240499"/>
                  <a:pt x="621467" y="240743"/>
                  <a:pt x="638175" y="229604"/>
                </a:cubicBezTo>
                <a:cubicBezTo>
                  <a:pt x="677642" y="203292"/>
                  <a:pt x="655644" y="213330"/>
                  <a:pt x="704850" y="201029"/>
                </a:cubicBezTo>
                <a:cubicBezTo>
                  <a:pt x="751889" y="169670"/>
                  <a:pt x="715138" y="188932"/>
                  <a:pt x="781050" y="172454"/>
                </a:cubicBezTo>
                <a:cubicBezTo>
                  <a:pt x="790790" y="170019"/>
                  <a:pt x="799780" y="164898"/>
                  <a:pt x="809625" y="162929"/>
                </a:cubicBezTo>
                <a:cubicBezTo>
                  <a:pt x="847500" y="155354"/>
                  <a:pt x="885825" y="150229"/>
                  <a:pt x="923925" y="143879"/>
                </a:cubicBezTo>
                <a:lnTo>
                  <a:pt x="923925" y="143879"/>
                </a:lnTo>
                <a:cubicBezTo>
                  <a:pt x="939800" y="140704"/>
                  <a:pt x="955436" y="135913"/>
                  <a:pt x="971550" y="134354"/>
                </a:cubicBezTo>
                <a:cubicBezTo>
                  <a:pt x="1053959" y="126379"/>
                  <a:pt x="1219200" y="115304"/>
                  <a:pt x="1219200" y="115304"/>
                </a:cubicBezTo>
                <a:cubicBezTo>
                  <a:pt x="1228725" y="112129"/>
                  <a:pt x="1238035" y="108214"/>
                  <a:pt x="1247775" y="105779"/>
                </a:cubicBezTo>
                <a:cubicBezTo>
                  <a:pt x="1302157" y="92184"/>
                  <a:pt x="1284610" y="101396"/>
                  <a:pt x="1333500" y="86729"/>
                </a:cubicBezTo>
                <a:cubicBezTo>
                  <a:pt x="1352734" y="80959"/>
                  <a:pt x="1371169" y="72549"/>
                  <a:pt x="1390650" y="67679"/>
                </a:cubicBezTo>
                <a:cubicBezTo>
                  <a:pt x="1416050" y="61329"/>
                  <a:pt x="1442012" y="56908"/>
                  <a:pt x="1466850" y="48629"/>
                </a:cubicBezTo>
                <a:cubicBezTo>
                  <a:pt x="1476375" y="45454"/>
                  <a:pt x="1485685" y="41539"/>
                  <a:pt x="1495425" y="39104"/>
                </a:cubicBezTo>
                <a:cubicBezTo>
                  <a:pt x="1511131" y="35177"/>
                  <a:pt x="1527246" y="33091"/>
                  <a:pt x="1543050" y="29579"/>
                </a:cubicBezTo>
                <a:cubicBezTo>
                  <a:pt x="1555829" y="26739"/>
                  <a:pt x="1568611" y="23816"/>
                  <a:pt x="1581150" y="20054"/>
                </a:cubicBezTo>
                <a:cubicBezTo>
                  <a:pt x="1647997" y="0"/>
                  <a:pt x="1617163" y="1004"/>
                  <a:pt x="1647825" y="1004"/>
                </a:cubicBezTo>
              </a:path>
            </a:pathLst>
          </a:custGeom>
          <a:ln w="635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000875" y="1366210"/>
            <a:ext cx="1657350" cy="1615115"/>
          </a:xfrm>
          <a:custGeom>
            <a:avLst/>
            <a:gdLst>
              <a:gd name="connsiteX0" fmla="*/ 0 w 1657350"/>
              <a:gd name="connsiteY0" fmla="*/ 1615115 h 1615115"/>
              <a:gd name="connsiteX1" fmla="*/ 9525 w 1657350"/>
              <a:gd name="connsiteY1" fmla="*/ 1586540 h 1615115"/>
              <a:gd name="connsiteX2" fmla="*/ 28575 w 1657350"/>
              <a:gd name="connsiteY2" fmla="*/ 1462715 h 1615115"/>
              <a:gd name="connsiteX3" fmla="*/ 38100 w 1657350"/>
              <a:gd name="connsiteY3" fmla="*/ 1434140 h 1615115"/>
              <a:gd name="connsiteX4" fmla="*/ 66675 w 1657350"/>
              <a:gd name="connsiteY4" fmla="*/ 1405565 h 1615115"/>
              <a:gd name="connsiteX5" fmla="*/ 104775 w 1657350"/>
              <a:gd name="connsiteY5" fmla="*/ 1367465 h 1615115"/>
              <a:gd name="connsiteX6" fmla="*/ 123825 w 1657350"/>
              <a:gd name="connsiteY6" fmla="*/ 1338890 h 1615115"/>
              <a:gd name="connsiteX7" fmla="*/ 209550 w 1657350"/>
              <a:gd name="connsiteY7" fmla="*/ 1291265 h 1615115"/>
              <a:gd name="connsiteX8" fmla="*/ 238125 w 1657350"/>
              <a:gd name="connsiteY8" fmla="*/ 1272215 h 1615115"/>
              <a:gd name="connsiteX9" fmla="*/ 266700 w 1657350"/>
              <a:gd name="connsiteY9" fmla="*/ 1215065 h 1615115"/>
              <a:gd name="connsiteX10" fmla="*/ 314325 w 1657350"/>
              <a:gd name="connsiteY10" fmla="*/ 1157915 h 1615115"/>
              <a:gd name="connsiteX11" fmla="*/ 342900 w 1657350"/>
              <a:gd name="connsiteY11" fmla="*/ 1138865 h 1615115"/>
              <a:gd name="connsiteX12" fmla="*/ 561975 w 1657350"/>
              <a:gd name="connsiteY12" fmla="*/ 1129340 h 1615115"/>
              <a:gd name="connsiteX13" fmla="*/ 619125 w 1657350"/>
              <a:gd name="connsiteY13" fmla="*/ 1119815 h 1615115"/>
              <a:gd name="connsiteX14" fmla="*/ 676275 w 1657350"/>
              <a:gd name="connsiteY14" fmla="*/ 1100765 h 1615115"/>
              <a:gd name="connsiteX15" fmla="*/ 695325 w 1657350"/>
              <a:gd name="connsiteY15" fmla="*/ 1072190 h 1615115"/>
              <a:gd name="connsiteX16" fmla="*/ 723900 w 1657350"/>
              <a:gd name="connsiteY16" fmla="*/ 1053140 h 1615115"/>
              <a:gd name="connsiteX17" fmla="*/ 733425 w 1657350"/>
              <a:gd name="connsiteY17" fmla="*/ 1024565 h 1615115"/>
              <a:gd name="connsiteX18" fmla="*/ 752475 w 1657350"/>
              <a:gd name="connsiteY18" fmla="*/ 995990 h 1615115"/>
              <a:gd name="connsiteX19" fmla="*/ 762000 w 1657350"/>
              <a:gd name="connsiteY19" fmla="*/ 967415 h 1615115"/>
              <a:gd name="connsiteX20" fmla="*/ 790575 w 1657350"/>
              <a:gd name="connsiteY20" fmla="*/ 957890 h 1615115"/>
              <a:gd name="connsiteX21" fmla="*/ 828675 w 1657350"/>
              <a:gd name="connsiteY21" fmla="*/ 900740 h 1615115"/>
              <a:gd name="connsiteX22" fmla="*/ 847725 w 1657350"/>
              <a:gd name="connsiteY22" fmla="*/ 872165 h 1615115"/>
              <a:gd name="connsiteX23" fmla="*/ 876300 w 1657350"/>
              <a:gd name="connsiteY23" fmla="*/ 853115 h 1615115"/>
              <a:gd name="connsiteX24" fmla="*/ 885825 w 1657350"/>
              <a:gd name="connsiteY24" fmla="*/ 824540 h 1615115"/>
              <a:gd name="connsiteX25" fmla="*/ 942975 w 1657350"/>
              <a:gd name="connsiteY25" fmla="*/ 786440 h 1615115"/>
              <a:gd name="connsiteX26" fmla="*/ 981075 w 1657350"/>
              <a:gd name="connsiteY26" fmla="*/ 729290 h 1615115"/>
              <a:gd name="connsiteX27" fmla="*/ 1009650 w 1657350"/>
              <a:gd name="connsiteY27" fmla="*/ 672140 h 1615115"/>
              <a:gd name="connsiteX28" fmla="*/ 1038225 w 1657350"/>
              <a:gd name="connsiteY28" fmla="*/ 643565 h 1615115"/>
              <a:gd name="connsiteX29" fmla="*/ 1066800 w 1657350"/>
              <a:gd name="connsiteY29" fmla="*/ 557840 h 1615115"/>
              <a:gd name="connsiteX30" fmla="*/ 1076325 w 1657350"/>
              <a:gd name="connsiteY30" fmla="*/ 529265 h 1615115"/>
              <a:gd name="connsiteX31" fmla="*/ 1095375 w 1657350"/>
              <a:gd name="connsiteY31" fmla="*/ 453065 h 1615115"/>
              <a:gd name="connsiteX32" fmla="*/ 1114425 w 1657350"/>
              <a:gd name="connsiteY32" fmla="*/ 348290 h 1615115"/>
              <a:gd name="connsiteX33" fmla="*/ 1133475 w 1657350"/>
              <a:gd name="connsiteY33" fmla="*/ 291140 h 1615115"/>
              <a:gd name="connsiteX34" fmla="*/ 1162050 w 1657350"/>
              <a:gd name="connsiteY34" fmla="*/ 233990 h 1615115"/>
              <a:gd name="connsiteX35" fmla="*/ 1181100 w 1657350"/>
              <a:gd name="connsiteY35" fmla="*/ 205415 h 1615115"/>
              <a:gd name="connsiteX36" fmla="*/ 1209675 w 1657350"/>
              <a:gd name="connsiteY36" fmla="*/ 148265 h 1615115"/>
              <a:gd name="connsiteX37" fmla="*/ 1238250 w 1657350"/>
              <a:gd name="connsiteY37" fmla="*/ 129215 h 1615115"/>
              <a:gd name="connsiteX38" fmla="*/ 1247775 w 1657350"/>
              <a:gd name="connsiteY38" fmla="*/ 100640 h 1615115"/>
              <a:gd name="connsiteX39" fmla="*/ 1333500 w 1657350"/>
              <a:gd name="connsiteY39" fmla="*/ 62540 h 1615115"/>
              <a:gd name="connsiteX40" fmla="*/ 1400175 w 1657350"/>
              <a:gd name="connsiteY40" fmla="*/ 43490 h 1615115"/>
              <a:gd name="connsiteX41" fmla="*/ 1428750 w 1657350"/>
              <a:gd name="connsiteY41" fmla="*/ 33965 h 1615115"/>
              <a:gd name="connsiteX42" fmla="*/ 1485900 w 1657350"/>
              <a:gd name="connsiteY42" fmla="*/ 24440 h 1615115"/>
              <a:gd name="connsiteX43" fmla="*/ 1552575 w 1657350"/>
              <a:gd name="connsiteY43" fmla="*/ 14915 h 1615115"/>
              <a:gd name="connsiteX44" fmla="*/ 1657350 w 1657350"/>
              <a:gd name="connsiteY44" fmla="*/ 5390 h 161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57350" h="1615115">
                <a:moveTo>
                  <a:pt x="0" y="1615115"/>
                </a:moveTo>
                <a:cubicBezTo>
                  <a:pt x="3175" y="1605590"/>
                  <a:pt x="7874" y="1596444"/>
                  <a:pt x="9525" y="1586540"/>
                </a:cubicBezTo>
                <a:cubicBezTo>
                  <a:pt x="26414" y="1485208"/>
                  <a:pt x="9382" y="1529889"/>
                  <a:pt x="28575" y="1462715"/>
                </a:cubicBezTo>
                <a:cubicBezTo>
                  <a:pt x="31333" y="1453061"/>
                  <a:pt x="32531" y="1442494"/>
                  <a:pt x="38100" y="1434140"/>
                </a:cubicBezTo>
                <a:cubicBezTo>
                  <a:pt x="45572" y="1422932"/>
                  <a:pt x="57150" y="1415090"/>
                  <a:pt x="66675" y="1405565"/>
                </a:cubicBezTo>
                <a:cubicBezTo>
                  <a:pt x="87457" y="1343220"/>
                  <a:pt x="58593" y="1404410"/>
                  <a:pt x="104775" y="1367465"/>
                </a:cubicBezTo>
                <a:cubicBezTo>
                  <a:pt x="113714" y="1360314"/>
                  <a:pt x="115210" y="1346428"/>
                  <a:pt x="123825" y="1338890"/>
                </a:cubicBezTo>
                <a:cubicBezTo>
                  <a:pt x="203912" y="1268814"/>
                  <a:pt x="152860" y="1319610"/>
                  <a:pt x="209550" y="1291265"/>
                </a:cubicBezTo>
                <a:cubicBezTo>
                  <a:pt x="219789" y="1286145"/>
                  <a:pt x="228600" y="1278565"/>
                  <a:pt x="238125" y="1272215"/>
                </a:cubicBezTo>
                <a:cubicBezTo>
                  <a:pt x="292720" y="1190323"/>
                  <a:pt x="227265" y="1293935"/>
                  <a:pt x="266700" y="1215065"/>
                </a:cubicBezTo>
                <a:cubicBezTo>
                  <a:pt x="277404" y="1193658"/>
                  <a:pt x="296269" y="1172962"/>
                  <a:pt x="314325" y="1157915"/>
                </a:cubicBezTo>
                <a:cubicBezTo>
                  <a:pt x="323119" y="1150586"/>
                  <a:pt x="331528" y="1140177"/>
                  <a:pt x="342900" y="1138865"/>
                </a:cubicBezTo>
                <a:cubicBezTo>
                  <a:pt x="415512" y="1130487"/>
                  <a:pt x="488950" y="1132515"/>
                  <a:pt x="561975" y="1129340"/>
                </a:cubicBezTo>
                <a:cubicBezTo>
                  <a:pt x="581025" y="1126165"/>
                  <a:pt x="600389" y="1124499"/>
                  <a:pt x="619125" y="1119815"/>
                </a:cubicBezTo>
                <a:cubicBezTo>
                  <a:pt x="638606" y="1114945"/>
                  <a:pt x="676275" y="1100765"/>
                  <a:pt x="676275" y="1100765"/>
                </a:cubicBezTo>
                <a:cubicBezTo>
                  <a:pt x="682625" y="1091240"/>
                  <a:pt x="687230" y="1080285"/>
                  <a:pt x="695325" y="1072190"/>
                </a:cubicBezTo>
                <a:cubicBezTo>
                  <a:pt x="703420" y="1064095"/>
                  <a:pt x="716749" y="1062079"/>
                  <a:pt x="723900" y="1053140"/>
                </a:cubicBezTo>
                <a:cubicBezTo>
                  <a:pt x="730172" y="1045300"/>
                  <a:pt x="728935" y="1033545"/>
                  <a:pt x="733425" y="1024565"/>
                </a:cubicBezTo>
                <a:cubicBezTo>
                  <a:pt x="738545" y="1014326"/>
                  <a:pt x="747355" y="1006229"/>
                  <a:pt x="752475" y="995990"/>
                </a:cubicBezTo>
                <a:cubicBezTo>
                  <a:pt x="756965" y="987010"/>
                  <a:pt x="754900" y="974515"/>
                  <a:pt x="762000" y="967415"/>
                </a:cubicBezTo>
                <a:cubicBezTo>
                  <a:pt x="769100" y="960315"/>
                  <a:pt x="781050" y="961065"/>
                  <a:pt x="790575" y="957890"/>
                </a:cubicBezTo>
                <a:lnTo>
                  <a:pt x="828675" y="900740"/>
                </a:lnTo>
                <a:cubicBezTo>
                  <a:pt x="835025" y="891215"/>
                  <a:pt x="838200" y="878515"/>
                  <a:pt x="847725" y="872165"/>
                </a:cubicBezTo>
                <a:lnTo>
                  <a:pt x="876300" y="853115"/>
                </a:lnTo>
                <a:cubicBezTo>
                  <a:pt x="879475" y="843590"/>
                  <a:pt x="878725" y="831640"/>
                  <a:pt x="885825" y="824540"/>
                </a:cubicBezTo>
                <a:cubicBezTo>
                  <a:pt x="902014" y="808351"/>
                  <a:pt x="942975" y="786440"/>
                  <a:pt x="942975" y="786440"/>
                </a:cubicBezTo>
                <a:cubicBezTo>
                  <a:pt x="959714" y="736222"/>
                  <a:pt x="941437" y="776856"/>
                  <a:pt x="981075" y="729290"/>
                </a:cubicBezTo>
                <a:cubicBezTo>
                  <a:pt x="1056013" y="639364"/>
                  <a:pt x="952372" y="758057"/>
                  <a:pt x="1009650" y="672140"/>
                </a:cubicBezTo>
                <a:cubicBezTo>
                  <a:pt x="1017122" y="660932"/>
                  <a:pt x="1028700" y="653090"/>
                  <a:pt x="1038225" y="643565"/>
                </a:cubicBezTo>
                <a:lnTo>
                  <a:pt x="1066800" y="557840"/>
                </a:lnTo>
                <a:cubicBezTo>
                  <a:pt x="1069975" y="548315"/>
                  <a:pt x="1074356" y="539110"/>
                  <a:pt x="1076325" y="529265"/>
                </a:cubicBezTo>
                <a:cubicBezTo>
                  <a:pt x="1087819" y="471795"/>
                  <a:pt x="1080730" y="496999"/>
                  <a:pt x="1095375" y="453065"/>
                </a:cubicBezTo>
                <a:cubicBezTo>
                  <a:pt x="1102083" y="406106"/>
                  <a:pt x="1102177" y="389117"/>
                  <a:pt x="1114425" y="348290"/>
                </a:cubicBezTo>
                <a:cubicBezTo>
                  <a:pt x="1120195" y="329056"/>
                  <a:pt x="1122336" y="307848"/>
                  <a:pt x="1133475" y="291140"/>
                </a:cubicBezTo>
                <a:cubicBezTo>
                  <a:pt x="1188070" y="209248"/>
                  <a:pt x="1122615" y="312860"/>
                  <a:pt x="1162050" y="233990"/>
                </a:cubicBezTo>
                <a:cubicBezTo>
                  <a:pt x="1167170" y="223751"/>
                  <a:pt x="1175980" y="215654"/>
                  <a:pt x="1181100" y="205415"/>
                </a:cubicBezTo>
                <a:cubicBezTo>
                  <a:pt x="1196594" y="174427"/>
                  <a:pt x="1182378" y="175562"/>
                  <a:pt x="1209675" y="148265"/>
                </a:cubicBezTo>
                <a:cubicBezTo>
                  <a:pt x="1217770" y="140170"/>
                  <a:pt x="1228725" y="135565"/>
                  <a:pt x="1238250" y="129215"/>
                </a:cubicBezTo>
                <a:cubicBezTo>
                  <a:pt x="1241425" y="119690"/>
                  <a:pt x="1241503" y="108480"/>
                  <a:pt x="1247775" y="100640"/>
                </a:cubicBezTo>
                <a:cubicBezTo>
                  <a:pt x="1264242" y="80057"/>
                  <a:pt x="1316037" y="68361"/>
                  <a:pt x="1333500" y="62540"/>
                </a:cubicBezTo>
                <a:cubicBezTo>
                  <a:pt x="1402013" y="39702"/>
                  <a:pt x="1316454" y="67410"/>
                  <a:pt x="1400175" y="43490"/>
                </a:cubicBezTo>
                <a:cubicBezTo>
                  <a:pt x="1409829" y="40732"/>
                  <a:pt x="1418949" y="36143"/>
                  <a:pt x="1428750" y="33965"/>
                </a:cubicBezTo>
                <a:cubicBezTo>
                  <a:pt x="1447603" y="29775"/>
                  <a:pt x="1466812" y="27377"/>
                  <a:pt x="1485900" y="24440"/>
                </a:cubicBezTo>
                <a:cubicBezTo>
                  <a:pt x="1508090" y="21026"/>
                  <a:pt x="1530486" y="18931"/>
                  <a:pt x="1552575" y="14915"/>
                </a:cubicBezTo>
                <a:cubicBezTo>
                  <a:pt x="1634609" y="0"/>
                  <a:pt x="1539600" y="5390"/>
                  <a:pt x="1657350" y="5390"/>
                </a:cubicBezTo>
              </a:path>
            </a:pathLst>
          </a:cu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010400" y="1371600"/>
            <a:ext cx="1628775" cy="1590675"/>
          </a:xfrm>
          <a:custGeom>
            <a:avLst/>
            <a:gdLst>
              <a:gd name="connsiteX0" fmla="*/ 0 w 1657350"/>
              <a:gd name="connsiteY0" fmla="*/ 1517997 h 1517997"/>
              <a:gd name="connsiteX1" fmla="*/ 28575 w 1657350"/>
              <a:gd name="connsiteY1" fmla="*/ 1413222 h 1517997"/>
              <a:gd name="connsiteX2" fmla="*/ 28575 w 1657350"/>
              <a:gd name="connsiteY2" fmla="*/ 1413222 h 1517997"/>
              <a:gd name="connsiteX3" fmla="*/ 38100 w 1657350"/>
              <a:gd name="connsiteY3" fmla="*/ 1375122 h 1517997"/>
              <a:gd name="connsiteX4" fmla="*/ 57150 w 1657350"/>
              <a:gd name="connsiteY4" fmla="*/ 1317972 h 1517997"/>
              <a:gd name="connsiteX5" fmla="*/ 76200 w 1657350"/>
              <a:gd name="connsiteY5" fmla="*/ 1260822 h 1517997"/>
              <a:gd name="connsiteX6" fmla="*/ 104775 w 1657350"/>
              <a:gd name="connsiteY6" fmla="*/ 1175097 h 1517997"/>
              <a:gd name="connsiteX7" fmla="*/ 114300 w 1657350"/>
              <a:gd name="connsiteY7" fmla="*/ 1146522 h 1517997"/>
              <a:gd name="connsiteX8" fmla="*/ 123825 w 1657350"/>
              <a:gd name="connsiteY8" fmla="*/ 1051272 h 1517997"/>
              <a:gd name="connsiteX9" fmla="*/ 152400 w 1657350"/>
              <a:gd name="connsiteY9" fmla="*/ 927447 h 1517997"/>
              <a:gd name="connsiteX10" fmla="*/ 161925 w 1657350"/>
              <a:gd name="connsiteY10" fmla="*/ 879822 h 1517997"/>
              <a:gd name="connsiteX11" fmla="*/ 180975 w 1657350"/>
              <a:gd name="connsiteY11" fmla="*/ 822672 h 1517997"/>
              <a:gd name="connsiteX12" fmla="*/ 200025 w 1657350"/>
              <a:gd name="connsiteY12" fmla="*/ 765522 h 1517997"/>
              <a:gd name="connsiteX13" fmla="*/ 209550 w 1657350"/>
              <a:gd name="connsiteY13" fmla="*/ 736947 h 1517997"/>
              <a:gd name="connsiteX14" fmla="*/ 257175 w 1657350"/>
              <a:gd name="connsiteY14" fmla="*/ 651222 h 1517997"/>
              <a:gd name="connsiteX15" fmla="*/ 314325 w 1657350"/>
              <a:gd name="connsiteY15" fmla="*/ 622647 h 1517997"/>
              <a:gd name="connsiteX16" fmla="*/ 400050 w 1657350"/>
              <a:gd name="connsiteY16" fmla="*/ 565497 h 1517997"/>
              <a:gd name="connsiteX17" fmla="*/ 428625 w 1657350"/>
              <a:gd name="connsiteY17" fmla="*/ 546447 h 1517997"/>
              <a:gd name="connsiteX18" fmla="*/ 457200 w 1657350"/>
              <a:gd name="connsiteY18" fmla="*/ 527397 h 1517997"/>
              <a:gd name="connsiteX19" fmla="*/ 476250 w 1657350"/>
              <a:gd name="connsiteY19" fmla="*/ 498822 h 1517997"/>
              <a:gd name="connsiteX20" fmla="*/ 504825 w 1657350"/>
              <a:gd name="connsiteY20" fmla="*/ 489297 h 1517997"/>
              <a:gd name="connsiteX21" fmla="*/ 533400 w 1657350"/>
              <a:gd name="connsiteY21" fmla="*/ 470247 h 1517997"/>
              <a:gd name="connsiteX22" fmla="*/ 561975 w 1657350"/>
              <a:gd name="connsiteY22" fmla="*/ 441672 h 1517997"/>
              <a:gd name="connsiteX23" fmla="*/ 600075 w 1657350"/>
              <a:gd name="connsiteY23" fmla="*/ 432147 h 1517997"/>
              <a:gd name="connsiteX24" fmla="*/ 628650 w 1657350"/>
              <a:gd name="connsiteY24" fmla="*/ 422622 h 1517997"/>
              <a:gd name="connsiteX25" fmla="*/ 657225 w 1657350"/>
              <a:gd name="connsiteY25" fmla="*/ 403572 h 1517997"/>
              <a:gd name="connsiteX26" fmla="*/ 704850 w 1657350"/>
              <a:gd name="connsiteY26" fmla="*/ 394047 h 1517997"/>
              <a:gd name="connsiteX27" fmla="*/ 762000 w 1657350"/>
              <a:gd name="connsiteY27" fmla="*/ 374997 h 1517997"/>
              <a:gd name="connsiteX28" fmla="*/ 866775 w 1657350"/>
              <a:gd name="connsiteY28" fmla="*/ 346422 h 1517997"/>
              <a:gd name="connsiteX29" fmla="*/ 914400 w 1657350"/>
              <a:gd name="connsiteY29" fmla="*/ 336897 h 1517997"/>
              <a:gd name="connsiteX30" fmla="*/ 971550 w 1657350"/>
              <a:gd name="connsiteY30" fmla="*/ 317847 h 1517997"/>
              <a:gd name="connsiteX31" fmla="*/ 1028700 w 1657350"/>
              <a:gd name="connsiteY31" fmla="*/ 298797 h 1517997"/>
              <a:gd name="connsiteX32" fmla="*/ 1057275 w 1657350"/>
              <a:gd name="connsiteY32" fmla="*/ 289272 h 1517997"/>
              <a:gd name="connsiteX33" fmla="*/ 1085850 w 1657350"/>
              <a:gd name="connsiteY33" fmla="*/ 279747 h 1517997"/>
              <a:gd name="connsiteX34" fmla="*/ 1123950 w 1657350"/>
              <a:gd name="connsiteY34" fmla="*/ 260697 h 1517997"/>
              <a:gd name="connsiteX35" fmla="*/ 1181100 w 1657350"/>
              <a:gd name="connsiteY35" fmla="*/ 241647 h 1517997"/>
              <a:gd name="connsiteX36" fmla="*/ 1209675 w 1657350"/>
              <a:gd name="connsiteY36" fmla="*/ 232122 h 1517997"/>
              <a:gd name="connsiteX37" fmla="*/ 1266825 w 1657350"/>
              <a:gd name="connsiteY37" fmla="*/ 194022 h 1517997"/>
              <a:gd name="connsiteX38" fmla="*/ 1323975 w 1657350"/>
              <a:gd name="connsiteY38" fmla="*/ 174972 h 1517997"/>
              <a:gd name="connsiteX39" fmla="*/ 1352550 w 1657350"/>
              <a:gd name="connsiteY39" fmla="*/ 165447 h 1517997"/>
              <a:gd name="connsiteX40" fmla="*/ 1409700 w 1657350"/>
              <a:gd name="connsiteY40" fmla="*/ 136872 h 1517997"/>
              <a:gd name="connsiteX41" fmla="*/ 1466850 w 1657350"/>
              <a:gd name="connsiteY41" fmla="*/ 108297 h 1517997"/>
              <a:gd name="connsiteX42" fmla="*/ 1524000 w 1657350"/>
              <a:gd name="connsiteY42" fmla="*/ 70197 h 1517997"/>
              <a:gd name="connsiteX43" fmla="*/ 1581150 w 1657350"/>
              <a:gd name="connsiteY43" fmla="*/ 32097 h 1517997"/>
              <a:gd name="connsiteX44" fmla="*/ 1609725 w 1657350"/>
              <a:gd name="connsiteY44" fmla="*/ 22572 h 1517997"/>
              <a:gd name="connsiteX45" fmla="*/ 1657350 w 1657350"/>
              <a:gd name="connsiteY45" fmla="*/ 3522 h 151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57350" h="1517997">
                <a:moveTo>
                  <a:pt x="0" y="1517997"/>
                </a:moveTo>
                <a:cubicBezTo>
                  <a:pt x="13463" y="1450681"/>
                  <a:pt x="4405" y="1485731"/>
                  <a:pt x="28575" y="1413222"/>
                </a:cubicBezTo>
                <a:lnTo>
                  <a:pt x="28575" y="1413222"/>
                </a:lnTo>
                <a:cubicBezTo>
                  <a:pt x="31750" y="1400522"/>
                  <a:pt x="34338" y="1387661"/>
                  <a:pt x="38100" y="1375122"/>
                </a:cubicBezTo>
                <a:cubicBezTo>
                  <a:pt x="43870" y="1355888"/>
                  <a:pt x="50800" y="1337022"/>
                  <a:pt x="57150" y="1317972"/>
                </a:cubicBezTo>
                <a:lnTo>
                  <a:pt x="76200" y="1260822"/>
                </a:lnTo>
                <a:lnTo>
                  <a:pt x="104775" y="1175097"/>
                </a:lnTo>
                <a:lnTo>
                  <a:pt x="114300" y="1146522"/>
                </a:lnTo>
                <a:cubicBezTo>
                  <a:pt x="117475" y="1114772"/>
                  <a:pt x="119608" y="1082900"/>
                  <a:pt x="123825" y="1051272"/>
                </a:cubicBezTo>
                <a:cubicBezTo>
                  <a:pt x="129508" y="1008650"/>
                  <a:pt x="143941" y="969743"/>
                  <a:pt x="152400" y="927447"/>
                </a:cubicBezTo>
                <a:cubicBezTo>
                  <a:pt x="155575" y="911572"/>
                  <a:pt x="157665" y="895441"/>
                  <a:pt x="161925" y="879822"/>
                </a:cubicBezTo>
                <a:cubicBezTo>
                  <a:pt x="167209" y="860449"/>
                  <a:pt x="174625" y="841722"/>
                  <a:pt x="180975" y="822672"/>
                </a:cubicBezTo>
                <a:lnTo>
                  <a:pt x="200025" y="765522"/>
                </a:lnTo>
                <a:lnTo>
                  <a:pt x="209550" y="736947"/>
                </a:lnTo>
                <a:cubicBezTo>
                  <a:pt x="219476" y="707170"/>
                  <a:pt x="229102" y="669937"/>
                  <a:pt x="257175" y="651222"/>
                </a:cubicBezTo>
                <a:cubicBezTo>
                  <a:pt x="384030" y="566652"/>
                  <a:pt x="196019" y="688372"/>
                  <a:pt x="314325" y="622647"/>
                </a:cubicBezTo>
                <a:lnTo>
                  <a:pt x="400050" y="565497"/>
                </a:lnTo>
                <a:lnTo>
                  <a:pt x="428625" y="546447"/>
                </a:lnTo>
                <a:lnTo>
                  <a:pt x="457200" y="527397"/>
                </a:lnTo>
                <a:cubicBezTo>
                  <a:pt x="463550" y="517872"/>
                  <a:pt x="467311" y="505973"/>
                  <a:pt x="476250" y="498822"/>
                </a:cubicBezTo>
                <a:cubicBezTo>
                  <a:pt x="484090" y="492550"/>
                  <a:pt x="495845" y="493787"/>
                  <a:pt x="504825" y="489297"/>
                </a:cubicBezTo>
                <a:cubicBezTo>
                  <a:pt x="515064" y="484177"/>
                  <a:pt x="524606" y="477576"/>
                  <a:pt x="533400" y="470247"/>
                </a:cubicBezTo>
                <a:cubicBezTo>
                  <a:pt x="543748" y="461623"/>
                  <a:pt x="550279" y="448355"/>
                  <a:pt x="561975" y="441672"/>
                </a:cubicBezTo>
                <a:cubicBezTo>
                  <a:pt x="573341" y="435177"/>
                  <a:pt x="587488" y="435743"/>
                  <a:pt x="600075" y="432147"/>
                </a:cubicBezTo>
                <a:cubicBezTo>
                  <a:pt x="609729" y="429389"/>
                  <a:pt x="619670" y="427112"/>
                  <a:pt x="628650" y="422622"/>
                </a:cubicBezTo>
                <a:cubicBezTo>
                  <a:pt x="638889" y="417502"/>
                  <a:pt x="646506" y="407592"/>
                  <a:pt x="657225" y="403572"/>
                </a:cubicBezTo>
                <a:cubicBezTo>
                  <a:pt x="672384" y="397888"/>
                  <a:pt x="689231" y="398307"/>
                  <a:pt x="704850" y="394047"/>
                </a:cubicBezTo>
                <a:cubicBezTo>
                  <a:pt x="724223" y="388763"/>
                  <a:pt x="742950" y="381347"/>
                  <a:pt x="762000" y="374997"/>
                </a:cubicBezTo>
                <a:cubicBezTo>
                  <a:pt x="803054" y="361312"/>
                  <a:pt x="813062" y="357165"/>
                  <a:pt x="866775" y="346422"/>
                </a:cubicBezTo>
                <a:cubicBezTo>
                  <a:pt x="882650" y="343247"/>
                  <a:pt x="898781" y="341157"/>
                  <a:pt x="914400" y="336897"/>
                </a:cubicBezTo>
                <a:cubicBezTo>
                  <a:pt x="933773" y="331613"/>
                  <a:pt x="952500" y="324197"/>
                  <a:pt x="971550" y="317847"/>
                </a:cubicBezTo>
                <a:lnTo>
                  <a:pt x="1028700" y="298797"/>
                </a:lnTo>
                <a:lnTo>
                  <a:pt x="1057275" y="289272"/>
                </a:lnTo>
                <a:cubicBezTo>
                  <a:pt x="1066800" y="286097"/>
                  <a:pt x="1076870" y="284237"/>
                  <a:pt x="1085850" y="279747"/>
                </a:cubicBezTo>
                <a:cubicBezTo>
                  <a:pt x="1098550" y="273397"/>
                  <a:pt x="1110767" y="265970"/>
                  <a:pt x="1123950" y="260697"/>
                </a:cubicBezTo>
                <a:cubicBezTo>
                  <a:pt x="1142594" y="253239"/>
                  <a:pt x="1162050" y="247997"/>
                  <a:pt x="1181100" y="241647"/>
                </a:cubicBezTo>
                <a:cubicBezTo>
                  <a:pt x="1190625" y="238472"/>
                  <a:pt x="1201321" y="237691"/>
                  <a:pt x="1209675" y="232122"/>
                </a:cubicBezTo>
                <a:cubicBezTo>
                  <a:pt x="1228725" y="219422"/>
                  <a:pt x="1245105" y="201262"/>
                  <a:pt x="1266825" y="194022"/>
                </a:cubicBezTo>
                <a:lnTo>
                  <a:pt x="1323975" y="174972"/>
                </a:lnTo>
                <a:cubicBezTo>
                  <a:pt x="1333500" y="171797"/>
                  <a:pt x="1344196" y="171016"/>
                  <a:pt x="1352550" y="165447"/>
                </a:cubicBezTo>
                <a:cubicBezTo>
                  <a:pt x="1434442" y="110852"/>
                  <a:pt x="1330830" y="176307"/>
                  <a:pt x="1409700" y="136872"/>
                </a:cubicBezTo>
                <a:cubicBezTo>
                  <a:pt x="1483558" y="99943"/>
                  <a:pt x="1395026" y="132238"/>
                  <a:pt x="1466850" y="108297"/>
                </a:cubicBezTo>
                <a:cubicBezTo>
                  <a:pt x="1530266" y="44881"/>
                  <a:pt x="1461969" y="104659"/>
                  <a:pt x="1524000" y="70197"/>
                </a:cubicBezTo>
                <a:cubicBezTo>
                  <a:pt x="1544014" y="59078"/>
                  <a:pt x="1559430" y="39337"/>
                  <a:pt x="1581150" y="32097"/>
                </a:cubicBezTo>
                <a:cubicBezTo>
                  <a:pt x="1590675" y="28922"/>
                  <a:pt x="1600745" y="27062"/>
                  <a:pt x="1609725" y="22572"/>
                </a:cubicBezTo>
                <a:cubicBezTo>
                  <a:pt x="1654870" y="0"/>
                  <a:pt x="1620592" y="3522"/>
                  <a:pt x="1657350" y="352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14400" y="2971800"/>
            <a:ext cx="635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IPCTC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257800" y="2971800"/>
            <a:ext cx="7568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MBCTC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200400" y="2953435"/>
            <a:ext cx="6833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TRCTC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543800" y="2971800"/>
            <a:ext cx="7489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Needle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04800" y="29718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500" b="1" dirty="0" smtClean="0"/>
              <a:t>0                                   1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-304800" y="1263640"/>
            <a:ext cx="6501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1</a:t>
            </a:r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648200" y="2953435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500" b="1" dirty="0" smtClean="0"/>
              <a:t>0                                   1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038600" y="1219200"/>
            <a:ext cx="6501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1</a:t>
            </a:r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14600" y="2971800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500" b="1" dirty="0" smtClean="0"/>
              <a:t>0                                   1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1828800" y="1245275"/>
            <a:ext cx="6501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1</a:t>
            </a:r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858000" y="2953435"/>
            <a:ext cx="243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500" b="1" dirty="0" smtClean="0"/>
              <a:t>0                                   1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276975" y="1245275"/>
            <a:ext cx="65012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1</a:t>
            </a:r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endParaRPr lang="en-US" sz="15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1500" b="1" dirty="0" smtClean="0"/>
              <a:t>0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381000" y="3657600"/>
            <a:ext cx="84582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Experiment: Run each channel against each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detector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Observations: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All detectors can detect IPCTC with perfect accuracy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Existing detectors do worse for more sophisticated channels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Existing detectors cannot detect "Needle in a haystack" well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Sanity detects </a:t>
            </a:r>
            <a:r>
              <a:rPr lang="en-US" sz="2200" b="1" u="sng" dirty="0" smtClean="0">
                <a:solidFill>
                  <a:srgbClr val="FF0000"/>
                </a:solidFill>
                <a:latin typeface="Tahoma"/>
                <a:cs typeface="Tahoma"/>
              </a:rPr>
              <a:t>all</a:t>
            </a: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 channels with perfect accuracy!</a:t>
            </a:r>
          </a:p>
          <a:p>
            <a:pPr lvl="1">
              <a:spcBef>
                <a:spcPct val="20000"/>
              </a:spcBef>
              <a:buSzPct val="130000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    (no false positives, no false negatives)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4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9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8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0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9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2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"/>
                            </p:stCondLst>
                            <p:childTnLst>
                              <p:par>
                                <p:cTn id="20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100"/>
                            </p:stCondLst>
                            <p:childTnLst>
                              <p:par>
                                <p:cTn id="2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  <p:bldP spid="52" grpId="0"/>
      <p:bldP spid="60" grpId="0" animBg="1"/>
      <p:bldP spid="61" grpId="0" animBg="1"/>
      <p:bldP spid="62" grpId="0" animBg="1"/>
      <p:bldP spid="63" grpId="0" animBg="1"/>
      <p:bldP spid="67" grpId="0" animBg="1"/>
      <p:bldP spid="69" grpId="0" animBg="1"/>
      <p:bldP spid="70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Summary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3716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endParaRPr lang="en-US" sz="2000" dirty="0" smtClean="0"/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1295400"/>
            <a:ext cx="80772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 Goal:</a:t>
            </a:r>
            <a:r>
              <a:rPr lang="en-US" sz="2200" b="1" smtClean="0">
                <a:latin typeface="Tahoma"/>
                <a:cs typeface="Tahoma"/>
              </a:rPr>
              <a:t> </a:t>
            </a:r>
            <a:r>
              <a:rPr lang="en-US" sz="2200" smtClean="0">
                <a:solidFill>
                  <a:srgbClr val="FF0000"/>
                </a:solidFill>
                <a:latin typeface="Tahoma"/>
                <a:cs typeface="Tahoma"/>
              </a:rPr>
              <a:t>Detect covert timing channels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 Existing detectors look for signs of specific, known channels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mtClean="0">
                <a:latin typeface="Tahoma"/>
                <a:cs typeface="Tahoma"/>
              </a:rPr>
              <a:t> Result: "Cat-and-mouse game" with the attacker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latin typeface="Tahoma"/>
                <a:cs typeface="Tahoma"/>
                <a:sym typeface="Symbol"/>
              </a:rPr>
              <a:t> Our approach: Compare the observed timing to what it </a:t>
            </a:r>
            <a:br>
              <a:rPr lang="en-US" sz="2200" smtClean="0">
                <a:latin typeface="Tahoma"/>
                <a:cs typeface="Tahoma"/>
                <a:sym typeface="Symbol"/>
              </a:rPr>
            </a:br>
            <a:r>
              <a:rPr lang="en-US" sz="2200" smtClean="0">
                <a:latin typeface="Tahoma"/>
                <a:cs typeface="Tahoma"/>
                <a:sym typeface="Symbol"/>
              </a:rPr>
              <a:t>  'should be' if the machine is not compromised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mtClean="0">
                <a:latin typeface="Tahoma"/>
                <a:cs typeface="Tahoma"/>
                <a:sym typeface="Symbol"/>
              </a:rPr>
              <a:t> Works for all timing channels, including novel ones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mtClean="0">
                <a:latin typeface="Tahoma"/>
                <a:cs typeface="Tahoma"/>
                <a:sym typeface="Symbol"/>
              </a:rPr>
              <a:t> Key challenge: How do we know what the timing should be?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latin typeface="Tahoma"/>
                <a:cs typeface="Tahoma"/>
                <a:sym typeface="Symbol"/>
              </a:rPr>
              <a:t> We introduce </a:t>
            </a:r>
            <a:r>
              <a:rPr lang="en-US" sz="2200" smtClean="0">
                <a:solidFill>
                  <a:srgbClr val="FF0000"/>
                </a:solidFill>
                <a:latin typeface="Tahoma"/>
                <a:cs typeface="Tahoma"/>
                <a:sym typeface="Symbol"/>
              </a:rPr>
              <a:t>time-deterministic replay (TDR)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latin typeface="Tahoma"/>
                <a:cs typeface="Tahoma"/>
                <a:sym typeface="Symbol"/>
              </a:rPr>
              <a:t> We have built a TDR prototype called Sanity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smtClean="0">
                <a:latin typeface="Tahoma"/>
                <a:cs typeface="Tahoma"/>
                <a:sym typeface="Symbol"/>
              </a:rPr>
              <a:t> </a:t>
            </a:r>
            <a:r>
              <a:rPr lang="en-US" smtClean="0">
                <a:latin typeface="Tahoma"/>
                <a:cs typeface="Tahoma"/>
                <a:sym typeface="Symbol"/>
              </a:rPr>
              <a:t>Reproduces timing to within 2% (on commodity hardware)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mtClean="0">
                <a:latin typeface="Tahoma"/>
                <a:cs typeface="Tahoma"/>
                <a:sym typeface="Symbol"/>
              </a:rPr>
              <a:t> Can be used to detect a variety of </a:t>
            </a:r>
            <a:r>
              <a:rPr lang="en-US" smtClean="0">
                <a:solidFill>
                  <a:srgbClr val="FF0000"/>
                </a:solidFill>
                <a:latin typeface="Tahoma"/>
                <a:cs typeface="Tahoma"/>
                <a:sym typeface="Symbol"/>
              </a:rPr>
              <a:t>existing and novel</a:t>
            </a:r>
            <a:r>
              <a:rPr lang="en-US" smtClean="0">
                <a:latin typeface="Tahoma"/>
                <a:cs typeface="Tahoma"/>
                <a:sym typeface="Symbol"/>
              </a:rPr>
              <a:t> covert </a:t>
            </a:r>
            <a:br>
              <a:rPr lang="en-US" smtClean="0">
                <a:latin typeface="Tahoma"/>
                <a:cs typeface="Tahoma"/>
                <a:sym typeface="Symbol"/>
              </a:rPr>
            </a:br>
            <a:r>
              <a:rPr lang="en-US" smtClean="0">
                <a:latin typeface="Tahoma"/>
                <a:cs typeface="Tahoma"/>
                <a:sym typeface="Symbol"/>
              </a:rPr>
              <a:t>  timing channels with </a:t>
            </a:r>
            <a:r>
              <a:rPr lang="en-US" smtClean="0">
                <a:solidFill>
                  <a:srgbClr val="FF0000"/>
                </a:solidFill>
                <a:latin typeface="Tahoma"/>
                <a:cs typeface="Tahoma"/>
                <a:sym typeface="Symbol"/>
              </a:rPr>
              <a:t>perfect accuracy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146" name="AutoShape 2" descr="data:image/jpeg;base64,/9j/4AAQSkZJRgABAQAAAQABAAD/2wCEAAkGBxQPEA8PDxAQDxAQFA8PFRAPDw8QEBAYFhQWFhQSFBYYHCkgGBonHBYVITEhJSkrLi4uFx8zODMsNygtLisBCgoKDg0OGhAQGiwkHCQsLCwsLCwsLCwsLCwsLCwsLCwsLCwsLCwsLCwsLCwsLCwsLCwsLCwsLCwsLCwsLCwsLP/AABEIAOEA4QMBEQACEQEDEQH/xAAcAAEAAgMBAQEAAAAAAAAAAAAAAQYEBQcDAgj/xABAEAACAQIDBAcECAUDBQEAAAABAgADEQQSIQUGMUEHE1FhcYGRFCKhsTJSYnKCksHRFSNCouFTsvAlQ2ODwiT/xAAbAQEAAgMBAQAAAAAAAAAAAAAAAgQBAwYFB//EADIRAQACAgEEAQIFAgUFAQAAAAABAgMRBAUSITFBE2EGIjJRcRShQoGRscE0YtHh8CP/2gAMAwEAAhEDEQA/AO4QEBAQEBAQEBAQEBAQEBAQEBAQEBAQEBAQEBAQEBAQEBAQEBAQJgICBEBAQEBAQEBAQECYEQJgICAgICBEBAQEBAQEBAQEBAmBEBAQK1vBvrhsFdCxrVR/2qViR94k2X5901XzVp7enw+lZ+T5iNR+8qNtLpMxNQkUEp0F7bdY/wAdPhK08m3w9/B+HsNY/wD0mZ/s0dbe7Gvq2Kq+RVB6KAJrnNefl6FelcSvqkFDe3GIbjE1fNsw9DpMRmvHyW6XxLe6QtuwOkhrqmLUNewzgKp+Fh8pvpyZ9WePzPw/Gpth/wBHRcFjErIKlNsyn4dx7JbiYmHMZMVsVu23iWTMoIgTAiAgTAiAgICAgTAiAgICAgTAQECIAwOYb/b8NmfCYN8oUlalZb3J5oh5Acz3aSpmz+e2rqOkdIi0Rlzf5Q5uJTdV6jUJhkvDCYZ/mCGFl3S3kq4V8qHMOSMTZ/sHs52PI9xm7FlmsvJ6n0+vIr3ep/d2HYm1qeMorWom6nQg6MhHFWHbL8WiYcRmw2xW7be2fJNRAmAgIEQJgRAQECYEQJgIEQECYCAgRArPSFts4PBsUOWrW/koQdVuPeYeAufSast+2r0ulcX+o5ERPqPMuHzzfu+gRERGoRHyWmIjbDrY0XIX15zfXG8Llc60zqrM2LsPG41v/wAtKpVUcan0aQ7s50J7hczbGPbzr861Pdm42rupjMDTFXFIgQkLmp1M9ieAbTSasuKaxt6nTerVz2+nM+WpE0PbSDbUaEawxMbXTcXbvs+MVSbUcVlDC+isfot+bTwMt4L+dOW6xxN17o9w7AJccsmAgICBECYEQECYCAgICAgICAgIEQOTdMGKzYnDUr6U6bPbvdh+iCU+TO5iHW/hzHql7fvpQpUdM86490+klT2q8u3bil9bp7B/iGNo4Y3Csc1QjQhF1e3eeA8ZdrG3JZ8s44mfl+kcFhEoU0pUkWnTQBVRRYASxrTxLWm07libx7OGKwmIoML50a3cw1UjvDAHykbxuNN3FyzizVvHxL8+Dv4855U+30qlu6sW/dMMvVHICkGxB0PZzEnjnUqPOpur9A7CxntGGw9bnUpU3PcSozD1vPTrO4fP81OzJav3Z8y1kBAQEBAiAgICAgTAiBMCIEwEBAiBxvpXH/UP/TT+bSjyf1O0/D3/AE8x91NlZ74wup8RJU9q3LrvFK2dDyAbRqX49S9vzLeXsUuL6hWYq7VN7ySB+c9q0smIxSDglfEJ+Wqw/SeXk/VP8vpXDt3cek/9sf7MaQWX2Dp5yVPapzP0S7Z0cVc2zqH2esX0c/vPRx/pcHz66z2WebFMgICAgIEQJgRAQEBAQJgRAmAgIEQOUdMOHy4jC1baVKdRL96MD8nHpKfKjzEus/Dl/wAt6z9v+VAlR070oLmJX6wNvEaj5W85mvtqyxukt50d4oUNp4cnQVc9C501ce76sAPOW8VvLk+p4t0lc98N+quExjYeitNkprTzZgSczDMR6FfWZy5prbUHTej4+Rg+peZiZ9M/Y3SJh6otW/kN23uvj2j4yVeRWfbTyehZ8fmn5nJtpV+sr4iqOFStXqjweozD5ylf9Uuv4tOzBSs/ER/sx5FYC1rTZj9qPOtqsQ7f0b0suzcP9rrH9XMv44/K4XnW3mlZpsVCAgIEwIgICAgICBMCICBMCDA8+vX66/mED0ECYFO6Udl9fgWqKPewx6/8IFqn9uvlNOau6vW6LyPo8mIn1bx/4cZnnO9SrEEEaEag9kGt+GWzXK1qWjoy1MvAoym4Ze0XF+6bq308jk8S1twtmN2Zhdoo2OGMGEr1NatHEWIVwLG3PKbCx109JuvSl/My8vi8nl8WYw/T7oj0pVVMrMuZWsSMyElW71uAbeIEqTGp8Oox2m1YtMan9nzMJkCRg6j1qdFUOeqVVBybMbAjuljHXw5/qGae6Zn1D9FbJwQw9CjQXhSppTB7cqgXl6I1Dj8l++02n5ZcygQEBAQECICAgICBMBAQPLE1xTVnbgv/AACBp1rNWN34clHAfvIbSiGV1AtMJMR8Q1A5l1XmnI+HYZmJ0TG25oVhUVXU3VhcGTa33UW4IIuCCCDzB5QzEzHmHDd9t2G2fXJVScNUJNN+S31NNuwjl2iefmxTWdx6dz0nqVeRjilv1Qrk0eHskCYCAgmYiNkEeWThca9Igo5FjmHce0dhmYtaPTVkw0yRq0bWjY/SDi0qIhyV1ZkTI4OYkm3usDode/wlvHlt6lzPUem4KzPb407GvAXlty8/Z9QEBAQECICAgICBMCICBot7K2VKK8mqXPfZTp8fhMSzDwwVbQSCTYe0aQy12PraGGWRudWLUagPBKrqPAqrW9WMnCFm9mUXhjsEldGpVkWpTbQqwuDMTETGpTx5L47d1J1Lm23OjBgS+Cqgr/pVdGXuD8x4j1lW/G/Z0nE/EMxHbmjf3hVMXujjaV82EqsBzpr1t/JLn4TTOC8fD2MfWOLeP1f6+GixdQUWKVc1NxxR0dXHipF5D6dlj+uwz5id/wAMenjg7CnSp1KrtoAFIv8AvJRimVfL1OKx4rP+i1bL3E2hibHq0w1M/wBVVxe33VuflLFcDxOR1mbeF0wfRXRWjkqYio9c69aqhUXuCEnTz9JOcFZVKdaz0tuPX7K1tXo7xdC5phcSvbT91/yMfkTK9uPMenucfr+C8avHbL53D3fqttCl19GrTWhesetpOmq/Q+kB/VY+U24qTE+XmdS5dbUmazvbtMtOdIEwEBAQIgICAgIEwIgIGo3pwJrUPcF3pMKijmbAgj0J9JiSFVwWP0Gsgmzv4hpxhlrcftHQ6wyt26+ANDDqHFnqE1WHYWtYHwAUeUnDXPtuJlggRA0G/O2WwWCq1aelU2p0zYHKzaBrc7cfKa8lu2u17p3F/qc8Un17lwKtTNR2qVGLuxLM7klmPaSZ583mzt68THjr4jT72fhTWWs9Gm7pQAao4X3UBNrkyc47a2rY+bxbX+n8z6bTZe1a2HINCtUosNVKN7htrldDdWB7xMY8toS5vS8Oau9al2LcbeX+I4cu4CVqRyVFH0b8Q69xHxvL9b90eHE8nj2w3msrHJq5aAgTAQEBAQIgICAgICAgICBTd79nUqatXpuFqErekCCHubEgcQdb+UjKUKd7axOUansBGsjpLa17tYKiuStUFWtV0OXqitOmfxWzEdvCZhGVxo4tX0BsfqnQyW2NPeZYICBTelOmr4BruodHSoFLAFrGzADmbGaeRG6aet0XL9PlV38+HHBbnw5zzv2d3aItWWy2Fth8Fh8dhUCMuKyjPe+QWIaw71OnZLU547dOew9Fn68ZLT4idtaPlrK0bmXQZbxSu3T+hzAstLEYlgQlYoiX/qCZrsO65t5T0MMahwfVctb5NQ6PNzyyAgRAQEBAmBECYCBECYCBEAYGsxmIzBje1Ne+2bv8JCZSiGGmFp1BfKpBHYNZhJy/cTA0H2vWXKWSmcQ1EMb5cr2DHt04SUx4Rj26tj6wooSANJFJpP4xw6+jUpg6hnRgCDzBIg8NhQ2kbXp1bj6rHMP3mdsaZNHb316Y8Vb9D+8z3Mdqu7275mlTJoEBjlCqxIZtfebTkPETXkydsL3T+DblZO2PXy5ltPalXEm9Zy9rkA/RHPQSjbJaXacbp3HwR4ruY+ZYchqY9r0WiZ1EhBscozEC4W9ibcbf85TMREy1572x0m1Y3MLv0dbpYfH0vaMRVaqyNZsKo6tUPLOb3cHyHHjL2PHXTjOodS5F7ds+IdaoUVpqqU1VEUBVVQAqgcAAJY8PFmZmdy9YYTAQEBAQEBAiAgICAgICBr8XiM2g0QcT9buHdIzKUQ0poNjanVglMPTPvsDbN9gHt7TyExEMzOk7MbLTuNAASB2C1xMDl3RvWttRD9cVx6gn9JOfSMe3U9uN/LfwPykGxZFpjKFIBFgLEXGk2NTWYrd2g5uqmkx50mK/28PhMaZ2whukl/er1iOwFR8bRqDbnPSZs5cNi6SUwwRqCvdmZiWzuG49wXh2ylyfbr/w7qcNp+d/8QqVzYkC5GtjNFNb8vc5U2+lM196XHdDYibU2fiSMi42lV92wy2AX3UP2W18wOyXZxxarjsHPycbkRNp3E+1RZWRipBR0JBB0KkcQZRmNO1peuSm6+Yl608UyMzUyUzgZgrEK3jblqbdl5LvlojhYtzuIludi704rDMi4d3fOwQYdz1qOTyXNquvYec3Ystnj9R6fxojc+HcaBbKucAPYZgpuAbagHmLy84+db8PSGEwEBAQEBAiAgICB44qxUqxIv2cZiWYhgUalRSQxuP6TxuO8SO0tMTE7UFyrG5GmUX+QjezWnyiVsRZFRqVLnUcWNvsqdSfhGiZbLGquHwzqgyhVKjxbS/jc3kvhBpajhMNWY8Fp1D/AGmRhNx/cGtl2jgyebMvqjAfG0lPpGPbrW3qn8t/A/KQbFxmxqICBVd/d2Pb6ANOwxFG5S9gGB+khPK9h5iasuPvjw9TpfP/AKTLuf0z7cYxNCph6hSqjUqinVXFj/kfCefNZrLt8efHmpus7iX1gdovh6vX4d2oVbWJptYMOwqbgjTnJ1zWhSz9L4+ad2iTae0XxNVq1YhqjWuQqrewtcgc5C9ptK5xsFOPj+nTemPIrKx7nbSTB4qnXrKKlGzKGy3agTa7gdosfIkiWcN4rLneq8TLlidS7hQrK6q6MGVgCGU3BB4EGXtuPmJrOp9vsQxCYCAgRAQJgRAQECYGk2hhyGJ95hfTO3u9vAat4SEwlEvXD1HYZAPe+sRYDvI5dwveIjbO2fhsKtMWUC/NrDMx7SZPSG3tA0u9NWyUk+u9z4KCfmVkbMw19XDirRqUjwqKyG3eLSMJOebpbo1KeOLVbhMKwZW/1DrlPlJTLER5Xnay5lI7byKa3YOt1lOm/wBZVPw1mxqe8BA8MZiFpU3qubLTVnJPYBeYnx5SpSb2isfLi28W+VTHKUejh1TXLeitSonYVdvot3i0o25Ez8O143RK4o3F539vCp+zf+R/RTNU2ifh6dONevqyDhL/APecfgWIvr4QycbJfx36/hDEo5VjmU3s+Ww8xymZju9Ndcv9PERknf3dF3G3LXFU0xVWrmoNe1NLg1CrFSGP9IBB7z3c7GLBHuXgdT6ve1px0j/N1WhQWmqoihEUABVACgdgAluHOTMzO5fcMJgICAgICAgIEQJgIHyqAcABz0gfUBArO873rUl+qrN6n/EhZKHjh6tphKHsGGtucDGxKXhlud2KmbDi/wDSzqPC/wDmTj0hb220yiQKV0q7T6rBdQps2JYJ35FIZ/WwHnNHItquv3e10Lj/AFOT3T6r5cennu7ICB95cwsZOkzClzMXfXbpPRBtL3a+DY/R/noO42V/jl9Zdw334cd1Tj9kxeP4l0qb3kEBAQEBAQECIEwEBAQECIEwKvtxM2JbuRPmZCyVWmx71KWoXN4TCTbbMwLkBqjDl7q8vOBmY9VVTDLL3cp5cNT+1mf8zEycemu3ts5lggcV6S9p+0Y9lBumHUUR2ZvpOfUgfhEoci27adz0Hj/S43fPu3n/ACVSV3uJy6X5R92O6N6IZfSGI9o3jcabjdbafsmLoVybKGyv91tGP6+UsYr6lz/O4/1cVq/LvUvuMTAQEBAQEBAQEBAQIgICAgV/bYtiFP1kHwJ/eRslDDre+yJ33Pl/mRSbyitlgaPa7Goy0UPvVGCDuvxbyFzHtmfC1UaQRVRdFUBQOwAWE2NT7gYO2toDDYetXbhSRmt2m2g9bSNrdsTLdx8U5clccfMvzy7liWc5mYlmJ5k6k+t55UzudvpmOkUrFY9IhNlrhroW5j3R/wDXxPwm+tN028Hk8zt5ta/HpiSu94ges2Vl5/IrqzuG421PasFRcm7oOpfW5zIANfEWPnPQx23Vw3Pw/SzzHxPlv5sU0wEBAQEBAiAgIEwIgTAiAgaTeVbdS/YWT1Fx/tMjZmGBsxbsXPgPCRSbfEVgqGGWFu9husd8U3DWnT9ffb1FvXtkqwjaVhkkSBz/AKWtoEUqOEU2NVutf7icB+Yqfwytybfl7XQ/h/B3Zpyz6rH93MfZ5Rdj3pWjY3PAa+kI2yajbfbE2f19ahh+TkK3hxf9Z6NK/l04Tl5pnNa/3abaOAajVqUjxpsyHvsbX8+PnKF66tp23EzxlxVv9mN1RkViLfJa2kzWWnPXurtfeibaeSvVwrHSsOsUfaUe9/b/ALZcwW+HKdawbrGSPh1SWnOkBAQEBAQEBAiBMBAQECC0DQ7fxa1KQQA3LKVOnLifS/rIzLMQwcNVyiRTeVfE9fUTDq2XNck8wo+kR3wLJRqKiqi6KoCgdgE2Nb79qgPaYIcc3s2j7Tja9S91Uiin3U0Pq2Y+YnnZrbu7zpXH+jxqxPufM/8A38NTNT0WHtasUpNbifdFuMlX2r8q2scs3cXfJMJiOsxlN3IR1VqQBNzaxYE9mYecv0s43kce8+YZu3ts0cbiatfDBwrhCwqKFYNax4HhoJV5Efm26Lol5+h2T7hgyu9l510uL9kMx58PrZGOOGxFGuONJ1by4MPQkTdS2rbeVy8P1MdqP0FQqh1V1N1YBgRwIIuDPQjzDhrRNZmJekywQEBAQEBAiBMBAQED4c2gYWLrWVvBvlEkNDixwJ/pFprTaTaG0wnuKbueQPDvMMvDZN1rLUY3JzC/iJmCVhONMm1pGLaGWLtrapo4eq40bKVX7zaL8TfymvJbVZlb4OCc2etfu5kJ5vzt9BiIiNQmYZedeiHFjb9pnbExWfcMb+HLxsPjM98tVuNit7h6YbCCmSRpcWtFrzPtHFxceKZmke2TIrCYGG62NpKs+NNGevnbsXRrtPr8CiE3fDnqTrrl4p8NPKehhturieqYfp55n4nytk2vOTAQEBAQIgIEwECICAMDCxtHTuJA9TaYlmGm3hw38timjWNuzhIJqlj6Cs1B6Y1y5W0JNuIvbncn1mWIbBKYyhgQStjp8piEp9N3SwJPKbGtkps/uj3JCldIdbK1HDjkDVfz0Qf7j6Snyr/Dpvw/g/Vln+IU+VHTJhkhggIZICB5V0vb0mY8I5I3SV56Nj7NXKMdMQApHLMtyvzYect4Z1OnL9Wr9SndHw6eJbc2QJgICAgIEQJgICAgIGPjkLIwXU8vEaiBpK3XspXqGzW0uyAet5DSe0bMp9UoVqZUjjdTx5xoKuzxWqpZSBcFiBYWGtj48IiCZWFKYHKTQHIAJOgAJPdBEbnThm3doHE4mvX5O7Ze5BonwAPiTPLy27rzL6DwMH0MFa/b+7AkF154h8qsewTNY8tea00pMsPY+JNSoQ7e4oNwdLngBLdcVZctn6jnpP5bN71NM8L+TSc4KtNescmP2PZV5M39p/SR/pqt1eu5/msMWouUkcbc+2Vb07ZdFwuVHJxReHzILaGFxaGfssWy8SbUqq6MpVvBlP7iWKT6eHysPm2N1zB4gVaaVBwdQ3rL0TuHH5KTS01n4e8ygQEBAQIgTAiBMBAQIgTAiBMCLQJgYu08Ka1GrSVzTNRGQOBcrcWva+sxaNxpsxX7LxaY3pz6p0Z1B9DFU2+9RZPkxlT+l+7o6/iGNecf9/8A0xKvR1ih9F6DfidfmJieLb92+v4gw/4qzCcB0c16jFcSyUqfajZy3cOySx4JifKvzet48mPtxbbgdGdECyvb8Ms9rwLZu6fLxqdHH1ao9DGmO+GBiuj6uoJR83gY1pnvhVdo7Mq4V8tcEX4Egi9pU5Ffl0nQ80fmx7Y15VdHHpMMtnsN7lqY1JIZQOJvoQPO3rNuOd+Hn8+uvzuwbBwbUMPTpubsLk91yTbyvPQpGo04fk5IyZJtDYyTQQEBAQIgIEwEBAQIgIEwEBAQIgICAgICAgeOKwiVRlqolQdjqGHxmJiEq3tSd1nTW1d1sG3HCUfwplPwkZx1n4WK87kV9XlhVdxME3Ciy/drVvkWtITgp+yxXq/Lr/j/ALQ+tl7l4bDVlrU+sLLewd8yjv4RXDWs7hjP1XkZqdl58LHNzzkwEBAQECICAgICAgICAgIEwIgICAgIEwIgTAiAgICBMCIEwIgICAgICBMBAQIgIEwEBAQECIEwEBAQEBAQEBAQEBAQEB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 of the art</a:t>
            </a: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: Statistics-based detection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灯片编号占位符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828800" y="2602468"/>
            <a:ext cx="2362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flipH="1">
            <a:off x="1981200" y="22214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 flipH="1">
            <a:off x="2438400" y="22214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 flipH="1">
            <a:off x="2895600" y="22214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 flipH="1">
            <a:off x="3352800" y="22214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 flipH="1">
            <a:off x="3810000" y="22214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828800" y="3897868"/>
            <a:ext cx="2438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 flipH="1">
            <a:off x="1981200" y="35168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 flipH="1">
            <a:off x="2514600" y="35168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 flipH="1">
            <a:off x="2819400" y="35168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 flipH="1">
            <a:off x="3429000" y="35168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flipH="1">
            <a:off x="3962400" y="3516868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04" name="Freeform 103"/>
          <p:cNvSpPr/>
          <p:nvPr/>
        </p:nvSpPr>
        <p:spPr>
          <a:xfrm>
            <a:off x="5181600" y="1611868"/>
            <a:ext cx="1859280" cy="1137228"/>
          </a:xfrm>
          <a:custGeom>
            <a:avLst/>
            <a:gdLst>
              <a:gd name="connsiteX0" fmla="*/ 0 w 1859280"/>
              <a:gd name="connsiteY0" fmla="*/ 1116351 h 1137228"/>
              <a:gd name="connsiteX1" fmla="*/ 30480 w 1859280"/>
              <a:gd name="connsiteY1" fmla="*/ 1126511 h 1137228"/>
              <a:gd name="connsiteX2" fmla="*/ 172720 w 1859280"/>
              <a:gd name="connsiteY2" fmla="*/ 1096031 h 1137228"/>
              <a:gd name="connsiteX3" fmla="*/ 203200 w 1859280"/>
              <a:gd name="connsiteY3" fmla="*/ 1085871 h 1137228"/>
              <a:gd name="connsiteX4" fmla="*/ 264160 w 1859280"/>
              <a:gd name="connsiteY4" fmla="*/ 1045231 h 1137228"/>
              <a:gd name="connsiteX5" fmla="*/ 294640 w 1859280"/>
              <a:gd name="connsiteY5" fmla="*/ 1024911 h 1137228"/>
              <a:gd name="connsiteX6" fmla="*/ 304800 w 1859280"/>
              <a:gd name="connsiteY6" fmla="*/ 994431 h 1137228"/>
              <a:gd name="connsiteX7" fmla="*/ 375920 w 1859280"/>
              <a:gd name="connsiteY7" fmla="*/ 913151 h 1137228"/>
              <a:gd name="connsiteX8" fmla="*/ 396240 w 1859280"/>
              <a:gd name="connsiteY8" fmla="*/ 852191 h 1137228"/>
              <a:gd name="connsiteX9" fmla="*/ 406400 w 1859280"/>
              <a:gd name="connsiteY9" fmla="*/ 821711 h 1137228"/>
              <a:gd name="connsiteX10" fmla="*/ 426720 w 1859280"/>
              <a:gd name="connsiteY10" fmla="*/ 781071 h 1137228"/>
              <a:gd name="connsiteX11" fmla="*/ 447040 w 1859280"/>
              <a:gd name="connsiteY11" fmla="*/ 750591 h 1137228"/>
              <a:gd name="connsiteX12" fmla="*/ 467360 w 1859280"/>
              <a:gd name="connsiteY12" fmla="*/ 709951 h 1137228"/>
              <a:gd name="connsiteX13" fmla="*/ 508000 w 1859280"/>
              <a:gd name="connsiteY13" fmla="*/ 648991 h 1137228"/>
              <a:gd name="connsiteX14" fmla="*/ 528320 w 1859280"/>
              <a:gd name="connsiteY14" fmla="*/ 608351 h 1137228"/>
              <a:gd name="connsiteX15" fmla="*/ 538480 w 1859280"/>
              <a:gd name="connsiteY15" fmla="*/ 577871 h 1137228"/>
              <a:gd name="connsiteX16" fmla="*/ 558800 w 1859280"/>
              <a:gd name="connsiteY16" fmla="*/ 547391 h 1137228"/>
              <a:gd name="connsiteX17" fmla="*/ 568960 w 1859280"/>
              <a:gd name="connsiteY17" fmla="*/ 496591 h 1137228"/>
              <a:gd name="connsiteX18" fmla="*/ 589280 w 1859280"/>
              <a:gd name="connsiteY18" fmla="*/ 435631 h 1137228"/>
              <a:gd name="connsiteX19" fmla="*/ 609600 w 1859280"/>
              <a:gd name="connsiteY19" fmla="*/ 374671 h 1137228"/>
              <a:gd name="connsiteX20" fmla="*/ 619760 w 1859280"/>
              <a:gd name="connsiteY20" fmla="*/ 344191 h 1137228"/>
              <a:gd name="connsiteX21" fmla="*/ 629920 w 1859280"/>
              <a:gd name="connsiteY21" fmla="*/ 313711 h 1137228"/>
              <a:gd name="connsiteX22" fmla="*/ 650240 w 1859280"/>
              <a:gd name="connsiteY22" fmla="*/ 283231 h 1137228"/>
              <a:gd name="connsiteX23" fmla="*/ 711200 w 1859280"/>
              <a:gd name="connsiteY23" fmla="*/ 161311 h 1137228"/>
              <a:gd name="connsiteX24" fmla="*/ 731520 w 1859280"/>
              <a:gd name="connsiteY24" fmla="*/ 130831 h 1137228"/>
              <a:gd name="connsiteX25" fmla="*/ 762000 w 1859280"/>
              <a:gd name="connsiteY25" fmla="*/ 69871 h 1137228"/>
              <a:gd name="connsiteX26" fmla="*/ 822960 w 1859280"/>
              <a:gd name="connsiteY26" fmla="*/ 39391 h 1137228"/>
              <a:gd name="connsiteX27" fmla="*/ 883920 w 1859280"/>
              <a:gd name="connsiteY27" fmla="*/ 8911 h 1137228"/>
              <a:gd name="connsiteX28" fmla="*/ 975360 w 1859280"/>
              <a:gd name="connsiteY28" fmla="*/ 19071 h 1137228"/>
              <a:gd name="connsiteX29" fmla="*/ 1005840 w 1859280"/>
              <a:gd name="connsiteY29" fmla="*/ 29231 h 1137228"/>
              <a:gd name="connsiteX30" fmla="*/ 1046480 w 1859280"/>
              <a:gd name="connsiteY30" fmla="*/ 90191 h 1137228"/>
              <a:gd name="connsiteX31" fmla="*/ 1066800 w 1859280"/>
              <a:gd name="connsiteY31" fmla="*/ 120671 h 1137228"/>
              <a:gd name="connsiteX32" fmla="*/ 1107440 w 1859280"/>
              <a:gd name="connsiteY32" fmla="*/ 191791 h 1137228"/>
              <a:gd name="connsiteX33" fmla="*/ 1127760 w 1859280"/>
              <a:gd name="connsiteY33" fmla="*/ 252751 h 1137228"/>
              <a:gd name="connsiteX34" fmla="*/ 1148080 w 1859280"/>
              <a:gd name="connsiteY34" fmla="*/ 283231 h 1137228"/>
              <a:gd name="connsiteX35" fmla="*/ 1168400 w 1859280"/>
              <a:gd name="connsiteY35" fmla="*/ 344191 h 1137228"/>
              <a:gd name="connsiteX36" fmla="*/ 1209040 w 1859280"/>
              <a:gd name="connsiteY36" fmla="*/ 435631 h 1137228"/>
              <a:gd name="connsiteX37" fmla="*/ 1229360 w 1859280"/>
              <a:gd name="connsiteY37" fmla="*/ 496591 h 1137228"/>
              <a:gd name="connsiteX38" fmla="*/ 1239520 w 1859280"/>
              <a:gd name="connsiteY38" fmla="*/ 527071 h 1137228"/>
              <a:gd name="connsiteX39" fmla="*/ 1270000 w 1859280"/>
              <a:gd name="connsiteY39" fmla="*/ 588031 h 1137228"/>
              <a:gd name="connsiteX40" fmla="*/ 1290320 w 1859280"/>
              <a:gd name="connsiteY40" fmla="*/ 659151 h 1137228"/>
              <a:gd name="connsiteX41" fmla="*/ 1310640 w 1859280"/>
              <a:gd name="connsiteY41" fmla="*/ 699791 h 1137228"/>
              <a:gd name="connsiteX42" fmla="*/ 1351280 w 1859280"/>
              <a:gd name="connsiteY42" fmla="*/ 791231 h 1137228"/>
              <a:gd name="connsiteX43" fmla="*/ 1381760 w 1859280"/>
              <a:gd name="connsiteY43" fmla="*/ 821711 h 1137228"/>
              <a:gd name="connsiteX44" fmla="*/ 1391920 w 1859280"/>
              <a:gd name="connsiteY44" fmla="*/ 852191 h 1137228"/>
              <a:gd name="connsiteX45" fmla="*/ 1463040 w 1859280"/>
              <a:gd name="connsiteY45" fmla="*/ 943631 h 1137228"/>
              <a:gd name="connsiteX46" fmla="*/ 1473200 w 1859280"/>
              <a:gd name="connsiteY46" fmla="*/ 974111 h 1137228"/>
              <a:gd name="connsiteX47" fmla="*/ 1534160 w 1859280"/>
              <a:gd name="connsiteY47" fmla="*/ 1024911 h 1137228"/>
              <a:gd name="connsiteX48" fmla="*/ 1635760 w 1859280"/>
              <a:gd name="connsiteY48" fmla="*/ 1075711 h 1137228"/>
              <a:gd name="connsiteX49" fmla="*/ 1696720 w 1859280"/>
              <a:gd name="connsiteY49" fmla="*/ 1096031 h 1137228"/>
              <a:gd name="connsiteX50" fmla="*/ 1737360 w 1859280"/>
              <a:gd name="connsiteY50" fmla="*/ 1106191 h 1137228"/>
              <a:gd name="connsiteX51" fmla="*/ 1849120 w 1859280"/>
              <a:gd name="connsiteY51" fmla="*/ 1136671 h 1137228"/>
              <a:gd name="connsiteX52" fmla="*/ 1859280 w 1859280"/>
              <a:gd name="connsiteY52" fmla="*/ 1136671 h 113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59280" h="1137228">
                <a:moveTo>
                  <a:pt x="0" y="1116351"/>
                </a:moveTo>
                <a:cubicBezTo>
                  <a:pt x="10160" y="1119738"/>
                  <a:pt x="19770" y="1126511"/>
                  <a:pt x="30480" y="1126511"/>
                </a:cubicBezTo>
                <a:cubicBezTo>
                  <a:pt x="94564" y="1126511"/>
                  <a:pt x="116020" y="1114931"/>
                  <a:pt x="172720" y="1096031"/>
                </a:cubicBezTo>
                <a:cubicBezTo>
                  <a:pt x="182880" y="1092644"/>
                  <a:pt x="194289" y="1091812"/>
                  <a:pt x="203200" y="1085871"/>
                </a:cubicBezTo>
                <a:lnTo>
                  <a:pt x="264160" y="1045231"/>
                </a:lnTo>
                <a:lnTo>
                  <a:pt x="294640" y="1024911"/>
                </a:lnTo>
                <a:cubicBezTo>
                  <a:pt x="298027" y="1014751"/>
                  <a:pt x="298110" y="1002794"/>
                  <a:pt x="304800" y="994431"/>
                </a:cubicBezTo>
                <a:cubicBezTo>
                  <a:pt x="352213" y="935164"/>
                  <a:pt x="335280" y="1035071"/>
                  <a:pt x="375920" y="913151"/>
                </a:cubicBezTo>
                <a:lnTo>
                  <a:pt x="396240" y="852191"/>
                </a:lnTo>
                <a:cubicBezTo>
                  <a:pt x="399627" y="842031"/>
                  <a:pt x="401611" y="831290"/>
                  <a:pt x="406400" y="821711"/>
                </a:cubicBezTo>
                <a:cubicBezTo>
                  <a:pt x="413173" y="808164"/>
                  <a:pt x="419206" y="794221"/>
                  <a:pt x="426720" y="781071"/>
                </a:cubicBezTo>
                <a:cubicBezTo>
                  <a:pt x="432778" y="770469"/>
                  <a:pt x="440982" y="761193"/>
                  <a:pt x="447040" y="750591"/>
                </a:cubicBezTo>
                <a:cubicBezTo>
                  <a:pt x="454554" y="737441"/>
                  <a:pt x="459568" y="722938"/>
                  <a:pt x="467360" y="709951"/>
                </a:cubicBezTo>
                <a:cubicBezTo>
                  <a:pt x="479925" y="689010"/>
                  <a:pt x="497078" y="670834"/>
                  <a:pt x="508000" y="648991"/>
                </a:cubicBezTo>
                <a:cubicBezTo>
                  <a:pt x="514773" y="635444"/>
                  <a:pt x="522354" y="622272"/>
                  <a:pt x="528320" y="608351"/>
                </a:cubicBezTo>
                <a:cubicBezTo>
                  <a:pt x="532539" y="598507"/>
                  <a:pt x="533691" y="587450"/>
                  <a:pt x="538480" y="577871"/>
                </a:cubicBezTo>
                <a:cubicBezTo>
                  <a:pt x="543941" y="566949"/>
                  <a:pt x="552027" y="557551"/>
                  <a:pt x="558800" y="547391"/>
                </a:cubicBezTo>
                <a:cubicBezTo>
                  <a:pt x="562187" y="530458"/>
                  <a:pt x="564416" y="513251"/>
                  <a:pt x="568960" y="496591"/>
                </a:cubicBezTo>
                <a:cubicBezTo>
                  <a:pt x="574596" y="475927"/>
                  <a:pt x="582507" y="455951"/>
                  <a:pt x="589280" y="435631"/>
                </a:cubicBezTo>
                <a:lnTo>
                  <a:pt x="609600" y="374671"/>
                </a:lnTo>
                <a:lnTo>
                  <a:pt x="619760" y="344191"/>
                </a:lnTo>
                <a:cubicBezTo>
                  <a:pt x="623147" y="334031"/>
                  <a:pt x="623979" y="322622"/>
                  <a:pt x="629920" y="313711"/>
                </a:cubicBezTo>
                <a:cubicBezTo>
                  <a:pt x="636693" y="303551"/>
                  <a:pt x="645281" y="294389"/>
                  <a:pt x="650240" y="283231"/>
                </a:cubicBezTo>
                <a:cubicBezTo>
                  <a:pt x="706326" y="157038"/>
                  <a:pt x="626705" y="288053"/>
                  <a:pt x="711200" y="161311"/>
                </a:cubicBezTo>
                <a:cubicBezTo>
                  <a:pt x="717973" y="151151"/>
                  <a:pt x="727659" y="142415"/>
                  <a:pt x="731520" y="130831"/>
                </a:cubicBezTo>
                <a:cubicBezTo>
                  <a:pt x="739783" y="106041"/>
                  <a:pt x="742305" y="89566"/>
                  <a:pt x="762000" y="69871"/>
                </a:cubicBezTo>
                <a:cubicBezTo>
                  <a:pt x="791117" y="40754"/>
                  <a:pt x="789906" y="55918"/>
                  <a:pt x="822960" y="39391"/>
                </a:cubicBezTo>
                <a:cubicBezTo>
                  <a:pt x="901742" y="0"/>
                  <a:pt x="807308" y="34448"/>
                  <a:pt x="883920" y="8911"/>
                </a:cubicBezTo>
                <a:cubicBezTo>
                  <a:pt x="914400" y="12298"/>
                  <a:pt x="945110" y="14029"/>
                  <a:pt x="975360" y="19071"/>
                </a:cubicBezTo>
                <a:cubicBezTo>
                  <a:pt x="985924" y="20832"/>
                  <a:pt x="998267" y="21658"/>
                  <a:pt x="1005840" y="29231"/>
                </a:cubicBezTo>
                <a:cubicBezTo>
                  <a:pt x="1023109" y="46500"/>
                  <a:pt x="1032933" y="69871"/>
                  <a:pt x="1046480" y="90191"/>
                </a:cubicBezTo>
                <a:lnTo>
                  <a:pt x="1066800" y="120671"/>
                </a:lnTo>
                <a:cubicBezTo>
                  <a:pt x="1085129" y="148164"/>
                  <a:pt x="1094550" y="159565"/>
                  <a:pt x="1107440" y="191791"/>
                </a:cubicBezTo>
                <a:cubicBezTo>
                  <a:pt x="1115395" y="211678"/>
                  <a:pt x="1115879" y="234929"/>
                  <a:pt x="1127760" y="252751"/>
                </a:cubicBezTo>
                <a:cubicBezTo>
                  <a:pt x="1134533" y="262911"/>
                  <a:pt x="1143121" y="272073"/>
                  <a:pt x="1148080" y="283231"/>
                </a:cubicBezTo>
                <a:cubicBezTo>
                  <a:pt x="1156779" y="302804"/>
                  <a:pt x="1156519" y="326369"/>
                  <a:pt x="1168400" y="344191"/>
                </a:cubicBezTo>
                <a:cubicBezTo>
                  <a:pt x="1200601" y="392493"/>
                  <a:pt x="1184859" y="363087"/>
                  <a:pt x="1209040" y="435631"/>
                </a:cubicBezTo>
                <a:lnTo>
                  <a:pt x="1229360" y="496591"/>
                </a:lnTo>
                <a:cubicBezTo>
                  <a:pt x="1232747" y="506751"/>
                  <a:pt x="1233579" y="518160"/>
                  <a:pt x="1239520" y="527071"/>
                </a:cubicBezTo>
                <a:cubicBezTo>
                  <a:pt x="1261784" y="560467"/>
                  <a:pt x="1259484" y="551225"/>
                  <a:pt x="1270000" y="588031"/>
                </a:cubicBezTo>
                <a:cubicBezTo>
                  <a:pt x="1277365" y="613810"/>
                  <a:pt x="1279880" y="634791"/>
                  <a:pt x="1290320" y="659151"/>
                </a:cubicBezTo>
                <a:cubicBezTo>
                  <a:pt x="1296286" y="673072"/>
                  <a:pt x="1305015" y="685729"/>
                  <a:pt x="1310640" y="699791"/>
                </a:cubicBezTo>
                <a:cubicBezTo>
                  <a:pt x="1331087" y="750909"/>
                  <a:pt x="1321208" y="755144"/>
                  <a:pt x="1351280" y="791231"/>
                </a:cubicBezTo>
                <a:cubicBezTo>
                  <a:pt x="1360478" y="802269"/>
                  <a:pt x="1371600" y="811551"/>
                  <a:pt x="1381760" y="821711"/>
                </a:cubicBezTo>
                <a:cubicBezTo>
                  <a:pt x="1385147" y="831871"/>
                  <a:pt x="1386719" y="842829"/>
                  <a:pt x="1391920" y="852191"/>
                </a:cubicBezTo>
                <a:cubicBezTo>
                  <a:pt x="1422301" y="906877"/>
                  <a:pt x="1426016" y="906607"/>
                  <a:pt x="1463040" y="943631"/>
                </a:cubicBezTo>
                <a:cubicBezTo>
                  <a:pt x="1466427" y="953791"/>
                  <a:pt x="1467259" y="965200"/>
                  <a:pt x="1473200" y="974111"/>
                </a:cubicBezTo>
                <a:cubicBezTo>
                  <a:pt x="1488846" y="997580"/>
                  <a:pt x="1511669" y="1009917"/>
                  <a:pt x="1534160" y="1024911"/>
                </a:cubicBezTo>
                <a:cubicBezTo>
                  <a:pt x="1572880" y="1082990"/>
                  <a:pt x="1535982" y="1042452"/>
                  <a:pt x="1635760" y="1075711"/>
                </a:cubicBezTo>
                <a:cubicBezTo>
                  <a:pt x="1656080" y="1082484"/>
                  <a:pt x="1675940" y="1090836"/>
                  <a:pt x="1696720" y="1096031"/>
                </a:cubicBezTo>
                <a:cubicBezTo>
                  <a:pt x="1710267" y="1099418"/>
                  <a:pt x="1723985" y="1102179"/>
                  <a:pt x="1737360" y="1106191"/>
                </a:cubicBezTo>
                <a:cubicBezTo>
                  <a:pt x="1811773" y="1128515"/>
                  <a:pt x="1779679" y="1125097"/>
                  <a:pt x="1849120" y="1136671"/>
                </a:cubicBezTo>
                <a:cubicBezTo>
                  <a:pt x="1852461" y="1137228"/>
                  <a:pt x="1855893" y="1136671"/>
                  <a:pt x="1859280" y="1136671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5166360" y="3364468"/>
            <a:ext cx="2103120" cy="994785"/>
          </a:xfrm>
          <a:custGeom>
            <a:avLst/>
            <a:gdLst>
              <a:gd name="connsiteX0" fmla="*/ 0 w 2103120"/>
              <a:gd name="connsiteY0" fmla="*/ 975360 h 994785"/>
              <a:gd name="connsiteX1" fmla="*/ 182880 w 2103120"/>
              <a:gd name="connsiteY1" fmla="*/ 975360 h 994785"/>
              <a:gd name="connsiteX2" fmla="*/ 213360 w 2103120"/>
              <a:gd name="connsiteY2" fmla="*/ 955040 h 994785"/>
              <a:gd name="connsiteX3" fmla="*/ 254000 w 2103120"/>
              <a:gd name="connsiteY3" fmla="*/ 833120 h 994785"/>
              <a:gd name="connsiteX4" fmla="*/ 264160 w 2103120"/>
              <a:gd name="connsiteY4" fmla="*/ 802640 h 994785"/>
              <a:gd name="connsiteX5" fmla="*/ 274320 w 2103120"/>
              <a:gd name="connsiteY5" fmla="*/ 772160 h 994785"/>
              <a:gd name="connsiteX6" fmla="*/ 294640 w 2103120"/>
              <a:gd name="connsiteY6" fmla="*/ 701040 h 994785"/>
              <a:gd name="connsiteX7" fmla="*/ 304800 w 2103120"/>
              <a:gd name="connsiteY7" fmla="*/ 538480 h 994785"/>
              <a:gd name="connsiteX8" fmla="*/ 335280 w 2103120"/>
              <a:gd name="connsiteY8" fmla="*/ 416560 h 994785"/>
              <a:gd name="connsiteX9" fmla="*/ 365760 w 2103120"/>
              <a:gd name="connsiteY9" fmla="*/ 314960 h 994785"/>
              <a:gd name="connsiteX10" fmla="*/ 396240 w 2103120"/>
              <a:gd name="connsiteY10" fmla="*/ 254000 h 994785"/>
              <a:gd name="connsiteX11" fmla="*/ 426720 w 2103120"/>
              <a:gd name="connsiteY11" fmla="*/ 243840 h 994785"/>
              <a:gd name="connsiteX12" fmla="*/ 477520 w 2103120"/>
              <a:gd name="connsiteY12" fmla="*/ 284480 h 994785"/>
              <a:gd name="connsiteX13" fmla="*/ 508000 w 2103120"/>
              <a:gd name="connsiteY13" fmla="*/ 294640 h 994785"/>
              <a:gd name="connsiteX14" fmla="*/ 538480 w 2103120"/>
              <a:gd name="connsiteY14" fmla="*/ 314960 h 994785"/>
              <a:gd name="connsiteX15" fmla="*/ 660400 w 2103120"/>
              <a:gd name="connsiteY15" fmla="*/ 680720 h 994785"/>
              <a:gd name="connsiteX16" fmla="*/ 670560 w 2103120"/>
              <a:gd name="connsiteY16" fmla="*/ 711200 h 994785"/>
              <a:gd name="connsiteX17" fmla="*/ 680720 w 2103120"/>
              <a:gd name="connsiteY17" fmla="*/ 741680 h 994785"/>
              <a:gd name="connsiteX18" fmla="*/ 721360 w 2103120"/>
              <a:gd name="connsiteY18" fmla="*/ 802640 h 994785"/>
              <a:gd name="connsiteX19" fmla="*/ 762000 w 2103120"/>
              <a:gd name="connsiteY19" fmla="*/ 853440 h 994785"/>
              <a:gd name="connsiteX20" fmla="*/ 802640 w 2103120"/>
              <a:gd name="connsiteY20" fmla="*/ 914400 h 994785"/>
              <a:gd name="connsiteX21" fmla="*/ 863600 w 2103120"/>
              <a:gd name="connsiteY21" fmla="*/ 944880 h 994785"/>
              <a:gd name="connsiteX22" fmla="*/ 894080 w 2103120"/>
              <a:gd name="connsiteY22" fmla="*/ 955040 h 994785"/>
              <a:gd name="connsiteX23" fmla="*/ 955040 w 2103120"/>
              <a:gd name="connsiteY23" fmla="*/ 944880 h 994785"/>
              <a:gd name="connsiteX24" fmla="*/ 1046480 w 2103120"/>
              <a:gd name="connsiteY24" fmla="*/ 883920 h 994785"/>
              <a:gd name="connsiteX25" fmla="*/ 1076960 w 2103120"/>
              <a:gd name="connsiteY25" fmla="*/ 863600 h 994785"/>
              <a:gd name="connsiteX26" fmla="*/ 1107440 w 2103120"/>
              <a:gd name="connsiteY26" fmla="*/ 843280 h 994785"/>
              <a:gd name="connsiteX27" fmla="*/ 1117600 w 2103120"/>
              <a:gd name="connsiteY27" fmla="*/ 812800 h 994785"/>
              <a:gd name="connsiteX28" fmla="*/ 1168400 w 2103120"/>
              <a:gd name="connsiteY28" fmla="*/ 741680 h 994785"/>
              <a:gd name="connsiteX29" fmla="*/ 1198880 w 2103120"/>
              <a:gd name="connsiteY29" fmla="*/ 650240 h 994785"/>
              <a:gd name="connsiteX30" fmla="*/ 1209040 w 2103120"/>
              <a:gd name="connsiteY30" fmla="*/ 619760 h 994785"/>
              <a:gd name="connsiteX31" fmla="*/ 1229360 w 2103120"/>
              <a:gd name="connsiteY31" fmla="*/ 579120 h 994785"/>
              <a:gd name="connsiteX32" fmla="*/ 1249680 w 2103120"/>
              <a:gd name="connsiteY32" fmla="*/ 518160 h 994785"/>
              <a:gd name="connsiteX33" fmla="*/ 1259840 w 2103120"/>
              <a:gd name="connsiteY33" fmla="*/ 487680 h 994785"/>
              <a:gd name="connsiteX34" fmla="*/ 1280160 w 2103120"/>
              <a:gd name="connsiteY34" fmla="*/ 457200 h 994785"/>
              <a:gd name="connsiteX35" fmla="*/ 1300480 w 2103120"/>
              <a:gd name="connsiteY35" fmla="*/ 396240 h 994785"/>
              <a:gd name="connsiteX36" fmla="*/ 1310640 w 2103120"/>
              <a:gd name="connsiteY36" fmla="*/ 355600 h 994785"/>
              <a:gd name="connsiteX37" fmla="*/ 1330960 w 2103120"/>
              <a:gd name="connsiteY37" fmla="*/ 325120 h 994785"/>
              <a:gd name="connsiteX38" fmla="*/ 1351280 w 2103120"/>
              <a:gd name="connsiteY38" fmla="*/ 264160 h 994785"/>
              <a:gd name="connsiteX39" fmla="*/ 1361440 w 2103120"/>
              <a:gd name="connsiteY39" fmla="*/ 233680 h 994785"/>
              <a:gd name="connsiteX40" fmla="*/ 1371600 w 2103120"/>
              <a:gd name="connsiteY40" fmla="*/ 203200 h 994785"/>
              <a:gd name="connsiteX41" fmla="*/ 1402080 w 2103120"/>
              <a:gd name="connsiteY41" fmla="*/ 142240 h 994785"/>
              <a:gd name="connsiteX42" fmla="*/ 1422400 w 2103120"/>
              <a:gd name="connsiteY42" fmla="*/ 111760 h 994785"/>
              <a:gd name="connsiteX43" fmla="*/ 1442720 w 2103120"/>
              <a:gd name="connsiteY43" fmla="*/ 50800 h 994785"/>
              <a:gd name="connsiteX44" fmla="*/ 1463040 w 2103120"/>
              <a:gd name="connsiteY44" fmla="*/ 20320 h 994785"/>
              <a:gd name="connsiteX45" fmla="*/ 1524000 w 2103120"/>
              <a:gd name="connsiteY45" fmla="*/ 0 h 994785"/>
              <a:gd name="connsiteX46" fmla="*/ 1544320 w 2103120"/>
              <a:gd name="connsiteY46" fmla="*/ 30480 h 994785"/>
              <a:gd name="connsiteX47" fmla="*/ 1564640 w 2103120"/>
              <a:gd name="connsiteY47" fmla="*/ 142240 h 994785"/>
              <a:gd name="connsiteX48" fmla="*/ 1584960 w 2103120"/>
              <a:gd name="connsiteY48" fmla="*/ 203200 h 994785"/>
              <a:gd name="connsiteX49" fmla="*/ 1595120 w 2103120"/>
              <a:gd name="connsiteY49" fmla="*/ 243840 h 994785"/>
              <a:gd name="connsiteX50" fmla="*/ 1615440 w 2103120"/>
              <a:gd name="connsiteY50" fmla="*/ 304800 h 994785"/>
              <a:gd name="connsiteX51" fmla="*/ 1635760 w 2103120"/>
              <a:gd name="connsiteY51" fmla="*/ 335280 h 994785"/>
              <a:gd name="connsiteX52" fmla="*/ 1686560 w 2103120"/>
              <a:gd name="connsiteY52" fmla="*/ 426720 h 994785"/>
              <a:gd name="connsiteX53" fmla="*/ 1717040 w 2103120"/>
              <a:gd name="connsiteY53" fmla="*/ 487680 h 994785"/>
              <a:gd name="connsiteX54" fmla="*/ 1727200 w 2103120"/>
              <a:gd name="connsiteY54" fmla="*/ 518160 h 994785"/>
              <a:gd name="connsiteX55" fmla="*/ 1747520 w 2103120"/>
              <a:gd name="connsiteY55" fmla="*/ 548640 h 994785"/>
              <a:gd name="connsiteX56" fmla="*/ 1757680 w 2103120"/>
              <a:gd name="connsiteY56" fmla="*/ 579120 h 994785"/>
              <a:gd name="connsiteX57" fmla="*/ 1818640 w 2103120"/>
              <a:gd name="connsiteY57" fmla="*/ 670560 h 994785"/>
              <a:gd name="connsiteX58" fmla="*/ 1838960 w 2103120"/>
              <a:gd name="connsiteY58" fmla="*/ 701040 h 994785"/>
              <a:gd name="connsiteX59" fmla="*/ 1859280 w 2103120"/>
              <a:gd name="connsiteY59" fmla="*/ 731520 h 994785"/>
              <a:gd name="connsiteX60" fmla="*/ 1889760 w 2103120"/>
              <a:gd name="connsiteY60" fmla="*/ 762000 h 994785"/>
              <a:gd name="connsiteX61" fmla="*/ 1940560 w 2103120"/>
              <a:gd name="connsiteY61" fmla="*/ 812800 h 994785"/>
              <a:gd name="connsiteX62" fmla="*/ 2021840 w 2103120"/>
              <a:gd name="connsiteY62" fmla="*/ 883920 h 994785"/>
              <a:gd name="connsiteX63" fmla="*/ 2052320 w 2103120"/>
              <a:gd name="connsiteY63" fmla="*/ 904240 h 994785"/>
              <a:gd name="connsiteX64" fmla="*/ 2092960 w 2103120"/>
              <a:gd name="connsiteY64" fmla="*/ 944880 h 994785"/>
              <a:gd name="connsiteX65" fmla="*/ 2103120 w 2103120"/>
              <a:gd name="connsiteY65" fmla="*/ 944880 h 99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03120" h="994785">
                <a:moveTo>
                  <a:pt x="0" y="975360"/>
                </a:moveTo>
                <a:cubicBezTo>
                  <a:pt x="78290" y="988408"/>
                  <a:pt x="85756" y="994785"/>
                  <a:pt x="182880" y="975360"/>
                </a:cubicBezTo>
                <a:cubicBezTo>
                  <a:pt x="194854" y="972965"/>
                  <a:pt x="203200" y="961813"/>
                  <a:pt x="213360" y="955040"/>
                </a:cubicBezTo>
                <a:lnTo>
                  <a:pt x="254000" y="833120"/>
                </a:lnTo>
                <a:lnTo>
                  <a:pt x="264160" y="802640"/>
                </a:lnTo>
                <a:cubicBezTo>
                  <a:pt x="267547" y="792480"/>
                  <a:pt x="271723" y="782550"/>
                  <a:pt x="274320" y="772160"/>
                </a:cubicBezTo>
                <a:cubicBezTo>
                  <a:pt x="287077" y="721130"/>
                  <a:pt x="280064" y="744767"/>
                  <a:pt x="294640" y="701040"/>
                </a:cubicBezTo>
                <a:cubicBezTo>
                  <a:pt x="298027" y="646853"/>
                  <a:pt x="299885" y="592549"/>
                  <a:pt x="304800" y="538480"/>
                </a:cubicBezTo>
                <a:cubicBezTo>
                  <a:pt x="312396" y="454925"/>
                  <a:pt x="314773" y="498588"/>
                  <a:pt x="335280" y="416560"/>
                </a:cubicBezTo>
                <a:cubicBezTo>
                  <a:pt x="350635" y="355140"/>
                  <a:pt x="341024" y="389167"/>
                  <a:pt x="365760" y="314960"/>
                </a:cubicBezTo>
                <a:cubicBezTo>
                  <a:pt x="372453" y="294881"/>
                  <a:pt x="378335" y="268324"/>
                  <a:pt x="396240" y="254000"/>
                </a:cubicBezTo>
                <a:cubicBezTo>
                  <a:pt x="404603" y="247310"/>
                  <a:pt x="416560" y="247227"/>
                  <a:pt x="426720" y="243840"/>
                </a:cubicBezTo>
                <a:cubicBezTo>
                  <a:pt x="503332" y="269377"/>
                  <a:pt x="411868" y="231959"/>
                  <a:pt x="477520" y="284480"/>
                </a:cubicBezTo>
                <a:cubicBezTo>
                  <a:pt x="485883" y="291170"/>
                  <a:pt x="498421" y="289851"/>
                  <a:pt x="508000" y="294640"/>
                </a:cubicBezTo>
                <a:cubicBezTo>
                  <a:pt x="518922" y="300101"/>
                  <a:pt x="528320" y="308187"/>
                  <a:pt x="538480" y="314960"/>
                </a:cubicBezTo>
                <a:lnTo>
                  <a:pt x="660400" y="680720"/>
                </a:lnTo>
                <a:lnTo>
                  <a:pt x="670560" y="711200"/>
                </a:lnTo>
                <a:cubicBezTo>
                  <a:pt x="673947" y="721360"/>
                  <a:pt x="674779" y="732769"/>
                  <a:pt x="680720" y="741680"/>
                </a:cubicBezTo>
                <a:cubicBezTo>
                  <a:pt x="694267" y="762000"/>
                  <a:pt x="713637" y="779472"/>
                  <a:pt x="721360" y="802640"/>
                </a:cubicBezTo>
                <a:cubicBezTo>
                  <a:pt x="735381" y="844704"/>
                  <a:pt x="722609" y="827179"/>
                  <a:pt x="762000" y="853440"/>
                </a:cubicBezTo>
                <a:cubicBezTo>
                  <a:pt x="775547" y="873760"/>
                  <a:pt x="779472" y="906677"/>
                  <a:pt x="802640" y="914400"/>
                </a:cubicBezTo>
                <a:cubicBezTo>
                  <a:pt x="879252" y="939937"/>
                  <a:pt x="784818" y="905489"/>
                  <a:pt x="863600" y="944880"/>
                </a:cubicBezTo>
                <a:cubicBezTo>
                  <a:pt x="873179" y="949669"/>
                  <a:pt x="883920" y="951653"/>
                  <a:pt x="894080" y="955040"/>
                </a:cubicBezTo>
                <a:cubicBezTo>
                  <a:pt x="914400" y="951653"/>
                  <a:pt x="936024" y="952803"/>
                  <a:pt x="955040" y="944880"/>
                </a:cubicBezTo>
                <a:lnTo>
                  <a:pt x="1046480" y="883920"/>
                </a:lnTo>
                <a:lnTo>
                  <a:pt x="1076960" y="863600"/>
                </a:lnTo>
                <a:lnTo>
                  <a:pt x="1107440" y="843280"/>
                </a:lnTo>
                <a:cubicBezTo>
                  <a:pt x="1110827" y="833120"/>
                  <a:pt x="1112811" y="822379"/>
                  <a:pt x="1117600" y="812800"/>
                </a:cubicBezTo>
                <a:cubicBezTo>
                  <a:pt x="1125028" y="797944"/>
                  <a:pt x="1161497" y="750884"/>
                  <a:pt x="1168400" y="741680"/>
                </a:cubicBezTo>
                <a:lnTo>
                  <a:pt x="1198880" y="650240"/>
                </a:lnTo>
                <a:cubicBezTo>
                  <a:pt x="1202267" y="640080"/>
                  <a:pt x="1204251" y="629339"/>
                  <a:pt x="1209040" y="619760"/>
                </a:cubicBezTo>
                <a:cubicBezTo>
                  <a:pt x="1215813" y="606213"/>
                  <a:pt x="1223735" y="593182"/>
                  <a:pt x="1229360" y="579120"/>
                </a:cubicBezTo>
                <a:cubicBezTo>
                  <a:pt x="1237315" y="559233"/>
                  <a:pt x="1242907" y="538480"/>
                  <a:pt x="1249680" y="518160"/>
                </a:cubicBezTo>
                <a:cubicBezTo>
                  <a:pt x="1253067" y="508000"/>
                  <a:pt x="1253899" y="496591"/>
                  <a:pt x="1259840" y="487680"/>
                </a:cubicBezTo>
                <a:cubicBezTo>
                  <a:pt x="1266613" y="477520"/>
                  <a:pt x="1275201" y="468358"/>
                  <a:pt x="1280160" y="457200"/>
                </a:cubicBezTo>
                <a:cubicBezTo>
                  <a:pt x="1288859" y="437627"/>
                  <a:pt x="1295285" y="417020"/>
                  <a:pt x="1300480" y="396240"/>
                </a:cubicBezTo>
                <a:cubicBezTo>
                  <a:pt x="1303867" y="382693"/>
                  <a:pt x="1305139" y="368435"/>
                  <a:pt x="1310640" y="355600"/>
                </a:cubicBezTo>
                <a:cubicBezTo>
                  <a:pt x="1315450" y="344377"/>
                  <a:pt x="1326001" y="336278"/>
                  <a:pt x="1330960" y="325120"/>
                </a:cubicBezTo>
                <a:cubicBezTo>
                  <a:pt x="1339659" y="305547"/>
                  <a:pt x="1344507" y="284480"/>
                  <a:pt x="1351280" y="264160"/>
                </a:cubicBezTo>
                <a:lnTo>
                  <a:pt x="1361440" y="233680"/>
                </a:lnTo>
                <a:cubicBezTo>
                  <a:pt x="1364827" y="223520"/>
                  <a:pt x="1365659" y="212111"/>
                  <a:pt x="1371600" y="203200"/>
                </a:cubicBezTo>
                <a:cubicBezTo>
                  <a:pt x="1429834" y="115849"/>
                  <a:pt x="1360016" y="226368"/>
                  <a:pt x="1402080" y="142240"/>
                </a:cubicBezTo>
                <a:cubicBezTo>
                  <a:pt x="1407541" y="131318"/>
                  <a:pt x="1417441" y="122918"/>
                  <a:pt x="1422400" y="111760"/>
                </a:cubicBezTo>
                <a:cubicBezTo>
                  <a:pt x="1431099" y="92187"/>
                  <a:pt x="1430839" y="68622"/>
                  <a:pt x="1442720" y="50800"/>
                </a:cubicBezTo>
                <a:cubicBezTo>
                  <a:pt x="1449493" y="40640"/>
                  <a:pt x="1452685" y="26792"/>
                  <a:pt x="1463040" y="20320"/>
                </a:cubicBezTo>
                <a:cubicBezTo>
                  <a:pt x="1481203" y="8968"/>
                  <a:pt x="1524000" y="0"/>
                  <a:pt x="1524000" y="0"/>
                </a:cubicBezTo>
                <a:cubicBezTo>
                  <a:pt x="1530773" y="10160"/>
                  <a:pt x="1538859" y="19558"/>
                  <a:pt x="1544320" y="30480"/>
                </a:cubicBezTo>
                <a:cubicBezTo>
                  <a:pt x="1561699" y="65238"/>
                  <a:pt x="1556760" y="105466"/>
                  <a:pt x="1564640" y="142240"/>
                </a:cubicBezTo>
                <a:cubicBezTo>
                  <a:pt x="1569128" y="163184"/>
                  <a:pt x="1579765" y="182420"/>
                  <a:pt x="1584960" y="203200"/>
                </a:cubicBezTo>
                <a:cubicBezTo>
                  <a:pt x="1588347" y="216747"/>
                  <a:pt x="1591108" y="230465"/>
                  <a:pt x="1595120" y="243840"/>
                </a:cubicBezTo>
                <a:cubicBezTo>
                  <a:pt x="1601275" y="264356"/>
                  <a:pt x="1603559" y="286978"/>
                  <a:pt x="1615440" y="304800"/>
                </a:cubicBezTo>
                <a:cubicBezTo>
                  <a:pt x="1622213" y="314960"/>
                  <a:pt x="1630801" y="324122"/>
                  <a:pt x="1635760" y="335280"/>
                </a:cubicBezTo>
                <a:cubicBezTo>
                  <a:pt x="1675542" y="424789"/>
                  <a:pt x="1630927" y="371087"/>
                  <a:pt x="1686560" y="426720"/>
                </a:cubicBezTo>
                <a:cubicBezTo>
                  <a:pt x="1712097" y="503332"/>
                  <a:pt x="1677649" y="408898"/>
                  <a:pt x="1717040" y="487680"/>
                </a:cubicBezTo>
                <a:cubicBezTo>
                  <a:pt x="1721829" y="497259"/>
                  <a:pt x="1722411" y="508581"/>
                  <a:pt x="1727200" y="518160"/>
                </a:cubicBezTo>
                <a:cubicBezTo>
                  <a:pt x="1732661" y="529082"/>
                  <a:pt x="1742059" y="537718"/>
                  <a:pt x="1747520" y="548640"/>
                </a:cubicBezTo>
                <a:cubicBezTo>
                  <a:pt x="1752309" y="558219"/>
                  <a:pt x="1752479" y="569758"/>
                  <a:pt x="1757680" y="579120"/>
                </a:cubicBezTo>
                <a:lnTo>
                  <a:pt x="1818640" y="670560"/>
                </a:lnTo>
                <a:lnTo>
                  <a:pt x="1838960" y="701040"/>
                </a:lnTo>
                <a:cubicBezTo>
                  <a:pt x="1845733" y="711200"/>
                  <a:pt x="1850646" y="722886"/>
                  <a:pt x="1859280" y="731520"/>
                </a:cubicBezTo>
                <a:cubicBezTo>
                  <a:pt x="1869440" y="741680"/>
                  <a:pt x="1880562" y="750962"/>
                  <a:pt x="1889760" y="762000"/>
                </a:cubicBezTo>
                <a:cubicBezTo>
                  <a:pt x="1932093" y="812800"/>
                  <a:pt x="1884680" y="775547"/>
                  <a:pt x="1940560" y="812800"/>
                </a:cubicBezTo>
                <a:cubicBezTo>
                  <a:pt x="1974427" y="863600"/>
                  <a:pt x="1950720" y="836507"/>
                  <a:pt x="2021840" y="883920"/>
                </a:cubicBezTo>
                <a:lnTo>
                  <a:pt x="2052320" y="904240"/>
                </a:lnTo>
                <a:cubicBezTo>
                  <a:pt x="2064635" y="941185"/>
                  <a:pt x="2053552" y="935028"/>
                  <a:pt x="2092960" y="944880"/>
                </a:cubicBezTo>
                <a:cubicBezTo>
                  <a:pt x="2096246" y="945701"/>
                  <a:pt x="2099733" y="944880"/>
                  <a:pt x="2103120" y="94488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52400" y="2221468"/>
            <a:ext cx="171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Normal traffic: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4800" y="3516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With channel: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562600" y="3516868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629400" y="3288268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53000" y="3135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gaps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Large gaps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572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ahoma" pitchFamily="34" charset="0"/>
                <a:ea typeface="Tahoma" pitchFamily="34" charset="0"/>
                <a:cs typeface="Tahoma" pitchFamily="34" charset="0"/>
              </a:rPr>
              <a:t>Distribution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inter-packet delays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9800" y="3162181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90800" y="3162181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3162181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0" y="3162181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85800" y="5596291"/>
            <a:ext cx="8686800" cy="880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approaches look for </a:t>
            </a:r>
            <a:r>
              <a:rPr lang="en-US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statistical deviations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4" grpId="0" animBg="1"/>
      <p:bldP spid="105" grpId="0" animBg="1"/>
      <p:bldP spid="106" grpId="0"/>
      <p:bldP spid="107" grpId="0"/>
      <p:bldP spid="111" grpId="0" animBg="1"/>
      <p:bldP spid="112" grpId="0" animBg="1"/>
      <p:bldP spid="24" grpId="0"/>
      <p:bldP spid="25" grpId="0"/>
      <p:bldP spid="27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Problem: Making a new channel is easy!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21" name="Picture 9" descr="http://c.hiphotos.baidu.com/zhidao/pic/item/b03533fa828ba61e0a0cf2334134970a314e59cf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2743200" cy="2743200"/>
          </a:xfrm>
          <a:prstGeom prst="rect">
            <a:avLst/>
          </a:prstGeom>
          <a:noFill/>
        </p:spPr>
      </p:pic>
      <p:pic>
        <p:nvPicPr>
          <p:cNvPr id="38923" name="Picture 11" descr="http://mall.xiaodao360.com/images/201203/thumb_img/40596_thumb_P_1332808797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2743200" cy="2743203"/>
          </a:xfrm>
          <a:prstGeom prst="rect">
            <a:avLst/>
          </a:prstGeom>
          <a:noFill/>
        </p:spPr>
      </p:pic>
      <p:sp>
        <p:nvSpPr>
          <p:cNvPr id="38925" name="AutoShape 13" descr="http://img4.imgtn.bdimg.com/it/u=3004426340,4031371998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AutoShape 15" descr="http://img4.imgtn.bdimg.com/it/u=3004426340,4031371998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9" name="Picture 17" descr="http://s200.baoruan.com/download/2011/04/21/baoruan.com_68552145cf9e3347e6_176x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2743200" cy="3429003"/>
          </a:xfrm>
          <a:prstGeom prst="rect">
            <a:avLst/>
          </a:prstGeom>
          <a:noFill/>
        </p:spPr>
      </p:pic>
      <p:pic>
        <p:nvPicPr>
          <p:cNvPr id="38931" name="Picture 19" descr="http://img1.cache.netease.com/catchpic/9/93/93586AA7AFBDDBC8056E1191738B56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600200"/>
            <a:ext cx="2743200" cy="2743200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6172200" y="12192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70C0"/>
                </a:solidFill>
                <a:latin typeface="Tahoma"/>
                <a:cs typeface="Tahoma"/>
              </a:rPr>
              <a:t>Admin</a:t>
            </a:r>
            <a:endParaRPr lang="en-US" sz="2200" b="1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09600" y="1752600"/>
            <a:ext cx="304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flipH="1">
            <a:off x="762000" y="13716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 flipH="1">
            <a:off x="1295400" y="13716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 flipH="1">
            <a:off x="1600200" y="13716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 flipH="1">
            <a:off x="1905000" y="13716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 flipH="1">
            <a:off x="2438400" y="13716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 flipH="1">
            <a:off x="3048000" y="1371600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609600" y="2667000"/>
            <a:ext cx="304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 flipH="1">
            <a:off x="762000" y="2286000"/>
            <a:ext cx="152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 flipH="1">
            <a:off x="990600" y="2286000"/>
            <a:ext cx="152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 flipH="1">
            <a:off x="1600200" y="2286000"/>
            <a:ext cx="152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 flipH="1">
            <a:off x="2209800" y="2286000"/>
            <a:ext cx="152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 flipH="1">
            <a:off x="2438400" y="2286000"/>
            <a:ext cx="152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 flipH="1">
            <a:off x="3048000" y="2286000"/>
            <a:ext cx="152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130" name="Straight Arrow Connector 129"/>
          <p:cNvCxnSpPr/>
          <p:nvPr/>
        </p:nvCxnSpPr>
        <p:spPr>
          <a:xfrm>
            <a:off x="609600" y="3581400"/>
            <a:ext cx="304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 flipH="1">
            <a:off x="762000" y="320040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 flipH="1">
            <a:off x="990600" y="320040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 flipH="1">
            <a:off x="1219200" y="320040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 flipH="1">
            <a:off x="2514600" y="320040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 flipH="1">
            <a:off x="2743200" y="320040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 flipH="1">
            <a:off x="3048000" y="3200400"/>
            <a:ext cx="15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4275" y="3067050"/>
            <a:ext cx="695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7" descr="search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1295400"/>
            <a:ext cx="762000" cy="762001"/>
          </a:xfrm>
          <a:prstGeom prst="rect">
            <a:avLst/>
          </a:prstGeom>
          <a:noFill/>
        </p:spPr>
      </p:pic>
      <p:cxnSp>
        <p:nvCxnSpPr>
          <p:cNvPr id="144" name="Straight Arrow Connector 143"/>
          <p:cNvCxnSpPr/>
          <p:nvPr/>
        </p:nvCxnSpPr>
        <p:spPr>
          <a:xfrm>
            <a:off x="609600" y="4419600"/>
            <a:ext cx="304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 flipH="1">
            <a:off x="762000" y="4038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 flipH="1">
            <a:off x="990600" y="4038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 flipH="1">
            <a:off x="1524000" y="4038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8" name="TextBox 147"/>
          <p:cNvSpPr txBox="1"/>
          <p:nvPr/>
        </p:nvSpPr>
        <p:spPr>
          <a:xfrm flipH="1">
            <a:off x="1828800" y="4038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 flipH="1">
            <a:off x="2362200" y="4038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 flipH="1">
            <a:off x="2971800" y="40386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 flipH="1">
            <a:off x="2971800" y="4038600"/>
            <a:ext cx="1524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838200" y="441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Needle in a haystack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810000" y="37338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?</a:t>
            </a:r>
            <a:endParaRPr lang="en-US" sz="50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81000" y="4834291"/>
            <a:ext cx="8991600" cy="1718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Existing detectors are channel-specific:</a:t>
            </a:r>
            <a:endParaRPr lang="en-US" sz="2200" b="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287338" lvl="0" indent="2222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Using </a:t>
            </a:r>
            <a:r>
              <a:rPr lang="en-US" sz="2200" dirty="0">
                <a:latin typeface="Tahoma"/>
                <a:cs typeface="Tahoma"/>
              </a:rPr>
              <a:t>detector A for channel B doesn’t </a:t>
            </a:r>
            <a:r>
              <a:rPr lang="en-US" sz="2200" dirty="0" smtClean="0">
                <a:latin typeface="Tahoma"/>
                <a:cs typeface="Tahoma"/>
              </a:rPr>
              <a:t>work</a:t>
            </a:r>
          </a:p>
          <a:p>
            <a:pPr marL="287338" lvl="0" indent="2222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Attacker can always invent a new modulation</a:t>
            </a:r>
            <a:endParaRPr lang="en-US" sz="2200" dirty="0">
              <a:latin typeface="Tahoma"/>
              <a:cs typeface="Tahoma"/>
            </a:endParaRPr>
          </a:p>
          <a:p>
            <a:pPr marL="287338" lvl="0" indent="2222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Low-rate </a:t>
            </a:r>
            <a:r>
              <a:rPr lang="en-US" sz="2200" dirty="0">
                <a:latin typeface="Tahoma"/>
                <a:cs typeface="Tahoma"/>
              </a:rPr>
              <a:t>channels </a:t>
            </a:r>
            <a:r>
              <a:rPr lang="en-US" sz="2200" dirty="0" smtClean="0">
                <a:latin typeface="Tahoma"/>
                <a:cs typeface="Tahoma"/>
              </a:rPr>
              <a:t>("Needle </a:t>
            </a:r>
            <a:r>
              <a:rPr lang="en-US" sz="2200" dirty="0">
                <a:latin typeface="Tahoma"/>
                <a:cs typeface="Tahoma"/>
              </a:rPr>
              <a:t>in a </a:t>
            </a:r>
            <a:r>
              <a:rPr lang="en-US" sz="2200" dirty="0" smtClean="0">
                <a:latin typeface="Tahoma"/>
                <a:cs typeface="Tahoma"/>
              </a:rPr>
              <a:t>haystack") </a:t>
            </a:r>
            <a:r>
              <a:rPr lang="en-US" sz="2200" dirty="0">
                <a:latin typeface="Tahoma"/>
                <a:cs typeface="Tahoma"/>
              </a:rPr>
              <a:t>are hard to </a:t>
            </a:r>
            <a:r>
              <a:rPr lang="en-US" sz="2200" dirty="0" smtClean="0">
                <a:latin typeface="Tahoma"/>
                <a:cs typeface="Tahoma"/>
              </a:rPr>
              <a:t>detect</a:t>
            </a:r>
            <a:endParaRPr lang="en-US" sz="2200" dirty="0">
              <a:latin typeface="Tahoma"/>
              <a:cs typeface="Tahoma"/>
            </a:endParaRPr>
          </a:p>
          <a:p>
            <a:pPr lvl="0">
              <a:spcBef>
                <a:spcPct val="20000"/>
              </a:spcBef>
              <a:buFontTx/>
              <a:buChar char="-"/>
              <a:defRPr/>
            </a:pPr>
            <a:endParaRPr lang="en-US" sz="2200" dirty="0">
              <a:latin typeface="Tahoma"/>
              <a:cs typeface="Tahoma"/>
            </a:endParaRPr>
          </a:p>
        </p:txBody>
      </p:sp>
      <p:sp>
        <p:nvSpPr>
          <p:cNvPr id="48" name="Connector 47"/>
          <p:cNvSpPr/>
          <p:nvPr/>
        </p:nvSpPr>
        <p:spPr>
          <a:xfrm>
            <a:off x="533400" y="2209800"/>
            <a:ext cx="1447800" cy="533400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Connector 48"/>
          <p:cNvSpPr/>
          <p:nvPr/>
        </p:nvSpPr>
        <p:spPr>
          <a:xfrm>
            <a:off x="2057400" y="2209800"/>
            <a:ext cx="1447800" cy="533400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Connector 49"/>
          <p:cNvSpPr/>
          <p:nvPr/>
        </p:nvSpPr>
        <p:spPr>
          <a:xfrm>
            <a:off x="609600" y="3124200"/>
            <a:ext cx="990600" cy="533400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Connector 50"/>
          <p:cNvSpPr/>
          <p:nvPr/>
        </p:nvSpPr>
        <p:spPr>
          <a:xfrm>
            <a:off x="2438400" y="3124200"/>
            <a:ext cx="990600" cy="533400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Connector 51"/>
          <p:cNvSpPr/>
          <p:nvPr/>
        </p:nvSpPr>
        <p:spPr>
          <a:xfrm>
            <a:off x="2819400" y="3962400"/>
            <a:ext cx="685800" cy="533400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90600" y="9906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1371600" y="9906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9906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57" name="TextBox 56"/>
          <p:cNvSpPr txBox="1"/>
          <p:nvPr/>
        </p:nvSpPr>
        <p:spPr>
          <a:xfrm>
            <a:off x="2133600" y="9906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58" name="TextBox 57"/>
          <p:cNvSpPr txBox="1"/>
          <p:nvPr/>
        </p:nvSpPr>
        <p:spPr>
          <a:xfrm>
            <a:off x="2667000" y="9906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213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1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"/>
                            </p:stCondLst>
                            <p:childTnLst>
                              <p:par>
                                <p:cTn id="1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1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1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5 -1.11111E-6 " pathEditMode="relative" ptsTypes="AA">
                                      <p:cBhvr>
                                        <p:cTn id="16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1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1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"/>
                            </p:stCondLst>
                            <p:childTnLst>
                              <p:par>
                                <p:cTn id="1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1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/>
      <p:bldP spid="92" grpId="0" animBg="1"/>
      <p:bldP spid="93" grpId="0" animBg="1"/>
      <p:bldP spid="95" grpId="0" animBg="1"/>
      <p:bldP spid="110" grpId="0" animBg="1"/>
      <p:bldP spid="111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8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0" grpId="1" animBg="1"/>
      <p:bldP spid="152" grpId="0" animBg="1"/>
      <p:bldP spid="153" grpId="0" build="allAtOnce"/>
      <p:bldP spid="15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there a different way?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8130" name="Picture 2" descr="http://wallpoper.com/images/00/29/00/56/forest-path_0029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004734" cy="2252663"/>
          </a:xfrm>
          <a:prstGeom prst="rect">
            <a:avLst/>
          </a:prstGeom>
          <a:noFill/>
        </p:spPr>
      </p:pic>
      <p:pic>
        <p:nvPicPr>
          <p:cNvPr id="62" name="Picture 2" descr="search red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399"/>
            <a:ext cx="457200" cy="457201"/>
          </a:xfrm>
          <a:prstGeom prst="rect">
            <a:avLst/>
          </a:prstGeom>
          <a:noFill/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994" y="2362199"/>
            <a:ext cx="60560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7" descr="search 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581399"/>
            <a:ext cx="457200" cy="457201"/>
          </a:xfrm>
          <a:prstGeom prst="rect">
            <a:avLst/>
          </a:prstGeom>
          <a:noFill/>
        </p:spPr>
      </p:pic>
      <p:pic>
        <p:nvPicPr>
          <p:cNvPr id="65" name="Picture 4" descr="Magnifier 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438399"/>
            <a:ext cx="457200" cy="457200"/>
          </a:xfrm>
          <a:prstGeom prst="rect">
            <a:avLst/>
          </a:prstGeom>
          <a:noFill/>
        </p:spPr>
      </p:pic>
      <p:pic>
        <p:nvPicPr>
          <p:cNvPr id="66" name="Picture 6" descr="green search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438399"/>
            <a:ext cx="457200" cy="457200"/>
          </a:xfrm>
          <a:prstGeom prst="rect">
            <a:avLst/>
          </a:prstGeom>
          <a:noFill/>
        </p:spPr>
      </p:pic>
      <p:pic>
        <p:nvPicPr>
          <p:cNvPr id="84" name="Picture 10" descr="search ic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3505199"/>
            <a:ext cx="533400" cy="533401"/>
          </a:xfrm>
          <a:prstGeom prst="rect">
            <a:avLst/>
          </a:prstGeom>
          <a:noFill/>
        </p:spPr>
      </p:pic>
      <p:pic>
        <p:nvPicPr>
          <p:cNvPr id="85" name="Picture 12" descr="find ic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971799"/>
            <a:ext cx="533400" cy="533401"/>
          </a:xfrm>
          <a:prstGeom prst="rect">
            <a:avLst/>
          </a:prstGeom>
          <a:noFill/>
        </p:spPr>
      </p:pic>
      <p:pic>
        <p:nvPicPr>
          <p:cNvPr id="86" name="Picture 14" descr="Search 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2971799"/>
            <a:ext cx="533400" cy="533400"/>
          </a:xfrm>
          <a:prstGeom prst="rect">
            <a:avLst/>
          </a:prstGeom>
          <a:noFill/>
        </p:spPr>
      </p:pic>
      <p:pic>
        <p:nvPicPr>
          <p:cNvPr id="87" name="Picture 16" descr="magnify copy 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6400" y="2971799"/>
            <a:ext cx="533399" cy="533399"/>
          </a:xfrm>
          <a:prstGeom prst="rect">
            <a:avLst/>
          </a:prstGeom>
          <a:noFill/>
        </p:spPr>
      </p:pic>
      <p:cxnSp>
        <p:nvCxnSpPr>
          <p:cNvPr id="89" name="Straight Arrow Connector 88"/>
          <p:cNvCxnSpPr/>
          <p:nvPr/>
        </p:nvCxnSpPr>
        <p:spPr>
          <a:xfrm>
            <a:off x="6781800" y="3288268"/>
            <a:ext cx="2286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flipH="1">
            <a:off x="6934200" y="2907268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 flipH="1">
            <a:off x="7239000" y="2907268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 flipH="1">
            <a:off x="7772400" y="2907268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flipH="1">
            <a:off x="8610600" y="2907268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8382000" y="2907268"/>
            <a:ext cx="152400" cy="36933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8580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Observed</a:t>
            </a:r>
            <a:endParaRPr lang="en-US" b="1" dirty="0"/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6781800" y="3821668"/>
            <a:ext cx="2286000" cy="11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 flipH="1">
            <a:off x="6934200" y="3452336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 flipH="1">
            <a:off x="7239000" y="3452336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 flipH="1">
            <a:off x="7772400" y="3452336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 flipH="1">
            <a:off x="8382000" y="3452336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6858000" y="3897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Expected</a:t>
            </a:r>
            <a:endParaRPr lang="en-US" b="1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533400" y="4267200"/>
            <a:ext cx="85344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Existing approaches </a:t>
            </a:r>
            <a:r>
              <a:rPr lang="en-US" sz="2200" dirty="0" smtClean="0">
                <a:latin typeface="Tahoma"/>
                <a:cs typeface="Tahoma"/>
              </a:rPr>
              <a:t>detect </a:t>
            </a:r>
            <a:r>
              <a:rPr lang="en-US" sz="2200" smtClean="0">
                <a:latin typeface="Tahoma"/>
                <a:cs typeface="Tahoma"/>
              </a:rPr>
              <a:t>specific anomalies</a:t>
            </a:r>
            <a:endParaRPr lang="en-US" sz="22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b="1" smtClean="0">
                <a:latin typeface="Tahoma"/>
                <a:cs typeface="Tahoma"/>
              </a:rPr>
              <a:t>Our approach</a:t>
            </a:r>
            <a:r>
              <a:rPr lang="en-US" sz="2200" smtClean="0">
                <a:latin typeface="Tahoma"/>
                <a:cs typeface="Tahoma"/>
              </a:rPr>
              <a:t>: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Compare </a:t>
            </a: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the observed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timing to </a:t>
            </a:r>
            <a:b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</a:b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the expected timing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latin typeface="Tahoma"/>
                <a:cs typeface="Tahoma"/>
              </a:rPr>
              <a:t>Works for covert timing channels in general </a:t>
            </a:r>
            <a:br>
              <a:rPr lang="en-US" sz="2200" smtClean="0">
                <a:latin typeface="Tahoma"/>
                <a:cs typeface="Tahoma"/>
              </a:rPr>
            </a:br>
            <a:r>
              <a:rPr lang="en-US" sz="2200" smtClean="0">
                <a:latin typeface="Tahoma"/>
                <a:cs typeface="Tahoma"/>
              </a:rPr>
              <a:t>   </a:t>
            </a:r>
            <a:r>
              <a:rPr lang="en-US" sz="2200" smtClean="0">
                <a:latin typeface="Tahoma"/>
                <a:cs typeface="Tahoma"/>
                <a:sym typeface="Symbol"/>
              </a:rPr>
              <a:t> Can detect both known and unknown/novel channels!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smtClean="0">
                <a:solidFill>
                  <a:srgbClr val="000000"/>
                </a:solidFill>
                <a:latin typeface="Tahoma"/>
                <a:cs typeface="Tahoma"/>
                <a:sym typeface="Symbol"/>
              </a:rPr>
              <a:t>But how do we know what timing we should expect?</a:t>
            </a:r>
            <a:endParaRPr lang="en-US" sz="2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905000" y="1600200"/>
            <a:ext cx="12192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19800" y="1600200"/>
            <a:ext cx="12192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8" grpId="0" animBg="1"/>
      <p:bldP spid="99" grpId="1" animBg="1"/>
      <p:bldP spid="100" grpId="0" animBg="1"/>
      <p:bldP spid="101" grpId="0" build="allAtOnce"/>
      <p:bldP spid="105" grpId="0" animBg="1"/>
      <p:bldP spid="106" grpId="0" animBg="1"/>
      <p:bldP spid="107" grpId="0" animBg="1"/>
      <p:bldP spid="109" grpId="1" animBg="1"/>
      <p:bldP spid="1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How can we find the expected timing?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447800"/>
            <a:ext cx="85344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200" dirty="0" smtClean="0">
                <a:latin typeface="Tahoma"/>
                <a:cs typeface="Tahoma"/>
              </a:rPr>
              <a:t>It would be difficult to </a:t>
            </a: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predict</a:t>
            </a: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 the timing up front</a:t>
            </a:r>
          </a:p>
          <a:p>
            <a:pPr marL="457200" indent="-4572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See, e.g., WCET analysis in real-time systems</a:t>
            </a:r>
          </a:p>
          <a:p>
            <a:pPr marL="457200" indent="-4572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And WCET would only give us an upper bound - </a:t>
            </a:r>
            <a:b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</a:b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but we would need the exact timing!</a:t>
            </a:r>
          </a:p>
          <a:p>
            <a:pPr marL="457200" indent="-4572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200" dirty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buSzPct val="130000"/>
              <a:defRPr/>
            </a:pPr>
            <a:r>
              <a:rPr lang="en-US" sz="2200" u="sng" dirty="0" smtClean="0">
                <a:latin typeface="Tahoma"/>
                <a:cs typeface="Tahoma"/>
              </a:rPr>
              <a:t>Key insight:</a:t>
            </a:r>
            <a:r>
              <a:rPr lang="en-US" sz="2200" dirty="0" smtClean="0">
                <a:latin typeface="Tahoma"/>
                <a:cs typeface="Tahoma"/>
              </a:rPr>
              <a:t> We only need to </a:t>
            </a:r>
            <a:r>
              <a:rPr lang="en-US" sz="2200" b="1" dirty="0" smtClean="0">
                <a:solidFill>
                  <a:srgbClr val="FF0000"/>
                </a:solidFill>
                <a:latin typeface="Tahoma"/>
                <a:cs typeface="Tahoma"/>
              </a:rPr>
              <a:t>reproduce</a:t>
            </a:r>
            <a:r>
              <a:rPr lang="en-US" sz="2200" dirty="0" smtClean="0">
                <a:latin typeface="Tahoma"/>
                <a:cs typeface="Tahoma"/>
              </a:rPr>
              <a:t> the timing!</a:t>
            </a:r>
          </a:p>
          <a:p>
            <a:pPr marL="457200" indent="-457200">
              <a:spcBef>
                <a:spcPct val="20000"/>
              </a:spcBef>
              <a:buSzPct val="130000"/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We can record the inputs of the machine and then </a:t>
            </a:r>
            <a:br>
              <a:rPr lang="en-US" sz="2200" dirty="0" smtClean="0">
                <a:latin typeface="Tahoma"/>
                <a:cs typeface="Tahoma"/>
              </a:rPr>
            </a:br>
            <a:r>
              <a:rPr lang="en-US" sz="2200" dirty="0" smtClean="0">
                <a:latin typeface="Tahoma"/>
                <a:cs typeface="Tahoma"/>
              </a:rPr>
              <a:t>replay them on a different machine!</a:t>
            </a:r>
          </a:p>
          <a:p>
            <a:pPr marL="457200" indent="-457200">
              <a:spcBef>
                <a:spcPct val="20000"/>
              </a:spcBef>
              <a:buSzPct val="130000"/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/>
                <a:cs typeface="Tahoma"/>
              </a:rPr>
              <a:t>Can we use deterministic replay to do this?</a:t>
            </a:r>
          </a:p>
          <a:p>
            <a:pPr>
              <a:spcBef>
                <a:spcPct val="20000"/>
              </a:spcBef>
              <a:buSzPct val="130000"/>
              <a:defRPr/>
            </a:pPr>
            <a:endParaRPr lang="en-US" sz="2200" dirty="0" smtClean="0">
              <a:latin typeface="Tahoma"/>
              <a:cs typeface="Tahoma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smtClean="0">
                <a:latin typeface="Tahoma" pitchFamily="34" charset="0"/>
                <a:ea typeface="Tahoma" pitchFamily="34" charset="0"/>
                <a:cs typeface="Tahoma" pitchFamily="34" charset="0"/>
              </a:rPr>
              <a:t>Why Deterministic Replay is not enough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5334000"/>
            <a:ext cx="8686800" cy="880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Deterministic replay records and replays non-deterministic events</a:t>
            </a: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reproduces the </a:t>
            </a:r>
            <a:r>
              <a:rPr lang="en-US" sz="22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outputs </a:t>
            </a:r>
            <a:r>
              <a:rPr lang="en-US" sz="2200" smtClean="0">
                <a:latin typeface="Tahoma" pitchFamily="34" charset="0"/>
                <a:ea typeface="Tahoma" pitchFamily="34" charset="0"/>
                <a:cs typeface="Tahoma" pitchFamily="34" charset="0"/>
              </a:rPr>
              <a:t>- but </a:t>
            </a:r>
            <a:r>
              <a:rPr lang="en-US" sz="22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 the timing</a:t>
            </a:r>
            <a:r>
              <a:rPr lang="en-US" sz="2200" smtClean="0"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US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8" descr="MCj04315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71600" y="1234110"/>
            <a:ext cx="1271451" cy="128049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04800" y="1767510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2362200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3429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1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43000" y="3048000"/>
            <a:ext cx="1447800" cy="1905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4000" y="30743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log</a:t>
            </a: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38363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2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800" y="1752600"/>
            <a:ext cx="304800" cy="152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752600" y="2362200"/>
            <a:ext cx="304800" cy="152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19200" y="42173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3</a:t>
            </a:r>
            <a:endParaRPr lang="en-US" b="1" dirty="0">
              <a:latin typeface="Tahoma"/>
              <a:cs typeface="Tahom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819400" y="1905000"/>
            <a:ext cx="17526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>
            <a:off x="2590800" y="1600200"/>
            <a:ext cx="2286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62400" y="1828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p</a:t>
            </a:r>
            <a:r>
              <a:rPr lang="en-US" b="1" dirty="0">
                <a:latin typeface="Tahoma"/>
                <a:cs typeface="Tahoma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2800" y="1828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p</a:t>
            </a:r>
            <a:r>
              <a:rPr lang="en-US" b="1" dirty="0" smtClean="0">
                <a:latin typeface="Tahoma"/>
                <a:cs typeface="Tahoma"/>
              </a:rPr>
              <a:t>2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2590800" y="1600200"/>
            <a:ext cx="228600" cy="30480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971800" y="1828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p</a:t>
            </a:r>
            <a:r>
              <a:rPr lang="en-US" b="1" dirty="0" smtClean="0">
                <a:latin typeface="Tahoma"/>
                <a:cs typeface="Tahoma"/>
              </a:rPr>
              <a:t>3</a:t>
            </a:r>
            <a:endParaRPr lang="en-US" b="1" dirty="0">
              <a:latin typeface="Tahoma"/>
              <a:cs typeface="Tahoma"/>
            </a:endParaRPr>
          </a:p>
        </p:txBody>
      </p:sp>
      <p:pic>
        <p:nvPicPr>
          <p:cNvPr id="41" name="Picture 48" descr="MCj04315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81600" y="1295400"/>
            <a:ext cx="1271451" cy="128049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304800" y="1752600"/>
            <a:ext cx="304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752600" y="2362200"/>
            <a:ext cx="304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/>
          <p:cNvSpPr/>
          <p:nvPr/>
        </p:nvSpPr>
        <p:spPr>
          <a:xfrm>
            <a:off x="2590800" y="1600200"/>
            <a:ext cx="228600" cy="3048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143000" y="3402687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1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143000" y="3021687"/>
            <a:ext cx="1447800" cy="1905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24000" y="30480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log</a:t>
            </a: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3000" y="3810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2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3000" y="4191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3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905000" y="4393287"/>
            <a:ext cx="304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05000" y="4012287"/>
            <a:ext cx="304800" cy="152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905000" y="3555087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724400" y="34290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1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648200" y="3048000"/>
            <a:ext cx="1447800" cy="190500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029200" y="30743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log</a:t>
            </a:r>
            <a:endParaRPr lang="en-US" sz="2200" b="1" dirty="0">
              <a:latin typeface="Tahoma"/>
              <a:cs typeface="Tahom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24400" y="38363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2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24400" y="42173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e</a:t>
            </a:r>
            <a:r>
              <a:rPr lang="en-US" b="1" dirty="0" smtClean="0">
                <a:latin typeface="Tahoma"/>
                <a:cs typeface="Tahoma"/>
              </a:rPr>
              <a:t>3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86400" y="4419600"/>
            <a:ext cx="3048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486400" y="4038600"/>
            <a:ext cx="304800" cy="152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486400" y="3581400"/>
            <a:ext cx="3048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604000" y="5136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6629400" y="1905000"/>
            <a:ext cx="16764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Isosceles Triangle 76"/>
          <p:cNvSpPr/>
          <p:nvPr/>
        </p:nvSpPr>
        <p:spPr>
          <a:xfrm>
            <a:off x="6553200" y="1600200"/>
            <a:ext cx="228600" cy="3048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772400" y="1828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p</a:t>
            </a:r>
            <a:r>
              <a:rPr lang="en-US" b="1" dirty="0">
                <a:latin typeface="Tahoma"/>
                <a:cs typeface="Tahoma"/>
              </a:rPr>
              <a:t>1</a:t>
            </a:r>
          </a:p>
        </p:txBody>
      </p:sp>
      <p:sp>
        <p:nvSpPr>
          <p:cNvPr id="79" name="Isosceles Triangle 78"/>
          <p:cNvSpPr/>
          <p:nvPr/>
        </p:nvSpPr>
        <p:spPr>
          <a:xfrm>
            <a:off x="6553200" y="1600200"/>
            <a:ext cx="228600" cy="30480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315200" y="1828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p</a:t>
            </a:r>
            <a:r>
              <a:rPr lang="en-US" altLang="zh-CN" b="1" dirty="0" smtClean="0">
                <a:latin typeface="Tahoma"/>
                <a:cs typeface="Tahoma"/>
              </a:rPr>
              <a:t>2</a:t>
            </a:r>
            <a:endParaRPr lang="en-US" b="1" dirty="0">
              <a:latin typeface="Tahoma"/>
              <a:cs typeface="Tahoma"/>
            </a:endParaRPr>
          </a:p>
        </p:txBody>
      </p:sp>
      <p:sp>
        <p:nvSpPr>
          <p:cNvPr id="85" name="Isosceles Triangle 84"/>
          <p:cNvSpPr/>
          <p:nvPr/>
        </p:nvSpPr>
        <p:spPr>
          <a:xfrm>
            <a:off x="6553200" y="1600200"/>
            <a:ext cx="228600" cy="30480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858000" y="182880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ahoma"/>
                <a:cs typeface="Tahoma"/>
              </a:rPr>
              <a:t>p</a:t>
            </a:r>
            <a:r>
              <a:rPr lang="en-US" b="1" dirty="0" smtClean="0">
                <a:latin typeface="Tahoma"/>
                <a:cs typeface="Tahoma"/>
              </a:rPr>
              <a:t>3</a:t>
            </a:r>
            <a:endParaRPr lang="en-US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4760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33333E-6 L 0.075 0.00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25 0.1777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667 4.44444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33333E-6 L 0.075 3.33333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25 0.2333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584 4.44444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3.33333E-6 L 0.06667 3.33333E-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25 0.3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5 4.44444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8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8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9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92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94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9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19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334 0 " pathEditMode="relative" ptsTypes="AA">
                                      <p:cBhvr>
                                        <p:cTn id="200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00"/>
                            </p:stCondLst>
                            <p:childTnLst>
                              <p:par>
                                <p:cTn id="202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-0.17778 " pathEditMode="relative" ptsTypes="AA">
                                      <p:cBhvr>
                                        <p:cTn id="245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"/>
                            </p:stCondLst>
                            <p:childTnLst>
                              <p:par>
                                <p:cTn id="250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00"/>
                            </p:stCondLst>
                            <p:childTnLst>
                              <p:par>
                                <p:cTn id="25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6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"/>
                            </p:stCondLst>
                            <p:childTnLst>
                              <p:par>
                                <p:cTn id="2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44444E-6 L 0.1625 4.44444E-6 " pathEditMode="relative" rAng="0" ptsTypes="AA">
                                      <p:cBhvr>
                                        <p:cTn id="262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200"/>
                            </p:stCondLst>
                            <p:childTnLst>
                              <p:par>
                                <p:cTn id="2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625 -0.23888 " pathEditMode="relative" rAng="0" ptsTypes="AA">
                                      <p:cBhvr>
                                        <p:cTn id="26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11944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400"/>
                            </p:stCondLst>
                            <p:childTnLst>
                              <p:par>
                                <p:cTn id="273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4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800"/>
                            </p:stCondLst>
                            <p:childTnLst>
                              <p:par>
                                <p:cTn id="2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0.10833 4.44444E-6 " pathEditMode="relative" rAng="0" ptsTypes="AA">
                                      <p:cBhvr>
                                        <p:cTn id="281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200"/>
                            </p:stCondLst>
                            <p:childTnLst>
                              <p:par>
                                <p:cTn id="2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-0.26666 " pathEditMode="relative" ptsTypes="AA">
                                      <p:cBhvr>
                                        <p:cTn id="290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400"/>
                            </p:stCondLst>
                            <p:childTnLst>
                              <p:par>
                                <p:cTn id="295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800"/>
                            </p:stCondLst>
                            <p:childTnLst>
                              <p:par>
                                <p:cTn id="3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5417 -4.44444E-6 " pathEditMode="relative" rAng="0" ptsTypes="AA">
                                      <p:cBhvr>
                                        <p:cTn id="303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5" grpId="0" animBg="1"/>
      <p:bldP spid="15" grpId="1" animBg="1"/>
      <p:bldP spid="15" grpId="2" animBg="1"/>
      <p:bldP spid="15" grpId="3" animBg="1"/>
      <p:bldP spid="14" grpId="0"/>
      <p:bldP spid="14" grpId="1"/>
      <p:bldP spid="14" grpId="2"/>
      <p:bldP spid="16" grpId="0" animBg="1"/>
      <p:bldP spid="16" grpId="1" animBg="1"/>
      <p:bldP spid="16" grpId="2" animBg="1"/>
      <p:bldP spid="19" grpId="0"/>
      <p:bldP spid="19" grpId="1"/>
      <p:bldP spid="19" grpId="2"/>
      <p:bldP spid="24" grpId="0"/>
      <p:bldP spid="24" grpId="1"/>
      <p:bldP spid="24" grpId="2"/>
      <p:bldP spid="25" grpId="0" animBg="1"/>
      <p:bldP spid="25" grpId="1" animBg="1"/>
      <p:bldP spid="25" grpId="2" animBg="1"/>
      <p:bldP spid="25" grpId="3" animBg="1"/>
      <p:bldP spid="25" grpId="4" animBg="1"/>
      <p:bldP spid="28" grpId="0" animBg="1"/>
      <p:bldP spid="28" grpId="1" animBg="1"/>
      <p:bldP spid="28" grpId="2" animBg="1"/>
      <p:bldP spid="28" grpId="3" animBg="1"/>
      <p:bldP spid="29" grpId="0"/>
      <p:bldP spid="29" grpId="1"/>
      <p:bldP spid="29" grpId="2"/>
      <p:bldP spid="34" grpId="0" animBg="1"/>
      <p:bldP spid="34" grpId="1" animBg="1"/>
      <p:bldP spid="36" grpId="0"/>
      <p:bldP spid="38" grpId="0"/>
      <p:bldP spid="39" grpId="0" animBg="1"/>
      <p:bldP spid="39" grpId="1" animBg="1"/>
      <p:bldP spid="40" grpId="0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58" grpId="0"/>
      <p:bldP spid="58" grpId="1"/>
      <p:bldP spid="58" grpId="2"/>
      <p:bldP spid="59" grpId="2" animBg="1"/>
      <p:bldP spid="59" grpId="3" animBg="1"/>
      <p:bldP spid="59" grpId="4" animBg="1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/>
      <p:bldP spid="66" grpId="1"/>
      <p:bldP spid="67" grpId="0" animBg="1"/>
      <p:bldP spid="68" grpId="0"/>
      <p:bldP spid="69" grpId="0"/>
      <p:bldP spid="69" grpId="1"/>
      <p:bldP spid="70" grpId="0"/>
      <p:bldP spid="70" grpId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3" grpId="3" animBg="1"/>
      <p:bldP spid="77" grpId="0" animBg="1"/>
      <p:bldP spid="77" grpId="1" animBg="1"/>
      <p:bldP spid="78" grpId="0"/>
      <p:bldP spid="79" grpId="0" animBg="1"/>
      <p:bldP spid="79" grpId="1" animBg="1"/>
      <p:bldP spid="84" grpId="0"/>
      <p:bldP spid="85" grpId="0" animBg="1"/>
      <p:bldP spid="85" grpId="1" animBg="1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http://www.webopedia.com/imagesvr_ce/8422/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44675"/>
            <a:ext cx="914400" cy="632528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Time-deterministic replay (TDR)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4419600"/>
            <a:ext cx="7924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 b="1" dirty="0" smtClean="0">
                <a:latin typeface="Tahoma"/>
                <a:cs typeface="Tahoma"/>
              </a:rPr>
              <a:t>Goal: </a:t>
            </a:r>
            <a:r>
              <a:rPr lang="en-US" sz="2200" dirty="0" smtClean="0">
                <a:latin typeface="Tahoma"/>
                <a:cs typeface="Tahoma"/>
              </a:rPr>
              <a:t>Reproduce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both the outputs and the timing</a:t>
            </a:r>
            <a:endParaRPr lang="en-US" sz="2200" b="1" i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200" smtClean="0">
                <a:latin typeface="Tahoma"/>
                <a:cs typeface="Tahoma"/>
              </a:rPr>
              <a:t>With this, we can detect covert timing channels as follows:</a:t>
            </a:r>
            <a:endParaRPr lang="en-US" sz="2200" dirty="0" smtClean="0">
              <a:latin typeface="Tahoma"/>
              <a:cs typeface="Tahoma"/>
            </a:endParaRPr>
          </a:p>
          <a:p>
            <a:pPr marL="457200" lvl="0" indent="-457200">
              <a:spcBef>
                <a:spcPct val="20000"/>
              </a:spcBef>
              <a:buAutoNum type="arabicParenBoth"/>
              <a:defRPr/>
            </a:pPr>
            <a:r>
              <a:rPr lang="en-US" sz="2200" dirty="0">
                <a:latin typeface="Tahoma"/>
                <a:cs typeface="Tahoma"/>
              </a:rPr>
              <a:t> </a:t>
            </a:r>
            <a:r>
              <a:rPr kumimoji="0" lang="en-US" sz="22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cs typeface="Tahoma"/>
              </a:rPr>
              <a:t>Reproduce</a:t>
            </a:r>
            <a:r>
              <a:rPr kumimoji="0" lang="en-US" sz="2200" b="1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the </a:t>
            </a:r>
            <a:r>
              <a:rPr kumimoji="0" lang="en-US" sz="2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timing of every </a:t>
            </a:r>
            <a:r>
              <a:rPr kumimoji="0" lang="en-US" sz="2200" b="0" i="0" u="none" strike="noStrike" kern="1200" cap="none" spc="0" normalizeH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network output</a:t>
            </a:r>
            <a:endParaRPr kumimoji="0" lang="en-US" sz="2200" b="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 marL="457200" lvl="0" indent="-457200">
              <a:spcBef>
                <a:spcPct val="20000"/>
              </a:spcBef>
              <a:buAutoNum type="arabicParenBoth"/>
              <a:defRPr/>
            </a:pPr>
            <a:r>
              <a:rPr lang="en-US" sz="2200" dirty="0" smtClean="0">
                <a:latin typeface="Tahoma"/>
                <a:cs typeface="Tahoma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Compare</a:t>
            </a:r>
            <a:r>
              <a:rPr lang="en-US" sz="2200" smtClean="0">
                <a:latin typeface="Tahoma"/>
                <a:cs typeface="Tahoma"/>
              </a:rPr>
              <a:t> the observed timing to the reproduced timing </a:t>
            </a:r>
            <a:endParaRPr lang="en-US" sz="2200" dirty="0" smtClean="0">
              <a:latin typeface="Tahoma"/>
              <a:cs typeface="Tahoma"/>
            </a:endParaRPr>
          </a:p>
          <a:p>
            <a:pPr marL="457200" lvl="0" indent="-457200">
              <a:spcBef>
                <a:spcPct val="20000"/>
              </a:spcBef>
              <a:buAutoNum type="arabicParenBoth"/>
              <a:defRPr/>
            </a:pPr>
            <a:r>
              <a:rPr lang="en-US" sz="2200">
                <a:latin typeface="Tahoma"/>
                <a:cs typeface="Tahoma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ahoma"/>
                <a:cs typeface="Tahoma"/>
              </a:rPr>
              <a:t>Raise the alarm </a:t>
            </a:r>
            <a:r>
              <a:rPr lang="en-US" sz="2200" smtClean="0">
                <a:latin typeface="Tahoma"/>
                <a:cs typeface="Tahoma"/>
              </a:rPr>
              <a:t>if there is any discrepancy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685800"/>
            <a:ext cx="7772400" cy="1795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灯片编号占位符 4"/>
          <p:cNvSpPr txBox="1">
            <a:spLocks/>
          </p:cNvSpPr>
          <p:nvPr/>
        </p:nvSpPr>
        <p:spPr>
          <a:xfrm>
            <a:off x="6553200" y="7559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" name="Picture 2" descr="http://findicons.com/files/icons/1681/siena/128/gear_ye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987675"/>
            <a:ext cx="685800" cy="685801"/>
          </a:xfrm>
          <a:prstGeom prst="rect">
            <a:avLst/>
          </a:prstGeom>
          <a:noFill/>
        </p:spPr>
      </p:pic>
      <p:pic>
        <p:nvPicPr>
          <p:cNvPr id="38" name="Picture 4" descr="http://findicons.com/files/icons/1681/siena/128/gear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063875"/>
            <a:ext cx="1219200" cy="1219201"/>
          </a:xfrm>
          <a:prstGeom prst="rect">
            <a:avLst/>
          </a:prstGeom>
          <a:noFill/>
        </p:spPr>
      </p:pic>
      <p:pic>
        <p:nvPicPr>
          <p:cNvPr id="72" name="Picture 2" descr="http://findicons.com/files/icons/1681/siena/128/gear_yell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21075"/>
            <a:ext cx="685800" cy="685801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77589" y="3140075"/>
            <a:ext cx="26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477589" y="3685143"/>
            <a:ext cx="26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200400" y="3456543"/>
            <a:ext cx="26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64" name="Picture 88" descr="MCj043802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997075"/>
            <a:ext cx="381000" cy="381000"/>
          </a:xfrm>
          <a:prstGeom prst="rect">
            <a:avLst/>
          </a:prstGeom>
          <a:noFill/>
        </p:spPr>
      </p:pic>
      <p:cxnSp>
        <p:nvCxnSpPr>
          <p:cNvPr id="65" name="Straight Arrow Connector 64"/>
          <p:cNvCxnSpPr/>
          <p:nvPr/>
        </p:nvCxnSpPr>
        <p:spPr>
          <a:xfrm flipV="1">
            <a:off x="3886200" y="2209800"/>
            <a:ext cx="2590800" cy="15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4038600" y="18446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flipH="1">
            <a:off x="4572000" y="18446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flipH="1">
            <a:off x="4876800" y="18446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flipH="1">
            <a:off x="5181600" y="18446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flipH="1">
            <a:off x="6096000" y="18446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886200" y="3657600"/>
            <a:ext cx="2590800" cy="15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flipH="1">
            <a:off x="4038600" y="32924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 flipH="1">
            <a:off x="4572000" y="32924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 flipH="1">
            <a:off x="4876800" y="32924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 flipH="1">
            <a:off x="5181600" y="32924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 flipH="1">
            <a:off x="5562600" y="3292475"/>
            <a:ext cx="152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103" name="Picture 2" descr="http://www.webopedia.com/imagesvr_ce/8422/softw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92475"/>
            <a:ext cx="838200" cy="579817"/>
          </a:xfrm>
          <a:prstGeom prst="rect">
            <a:avLst/>
          </a:prstGeom>
          <a:noFill/>
        </p:spPr>
      </p:pic>
      <p:cxnSp>
        <p:nvCxnSpPr>
          <p:cNvPr id="105" name="Straight Connector 104"/>
          <p:cNvCxnSpPr>
            <a:stCxn id="66" idx="2"/>
            <a:endCxn id="98" idx="0"/>
          </p:cNvCxnSpPr>
          <p:nvPr/>
        </p:nvCxnSpPr>
        <p:spPr>
          <a:xfrm>
            <a:off x="4114800" y="2214007"/>
            <a:ext cx="0" cy="1078468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7" idx="2"/>
            <a:endCxn id="99" idx="0"/>
          </p:cNvCxnSpPr>
          <p:nvPr/>
        </p:nvCxnSpPr>
        <p:spPr>
          <a:xfrm>
            <a:off x="4648200" y="2214007"/>
            <a:ext cx="0" cy="1078468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68" idx="2"/>
            <a:endCxn id="100" idx="0"/>
          </p:cNvCxnSpPr>
          <p:nvPr/>
        </p:nvCxnSpPr>
        <p:spPr>
          <a:xfrm>
            <a:off x="4953000" y="2214007"/>
            <a:ext cx="0" cy="1078468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9" idx="2"/>
            <a:endCxn id="101" idx="0"/>
          </p:cNvCxnSpPr>
          <p:nvPr/>
        </p:nvCxnSpPr>
        <p:spPr>
          <a:xfrm>
            <a:off x="5257800" y="2214007"/>
            <a:ext cx="0" cy="1078468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0" idx="2"/>
          </p:cNvCxnSpPr>
          <p:nvPr/>
        </p:nvCxnSpPr>
        <p:spPr>
          <a:xfrm>
            <a:off x="6172200" y="2214007"/>
            <a:ext cx="0" cy="1443593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2" name="Picture 6" descr="http://www.clker.com/cliparts/1/Z/i/2/V/v/orange-light-alarm-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438400"/>
            <a:ext cx="762000" cy="762000"/>
          </a:xfrm>
          <a:prstGeom prst="rect">
            <a:avLst/>
          </a:prstGeom>
          <a:noFill/>
        </p:spPr>
      </p:pic>
      <p:sp>
        <p:nvSpPr>
          <p:cNvPr id="39" name="Connector 38"/>
          <p:cNvSpPr/>
          <p:nvPr/>
        </p:nvSpPr>
        <p:spPr>
          <a:xfrm rot="1148421">
            <a:off x="5606834" y="1726955"/>
            <a:ext cx="685800" cy="2104997"/>
          </a:xfrm>
          <a:prstGeom prst="flowChartConnector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15417 0.0134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"/>
                            </p:stCondLst>
                            <p:childTnLst>
                              <p:par>
                                <p:cTn id="9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0556 C -0.05608 -0.04329 -0.05469 -0.08102 -0.06979 -0.09306 C -0.0849 -0.10509 -0.14097 -0.08472 -0.14792 -0.07778 C -0.15486 -0.07084 -0.12135 -0.04607 -0.11146 -0.05139 C -0.10156 -0.05672 -0.08142 -0.09213 -0.08854 -0.10972 C -0.09566 -0.12732 -0.12865 -0.15278 -0.15417 -0.15695 C -0.17969 -0.16111 -0.22812 -0.15023 -0.24167 -0.13472 C -0.25521 -0.11922 -0.24219 -0.06459 -0.23542 -0.06389 C -0.22865 -0.0632 -0.20608 -0.11065 -0.20104 -0.13056 C -0.19601 -0.15047 -0.19358 -0.17153 -0.20521 -0.18334 C -0.21684 -0.19514 -0.2599 -0.19838 -0.27083 -0.20139 " pathEditMode="relative" ptsTypes="aaaaaaaaaaA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"/>
                            </p:stCondLst>
                            <p:childTnLst>
                              <p:par>
                                <p:cTn id="1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66" grpId="0" animBg="1"/>
      <p:bldP spid="67" grpId="0" animBg="1"/>
      <p:bldP spid="68" grpId="0" animBg="1"/>
      <p:bldP spid="69" grpId="0" animBg="1"/>
      <p:bldP spid="70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447800"/>
            <a:ext cx="7772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 Motivation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Challenge 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i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Time-deterministic replay (TDR)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Deterministic replay vs. Time-deterministic replay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mtClean="0">
                <a:solidFill>
                  <a:srgbClr val="FF0000"/>
                </a:solidFill>
                <a:latin typeface="Tahoma"/>
                <a:cs typeface="Tahoma"/>
              </a:rPr>
              <a:t>Time noise, and how to reduce it</a:t>
            </a:r>
            <a:endParaRPr kumimoji="0" lang="en-US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solidFill>
                  <a:srgbClr val="FF0000"/>
                </a:solidFill>
                <a:latin typeface="Tahoma"/>
                <a:cs typeface="Tahoma"/>
              </a:rPr>
              <a:t>Aligning play and replay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 Sanity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: A TDR prototype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latin typeface="Tahoma"/>
                <a:cs typeface="Tahoma"/>
              </a:rPr>
              <a:t>Design &amp; Implementation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Evaluation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latin typeface="Tahoma"/>
                <a:cs typeface="Tahoma"/>
              </a:rPr>
              <a:t>Reducing time noise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cs typeface="Tahoma"/>
              </a:rPr>
              <a:t>Aligning play and replay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dirty="0" smtClean="0">
                <a:latin typeface="Tahoma"/>
                <a:cs typeface="Tahoma"/>
              </a:rPr>
              <a:t>Detecting timing channels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304800" cy="412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73809"/>
            <a:ext cx="304800" cy="412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1411</Words>
  <Application>Microsoft Macintosh PowerPoint</Application>
  <PresentationFormat>On-screen Show (4:3)</PresentationFormat>
  <Paragraphs>448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Detecting Covert Timing Channels  with Time-deterministic Replay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Covert Timing Channels with Time-deterministic Repplay</dc:title>
  <dc:creator>ANG CHEN</dc:creator>
  <cp:lastModifiedBy>Ang Chen</cp:lastModifiedBy>
  <cp:revision>3528</cp:revision>
  <dcterms:created xsi:type="dcterms:W3CDTF">2006-08-16T00:00:00Z</dcterms:created>
  <dcterms:modified xsi:type="dcterms:W3CDTF">2014-10-08T15:53:05Z</dcterms:modified>
</cp:coreProperties>
</file>