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02" r:id="rId3"/>
    <p:sldId id="395" r:id="rId4"/>
    <p:sldId id="401" r:id="rId5"/>
    <p:sldId id="346" r:id="rId6"/>
    <p:sldId id="409" r:id="rId7"/>
    <p:sldId id="398" r:id="rId8"/>
    <p:sldId id="379" r:id="rId9"/>
    <p:sldId id="399" r:id="rId10"/>
    <p:sldId id="347" r:id="rId11"/>
    <p:sldId id="410" r:id="rId12"/>
    <p:sldId id="406" r:id="rId13"/>
    <p:sldId id="393" r:id="rId14"/>
    <p:sldId id="405" r:id="rId15"/>
    <p:sldId id="411" r:id="rId16"/>
    <p:sldId id="407" r:id="rId17"/>
    <p:sldId id="394" r:id="rId18"/>
    <p:sldId id="359" r:id="rId19"/>
    <p:sldId id="376" r:id="rId20"/>
    <p:sldId id="318" r:id="rId21"/>
    <p:sldId id="408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95" autoAdjust="0"/>
    <p:restoredTop sz="99002" autoAdjust="0"/>
  </p:normalViewPr>
  <p:slideViewPr>
    <p:cSldViewPr>
      <p:cViewPr>
        <p:scale>
          <a:sx n="100" d="100"/>
          <a:sy n="100" d="100"/>
        </p:scale>
        <p:origin x="-1240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56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50BA6A9-D7D6-4920-89EA-8E06F90A3CA6}" type="datetimeFigureOut">
              <a:rPr lang="en-US" smtClean="0"/>
              <a:pPr/>
              <a:t>11/10/16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4C0B839-B6FF-4C07-AC6D-E3D9BC0393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431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EE62A83-FA6C-4C50-9F1B-194A97E78523}" type="datetimeFigureOut">
              <a:rPr lang="en-US" smtClean="0"/>
              <a:pPr/>
              <a:t>11/10/16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79808C1-43DD-4996-A7AB-BEB365E84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418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241653" indent="-241653" algn="just">
              <a:buAutoNum type="arabicPeriod"/>
            </a:pPr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07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53" indent="-241653">
              <a:buAutoNum type="arabicPeriod"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34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62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62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62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89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62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62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53" indent="-241653">
              <a:buAutoNum type="arabicPeriod"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348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498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49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62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352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35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59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80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228600" indent="-228600">
              <a:buAutoNum type="arabicPeriod"/>
            </a:pPr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62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72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50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62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808C1-43DD-4996-A7AB-BEB365E84FB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6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C60F-63F7-E141-A5A5-94769441D81D}" type="datetime1">
              <a:rPr lang="en-US" smtClean="0"/>
              <a:pPr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 sz="1300" b="1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osdi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40475"/>
            <a:ext cx="21336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B3A49-CE26-FD4A-A51F-A2B3F769FF17}" type="datetime1">
              <a:rPr lang="en-US" smtClean="0"/>
              <a:pPr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osdi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98E9-957F-9342-B629-152295E088C4}" type="datetime1">
              <a:rPr lang="en-US" smtClean="0"/>
              <a:pPr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osdi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8572A-BBEE-134D-9A68-EF771D35AA7A}" type="datetime1">
              <a:rPr lang="en-US" smtClean="0"/>
              <a:pPr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osdi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F944-8379-E640-8276-4A7AA22C15D7}" type="datetime1">
              <a:rPr lang="en-US" smtClean="0"/>
              <a:pPr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osdi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7350-E0E3-CA44-B25D-A8522D3C55C2}" type="datetime1">
              <a:rPr lang="en-US" smtClean="0"/>
              <a:pPr/>
              <a:t>11/10/16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osdi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E797-5B96-1D42-A954-4791DCFE33DC}" type="datetime1">
              <a:rPr lang="en-US" smtClean="0"/>
              <a:pPr/>
              <a:t>11/10/16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osdi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99520-E1E7-D141-81AD-1AB1D5188111}" type="datetime1">
              <a:rPr lang="en-US" smtClean="0"/>
              <a:pPr/>
              <a:t>11/10/16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osdi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F288-D102-1348-9E5B-4FF651136DB7}" type="datetime1">
              <a:rPr lang="en-US" smtClean="0"/>
              <a:pPr/>
              <a:t>11/10/16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osdi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EBF9-1362-5A42-B205-7E918D12C932}" type="datetime1">
              <a:rPr lang="en-US" smtClean="0"/>
              <a:pPr/>
              <a:t>11/10/16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osdi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509A-BFBC-5548-AC98-C8F58E836318}" type="datetime1">
              <a:rPr lang="en-US" smtClean="0"/>
              <a:pPr/>
              <a:t>11/10/16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osdi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9A06A-E48A-F842-A818-6F9127109425}" type="datetime1">
              <a:rPr lang="en-US" smtClean="0"/>
              <a:pPr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osdi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5943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wmf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jpeg"/><Relationship Id="rId12" Type="http://schemas.openxmlformats.org/officeDocument/2006/relationships/image" Target="../media/image21.jpe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jpeg"/><Relationship Id="rId10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4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1882775"/>
            <a:ext cx="9677400" cy="1470025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Dispersing Asymmetric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DDoS</a:t>
            </a: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Attacks </a:t>
            </a:r>
            <a:b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with </a:t>
            </a:r>
            <a:r>
              <a:rPr lang="en-US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SplitStack</a:t>
            </a:r>
            <a:endParaRPr lang="en-US" sz="27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19600"/>
            <a:ext cx="8229600" cy="5334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Ang Chen,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Akshay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Sriraman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Tavish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Vaidya</a:t>
            </a:r>
            <a:r>
              <a:rPr lang="en-US" sz="2000" baseline="30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Yuankai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Zhang</a:t>
            </a:r>
            <a:r>
              <a:rPr lang="en-US" sz="2000" baseline="30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endParaRPr lang="en-US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Andreas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Haeberlen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Boon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Thau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Loo,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Linh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Thi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Xuan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Phan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Micah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Sherr</a:t>
            </a:r>
            <a:r>
              <a:rPr lang="en-US" sz="2000" baseline="30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Clay Shields</a:t>
            </a:r>
            <a:r>
              <a:rPr lang="en-US" sz="2000" baseline="30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and </a:t>
            </a:r>
            <a:r>
              <a:rPr lang="en-US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Wenchao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Zhou</a:t>
            </a:r>
            <a:r>
              <a:rPr lang="en-US" sz="2000" baseline="30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</a:p>
          <a:p>
            <a:endParaRPr lang="en-US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University of Pennsylvania</a:t>
            </a:r>
            <a:r>
              <a:rPr lang="en-US" sz="2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Georgetown University</a:t>
            </a:r>
            <a:r>
              <a:rPr lang="en-US" sz="2000" baseline="30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endParaRPr lang="en-US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866" name="AutoShape 2" descr="data:image/jpeg;base64,/9j/4AAQSkZJRgABAQAAAQABAAD/2wCEAAkGBxQSEhUUExQVFhUWGBoYFxgXFxcfHBkaGxcXGh0aHB0YHCghGB4lHBQYIjEhJSkrLi4uGB8zODMsNygtLisBCgoKDg0OGxAQGywmICQsLy80NDQsNCwsLCwsLCwvLCwvLCwsLCwsLCwsLCwsLywsLCwsLCwsLCwsLCwsLCwsLP/AABEIALcBFAMBEQACEQEDEQH/xAAcAAACAgMBAQAAAAAAAAAAAAAABQQGAQMHAgj/xABOEAACAQIDBAYFBQ0HAgYDAAABAgMAEQQSIQUGMUETMlFhcYEHIpGhsRRCUnLBFiMzU1RigpKU0dPh8EODk6KywtIVcyREY+Lj8SU0dP/EABoBAQADAQEBAAAAAAAAAAAAAAADBAUCAQb/xAA1EQACAQIEAgcIAgMBAQEAAAAAAQIDEQQSITFBUQUTMmGh0fAVIlJxgZGxwRThI0LxQzNi/9oADAMBAAIRAxEAPwDuNAFAFAFAFAFAFAFAFAFAFAFAFAFAFAFAFAFAFAFAFAYJoCjb0ekuDDkxYYDFTjiFa0SfXkAIv+atz4VJTpSm9CKrWhTV5Mp8XpL2irZ2XDSLzhCOunYshc2PeQR4VYeDklo9SpHpCLlZrQ6vu3tuLG4ePEQk5XHA8VYGzKw5EEEVTNAZ0AUAUAUAUAUAUAUAUAUAUAUAUAUAUAUAUAUAUAUAUAUAUAUAUAUAUBF2ltKHDoZJ5UiQcWdgo8Lnn3UBV5PShs0EgTOwHzkgnZfIqlj5V0oSfBnDqQWja+5rk9KezgLh5mPYuHnv70Ar3q58n9jzrqfxL7le216X2APyfClV/G4lwgHZ6iXLeBK1IsPO15aIieLp3tHV9xzPeHf/ABONfo5JJJlOhjivHEe0ZF1kH12Ir1KCdksx5J1ZRzNqK9cQw2GckZrRopusSe27EcdfmjTxq9GEnvouXmZc5xW2rfF/rzJomXMVuMwFyOYFS5lexDlds1tC4eh3axhxs2EP4PEL08fYJFsHA+sLN+jWZioZZ35mzgqmenZ8Ds1Vy2FAFAFAFAFAFAFAFAFAFAFAFAFAFAFAFAFAFARto7Qiw8bSzSLHGouWY2A/rsoDmu0/S6X0wGFaUX/DTnJGe9R1mHsqenh6lTVIrVsXSpaSevIWxeknal/WhwJHYDMPfrU/8CpzXr6FX2rR5Pw8yz7J9JkZKriojBfQyK4eJT+cSFZBw1K2HMioquEqU1d6onoY6lVllWj7y+g34VWLhmgCgCgPnje7HNi9pYtpSWXDymGFCfVQJYEgcLsQTfjV3CU4u8mZuPqyTUFsKtoYd3WySGNu0cD41cqRlJe67FClOMX70boTR7KxSknpsw+sxPdobC/nVZUayfaLjxGHkuz+DzHu7I5BnlJHHKCT8dB7K8WGlLts9eNhBWpxHmDwMcQsigd/M+JOtWoU4wXuoo1Ks6jvJm2fNlOS2a2l+F++upXtpucxtdZtjVg8GsY0HrHrMeLHtJ8a5hBR2OqlSU99uXI2DHnCz4fFj/y8oLd8beq4HipqDFwvC/ItYCplqZeZ9LKwIBGoPCs02DNAFAFAFAFAFAFAFAFAFAFAFAFAFAI96968Ns6MPiHsWNkRRd3PYq8/HhQN2KXJ6VJmN4sEFTl002Vj+iiMF9tXIYKrJXehn1OkqMXZXfyMr6UZh1sHH5Ykj4w168BUXFHK6UpPg/X1IW1/SzKqerHh4SRoXkaUnwRVQn2148Jl7c0vE6WPc3anTb8PMo7458dJ0szvOQb5pdUX82JB6intIvbtJq1h6NPeKv3v9etCji8TV2k7dy/fHz+Qwq+ZYUAEXoDonoi2xmikwbE5sMR0d+cL3KD9Ehk8FWsHEU+rqNH1ODrdbRUnvs/mdAqAshQBQHzRiR/47aII/wDNzf62rQwfZZk9IdtfIRY7CTJIFw7S2OpzH1FHYCfh4UnCpGVqbf6PadSlKGaql+2TsNsttDLNI5HIEqt/LU1LGi/9pNledeO0IpeLGdTlYKAw7gC5IA7SbfGvG0tz1JvRCbH7yxJcJ98bu6vt5+VVp4qEdtS5SwNSWstEVXaO05JjdzpyUcB5fbVGpVlN6mnSoQpL3T6g9H292HfZuEabEwo4iCN0kqKbp6hJDG+uW/nUZMPk3twBNhjcKT/34v8AlQDWCdXF0ZWHapBHuoDZQBQBQBQBQBQBQBQBQBQBQBQHC/SUpk242fURYZOjB5XY3I8yau4CKdRt8EZvSk3GkkuLF5FbB8+ivz7pxvxlmOt7Fgbe0VSlgoPds0Y9JTjtGP2N+E3ZgQ3KmQ9rm/u4V3DB0o6vX5kdTpCtLROy7hyBbQcKtFLcKAg4rbEEd88q3HIG59gqGdenHdk9PC1p9mLEmM30QaRRs3e2g9guT7qqz6Qiuyi/T6Km+3K3y1LF6GN6Wfa6iTKvTQvEAAbXBEi3uePqMP0qoVq0qruzUw+HjQjli2fRdQlgKAKA+bNryIu0doAsoY4qQ2JF+PH31fwkkotXMvHxk5JpaWPDSqOLAeYq5mXMz1FvgRpdqwrxlTyN/hUbrU1xJFh6r2ixdPvVEOqrt5AD36+6oZYuC2LEcBUe7SFmJ3qkPUVU959+nuqGWLm9lYswwEF2ncS4nFvIbuzN4n4DlVaU5S3ZchTjBWirGmuTsyBQFk2XuuWGaYlexRx8zy8Ku0sJfWZnVsck7U9e8fps+FFt0aWHaoJPmdSatqnCK2KDrVJyvdmvZO1BA0kuHZ8O8XFozYE24Feq/ZlYGq7jSmnpaxaU68HFKV7n0vsWeSTDwvMmSVo0aRPouVBZfIkis81iZQBQBQBQBQBQBQBQBQBQBQHHvS5hMm0sLNb8NBJETyvGwcedmPsq5gZWq/NGf0nG9C/JryK5WyfOmGYAXJsO0149Ak3ohPjd58PHcZs5HJBf38PfVaeMpR43+RdpdH158LfP1cQ4zfOQ/g0VR2tqfsAqnPHzfZVjQp9FQXbbfgJMZtWaXryMR2XsPYNKqzrTn2mX6eHpU+zFEKoiYKAnbC2m2FxEM6daJ1cd+Ug28xp50B9o4eYOiuuqsAw8CLj40BsoAoD5O9L+G6Pa+LFrBnVx+kisT7SaAptAFAFAFAFAM8BsOaXULlX6TaDy5mpoUJzK1XFU6e7uy07K2HHDY9Z/pHl4Dl8av0qEYa8TMr4qdXTZE/EYlYxd2A5DtJ7ABqT3CpZTUdyCEJTdooW40NLZWBRGICoozSyE6AKouRe/Aa1Xqyuve0Xi/ItUY2fue9LwXmdY9Hno1EXRz4tApQ5ocNoRGeUkh1zycwOC35nUUqlXN7sdEaVKjleaTvJ8fI6lUROFAFAFAFAFAFAFAFAFAFAFAc69OEWXBRYm2uGnRj2lXDRkd1y6+ypKU8k1LkQ16XW03DmcFxu+MraRqsY/WPtIt7qtVMfN9nQpUui6Ue27+AjxWOklN5HZvEm3kOAqpOpKfady/TpQp9hJEeuCQyqkmwFz3UPG7bk/D7ExD9WJ/Eiw/wA1qmjh6stosgni6MN5IYw7n4g8ci+LX+ANTxwNV72K0ulKK2u/oTYdyT8+YD6qk/EipV0e+MiCXSy/1j4k6Dc2AdZnbzA+AqWOAprdsgl0rVeySOvbh78YaDCRYbFydDJCOjDSBgjopsjB7Zb5bAgkG4NZ1ajKnJ3Whr4fEwqxTT15F6g21hnTOmIhZLXzLIhWw53BtaoVqWG7as5xvp6VXUGPZsJlbUdO4sg+ohsX8TYfWFSqhUfAgeKpJ2zHF9p7PxuMlafENmke2ZnZeQsBZRYaDgBXawtRkbxtJcRZJsLEA26MnwsfhXLw9RcDtYqi/wDYwmw8Qf7JvOw+JoqFR8A8VRX+xLh3WmPHIvib/CpFhJvcilj6S2uxhht01HXkJ7lFveb/AAqWODX+zK8+kG+yhvhNkwx2yoLjmdT7TViNGEdkVZ4ipPdk2pSAjYvHxxddwO7n7BrXE6kYbslp0Zz7KK9tDegE/ekFxwdgLjwHL21TqYv4UX6WB+N/RHVvQPtTAyBgyKuPF7ySHMzppqhbqAXsUFu3WqcpOTuzQjCMVaKsdnrw6CgCgCgCgCgCgCgCgCgCgCgCgOb+lbeTDSYabAIemnlABCEFYbMGDStwXVR6urHs51JSpSqO0SGtXhRjmm/7OGx7kyX9aVAO4MfiBVxdHz4tFB9LU+EWTYtykHXlc+AA+N6lXR8eMiCXS032YomYfZeCjNgEZuwsXP6ov8KkjRw8XbRv7kM8Ri5q+qXyt4jqKBV0VQPAAfCrailsijKcpdpmZJAvWIHiQPjRtLc8UW9kRJdsQLxmj/WB+FROvTW8kTRwtaW0WQpd6cMvzy31VP22qN42iuJPHo7EPhb6kR99IeSSHxCj/caifSFPgmTLoqrxa8S77v7rY7GwRzxJhkilGZTJK97XtqqxHXTheo30hyj4k0eiec/D+xHvVu5JhcQYHaAtkWTMMMLEMWHql2Oa2XU94pTqutfZfQVqKw9tZNP/APVvwV/FQR4crJIzmx0yoqi/fkUdvAmkoxp2lJv7eQhOdVOMEvq2/wAsbYXELIuZeHl9hqxGSkroqTg4OzNpNuNdHIUPAND0h4jakKdaRfAG59gqOVaEd2Sxw9SW0WKcVvYg0jQt3toPZqfhVeWMX+qLcOj5PtMSYzb08nz8o7F09/H31VniKkuJcp4SlDhf5i0m/GoSyWPYW5mIxBBZeij5s41I/NXifcKmhRlIr1MRCG2rJW7+zowZkdVZo5CtyNdLjy1BqxhqcWmmuJTxlWcXFxdroseCmlgN4MRiIfqSsR+q5K+6ppYWm+4gjjaq3dy27K9JmNhAE6R4pR84fepPcCjH9Wq88JJdllun0hF9tWLzu96QsFiiEzmCU/2U9kYn803Kv+iTVWUJRdmi7CpGavF3LZXJ2FAFAFAFAFAFAFAKd6drthMLLOkTTMgFo14klgtybGyjNcm2gBNepXPG7K5xra+9WPxqlZJZEQ3HRYSGa3gzhS7dhsVBq3CjRS9+f2M+eIxMnanTf19eZWcDudjGICpjMqm4WPCyRgHtu9h5m5r1Sgv93buVg4VZX/xK75u4oxG2o43ZWGJd1JVs8thcGxFk04iuniaa+J/N+RwsFVfwx+Ub+LNeEx74mQRwYSN3N7ByznQa9ZgBXDxGZ6QX11JFhHFXlUf0svwPp9jbSQRdK8WHWSRYgFynKWvlJyggAkW0PMV669bnY5WGw127NvvK5vhgcRhJ+hlmaS6hgwLWIN+RPaCPKoKk6l7OTLVGnSteMUvodI9HO7EK4KOSWKN5Jbvd1VrKTZQLjQWAPnUlOCy6kVao81kyzrsHCjQYaAf3SfuqTLHkRZ5czb/0mD8RF/hp+6llyGZ8z2mz4hoIowOwIv7qWR5mY43H2kIrYCSy5F/8K34yJR1T/wConPtWzfStUqQysvUqmdd453k3Yw2OQLiEuVvkdSVdCeJVhqOA04G2oNcptO6JGlJWZRcb6JHH4DHG3ZPCrH9aMp8KnWKqIqywVJ8LCyT0MzNxnwhP/wDM38SvHXvvFfY9WFS2lL7nHtoYx8NPJF0UAeKR0JCc0YqSLk24V4qzWqS+x68MmrOUn9SPLvBiG+fb6oA+y9evE1HxEcHRXAgTYh367M3iSfjULk3uyeMIx7KsStn7HmmkWNEOZhmGb1Rl5tc8R4V7GDbsjyVSMVdstuF9Gzm3STqO0KpPvNqnWGfFlV4xcEMcP6OIB15ZW+rlX4g12sPHizh4yXBFg2Xu9h8PrHEoYfOOre08PKpY04x2RBOrOe7GldkZQMbhWj2nNbqOgkPibf7g3vqOkmqzttYlrtPDq+9ydVwzyHicIT63TSIBra4y6DncXI01F+2opQ45mieFRbZUyPsnFnEK+cBkDWUlbBvIk/0a5pTdRO+x3Xpqi1l0fzLz6NdtY35WmFwzNLh11nEt2SBPzH4qx4BLkdwsSKWIjTi7R3NDCTqyjee3iduquXAoAoAoAoAoAoCsb2b+4HZ2k8oMnKKP1n8wOqO9iKA53tH0r47E6YLDLh05ST+sxHaFsAP8wqxTwtSpsipWx1Glo3d9wm/61jXkDT7RmZ1IISNhGt+sLqls3VJsau08FTi/fd2Z1XpGrKP+ONlz3OU7TBE0t+Odr/rGs2orSa7zYpSzQi+aQw3P2mMNjIJW0VXs31WBVj5BifKvIO0kz2pHNFo616QscnQiK9pDLAyXHWHSDVD863O2ouO0VZqPSxUpJ3uavSLuhLj3gMRRcmdXLHgpKkWsNbetpXlSDlawo1FBO5bsHh1ijSNdFRQo8FAH2VKlbQibu7m6h4FAFAR8bhBIBqVZWDxuujRuODKe3u4EEg3BNeSipKzOoycXdFe3CxWIG1UhM0hObENiAGYpIQAQ2VjZbtKp01HC9qirKCpxstdbkuHdR1Z5ndaW+v8Az9jrej0oNh8TMsKxPBh2WN8xILyEjOFYGyBc6i5B1Vq4hRzU3Ub2JJ4jLWjSSvfwIG8npOmnJTADoovyh1u7/wDbRhZR2M1/Cu6WGlPV6I4r4yNPRas5FtcRpiAZ1MgeTpHck5mV79JmK2uc3rA99KtONOVuAoVZVYN319WLsu42C+gx/vG+ypeogV/5NTmMcDu/hoTeOFARwJGY+1rkV2qcVsjiVWct2esdgC08Ey2vGWVr80ZTw7wwGneaOPvJnkZWi4viMa7OAoAoAoCq70wZcTBKB11eFj/nX4NXK0qJ89Dp+9SkuVn+jRVopCbb8rvbDxdZxdzyC955f121WruUv8cd3+C7hYxj/lnstvmR9oY1MKiQIbMbZ2UXKg8WtfVjxAvUdWoqUckdySjSdebqT2O5+jrePY8cK4fByrEb3ZJvUkdza7MX67HuJ7BoKoM1FbgdAU31FD0zQBQBQBQEfH42OCNpZXVI0GZmY2AAoDhu9fpQxe0GaHZoMMA0ac6O3gf7Mdw9bw4VLSoTqv3UQV8TToq835lThw+GwpLTSB5ibsz+s1za9hqRxvc661owp0KHaevrgY9SricV2E1H1xH2HmDqGF7HhcWuO3wNXYyUldGdODg7Mp++Gz3jk6dCcrEZvzW7fA29tZmMpOMusj6ZtdHV4zh1Ut14oreNmztm5kDN9awBPmRfzqjOWZ3NOnHLHL6saK5OzsO6eNbF4LDLJhpJmhe6OWCx3juFZmJubBrWynUXqzB5orQp1Flk7M6At7a8edu2piuZoAoAoAoCubz7XlidYo7R51zCUi5JuQVQH1cwABJN9GGhrunDPLLexHWqdXDNa/4XzEeyNqDAri8Wt2nYDCYe5uzTzffZHa/JR0R92mlQ4qK6xU4emyxgZPqnVnx/C9Mrc+DAOHw183rGWUk9bLckm+pux91W3TSyUfq/oZ6rOXWYj6L6/wBG/ZkhaMMb2JYrfjlzHLx1Pq2r2m7xv6twPKyyzt8vvbXxIO8EANmYerkkS4F8rEAoT2LmGp76gxUbpMtYKdm4/L+y7bs4rpcJC97nIAfFfVPvFKbvFMVY5ZtDOuyMKAwGB4H+hQELDbWikleFGzOgu1hoNbWzcL91cqabsjt05KOZk6ujgKAR73lehQHrdNHk7bhtfLLmvXMuHzR3DaXyYhxuJK2VRmkbqr8WPYoqec7aLdlanDNrLRL19yFi5lwkTMfWkc8T85vsUdlRSkqMb8X+SaEZYiaWyXgvMT7ubPM0hmk1ANxf5zfuFV8PTc5Z5FvF1lTh1cP+IsuLwEcvXQHv5+0a1dnTjPtIzqdadPss9bM+U4T/APTxc8I+jfMn6rae0VXlg4vZluHSE12lcvO7/pTxMTKmPjSSMsq9NCCGBYgAtGdCLnXL7DVWph5QV+Bco4uFR5VudhqAtBQBQCveTYEGOgaDEKWjYg6EggjgQRwNAcc3j3Wl2Va/3zB8EmC2aMk6LMqiwB/GCw7bE1o4XFpe5PYyMbgHJupT34r1+DmG19lvHiFLtmR3FpTaxBPM8L2qGtRlGonJ6N7ljD4iM6TUVZpbHQgK2j5w8TxB1KsLqwsR3VzKKkrM9jJxakt0c329sZsM9tSh6rfYe8ViYig6Uu4+nwuKjXjfjxRjd3YkmMnWGMces1tEXmx/rXhUMYuTsixOairs+hNk7OTDQpDH1EFhfieZJ7yST51cSsrGdJuTuyXXp4FAFAFAeJnKqxALEAkKOJsOA7zQHPZse2KZZpCLoCFjW9oyesDfUvyJIHDgNb3MPSj273f4M/F1p3dO1l+eX0E+xopZWEkylQjSGFSLEdI12cjjewVR3LUWHotzdWa+RLi8RGNKNCm9EtfXiR5GL9PLwMhGHiP5o6zD/M36Net3zT5+6v2IrLkp8vefz4L8L6m6ORsquthGWVI1tq63sWvyAFyO5e+vVfLmW2y7+88aWZxe+rb5dxOqQhN+40uTp8Of7N86fUfs8CPfVOCyycTQqPPGM+a8UWmpCIKAqe8+wcALyzkxFze6MbkniQtjfvsKgqU6e7LNKrV7MdTVgNu4bDfesJh5pU4s8Slrt3k9Y+y3KvFOMdIq57KlOfvTaRYdl7RabjBNELXBkCi/dbNmB8RyqWMm+BBOCjxTJ0sgUFmICgEkngANSa7ZwlcowxZxcvyhuouZYF7FvYufzmt5AV5Rjmed/Q9xEsi6pfXyMOqxl5nbla9uqo+aO259ptUrSjecmQpuaVOK/t8yqIr46e50Uf5V7PE1QSlXqdxqNxwtLv8Ayy5wxBFCqLACwFaUUkrIx5ScndnuvTkKAi4xMz4eP8ZiYU9r/wAqrYt2p/Uu4FXq/Q+nazDZCgCgCgNeIgWRWR1DKwIZWFwQeIIPEUB82b8vgsLjZcFEzNhzo6nUQSc1Ribso0+qe3WrdCurdXU7L8ChicK3LraXaXiRYMU2FCrI3SQN1JRqVvqM/droR2VejN0bKWseD8zMnTjiLuCtNbrn8vIe1cM8043CrKhRxdT/AFcd9cTgpxys7pVJU5KUdxl6O5YoA2EKKkurK4/t17bn5y3sV8xzrLdPqpZX/wBNxVlWjnX1XIu9engUAUAUAUAo3p2hJBCHjsD0iKzMLhFJN2IuOdh+lRbpd4ekW0r2RS2wSkMGzEuxdjmIJYm5N1tbXs8K0Y0YqOQyJYicp5/ptp4mlMAU/ByyDuc5x/m19hFeKk49mT/Pr7h11LtxX00fhp4HnGbO6bo+kNgpbMq8GuLcTqNPiRXk6XWWzcPE6p11SzZFvx4oiSYpWJmY2iT1Y+NtbAv4HgO4d9Qymm872W3mWIUnFdWu09X5ft9/yJaMCAQbg6gjmK7TvqiNpp2Z4ysjiWIhZAMuourLe+Vh2X5jUVHUp5tVuS0quX3ZaosGx9uJOchHRzAXaNuPip+eveKiUtbPRliUNMy1Q0YGxsbHkez99dHArTd+HP0kgM0n0pbHyC2yqPAVx1avd6knWytZaIh4PbMzziBMK0Uak5nYHLZSQcoAA1IsDfne1cqbcrJHcqcVHM5XZYalICn+kTaLCNcPH1pbF+5MwAH6TaeANQVpO2VcSzhoq+d8DVhoQiKg4KAPZV2McqSM2cnKTk+JVt48e00ggj1ANjb5zfuFUcRUc5ZImphKKpw62fpFg2Ts8QRhRx4se0/uq3SpqnGxQr1nVncm1KQBQBQHvYcPS7U2fFa/37pCO6MZv9pqljHsjS6OjrKR9IVQNQKAKAKAoPpd32/6fhhHCT8qxAKxW1yDgX8dbDv8DRK542krs4xFutG0IWS/Sn1mkvrmPEa8R/OteOCh1dpb8zAn0lU61yj2eXriKHabBfe5VEuHa4tytzsfmnuP86rt1MP7s1eLLiVLF+/TeWa9fVD/AGPLZbxEyQHq6+vGdSQ1+Iva3Pxq3Rdl7msfFGfiY3dp+7PjyfyHNWyiasRBmAsSrKcyOvFGHBh/WoqOpTVSNmS0a0qUsy/6Wrdfb/ygNFLZcRGBnA4OvKRPzTzHI6dlZrTi8stzZTjOKnHZ+rD6gPEkqr1mVfEgfGgselYHgQfCgM0At3lxKx4Sd3F1EbC3aSMoHfckDzrmWzOoL3kcvfd0sVk6Z0kyKptbQqoHxFW3hG3mzNOyKCxyinDKmrvxGeFeRFtNZrEAOoOoOgzDiD38KsQc4q0/uVaipzd6enc/0/TIe9UzDDkR3LOQotqSLFjbyU1Fi5NU/d4k2AhF1rz2WpXNnbx6dHOoK8LgDhwsV4W8KoU8TplmtDUq4LXPTevriTgrxjpMM3SQ8THe9u3LzHh8al1j71N3XIhvGbyVlaXPzGOz9qxzaIfWtcqeI+w+VTU60Z7Ferh50u0tDdisIsgF7gjVWGjKe1TyNdTpxmtTinVlTd0TdnbxPCQmLN1Jss4GmvKQDqn87h8arvNDSW3PzLay1dYb8vItSsCLjUHgRXZGDuALkgDtJt8aAVYjeOBSQjGV/owqXPmR6o8yK4dSPDUkVKXHT5lXxkTvOrSgB2PSsoN8iKMsSX5nMWY8riuacW53fz8jqrNRpNR+XmTaumcRnwEebPbK/wBJdD7uNRunG9+JKq07Zb3XI8RO/wA10lHebNz5rcHh2DhXicuDTPZKP+ya/Hj5npscFIDqyZiFU6EEnkCt/eBXvWWdpKwVJyTcXe3riSqkIQoB16LI+k23/wBnCu3gWZF+EgrNxbvOxsYCNqd+bO81VLwUAUBpxmJSKN5JGCoilmY8Aqi5J8AKA+cJ8U20cbJtCW+Vjlw6H5qLop+J8STWlgsP/wCkvoY3SWL/APKP18j1h8U0kzBbCKO6k/TfmB2BfjV2M5Sm7bLxf9GdOnGFJX7T1+S/smTRK6lWAZTxB4VLKKkrMhjJxd4uzKpjNmS4JulwxLR/OQ62Hf2jv4is6dGeHeentyNeniKeKj1dbR8H69Md7G23HiBp6r80J18u0VaoYiNVab8ihicJOg9dVzGdWCqaMTCxKvG2SWM3Rxy7VPap4EVDWoqou8sYfEOjLmnuvXEuO7m31xSkEdHMmkkZPD85T85DyNZ+qdnua+jSlF3TKl6ZNr5YY8Mp1kbpH7lXQA+LG/6FQ1paWLGHjrmFWEwC/JwUur9H1kvGSwB1OQi+vbWgqEJUr21t8jIliaka9r6X230+pbk2fJ/0WDaGClxLShVM6dK0gYKSkpVZc1iGBbTkDWVGo09TdnSTWiVxBHtWTGxIXmLxhgxXIoJddQGKjUAm9rDUA8q06NGE7TTuv2YmJxFSm3TaSfPuJNXjNCgFEzdJPx9SHQd8hGv6qm3iTVSbz1O6P5/ov049XS75fj+2RNqbEjmubZX+kPtHOoqtCM9eJNRxU6Wm6KviMLPhHuCQOTL1T4/uNUZQqUXdGnGpSxEbP7cRlg9pRYh1zjoph1ZFOh7jft7D21NCrCo1m0fMrzozoxeX3o8i01fMswygixAIPEHga8aueptaojbv4P1ZIelnQxtwSVgCjaqQOXMadlUlTs3G70NKVXMlOy17uIh3wxCRypHH6zR+s7yEuSx+ac9xYDl391QVWk7ItUE5Ru+P0LRurt1MQmWwSRR6ygAAj6Sjs7uV6npVFJW4lWvScHfgaY3zySydrZV+onqj2tmPnViit5c/0VcQ9VHkvFm6pisRtpKpifMoYZSbGw4DtPDxripbI7ktFtTVnYQ7vYfoYzPIzKltBcgNyvbn2AedVMPHJHPJ6F7FT6yXVRV369Mxs/FzYjEdIqrkXQZ+Cg9lvnGvKc51KmZLRevue1adOjSyN6vlx/otFXzLCgLt6BMFmOOxZ+fKIV+qgufbmX2Vj1ZZptn0FCGSnFdx12oyYKAKArHpNe2ysaR+Ice0W+2gOAx7RMWz0kXrZAq9xuVv5WrYVXJhlJcj590FUxjg9r3/AGe9y1Pye5YG7E6cRw6x7f5V7gl/j34nPSTXXWtw9WH1XDPCgKvtvd0humw3quDcqO3tXv7uFZ9fCu+elv62NXC45OPVVtVz8/Mmbv7fE33uT1ZhoQdM3gOR7RUuHxPWe7LSRDi8E6Xvw1j+PXMeVbKBHxEThllhbJNHqjcj2o3ap51BXo9YrrdbFnDYjqnZ9l7+fzOd7x4+WfEySTi0hOq/RA0CjuAtWJPNmebc+lpZciy7F/2Ib4eK9+oOPHhxrcoa0o/I+YxWlaXzOqehM22Wkf4qaZPZKx/3VhTWWTR9RTlmgpc0coxOf5dtBwgjY4ggRkWyqG6+QWOqkN39utX8FmUJOOr5GX0jldSEZ6LXUlSTBQT0kLqLXysVdbm12ilAa1z80tVmOK1tNWKcsDeOam7+uav+iNtLGshWONQZGBIJ6qgWGY9up4CpKtRx92O78CGhRjNOU3ovu+404PDiNAoN+JJPEkm5J8SajhHKrE1SeeVzdXRwYdQRYgEHiDwrxq+56m07orG293kVTJGwUDirHTyJ4eBqlWwySzRNLDYyTeWSuSt2flFvvn4O3q5ut3W7vGu8N1lve2I8Z1N/d38B9VsoEPFymGRJl4/g2BNgQ3VJ8HIPgTVeurWmvkW8M816b+fr6FX3q2Q8ErM1yrm4c29ZiLtw4G96oVYOLNWhUUo2Nu7WCIjlxFwMilUs1n6UlctvbbXjci1e0o6OXq5zWmrqPqxa8PCERUHBQB7K1IxypJGHOTlJyfE2V0ciya05OYjoE4/nsONz9Ee8ioHao9eyvH+i1G9Jadt+C82IcRM+NmCJpGvDsA+ke/sH86qScq87LYvQjHC080t36sWzDYdY1CKLAf1fxrQjFRVkZU5ucszNtdHBox8+SN3+ipPnbT31xUlli2SUo55qPedo9EOyjhtk4ZWFndTK394xZb9+QqPKsY+iLlQBQBQFY9Jw/wDxWNt+IagPnTFQl9mJlJ9UZiBzszXv4Xv5Vpyjmwitw8zFhNRx8s3HTwQ43WlVsMmXTLdTx63E8Rrxvp21Zwkk6SsU8fGSru/H8DarJTCgCgKxvHho55QkQJxAsSymwUdrn4W1rPxMI1J5Y9r8fM1cHUnRpuc37n5+XqxYcKMqhC+dlADE2v4kcr2q7DRZb3aM2pq8yVkzdXZwJN6NjrNGXAtIikgjmBrlP2VUxdBVI5uKL+BxUqU1F9l+HeedzMSXwwB+YxXy0I/1e6vMFPNStyHSUMte64q5g79S4RJ8ABaF5+lZ0ZllF5EdgrAgC6qRyOt71nVko1nfa5sYZylho5d7f0TIhhMbI0glEsrHMeld4572AGWQaNYaAFW8anjSpS1py179H9ytKvWhpWjpzWq+q/4NU2Utwvyh0bTKuLjQgnsWWMqpPtPdUvWVaekvHzRX6mhV1hp8n+mKsRE4xEgcLeMdGSrEgnRyRcCwswqSM3Ulmt3EUqapRyJ3u7nupCIKAjY7FiMA2LMxyqo5seV+Aric8qJadPO+SW5FliyKZpznZRcAAlU+qP8AcfdUbWVZ56/heuZLGWZ9XS0T+79cjGzMdNKqtkQAmzHMTccyoHDzNeU6k5pOyFalSptq7uNKsFU8Twh1ZW4MCDXkoqSszqMnFqS4FK3h2k0nRxPxgUoT9Ig2LeYVayasnfK+Bu0Iq2ZcdT3uqrNLlv6mjuO0r1fe1d4aLlPu3I8bJRp347ffcutahiETaTPlCR9Zzlv9FeLN7PjUdRu1o8Saio3cpbLx5Ir28mNAthoh6osGA7eS9/ae+qeIqW/xxL+EpN3rT39ajvYezRBHb57aue/s8B++rVCl1ce8pYms6s78FsMamK4UBEx2GM7Q4YccRNHFp2Fxc+AqtipWhbmXcDDNVvyPpuGIIqqosFAAHcBYVmGye6AKAKAUb3YLp8DiogbF4JVB7CUa3voD5w2HCX2fkHErIBftzNatehHNhrfM+fxUsmNzPmv0Tt2APksVhbTXxub++psLbqo2IMdfr5XGlWCoFAJtv7RdWSGPSSXg50CjmQeZ/rsqriKrTVOO74l7CUIyTqz2jw5kfaCtgYLxIGufvjknNc/ONvE630041HUTw9P3FfmySi1i63+R25Lh6/J63Uw7ZelY3LL9K55dbyVT5mvcHB2zviedIVFm6tLb1p934D+rpnBQFb3dj6HE4iDlo6eH/wBMPZVDDLq6s6f1NTGS62hCr9H6+gi3mgzY1wATfKTbsyAn3A1UxUb12vWxfwU7YZN+tR5gN1I8qmUa21UaWuBxIPEVbp4KNk5lCt0lO7VP7jXD4WeEWjnLpzinGdSOy/EDwqXqJx7MtOT1IHiac+3Cz5rRkOaVkkzGDokt63RtmjLXUBgDYpppYCorShLWNl3bf0T3hUjZSu+/R25d5NqYrhQEDbiO0LCNQzHkeztHeOVRV1JwaiixhnFVE5Owj2VvCU+94gEgaZiNR3MDx+PjVWliWvdmXa2DUvfpevkTJcO2HPTQnNATmdBrodMy91vhUji6bzw7PIhjNVl1dRe9wfmO8POrqGQgg8xVmMlJXRSlBwdpGyujkp++GDyyCQcHGv1h+8Ee+s7FwtLNzNfAVM0HF8BhudhrRs/NzYeA/mT7KmwkbRcuZBj53mo8iwVbM8X7c2j0ERI6zaL49vl+6oa9XJHvLGGo9bO3BbindXZl/v76k3yX97fH31XwtL/dlvG17f4o/XyLNV4zAoAoBv6NMB8o2yjcUwkTSH67jKB7Gv8Ao1m4uV525GxgIWpuXM75VUvBQBQBQGCKA+csNgPk74nDH+xnkT9EnMp81YVsYF3pW7z57pOOWvfmkQd2wVEsRJPRSFQTxtYEeH867wvuqUOTI8a1JxqfEhxVopBQELbGBM8TRhst+dgfLu8qir03UhlTsT4asqNRTauU8Y3E4JujlGePhlbVWH5rcvD3VmdZVoPLLVeBtdVQxSzw0fPivmibs2cJmmwpJTjLhz1lHavb41LSko3nS24ogrQc7U6614S4fUtmHmV1V1N1YXB7jWjGSkk0Y84OEnGW6NldHIk2lDkxeHlHBrxN5hivx91VKsctaE+eheoSzYapT5a/i4u2wjjaEbRqGbJmAJtewYEX5GwqCspLEpxWti1hnB4OSm7K9vwTcPtwvKFPqeuAytbMAInLA92ZQb1LHEOU7ba/p38SCeDUKbktdN+HaVvDgO8NNnRWsRmANjxFxfWrcZZop8yhOOSTjyF+320iQfPlW/gvrn/TUGJeijza8NSzg170pck/HQ20PQoAoBZtrY6zi49Vxwbt7j3VBWoKou8tYfEypO3Aruy9pvhXMcgOW+q8x3j+tap0qsqTyy2NCtQjXjnjuWCDLGeljN4ZNWt8w/SHdyI5VbVo+9Hsvw7yhLNNZJdpbd/d5DUGrBVFe8uHD4du1fWHl/I1BiY5qb7izg55aq79CVsuDo4Y17FF/E6n3mu6UcsEiKtPPUciUTbjUhGVBr43Fc+jX/SPtY/1pWd/96vcjWVsNR73+f6LcqgAACwGgFaCVjJbbd2Zr08CgMMwAJPAamjdj1K+iOjegbZtsJNi2BD4qUkX/Fx3C+9nrFnLNJs+ipwyRUeR06uTsKAKAKAKA4x6StnGDafSjqYyMG//AKsICkd148p/RNX8BUtJx5mV0rSvBT5fhlTihKYhjf1ZVBt2Mlh71YeytBRy1W+DXijKlNSoJcYvwf8AZPqYrhQBQGvE4dZFKuoZTyNcyjGStJaHUJyhLNF2ZSdr7Fkwj9NATkGt+a9x7R3+2sqth50JZ4bfg3cPi6eJj1dVa/n+x9u3tmOZctgknEqOBOpJX3m1XMNiIzVtn62M/G4WdJ5t48/MeVbKAs3jU9AzDjGVkH6LAn3Xqvif/m2uFmWsE11qi9ndfdCneKEyYnDZHKF1NmHEcxwI7arYmLnVhZ2uXMHJU6NTMr2exJx2FsF+VKJV6olQEOCdLMo1IPd7KkqQtbrVdc1uR0ql2+oeV72eq+j8/ubRtL1kVJQ6kaMqBm1sqqwDKPpEkWNl4dvM68k1Gm0/XrkdU8LCUZSqxcbetNPMziZM2JQEqQkbMrLmyvnEZuMwBFlYXB4ZudeKr1s07bJ/o9dHqackne7X7JdTlYKAKAKAWbc2SJ100kHVPb3Hu+FQV6KqLvLWGxDpS7iv7D2i2HkMUoshNmB+ae3w7aqUajpyyy2L+JoqtDPDf8lmwq9EwjFyhuUP0eeQns5g+XKrsfceXhw8vIzZvOs/Hj5+Z422MypH+MkUHwBzH3CvK2qUebPcPo3PkmMKmK5X97NoZVES9Z+t9Xs8z8KqYqpZZFxNDA0c0s72X5J+wMB0MQBHrN6zePIeQ+2paFPJDvIMVW6ypdbLYY1MVgoAoCFtRHkCQR/hMQ6xL+kQCfD99V8TPLC3Mt4KnnqX5an0nsTZqYXDxQR9WJFQd+UWv4nj51lm2TaAKAKAKAKAqHpR2K2JwLNEt5sOwniHMlL5l0+khcW7SK7pzcJKS4EdWmqkHB8Tk8ModQy6hgCPA19DFqSuj5KUXFuL3R7r08CgCgCgAi+hoNikbybAMJ6aC4UG5A4oe0d3wrJxOFcHnht+DdwWNVVdXV3/AD/f5G27G8HTfe5DaUcD9Mf8u6rOFxXWe7Lf8lTHYLqvfh2fx/Q/ljDKVPAgg+YtVxq6szOjJxaa4FUS5bA34xu8TeKFR8FrOV26Xc2vsa7slX70n97lnxOHD5b39U3HjlI18M16vygpWuZUKjhe3HzIr7LHqlSAwVVNxo2UEA6EMp9ZtQeeoNQTwydmnZos08Y43jJXi3ciwwsJWzFTkWy5QRlDm+XjqAqIAewVFCm4PK+H7J6lVVI5krXf40/bJdTEAUAUAUAUAo3g2QJlzKPvi8Pzh9H91V8RRzq63LmFxPVuz2/Av3a2ta0EvEGyE8j9E34d3sqHDVv9JE+Mw/8A6Q+vmN5/WxMa/QRn82IUfbViWtVLkmypHSjJ82l9tSbNKEUs3BQSfKpZNJXZDGLk0lxKhsaNsTiTI+oU5j3fRX+uw1nUU6tTMzWxDVCjkjx08y5VpGOFAFAFAOfRfsr5VtfpSLx4KO/969wvuJPigrMxU7ztyNnA08tPNzO9VWLoUAUAUAUAUAUByDbG4OMjxEgwsUUmHZmkS8oQpmNzHYg6AlrEaWsKvUMZ1ccrVzNxPRyqzzxdrkb7iNpfk8X7QP8AhU3tBfCVvZMvi8A+4jaX4iH9oH/CntBfCPZMvj8A+4faX4iH9o/+OntBfD4nvsl/H4f2Z+4faX4iH9o/9lPaC+E89kv4/Ax9xG0vxEP7QP8AhT2gvhHsl/H4f2Y+4jaX5PD+0D/hT2gvhHsmXx+BV8d6HtpdLnhijj1uB06mxvy0Fh3VQnOObNBWNWnTlkyVHcsce521LDNhUJtqRPHa/nV5dIK2sTKl0S76S0FM3o72p0mYYQWEwlA6eH6NmGp5kXqB4lZrpcb+ZaWClkyt/wCuXx0+w0+5Laf5Ef2iD/lVn2hH4WU/ZM/iQfcntP8AIT+0Yf8A509oQ+Fj2TU+JEFdytqBnb5Cxzte3yjDaAKAB+E7qh/mRu3Z6lj2fLKldaL9nr7jtqfkDftGF/iV7/MjyPPZ8/iQfcdtT8gf/Hwv8Wn8yPIez580H3H7T/IH/wAfC/xafzI8mPZ8+aD7kNp/kEn+Nhv4tP5keTHs+fNGPuR2n+QSf42G/i0/mR5Mez580Z+5Daf5BJ/jYb+LT+ZHkx7PnzQg2z6MdpyvnjwTqx615sPqe0Wk41VrTjOWaJew9OdOOWTuOMHubtVUAkwLFwLFhNhtbcP7WrEMWkveWpUqYBuTyvQjbb3E2tNHkTBMtyM15sNqBy0l7beyuK2JU45USYfBunPNJmdi7gbSgjy/IZCxN2Imw3H/ABeylGvCnG1hiMLOrO91YmS7rbRUFmwLqo1JafCgAdpJlsKl/mR5Mg9nz5oyu6e0iL/IXt2ibDfxa9/mR5Mez580B3V2iBc4GSwFyemw1rdt+lp/MjyY9nz5o8ndbafLZ8h/vcP9klefzI8h7PnzR0j0R7sS4HBt8oGXETyNLILg5eSrddOAvx+caoNtu7NWMVFWReK8PQoAoAoAoAoAoAoAoAoAoAoAoAoAoAoAoAoAoAoAoAoAoAoAoAoAoAoAoAoCFtfBGaJow+XMCDdcwIII1FwedwQQQQKAQbT3Cw85N/UzOGbo1Vb6JceqNLlGueP31xzoDMe40SqwSacF1EbnMpDIEKKpQrk0U9YC97nnQFqRbADsoDNAFAFAFAF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data:image/jpeg;base64,/9j/4AAQSkZJRgABAQAAAQABAAD/2wCEAAkGBxQSEhUUExQVFhUWGBoYFxgXFxcfHBkaGxcXGh0aHB0YHCghGB4lHBQYIjEhJSkrLi4uGB8zODMsNygtLisBCgoKDg0OGxAQGywmICQsLy80NDQsNCwsLCwsLCwvLCwvLCwsLCwsLCwsLCwsLywsLCwsLCwsLCwsLCwsLCwsLP/AABEIALcBFAMBEQACEQEDEQH/xAAcAAACAgMBAQAAAAAAAAAAAAAABQQGAQMHAgj/xABOEAACAQIDBAYFBQ0HAgYDAAABAgMAEQQSIQUGMUETMlFhcYEHIpGhsRRCUnLBFiMzU1RigpKU0dPh8EODk6KywtIVcyREY+Lj8SU0dP/EABoBAQADAQEBAAAAAAAAAAAAAAADBAUCAQb/xAA1EQACAQIEAgcIAgMBAQEAAAAAAQIDEQQSITFBUQUTMmGh0fAVIlJxgZGxwRThI0LxQzNi/9oADAMBAAIRAxEAPwDuNAFAFAFAFAFAFAFAFAFAFAFAFAFAFAFAFAFAFAFAFAYJoCjb0ekuDDkxYYDFTjiFa0SfXkAIv+atz4VJTpSm9CKrWhTV5Mp8XpL2irZ2XDSLzhCOunYshc2PeQR4VYeDklo9SpHpCLlZrQ6vu3tuLG4ePEQk5XHA8VYGzKw5EEEVTNAZ0AUAUAUAUAUAUAUAUAUAUAUAUAUAUAUAUAUAUAUAUAUAUAUAUAUAUBF2ltKHDoZJ5UiQcWdgo8Lnn3UBV5PShs0EgTOwHzkgnZfIqlj5V0oSfBnDqQWja+5rk9KezgLh5mPYuHnv70Ar3q58n9jzrqfxL7le216X2APyfClV/G4lwgHZ6iXLeBK1IsPO15aIieLp3tHV9xzPeHf/ABONfo5JJJlOhjivHEe0ZF1kH12Ir1KCdksx5J1ZRzNqK9cQw2GckZrRopusSe27EcdfmjTxq9GEnvouXmZc5xW2rfF/rzJomXMVuMwFyOYFS5lexDlds1tC4eh3axhxs2EP4PEL08fYJFsHA+sLN+jWZioZZ35mzgqmenZ8Ds1Vy2FAFAFAFAFAFAFAFAFAFAFAFAFAFAFAFAFAFARto7Qiw8bSzSLHGouWY2A/rsoDmu0/S6X0wGFaUX/DTnJGe9R1mHsqenh6lTVIrVsXSpaSevIWxeknal/WhwJHYDMPfrU/8CpzXr6FX2rR5Pw8yz7J9JkZKriojBfQyK4eJT+cSFZBw1K2HMioquEqU1d6onoY6lVllWj7y+g34VWLhmgCgCgPnje7HNi9pYtpSWXDymGFCfVQJYEgcLsQTfjV3CU4u8mZuPqyTUFsKtoYd3WySGNu0cD41cqRlJe67FClOMX70boTR7KxSknpsw+sxPdobC/nVZUayfaLjxGHkuz+DzHu7I5BnlJHHKCT8dB7K8WGlLts9eNhBWpxHmDwMcQsigd/M+JOtWoU4wXuoo1Ks6jvJm2fNlOS2a2l+F++upXtpucxtdZtjVg8GsY0HrHrMeLHtJ8a5hBR2OqlSU99uXI2DHnCz4fFj/y8oLd8beq4HipqDFwvC/ItYCplqZeZ9LKwIBGoPCs02DNAFAFAFAFAFAFAFAFAFAFAFAFAFAI96968Ns6MPiHsWNkRRd3PYq8/HhQN2KXJ6VJmN4sEFTl002Vj+iiMF9tXIYKrJXehn1OkqMXZXfyMr6UZh1sHH5Ykj4w168BUXFHK6UpPg/X1IW1/SzKqerHh4SRoXkaUnwRVQn2148Jl7c0vE6WPc3anTb8PMo7458dJ0szvOQb5pdUX82JB6intIvbtJq1h6NPeKv3v9etCji8TV2k7dy/fHz+Qwq+ZYUAEXoDonoi2xmikwbE5sMR0d+cL3KD9Ehk8FWsHEU+rqNH1ODrdbRUnvs/mdAqAshQBQHzRiR/47aII/wDNzf62rQwfZZk9IdtfIRY7CTJIFw7S2OpzH1FHYCfh4UnCpGVqbf6PadSlKGaql+2TsNsttDLNI5HIEqt/LU1LGi/9pNledeO0IpeLGdTlYKAw7gC5IA7SbfGvG0tz1JvRCbH7yxJcJ98bu6vt5+VVp4qEdtS5SwNSWstEVXaO05JjdzpyUcB5fbVGpVlN6mnSoQpL3T6g9H292HfZuEabEwo4iCN0kqKbp6hJDG+uW/nUZMPk3twBNhjcKT/34v8AlQDWCdXF0ZWHapBHuoDZQBQBQBQBQBQBQBQBQBQBQBQHC/SUpk242fURYZOjB5XY3I8yau4CKdRt8EZvSk3GkkuLF5FbB8+ivz7pxvxlmOt7Fgbe0VSlgoPds0Y9JTjtGP2N+E3ZgQ3KmQ9rm/u4V3DB0o6vX5kdTpCtLROy7hyBbQcKtFLcKAg4rbEEd88q3HIG59gqGdenHdk9PC1p9mLEmM30QaRRs3e2g9guT7qqz6Qiuyi/T6Km+3K3y1LF6GN6Wfa6iTKvTQvEAAbXBEi3uePqMP0qoVq0qruzUw+HjQjli2fRdQlgKAKA+bNryIu0doAsoY4qQ2JF+PH31fwkkotXMvHxk5JpaWPDSqOLAeYq5mXMz1FvgRpdqwrxlTyN/hUbrU1xJFh6r2ixdPvVEOqrt5AD36+6oZYuC2LEcBUe7SFmJ3qkPUVU959+nuqGWLm9lYswwEF2ncS4nFvIbuzN4n4DlVaU5S3ZchTjBWirGmuTsyBQFk2XuuWGaYlexRx8zy8Ku0sJfWZnVsck7U9e8fps+FFt0aWHaoJPmdSatqnCK2KDrVJyvdmvZO1BA0kuHZ8O8XFozYE24Feq/ZlYGq7jSmnpaxaU68HFKV7n0vsWeSTDwvMmSVo0aRPouVBZfIkis81iZQBQBQBQBQBQBQBQBQBQBQHHvS5hMm0sLNb8NBJETyvGwcedmPsq5gZWq/NGf0nG9C/JryK5WyfOmGYAXJsO0149Ak3ohPjd58PHcZs5HJBf38PfVaeMpR43+RdpdH158LfP1cQ4zfOQ/g0VR2tqfsAqnPHzfZVjQp9FQXbbfgJMZtWaXryMR2XsPYNKqzrTn2mX6eHpU+zFEKoiYKAnbC2m2FxEM6daJ1cd+Ug28xp50B9o4eYOiuuqsAw8CLj40BsoAoD5O9L+G6Pa+LFrBnVx+kisT7SaAptAFAFAFAFAM8BsOaXULlX6TaDy5mpoUJzK1XFU6e7uy07K2HHDY9Z/pHl4Dl8av0qEYa8TMr4qdXTZE/EYlYxd2A5DtJ7ABqT3CpZTUdyCEJTdooW40NLZWBRGICoozSyE6AKouRe/Aa1Xqyuve0Xi/ItUY2fue9LwXmdY9Hno1EXRz4tApQ5ocNoRGeUkh1zycwOC35nUUqlXN7sdEaVKjleaTvJ8fI6lUROFAFAFAFAFAFAFAFAFAFAFAc69OEWXBRYm2uGnRj2lXDRkd1y6+ypKU8k1LkQ16XW03DmcFxu+MraRqsY/WPtIt7qtVMfN9nQpUui6Ue27+AjxWOklN5HZvEm3kOAqpOpKfady/TpQp9hJEeuCQyqkmwFz3UPG7bk/D7ExD9WJ/Eiw/wA1qmjh6stosgni6MN5IYw7n4g8ci+LX+ANTxwNV72K0ulKK2u/oTYdyT8+YD6qk/EipV0e+MiCXSy/1j4k6Dc2AdZnbzA+AqWOAprdsgl0rVeySOvbh78YaDCRYbFydDJCOjDSBgjopsjB7Zb5bAgkG4NZ1ajKnJ3Whr4fEwqxTT15F6g21hnTOmIhZLXzLIhWw53BtaoVqWG7as5xvp6VXUGPZsJlbUdO4sg+ohsX8TYfWFSqhUfAgeKpJ2zHF9p7PxuMlafENmke2ZnZeQsBZRYaDgBXawtRkbxtJcRZJsLEA26MnwsfhXLw9RcDtYqi/wDYwmw8Qf7JvOw+JoqFR8A8VRX+xLh3WmPHIvib/CpFhJvcilj6S2uxhht01HXkJ7lFveb/AAqWODX+zK8+kG+yhvhNkwx2yoLjmdT7TViNGEdkVZ4ipPdk2pSAjYvHxxddwO7n7BrXE6kYbslp0Zz7KK9tDegE/ekFxwdgLjwHL21TqYv4UX6WB+N/RHVvQPtTAyBgyKuPF7ySHMzppqhbqAXsUFu3WqcpOTuzQjCMVaKsdnrw6CgCgCgCgCgCgCgCgCgCgCgCgOb+lbeTDSYabAIemnlABCEFYbMGDStwXVR6urHs51JSpSqO0SGtXhRjmm/7OGx7kyX9aVAO4MfiBVxdHz4tFB9LU+EWTYtykHXlc+AA+N6lXR8eMiCXS032YomYfZeCjNgEZuwsXP6ov8KkjRw8XbRv7kM8Ri5q+qXyt4jqKBV0VQPAAfCrailsijKcpdpmZJAvWIHiQPjRtLc8UW9kRJdsQLxmj/WB+FROvTW8kTRwtaW0WQpd6cMvzy31VP22qN42iuJPHo7EPhb6kR99IeSSHxCj/caifSFPgmTLoqrxa8S77v7rY7GwRzxJhkilGZTJK97XtqqxHXTheo30hyj4k0eiec/D+xHvVu5JhcQYHaAtkWTMMMLEMWHql2Oa2XU94pTqutfZfQVqKw9tZNP/APVvwV/FQR4crJIzmx0yoqi/fkUdvAmkoxp2lJv7eQhOdVOMEvq2/wAsbYXELIuZeHl9hqxGSkroqTg4OzNpNuNdHIUPAND0h4jakKdaRfAG59gqOVaEd2Sxw9SW0WKcVvYg0jQt3toPZqfhVeWMX+qLcOj5PtMSYzb08nz8o7F09/H31VniKkuJcp4SlDhf5i0m/GoSyWPYW5mIxBBZeij5s41I/NXifcKmhRlIr1MRCG2rJW7+zowZkdVZo5CtyNdLjy1BqxhqcWmmuJTxlWcXFxdroseCmlgN4MRiIfqSsR+q5K+6ppYWm+4gjjaq3dy27K9JmNhAE6R4pR84fepPcCjH9Wq88JJdllun0hF9tWLzu96QsFiiEzmCU/2U9kYn803Kv+iTVWUJRdmi7CpGavF3LZXJ2FAFAFAFAFAFAFAKd6drthMLLOkTTMgFo14klgtybGyjNcm2gBNepXPG7K5xra+9WPxqlZJZEQ3HRYSGa3gzhS7dhsVBq3CjRS9+f2M+eIxMnanTf19eZWcDudjGICpjMqm4WPCyRgHtu9h5m5r1Sgv93buVg4VZX/xK75u4oxG2o43ZWGJd1JVs8thcGxFk04iuniaa+J/N+RwsFVfwx+Ub+LNeEx74mQRwYSN3N7ByznQa9ZgBXDxGZ6QX11JFhHFXlUf0svwPp9jbSQRdK8WHWSRYgFynKWvlJyggAkW0PMV669bnY5WGw127NvvK5vhgcRhJ+hlmaS6hgwLWIN+RPaCPKoKk6l7OTLVGnSteMUvodI9HO7EK4KOSWKN5Jbvd1VrKTZQLjQWAPnUlOCy6kVao81kyzrsHCjQYaAf3SfuqTLHkRZ5czb/0mD8RF/hp+6llyGZ8z2mz4hoIowOwIv7qWR5mY43H2kIrYCSy5F/8K34yJR1T/wConPtWzfStUqQysvUqmdd453k3Yw2OQLiEuVvkdSVdCeJVhqOA04G2oNcptO6JGlJWZRcb6JHH4DHG3ZPCrH9aMp8KnWKqIqywVJ8LCyT0MzNxnwhP/wDM38SvHXvvFfY9WFS2lL7nHtoYx8NPJF0UAeKR0JCc0YqSLk24V4qzWqS+x68MmrOUn9SPLvBiG+fb6oA+y9evE1HxEcHRXAgTYh367M3iSfjULk3uyeMIx7KsStn7HmmkWNEOZhmGb1Rl5tc8R4V7GDbsjyVSMVdstuF9Gzm3STqO0KpPvNqnWGfFlV4xcEMcP6OIB15ZW+rlX4g12sPHizh4yXBFg2Xu9h8PrHEoYfOOre08PKpY04x2RBOrOe7GldkZQMbhWj2nNbqOgkPibf7g3vqOkmqzttYlrtPDq+9ydVwzyHicIT63TSIBra4y6DncXI01F+2opQ45mieFRbZUyPsnFnEK+cBkDWUlbBvIk/0a5pTdRO+x3Xpqi1l0fzLz6NdtY35WmFwzNLh11nEt2SBPzH4qx4BLkdwsSKWIjTi7R3NDCTqyjee3iduquXAoAoAoAoAoAoCsb2b+4HZ2k8oMnKKP1n8wOqO9iKA53tH0r47E6YLDLh05ST+sxHaFsAP8wqxTwtSpsipWx1Glo3d9wm/61jXkDT7RmZ1IISNhGt+sLqls3VJsau08FTi/fd2Z1XpGrKP+ONlz3OU7TBE0t+Odr/rGs2orSa7zYpSzQi+aQw3P2mMNjIJW0VXs31WBVj5BifKvIO0kz2pHNFo616QscnQiK9pDLAyXHWHSDVD863O2ouO0VZqPSxUpJ3uavSLuhLj3gMRRcmdXLHgpKkWsNbetpXlSDlawo1FBO5bsHh1ijSNdFRQo8FAH2VKlbQibu7m6h4FAFAR8bhBIBqVZWDxuujRuODKe3u4EEg3BNeSipKzOoycXdFe3CxWIG1UhM0hObENiAGYpIQAQ2VjZbtKp01HC9qirKCpxstdbkuHdR1Z5ndaW+v8Az9jrej0oNh8TMsKxPBh2WN8xILyEjOFYGyBc6i5B1Vq4hRzU3Ub2JJ4jLWjSSvfwIG8npOmnJTADoovyh1u7/wDbRhZR2M1/Cu6WGlPV6I4r4yNPRas5FtcRpiAZ1MgeTpHck5mV79JmK2uc3rA99KtONOVuAoVZVYN319WLsu42C+gx/vG+ypeogV/5NTmMcDu/hoTeOFARwJGY+1rkV2qcVsjiVWct2esdgC08Ey2vGWVr80ZTw7wwGneaOPvJnkZWi4viMa7OAoAoAoCq70wZcTBKB11eFj/nX4NXK0qJ89Dp+9SkuVn+jRVopCbb8rvbDxdZxdzyC955f121WruUv8cd3+C7hYxj/lnstvmR9oY1MKiQIbMbZ2UXKg8WtfVjxAvUdWoqUckdySjSdebqT2O5+jrePY8cK4fByrEb3ZJvUkdza7MX67HuJ7BoKoM1FbgdAU31FD0zQBQBQBQEfH42OCNpZXVI0GZmY2AAoDhu9fpQxe0GaHZoMMA0ac6O3gf7Mdw9bw4VLSoTqv3UQV8TToq835lThw+GwpLTSB5ibsz+s1za9hqRxvc661owp0KHaevrgY9SricV2E1H1xH2HmDqGF7HhcWuO3wNXYyUldGdODg7Mp++Gz3jk6dCcrEZvzW7fA29tZmMpOMusj6ZtdHV4zh1Ut14oreNmztm5kDN9awBPmRfzqjOWZ3NOnHLHL6saK5OzsO6eNbF4LDLJhpJmhe6OWCx3juFZmJubBrWynUXqzB5orQp1Flk7M6At7a8edu2piuZoAoAoAoCubz7XlidYo7R51zCUi5JuQVQH1cwABJN9GGhrunDPLLexHWqdXDNa/4XzEeyNqDAri8Wt2nYDCYe5uzTzffZHa/JR0R92mlQ4qK6xU4emyxgZPqnVnx/C9Mrc+DAOHw183rGWUk9bLckm+pux91W3TSyUfq/oZ6rOXWYj6L6/wBG/ZkhaMMb2JYrfjlzHLx1Pq2r2m7xv6twPKyyzt8vvbXxIO8EANmYerkkS4F8rEAoT2LmGp76gxUbpMtYKdm4/L+y7bs4rpcJC97nIAfFfVPvFKbvFMVY5ZtDOuyMKAwGB4H+hQELDbWikleFGzOgu1hoNbWzcL91cqabsjt05KOZk6ujgKAR73lehQHrdNHk7bhtfLLmvXMuHzR3DaXyYhxuJK2VRmkbqr8WPYoqec7aLdlanDNrLRL19yFi5lwkTMfWkc8T85vsUdlRSkqMb8X+SaEZYiaWyXgvMT7ubPM0hmk1ANxf5zfuFV8PTc5Z5FvF1lTh1cP+IsuLwEcvXQHv5+0a1dnTjPtIzqdadPss9bM+U4T/APTxc8I+jfMn6rae0VXlg4vZluHSE12lcvO7/pTxMTKmPjSSMsq9NCCGBYgAtGdCLnXL7DVWph5QV+Bco4uFR5VudhqAtBQBQCveTYEGOgaDEKWjYg6EggjgQRwNAcc3j3Wl2Va/3zB8EmC2aMk6LMqiwB/GCw7bE1o4XFpe5PYyMbgHJupT34r1+DmG19lvHiFLtmR3FpTaxBPM8L2qGtRlGonJ6N7ljD4iM6TUVZpbHQgK2j5w8TxB1KsLqwsR3VzKKkrM9jJxakt0c329sZsM9tSh6rfYe8ViYig6Uu4+nwuKjXjfjxRjd3YkmMnWGMces1tEXmx/rXhUMYuTsixOairs+hNk7OTDQpDH1EFhfieZJ7yST51cSsrGdJuTuyXXp4FAFAFAeJnKqxALEAkKOJsOA7zQHPZse2KZZpCLoCFjW9oyesDfUvyJIHDgNb3MPSj273f4M/F1p3dO1l+eX0E+xopZWEkylQjSGFSLEdI12cjjewVR3LUWHotzdWa+RLi8RGNKNCm9EtfXiR5GL9PLwMhGHiP5o6zD/M36Net3zT5+6v2IrLkp8vefz4L8L6m6ORsquthGWVI1tq63sWvyAFyO5e+vVfLmW2y7+88aWZxe+rb5dxOqQhN+40uTp8Of7N86fUfs8CPfVOCyycTQqPPGM+a8UWmpCIKAqe8+wcALyzkxFze6MbkniQtjfvsKgqU6e7LNKrV7MdTVgNu4bDfesJh5pU4s8Slrt3k9Y+y3KvFOMdIq57KlOfvTaRYdl7RabjBNELXBkCi/dbNmB8RyqWMm+BBOCjxTJ0sgUFmICgEkngANSa7ZwlcowxZxcvyhuouZYF7FvYufzmt5AV5Rjmed/Q9xEsi6pfXyMOqxl5nbla9uqo+aO259ptUrSjecmQpuaVOK/t8yqIr46e50Uf5V7PE1QSlXqdxqNxwtLv8Ayy5wxBFCqLACwFaUUkrIx5ScndnuvTkKAi4xMz4eP8ZiYU9r/wAqrYt2p/Uu4FXq/Q+nazDZCgCgCgNeIgWRWR1DKwIZWFwQeIIPEUB82b8vgsLjZcFEzNhzo6nUQSc1Ribso0+qe3WrdCurdXU7L8ChicK3LraXaXiRYMU2FCrI3SQN1JRqVvqM/droR2VejN0bKWseD8zMnTjiLuCtNbrn8vIe1cM8043CrKhRxdT/AFcd9cTgpxys7pVJU5KUdxl6O5YoA2EKKkurK4/t17bn5y3sV8xzrLdPqpZX/wBNxVlWjnX1XIu9engUAUAUAUAo3p2hJBCHjsD0iKzMLhFJN2IuOdh+lRbpd4ekW0r2RS2wSkMGzEuxdjmIJYm5N1tbXs8K0Y0YqOQyJYicp5/ptp4mlMAU/ByyDuc5x/m19hFeKk49mT/Pr7h11LtxX00fhp4HnGbO6bo+kNgpbMq8GuLcTqNPiRXk6XWWzcPE6p11SzZFvx4oiSYpWJmY2iT1Y+NtbAv4HgO4d9Qymm872W3mWIUnFdWu09X5ft9/yJaMCAQbg6gjmK7TvqiNpp2Z4ysjiWIhZAMuourLe+Vh2X5jUVHUp5tVuS0quX3ZaosGx9uJOchHRzAXaNuPip+eveKiUtbPRliUNMy1Q0YGxsbHkez99dHArTd+HP0kgM0n0pbHyC2yqPAVx1avd6knWytZaIh4PbMzziBMK0Uak5nYHLZSQcoAA1IsDfne1cqbcrJHcqcVHM5XZYalICn+kTaLCNcPH1pbF+5MwAH6TaeANQVpO2VcSzhoq+d8DVhoQiKg4KAPZV2McqSM2cnKTk+JVt48e00ggj1ANjb5zfuFUcRUc5ZImphKKpw62fpFg2Ts8QRhRx4se0/uq3SpqnGxQr1nVncm1KQBQBQHvYcPS7U2fFa/37pCO6MZv9pqljHsjS6OjrKR9IVQNQKAKAKAoPpd32/6fhhHCT8qxAKxW1yDgX8dbDv8DRK542krs4xFutG0IWS/Sn1mkvrmPEa8R/OteOCh1dpb8zAn0lU61yj2eXriKHabBfe5VEuHa4tytzsfmnuP86rt1MP7s1eLLiVLF+/TeWa9fVD/AGPLZbxEyQHq6+vGdSQ1+Iva3Pxq3Rdl7msfFGfiY3dp+7PjyfyHNWyiasRBmAsSrKcyOvFGHBh/WoqOpTVSNmS0a0qUsy/6Wrdfb/ygNFLZcRGBnA4OvKRPzTzHI6dlZrTi8stzZTjOKnHZ+rD6gPEkqr1mVfEgfGgselYHgQfCgM0At3lxKx4Sd3F1EbC3aSMoHfckDzrmWzOoL3kcvfd0sVk6Z0kyKptbQqoHxFW3hG3mzNOyKCxyinDKmrvxGeFeRFtNZrEAOoOoOgzDiD38KsQc4q0/uVaipzd6enc/0/TIe9UzDDkR3LOQotqSLFjbyU1Fi5NU/d4k2AhF1rz2WpXNnbx6dHOoK8LgDhwsV4W8KoU8TplmtDUq4LXPTevriTgrxjpMM3SQ8THe9u3LzHh8al1j71N3XIhvGbyVlaXPzGOz9qxzaIfWtcqeI+w+VTU60Z7Ferh50u0tDdisIsgF7gjVWGjKe1TyNdTpxmtTinVlTd0TdnbxPCQmLN1Jss4GmvKQDqn87h8arvNDSW3PzLay1dYb8vItSsCLjUHgRXZGDuALkgDtJt8aAVYjeOBSQjGV/owqXPmR6o8yK4dSPDUkVKXHT5lXxkTvOrSgB2PSsoN8iKMsSX5nMWY8riuacW53fz8jqrNRpNR+XmTaumcRnwEebPbK/wBJdD7uNRunG9+JKq07Zb3XI8RO/wA10lHebNz5rcHh2DhXicuDTPZKP+ya/Hj5npscFIDqyZiFU6EEnkCt/eBXvWWdpKwVJyTcXe3riSqkIQoB16LI+k23/wBnCu3gWZF+EgrNxbvOxsYCNqd+bO81VLwUAUBpxmJSKN5JGCoilmY8Aqi5J8AKA+cJ8U20cbJtCW+Vjlw6H5qLop+J8STWlgsP/wCkvoY3SWL/APKP18j1h8U0kzBbCKO6k/TfmB2BfjV2M5Sm7bLxf9GdOnGFJX7T1+S/smTRK6lWAZTxB4VLKKkrMhjJxd4uzKpjNmS4JulwxLR/OQ62Hf2jv4is6dGeHeentyNeniKeKj1dbR8H69Md7G23HiBp6r80J18u0VaoYiNVab8ihicJOg9dVzGdWCqaMTCxKvG2SWM3Rxy7VPap4EVDWoqou8sYfEOjLmnuvXEuO7m31xSkEdHMmkkZPD85T85DyNZ+qdnua+jSlF3TKl6ZNr5YY8Mp1kbpH7lXQA+LG/6FQ1paWLGHjrmFWEwC/JwUur9H1kvGSwB1OQi+vbWgqEJUr21t8jIliaka9r6X230+pbk2fJ/0WDaGClxLShVM6dK0gYKSkpVZc1iGBbTkDWVGo09TdnSTWiVxBHtWTGxIXmLxhgxXIoJddQGKjUAm9rDUA8q06NGE7TTuv2YmJxFSm3TaSfPuJNXjNCgFEzdJPx9SHQd8hGv6qm3iTVSbz1O6P5/ov049XS75fj+2RNqbEjmubZX+kPtHOoqtCM9eJNRxU6Wm6KviMLPhHuCQOTL1T4/uNUZQqUXdGnGpSxEbP7cRlg9pRYh1zjoph1ZFOh7jft7D21NCrCo1m0fMrzozoxeX3o8i01fMswygixAIPEHga8aueptaojbv4P1ZIelnQxtwSVgCjaqQOXMadlUlTs3G70NKVXMlOy17uIh3wxCRypHH6zR+s7yEuSx+ac9xYDl391QVWk7ItUE5Ru+P0LRurt1MQmWwSRR6ygAAj6Sjs7uV6npVFJW4lWvScHfgaY3zySydrZV+onqj2tmPnViit5c/0VcQ9VHkvFm6pisRtpKpifMoYZSbGw4DtPDxripbI7ktFtTVnYQ7vYfoYzPIzKltBcgNyvbn2AedVMPHJHPJ6F7FT6yXVRV369Mxs/FzYjEdIqrkXQZ+Cg9lvnGvKc51KmZLRevue1adOjSyN6vlx/otFXzLCgLt6BMFmOOxZ+fKIV+qgufbmX2Vj1ZZptn0FCGSnFdx12oyYKAKArHpNe2ysaR+Ice0W+2gOAx7RMWz0kXrZAq9xuVv5WrYVXJhlJcj590FUxjg9r3/AGe9y1Pye5YG7E6cRw6x7f5V7gl/j34nPSTXXWtw9WH1XDPCgKvtvd0humw3quDcqO3tXv7uFZ9fCu+elv62NXC45OPVVtVz8/Mmbv7fE33uT1ZhoQdM3gOR7RUuHxPWe7LSRDi8E6Xvw1j+PXMeVbKBHxEThllhbJNHqjcj2o3ap51BXo9YrrdbFnDYjqnZ9l7+fzOd7x4+WfEySTi0hOq/RA0CjuAtWJPNmebc+lpZciy7F/2Ib4eK9+oOPHhxrcoa0o/I+YxWlaXzOqehM22Wkf4qaZPZKx/3VhTWWTR9RTlmgpc0coxOf5dtBwgjY4ggRkWyqG6+QWOqkN39utX8FmUJOOr5GX0jldSEZ6LXUlSTBQT0kLqLXysVdbm12ilAa1z80tVmOK1tNWKcsDeOam7+uav+iNtLGshWONQZGBIJ6qgWGY9up4CpKtRx92O78CGhRjNOU3ovu+404PDiNAoN+JJPEkm5J8SajhHKrE1SeeVzdXRwYdQRYgEHiDwrxq+56m07orG293kVTJGwUDirHTyJ4eBqlWwySzRNLDYyTeWSuSt2flFvvn4O3q5ut3W7vGu8N1lve2I8Z1N/d38B9VsoEPFymGRJl4/g2BNgQ3VJ8HIPgTVeurWmvkW8M816b+fr6FX3q2Q8ErM1yrm4c29ZiLtw4G96oVYOLNWhUUo2Nu7WCIjlxFwMilUs1n6UlctvbbXjci1e0o6OXq5zWmrqPqxa8PCERUHBQB7K1IxypJGHOTlJyfE2V0ciya05OYjoE4/nsONz9Ee8ioHao9eyvH+i1G9Jadt+C82IcRM+NmCJpGvDsA+ke/sH86qScq87LYvQjHC080t36sWzDYdY1CKLAf1fxrQjFRVkZU5ucszNtdHBox8+SN3+ipPnbT31xUlli2SUo55qPedo9EOyjhtk4ZWFndTK394xZb9+QqPKsY+iLlQBQBQFY9Jw/wDxWNt+IagPnTFQl9mJlJ9UZiBzszXv4Xv5Vpyjmwitw8zFhNRx8s3HTwQ43WlVsMmXTLdTx63E8Rrxvp21Zwkk6SsU8fGSru/H8DarJTCgCgKxvHho55QkQJxAsSymwUdrn4W1rPxMI1J5Y9r8fM1cHUnRpuc37n5+XqxYcKMqhC+dlADE2v4kcr2q7DRZb3aM2pq8yVkzdXZwJN6NjrNGXAtIikgjmBrlP2VUxdBVI5uKL+BxUqU1F9l+HeedzMSXwwB+YxXy0I/1e6vMFPNStyHSUMte64q5g79S4RJ8ABaF5+lZ0ZllF5EdgrAgC6qRyOt71nVko1nfa5sYZylho5d7f0TIhhMbI0glEsrHMeld4572AGWQaNYaAFW8anjSpS1py179H9ytKvWhpWjpzWq+q/4NU2Utwvyh0bTKuLjQgnsWWMqpPtPdUvWVaekvHzRX6mhV1hp8n+mKsRE4xEgcLeMdGSrEgnRyRcCwswqSM3Ulmt3EUqapRyJ3u7nupCIKAjY7FiMA2LMxyqo5seV+Aric8qJadPO+SW5FliyKZpznZRcAAlU+qP8AcfdUbWVZ56/heuZLGWZ9XS0T+79cjGzMdNKqtkQAmzHMTccyoHDzNeU6k5pOyFalSptq7uNKsFU8Twh1ZW4MCDXkoqSszqMnFqS4FK3h2k0nRxPxgUoT9Ig2LeYVayasnfK+Bu0Iq2ZcdT3uqrNLlv6mjuO0r1fe1d4aLlPu3I8bJRp347ffcutahiETaTPlCR9Zzlv9FeLN7PjUdRu1o8Saio3cpbLx5Ir28mNAthoh6osGA7eS9/ae+qeIqW/xxL+EpN3rT39ajvYezRBHb57aue/s8B++rVCl1ce8pYms6s78FsMamK4UBEx2GM7Q4YccRNHFp2Fxc+AqtipWhbmXcDDNVvyPpuGIIqqosFAAHcBYVmGye6AKAKAUb3YLp8DiogbF4JVB7CUa3voD5w2HCX2fkHErIBftzNatehHNhrfM+fxUsmNzPmv0Tt2APksVhbTXxub++psLbqo2IMdfr5XGlWCoFAJtv7RdWSGPSSXg50CjmQeZ/rsqriKrTVOO74l7CUIyTqz2jw5kfaCtgYLxIGufvjknNc/ONvE630041HUTw9P3FfmySi1i63+R25Lh6/J63Uw7ZelY3LL9K55dbyVT5mvcHB2zviedIVFm6tLb1p934D+rpnBQFb3dj6HE4iDlo6eH/wBMPZVDDLq6s6f1NTGS62hCr9H6+gi3mgzY1wATfKTbsyAn3A1UxUb12vWxfwU7YZN+tR5gN1I8qmUa21UaWuBxIPEVbp4KNk5lCt0lO7VP7jXD4WeEWjnLpzinGdSOy/EDwqXqJx7MtOT1IHiac+3Cz5rRkOaVkkzGDokt63RtmjLXUBgDYpppYCorShLWNl3bf0T3hUjZSu+/R25d5NqYrhQEDbiO0LCNQzHkeztHeOVRV1JwaiixhnFVE5Owj2VvCU+94gEgaZiNR3MDx+PjVWliWvdmXa2DUvfpevkTJcO2HPTQnNATmdBrodMy91vhUji6bzw7PIhjNVl1dRe9wfmO8POrqGQgg8xVmMlJXRSlBwdpGyujkp++GDyyCQcHGv1h+8Ee+s7FwtLNzNfAVM0HF8BhudhrRs/NzYeA/mT7KmwkbRcuZBj53mo8iwVbM8X7c2j0ERI6zaL49vl+6oa9XJHvLGGo9bO3BbindXZl/v76k3yX97fH31XwtL/dlvG17f4o/XyLNV4zAoAoBv6NMB8o2yjcUwkTSH67jKB7Gv8Ao1m4uV525GxgIWpuXM75VUvBQBQBQGCKA+csNgPk74nDH+xnkT9EnMp81YVsYF3pW7z57pOOWvfmkQd2wVEsRJPRSFQTxtYEeH867wvuqUOTI8a1JxqfEhxVopBQELbGBM8TRhst+dgfLu8qir03UhlTsT4asqNRTauU8Y3E4JujlGePhlbVWH5rcvD3VmdZVoPLLVeBtdVQxSzw0fPivmibs2cJmmwpJTjLhz1lHavb41LSko3nS24ogrQc7U6614S4fUtmHmV1V1N1YXB7jWjGSkk0Y84OEnGW6NldHIk2lDkxeHlHBrxN5hivx91VKsctaE+eheoSzYapT5a/i4u2wjjaEbRqGbJmAJtewYEX5GwqCspLEpxWti1hnB4OSm7K9vwTcPtwvKFPqeuAytbMAInLA92ZQb1LHEOU7ba/p38SCeDUKbktdN+HaVvDgO8NNnRWsRmANjxFxfWrcZZop8yhOOSTjyF+320iQfPlW/gvrn/TUGJeijza8NSzg170pck/HQ20PQoAoBZtrY6zi49Vxwbt7j3VBWoKou8tYfEypO3Aruy9pvhXMcgOW+q8x3j+tap0qsqTyy2NCtQjXjnjuWCDLGeljN4ZNWt8w/SHdyI5VbVo+9Hsvw7yhLNNZJdpbd/d5DUGrBVFe8uHD4du1fWHl/I1BiY5qb7izg55aq79CVsuDo4Y17FF/E6n3mu6UcsEiKtPPUciUTbjUhGVBr43Fc+jX/SPtY/1pWd/96vcjWVsNR73+f6LcqgAACwGgFaCVjJbbd2Zr08CgMMwAJPAamjdj1K+iOjegbZtsJNi2BD4qUkX/Fx3C+9nrFnLNJs+ipwyRUeR06uTsKAKAKAKA4x6StnGDafSjqYyMG//AKsICkd148p/RNX8BUtJx5mV0rSvBT5fhlTihKYhjf1ZVBt2Mlh71YeytBRy1W+DXijKlNSoJcYvwf8AZPqYrhQBQGvE4dZFKuoZTyNcyjGStJaHUJyhLNF2ZSdr7Fkwj9NATkGt+a9x7R3+2sqth50JZ4bfg3cPi6eJj1dVa/n+x9u3tmOZctgknEqOBOpJX3m1XMNiIzVtn62M/G4WdJ5t48/MeVbKAs3jU9AzDjGVkH6LAn3Xqvif/m2uFmWsE11qi9ndfdCneKEyYnDZHKF1NmHEcxwI7arYmLnVhZ2uXMHJU6NTMr2exJx2FsF+VKJV6olQEOCdLMo1IPd7KkqQtbrVdc1uR0ql2+oeV72eq+j8/ubRtL1kVJQ6kaMqBm1sqqwDKPpEkWNl4dvM68k1Gm0/XrkdU8LCUZSqxcbetNPMziZM2JQEqQkbMrLmyvnEZuMwBFlYXB4ZudeKr1s07bJ/o9dHqackne7X7JdTlYKAKAKAWbc2SJ100kHVPb3Hu+FQV6KqLvLWGxDpS7iv7D2i2HkMUoshNmB+ae3w7aqUajpyyy2L+JoqtDPDf8lmwq9EwjFyhuUP0eeQns5g+XKrsfceXhw8vIzZvOs/Hj5+Z422MypH+MkUHwBzH3CvK2qUebPcPo3PkmMKmK5X97NoZVES9Z+t9Xs8z8KqYqpZZFxNDA0c0s72X5J+wMB0MQBHrN6zePIeQ+2paFPJDvIMVW6ypdbLYY1MVgoAoCFtRHkCQR/hMQ6xL+kQCfD99V8TPLC3Mt4KnnqX5an0nsTZqYXDxQR9WJFQd+UWv4nj51lm2TaAKAKAKAKAqHpR2K2JwLNEt5sOwniHMlL5l0+khcW7SK7pzcJKS4EdWmqkHB8Tk8ModQy6hgCPA19DFqSuj5KUXFuL3R7r08CgCgCgAi+hoNikbybAMJ6aC4UG5A4oe0d3wrJxOFcHnht+DdwWNVVdXV3/AD/f5G27G8HTfe5DaUcD9Mf8u6rOFxXWe7Lf8lTHYLqvfh2fx/Q/ljDKVPAgg+YtVxq6szOjJxaa4FUS5bA34xu8TeKFR8FrOV26Xc2vsa7slX70n97lnxOHD5b39U3HjlI18M16vygpWuZUKjhe3HzIr7LHqlSAwVVNxo2UEA6EMp9ZtQeeoNQTwydmnZos08Y43jJXi3ciwwsJWzFTkWy5QRlDm+XjqAqIAewVFCm4PK+H7J6lVVI5krXf40/bJdTEAUAUAUAUAo3g2QJlzKPvi8Pzh9H91V8RRzq63LmFxPVuz2/Av3a2ta0EvEGyE8j9E34d3sqHDVv9JE+Mw/8A6Q+vmN5/WxMa/QRn82IUfbViWtVLkmypHSjJ82l9tSbNKEUs3BQSfKpZNJXZDGLk0lxKhsaNsTiTI+oU5j3fRX+uw1nUU6tTMzWxDVCjkjx08y5VpGOFAFAFAOfRfsr5VtfpSLx4KO/969wvuJPigrMxU7ztyNnA08tPNzO9VWLoUAUAUAUAUAUByDbG4OMjxEgwsUUmHZmkS8oQpmNzHYg6AlrEaWsKvUMZ1ccrVzNxPRyqzzxdrkb7iNpfk8X7QP8AhU3tBfCVvZMvi8A+4jaX4iH9oH/CntBfCPZMvj8A+4faX4iH9o/+OntBfD4nvsl/H4f2Z+4faX4iH9o/9lPaC+E89kv4/Ax9xG0vxEP7QP8AhT2gvhHsl/H4f2Y+4jaX5PD+0D/hT2gvhHsmXx+BV8d6HtpdLnhijj1uB06mxvy0Fh3VQnOObNBWNWnTlkyVHcsce521LDNhUJtqRPHa/nV5dIK2sTKl0S76S0FM3o72p0mYYQWEwlA6eH6NmGp5kXqB4lZrpcb+ZaWClkyt/wCuXx0+w0+5Laf5Ef2iD/lVn2hH4WU/ZM/iQfcntP8AIT+0Yf8A509oQ+Fj2TU+JEFdytqBnb5Cxzte3yjDaAKAB+E7qh/mRu3Z6lj2fLKldaL9nr7jtqfkDftGF/iV7/MjyPPZ8/iQfcdtT8gf/Hwv8Wn8yPIez580H3H7T/IH/wAfC/xafzI8mPZ8+aD7kNp/kEn+Nhv4tP5keTHs+fNGPuR2n+QSf42G/i0/mR5Mez580Z+5Daf5BJ/jYb+LT+ZHkx7PnzQg2z6MdpyvnjwTqx615sPqe0Wk41VrTjOWaJew9OdOOWTuOMHubtVUAkwLFwLFhNhtbcP7WrEMWkveWpUqYBuTyvQjbb3E2tNHkTBMtyM15sNqBy0l7beyuK2JU45USYfBunPNJmdi7gbSgjy/IZCxN2Imw3H/ABeylGvCnG1hiMLOrO91YmS7rbRUFmwLqo1JafCgAdpJlsKl/mR5Mg9nz5oyu6e0iL/IXt2ibDfxa9/mR5Mez580B3V2iBc4GSwFyemw1rdt+lp/MjyY9nz5o8ndbafLZ8h/vcP9klefzI8h7PnzR0j0R7sS4HBt8oGXETyNLILg5eSrddOAvx+caoNtu7NWMVFWReK8PQoAoAoAoAoAoAoAoAoAoAoAoAoAoAoAoAoAoAoAoAoAoAoAoAoAoAoAoAoCFtfBGaJow+XMCDdcwIII1FwedwQQQQKAQbT3Cw85N/UzOGbo1Vb6JceqNLlGueP31xzoDMe40SqwSacF1EbnMpDIEKKpQrk0U9YC97nnQFqRbADsoDNAFAFAFAF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AutoShape 6" descr="Spy - 02 pho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Spy - 02 pho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Sp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http://eofdreams.com/data_images/dreams/spy/spy-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8" name="AutoShape 14" descr="http://eofdreams.com/data_images/dreams/spy/spy-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7579" cy="991322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152400"/>
            <a:ext cx="867551" cy="1010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524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Outline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066800"/>
            <a:ext cx="8153400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Tx/>
              <a:buChar char="-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/>
                <a:cs typeface="Tahoma"/>
              </a:rPr>
              <a:t>   Motivation: </a:t>
            </a:r>
            <a:r>
              <a:rPr lang="en-US" sz="2200" dirty="0" smtClean="0">
                <a:solidFill>
                  <a:srgbClr val="008000"/>
                </a:solidFill>
                <a:latin typeface="Tahoma"/>
                <a:cs typeface="Tahoma"/>
              </a:rPr>
              <a:t>Mitigating asymmetric </a:t>
            </a:r>
            <a:r>
              <a:rPr lang="en-US" sz="2200" dirty="0" err="1" smtClean="0">
                <a:solidFill>
                  <a:srgbClr val="008000"/>
                </a:solidFill>
                <a:latin typeface="Tahoma"/>
                <a:cs typeface="Tahoma"/>
              </a:rPr>
              <a:t>DDoS</a:t>
            </a:r>
            <a:r>
              <a:rPr lang="en-US" sz="2200" dirty="0" smtClean="0">
                <a:solidFill>
                  <a:srgbClr val="008000"/>
                </a:solidFill>
                <a:latin typeface="Tahoma"/>
                <a:cs typeface="Tahoma"/>
              </a:rPr>
              <a:t> attacks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2200" dirty="0" smtClean="0">
                <a:solidFill>
                  <a:srgbClr val="008000"/>
                </a:solidFill>
                <a:latin typeface="Tahoma"/>
                <a:cs typeface="Tahoma"/>
              </a:rPr>
              <a:t>Existing defenses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2200" dirty="0" smtClean="0">
                <a:solidFill>
                  <a:srgbClr val="008000"/>
                </a:solidFill>
                <a:latin typeface="Tahoma"/>
                <a:cs typeface="Tahoma"/>
              </a:rPr>
              <a:t>Approach: </a:t>
            </a:r>
            <a:r>
              <a:rPr lang="en-US" sz="2200" dirty="0" err="1" smtClean="0">
                <a:solidFill>
                  <a:srgbClr val="008000"/>
                </a:solidFill>
                <a:latin typeface="Tahoma"/>
                <a:cs typeface="Tahoma"/>
              </a:rPr>
              <a:t>SplitStack</a:t>
            </a:r>
            <a:endParaRPr lang="en-US" sz="2200" dirty="0" smtClean="0">
              <a:solidFill>
                <a:srgbClr val="008000"/>
              </a:solidFill>
              <a:latin typeface="Tahoma"/>
              <a:cs typeface="Tahoma"/>
            </a:endParaRP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2200" dirty="0" err="1" smtClean="0">
                <a:solidFill>
                  <a:srgbClr val="FF0000"/>
                </a:solidFill>
                <a:latin typeface="Tahoma"/>
                <a:cs typeface="Tahoma"/>
              </a:rPr>
              <a:t>SplitStack</a:t>
            </a:r>
            <a:r>
              <a:rPr lang="en-US" sz="2200" dirty="0" smtClean="0">
                <a:solidFill>
                  <a:srgbClr val="FF0000"/>
                </a:solidFill>
                <a:latin typeface="Tahoma"/>
                <a:cs typeface="Tahoma"/>
              </a:rPr>
              <a:t> architecture</a:t>
            </a:r>
          </a:p>
          <a:p>
            <a:pPr lvl="1">
              <a:spcBef>
                <a:spcPct val="20000"/>
              </a:spcBef>
              <a:buFontTx/>
              <a:buChar char="-"/>
              <a:defRPr/>
            </a:pP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 How should the partitions look like?</a:t>
            </a:r>
          </a:p>
          <a:p>
            <a:pPr lvl="1">
              <a:spcBef>
                <a:spcPct val="20000"/>
              </a:spcBef>
              <a:buFontTx/>
              <a:buChar char="-"/>
              <a:defRPr/>
            </a:pP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 How should the MSUs interact?</a:t>
            </a:r>
          </a:p>
          <a:p>
            <a:pPr lvl="1">
              <a:spcBef>
                <a:spcPct val="20000"/>
              </a:spcBef>
              <a:buFontTx/>
              <a:buChar char="-"/>
              <a:defRPr/>
            </a:pP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 Dataflow transformation</a:t>
            </a:r>
          </a:p>
          <a:p>
            <a:pPr lvl="1">
              <a:spcBef>
                <a:spcPct val="20000"/>
              </a:spcBef>
              <a:buFontTx/>
              <a:buChar char="-"/>
              <a:defRPr/>
            </a:pPr>
            <a:r>
              <a:rPr lang="en-US" sz="200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Routing tables</a:t>
            </a:r>
          </a:p>
          <a:p>
            <a:pPr lvl="1">
              <a:spcBef>
                <a:spcPct val="20000"/>
              </a:spcBef>
              <a:buFontTx/>
              <a:buChar char="-"/>
              <a:defRPr/>
            </a:pP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 The </a:t>
            </a:r>
            <a:r>
              <a:rPr lang="en-US" sz="2000" dirty="0" err="1" smtClean="0">
                <a:solidFill>
                  <a:srgbClr val="FF0000"/>
                </a:solidFill>
                <a:latin typeface="Tahoma"/>
                <a:cs typeface="Tahoma"/>
              </a:rPr>
              <a:t>SplitStack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 controller</a:t>
            </a:r>
          </a:p>
          <a:p>
            <a:pPr lvl="1">
              <a:spcBef>
                <a:spcPct val="20000"/>
              </a:spcBef>
              <a:buFontTx/>
              <a:buChar char="-"/>
              <a:defRPr/>
            </a:pPr>
            <a:r>
              <a:rPr lang="en-US" sz="200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MSU scheduling</a:t>
            </a:r>
          </a:p>
          <a:p>
            <a:pPr>
              <a:spcBef>
                <a:spcPct val="20000"/>
              </a:spcBef>
              <a:buFontTx/>
              <a:buChar char="-"/>
              <a:defRPr/>
            </a:pPr>
            <a:r>
              <a:rPr lang="en-US" sz="2200" dirty="0" smtClean="0">
                <a:latin typeface="Tahoma"/>
                <a:cs typeface="Tahoma"/>
              </a:rPr>
              <a:t>   Case study: Mitigating SSL renegotiation attacks</a:t>
            </a:r>
          </a:p>
          <a:p>
            <a:pPr>
              <a:spcBef>
                <a:spcPct val="20000"/>
              </a:spcBef>
              <a:buFontTx/>
              <a:buChar char="-"/>
              <a:defRPr/>
            </a:pPr>
            <a:r>
              <a:rPr lang="en-US" sz="2200" dirty="0" smtClean="0">
                <a:latin typeface="Tahoma"/>
                <a:cs typeface="Tahoma"/>
              </a:rPr>
              <a:t>   Ongoing work</a:t>
            </a:r>
            <a:endParaRPr lang="en-US" sz="2200" dirty="0">
              <a:latin typeface="Tahoma"/>
              <a:cs typeface="Tahoma"/>
            </a:endParaRPr>
          </a:p>
          <a:p>
            <a:pPr>
              <a:spcBef>
                <a:spcPct val="20000"/>
              </a:spcBef>
              <a:buFontTx/>
              <a:buChar char="-"/>
              <a:defRPr/>
            </a:pPr>
            <a:r>
              <a:rPr lang="en-US" sz="2200" dirty="0" smtClean="0">
                <a:latin typeface="Tahoma"/>
                <a:cs typeface="Tahoma"/>
              </a:rPr>
              <a:t>   Conclusion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843" y="1143000"/>
            <a:ext cx="304800" cy="4121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524000"/>
            <a:ext cx="304800" cy="412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873809"/>
            <a:ext cx="304800" cy="41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53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228600" y="228600"/>
            <a:ext cx="9601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What should the partitions look like?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352800" y="2438400"/>
            <a:ext cx="2045708" cy="15482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634658" y="361085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Handshaking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344716" y="3230985"/>
            <a:ext cx="114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Assembly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427844" y="285266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Parsing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372212" y="3067059"/>
            <a:ext cx="119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Checksum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358647" y="2447904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Buffer management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3352800" y="1295400"/>
            <a:ext cx="2045709" cy="114177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3325215" y="2068125"/>
            <a:ext cx="20666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905899" y="206094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Cache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637906" y="1721213"/>
            <a:ext cx="114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SSL</a:t>
            </a:r>
            <a:endParaRPr lang="en-US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4374294" y="1306125"/>
            <a:ext cx="0" cy="7574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419600" y="1307068"/>
            <a:ext cx="119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Buffering</a:t>
            </a:r>
            <a:endParaRPr lang="en-US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4419600" y="1741483"/>
            <a:ext cx="1008900" cy="1111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605742" y="1557287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I/O</a:t>
            </a:r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5391902" y="3436391"/>
            <a:ext cx="17099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5562901" y="3067059"/>
            <a:ext cx="491558" cy="3693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409147" y="1946760"/>
            <a:ext cx="17099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5580146" y="1577428"/>
            <a:ext cx="491558" cy="3693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943600" y="1284948"/>
            <a:ext cx="1291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HTTP layer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943600" y="2763633"/>
            <a:ext cx="114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TCP layer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19600" y="2819400"/>
            <a:ext cx="0" cy="76200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352800" y="2819400"/>
            <a:ext cx="2057400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352800" y="3581400"/>
            <a:ext cx="2057400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352800" y="3200400"/>
            <a:ext cx="1066800" cy="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/>
          <p:cNvSpPr txBox="1">
            <a:spLocks/>
          </p:cNvSpPr>
          <p:nvPr/>
        </p:nvSpPr>
        <p:spPr>
          <a:xfrm>
            <a:off x="685800" y="4648200"/>
            <a:ext cx="8024015" cy="20924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2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/>
                <a:cs typeface="Tahoma"/>
              </a:rPr>
              <a:t>Minimal </a:t>
            </a:r>
            <a:r>
              <a:rPr lang="en-US" sz="2400" dirty="0" err="1" smtClean="0">
                <a:latin typeface="Tahoma"/>
                <a:cs typeface="Tahoma"/>
              </a:rPr>
              <a:t>Splittable</a:t>
            </a:r>
            <a:r>
              <a:rPr lang="en-US" sz="2400" dirty="0" smtClean="0">
                <a:latin typeface="Tahoma"/>
                <a:cs typeface="Tahoma"/>
              </a:rPr>
              <a:t> Units (MSUs)</a:t>
            </a:r>
          </a:p>
          <a:p>
            <a:pPr marL="800100" lvl="3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/>
                <a:cs typeface="Tahoma"/>
              </a:rPr>
              <a:t>Small, self-contained, with narrow interfaces to other MSUs</a:t>
            </a:r>
          </a:p>
          <a:p>
            <a:pPr marL="800100" lvl="3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/>
                <a:cs typeface="Tahoma"/>
              </a:rPr>
              <a:t>Can be replicated independently from other MSUs</a:t>
            </a:r>
          </a:p>
          <a:p>
            <a:pPr marL="800100" lvl="3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/>
                <a:cs typeface="Tahoma"/>
              </a:rPr>
              <a:t>Example: SSL handling, TCP handshaking, …</a:t>
            </a:r>
          </a:p>
          <a:p>
            <a:pPr marL="342900" lvl="2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2000" dirty="0" smtClean="0">
              <a:latin typeface="Tahoma"/>
              <a:cs typeface="Tahoma"/>
            </a:endParaRPr>
          </a:p>
          <a:p>
            <a:pPr marL="800100" lvl="3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2400" dirty="0" smtClean="0">
              <a:latin typeface="Tahoma"/>
              <a:cs typeface="Tahoma"/>
            </a:endParaRPr>
          </a:p>
          <a:p>
            <a:pPr marL="800100" lvl="3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2400" dirty="0" smtClean="0">
              <a:latin typeface="Tahoma"/>
              <a:cs typeface="Tahoma"/>
            </a:endParaRPr>
          </a:p>
          <a:p>
            <a:pPr marL="342900" lvl="2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24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12938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51" grpId="0"/>
      <p:bldP spid="52" grpId="0"/>
      <p:bldP spid="54" grpId="0"/>
      <p:bldP spid="56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228600" y="228600"/>
            <a:ext cx="9601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How would the MSUs interact?</a:t>
            </a:r>
            <a:endParaRPr lang="en-US" sz="3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2000" y="5029200"/>
            <a:ext cx="896665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/>
                <a:cs typeface="Tahoma"/>
              </a:rPr>
              <a:t>MSUs form dataflow graphs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/>
                <a:cs typeface="Tahoma"/>
              </a:rPr>
              <a:t>Nodes </a:t>
            </a:r>
            <a:r>
              <a:rPr lang="en-US" sz="2000" dirty="0" smtClean="0">
                <a:latin typeface="Tahoma"/>
                <a:cs typeface="Tahoma"/>
                <a:sym typeface="Wingdings"/>
              </a:rPr>
              <a:t> MSUs, edges  communication</a:t>
            </a:r>
            <a:endParaRPr lang="en-US" sz="2000" dirty="0">
              <a:latin typeface="Tahoma"/>
              <a:cs typeface="Tahoma"/>
            </a:endParaRPr>
          </a:p>
          <a:p>
            <a:pPr marL="800100" lvl="2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/>
                <a:cs typeface="Tahoma"/>
              </a:rPr>
              <a:t>Requests are routed through the stack (network-in-a-SW-stack!)</a:t>
            </a:r>
          </a:p>
        </p:txBody>
      </p:sp>
      <p:sp>
        <p:nvSpPr>
          <p:cNvPr id="2" name="Rectangle 1"/>
          <p:cNvSpPr/>
          <p:nvPr/>
        </p:nvSpPr>
        <p:spPr>
          <a:xfrm>
            <a:off x="3124200" y="2209800"/>
            <a:ext cx="990600" cy="7680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114800" y="2209800"/>
            <a:ext cx="990600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24200" y="2971800"/>
            <a:ext cx="1975104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114800" y="2587752"/>
            <a:ext cx="990600" cy="384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3352800" y="2438400"/>
            <a:ext cx="1066800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I/O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4114800" y="2209800"/>
            <a:ext cx="119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Buffering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4343399" y="2590800"/>
            <a:ext cx="114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SSL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3733800" y="2971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Cache</a:t>
            </a:r>
            <a:endParaRPr lang="en-US" dirty="0"/>
          </a:p>
        </p:txBody>
      </p:sp>
      <p:sp>
        <p:nvSpPr>
          <p:cNvPr id="6" name="Parallelogram 5"/>
          <p:cNvSpPr/>
          <p:nvPr/>
        </p:nvSpPr>
        <p:spPr>
          <a:xfrm>
            <a:off x="3657600" y="4419600"/>
            <a:ext cx="1066800" cy="381000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BEGIN</a:t>
            </a:r>
            <a:endParaRPr lang="en-US" dirty="0"/>
          </a:p>
        </p:txBody>
      </p:sp>
      <p:sp>
        <p:nvSpPr>
          <p:cNvPr id="89" name="Parallelogram 88"/>
          <p:cNvSpPr/>
          <p:nvPr/>
        </p:nvSpPr>
        <p:spPr>
          <a:xfrm>
            <a:off x="3810000" y="1524000"/>
            <a:ext cx="838200" cy="381000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END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flipV="1">
            <a:off x="4191000" y="39624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V="1">
            <a:off x="2895600" y="1981200"/>
            <a:ext cx="7620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 flipV="1">
            <a:off x="4648200" y="19812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 flipV="1">
            <a:off x="2743200" y="3048000"/>
            <a:ext cx="685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953000" y="32766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5638800" y="25146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Hexagon 6"/>
          <p:cNvSpPr/>
          <p:nvPr/>
        </p:nvSpPr>
        <p:spPr>
          <a:xfrm>
            <a:off x="4800600" y="4572000"/>
            <a:ext cx="228600" cy="228600"/>
          </a:xfrm>
          <a:prstGeom prst="hexag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7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3.33333E-6 0.0953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0.00035 0.094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472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0.01111 L -0.12083 0.0106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-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48148E-6 L -0.125 0.005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25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0.1099 -0.015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6" y="-78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10416 -0.0166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-83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1 0.0444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222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10417 0.050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6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972 -0.03935 -0.01927 -0.07847 -0.00278 -0.11111 C 0.01371 -0.14375 0.08073 -0.15833 0.09861 -0.1963 C 0.11649 -0.23426 0.12448 -0.30255 0.10417 -0.33889 C 0.08385 -0.37523 -0.00226 -0.40208 -0.02361 -0.41481 " pathEditMode="relative" ptsTypes="aaaaA">
                                      <p:cBhvr>
                                        <p:cTn id="5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" presetClass="exit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84" grpId="0" animBg="1"/>
      <p:bldP spid="85" grpId="0"/>
      <p:bldP spid="86" grpId="0"/>
      <p:bldP spid="87" grpId="0"/>
      <p:bldP spid="88" grpId="0"/>
      <p:bldP spid="6" grpId="0" animBg="1"/>
      <p:bldP spid="89" grpId="0" animBg="1"/>
      <p:bldP spid="7" grpId="0" animBg="1"/>
      <p:bldP spid="7" grpId="1" animBg="1"/>
      <p:bldP spid="7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228600" y="-76200"/>
            <a:ext cx="9601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Dataflow transformation</a:t>
            </a:r>
            <a:endParaRPr lang="en-US" sz="3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5800" y="4685740"/>
            <a:ext cx="8966651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/>
                <a:cs typeface="Tahoma"/>
              </a:rPr>
              <a:t>MSUs are monitored to detect attacks</a:t>
            </a:r>
            <a:endParaRPr lang="en-US" sz="2400" dirty="0">
              <a:latin typeface="Tahoma"/>
              <a:cs typeface="Tahoma"/>
            </a:endParaRP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/>
                <a:cs typeface="Tahoma"/>
              </a:rPr>
              <a:t>MSUs can be replicated to </a:t>
            </a:r>
            <a:r>
              <a:rPr lang="en-US" sz="2400" dirty="0">
                <a:latin typeface="Tahoma"/>
                <a:cs typeface="Tahoma"/>
              </a:rPr>
              <a:t>disperse </a:t>
            </a:r>
            <a:r>
              <a:rPr lang="en-US" sz="2400" dirty="0" smtClean="0">
                <a:latin typeface="Tahoma"/>
                <a:cs typeface="Tahoma"/>
              </a:rPr>
              <a:t>attacks (add, clone)</a:t>
            </a:r>
            <a:endParaRPr lang="en-US" sz="2400" dirty="0">
              <a:latin typeface="Tahoma"/>
              <a:cs typeface="Tahoma"/>
            </a:endParaRP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/>
                <a:cs typeface="Tahoma"/>
              </a:rPr>
              <a:t>Dataflow graph can be reconfigured (reassign)</a:t>
            </a: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/>
                <a:cs typeface="Tahoma"/>
              </a:rPr>
              <a:t>MSUs can be torn down (remove)</a:t>
            </a:r>
            <a:endParaRPr lang="en-US" sz="2400" dirty="0">
              <a:latin typeface="Tahoma"/>
              <a:cs typeface="Tahoma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80999" y="1441704"/>
            <a:ext cx="990600" cy="7680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133599" y="1371600"/>
            <a:ext cx="990600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838199" y="2590800"/>
            <a:ext cx="1975104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133599" y="1905000"/>
            <a:ext cx="990600" cy="384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609599" y="1676400"/>
            <a:ext cx="1066800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I/O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2133599" y="1371600"/>
            <a:ext cx="119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Buffering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1447799" y="2590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Cache</a:t>
            </a:r>
            <a:endParaRPr lang="en-US" dirty="0"/>
          </a:p>
        </p:txBody>
      </p:sp>
      <p:sp>
        <p:nvSpPr>
          <p:cNvPr id="62" name="Parallelogram 61"/>
          <p:cNvSpPr/>
          <p:nvPr/>
        </p:nvSpPr>
        <p:spPr>
          <a:xfrm>
            <a:off x="1295399" y="3352800"/>
            <a:ext cx="1066800" cy="381000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BEGIN</a:t>
            </a:r>
            <a:endParaRPr lang="en-US" dirty="0"/>
          </a:p>
        </p:txBody>
      </p:sp>
      <p:sp>
        <p:nvSpPr>
          <p:cNvPr id="63" name="Parallelogram 62"/>
          <p:cNvSpPr/>
          <p:nvPr/>
        </p:nvSpPr>
        <p:spPr>
          <a:xfrm>
            <a:off x="1447799" y="762000"/>
            <a:ext cx="838200" cy="381000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END</a:t>
            </a:r>
            <a:endParaRPr lang="en-US" dirty="0"/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1828799" y="30480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1295399" y="11430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1981199" y="11430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 flipV="1">
            <a:off x="914399" y="22098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2209799" y="22860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2666999" y="16764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0" name="Picture 69" descr="C:\Users\Andreas Haeberlen\AppData\Local\Microsoft\Windows\Temporary Internet Files\Content.IE5\EUZBJCBX\MC90043156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295400" y="3810000"/>
            <a:ext cx="838200" cy="843788"/>
          </a:xfrm>
          <a:prstGeom prst="rect">
            <a:avLst/>
          </a:prstGeom>
          <a:noFill/>
        </p:spPr>
      </p:pic>
      <p:pic>
        <p:nvPicPr>
          <p:cNvPr id="71" name="Picture 70" descr="C:\Users\Andreas Haeberlen\AppData\Local\Microsoft\Windows\Temporary Internet Files\Content.IE5\EUZBJCBX\MC90043156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267200" y="3810000"/>
            <a:ext cx="838200" cy="843788"/>
          </a:xfrm>
          <a:prstGeom prst="rect">
            <a:avLst/>
          </a:prstGeom>
          <a:noFill/>
        </p:spPr>
      </p:pic>
      <p:pic>
        <p:nvPicPr>
          <p:cNvPr id="73" name="Picture 72" descr="C:\Users\Andreas Haeberlen\AppData\Local\Microsoft\Windows\Temporary Internet Files\Content.IE5\EUZBJCBX\MC90043156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162800" y="3810000"/>
            <a:ext cx="838200" cy="843788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 flipV="1">
            <a:off x="1828799" y="3048000"/>
            <a:ext cx="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2209799" y="2286000"/>
            <a:ext cx="5334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2133599" y="1905000"/>
            <a:ext cx="990600" cy="384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2362198" y="1905000"/>
            <a:ext cx="114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SSL</a:t>
            </a:r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4114799" y="1905000"/>
            <a:ext cx="1524000" cy="685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4571998" y="1976735"/>
            <a:ext cx="114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SSL</a:t>
            </a:r>
            <a:endParaRPr lang="en-US" sz="2400" dirty="0"/>
          </a:p>
        </p:txBody>
      </p:sp>
      <p:sp>
        <p:nvSpPr>
          <p:cNvPr id="83" name="Rectangle 82"/>
          <p:cNvSpPr/>
          <p:nvPr/>
        </p:nvSpPr>
        <p:spPr>
          <a:xfrm>
            <a:off x="7086600" y="1905000"/>
            <a:ext cx="1524000" cy="609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7543799" y="1976735"/>
            <a:ext cx="1143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SSL</a:t>
            </a:r>
            <a:endParaRPr lang="en-US" sz="2400" dirty="0"/>
          </a:p>
        </p:txBody>
      </p:sp>
      <p:cxnSp>
        <p:nvCxnSpPr>
          <p:cNvPr id="2051" name="Straight Connector 2050"/>
          <p:cNvCxnSpPr/>
          <p:nvPr/>
        </p:nvCxnSpPr>
        <p:spPr>
          <a:xfrm>
            <a:off x="2813303" y="2895600"/>
            <a:ext cx="50352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5" name="Straight Arrow Connector 2054"/>
          <p:cNvCxnSpPr>
            <a:endCxn id="81" idx="2"/>
          </p:cNvCxnSpPr>
          <p:nvPr/>
        </p:nvCxnSpPr>
        <p:spPr>
          <a:xfrm flipV="1">
            <a:off x="4876799" y="25908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9" name="Straight Arrow Connector 2058"/>
          <p:cNvCxnSpPr>
            <a:endCxn id="83" idx="2"/>
          </p:cNvCxnSpPr>
          <p:nvPr/>
        </p:nvCxnSpPr>
        <p:spPr>
          <a:xfrm flipV="1">
            <a:off x="7848599" y="2514600"/>
            <a:ext cx="1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2" name="Straight Arrow Connector 2061"/>
          <p:cNvCxnSpPr>
            <a:stCxn id="81" idx="0"/>
          </p:cNvCxnSpPr>
          <p:nvPr/>
        </p:nvCxnSpPr>
        <p:spPr>
          <a:xfrm flipH="1" flipV="1">
            <a:off x="3124199" y="1600200"/>
            <a:ext cx="1752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5" name="Straight Arrow Connector 2064"/>
          <p:cNvCxnSpPr>
            <a:stCxn id="83" idx="0"/>
          </p:cNvCxnSpPr>
          <p:nvPr/>
        </p:nvCxnSpPr>
        <p:spPr>
          <a:xfrm flipH="1" flipV="1">
            <a:off x="3124199" y="1524000"/>
            <a:ext cx="4724401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688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61" grpId="0"/>
      <p:bldP spid="62" grpId="0" animBg="1"/>
      <p:bldP spid="63" grpId="0" animBg="1"/>
      <p:bldP spid="79" grpId="1" animBg="1"/>
      <p:bldP spid="79" grpId="2" animBg="1"/>
      <p:bldP spid="80" grpId="0"/>
      <p:bldP spid="81" grpId="0" animBg="1"/>
      <p:bldP spid="82" grpId="0"/>
      <p:bldP spid="83" grpId="0" animBg="1"/>
      <p:bldP spid="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38604" y="142195"/>
            <a:ext cx="8305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Routing tables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720389" y="4226018"/>
            <a:ext cx="8024015" cy="281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2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/>
                <a:cs typeface="Tahoma"/>
              </a:rPr>
              <a:t>Each MSU has a set of reconfigurable routing tables</a:t>
            </a:r>
          </a:p>
          <a:p>
            <a:pPr marL="800100" lvl="3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/>
                <a:cs typeface="Tahoma"/>
                <a:sym typeface="Wingdings"/>
              </a:rPr>
              <a:t>SDN-in-a-SW-stack!</a:t>
            </a:r>
          </a:p>
          <a:p>
            <a:pPr marL="342900" lvl="2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/>
                <a:cs typeface="Tahoma"/>
                <a:sym typeface="Wingdings"/>
              </a:rPr>
              <a:t>Routing entries:</a:t>
            </a:r>
            <a:endParaRPr lang="en-US" sz="2400" dirty="0" smtClean="0">
              <a:latin typeface="Tahoma"/>
              <a:cs typeface="Tahoma"/>
            </a:endParaRPr>
          </a:p>
          <a:p>
            <a:pPr marL="800100" lvl="3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/>
                <a:cs typeface="Tahoma"/>
              </a:rPr>
              <a:t>Routing keys </a:t>
            </a:r>
            <a:r>
              <a:rPr lang="en-US" sz="2000" dirty="0" smtClean="0">
                <a:latin typeface="Tahoma"/>
                <a:cs typeface="Tahoma"/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latin typeface="Tahoma"/>
                <a:cs typeface="Tahoma"/>
              </a:rPr>
              <a:t> five-tuple, key-value hash, …</a:t>
            </a:r>
          </a:p>
          <a:p>
            <a:pPr marL="800100" lvl="3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/>
                <a:cs typeface="Tahoma"/>
              </a:rPr>
              <a:t>Routing </a:t>
            </a:r>
            <a:r>
              <a:rPr lang="en-US" sz="2000" dirty="0" err="1" smtClean="0">
                <a:latin typeface="Tahoma"/>
                <a:cs typeface="Tahoma"/>
              </a:rPr>
              <a:t>dest</a:t>
            </a:r>
            <a:r>
              <a:rPr lang="en-US" sz="2000" dirty="0" smtClean="0">
                <a:latin typeface="Tahoma"/>
                <a:cs typeface="Tahoma"/>
              </a:rPr>
              <a:t>. </a:t>
            </a:r>
            <a:r>
              <a:rPr lang="en-US" sz="2000" dirty="0" smtClean="0">
                <a:latin typeface="Tahoma"/>
                <a:cs typeface="Tahoma"/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latin typeface="Tahoma"/>
                <a:cs typeface="Tahoma"/>
              </a:rPr>
              <a:t> routes requests to through the stack</a:t>
            </a:r>
          </a:p>
          <a:p>
            <a:pPr marL="800100" lvl="3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/>
                <a:cs typeface="Tahoma"/>
              </a:rPr>
              <a:t>Incoming queue </a:t>
            </a:r>
            <a:r>
              <a:rPr lang="en-US" sz="2000" dirty="0" smtClean="0">
                <a:latin typeface="Tahoma"/>
                <a:cs typeface="Tahoma"/>
                <a:sym typeface="Wingdings"/>
              </a:rPr>
              <a:t> stores incoming requests</a:t>
            </a:r>
          </a:p>
          <a:p>
            <a:pPr marL="800100" lvl="3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2000" dirty="0" smtClean="0">
              <a:latin typeface="Tahoma"/>
              <a:cs typeface="Tahoma"/>
            </a:endParaRPr>
          </a:p>
          <a:p>
            <a:pPr marL="800100" lvl="3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2400" dirty="0" smtClean="0">
              <a:latin typeface="Tahoma"/>
              <a:cs typeface="Tahoma"/>
            </a:endParaRPr>
          </a:p>
          <a:p>
            <a:pPr marL="800100" lvl="3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2400" dirty="0" smtClean="0">
              <a:latin typeface="Tahoma"/>
              <a:cs typeface="Tahoma"/>
            </a:endParaRPr>
          </a:p>
          <a:p>
            <a:pPr marL="342900" lvl="2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2400" dirty="0">
              <a:latin typeface="Tahoma"/>
              <a:cs typeface="Tahoma"/>
            </a:endParaRPr>
          </a:p>
        </p:txBody>
      </p:sp>
      <p:pic>
        <p:nvPicPr>
          <p:cNvPr id="122" name="Picture 2" descr="https://encrypted-tbn3.gstatic.com/images?q=tbn:ANd9GcS1TkSpSHuCEc6aB9yy_GNEYYe4uOJLqxTGtpzK4F2xdodOx2M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944503" y="7525030"/>
            <a:ext cx="97566" cy="8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3325214" y="2449125"/>
            <a:ext cx="2066688" cy="1548238"/>
            <a:chOff x="451413" y="381965"/>
            <a:chExt cx="2280212" cy="1666754"/>
          </a:xfrm>
        </p:grpSpPr>
        <p:sp>
          <p:nvSpPr>
            <p:cNvPr id="23" name="Rectangle 22"/>
            <p:cNvSpPr/>
            <p:nvPr/>
          </p:nvSpPr>
          <p:spPr>
            <a:xfrm>
              <a:off x="462988" y="381965"/>
              <a:ext cx="2257064" cy="166675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451413" y="1643606"/>
              <a:ext cx="228021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51413" y="800581"/>
              <a:ext cx="228021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51413" y="1219199"/>
              <a:ext cx="115746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591520" y="800581"/>
              <a:ext cx="0" cy="84302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3634658" y="361085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Handshaking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344716" y="3230985"/>
            <a:ext cx="114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Assembly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427844" y="285266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Parsing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301859" y="3067059"/>
            <a:ext cx="119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Checksum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358647" y="2447904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Buffer management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335704" y="1306125"/>
            <a:ext cx="2045709" cy="114177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>
            <a:off x="3325215" y="2068125"/>
            <a:ext cx="20666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905899" y="206094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Cache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4637906" y="1721213"/>
            <a:ext cx="114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SSL</a:t>
            </a:r>
            <a:endParaRPr lang="en-US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4374294" y="1306125"/>
            <a:ext cx="0" cy="7574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372513" y="1305684"/>
            <a:ext cx="119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Buffering</a:t>
            </a:r>
            <a:endParaRPr lang="en-US" dirty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4372513" y="1697838"/>
            <a:ext cx="1008900" cy="1111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605742" y="1557287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I/O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391902" y="3436391"/>
            <a:ext cx="17099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562901" y="3067059"/>
            <a:ext cx="491558" cy="3693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409147" y="1946760"/>
            <a:ext cx="17099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5580146" y="1577428"/>
            <a:ext cx="491558" cy="3693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943600" y="1284948"/>
            <a:ext cx="1291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HTTP layer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943600" y="2763633"/>
            <a:ext cx="114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TCP layer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8" name="Picture 4" descr="Image result for databa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112" y="1313525"/>
            <a:ext cx="166172" cy="1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Image result for databa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368" y="1323669"/>
            <a:ext cx="166172" cy="1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Image result for databa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368" y="1712064"/>
            <a:ext cx="166172" cy="1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Image result for databa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020" y="2080141"/>
            <a:ext cx="166172" cy="1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Image result for databa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316" y="2454285"/>
            <a:ext cx="166172" cy="1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Image result for databa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726" y="2835284"/>
            <a:ext cx="166172" cy="1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Image result for databa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550" y="2848190"/>
            <a:ext cx="166172" cy="1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Image result for databa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716" y="3216162"/>
            <a:ext cx="166172" cy="1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Image result for databa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716" y="3623219"/>
            <a:ext cx="166172" cy="1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Image result for databa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988" y="3631261"/>
            <a:ext cx="166172" cy="1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" descr="Image result for databa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84407"/>
            <a:ext cx="327114" cy="32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eft Bracket 14"/>
          <p:cNvSpPr/>
          <p:nvPr/>
        </p:nvSpPr>
        <p:spPr>
          <a:xfrm>
            <a:off x="1346617" y="1732339"/>
            <a:ext cx="107769" cy="100749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>
            <a:off x="1295400" y="2245613"/>
            <a:ext cx="4091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464690" y="1557671"/>
            <a:ext cx="1583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Routing keys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447800" y="1941147"/>
            <a:ext cx="1631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Routing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dest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 rot="5400000">
            <a:off x="1813126" y="2694342"/>
            <a:ext cx="424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…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447800" y="2286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Incoming queue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4000" y="1600200"/>
            <a:ext cx="1219200" cy="304800"/>
          </a:xfrm>
          <a:prstGeom prst="roundRect">
            <a:avLst/>
          </a:prstGeom>
          <a:solidFill>
            <a:srgbClr val="FF0000">
              <a:alpha val="3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>
            <a:off x="3181801" y="3798332"/>
            <a:ext cx="17099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2953201" y="3493532"/>
            <a:ext cx="228600" cy="29313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057400" y="3124200"/>
            <a:ext cx="152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Five-tuple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524000" y="1981200"/>
            <a:ext cx="1371600" cy="304800"/>
          </a:xfrm>
          <a:prstGeom prst="roundRect">
            <a:avLst/>
          </a:prstGeom>
          <a:solidFill>
            <a:srgbClr val="FF0000">
              <a:alpha val="3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105400" y="3352800"/>
            <a:ext cx="0" cy="838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886200" y="3352800"/>
            <a:ext cx="1219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3886200" y="2590800"/>
            <a:ext cx="0" cy="76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>
            <a:off x="3886200" y="2590800"/>
            <a:ext cx="990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4876800" y="1143000"/>
            <a:ext cx="0" cy="1447800"/>
          </a:xfrm>
          <a:prstGeom prst="line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84"/>
          <p:cNvSpPr/>
          <p:nvPr/>
        </p:nvSpPr>
        <p:spPr>
          <a:xfrm>
            <a:off x="1524000" y="2362200"/>
            <a:ext cx="1600200" cy="304800"/>
          </a:xfrm>
          <a:prstGeom prst="roundRect">
            <a:avLst/>
          </a:prstGeom>
          <a:solidFill>
            <a:srgbClr val="FF0000">
              <a:alpha val="3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053584" y="2895600"/>
            <a:ext cx="64008" cy="10972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5117592" y="2895600"/>
            <a:ext cx="64008" cy="10972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5193792" y="2895600"/>
            <a:ext cx="64008" cy="10972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5269992" y="2895600"/>
            <a:ext cx="64008" cy="10972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/>
          <p:nvPr/>
        </p:nvCxnSpPr>
        <p:spPr>
          <a:xfrm>
            <a:off x="5391902" y="2882558"/>
            <a:ext cx="17099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5562901" y="2513226"/>
            <a:ext cx="491558" cy="36933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5943600" y="2209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Incoming queue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840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-0.23768 -0.2111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92" y="-1055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9" grpId="0"/>
      <p:bldP spid="80" grpId="0"/>
      <p:bldP spid="81" grpId="0"/>
      <p:bldP spid="50" grpId="0"/>
      <p:bldP spid="3" grpId="0" animBg="1"/>
      <p:bldP spid="3" grpId="1" animBg="1"/>
      <p:bldP spid="59" grpId="0"/>
      <p:bldP spid="63" grpId="0" animBg="1"/>
      <p:bldP spid="63" grpId="1" animBg="1"/>
      <p:bldP spid="85" grpId="0" animBg="1"/>
      <p:bldP spid="85" grpId="1" animBg="1"/>
      <p:bldP spid="86" grpId="0" animBg="1"/>
      <p:bldP spid="87" grpId="0" animBg="1"/>
      <p:bldP spid="88" grpId="0" animBg="1"/>
      <p:bldP spid="89" grpId="0" animBg="1"/>
      <p:bldP spid="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228600" y="228600"/>
            <a:ext cx="9601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en-US" sz="3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SplitStack</a:t>
            </a:r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controller</a:t>
            </a:r>
            <a:endParaRPr lang="en-US" sz="3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15549" y="4724400"/>
            <a:ext cx="8966651" cy="238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/>
                <a:cs typeface="Tahoma"/>
              </a:rPr>
              <a:t>Analogous to SDN controllers</a:t>
            </a:r>
            <a:endParaRPr lang="en-US" sz="2400" dirty="0">
              <a:latin typeface="Tahoma"/>
              <a:cs typeface="Tahoma"/>
            </a:endParaRPr>
          </a:p>
          <a:p>
            <a:pPr marL="800100" lvl="2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/>
                <a:cs typeface="Tahoma"/>
              </a:rPr>
              <a:t>Has a global view of available resources</a:t>
            </a:r>
          </a:p>
          <a:p>
            <a:pPr marL="800100" lvl="2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/>
                <a:cs typeface="Tahoma"/>
              </a:rPr>
              <a:t>Monitors the MSUs </a:t>
            </a:r>
          </a:p>
          <a:p>
            <a:pPr marL="800100" lvl="2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/>
                <a:cs typeface="Tahoma"/>
              </a:rPr>
              <a:t>Invokes the graph transformation primitives</a:t>
            </a:r>
          </a:p>
          <a:p>
            <a:pPr marL="800100" lvl="2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/>
                <a:cs typeface="Tahoma"/>
              </a:rPr>
              <a:t>Updates the routing tables</a:t>
            </a:r>
            <a:endParaRPr lang="en-US" sz="2000" dirty="0">
              <a:latin typeface="Tahoma"/>
              <a:cs typeface="Tahoma"/>
            </a:endParaRP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2400" dirty="0">
              <a:latin typeface="Tahoma"/>
              <a:cs typeface="Tahoma"/>
            </a:endParaRPr>
          </a:p>
        </p:txBody>
      </p:sp>
      <p:sp>
        <p:nvSpPr>
          <p:cNvPr id="24" name="Cloud"/>
          <p:cNvSpPr>
            <a:spLocks noChangeAspect="1" noEditPoints="1" noChangeArrowheads="1"/>
          </p:cNvSpPr>
          <p:nvPr/>
        </p:nvSpPr>
        <p:spPr bwMode="auto">
          <a:xfrm>
            <a:off x="1676400" y="2558757"/>
            <a:ext cx="5486400" cy="19812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/>
          </a:p>
        </p:txBody>
      </p:sp>
      <p:pic>
        <p:nvPicPr>
          <p:cNvPr id="25" name="Picture 24" descr="C:\Users\Andreas Haeberlen\AppData\Local\Microsoft\Windows\Temporary Internet Files\Content.IE5\EUZBJCBX\MC90043156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14600" y="3549357"/>
            <a:ext cx="838200" cy="843788"/>
          </a:xfrm>
          <a:prstGeom prst="rect">
            <a:avLst/>
          </a:prstGeom>
          <a:noFill/>
        </p:spPr>
      </p:pic>
      <p:pic>
        <p:nvPicPr>
          <p:cNvPr id="26" name="Picture 25" descr="C:\Users\Andreas Haeberlen\AppData\Local\Microsoft\Windows\Temporary Internet Files\Content.IE5\EUZBJCBX\MC90043156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62400" y="3549357"/>
            <a:ext cx="838200" cy="843788"/>
          </a:xfrm>
          <a:prstGeom prst="rect">
            <a:avLst/>
          </a:prstGeom>
          <a:noFill/>
        </p:spPr>
      </p:pic>
      <p:pic>
        <p:nvPicPr>
          <p:cNvPr id="27" name="Picture 26" descr="C:\Users\Andreas Haeberlen\AppData\Local\Microsoft\Windows\Temporary Internet Files\Content.IE5\EUZBJCBX\MC90043156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410200" y="3396957"/>
            <a:ext cx="838200" cy="843788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3352800" y="1295400"/>
            <a:ext cx="2133600" cy="60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Controller</a:t>
            </a:r>
            <a:endParaRPr lang="en-US" sz="2000" b="1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124200" y="2057400"/>
            <a:ext cx="990600" cy="12954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19600" y="2057400"/>
            <a:ext cx="0" cy="14478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00600" y="2025357"/>
            <a:ext cx="914400" cy="12192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362200" y="3320757"/>
            <a:ext cx="609600" cy="304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SSL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48000" y="3473157"/>
            <a:ext cx="152400" cy="152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419600" y="1720557"/>
            <a:ext cx="152400" cy="152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953000" y="1720557"/>
            <a:ext cx="152400" cy="152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362200" y="3320757"/>
            <a:ext cx="609600" cy="30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SSL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62200" y="3320757"/>
            <a:ext cx="609600" cy="30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SSL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642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14166 -0.255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5.55112E-17 L 0.1 0.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150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5.55112E-17 L -0.00833 0.3333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15833 0.0111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325 0.0111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6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8" grpId="0" animBg="1"/>
      <p:bldP spid="28" grpId="1" animBg="1"/>
      <p:bldP spid="29" grpId="0" animBg="1"/>
      <p:bldP spid="2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228600" y="228600"/>
            <a:ext cx="9601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MSU scheduling</a:t>
            </a:r>
            <a:endParaRPr lang="en-US" sz="3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38200" y="5105400"/>
            <a:ext cx="8966651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/>
                <a:cs typeface="Tahoma"/>
              </a:rPr>
              <a:t>The controller schedules dataflow graphs</a:t>
            </a:r>
            <a:endParaRPr lang="en-US" sz="2400" dirty="0">
              <a:latin typeface="Tahoma"/>
              <a:cs typeface="Tahoma"/>
            </a:endParaRPr>
          </a:p>
          <a:p>
            <a:pPr marL="800100" lvl="2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/>
                <a:cs typeface="Tahoma"/>
              </a:rPr>
              <a:t>Makes optimized, global decisions</a:t>
            </a:r>
          </a:p>
          <a:p>
            <a:pPr marL="800100" lvl="2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/>
                <a:cs typeface="Tahoma"/>
              </a:rPr>
              <a:t>Meets real-time guarantees</a:t>
            </a:r>
          </a:p>
          <a:p>
            <a:pPr marL="800100" lvl="2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/>
                <a:cs typeface="Tahoma"/>
              </a:rPr>
              <a:t>Schedules should be resilient to attacks</a:t>
            </a:r>
            <a:endParaRPr lang="en-US" sz="2000" dirty="0">
              <a:latin typeface="Tahoma"/>
              <a:cs typeface="Tahoma"/>
            </a:endParaRP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2400" dirty="0">
              <a:latin typeface="Tahoma"/>
              <a:cs typeface="Tahoma"/>
            </a:endParaRPr>
          </a:p>
        </p:txBody>
      </p:sp>
      <p:sp>
        <p:nvSpPr>
          <p:cNvPr id="24" name="Cloud"/>
          <p:cNvSpPr>
            <a:spLocks noChangeAspect="1" noEditPoints="1" noChangeArrowheads="1"/>
          </p:cNvSpPr>
          <p:nvPr/>
        </p:nvSpPr>
        <p:spPr bwMode="auto">
          <a:xfrm>
            <a:off x="3048000" y="2971800"/>
            <a:ext cx="3048000" cy="19812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/>
          </a:p>
        </p:txBody>
      </p:sp>
      <p:pic>
        <p:nvPicPr>
          <p:cNvPr id="25" name="Picture 24" descr="C:\Users\Andreas Haeberlen\AppData\Local\Microsoft\Windows\Temporary Internet Files\Content.IE5\EUZBJCBX\MC90043156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267200" y="4038600"/>
            <a:ext cx="838200" cy="843788"/>
          </a:xfrm>
          <a:prstGeom prst="rect">
            <a:avLst/>
          </a:prstGeom>
          <a:noFill/>
        </p:spPr>
      </p:pic>
      <p:pic>
        <p:nvPicPr>
          <p:cNvPr id="26" name="Picture 25" descr="C:\Users\Andreas Haeberlen\AppData\Local\Microsoft\Windows\Temporary Internet Files\Content.IE5\EUZBJCBX\MC90043156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572000" y="3352800"/>
            <a:ext cx="838200" cy="843788"/>
          </a:xfrm>
          <a:prstGeom prst="rect">
            <a:avLst/>
          </a:prstGeom>
          <a:noFill/>
        </p:spPr>
      </p:pic>
      <p:pic>
        <p:nvPicPr>
          <p:cNvPr id="27" name="Picture 26" descr="C:\Users\Andreas Haeberlen\AppData\Local\Microsoft\Windows\Temporary Internet Files\Content.IE5\EUZBJCBX\MC90043156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429000" y="3352800"/>
            <a:ext cx="838200" cy="843788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3581400" y="1981200"/>
            <a:ext cx="2133600" cy="60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Controller</a:t>
            </a:r>
            <a:endParaRPr lang="en-US" sz="2000" b="1" dirty="0"/>
          </a:p>
        </p:txBody>
      </p:sp>
      <p:sp>
        <p:nvSpPr>
          <p:cNvPr id="18" name="Rectangle 17"/>
          <p:cNvSpPr/>
          <p:nvPr/>
        </p:nvSpPr>
        <p:spPr>
          <a:xfrm>
            <a:off x="152400" y="2051304"/>
            <a:ext cx="990600" cy="7680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905000" y="1981200"/>
            <a:ext cx="990600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09600" y="3200400"/>
            <a:ext cx="1975104" cy="38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905000" y="2514600"/>
            <a:ext cx="990600" cy="3840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81000" y="2286000"/>
            <a:ext cx="1066800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I/O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905000" y="1981200"/>
            <a:ext cx="119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Buffering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219200" y="3200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Cache</a:t>
            </a:r>
            <a:endParaRPr lang="en-US" dirty="0"/>
          </a:p>
        </p:txBody>
      </p:sp>
      <p:sp>
        <p:nvSpPr>
          <p:cNvPr id="29" name="Parallelogram 28"/>
          <p:cNvSpPr/>
          <p:nvPr/>
        </p:nvSpPr>
        <p:spPr>
          <a:xfrm>
            <a:off x="1066800" y="3962400"/>
            <a:ext cx="1066800" cy="381000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BEGIN</a:t>
            </a:r>
            <a:endParaRPr lang="en-US" dirty="0"/>
          </a:p>
        </p:txBody>
      </p:sp>
      <p:sp>
        <p:nvSpPr>
          <p:cNvPr id="30" name="Parallelogram 29"/>
          <p:cNvSpPr/>
          <p:nvPr/>
        </p:nvSpPr>
        <p:spPr>
          <a:xfrm>
            <a:off x="1219200" y="1371600"/>
            <a:ext cx="838200" cy="381000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END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1600200" y="36576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066800" y="17526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1752600" y="17526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85800" y="28194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981200" y="28956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438400" y="22860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362199" y="2514600"/>
            <a:ext cx="114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SSL</a:t>
            </a:r>
            <a:endParaRPr lang="en-US" dirty="0"/>
          </a:p>
        </p:txBody>
      </p:sp>
      <p:sp>
        <p:nvSpPr>
          <p:cNvPr id="2" name="Right Arrow 1"/>
          <p:cNvSpPr/>
          <p:nvPr/>
        </p:nvSpPr>
        <p:spPr>
          <a:xfrm>
            <a:off x="3048000" y="2133600"/>
            <a:ext cx="381000" cy="30480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16200000">
            <a:off x="4419600" y="2667000"/>
            <a:ext cx="381000" cy="30480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5867400" y="2209800"/>
            <a:ext cx="381000" cy="30480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705600" y="1600200"/>
            <a:ext cx="0" cy="1676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705600" y="3276600"/>
            <a:ext cx="1600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705600" y="1981200"/>
            <a:ext cx="304800" cy="1524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7010400" y="2209800"/>
            <a:ext cx="304800" cy="152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705600" y="2667000"/>
            <a:ext cx="533400" cy="1524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315200" y="2438400"/>
            <a:ext cx="5334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239000" y="2971800"/>
            <a:ext cx="1524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08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8" grpId="0"/>
      <p:bldP spid="29" grpId="0" animBg="1"/>
      <p:bldP spid="30" grpId="0" animBg="1"/>
      <p:bldP spid="40" grpId="0"/>
      <p:bldP spid="2" grpId="0" animBg="1"/>
      <p:bldP spid="41" grpId="0" animBg="1"/>
      <p:bldP spid="42" grpId="0" animBg="1"/>
      <p:bldP spid="9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524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Outline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066800"/>
            <a:ext cx="8153400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Tx/>
              <a:buChar char="-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/>
                <a:cs typeface="Tahoma"/>
              </a:rPr>
              <a:t>   Motivation: </a:t>
            </a:r>
            <a:r>
              <a:rPr lang="en-US" sz="2200" dirty="0" smtClean="0">
                <a:solidFill>
                  <a:srgbClr val="008000"/>
                </a:solidFill>
                <a:latin typeface="Tahoma"/>
                <a:cs typeface="Tahoma"/>
              </a:rPr>
              <a:t>Mitigating asymmetric </a:t>
            </a:r>
            <a:r>
              <a:rPr lang="en-US" sz="2200" dirty="0" err="1" smtClean="0">
                <a:solidFill>
                  <a:srgbClr val="008000"/>
                </a:solidFill>
                <a:latin typeface="Tahoma"/>
                <a:cs typeface="Tahoma"/>
              </a:rPr>
              <a:t>DDoS</a:t>
            </a:r>
            <a:r>
              <a:rPr lang="en-US" sz="2200" dirty="0" smtClean="0">
                <a:solidFill>
                  <a:srgbClr val="008000"/>
                </a:solidFill>
                <a:latin typeface="Tahoma"/>
                <a:cs typeface="Tahoma"/>
              </a:rPr>
              <a:t> attacks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ahoma"/>
              <a:cs typeface="Tahoma"/>
            </a:endParaRP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2200" dirty="0" smtClean="0">
                <a:solidFill>
                  <a:srgbClr val="008000"/>
                </a:solidFill>
                <a:latin typeface="Tahoma"/>
                <a:cs typeface="Tahoma"/>
              </a:rPr>
              <a:t>Existing defenses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2200" dirty="0" smtClean="0">
                <a:solidFill>
                  <a:srgbClr val="008000"/>
                </a:solidFill>
                <a:latin typeface="Tahoma"/>
                <a:cs typeface="Tahoma"/>
              </a:rPr>
              <a:t>Approach: </a:t>
            </a:r>
            <a:r>
              <a:rPr lang="en-US" sz="2200" dirty="0" err="1" smtClean="0">
                <a:solidFill>
                  <a:srgbClr val="008000"/>
                </a:solidFill>
                <a:latin typeface="Tahoma"/>
                <a:cs typeface="Tahoma"/>
              </a:rPr>
              <a:t>SplitStack</a:t>
            </a:r>
            <a:endParaRPr lang="en-US" sz="2200" dirty="0" smtClean="0">
              <a:solidFill>
                <a:srgbClr val="008000"/>
              </a:solidFill>
              <a:latin typeface="Tahoma"/>
              <a:cs typeface="Tahoma"/>
            </a:endParaRP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2200" dirty="0" err="1" smtClean="0">
                <a:solidFill>
                  <a:srgbClr val="008000"/>
                </a:solidFill>
                <a:latin typeface="Tahoma"/>
                <a:cs typeface="Tahoma"/>
              </a:rPr>
              <a:t>SplitStack</a:t>
            </a:r>
            <a:r>
              <a:rPr lang="en-US" sz="2200" dirty="0" smtClean="0">
                <a:solidFill>
                  <a:srgbClr val="008000"/>
                </a:solidFill>
                <a:latin typeface="Tahoma"/>
                <a:cs typeface="Tahoma"/>
              </a:rPr>
              <a:t> architecture</a:t>
            </a:r>
          </a:p>
          <a:p>
            <a:pPr lvl="1">
              <a:spcBef>
                <a:spcPct val="20000"/>
              </a:spcBef>
              <a:buFontTx/>
              <a:buChar char="-"/>
              <a:defRPr/>
            </a:pPr>
            <a:r>
              <a:rPr lang="en-US" sz="2000" dirty="0">
                <a:solidFill>
                  <a:srgbClr val="008000"/>
                </a:solidFill>
                <a:latin typeface="Tahoma"/>
                <a:cs typeface="Tahoma"/>
              </a:rPr>
              <a:t> How should the partitions look like?</a:t>
            </a:r>
          </a:p>
          <a:p>
            <a:pPr lvl="1">
              <a:spcBef>
                <a:spcPct val="20000"/>
              </a:spcBef>
              <a:buFontTx/>
              <a:buChar char="-"/>
              <a:defRPr/>
            </a:pPr>
            <a:r>
              <a:rPr lang="en-US" sz="2000" dirty="0">
                <a:solidFill>
                  <a:srgbClr val="008000"/>
                </a:solidFill>
                <a:latin typeface="Tahoma"/>
                <a:cs typeface="Tahoma"/>
              </a:rPr>
              <a:t> How should the MSUs interact?</a:t>
            </a:r>
          </a:p>
          <a:p>
            <a:pPr lvl="1">
              <a:spcBef>
                <a:spcPct val="20000"/>
              </a:spcBef>
              <a:buFontTx/>
              <a:buChar char="-"/>
              <a:defRPr/>
            </a:pPr>
            <a:r>
              <a:rPr lang="en-US" sz="2000" dirty="0">
                <a:solidFill>
                  <a:srgbClr val="008000"/>
                </a:solidFill>
                <a:latin typeface="Tahoma"/>
                <a:cs typeface="Tahoma"/>
              </a:rPr>
              <a:t> Dataflow transformation</a:t>
            </a:r>
          </a:p>
          <a:p>
            <a:pPr lvl="1">
              <a:spcBef>
                <a:spcPct val="20000"/>
              </a:spcBef>
              <a:buFontTx/>
              <a:buChar char="-"/>
              <a:defRPr/>
            </a:pPr>
            <a:r>
              <a:rPr lang="en-US" sz="2000" dirty="0">
                <a:solidFill>
                  <a:srgbClr val="008000"/>
                </a:solidFill>
                <a:latin typeface="Tahoma"/>
                <a:cs typeface="Tahoma"/>
              </a:rPr>
              <a:t> Routing tables</a:t>
            </a:r>
          </a:p>
          <a:p>
            <a:pPr lvl="1">
              <a:spcBef>
                <a:spcPct val="20000"/>
              </a:spcBef>
              <a:buFontTx/>
              <a:buChar char="-"/>
              <a:defRPr/>
            </a:pPr>
            <a:r>
              <a:rPr lang="en-US" sz="2000" dirty="0">
                <a:solidFill>
                  <a:srgbClr val="008000"/>
                </a:solidFill>
                <a:latin typeface="Tahoma"/>
                <a:cs typeface="Tahoma"/>
              </a:rPr>
              <a:t> The </a:t>
            </a:r>
            <a:r>
              <a:rPr lang="en-US" sz="2000" dirty="0" err="1">
                <a:solidFill>
                  <a:srgbClr val="008000"/>
                </a:solidFill>
                <a:latin typeface="Tahoma"/>
                <a:cs typeface="Tahoma"/>
              </a:rPr>
              <a:t>SplitStack</a:t>
            </a:r>
            <a:r>
              <a:rPr lang="en-US" sz="2000" dirty="0">
                <a:solidFill>
                  <a:srgbClr val="008000"/>
                </a:solidFill>
                <a:latin typeface="Tahoma"/>
                <a:cs typeface="Tahoma"/>
              </a:rPr>
              <a:t> controller</a:t>
            </a:r>
          </a:p>
          <a:p>
            <a:pPr lvl="1">
              <a:spcBef>
                <a:spcPct val="20000"/>
              </a:spcBef>
              <a:buFontTx/>
              <a:buChar char="-"/>
              <a:defRPr/>
            </a:pPr>
            <a:r>
              <a:rPr lang="en-US" sz="2000" dirty="0">
                <a:solidFill>
                  <a:srgbClr val="008000"/>
                </a:solidFill>
                <a:latin typeface="Tahoma"/>
                <a:cs typeface="Tahoma"/>
              </a:rPr>
              <a:t> MSU scheduling</a:t>
            </a:r>
          </a:p>
          <a:p>
            <a:pPr>
              <a:spcBef>
                <a:spcPct val="20000"/>
              </a:spcBef>
              <a:buFontTx/>
              <a:buChar char="-"/>
              <a:defRPr/>
            </a:pPr>
            <a:r>
              <a:rPr lang="en-US" sz="2200" dirty="0" smtClean="0">
                <a:solidFill>
                  <a:srgbClr val="FF0000"/>
                </a:solidFill>
                <a:latin typeface="Tahoma"/>
                <a:cs typeface="Tahoma"/>
              </a:rPr>
              <a:t>   Case study: Dispersing SSL renegotiation attacks</a:t>
            </a:r>
            <a:endParaRPr lang="en-US" sz="2200" dirty="0">
              <a:solidFill>
                <a:srgbClr val="FF0000"/>
              </a:solidFill>
              <a:latin typeface="Tahoma"/>
              <a:cs typeface="Tahoma"/>
            </a:endParaRPr>
          </a:p>
          <a:p>
            <a:pPr>
              <a:spcBef>
                <a:spcPct val="20000"/>
              </a:spcBef>
              <a:buFontTx/>
              <a:buChar char="-"/>
              <a:defRPr/>
            </a:pPr>
            <a:r>
              <a:rPr lang="en-US" sz="2200" dirty="0" smtClean="0">
                <a:latin typeface="Tahoma"/>
                <a:cs typeface="Tahoma"/>
              </a:rPr>
              <a:t>   Ongoing work   </a:t>
            </a:r>
          </a:p>
          <a:p>
            <a:pPr>
              <a:spcBef>
                <a:spcPct val="20000"/>
              </a:spcBef>
              <a:buFontTx/>
              <a:buChar char="-"/>
              <a:defRPr/>
            </a:pPr>
            <a:r>
              <a:rPr lang="en-US" sz="2200" dirty="0" smtClean="0">
                <a:latin typeface="Tahoma"/>
                <a:cs typeface="Tahoma"/>
              </a:rPr>
              <a:t>   Conclusion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843" y="1143000"/>
            <a:ext cx="304800" cy="4121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524000"/>
            <a:ext cx="304800" cy="412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873809"/>
            <a:ext cx="304800" cy="4121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254809"/>
            <a:ext cx="304800" cy="4121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635809"/>
            <a:ext cx="304800" cy="4121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971800"/>
            <a:ext cx="304800" cy="4121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321609"/>
            <a:ext cx="304800" cy="4121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702609"/>
            <a:ext cx="304800" cy="4121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083609"/>
            <a:ext cx="304800" cy="4121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419600"/>
            <a:ext cx="304800" cy="41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68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524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Experimental setup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38200" y="4343400"/>
            <a:ext cx="8264013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/>
                <a:cs typeface="Tahoma"/>
              </a:rPr>
              <a:t>Platform: </a:t>
            </a:r>
            <a:r>
              <a:rPr lang="en-US" sz="2400" dirty="0" err="1" smtClean="0">
                <a:latin typeface="Tahoma"/>
                <a:cs typeface="Tahoma"/>
              </a:rPr>
              <a:t>DETERLab</a:t>
            </a:r>
            <a:endParaRPr lang="en-US" sz="2400" dirty="0" smtClean="0">
              <a:latin typeface="Tahoma"/>
              <a:cs typeface="Tahoma"/>
            </a:endParaRP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/>
                <a:cs typeface="Tahoma"/>
              </a:rPr>
              <a:t>Server-side: Apache web server, MySQL, PHP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/>
                <a:cs typeface="Tahoma"/>
              </a:rPr>
              <a:t>SSL MSU approximated by </a:t>
            </a:r>
            <a:r>
              <a:rPr lang="en-US" sz="2000" dirty="0" err="1" smtClean="0">
                <a:latin typeface="Tahoma"/>
                <a:cs typeface="Tahoma"/>
              </a:rPr>
              <a:t>stunnel</a:t>
            </a:r>
            <a:endParaRPr lang="en-US" sz="2000" dirty="0" smtClean="0">
              <a:latin typeface="Tahoma"/>
              <a:cs typeface="Tahoma"/>
            </a:endParaRP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/>
                <a:cs typeface="Tahoma"/>
              </a:rPr>
              <a:t>Attacker-side: </a:t>
            </a:r>
            <a:r>
              <a:rPr lang="en-US" sz="2400" dirty="0" err="1" smtClean="0">
                <a:latin typeface="Tahoma"/>
                <a:cs typeface="Tahoma"/>
              </a:rPr>
              <a:t>thc</a:t>
            </a:r>
            <a:r>
              <a:rPr lang="en-US" sz="2400" dirty="0" smtClean="0">
                <a:latin typeface="Tahoma"/>
                <a:cs typeface="Tahoma"/>
              </a:rPr>
              <a:t>-</a:t>
            </a:r>
            <a:r>
              <a:rPr lang="en-US" sz="2400" dirty="0" err="1" smtClean="0">
                <a:latin typeface="Tahoma"/>
                <a:cs typeface="Tahoma"/>
              </a:rPr>
              <a:t>ssl</a:t>
            </a:r>
            <a:r>
              <a:rPr lang="en-US" sz="2400" dirty="0" smtClean="0">
                <a:latin typeface="Tahoma"/>
                <a:cs typeface="Tahoma"/>
              </a:rPr>
              <a:t>-dos tool (SSL renegotiation)</a:t>
            </a: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/>
                <a:cs typeface="Tahoma"/>
              </a:rPr>
              <a:t>Baseline: No defense at all</a:t>
            </a: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1524000" y="3671886"/>
            <a:ext cx="2204031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2">
              <a:spcBef>
                <a:spcPct val="20000"/>
              </a:spcBef>
              <a:buSzPct val="130000"/>
              <a:defRPr/>
            </a:pPr>
            <a:r>
              <a:rPr lang="en-US" dirty="0" smtClean="0">
                <a:latin typeface="Tahoma"/>
                <a:cs typeface="Tahoma"/>
              </a:rPr>
              <a:t>Naïve replication</a:t>
            </a:r>
            <a:endParaRPr lang="en-US" dirty="0" smtClean="0">
              <a:solidFill>
                <a:srgbClr val="FF0000"/>
              </a:solidFill>
              <a:latin typeface="Tahoma"/>
              <a:cs typeface="Tahoma"/>
            </a:endParaRPr>
          </a:p>
        </p:txBody>
      </p:sp>
      <p:pic>
        <p:nvPicPr>
          <p:cNvPr id="50" name="Picture 49" descr="C:\Users\Andreas Haeberlen\AppData\Local\Microsoft\Windows\Temporary Internet Files\Content.IE5\EUZBJCBX\MC90043156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194955" y="2562387"/>
            <a:ext cx="1143000" cy="1150620"/>
          </a:xfrm>
          <a:prstGeom prst="rect">
            <a:avLst/>
          </a:prstGeom>
          <a:noFill/>
        </p:spPr>
      </p:pic>
      <p:pic>
        <p:nvPicPr>
          <p:cNvPr id="51" name="Picture 50" descr="C:\Users\Andreas Haeberlen\AppData\Local\Microsoft\Windows\Temporary Internet Files\Content.IE5\EUZBJCBX\MC90043156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14600" y="2586632"/>
            <a:ext cx="1143000" cy="1150620"/>
          </a:xfrm>
          <a:prstGeom prst="rect">
            <a:avLst/>
          </a:prstGeom>
          <a:noFill/>
        </p:spPr>
      </p:pic>
      <p:sp>
        <p:nvSpPr>
          <p:cNvPr id="52" name="Rectangle 51"/>
          <p:cNvSpPr/>
          <p:nvPr/>
        </p:nvSpPr>
        <p:spPr>
          <a:xfrm>
            <a:off x="890155" y="1489835"/>
            <a:ext cx="1447800" cy="7620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2" descr="Image result for apach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26" y="1676706"/>
            <a:ext cx="1023148" cy="41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53"/>
          <p:cNvSpPr/>
          <p:nvPr/>
        </p:nvSpPr>
        <p:spPr>
          <a:xfrm>
            <a:off x="2781300" y="1484083"/>
            <a:ext cx="1447800" cy="7620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2" descr="Image result for apach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371" y="1670954"/>
            <a:ext cx="1023148" cy="41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Straight Connector 55"/>
          <p:cNvCxnSpPr/>
          <p:nvPr/>
        </p:nvCxnSpPr>
        <p:spPr>
          <a:xfrm>
            <a:off x="890153" y="2230963"/>
            <a:ext cx="708761" cy="498466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2138374" y="2251745"/>
            <a:ext cx="199582" cy="44363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781298" y="2299355"/>
            <a:ext cx="253889" cy="403928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3478529" y="2320137"/>
            <a:ext cx="750572" cy="48815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 descr="C:\Users\Andreas Haeberlen\AppData\Local\Microsoft\Windows\Temporary Internet Files\Content.IE5\EUZBJCBX\MC90043156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628563" y="2562387"/>
            <a:ext cx="1143000" cy="1150620"/>
          </a:xfrm>
          <a:prstGeom prst="rect">
            <a:avLst/>
          </a:prstGeom>
          <a:noFill/>
        </p:spPr>
      </p:pic>
      <p:pic>
        <p:nvPicPr>
          <p:cNvPr id="62" name="Picture 61" descr="C:\Users\Andreas Haeberlen\AppData\Local\Microsoft\Windows\Temporary Internet Files\Content.IE5\EUZBJCBX\MC90043156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948208" y="2586632"/>
            <a:ext cx="1143000" cy="1150620"/>
          </a:xfrm>
          <a:prstGeom prst="rect">
            <a:avLst/>
          </a:prstGeom>
          <a:noFill/>
        </p:spPr>
      </p:pic>
      <p:sp>
        <p:nvSpPr>
          <p:cNvPr id="63" name="Rectangle 62"/>
          <p:cNvSpPr/>
          <p:nvPr/>
        </p:nvSpPr>
        <p:spPr>
          <a:xfrm>
            <a:off x="5323763" y="1489835"/>
            <a:ext cx="1447800" cy="7620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2" descr="Image result for apach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95" y="1841911"/>
            <a:ext cx="1023148" cy="41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5" name="Straight Connector 64"/>
          <p:cNvCxnSpPr/>
          <p:nvPr/>
        </p:nvCxnSpPr>
        <p:spPr>
          <a:xfrm>
            <a:off x="5323761" y="2230963"/>
            <a:ext cx="708761" cy="498466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6571982" y="2251745"/>
            <a:ext cx="199582" cy="44363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7468795" y="2299355"/>
            <a:ext cx="50913" cy="403928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7795739" y="2305829"/>
            <a:ext cx="124535" cy="443342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6174758" y="1498181"/>
            <a:ext cx="596805" cy="275970"/>
          </a:xfrm>
          <a:prstGeom prst="rec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SSL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086600" y="1524000"/>
            <a:ext cx="1447800" cy="762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SSL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74758" y="1498181"/>
            <a:ext cx="596805" cy="275970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SSL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6248400" y="3657600"/>
            <a:ext cx="22860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2">
              <a:spcBef>
                <a:spcPct val="20000"/>
              </a:spcBef>
              <a:buSzPct val="130000"/>
              <a:defRPr/>
            </a:pPr>
            <a:r>
              <a:rPr lang="en-US" dirty="0" err="1" smtClean="0">
                <a:latin typeface="Tahoma"/>
                <a:cs typeface="Tahoma"/>
              </a:rPr>
              <a:t>SplitStack</a:t>
            </a:r>
            <a:endParaRPr lang="en-US" dirty="0" smtClean="0">
              <a:solidFill>
                <a:srgbClr val="FF0000"/>
              </a:solidFill>
              <a:latin typeface="Tahoma"/>
              <a:cs typeface="Tahoma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724400" y="1524000"/>
            <a:ext cx="0" cy="23622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978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524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Results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51387" y="5638800"/>
            <a:ext cx="8264013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err="1" smtClean="0">
                <a:latin typeface="Tahoma"/>
                <a:cs typeface="Tahoma"/>
              </a:rPr>
              <a:t>SplitStack</a:t>
            </a:r>
            <a:r>
              <a:rPr lang="en-US" sz="2400" dirty="0" smtClean="0">
                <a:latin typeface="Tahoma"/>
                <a:cs typeface="Tahoma"/>
              </a:rPr>
              <a:t> can use available resources better when mitigating </a:t>
            </a:r>
            <a:r>
              <a:rPr lang="en-US" sz="2400" dirty="0" err="1" smtClean="0">
                <a:latin typeface="Tahoma"/>
                <a:cs typeface="Tahoma"/>
              </a:rPr>
              <a:t>DDoS</a:t>
            </a:r>
            <a:r>
              <a:rPr lang="en-US" sz="2400" dirty="0" smtClean="0">
                <a:latin typeface="Tahoma"/>
                <a:cs typeface="Tahoma"/>
              </a:rPr>
              <a:t> attacks</a:t>
            </a:r>
            <a:endParaRPr lang="en-US" sz="2000" dirty="0">
              <a:latin typeface="Tahoma"/>
              <a:cs typeface="Tahoma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33400" y="1443334"/>
            <a:ext cx="1752600" cy="3528619"/>
            <a:chOff x="-1338122" y="2614348"/>
            <a:chExt cx="2296231" cy="3227188"/>
          </a:xfrm>
        </p:grpSpPr>
        <p:sp>
          <p:nvSpPr>
            <p:cNvPr id="9" name="Rectangle 8"/>
            <p:cNvSpPr/>
            <p:nvPr/>
          </p:nvSpPr>
          <p:spPr>
            <a:xfrm>
              <a:off x="-1338122" y="2684039"/>
              <a:ext cx="2296231" cy="6474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latin typeface="Tahoma"/>
                  <a:cs typeface="Tahoma"/>
                </a:rPr>
                <a:t>Normalized throughput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895625" y="2614348"/>
              <a:ext cx="0" cy="3227188"/>
            </a:xfrm>
            <a:prstGeom prst="line">
              <a:avLst/>
            </a:prstGeom>
            <a:ln w="57150" cmpd="sng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1713590" y="1900534"/>
            <a:ext cx="49621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2000" b="1" dirty="0" smtClean="0"/>
              <a:t>4</a:t>
            </a:r>
          </a:p>
          <a:p>
            <a:pPr algn="r">
              <a:spcBef>
                <a:spcPct val="20000"/>
              </a:spcBef>
              <a:defRPr/>
            </a:pPr>
            <a:endParaRPr lang="en-US" sz="2000" b="1" dirty="0" smtClean="0"/>
          </a:p>
          <a:p>
            <a:pPr algn="r">
              <a:spcBef>
                <a:spcPct val="20000"/>
              </a:spcBef>
              <a:defRPr/>
            </a:pPr>
            <a:r>
              <a:rPr lang="en-US" sz="2000" b="1" dirty="0" smtClean="0"/>
              <a:t>3</a:t>
            </a:r>
          </a:p>
          <a:p>
            <a:pPr algn="r">
              <a:spcBef>
                <a:spcPct val="20000"/>
              </a:spcBef>
              <a:defRPr/>
            </a:pPr>
            <a:endParaRPr lang="en-US" sz="2000" b="1" dirty="0" smtClean="0"/>
          </a:p>
          <a:p>
            <a:pPr algn="r">
              <a:spcBef>
                <a:spcPct val="20000"/>
              </a:spcBef>
              <a:defRPr/>
            </a:pPr>
            <a:r>
              <a:rPr lang="en-US" sz="2000" b="1" dirty="0" smtClean="0"/>
              <a:t>2</a:t>
            </a:r>
          </a:p>
          <a:p>
            <a:pPr algn="r">
              <a:spcBef>
                <a:spcPct val="20000"/>
              </a:spcBef>
              <a:defRPr/>
            </a:pPr>
            <a:endParaRPr lang="en-US" sz="2000" b="1" dirty="0" smtClean="0"/>
          </a:p>
          <a:p>
            <a:pPr algn="r">
              <a:spcBef>
                <a:spcPct val="20000"/>
              </a:spcBef>
              <a:defRPr/>
            </a:pPr>
            <a:r>
              <a:rPr lang="en-US" sz="2000" b="1" dirty="0" smtClean="0"/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85160" y="4262734"/>
            <a:ext cx="548640" cy="685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937760" y="3500734"/>
            <a:ext cx="548640" cy="1447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330400" y="3801069"/>
            <a:ext cx="40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876800" y="3043534"/>
            <a:ext cx="106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1.98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842760" y="2205334"/>
            <a:ext cx="548640" cy="2743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775000" y="1748134"/>
            <a:ext cx="130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3.77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286000" y="4948535"/>
            <a:ext cx="6324600" cy="461665"/>
            <a:chOff x="873956" y="5822466"/>
            <a:chExt cx="8726512" cy="593479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873956" y="5841536"/>
              <a:ext cx="7959564" cy="9444"/>
            </a:xfrm>
            <a:prstGeom prst="line">
              <a:avLst/>
            </a:prstGeom>
            <a:ln w="57150" cmpd="sng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917075" y="5822466"/>
              <a:ext cx="8683393" cy="593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2400" dirty="0" smtClean="0"/>
                <a:t>     No-defense       Naïve-repl.       </a:t>
              </a:r>
              <a:r>
                <a:rPr lang="en-US" sz="2400" dirty="0" err="1" smtClean="0"/>
                <a:t>SplitStack</a:t>
              </a:r>
              <a:endParaRPr lang="en-US" sz="24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2134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1" grpId="0"/>
      <p:bldP spid="26" grpId="0"/>
      <p:bldP spid="27" grpId="0" animBg="1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142195"/>
            <a:ext cx="8781596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Motivation: Defending against DDoS attacks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685800" y="5029200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/>
                <a:cs typeface="Tahoma"/>
              </a:rPr>
              <a:t>Distributed Denial-of-Service (DDoS) attacks happen almost on a daily basis</a:t>
            </a: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/>
                <a:cs typeface="Tahoma"/>
              </a:rPr>
              <a:t>They cause serious damage</a:t>
            </a: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/>
                <a:cs typeface="Tahoma"/>
              </a:rPr>
              <a:t>We need effective defenses!</a:t>
            </a:r>
          </a:p>
        </p:txBody>
      </p:sp>
      <p:pic>
        <p:nvPicPr>
          <p:cNvPr id="2" name="Picture 1" descr="DDoS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3581400" cy="1250983"/>
          </a:xfrm>
          <a:prstGeom prst="rect">
            <a:avLst/>
          </a:prstGeom>
        </p:spPr>
      </p:pic>
      <p:pic>
        <p:nvPicPr>
          <p:cNvPr id="6" name="Picture 5" descr="DDoS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06" y="2971800"/>
            <a:ext cx="4800600" cy="1850964"/>
          </a:xfrm>
          <a:prstGeom prst="rect">
            <a:avLst/>
          </a:prstGeom>
        </p:spPr>
      </p:pic>
      <p:pic>
        <p:nvPicPr>
          <p:cNvPr id="9" name="Picture 8" descr="Screen Shot 2016-11-02 at 11.15.56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495" y="1524000"/>
            <a:ext cx="3933723" cy="3276145"/>
          </a:xfrm>
          <a:prstGeom prst="rect">
            <a:avLst/>
          </a:prstGeom>
        </p:spPr>
      </p:pic>
      <p:pic>
        <p:nvPicPr>
          <p:cNvPr id="15" name="Picture 14" descr="Screen Shot 2016-10-24 at 5.10.4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00200"/>
            <a:ext cx="762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01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524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Ongoing work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685800" y="1219200"/>
            <a:ext cx="80772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/>
                <a:cs typeface="Tahoma"/>
              </a:rPr>
              <a:t>How should we partition the software stack?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/>
                <a:cs typeface="Tahoma"/>
              </a:rPr>
              <a:t>Currently</a:t>
            </a:r>
            <a:r>
              <a:rPr lang="en-US" sz="2000" dirty="0" smtClean="0">
                <a:latin typeface="Tahoma"/>
                <a:cs typeface="Tahoma"/>
                <a:sym typeface="Wingdings"/>
              </a:rPr>
              <a:t> manual partitions (SSL, TCP handshaking, …)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/>
                <a:cs typeface="Tahoma"/>
                <a:sym typeface="Wingdings"/>
              </a:rPr>
              <a:t>Long term program slicing [ICSE’81], control-flow graph analysis [PLDI’88], …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2000" dirty="0">
              <a:latin typeface="Tahoma"/>
              <a:cs typeface="Tahoma"/>
              <a:sym typeface="Wingdings"/>
            </a:endParaRP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/>
                <a:cs typeface="Tahoma"/>
                <a:sym typeface="Wingdings"/>
              </a:rPr>
              <a:t>How should we keep the overheads low?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/>
                <a:cs typeface="Tahoma"/>
                <a:sym typeface="Wingdings"/>
              </a:rPr>
              <a:t>Normal modes  Shim layers to keep overheads at a minimum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/>
                <a:cs typeface="Tahoma"/>
                <a:sym typeface="Wingdings"/>
              </a:rPr>
              <a:t>Under attack  Should deliver much bigger benefits!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/>
                <a:cs typeface="Tahoma"/>
                <a:sym typeface="Wingdings"/>
              </a:rPr>
              <a:t>Needs to identify good partitions!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2000" dirty="0">
              <a:latin typeface="Tahoma"/>
              <a:cs typeface="Tahoma"/>
              <a:sym typeface="Wingdings"/>
            </a:endParaRP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/>
                <a:cs typeface="Tahoma"/>
                <a:sym typeface="Wingdings"/>
              </a:rPr>
              <a:t>Are there consistency requirements to be considered?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/>
                <a:cs typeface="Tahoma"/>
              </a:rPr>
              <a:t>Stateless MSUs </a:t>
            </a:r>
            <a:r>
              <a:rPr lang="en-US" sz="2000" dirty="0" smtClean="0">
                <a:latin typeface="Tahoma"/>
                <a:cs typeface="Tahoma"/>
                <a:sym typeface="Wingdings"/>
              </a:rPr>
              <a:t> Easier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err="1" smtClean="0">
                <a:latin typeface="Tahoma"/>
                <a:cs typeface="Tahoma"/>
                <a:sym typeface="Wingdings"/>
              </a:rPr>
              <a:t>Stateful</a:t>
            </a:r>
            <a:r>
              <a:rPr lang="en-US" sz="2000" dirty="0" smtClean="0">
                <a:latin typeface="Tahoma"/>
                <a:cs typeface="Tahoma"/>
                <a:sym typeface="Wingdings"/>
              </a:rPr>
              <a:t> MSUs, coordinating MSUs  Need to provide consistency guarantees</a:t>
            </a:r>
            <a:endParaRPr lang="en-US" sz="2000" dirty="0" smtClean="0">
              <a:latin typeface="Tahoma"/>
              <a:cs typeface="Tahoma"/>
            </a:endParaRP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1500" dirty="0">
              <a:latin typeface="Tahoma"/>
              <a:cs typeface="Tahoma"/>
            </a:endParaRPr>
          </a:p>
          <a:p>
            <a:pPr marL="3429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24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35701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52400"/>
            <a:ext cx="779303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Conclusion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838200" y="1066800"/>
            <a:ext cx="80772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>
                <a:latin typeface="Tahoma"/>
                <a:cs typeface="Tahoma"/>
              </a:rPr>
              <a:t>Motivation: Mitigating asymmetric DDoS </a:t>
            </a:r>
            <a:r>
              <a:rPr lang="en-US" sz="2400" dirty="0" smtClean="0">
                <a:latin typeface="Tahoma"/>
                <a:cs typeface="Tahoma"/>
              </a:rPr>
              <a:t>attacks</a:t>
            </a:r>
            <a:endParaRPr lang="en-US" sz="2400" dirty="0">
              <a:latin typeface="Tahoma"/>
              <a:cs typeface="Tahoma"/>
            </a:endParaRP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>
                <a:latin typeface="Tahoma"/>
                <a:cs typeface="Tahoma"/>
              </a:rPr>
              <a:t>Existing </a:t>
            </a:r>
            <a:r>
              <a:rPr lang="en-US" sz="2400" dirty="0" smtClean="0">
                <a:latin typeface="Tahoma"/>
                <a:cs typeface="Tahoma"/>
              </a:rPr>
              <a:t>approaches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/>
                <a:cs typeface="Tahoma"/>
              </a:rPr>
              <a:t>Attack-specific </a:t>
            </a:r>
            <a:r>
              <a:rPr lang="en-US" sz="2000" dirty="0">
                <a:latin typeface="Tahoma"/>
                <a:cs typeface="Tahoma"/>
              </a:rPr>
              <a:t>defenses </a:t>
            </a:r>
            <a:endParaRPr lang="en-US" sz="2000" dirty="0" smtClean="0">
              <a:latin typeface="Tahoma"/>
              <a:cs typeface="Tahoma"/>
            </a:endParaRP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/>
                <a:cs typeface="Tahoma"/>
              </a:rPr>
              <a:t>All-or-nothing replication</a:t>
            </a:r>
            <a:endParaRPr lang="en-US" sz="2000" dirty="0">
              <a:latin typeface="Tahoma"/>
              <a:cs typeface="Tahoma"/>
            </a:endParaRP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>
                <a:latin typeface="Tahoma"/>
                <a:cs typeface="Tahoma"/>
              </a:rPr>
              <a:t>Problem: </a:t>
            </a:r>
            <a:r>
              <a:rPr lang="en-US" sz="2400" dirty="0" smtClean="0">
                <a:latin typeface="Tahoma"/>
                <a:cs typeface="Tahoma"/>
              </a:rPr>
              <a:t>Existing software stacks are monolithic; they cannot use all the available resources!</a:t>
            </a:r>
            <a:endParaRPr lang="en-US" sz="2400" dirty="0">
              <a:latin typeface="Tahoma"/>
              <a:cs typeface="Tahoma"/>
            </a:endParaRP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>
                <a:latin typeface="Tahoma"/>
                <a:cs typeface="Tahoma"/>
              </a:rPr>
              <a:t>New </a:t>
            </a:r>
            <a:r>
              <a:rPr lang="en-US" sz="2400" dirty="0" smtClean="0">
                <a:latin typeface="Tahoma"/>
                <a:cs typeface="Tahoma"/>
              </a:rPr>
              <a:t>software architecture: </a:t>
            </a:r>
            <a:r>
              <a:rPr lang="en-US" sz="2400" dirty="0" err="1">
                <a:solidFill>
                  <a:srgbClr val="FF0000"/>
                </a:solidFill>
                <a:latin typeface="Tahoma"/>
                <a:cs typeface="Tahoma"/>
              </a:rPr>
              <a:t>SplitStack</a:t>
            </a:r>
            <a:endParaRPr lang="en-US" sz="2400" dirty="0">
              <a:solidFill>
                <a:srgbClr val="FF0000"/>
              </a:solidFill>
              <a:latin typeface="Tahoma"/>
              <a:cs typeface="Tahoma"/>
            </a:endParaRPr>
          </a:p>
          <a:p>
            <a:pPr marL="800100" lvl="2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Tahoma"/>
                <a:cs typeface="Tahoma"/>
              </a:rPr>
              <a:t>Key 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approach</a:t>
            </a:r>
            <a:r>
              <a:rPr lang="en-US" sz="2000" dirty="0" smtClean="0">
                <a:latin typeface="Tahoma"/>
                <a:cs typeface="Tahoma"/>
              </a:rPr>
              <a:t>: </a:t>
            </a:r>
            <a:r>
              <a:rPr lang="en-US" sz="2000" dirty="0">
                <a:latin typeface="Tahoma"/>
                <a:cs typeface="Tahoma"/>
              </a:rPr>
              <a:t>Split a monolithic software stack into MSUs to enable fine-grained </a:t>
            </a:r>
            <a:r>
              <a:rPr lang="en-US" sz="2000" dirty="0" smtClean="0">
                <a:latin typeface="Tahoma"/>
                <a:cs typeface="Tahoma"/>
              </a:rPr>
              <a:t>replication</a:t>
            </a:r>
            <a:endParaRPr lang="en-US" sz="2000" dirty="0">
              <a:latin typeface="Tahoma"/>
              <a:cs typeface="Tahoma"/>
            </a:endParaRP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/>
                <a:cs typeface="Tahoma"/>
              </a:rPr>
              <a:t>Preliminary result: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err="1" smtClean="0">
                <a:latin typeface="Tahoma"/>
                <a:cs typeface="Tahoma"/>
              </a:rPr>
              <a:t>SplitStack</a:t>
            </a:r>
            <a:r>
              <a:rPr lang="en-US" sz="2000" dirty="0" smtClean="0">
                <a:latin typeface="Tahoma"/>
                <a:cs typeface="Tahoma"/>
              </a:rPr>
              <a:t> can </a:t>
            </a:r>
            <a:r>
              <a:rPr lang="en-US" sz="2000" dirty="0">
                <a:latin typeface="Tahoma"/>
                <a:cs typeface="Tahoma"/>
              </a:rPr>
              <a:t>mitigate higher volume </a:t>
            </a:r>
            <a:r>
              <a:rPr lang="en-US" sz="2000" dirty="0" smtClean="0">
                <a:latin typeface="Tahoma"/>
                <a:cs typeface="Tahoma"/>
              </a:rPr>
              <a:t>attacks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1500" dirty="0">
              <a:latin typeface="Tahoma"/>
              <a:cs typeface="Tahoma"/>
            </a:endParaRPr>
          </a:p>
          <a:p>
            <a:pPr lvl="1">
              <a:spcBef>
                <a:spcPct val="20000"/>
              </a:spcBef>
              <a:buSzPct val="130000"/>
              <a:defRPr/>
            </a:pPr>
            <a:r>
              <a:rPr lang="en-US" sz="2000" dirty="0" smtClean="0">
                <a:latin typeface="Tahoma"/>
                <a:cs typeface="Tahoma"/>
              </a:rPr>
              <a:t>        (Project </a:t>
            </a:r>
            <a:r>
              <a:rPr lang="en-US" sz="2000" dirty="0">
                <a:latin typeface="Tahoma"/>
                <a:cs typeface="Tahoma"/>
              </a:rPr>
              <a:t>website: http://</a:t>
            </a:r>
            <a:r>
              <a:rPr lang="en-US" sz="2000" dirty="0" err="1">
                <a:latin typeface="Tahoma"/>
                <a:cs typeface="Tahoma"/>
              </a:rPr>
              <a:t>dedos-</a:t>
            </a:r>
            <a:r>
              <a:rPr lang="en-US" sz="2000" dirty="0" err="1" smtClean="0">
                <a:latin typeface="Tahoma"/>
                <a:cs typeface="Tahoma"/>
              </a:rPr>
              <a:t>project.net</a:t>
            </a:r>
            <a:r>
              <a:rPr lang="en-US" sz="2000" dirty="0" smtClean="0">
                <a:latin typeface="Tahoma"/>
                <a:cs typeface="Tahoma"/>
              </a:rPr>
              <a:t>)</a:t>
            </a:r>
            <a:endParaRPr lang="en-US" sz="2000" dirty="0">
              <a:latin typeface="Tahoma"/>
              <a:cs typeface="Tahoma"/>
            </a:endParaRPr>
          </a:p>
          <a:p>
            <a:pPr marL="3429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1500" dirty="0">
              <a:latin typeface="Tahoma"/>
              <a:cs typeface="Tahoma"/>
            </a:endParaRPr>
          </a:p>
          <a:p>
            <a:pPr marL="0" lvl="1">
              <a:spcBef>
                <a:spcPct val="20000"/>
              </a:spcBef>
              <a:buSzPct val="130000"/>
              <a:defRPr/>
            </a:pPr>
            <a:r>
              <a:rPr lang="en-US" sz="2400" b="1" dirty="0">
                <a:solidFill>
                  <a:srgbClr val="FF0000"/>
                </a:solidFill>
                <a:latin typeface="Tahoma"/>
                <a:cs typeface="Tahoma"/>
              </a:rPr>
              <a:t>			Questions?</a:t>
            </a:r>
          </a:p>
          <a:p>
            <a:pPr marL="3429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24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21160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142195"/>
            <a:ext cx="8781596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Challenge: Asymmetric attacks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781050" y="4343400"/>
            <a:ext cx="84963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/>
                <a:cs typeface="Tahoma"/>
              </a:rPr>
              <a:t>Brute-force attacks: 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>
                <a:latin typeface="Tahoma"/>
                <a:cs typeface="Tahoma"/>
              </a:rPr>
              <a:t>O</a:t>
            </a:r>
            <a:r>
              <a:rPr lang="en-US" sz="2000" dirty="0" smtClean="0">
                <a:latin typeface="Tahoma"/>
                <a:cs typeface="Tahoma"/>
              </a:rPr>
              <a:t>verwhelm the network link with UDP packets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/>
                <a:cs typeface="Tahoma"/>
              </a:rPr>
              <a:t>Defense </a:t>
            </a:r>
            <a:r>
              <a:rPr lang="en-US" sz="2000" dirty="0" smtClean="0">
                <a:latin typeface="Tahoma"/>
                <a:cs typeface="Tahoma"/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latin typeface="Tahoma"/>
                <a:cs typeface="Tahoma"/>
              </a:rPr>
              <a:t>Match the resource on the attacker’s side</a:t>
            </a:r>
          </a:p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/>
                <a:cs typeface="Tahoma"/>
              </a:rPr>
              <a:t>Asymmetric attacks: 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/>
                <a:cs typeface="Tahoma"/>
              </a:rPr>
              <a:t>Small attack resource, larger attack scale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David vs. Goliath 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  <a:sym typeface="Wingdings"/>
              </a:rPr>
              <a:t> Trickier to defend against!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826" y="1314507"/>
            <a:ext cx="3388419" cy="2311654"/>
          </a:xfrm>
          <a:prstGeom prst="rect">
            <a:avLst/>
          </a:prstGeom>
        </p:spPr>
      </p:pic>
      <p:pic>
        <p:nvPicPr>
          <p:cNvPr id="1028" name="Picture 4" descr="Image result for boxing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14507"/>
            <a:ext cx="3266175" cy="235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Connector 28"/>
          <p:cNvCxnSpPr/>
          <p:nvPr/>
        </p:nvCxnSpPr>
        <p:spPr>
          <a:xfrm>
            <a:off x="4648200" y="1143000"/>
            <a:ext cx="0" cy="28941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/>
          <p:cNvSpPr txBox="1">
            <a:spLocks/>
          </p:cNvSpPr>
          <p:nvPr/>
        </p:nvSpPr>
        <p:spPr>
          <a:xfrm>
            <a:off x="1295400" y="3834261"/>
            <a:ext cx="2667000" cy="679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SzPct val="130000"/>
              <a:defRPr/>
            </a:pPr>
            <a:r>
              <a:rPr lang="en-US" sz="2000" dirty="0" smtClean="0">
                <a:latin typeface="Tahoma"/>
                <a:cs typeface="Tahoma"/>
                <a:sym typeface="Wingdings"/>
              </a:rPr>
              <a:t>Brute-force attacks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5638800" y="3870018"/>
            <a:ext cx="2667000" cy="679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SzPct val="130000"/>
              <a:defRPr/>
            </a:pPr>
            <a:r>
              <a:rPr lang="en-US" sz="2000" dirty="0" smtClean="0">
                <a:latin typeface="Tahoma"/>
                <a:cs typeface="Tahoma"/>
                <a:sym typeface="Wingdings"/>
              </a:rPr>
              <a:t>Asymmetric attacks</a:t>
            </a:r>
          </a:p>
        </p:txBody>
      </p:sp>
    </p:spTree>
    <p:extLst>
      <p:ext uri="{BB962C8B-B14F-4D97-AF65-F5344CB8AC3E}">
        <p14:creationId xmlns:p14="http://schemas.microsoft.com/office/powerpoint/2010/main" val="2300308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142195"/>
            <a:ext cx="8781596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Example: SSL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regenotiation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419100" y="4988008"/>
            <a:ext cx="8229600" cy="1260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/>
                <a:cs typeface="Tahoma"/>
              </a:rPr>
              <a:t>SSL renegotiation attack</a:t>
            </a:r>
          </a:p>
          <a:p>
            <a:pPr marL="800100" lvl="1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/>
                <a:cs typeface="Tahoma"/>
              </a:rPr>
              <a:t>Overwhelms the server’s CPU resources by continuously asking for new cryptographic keys</a:t>
            </a:r>
          </a:p>
        </p:txBody>
      </p:sp>
      <p:pic>
        <p:nvPicPr>
          <p:cNvPr id="8" name="Picture 7" descr="C:\Users\Andreas Haeberlen\AppData\Local\Microsoft\Windows\Temporary Internet Files\Content.IE5\EUZBJCBX\MC90043156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244437" y="1414317"/>
            <a:ext cx="838200" cy="843788"/>
          </a:xfrm>
          <a:prstGeom prst="rect">
            <a:avLst/>
          </a:prstGeom>
          <a:noFill/>
        </p:spPr>
      </p:pic>
      <p:pic>
        <p:nvPicPr>
          <p:cNvPr id="9" name="Picture 101" descr="MCj034912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191305"/>
            <a:ext cx="851639" cy="774700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>
            <a:off x="3657600" y="1343705"/>
            <a:ext cx="0" cy="3124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410200" y="1343705"/>
            <a:ext cx="0" cy="3200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657600" y="1496105"/>
            <a:ext cx="1752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657600" y="2029505"/>
            <a:ext cx="17526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3657600" y="2639105"/>
            <a:ext cx="17526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657600" y="3172505"/>
            <a:ext cx="17526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3657600" y="3477305"/>
            <a:ext cx="17526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657600" y="4010705"/>
            <a:ext cx="17526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9" name="TextBox 2058"/>
          <p:cNvSpPr txBox="1"/>
          <p:nvPr/>
        </p:nvSpPr>
        <p:spPr>
          <a:xfrm rot="21098317">
            <a:off x="3962400" y="125231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client--hello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 rot="405991">
            <a:off x="3980811" y="1840948"/>
            <a:ext cx="1588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server--hello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 rot="20976425">
            <a:off x="3822835" y="2434328"/>
            <a:ext cx="1588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renegotiate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 rot="20976425">
            <a:off x="3754084" y="3272528"/>
            <a:ext cx="1588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renegotiate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60" name="Rectangular Callout 2059"/>
          <p:cNvSpPr/>
          <p:nvPr/>
        </p:nvSpPr>
        <p:spPr>
          <a:xfrm>
            <a:off x="834737" y="2867705"/>
            <a:ext cx="2057400" cy="1066800"/>
          </a:xfrm>
          <a:prstGeom prst="wedgeRectCallout">
            <a:avLst>
              <a:gd name="adj1" fmla="val 70002"/>
              <a:gd name="adj2" fmla="val 3523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Server does </a:t>
            </a:r>
            <a:r>
              <a:rPr lang="en-US" dirty="0" smtClean="0">
                <a:solidFill>
                  <a:srgbClr val="FF0000"/>
                </a:solidFill>
              </a:rPr>
              <a:t>10x</a:t>
            </a:r>
            <a:r>
              <a:rPr lang="en-US" dirty="0" smtClean="0">
                <a:solidFill>
                  <a:schemeClr val="tx1"/>
                </a:solidFill>
              </a:rPr>
              <a:t> more computation than the client!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4" name="Picture 4" descr="http://findicons.com/files/icons/1681/siena/128/gear_r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2137" y="1143000"/>
            <a:ext cx="457200" cy="457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5400000">
            <a:off x="4297609" y="4221928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...</a:t>
            </a:r>
            <a:endParaRPr lang="en-US" sz="4000" dirty="0"/>
          </a:p>
        </p:txBody>
      </p:sp>
      <p:pic>
        <p:nvPicPr>
          <p:cNvPr id="6" name="Picture 2" descr="Image result for key carto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149" y="2928798"/>
            <a:ext cx="251438" cy="2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Image result for key carto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308" y="3764913"/>
            <a:ext cx="251438" cy="2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042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56" grpId="0"/>
      <p:bldP spid="57" grpId="0"/>
      <p:bldP spid="58" grpId="0"/>
      <p:bldP spid="2060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142195"/>
            <a:ext cx="8629196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Attack-specific defenses are not enough!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228600" y="4724400"/>
            <a:ext cx="8829415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2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>
                <a:latin typeface="Tahoma"/>
                <a:cs typeface="Tahoma"/>
              </a:rPr>
              <a:t>Approach: Develop a different defense for each attack</a:t>
            </a:r>
          </a:p>
          <a:p>
            <a:pPr marL="800100" lvl="4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/>
                <a:cs typeface="Tahoma"/>
              </a:rPr>
              <a:t>Limitation 1: </a:t>
            </a:r>
            <a:r>
              <a:rPr lang="en-US" sz="2000" dirty="0">
                <a:latin typeface="Tahoma"/>
                <a:cs typeface="Tahoma"/>
              </a:rPr>
              <a:t>Cannot defend against attacks with unknown </a:t>
            </a:r>
            <a:r>
              <a:rPr lang="en-US" sz="2000" dirty="0" smtClean="0">
                <a:latin typeface="Tahoma"/>
                <a:cs typeface="Tahoma"/>
              </a:rPr>
              <a:t>vectors</a:t>
            </a:r>
          </a:p>
          <a:p>
            <a:pPr marL="800100" lvl="4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/>
                <a:cs typeface="Tahoma"/>
              </a:rPr>
              <a:t>Limitation 2: Need a new defense for each attack </a:t>
            </a:r>
          </a:p>
          <a:p>
            <a:pPr marL="342900" lvl="3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solidFill>
                  <a:srgbClr val="FF0000"/>
                </a:solidFill>
                <a:latin typeface="Tahoma"/>
                <a:cs typeface="Tahoma"/>
              </a:rPr>
              <a:t>Can we build a better software architecture to defend against DDoS attacks in general?</a:t>
            </a:r>
            <a:endParaRPr lang="en-US" sz="24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4823328" y="1481577"/>
            <a:ext cx="0" cy="28941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128" y="2014977"/>
            <a:ext cx="620309" cy="448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6857" y="2463247"/>
            <a:ext cx="411744" cy="38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7728" y="3081777"/>
            <a:ext cx="508000" cy="50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6728" y="2548377"/>
            <a:ext cx="685800" cy="685800"/>
          </a:xfrm>
          <a:prstGeom prst="rect">
            <a:avLst/>
          </a:prstGeom>
        </p:spPr>
      </p:pic>
      <p:sp>
        <p:nvSpPr>
          <p:cNvPr id="81" name="Content Placeholder 2"/>
          <p:cNvSpPr txBox="1">
            <a:spLocks/>
          </p:cNvSpPr>
          <p:nvPr/>
        </p:nvSpPr>
        <p:spPr>
          <a:xfrm>
            <a:off x="1622928" y="1100577"/>
            <a:ext cx="1371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2">
              <a:spcBef>
                <a:spcPct val="20000"/>
              </a:spcBef>
              <a:buSzPct val="130000"/>
              <a:defRPr/>
            </a:pPr>
            <a:r>
              <a:rPr lang="en-US" dirty="0" smtClean="0">
                <a:latin typeface="Tahoma"/>
                <a:cs typeface="Tahoma"/>
              </a:rPr>
              <a:t>SYN flood</a:t>
            </a:r>
            <a:endParaRPr lang="en-US" dirty="0" smtClean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5356728" y="1567424"/>
            <a:ext cx="1371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2">
              <a:spcBef>
                <a:spcPct val="20000"/>
              </a:spcBef>
              <a:buSzPct val="130000"/>
              <a:defRPr/>
            </a:pPr>
            <a:r>
              <a:rPr lang="en-US" dirty="0" smtClean="0">
                <a:latin typeface="Tahoma"/>
                <a:cs typeface="Tahoma"/>
              </a:rPr>
              <a:t>SYN cookie</a:t>
            </a:r>
            <a:endParaRPr lang="en-US" dirty="0" smtClean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83" name="Content Placeholder 2"/>
          <p:cNvSpPr txBox="1">
            <a:spLocks/>
          </p:cNvSpPr>
          <p:nvPr/>
        </p:nvSpPr>
        <p:spPr>
          <a:xfrm>
            <a:off x="6477000" y="3783452"/>
            <a:ext cx="19812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2">
              <a:spcBef>
                <a:spcPct val="20000"/>
              </a:spcBef>
              <a:buSzPct val="130000"/>
              <a:defRPr/>
            </a:pPr>
            <a:r>
              <a:rPr lang="en-US" dirty="0" smtClean="0">
                <a:latin typeface="Tahoma"/>
                <a:cs typeface="Tahoma"/>
              </a:rPr>
              <a:t>SSL accelerator</a:t>
            </a:r>
            <a:endParaRPr lang="en-US" dirty="0" smtClean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87" name="Content Placeholder 2"/>
          <p:cNvSpPr txBox="1">
            <a:spLocks/>
          </p:cNvSpPr>
          <p:nvPr/>
        </p:nvSpPr>
        <p:spPr>
          <a:xfrm>
            <a:off x="2689728" y="3749158"/>
            <a:ext cx="19812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2">
              <a:spcBef>
                <a:spcPct val="20000"/>
              </a:spcBef>
              <a:buSzPct val="130000"/>
              <a:defRPr/>
            </a:pPr>
            <a:r>
              <a:rPr lang="en-US" dirty="0" smtClean="0">
                <a:latin typeface="Tahoma"/>
                <a:cs typeface="Tahoma"/>
              </a:rPr>
              <a:t>SSL renegotiation</a:t>
            </a:r>
            <a:endParaRPr lang="en-US" dirty="0" smtClean="0">
              <a:solidFill>
                <a:srgbClr val="FF0000"/>
              </a:solidFill>
              <a:latin typeface="Tahoma"/>
              <a:cs typeface="Tahoma"/>
            </a:endParaRPr>
          </a:p>
        </p:txBody>
      </p:sp>
      <p:pic>
        <p:nvPicPr>
          <p:cNvPr id="12" name="Picture 2" descr="Image result for cooki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329" y="1836582"/>
            <a:ext cx="761999" cy="54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2535" y="1440013"/>
            <a:ext cx="592393" cy="820843"/>
          </a:xfrm>
          <a:prstGeom prst="rect">
            <a:avLst/>
          </a:prstGeom>
        </p:spPr>
      </p:pic>
      <p:pic>
        <p:nvPicPr>
          <p:cNvPr id="14" name="Picture 4" descr="Image result for evil avatar with for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920" y="3127053"/>
            <a:ext cx="620309" cy="64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1" descr="MCj0349121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1289" y="2229452"/>
            <a:ext cx="851639" cy="774700"/>
          </a:xfrm>
          <a:prstGeom prst="rect">
            <a:avLst/>
          </a:prstGeom>
          <a:noFill/>
        </p:spPr>
      </p:pic>
      <p:pic>
        <p:nvPicPr>
          <p:cNvPr id="2056" name="Picture 8" descr="Image result for attacke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587" y="3201122"/>
            <a:ext cx="590684" cy="65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computer attack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261" y="1298253"/>
            <a:ext cx="1023932" cy="100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68364" y="2363472"/>
            <a:ext cx="647346" cy="657105"/>
          </a:xfrm>
          <a:prstGeom prst="rect">
            <a:avLst/>
          </a:prstGeom>
        </p:spPr>
      </p:pic>
      <p:sp>
        <p:nvSpPr>
          <p:cNvPr id="33" name="Content Placeholder 2"/>
          <p:cNvSpPr txBox="1">
            <a:spLocks/>
          </p:cNvSpPr>
          <p:nvPr/>
        </p:nvSpPr>
        <p:spPr>
          <a:xfrm>
            <a:off x="1992565" y="4296728"/>
            <a:ext cx="19812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2">
              <a:spcBef>
                <a:spcPct val="20000"/>
              </a:spcBef>
              <a:buSzPct val="130000"/>
              <a:defRPr/>
            </a:pPr>
            <a:r>
              <a:rPr lang="en-US" b="1" dirty="0" smtClean="0">
                <a:latin typeface="Tahoma"/>
                <a:cs typeface="Tahoma"/>
              </a:rPr>
              <a:t>Attacks</a:t>
            </a:r>
            <a:endParaRPr lang="en-US" b="1" dirty="0" smtClean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5791200" y="4296728"/>
            <a:ext cx="19812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2">
              <a:spcBef>
                <a:spcPct val="20000"/>
              </a:spcBef>
              <a:buSzPct val="130000"/>
              <a:defRPr/>
            </a:pPr>
            <a:r>
              <a:rPr lang="en-US" b="1" dirty="0" smtClean="0">
                <a:latin typeface="Tahoma"/>
                <a:cs typeface="Tahoma"/>
              </a:rPr>
              <a:t>Defenses</a:t>
            </a:r>
            <a:endParaRPr lang="en-US" b="1" dirty="0" smtClean="0">
              <a:solidFill>
                <a:srgbClr val="FF0000"/>
              </a:solidFill>
              <a:latin typeface="Tahoma"/>
              <a:cs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93726" y="2929377"/>
            <a:ext cx="1177073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40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  <p:bldP spid="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154411"/>
            <a:ext cx="8629196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Limitation of today’s software architecture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457200" y="5257800"/>
            <a:ext cx="86868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2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/>
                <a:cs typeface="Tahoma"/>
              </a:rPr>
              <a:t>Today’s software stacks are monolithic</a:t>
            </a:r>
          </a:p>
          <a:p>
            <a:pPr marL="800100" lvl="3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/>
                <a:cs typeface="Tahoma"/>
              </a:rPr>
              <a:t>Not flexible: either replicate the entire server, or nothing</a:t>
            </a:r>
          </a:p>
          <a:p>
            <a:pPr marL="800100" lvl="3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Cannot use available resources effectively!</a:t>
            </a:r>
          </a:p>
        </p:txBody>
      </p:sp>
      <p:pic>
        <p:nvPicPr>
          <p:cNvPr id="8" name="Picture 7" descr="C:\Users\Andreas Haeberlen\AppData\Local\Microsoft\Windows\Temporary Internet Files\Content.IE5\EUZBJCBX\MC90043156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600200" y="2971800"/>
            <a:ext cx="921485" cy="927628"/>
          </a:xfrm>
          <a:prstGeom prst="rect">
            <a:avLst/>
          </a:prstGeom>
          <a:noFill/>
        </p:spPr>
      </p:pic>
      <p:pic>
        <p:nvPicPr>
          <p:cNvPr id="1026" name="Picture 2" descr="Image result for apach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65" y="3352800"/>
            <a:ext cx="866640" cy="35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99621" y="1966612"/>
            <a:ext cx="3048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80621" y="1966612"/>
            <a:ext cx="304800" cy="762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361621" y="1966612"/>
            <a:ext cx="3048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006107" y="1934043"/>
            <a:ext cx="3048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387107" y="1934043"/>
            <a:ext cx="304800" cy="762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768107" y="1934043"/>
            <a:ext cx="3048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400800" y="1924089"/>
            <a:ext cx="3048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781800" y="1924089"/>
            <a:ext cx="304800" cy="762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162800" y="1924089"/>
            <a:ext cx="3048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endCxn id="2" idx="0"/>
          </p:cNvCxnSpPr>
          <p:nvPr/>
        </p:nvCxnSpPr>
        <p:spPr>
          <a:xfrm>
            <a:off x="1447221" y="1738012"/>
            <a:ext cx="304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2514021" y="1738012"/>
            <a:ext cx="3048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133021" y="1661812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90021" y="143321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675821" y="128081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Memory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705100" y="139068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Disk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99621" y="2109838"/>
            <a:ext cx="304800" cy="609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006107" y="2114589"/>
            <a:ext cx="304800" cy="609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980621" y="2329770"/>
            <a:ext cx="304800" cy="3810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781800" y="2076489"/>
            <a:ext cx="304800" cy="6096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7162800" y="2152689"/>
            <a:ext cx="304800" cy="5334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387107" y="2315043"/>
            <a:ext cx="304800" cy="3810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Image result for check mar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92" y="1402758"/>
            <a:ext cx="438008" cy="43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781800" y="1356100"/>
            <a:ext cx="457200" cy="457200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>
            <a:off x="7747164" y="1242914"/>
            <a:ext cx="177636" cy="44435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7747164" y="1447248"/>
            <a:ext cx="177636" cy="222177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8163378" y="1242486"/>
            <a:ext cx="177636" cy="44435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8163378" y="1329240"/>
            <a:ext cx="177636" cy="36724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8610600" y="1242486"/>
            <a:ext cx="177636" cy="44435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8610600" y="1242486"/>
            <a:ext cx="177636" cy="453994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887969" y="1300219"/>
            <a:ext cx="675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+</a:t>
            </a:r>
            <a:endParaRPr lang="en-US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8305800" y="1300219"/>
            <a:ext cx="675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&gt;</a:t>
            </a: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7554126" y="1158998"/>
            <a:ext cx="1379870" cy="6532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7554126" y="1832998"/>
            <a:ext cx="370674" cy="319691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 descr="C:\Users\Andreas Haeberlen\AppData\Local\Microsoft\Windows\Temporary Internet Files\Content.IE5\EUZBJCBX\MC90043156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553200" y="2971800"/>
            <a:ext cx="921485" cy="927628"/>
          </a:xfrm>
          <a:prstGeom prst="rect">
            <a:avLst/>
          </a:prstGeom>
          <a:noFill/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600" y="3276600"/>
            <a:ext cx="838771" cy="466566"/>
          </a:xfrm>
          <a:prstGeom prst="rect">
            <a:avLst/>
          </a:prstGeom>
        </p:spPr>
      </p:pic>
      <p:pic>
        <p:nvPicPr>
          <p:cNvPr id="62" name="Picture 61" descr="C:\Users\Andreas Haeberlen\AppData\Local\Microsoft\Windows\Temporary Internet Files\Content.IE5\EUZBJCBX\MC90043156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62400" y="2971800"/>
            <a:ext cx="921485" cy="927628"/>
          </a:xfrm>
          <a:prstGeom prst="rect">
            <a:avLst/>
          </a:prstGeom>
          <a:noFill/>
        </p:spPr>
      </p:pic>
      <p:pic>
        <p:nvPicPr>
          <p:cNvPr id="63" name="Picture 62" descr="C:\Users\Andreas Haeberlen\AppData\Local\Microsoft\Windows\Temporary Internet Files\Content.IE5\EUZBJCBX\MC90043156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477000" y="4191000"/>
            <a:ext cx="921485" cy="927628"/>
          </a:xfrm>
          <a:prstGeom prst="rect">
            <a:avLst/>
          </a:prstGeom>
          <a:noFill/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400" y="4495800"/>
            <a:ext cx="838771" cy="466566"/>
          </a:xfrm>
          <a:prstGeom prst="rect">
            <a:avLst/>
          </a:prstGeom>
        </p:spPr>
      </p:pic>
      <p:pic>
        <p:nvPicPr>
          <p:cNvPr id="65" name="Picture 64" descr="C:\Users\Andreas Haeberlen\AppData\Local\Microsoft\Windows\Temporary Internet Files\Content.IE5\EUZBJCBX\MC90043156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62400" y="4191000"/>
            <a:ext cx="921485" cy="927628"/>
          </a:xfrm>
          <a:prstGeom prst="rect">
            <a:avLst/>
          </a:prstGeom>
          <a:noFill/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2800" y="4572000"/>
            <a:ext cx="838771" cy="466566"/>
          </a:xfrm>
          <a:prstGeom prst="rect">
            <a:avLst/>
          </a:prstGeom>
        </p:spPr>
      </p:pic>
      <p:pic>
        <p:nvPicPr>
          <p:cNvPr id="67" name="Picture 66" descr="C:\Users\Andreas Haeberlen\AppData\Local\Microsoft\Windows\Temporary Internet Files\Content.IE5\EUZBJCBX\MC90043156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524000" y="4191000"/>
            <a:ext cx="921485" cy="927628"/>
          </a:xfrm>
          <a:prstGeom prst="rect">
            <a:avLst/>
          </a:prstGeom>
          <a:noFill/>
        </p:spPr>
      </p:pic>
      <p:sp>
        <p:nvSpPr>
          <p:cNvPr id="72" name="Rectangle 71"/>
          <p:cNvSpPr/>
          <p:nvPr/>
        </p:nvSpPr>
        <p:spPr>
          <a:xfrm>
            <a:off x="6400800" y="2533689"/>
            <a:ext cx="304800" cy="1524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2" descr="Image result for apach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48200"/>
            <a:ext cx="866640" cy="35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Image result for apach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0"/>
            <a:ext cx="866640" cy="35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781800" y="3886200"/>
            <a:ext cx="457200" cy="45720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267200" y="3886200"/>
            <a:ext cx="457200" cy="457200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>
          <a:xfrm>
            <a:off x="7391400" y="4267200"/>
            <a:ext cx="3048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7391400" y="4876800"/>
            <a:ext cx="304800" cy="1524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4800600" y="4267200"/>
            <a:ext cx="3048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4800600" y="4876800"/>
            <a:ext cx="304800" cy="1524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18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-0.06667 L 0.26927 -0.06991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000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30" grpId="0" animBg="1"/>
      <p:bldP spid="34" grpId="0" animBg="1"/>
      <p:bldP spid="35" grpId="0" animBg="1"/>
      <p:bldP spid="36" grpId="0" animBg="1"/>
      <p:bldP spid="39" grpId="0" animBg="1"/>
      <p:bldP spid="39" grpId="1" animBg="1"/>
      <p:bldP spid="39" grpId="2" animBg="1"/>
      <p:bldP spid="39" grpId="3" animBg="1"/>
      <p:bldP spid="40" grpId="0" animBg="1"/>
      <p:bldP spid="41" grpId="0" animBg="1"/>
      <p:bldP spid="17" grpId="0"/>
      <p:bldP spid="47" grpId="0"/>
      <p:bldP spid="48" grpId="0"/>
      <p:bldP spid="18" grpId="0" animBg="1"/>
      <p:bldP spid="50" grpId="0" animBg="1"/>
      <p:bldP spid="52" grpId="0" animBg="1"/>
      <p:bldP spid="56" grpId="0" animBg="1"/>
      <p:bldP spid="57" grpId="0" animBg="1"/>
      <p:bldP spid="58" grpId="0" animBg="1"/>
      <p:bldP spid="71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20" grpId="0"/>
      <p:bldP spid="78" grpId="0"/>
      <p:bldP spid="21" grpId="0" animBg="1"/>
      <p:bldP spid="72" grpId="0" animBg="1"/>
      <p:bldP spid="72" grpId="1" animBg="1"/>
      <p:bldP spid="72" grpId="2" animBg="1"/>
      <p:bldP spid="72" grpId="3" animBg="1"/>
      <p:bldP spid="83" grpId="0" animBg="1"/>
      <p:bldP spid="83" grpId="1" animBg="1"/>
      <p:bldP spid="83" grpId="2" animBg="1"/>
      <p:bldP spid="83" grpId="3" animBg="1"/>
      <p:bldP spid="84" grpId="0" animBg="1"/>
      <p:bldP spid="84" grpId="1" animBg="1"/>
      <p:bldP spid="84" grpId="2" animBg="1"/>
      <p:bldP spid="84" grpId="3" animBg="1"/>
      <p:bldP spid="85" grpId="0" animBg="1"/>
      <p:bldP spid="85" grpId="1" animBg="1"/>
      <p:bldP spid="85" grpId="2" animBg="1"/>
      <p:bldP spid="85" grpId="3" animBg="1"/>
      <p:bldP spid="86" grpId="0" animBg="1"/>
      <p:bldP spid="86" grpId="1" animBg="1"/>
      <p:bldP spid="86" grpId="2" animBg="1"/>
      <p:bldP spid="86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142195"/>
            <a:ext cx="8629196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What can we do?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479425" y="5029200"/>
            <a:ext cx="86868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2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/>
                <a:cs typeface="Tahoma"/>
              </a:rPr>
              <a:t>Key observation: If we can replicate smaller components (e.g., SSL) instead of the entire service, we can use available resources more effectively</a:t>
            </a:r>
          </a:p>
          <a:p>
            <a:pPr marL="800100" lvl="3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But the current software architecture doesn’t permit this!</a:t>
            </a:r>
          </a:p>
          <a:p>
            <a:pPr marL="342900" lvl="2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2000" dirty="0" smtClean="0">
              <a:solidFill>
                <a:srgbClr val="FF0000"/>
              </a:solidFill>
              <a:latin typeface="Tahoma"/>
              <a:cs typeface="Tahoma"/>
            </a:endParaRPr>
          </a:p>
        </p:txBody>
      </p:sp>
      <p:pic>
        <p:nvPicPr>
          <p:cNvPr id="25" name="Picture 24" descr="C:\Users\Andreas Haeberlen\AppData\Local\Microsoft\Windows\Temporary Internet Files\Content.IE5\EUZBJCBX\MC90043156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14602" y="3802380"/>
            <a:ext cx="1143000" cy="1150620"/>
          </a:xfrm>
          <a:prstGeom prst="rect">
            <a:avLst/>
          </a:prstGeom>
          <a:noFill/>
        </p:spPr>
      </p:pic>
      <p:pic>
        <p:nvPicPr>
          <p:cNvPr id="26" name="Picture 25" descr="C:\Users\Andreas Haeberlen\AppData\Local\Microsoft\Windows\Temporary Internet Files\Content.IE5\EUZBJCBX\MC90043156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334000" y="3886200"/>
            <a:ext cx="1143000" cy="1150620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2209802" y="2729828"/>
            <a:ext cx="1447800" cy="7620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 descr="Image result for apach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873" y="2916699"/>
            <a:ext cx="1023148" cy="41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Connector 36"/>
          <p:cNvCxnSpPr/>
          <p:nvPr/>
        </p:nvCxnSpPr>
        <p:spPr>
          <a:xfrm>
            <a:off x="2209800" y="3470956"/>
            <a:ext cx="708761" cy="498466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3458021" y="3491738"/>
            <a:ext cx="199582" cy="44363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562597" y="3509413"/>
            <a:ext cx="253889" cy="403928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6259828" y="3530195"/>
            <a:ext cx="750572" cy="48815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428076" y="1782535"/>
            <a:ext cx="3048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809076" y="1782535"/>
            <a:ext cx="304800" cy="762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190076" y="1782535"/>
            <a:ext cx="3048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794728" y="1752600"/>
            <a:ext cx="3048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175728" y="1752600"/>
            <a:ext cx="304800" cy="762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556728" y="1752600"/>
            <a:ext cx="3048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428076" y="1782535"/>
            <a:ext cx="304800" cy="609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794728" y="2362200"/>
            <a:ext cx="304800" cy="1524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190076" y="1782535"/>
            <a:ext cx="304800" cy="1524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175728" y="1905000"/>
            <a:ext cx="304800" cy="6096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556728" y="1981200"/>
            <a:ext cx="304800" cy="5334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2809076" y="1782535"/>
            <a:ext cx="304800" cy="3810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3455" y="2819400"/>
            <a:ext cx="1294545" cy="720090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4114800" y="1752600"/>
            <a:ext cx="304800" cy="76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495800" y="1752600"/>
            <a:ext cx="304800" cy="762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4876800" y="1752600"/>
            <a:ext cx="3048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114800" y="1752600"/>
            <a:ext cx="304800" cy="6096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495800" y="1752600"/>
            <a:ext cx="304800" cy="762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3048000" y="2743200"/>
            <a:ext cx="596805" cy="275970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SSL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72" idx="3"/>
          </p:cNvCxnSpPr>
          <p:nvPr/>
        </p:nvCxnSpPr>
        <p:spPr>
          <a:xfrm flipV="1">
            <a:off x="3644805" y="2667001"/>
            <a:ext cx="774795" cy="21418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886200" y="1600200"/>
            <a:ext cx="1447800" cy="990600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34000" y="18288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+</a:t>
            </a:r>
            <a:endParaRPr lang="en-US" sz="24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7086600" y="18288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=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3800" y="1752600"/>
            <a:ext cx="884464" cy="762000"/>
          </a:xfrm>
          <a:prstGeom prst="rect">
            <a:avLst/>
          </a:prstGeom>
        </p:spPr>
      </p:pic>
      <p:sp>
        <p:nvSpPr>
          <p:cNvPr id="75" name="Rounded Rectangle 74"/>
          <p:cNvSpPr/>
          <p:nvPr/>
        </p:nvSpPr>
        <p:spPr>
          <a:xfrm>
            <a:off x="3886200" y="1600200"/>
            <a:ext cx="3048000" cy="990600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89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9" grpId="0" animBg="1"/>
      <p:bldP spid="71" grpId="0" animBg="1"/>
      <p:bldP spid="72" grpId="0" animBg="1"/>
      <p:bldP spid="12" grpId="0" animBg="1"/>
      <p:bldP spid="12" grpId="1" animBg="1"/>
      <p:bldP spid="13" grpId="0"/>
      <p:bldP spid="73" grpId="0"/>
      <p:bldP spid="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142195"/>
            <a:ext cx="8629196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Approach: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SplitStack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460375" y="4414240"/>
            <a:ext cx="86868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2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solidFill>
                  <a:srgbClr val="FF0000"/>
                </a:solidFill>
                <a:latin typeface="Tahoma"/>
                <a:cs typeface="Tahoma"/>
              </a:rPr>
              <a:t>Approach: Re-design the architecture of software stacks</a:t>
            </a:r>
          </a:p>
          <a:p>
            <a:pPr marL="342900" lvl="2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err="1" smtClean="0">
                <a:latin typeface="Tahoma"/>
                <a:cs typeface="Tahoma"/>
              </a:rPr>
              <a:t>SplitStack</a:t>
            </a:r>
            <a:r>
              <a:rPr lang="en-US" sz="2400" dirty="0" smtClean="0">
                <a:latin typeface="Tahoma"/>
                <a:cs typeface="Tahoma"/>
              </a:rPr>
              <a:t>: Partition the software stack into small components that can be replicated separately</a:t>
            </a:r>
          </a:p>
          <a:p>
            <a:pPr marL="800100" lvl="3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 smtClean="0">
                <a:latin typeface="Tahoma"/>
                <a:cs typeface="Tahoma"/>
              </a:rPr>
              <a:t>Benefit: Fine-grained replication can use available resources better</a:t>
            </a:r>
          </a:p>
          <a:p>
            <a:pPr marL="800100" lvl="3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000" dirty="0">
                <a:latin typeface="Tahoma"/>
                <a:cs typeface="Tahoma"/>
              </a:rPr>
              <a:t>Analogous to </a:t>
            </a:r>
            <a:r>
              <a:rPr lang="en-US" sz="2000" dirty="0" err="1">
                <a:latin typeface="Tahoma"/>
                <a:cs typeface="Tahoma"/>
              </a:rPr>
              <a:t>microservices</a:t>
            </a:r>
            <a:r>
              <a:rPr lang="en-US" sz="2000" dirty="0">
                <a:latin typeface="Tahoma"/>
                <a:cs typeface="Tahoma"/>
              </a:rPr>
              <a:t>, but with much finer granularity</a:t>
            </a:r>
            <a:endParaRPr lang="en-US" sz="2400" dirty="0">
              <a:latin typeface="Tahoma"/>
              <a:cs typeface="Tahoma"/>
            </a:endParaRPr>
          </a:p>
          <a:p>
            <a:pPr marL="800100" lvl="3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endParaRPr lang="en-US" sz="2000" dirty="0" smtClean="0">
              <a:latin typeface="Tahoma"/>
              <a:cs typeface="Tahoma"/>
            </a:endParaRP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3048000" y="3671886"/>
            <a:ext cx="3352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2">
              <a:spcBef>
                <a:spcPct val="20000"/>
              </a:spcBef>
              <a:buSzPct val="130000"/>
              <a:defRPr/>
            </a:pPr>
            <a:r>
              <a:rPr lang="en-US" dirty="0" smtClean="0">
                <a:latin typeface="Tahoma"/>
                <a:cs typeface="Tahoma"/>
              </a:rPr>
              <a:t>Replication with </a:t>
            </a:r>
            <a:r>
              <a:rPr lang="en-US" dirty="0" err="1" smtClean="0">
                <a:latin typeface="Tahoma"/>
                <a:cs typeface="Tahoma"/>
              </a:rPr>
              <a:t>SplitStack</a:t>
            </a:r>
            <a:endParaRPr lang="en-US" dirty="0" smtClean="0">
              <a:solidFill>
                <a:srgbClr val="FF0000"/>
              </a:solidFill>
              <a:latin typeface="Tahoma"/>
              <a:cs typeface="Tahoma"/>
            </a:endParaRPr>
          </a:p>
        </p:txBody>
      </p:sp>
      <p:pic>
        <p:nvPicPr>
          <p:cNvPr id="50" name="Picture 49" descr="C:\Users\Andreas Haeberlen\AppData\Local\Microsoft\Windows\Temporary Internet Files\Content.IE5\EUZBJCBX\MC90043156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246586" y="2562387"/>
            <a:ext cx="1143000" cy="1150620"/>
          </a:xfrm>
          <a:prstGeom prst="rect">
            <a:avLst/>
          </a:prstGeom>
          <a:noFill/>
        </p:spPr>
      </p:pic>
      <p:pic>
        <p:nvPicPr>
          <p:cNvPr id="51" name="Picture 50" descr="C:\Users\Andreas Haeberlen\AppData\Local\Microsoft\Windows\Temporary Internet Files\Content.IE5\EUZBJCBX\MC90043156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566231" y="2586632"/>
            <a:ext cx="1143000" cy="1150620"/>
          </a:xfrm>
          <a:prstGeom prst="rect">
            <a:avLst/>
          </a:prstGeom>
          <a:noFill/>
        </p:spPr>
      </p:pic>
      <p:sp>
        <p:nvSpPr>
          <p:cNvPr id="52" name="Rectangle 51"/>
          <p:cNvSpPr/>
          <p:nvPr/>
        </p:nvSpPr>
        <p:spPr>
          <a:xfrm>
            <a:off x="2941786" y="1489835"/>
            <a:ext cx="1447800" cy="7620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2" descr="Image result for apach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18" y="1841911"/>
            <a:ext cx="1023148" cy="41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Straight Connector 55"/>
          <p:cNvCxnSpPr/>
          <p:nvPr/>
        </p:nvCxnSpPr>
        <p:spPr>
          <a:xfrm>
            <a:off x="2941784" y="2230963"/>
            <a:ext cx="708761" cy="498466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4190005" y="2251745"/>
            <a:ext cx="199582" cy="443630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5086818" y="2299355"/>
            <a:ext cx="50913" cy="403928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413762" y="2305829"/>
            <a:ext cx="124535" cy="443342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792781" y="1498181"/>
            <a:ext cx="596805" cy="275970"/>
          </a:xfrm>
          <a:prstGeom prst="rect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SSL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022218" y="1987290"/>
            <a:ext cx="596805" cy="275970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SSL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792781" y="1498181"/>
            <a:ext cx="596805" cy="275970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SSL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07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00486 L 0.03906 -0.06644 C 0.04757 -0.07986 0.05954 -0.08681 0.07239 -0.08681 C 0.08698 -0.08681 0.09826 -0.07986 0.10659 -0.06644 C 0.11979 -0.04607 0.12725 0.04907 0.14062 0.0699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2" grpId="0" animBg="1"/>
      <p:bldP spid="10" grpId="0" animBg="1"/>
      <p:bldP spid="10" grpId="1" animBg="1"/>
      <p:bldP spid="10" grpId="2" animBg="1"/>
      <p:bldP spid="60" grpId="0" animBg="1"/>
      <p:bldP spid="60" grpId="1" animBg="1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629196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vision of </a:t>
            </a:r>
            <a:r>
              <a:rPr lang="en-US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SplitStack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50" name="AutoShape 2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hQQEBEQERAQDw8QFRAQFRUWFhQVEBEVFhAWFhgRFRIXGyYeFxojGRYZIDEgJCcpLC4sGB4xNTAqNSYrLCkBCQoKBQUFDQUFDSkYEhgpKSkpKSkpKSkpKSkpKSkpKSkpKSkpKSkpKSkpKSkpKSkpKSkpKSkpKSkpKSkpKSkpKf/AABEIAKIBNwMBIgACEQEDEQH/xAAbAAEBAAMBAQEAAAAAAAAAAAAABQMEBgECB//EAEwQAAIBAwEDBQoJCwMCBwAAAAECAwAEERIFEyEGFCIxQSMyNFFUYXSUs9MHFRYzU3GjtLUkNUJzgYKRk9HS1FJyhGKhFyVjZIOkwf/EABQBAQAAAAAAAAAAAAAAAAAAAAD/xAAUEQEAAAAAAAAAAAAAAAAAAAAA/9oADAMBAAIRAxEAPwD9E5J8k7N7CydrKzZmtrZmYwRFmJgQkklckk1V+R1j5BZerw/205G/m6x9FtfYJVigj/I6x8gsvV4f7afI6x8gsvV4f7asUoI/yOsfILL1eH+2pHKvkxaRWrSR2drHIslsVZIYldTzqPiGC5FdfUHlwTzGXAydVvgE4BPOY8AnBx9eKD3lXysj2ekTyANvJApGtUKxgapJel32heOkcSSAOutS75eRxzmPdyGJVuAZNPB5Yp4IdzEP0yZJtHYMjt4kbF3ZyytqksbSRtDxdK4YjQ5BZcGDHHSM/UKmjkiBq/8ALrfpKU8NuOiC0bEp3PoMWiRiy4YsoOc8aDLF8IcSxs88UsRUz5GnIRUvZLWMOxICu7oBjOAT14BYbC/CBbFWdd4yJbreE6QO5scDCkgk5zkgaRg5YVgTk4QjRjZ9vpYaT+Vzlvn2n1a91qDb1mfVnOTnNfbbDkLBzaqXVDErHaF2XVTjJVimVY6Rlx0jjiaD75TctOZ20FwsO9E+cKX06QLaSbJaNZAeEeOHR45LAcay3PLm3jV2bedATkgL9DJDG/SzpwGnTpE6cZOQATWtcbAZ4IrdrC3EMHCNVu5k0DdtGRqWIMQUdlOTxDHOaxjkyQ7yLYQRvIGQlL24jwGKFgmiMbvJjTOnGcec0HVW84dFcAgMqsM4yMjPYSO3sNZKgxSTW0IVbW1hggQADnLhY40X9R1BR/2rBsOa83W8a2i1zs05DXDhkD8Vj07k40ppXA/0nx0HS0qFc7XuY2hQ2sGZ3MS4uGwCIZJcnuHViM/tIrY51d+TW/rLe4oKtKlc6u/Jrf1lvcU51d+TW/rLe4oKtKlc6u/Jrf1lvcU51d+TW/rLe4oKtK5fbV7dNurcQQq87jvbl9W7jIeQ5EIKggBMjqMgqnzq78mt/WW9xQVaVK51d+TW/rLe4rWvNsXMRiDWsB3sghXFw3BirNk9w6sKaC9SpXOrvya39Zb3FOdXfk1v6y3uKCrSpXOrvya39Zb3FOdXfk1v6y3uKCrSpXOrvya39Zb3FOdXfk1v6y3uKCrSuXgvLqW6kYQQ6bZdxp5w4QySBJGJ7j0iE3YHDhrbx1T51d+TW/rLe4oM+3fBbj9TN7NqkbF5I2TW1uxsbMsYoSSYISSTGvEnTWltbaW0SbuNrK2FoIHO85wQwJibUFG7Jkxw/RUccZOK6TYXgtt+ph9mtBq/I6x8gsvV4f7afI6x8gsvV4f7asUoI/yOsfILL1eH+2nyOsfILL1eH+2rFKD88+FLkzaRbJupIrO1jkXcYZIYlYZuYgcMFyOBI/bSqfwufme7/wCP96ipQWORv5usfRbX2CVYqPyN/N1j6La+wSrFApXma9zQKhctfApP99t96iq7ULlr4FJ/vtvvUVBdpXPco9rTRzwQwyW8Ikju5neZGdBuRFheEiaQd4cnj1dVRf8AxMJQFLXVKYraXSZCFDSSWyPEzlMBl5yvAZ6uIXIyHd0qDsnlStxPdQBMG2AOoEskgMksfA6RxDwsDjI7M5BA5vYXwlOYGe7jTeCGW5GjEXRS1t5gpVnYZYz4UhuIUZAPCg/QqVK2Rtzfy3ERjMT276NLE62Qs4WbTgDQ2g4ILA4I4EECrQfLoCCCAQeBB4gjxEV9UrwNQSttfPWHpL/h91VapO2vnrD0l/w+6qtQKUpQKUpQfJQZzgZGRntAOMjP7B/AV9V4WxxNe0Co/KDv7L0qP2MtWKj8oO/svSo/Yy0FilKUClKUClKUHyqAZwAMnJx2nx19V5q7O2vaDQ294Lc/qZvZNTYPgtt+ph9mtNveC3P6mb2TU2D4JbfqYfZrQb9K461+EuFt1rR4tb3iyFiMQJbwtLvXIHEMgUjH+rzGtxfhCtCEIeVteRhYZXKnfCLDBVOkmRlUDtLDFB0tKgx8trVigDv0wpzu5AqFtemORtOEc6G6J48POM5LHldbzFAjSBpDEEVo5Edt5G8iMFZQdJSNznq6J8VBJ+Fz8z3f/H+9RUrz4XPzPd/8f71FXtBY5G/m6x9FtfYJVc1I5G/m6x9FtfYJVig/PninaB1AvztIyxCXL3iWxQ7Rj1BHTuapuuox9IJqzx1VsWkV3DLHavJdTvvbN97iQwtCkR32ZTkAahjSx1N0TxJzXc4pig8FQuXGeYy6catVvjOcZ5zHjIHZmr1QuWvgUn++2+9RUEpdiX88shvF2VPGhU2+YHcJ16iAzalbgueJHAYxxrcl5PzOzu0eymeQFXY2zlnUgAqzF8sMADB8QrpqUHOW+xbiNmeNdmRu+dTLbyKz5OTqYSZPHjxrCOS8gQR7jZG7Vi4TmraAxXSWC68AkcM+KuppQc/b7Muoy7R/F0bSMXcrBIpkY9bMRJ0j5zWfdX30ll/Km97VmlBCuXvI0eRpbIKis7YinJwoycASceArV2LY3yRBmazWSYtPIDHMWDyHUUJ3nHSMIPMorp6UHJ7WjvN9ZZks884fTiObAPMbnr7pxGM/9qp7q++ksv5U3va+9tfPWHpL/h91Vag5LYe3bq7a5WOWxzaTyWr9zlOWRVJPzvAZYj901U3V99JZfypve188m7KON7zdxxx5uGB0qq5AijIBwOPFmP7T46t0EbdX30ll/Km97TdX30ll/Km97VmlBye2YryQxWxe0ImbW2IpsCOIq7au6cQzaEI7Q58Rqnur76Sy/lTe9qxivaCNur76Sy/lTe9qXtyO81WmqSzP5SmMRzDB3UvE906uuutqPyg7+y9Kj9jLQebu++ksv5U3vambJ25c3Mt3DHNYl7OVYH7nKckxK+cbzgMll+tDXWVF2FYxxz3zJGiMZ1BKqAT+SQPxIHHpOzfWxPaaD3dX30ll/Km97TdX30ll/Km97VmlBG3V99JZfypve03V99JZfypve1ZpQcnbQ3st1JLrs/ycc3QmObSSwSSRlG8/Vrnxow8dU91ffSWX8qb3tWMV7QcVtWLan5UXksOZ7h+G7l3pO6bVow/Af7ieOeAFV9l7bjjS0tzrMjW8Eh0qzLGhTAeRhwVSVIz5jW/t7wW5/Uzezaoicm+dR2EjSBEhhhOFQb7O64qs+cqjAgMuCCB2UGve2Gy4njSQQqZ1ZdRk6DKsDoEkcvjjHdMAD16x4hihbbHs9YjEolmiMceGnaSZSkouURgWzkNFqwexT2ZqQfgzyuDdlmKtEWMMZG7a0jtiAueDbuPvuPEngR0az33IIskyxzsm9lt5ExlRb6XIllXi2Znid1LAKG4E8csQ+5bDZkbBzNCukxLjnB0FpS5iZ0D4Ld0fSxHUeHejG0lvZRXC3ZuLdeawjZ65kjxFhtRRnLd/gAYPEDV/qNYX5CjXI0c25RntJY4lTuKPbujK7IWwzFUCZGjo4zkgGte0+DWOMad6SoeRlJUmTS0FzEFdmchtPOWIIC9XVkk0GP4Ub2ObYt40UiSqDCpKMrAMLuLKkqeseKlafwgbEW12LfqhyJGs2xgKF0c0gAAHmhB/bSg6vkb+brH0W19glWKj8jfzdY+i2vsEqxQKUpQKhctfApP99t96iq7UHlwCbGUA6SWtwDjODzmPBwev6qDDym2oY54I2uuY28iTu0/chmRDHog1zKyLlWduIydHDqNSJeX8ivJGkcMxVt0oMhEoxdW8AlnCoQiSCbWpA6gOvPClYcn79ZZ2l2nvUcoYxzeMbsDVldGcdo6XWe3qFUPiq58u+wioOd+XFzvHTd2uoLboqFpFLSvtWSyeQNgkxDSrd7kalB668bltNJKIlEaEXEEbaCWeNRtFbdop1ZegZFJde3Abxaj0fxVc+XfYRU+Krny77CKg5bbvLSe2v7hARJDDE8gh6GW02LzcQF3ijUvzmSo73GWBFG15e724hjUQ7iae5t1dX1s+7ICMiLxKt0jrAKjGCRkGrHxVc+XfYRU+Kbny7q/9CKgs18JKGJAIJU6Tgg6TgHB8RwQf2iotzZXMaM5vWYIrMQtvGznAzhVHWeHVWvsfYV1HCuq80SPmWQCGM90kOtxntAYkDzAUG/tr56w9Jf8AD7qq1cntbZ1yJrLN7km4cDuMfRPMbk58/AEftqp8V3Xl/wBhFQfew+/u/SX9jFVWuV2Ps65LXWL3GLhge4R8TuYuNa3Kzas2zoUmlv8Ag80EPGCPqeQB2/dj1v8Au0HZ0qMNmXXl/wBhF/Wvfiu68v8AsIqCrNMqKWZgqqMkkgADxknqr7rltqbIupHhhN2zRs+9kbcR6VERV1BPjMmjh2gP4qofFd15f9hFQWaj8oO/svSo/Yy0+K7ry/7CKpW3NnXIa0ze6s3KAdxj4HdS8fPQdbUvZPz176Qn3G2rH8V3Xl/2EVTtmbOuTLeYvcEToCdxH0jzO3OfNwIH7KDqaVxnK/ac+zrVrl77IVokC7iPLa5ApxjiSF1N+6asps+5YAjaGQcEEQREEHqIOaC1So/xXdeX/YRU+LLry/7CKgqNOoYIWAZgxC5GohcZIHbjI/iKyVytrsi6e4lla7Zd2BbxkwR9JcK7uAewsQvn3VUviu68v+wioNnb3gtz+pm9k1Ng+C236mH2a1zW1dhXy86lbaebYwONzuIzqIibLaie556sL19fXXTbB8Ftv1MPs1oN6lKUClKUHH/C5+Z7v/j/AHqKlPhc/M93/wAf71FSgcluV9pHY2cb3MSOlvbIykkMrLCoKkY4EEVU+W9l5XD/ABP9KuYpigh/Ley8rh/if6U+W9l5XD/E/wBKuYpigh/Ley8rh/if6VK5T8qbWe2aKK4jkkeS2CquSzflMZ4DHiFdjilApSlApSlApSlApSmaCNt+ULLYMxCqLluJOBxsboDifGSB+2rNc5ylXXdbMiMZZOcSTFuOlWis5zGvnJY5x/0GuizQSdhyDeXi5GoXBYjPEAxRgEjxEqf4HxVk2+QIgzYAWW1JJ6gOdRZJPYMddaHJAajezNGY5JrqQkHvtKxRpHkHqO7CkjsLGsnLBN5DFDoLpPcWkcnWFWPnCMxY+I4C47ddBcjIIBGMEDGOrHmr6rwV7QMUpmlAqJymlCG0ZmCqtyhJJAAG5l4knqq3XN8rlDybPhZC6NdxyMf0V3UbuoJ7SX08O0BvFQdJUnZMo5xepka99G2nPS0mytwGx4sgjPmNVa5/kwuqfaMzRmN5LlU451GOK1hWMkHqzlmx/wBdBv8AKADcEnHB4T9Xdk//ACt+F1ZVKEFCAVIxpIIyCCOzFROWa67Uw6GdZ5IIXxkaY2mXeOWHV0A2P+oqO2rqgAYGABwxQe0pmlAxSlKDR24ubW4ABJMUwAHWe5twqLsbllZpbQK11EGWKJSCTkERgEHhXUUxQQ/lvZeVw/xP9KfLey8rh/if6VcxTFBD+W9l5XD/ABP9KfLey8rh/if6VcxTFB+d/CZymtrjZdzDDOksr7nSiZZ2xcxscADjgAn9lK/RMUoFKUoFKUoFKUoFKUoFKUoFae15AtvMxkaECOQmRRl4wEPTUY4kdY+qtytHbrILW4Mqs0QilLqpwzLuzqAPYSM0GNti5jWPnF0NLFtYkO8Oc9EtjiPNS42LrVF5xdJuxpyshDP53OOkfPVGoI21cyS3CQWsDpbybks9w0bM25jkJ0CBsDugHX2UGDlFboLuwdriRCZ+83gVMC0uOOg+Niqk9urHbVdNlYlM2+uDkk6C5MPEYxox1Vzm2tjXV1NZzSWVmWspjOubpznMTLpzzbh09D//ABiq/PL7yO09bk/xqDU5NWiF73TczSapXX50NpDRR4dcdR4EA+bzV9bYsFhgKNcz90mtelJL0103MZJRj1YGSfqrR5P7GurJrpo7Kzzd3El035U4wWVRp8G4jIJ/eNOU+x7raEKQzWVmVSa3n43Tn5uUMVxzb9JdSfUxoOgGxsxCPnFz32vXvO6Hh3uvHe+ak+xdaRpzi6XdgjUshDvnHFzjpHhWtzy+8jtPW3/xa2NhbVa4WXeRLDJDK8DKrmRSVVTqDlVyMMOyg+7jY+t1ff3K6Qo0rIQjaTnLLjiT219DZXdt9vrjrzu9Z3Pe4xox1dv11vUoJ9vsfQztv7l9YYYaQlV1HrUY4EdlQtvbPSLmyNdT90uYzqebpoFilyyMervhn6xVBts3DzXEUFtDItu6RlpLhoyzNBHLwQQvwxIB19hqVyg2NdXrWrSWVn+SXEd0v5U5yUVhp8G6iSD+6KDoPibuW65xdd9r17w73qxp1Y73zVI2Xs9JXuo1up8xzjik3dGBtLcZcjrwykfsI7K3ueX3kdp63J/i1I2Lse6tZryeOysw17Ms74unGMRKunPNuPS1v9choKPKaxURo7XEyaTAgG90o+JlOWB75sAk+YVRGzQ0onE85BwwQSdwI04HR7Qeuud5VbHutoWzWstnaaGaJ886c40Sq/D8m7QCv1MarLd3w4CytAB/7t+H/wBWg3YNkaJGk39w2rV0WkJjGo9i44Y7K0xE1rLAiyTTi4kaNt65fQFt5ZAV8RLKBWfYm1HmM6yxLDJby7lgshkQ5gilDByinqlAxjsrLfySCW2EYOhpHEuACAnN5SMns7oEoN+lKUClKUClKUClKUClKUClKUClKUClKUClKUClKUCtDbswS1uHKLIEilYo3euBGTpPmPVW/WntmR1t5miGqVY5CgxqJcISo09vHHCg26icnPnto+ln7lbVbqJyc+e2j6WfuVtQXKUrS2ltVYGgVlZjcSrAunHRZkdtTZI4YQ9WT1cKDdpXOT8tokkKGOUorsjSALu0VZUhMrEsDp3zFOAJ7m5xgZro6BULkx3196ZN7KKrtQuTHfX3pk3soqC7SlKCJsLwnaXpEP4fbVbqJsLwnaXpEP4fbVboFK0tqbUW3EZZWYSywwDTjg0rhFY5I4Anjjj5qlXvLWKJ3UxyssRl1uoUoqRCLezHLDoo0qqcZbIfAOk0HRUpSgi7B8I2j6Un4faVt38LtLbFGwiSO0g1Y1KbeVQMfpdMqcebPZWpsHwjaPpSfh9pWxtO3DTWjF1QxyyMqnrkJtZl0r5wGLfUpoKVKUoFKUoFKUoFKUoFKUoFKUoFKUoFKUoFKUoFKUoFae2EdreZYSRMY5BGQQCHKHSQT1ccca3K0duwa7W4TWseuKVdbHCplCNTHsA66DdqJyc+e2j6WfuVtVuonJz57aPpZ+5W1BT2jtGO3jaaVwkaYyxycZYKBgcSSSBgeOptwsW0I4pIZ+MEpkRlAIWZY3TTJGwzw1kleieriKz8pNltc2zxIyo5aF1LAlcxzpIAQCDg6McPHXOXnICSaeO6knRpd9v5EAdIQQLdUaPDFtSrbKMk9LU3ejhQUZ+SVvi1jLyroVINIIxcqjCbTN0T+lGWJBUnLDJ1YrpA47CDmuJm+DlmjMfOsYM0cbaTqitjaXEMNuOkM6DcMc8Mjhw4Gs9pyHZby3uzzeMQqE3UKtHFEQZuMQHY4l6QPDIzx4YDsahcmO+vvTJvZRVdqFyY76+9Mm9lFQbNxe3I32i1jbS8SxZmC71G07x26HQK5bC8c47M1tW00pkmV4lSJSgicPqaUFMsWTA0Ybh1nPXW1SgibC8J2l6RD+H21U7++SCN5pWCRRgszHOFA7eFTNheE7S9Ih/D7atnlHss3VrPbqwRpUKhiCVB6wSAckcKDXlaHaESmObIhmik6PArLEwdY5EYZHHBK8Dg9YzmtK55Jwbq3hkllyFe3Yrgc6EpEsyygq2BI8eokYPEgMM8Zu1fg/luZBcSzxmYyiR0USJCAsaIhQhi2tNBOvrOth0eFZZvg9LagLkookfdYXDW8DRXAEKEHrElySD/AKY4xjo5oOyDjxivquKt+QTC4tJzzaMWwVd3CjxRKVctvYwDkM4OGB4HC5Jxx7Wgi7B8I2j6Un4faVsbTVDNaa2YOJZDGAMhm5rMCGPYNGo/WBWvsHwjaPpSfh9pWztORBNaB0LM0sgjOcCNuazEsR25QMv73moKNKUoFKUoFKUoFKUoFKUoFKUoFKUoFKUoFKUoFKUoFaO3UVrW4EjFIzFKHYDJVTGdTAduBk1vVobdZBa3BkDNEIpS4U4YruzqAPYcZoN6onJz57aPpZ+5W1W656OyvIJrpoUtJI7ibfgvLKjr3CKMqVWJh1x5zntoOipUTf7Q+gsPWJ/8em/2h9BYesT/AOPQW6VE3+0PoLD1if8Ax6b/AGh9BYesT/49BbqFyY76+9Mm9lFX1v8AaH0Fh6xP7isnJ3Z0sSztPuxJPPJORGWZFDKihdTKpPe+LtoK9KUoImwvCdpekQ/h9tVuue5ldw3F08CWskdxJHKN5LKjqVtooiuFiYH5vOc9tZt/tD6Cw9Yn/wAegt0qJv8AaH0Fh6xP/j03+0PoLD1if/HoLdKib/aH0Fh6xP8A49N/tD6Cw9Yn/wAeg92D4RtH0pPw+0rZ2lcaZrRdCvvJZFyRkx4tZm1KewnTp+pjWHYFhLGbmScRCS4mE2mNmdFAt4YgNTKpJ7lnq7a2b+SQS2wjBKNI4l4ZwnN5SCT2d0CD9vnoN6lKUClKUClKUClKUClKUClKUClKUClKUClKUClKUCtDb0wS1uHZFkVYpWKN3rgRklD5j1Vv1p7YmdLeZ4xqlWORkGNWWCEqNPbxxwoNyleZpmg9pXma9zQKV5mub5USyRT21wkckqQpeZVScM7xosUZAPEs/RBwcZ7KDpaVwUGwrmK8gHdpCDbtvg2IAvdmvA6565JHBAxx1R44R9HJtKK5ivLma3hmk1CJmdl4oqy24aGDL6ZVaJZSF0hlYNx6QFB3NK/P4Df87WbRcRmYWyMpSAw7pL+7LrMQSUZbZ0I0EZYjJNfdjtPaGbSJywe4aaF2kWJXAjeOQ3axBBoUx7yPQ2cMY+LA5Id7Svz9ZtplA45wZUG0UTUsKxTSGGNrdpItIMcYYSKMk9Id+VYGvu3O1HEXdZlHc9R3UCuQ1+qPrDp1pblmyqqCVBweoh3tKm8nWmNrDzrPONOJMhQSQSMkL0ckYPDhxqlmgUrzNM0HtaG0IpDLbFDhEkcyjVjUht5VAx+l0yhx5s9lb+am7Ttw01oxdUMcsjBT1yE2sy6V84DFvqU0FKlKUClKUClKUClKUClKUClKUClKUClKUClKUClKUCtHbkhW2uGUlWWKUgg4IIjJBBHUaUoOQstpSmxuXM0pdXiAbW2pQWGQDnIpcbSlFhE4mlDmZwW1tqI0ngTnOKUoG29pSrDZlZpVLREsQ7AseHEkHia2dsX8i30KLLIqHm+VDMFOWGcjOONKUH3a38h2oYzLIY9cg0am0YEZONOcVrbC2jK0l0GllYLDMy5djpIIwRk8DSlB8bN2lKbO7YzSll3Oli7Fly/HBzwo+0pfi9X30uvfldWttWNB6OrOcealKBtfaUq21myzSqzpIWIdgWwRgk541l21tCVbq3VZZFVktyQGYAktxJAPHNe0oMov5PjTd72Td68aNTaMbrONOcddYti7Qla4uVaWRlVLggFmIBDcCBnhilKDBsjaUrWt4xmlZkWIqS7ErljnBzwr1dpS/F5ffS69/p1a21Y3fe6s5x5qUoG09pSi0s2E0oZt9qIdgzYcYyc8aybc2jKstqFllUNDASA7AMSTknB4mlKDYuL+QbUEYlkEetBo1Noxuwcac4qdZ3sj7VhRpHdFmusKWJUYt5gMAnA4HFKUH6F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灯片编号占位符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457200" y="5257800"/>
            <a:ext cx="86868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2" indent="-342900">
              <a:spcBef>
                <a:spcPct val="20000"/>
              </a:spcBef>
              <a:buSzPct val="130000"/>
              <a:buFont typeface="Arial"/>
              <a:buChar char="•"/>
              <a:defRPr/>
            </a:pPr>
            <a:r>
              <a:rPr lang="en-US" sz="2400" dirty="0" smtClean="0">
                <a:latin typeface="Tahoma"/>
                <a:cs typeface="Tahoma"/>
              </a:rPr>
              <a:t>Vision: Use fine-grained replication, so that the amount of available resources is the only limit (not the software architecture)!</a:t>
            </a:r>
          </a:p>
        </p:txBody>
      </p:sp>
      <p:sp>
        <p:nvSpPr>
          <p:cNvPr id="9" name="Freeform 8"/>
          <p:cNvSpPr/>
          <p:nvPr/>
        </p:nvSpPr>
        <p:spPr>
          <a:xfrm>
            <a:off x="2396915" y="2424697"/>
            <a:ext cx="4232485" cy="2316443"/>
          </a:xfrm>
          <a:custGeom>
            <a:avLst/>
            <a:gdLst>
              <a:gd name="connsiteX0" fmla="*/ 0 w 2590162"/>
              <a:gd name="connsiteY0" fmla="*/ 3826 h 2322346"/>
              <a:gd name="connsiteX1" fmla="*/ 738406 w 2590162"/>
              <a:gd name="connsiteY1" fmla="*/ 0 h 2322346"/>
              <a:gd name="connsiteX2" fmla="*/ 834055 w 2590162"/>
              <a:gd name="connsiteY2" fmla="*/ 493546 h 2322346"/>
              <a:gd name="connsiteX3" fmla="*/ 945007 w 2590162"/>
              <a:gd name="connsiteY3" fmla="*/ 872314 h 2322346"/>
              <a:gd name="connsiteX4" fmla="*/ 1048308 w 2590162"/>
              <a:gd name="connsiteY4" fmla="*/ 1155434 h 2322346"/>
              <a:gd name="connsiteX5" fmla="*/ 1182216 w 2590162"/>
              <a:gd name="connsiteY5" fmla="*/ 1427076 h 2322346"/>
              <a:gd name="connsiteX6" fmla="*/ 1354383 w 2590162"/>
              <a:gd name="connsiteY6" fmla="*/ 1618373 h 2322346"/>
              <a:gd name="connsiteX7" fmla="*/ 1492117 w 2590162"/>
              <a:gd name="connsiteY7" fmla="*/ 1736977 h 2322346"/>
              <a:gd name="connsiteX8" fmla="*/ 1710196 w 2590162"/>
              <a:gd name="connsiteY8" fmla="*/ 1909144 h 2322346"/>
              <a:gd name="connsiteX9" fmla="*/ 1947404 w 2590162"/>
              <a:gd name="connsiteY9" fmla="*/ 2062182 h 2322346"/>
              <a:gd name="connsiteX10" fmla="*/ 2226698 w 2590162"/>
              <a:gd name="connsiteY10" fmla="*/ 2192264 h 2322346"/>
              <a:gd name="connsiteX11" fmla="*/ 2590162 w 2590162"/>
              <a:gd name="connsiteY11" fmla="*/ 2322346 h 2322346"/>
              <a:gd name="connsiteX12" fmla="*/ 0 w 2590162"/>
              <a:gd name="connsiteY12" fmla="*/ 2314694 h 2322346"/>
              <a:gd name="connsiteX13" fmla="*/ 0 w 2590162"/>
              <a:gd name="connsiteY13" fmla="*/ 3826 h 2322346"/>
              <a:gd name="connsiteX0" fmla="*/ 0 w 4313744"/>
              <a:gd name="connsiteY0" fmla="*/ 0 h 2324095"/>
              <a:gd name="connsiteX1" fmla="*/ 2461988 w 4313744"/>
              <a:gd name="connsiteY1" fmla="*/ 1749 h 2324095"/>
              <a:gd name="connsiteX2" fmla="*/ 2557637 w 4313744"/>
              <a:gd name="connsiteY2" fmla="*/ 495295 h 2324095"/>
              <a:gd name="connsiteX3" fmla="*/ 2668589 w 4313744"/>
              <a:gd name="connsiteY3" fmla="*/ 874063 h 2324095"/>
              <a:gd name="connsiteX4" fmla="*/ 2771890 w 4313744"/>
              <a:gd name="connsiteY4" fmla="*/ 1157183 h 2324095"/>
              <a:gd name="connsiteX5" fmla="*/ 2905798 w 4313744"/>
              <a:gd name="connsiteY5" fmla="*/ 1428825 h 2324095"/>
              <a:gd name="connsiteX6" fmla="*/ 3077965 w 4313744"/>
              <a:gd name="connsiteY6" fmla="*/ 1620122 h 2324095"/>
              <a:gd name="connsiteX7" fmla="*/ 3215699 w 4313744"/>
              <a:gd name="connsiteY7" fmla="*/ 1738726 h 2324095"/>
              <a:gd name="connsiteX8" fmla="*/ 3433778 w 4313744"/>
              <a:gd name="connsiteY8" fmla="*/ 1910893 h 2324095"/>
              <a:gd name="connsiteX9" fmla="*/ 3670986 w 4313744"/>
              <a:gd name="connsiteY9" fmla="*/ 2063931 h 2324095"/>
              <a:gd name="connsiteX10" fmla="*/ 3950280 w 4313744"/>
              <a:gd name="connsiteY10" fmla="*/ 2194013 h 2324095"/>
              <a:gd name="connsiteX11" fmla="*/ 4313744 w 4313744"/>
              <a:gd name="connsiteY11" fmla="*/ 2324095 h 2324095"/>
              <a:gd name="connsiteX12" fmla="*/ 1723582 w 4313744"/>
              <a:gd name="connsiteY12" fmla="*/ 2316443 h 2324095"/>
              <a:gd name="connsiteX13" fmla="*/ 0 w 4313744"/>
              <a:gd name="connsiteY13" fmla="*/ 0 h 2324095"/>
              <a:gd name="connsiteX0" fmla="*/ 0 w 4313744"/>
              <a:gd name="connsiteY0" fmla="*/ 0 h 2324095"/>
              <a:gd name="connsiteX1" fmla="*/ 2461988 w 4313744"/>
              <a:gd name="connsiteY1" fmla="*/ 1749 h 2324095"/>
              <a:gd name="connsiteX2" fmla="*/ 2557637 w 4313744"/>
              <a:gd name="connsiteY2" fmla="*/ 495295 h 2324095"/>
              <a:gd name="connsiteX3" fmla="*/ 2668589 w 4313744"/>
              <a:gd name="connsiteY3" fmla="*/ 874063 h 2324095"/>
              <a:gd name="connsiteX4" fmla="*/ 2771890 w 4313744"/>
              <a:gd name="connsiteY4" fmla="*/ 1157183 h 2324095"/>
              <a:gd name="connsiteX5" fmla="*/ 2905798 w 4313744"/>
              <a:gd name="connsiteY5" fmla="*/ 1428825 h 2324095"/>
              <a:gd name="connsiteX6" fmla="*/ 3077965 w 4313744"/>
              <a:gd name="connsiteY6" fmla="*/ 1620122 h 2324095"/>
              <a:gd name="connsiteX7" fmla="*/ 3215699 w 4313744"/>
              <a:gd name="connsiteY7" fmla="*/ 1738726 h 2324095"/>
              <a:gd name="connsiteX8" fmla="*/ 3433778 w 4313744"/>
              <a:gd name="connsiteY8" fmla="*/ 1910893 h 2324095"/>
              <a:gd name="connsiteX9" fmla="*/ 3670986 w 4313744"/>
              <a:gd name="connsiteY9" fmla="*/ 2063931 h 2324095"/>
              <a:gd name="connsiteX10" fmla="*/ 3950280 w 4313744"/>
              <a:gd name="connsiteY10" fmla="*/ 2194013 h 2324095"/>
              <a:gd name="connsiteX11" fmla="*/ 4313744 w 4313744"/>
              <a:gd name="connsiteY11" fmla="*/ 2324095 h 2324095"/>
              <a:gd name="connsiteX12" fmla="*/ 0 w 4313744"/>
              <a:gd name="connsiteY12" fmla="*/ 2316443 h 2324095"/>
              <a:gd name="connsiteX13" fmla="*/ 0 w 4313744"/>
              <a:gd name="connsiteY13" fmla="*/ 0 h 2324095"/>
              <a:gd name="connsiteX0" fmla="*/ 0 w 4313744"/>
              <a:gd name="connsiteY0" fmla="*/ 0 h 2324095"/>
              <a:gd name="connsiteX1" fmla="*/ 2461988 w 4313744"/>
              <a:gd name="connsiteY1" fmla="*/ 1749 h 2324095"/>
              <a:gd name="connsiteX2" fmla="*/ 2557637 w 4313744"/>
              <a:gd name="connsiteY2" fmla="*/ 495295 h 2324095"/>
              <a:gd name="connsiteX3" fmla="*/ 2668589 w 4313744"/>
              <a:gd name="connsiteY3" fmla="*/ 874063 h 2324095"/>
              <a:gd name="connsiteX4" fmla="*/ 2771890 w 4313744"/>
              <a:gd name="connsiteY4" fmla="*/ 1157183 h 2324095"/>
              <a:gd name="connsiteX5" fmla="*/ 2905798 w 4313744"/>
              <a:gd name="connsiteY5" fmla="*/ 1428825 h 2324095"/>
              <a:gd name="connsiteX6" fmla="*/ 3077965 w 4313744"/>
              <a:gd name="connsiteY6" fmla="*/ 1620122 h 2324095"/>
              <a:gd name="connsiteX7" fmla="*/ 3433778 w 4313744"/>
              <a:gd name="connsiteY7" fmla="*/ 1910893 h 2324095"/>
              <a:gd name="connsiteX8" fmla="*/ 3670986 w 4313744"/>
              <a:gd name="connsiteY8" fmla="*/ 2063931 h 2324095"/>
              <a:gd name="connsiteX9" fmla="*/ 3950280 w 4313744"/>
              <a:gd name="connsiteY9" fmla="*/ 2194013 h 2324095"/>
              <a:gd name="connsiteX10" fmla="*/ 4313744 w 4313744"/>
              <a:gd name="connsiteY10" fmla="*/ 2324095 h 2324095"/>
              <a:gd name="connsiteX11" fmla="*/ 0 w 4313744"/>
              <a:gd name="connsiteY11" fmla="*/ 2316443 h 2324095"/>
              <a:gd name="connsiteX12" fmla="*/ 0 w 4313744"/>
              <a:gd name="connsiteY12" fmla="*/ 0 h 2324095"/>
              <a:gd name="connsiteX0" fmla="*/ 0 w 4313744"/>
              <a:gd name="connsiteY0" fmla="*/ 0 h 2324095"/>
              <a:gd name="connsiteX1" fmla="*/ 2461988 w 4313744"/>
              <a:gd name="connsiteY1" fmla="*/ 1749 h 2324095"/>
              <a:gd name="connsiteX2" fmla="*/ 2557637 w 4313744"/>
              <a:gd name="connsiteY2" fmla="*/ 495295 h 2324095"/>
              <a:gd name="connsiteX3" fmla="*/ 2668589 w 4313744"/>
              <a:gd name="connsiteY3" fmla="*/ 874063 h 2324095"/>
              <a:gd name="connsiteX4" fmla="*/ 2771890 w 4313744"/>
              <a:gd name="connsiteY4" fmla="*/ 1157183 h 2324095"/>
              <a:gd name="connsiteX5" fmla="*/ 2905798 w 4313744"/>
              <a:gd name="connsiteY5" fmla="*/ 1428825 h 2324095"/>
              <a:gd name="connsiteX6" fmla="*/ 3077965 w 4313744"/>
              <a:gd name="connsiteY6" fmla="*/ 1620122 h 2324095"/>
              <a:gd name="connsiteX7" fmla="*/ 3670986 w 4313744"/>
              <a:gd name="connsiteY7" fmla="*/ 2063931 h 2324095"/>
              <a:gd name="connsiteX8" fmla="*/ 3950280 w 4313744"/>
              <a:gd name="connsiteY8" fmla="*/ 2194013 h 2324095"/>
              <a:gd name="connsiteX9" fmla="*/ 4313744 w 4313744"/>
              <a:gd name="connsiteY9" fmla="*/ 2324095 h 2324095"/>
              <a:gd name="connsiteX10" fmla="*/ 0 w 4313744"/>
              <a:gd name="connsiteY10" fmla="*/ 2316443 h 2324095"/>
              <a:gd name="connsiteX11" fmla="*/ 0 w 4313744"/>
              <a:gd name="connsiteY11" fmla="*/ 0 h 2324095"/>
              <a:gd name="connsiteX0" fmla="*/ 0 w 4313744"/>
              <a:gd name="connsiteY0" fmla="*/ 0 h 2324095"/>
              <a:gd name="connsiteX1" fmla="*/ 2461988 w 4313744"/>
              <a:gd name="connsiteY1" fmla="*/ 1749 h 2324095"/>
              <a:gd name="connsiteX2" fmla="*/ 2557637 w 4313744"/>
              <a:gd name="connsiteY2" fmla="*/ 495295 h 2324095"/>
              <a:gd name="connsiteX3" fmla="*/ 2668589 w 4313744"/>
              <a:gd name="connsiteY3" fmla="*/ 874063 h 2324095"/>
              <a:gd name="connsiteX4" fmla="*/ 2771890 w 4313744"/>
              <a:gd name="connsiteY4" fmla="*/ 1157183 h 2324095"/>
              <a:gd name="connsiteX5" fmla="*/ 2905798 w 4313744"/>
              <a:gd name="connsiteY5" fmla="*/ 1428825 h 2324095"/>
              <a:gd name="connsiteX6" fmla="*/ 3077965 w 4313744"/>
              <a:gd name="connsiteY6" fmla="*/ 1620122 h 2324095"/>
              <a:gd name="connsiteX7" fmla="*/ 3950280 w 4313744"/>
              <a:gd name="connsiteY7" fmla="*/ 2194013 h 2324095"/>
              <a:gd name="connsiteX8" fmla="*/ 4313744 w 4313744"/>
              <a:gd name="connsiteY8" fmla="*/ 2324095 h 2324095"/>
              <a:gd name="connsiteX9" fmla="*/ 0 w 4313744"/>
              <a:gd name="connsiteY9" fmla="*/ 2316443 h 2324095"/>
              <a:gd name="connsiteX10" fmla="*/ 0 w 4313744"/>
              <a:gd name="connsiteY10" fmla="*/ 0 h 2324095"/>
              <a:gd name="connsiteX0" fmla="*/ 0 w 4313744"/>
              <a:gd name="connsiteY0" fmla="*/ 0 h 2324095"/>
              <a:gd name="connsiteX1" fmla="*/ 2461988 w 4313744"/>
              <a:gd name="connsiteY1" fmla="*/ 1749 h 2324095"/>
              <a:gd name="connsiteX2" fmla="*/ 2557637 w 4313744"/>
              <a:gd name="connsiteY2" fmla="*/ 495295 h 2324095"/>
              <a:gd name="connsiteX3" fmla="*/ 2668589 w 4313744"/>
              <a:gd name="connsiteY3" fmla="*/ 874063 h 2324095"/>
              <a:gd name="connsiteX4" fmla="*/ 2771890 w 4313744"/>
              <a:gd name="connsiteY4" fmla="*/ 1157183 h 2324095"/>
              <a:gd name="connsiteX5" fmla="*/ 2905798 w 4313744"/>
              <a:gd name="connsiteY5" fmla="*/ 1428825 h 2324095"/>
              <a:gd name="connsiteX6" fmla="*/ 3077965 w 4313744"/>
              <a:gd name="connsiteY6" fmla="*/ 1620122 h 2324095"/>
              <a:gd name="connsiteX7" fmla="*/ 4313744 w 4313744"/>
              <a:gd name="connsiteY7" fmla="*/ 2324095 h 2324095"/>
              <a:gd name="connsiteX8" fmla="*/ 0 w 4313744"/>
              <a:gd name="connsiteY8" fmla="*/ 2316443 h 2324095"/>
              <a:gd name="connsiteX9" fmla="*/ 0 w 4313744"/>
              <a:gd name="connsiteY9" fmla="*/ 0 h 2324095"/>
              <a:gd name="connsiteX0" fmla="*/ 0 w 3077965"/>
              <a:gd name="connsiteY0" fmla="*/ 0 h 2316443"/>
              <a:gd name="connsiteX1" fmla="*/ 2461988 w 3077965"/>
              <a:gd name="connsiteY1" fmla="*/ 1749 h 2316443"/>
              <a:gd name="connsiteX2" fmla="*/ 2557637 w 3077965"/>
              <a:gd name="connsiteY2" fmla="*/ 495295 h 2316443"/>
              <a:gd name="connsiteX3" fmla="*/ 2668589 w 3077965"/>
              <a:gd name="connsiteY3" fmla="*/ 874063 h 2316443"/>
              <a:gd name="connsiteX4" fmla="*/ 2771890 w 3077965"/>
              <a:gd name="connsiteY4" fmla="*/ 1157183 h 2316443"/>
              <a:gd name="connsiteX5" fmla="*/ 2905798 w 3077965"/>
              <a:gd name="connsiteY5" fmla="*/ 1428825 h 2316443"/>
              <a:gd name="connsiteX6" fmla="*/ 3077965 w 3077965"/>
              <a:gd name="connsiteY6" fmla="*/ 1620122 h 2316443"/>
              <a:gd name="connsiteX7" fmla="*/ 0 w 3077965"/>
              <a:gd name="connsiteY7" fmla="*/ 2316443 h 2316443"/>
              <a:gd name="connsiteX8" fmla="*/ 0 w 3077965"/>
              <a:gd name="connsiteY8" fmla="*/ 0 h 2316443"/>
              <a:gd name="connsiteX0" fmla="*/ 0 w 2965134"/>
              <a:gd name="connsiteY0" fmla="*/ 0 h 2316443"/>
              <a:gd name="connsiteX1" fmla="*/ 2461988 w 2965134"/>
              <a:gd name="connsiteY1" fmla="*/ 1749 h 2316443"/>
              <a:gd name="connsiteX2" fmla="*/ 2557637 w 2965134"/>
              <a:gd name="connsiteY2" fmla="*/ 495295 h 2316443"/>
              <a:gd name="connsiteX3" fmla="*/ 2668589 w 2965134"/>
              <a:gd name="connsiteY3" fmla="*/ 874063 h 2316443"/>
              <a:gd name="connsiteX4" fmla="*/ 2771890 w 2965134"/>
              <a:gd name="connsiteY4" fmla="*/ 1157183 h 2316443"/>
              <a:gd name="connsiteX5" fmla="*/ 2905798 w 2965134"/>
              <a:gd name="connsiteY5" fmla="*/ 1428825 h 2316443"/>
              <a:gd name="connsiteX6" fmla="*/ 2965134 w 2965134"/>
              <a:gd name="connsiteY6" fmla="*/ 1497459 h 2316443"/>
              <a:gd name="connsiteX7" fmla="*/ 0 w 2965134"/>
              <a:gd name="connsiteY7" fmla="*/ 2316443 h 2316443"/>
              <a:gd name="connsiteX8" fmla="*/ 0 w 2965134"/>
              <a:gd name="connsiteY8" fmla="*/ 0 h 2316443"/>
              <a:gd name="connsiteX0" fmla="*/ 0 w 2968886"/>
              <a:gd name="connsiteY0" fmla="*/ 0 h 2316443"/>
              <a:gd name="connsiteX1" fmla="*/ 2461988 w 2968886"/>
              <a:gd name="connsiteY1" fmla="*/ 1749 h 2316443"/>
              <a:gd name="connsiteX2" fmla="*/ 2557637 w 2968886"/>
              <a:gd name="connsiteY2" fmla="*/ 495295 h 2316443"/>
              <a:gd name="connsiteX3" fmla="*/ 2668589 w 2968886"/>
              <a:gd name="connsiteY3" fmla="*/ 874063 h 2316443"/>
              <a:gd name="connsiteX4" fmla="*/ 2771890 w 2968886"/>
              <a:gd name="connsiteY4" fmla="*/ 1157183 h 2316443"/>
              <a:gd name="connsiteX5" fmla="*/ 2905798 w 2968886"/>
              <a:gd name="connsiteY5" fmla="*/ 1428825 h 2316443"/>
              <a:gd name="connsiteX6" fmla="*/ 2965134 w 2968886"/>
              <a:gd name="connsiteY6" fmla="*/ 1497459 h 2316443"/>
              <a:gd name="connsiteX7" fmla="*/ 2937532 w 2968886"/>
              <a:gd name="connsiteY7" fmla="*/ 2313155 h 2316443"/>
              <a:gd name="connsiteX8" fmla="*/ 0 w 2968886"/>
              <a:gd name="connsiteY8" fmla="*/ 2316443 h 2316443"/>
              <a:gd name="connsiteX9" fmla="*/ 0 w 2968886"/>
              <a:gd name="connsiteY9" fmla="*/ 0 h 2316443"/>
              <a:gd name="connsiteX0" fmla="*/ 0 w 2965134"/>
              <a:gd name="connsiteY0" fmla="*/ 0 h 2316443"/>
              <a:gd name="connsiteX1" fmla="*/ 2461988 w 2965134"/>
              <a:gd name="connsiteY1" fmla="*/ 1749 h 2316443"/>
              <a:gd name="connsiteX2" fmla="*/ 2557637 w 2965134"/>
              <a:gd name="connsiteY2" fmla="*/ 495295 h 2316443"/>
              <a:gd name="connsiteX3" fmla="*/ 2668589 w 2965134"/>
              <a:gd name="connsiteY3" fmla="*/ 874063 h 2316443"/>
              <a:gd name="connsiteX4" fmla="*/ 2771890 w 2965134"/>
              <a:gd name="connsiteY4" fmla="*/ 1157183 h 2316443"/>
              <a:gd name="connsiteX5" fmla="*/ 2905798 w 2965134"/>
              <a:gd name="connsiteY5" fmla="*/ 1428825 h 2316443"/>
              <a:gd name="connsiteX6" fmla="*/ 2965134 w 2965134"/>
              <a:gd name="connsiteY6" fmla="*/ 1497459 h 2316443"/>
              <a:gd name="connsiteX7" fmla="*/ 2937532 w 2965134"/>
              <a:gd name="connsiteY7" fmla="*/ 2313155 h 2316443"/>
              <a:gd name="connsiteX8" fmla="*/ 0 w 2965134"/>
              <a:gd name="connsiteY8" fmla="*/ 2316443 h 2316443"/>
              <a:gd name="connsiteX9" fmla="*/ 0 w 2965134"/>
              <a:gd name="connsiteY9" fmla="*/ 0 h 2316443"/>
              <a:gd name="connsiteX0" fmla="*/ 0 w 2953462"/>
              <a:gd name="connsiteY0" fmla="*/ 0 h 2316443"/>
              <a:gd name="connsiteX1" fmla="*/ 2461988 w 2953462"/>
              <a:gd name="connsiteY1" fmla="*/ 1749 h 2316443"/>
              <a:gd name="connsiteX2" fmla="*/ 2557637 w 2953462"/>
              <a:gd name="connsiteY2" fmla="*/ 495295 h 2316443"/>
              <a:gd name="connsiteX3" fmla="*/ 2668589 w 2953462"/>
              <a:gd name="connsiteY3" fmla="*/ 874063 h 2316443"/>
              <a:gd name="connsiteX4" fmla="*/ 2771890 w 2953462"/>
              <a:gd name="connsiteY4" fmla="*/ 1157183 h 2316443"/>
              <a:gd name="connsiteX5" fmla="*/ 2905798 w 2953462"/>
              <a:gd name="connsiteY5" fmla="*/ 1428825 h 2316443"/>
              <a:gd name="connsiteX6" fmla="*/ 2953462 w 2953462"/>
              <a:gd name="connsiteY6" fmla="*/ 1480732 h 2316443"/>
              <a:gd name="connsiteX7" fmla="*/ 2937532 w 2953462"/>
              <a:gd name="connsiteY7" fmla="*/ 2313155 h 2316443"/>
              <a:gd name="connsiteX8" fmla="*/ 0 w 2953462"/>
              <a:gd name="connsiteY8" fmla="*/ 2316443 h 2316443"/>
              <a:gd name="connsiteX9" fmla="*/ 0 w 2953462"/>
              <a:gd name="connsiteY9" fmla="*/ 0 h 2316443"/>
              <a:gd name="connsiteX0" fmla="*/ 0 w 2953462"/>
              <a:gd name="connsiteY0" fmla="*/ 0 h 2316443"/>
              <a:gd name="connsiteX1" fmla="*/ 2461988 w 2953462"/>
              <a:gd name="connsiteY1" fmla="*/ 1749 h 2316443"/>
              <a:gd name="connsiteX2" fmla="*/ 2557637 w 2953462"/>
              <a:gd name="connsiteY2" fmla="*/ 495295 h 2316443"/>
              <a:gd name="connsiteX3" fmla="*/ 2668589 w 2953462"/>
              <a:gd name="connsiteY3" fmla="*/ 874063 h 2316443"/>
              <a:gd name="connsiteX4" fmla="*/ 2771890 w 2953462"/>
              <a:gd name="connsiteY4" fmla="*/ 1157183 h 2316443"/>
              <a:gd name="connsiteX5" fmla="*/ 2905798 w 2953462"/>
              <a:gd name="connsiteY5" fmla="*/ 1428825 h 2316443"/>
              <a:gd name="connsiteX6" fmla="*/ 2953462 w 2953462"/>
              <a:gd name="connsiteY6" fmla="*/ 1480732 h 2316443"/>
              <a:gd name="connsiteX7" fmla="*/ 2949204 w 2953462"/>
              <a:gd name="connsiteY7" fmla="*/ 2313155 h 2316443"/>
              <a:gd name="connsiteX8" fmla="*/ 0 w 2953462"/>
              <a:gd name="connsiteY8" fmla="*/ 2316443 h 2316443"/>
              <a:gd name="connsiteX9" fmla="*/ 0 w 2953462"/>
              <a:gd name="connsiteY9" fmla="*/ 0 h 231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3462" h="2316443">
                <a:moveTo>
                  <a:pt x="0" y="0"/>
                </a:moveTo>
                <a:lnTo>
                  <a:pt x="2461988" y="1749"/>
                </a:lnTo>
                <a:lnTo>
                  <a:pt x="2557637" y="495295"/>
                </a:lnTo>
                <a:lnTo>
                  <a:pt x="2668589" y="874063"/>
                </a:lnTo>
                <a:lnTo>
                  <a:pt x="2771890" y="1157183"/>
                </a:lnTo>
                <a:lnTo>
                  <a:pt x="2905798" y="1428825"/>
                </a:lnTo>
                <a:lnTo>
                  <a:pt x="2953462" y="1480732"/>
                </a:lnTo>
                <a:cubicBezTo>
                  <a:pt x="2952043" y="1758206"/>
                  <a:pt x="2950623" y="2035681"/>
                  <a:pt x="2949204" y="2313155"/>
                </a:cubicBezTo>
                <a:lnTo>
                  <a:pt x="0" y="2316443"/>
                </a:lnTo>
                <a:cubicBezTo>
                  <a:pt x="2551" y="1544878"/>
                  <a:pt x="5101" y="767739"/>
                  <a:pt x="0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/>
              <a:cs typeface="Tahoma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362200" y="2426447"/>
            <a:ext cx="2590162" cy="2322346"/>
          </a:xfrm>
          <a:custGeom>
            <a:avLst/>
            <a:gdLst>
              <a:gd name="connsiteX0" fmla="*/ 0 w 2590162"/>
              <a:gd name="connsiteY0" fmla="*/ 3826 h 2322346"/>
              <a:gd name="connsiteX1" fmla="*/ 738406 w 2590162"/>
              <a:gd name="connsiteY1" fmla="*/ 0 h 2322346"/>
              <a:gd name="connsiteX2" fmla="*/ 834055 w 2590162"/>
              <a:gd name="connsiteY2" fmla="*/ 493546 h 2322346"/>
              <a:gd name="connsiteX3" fmla="*/ 945007 w 2590162"/>
              <a:gd name="connsiteY3" fmla="*/ 872314 h 2322346"/>
              <a:gd name="connsiteX4" fmla="*/ 1048308 w 2590162"/>
              <a:gd name="connsiteY4" fmla="*/ 1155434 h 2322346"/>
              <a:gd name="connsiteX5" fmla="*/ 1182216 w 2590162"/>
              <a:gd name="connsiteY5" fmla="*/ 1427076 h 2322346"/>
              <a:gd name="connsiteX6" fmla="*/ 1354383 w 2590162"/>
              <a:gd name="connsiteY6" fmla="*/ 1618373 h 2322346"/>
              <a:gd name="connsiteX7" fmla="*/ 1492117 w 2590162"/>
              <a:gd name="connsiteY7" fmla="*/ 1736977 h 2322346"/>
              <a:gd name="connsiteX8" fmla="*/ 1710196 w 2590162"/>
              <a:gd name="connsiteY8" fmla="*/ 1909144 h 2322346"/>
              <a:gd name="connsiteX9" fmla="*/ 1947404 w 2590162"/>
              <a:gd name="connsiteY9" fmla="*/ 2062182 h 2322346"/>
              <a:gd name="connsiteX10" fmla="*/ 2226698 w 2590162"/>
              <a:gd name="connsiteY10" fmla="*/ 2192264 h 2322346"/>
              <a:gd name="connsiteX11" fmla="*/ 2590162 w 2590162"/>
              <a:gd name="connsiteY11" fmla="*/ 2322346 h 2322346"/>
              <a:gd name="connsiteX12" fmla="*/ 0 w 2590162"/>
              <a:gd name="connsiteY12" fmla="*/ 2314694 h 2322346"/>
              <a:gd name="connsiteX13" fmla="*/ 0 w 2590162"/>
              <a:gd name="connsiteY13" fmla="*/ 3826 h 2322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90162" h="2322346">
                <a:moveTo>
                  <a:pt x="0" y="3826"/>
                </a:moveTo>
                <a:lnTo>
                  <a:pt x="738406" y="0"/>
                </a:lnTo>
                <a:lnTo>
                  <a:pt x="834055" y="493546"/>
                </a:lnTo>
                <a:lnTo>
                  <a:pt x="945007" y="872314"/>
                </a:lnTo>
                <a:lnTo>
                  <a:pt x="1048308" y="1155434"/>
                </a:lnTo>
                <a:lnTo>
                  <a:pt x="1182216" y="1427076"/>
                </a:lnTo>
                <a:lnTo>
                  <a:pt x="1354383" y="1618373"/>
                </a:lnTo>
                <a:lnTo>
                  <a:pt x="1492117" y="1736977"/>
                </a:lnTo>
                <a:lnTo>
                  <a:pt x="1710196" y="1909144"/>
                </a:lnTo>
                <a:lnTo>
                  <a:pt x="1947404" y="2062182"/>
                </a:lnTo>
                <a:lnTo>
                  <a:pt x="2226698" y="2192264"/>
                </a:lnTo>
                <a:lnTo>
                  <a:pt x="2590162" y="2322346"/>
                </a:lnTo>
                <a:lnTo>
                  <a:pt x="0" y="2314694"/>
                </a:lnTo>
                <a:cubicBezTo>
                  <a:pt x="2551" y="1543129"/>
                  <a:pt x="5101" y="771565"/>
                  <a:pt x="0" y="3826"/>
                </a:cubicBezTo>
                <a:close/>
              </a:path>
            </a:pathLst>
          </a:cu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/>
              <a:cs typeface="Tahom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2200" y="1754195"/>
            <a:ext cx="4267200" cy="298626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/>
              <a:cs typeface="Tahoma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1486422" y="3062663"/>
            <a:ext cx="1462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ahoma"/>
                <a:cs typeface="Tahoma"/>
              </a:rPr>
              <a:t>Performance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57410" y="4740463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latin typeface="Tahoma"/>
                <a:cs typeface="Tahoma"/>
              </a:rPr>
              <a:t>Strength of the DoS attack</a:t>
            </a:r>
          </a:p>
        </p:txBody>
      </p:sp>
      <p:sp>
        <p:nvSpPr>
          <p:cNvPr id="14" name="Freeform 13"/>
          <p:cNvSpPr/>
          <p:nvPr/>
        </p:nvSpPr>
        <p:spPr>
          <a:xfrm>
            <a:off x="2377760" y="2437102"/>
            <a:ext cx="1356040" cy="2305490"/>
          </a:xfrm>
          <a:custGeom>
            <a:avLst/>
            <a:gdLst>
              <a:gd name="connsiteX0" fmla="*/ 0 w 1469985"/>
              <a:gd name="connsiteY0" fmla="*/ 0 h 2314937"/>
              <a:gd name="connsiteX1" fmla="*/ 138896 w 1469985"/>
              <a:gd name="connsiteY1" fmla="*/ 752355 h 2314937"/>
              <a:gd name="connsiteX2" fmla="*/ 405114 w 1469985"/>
              <a:gd name="connsiteY2" fmla="*/ 1481560 h 2314937"/>
              <a:gd name="connsiteX3" fmla="*/ 960699 w 1469985"/>
              <a:gd name="connsiteY3" fmla="*/ 2037144 h 2314937"/>
              <a:gd name="connsiteX4" fmla="*/ 1469985 w 1469985"/>
              <a:gd name="connsiteY4" fmla="*/ 2314937 h 231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9985" h="2314937">
                <a:moveTo>
                  <a:pt x="0" y="0"/>
                </a:moveTo>
                <a:cubicBezTo>
                  <a:pt x="35688" y="252714"/>
                  <a:pt x="71377" y="505428"/>
                  <a:pt x="138896" y="752355"/>
                </a:cubicBezTo>
                <a:cubicBezTo>
                  <a:pt x="206415" y="999282"/>
                  <a:pt x="268147" y="1267429"/>
                  <a:pt x="405114" y="1481560"/>
                </a:cubicBezTo>
                <a:cubicBezTo>
                  <a:pt x="542081" y="1695691"/>
                  <a:pt x="783221" y="1898248"/>
                  <a:pt x="960699" y="2037144"/>
                </a:cubicBezTo>
                <a:cubicBezTo>
                  <a:pt x="1138178" y="2176040"/>
                  <a:pt x="1469985" y="2314937"/>
                  <a:pt x="1469985" y="231493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/>
              <a:cs typeface="Tahoma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362200" y="2438400"/>
            <a:ext cx="1377339" cy="2310868"/>
          </a:xfrm>
          <a:custGeom>
            <a:avLst/>
            <a:gdLst>
              <a:gd name="connsiteX0" fmla="*/ 0 w 1377339"/>
              <a:gd name="connsiteY0" fmla="*/ 0 h 2310868"/>
              <a:gd name="connsiteX1" fmla="*/ 84170 w 1377339"/>
              <a:gd name="connsiteY1" fmla="*/ 558587 h 2310868"/>
              <a:gd name="connsiteX2" fmla="*/ 206601 w 1377339"/>
              <a:gd name="connsiteY2" fmla="*/ 1063611 h 2310868"/>
              <a:gd name="connsiteX3" fmla="*/ 317553 w 1377339"/>
              <a:gd name="connsiteY3" fmla="*/ 1381164 h 2310868"/>
              <a:gd name="connsiteX4" fmla="*/ 447635 w 1377339"/>
              <a:gd name="connsiteY4" fmla="*/ 1583939 h 2310868"/>
              <a:gd name="connsiteX5" fmla="*/ 658062 w 1377339"/>
              <a:gd name="connsiteY5" fmla="*/ 1832625 h 2310868"/>
              <a:gd name="connsiteX6" fmla="*/ 918226 w 1377339"/>
              <a:gd name="connsiteY6" fmla="*/ 2054530 h 2310868"/>
              <a:gd name="connsiteX7" fmla="*/ 1220475 w 1377339"/>
              <a:gd name="connsiteY7" fmla="*/ 2238175 h 2310868"/>
              <a:gd name="connsiteX8" fmla="*/ 1377339 w 1377339"/>
              <a:gd name="connsiteY8" fmla="*/ 2310868 h 2310868"/>
              <a:gd name="connsiteX9" fmla="*/ 3826 w 1377339"/>
              <a:gd name="connsiteY9" fmla="*/ 2303216 h 2310868"/>
              <a:gd name="connsiteX10" fmla="*/ 0 w 1377339"/>
              <a:gd name="connsiteY10" fmla="*/ 0 h 23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7339" h="2310868">
                <a:moveTo>
                  <a:pt x="0" y="0"/>
                </a:moveTo>
                <a:lnTo>
                  <a:pt x="84170" y="558587"/>
                </a:lnTo>
                <a:lnTo>
                  <a:pt x="206601" y="1063611"/>
                </a:lnTo>
                <a:lnTo>
                  <a:pt x="317553" y="1381164"/>
                </a:lnTo>
                <a:lnTo>
                  <a:pt x="447635" y="1583939"/>
                </a:lnTo>
                <a:lnTo>
                  <a:pt x="658062" y="1832625"/>
                </a:lnTo>
                <a:lnTo>
                  <a:pt x="918226" y="2054530"/>
                </a:lnTo>
                <a:lnTo>
                  <a:pt x="1220475" y="2238175"/>
                </a:lnTo>
                <a:lnTo>
                  <a:pt x="1377339" y="2310868"/>
                </a:lnTo>
                <a:lnTo>
                  <a:pt x="3826" y="2303216"/>
                </a:lnTo>
                <a:cubicBezTo>
                  <a:pt x="2551" y="1535477"/>
                  <a:pt x="1275" y="767739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/>
              <a:cs typeface="Tahom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66004" y="1850630"/>
            <a:ext cx="144255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>
                <a:latin typeface="Tahoma"/>
                <a:cs typeface="Tahoma"/>
              </a:rPr>
              <a:t>Naïve replication</a:t>
            </a:r>
            <a:br>
              <a:rPr lang="en-US" sz="1200">
                <a:latin typeface="Tahoma"/>
                <a:cs typeface="Tahoma"/>
              </a:rPr>
            </a:br>
            <a:r>
              <a:rPr lang="en-US" sz="1200">
                <a:latin typeface="Tahoma"/>
                <a:cs typeface="Tahoma"/>
              </a:rPr>
              <a:t>runs out of resources</a:t>
            </a:r>
          </a:p>
        </p:txBody>
      </p:sp>
      <p:cxnSp>
        <p:nvCxnSpPr>
          <p:cNvPr id="19" name="Straight Arrow Connector 18"/>
          <p:cNvCxnSpPr>
            <a:stCxn id="9" idx="8"/>
            <a:endCxn id="9" idx="7"/>
          </p:cNvCxnSpPr>
          <p:nvPr/>
        </p:nvCxnSpPr>
        <p:spPr>
          <a:xfrm flipV="1">
            <a:off x="2396915" y="4737852"/>
            <a:ext cx="4226383" cy="328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2362200" y="1752600"/>
            <a:ext cx="2556" cy="298854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8" idx="2"/>
          </p:cNvCxnSpPr>
          <p:nvPr/>
        </p:nvCxnSpPr>
        <p:spPr>
          <a:xfrm flipH="1">
            <a:off x="3137494" y="2219962"/>
            <a:ext cx="49786" cy="2133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25229" y="1871376"/>
            <a:ext cx="127145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 err="1" smtClean="0">
                <a:latin typeface="Tahoma"/>
                <a:cs typeface="Tahoma"/>
              </a:rPr>
              <a:t>SplitStack</a:t>
            </a:r>
            <a:r>
              <a:rPr lang="en-US" sz="1200" dirty="0" smtClean="0">
                <a:latin typeface="Tahoma"/>
                <a:cs typeface="Tahoma"/>
              </a:rPr>
              <a:t> runs </a:t>
            </a:r>
            <a:r>
              <a:rPr lang="en-US" sz="1200" dirty="0">
                <a:latin typeface="Tahoma"/>
                <a:cs typeface="Tahoma"/>
              </a:rPr>
              <a:t>out </a:t>
            </a:r>
            <a:br>
              <a:rPr lang="en-US" sz="1200" dirty="0">
                <a:latin typeface="Tahoma"/>
                <a:cs typeface="Tahoma"/>
              </a:rPr>
            </a:br>
            <a:r>
              <a:rPr lang="en-US" sz="1200" dirty="0">
                <a:latin typeface="Tahoma"/>
                <a:cs typeface="Tahoma"/>
              </a:rPr>
              <a:t>of resources</a:t>
            </a:r>
          </a:p>
        </p:txBody>
      </p:sp>
      <p:cxnSp>
        <p:nvCxnSpPr>
          <p:cNvPr id="23" name="Straight Arrow Connector 22"/>
          <p:cNvCxnSpPr>
            <a:stCxn id="22" idx="2"/>
            <a:endCxn id="9" idx="1"/>
          </p:cNvCxnSpPr>
          <p:nvPr/>
        </p:nvCxnSpPr>
        <p:spPr>
          <a:xfrm>
            <a:off x="5660958" y="2240708"/>
            <a:ext cx="264131" cy="1857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491506" y="4217138"/>
            <a:ext cx="53004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>
                <a:latin typeface="Tahoma"/>
                <a:cs typeface="Tahoma"/>
              </a:rPr>
              <a:t>No</a:t>
            </a:r>
            <a:br>
              <a:rPr lang="en-US" sz="1200">
                <a:latin typeface="Tahoma"/>
                <a:cs typeface="Tahoma"/>
              </a:rPr>
            </a:br>
            <a:r>
              <a:rPr lang="en-US" sz="1200">
                <a:latin typeface="Tahoma"/>
                <a:cs typeface="Tahoma"/>
              </a:rPr>
              <a:t>defense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94185" y="3681240"/>
            <a:ext cx="69903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>
                <a:latin typeface="Tahoma"/>
                <a:cs typeface="Tahoma"/>
              </a:rPr>
              <a:t>Naïve</a:t>
            </a:r>
            <a:br>
              <a:rPr lang="en-US" sz="1200" dirty="0">
                <a:latin typeface="Tahoma"/>
                <a:cs typeface="Tahoma"/>
              </a:rPr>
            </a:br>
            <a:r>
              <a:rPr lang="en-US" sz="1200" dirty="0">
                <a:latin typeface="Tahoma"/>
                <a:cs typeface="Tahoma"/>
              </a:rPr>
              <a:t>replication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29730" y="3488942"/>
            <a:ext cx="65868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 err="1" smtClean="0">
                <a:latin typeface="Tahoma"/>
                <a:cs typeface="Tahoma"/>
              </a:rPr>
              <a:t>SplitStack</a:t>
            </a:r>
            <a:endParaRPr lang="en-US" sz="12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28196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6" grpId="0" animBg="1"/>
      <p:bldP spid="18" grpId="0"/>
      <p:bldP spid="22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9881</TotalTime>
  <Words>1104</Words>
  <Application>Microsoft Macintosh PowerPoint</Application>
  <PresentationFormat>On-screen Show (4:3)</PresentationFormat>
  <Paragraphs>281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Dispersing Asymmetric DDoS Attacks  with SplitStack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Detecting Covert Timing Channels with Time-deterministic Repplay</dc:title>
  <dc:creator>ANG CHEN</dc:creator>
  <cp:lastModifiedBy>Ang Chen</cp:lastModifiedBy>
  <cp:revision>7848</cp:revision>
  <dcterms:created xsi:type="dcterms:W3CDTF">2006-08-16T00:00:00Z</dcterms:created>
  <dcterms:modified xsi:type="dcterms:W3CDTF">2016-11-10T20:54:35Z</dcterms:modified>
</cp:coreProperties>
</file>