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2" r:id="rId3"/>
    <p:sldId id="339" r:id="rId4"/>
    <p:sldId id="333" r:id="rId5"/>
    <p:sldId id="321" r:id="rId6"/>
    <p:sldId id="320" r:id="rId7"/>
    <p:sldId id="326" r:id="rId8"/>
    <p:sldId id="334" r:id="rId9"/>
    <p:sldId id="324" r:id="rId10"/>
    <p:sldId id="325" r:id="rId11"/>
    <p:sldId id="340" r:id="rId12"/>
    <p:sldId id="345" r:id="rId13"/>
    <p:sldId id="335" r:id="rId14"/>
    <p:sldId id="336" r:id="rId15"/>
    <p:sldId id="342" r:id="rId16"/>
    <p:sldId id="343" r:id="rId17"/>
    <p:sldId id="341" r:id="rId18"/>
    <p:sldId id="337" r:id="rId19"/>
    <p:sldId id="338" r:id="rId20"/>
    <p:sldId id="344" r:id="rId21"/>
    <p:sldId id="31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 autoAdjust="0"/>
    <p:restoredTop sz="72420" autoAdjust="0"/>
  </p:normalViewPr>
  <p:slideViewPr>
    <p:cSldViewPr>
      <p:cViewPr>
        <p:scale>
          <a:sx n="85" d="100"/>
          <a:sy n="85" d="100"/>
        </p:scale>
        <p:origin x="-23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0BA6A9-D7D6-4920-89EA-8E06F90A3CA6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0B839-B6FF-4C07-AC6D-E3D9BC039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E62A83-FA6C-4C50-9F1B-194A97E78523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9808C1-43DD-4996-A7AB-BEB365E84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7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4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3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3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0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C60F-63F7-E141-A5A5-94769441D81D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osdi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A49-CE26-FD4A-A51F-A2B3F769FF17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8E9-957F-9342-B629-152295E088C4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72A-BBEE-134D-9A68-EF771D35AA7A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F944-8379-E640-8276-4A7AA22C15D7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350-E0E3-CA44-B25D-A8522D3C55C2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797-5B96-1D42-A954-4791DCFE33DC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520-E1E7-D141-81AD-1AB1D5188111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288-D102-1348-9E5B-4FF651136DB7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EBF9-1362-5A42-B205-7E918D12C932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509A-BFBC-5548-AC98-C8F58E836318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06A-E48A-F842-A818-6F9127109425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w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686800" cy="1470025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PRISM: Private Retrieval of the Internet’s Sensitive Metadata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533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</a:t>
            </a:r>
            <a:r>
              <a:rPr lang="en-US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Chen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Andreas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Haeberlen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of Pennsylvania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6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033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PRISM: differential privacy on Internet data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895" y="1012048"/>
            <a:ext cx="4718845" cy="282974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3733800"/>
            <a:ext cx="8264013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PRISM:  a system sketch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Domains keep their data local.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PRISM nodes manage local data and answer queries.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Query answers released with differential privacy.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Result: private Internet knowledge plane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856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033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Background: Differential privacy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676400"/>
            <a:ext cx="8264013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How: noise query answer before release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E.g., noise drawn from a Laplace distribution parameterized by </a:t>
            </a:r>
            <a:r>
              <a:rPr lang="en-US" sz="2000" dirty="0" err="1" smtClean="0"/>
              <a:t>ε</a:t>
            </a:r>
            <a:r>
              <a:rPr lang="en-US" sz="2000" dirty="0" smtClean="0"/>
              <a:t>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err="1" smtClean="0"/>
              <a:t>ε</a:t>
            </a:r>
            <a:r>
              <a:rPr lang="en-US" sz="2000" dirty="0" smtClean="0"/>
              <a:t>: privacy parameter; larger values = more privacy release.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Guarantee: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Query answer on ‘neighboring databases’ are very similar.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We can view </a:t>
            </a:r>
            <a:r>
              <a:rPr lang="en-US" sz="2400" dirty="0" err="1" smtClean="0"/>
              <a:t>ε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privacy budget</a:t>
            </a:r>
            <a:r>
              <a:rPr lang="en-US" sz="2400" dirty="0" smtClean="0"/>
              <a:t>: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The total amount of privacy we are willing to release.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Each query uses up some budget.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Refuse further queries once budget is depleted.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997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033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1676400"/>
            <a:ext cx="8264013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Do we have enough budget?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Can we detect attacks with noised data?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What about compromised PRISM nodes?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Does PRISM provide privacy for ISPs, too?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Would PRISM work with a partial deployment?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Can we make all queries differentially private?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Would PRISM’s query processor scale?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…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5842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5842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438400"/>
            <a:ext cx="584200" cy="76200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762000" y="3276600"/>
            <a:ext cx="304800" cy="1676400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810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See paper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privacy budget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762000" y="1219200"/>
                <a:ext cx="80772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Admin can set their own privacy budget ɛ.</a:t>
                </a:r>
              </a:p>
              <a:p>
                <a:pPr marL="342900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Differential privacy is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composable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800100" lvl="1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000" dirty="0"/>
                  <a:t>Two queries with budget ɛ1 and ɛ2 costs the same with </a:t>
                </a:r>
                <a:r>
                  <a:rPr lang="en-US" sz="2000" dirty="0" smtClean="0"/>
                  <a:t>one </a:t>
                </a:r>
                <a:r>
                  <a:rPr lang="en-US" sz="2000" dirty="0"/>
                  <a:t>query with budget (ɛ1+ɛ2</a:t>
                </a:r>
                <a:r>
                  <a:rPr lang="en-US" sz="2000" dirty="0" smtClean="0"/>
                  <a:t>).</a:t>
                </a:r>
              </a:p>
              <a:p>
                <a:pPr marL="800100" lvl="1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000" dirty="0" smtClean="0"/>
                  <a:t>PRISM continues answering queries until ɛ runs out.</a:t>
                </a:r>
              </a:p>
              <a:p>
                <a:pPr marL="800100" lvl="1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r>
                  <a:rPr lang="en-US" sz="2000" dirty="0" smtClean="0"/>
                  <a:t>Estimation of number of queries: noised </a:t>
                </a:r>
                <a:r>
                  <a:rPr lang="en-US" sz="2000" dirty="0"/>
                  <a:t>answer is within ±E of the true answer with probability c.</a:t>
                </a:r>
              </a:p>
              <a:p>
                <a:pPr marL="800100" lvl="1" indent="-342900">
                  <a:spcBef>
                    <a:spcPct val="20000"/>
                  </a:spcBef>
                  <a:buSzPct val="130000"/>
                  <a:buFont typeface="Arial"/>
                  <a:buChar char="•"/>
                  <a:defRPr/>
                </a:pPr>
                <a:endParaRPr lang="en-US" sz="2000" dirty="0" smtClean="0"/>
              </a:p>
              <a:p>
                <a:pPr lvl="2">
                  <a:spcBef>
                    <a:spcPct val="20000"/>
                  </a:spcBef>
                  <a:buSzPct val="13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ɛ⋅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8077200" cy="3581400"/>
              </a:xfrm>
              <a:prstGeom prst="rect">
                <a:avLst/>
              </a:prstGeom>
              <a:blipFill rotWithShape="0">
                <a:blip r:embed="rId3"/>
                <a:stretch>
                  <a:fillRect l="-1660"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7244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ɛ sets a hard limit on how many queries PRISM can answer.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set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ɛ [e.g., Hsu-CSF-2013]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matter how large, budget eventually runs out.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997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#1: enough budget?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3716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Internet data presents unique opportunities!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size: queries cost less.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counting queries about IP addresses.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that the answer is 40 million, we want released answer to be 10% within true answer with 95% confidence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= 667,616.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ISP: ~10 queries.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#1: enough budget?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3716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endParaRPr lang="en-US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Sampling: reduces query cost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data is typically sampled, e.g.,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NetFlow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typically sampled at 1/4K.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Theoretical result: sampling at rate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sz="2000" dirty="0" smtClean="0">
                <a:latin typeface="Tahoma"/>
                <a:ea typeface="Lucida Grande"/>
                <a:cs typeface="Tahoma"/>
              </a:rPr>
              <a:t> reduces cost to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α*</a:t>
            </a:r>
            <a:r>
              <a:rPr lang="en-US" sz="2000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further sample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NetFlow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records by ~50%.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ISP: ~100,000 queries.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3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#1: enough budget?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15240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endParaRPr lang="en-US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probably don’t have a worst-case adversary!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ISPs are competitors, so won’t collude on a large scale.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Conservatively, if no two ISPs collude, we can give each ISP its own budget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scales up budget significantly.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there are small-scale collusions, per ISP: 400 million queries are within reach (1K queries per ISP per day for 1,000 years.)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2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#1: enough budget?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2954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we replenish the budget?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data is fast changing</a:t>
            </a:r>
          </a:p>
          <a:p>
            <a:pPr marL="12573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many flows expire in seconds</a:t>
            </a:r>
          </a:p>
          <a:p>
            <a:pPr marL="12573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IP-to-user mappings also change</a:t>
            </a:r>
          </a:p>
          <a:p>
            <a:pPr marL="12573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40% of /24 address blocks are dynamic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Eventually, the DB may become entirely different, e.g.,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100 years, most users should be different.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should be opportunity for replenishing the budget when users are completely different.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4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#2: data quality?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2192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quality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 if DP adds noise, can we still detect attacks accurately?</a:t>
            </a: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DP’s noise is easy to interpret!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Well-known distribution: Laplace.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Dealing with imprecision: well understood topic.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on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data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instead of inferred data.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looking for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trends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e.g.,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DDoS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bots.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1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 #3: compromised nodes?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60375" y="14478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PRISM nodes are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compromised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things we can do, too!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Hackers are unlikely to take over the majority of nodes.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Quality-checking can be integrated with queries. [Reed-2010-ICFP]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Queries answers can be released verifiably [Narayan-2015-Eurosys]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5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loud"/>
          <p:cNvSpPr>
            <a:spLocks noChangeAspect="1" noEditPoints="1" noChangeArrowheads="1"/>
          </p:cNvSpPr>
          <p:nvPr/>
        </p:nvSpPr>
        <p:spPr bwMode="auto">
          <a:xfrm rot="268469">
            <a:off x="2972248" y="1828224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Motivation: Internet-wide threats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4419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Internet-wide threats</a:t>
            </a:r>
            <a:r>
              <a:rPr lang="en-US" sz="2400" dirty="0" smtClean="0"/>
              <a:t>: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Example: Botnet detection, </a:t>
            </a:r>
            <a:r>
              <a:rPr lang="en-US" sz="2400" dirty="0" err="1" smtClean="0"/>
              <a:t>DDoS</a:t>
            </a:r>
            <a:r>
              <a:rPr lang="en-US" sz="2400" dirty="0" smtClean="0"/>
              <a:t> </a:t>
            </a:r>
            <a:r>
              <a:rPr lang="en-US" sz="2400" dirty="0" err="1" smtClean="0"/>
              <a:t>backtrace</a:t>
            </a:r>
            <a:r>
              <a:rPr lang="en-US" sz="2400" dirty="0" smtClean="0"/>
              <a:t>, …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Bots scattered in many domains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But victims only see local ‘views’.</a:t>
            </a:r>
            <a:endParaRPr lang="en-US" sz="2400" dirty="0"/>
          </a:p>
        </p:txBody>
      </p:sp>
      <p:cxnSp>
        <p:nvCxnSpPr>
          <p:cNvPr id="8" name="Straight Connector 7"/>
          <p:cNvCxnSpPr>
            <a:stCxn id="60" idx="1"/>
            <a:endCxn id="34" idx="4"/>
          </p:cNvCxnSpPr>
          <p:nvPr/>
        </p:nvCxnSpPr>
        <p:spPr bwMode="auto">
          <a:xfrm flipH="1" flipV="1">
            <a:off x="6324903" y="2515717"/>
            <a:ext cx="305900" cy="6717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52" idx="2"/>
          </p:cNvCxnSpPr>
          <p:nvPr/>
        </p:nvCxnSpPr>
        <p:spPr bwMode="auto">
          <a:xfrm flipH="1">
            <a:off x="4851055" y="2638718"/>
            <a:ext cx="514383" cy="380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42" idx="2"/>
            <a:endCxn id="18" idx="4"/>
          </p:cNvCxnSpPr>
          <p:nvPr/>
        </p:nvCxnSpPr>
        <p:spPr bwMode="auto">
          <a:xfrm>
            <a:off x="3496456" y="2291810"/>
            <a:ext cx="698174" cy="602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 rot="268469">
            <a:off x="3382313" y="2750809"/>
            <a:ext cx="1513462" cy="1014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268469">
            <a:off x="1632089" y="2674312"/>
            <a:ext cx="1295267" cy="868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 rot="268469">
            <a:off x="5226527" y="2118496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 rot="268469">
            <a:off x="6404980" y="3127022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86496" y="2806321"/>
            <a:ext cx="308134" cy="176248"/>
            <a:chOff x="2423" y="2253"/>
            <a:chExt cx="257" cy="147"/>
          </a:xfrm>
        </p:grpSpPr>
        <p:sp>
          <p:nvSpPr>
            <p:cNvPr id="18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558673" y="3020222"/>
            <a:ext cx="308134" cy="176248"/>
            <a:chOff x="2423" y="2253"/>
            <a:chExt cx="257" cy="147"/>
          </a:xfrm>
        </p:grpSpPr>
        <p:sp>
          <p:nvSpPr>
            <p:cNvPr id="26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16769" y="2427593"/>
            <a:ext cx="308134" cy="176248"/>
            <a:chOff x="2423" y="2253"/>
            <a:chExt cx="257" cy="147"/>
          </a:xfrm>
        </p:grpSpPr>
        <p:sp>
          <p:nvSpPr>
            <p:cNvPr id="3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3495257" y="2203686"/>
            <a:ext cx="308134" cy="176248"/>
            <a:chOff x="2423" y="2253"/>
            <a:chExt cx="257" cy="147"/>
          </a:xfrm>
        </p:grpSpPr>
        <p:sp>
          <p:nvSpPr>
            <p:cNvPr id="4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364239" y="2550594"/>
            <a:ext cx="308134" cy="176248"/>
            <a:chOff x="2423" y="2253"/>
            <a:chExt cx="257" cy="147"/>
          </a:xfrm>
        </p:grpSpPr>
        <p:sp>
          <p:nvSpPr>
            <p:cNvPr id="52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476136" y="3187465"/>
            <a:ext cx="308134" cy="176248"/>
            <a:chOff x="2423" y="2253"/>
            <a:chExt cx="257" cy="147"/>
          </a:xfrm>
        </p:grpSpPr>
        <p:sp>
          <p:nvSpPr>
            <p:cNvPr id="6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67" name="Straight Connector 66"/>
          <p:cNvCxnSpPr>
            <a:stCxn id="77" idx="4"/>
            <a:endCxn id="69" idx="2"/>
          </p:cNvCxnSpPr>
          <p:nvPr/>
        </p:nvCxnSpPr>
        <p:spPr bwMode="auto">
          <a:xfrm>
            <a:off x="2828871" y="3216594"/>
            <a:ext cx="613632" cy="1318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3441304" y="3260357"/>
            <a:ext cx="308134" cy="176248"/>
            <a:chOff x="2423" y="2253"/>
            <a:chExt cx="257" cy="147"/>
          </a:xfrm>
        </p:grpSpPr>
        <p:sp>
          <p:nvSpPr>
            <p:cNvPr id="69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1" name="Group 70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2520737" y="3128470"/>
            <a:ext cx="308134" cy="176248"/>
            <a:chOff x="2423" y="2253"/>
            <a:chExt cx="257" cy="147"/>
          </a:xfrm>
        </p:grpSpPr>
        <p:sp>
          <p:nvSpPr>
            <p:cNvPr id="7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90" name="TextBox 18"/>
          <p:cNvSpPr txBox="1"/>
          <p:nvPr/>
        </p:nvSpPr>
        <p:spPr>
          <a:xfrm>
            <a:off x="6685054" y="3331297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91" name="TextBox 18"/>
          <p:cNvSpPr txBox="1"/>
          <p:nvPr/>
        </p:nvSpPr>
        <p:spPr>
          <a:xfrm>
            <a:off x="3345052" y="1787202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92" name="TextBox 18"/>
          <p:cNvSpPr txBox="1"/>
          <p:nvPr/>
        </p:nvSpPr>
        <p:spPr>
          <a:xfrm>
            <a:off x="3841954" y="3137553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93" name="TextBox 18"/>
          <p:cNvSpPr txBox="1"/>
          <p:nvPr/>
        </p:nvSpPr>
        <p:spPr>
          <a:xfrm>
            <a:off x="5476115" y="2215471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94" name="TextBox 18"/>
          <p:cNvSpPr txBox="1"/>
          <p:nvPr/>
        </p:nvSpPr>
        <p:spPr>
          <a:xfrm>
            <a:off x="1965005" y="290460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95" name="Straight Connector 94"/>
          <p:cNvCxnSpPr>
            <a:endCxn id="26" idx="4"/>
          </p:cNvCxnSpPr>
          <p:nvPr/>
        </p:nvCxnSpPr>
        <p:spPr bwMode="auto">
          <a:xfrm flipH="1" flipV="1">
            <a:off x="4866807" y="3108346"/>
            <a:ext cx="1643657" cy="208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Arrow Connector 2"/>
          <p:cNvCxnSpPr>
            <a:endCxn id="92" idx="0"/>
          </p:cNvCxnSpPr>
          <p:nvPr/>
        </p:nvCxnSpPr>
        <p:spPr>
          <a:xfrm flipH="1">
            <a:off x="4152039" y="2133600"/>
            <a:ext cx="1258161" cy="1003953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124200" y="2971800"/>
            <a:ext cx="1066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" name="Picture 101" descr="MCj03491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19200"/>
            <a:ext cx="851639" cy="774700"/>
          </a:xfrm>
          <a:prstGeom prst="rect">
            <a:avLst/>
          </a:prstGeom>
          <a:noFill/>
        </p:spPr>
      </p:pic>
      <p:pic>
        <p:nvPicPr>
          <p:cNvPr id="108" name="Picture 107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753734" y="2514600"/>
            <a:ext cx="770266" cy="7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Box 18"/>
          <p:cNvSpPr txBox="1"/>
          <p:nvPr/>
        </p:nvSpPr>
        <p:spPr>
          <a:xfrm>
            <a:off x="813168" y="3332671"/>
            <a:ext cx="61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10" name="TextBox 18"/>
          <p:cNvSpPr txBox="1"/>
          <p:nvPr/>
        </p:nvSpPr>
        <p:spPr>
          <a:xfrm rot="19381157">
            <a:off x="3971279" y="2254245"/>
            <a:ext cx="16152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500" b="1" dirty="0" smtClean="0"/>
              <a:t>Spoofed traffic</a:t>
            </a:r>
            <a:endParaRPr lang="en-US" sz="1500" b="1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3124200" y="3505200"/>
            <a:ext cx="1066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>
            <a:off x="4191000" y="36576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8"/>
          <p:cNvSpPr txBox="1"/>
          <p:nvPr/>
        </p:nvSpPr>
        <p:spPr>
          <a:xfrm>
            <a:off x="5602840" y="3733800"/>
            <a:ext cx="11462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500" b="1" dirty="0" smtClean="0"/>
              <a:t>bot traffic</a:t>
            </a:r>
            <a:endParaRPr lang="en-US" sz="1500" b="1" dirty="0"/>
          </a:p>
        </p:txBody>
      </p:sp>
      <p:pic>
        <p:nvPicPr>
          <p:cNvPr id="115" name="Picture 101" descr="MCj03491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851639" cy="774700"/>
          </a:xfrm>
          <a:prstGeom prst="rect">
            <a:avLst/>
          </a:prstGeom>
          <a:noFill/>
        </p:spPr>
      </p:pic>
      <p:sp>
        <p:nvSpPr>
          <p:cNvPr id="2051" name="Cloud Callout 2050"/>
          <p:cNvSpPr/>
          <p:nvPr/>
        </p:nvSpPr>
        <p:spPr>
          <a:xfrm>
            <a:off x="609600" y="1371600"/>
            <a:ext cx="2362200" cy="990600"/>
          </a:xfrm>
          <a:prstGeom prst="cloudCallou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Who is attacking me?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 challenges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60375" y="14478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#4: Difficult queries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#5: Privacy for ISPs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#6: Partial deployment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 #7: Scaling the query processor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228600" y="4572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Please read paper for details.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2192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Motivation: Internet-wide threats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challenge: privacy concern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Proposal: PRISM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Differential privacy for Internet data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 budget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Noised data for detection?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Compromised nodes?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lvl="1">
              <a:spcBef>
                <a:spcPct val="20000"/>
              </a:spcBef>
              <a:buSzPct val="130000"/>
              <a:defRPr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Having multiple data sources helps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33400" y="51054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Detect attacks using </a:t>
            </a:r>
            <a:r>
              <a:rPr lang="en-US" sz="2400" dirty="0" smtClean="0">
                <a:solidFill>
                  <a:srgbClr val="FF0000"/>
                </a:solidFill>
              </a:rPr>
              <a:t>multiple domains’ </a:t>
            </a:r>
            <a:r>
              <a:rPr lang="en-US" sz="2400" dirty="0" smtClean="0"/>
              <a:t>data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Multiple data sources are better than one! 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Example: </a:t>
            </a:r>
            <a:r>
              <a:rPr lang="en-US" sz="2000" dirty="0" err="1" smtClean="0"/>
              <a:t>DDoS</a:t>
            </a:r>
            <a:r>
              <a:rPr lang="en-US" sz="2000" dirty="0" smtClean="0"/>
              <a:t> detection with </a:t>
            </a:r>
            <a:r>
              <a:rPr lang="en-US" sz="2000" b="1" dirty="0" smtClean="0">
                <a:solidFill>
                  <a:srgbClr val="FF0000"/>
                </a:solidFill>
              </a:rPr>
              <a:t>98%</a:t>
            </a:r>
            <a:r>
              <a:rPr lang="en-US" sz="2000" dirty="0" smtClean="0"/>
              <a:t> accuracy on four domains’ data [Chen-TPDS-2007]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/>
          </a:p>
        </p:txBody>
      </p:sp>
      <p:cxnSp>
        <p:nvCxnSpPr>
          <p:cNvPr id="8" name="Straight Connector 7"/>
          <p:cNvCxnSpPr>
            <a:stCxn id="61" idx="1"/>
            <a:endCxn id="35" idx="4"/>
          </p:cNvCxnSpPr>
          <p:nvPr/>
        </p:nvCxnSpPr>
        <p:spPr bwMode="auto">
          <a:xfrm flipH="1" flipV="1">
            <a:off x="6471106" y="1871213"/>
            <a:ext cx="305900" cy="6717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53" idx="2"/>
          </p:cNvCxnSpPr>
          <p:nvPr/>
        </p:nvCxnSpPr>
        <p:spPr bwMode="auto">
          <a:xfrm flipH="1">
            <a:off x="4997258" y="1994214"/>
            <a:ext cx="514383" cy="380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44" idx="2"/>
            <a:endCxn id="19" idx="4"/>
          </p:cNvCxnSpPr>
          <p:nvPr/>
        </p:nvCxnSpPr>
        <p:spPr bwMode="auto">
          <a:xfrm>
            <a:off x="3642659" y="1647306"/>
            <a:ext cx="698174" cy="602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 rot="268469">
            <a:off x="3528516" y="2106305"/>
            <a:ext cx="1513462" cy="1014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268469">
            <a:off x="1778292" y="2029808"/>
            <a:ext cx="1295267" cy="868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 rot="268469">
            <a:off x="3237848" y="1056623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13" descr="greenguy"/>
          <p:cNvPicPr>
            <a:picLocks noChangeAspect="1" noChangeArrowheads="1"/>
          </p:cNvPicPr>
          <p:nvPr/>
        </p:nvPicPr>
        <p:blipFill>
          <a:blip r:embed="rId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76200" y="1567797"/>
            <a:ext cx="770266" cy="7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8"/>
          <p:cNvSpPr txBox="1"/>
          <p:nvPr/>
        </p:nvSpPr>
        <p:spPr>
          <a:xfrm>
            <a:off x="135634" y="2385868"/>
            <a:ext cx="61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 rot="268469">
            <a:off x="5372730" y="1473992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 rot="268469">
            <a:off x="6551183" y="2482518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032699" y="2161817"/>
            <a:ext cx="308134" cy="176248"/>
            <a:chOff x="2423" y="2253"/>
            <a:chExt cx="257" cy="147"/>
          </a:xfrm>
        </p:grpSpPr>
        <p:sp>
          <p:nvSpPr>
            <p:cNvPr id="19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704876" y="2375718"/>
            <a:ext cx="308134" cy="176248"/>
            <a:chOff x="2423" y="2253"/>
            <a:chExt cx="257" cy="147"/>
          </a:xfrm>
        </p:grpSpPr>
        <p:sp>
          <p:nvSpPr>
            <p:cNvPr id="2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162972" y="1783089"/>
            <a:ext cx="308134" cy="176248"/>
            <a:chOff x="2423" y="2253"/>
            <a:chExt cx="257" cy="147"/>
          </a:xfrm>
        </p:grpSpPr>
        <p:sp>
          <p:nvSpPr>
            <p:cNvPr id="3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641460" y="1559182"/>
            <a:ext cx="308134" cy="176248"/>
            <a:chOff x="2423" y="2253"/>
            <a:chExt cx="257" cy="147"/>
          </a:xfrm>
        </p:grpSpPr>
        <p:sp>
          <p:nvSpPr>
            <p:cNvPr id="4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10442" y="1906090"/>
            <a:ext cx="308134" cy="176248"/>
            <a:chOff x="2423" y="2253"/>
            <a:chExt cx="257" cy="147"/>
          </a:xfrm>
        </p:grpSpPr>
        <p:sp>
          <p:nvSpPr>
            <p:cNvPr id="5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6622339" y="2542961"/>
            <a:ext cx="308134" cy="176248"/>
            <a:chOff x="2423" y="2253"/>
            <a:chExt cx="257" cy="147"/>
          </a:xfrm>
        </p:grpSpPr>
        <p:sp>
          <p:nvSpPr>
            <p:cNvPr id="6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68" name="Straight Connector 67"/>
          <p:cNvCxnSpPr>
            <a:stCxn id="78" idx="4"/>
            <a:endCxn id="70" idx="2"/>
          </p:cNvCxnSpPr>
          <p:nvPr/>
        </p:nvCxnSpPr>
        <p:spPr bwMode="auto">
          <a:xfrm>
            <a:off x="2975074" y="2572090"/>
            <a:ext cx="613632" cy="1318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587507" y="2615853"/>
            <a:ext cx="308134" cy="176248"/>
            <a:chOff x="2423" y="2253"/>
            <a:chExt cx="257" cy="147"/>
          </a:xfrm>
        </p:grpSpPr>
        <p:sp>
          <p:nvSpPr>
            <p:cNvPr id="7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666940" y="2483966"/>
            <a:ext cx="308134" cy="176248"/>
            <a:chOff x="2423" y="2253"/>
            <a:chExt cx="257" cy="147"/>
          </a:xfrm>
        </p:grpSpPr>
        <p:sp>
          <p:nvSpPr>
            <p:cNvPr id="78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0" name="Group 79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85" name="Straight Arrow Connector 84"/>
          <p:cNvCxnSpPr/>
          <p:nvPr/>
        </p:nvCxnSpPr>
        <p:spPr>
          <a:xfrm flipV="1">
            <a:off x="928550" y="1524000"/>
            <a:ext cx="2252996" cy="44187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987394" y="1980605"/>
            <a:ext cx="770902" cy="31475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83986" y="1964422"/>
            <a:ext cx="2816739" cy="3372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989980" y="1791665"/>
            <a:ext cx="4357788" cy="1690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29816" y="1979596"/>
            <a:ext cx="5393678" cy="8063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8"/>
          <p:cNvSpPr txBox="1"/>
          <p:nvPr/>
        </p:nvSpPr>
        <p:spPr>
          <a:xfrm>
            <a:off x="1110860" y="1371600"/>
            <a:ext cx="6264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300" dirty="0" smtClean="0"/>
              <a:t>Query</a:t>
            </a:r>
            <a:endParaRPr lang="en-US" sz="1300" dirty="0"/>
          </a:p>
        </p:txBody>
      </p:sp>
      <p:sp>
        <p:nvSpPr>
          <p:cNvPr id="91" name="TextBox 18"/>
          <p:cNvSpPr txBox="1"/>
          <p:nvPr/>
        </p:nvSpPr>
        <p:spPr>
          <a:xfrm>
            <a:off x="6831257" y="2686793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92" name="TextBox 18"/>
          <p:cNvSpPr txBox="1"/>
          <p:nvPr/>
        </p:nvSpPr>
        <p:spPr>
          <a:xfrm>
            <a:off x="3491255" y="114269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93" name="TextBox 18"/>
          <p:cNvSpPr txBox="1"/>
          <p:nvPr/>
        </p:nvSpPr>
        <p:spPr>
          <a:xfrm>
            <a:off x="3988157" y="2493049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94" name="TextBox 18"/>
          <p:cNvSpPr txBox="1"/>
          <p:nvPr/>
        </p:nvSpPr>
        <p:spPr>
          <a:xfrm>
            <a:off x="5622318" y="1570967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95" name="TextBox 18"/>
          <p:cNvSpPr txBox="1"/>
          <p:nvPr/>
        </p:nvSpPr>
        <p:spPr>
          <a:xfrm>
            <a:off x="2111208" y="2260104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96" name="Straight Connector 95"/>
          <p:cNvCxnSpPr>
            <a:endCxn id="27" idx="4"/>
          </p:cNvCxnSpPr>
          <p:nvPr/>
        </p:nvCxnSpPr>
        <p:spPr bwMode="auto">
          <a:xfrm flipH="1" flipV="1">
            <a:off x="5013010" y="2463842"/>
            <a:ext cx="1643657" cy="208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" name="Picture 101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914400"/>
            <a:ext cx="851639" cy="774700"/>
          </a:xfrm>
          <a:prstGeom prst="rect">
            <a:avLst/>
          </a:prstGeom>
          <a:noFill/>
        </p:spPr>
      </p:pic>
      <p:pic>
        <p:nvPicPr>
          <p:cNvPr id="104" name="Picture 103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971800"/>
            <a:ext cx="851639" cy="774700"/>
          </a:xfrm>
          <a:prstGeom prst="rect">
            <a:avLst/>
          </a:prstGeom>
          <a:noFill/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066800"/>
            <a:ext cx="6400800" cy="36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Simple to write, hard to implement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42672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/>
              <a:t>T</a:t>
            </a:r>
            <a:r>
              <a:rPr lang="en-US" sz="2400" dirty="0" smtClean="0"/>
              <a:t>oy example: top </a:t>
            </a:r>
            <a:r>
              <a:rPr lang="en-US" sz="2400" dirty="0" err="1" smtClean="0"/>
              <a:t>ASes</a:t>
            </a:r>
            <a:r>
              <a:rPr lang="en-US" sz="2400" dirty="0" smtClean="0"/>
              <a:t> that generate </a:t>
            </a:r>
            <a:r>
              <a:rPr lang="en-US" sz="2400" dirty="0" err="1" smtClean="0"/>
              <a:t>darknet</a:t>
            </a:r>
            <a:r>
              <a:rPr lang="en-US" sz="2400" dirty="0" smtClean="0"/>
              <a:t> traffic:</a:t>
            </a:r>
          </a:p>
          <a:p>
            <a:pPr lvl="3">
              <a:spcBef>
                <a:spcPct val="20000"/>
              </a:spcBef>
              <a:buSzPct val="130000"/>
              <a:defRPr/>
            </a:pPr>
            <a:r>
              <a:rPr lang="en-US" sz="2000" b="1" dirty="0" smtClean="0"/>
              <a:t>SELECT</a:t>
            </a:r>
            <a:r>
              <a:rPr lang="en-US" sz="2000" dirty="0" smtClean="0"/>
              <a:t> </a:t>
            </a:r>
            <a:r>
              <a:rPr lang="en-US" sz="2000" b="1" dirty="0" smtClean="0"/>
              <a:t>TOP 10 </a:t>
            </a:r>
            <a:r>
              <a:rPr lang="en-US" sz="2000" dirty="0" err="1" smtClean="0"/>
              <a:t>flow.SourceAS</a:t>
            </a:r>
            <a:endParaRPr lang="en-US" sz="2000" dirty="0" smtClean="0"/>
          </a:p>
          <a:p>
            <a:pPr lvl="3">
              <a:spcBef>
                <a:spcPct val="20000"/>
              </a:spcBef>
              <a:buSzPct val="130000"/>
              <a:defRPr/>
            </a:pPr>
            <a:r>
              <a:rPr lang="en-US" sz="2000" b="1" dirty="0" smtClean="0"/>
              <a:t>FROM</a:t>
            </a:r>
            <a:r>
              <a:rPr lang="en-US" sz="2000" dirty="0" smtClean="0"/>
              <a:t> </a:t>
            </a:r>
            <a:r>
              <a:rPr lang="en-US" sz="2000" b="1" dirty="0" smtClean="0"/>
              <a:t>JOIN</a:t>
            </a:r>
            <a:r>
              <a:rPr lang="en-US" sz="2000" dirty="0" smtClean="0"/>
              <a:t> Internet </a:t>
            </a:r>
            <a:r>
              <a:rPr lang="en-US" sz="2000" b="1" dirty="0" smtClean="0"/>
              <a:t>BY</a:t>
            </a:r>
            <a:r>
              <a:rPr lang="en-US" sz="2000" dirty="0" smtClean="0"/>
              <a:t> </a:t>
            </a:r>
            <a:r>
              <a:rPr lang="en-US" sz="2000" dirty="0" err="1" smtClean="0"/>
              <a:t>FlowID</a:t>
            </a:r>
            <a:endParaRPr lang="en-US" sz="2000" dirty="0" smtClean="0"/>
          </a:p>
          <a:p>
            <a:pPr lvl="3">
              <a:spcBef>
                <a:spcPct val="20000"/>
              </a:spcBef>
              <a:buSzPct val="130000"/>
              <a:defRPr/>
            </a:pPr>
            <a:r>
              <a:rPr lang="en-US" sz="2000" b="1" dirty="0" smtClean="0"/>
              <a:t>WHERE</a:t>
            </a:r>
            <a:r>
              <a:rPr lang="en-US" sz="2000" dirty="0" smtClean="0"/>
              <a:t>  </a:t>
            </a:r>
            <a:r>
              <a:rPr lang="en-US" sz="2000" dirty="0" err="1" smtClean="0"/>
              <a:t>flow.destIP</a:t>
            </a:r>
            <a:r>
              <a:rPr lang="en-US" sz="2000" dirty="0" smtClean="0"/>
              <a:t> </a:t>
            </a:r>
            <a:r>
              <a:rPr lang="en-US" sz="2000" b="1" dirty="0" smtClean="0"/>
              <a:t>IN</a:t>
            </a:r>
            <a:r>
              <a:rPr lang="en-US" sz="2000" dirty="0" smtClean="0"/>
              <a:t> </a:t>
            </a:r>
            <a:r>
              <a:rPr lang="en-US" sz="2000" dirty="0" err="1" smtClean="0"/>
              <a:t>Darknet</a:t>
            </a:r>
            <a:endParaRPr lang="en-US" sz="2000" dirty="0" smtClean="0"/>
          </a:p>
          <a:p>
            <a:pPr marL="3429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Privacy concern</a:t>
            </a:r>
            <a:r>
              <a:rPr lang="en-US" sz="2400" dirty="0" smtClean="0"/>
              <a:t>: all data is not available in a single place! </a:t>
            </a:r>
            <a:endParaRPr lang="en-US" sz="2400" dirty="0"/>
          </a:p>
          <a:p>
            <a:pPr lvl="3">
              <a:spcBef>
                <a:spcPct val="20000"/>
              </a:spcBef>
              <a:buSzPct val="130000"/>
              <a:defRPr/>
            </a:pPr>
            <a:endParaRPr lang="en-US" sz="2000" dirty="0"/>
          </a:p>
          <a:p>
            <a:pPr marL="0" lvl="2">
              <a:spcBef>
                <a:spcPct val="20000"/>
              </a:spcBef>
              <a:buSzPct val="130000"/>
              <a:defRPr/>
            </a:pPr>
            <a:endParaRPr lang="en-US" sz="2400" dirty="0"/>
          </a:p>
        </p:txBody>
      </p:sp>
      <p:cxnSp>
        <p:nvCxnSpPr>
          <p:cNvPr id="9" name="Straight Connector 8"/>
          <p:cNvCxnSpPr>
            <a:stCxn id="45" idx="1"/>
            <a:endCxn id="67" idx="4"/>
          </p:cNvCxnSpPr>
          <p:nvPr/>
        </p:nvCxnSpPr>
        <p:spPr bwMode="auto">
          <a:xfrm flipH="1" flipV="1">
            <a:off x="6808046" y="1871213"/>
            <a:ext cx="305900" cy="6717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3" idx="2"/>
          </p:cNvCxnSpPr>
          <p:nvPr/>
        </p:nvCxnSpPr>
        <p:spPr bwMode="auto">
          <a:xfrm flipH="1">
            <a:off x="5334198" y="1994214"/>
            <a:ext cx="514383" cy="380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0" idx="2"/>
            <a:endCxn id="81" idx="4"/>
          </p:cNvCxnSpPr>
          <p:nvPr/>
        </p:nvCxnSpPr>
        <p:spPr bwMode="auto">
          <a:xfrm>
            <a:off x="3979599" y="1647306"/>
            <a:ext cx="698174" cy="602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268469">
            <a:off x="3865456" y="2106305"/>
            <a:ext cx="1513462" cy="1014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 rot="268469">
            <a:off x="2115232" y="2029808"/>
            <a:ext cx="1295267" cy="868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 rot="268469">
            <a:off x="3574788" y="1056623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15" name="Picture 14" descr="greenguy"/>
          <p:cNvPicPr>
            <a:picLocks noChangeAspect="1" noChangeArrowheads="1"/>
          </p:cNvPicPr>
          <p:nvPr/>
        </p:nvPicPr>
        <p:blipFill>
          <a:blip r:embed="rId3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413140" y="1567797"/>
            <a:ext cx="770266" cy="7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8"/>
          <p:cNvSpPr txBox="1"/>
          <p:nvPr/>
        </p:nvSpPr>
        <p:spPr>
          <a:xfrm>
            <a:off x="472574" y="2385868"/>
            <a:ext cx="61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 rot="268469">
            <a:off x="5709670" y="1473992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 rot="268469">
            <a:off x="6888123" y="2482518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369639" y="2161817"/>
            <a:ext cx="308134" cy="176248"/>
            <a:chOff x="2423" y="2253"/>
            <a:chExt cx="257" cy="147"/>
          </a:xfrm>
        </p:grpSpPr>
        <p:sp>
          <p:nvSpPr>
            <p:cNvPr id="8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041816" y="2375718"/>
            <a:ext cx="308134" cy="176248"/>
            <a:chOff x="2423" y="2253"/>
            <a:chExt cx="257" cy="147"/>
          </a:xfrm>
        </p:grpSpPr>
        <p:sp>
          <p:nvSpPr>
            <p:cNvPr id="7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499912" y="1783089"/>
            <a:ext cx="308134" cy="176248"/>
            <a:chOff x="2423" y="2253"/>
            <a:chExt cx="257" cy="147"/>
          </a:xfrm>
        </p:grpSpPr>
        <p:sp>
          <p:nvSpPr>
            <p:cNvPr id="6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78400" y="1559182"/>
            <a:ext cx="308134" cy="176248"/>
            <a:chOff x="2423" y="2253"/>
            <a:chExt cx="257" cy="147"/>
          </a:xfrm>
        </p:grpSpPr>
        <p:sp>
          <p:nvSpPr>
            <p:cNvPr id="6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847382" y="1906090"/>
            <a:ext cx="308134" cy="176248"/>
            <a:chOff x="2423" y="2253"/>
            <a:chExt cx="257" cy="147"/>
          </a:xfrm>
        </p:grpSpPr>
        <p:sp>
          <p:nvSpPr>
            <p:cNvPr id="5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959279" y="2542961"/>
            <a:ext cx="308134" cy="176248"/>
            <a:chOff x="2423" y="2253"/>
            <a:chExt cx="257" cy="147"/>
          </a:xfrm>
        </p:grpSpPr>
        <p:sp>
          <p:nvSpPr>
            <p:cNvPr id="4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40" name="Straight Connector 39"/>
          <p:cNvCxnSpPr>
            <a:stCxn id="111" idx="4"/>
            <a:endCxn id="103" idx="2"/>
          </p:cNvCxnSpPr>
          <p:nvPr/>
        </p:nvCxnSpPr>
        <p:spPr bwMode="auto">
          <a:xfrm>
            <a:off x="3312014" y="2572090"/>
            <a:ext cx="613632" cy="1318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3924447" y="2615853"/>
            <a:ext cx="308134" cy="176248"/>
            <a:chOff x="2423" y="2253"/>
            <a:chExt cx="257" cy="147"/>
          </a:xfrm>
        </p:grpSpPr>
        <p:sp>
          <p:nvSpPr>
            <p:cNvPr id="10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5" name="Group 10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3003880" y="2483966"/>
            <a:ext cx="308134" cy="176248"/>
            <a:chOff x="2423" y="2253"/>
            <a:chExt cx="257" cy="147"/>
          </a:xfrm>
        </p:grpSpPr>
        <p:sp>
          <p:nvSpPr>
            <p:cNvPr id="11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2049" name="Straight Arrow Connector 2048"/>
          <p:cNvCxnSpPr/>
          <p:nvPr/>
        </p:nvCxnSpPr>
        <p:spPr>
          <a:xfrm flipV="1">
            <a:off x="1265490" y="1524000"/>
            <a:ext cx="2252996" cy="44187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324334" y="1980605"/>
            <a:ext cx="770902" cy="31475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320926" y="1964422"/>
            <a:ext cx="2816739" cy="3372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1326920" y="1791665"/>
            <a:ext cx="4357788" cy="1690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366756" y="1979596"/>
            <a:ext cx="5393678" cy="8063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8"/>
          <p:cNvSpPr txBox="1"/>
          <p:nvPr/>
        </p:nvSpPr>
        <p:spPr>
          <a:xfrm>
            <a:off x="1331969" y="1238582"/>
            <a:ext cx="1270862" cy="532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300" dirty="0"/>
              <a:t>T</a:t>
            </a:r>
            <a:r>
              <a:rPr lang="en-US" sz="1300" dirty="0" smtClean="0"/>
              <a:t>op </a:t>
            </a:r>
            <a:r>
              <a:rPr lang="en-US" sz="1300" dirty="0" err="1" smtClean="0"/>
              <a:t>ASes</a:t>
            </a:r>
            <a:r>
              <a:rPr lang="en-US" sz="1300" dirty="0" smtClean="0"/>
              <a:t> with </a:t>
            </a:r>
          </a:p>
          <a:p>
            <a:r>
              <a:rPr lang="en-US" sz="1300" dirty="0" smtClean="0"/>
              <a:t>illegal traffic?</a:t>
            </a:r>
            <a:endParaRPr lang="en-US" sz="1300" dirty="0"/>
          </a:p>
        </p:txBody>
      </p:sp>
      <p:sp>
        <p:nvSpPr>
          <p:cNvPr id="136" name="TextBox 18"/>
          <p:cNvSpPr txBox="1"/>
          <p:nvPr/>
        </p:nvSpPr>
        <p:spPr>
          <a:xfrm>
            <a:off x="7168197" y="2686793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137" name="TextBox 18"/>
          <p:cNvSpPr txBox="1"/>
          <p:nvPr/>
        </p:nvSpPr>
        <p:spPr>
          <a:xfrm>
            <a:off x="3828195" y="114269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138" name="TextBox 18"/>
          <p:cNvSpPr txBox="1"/>
          <p:nvPr/>
        </p:nvSpPr>
        <p:spPr>
          <a:xfrm>
            <a:off x="4325097" y="2493049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139" name="TextBox 18"/>
          <p:cNvSpPr txBox="1"/>
          <p:nvPr/>
        </p:nvSpPr>
        <p:spPr>
          <a:xfrm>
            <a:off x="5959258" y="1570967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140" name="TextBox 18"/>
          <p:cNvSpPr txBox="1"/>
          <p:nvPr/>
        </p:nvSpPr>
        <p:spPr>
          <a:xfrm>
            <a:off x="2448148" y="2260104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141" name="Straight Connector 140"/>
          <p:cNvCxnSpPr>
            <a:endCxn id="74" idx="4"/>
          </p:cNvCxnSpPr>
          <p:nvPr/>
        </p:nvCxnSpPr>
        <p:spPr bwMode="auto">
          <a:xfrm flipH="1" flipV="1">
            <a:off x="5349950" y="2463842"/>
            <a:ext cx="1643657" cy="208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www.clker.com/cliparts/P/L/K/6/8/o/crossmark1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7097" y="2755306"/>
            <a:ext cx="139788" cy="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clker.com/cliparts/P/L/K/6/8/o/crossmark1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9857" y="1750333"/>
            <a:ext cx="139788" cy="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www.clker.com/cliparts/P/L/K/6/8/o/crossmark1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742" y="1449764"/>
            <a:ext cx="139788" cy="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.clker.com/cliparts/P/L/K/6/8/o/crossmark1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665" y="2220544"/>
            <a:ext cx="139788" cy="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www.clker.com/cliparts/P/L/K/6/8/o/crossmark1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5457" y="2260104"/>
            <a:ext cx="139788" cy="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Internet “knowledge plane”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362521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A long-standing vision [Clark-SIGCOMM-2003]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/>
              <a:t>Internet produces data about itself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/>
              <a:t>Allow real-time queries on </a:t>
            </a:r>
            <a:r>
              <a:rPr lang="en-US" sz="2000" dirty="0" smtClean="0"/>
              <a:t>metadata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You can know what is happening where, when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Benefits: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err="1" smtClean="0"/>
              <a:t>DDoS</a:t>
            </a:r>
            <a:r>
              <a:rPr lang="en-US" sz="2000" dirty="0" smtClean="0"/>
              <a:t> </a:t>
            </a:r>
            <a:r>
              <a:rPr lang="en-US" sz="2000" dirty="0" err="1" smtClean="0"/>
              <a:t>backtrace</a:t>
            </a:r>
            <a:r>
              <a:rPr lang="en-US" sz="2000" dirty="0" smtClean="0"/>
              <a:t>, botnet analysis, distributed troubleshooting, distributed </a:t>
            </a:r>
            <a:r>
              <a:rPr lang="en-US" sz="2000" dirty="0" err="1" smtClean="0"/>
              <a:t>forcasting</a:t>
            </a:r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98" name="Straight Connector 97"/>
          <p:cNvCxnSpPr>
            <a:stCxn id="147" idx="1"/>
            <a:endCxn id="123" idx="4"/>
          </p:cNvCxnSpPr>
          <p:nvPr/>
        </p:nvCxnSpPr>
        <p:spPr bwMode="auto">
          <a:xfrm flipH="1" flipV="1">
            <a:off x="6180251" y="2234891"/>
            <a:ext cx="305900" cy="6717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39" idx="2"/>
          </p:cNvCxnSpPr>
          <p:nvPr/>
        </p:nvCxnSpPr>
        <p:spPr bwMode="auto">
          <a:xfrm flipH="1">
            <a:off x="4706403" y="2357892"/>
            <a:ext cx="514383" cy="380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131" idx="2"/>
            <a:endCxn id="107" idx="4"/>
          </p:cNvCxnSpPr>
          <p:nvPr/>
        </p:nvCxnSpPr>
        <p:spPr bwMode="auto">
          <a:xfrm>
            <a:off x="3351804" y="2010984"/>
            <a:ext cx="698174" cy="602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Cloud"/>
          <p:cNvSpPr>
            <a:spLocks noChangeAspect="1" noEditPoints="1" noChangeArrowheads="1"/>
          </p:cNvSpPr>
          <p:nvPr/>
        </p:nvSpPr>
        <p:spPr bwMode="auto">
          <a:xfrm rot="268469">
            <a:off x="3237661" y="2469983"/>
            <a:ext cx="1513462" cy="1014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" name="Cloud"/>
          <p:cNvSpPr>
            <a:spLocks noChangeAspect="1" noEditPoints="1" noChangeArrowheads="1"/>
          </p:cNvSpPr>
          <p:nvPr/>
        </p:nvSpPr>
        <p:spPr bwMode="auto">
          <a:xfrm rot="268469">
            <a:off x="1487437" y="2393486"/>
            <a:ext cx="1295267" cy="868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3" name="Cloud"/>
          <p:cNvSpPr>
            <a:spLocks noChangeAspect="1" noEditPoints="1" noChangeArrowheads="1"/>
          </p:cNvSpPr>
          <p:nvPr/>
        </p:nvSpPr>
        <p:spPr bwMode="auto">
          <a:xfrm rot="268469">
            <a:off x="2946993" y="1420301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4" name="Cloud"/>
          <p:cNvSpPr>
            <a:spLocks noChangeAspect="1" noEditPoints="1" noChangeArrowheads="1"/>
          </p:cNvSpPr>
          <p:nvPr/>
        </p:nvSpPr>
        <p:spPr bwMode="auto">
          <a:xfrm rot="268469">
            <a:off x="5081875" y="1837670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5" name="Cloud"/>
          <p:cNvSpPr>
            <a:spLocks noChangeAspect="1" noEditPoints="1" noChangeArrowheads="1"/>
          </p:cNvSpPr>
          <p:nvPr/>
        </p:nvSpPr>
        <p:spPr bwMode="auto">
          <a:xfrm rot="268469">
            <a:off x="6260328" y="2846196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3741844" y="2525495"/>
            <a:ext cx="308134" cy="176248"/>
            <a:chOff x="2423" y="2253"/>
            <a:chExt cx="257" cy="147"/>
          </a:xfrm>
        </p:grpSpPr>
        <p:sp>
          <p:nvSpPr>
            <p:cNvPr id="10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9" name="Group 10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4414021" y="2739396"/>
            <a:ext cx="308134" cy="176248"/>
            <a:chOff x="2423" y="2253"/>
            <a:chExt cx="257" cy="147"/>
          </a:xfrm>
        </p:grpSpPr>
        <p:sp>
          <p:nvSpPr>
            <p:cNvPr id="11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5872117" y="2146767"/>
            <a:ext cx="308134" cy="176248"/>
            <a:chOff x="2423" y="2253"/>
            <a:chExt cx="257" cy="147"/>
          </a:xfrm>
        </p:grpSpPr>
        <p:sp>
          <p:nvSpPr>
            <p:cNvPr id="12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25" name="Group 12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3350605" y="1922860"/>
            <a:ext cx="308134" cy="176248"/>
            <a:chOff x="2423" y="2253"/>
            <a:chExt cx="257" cy="147"/>
          </a:xfrm>
        </p:grpSpPr>
        <p:sp>
          <p:nvSpPr>
            <p:cNvPr id="13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3" name="Group 13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38" name="Group 137"/>
          <p:cNvGrpSpPr>
            <a:grpSpLocks/>
          </p:cNvGrpSpPr>
          <p:nvPr/>
        </p:nvGrpSpPr>
        <p:grpSpPr bwMode="auto">
          <a:xfrm>
            <a:off x="5219587" y="2269768"/>
            <a:ext cx="308134" cy="176248"/>
            <a:chOff x="2423" y="2253"/>
            <a:chExt cx="257" cy="147"/>
          </a:xfrm>
        </p:grpSpPr>
        <p:sp>
          <p:nvSpPr>
            <p:cNvPr id="139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1" name="Group 140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46" name="Group 145"/>
          <p:cNvGrpSpPr>
            <a:grpSpLocks/>
          </p:cNvGrpSpPr>
          <p:nvPr/>
        </p:nvGrpSpPr>
        <p:grpSpPr bwMode="auto">
          <a:xfrm>
            <a:off x="6331484" y="2906639"/>
            <a:ext cx="308134" cy="176248"/>
            <a:chOff x="2423" y="2253"/>
            <a:chExt cx="257" cy="147"/>
          </a:xfrm>
        </p:grpSpPr>
        <p:sp>
          <p:nvSpPr>
            <p:cNvPr id="14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49" name="Group 14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154" name="Straight Connector 153"/>
          <p:cNvCxnSpPr>
            <a:stCxn id="164" idx="4"/>
            <a:endCxn id="156" idx="2"/>
          </p:cNvCxnSpPr>
          <p:nvPr/>
        </p:nvCxnSpPr>
        <p:spPr bwMode="auto">
          <a:xfrm>
            <a:off x="2684219" y="2935768"/>
            <a:ext cx="613632" cy="1318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3296652" y="2979531"/>
            <a:ext cx="308134" cy="176248"/>
            <a:chOff x="2423" y="2253"/>
            <a:chExt cx="257" cy="147"/>
          </a:xfrm>
        </p:grpSpPr>
        <p:sp>
          <p:nvSpPr>
            <p:cNvPr id="156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58" name="Group 157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63" name="Group 162"/>
          <p:cNvGrpSpPr>
            <a:grpSpLocks/>
          </p:cNvGrpSpPr>
          <p:nvPr/>
        </p:nvGrpSpPr>
        <p:grpSpPr bwMode="auto">
          <a:xfrm>
            <a:off x="2376085" y="2847644"/>
            <a:ext cx="308134" cy="176248"/>
            <a:chOff x="2423" y="2253"/>
            <a:chExt cx="257" cy="147"/>
          </a:xfrm>
        </p:grpSpPr>
        <p:sp>
          <p:nvSpPr>
            <p:cNvPr id="16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66" name="Group 165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71" name="TextBox 18"/>
          <p:cNvSpPr txBox="1"/>
          <p:nvPr/>
        </p:nvSpPr>
        <p:spPr>
          <a:xfrm>
            <a:off x="6540402" y="3050471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172" name="TextBox 18"/>
          <p:cNvSpPr txBox="1"/>
          <p:nvPr/>
        </p:nvSpPr>
        <p:spPr>
          <a:xfrm>
            <a:off x="3200400" y="1506376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173" name="TextBox 18"/>
          <p:cNvSpPr txBox="1"/>
          <p:nvPr/>
        </p:nvSpPr>
        <p:spPr>
          <a:xfrm>
            <a:off x="3697302" y="2856727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174" name="TextBox 18"/>
          <p:cNvSpPr txBox="1"/>
          <p:nvPr/>
        </p:nvSpPr>
        <p:spPr>
          <a:xfrm>
            <a:off x="5331463" y="1934645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175" name="TextBox 18"/>
          <p:cNvSpPr txBox="1"/>
          <p:nvPr/>
        </p:nvSpPr>
        <p:spPr>
          <a:xfrm>
            <a:off x="1820353" y="2623782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176" name="Straight Connector 175"/>
          <p:cNvCxnSpPr>
            <a:endCxn id="115" idx="4"/>
          </p:cNvCxnSpPr>
          <p:nvPr/>
        </p:nvCxnSpPr>
        <p:spPr bwMode="auto">
          <a:xfrm flipH="1" flipV="1">
            <a:off x="4722155" y="2827520"/>
            <a:ext cx="1643657" cy="208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" descr="http://www-sg.responsetek.com/images/products/knowledge-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58" y="2309555"/>
            <a:ext cx="1315094" cy="1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http://www-sg.responsetek.com/images/products/knowledge-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70" y="2446016"/>
            <a:ext cx="1592073" cy="12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http://www-sg.responsetek.com/images/products/knowledge-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12" y="1354889"/>
            <a:ext cx="1120533" cy="8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http://www-sg.responsetek.com/images/products/knowledge-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91" y="1718359"/>
            <a:ext cx="1120533" cy="8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4" descr="http://www-sg.responsetek.com/images/products/knowledge-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6" y="2754867"/>
            <a:ext cx="1120533" cy="86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6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it take to make this work?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38985" y="3886200"/>
            <a:ext cx="7474857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Domains produce data about their operations.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Domains use similar data formats.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Domains allow each other to query their data.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/>
          </a:p>
        </p:txBody>
      </p:sp>
      <p:cxnSp>
        <p:nvCxnSpPr>
          <p:cNvPr id="9" name="Straight Connector 8"/>
          <p:cNvCxnSpPr>
            <a:stCxn id="45" idx="1"/>
            <a:endCxn id="67" idx="4"/>
          </p:cNvCxnSpPr>
          <p:nvPr/>
        </p:nvCxnSpPr>
        <p:spPr bwMode="auto">
          <a:xfrm flipH="1" flipV="1">
            <a:off x="6118515" y="1753717"/>
            <a:ext cx="305900" cy="6717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3" idx="2"/>
          </p:cNvCxnSpPr>
          <p:nvPr/>
        </p:nvCxnSpPr>
        <p:spPr bwMode="auto">
          <a:xfrm flipH="1">
            <a:off x="4644667" y="1876718"/>
            <a:ext cx="514383" cy="3809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0" idx="2"/>
            <a:endCxn id="81" idx="4"/>
          </p:cNvCxnSpPr>
          <p:nvPr/>
        </p:nvCxnSpPr>
        <p:spPr bwMode="auto">
          <a:xfrm>
            <a:off x="3290068" y="1529810"/>
            <a:ext cx="698174" cy="602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268469">
            <a:off x="3175925" y="1988809"/>
            <a:ext cx="1513462" cy="10143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3" name="Cloud"/>
          <p:cNvSpPr>
            <a:spLocks noChangeAspect="1" noEditPoints="1" noChangeArrowheads="1"/>
          </p:cNvSpPr>
          <p:nvPr/>
        </p:nvSpPr>
        <p:spPr bwMode="auto">
          <a:xfrm rot="268469">
            <a:off x="1425701" y="1912312"/>
            <a:ext cx="1295267" cy="868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 rot="268469">
            <a:off x="2885257" y="939127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 rot="268469">
            <a:off x="5020139" y="1356496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 rot="268469">
            <a:off x="6198592" y="2365022"/>
            <a:ext cx="1071984" cy="718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80108" y="2044321"/>
            <a:ext cx="308134" cy="176248"/>
            <a:chOff x="2423" y="2253"/>
            <a:chExt cx="257" cy="147"/>
          </a:xfrm>
        </p:grpSpPr>
        <p:sp>
          <p:nvSpPr>
            <p:cNvPr id="8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352285" y="2258222"/>
            <a:ext cx="308134" cy="176248"/>
            <a:chOff x="2423" y="2253"/>
            <a:chExt cx="257" cy="147"/>
          </a:xfrm>
        </p:grpSpPr>
        <p:sp>
          <p:nvSpPr>
            <p:cNvPr id="74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810381" y="1665593"/>
            <a:ext cx="308134" cy="176248"/>
            <a:chOff x="2423" y="2253"/>
            <a:chExt cx="257" cy="147"/>
          </a:xfrm>
        </p:grpSpPr>
        <p:sp>
          <p:nvSpPr>
            <p:cNvPr id="67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288869" y="1441686"/>
            <a:ext cx="308134" cy="176248"/>
            <a:chOff x="2423" y="2253"/>
            <a:chExt cx="257" cy="147"/>
          </a:xfrm>
        </p:grpSpPr>
        <p:sp>
          <p:nvSpPr>
            <p:cNvPr id="60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157851" y="1788594"/>
            <a:ext cx="308134" cy="176248"/>
            <a:chOff x="2423" y="2253"/>
            <a:chExt cx="257" cy="147"/>
          </a:xfrm>
        </p:grpSpPr>
        <p:sp>
          <p:nvSpPr>
            <p:cNvPr id="5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69748" y="2425465"/>
            <a:ext cx="308134" cy="176248"/>
            <a:chOff x="2423" y="2253"/>
            <a:chExt cx="257" cy="147"/>
          </a:xfrm>
        </p:grpSpPr>
        <p:sp>
          <p:nvSpPr>
            <p:cNvPr id="45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cxnSp>
        <p:nvCxnSpPr>
          <p:cNvPr id="40" name="Straight Connector 39"/>
          <p:cNvCxnSpPr>
            <a:stCxn id="111" idx="4"/>
            <a:endCxn id="103" idx="2"/>
          </p:cNvCxnSpPr>
          <p:nvPr/>
        </p:nvCxnSpPr>
        <p:spPr bwMode="auto">
          <a:xfrm>
            <a:off x="2622483" y="2454594"/>
            <a:ext cx="613632" cy="1318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3234916" y="2498357"/>
            <a:ext cx="308134" cy="176248"/>
            <a:chOff x="2423" y="2253"/>
            <a:chExt cx="257" cy="147"/>
          </a:xfrm>
        </p:grpSpPr>
        <p:sp>
          <p:nvSpPr>
            <p:cNvPr id="103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5" name="Group 104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2314349" y="2366470"/>
            <a:ext cx="308134" cy="176248"/>
            <a:chOff x="2423" y="2253"/>
            <a:chExt cx="257" cy="147"/>
          </a:xfrm>
        </p:grpSpPr>
        <p:sp>
          <p:nvSpPr>
            <p:cNvPr id="111" name="AutoShape 66"/>
            <p:cNvSpPr>
              <a:spLocks noChangeArrowheads="1"/>
            </p:cNvSpPr>
            <p:nvPr/>
          </p:nvSpPr>
          <p:spPr bwMode="auto">
            <a:xfrm>
              <a:off x="2424" y="2253"/>
              <a:ext cx="256" cy="147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2423" y="2253"/>
              <a:ext cx="257" cy="74"/>
            </a:xfrm>
            <a:prstGeom prst="ellipse">
              <a:avLst/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2468" y="2254"/>
              <a:ext cx="166" cy="52"/>
              <a:chOff x="2242" y="2225"/>
              <a:chExt cx="626" cy="249"/>
            </a:xfrm>
          </p:grpSpPr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2247" y="2225"/>
                <a:ext cx="319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67" y="86"/>
                  </a:cxn>
                  <a:cxn ang="0">
                    <a:pos x="94" y="110"/>
                  </a:cxn>
                  <a:cxn ang="0">
                    <a:pos x="273" y="114"/>
                  </a:cxn>
                  <a:cxn ang="0">
                    <a:pos x="319" y="38"/>
                  </a:cxn>
                  <a:cxn ang="0">
                    <a:pos x="245" y="62"/>
                  </a:cxn>
                  <a:cxn ang="0">
                    <a:pos x="107" y="0"/>
                  </a:cxn>
                  <a:cxn ang="0">
                    <a:pos x="0" y="18"/>
                  </a:cxn>
                </a:cxnLst>
                <a:rect l="0" t="0" r="r" b="b"/>
                <a:pathLst>
                  <a:path w="319" h="114">
                    <a:moveTo>
                      <a:pt x="0" y="18"/>
                    </a:moveTo>
                    <a:lnTo>
                      <a:pt x="167" y="86"/>
                    </a:lnTo>
                    <a:lnTo>
                      <a:pt x="94" y="110"/>
                    </a:lnTo>
                    <a:lnTo>
                      <a:pt x="273" y="114"/>
                    </a:lnTo>
                    <a:lnTo>
                      <a:pt x="319" y="38"/>
                    </a:lnTo>
                    <a:lnTo>
                      <a:pt x="245" y="62"/>
                    </a:lnTo>
                    <a:lnTo>
                      <a:pt x="10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539" y="2361"/>
                <a:ext cx="329" cy="11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" y="3"/>
                  </a:cxn>
                  <a:cxn ang="0">
                    <a:pos x="213" y="0"/>
                  </a:cxn>
                  <a:cxn ang="0">
                    <a:pos x="144" y="22"/>
                  </a:cxn>
                  <a:cxn ang="0">
                    <a:pos x="329" y="89"/>
                  </a:cxn>
                  <a:cxn ang="0">
                    <a:pos x="224" y="113"/>
                  </a:cxn>
                  <a:cxn ang="0">
                    <a:pos x="70" y="49"/>
                  </a:cxn>
                  <a:cxn ang="0">
                    <a:pos x="0" y="72"/>
                  </a:cxn>
                </a:cxnLst>
                <a:rect l="0" t="0" r="r" b="b"/>
                <a:pathLst>
                  <a:path w="329" h="113">
                    <a:moveTo>
                      <a:pt x="0" y="72"/>
                    </a:moveTo>
                    <a:lnTo>
                      <a:pt x="19" y="3"/>
                    </a:lnTo>
                    <a:lnTo>
                      <a:pt x="213" y="0"/>
                    </a:lnTo>
                    <a:lnTo>
                      <a:pt x="144" y="22"/>
                    </a:lnTo>
                    <a:lnTo>
                      <a:pt x="329" y="89"/>
                    </a:lnTo>
                    <a:lnTo>
                      <a:pt x="224" y="113"/>
                    </a:lnTo>
                    <a:lnTo>
                      <a:pt x="70" y="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242" y="2354"/>
                <a:ext cx="287" cy="10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6" y="105"/>
                  </a:cxn>
                  <a:cxn ang="0">
                    <a:pos x="218" y="103"/>
                  </a:cxn>
                  <a:cxn ang="0">
                    <a:pos x="146" y="81"/>
                  </a:cxn>
                  <a:cxn ang="0">
                    <a:pos x="287" y="27"/>
                  </a:cxn>
                  <a:cxn ang="0">
                    <a:pos x="219" y="0"/>
                  </a:cxn>
                  <a:cxn ang="0">
                    <a:pos x="60" y="63"/>
                  </a:cxn>
                  <a:cxn ang="0">
                    <a:pos x="0" y="45"/>
                  </a:cxn>
                </a:cxnLst>
                <a:rect l="0" t="0" r="r" b="b"/>
                <a:pathLst>
                  <a:path w="287" h="105">
                    <a:moveTo>
                      <a:pt x="0" y="45"/>
                    </a:moveTo>
                    <a:lnTo>
                      <a:pt x="26" y="105"/>
                    </a:lnTo>
                    <a:lnTo>
                      <a:pt x="218" y="103"/>
                    </a:lnTo>
                    <a:lnTo>
                      <a:pt x="146" y="81"/>
                    </a:lnTo>
                    <a:lnTo>
                      <a:pt x="287" y="27"/>
                    </a:lnTo>
                    <a:lnTo>
                      <a:pt x="219" y="0"/>
                    </a:lnTo>
                    <a:lnTo>
                      <a:pt x="60" y="6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2558" y="2244"/>
                <a:ext cx="291" cy="10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8" y="105"/>
                  </a:cxn>
                  <a:cxn ang="0">
                    <a:pos x="217" y="39"/>
                  </a:cxn>
                  <a:cxn ang="0">
                    <a:pos x="291" y="61"/>
                  </a:cxn>
                  <a:cxn ang="0">
                    <a:pos x="261" y="0"/>
                  </a:cxn>
                  <a:cxn ang="0">
                    <a:pos x="94" y="1"/>
                  </a:cxn>
                  <a:cxn ang="0">
                    <a:pos x="142" y="19"/>
                  </a:cxn>
                  <a:cxn ang="0">
                    <a:pos x="0" y="75"/>
                  </a:cxn>
                </a:cxnLst>
                <a:rect l="0" t="0" r="r" b="b"/>
                <a:pathLst>
                  <a:path w="291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217" y="39"/>
                    </a:lnTo>
                    <a:lnTo>
                      <a:pt x="291" y="61"/>
                    </a:lnTo>
                    <a:lnTo>
                      <a:pt x="261" y="0"/>
                    </a:lnTo>
                    <a:lnTo>
                      <a:pt x="94" y="1"/>
                    </a:lnTo>
                    <a:lnTo>
                      <a:pt x="142" y="1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36" name="TextBox 18"/>
          <p:cNvSpPr txBox="1"/>
          <p:nvPr/>
        </p:nvSpPr>
        <p:spPr>
          <a:xfrm>
            <a:off x="6478666" y="2569297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137" name="TextBox 18"/>
          <p:cNvSpPr txBox="1"/>
          <p:nvPr/>
        </p:nvSpPr>
        <p:spPr>
          <a:xfrm>
            <a:off x="3138664" y="1025202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138" name="TextBox 18"/>
          <p:cNvSpPr txBox="1"/>
          <p:nvPr/>
        </p:nvSpPr>
        <p:spPr>
          <a:xfrm>
            <a:off x="3635566" y="2375553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139" name="TextBox 18"/>
          <p:cNvSpPr txBox="1"/>
          <p:nvPr/>
        </p:nvSpPr>
        <p:spPr>
          <a:xfrm>
            <a:off x="5269727" y="1453471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140" name="TextBox 18"/>
          <p:cNvSpPr txBox="1"/>
          <p:nvPr/>
        </p:nvSpPr>
        <p:spPr>
          <a:xfrm>
            <a:off x="1758617" y="2142608"/>
            <a:ext cx="62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141" name="Straight Connector 140"/>
          <p:cNvCxnSpPr>
            <a:endCxn id="74" idx="4"/>
          </p:cNvCxnSpPr>
          <p:nvPr/>
        </p:nvCxnSpPr>
        <p:spPr bwMode="auto">
          <a:xfrm flipH="1" flipV="1">
            <a:off x="4660419" y="2346346"/>
            <a:ext cx="1643657" cy="208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6" name="Picture 95" descr="C:\Users\ecoffey\AppData\Local\Temp\Rar$DRa0.727\30078_Device_storage_array_warning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00" y="2196737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ecoffey\AppData\Local\Temp\Rar$DRa0.727\30078_Device_storage_array_critical_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28" y="150147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ecoffey\AppData\Local\Temp\Rar$DRa0.727\30078_Device_storage_array_default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08" y="270121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ecoffey\AppData\Local\Temp\Rar$DRa0.727\30078_Device_storage_array_unknown_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69" y="1285195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ecoffey\AppData\Local\Temp\Rar$DRa0.727\30078_Device_storage_array_unreachable_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64" y="2192673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8"/>
          <p:cNvSpPr txBox="1"/>
          <p:nvPr/>
        </p:nvSpPr>
        <p:spPr>
          <a:xfrm>
            <a:off x="1327724" y="1946194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NetFlow</a:t>
            </a:r>
            <a:endParaRPr lang="en-US" sz="1200" dirty="0"/>
          </a:p>
        </p:txBody>
      </p:sp>
      <p:sp>
        <p:nvSpPr>
          <p:cNvPr id="118" name="TextBox 18"/>
          <p:cNvSpPr txBox="1"/>
          <p:nvPr/>
        </p:nvSpPr>
        <p:spPr>
          <a:xfrm>
            <a:off x="6085377" y="2863407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NetFlow</a:t>
            </a:r>
            <a:endParaRPr lang="en-US" sz="1200" dirty="0"/>
          </a:p>
        </p:txBody>
      </p:sp>
      <p:sp>
        <p:nvSpPr>
          <p:cNvPr id="119" name="TextBox 18"/>
          <p:cNvSpPr txBox="1"/>
          <p:nvPr/>
        </p:nvSpPr>
        <p:spPr>
          <a:xfrm>
            <a:off x="2762360" y="142330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err="1" smtClean="0"/>
              <a:t>SFlow</a:t>
            </a:r>
            <a:endParaRPr lang="en-US" sz="1200" dirty="0"/>
          </a:p>
        </p:txBody>
      </p:sp>
      <p:sp>
        <p:nvSpPr>
          <p:cNvPr id="120" name="TextBox 18"/>
          <p:cNvSpPr txBox="1"/>
          <p:nvPr/>
        </p:nvSpPr>
        <p:spPr>
          <a:xfrm>
            <a:off x="3050224" y="1938173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IPFIX</a:t>
            </a:r>
            <a:endParaRPr lang="en-US" sz="1200" dirty="0"/>
          </a:p>
        </p:txBody>
      </p:sp>
      <p:sp>
        <p:nvSpPr>
          <p:cNvPr id="121" name="TextBox 18"/>
          <p:cNvSpPr txBox="1"/>
          <p:nvPr/>
        </p:nvSpPr>
        <p:spPr>
          <a:xfrm>
            <a:off x="4476414" y="1191978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Sampled </a:t>
            </a:r>
            <a:r>
              <a:rPr lang="en-US" sz="1200" dirty="0" err="1" smtClean="0"/>
              <a:t>NetFlow</a:t>
            </a:r>
            <a:endParaRPr lang="en-US" sz="1200" dirty="0"/>
          </a:p>
        </p:txBody>
      </p:sp>
      <p:pic>
        <p:nvPicPr>
          <p:cNvPr id="1026" name="Picture 2" descr="https://encrypted-tbn3.gstatic.com/images?q=tbn:ANd9GcS1TkSpSHuCEc6aB9yy_GNEYYe4uOJLqxTGtpzK4F2xdodOx2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5" y="3769450"/>
            <a:ext cx="530225" cy="4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s://encrypted-tbn3.gstatic.com/images?q=tbn:ANd9GcS1TkSpSHuCEc6aB9yy_GNEYYe4uOJLqxTGtpzK4F2xdodOx2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44503" y="7525030"/>
            <a:ext cx="97566" cy="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best.com/cliparts/9cR/KgB/9cRKgB7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558" y="4800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s://encrypted-tbn3.gstatic.com/images?q=tbn:ANd9GcS1TkSpSHuCEc6aB9yy_GNEYYe4uOJLqxTGtpzK4F2xdodOx2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4275041"/>
            <a:ext cx="530225" cy="4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8" grpId="0"/>
      <p:bldP spid="119" grpId="0"/>
      <p:bldP spid="120" grpId="0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are domains reluctant to share data?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3733800"/>
            <a:ext cx="8264013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Privacy</a:t>
            </a:r>
            <a:r>
              <a:rPr lang="en-US" sz="2400" dirty="0" smtClean="0"/>
              <a:t> is difficult even if you have the best intentions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Even after anonymization (Netflix de-anonymization case)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Or aggregation (auxiliary information attack)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To make a ‘knowledge plane’ work, we need strong privacy guarantees!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Idea: </a:t>
            </a:r>
            <a:r>
              <a:rPr lang="en-US" sz="2000" dirty="0" smtClean="0">
                <a:solidFill>
                  <a:srgbClr val="FF0000"/>
                </a:solidFill>
              </a:rPr>
              <a:t>differential privacy</a:t>
            </a:r>
            <a:r>
              <a:rPr lang="en-US" sz="2000" dirty="0" smtClean="0"/>
              <a:t>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/>
          </a:p>
        </p:txBody>
      </p:sp>
      <p:pic>
        <p:nvPicPr>
          <p:cNvPr id="3074" name="Picture 2" descr="http://cnet4.cbsistatic.com/hub/i/r/2007/11/29/b98b7153-f8fd-11e2-8c7c-d4ae52e62bcc/thumbnail/670x503/c19bf3a29cd78201c5bfa9bafb895fac/netfl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1754"/>
            <a:ext cx="2114550" cy="15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8"/>
          <p:cNvSpPr txBox="1"/>
          <p:nvPr/>
        </p:nvSpPr>
        <p:spPr>
          <a:xfrm>
            <a:off x="1524000" y="3263867"/>
            <a:ext cx="2987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Netflix de-anonymization</a:t>
            </a:r>
            <a:endParaRPr lang="en-US" dirty="0"/>
          </a:p>
        </p:txBody>
      </p:sp>
      <p:pic>
        <p:nvPicPr>
          <p:cNvPr id="3076" name="Picture 4" descr="http://graphics8.nytimes.com/images/2006/08/08/business/09a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33168"/>
            <a:ext cx="1422912" cy="20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8"/>
          <p:cNvSpPr txBox="1"/>
          <p:nvPr/>
        </p:nvSpPr>
        <p:spPr>
          <a:xfrm>
            <a:off x="5562600" y="3257490"/>
            <a:ext cx="270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AOL searcher exposed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4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Differential privacy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3394" y="1371600"/>
            <a:ext cx="8264013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Differential privacy: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 What: provide very strict privacy guarantee for individuals.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 ‘</a:t>
            </a:r>
            <a:r>
              <a:rPr lang="en-US" sz="2000" dirty="0" smtClean="0">
                <a:solidFill>
                  <a:srgbClr val="FF0000"/>
                </a:solidFill>
              </a:rPr>
              <a:t>Worst-case</a:t>
            </a:r>
            <a:r>
              <a:rPr lang="en-US" sz="2000" dirty="0" smtClean="0"/>
              <a:t>’ adversary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  </a:t>
            </a:r>
            <a:r>
              <a:rPr lang="en-US" sz="2000" dirty="0">
                <a:solidFill>
                  <a:srgbClr val="FF0000"/>
                </a:solidFill>
              </a:rPr>
              <a:t>Tunable</a:t>
            </a:r>
            <a:r>
              <a:rPr lang="en-US" sz="2000" dirty="0"/>
              <a:t> amount of </a:t>
            </a:r>
            <a:r>
              <a:rPr lang="en-US" sz="2000" dirty="0" smtClean="0"/>
              <a:t>privacy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Composable</a:t>
            </a:r>
            <a:r>
              <a:rPr lang="en-US" sz="2000" dirty="0"/>
              <a:t> query </a:t>
            </a:r>
            <a:r>
              <a:rPr lang="en-US" sz="2000" dirty="0" smtClean="0"/>
              <a:t>costs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/>
              <a:t>But, there are caveats too: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Limited query budget.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Gives noised answer.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Distributed DP is hard.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/>
              <a:t>…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/>
          </a:p>
        </p:txBody>
      </p:sp>
      <p:sp>
        <p:nvSpPr>
          <p:cNvPr id="16" name="TextBox 18"/>
          <p:cNvSpPr txBox="1"/>
          <p:nvPr/>
        </p:nvSpPr>
        <p:spPr>
          <a:xfrm>
            <a:off x="381000" y="5410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Differential privacy: a good candidate?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953000"/>
            <a:ext cx="870786" cy="1143000"/>
          </a:xfrm>
          <a:prstGeom prst="rect">
            <a:avLst/>
          </a:prstGeom>
        </p:spPr>
      </p:pic>
      <p:sp>
        <p:nvSpPr>
          <p:cNvPr id="13" name="TextBox 18"/>
          <p:cNvSpPr txBox="1"/>
          <p:nvPr/>
        </p:nvSpPr>
        <p:spPr>
          <a:xfrm>
            <a:off x="460375" y="6167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Our hypothesis: Yes!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7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4478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 Motivation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- Challenges </a:t>
            </a:r>
            <a:endParaRPr lang="en-US" sz="2200" dirty="0">
              <a:solidFill>
                <a:srgbClr val="008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PRISM: Private Retrieval of the Internet’s Sensitive Metadata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The vision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cs typeface="Tahoma"/>
              </a:rPr>
              <a:t> Do we have enough budget?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What about data quality?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Can we deal with attackers?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Can we answer all types of queries?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What about privacy for ISPs?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357" y="1828800"/>
            <a:ext cx="304800" cy="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1190</Words>
  <Application>Microsoft Macintosh PowerPoint</Application>
  <PresentationFormat>On-screen Show (4:3)</PresentationFormat>
  <Paragraphs>246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PRISM: Private Retrieval of the Internet’s Sensitive 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Covert Timing Channels with Time-deterministic Repplay</dc:title>
  <dc:creator>ANG CHEN</dc:creator>
  <cp:lastModifiedBy>Ang Chen</cp:lastModifiedBy>
  <cp:revision>4461</cp:revision>
  <dcterms:created xsi:type="dcterms:W3CDTF">2006-08-16T00:00:00Z</dcterms:created>
  <dcterms:modified xsi:type="dcterms:W3CDTF">2015-09-30T01:32:30Z</dcterms:modified>
</cp:coreProperties>
</file>