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058400" cx="7772400"/>
  <p:notesSz cx="6858000" cy="9144000"/>
  <p:embeddedFontLst>
    <p:embeddedFont>
      <p:font typeface="PT Sans Narrow"/>
      <p:regular r:id="rId6"/>
      <p:bold r:id="rId7"/>
    </p:embeddedFon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OpenSans-boldItalic.fntdata"/><Relationship Id="rId10" Type="http://schemas.openxmlformats.org/officeDocument/2006/relationships/font" Target="fonts/OpenSans-italic.fntdata"/><Relationship Id="rId9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font" Target="fonts/PTSansNarrow-regular.fntdata"/><Relationship Id="rId7" Type="http://schemas.openxmlformats.org/officeDocument/2006/relationships/font" Target="fonts/PTSansNarrow-bold.fntdata"/><Relationship Id="rId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2104480" y="685800"/>
            <a:ext cx="26495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2104480" y="685800"/>
            <a:ext cx="26495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5956575" y="6212580"/>
            <a:ext cx="4778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338779" y="6176136"/>
            <a:ext cx="4778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853542" y="1998671"/>
            <a:ext cx="6066264" cy="298033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853548" y="7761972"/>
            <a:ext cx="6066264" cy="298033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853527" y="3425671"/>
            <a:ext cx="6066299" cy="1999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816641" y="5573409"/>
            <a:ext cx="4139999" cy="1550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7201589" y="9119179"/>
            <a:ext cx="466499" cy="76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63" y="9867146"/>
            <a:ext cx="7772400" cy="1913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264944" y="2551706"/>
            <a:ext cx="7242600" cy="300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264944" y="5858160"/>
            <a:ext cx="7242600" cy="209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7201589" y="9119179"/>
            <a:ext cx="466499" cy="76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7201589" y="9119179"/>
            <a:ext cx="466499" cy="76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42" y="5029493"/>
            <a:ext cx="7772400" cy="502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264944" y="1593386"/>
            <a:ext cx="7285499" cy="18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7201589" y="9119179"/>
            <a:ext cx="466499" cy="76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63" y="9867146"/>
            <a:ext cx="7772400" cy="191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264944" y="870271"/>
            <a:ext cx="7242600" cy="1383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264944" y="2476368"/>
            <a:ext cx="7242600" cy="6458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201589" y="9119179"/>
            <a:ext cx="466499" cy="76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264944" y="870271"/>
            <a:ext cx="7242600" cy="1383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264944" y="2476075"/>
            <a:ext cx="3399899" cy="6458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107539" y="2476075"/>
            <a:ext cx="3399899" cy="6458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7201589" y="9119179"/>
            <a:ext cx="466499" cy="76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264944" y="870271"/>
            <a:ext cx="7242600" cy="1383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7201589" y="9119179"/>
            <a:ext cx="466499" cy="76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264944" y="1086506"/>
            <a:ext cx="2386799" cy="1477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64944" y="2717440"/>
            <a:ext cx="2386799" cy="6217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7201589" y="9119179"/>
            <a:ext cx="466499" cy="76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16712" y="1029306"/>
            <a:ext cx="4771499" cy="799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7201589" y="9119179"/>
            <a:ext cx="466499" cy="76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3886200" y="0"/>
            <a:ext cx="3886200" cy="10058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4275223" y="8791200"/>
            <a:ext cx="3980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25675" y="2033142"/>
            <a:ext cx="3438300" cy="327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25675" y="5332555"/>
            <a:ext cx="3438300" cy="2415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198575" y="1416213"/>
            <a:ext cx="3261600" cy="7226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01589" y="9119179"/>
            <a:ext cx="466499" cy="76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264944" y="8273417"/>
            <a:ext cx="5099099" cy="1170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7201589" y="9119179"/>
            <a:ext cx="466499" cy="76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64944" y="870271"/>
            <a:ext cx="7242600" cy="13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64944" y="2476368"/>
            <a:ext cx="7242600" cy="645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7201589" y="9119179"/>
            <a:ext cx="466499" cy="76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bef2cj@virginia.edu" TargetMode="External"/><Relationship Id="rId4" Type="http://schemas.openxmlformats.org/officeDocument/2006/relationships/image" Target="../media/image00.png"/><Relationship Id="rId5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264944" y="307021"/>
            <a:ext cx="7242600" cy="1119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Call for Participants: fMRI Study Regarding Software Engineering Tasks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264950" y="1534578"/>
            <a:ext cx="7242600" cy="530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700"/>
              <a:t>Study Investigators: Jamie Floyd, Tyler Santander, Wes Weimer (CS)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7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700"/>
          </a:p>
        </p:txBody>
      </p:sp>
      <p:sp>
        <p:nvSpPr>
          <p:cNvPr id="68" name="Shape 68"/>
          <p:cNvSpPr txBox="1"/>
          <p:nvPr/>
        </p:nvSpPr>
        <p:spPr>
          <a:xfrm>
            <a:off x="264950" y="2064975"/>
            <a:ext cx="4676399" cy="135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will you do?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help develop the first model relating brain activation to Software Engineering tasks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undergo a scan of your brain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perform various tasks related to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/>
              <a:t>Software Engineering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264950" y="3416775"/>
            <a:ext cx="4779899" cy="17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will we learn?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neural activation patterns for three tasks: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Code Review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Code Comprehension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Prose Review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how to better train or manage these Software Engineering activities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272850" y="4932825"/>
            <a:ext cx="3765900" cy="135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will you get?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$100 for about 90 minutes of your time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 model of your brain as a series of hundreds of pictures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the warm fuzzy feeling of pushing forth the boundaries of human knowledge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272850" y="6284625"/>
            <a:ext cx="5085599" cy="19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You should participate if: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you are 18+ years old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you can pass an MRI safety screening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most importantly, no metal allowed in the scanner, </a:t>
            </a:r>
            <a:r>
              <a:rPr i="1" lang="en"/>
              <a:t>including glasses</a:t>
            </a:r>
            <a:r>
              <a:rPr lang="en"/>
              <a:t> (contacts are OK)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you are proficient in the English language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you are right-handed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you have basic knowledge of Software Engineering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you can read and understand code written in C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473600" y="8254675"/>
            <a:ext cx="6825299" cy="8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This study is approved by the HSR-IRB via protocol #18171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Email Jamie Floyd (</a:t>
            </a:r>
            <a:r>
              <a:rPr b="1" lang="en" u="sng">
                <a:hlinkClick r:id="rId3"/>
              </a:rPr>
              <a:t>bef2cj@virginia.edu</a:t>
            </a:r>
            <a:r>
              <a:rPr b="1" lang="en"/>
              <a:t>) by March 1 to participate.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73" name="Shape 73"/>
          <p:cNvSpPr txBox="1"/>
          <p:nvPr/>
        </p:nvSpPr>
        <p:spPr>
          <a:xfrm rot="5400000">
            <a:off x="-132750" y="9015575"/>
            <a:ext cx="1367100" cy="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00"/>
              <a:t>fMRI Study for SE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900"/>
              <a:t>bef2cj@virginia.edu</a:t>
            </a:r>
          </a:p>
        </p:txBody>
      </p:sp>
      <p:cxnSp>
        <p:nvCxnSpPr>
          <p:cNvPr id="74" name="Shape 74"/>
          <p:cNvCxnSpPr/>
          <p:nvPr/>
        </p:nvCxnSpPr>
        <p:spPr>
          <a:xfrm flipH="1" rot="10800000">
            <a:off x="-917325" y="8722549"/>
            <a:ext cx="8931899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5" name="Shape 75"/>
          <p:cNvSpPr txBox="1"/>
          <p:nvPr/>
        </p:nvSpPr>
        <p:spPr>
          <a:xfrm rot="5400000">
            <a:off x="423149" y="9015575"/>
            <a:ext cx="1367100" cy="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00"/>
              <a:t>fMRI Study for 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900"/>
              <a:t>bef2cj@virginia.edu</a:t>
            </a:r>
          </a:p>
        </p:txBody>
      </p:sp>
      <p:sp>
        <p:nvSpPr>
          <p:cNvPr id="76" name="Shape 76"/>
          <p:cNvSpPr txBox="1"/>
          <p:nvPr/>
        </p:nvSpPr>
        <p:spPr>
          <a:xfrm rot="5400000">
            <a:off x="979049" y="9015575"/>
            <a:ext cx="1367100" cy="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00"/>
              <a:t>fMRI Study for 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900"/>
              <a:t>bef2cj@virginia.edu</a:t>
            </a:r>
          </a:p>
        </p:txBody>
      </p:sp>
      <p:sp>
        <p:nvSpPr>
          <p:cNvPr id="77" name="Shape 77"/>
          <p:cNvSpPr txBox="1"/>
          <p:nvPr/>
        </p:nvSpPr>
        <p:spPr>
          <a:xfrm rot="5400000">
            <a:off x="1534949" y="9015575"/>
            <a:ext cx="1367100" cy="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00"/>
              <a:t>fMRI Study for 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900"/>
              <a:t>bef2cj@virginia.edu</a:t>
            </a:r>
          </a:p>
        </p:txBody>
      </p:sp>
      <p:sp>
        <p:nvSpPr>
          <p:cNvPr id="78" name="Shape 78"/>
          <p:cNvSpPr txBox="1"/>
          <p:nvPr/>
        </p:nvSpPr>
        <p:spPr>
          <a:xfrm rot="5400000">
            <a:off x="2090849" y="9015575"/>
            <a:ext cx="1367100" cy="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00"/>
              <a:t>fMRI Study for 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900"/>
              <a:t>bef2cj@virginia.edu</a:t>
            </a:r>
          </a:p>
        </p:txBody>
      </p:sp>
      <p:sp>
        <p:nvSpPr>
          <p:cNvPr id="79" name="Shape 79"/>
          <p:cNvSpPr txBox="1"/>
          <p:nvPr/>
        </p:nvSpPr>
        <p:spPr>
          <a:xfrm rot="5400000">
            <a:off x="2646749" y="9015575"/>
            <a:ext cx="1367100" cy="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00"/>
              <a:t>fMRI Study for 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900"/>
              <a:t>bef2cj@virginia.edu</a:t>
            </a:r>
          </a:p>
        </p:txBody>
      </p:sp>
      <p:sp>
        <p:nvSpPr>
          <p:cNvPr id="80" name="Shape 80"/>
          <p:cNvSpPr txBox="1"/>
          <p:nvPr/>
        </p:nvSpPr>
        <p:spPr>
          <a:xfrm rot="5400000">
            <a:off x="3202649" y="9015575"/>
            <a:ext cx="1367100" cy="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00"/>
              <a:t>fMRI Study for 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900"/>
              <a:t>bef2cj@virginia.edu</a:t>
            </a:r>
          </a:p>
        </p:txBody>
      </p:sp>
      <p:sp>
        <p:nvSpPr>
          <p:cNvPr id="81" name="Shape 81"/>
          <p:cNvSpPr txBox="1"/>
          <p:nvPr/>
        </p:nvSpPr>
        <p:spPr>
          <a:xfrm rot="5400000">
            <a:off x="3758549" y="9015575"/>
            <a:ext cx="1367100" cy="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00"/>
              <a:t>fMRI Study for 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900"/>
              <a:t>bef2cj@virginia.edu</a:t>
            </a:r>
          </a:p>
        </p:txBody>
      </p:sp>
      <p:sp>
        <p:nvSpPr>
          <p:cNvPr id="82" name="Shape 82"/>
          <p:cNvSpPr txBox="1"/>
          <p:nvPr/>
        </p:nvSpPr>
        <p:spPr>
          <a:xfrm rot="5400000">
            <a:off x="4314449" y="9015575"/>
            <a:ext cx="1367100" cy="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00"/>
              <a:t>fMRI Study for 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900"/>
              <a:t>bef2cj@virginia.edu</a:t>
            </a:r>
          </a:p>
        </p:txBody>
      </p:sp>
      <p:sp>
        <p:nvSpPr>
          <p:cNvPr id="83" name="Shape 83"/>
          <p:cNvSpPr txBox="1"/>
          <p:nvPr/>
        </p:nvSpPr>
        <p:spPr>
          <a:xfrm rot="5400000">
            <a:off x="4870349" y="9015575"/>
            <a:ext cx="1367100" cy="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00"/>
              <a:t>fMRI Study for 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900"/>
              <a:t>bef2cj@virginia.edu</a:t>
            </a:r>
          </a:p>
        </p:txBody>
      </p:sp>
      <p:sp>
        <p:nvSpPr>
          <p:cNvPr id="84" name="Shape 84"/>
          <p:cNvSpPr txBox="1"/>
          <p:nvPr/>
        </p:nvSpPr>
        <p:spPr>
          <a:xfrm rot="5400000">
            <a:off x="5426249" y="9015575"/>
            <a:ext cx="1367100" cy="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00"/>
              <a:t>fMRI Study for 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900"/>
              <a:t>bef2cj@virginia.edu</a:t>
            </a:r>
          </a:p>
        </p:txBody>
      </p:sp>
      <p:sp>
        <p:nvSpPr>
          <p:cNvPr id="85" name="Shape 85"/>
          <p:cNvSpPr txBox="1"/>
          <p:nvPr/>
        </p:nvSpPr>
        <p:spPr>
          <a:xfrm rot="5400000">
            <a:off x="5982149" y="9015575"/>
            <a:ext cx="1367100" cy="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00"/>
              <a:t>fMRI Study for 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900"/>
              <a:t>bef2cj@virginia.edu</a:t>
            </a:r>
          </a:p>
        </p:txBody>
      </p:sp>
      <p:sp>
        <p:nvSpPr>
          <p:cNvPr id="86" name="Shape 86"/>
          <p:cNvSpPr txBox="1"/>
          <p:nvPr/>
        </p:nvSpPr>
        <p:spPr>
          <a:xfrm rot="5400000">
            <a:off x="6538049" y="9015575"/>
            <a:ext cx="1367100" cy="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00"/>
              <a:t>fMRI Study for 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900"/>
              <a:t>bef2cj@virginia.edu</a:t>
            </a:r>
          </a:p>
        </p:txBody>
      </p:sp>
      <p:pic>
        <p:nvPicPr>
          <p:cNvPr descr="out1.png"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6350" y="2509749"/>
            <a:ext cx="2962875" cy="20288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7129400" y="3138225"/>
            <a:ext cx="9269700" cy="1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out2.png"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9025" y="5035575"/>
            <a:ext cx="2757508" cy="172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