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82" r:id="rId2"/>
    <p:sldMasterId id="2147483680" r:id="rId3"/>
    <p:sldMasterId id="2147483684" r:id="rId4"/>
    <p:sldMasterId id="2147483686" r:id="rId5"/>
    <p:sldMasterId id="2147483688" r:id="rId6"/>
    <p:sldMasterId id="2147483690" r:id="rId7"/>
    <p:sldMasterId id="2147483694" r:id="rId8"/>
    <p:sldMasterId id="2147483692" r:id="rId9"/>
    <p:sldMasterId id="2147483696" r:id="rId10"/>
  </p:sldMasterIdLst>
  <p:notesMasterIdLst>
    <p:notesMasterId r:id="rId42"/>
  </p:notesMasterIdLst>
  <p:sldIdLst>
    <p:sldId id="256" r:id="rId11"/>
    <p:sldId id="262" r:id="rId12"/>
    <p:sldId id="263" r:id="rId13"/>
    <p:sldId id="264" r:id="rId14"/>
    <p:sldId id="265" r:id="rId15"/>
    <p:sldId id="293" r:id="rId16"/>
    <p:sldId id="292" r:id="rId17"/>
    <p:sldId id="294" r:id="rId18"/>
    <p:sldId id="296" r:id="rId19"/>
    <p:sldId id="291" r:id="rId20"/>
    <p:sldId id="297" r:id="rId21"/>
    <p:sldId id="298" r:id="rId22"/>
    <p:sldId id="299" r:id="rId23"/>
    <p:sldId id="295" r:id="rId24"/>
    <p:sldId id="300" r:id="rId25"/>
    <p:sldId id="305" r:id="rId26"/>
    <p:sldId id="306" r:id="rId27"/>
    <p:sldId id="304" r:id="rId28"/>
    <p:sldId id="308" r:id="rId29"/>
    <p:sldId id="268" r:id="rId30"/>
    <p:sldId id="310" r:id="rId31"/>
    <p:sldId id="311" r:id="rId32"/>
    <p:sldId id="309" r:id="rId33"/>
    <p:sldId id="269" r:id="rId34"/>
    <p:sldId id="270" r:id="rId35"/>
    <p:sldId id="312" r:id="rId36"/>
    <p:sldId id="271" r:id="rId37"/>
    <p:sldId id="272" r:id="rId38"/>
    <p:sldId id="313" r:id="rId39"/>
    <p:sldId id="273" r:id="rId40"/>
    <p:sldId id="274"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47"/>
    <a:srgbClr val="FACA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2"/>
    <p:restoredTop sz="85908"/>
  </p:normalViewPr>
  <p:slideViewPr>
    <p:cSldViewPr snapToGrid="0" snapToObjects="1">
      <p:cViewPr varScale="1">
        <p:scale>
          <a:sx n="123" d="100"/>
          <a:sy n="123" d="100"/>
        </p:scale>
        <p:origin x="1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11:17:33.65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11:17:35.862"/>
    </inkml:context>
    <inkml:brush xml:id="br0">
      <inkml:brushProperty name="width" value="0.05" units="cm"/>
      <inkml:brushProperty name="height" value="0.05" units="cm"/>
      <inkml:brushProperty name="color" value="#E71224"/>
    </inkml:brush>
  </inkml:definitions>
  <inkml:trace contextRef="#ctx0" brushRef="#br0">1 1 24575,'0'4'0,"0"-1"0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11:17:33.65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7T11:17:35.862"/>
    </inkml:context>
    <inkml:brush xml:id="br0">
      <inkml:brushProperty name="width" value="0.05" units="cm"/>
      <inkml:brushProperty name="height" value="0.05" units="cm"/>
      <inkml:brushProperty name="color" value="#E71224"/>
    </inkml:brush>
  </inkml:definitions>
  <inkml:trace contextRef="#ctx0" brushRef="#br0">1 1 24575,'0'4'0,"0"-1"0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89053-423D-1C48-ACF7-BEE1689CFA16}" type="datetimeFigureOut">
              <a:rPr lang="en-US" smtClean="0"/>
              <a:t>3/28/23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EFFF6-CB19-F74B-9B0E-0459EB03FB21}" type="slidenum">
              <a:rPr lang="en-US" smtClean="0"/>
              <a:t>‹#›</a:t>
            </a:fld>
            <a:endParaRPr lang="en-US"/>
          </a:p>
        </p:txBody>
      </p:sp>
    </p:spTree>
    <p:extLst>
      <p:ext uri="{BB962C8B-B14F-4D97-AF65-F5344CB8AC3E}">
        <p14:creationId xmlns:p14="http://schemas.microsoft.com/office/powerpoint/2010/main" val="394091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basic intuition is to come out with a completely autonomous approach/computational model for a robot learning agent to reach and grasp a target object, basically learning from unguided experience, and being intrinsically motivated </a:t>
            </a:r>
          </a:p>
        </p:txBody>
      </p:sp>
      <p:sp>
        <p:nvSpPr>
          <p:cNvPr id="4" name="Slide Number Placeholder 3"/>
          <p:cNvSpPr>
            <a:spLocks noGrp="1"/>
          </p:cNvSpPr>
          <p:nvPr>
            <p:ph type="sldNum" sz="quarter" idx="5"/>
          </p:nvPr>
        </p:nvSpPr>
        <p:spPr/>
        <p:txBody>
          <a:bodyPr/>
          <a:lstStyle/>
          <a:p>
            <a:fld id="{2BFEFFF6-CB19-F74B-9B0E-0459EB03FB21}" type="slidenum">
              <a:rPr lang="en-US" smtClean="0"/>
              <a:t>4</a:t>
            </a:fld>
            <a:endParaRPr lang="en-US"/>
          </a:p>
        </p:txBody>
      </p:sp>
    </p:spTree>
    <p:extLst>
      <p:ext uri="{BB962C8B-B14F-4D97-AF65-F5344CB8AC3E}">
        <p14:creationId xmlns:p14="http://schemas.microsoft.com/office/powerpoint/2010/main" val="235892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trajectory, the agent calculates the Intersection over Union (IOU) between the before and after masks. The size of the intersection and union are the number of pixels in each.</a:t>
            </a:r>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13</a:t>
            </a:fld>
            <a:endParaRPr lang="en-US"/>
          </a:p>
        </p:txBody>
      </p:sp>
    </p:spTree>
    <p:extLst>
      <p:ext uri="{BB962C8B-B14F-4D97-AF65-F5344CB8AC3E}">
        <p14:creationId xmlns:p14="http://schemas.microsoft.com/office/powerpoint/2010/main" val="7474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14</a:t>
            </a:fld>
            <a:endParaRPr lang="en-US"/>
          </a:p>
        </p:txBody>
      </p:sp>
    </p:spTree>
    <p:extLst>
      <p:ext uri="{BB962C8B-B14F-4D97-AF65-F5344CB8AC3E}">
        <p14:creationId xmlns:p14="http://schemas.microsoft.com/office/powerpoint/2010/main" val="3465059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15</a:t>
            </a:fld>
            <a:endParaRPr lang="en-US"/>
          </a:p>
        </p:txBody>
      </p:sp>
    </p:spTree>
    <p:extLst>
      <p:ext uri="{BB962C8B-B14F-4D97-AF65-F5344CB8AC3E}">
        <p14:creationId xmlns:p14="http://schemas.microsoft.com/office/powerpoint/2010/main" val="141980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16</a:t>
            </a:fld>
            <a:endParaRPr lang="en-US"/>
          </a:p>
        </p:txBody>
      </p:sp>
    </p:spTree>
    <p:extLst>
      <p:ext uri="{BB962C8B-B14F-4D97-AF65-F5344CB8AC3E}">
        <p14:creationId xmlns:p14="http://schemas.microsoft.com/office/powerpoint/2010/main" val="390227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17</a:t>
            </a:fld>
            <a:endParaRPr lang="en-US"/>
          </a:p>
        </p:txBody>
      </p:sp>
    </p:spTree>
    <p:extLst>
      <p:ext uri="{BB962C8B-B14F-4D97-AF65-F5344CB8AC3E}">
        <p14:creationId xmlns:p14="http://schemas.microsoft.com/office/powerpoint/2010/main" val="3976522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18</a:t>
            </a:fld>
            <a:endParaRPr lang="en-US"/>
          </a:p>
        </p:txBody>
      </p:sp>
    </p:spTree>
    <p:extLst>
      <p:ext uri="{BB962C8B-B14F-4D97-AF65-F5344CB8AC3E}">
        <p14:creationId xmlns:p14="http://schemas.microsoft.com/office/powerpoint/2010/main" val="878530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case it will be a 7x3 matrix of partial derivatives that describe the change in each image-space coordinate for a unit change in each joint angle.</a:t>
            </a:r>
          </a:p>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19</a:t>
            </a:fld>
            <a:endParaRPr lang="en-US"/>
          </a:p>
        </p:txBody>
      </p:sp>
    </p:spTree>
    <p:extLst>
      <p:ext uri="{BB962C8B-B14F-4D97-AF65-F5344CB8AC3E}">
        <p14:creationId xmlns:p14="http://schemas.microsoft.com/office/powerpoint/2010/main" val="1347976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accidental grasp requires two low-probability events:</a:t>
            </a:r>
          </a:p>
          <a:p>
            <a:pPr lvl="1"/>
            <a:r>
              <a:rPr lang="en-US" dirty="0"/>
              <a:t>The grippers must surround the object during the trajectory.</a:t>
            </a:r>
          </a:p>
          <a:p>
            <a:pPr lvl="1"/>
            <a:r>
              <a:rPr lang="en-US" dirty="0"/>
              <a:t>The grippers must be closed at the correct time to firmly grip the object.</a:t>
            </a:r>
          </a:p>
          <a:p>
            <a:pPr lvl="1"/>
            <a:endParaRPr lang="en-US" dirty="0"/>
          </a:p>
          <a:p>
            <a:r>
              <a:rPr lang="en-US" dirty="0"/>
              <a:t>The agent must observe multiple grasp examples to begin learning.</a:t>
            </a:r>
          </a:p>
          <a:p>
            <a:pPr lvl="1"/>
            <a:r>
              <a:rPr lang="en-US" dirty="0"/>
              <a:t>The co-occurrence of these events by chance is prohibitively rare.</a:t>
            </a:r>
          </a:p>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20</a:t>
            </a:fld>
            <a:endParaRPr lang="en-US"/>
          </a:p>
        </p:txBody>
      </p:sp>
    </p:spTree>
    <p:extLst>
      <p:ext uri="{BB962C8B-B14F-4D97-AF65-F5344CB8AC3E}">
        <p14:creationId xmlns:p14="http://schemas.microsoft.com/office/powerpoint/2010/main" val="54092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21</a:t>
            </a:fld>
            <a:endParaRPr lang="en-US"/>
          </a:p>
        </p:txBody>
      </p:sp>
    </p:spTree>
    <p:extLst>
      <p:ext uri="{BB962C8B-B14F-4D97-AF65-F5344CB8AC3E}">
        <p14:creationId xmlns:p14="http://schemas.microsoft.com/office/powerpoint/2010/main" val="2724119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 This is because these vectors being similar implies that there is minimal rotation of the gripper opening during the motion, and the gripper opening will lead the motion when they also align with </a:t>
            </a:r>
            <a:r>
              <a:rPr lang="en-US" sz="1800" b="0" i="0" u="none" strike="noStrike" dirty="0" err="1">
                <a:solidFill>
                  <a:srgbClr val="000000"/>
                </a:solidFill>
                <a:effectLst/>
                <a:latin typeface="Arial" panose="020B0604020202020204" pitchFamily="34" charset="0"/>
              </a:rPr>
              <a:t>vpf</a:t>
            </a:r>
            <a:r>
              <a:rPr lang="en-US" sz="1800" b="0" i="0" u="none" strike="noStrike" dirty="0">
                <a:solidFill>
                  <a:srgbClr val="000000"/>
                </a:solidFill>
                <a:effectLst/>
                <a:latin typeface="Arial" panose="020B0604020202020204" pitchFamily="34" charset="0"/>
              </a:rPr>
              <a:t>. If </a:t>
            </a:r>
            <a:r>
              <a:rPr lang="en-US" sz="1800" b="0" i="0" u="none" strike="noStrike" dirty="0" err="1">
                <a:solidFill>
                  <a:srgbClr val="000000"/>
                </a:solidFill>
                <a:effectLst/>
                <a:latin typeface="Arial" panose="020B0604020202020204" pitchFamily="34" charset="0"/>
              </a:rPr>
              <a:t>vpf</a:t>
            </a:r>
            <a:r>
              <a:rPr lang="en-US" sz="1800" b="0" i="0" u="none" strike="noStrike" dirty="0">
                <a:solidFill>
                  <a:srgbClr val="000000"/>
                </a:solidFill>
                <a:effectLst/>
                <a:latin typeface="Arial" panose="020B0604020202020204" pitchFamily="34" charset="0"/>
              </a:rPr>
              <a:t> agrees with </a:t>
            </a:r>
            <a:r>
              <a:rPr lang="en-US" sz="1800" b="0" i="0" u="none" strike="noStrike" dirty="0" err="1">
                <a:solidFill>
                  <a:srgbClr val="000000"/>
                </a:solidFill>
                <a:effectLst/>
                <a:latin typeface="Arial" panose="020B0604020202020204" pitchFamily="34" charset="0"/>
              </a:rPr>
              <a:t>vpt</a:t>
            </a:r>
            <a:r>
              <a:rPr lang="en-US" sz="1800" b="0" i="0" u="none" strike="noStrike" dirty="0">
                <a:solidFill>
                  <a:srgbClr val="000000"/>
                </a:solidFill>
                <a:effectLst/>
                <a:latin typeface="Arial" panose="020B0604020202020204" pitchFamily="34" charset="0"/>
              </a:rPr>
              <a:t>, motion along the edge will move directly toward the target. Thus, all four vectors being aligned leads to a higher chance of success.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22</a:t>
            </a:fld>
            <a:endParaRPr lang="en-US"/>
          </a:p>
        </p:txBody>
      </p:sp>
    </p:spTree>
    <p:extLst>
      <p:ext uri="{BB962C8B-B14F-4D97-AF65-F5344CB8AC3E}">
        <p14:creationId xmlns:p14="http://schemas.microsoft.com/office/powerpoint/2010/main" val="342787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is an extension to the previous paper by the same authors, the PPS graph generation being a part of the previous paper</a:t>
            </a:r>
          </a:p>
        </p:txBody>
      </p:sp>
      <p:sp>
        <p:nvSpPr>
          <p:cNvPr id="4" name="Slide Number Placeholder 3"/>
          <p:cNvSpPr>
            <a:spLocks noGrp="1"/>
          </p:cNvSpPr>
          <p:nvPr>
            <p:ph type="sldNum" sz="quarter" idx="5"/>
          </p:nvPr>
        </p:nvSpPr>
        <p:spPr/>
        <p:txBody>
          <a:bodyPr/>
          <a:lstStyle/>
          <a:p>
            <a:fld id="{2BFEFFF6-CB19-F74B-9B0E-0459EB03FB21}" type="slidenum">
              <a:rPr lang="en-US" smtClean="0"/>
              <a:t>5</a:t>
            </a:fld>
            <a:endParaRPr lang="en-US"/>
          </a:p>
        </p:txBody>
      </p:sp>
    </p:spTree>
    <p:extLst>
      <p:ext uri="{BB962C8B-B14F-4D97-AF65-F5344CB8AC3E}">
        <p14:creationId xmlns:p14="http://schemas.microsoft.com/office/powerpoint/2010/main" val="410273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23</a:t>
            </a:fld>
            <a:endParaRPr lang="en-US"/>
          </a:p>
        </p:txBody>
      </p:sp>
    </p:spTree>
    <p:extLst>
      <p:ext uri="{BB962C8B-B14F-4D97-AF65-F5344CB8AC3E}">
        <p14:creationId xmlns:p14="http://schemas.microsoft.com/office/powerpoint/2010/main" val="933861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30</a:t>
            </a:fld>
            <a:endParaRPr lang="en-US"/>
          </a:p>
        </p:txBody>
      </p:sp>
    </p:spTree>
    <p:extLst>
      <p:ext uri="{BB962C8B-B14F-4D97-AF65-F5344CB8AC3E}">
        <p14:creationId xmlns:p14="http://schemas.microsoft.com/office/powerpoint/2010/main" val="302754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6</a:t>
            </a:fld>
            <a:endParaRPr lang="en-US"/>
          </a:p>
        </p:txBody>
      </p:sp>
    </p:spTree>
    <p:extLst>
      <p:ext uri="{BB962C8B-B14F-4D97-AF65-F5344CB8AC3E}">
        <p14:creationId xmlns:p14="http://schemas.microsoft.com/office/powerpoint/2010/main" val="347996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7</a:t>
            </a:fld>
            <a:endParaRPr lang="en-US"/>
          </a:p>
        </p:txBody>
      </p:sp>
    </p:spTree>
    <p:extLst>
      <p:ext uri="{BB962C8B-B14F-4D97-AF65-F5344CB8AC3E}">
        <p14:creationId xmlns:p14="http://schemas.microsoft.com/office/powerpoint/2010/main" val="211471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8</a:t>
            </a:fld>
            <a:endParaRPr lang="en-US"/>
          </a:p>
        </p:txBody>
      </p:sp>
    </p:spTree>
    <p:extLst>
      <p:ext uri="{BB962C8B-B14F-4D97-AF65-F5344CB8AC3E}">
        <p14:creationId xmlns:p14="http://schemas.microsoft.com/office/powerpoint/2010/main" val="63111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9</a:t>
            </a:fld>
            <a:endParaRPr lang="en-US"/>
          </a:p>
        </p:txBody>
      </p:sp>
    </p:spTree>
    <p:extLst>
      <p:ext uri="{BB962C8B-B14F-4D97-AF65-F5344CB8AC3E}">
        <p14:creationId xmlns:p14="http://schemas.microsoft.com/office/powerpoint/2010/main" val="167621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10</a:t>
            </a:fld>
            <a:endParaRPr lang="en-US"/>
          </a:p>
        </p:txBody>
      </p:sp>
    </p:spTree>
    <p:extLst>
      <p:ext uri="{BB962C8B-B14F-4D97-AF65-F5344CB8AC3E}">
        <p14:creationId xmlns:p14="http://schemas.microsoft.com/office/powerpoint/2010/main" val="184210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agent can observe a mask for the object in the image taken before beginning the trajectory and after returning to the home node (this simplifies the image processing and rules out a difference in appearance because of an occlusion)</a:t>
            </a:r>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11</a:t>
            </a:fld>
            <a:endParaRPr lang="en-US"/>
          </a:p>
        </p:txBody>
      </p:sp>
    </p:spTree>
    <p:extLst>
      <p:ext uri="{BB962C8B-B14F-4D97-AF65-F5344CB8AC3E}">
        <p14:creationId xmlns:p14="http://schemas.microsoft.com/office/powerpoint/2010/main" val="350383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trajectory, the agent calculates the Intersection over Union (IOU) between the before and after masks. The size of the intersection and union are the number of pixels in each.</a:t>
            </a:r>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2BFEFFF6-CB19-F74B-9B0E-0459EB03FB21}" type="slidenum">
              <a:rPr lang="en-US" smtClean="0"/>
              <a:t>12</a:t>
            </a:fld>
            <a:endParaRPr lang="en-US"/>
          </a:p>
        </p:txBody>
      </p:sp>
    </p:spTree>
    <p:extLst>
      <p:ext uri="{BB962C8B-B14F-4D97-AF65-F5344CB8AC3E}">
        <p14:creationId xmlns:p14="http://schemas.microsoft.com/office/powerpoint/2010/main" val="802946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F407-6B26-754B-8FEA-64BC1411F587}"/>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1</a:t>
            </a:r>
          </a:p>
        </p:txBody>
      </p:sp>
      <p:sp>
        <p:nvSpPr>
          <p:cNvPr id="3" name="Subtitle 2">
            <a:extLst>
              <a:ext uri="{FF2B5EF4-FFF2-40B4-BE49-F238E27FC236}">
                <a16:creationId xmlns:a16="http://schemas.microsoft.com/office/drawing/2014/main" id="{5B69CF1E-5E59-8A42-B17C-39A0BEB7E13D}"/>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20565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BB0553-2A0F-A84F-BCFA-FA4BDBC9A1DA}"/>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CE4C6256-AD9A-9F43-ADEC-1D1B592F9C6A}"/>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AA5E550-F538-B842-88AD-975B0D3C9342}"/>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10" name="Footer Placeholder 4">
            <a:extLst>
              <a:ext uri="{FF2B5EF4-FFF2-40B4-BE49-F238E27FC236}">
                <a16:creationId xmlns:a16="http://schemas.microsoft.com/office/drawing/2014/main" id="{18F4E76D-435F-E14B-85E3-68BDA6D9E285}"/>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FFCE3AA7-7BA2-8A43-9186-3872B5CF8747}"/>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3738675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639D51-2FAD-BD42-9613-B1E3A3C168ED}"/>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2</a:t>
            </a:r>
          </a:p>
        </p:txBody>
      </p:sp>
      <p:sp>
        <p:nvSpPr>
          <p:cNvPr id="8" name="Subtitle 2">
            <a:extLst>
              <a:ext uri="{FF2B5EF4-FFF2-40B4-BE49-F238E27FC236}">
                <a16:creationId xmlns:a16="http://schemas.microsoft.com/office/drawing/2014/main" id="{F6C46E2F-BFDA-E046-9C9D-040515BB5C5E}"/>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83866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C2B65B-8FAA-0249-8954-253BF46047DB}"/>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3</a:t>
            </a:r>
          </a:p>
        </p:txBody>
      </p:sp>
      <p:sp>
        <p:nvSpPr>
          <p:cNvPr id="8" name="Subtitle 2">
            <a:extLst>
              <a:ext uri="{FF2B5EF4-FFF2-40B4-BE49-F238E27FC236}">
                <a16:creationId xmlns:a16="http://schemas.microsoft.com/office/drawing/2014/main" id="{69D81565-A55C-0543-BE19-F328A3B4E113}"/>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08020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A41BCC-7AF5-6F41-9A86-44201D0DEA25}"/>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4</a:t>
            </a:r>
          </a:p>
        </p:txBody>
      </p:sp>
      <p:sp>
        <p:nvSpPr>
          <p:cNvPr id="8" name="Subtitle 2">
            <a:extLst>
              <a:ext uri="{FF2B5EF4-FFF2-40B4-BE49-F238E27FC236}">
                <a16:creationId xmlns:a16="http://schemas.microsoft.com/office/drawing/2014/main" id="{5E8812A0-1707-E146-8514-15986FD1BE42}"/>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247328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9FACCA-EA83-594C-B8EA-E1FBC843A222}"/>
              </a:ext>
            </a:extLst>
          </p:cNvPr>
          <p:cNvSpPr>
            <a:spLocks noGrp="1"/>
          </p:cNvSpPr>
          <p:nvPr>
            <p:ph type="ctrTitle" hasCustomPrompt="1"/>
          </p:nvPr>
        </p:nvSpPr>
        <p:spPr>
          <a:xfrm>
            <a:off x="0" y="2349499"/>
            <a:ext cx="9144000" cy="1372073"/>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5</a:t>
            </a:r>
          </a:p>
        </p:txBody>
      </p:sp>
      <p:sp>
        <p:nvSpPr>
          <p:cNvPr id="8" name="Subtitle 2">
            <a:extLst>
              <a:ext uri="{FF2B5EF4-FFF2-40B4-BE49-F238E27FC236}">
                <a16:creationId xmlns:a16="http://schemas.microsoft.com/office/drawing/2014/main" id="{EF04D760-E77D-9B4C-840D-10E6080025D0}"/>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7982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7390E9-E96C-0B43-BCE2-ACDC208A6BD2}"/>
              </a:ext>
            </a:extLst>
          </p:cNvPr>
          <p:cNvSpPr>
            <a:spLocks noGrp="1"/>
          </p:cNvSpPr>
          <p:nvPr>
            <p:ph type="ctrTitle" hasCustomPrompt="1"/>
          </p:nvPr>
        </p:nvSpPr>
        <p:spPr>
          <a:xfrm>
            <a:off x="0" y="2349499"/>
            <a:ext cx="9144000" cy="1372073"/>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6</a:t>
            </a:r>
          </a:p>
        </p:txBody>
      </p:sp>
      <p:sp>
        <p:nvSpPr>
          <p:cNvPr id="8" name="Subtitle 2">
            <a:extLst>
              <a:ext uri="{FF2B5EF4-FFF2-40B4-BE49-F238E27FC236}">
                <a16:creationId xmlns:a16="http://schemas.microsoft.com/office/drawing/2014/main" id="{614D53D1-228A-4849-A2D9-26ECBD604AC0}"/>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82711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5CFD-12CF-A54E-9C31-8EF7E5D11BB4}"/>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3" name="Subtitle 2">
            <a:extLst>
              <a:ext uri="{FF2B5EF4-FFF2-40B4-BE49-F238E27FC236}">
                <a16:creationId xmlns:a16="http://schemas.microsoft.com/office/drawing/2014/main" id="{5D97DC84-305C-EE4A-9415-7A1758E5DF3A}"/>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4" name="Date Placeholder 3">
            <a:extLst>
              <a:ext uri="{FF2B5EF4-FFF2-40B4-BE49-F238E27FC236}">
                <a16:creationId xmlns:a16="http://schemas.microsoft.com/office/drawing/2014/main" id="{9FE8B2A0-21C6-E843-89C5-6272F54A50DA}"/>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5" name="Footer Placeholder 4">
            <a:extLst>
              <a:ext uri="{FF2B5EF4-FFF2-40B4-BE49-F238E27FC236}">
                <a16:creationId xmlns:a16="http://schemas.microsoft.com/office/drawing/2014/main" id="{CB296712-5196-5043-B0A3-0B72B1784AD4}"/>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F76041A-07B9-4B41-8C62-4C35350BD24F}"/>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411214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F468A4-BD74-E74E-97F9-BAE31BF0BB9A}"/>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0ED46B09-44A9-744C-AF26-69AF275BE86C}"/>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87881FB-C1B8-CF40-B93F-4D8B07FC2B0A}"/>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10" name="Footer Placeholder 4">
            <a:extLst>
              <a:ext uri="{FF2B5EF4-FFF2-40B4-BE49-F238E27FC236}">
                <a16:creationId xmlns:a16="http://schemas.microsoft.com/office/drawing/2014/main" id="{1424106D-A7EB-4C44-B55F-518F0B14D560}"/>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17B24749-F4B0-DD49-9355-73B14A33E997}"/>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1064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9C33DA-93E5-B044-85C1-089D0A5276F6}"/>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40C05EE1-1720-1B4F-968F-0165A0C9D312}"/>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88D6D77B-E7A6-3F45-B0C8-88FD9AD1BCC0}"/>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10" name="Footer Placeholder 4">
            <a:extLst>
              <a:ext uri="{FF2B5EF4-FFF2-40B4-BE49-F238E27FC236}">
                <a16:creationId xmlns:a16="http://schemas.microsoft.com/office/drawing/2014/main" id="{80FD8F7B-6A85-B343-BE53-3E1E47C74D7B}"/>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FC26DDDB-4B0C-984F-8E73-E9AE69E2D29A}"/>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682972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8.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1E7030-F1AF-9742-8555-F52F926CFDE7}"/>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706"/>
          <a:stretch/>
        </p:blipFill>
        <p:spPr>
          <a:xfrm>
            <a:off x="-4412" y="0"/>
            <a:ext cx="9148411" cy="5143500"/>
          </a:xfrm>
          <a:prstGeom prst="rect">
            <a:avLst/>
          </a:prstGeom>
        </p:spPr>
      </p:pic>
      <p:sp>
        <p:nvSpPr>
          <p:cNvPr id="8" name="Rectangle 7">
            <a:extLst>
              <a:ext uri="{FF2B5EF4-FFF2-40B4-BE49-F238E27FC236}">
                <a16:creationId xmlns:a16="http://schemas.microsoft.com/office/drawing/2014/main" id="{30E02169-D096-2443-B36B-3E80296FE981}"/>
              </a:ext>
            </a:extLst>
          </p:cNvPr>
          <p:cNvSpPr/>
          <p:nvPr userDrawn="1"/>
        </p:nvSpPr>
        <p:spPr>
          <a:xfrm>
            <a:off x="0" y="2171700"/>
            <a:ext cx="9144000" cy="2971800"/>
          </a:xfrm>
          <a:prstGeom prst="rect">
            <a:avLst/>
          </a:prstGeom>
          <a:gradFill>
            <a:gsLst>
              <a:gs pos="0">
                <a:schemeClr val="accent1">
                  <a:alpha val="0"/>
                  <a:lumMod val="0"/>
                </a:schemeClr>
              </a:gs>
              <a:gs pos="100000">
                <a:srgbClr val="0026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9A3FE52-0691-B649-B126-B81FDFC60851}"/>
              </a:ext>
            </a:extLst>
          </p:cNvPr>
          <p:cNvPicPr>
            <a:picLocks noChangeAspect="1"/>
          </p:cNvPicPr>
          <p:nvPr userDrawn="1"/>
        </p:nvPicPr>
        <p:blipFill>
          <a:blip r:embed="rId4"/>
          <a:stretch>
            <a:fillRect/>
          </a:stretch>
        </p:blipFill>
        <p:spPr>
          <a:xfrm>
            <a:off x="3930650" y="563785"/>
            <a:ext cx="1282700" cy="1367088"/>
          </a:xfrm>
          <a:prstGeom prst="rect">
            <a:avLst/>
          </a:prstGeom>
        </p:spPr>
      </p:pic>
    </p:spTree>
    <p:extLst>
      <p:ext uri="{BB962C8B-B14F-4D97-AF65-F5344CB8AC3E}">
        <p14:creationId xmlns:p14="http://schemas.microsoft.com/office/powerpoint/2010/main" val="133249170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878F98-F338-1D4F-8CD3-A202EF6366B7}"/>
              </a:ext>
            </a:extLst>
          </p:cNvPr>
          <p:cNvPicPr>
            <a:picLocks noChangeAspect="1"/>
          </p:cNvPicPr>
          <p:nvPr userDrawn="1"/>
        </p:nvPicPr>
        <p:blipFill rotWithShape="1">
          <a:blip r:embed="rId3"/>
          <a:srcRect t="90864"/>
          <a:stretch/>
        </p:blipFill>
        <p:spPr>
          <a:xfrm>
            <a:off x="0" y="4673600"/>
            <a:ext cx="9144000" cy="469900"/>
          </a:xfrm>
          <a:prstGeom prst="rect">
            <a:avLst/>
          </a:prstGeom>
        </p:spPr>
      </p:pic>
    </p:spTree>
    <p:extLst>
      <p:ext uri="{BB962C8B-B14F-4D97-AF65-F5344CB8AC3E}">
        <p14:creationId xmlns:p14="http://schemas.microsoft.com/office/powerpoint/2010/main" val="1976456393"/>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564F44-1788-FD46-88C8-2484912F0CE2}"/>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 y="0"/>
            <a:ext cx="9144002" cy="5148072"/>
          </a:xfrm>
          <a:prstGeom prst="rect">
            <a:avLst/>
          </a:prstGeom>
        </p:spPr>
      </p:pic>
      <p:sp>
        <p:nvSpPr>
          <p:cNvPr id="7" name="Rectangle 6">
            <a:extLst>
              <a:ext uri="{FF2B5EF4-FFF2-40B4-BE49-F238E27FC236}">
                <a16:creationId xmlns:a16="http://schemas.microsoft.com/office/drawing/2014/main" id="{2ED8F15E-80F9-2C4E-8A78-0BBA02D32F13}"/>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9" name="Picture 8">
            <a:extLst>
              <a:ext uri="{FF2B5EF4-FFF2-40B4-BE49-F238E27FC236}">
                <a16:creationId xmlns:a16="http://schemas.microsoft.com/office/drawing/2014/main" id="{CA0E9E46-D8FA-564E-8C94-CA303553643B}"/>
              </a:ext>
            </a:extLst>
          </p:cNvPr>
          <p:cNvPicPr>
            <a:picLocks noChangeAspect="1"/>
          </p:cNvPicPr>
          <p:nvPr userDrawn="1"/>
        </p:nvPicPr>
        <p:blipFill>
          <a:blip r:embed="rId5"/>
          <a:stretch>
            <a:fillRect/>
          </a:stretch>
        </p:blipFill>
        <p:spPr>
          <a:xfrm>
            <a:off x="3930650" y="563785"/>
            <a:ext cx="1282700" cy="1367088"/>
          </a:xfrm>
          <a:prstGeom prst="rect">
            <a:avLst/>
          </a:prstGeom>
        </p:spPr>
      </p:pic>
    </p:spTree>
    <p:extLst>
      <p:ext uri="{BB962C8B-B14F-4D97-AF65-F5344CB8AC3E}">
        <p14:creationId xmlns:p14="http://schemas.microsoft.com/office/powerpoint/2010/main" val="3484938212"/>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A2E64-B1D8-2F4E-A3D6-ECCFAD415A15}"/>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609"/>
          <a:stretch/>
        </p:blipFill>
        <p:spPr>
          <a:xfrm rot="10800000">
            <a:off x="5427" y="0"/>
            <a:ext cx="9138573" cy="5143500"/>
          </a:xfrm>
          <a:prstGeom prst="rect">
            <a:avLst/>
          </a:prstGeom>
        </p:spPr>
      </p:pic>
      <p:pic>
        <p:nvPicPr>
          <p:cNvPr id="8" name="Picture 7">
            <a:extLst>
              <a:ext uri="{FF2B5EF4-FFF2-40B4-BE49-F238E27FC236}">
                <a16:creationId xmlns:a16="http://schemas.microsoft.com/office/drawing/2014/main" id="{63BE5DB8-FB30-034E-84C7-336A4F44D5FE}"/>
              </a:ext>
            </a:extLst>
          </p:cNvPr>
          <p:cNvPicPr>
            <a:picLocks noChangeAspect="1"/>
          </p:cNvPicPr>
          <p:nvPr userDrawn="1"/>
        </p:nvPicPr>
        <p:blipFill>
          <a:blip r:embed="rId4"/>
          <a:stretch>
            <a:fillRect/>
          </a:stretch>
        </p:blipFill>
        <p:spPr>
          <a:xfrm>
            <a:off x="3930650" y="970185"/>
            <a:ext cx="1282700" cy="1367088"/>
          </a:xfrm>
          <a:prstGeom prst="rect">
            <a:avLst/>
          </a:prstGeom>
        </p:spPr>
      </p:pic>
    </p:spTree>
    <p:extLst>
      <p:ext uri="{BB962C8B-B14F-4D97-AF65-F5344CB8AC3E}">
        <p14:creationId xmlns:p14="http://schemas.microsoft.com/office/powerpoint/2010/main" val="1584723070"/>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CB7BEF-8E69-D24A-A647-D04B95642D23}"/>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t="8609"/>
          <a:stretch/>
        </p:blipFill>
        <p:spPr>
          <a:xfrm rot="10800000">
            <a:off x="5427" y="0"/>
            <a:ext cx="9138573" cy="5143500"/>
          </a:xfrm>
          <a:prstGeom prst="rect">
            <a:avLst/>
          </a:prstGeom>
        </p:spPr>
      </p:pic>
      <p:sp>
        <p:nvSpPr>
          <p:cNvPr id="9" name="Rectangle 8">
            <a:extLst>
              <a:ext uri="{FF2B5EF4-FFF2-40B4-BE49-F238E27FC236}">
                <a16:creationId xmlns:a16="http://schemas.microsoft.com/office/drawing/2014/main" id="{636D67A0-FAD3-2C41-A10B-5C16C8BE3C06}"/>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8" name="Picture 7">
            <a:extLst>
              <a:ext uri="{FF2B5EF4-FFF2-40B4-BE49-F238E27FC236}">
                <a16:creationId xmlns:a16="http://schemas.microsoft.com/office/drawing/2014/main" id="{79CCD4EC-D482-F446-9591-DDD455DD602F}"/>
              </a:ext>
            </a:extLst>
          </p:cNvPr>
          <p:cNvPicPr>
            <a:picLocks noChangeAspect="1"/>
          </p:cNvPicPr>
          <p:nvPr userDrawn="1"/>
        </p:nvPicPr>
        <p:blipFill>
          <a:blip r:embed="rId4"/>
          <a:stretch>
            <a:fillRect/>
          </a:stretch>
        </p:blipFill>
        <p:spPr>
          <a:xfrm>
            <a:off x="3930650" y="970185"/>
            <a:ext cx="1282700" cy="1367088"/>
          </a:xfrm>
          <a:prstGeom prst="rect">
            <a:avLst/>
          </a:prstGeom>
        </p:spPr>
      </p:pic>
    </p:spTree>
    <p:extLst>
      <p:ext uri="{BB962C8B-B14F-4D97-AF65-F5344CB8AC3E}">
        <p14:creationId xmlns:p14="http://schemas.microsoft.com/office/powerpoint/2010/main" val="95447192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2788EE-9ED0-994D-A482-73968590915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75198C00-C707-9140-B305-946360BA4DE3}"/>
              </a:ext>
            </a:extLst>
          </p:cNvPr>
          <p:cNvPicPr>
            <a:picLocks noChangeAspect="1"/>
          </p:cNvPicPr>
          <p:nvPr userDrawn="1"/>
        </p:nvPicPr>
        <p:blipFill>
          <a:blip r:embed="rId4"/>
          <a:stretch>
            <a:fillRect/>
          </a:stretch>
        </p:blipFill>
        <p:spPr>
          <a:xfrm>
            <a:off x="3930650" y="678085"/>
            <a:ext cx="1282700" cy="1367088"/>
          </a:xfrm>
          <a:prstGeom prst="rect">
            <a:avLst/>
          </a:prstGeom>
        </p:spPr>
      </p:pic>
      <p:sp>
        <p:nvSpPr>
          <p:cNvPr id="9" name="Rectangle 8">
            <a:extLst>
              <a:ext uri="{FF2B5EF4-FFF2-40B4-BE49-F238E27FC236}">
                <a16:creationId xmlns:a16="http://schemas.microsoft.com/office/drawing/2014/main" id="{6C169337-FBCA-B94B-B079-6A5988ADE78C}"/>
              </a:ext>
            </a:extLst>
          </p:cNvPr>
          <p:cNvSpPr/>
          <p:nvPr userDrawn="1"/>
        </p:nvSpPr>
        <p:spPr>
          <a:xfrm>
            <a:off x="0" y="2171700"/>
            <a:ext cx="9144000" cy="2971800"/>
          </a:xfrm>
          <a:prstGeom prst="rect">
            <a:avLst/>
          </a:prstGeom>
          <a:gradFill>
            <a:gsLst>
              <a:gs pos="0">
                <a:schemeClr val="accent1">
                  <a:alpha val="0"/>
                  <a:lumMod val="0"/>
                </a:schemeClr>
              </a:gs>
              <a:gs pos="100000">
                <a:srgbClr val="0026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267729"/>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BCE152-3354-0F41-913C-2DEFA3768CD0}"/>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t="8706"/>
          <a:stretch/>
        </p:blipFill>
        <p:spPr>
          <a:xfrm>
            <a:off x="-4412" y="0"/>
            <a:ext cx="9148411" cy="5143500"/>
          </a:xfrm>
          <a:prstGeom prst="rect">
            <a:avLst/>
          </a:prstGeom>
        </p:spPr>
      </p:pic>
      <p:sp>
        <p:nvSpPr>
          <p:cNvPr id="9" name="Rectangle 8">
            <a:extLst>
              <a:ext uri="{FF2B5EF4-FFF2-40B4-BE49-F238E27FC236}">
                <a16:creationId xmlns:a16="http://schemas.microsoft.com/office/drawing/2014/main" id="{CE014B83-BAED-974B-9FEA-14354957F174}"/>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10" name="Picture 9">
            <a:extLst>
              <a:ext uri="{FF2B5EF4-FFF2-40B4-BE49-F238E27FC236}">
                <a16:creationId xmlns:a16="http://schemas.microsoft.com/office/drawing/2014/main" id="{F6620F50-4942-AE44-B98A-BBDFC2377245}"/>
              </a:ext>
            </a:extLst>
          </p:cNvPr>
          <p:cNvPicPr>
            <a:picLocks noChangeAspect="1"/>
          </p:cNvPicPr>
          <p:nvPr userDrawn="1"/>
        </p:nvPicPr>
        <p:blipFill>
          <a:blip r:embed="rId4"/>
          <a:stretch>
            <a:fillRect/>
          </a:stretch>
        </p:blipFill>
        <p:spPr>
          <a:xfrm>
            <a:off x="3930650" y="678085"/>
            <a:ext cx="1282700" cy="1367088"/>
          </a:xfrm>
          <a:prstGeom prst="rect">
            <a:avLst/>
          </a:prstGeom>
        </p:spPr>
      </p:pic>
    </p:spTree>
    <p:extLst>
      <p:ext uri="{BB962C8B-B14F-4D97-AF65-F5344CB8AC3E}">
        <p14:creationId xmlns:p14="http://schemas.microsoft.com/office/powerpoint/2010/main" val="3502385572"/>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9B87EC-7FC2-9744-950D-1C35DCAD06C9}"/>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144F55CF-5CBA-5046-A030-22CC8BE77915}"/>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383126178"/>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585371-1174-1641-A48C-F9F166BD1F57}"/>
              </a:ext>
            </a:extLst>
          </p:cNvPr>
          <p:cNvPicPr>
            <a:picLocks noChangeAspect="1"/>
          </p:cNvPicPr>
          <p:nvPr userDrawn="1"/>
        </p:nvPicPr>
        <p:blipFill rotWithShape="1">
          <a:blip r:embed="rId3" cstate="print">
            <a:alphaModFix amt="15000"/>
            <a:extLst>
              <a:ext uri="{28A0092B-C50C-407E-A947-70E740481C1C}">
                <a14:useLocalDpi xmlns:a14="http://schemas.microsoft.com/office/drawing/2010/main"/>
              </a:ext>
            </a:extLst>
          </a:blip>
          <a:srcRect t="8609"/>
          <a:stretch/>
        </p:blipFill>
        <p:spPr>
          <a:xfrm>
            <a:off x="5427" y="0"/>
            <a:ext cx="9138573" cy="5143500"/>
          </a:xfrm>
          <a:prstGeom prst="rect">
            <a:avLst/>
          </a:prstGeom>
        </p:spPr>
      </p:pic>
      <p:pic>
        <p:nvPicPr>
          <p:cNvPr id="8" name="Picture 7">
            <a:extLst>
              <a:ext uri="{FF2B5EF4-FFF2-40B4-BE49-F238E27FC236}">
                <a16:creationId xmlns:a16="http://schemas.microsoft.com/office/drawing/2014/main" id="{DC9C3445-FDE9-E746-8255-47A97190D5E1}"/>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1590294144"/>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D644CB-9FBD-024B-8E73-FC9C990CEA1C}"/>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8C5314A0-C46B-4E49-8257-403454F1CD83}"/>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1192222175"/>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ieeexplore.ieee.org/xpl/conhome/8574473/proceedin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sdk.rethinkrobotics.com/wiki/Hardware_Specifications"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hyperlink" Target="https://sdk.rethinkrobotics.com/wiki/Hardware_Specification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dk.rethinkrobotics.com/wiki/Hardware_Specifications"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customXml" Target="../ink/ink1.xml"/><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customXml" Target="../ink/ink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8.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hyperlink" Target="https://piazza.com/class/lc8f114dn6qrv/post/93"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eb.eecs.umich.edu/~kuipers/research/pubs/Juett-PhD-21.html"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www.youtube.com/watch?v=1U-R_xT1eNw" TargetMode="External"/><Relationship Id="rId5" Type="http://schemas.openxmlformats.org/officeDocument/2006/relationships/hyperlink" Target="https://www.youtube.com/@jonjuett1533" TargetMode="External"/><Relationship Id="rId4" Type="http://schemas.openxmlformats.org/officeDocument/2006/relationships/hyperlink" Target="https://web.eecs.umich.edu/~kuipers/papers/Juett-PhD-21.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s://sdk.rethinkrobotics.com/wiki/Hardware_Specifications"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F3AAD87-503F-2A48-A975-CA2C8EC0B2DD}"/>
              </a:ext>
            </a:extLst>
          </p:cNvPr>
          <p:cNvSpPr>
            <a:spLocks noGrp="1"/>
          </p:cNvSpPr>
          <p:nvPr>
            <p:ph type="subTitle" idx="1"/>
          </p:nvPr>
        </p:nvSpPr>
        <p:spPr/>
        <p:txBody>
          <a:bodyPr/>
          <a:lstStyle/>
          <a:p>
            <a:r>
              <a:rPr lang="en-US" dirty="0"/>
              <a:t>Jonathan </a:t>
            </a:r>
            <a:r>
              <a:rPr lang="en-US" dirty="0" err="1"/>
              <a:t>Juett</a:t>
            </a:r>
            <a:r>
              <a:rPr lang="en-US" dirty="0"/>
              <a:t> and Benjamin </a:t>
            </a:r>
            <a:r>
              <a:rPr lang="en-US" dirty="0" err="1"/>
              <a:t>Kuipers</a:t>
            </a:r>
            <a:endParaRPr lang="en-US" dirty="0"/>
          </a:p>
          <a:p>
            <a:endParaRPr lang="en-US" dirty="0"/>
          </a:p>
          <a:p>
            <a:r>
              <a:rPr lang="en-US" dirty="0"/>
              <a:t>Presented by: Upasana </a:t>
            </a:r>
            <a:r>
              <a:rPr lang="en-US" dirty="0" err="1"/>
              <a:t>Thakuria</a:t>
            </a:r>
            <a:endParaRPr lang="en-US" dirty="0"/>
          </a:p>
        </p:txBody>
      </p:sp>
      <p:sp>
        <p:nvSpPr>
          <p:cNvPr id="7" name="Title 6">
            <a:extLst>
              <a:ext uri="{FF2B5EF4-FFF2-40B4-BE49-F238E27FC236}">
                <a16:creationId xmlns:a16="http://schemas.microsoft.com/office/drawing/2014/main" id="{6E2EE40F-E6BD-954C-974D-757FDF8DEF8D}"/>
              </a:ext>
            </a:extLst>
          </p:cNvPr>
          <p:cNvSpPr>
            <a:spLocks noGrp="1"/>
          </p:cNvSpPr>
          <p:nvPr>
            <p:ph type="ctrTitle"/>
          </p:nvPr>
        </p:nvSpPr>
        <p:spPr/>
        <p:txBody>
          <a:bodyPr/>
          <a:lstStyle/>
          <a:p>
            <a:r>
              <a:rPr lang="en-US" dirty="0"/>
              <a:t>Learning to Grasp by Extending the Peri-Personal Space Graph</a:t>
            </a:r>
            <a:br>
              <a:rPr lang="en-US" dirty="0"/>
            </a:br>
            <a:r>
              <a:rPr lang="en-US" sz="1000" dirty="0"/>
              <a:t>(Published: </a:t>
            </a:r>
            <a:r>
              <a:rPr lang="en-US" sz="1000" b="0" i="0" strike="noStrike" dirty="0">
                <a:effectLst/>
                <a:latin typeface="HelveticaNeue Regular"/>
                <a:hlinkClick r:id="rId2">
                  <a:extLst>
                    <a:ext uri="{A12FA001-AC4F-418D-AE19-62706E023703}">
                      <ahyp:hlinkClr xmlns:ahyp="http://schemas.microsoft.com/office/drawing/2018/hyperlinkcolor" val="tx"/>
                    </a:ext>
                  </a:extLst>
                </a:hlinkClick>
              </a:rPr>
              <a:t>2018 IEEE/RSJ International Conference on Intelligent Robots and Systems (IROS)</a:t>
            </a:r>
            <a:r>
              <a:rPr lang="en-US" sz="1000" dirty="0"/>
              <a:t>)</a:t>
            </a:r>
          </a:p>
        </p:txBody>
      </p:sp>
    </p:spTree>
    <p:extLst>
      <p:ext uri="{BB962C8B-B14F-4D97-AF65-F5344CB8AC3E}">
        <p14:creationId xmlns:p14="http://schemas.microsoft.com/office/powerpoint/2010/main" val="241700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Vision of the robot</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dirty="0"/>
              <a:t>Single RGB-D camera with a fixed perspective</a:t>
            </a:r>
          </a:p>
          <a:p>
            <a:pPr marL="342900" indent="-342900">
              <a:buFont typeface="Arial" panose="020B0604020202020204" pitchFamily="34" charset="0"/>
              <a:buChar char="•"/>
            </a:pPr>
            <a:r>
              <a:rPr lang="en-US" dirty="0"/>
              <a:t>Simple representations -&gt; arm, other objects can be identified </a:t>
            </a:r>
            <a:r>
              <a:rPr lang="en-US" sz="1600" dirty="0"/>
              <a:t>(Binary image masks, centers, depth ranges, and orientations)</a:t>
            </a:r>
            <a:endParaRPr lang="en-US" sz="1600"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F785D47D-A472-1AC5-9779-3CC10EB287BA}"/>
              </a:ext>
            </a:extLst>
          </p:cNvPr>
          <p:cNvSpPr txBox="1"/>
          <p:nvPr/>
        </p:nvSpPr>
        <p:spPr>
          <a:xfrm>
            <a:off x="2919988" y="4860925"/>
            <a:ext cx="6224012" cy="300082"/>
          </a:xfrm>
          <a:prstGeom prst="rect">
            <a:avLst/>
          </a:prstGeom>
          <a:noFill/>
        </p:spPr>
        <p:txBody>
          <a:bodyPr wrap="none" rtlCol="0">
            <a:spAutoFit/>
          </a:bodyPr>
          <a:lstStyle/>
          <a:p>
            <a:r>
              <a:rPr lang="en-US" dirty="0"/>
              <a:t>Image credit: https://</a:t>
            </a:r>
            <a:r>
              <a:rPr lang="en-US" dirty="0" err="1"/>
              <a:t>web.eecs.umich.edu</a:t>
            </a:r>
            <a:r>
              <a:rPr lang="en-US" dirty="0"/>
              <a:t>/~</a:t>
            </a:r>
            <a:r>
              <a:rPr lang="en-US" dirty="0" err="1"/>
              <a:t>kuipers</a:t>
            </a:r>
            <a:r>
              <a:rPr lang="en-US" dirty="0"/>
              <a:t>/research/pubs/Juett-PhD-21.html</a:t>
            </a:r>
          </a:p>
        </p:txBody>
      </p:sp>
      <p:pic>
        <p:nvPicPr>
          <p:cNvPr id="6" name="Content Placeholder 8" descr="Graphical user interface, chart&#10;&#10;Description automatically generated">
            <a:extLst>
              <a:ext uri="{FF2B5EF4-FFF2-40B4-BE49-F238E27FC236}">
                <a16:creationId xmlns:a16="http://schemas.microsoft.com/office/drawing/2014/main" id="{F58732A7-CC5B-1CCF-CEE9-ECEF89FE9010}"/>
              </a:ext>
            </a:extLst>
          </p:cNvPr>
          <p:cNvPicPr>
            <a:picLocks noChangeAspect="1"/>
          </p:cNvPicPr>
          <p:nvPr/>
        </p:nvPicPr>
        <p:blipFill rotWithShape="1">
          <a:blip r:embed="rId3">
            <a:extLst>
              <a:ext uri="{28A0092B-C50C-407E-A947-70E740481C1C}">
                <a14:useLocalDpi xmlns:a14="http://schemas.microsoft.com/office/drawing/2010/main" val="0"/>
              </a:ext>
            </a:extLst>
          </a:blip>
          <a:srcRect b="14131"/>
          <a:stretch/>
        </p:blipFill>
        <p:spPr>
          <a:xfrm>
            <a:off x="1058645" y="2571750"/>
            <a:ext cx="7026710" cy="1714500"/>
          </a:xfrm>
          <a:prstGeom prst="rect">
            <a:avLst/>
          </a:prstGeom>
        </p:spPr>
      </p:pic>
    </p:spTree>
    <p:extLst>
      <p:ext uri="{BB962C8B-B14F-4D97-AF65-F5344CB8AC3E}">
        <p14:creationId xmlns:p14="http://schemas.microsoft.com/office/powerpoint/2010/main" val="3980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85068" y="152384"/>
            <a:ext cx="9622156" cy="708025"/>
          </a:xfrm>
        </p:spPr>
        <p:txBody>
          <a:bodyPr/>
          <a:lstStyle/>
          <a:p>
            <a:r>
              <a:rPr lang="en-US" dirty="0"/>
              <a:t>Background: Using target binary mask</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89154" y="934049"/>
            <a:ext cx="6668262" cy="3200399"/>
          </a:xfrm>
        </p:spPr>
        <p:txBody>
          <a:bodyPr/>
          <a:lstStyle/>
          <a:p>
            <a:pPr marL="342900" indent="-342900">
              <a:buFont typeface="Arial" panose="020B0604020202020204" pitchFamily="34" charset="0"/>
              <a:buChar char="•"/>
            </a:pPr>
            <a:r>
              <a:rPr lang="en-US" sz="2000" dirty="0"/>
              <a:t>Agent moves to random nodes</a:t>
            </a:r>
          </a:p>
          <a:p>
            <a:pPr marL="342900" indent="-342900">
              <a:buFont typeface="Arial" panose="020B0604020202020204" pitchFamily="34" charset="0"/>
              <a:buChar char="•"/>
            </a:pPr>
            <a:r>
              <a:rPr lang="en-US" sz="2000" dirty="0"/>
              <a:t>Compares the “before” &amp; “after” appearances of the object.</a:t>
            </a:r>
          </a:p>
          <a:p>
            <a:pPr marL="342900" indent="-342900">
              <a:buFont typeface="Arial" panose="020B0604020202020204" pitchFamily="34" charset="0"/>
              <a:buChar char="•"/>
            </a:pPr>
            <a:r>
              <a:rPr lang="en-US" sz="2000" dirty="0"/>
              <a:t>The typical result -&gt; no change to the object’s appearance.</a:t>
            </a:r>
          </a:p>
          <a:p>
            <a:pPr marL="342900" indent="-342900">
              <a:buFont typeface="Arial" panose="020B0604020202020204" pitchFamily="34" charset="0"/>
              <a:buChar char="•"/>
            </a:pPr>
            <a:r>
              <a:rPr lang="en-US" sz="2000" dirty="0"/>
              <a:t>Atypical results: Rare cases: “bumps” object, using </a:t>
            </a:r>
            <a:endParaRPr lang="en-US" sz="2000" dirty="0">
              <a:solidFill>
                <a:schemeClr val="tx1"/>
              </a:solidFill>
            </a:endParaRPr>
          </a:p>
        </p:txBody>
      </p:sp>
      <p:sp>
        <p:nvSpPr>
          <p:cNvPr id="18" name="TextBox 17">
            <a:extLst>
              <a:ext uri="{FF2B5EF4-FFF2-40B4-BE49-F238E27FC236}">
                <a16:creationId xmlns:a16="http://schemas.microsoft.com/office/drawing/2014/main" id="{41AA05D2-B05C-FB5B-AEBD-A1FD0016A601}"/>
              </a:ext>
            </a:extLst>
          </p:cNvPr>
          <p:cNvSpPr txBox="1"/>
          <p:nvPr/>
        </p:nvSpPr>
        <p:spPr>
          <a:xfrm>
            <a:off x="3032778" y="4677657"/>
            <a:ext cx="4672584" cy="507831"/>
          </a:xfrm>
          <a:prstGeom prst="rect">
            <a:avLst/>
          </a:prstGeom>
          <a:noFill/>
        </p:spPr>
        <p:txBody>
          <a:bodyPr wrap="square">
            <a:spAutoFit/>
          </a:bodyPr>
          <a:lstStyle/>
          <a:p>
            <a:r>
              <a:rPr lang="en-US" dirty="0"/>
              <a:t>Image credit: </a:t>
            </a:r>
            <a:r>
              <a:rPr lang="en-US" dirty="0">
                <a:hlinkClick r:id="rId3"/>
              </a:rPr>
              <a:t>https://sdk.rethinkrobotics.com/wiki/Hardware_Specifications</a:t>
            </a:r>
            <a:endParaRPr lang="en-US" dirty="0"/>
          </a:p>
        </p:txBody>
      </p:sp>
      <p:pic>
        <p:nvPicPr>
          <p:cNvPr id="10" name="Picture 9" descr="A picture containing text, different, several&#10;&#10;Description automatically generated">
            <a:extLst>
              <a:ext uri="{FF2B5EF4-FFF2-40B4-BE49-F238E27FC236}">
                <a16:creationId xmlns:a16="http://schemas.microsoft.com/office/drawing/2014/main" id="{2F61DC97-712E-0CE9-133D-E30D2AD59A1F}"/>
              </a:ext>
            </a:extLst>
          </p:cNvPr>
          <p:cNvPicPr>
            <a:picLocks noChangeAspect="1"/>
          </p:cNvPicPr>
          <p:nvPr/>
        </p:nvPicPr>
        <p:blipFill>
          <a:blip r:embed="rId4"/>
          <a:stretch>
            <a:fillRect/>
          </a:stretch>
        </p:blipFill>
        <p:spPr>
          <a:xfrm>
            <a:off x="1746659" y="2724471"/>
            <a:ext cx="5958703" cy="2033365"/>
          </a:xfrm>
          <a:prstGeom prst="rect">
            <a:avLst/>
          </a:prstGeom>
        </p:spPr>
      </p:pic>
    </p:spTree>
    <p:extLst>
      <p:ext uri="{BB962C8B-B14F-4D97-AF65-F5344CB8AC3E}">
        <p14:creationId xmlns:p14="http://schemas.microsoft.com/office/powerpoint/2010/main" val="419511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91440" y="100892"/>
            <a:ext cx="9518904" cy="708025"/>
          </a:xfrm>
        </p:spPr>
        <p:txBody>
          <a:bodyPr/>
          <a:lstStyle/>
          <a:p>
            <a:r>
              <a:rPr lang="en-US" dirty="0"/>
              <a:t>Background: Using target binary mask</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89154" y="934049"/>
                <a:ext cx="6668262" cy="3200399"/>
              </a:xfrm>
            </p:spPr>
            <p:txBody>
              <a:bodyPr/>
              <a:lstStyle/>
              <a:p>
                <a:pPr marL="342900" indent="-342900">
                  <a:buFont typeface="Arial" panose="020B0604020202020204" pitchFamily="34" charset="0"/>
                  <a:buChar char="•"/>
                </a:pPr>
                <a:r>
                  <a:rPr lang="en-US" dirty="0"/>
                  <a:t>”Bumps” vs usual(typical) result</a:t>
                </a:r>
              </a:p>
              <a:p>
                <a:pPr marL="342900" indent="-342900">
                  <a:buFont typeface="Arial" panose="020B0604020202020204" pitchFamily="34" charset="0"/>
                  <a:buChar char="•"/>
                </a:pPr>
                <a:r>
                  <a:rPr lang="en-US" dirty="0"/>
                  <a:t>Condition: </a:t>
                </a:r>
              </a:p>
              <a:p>
                <a:r>
                  <a:rPr lang="en-US" dirty="0"/>
                  <a:t>IOU ≈ 1 → No change</a:t>
                </a:r>
              </a:p>
              <a:p>
                <a:r>
                  <a:rPr lang="en-US" dirty="0"/>
                  <a:t>IOU &lt;&lt; 1 → Bump</a:t>
                </a:r>
              </a:p>
              <a:p>
                <a:endParaRPr lang="en-US" dirty="0"/>
              </a:p>
              <a:p>
                <a:r>
                  <a:rPr lang="en-US" dirty="0"/>
                  <a:t>(</a:t>
                </a:r>
                <a14:m>
                  <m:oMath xmlns:m="http://schemas.openxmlformats.org/officeDocument/2006/math">
                    <m:r>
                      <m:rPr>
                        <m:sty m:val="p"/>
                      </m:rPr>
                      <a:rPr lang="en-US" b="0" i="0" smtClean="0">
                        <a:latin typeface="Cambria Math" panose="02040503050406030204" pitchFamily="18" charset="0"/>
                      </a:rPr>
                      <m:t>IOU</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A</m:t>
                        </m:r>
                        <m:r>
                          <a:rPr lang="en-US" b="0" i="0" smtClean="0">
                            <a:latin typeface="Cambria Math" panose="02040503050406030204" pitchFamily="18" charset="0"/>
                          </a:rPr>
                          <m:t>,</m:t>
                        </m:r>
                        <m:r>
                          <m:rPr>
                            <m:sty m:val="p"/>
                          </m:rPr>
                          <a:rPr lang="en-US" b="0" i="0" smtClean="0">
                            <a:latin typeface="Cambria Math" panose="02040503050406030204" pitchFamily="18" charset="0"/>
                          </a:rPr>
                          <m:t>B</m:t>
                        </m:r>
                      </m:e>
                    </m:d>
                    <m:r>
                      <a:rPr lang="en-US" b="0" i="0" smtClean="0">
                        <a:latin typeface="Cambria Math" panose="02040503050406030204" pitchFamily="18" charset="0"/>
                      </a:rPr>
                      <m:t>= </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A</m:t>
                            </m:r>
                            <m:r>
                              <a:rPr lang="en-US" b="0" i="0" smtClean="0">
                                <a:latin typeface="Cambria Math" panose="02040503050406030204" pitchFamily="18" charset="0"/>
                              </a:rPr>
                              <m:t> ∩ </m:t>
                            </m:r>
                            <m:r>
                              <m:rPr>
                                <m:sty m:val="p"/>
                              </m:rPr>
                              <a:rPr lang="en-US" b="0" i="0" smtClean="0">
                                <a:latin typeface="Cambria Math" panose="02040503050406030204" pitchFamily="18" charset="0"/>
                                <a:ea typeface="Cambria Math" panose="02040503050406030204" pitchFamily="18" charset="0"/>
                              </a:rPr>
                              <m:t>B</m:t>
                            </m:r>
                          </m:e>
                        </m:d>
                      </m:num>
                      <m:den>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A</m:t>
                            </m:r>
                            <m:r>
                              <a:rPr lang="en-US" b="0" i="0" smtClean="0">
                                <a:latin typeface="Cambria Math" panose="02040503050406030204" pitchFamily="18" charset="0"/>
                              </a:rPr>
                              <m:t> ∪ </m:t>
                            </m:r>
                            <m:r>
                              <m:rPr>
                                <m:sty m:val="p"/>
                              </m:rPr>
                              <a:rPr lang="en-US" b="0" i="0" smtClean="0">
                                <a:latin typeface="Cambria Math" panose="02040503050406030204" pitchFamily="18" charset="0"/>
                                <a:ea typeface="Cambria Math" panose="02040503050406030204" pitchFamily="18" charset="0"/>
                              </a:rPr>
                              <m:t>B</m:t>
                            </m:r>
                          </m:e>
                        </m:d>
                      </m:den>
                    </m:f>
                  </m:oMath>
                </a14:m>
                <a:r>
                  <a:rPr lang="en-US" dirty="0"/>
                  <a:t>)</a:t>
                </a:r>
              </a:p>
              <a:p>
                <a:pPr marL="342900" indent="-342900">
                  <a:buFont typeface="Arial" panose="020B0604020202020204" pitchFamily="34" charset="0"/>
                  <a:buChar char="•"/>
                </a:pPr>
                <a:endParaRPr lang="en-US" dirty="0"/>
              </a:p>
              <a:p>
                <a:endParaRPr lang="en-US" dirty="0">
                  <a:solidFill>
                    <a:schemeClr val="tx1"/>
                  </a:solidFill>
                </a:endParaRPr>
              </a:p>
            </p:txBody>
          </p:sp>
        </mc:Choice>
        <mc:Fallback xmlns="">
          <p:sp>
            <p:nvSpPr>
              <p:cNvPr id="3" name="Subtitle 2">
                <a:extLst>
                  <a:ext uri="{FF2B5EF4-FFF2-40B4-BE49-F238E27FC236}">
                    <a16:creationId xmlns:a16="http://schemas.microsoft.com/office/drawing/2014/main" id="{0B803F52-9B9C-2347-87CC-C78B18620E45}"/>
                  </a:ext>
                </a:extLst>
              </p:cNvPr>
              <p:cNvSpPr>
                <a:spLocks noGrp="1" noRot="1" noChangeAspect="1" noMove="1" noResize="1" noEditPoints="1" noAdjustHandles="1" noChangeArrowheads="1" noChangeShapeType="1" noTextEdit="1"/>
              </p:cNvSpPr>
              <p:nvPr>
                <p:ph type="subTitle" idx="1"/>
              </p:nvPr>
            </p:nvSpPr>
            <p:spPr>
              <a:xfrm>
                <a:off x="89154" y="934049"/>
                <a:ext cx="6668262" cy="3200399"/>
              </a:xfrm>
              <a:blipFill>
                <a:blip r:embed="rId3"/>
                <a:stretch>
                  <a:fillRect l="-1521" t="-2372"/>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41AA05D2-B05C-FB5B-AEBD-A1FD0016A601}"/>
              </a:ext>
            </a:extLst>
          </p:cNvPr>
          <p:cNvSpPr txBox="1"/>
          <p:nvPr/>
        </p:nvSpPr>
        <p:spPr>
          <a:xfrm>
            <a:off x="3032778" y="4677657"/>
            <a:ext cx="4672584" cy="507831"/>
          </a:xfrm>
          <a:prstGeom prst="rect">
            <a:avLst/>
          </a:prstGeom>
          <a:noFill/>
        </p:spPr>
        <p:txBody>
          <a:bodyPr wrap="square">
            <a:spAutoFit/>
          </a:bodyPr>
          <a:lstStyle/>
          <a:p>
            <a:r>
              <a:rPr lang="en-US" dirty="0"/>
              <a:t>Image credit: </a:t>
            </a:r>
            <a:r>
              <a:rPr lang="en-US" dirty="0">
                <a:hlinkClick r:id="rId4"/>
              </a:rPr>
              <a:t>https://sdk.rethinkrobotics.com/wiki/Hardware_Specifications</a:t>
            </a:r>
            <a:endParaRPr lang="en-US" dirty="0"/>
          </a:p>
        </p:txBody>
      </p:sp>
      <p:pic>
        <p:nvPicPr>
          <p:cNvPr id="4" name="Content Placeholder 7" descr="Graphical user interface, chart, application&#10;&#10;Description automatically generated with medium confidence">
            <a:extLst>
              <a:ext uri="{FF2B5EF4-FFF2-40B4-BE49-F238E27FC236}">
                <a16:creationId xmlns:a16="http://schemas.microsoft.com/office/drawing/2014/main" id="{1CFE27F0-040C-3DC5-C9BA-49A6E93CDD45}"/>
              </a:ext>
            </a:extLst>
          </p:cNvPr>
          <p:cNvPicPr>
            <a:picLocks noChangeAspect="1"/>
          </p:cNvPicPr>
          <p:nvPr/>
        </p:nvPicPr>
        <p:blipFill rotWithShape="1">
          <a:blip r:embed="rId5">
            <a:extLst>
              <a:ext uri="{28A0092B-C50C-407E-A947-70E740481C1C}">
                <a14:useLocalDpi xmlns:a14="http://schemas.microsoft.com/office/drawing/2010/main" val="0"/>
              </a:ext>
            </a:extLst>
          </a:blip>
          <a:srcRect l="9104" t="5335" r="8719" b="6098"/>
          <a:stretch/>
        </p:blipFill>
        <p:spPr>
          <a:xfrm>
            <a:off x="3626076" y="1391809"/>
            <a:ext cx="5355999" cy="3114950"/>
          </a:xfrm>
          <a:prstGeom prst="rect">
            <a:avLst/>
          </a:prstGeom>
        </p:spPr>
      </p:pic>
    </p:spTree>
    <p:extLst>
      <p:ext uri="{BB962C8B-B14F-4D97-AF65-F5344CB8AC3E}">
        <p14:creationId xmlns:p14="http://schemas.microsoft.com/office/powerpoint/2010/main" val="108019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161924" y="226024"/>
            <a:ext cx="8820151" cy="708025"/>
          </a:xfrm>
        </p:spPr>
        <p:txBody>
          <a:bodyPr/>
          <a:lstStyle/>
          <a:p>
            <a:r>
              <a:rPr lang="en-US" dirty="0"/>
              <a:t>Background: Learning to Reach</a:t>
            </a:r>
          </a:p>
        </p:txBody>
      </p:sp>
      <p:sp>
        <p:nvSpPr>
          <p:cNvPr id="18" name="TextBox 17">
            <a:extLst>
              <a:ext uri="{FF2B5EF4-FFF2-40B4-BE49-F238E27FC236}">
                <a16:creationId xmlns:a16="http://schemas.microsoft.com/office/drawing/2014/main" id="{41AA05D2-B05C-FB5B-AEBD-A1FD0016A601}"/>
              </a:ext>
            </a:extLst>
          </p:cNvPr>
          <p:cNvSpPr txBox="1"/>
          <p:nvPr/>
        </p:nvSpPr>
        <p:spPr>
          <a:xfrm>
            <a:off x="3032778" y="4677657"/>
            <a:ext cx="4672584" cy="507831"/>
          </a:xfrm>
          <a:prstGeom prst="rect">
            <a:avLst/>
          </a:prstGeom>
          <a:noFill/>
        </p:spPr>
        <p:txBody>
          <a:bodyPr wrap="square">
            <a:spAutoFit/>
          </a:bodyPr>
          <a:lstStyle/>
          <a:p>
            <a:r>
              <a:rPr lang="en-US" dirty="0"/>
              <a:t>Image credit: </a:t>
            </a:r>
            <a:r>
              <a:rPr lang="en-US" dirty="0">
                <a:hlinkClick r:id="rId3"/>
              </a:rPr>
              <a:t>https://sdk.rethinkrobotics.com/wiki/Hardware_Specifications</a:t>
            </a:r>
            <a:endParaRPr lang="en-US" dirty="0"/>
          </a:p>
        </p:txBody>
      </p:sp>
      <p:sp>
        <p:nvSpPr>
          <p:cNvPr id="6" name="Subtitle 5">
            <a:extLst>
              <a:ext uri="{FF2B5EF4-FFF2-40B4-BE49-F238E27FC236}">
                <a16:creationId xmlns:a16="http://schemas.microsoft.com/office/drawing/2014/main" id="{1598982C-ADF2-1651-B0EF-C007410A93F2}"/>
              </a:ext>
            </a:extLst>
          </p:cNvPr>
          <p:cNvSpPr>
            <a:spLocks noGrp="1"/>
          </p:cNvSpPr>
          <p:nvPr>
            <p:ph type="subTitle" idx="1"/>
          </p:nvPr>
        </p:nvSpPr>
        <p:spPr/>
        <p:txBody>
          <a:bodyPr/>
          <a:lstStyle/>
          <a:p>
            <a:r>
              <a:rPr lang="en-US" dirty="0"/>
              <a:t>Example scenarios of bumps and usual events:</a:t>
            </a:r>
          </a:p>
        </p:txBody>
      </p:sp>
      <p:pic>
        <p:nvPicPr>
          <p:cNvPr id="8" name="Picture 7" descr="Graphical user interface&#10;&#10;Description automatically generated">
            <a:extLst>
              <a:ext uri="{FF2B5EF4-FFF2-40B4-BE49-F238E27FC236}">
                <a16:creationId xmlns:a16="http://schemas.microsoft.com/office/drawing/2014/main" id="{5C0F0179-7330-27FD-08E2-4BD4149B7A54}"/>
              </a:ext>
            </a:extLst>
          </p:cNvPr>
          <p:cNvPicPr>
            <a:picLocks noChangeAspect="1"/>
          </p:cNvPicPr>
          <p:nvPr/>
        </p:nvPicPr>
        <p:blipFill>
          <a:blip r:embed="rId4"/>
          <a:stretch>
            <a:fillRect/>
          </a:stretch>
        </p:blipFill>
        <p:spPr>
          <a:xfrm>
            <a:off x="2127680" y="1674296"/>
            <a:ext cx="5382413" cy="2602555"/>
          </a:xfrm>
          <a:prstGeom prst="rect">
            <a:avLst/>
          </a:prstGeom>
        </p:spPr>
      </p:pic>
    </p:spTree>
    <p:extLst>
      <p:ext uri="{BB962C8B-B14F-4D97-AF65-F5344CB8AC3E}">
        <p14:creationId xmlns:p14="http://schemas.microsoft.com/office/powerpoint/2010/main" val="16883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Methodology of the solution:</a:t>
            </a:r>
            <a:br>
              <a:rPr lang="en-US" dirty="0"/>
            </a:br>
            <a:r>
              <a:rPr lang="en-US" dirty="0"/>
              <a:t>Planning a Reach and Grasp</a:t>
            </a:r>
          </a:p>
        </p:txBody>
      </p:sp>
      <mc:AlternateContent xmlns:mc="http://schemas.openxmlformats.org/markup-compatibility/2006">
        <mc:Choice xmlns:a14="http://schemas.microsoft.com/office/drawing/2010/main" Requires="a14">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502920" y="1618488"/>
                <a:ext cx="8503920" cy="2916936"/>
              </a:xfrm>
            </p:spPr>
            <p:txBody>
              <a:bodyPr/>
              <a:lstStyle/>
              <a:p>
                <a:pPr marL="342900" indent="-342900">
                  <a:buFont typeface="Arial" panose="020B0604020202020204" pitchFamily="34" charset="0"/>
                  <a:buChar char="•"/>
                </a:pPr>
                <a:r>
                  <a:rPr lang="en-US" dirty="0">
                    <a:solidFill>
                      <a:srgbClr val="0F1419"/>
                    </a:solidFill>
                    <a:latin typeface="TwitterChirp"/>
                  </a:rPr>
                  <a:t>Using PPS Graph along with simulated Palmar Reflex, Trajectory through PPS graph </a:t>
                </a:r>
              </a:p>
              <a:p>
                <a:pPr marL="342900" indent="-342900">
                  <a:buFont typeface="Arial" panose="020B0604020202020204" pitchFamily="34" charset="0"/>
                  <a:buChar char="•"/>
                </a:pPr>
                <a:r>
                  <a:rPr lang="en-US" dirty="0">
                    <a:solidFill>
                      <a:srgbClr val="0F1419"/>
                    </a:solidFill>
                    <a:latin typeface="TwitterChirp"/>
                  </a:rPr>
                  <a:t>2 step </a:t>
                </a:r>
                <a:r>
                  <a:rPr lang="en-US" dirty="0" err="1">
                    <a:solidFill>
                      <a:srgbClr val="0F1419"/>
                    </a:solidFill>
                    <a:latin typeface="TwitterChirp"/>
                  </a:rPr>
                  <a:t>methology</a:t>
                </a:r>
                <a:r>
                  <a:rPr lang="en-US" dirty="0">
                    <a:solidFill>
                      <a:srgbClr val="0F1419"/>
                    </a:solidFill>
                    <a:latin typeface="TwitterChirp"/>
                  </a:rPr>
                  <a:t>:</a:t>
                </a:r>
              </a:p>
              <a:p>
                <a:pPr marL="457200" indent="-457200">
                  <a:buAutoNum type="arabicPeriod"/>
                </a:pPr>
                <a:r>
                  <a:rPr lang="en-US" dirty="0">
                    <a:solidFill>
                      <a:srgbClr val="0F1419"/>
                    </a:solidFill>
                    <a:latin typeface="TwitterChirp"/>
                  </a:rPr>
                  <a:t>Get a good selection of final node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𝑓</m:t>
                        </m:r>
                      </m:sub>
                    </m:sSub>
                  </m:oMath>
                </a14:m>
                <a:r>
                  <a:rPr lang="en-US" dirty="0">
                    <a:solidFill>
                      <a:srgbClr val="0F1419"/>
                    </a:solidFill>
                    <a:latin typeface="TwitterChirp"/>
                  </a:rPr>
                  <a:t> for </a:t>
                </a:r>
                <a:r>
                  <a:rPr lang="en-US" b="1" dirty="0">
                    <a:solidFill>
                      <a:srgbClr val="0F1419"/>
                    </a:solidFill>
                    <a:latin typeface="TwitterChirp"/>
                  </a:rPr>
                  <a:t>successful reaching</a:t>
                </a:r>
              </a:p>
              <a:p>
                <a:pPr marL="457200" indent="-457200">
                  <a:buFont typeface="Arial" panose="020B0604020202020204" pitchFamily="34" charset="0"/>
                  <a:buAutoNum type="arabicPeriod"/>
                </a:pPr>
                <a:r>
                  <a:rPr lang="en-US" dirty="0">
                    <a:solidFill>
                      <a:srgbClr val="0F1419"/>
                    </a:solidFill>
                    <a:latin typeface="TwitterChirp"/>
                  </a:rPr>
                  <a:t>Get proper </a:t>
                </a:r>
                <a:r>
                  <a:rPr lang="en-US" sz="2400" dirty="0">
                    <a:effectLst/>
                    <a:latin typeface="NimbusRomNo9L"/>
                  </a:rPr>
                  <a:t>final segment </a:t>
                </a:r>
                <a:r>
                  <a:rPr lang="en-US" sz="2400" dirty="0">
                    <a:effectLst/>
                    <a:latin typeface="CMMI10"/>
                  </a:rPr>
                  <a:t>e</a:t>
                </a:r>
                <a:r>
                  <a:rPr lang="en-US" sz="2400" dirty="0">
                    <a:effectLst/>
                    <a:latin typeface="CMR10"/>
                  </a:rPr>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𝑝</m:t>
                        </m:r>
                      </m:sub>
                    </m:sSub>
                  </m:oMath>
                </a14:m>
                <a:r>
                  <a:rPr lang="en-US" sz="2400" dirty="0">
                    <a:effectLst/>
                    <a:latin typeface="CMMI7"/>
                  </a:rPr>
                  <a:t> </a:t>
                </a:r>
                <a:r>
                  <a:rPr lang="en-US" sz="2400" dirty="0">
                    <a:effectLst/>
                    <a:latin typeface="CMMI1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𝑓</m:t>
                        </m:r>
                      </m:sub>
                    </m:sSub>
                  </m:oMath>
                </a14:m>
                <a:r>
                  <a:rPr lang="en-US" sz="2400" dirty="0">
                    <a:effectLst/>
                    <a:latin typeface="CMMI7"/>
                  </a:rPr>
                  <a:t> </a:t>
                </a:r>
                <a:r>
                  <a:rPr lang="en-US" sz="2400" dirty="0">
                    <a:effectLst/>
                    <a:latin typeface="CMR10"/>
                  </a:rPr>
                  <a:t>) </a:t>
                </a:r>
                <a:r>
                  <a:rPr lang="en-US" sz="2400" dirty="0">
                    <a:effectLst/>
                    <a:latin typeface="NimbusRomNo9L"/>
                  </a:rPr>
                  <a:t>from the </a:t>
                </a:r>
                <a:r>
                  <a:rPr lang="en-US" sz="2400" i="1" dirty="0">
                    <a:effectLst/>
                    <a:latin typeface="NimbusRomNo9L"/>
                  </a:rPr>
                  <a:t>penultimate node </a:t>
                </a:r>
                <a:r>
                  <a:rPr lang="en-US" sz="2400" dirty="0">
                    <a:effectLst/>
                    <a:latin typeface="CMMI10"/>
                  </a:rPr>
                  <a:t>n</a:t>
                </a:r>
                <a:r>
                  <a:rPr lang="en-US" sz="2400" dirty="0">
                    <a:effectLst/>
                    <a:latin typeface="CMMI7"/>
                  </a:rPr>
                  <a:t>p </a:t>
                </a:r>
                <a:r>
                  <a:rPr lang="en-US" sz="2400" dirty="0">
                    <a:effectLst/>
                    <a:latin typeface="NimbusRomNo9L"/>
                  </a:rPr>
                  <a:t>to the final node(</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𝑝</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𝑓</m:t>
                        </m:r>
                      </m:sub>
                    </m:sSub>
                    <m:r>
                      <a:rPr lang="en-US" b="0" i="0" smtClean="0">
                        <a:latin typeface="Cambria Math" panose="02040503050406030204" pitchFamily="18" charset="0"/>
                      </a:rPr>
                      <m:t>→</m:t>
                    </m:r>
                    <m:r>
                      <m:rPr>
                        <m:nor/>
                      </m:rPr>
                      <a:rPr lang="en-US" dirty="0">
                        <a:latin typeface="NimbusRomNo9L"/>
                      </a:rPr>
                      <m:t>penultimate</m:t>
                    </m:r>
                    <m:r>
                      <m:rPr>
                        <m:nor/>
                      </m:rPr>
                      <a:rPr lang="en-US" dirty="0">
                        <a:latin typeface="NimbusRomNo9L"/>
                      </a:rPr>
                      <m:t> </m:t>
                    </m:r>
                    <m:r>
                      <m:rPr>
                        <m:nor/>
                      </m:rPr>
                      <a:rPr lang="en-US" dirty="0">
                        <a:latin typeface="NimbusRomNo9L"/>
                      </a:rPr>
                      <m:t>node</m:t>
                    </m:r>
                    <m:r>
                      <m:rPr>
                        <m:nor/>
                      </m:rPr>
                      <a:rPr lang="en-US" dirty="0">
                        <a:latin typeface="NimbusRomNo9L"/>
                      </a:rPr>
                      <m:t>,</m:t>
                    </m:r>
                  </m:oMath>
                </a14:m>
                <a:r>
                  <a:rPr lang="en-US" sz="2400" dirty="0">
                    <a:effectLst/>
                    <a:latin typeface="NimbusRomNo9L"/>
                  </a:rPr>
                  <a:t> final nodes) for </a:t>
                </a:r>
                <a:r>
                  <a:rPr lang="en-US" sz="2400" b="1" dirty="0">
                    <a:effectLst/>
                    <a:latin typeface="NimbusRomNo9L"/>
                  </a:rPr>
                  <a:t>successful griping </a:t>
                </a:r>
                <a:endParaRPr lang="en-US" b="1" dirty="0"/>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mc:Choice>
        <mc:Fallback>
          <p:sp>
            <p:nvSpPr>
              <p:cNvPr id="3" name="Subtitle 2">
                <a:extLst>
                  <a:ext uri="{FF2B5EF4-FFF2-40B4-BE49-F238E27FC236}">
                    <a16:creationId xmlns:a16="http://schemas.microsoft.com/office/drawing/2014/main" id="{0B803F52-9B9C-2347-87CC-C78B18620E45}"/>
                  </a:ext>
                </a:extLst>
              </p:cNvPr>
              <p:cNvSpPr>
                <a:spLocks noGrp="1" noRot="1" noChangeAspect="1" noMove="1" noResize="1" noEditPoints="1" noAdjustHandles="1" noChangeArrowheads="1" noChangeShapeType="1" noTextEdit="1"/>
              </p:cNvSpPr>
              <p:nvPr>
                <p:ph type="subTitle" idx="1"/>
              </p:nvPr>
            </p:nvSpPr>
            <p:spPr>
              <a:xfrm>
                <a:off x="502920" y="1618488"/>
                <a:ext cx="8503920" cy="2916936"/>
              </a:xfrm>
              <a:blipFill>
                <a:blip r:embed="rId3"/>
                <a:stretch>
                  <a:fillRect l="-1043" t="-2597" r="-1490" b="-2165"/>
                </a:stretch>
              </a:blipFill>
            </p:spPr>
            <p:txBody>
              <a:bodyPr/>
              <a:lstStyle/>
              <a:p>
                <a:r>
                  <a:rPr lang="en-US">
                    <a:noFill/>
                  </a:rPr>
                  <a:t> </a:t>
                </a:r>
              </a:p>
            </p:txBody>
          </p:sp>
        </mc:Fallback>
      </mc:AlternateContent>
    </p:spTree>
    <p:extLst>
      <p:ext uri="{BB962C8B-B14F-4D97-AF65-F5344CB8AC3E}">
        <p14:creationId xmlns:p14="http://schemas.microsoft.com/office/powerpoint/2010/main" val="2942677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82575"/>
            <a:ext cx="8515350" cy="708025"/>
          </a:xfrm>
        </p:spPr>
        <p:txBody>
          <a:bodyPr/>
          <a:lstStyle/>
          <a:p>
            <a:r>
              <a:rPr lang="en-US" dirty="0"/>
              <a:t>Methodology: Planning a Reach</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302069" y="970026"/>
            <a:ext cx="4215384" cy="3449574"/>
          </a:xfrm>
        </p:spPr>
        <p:txBody>
          <a:bodyPr/>
          <a:lstStyle/>
          <a:p>
            <a:pPr marL="342900" indent="-342900">
              <a:buFont typeface="Arial" panose="020B0604020202020204" pitchFamily="34" charset="0"/>
              <a:buChar char="•"/>
            </a:pPr>
            <a:r>
              <a:rPr lang="en-US" dirty="0">
                <a:solidFill>
                  <a:srgbClr val="0F1419"/>
                </a:solidFill>
                <a:latin typeface="TwitterChirp"/>
              </a:rPr>
              <a:t>Step 1: </a:t>
            </a:r>
            <a:r>
              <a:rPr lang="en-US" dirty="0"/>
              <a:t>Observe Target with the Arm at the Home Node </a:t>
            </a:r>
            <a:r>
              <a:rPr lang="en-US" sz="1400" dirty="0"/>
              <a:t>(The target object’s mask and depth range are extracted from the current visual percepts.)</a:t>
            </a:r>
            <a:endParaRPr lang="en-US" sz="1400" dirty="0">
              <a:solidFill>
                <a:srgbClr val="0F1419"/>
              </a:solidFill>
              <a:latin typeface="TwitterChirp"/>
            </a:endParaRPr>
          </a:p>
          <a:p>
            <a:pPr marL="342900" indent="-342900">
              <a:buFont typeface="Arial" panose="020B0604020202020204" pitchFamily="34" charset="0"/>
              <a:buChar char="•"/>
            </a:pPr>
            <a:r>
              <a:rPr lang="en-US" dirty="0"/>
              <a:t>Step 2: Determine the Set of Final Node  Candidates</a:t>
            </a:r>
          </a:p>
          <a:p>
            <a:pPr marL="342900" indent="-342900">
              <a:buFont typeface="Arial" panose="020B0604020202020204" pitchFamily="34" charset="0"/>
              <a:buChar char="•"/>
            </a:pPr>
            <a:r>
              <a:rPr lang="en-US" dirty="0">
                <a:solidFill>
                  <a:srgbClr val="0F1419"/>
                </a:solidFill>
                <a:latin typeface="TwitterChirp"/>
              </a:rPr>
              <a:t>Step 3: </a:t>
            </a:r>
            <a:r>
              <a:rPr lang="en-US" dirty="0"/>
              <a:t>Find the Shortest Graph Path Trajectory to the Final Node from the Candidates </a:t>
            </a:r>
            <a:r>
              <a:rPr lang="en-US" sz="1400" dirty="0"/>
              <a:t>(randomly selected) (52.5% of reaches planned in this way successfully bumped the object)</a:t>
            </a:r>
            <a:endParaRPr lang="en-US" sz="1400"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p:pic>
        <p:nvPicPr>
          <p:cNvPr id="4" name="Content Placeholder 6">
            <a:extLst>
              <a:ext uri="{FF2B5EF4-FFF2-40B4-BE49-F238E27FC236}">
                <a16:creationId xmlns:a16="http://schemas.microsoft.com/office/drawing/2014/main" id="{573290B1-A0E2-CF3A-6CF9-F5DA4964C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72" y="1113282"/>
            <a:ext cx="1721726" cy="129129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0DF5EF1-C78D-E27F-A28C-6D75F83D4119}"/>
              </a:ext>
            </a:extLst>
          </p:cNvPr>
          <p:cNvPicPr>
            <a:picLocks noChangeAspect="1"/>
          </p:cNvPicPr>
          <p:nvPr/>
        </p:nvPicPr>
        <p:blipFill>
          <a:blip r:embed="rId4"/>
          <a:stretch>
            <a:fillRect/>
          </a:stretch>
        </p:blipFill>
        <p:spPr>
          <a:xfrm>
            <a:off x="6535674" y="1073452"/>
            <a:ext cx="2608326" cy="1370953"/>
          </a:xfrm>
          <a:prstGeom prst="rect">
            <a:avLst/>
          </a:prstGeom>
        </p:spPr>
      </p:pic>
      <p:sp>
        <p:nvSpPr>
          <p:cNvPr id="7" name="TextBox 6">
            <a:extLst>
              <a:ext uri="{FF2B5EF4-FFF2-40B4-BE49-F238E27FC236}">
                <a16:creationId xmlns:a16="http://schemas.microsoft.com/office/drawing/2014/main" id="{56EAB2E3-EBFF-6E93-45A7-7542B82C881F}"/>
              </a:ext>
            </a:extLst>
          </p:cNvPr>
          <p:cNvSpPr txBox="1"/>
          <p:nvPr/>
        </p:nvSpPr>
        <p:spPr>
          <a:xfrm>
            <a:off x="5023848" y="2404577"/>
            <a:ext cx="625492" cy="300082"/>
          </a:xfrm>
          <a:prstGeom prst="rect">
            <a:avLst/>
          </a:prstGeom>
          <a:noFill/>
        </p:spPr>
        <p:txBody>
          <a:bodyPr wrap="none" rtlCol="0">
            <a:spAutoFit/>
          </a:bodyPr>
          <a:lstStyle/>
          <a:p>
            <a:r>
              <a:rPr lang="en-US" dirty="0"/>
              <a:t>Step 1</a:t>
            </a:r>
          </a:p>
        </p:txBody>
      </p:sp>
      <p:sp>
        <p:nvSpPr>
          <p:cNvPr id="8" name="TextBox 7">
            <a:extLst>
              <a:ext uri="{FF2B5EF4-FFF2-40B4-BE49-F238E27FC236}">
                <a16:creationId xmlns:a16="http://schemas.microsoft.com/office/drawing/2014/main" id="{E587DC8A-4C2A-D0F4-DFF9-E34AD5A8634E}"/>
              </a:ext>
            </a:extLst>
          </p:cNvPr>
          <p:cNvSpPr txBox="1"/>
          <p:nvPr/>
        </p:nvSpPr>
        <p:spPr>
          <a:xfrm>
            <a:off x="6357784" y="4192388"/>
            <a:ext cx="625236" cy="300082"/>
          </a:xfrm>
          <a:prstGeom prst="rect">
            <a:avLst/>
          </a:prstGeom>
          <a:noFill/>
        </p:spPr>
        <p:txBody>
          <a:bodyPr wrap="none" rtlCol="0">
            <a:spAutoFit/>
          </a:bodyPr>
          <a:lstStyle/>
          <a:p>
            <a:r>
              <a:rPr lang="en-US" dirty="0"/>
              <a:t>Step 3</a:t>
            </a:r>
          </a:p>
        </p:txBody>
      </p:sp>
      <p:sp>
        <p:nvSpPr>
          <p:cNvPr id="9" name="TextBox 8">
            <a:extLst>
              <a:ext uri="{FF2B5EF4-FFF2-40B4-BE49-F238E27FC236}">
                <a16:creationId xmlns:a16="http://schemas.microsoft.com/office/drawing/2014/main" id="{66E21D78-75C5-2DDA-59DF-0694D8D2D66D}"/>
              </a:ext>
            </a:extLst>
          </p:cNvPr>
          <p:cNvSpPr txBox="1"/>
          <p:nvPr/>
        </p:nvSpPr>
        <p:spPr>
          <a:xfrm>
            <a:off x="7318248" y="2471093"/>
            <a:ext cx="625236" cy="300082"/>
          </a:xfrm>
          <a:prstGeom prst="rect">
            <a:avLst/>
          </a:prstGeom>
          <a:noFill/>
        </p:spPr>
        <p:txBody>
          <a:bodyPr wrap="none" rtlCol="0">
            <a:spAutoFit/>
          </a:bodyPr>
          <a:lstStyle/>
          <a:p>
            <a:r>
              <a:rPr lang="en-US" dirty="0"/>
              <a:t>Step 2</a:t>
            </a:r>
          </a:p>
        </p:txBody>
      </p:sp>
      <p:pic>
        <p:nvPicPr>
          <p:cNvPr id="11" name="Picture 10" descr="A picture containing text, wall, indoor&#10;&#10;Description automatically generated">
            <a:extLst>
              <a:ext uri="{FF2B5EF4-FFF2-40B4-BE49-F238E27FC236}">
                <a16:creationId xmlns:a16="http://schemas.microsoft.com/office/drawing/2014/main" id="{4A3DF143-4353-55D8-8C89-A86D135D1D37}"/>
              </a:ext>
            </a:extLst>
          </p:cNvPr>
          <p:cNvPicPr>
            <a:picLocks noChangeAspect="1"/>
          </p:cNvPicPr>
          <p:nvPr/>
        </p:nvPicPr>
        <p:blipFill>
          <a:blip r:embed="rId5"/>
          <a:stretch>
            <a:fillRect/>
          </a:stretch>
        </p:blipFill>
        <p:spPr>
          <a:xfrm>
            <a:off x="4572000" y="2836725"/>
            <a:ext cx="4137514" cy="1373638"/>
          </a:xfrm>
          <a:prstGeom prst="rect">
            <a:avLst/>
          </a:prstGeom>
        </p:spPr>
      </p:pic>
    </p:spTree>
    <p:extLst>
      <p:ext uri="{BB962C8B-B14F-4D97-AF65-F5344CB8AC3E}">
        <p14:creationId xmlns:p14="http://schemas.microsoft.com/office/powerpoint/2010/main" val="114734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0" y="254063"/>
            <a:ext cx="9363456" cy="708025"/>
          </a:xfrm>
        </p:spPr>
        <p:txBody>
          <a:bodyPr/>
          <a:lstStyle/>
          <a:p>
            <a:r>
              <a:rPr lang="en-US" dirty="0"/>
              <a:t>Planning a Reach: </a:t>
            </a:r>
            <a:r>
              <a:rPr lang="en-US" sz="3500" dirty="0"/>
              <a:t>Mathematical formulation</a:t>
            </a:r>
            <a:br>
              <a:rPr lang="en-US" dirty="0"/>
            </a:br>
            <a:br>
              <a:rPr lang="en-US" dirty="0"/>
            </a:br>
            <a:endParaRPr lang="en-US" dirty="0"/>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502920" y="1069848"/>
                <a:ext cx="8503920" cy="3465576"/>
              </a:xfrm>
            </p:spPr>
            <p:txBody>
              <a:bodyPr/>
              <a:lstStyle/>
              <a:p>
                <a:pPr marL="342900" indent="-342900">
                  <a:buFont typeface="Arial" panose="020B0604020202020204" pitchFamily="34" charset="0"/>
                  <a:buChar char="•"/>
                </a:pPr>
                <a:r>
                  <a:rPr lang="en-US" dirty="0">
                    <a:solidFill>
                      <a:srgbClr val="0F1419"/>
                    </a:solidFill>
                    <a:latin typeface="TwitterChirp"/>
                  </a:rPr>
                  <a:t>Conditions for node to be final node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𝑓</m:t>
                        </m:r>
                      </m:sub>
                    </m:sSub>
                  </m:oMath>
                </a14:m>
                <a:r>
                  <a:rPr lang="en-US" sz="2400" dirty="0">
                    <a:effectLst/>
                    <a:latin typeface="CMMI7"/>
                  </a:rPr>
                  <a:t> :</a:t>
                </a:r>
              </a:p>
              <a:p>
                <a:pPr marL="457200" indent="-457200">
                  <a:buFont typeface="Arial" panose="020B0604020202020204" pitchFamily="34" charset="0"/>
                  <a:buAutoNum type="arabicPeriod"/>
                </a:pP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g</m:t>
                        </m:r>
                      </m:e>
                      <m:sub>
                        <m:r>
                          <m:rPr>
                            <m:sty m:val="p"/>
                          </m:rPr>
                          <a:rPr lang="en-US" b="0" i="0" smtClean="0">
                            <a:latin typeface="Cambria Math" panose="02040503050406030204" pitchFamily="18" charset="0"/>
                          </a:rPr>
                          <m:t>i</m:t>
                        </m:r>
                      </m:sub>
                    </m:sSub>
                  </m:oMath>
                </a14:m>
                <a:r>
                  <a:rPr lang="en-US" sz="2400" dirty="0">
                    <a:effectLst/>
                    <a:latin typeface="CMSY10"/>
                  </a:rPr>
                  <a:t>∩</a:t>
                </a:r>
                <a:r>
                  <a:rPr lang="en-US" sz="2400" dirty="0">
                    <a:effectLst/>
                    <a:latin typeface="CMMI10"/>
                  </a:rPr>
                  <a:t>t </a:t>
                </a:r>
                <a:r>
                  <a:rPr lang="en-US" sz="2400" dirty="0">
                    <a:effectLst/>
                    <a:latin typeface="CMSY10"/>
                  </a:rPr>
                  <a:t≯</a:t>
                </a:r>
                <a:r>
                  <a:rPr lang="en-US" sz="2400" dirty="0">
                    <a:effectLst/>
                    <a:latin typeface="CMR10"/>
                  </a:rPr>
                  <a:t>= </a:t>
                </a:r>
                <a:r>
                  <a:rPr lang="en-US" dirty="0">
                    <a:latin typeface="CMSY10"/>
                  </a:rPr>
                  <a:t>∅ (</a:t>
                </a:r>
                <a:r>
                  <a:rPr lang="en-US" dirty="0">
                    <a:latin typeface="NimbusRomNo9L"/>
                  </a:rPr>
                  <a:t>non-empty spatial intersection in the RGB image</a:t>
                </a:r>
                <a:r>
                  <a:rPr lang="en-US" dirty="0">
                    <a:latin typeface="CMSY10"/>
                  </a:rPr>
                  <a:t>)</a:t>
                </a:r>
                <a:endParaRPr lang="en-US" sz="2400" dirty="0">
                  <a:effectLst/>
                  <a:latin typeface="CMSY10"/>
                </a:endParaRPr>
              </a:p>
              <a:p>
                <a:pPr marL="457200" indent="-457200">
                  <a:buAutoNum type="arabicPeriod"/>
                </a:pPr>
                <a:r>
                  <a:rPr lang="en-US" sz="2400" dirty="0">
                    <a:effectLst/>
                    <a:latin typeface="CMMI10"/>
                  </a:rPr>
                  <a:t>D</a:t>
                </a:r>
                <a:r>
                  <a:rPr lang="en-US" sz="2400" dirty="0">
                    <a:effectLst/>
                    <a:latin typeface="CMR10"/>
                  </a:rPr>
                  <a:t>(</a:t>
                </a:r>
                <a:r>
                  <a:rPr lang="en-US" sz="2400" dirty="0">
                    <a:effectLst/>
                    <a:latin typeface="CMMI10"/>
                  </a:rPr>
                  <a:t>p</a:t>
                </a:r>
                <a:r>
                  <a:rPr lang="en-US" sz="2400" dirty="0">
                    <a:effectLst/>
                    <a:latin typeface="CMMI7"/>
                  </a:rPr>
                  <a:t>i</a:t>
                </a:r>
                <a:r>
                  <a:rPr lang="en-US" sz="2400" dirty="0">
                    <a:effectLst/>
                    <a:latin typeface="CMMI10"/>
                  </a:rPr>
                  <a:t>, </a:t>
                </a:r>
                <a:r>
                  <a:rPr lang="en-US" sz="2400" dirty="0" err="1">
                    <a:effectLst/>
                    <a:latin typeface="CMMI10"/>
                  </a:rPr>
                  <a:t>g</a:t>
                </a:r>
                <a:r>
                  <a:rPr lang="en-US" sz="2400" dirty="0" err="1">
                    <a:effectLst/>
                    <a:latin typeface="CMMI7"/>
                  </a:rPr>
                  <a:t>i</a:t>
                </a:r>
                <a:r>
                  <a:rPr lang="en-US" sz="2400" dirty="0">
                    <a:effectLst/>
                    <a:latin typeface="CMMI7"/>
                  </a:rPr>
                  <a:t> </a:t>
                </a:r>
                <a:r>
                  <a:rPr lang="en-US" sz="2400" dirty="0">
                    <a:effectLst/>
                    <a:latin typeface="CMSY10"/>
                  </a:rPr>
                  <a:t>∩ </a:t>
                </a:r>
                <a:r>
                  <a:rPr lang="en-US" sz="2400" dirty="0">
                    <a:effectLst/>
                    <a:latin typeface="CMMI10"/>
                  </a:rPr>
                  <a:t>t</a:t>
                </a:r>
                <a:r>
                  <a:rPr lang="en-US" sz="2400" dirty="0">
                    <a:effectLst/>
                    <a:latin typeface="CMR10"/>
                  </a:rPr>
                  <a:t>) </a:t>
                </a:r>
                <a:r>
                  <a:rPr lang="en-US" sz="2400" dirty="0">
                    <a:effectLst/>
                    <a:latin typeface="CMSY10"/>
                  </a:rPr>
                  <a:t>∩ </a:t>
                </a:r>
                <a:r>
                  <a:rPr lang="en-US" sz="2400" dirty="0">
                    <a:effectLst/>
                    <a:latin typeface="CMMI10"/>
                  </a:rPr>
                  <a:t>D</a:t>
                </a:r>
                <a:r>
                  <a:rPr lang="en-US" sz="2400" dirty="0">
                    <a:effectLst/>
                    <a:latin typeface="CMR10"/>
                  </a:rPr>
                  <a:t>(</a:t>
                </a:r>
                <a:r>
                  <a:rPr lang="en-US" sz="2400" dirty="0">
                    <a:effectLst/>
                    <a:latin typeface="CMMI10"/>
                  </a:rPr>
                  <a:t>I</a:t>
                </a:r>
                <a:r>
                  <a:rPr lang="en-US" sz="2400" dirty="0">
                    <a:effectLst/>
                    <a:latin typeface="CMR7"/>
                  </a:rPr>
                  <a:t>0</a:t>
                </a:r>
                <a:r>
                  <a:rPr lang="en-US" sz="2400" dirty="0">
                    <a:effectLst/>
                    <a:latin typeface="CMMI10"/>
                  </a:rPr>
                  <a:t>, </a:t>
                </a:r>
                <a:r>
                  <a:rPr lang="en-US" sz="2400" dirty="0" err="1">
                    <a:effectLst/>
                    <a:latin typeface="CMMI10"/>
                  </a:rPr>
                  <a:t>g</a:t>
                </a:r>
                <a:r>
                  <a:rPr lang="en-US" sz="2400" dirty="0" err="1">
                    <a:effectLst/>
                    <a:latin typeface="CMMI7"/>
                  </a:rPr>
                  <a:t>i</a:t>
                </a:r>
                <a:r>
                  <a:rPr lang="en-US" sz="2400" dirty="0">
                    <a:effectLst/>
                    <a:latin typeface="CMMI7"/>
                  </a:rPr>
                  <a:t> </a:t>
                </a:r>
                <a:r>
                  <a:rPr lang="en-US" sz="2400" dirty="0">
                    <a:effectLst/>
                    <a:latin typeface="CMSY10"/>
                  </a:rPr>
                  <a:t>∩ </a:t>
                </a:r>
                <a:r>
                  <a:rPr lang="en-US" sz="2400" dirty="0">
                    <a:effectLst/>
                    <a:latin typeface="CMMI10"/>
                  </a:rPr>
                  <a:t>t</a:t>
                </a:r>
                <a:r>
                  <a:rPr lang="en-US" sz="2400" dirty="0">
                    <a:effectLst/>
                    <a:latin typeface="CMR10"/>
                  </a:rPr>
                  <a:t>) </a:t>
                </a:r>
                <a:r>
                  <a:rPr lang="en-US" sz="2400" dirty="0">
                    <a:effectLst/>
                    <a:latin typeface="CMSY10"/>
                  </a:rPr>
                  <a:t≯</a:t>
                </a:r>
                <a:r>
                  <a:rPr lang="en-US" sz="2400" dirty="0">
                    <a:effectLst/>
                    <a:latin typeface="CMR10"/>
                  </a:rPr>
                  <a:t>= </a:t>
                </a:r>
                <a:r>
                  <a:rPr lang="en-US" sz="2400" dirty="0">
                    <a:effectLst/>
                    <a:latin typeface="CMSY10"/>
                  </a:rPr>
                  <a:t>∅ (overlap in depth ranges)</a:t>
                </a:r>
              </a:p>
              <a:p>
                <a:pPr marL="457200" indent="-457200">
                  <a:buAutoNum type="arabicPeriod"/>
                </a:pPr>
                <a:r>
                  <a:rPr lang="en-US" dirty="0">
                    <a:latin typeface="CMSY10"/>
                  </a:rPr>
                  <a:t>If multiple nodes satisfy, maximize:</a:t>
                </a:r>
                <a:endParaRPr lang="en-US" sz="2400" dirty="0">
                  <a:effectLst/>
                  <a:latin typeface="CMSY10"/>
                </a:endParaRPr>
              </a:p>
              <a:p>
                <a:pPr marL="457200" indent="-457200">
                  <a:buAutoNum type="arabicPeriod"/>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mc:Choice>
        <mc:Fallback xmlns="">
          <p:sp>
            <p:nvSpPr>
              <p:cNvPr id="3" name="Subtitle 2">
                <a:extLst>
                  <a:ext uri="{FF2B5EF4-FFF2-40B4-BE49-F238E27FC236}">
                    <a16:creationId xmlns:a16="http://schemas.microsoft.com/office/drawing/2014/main" id="{0B803F52-9B9C-2347-87CC-C78B18620E45}"/>
                  </a:ext>
                </a:extLst>
              </p:cNvPr>
              <p:cNvSpPr>
                <a:spLocks noGrp="1" noRot="1" noChangeAspect="1" noMove="1" noResize="1" noEditPoints="1" noAdjustHandles="1" noChangeArrowheads="1" noChangeShapeType="1" noTextEdit="1"/>
              </p:cNvSpPr>
              <p:nvPr>
                <p:ph type="subTitle" idx="1"/>
              </p:nvPr>
            </p:nvSpPr>
            <p:spPr>
              <a:xfrm>
                <a:off x="502920" y="1069848"/>
                <a:ext cx="8503920" cy="3465576"/>
              </a:xfrm>
              <a:blipFill>
                <a:blip r:embed="rId3"/>
                <a:stretch>
                  <a:fillRect l="-1043" t="-2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F36938-6D81-7540-4869-6AD0C9003280}"/>
                  </a:ext>
                </a:extLst>
              </p:cNvPr>
              <p:cNvSpPr txBox="1"/>
              <p:nvPr/>
            </p:nvSpPr>
            <p:spPr>
              <a:xfrm>
                <a:off x="6975760" y="2402059"/>
                <a:ext cx="2168240" cy="1754326"/>
              </a:xfrm>
              <a:prstGeom prst="rect">
                <a:avLst/>
              </a:prstGeom>
              <a:noFill/>
            </p:spPr>
            <p:txBody>
              <a:bodyPr wrap="square" rtlCol="0">
                <a:spAutoFit/>
              </a:bodyPr>
              <a:lstStyle/>
              <a:p>
                <a:r>
                  <a:rPr lang="en-US" dirty="0"/>
                  <a:t>Where,</a:t>
                </a:r>
              </a:p>
              <a:p>
                <a:r>
                  <a:rPr lang="en-US" dirty="0" err="1"/>
                  <a:t>i</a:t>
                </a:r>
                <a:r>
                  <a:rPr lang="en-US" dirty="0"/>
                  <a:t>=(f, t) which are the final and current</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oMath>
                </a14:m>
                <a:r>
                  <a:rPr lang="en-US" dirty="0"/>
                  <a:t>=binary image of gripper</a:t>
                </a:r>
              </a:p>
              <a:p>
                <a:r>
                  <a:rPr lang="en-US" dirty="0"/>
                  <a:t>t=target identifier mask</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oMath>
                </a14:m>
                <a:r>
                  <a:rPr lang="en-US" dirty="0"/>
                  <a:t>=visual data vector</a:t>
                </a:r>
              </a:p>
              <a:p>
                <a:r>
                  <a:rPr lang="en-US" dirty="0"/>
                  <a:t>D=depth mask</a:t>
                </a:r>
              </a:p>
              <a:p>
                <a:r>
                  <a:rPr lang="en-US" dirty="0"/>
                  <a:t>I0=current image </a:t>
                </a:r>
                <a:r>
                  <a:rPr lang="en-US" dirty="0" err="1"/>
                  <a:t>perspect</a:t>
                </a:r>
                <a:endParaRPr lang="en-US" dirty="0"/>
              </a:p>
            </p:txBody>
          </p:sp>
        </mc:Choice>
        <mc:Fallback xmlns="">
          <p:sp>
            <p:nvSpPr>
              <p:cNvPr id="6" name="TextBox 5">
                <a:extLst>
                  <a:ext uri="{FF2B5EF4-FFF2-40B4-BE49-F238E27FC236}">
                    <a16:creationId xmlns:a16="http://schemas.microsoft.com/office/drawing/2014/main" id="{69F36938-6D81-7540-4869-6AD0C9003280}"/>
                  </a:ext>
                </a:extLst>
              </p:cNvPr>
              <p:cNvSpPr txBox="1">
                <a:spLocks noRot="1" noChangeAspect="1" noMove="1" noResize="1" noEditPoints="1" noAdjustHandles="1" noChangeArrowheads="1" noChangeShapeType="1" noTextEdit="1"/>
              </p:cNvSpPr>
              <p:nvPr/>
            </p:nvSpPr>
            <p:spPr>
              <a:xfrm>
                <a:off x="6975760" y="2402059"/>
                <a:ext cx="2168240" cy="1754326"/>
              </a:xfrm>
              <a:prstGeom prst="rect">
                <a:avLst/>
              </a:prstGeom>
              <a:blipFill>
                <a:blip r:embed="rId4"/>
                <a:stretch>
                  <a:fillRect l="-585" t="-719" b="-2878"/>
                </a:stretch>
              </a:blipFill>
            </p:spPr>
            <p:txBody>
              <a:bodyPr/>
              <a:lstStyle/>
              <a:p>
                <a:r>
                  <a:rPr lang="en-US">
                    <a:noFill/>
                  </a:rPr>
                  <a:t> </a:t>
                </a:r>
              </a:p>
            </p:txBody>
          </p:sp>
        </mc:Fallback>
      </mc:AlternateContent>
      <p:pic>
        <p:nvPicPr>
          <p:cNvPr id="5" name="Picture 4" descr="A picture containing text&#10;&#10;Description automatically generated">
            <a:extLst>
              <a:ext uri="{FF2B5EF4-FFF2-40B4-BE49-F238E27FC236}">
                <a16:creationId xmlns:a16="http://schemas.microsoft.com/office/drawing/2014/main" id="{68B7748C-B36F-C14E-FD8B-2F3075878774}"/>
              </a:ext>
            </a:extLst>
          </p:cNvPr>
          <p:cNvPicPr>
            <a:picLocks noChangeAspect="1"/>
          </p:cNvPicPr>
          <p:nvPr/>
        </p:nvPicPr>
        <p:blipFill>
          <a:blip r:embed="rId5"/>
          <a:stretch>
            <a:fillRect/>
          </a:stretch>
        </p:blipFill>
        <p:spPr>
          <a:xfrm>
            <a:off x="2060987" y="2955199"/>
            <a:ext cx="4308794" cy="1118453"/>
          </a:xfrm>
          <a:prstGeom prst="rect">
            <a:avLst/>
          </a:prstGeom>
        </p:spPr>
      </p:pic>
    </p:spTree>
    <p:extLst>
      <p:ext uri="{BB962C8B-B14F-4D97-AF65-F5344CB8AC3E}">
        <p14:creationId xmlns:p14="http://schemas.microsoft.com/office/powerpoint/2010/main" val="365274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0" y="254063"/>
            <a:ext cx="9363456" cy="708025"/>
          </a:xfrm>
        </p:spPr>
        <p:txBody>
          <a:bodyPr/>
          <a:lstStyle/>
          <a:p>
            <a:r>
              <a:rPr lang="en-US" dirty="0"/>
              <a:t>Planning a Reach: Visualization</a:t>
            </a:r>
            <a:br>
              <a:rPr lang="en-US" dirty="0"/>
            </a:br>
            <a:br>
              <a:rPr lang="en-US" dirty="0"/>
            </a:br>
            <a:endParaRPr lang="en-US" dirty="0"/>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502920" y="1069848"/>
            <a:ext cx="8503920" cy="3465576"/>
          </a:xfrm>
        </p:spPr>
        <p:txBody>
          <a:bodyPr/>
          <a:lstStyle/>
          <a:p>
            <a:pPr marL="342900" indent="-342900">
              <a:buFont typeface="Arial" panose="020B0604020202020204" pitchFamily="34" charset="0"/>
              <a:buChar char="•"/>
            </a:pP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C6514A4C-4755-13E3-7B9C-9F0EA548714F}"/>
              </a:ext>
            </a:extLst>
          </p:cNvPr>
          <p:cNvPicPr>
            <a:picLocks noChangeAspect="1"/>
          </p:cNvPicPr>
          <p:nvPr/>
        </p:nvPicPr>
        <p:blipFill>
          <a:blip r:embed="rId3"/>
          <a:stretch>
            <a:fillRect/>
          </a:stretch>
        </p:blipFill>
        <p:spPr>
          <a:xfrm>
            <a:off x="462085" y="946404"/>
            <a:ext cx="8439285" cy="3127248"/>
          </a:xfrm>
          <a:prstGeom prst="rect">
            <a:avLst/>
          </a:prstGeom>
        </p:spPr>
      </p:pic>
      <p:sp>
        <p:nvSpPr>
          <p:cNvPr id="4" name="TextBox 3">
            <a:extLst>
              <a:ext uri="{FF2B5EF4-FFF2-40B4-BE49-F238E27FC236}">
                <a16:creationId xmlns:a16="http://schemas.microsoft.com/office/drawing/2014/main" id="{4CFE1C19-6B6E-66AC-3A50-19C3D7774424}"/>
              </a:ext>
            </a:extLst>
          </p:cNvPr>
          <p:cNvSpPr txBox="1"/>
          <p:nvPr/>
        </p:nvSpPr>
        <p:spPr>
          <a:xfrm>
            <a:off x="488601" y="4119964"/>
            <a:ext cx="8152479" cy="523220"/>
          </a:xfrm>
          <a:prstGeom prst="rect">
            <a:avLst/>
          </a:prstGeom>
          <a:noFill/>
        </p:spPr>
        <p:txBody>
          <a:bodyPr wrap="square" rtlCol="0">
            <a:spAutoFit/>
          </a:bodyPr>
          <a:lstStyle/>
          <a:p>
            <a:pPr algn="ctr"/>
            <a:r>
              <a:rPr lang="en-US" sz="1400" dirty="0"/>
              <a:t>This node has the most reliable type of intersection features. Both its mask and depth range intersect with the target’s. It will be included in the set of final node candidates.</a:t>
            </a:r>
          </a:p>
        </p:txBody>
      </p:sp>
    </p:spTree>
    <p:extLst>
      <p:ext uri="{BB962C8B-B14F-4D97-AF65-F5344CB8AC3E}">
        <p14:creationId xmlns:p14="http://schemas.microsoft.com/office/powerpoint/2010/main" val="2876735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502920" y="282575"/>
            <a:ext cx="8503920" cy="708025"/>
          </a:xfrm>
        </p:spPr>
        <p:txBody>
          <a:bodyPr/>
          <a:lstStyle/>
          <a:p>
            <a:r>
              <a:rPr lang="en-US" dirty="0"/>
              <a:t>Planning a Reach: To improve</a:t>
            </a:r>
            <a:br>
              <a:rPr lang="en-US" dirty="0"/>
            </a:br>
            <a:br>
              <a:rPr lang="en-US" dirty="0"/>
            </a:br>
            <a:endParaRPr lang="en-US" dirty="0"/>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502920" y="1069848"/>
            <a:ext cx="8503920" cy="3465576"/>
          </a:xfrm>
        </p:spPr>
        <p:txBody>
          <a:bodyPr/>
          <a:lstStyle/>
          <a:p>
            <a:pPr marL="342900" indent="-342900">
              <a:buFont typeface="Arial" panose="020B0604020202020204" pitchFamily="34" charset="0"/>
              <a:buChar char="•"/>
            </a:pPr>
            <a:r>
              <a:rPr lang="en-US" i="1" dirty="0"/>
              <a:t>Can the agent reach closer than the nearest node? </a:t>
            </a:r>
          </a:p>
          <a:p>
            <a:pPr marL="342900" indent="-342900">
              <a:buFont typeface="Arial" panose="020B0604020202020204" pitchFamily="34" charset="0"/>
              <a:buChar char="•"/>
            </a:pPr>
            <a:r>
              <a:rPr lang="en-US" dirty="0">
                <a:solidFill>
                  <a:srgbClr val="0F1419"/>
                </a:solidFill>
                <a:latin typeface="TwitterChirp"/>
              </a:rPr>
              <a:t>Using </a:t>
            </a:r>
            <a:r>
              <a:rPr lang="en-US" dirty="0"/>
              <a:t>Local Jacobian for the Neighborhood of a PPS Graph Node</a:t>
            </a:r>
          </a:p>
          <a:p>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p:pic>
        <p:nvPicPr>
          <p:cNvPr id="5" name="Picture 4" descr="Shape&#10;&#10;Description automatically generated with medium confidence">
            <a:extLst>
              <a:ext uri="{FF2B5EF4-FFF2-40B4-BE49-F238E27FC236}">
                <a16:creationId xmlns:a16="http://schemas.microsoft.com/office/drawing/2014/main" id="{2DC8F9B9-8C38-7B0F-5096-906111811D50}"/>
              </a:ext>
            </a:extLst>
          </p:cNvPr>
          <p:cNvPicPr>
            <a:picLocks noChangeAspect="1"/>
          </p:cNvPicPr>
          <p:nvPr/>
        </p:nvPicPr>
        <p:blipFill>
          <a:blip r:embed="rId3"/>
          <a:stretch>
            <a:fillRect/>
          </a:stretch>
        </p:blipFill>
        <p:spPr>
          <a:xfrm>
            <a:off x="1751138" y="1947515"/>
            <a:ext cx="5641723" cy="2761645"/>
          </a:xfrm>
          <a:prstGeom prst="rect">
            <a:avLst/>
          </a:prstGeom>
        </p:spPr>
      </p:pic>
    </p:spTree>
    <p:extLst>
      <p:ext uri="{BB962C8B-B14F-4D97-AF65-F5344CB8AC3E}">
        <p14:creationId xmlns:p14="http://schemas.microsoft.com/office/powerpoint/2010/main" val="133626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502919" y="0"/>
            <a:ext cx="8503920" cy="708025"/>
          </a:xfrm>
        </p:spPr>
        <p:txBody>
          <a:bodyPr/>
          <a:lstStyle/>
          <a:p>
            <a:r>
              <a:rPr lang="en-US" dirty="0"/>
              <a:t>Planning a Reach: Jacobian</a:t>
            </a:r>
            <a:br>
              <a:rPr lang="en-US" dirty="0"/>
            </a:br>
            <a:br>
              <a:rPr lang="en-US" dirty="0"/>
            </a:br>
            <a:endParaRPr lang="en-US" dirty="0"/>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502920" y="1069848"/>
            <a:ext cx="8503920" cy="3465576"/>
          </a:xfrm>
        </p:spPr>
        <p:txBody>
          <a:bodyPr/>
          <a:lstStyle/>
          <a:p>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p:pic>
        <p:nvPicPr>
          <p:cNvPr id="6" name="Picture 5" descr="Text, letter&#10;&#10;Description automatically generated">
            <a:extLst>
              <a:ext uri="{FF2B5EF4-FFF2-40B4-BE49-F238E27FC236}">
                <a16:creationId xmlns:a16="http://schemas.microsoft.com/office/drawing/2014/main" id="{8AA0C881-3DAC-9CA6-9E3E-49C96224077C}"/>
              </a:ext>
            </a:extLst>
          </p:cNvPr>
          <p:cNvPicPr>
            <a:picLocks noChangeAspect="1"/>
          </p:cNvPicPr>
          <p:nvPr/>
        </p:nvPicPr>
        <p:blipFill>
          <a:blip r:embed="rId3"/>
          <a:stretch>
            <a:fillRect/>
          </a:stretch>
        </p:blipFill>
        <p:spPr>
          <a:xfrm>
            <a:off x="137160" y="765871"/>
            <a:ext cx="8818560" cy="3465576"/>
          </a:xfrm>
          <a:prstGeom prst="rect">
            <a:avLst/>
          </a:prstGeom>
        </p:spPr>
      </p:pic>
    </p:spTree>
    <p:extLst>
      <p:ext uri="{BB962C8B-B14F-4D97-AF65-F5344CB8AC3E}">
        <p14:creationId xmlns:p14="http://schemas.microsoft.com/office/powerpoint/2010/main" val="96373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A8D7-2C94-6B49-A026-6D3D3F451ECA}"/>
              </a:ext>
            </a:extLst>
          </p:cNvPr>
          <p:cNvSpPr>
            <a:spLocks noGrp="1"/>
          </p:cNvSpPr>
          <p:nvPr>
            <p:ph type="ctrTitle"/>
          </p:nvPr>
        </p:nvSpPr>
        <p:spPr/>
        <p:txBody>
          <a:bodyPr/>
          <a:lstStyle/>
          <a:p>
            <a:r>
              <a:rPr lang="en-US" dirty="0"/>
              <a:t>About Author</a:t>
            </a:r>
          </a:p>
        </p:txBody>
      </p:sp>
      <p:sp>
        <p:nvSpPr>
          <p:cNvPr id="3" name="Subtitle 2">
            <a:extLst>
              <a:ext uri="{FF2B5EF4-FFF2-40B4-BE49-F238E27FC236}">
                <a16:creationId xmlns:a16="http://schemas.microsoft.com/office/drawing/2014/main" id="{BF5761E7-3954-164E-BA1C-F5C0DBE16D02}"/>
              </a:ext>
            </a:extLst>
          </p:cNvPr>
          <p:cNvSpPr>
            <a:spLocks noGrp="1"/>
          </p:cNvSpPr>
          <p:nvPr>
            <p:ph type="subTitle" idx="1"/>
          </p:nvPr>
        </p:nvSpPr>
        <p:spPr>
          <a:xfrm>
            <a:off x="628650" y="1231901"/>
            <a:ext cx="7886700" cy="2829112"/>
          </a:xfrm>
        </p:spPr>
        <p:txBody>
          <a:bodyPr/>
          <a:lstStyle/>
          <a:p>
            <a:pPr marL="342900" indent="-342900">
              <a:buFont typeface="Arial" panose="020B0604020202020204" pitchFamily="34" charset="0"/>
              <a:buChar char="•"/>
            </a:pPr>
            <a:r>
              <a:rPr lang="en-US" b="1" i="0" dirty="0">
                <a:solidFill>
                  <a:srgbClr val="0F1419"/>
                </a:solidFill>
                <a:effectLst/>
                <a:latin typeface="TwitterChirp"/>
              </a:rPr>
              <a:t>Jonathan </a:t>
            </a:r>
            <a:r>
              <a:rPr lang="en-US" b="1" i="0" dirty="0" err="1">
                <a:solidFill>
                  <a:srgbClr val="0F1419"/>
                </a:solidFill>
                <a:effectLst/>
                <a:latin typeface="TwitterChirp"/>
              </a:rPr>
              <a:t>Juett</a:t>
            </a:r>
            <a:r>
              <a:rPr lang="en-US" b="1" dirty="0">
                <a:solidFill>
                  <a:srgbClr val="0F1419"/>
                </a:solidFill>
                <a:latin typeface="TwitterChirp"/>
              </a:rPr>
              <a:t>, </a:t>
            </a:r>
            <a:r>
              <a:rPr lang="en-US" dirty="0">
                <a:solidFill>
                  <a:srgbClr val="0F1419"/>
                </a:solidFill>
                <a:latin typeface="TwitterChirp"/>
              </a:rPr>
              <a:t>currently </a:t>
            </a:r>
            <a:r>
              <a:rPr lang="en-US" dirty="0" err="1">
                <a:solidFill>
                  <a:srgbClr val="0F1419"/>
                </a:solidFill>
                <a:latin typeface="TwitterChirp"/>
              </a:rPr>
              <a:t>Proff</a:t>
            </a:r>
            <a:r>
              <a:rPr lang="en-US" dirty="0">
                <a:solidFill>
                  <a:srgbClr val="0F1419"/>
                </a:solidFill>
                <a:latin typeface="TwitterChirp"/>
              </a:rPr>
              <a:t>. of CS at Kirkwood Community College, Iowa</a:t>
            </a:r>
          </a:p>
          <a:p>
            <a:pPr marL="342900" indent="-342900">
              <a:buFont typeface="Arial" panose="020B0604020202020204" pitchFamily="34" charset="0"/>
              <a:buChar char="•"/>
            </a:pPr>
            <a:r>
              <a:rPr lang="en-US" i="0" dirty="0">
                <a:solidFill>
                  <a:srgbClr val="0F1419"/>
                </a:solidFill>
                <a:effectLst/>
                <a:latin typeface="TwitterChirp"/>
              </a:rPr>
              <a:t>2021 Ph.D. &amp; Masters in Computer Science </a:t>
            </a:r>
            <a:r>
              <a:rPr lang="en-US" dirty="0">
                <a:solidFill>
                  <a:srgbClr val="0F1419"/>
                </a:solidFill>
                <a:latin typeface="TwitterChirp"/>
              </a:rPr>
              <a:t>at UofM (paper part of thesis “Towards Learning the Foundations of Manipulation Actions from Unguided Exploration.”)</a:t>
            </a:r>
            <a:endParaRPr lang="en-US" b="1" i="0" dirty="0">
              <a:solidFill>
                <a:srgbClr val="0F1419"/>
              </a:solidFill>
              <a:effectLst/>
              <a:latin typeface="TwitterChirp"/>
            </a:endParaRPr>
          </a:p>
          <a:p>
            <a:pPr marL="342900" indent="-342900">
              <a:buFont typeface="Arial" panose="020B0604020202020204" pitchFamily="34" charset="0"/>
              <a:buChar char="•"/>
            </a:pPr>
            <a:r>
              <a:rPr lang="en-US" dirty="0">
                <a:solidFill>
                  <a:srgbClr val="0F1419"/>
                </a:solidFill>
                <a:latin typeface="TwitterChirp"/>
              </a:rPr>
              <a:t>Research Areas: Robot grasp, ungrasp, pick and place</a:t>
            </a:r>
          </a:p>
        </p:txBody>
      </p:sp>
      <p:pic>
        <p:nvPicPr>
          <p:cNvPr id="5" name="Picture 4" descr="A person with a beard and glasses&#10;&#10;Description automatically generated with medium confidence">
            <a:extLst>
              <a:ext uri="{FF2B5EF4-FFF2-40B4-BE49-F238E27FC236}">
                <a16:creationId xmlns:a16="http://schemas.microsoft.com/office/drawing/2014/main" id="{CABE1D21-B48C-31C0-D969-5DC87D490386}"/>
              </a:ext>
            </a:extLst>
          </p:cNvPr>
          <p:cNvPicPr>
            <a:picLocks noChangeAspect="1"/>
          </p:cNvPicPr>
          <p:nvPr/>
        </p:nvPicPr>
        <p:blipFill>
          <a:blip r:embed="rId2"/>
          <a:stretch>
            <a:fillRect/>
          </a:stretch>
        </p:blipFill>
        <p:spPr>
          <a:xfrm>
            <a:off x="7251700" y="282575"/>
            <a:ext cx="1775759" cy="1775759"/>
          </a:xfrm>
          <a:prstGeom prst="rect">
            <a:avLst/>
          </a:prstGeom>
        </p:spPr>
      </p:pic>
    </p:spTree>
    <p:extLst>
      <p:ext uri="{BB962C8B-B14F-4D97-AF65-F5344CB8AC3E}">
        <p14:creationId xmlns:p14="http://schemas.microsoft.com/office/powerpoint/2010/main" val="1919054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262890" y="294487"/>
            <a:ext cx="8359902" cy="708025"/>
          </a:xfrm>
        </p:spPr>
        <p:txBody>
          <a:bodyPr/>
          <a:lstStyle/>
          <a:p>
            <a:r>
              <a:rPr lang="en-US" dirty="0"/>
              <a:t>Learning to Grasp: Steps</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231900"/>
                <a:ext cx="5068062" cy="3200399"/>
              </a:xfrm>
            </p:spPr>
            <p:txBody>
              <a:bodyPr/>
              <a:lstStyle/>
              <a:p>
                <a:pPr marL="342900" indent="-342900">
                  <a:buFont typeface="Arial" panose="020B0604020202020204" pitchFamily="34" charset="0"/>
                  <a:buChar char="•"/>
                </a:pPr>
                <a:r>
                  <a:rPr lang="en-US" b="1" dirty="0"/>
                  <a:t>Select penultimate node</a:t>
                </a:r>
                <a:r>
                  <a:rPr lang="en-US" dirty="0"/>
                  <a:t> -&gt; good e(</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n</m:t>
                        </m:r>
                      </m:e>
                      <m:sub>
                        <m:r>
                          <m:rPr>
                            <m:sty m:val="p"/>
                          </m:rPr>
                          <a:rPr lang="en-US" b="0" i="0" smtClean="0">
                            <a:latin typeface="Cambria Math" panose="02040503050406030204" pitchFamily="18" charset="0"/>
                          </a:rPr>
                          <m:t>i</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b="0" i="0" smtClean="0">
                            <a:latin typeface="Cambria Math" panose="02040503050406030204" pitchFamily="18" charset="0"/>
                          </a:rPr>
                          <m:t>n</m:t>
                        </m:r>
                      </m:e>
                      <m:sub>
                        <m:r>
                          <m:rPr>
                            <m:sty m:val="p"/>
                          </m:rPr>
                          <a:rPr lang="en-US" b="0" i="0" smtClean="0">
                            <a:latin typeface="Cambria Math" panose="02040503050406030204" pitchFamily="18" charset="0"/>
                          </a:rPr>
                          <m:t>j</m:t>
                        </m:r>
                      </m:sub>
                    </m:sSub>
                  </m:oMath>
                </a14:m>
                <a:r>
                  <a:rPr lang="en-US" dirty="0"/>
                  <a:t>) for successful grasp</a:t>
                </a:r>
              </a:p>
              <a:p>
                <a:pPr marL="342900" indent="-342900">
                  <a:buFont typeface="Arial" panose="020B0604020202020204" pitchFamily="34" charset="0"/>
                  <a:buChar char="•"/>
                </a:pPr>
                <a:r>
                  <a:rPr lang="en-US" dirty="0"/>
                  <a:t>Utilize </a:t>
                </a:r>
                <a:r>
                  <a:rPr lang="en-US" b="1" dirty="0"/>
                  <a:t>cosine similarity </a:t>
                </a:r>
                <a:r>
                  <a:rPr lang="en-US" dirty="0"/>
                  <a:t>-&gt; predict </a:t>
                </a:r>
                <a:r>
                  <a:rPr lang="en-US" dirty="0" err="1"/>
                  <a:t>favourable</a:t>
                </a:r>
                <a:r>
                  <a:rPr lang="en-US" dirty="0"/>
                  <a:t> alignments  </a:t>
                </a:r>
              </a:p>
              <a:p>
                <a:pPr marL="342900" indent="-342900">
                  <a:buFont typeface="Arial" panose="020B0604020202020204" pitchFamily="34" charset="0"/>
                  <a:buChar char="•"/>
                </a:pPr>
                <a:r>
                  <a:rPr lang="en-US" dirty="0"/>
                  <a:t>Compute Local and Inverse Jacobian to add precision to the reach </a:t>
                </a:r>
              </a:p>
              <a:p>
                <a:endParaRPr lang="en-US" dirty="0"/>
              </a:p>
              <a:p>
                <a:endParaRPr lang="en-US" dirty="0"/>
              </a:p>
              <a:p>
                <a:endParaRPr lang="en-US" dirty="0"/>
              </a:p>
              <a:p>
                <a:endParaRPr lang="en-US" dirty="0"/>
              </a:p>
            </p:txBody>
          </p:sp>
        </mc:Choice>
        <mc:Fallback xmlns="">
          <p:sp>
            <p:nvSpPr>
              <p:cNvPr id="3" name="Subtitle 2">
                <a:extLst>
                  <a:ext uri="{FF2B5EF4-FFF2-40B4-BE49-F238E27FC236}">
                    <a16:creationId xmlns:a16="http://schemas.microsoft.com/office/drawing/2014/main" id="{0B803F52-9B9C-2347-87CC-C78B18620E45}"/>
                  </a:ext>
                </a:extLst>
              </p:cNvPr>
              <p:cNvSpPr>
                <a:spLocks noGrp="1" noRot="1" noChangeAspect="1" noMove="1" noResize="1" noEditPoints="1" noAdjustHandles="1" noChangeArrowheads="1" noChangeShapeType="1" noTextEdit="1"/>
              </p:cNvSpPr>
              <p:nvPr>
                <p:ph type="subTitle" idx="1"/>
              </p:nvPr>
            </p:nvSpPr>
            <p:spPr>
              <a:xfrm>
                <a:off x="628650" y="1231900"/>
                <a:ext cx="5068062" cy="3200399"/>
              </a:xfrm>
              <a:blipFill>
                <a:blip r:embed="rId3"/>
                <a:stretch>
                  <a:fillRect l="-1500" t="-1976" r="-250"/>
                </a:stretch>
              </a:blipFill>
            </p:spPr>
            <p:txBody>
              <a:bodyPr/>
              <a:lstStyle/>
              <a:p>
                <a:r>
                  <a:rPr lang="en-US">
                    <a:noFill/>
                  </a:rPr>
                  <a:t> </a:t>
                </a:r>
              </a:p>
            </p:txBody>
          </p:sp>
        </mc:Fallback>
      </mc:AlternateContent>
    </p:spTree>
    <p:extLst>
      <p:ext uri="{BB962C8B-B14F-4D97-AF65-F5344CB8AC3E}">
        <p14:creationId xmlns:p14="http://schemas.microsoft.com/office/powerpoint/2010/main" val="416596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262890" y="294487"/>
            <a:ext cx="8881110" cy="708025"/>
          </a:xfrm>
        </p:spPr>
        <p:txBody>
          <a:bodyPr/>
          <a:lstStyle/>
          <a:p>
            <a:r>
              <a:rPr lang="en-US" dirty="0"/>
              <a:t>Learning to Grasp: Cosine Similarity</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231900"/>
            <a:ext cx="4665726" cy="3200399"/>
          </a:xfrm>
        </p:spPr>
        <p:txBody>
          <a:bodyPr/>
          <a:lstStyle/>
          <a:p>
            <a:pPr marL="342900" indent="-342900">
              <a:buFont typeface="Arial" panose="020B0604020202020204" pitchFamily="34" charset="0"/>
              <a:buChar char="•"/>
            </a:pPr>
            <a:r>
              <a:rPr lang="en-US" dirty="0"/>
              <a:t>Use cosine similarity to get successful grasp:</a:t>
            </a:r>
          </a:p>
          <a:p>
            <a:pPr marL="342900" indent="-342900">
              <a:buFont typeface="Arial" panose="020B0604020202020204" pitchFamily="34" charset="0"/>
              <a:buChar char="•"/>
            </a:pPr>
            <a:endParaRPr lang="en-US" dirty="0"/>
          </a:p>
          <a:p>
            <a:endParaRPr lang="en-US" dirty="0"/>
          </a:p>
          <a:p>
            <a:r>
              <a:rPr lang="en-US" dirty="0"/>
              <a:t>where,</a:t>
            </a:r>
          </a:p>
          <a:p>
            <a:endParaRPr lang="en-US" dirty="0"/>
          </a:p>
        </p:txBody>
      </p:sp>
      <p:pic>
        <p:nvPicPr>
          <p:cNvPr id="5" name="Picture 4" descr="Text, letter&#10;&#10;Description automatically generated">
            <a:extLst>
              <a:ext uri="{FF2B5EF4-FFF2-40B4-BE49-F238E27FC236}">
                <a16:creationId xmlns:a16="http://schemas.microsoft.com/office/drawing/2014/main" id="{327BF512-665E-22BB-3D5E-0C4C621DABAC}"/>
              </a:ext>
            </a:extLst>
          </p:cNvPr>
          <p:cNvPicPr>
            <a:picLocks noChangeAspect="1"/>
          </p:cNvPicPr>
          <p:nvPr/>
        </p:nvPicPr>
        <p:blipFill>
          <a:blip r:embed="rId3"/>
          <a:stretch>
            <a:fillRect/>
          </a:stretch>
        </p:blipFill>
        <p:spPr>
          <a:xfrm>
            <a:off x="974344" y="1979422"/>
            <a:ext cx="4927600" cy="965200"/>
          </a:xfrm>
          <a:prstGeom prst="rect">
            <a:avLst/>
          </a:prstGeom>
        </p:spPr>
      </p:pic>
      <p:pic>
        <p:nvPicPr>
          <p:cNvPr id="7" name="Picture 6" descr="Text&#10;&#10;Description automatically generated">
            <a:extLst>
              <a:ext uri="{FF2B5EF4-FFF2-40B4-BE49-F238E27FC236}">
                <a16:creationId xmlns:a16="http://schemas.microsoft.com/office/drawing/2014/main" id="{C9DD75D9-E0B2-49B5-1F41-0A0966732788}"/>
              </a:ext>
            </a:extLst>
          </p:cNvPr>
          <p:cNvPicPr>
            <a:picLocks noChangeAspect="1"/>
          </p:cNvPicPr>
          <p:nvPr/>
        </p:nvPicPr>
        <p:blipFill>
          <a:blip r:embed="rId4"/>
          <a:stretch>
            <a:fillRect/>
          </a:stretch>
        </p:blipFill>
        <p:spPr>
          <a:xfrm>
            <a:off x="974344" y="3429000"/>
            <a:ext cx="3271865" cy="965200"/>
          </a:xfrm>
          <a:prstGeom prst="rect">
            <a:avLst/>
          </a:prstGeom>
        </p:spPr>
      </p:pic>
      <p:pic>
        <p:nvPicPr>
          <p:cNvPr id="9" name="Picture 8" descr="A picture containing indoor, different&#10;&#10;Description automatically generated">
            <a:extLst>
              <a:ext uri="{FF2B5EF4-FFF2-40B4-BE49-F238E27FC236}">
                <a16:creationId xmlns:a16="http://schemas.microsoft.com/office/drawing/2014/main" id="{7083586C-0042-789A-BEE2-088975FF65C5}"/>
              </a:ext>
            </a:extLst>
          </p:cNvPr>
          <p:cNvPicPr>
            <a:picLocks noChangeAspect="1"/>
          </p:cNvPicPr>
          <p:nvPr/>
        </p:nvPicPr>
        <p:blipFill>
          <a:blip r:embed="rId5"/>
          <a:stretch>
            <a:fillRect/>
          </a:stretch>
        </p:blipFill>
        <p:spPr>
          <a:xfrm>
            <a:off x="6539810" y="976488"/>
            <a:ext cx="2460171" cy="371122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AA108F2D-A398-7BFD-C4A1-6F2C3800FC72}"/>
                  </a:ext>
                </a:extLst>
              </p14:cNvPr>
              <p14:cNvContentPartPr/>
              <p14:nvPr/>
            </p14:nvContentPartPr>
            <p14:xfrm>
              <a:off x="-1406088" y="-371232"/>
              <a:ext cx="360" cy="360"/>
            </p14:xfrm>
          </p:contentPart>
        </mc:Choice>
        <mc:Fallback xmlns="">
          <p:pic>
            <p:nvPicPr>
              <p:cNvPr id="12" name="Ink 11">
                <a:extLst>
                  <a:ext uri="{FF2B5EF4-FFF2-40B4-BE49-F238E27FC236}">
                    <a16:creationId xmlns:a16="http://schemas.microsoft.com/office/drawing/2014/main" id="{AA108F2D-A398-7BFD-C4A1-6F2C3800FC72}"/>
                  </a:ext>
                </a:extLst>
              </p:cNvPr>
              <p:cNvPicPr/>
              <p:nvPr/>
            </p:nvPicPr>
            <p:blipFill>
              <a:blip r:embed="rId7"/>
              <a:stretch>
                <a:fillRect/>
              </a:stretch>
            </p:blipFill>
            <p:spPr>
              <a:xfrm>
                <a:off x="-1415088" y="-3802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3511CE23-6671-5A50-660A-CE75205F3611}"/>
                  </a:ext>
                </a:extLst>
              </p14:cNvPr>
              <p14:cNvContentPartPr/>
              <p14:nvPr/>
            </p14:nvContentPartPr>
            <p14:xfrm>
              <a:off x="-562608" y="-154152"/>
              <a:ext cx="360" cy="2880"/>
            </p14:xfrm>
          </p:contentPart>
        </mc:Choice>
        <mc:Fallback xmlns="">
          <p:pic>
            <p:nvPicPr>
              <p:cNvPr id="13" name="Ink 12">
                <a:extLst>
                  <a:ext uri="{FF2B5EF4-FFF2-40B4-BE49-F238E27FC236}">
                    <a16:creationId xmlns:a16="http://schemas.microsoft.com/office/drawing/2014/main" id="{3511CE23-6671-5A50-660A-CE75205F3611}"/>
                  </a:ext>
                </a:extLst>
              </p:cNvPr>
              <p:cNvPicPr/>
              <p:nvPr/>
            </p:nvPicPr>
            <p:blipFill>
              <a:blip r:embed="rId9"/>
              <a:stretch>
                <a:fillRect/>
              </a:stretch>
            </p:blipFill>
            <p:spPr>
              <a:xfrm>
                <a:off x="-571248" y="-162792"/>
                <a:ext cx="18000" cy="20520"/>
              </a:xfrm>
              <a:prstGeom prst="rect">
                <a:avLst/>
              </a:prstGeom>
            </p:spPr>
          </p:pic>
        </mc:Fallback>
      </mc:AlternateContent>
      <p:sp>
        <p:nvSpPr>
          <p:cNvPr id="15" name="TextBox 14">
            <a:extLst>
              <a:ext uri="{FF2B5EF4-FFF2-40B4-BE49-F238E27FC236}">
                <a16:creationId xmlns:a16="http://schemas.microsoft.com/office/drawing/2014/main" id="{508FBC56-CF37-E8A1-5E9D-1944D619A49E}"/>
              </a:ext>
            </a:extLst>
          </p:cNvPr>
          <p:cNvSpPr txBox="1"/>
          <p:nvPr/>
        </p:nvSpPr>
        <p:spPr>
          <a:xfrm>
            <a:off x="4591903" y="3429000"/>
            <a:ext cx="1112805" cy="300082"/>
          </a:xfrm>
          <a:prstGeom prst="rect">
            <a:avLst/>
          </a:prstGeom>
          <a:noFill/>
        </p:spPr>
        <p:txBody>
          <a:bodyPr wrap="none" rtlCol="0">
            <a:spAutoFit/>
          </a:bodyPr>
          <a:lstStyle/>
          <a:p>
            <a:r>
              <a:rPr lang="en-US" dirty="0"/>
              <a:t>ci = (</a:t>
            </a:r>
            <a:r>
              <a:rPr lang="en-US" dirty="0" err="1"/>
              <a:t>ui</a:t>
            </a:r>
            <a:r>
              <a:rPr lang="en-US" dirty="0"/>
              <a:t>, vi, di)</a:t>
            </a:r>
          </a:p>
        </p:txBody>
      </p:sp>
    </p:spTree>
    <p:extLst>
      <p:ext uri="{BB962C8B-B14F-4D97-AF65-F5344CB8AC3E}">
        <p14:creationId xmlns:p14="http://schemas.microsoft.com/office/powerpoint/2010/main" val="335107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262890" y="294487"/>
            <a:ext cx="8881110" cy="708025"/>
          </a:xfrm>
        </p:spPr>
        <p:txBody>
          <a:bodyPr/>
          <a:lstStyle/>
          <a:p>
            <a:r>
              <a:rPr lang="en-US" dirty="0"/>
              <a:t>Learning to Grasp: </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231900"/>
            <a:ext cx="7984998" cy="3200399"/>
          </a:xfrm>
        </p:spPr>
        <p:txBody>
          <a:bodyPr/>
          <a:lstStyle/>
          <a:p>
            <a:pPr marL="342900" indent="-342900">
              <a:buFont typeface="Arial" panose="020B0604020202020204" pitchFamily="34" charset="0"/>
              <a:buChar char="•"/>
            </a:pPr>
            <a:r>
              <a:rPr lang="en-US" dirty="0"/>
              <a:t>High cosine similarity between           -&gt; successful grasps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Cosine similarities with 5</a:t>
            </a:r>
            <a:r>
              <a:rPr lang="en-US" baseline="30000" dirty="0"/>
              <a:t>th</a:t>
            </a:r>
            <a:r>
              <a:rPr lang="en-US" dirty="0"/>
              <a:t> vector </a:t>
            </a:r>
            <a:r>
              <a:rPr lang="en-US" dirty="0" err="1"/>
              <a:t>vft</a:t>
            </a:r>
            <a:r>
              <a:rPr lang="en-US" dirty="0"/>
              <a:t> not informative </a:t>
            </a:r>
          </a:p>
          <a:p>
            <a:r>
              <a:rPr lang="en-US" dirty="0"/>
              <a:t>(makes sense!!)</a:t>
            </a:r>
          </a:p>
          <a:p>
            <a:pPr marL="342900" indent="-342900">
              <a:buFont typeface="Arial" panose="020B0604020202020204" pitchFamily="34" charset="0"/>
              <a:buChar char="•"/>
            </a:pPr>
            <a:endParaRPr lang="en-US" dirty="0"/>
          </a:p>
          <a:p>
            <a:endParaRPr lang="en-US" dirty="0"/>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A108F2D-A398-7BFD-C4A1-6F2C3800FC72}"/>
                  </a:ext>
                </a:extLst>
              </p14:cNvPr>
              <p14:cNvContentPartPr/>
              <p14:nvPr/>
            </p14:nvContentPartPr>
            <p14:xfrm>
              <a:off x="-1406088" y="-371232"/>
              <a:ext cx="360" cy="360"/>
            </p14:xfrm>
          </p:contentPart>
        </mc:Choice>
        <mc:Fallback xmlns="">
          <p:pic>
            <p:nvPicPr>
              <p:cNvPr id="12" name="Ink 11">
                <a:extLst>
                  <a:ext uri="{FF2B5EF4-FFF2-40B4-BE49-F238E27FC236}">
                    <a16:creationId xmlns:a16="http://schemas.microsoft.com/office/drawing/2014/main" id="{AA108F2D-A398-7BFD-C4A1-6F2C3800FC72}"/>
                  </a:ext>
                </a:extLst>
              </p:cNvPr>
              <p:cNvPicPr/>
              <p:nvPr/>
            </p:nvPicPr>
            <p:blipFill>
              <a:blip r:embed="rId4"/>
              <a:stretch>
                <a:fillRect/>
              </a:stretch>
            </p:blipFill>
            <p:spPr>
              <a:xfrm>
                <a:off x="-1415088" y="-3802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3511CE23-6671-5A50-660A-CE75205F3611}"/>
                  </a:ext>
                </a:extLst>
              </p14:cNvPr>
              <p14:cNvContentPartPr/>
              <p14:nvPr/>
            </p14:nvContentPartPr>
            <p14:xfrm>
              <a:off x="-562608" y="-154152"/>
              <a:ext cx="360" cy="2880"/>
            </p14:xfrm>
          </p:contentPart>
        </mc:Choice>
        <mc:Fallback xmlns="">
          <p:pic>
            <p:nvPicPr>
              <p:cNvPr id="13" name="Ink 12">
                <a:extLst>
                  <a:ext uri="{FF2B5EF4-FFF2-40B4-BE49-F238E27FC236}">
                    <a16:creationId xmlns:a16="http://schemas.microsoft.com/office/drawing/2014/main" id="{3511CE23-6671-5A50-660A-CE75205F3611}"/>
                  </a:ext>
                </a:extLst>
              </p:cNvPr>
              <p:cNvPicPr/>
              <p:nvPr/>
            </p:nvPicPr>
            <p:blipFill>
              <a:blip r:embed="rId6"/>
              <a:stretch>
                <a:fillRect/>
              </a:stretch>
            </p:blipFill>
            <p:spPr>
              <a:xfrm>
                <a:off x="-571248" y="-162792"/>
                <a:ext cx="18000" cy="20520"/>
              </a:xfrm>
              <a:prstGeom prst="rect">
                <a:avLst/>
              </a:prstGeom>
            </p:spPr>
          </p:pic>
        </mc:Fallback>
      </mc:AlternateContent>
      <p:sp>
        <p:nvSpPr>
          <p:cNvPr id="14" name="TextBox 13">
            <a:extLst>
              <a:ext uri="{FF2B5EF4-FFF2-40B4-BE49-F238E27FC236}">
                <a16:creationId xmlns:a16="http://schemas.microsoft.com/office/drawing/2014/main" id="{6A7FF024-6BEE-D592-179D-AC04BB9888E8}"/>
              </a:ext>
            </a:extLst>
          </p:cNvPr>
          <p:cNvSpPr txBox="1"/>
          <p:nvPr/>
        </p:nvSpPr>
        <p:spPr>
          <a:xfrm>
            <a:off x="6236208" y="155448"/>
            <a:ext cx="184731" cy="300082"/>
          </a:xfrm>
          <a:prstGeom prst="rect">
            <a:avLst/>
          </a:prstGeom>
          <a:noFill/>
        </p:spPr>
        <p:txBody>
          <a:bodyPr wrap="none" rtlCol="0">
            <a:spAutoFit/>
          </a:bodyPr>
          <a:lstStyle/>
          <a:p>
            <a:endParaRPr lang="en-US" dirty="0"/>
          </a:p>
        </p:txBody>
      </p:sp>
      <p:pic>
        <p:nvPicPr>
          <p:cNvPr id="6" name="Picture 5" descr="Text&#10;&#10;Description automatically generated">
            <a:extLst>
              <a:ext uri="{FF2B5EF4-FFF2-40B4-BE49-F238E27FC236}">
                <a16:creationId xmlns:a16="http://schemas.microsoft.com/office/drawing/2014/main" id="{C19875E9-BF22-33CA-908D-1DD0FC6E82C0}"/>
              </a:ext>
            </a:extLst>
          </p:cNvPr>
          <p:cNvPicPr>
            <a:picLocks noChangeAspect="1"/>
          </p:cNvPicPr>
          <p:nvPr/>
        </p:nvPicPr>
        <p:blipFill>
          <a:blip r:embed="rId7"/>
          <a:stretch>
            <a:fillRect/>
          </a:stretch>
        </p:blipFill>
        <p:spPr>
          <a:xfrm>
            <a:off x="4967224" y="977366"/>
            <a:ext cx="508000" cy="1143000"/>
          </a:xfrm>
          <a:prstGeom prst="rect">
            <a:avLst/>
          </a:prstGeom>
        </p:spPr>
      </p:pic>
    </p:spTree>
    <p:extLst>
      <p:ext uri="{BB962C8B-B14F-4D97-AF65-F5344CB8AC3E}">
        <p14:creationId xmlns:p14="http://schemas.microsoft.com/office/powerpoint/2010/main" val="2995024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0" y="294487"/>
            <a:ext cx="9262872" cy="708025"/>
          </a:xfrm>
        </p:spPr>
        <p:txBody>
          <a:bodyPr/>
          <a:lstStyle/>
          <a:p>
            <a:r>
              <a:rPr lang="en-US" dirty="0"/>
              <a:t>Learning to Grasp: Jacobian and inverse</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563624"/>
            <a:ext cx="4665726" cy="2868675"/>
          </a:xfrm>
        </p:spPr>
        <p:txBody>
          <a:bodyPr/>
          <a:lstStyle/>
          <a:p>
            <a:pPr marL="342900" indent="-342900">
              <a:buFont typeface="Arial" panose="020B0604020202020204" pitchFamily="34" charset="0"/>
              <a:buChar char="•"/>
            </a:pPr>
            <a:r>
              <a:rPr lang="en-US" dirty="0"/>
              <a:t>Same as before, </a:t>
            </a:r>
            <a:r>
              <a:rPr lang="en-US" dirty="0" err="1"/>
              <a:t>qf</a:t>
            </a:r>
            <a:r>
              <a:rPr lang="en-US" dirty="0"/>
              <a:t> -&gt; final configuration is changed to:</a:t>
            </a:r>
          </a:p>
          <a:p>
            <a:endParaRPr lang="en-US" dirty="0"/>
          </a:p>
          <a:p>
            <a:endParaRPr lang="en-US" dirty="0"/>
          </a:p>
          <a:p>
            <a:endParaRPr lang="en-US" dirty="0"/>
          </a:p>
        </p:txBody>
      </p:sp>
      <p:pic>
        <p:nvPicPr>
          <p:cNvPr id="6" name="Picture 4">
            <a:extLst>
              <a:ext uri="{FF2B5EF4-FFF2-40B4-BE49-F238E27FC236}">
                <a16:creationId xmlns:a16="http://schemas.microsoft.com/office/drawing/2014/main" id="{88D8327A-F710-2AC1-55D7-BD5F47B291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22" r="17349"/>
          <a:stretch/>
        </p:blipFill>
        <p:spPr bwMode="auto">
          <a:xfrm>
            <a:off x="5158438" y="1231900"/>
            <a:ext cx="2120186" cy="2262986"/>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1573263935">
            <a:hlinkClick r:id="" action="ppaction://media"/>
            <a:extLst>
              <a:ext uri="{FF2B5EF4-FFF2-40B4-BE49-F238E27FC236}">
                <a16:creationId xmlns:a16="http://schemas.microsoft.com/office/drawing/2014/main" id="{771005B8-4C4F-6938-37D7-4E8F87C955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3448" y="1018206"/>
            <a:ext cx="2030552" cy="3627786"/>
          </a:xfrm>
          <a:prstGeom prst="rect">
            <a:avLst/>
          </a:prstGeom>
        </p:spPr>
      </p:pic>
      <p:pic>
        <p:nvPicPr>
          <p:cNvPr id="5" name="Picture 4" descr="Chart, diagram&#10;&#10;Description automatically generated with medium confidence">
            <a:extLst>
              <a:ext uri="{FF2B5EF4-FFF2-40B4-BE49-F238E27FC236}">
                <a16:creationId xmlns:a16="http://schemas.microsoft.com/office/drawing/2014/main" id="{6193E1C7-7DF4-5C2D-20CD-329CB6F31227}"/>
              </a:ext>
            </a:extLst>
          </p:cNvPr>
          <p:cNvPicPr>
            <a:picLocks noChangeAspect="1"/>
          </p:cNvPicPr>
          <p:nvPr/>
        </p:nvPicPr>
        <p:blipFill>
          <a:blip r:embed="rId7"/>
          <a:stretch>
            <a:fillRect/>
          </a:stretch>
        </p:blipFill>
        <p:spPr>
          <a:xfrm>
            <a:off x="1182943" y="2533649"/>
            <a:ext cx="3302000" cy="596900"/>
          </a:xfrm>
          <a:prstGeom prst="rect">
            <a:avLst/>
          </a:prstGeom>
        </p:spPr>
      </p:pic>
      <p:sp>
        <p:nvSpPr>
          <p:cNvPr id="8" name="TextBox 7">
            <a:extLst>
              <a:ext uri="{FF2B5EF4-FFF2-40B4-BE49-F238E27FC236}">
                <a16:creationId xmlns:a16="http://schemas.microsoft.com/office/drawing/2014/main" id="{EB89D15C-B7C6-5C48-8824-80851289B408}"/>
              </a:ext>
            </a:extLst>
          </p:cNvPr>
          <p:cNvSpPr txBox="1"/>
          <p:nvPr/>
        </p:nvSpPr>
        <p:spPr>
          <a:xfrm>
            <a:off x="5504688" y="3513469"/>
            <a:ext cx="1126399" cy="300082"/>
          </a:xfrm>
          <a:prstGeom prst="rect">
            <a:avLst/>
          </a:prstGeom>
          <a:noFill/>
        </p:spPr>
        <p:txBody>
          <a:bodyPr wrap="none" rtlCol="0">
            <a:spAutoFit/>
          </a:bodyPr>
          <a:lstStyle/>
          <a:p>
            <a:r>
              <a:rPr lang="en-US" dirty="0">
                <a:solidFill>
                  <a:srgbClr val="C00000"/>
                </a:solidFill>
              </a:rPr>
              <a:t>Palmer Grasp</a:t>
            </a:r>
          </a:p>
        </p:txBody>
      </p:sp>
      <p:sp>
        <p:nvSpPr>
          <p:cNvPr id="9" name="TextBox 8">
            <a:extLst>
              <a:ext uri="{FF2B5EF4-FFF2-40B4-BE49-F238E27FC236}">
                <a16:creationId xmlns:a16="http://schemas.microsoft.com/office/drawing/2014/main" id="{51DCA5F9-FD6D-1259-075C-B8A23EE2869F}"/>
              </a:ext>
            </a:extLst>
          </p:cNvPr>
          <p:cNvSpPr txBox="1"/>
          <p:nvPr/>
        </p:nvSpPr>
        <p:spPr>
          <a:xfrm>
            <a:off x="6784052" y="773930"/>
            <a:ext cx="2478820" cy="300082"/>
          </a:xfrm>
          <a:prstGeom prst="rect">
            <a:avLst/>
          </a:prstGeom>
          <a:noFill/>
        </p:spPr>
        <p:txBody>
          <a:bodyPr wrap="none" rtlCol="0">
            <a:spAutoFit/>
          </a:bodyPr>
          <a:lstStyle/>
          <a:p>
            <a:r>
              <a:rPr lang="en-US" dirty="0">
                <a:solidFill>
                  <a:srgbClr val="C00000"/>
                </a:solidFill>
              </a:rPr>
              <a:t>Implementation of Palmer Grasp</a:t>
            </a:r>
          </a:p>
        </p:txBody>
      </p:sp>
    </p:spTree>
    <p:extLst>
      <p:ext uri="{BB962C8B-B14F-4D97-AF65-F5344CB8AC3E}">
        <p14:creationId xmlns:p14="http://schemas.microsoft.com/office/powerpoint/2010/main" val="38250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Experiment 1:</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dirty="0">
                <a:effectLst/>
                <a:latin typeface="NimbusRomNo9L"/>
              </a:rPr>
              <a:t>Learning the Gripper Open Requirement </a:t>
            </a:r>
          </a:p>
          <a:p>
            <a:pPr marL="342900" indent="-342900">
              <a:buFont typeface="Arial" panose="020B0604020202020204" pitchFamily="34" charset="0"/>
              <a:buChar char="•"/>
            </a:pPr>
            <a:endParaRPr lang="en-US" dirty="0">
              <a:effectLst/>
              <a:latin typeface="NimbusRomNo9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4" descr="Chart, line chart&#10;&#10;Description automatically generated">
            <a:extLst>
              <a:ext uri="{FF2B5EF4-FFF2-40B4-BE49-F238E27FC236}">
                <a16:creationId xmlns:a16="http://schemas.microsoft.com/office/drawing/2014/main" id="{A1C5CA49-831D-2BCA-3ACB-0E473F63ADEB}"/>
              </a:ext>
            </a:extLst>
          </p:cNvPr>
          <p:cNvPicPr>
            <a:picLocks noChangeAspect="1"/>
          </p:cNvPicPr>
          <p:nvPr/>
        </p:nvPicPr>
        <p:blipFill>
          <a:blip r:embed="rId2"/>
          <a:stretch>
            <a:fillRect/>
          </a:stretch>
        </p:blipFill>
        <p:spPr>
          <a:xfrm>
            <a:off x="1967992" y="1676399"/>
            <a:ext cx="5537200" cy="2755900"/>
          </a:xfrm>
          <a:prstGeom prst="rect">
            <a:avLst/>
          </a:prstGeom>
        </p:spPr>
      </p:pic>
    </p:spTree>
    <p:extLst>
      <p:ext uri="{BB962C8B-B14F-4D97-AF65-F5344CB8AC3E}">
        <p14:creationId xmlns:p14="http://schemas.microsoft.com/office/powerpoint/2010/main" val="93826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Experiment 2</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231900"/>
            <a:ext cx="5068062" cy="3200399"/>
          </a:xfrm>
        </p:spPr>
        <p:txBody>
          <a:bodyPr/>
          <a:lstStyle/>
          <a:p>
            <a:pPr marL="342900" indent="-342900">
              <a:buFont typeface="Arial" panose="020B0604020202020204" pitchFamily="34" charset="0"/>
              <a:buChar char="•"/>
            </a:pPr>
            <a:r>
              <a:rPr lang="en-US" sz="1800" i="0" u="none" strike="noStrike" dirty="0">
                <a:solidFill>
                  <a:srgbClr val="000000"/>
                </a:solidFill>
                <a:effectLst/>
                <a:latin typeface="Arial" panose="020B0604020202020204" pitchFamily="34" charset="0"/>
              </a:rPr>
              <a:t>cosine similarity and local Jacobian and inverse -&gt; better success rate </a:t>
            </a:r>
            <a:endParaRPr lang="en-US" dirty="0"/>
          </a:p>
        </p:txBody>
      </p:sp>
      <p:pic>
        <p:nvPicPr>
          <p:cNvPr id="5" name="Picture 4" descr="Table&#10;&#10;Description automatically generated">
            <a:extLst>
              <a:ext uri="{FF2B5EF4-FFF2-40B4-BE49-F238E27FC236}">
                <a16:creationId xmlns:a16="http://schemas.microsoft.com/office/drawing/2014/main" id="{CFFE3987-25E1-0586-004E-30F18F82EAFD}"/>
              </a:ext>
            </a:extLst>
          </p:cNvPr>
          <p:cNvPicPr>
            <a:picLocks noChangeAspect="1"/>
          </p:cNvPicPr>
          <p:nvPr/>
        </p:nvPicPr>
        <p:blipFill>
          <a:blip r:embed="rId2"/>
          <a:stretch>
            <a:fillRect/>
          </a:stretch>
        </p:blipFill>
        <p:spPr>
          <a:xfrm>
            <a:off x="2107438" y="1897124"/>
            <a:ext cx="4430522" cy="1349252"/>
          </a:xfrm>
          <a:prstGeom prst="rect">
            <a:avLst/>
          </a:prstGeom>
        </p:spPr>
      </p:pic>
    </p:spTree>
    <p:extLst>
      <p:ext uri="{BB962C8B-B14F-4D97-AF65-F5344CB8AC3E}">
        <p14:creationId xmlns:p14="http://schemas.microsoft.com/office/powerpoint/2010/main" val="2988253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Experiment 2</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231900"/>
            <a:ext cx="7600950" cy="3200399"/>
          </a:xfrm>
        </p:spPr>
        <p:txBody>
          <a:bodyPr/>
          <a:lstStyle/>
          <a:p>
            <a:pPr marL="342900" indent="-342900">
              <a:buFont typeface="Arial" panose="020B0604020202020204" pitchFamily="34" charset="0"/>
              <a:buChar char="•"/>
            </a:pPr>
            <a:r>
              <a:rPr lang="en-US" dirty="0"/>
              <a:t>Cosine similarity vs cosine sim + Jacobian</a:t>
            </a:r>
          </a:p>
        </p:txBody>
      </p:sp>
      <p:pic>
        <p:nvPicPr>
          <p:cNvPr id="6" name="Picture 5" descr="A screenshot of a video game&#10;&#10;Description automatically generated with low confidence">
            <a:extLst>
              <a:ext uri="{FF2B5EF4-FFF2-40B4-BE49-F238E27FC236}">
                <a16:creationId xmlns:a16="http://schemas.microsoft.com/office/drawing/2014/main" id="{07797CF8-8C1B-0CEB-4288-25BA6A3DC791}"/>
              </a:ext>
            </a:extLst>
          </p:cNvPr>
          <p:cNvPicPr>
            <a:picLocks noChangeAspect="1"/>
          </p:cNvPicPr>
          <p:nvPr/>
        </p:nvPicPr>
        <p:blipFill>
          <a:blip r:embed="rId2"/>
          <a:stretch>
            <a:fillRect/>
          </a:stretch>
        </p:blipFill>
        <p:spPr>
          <a:xfrm>
            <a:off x="1516380" y="1728978"/>
            <a:ext cx="6111240" cy="2560114"/>
          </a:xfrm>
          <a:prstGeom prst="rect">
            <a:avLst/>
          </a:prstGeom>
        </p:spPr>
      </p:pic>
    </p:spTree>
    <p:extLst>
      <p:ext uri="{BB962C8B-B14F-4D97-AF65-F5344CB8AC3E}">
        <p14:creationId xmlns:p14="http://schemas.microsoft.com/office/powerpoint/2010/main" val="1619963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Conclusion</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dirty="0">
                <a:solidFill>
                  <a:srgbClr val="0F1419"/>
                </a:solidFill>
                <a:latin typeface="TwitterChirp"/>
              </a:rPr>
              <a:t>Self-built spatial representation</a:t>
            </a:r>
          </a:p>
          <a:p>
            <a:pPr marL="342900" indent="-342900">
              <a:buFont typeface="Arial" panose="020B0604020202020204" pitchFamily="34" charset="0"/>
              <a:buChar char="•"/>
            </a:pPr>
            <a:r>
              <a:rPr lang="en-US" dirty="0">
                <a:solidFill>
                  <a:srgbClr val="0F1419"/>
                </a:solidFill>
                <a:latin typeface="TwitterChirp"/>
              </a:rPr>
              <a:t>Using just PPS graph + Single RGB-d camera</a:t>
            </a:r>
          </a:p>
          <a:p>
            <a:pPr marL="342900" indent="-342900">
              <a:buFont typeface="Arial" panose="020B0604020202020204" pitchFamily="34" charset="0"/>
              <a:buChar char="•"/>
            </a:pPr>
            <a:r>
              <a:rPr lang="en-US" dirty="0">
                <a:solidFill>
                  <a:srgbClr val="0F1419"/>
                </a:solidFill>
                <a:latin typeface="TwitterChirp"/>
              </a:rPr>
              <a:t>Physically implemented using a Baxter robot</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47312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Discussion</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dirty="0"/>
              <a:t>More informative if all graphs and observations had # of trials success not success rate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749483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Discussion</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r>
              <a:rPr lang="en-US" b="1" i="0" u="none" strike="noStrike" dirty="0">
                <a:solidFill>
                  <a:srgbClr val="3E7AAB"/>
                </a:solidFill>
                <a:effectLst/>
                <a:latin typeface="Helvetica Neue" panose="02000503000000020004" pitchFamily="2" charset="0"/>
                <a:hlinkClick r:id="rId2" tooltip="Copy @93_f2"/>
              </a:rPr>
              <a:t>@93_f2</a:t>
            </a:r>
            <a:r>
              <a:rPr lang="en-US" b="1" i="0" u="none" strike="noStrike" dirty="0">
                <a:solidFill>
                  <a:srgbClr val="3E7AAB"/>
                </a:solidFill>
                <a:effectLst/>
                <a:latin typeface="Helvetica Neue" panose="02000503000000020004" pitchFamily="2" charset="0"/>
              </a:rPr>
              <a:t>: Piazza</a:t>
            </a:r>
          </a:p>
          <a:p>
            <a:pPr marL="342900" indent="-342900">
              <a:buFont typeface="Arial" panose="020B0604020202020204" pitchFamily="34" charset="0"/>
              <a:buChar char="•"/>
            </a:pPr>
            <a:r>
              <a:rPr lang="en-US" sz="1800" b="0" i="0" dirty="0">
                <a:solidFill>
                  <a:srgbClr val="484A4C"/>
                </a:solidFill>
                <a:effectLst/>
                <a:latin typeface="Helvetica Neue" panose="02000503000000020004" pitchFamily="2" charset="0"/>
              </a:rPr>
              <a:t>From what I understand from the paper, the 3000 graph nodes are generated by randomly searching the peri-personal space from "unguided motor babbling".  The paper also talks about some sort of intrinsic motivation that is present to encourage it to focus on rare events. But I'm not sure if this is part of the exploration process to generate the graph nodes, or if it is used when learning to reach?</a:t>
            </a:r>
            <a:endParaRPr lang="en-US" sz="1800" b="1" i="0" u="none" strike="noStrike" dirty="0">
              <a:solidFill>
                <a:srgbClr val="3E7AAB"/>
              </a:solidFill>
              <a:effectLst/>
              <a:latin typeface="Helvetica Neue" panose="02000503000000020004" pitchFamily="2" charset="0"/>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10882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46CF-EE87-B443-BDBD-4D66EF43807B}"/>
              </a:ext>
            </a:extLst>
          </p:cNvPr>
          <p:cNvSpPr>
            <a:spLocks noGrp="1"/>
          </p:cNvSpPr>
          <p:nvPr>
            <p:ph type="ctrTitle"/>
          </p:nvPr>
        </p:nvSpPr>
        <p:spPr>
          <a:xfrm>
            <a:off x="628650" y="33284"/>
            <a:ext cx="7886700" cy="708025"/>
          </a:xfrm>
        </p:spPr>
        <p:txBody>
          <a:bodyPr/>
          <a:lstStyle/>
          <a:p>
            <a:r>
              <a:rPr lang="en-US" dirty="0"/>
              <a:t>Content</a:t>
            </a:r>
          </a:p>
        </p:txBody>
      </p:sp>
      <p:sp>
        <p:nvSpPr>
          <p:cNvPr id="3" name="Subtitle 2">
            <a:extLst>
              <a:ext uri="{FF2B5EF4-FFF2-40B4-BE49-F238E27FC236}">
                <a16:creationId xmlns:a16="http://schemas.microsoft.com/office/drawing/2014/main" id="{4DC0BC47-6599-944B-A3C8-04B28C584567}"/>
              </a:ext>
            </a:extLst>
          </p:cNvPr>
          <p:cNvSpPr>
            <a:spLocks noGrp="1"/>
          </p:cNvSpPr>
          <p:nvPr>
            <p:ph type="subTitle" idx="1"/>
          </p:nvPr>
        </p:nvSpPr>
        <p:spPr>
          <a:xfrm>
            <a:off x="628650" y="741309"/>
            <a:ext cx="4077821" cy="3788709"/>
          </a:xfrm>
        </p:spPr>
        <p:txBody>
          <a:bodyPr/>
          <a:lstStyle/>
          <a:p>
            <a:pPr algn="l">
              <a:buFont typeface="+mj-lt"/>
              <a:buAutoNum type="arabicPeriod"/>
            </a:pPr>
            <a:r>
              <a:rPr lang="en-US" sz="1400" b="0" i="0" dirty="0">
                <a:effectLst/>
                <a:latin typeface="Söhne"/>
              </a:rPr>
              <a:t> </a:t>
            </a:r>
            <a:r>
              <a:rPr lang="en-US" sz="1400" b="1" i="0" dirty="0">
                <a:effectLst/>
                <a:latin typeface="Söhne"/>
              </a:rPr>
              <a:t>Introduction</a:t>
            </a:r>
          </a:p>
          <a:p>
            <a:pPr marL="742950" lvl="1" indent="-285750" algn="l">
              <a:buFont typeface="+mj-lt"/>
              <a:buAutoNum type="arabicPeriod"/>
            </a:pPr>
            <a:r>
              <a:rPr lang="en-US" sz="1400" b="0" i="0" dirty="0">
                <a:effectLst/>
                <a:latin typeface="Söhne"/>
              </a:rPr>
              <a:t>Motivation </a:t>
            </a:r>
          </a:p>
          <a:p>
            <a:pPr marL="742950" lvl="1" indent="-285750" algn="l">
              <a:buFont typeface="+mj-lt"/>
              <a:buAutoNum type="arabicPeriod"/>
            </a:pPr>
            <a:r>
              <a:rPr lang="en-US" sz="1400" b="0" i="0" dirty="0">
                <a:effectLst/>
                <a:latin typeface="Söhne"/>
              </a:rPr>
              <a:t>What is Peri-Personal Space (PPS)? </a:t>
            </a:r>
          </a:p>
          <a:p>
            <a:pPr algn="l">
              <a:buFont typeface="+mj-lt"/>
              <a:buAutoNum type="arabicPeriod"/>
            </a:pPr>
            <a:r>
              <a:rPr lang="en-US" sz="1400" dirty="0">
                <a:latin typeface="Söhne"/>
              </a:rPr>
              <a:t> </a:t>
            </a:r>
            <a:r>
              <a:rPr lang="en-US" sz="1400" b="1" dirty="0">
                <a:latin typeface="Söhne"/>
              </a:rPr>
              <a:t>Problem Statement</a:t>
            </a:r>
          </a:p>
          <a:p>
            <a:pPr algn="l">
              <a:buFont typeface="+mj-lt"/>
              <a:buAutoNum type="arabicPeriod"/>
            </a:pPr>
            <a:r>
              <a:rPr lang="en-US" sz="1400" b="0" i="0" dirty="0">
                <a:effectLst/>
                <a:latin typeface="Söhne"/>
              </a:rPr>
              <a:t> </a:t>
            </a:r>
            <a:r>
              <a:rPr lang="en-US" sz="1400" b="1" i="0" dirty="0">
                <a:effectLst/>
                <a:latin typeface="Söhne"/>
              </a:rPr>
              <a:t>Background (previous paper)</a:t>
            </a:r>
          </a:p>
          <a:p>
            <a:pPr marL="742950" lvl="1" indent="-285750" algn="l">
              <a:buFont typeface="+mj-lt"/>
              <a:buAutoNum type="arabicPeriod"/>
            </a:pPr>
            <a:r>
              <a:rPr lang="en-US" sz="1400" b="0" i="0" dirty="0">
                <a:effectLst/>
                <a:latin typeface="Söhne"/>
              </a:rPr>
              <a:t>Representation of PPS </a:t>
            </a:r>
          </a:p>
          <a:p>
            <a:pPr marL="742950" lvl="1" indent="-285750" algn="l">
              <a:buFont typeface="+mj-lt"/>
              <a:buAutoNum type="arabicPeriod"/>
            </a:pPr>
            <a:r>
              <a:rPr lang="en-US" sz="1400" dirty="0">
                <a:latin typeface="Söhne"/>
              </a:rPr>
              <a:t>Learning to Reach (unusual bump event)</a:t>
            </a:r>
            <a:endParaRPr lang="en-US" sz="1400" b="0" i="0" dirty="0">
              <a:effectLst/>
              <a:latin typeface="Söhne"/>
            </a:endParaRPr>
          </a:p>
          <a:p>
            <a:pPr algn="l">
              <a:buFont typeface="+mj-lt"/>
              <a:buAutoNum type="arabicPeriod"/>
            </a:pPr>
            <a:r>
              <a:rPr lang="en-US" sz="1400" b="0" i="0" dirty="0">
                <a:effectLst/>
                <a:latin typeface="Söhne"/>
              </a:rPr>
              <a:t> </a:t>
            </a:r>
            <a:r>
              <a:rPr lang="en-US" sz="1400" b="1" i="0" dirty="0">
                <a:effectLst/>
                <a:latin typeface="Söhne"/>
              </a:rPr>
              <a:t>Methodology</a:t>
            </a:r>
          </a:p>
          <a:p>
            <a:pPr marL="742950" lvl="1" indent="-285750" algn="l">
              <a:buFont typeface="+mj-lt"/>
              <a:buAutoNum type="arabicPeriod"/>
            </a:pPr>
            <a:r>
              <a:rPr lang="en-US" sz="1400" b="0" i="0" dirty="0">
                <a:effectLst/>
                <a:latin typeface="Söhne"/>
              </a:rPr>
              <a:t>Planning a Reach (flowchart req.)</a:t>
            </a:r>
          </a:p>
          <a:p>
            <a:pPr marL="1200150" lvl="2" indent="-285750" algn="l">
              <a:buFont typeface="+mj-lt"/>
              <a:buAutoNum type="arabicPeriod"/>
            </a:pPr>
            <a:r>
              <a:rPr lang="en-US" sz="1200" dirty="0">
                <a:latin typeface="Söhne"/>
              </a:rPr>
              <a:t>Better Reach: Local Jacobian, Inverse Jacobian </a:t>
            </a:r>
            <a:endParaRPr lang="en-US" sz="1200" b="0" i="0" dirty="0">
              <a:effectLst/>
              <a:latin typeface="Söhne"/>
            </a:endParaRPr>
          </a:p>
          <a:p>
            <a:pPr marL="742950" lvl="1" indent="-285750" algn="l">
              <a:buFont typeface="+mj-lt"/>
              <a:buAutoNum type="arabicPeriod"/>
            </a:pPr>
            <a:r>
              <a:rPr lang="en-US" sz="1400" dirty="0">
                <a:latin typeface="Söhne"/>
              </a:rPr>
              <a:t>Learning to Grasp (Palmer Reflex included)</a:t>
            </a:r>
          </a:p>
          <a:p>
            <a:pPr marL="1200150" lvl="2" indent="-285750" algn="l">
              <a:buFont typeface="+mj-lt"/>
              <a:buAutoNum type="arabicPeriod"/>
            </a:pPr>
            <a:r>
              <a:rPr lang="en-US" sz="1200" dirty="0">
                <a:latin typeface="Söhne"/>
              </a:rPr>
              <a:t>Selecting penultimate node: successful grasp</a:t>
            </a:r>
          </a:p>
          <a:p>
            <a:pPr marL="1200150" lvl="2" indent="-285750" algn="l">
              <a:buFont typeface="+mj-lt"/>
              <a:buAutoNum type="arabicPeriod"/>
            </a:pPr>
            <a:r>
              <a:rPr lang="en-US" sz="1200" dirty="0">
                <a:latin typeface="Söhne"/>
              </a:rPr>
              <a:t>Cosine similarity: Predict favorable alignments </a:t>
            </a:r>
          </a:p>
        </p:txBody>
      </p:sp>
      <p:sp>
        <p:nvSpPr>
          <p:cNvPr id="6" name="TextBox 5">
            <a:extLst>
              <a:ext uri="{FF2B5EF4-FFF2-40B4-BE49-F238E27FC236}">
                <a16:creationId xmlns:a16="http://schemas.microsoft.com/office/drawing/2014/main" id="{E6DDA7EE-FDB1-1E74-B5DA-E8B7100BA265}"/>
              </a:ext>
            </a:extLst>
          </p:cNvPr>
          <p:cNvSpPr txBox="1"/>
          <p:nvPr/>
        </p:nvSpPr>
        <p:spPr>
          <a:xfrm>
            <a:off x="5066179" y="839920"/>
            <a:ext cx="4077821" cy="1338828"/>
          </a:xfrm>
          <a:prstGeom prst="rect">
            <a:avLst/>
          </a:prstGeom>
          <a:noFill/>
        </p:spPr>
        <p:txBody>
          <a:bodyPr wrap="square" rtlCol="0">
            <a:spAutoFit/>
          </a:bodyPr>
          <a:lstStyle/>
          <a:p>
            <a:pPr algn="l"/>
            <a:r>
              <a:rPr lang="en-US" i="0" dirty="0">
                <a:effectLst/>
                <a:latin typeface="Söhne"/>
              </a:rPr>
              <a:t>4. </a:t>
            </a:r>
            <a:r>
              <a:rPr lang="en-US" b="1" i="0" dirty="0">
                <a:effectLst/>
                <a:latin typeface="Söhne"/>
              </a:rPr>
              <a:t>Results</a:t>
            </a:r>
          </a:p>
          <a:p>
            <a:pPr marL="742950" lvl="1" indent="-285750" algn="l">
              <a:buFont typeface="+mj-lt"/>
              <a:buAutoNum type="arabicPeriod"/>
            </a:pPr>
            <a:r>
              <a:rPr lang="en-US" dirty="0">
                <a:latin typeface="Söhne"/>
              </a:rPr>
              <a:t>Experiment 1</a:t>
            </a:r>
          </a:p>
          <a:p>
            <a:pPr marL="742950" lvl="1" indent="-285750" algn="l">
              <a:buFont typeface="+mj-lt"/>
              <a:buAutoNum type="arabicPeriod"/>
            </a:pPr>
            <a:r>
              <a:rPr lang="en-US" dirty="0">
                <a:latin typeface="Söhne"/>
              </a:rPr>
              <a:t>Experiment 2</a:t>
            </a:r>
          </a:p>
          <a:p>
            <a:pPr algn="l"/>
            <a:r>
              <a:rPr lang="en-US" dirty="0">
                <a:latin typeface="Söhne"/>
              </a:rPr>
              <a:t>5</a:t>
            </a:r>
            <a:r>
              <a:rPr lang="en-US" b="0" i="0" dirty="0">
                <a:effectLst/>
                <a:latin typeface="Söhne"/>
              </a:rPr>
              <a:t>. </a:t>
            </a:r>
            <a:r>
              <a:rPr lang="en-US" b="1" dirty="0">
                <a:latin typeface="Söhne"/>
              </a:rPr>
              <a:t>Conclusion</a:t>
            </a:r>
          </a:p>
          <a:p>
            <a:pPr algn="l"/>
            <a:r>
              <a:rPr lang="en-US" b="0" i="0" dirty="0">
                <a:effectLst/>
                <a:latin typeface="Söhne"/>
              </a:rPr>
              <a:t>6. </a:t>
            </a:r>
            <a:r>
              <a:rPr lang="en-US" b="1" dirty="0">
                <a:latin typeface="Söhne"/>
              </a:rPr>
              <a:t>Discussion</a:t>
            </a:r>
          </a:p>
          <a:p>
            <a:pPr algn="l"/>
            <a:r>
              <a:rPr lang="en-US" b="0" i="0" dirty="0">
                <a:effectLst/>
                <a:latin typeface="Söhne"/>
              </a:rPr>
              <a:t>7. </a:t>
            </a:r>
            <a:r>
              <a:rPr lang="en-US" b="1" i="0" dirty="0">
                <a:effectLst/>
                <a:latin typeface="Söhne"/>
              </a:rPr>
              <a:t>References</a:t>
            </a:r>
            <a:endParaRPr lang="en-US" sz="1400" b="1" dirty="0"/>
          </a:p>
        </p:txBody>
      </p:sp>
    </p:spTree>
    <p:extLst>
      <p:ext uri="{BB962C8B-B14F-4D97-AF65-F5344CB8AC3E}">
        <p14:creationId xmlns:p14="http://schemas.microsoft.com/office/powerpoint/2010/main" val="1124102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References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sz="2000" dirty="0">
                <a:effectLst/>
                <a:latin typeface="NimbusRomNo9L"/>
              </a:rPr>
              <a:t>J. </a:t>
            </a:r>
            <a:r>
              <a:rPr lang="en-US" sz="2000" dirty="0" err="1">
                <a:effectLst/>
                <a:latin typeface="NimbusRomNo9L"/>
              </a:rPr>
              <a:t>Juett</a:t>
            </a:r>
            <a:r>
              <a:rPr lang="en-US" sz="2000" dirty="0">
                <a:effectLst/>
                <a:latin typeface="NimbusRomNo9L"/>
              </a:rPr>
              <a:t> and B. </a:t>
            </a:r>
            <a:r>
              <a:rPr lang="en-US" sz="2000" dirty="0" err="1">
                <a:effectLst/>
                <a:latin typeface="NimbusRomNo9L"/>
              </a:rPr>
              <a:t>Kuipers</a:t>
            </a:r>
            <a:r>
              <a:rPr lang="en-US" sz="2000" dirty="0">
                <a:effectLst/>
                <a:latin typeface="NimbusRomNo9L"/>
              </a:rPr>
              <a:t>. Learning to reach by building a representation of peri-personal space. In </a:t>
            </a:r>
            <a:r>
              <a:rPr lang="en-US" sz="2000" i="1" dirty="0">
                <a:effectLst/>
                <a:latin typeface="NimbusRomNo9L"/>
              </a:rPr>
              <a:t>IEEE/RSJ Int. Conf. Humanoid Robots</a:t>
            </a:r>
            <a:r>
              <a:rPr lang="en-US" sz="2000" dirty="0">
                <a:effectLst/>
                <a:latin typeface="NimbusRomNo9L"/>
              </a:rPr>
              <a:t>, 2016. </a:t>
            </a:r>
            <a:endParaRPr lang="en-US" sz="2000" dirty="0"/>
          </a:p>
          <a:p>
            <a:pPr marL="342900" indent="-342900">
              <a:buFont typeface="Arial" panose="020B0604020202020204" pitchFamily="34" charset="0"/>
              <a:buChar char="•"/>
            </a:pPr>
            <a:r>
              <a:rPr lang="en-US" sz="2000" dirty="0">
                <a:hlinkClick r:id="rId3">
                  <a:extLst>
                    <a:ext uri="{A12FA001-AC4F-418D-AE19-62706E023703}">
                      <ahyp:hlinkClr xmlns:ahyp="http://schemas.microsoft.com/office/drawing/2018/hyperlinkcolor" val="tx"/>
                    </a:ext>
                  </a:extLst>
                </a:hlinkClick>
              </a:rPr>
              <a:t>https://web.eecs.umich.edu/~kuipers/research/pubs/Juett-PhD-21.html</a:t>
            </a:r>
            <a:endParaRPr lang="en-US" sz="2000" dirty="0"/>
          </a:p>
          <a:p>
            <a:pPr marL="342900" indent="-342900">
              <a:buFont typeface="Arial" panose="020B0604020202020204" pitchFamily="34" charset="0"/>
              <a:buChar char="•"/>
            </a:pPr>
            <a:r>
              <a:rPr lang="en-US" sz="2000" dirty="0">
                <a:hlinkClick r:id="rId4">
                  <a:extLst>
                    <a:ext uri="{A12FA001-AC4F-418D-AE19-62706E023703}">
                      <ahyp:hlinkClr xmlns:ahyp="http://schemas.microsoft.com/office/drawing/2018/hyperlinkcolor" val="tx"/>
                    </a:ext>
                  </a:extLst>
                </a:hlinkClick>
              </a:rPr>
              <a:t>https://web.eecs.umich.edu/~kuipers/papers/Juett-PhD-21.pdf</a:t>
            </a:r>
            <a:endParaRPr lang="en-US" sz="2000" dirty="0"/>
          </a:p>
          <a:p>
            <a:pPr marL="342900" indent="-342900">
              <a:buFont typeface="Arial" panose="020B0604020202020204" pitchFamily="34" charset="0"/>
              <a:buChar char="•"/>
            </a:pPr>
            <a:r>
              <a:rPr lang="en-US" sz="2000" dirty="0">
                <a:hlinkClick r:id="rId5">
                  <a:extLst>
                    <a:ext uri="{A12FA001-AC4F-418D-AE19-62706E023703}">
                      <ahyp:hlinkClr xmlns:ahyp="http://schemas.microsoft.com/office/drawing/2018/hyperlinkcolor" val="tx"/>
                    </a:ext>
                  </a:extLst>
                </a:hlinkClick>
              </a:rPr>
              <a:t>https://www.youtube.com/@jonjuett1533</a:t>
            </a:r>
            <a:endParaRPr lang="en-US" sz="2000" dirty="0"/>
          </a:p>
          <a:p>
            <a:pPr marL="342900" indent="-342900">
              <a:buFont typeface="Arial" panose="020B0604020202020204" pitchFamily="34" charset="0"/>
              <a:buChar char="•"/>
            </a:pPr>
            <a:r>
              <a:rPr lang="en-US" sz="2000" dirty="0">
                <a:hlinkClick r:id="rId6">
                  <a:extLst>
                    <a:ext uri="{A12FA001-AC4F-418D-AE19-62706E023703}">
                      <ahyp:hlinkClr xmlns:ahyp="http://schemas.microsoft.com/office/drawing/2018/hyperlinkcolor" val="tx"/>
                    </a:ext>
                  </a:extLst>
                </a:hlinkClick>
              </a:rPr>
              <a:t>https://www.youtube.com/watch?v=1U-R_xT1eNw</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397824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10;&#10;Description automatically generated with medium confidence">
            <a:extLst>
              <a:ext uri="{FF2B5EF4-FFF2-40B4-BE49-F238E27FC236}">
                <a16:creationId xmlns:a16="http://schemas.microsoft.com/office/drawing/2014/main" id="{6CBD94B2-2088-3F71-A107-59C0F58B5FF2}"/>
              </a:ext>
            </a:extLst>
          </p:cNvPr>
          <p:cNvPicPr>
            <a:picLocks noChangeAspect="1"/>
          </p:cNvPicPr>
          <p:nvPr/>
        </p:nvPicPr>
        <p:blipFill>
          <a:blip r:embed="rId2"/>
          <a:stretch>
            <a:fillRect/>
          </a:stretch>
        </p:blipFill>
        <p:spPr>
          <a:xfrm>
            <a:off x="2528700" y="419735"/>
            <a:ext cx="4086599" cy="3743325"/>
          </a:xfrm>
          <a:prstGeom prst="rect">
            <a:avLst/>
          </a:prstGeom>
        </p:spPr>
      </p:pic>
    </p:spTree>
    <p:extLst>
      <p:ext uri="{BB962C8B-B14F-4D97-AF65-F5344CB8AC3E}">
        <p14:creationId xmlns:p14="http://schemas.microsoft.com/office/powerpoint/2010/main" val="3984982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Motivation</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231900"/>
            <a:ext cx="6381750" cy="3200399"/>
          </a:xfrm>
        </p:spPr>
        <p:txBody>
          <a:bodyPr/>
          <a:lstStyle/>
          <a:p>
            <a:pPr marL="342900" indent="-342900">
              <a:buFont typeface="Arial" panose="020B0604020202020204" pitchFamily="34" charset="0"/>
              <a:buChar char="•"/>
            </a:pPr>
            <a:r>
              <a:rPr lang="en-US" dirty="0">
                <a:solidFill>
                  <a:srgbClr val="0F1419"/>
                </a:solidFill>
                <a:latin typeface="TwitterChirp"/>
              </a:rPr>
              <a:t>Reach, Grasp learning without prior knowledge </a:t>
            </a:r>
            <a:r>
              <a:rPr lang="en-US" sz="1600" dirty="0">
                <a:solidFill>
                  <a:srgbClr val="0F1419"/>
                </a:solidFill>
                <a:latin typeface="TwitterChirp"/>
              </a:rPr>
              <a:t>(geometry, kinematics, dynamics of the arm) (infant-learning inspired)</a:t>
            </a:r>
          </a:p>
          <a:p>
            <a:pPr marL="342900" indent="-342900">
              <a:buFont typeface="Arial" panose="020B0604020202020204" pitchFamily="34" charset="0"/>
              <a:buChar char="•"/>
            </a:pPr>
            <a:r>
              <a:rPr lang="en-US" dirty="0">
                <a:solidFill>
                  <a:srgbClr val="0F1419"/>
                </a:solidFill>
                <a:latin typeface="TwitterChirp"/>
              </a:rPr>
              <a:t>Self-built spatial representation </a:t>
            </a:r>
            <a:r>
              <a:rPr lang="en-US" sz="1400" dirty="0">
                <a:solidFill>
                  <a:srgbClr val="0F1419"/>
                </a:solidFill>
                <a:latin typeface="TwitterChirp"/>
              </a:rPr>
              <a:t>(of body and environment)</a:t>
            </a:r>
          </a:p>
          <a:p>
            <a:pPr marL="342900" indent="-342900">
              <a:buFont typeface="Arial" panose="020B0604020202020204" pitchFamily="34" charset="0"/>
              <a:buChar char="•"/>
            </a:pPr>
            <a:r>
              <a:rPr lang="en-US" dirty="0">
                <a:latin typeface="TwitterChirp"/>
              </a:rPr>
              <a:t>Traditional robotic models </a:t>
            </a:r>
            <a:r>
              <a:rPr lang="en-US" b="0" i="0" dirty="0">
                <a:effectLst/>
                <a:latin typeface="Söhne"/>
              </a:rPr>
              <a:t>rely on prior data </a:t>
            </a:r>
            <a:r>
              <a:rPr lang="en-US" sz="1600" b="0" i="0" dirty="0">
                <a:effectLst/>
                <a:latin typeface="Söhne"/>
              </a:rPr>
              <a:t>(forward and inverse kinematics models)</a:t>
            </a:r>
            <a:endParaRPr lang="en-US" sz="1600" dirty="0">
              <a:latin typeface="TwitterChirp"/>
            </a:endParaRPr>
          </a:p>
          <a:p>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2016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458320" y="291540"/>
            <a:ext cx="8515350" cy="708025"/>
          </a:xfrm>
        </p:spPr>
        <p:txBody>
          <a:bodyPr/>
          <a:lstStyle/>
          <a:p>
            <a:r>
              <a:rPr lang="en-US" dirty="0"/>
              <a:t>What is Peri-Personal Space (PPS)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dirty="0"/>
              <a:t>Space surrounding an agent and in reach of its manipulators</a:t>
            </a:r>
            <a:r>
              <a:rPr lang="en-US" sz="2400" dirty="0"/>
              <a:t> </a:t>
            </a:r>
            <a:r>
              <a:rPr lang="en-US" sz="1400" dirty="0"/>
              <a:t>(in this case, also the visual perception)</a:t>
            </a:r>
          </a:p>
        </p:txBody>
      </p:sp>
      <p:pic>
        <p:nvPicPr>
          <p:cNvPr id="5" name="Picture 4" descr="Shape, circle&#10;&#10;Description automatically generated">
            <a:extLst>
              <a:ext uri="{FF2B5EF4-FFF2-40B4-BE49-F238E27FC236}">
                <a16:creationId xmlns:a16="http://schemas.microsoft.com/office/drawing/2014/main" id="{66C35939-7FC3-D7F1-7852-2D7806286487}"/>
              </a:ext>
            </a:extLst>
          </p:cNvPr>
          <p:cNvPicPr>
            <a:picLocks noChangeAspect="1"/>
          </p:cNvPicPr>
          <p:nvPr/>
        </p:nvPicPr>
        <p:blipFill>
          <a:blip r:embed="rId3"/>
          <a:stretch>
            <a:fillRect/>
          </a:stretch>
        </p:blipFill>
        <p:spPr>
          <a:xfrm>
            <a:off x="2097821" y="2052918"/>
            <a:ext cx="5236348" cy="2081530"/>
          </a:xfrm>
          <a:prstGeom prst="rect">
            <a:avLst/>
          </a:prstGeom>
        </p:spPr>
      </p:pic>
    </p:spTree>
    <p:extLst>
      <p:ext uri="{BB962C8B-B14F-4D97-AF65-F5344CB8AC3E}">
        <p14:creationId xmlns:p14="http://schemas.microsoft.com/office/powerpoint/2010/main" val="312488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p:txBody>
          <a:bodyPr/>
          <a:lstStyle/>
          <a:p>
            <a:r>
              <a:rPr lang="en-US" dirty="0"/>
              <a:t>Problem Statement</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231900"/>
                <a:ext cx="5942479" cy="3200399"/>
              </a:xfrm>
            </p:spPr>
            <p:txBody>
              <a:bodyPr/>
              <a:lstStyle/>
              <a:p>
                <a:pPr marL="342900" indent="-342900">
                  <a:buFont typeface="Arial" panose="020B0604020202020204" pitchFamily="34" charset="0"/>
                  <a:buChar char="•"/>
                </a:pPr>
                <a:r>
                  <a:rPr lang="en-US" b="1" dirty="0"/>
                  <a:t>Goal: </a:t>
                </a:r>
                <a:r>
                  <a:rPr lang="en-US" dirty="0"/>
                  <a:t>Reach a target object, grasp it</a:t>
                </a:r>
              </a:p>
              <a:p>
                <a:pPr marL="342900" indent="-342900">
                  <a:buFont typeface="Arial" panose="020B0604020202020204" pitchFamily="34" charset="0"/>
                  <a:buChar char="•"/>
                </a:pPr>
                <a:r>
                  <a:rPr lang="en-US" b="1" dirty="0"/>
                  <a:t>Given: </a:t>
                </a:r>
                <a:r>
                  <a:rPr lang="en-US" dirty="0"/>
                  <a:t>Physical Robotic Arm (Baxter), PPS graph representation</a:t>
                </a:r>
              </a:p>
              <a:p>
                <a:pPr marL="342900" indent="-342900">
                  <a:buFont typeface="Arial" panose="020B0604020202020204" pitchFamily="34" charset="0"/>
                  <a:buChar char="•"/>
                </a:pPr>
                <a:r>
                  <a:rPr lang="en-US" b="1" dirty="0"/>
                  <a:t>Task: </a:t>
                </a:r>
                <a:r>
                  <a:rPr lang="en-US" dirty="0"/>
                  <a:t>Select desirable goal arm states, plan trajectories to reach</a:t>
                </a:r>
                <a:endParaRPr lang="en-US" b="1" dirty="0"/>
              </a:p>
              <a:p>
                <a:pPr marL="342900" indent="-342900">
                  <a:buFont typeface="Arial" panose="020B0604020202020204" pitchFamily="34" charset="0"/>
                  <a:buChar char="•"/>
                </a:pPr>
                <a:r>
                  <a:rPr lang="en-US" b="1" dirty="0"/>
                  <a:t>Constraint: </a:t>
                </a:r>
                <a:r>
                  <a:rPr lang="en-US" dirty="0"/>
                  <a:t>Single RGB-D input without any prior knowledge</a:t>
                </a:r>
                <a:r>
                  <a:rPr lang="en-US" sz="1400" dirty="0">
                    <a:solidFill>
                      <a:srgbClr val="0F1419"/>
                    </a:solidFill>
                    <a:latin typeface="TwitterChirp"/>
                  </a:rPr>
                  <a:t>(geometry, kinematics, dynamics of the arm)</a:t>
                </a:r>
                <a:r>
                  <a:rPr lang="en-US" sz="1400" dirty="0"/>
                  <a:t>, </a:t>
                </a:r>
                <a:r>
                  <a:rPr lang="en-US" dirty="0"/>
                  <a:t>Proprioceptive vectors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i="1">
                            <a:latin typeface="Cambria Math" panose="02040503050406030204" pitchFamily="18" charset="0"/>
                          </a:rPr>
                          <m:t>𝑖</m:t>
                        </m:r>
                      </m:sub>
                    </m:sSub>
                  </m:oMath>
                </a14:m>
                <a:endParaRPr lang="en-US" dirty="0"/>
              </a:p>
              <a:p>
                <a:endParaRPr lang="en-US" dirty="0"/>
              </a:p>
              <a:p>
                <a:endParaRPr lang="en-US" sz="1400" dirty="0"/>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solidFill>
                    <a:srgbClr val="0F1419"/>
                  </a:solidFill>
                  <a:latin typeface="TwitterChirp"/>
                </a:endParaRPr>
              </a:p>
              <a:p>
                <a:pPr marL="342900" indent="-342900">
                  <a:buFont typeface="Arial" panose="020B0604020202020204" pitchFamily="34" charset="0"/>
                  <a:buChar char="•"/>
                </a:pPr>
                <a:endParaRPr lang="en-US" dirty="0"/>
              </a:p>
            </p:txBody>
          </p:sp>
        </mc:Choice>
        <mc:Fallback xmlns="">
          <p:sp>
            <p:nvSpPr>
              <p:cNvPr id="3" name="Subtitle 2">
                <a:extLst>
                  <a:ext uri="{FF2B5EF4-FFF2-40B4-BE49-F238E27FC236}">
                    <a16:creationId xmlns:a16="http://schemas.microsoft.com/office/drawing/2014/main" id="{0B803F52-9B9C-2347-87CC-C78B18620E45}"/>
                  </a:ext>
                </a:extLst>
              </p:cNvPr>
              <p:cNvSpPr>
                <a:spLocks noGrp="1" noRot="1" noChangeAspect="1" noMove="1" noResize="1" noEditPoints="1" noAdjustHandles="1" noChangeArrowheads="1" noChangeShapeType="1" noTextEdit="1"/>
              </p:cNvSpPr>
              <p:nvPr>
                <p:ph type="subTitle" idx="1"/>
              </p:nvPr>
            </p:nvSpPr>
            <p:spPr>
              <a:xfrm>
                <a:off x="628650" y="1231900"/>
                <a:ext cx="5942479" cy="3200399"/>
              </a:xfrm>
              <a:blipFill>
                <a:blip r:embed="rId3"/>
                <a:stretch>
                  <a:fillRect l="-1279" t="-1976" r="-1279" b="-1581"/>
                </a:stretch>
              </a:blipFill>
            </p:spPr>
            <p:txBody>
              <a:bodyPr/>
              <a:lstStyle/>
              <a:p>
                <a:r>
                  <a:rPr lang="en-US">
                    <a:noFill/>
                  </a:rPr>
                  <a:t> </a:t>
                </a:r>
              </a:p>
            </p:txBody>
          </p:sp>
        </mc:Fallback>
      </mc:AlternateContent>
    </p:spTree>
    <p:extLst>
      <p:ext uri="{BB962C8B-B14F-4D97-AF65-F5344CB8AC3E}">
        <p14:creationId xmlns:p14="http://schemas.microsoft.com/office/powerpoint/2010/main" val="198642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161924" y="226024"/>
            <a:ext cx="8820151" cy="708025"/>
          </a:xfrm>
        </p:spPr>
        <p:txBody>
          <a:bodyPr/>
          <a:lstStyle/>
          <a:p>
            <a:r>
              <a:rPr lang="en-US" dirty="0"/>
              <a:t>Background: Representation of PPS</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89154" y="1140460"/>
                <a:ext cx="6970014" cy="3200399"/>
              </a:xfrm>
            </p:spPr>
            <p:txBody>
              <a:bodyPr/>
              <a:lstStyle/>
              <a:p>
                <a:pPr marL="342900" indent="-342900">
                  <a:buFont typeface="Arial" panose="020B0604020202020204" pitchFamily="34" charset="0"/>
                  <a:buChar char="•"/>
                </a:pPr>
                <a:r>
                  <a:rPr lang="en-US" dirty="0"/>
                  <a:t>3000 Nodes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 -&gt; poses during motor babbling </a:t>
                </a:r>
                <a:r>
                  <a:rPr lang="en-US" dirty="0">
                    <a:solidFill>
                      <a:schemeClr val="tx1"/>
                    </a:solidFill>
                  </a:rPr>
                  <a:t>PPS graph -&gt; </a:t>
                </a:r>
                <a:r>
                  <a:rPr lang="en-US" dirty="0"/>
                  <a:t>maps q</a:t>
                </a:r>
                <a:r>
                  <a:rPr lang="en-US" baseline="-25000" dirty="0"/>
                  <a:t>i </a:t>
                </a:r>
                <a:r>
                  <a:rPr lang="en-US" dirty="0">
                    <a:solidFill>
                      <a:schemeClr val="tx1"/>
                    </a:solidFill>
                  </a:rPr>
                  <a:t>to visual percepts p</a:t>
                </a:r>
                <a:r>
                  <a:rPr lang="en-US" baseline="-25000" dirty="0"/>
                  <a:t>i</a:t>
                </a:r>
              </a:p>
              <a:p>
                <a:pPr marL="342900" indent="-342900">
                  <a:buFont typeface="Arial" panose="020B0604020202020204" pitchFamily="34" charset="0"/>
                  <a:buChar char="•"/>
                </a:pPr>
                <a:r>
                  <a:rPr lang="en-US" dirty="0"/>
                  <a:t>Each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oMath>
                </a14:m>
                <a:r>
                  <a:rPr lang="en-US" baseline="-25000" dirty="0"/>
                  <a:t> </a:t>
                </a:r>
                <a:r>
                  <a:rPr lang="en-US" dirty="0"/>
                  <a:t>stores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𝑞</m:t>
                        </m:r>
                      </m:e>
                      <m:sub>
                        <m:r>
                          <a:rPr lang="en-US" i="1">
                            <a:latin typeface="Cambria Math" panose="02040503050406030204" pitchFamily="18" charset="0"/>
                          </a:rPr>
                          <m:t>𝑖</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𝑝</m:t>
                        </m:r>
                      </m:e>
                      <m:sub>
                        <m:r>
                          <a:rPr lang="en-US" i="1">
                            <a:latin typeface="Cambria Math" panose="02040503050406030204" pitchFamily="18" charset="0"/>
                          </a:rPr>
                          <m:t>𝑖</m:t>
                        </m:r>
                      </m:sub>
                    </m:sSub>
                    <m:r>
                      <a:rPr lang="en-US" b="0" i="0" smtClean="0">
                        <a:latin typeface="Cambria Math" panose="02040503050406030204" pitchFamily="18" charset="0"/>
                      </a:rPr>
                      <m:t> &amp;</m:t>
                    </m:r>
                  </m:oMath>
                </a14:m>
                <a:r>
                  <a:rPr lang="en-US" dirty="0"/>
                  <a:t> edge e(</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𝑗</m:t>
                        </m:r>
                      </m:sub>
                    </m:sSub>
                  </m:oMath>
                </a14:m>
                <a:r>
                  <a:rPr lang="en-US" dirty="0"/>
                  <a:t>) connects </a:t>
                </a:r>
                <a:r>
                  <a:rPr lang="en-US" dirty="0" err="1"/>
                  <a:t>i,j</a:t>
                </a:r>
                <a:r>
                  <a:rPr lang="en-US" dirty="0"/>
                  <a:t> </a:t>
                </a:r>
                <a:r>
                  <a:rPr lang="en-US" sz="1600" dirty="0"/>
                  <a:t>(if Euclidian dist. ||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𝑞</m:t>
                        </m:r>
                      </m:e>
                      <m:sub>
                        <m:r>
                          <a:rPr lang="en-US" sz="1600" i="1">
                            <a:latin typeface="Cambria Math" panose="02040503050406030204" pitchFamily="18" charset="0"/>
                          </a:rPr>
                          <m:t>𝑖</m:t>
                        </m:r>
                      </m:sub>
                    </m:sSub>
                    <m:r>
                      <a:rPr lang="en-US" sz="1600" i="1">
                        <a:latin typeface="Cambria Math" panose="02040503050406030204" pitchFamily="18" charset="0"/>
                      </a:rPr>
                      <m:t> </m:t>
                    </m:r>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𝑞</m:t>
                        </m:r>
                      </m:e>
                      <m:sub>
                        <m:r>
                          <a:rPr lang="en-US" sz="1600" b="0" i="1" smtClean="0">
                            <a:latin typeface="Cambria Math" panose="02040503050406030204" pitchFamily="18" charset="0"/>
                          </a:rPr>
                          <m:t>𝑗</m:t>
                        </m:r>
                      </m:sub>
                    </m:sSub>
                    <m:r>
                      <a:rPr lang="en-US" sz="1600" i="1">
                        <a:latin typeface="Cambria Math" panose="02040503050406030204" pitchFamily="18" charset="0"/>
                      </a:rPr>
                      <m:t> </m:t>
                    </m:r>
                  </m:oMath>
                </a14:m>
                <a:r>
                  <a:rPr lang="en-US" sz="1600" dirty="0"/>
                  <a:t>|| between them is sufficiently small)</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p:txBody>
          </p:sp>
        </mc:Choice>
        <mc:Fallback xmlns="">
          <p:sp>
            <p:nvSpPr>
              <p:cNvPr id="3" name="Subtitle 2">
                <a:extLst>
                  <a:ext uri="{FF2B5EF4-FFF2-40B4-BE49-F238E27FC236}">
                    <a16:creationId xmlns:a16="http://schemas.microsoft.com/office/drawing/2014/main" id="{0B803F52-9B9C-2347-87CC-C78B18620E45}"/>
                  </a:ext>
                </a:extLst>
              </p:cNvPr>
              <p:cNvSpPr>
                <a:spLocks noGrp="1" noRot="1" noChangeAspect="1" noMove="1" noResize="1" noEditPoints="1" noAdjustHandles="1" noChangeArrowheads="1" noChangeShapeType="1" noTextEdit="1"/>
              </p:cNvSpPr>
              <p:nvPr>
                <p:ph type="subTitle" idx="1"/>
              </p:nvPr>
            </p:nvSpPr>
            <p:spPr>
              <a:xfrm>
                <a:off x="89154" y="1140460"/>
                <a:ext cx="6970014" cy="3200399"/>
              </a:xfrm>
              <a:blipFill>
                <a:blip r:embed="rId3"/>
                <a:stretch>
                  <a:fillRect l="-1275" t="-1976" r="-182"/>
                </a:stretch>
              </a:blipFill>
            </p:spPr>
            <p:txBody>
              <a:bodyPr/>
              <a:lstStyle/>
              <a:p>
                <a:r>
                  <a:rPr lang="en-US">
                    <a:noFill/>
                  </a:rPr>
                  <a:t> </a:t>
                </a:r>
              </a:p>
            </p:txBody>
          </p:sp>
        </mc:Fallback>
      </mc:AlternateContent>
      <p:pic>
        <p:nvPicPr>
          <p:cNvPr id="9" name="Picture 8" descr="Text&#10;&#10;Description automatically generated with low confidence">
            <a:extLst>
              <a:ext uri="{FF2B5EF4-FFF2-40B4-BE49-F238E27FC236}">
                <a16:creationId xmlns:a16="http://schemas.microsoft.com/office/drawing/2014/main" id="{696ECD63-60E2-58EA-1E88-D55C9A0C8C74}"/>
              </a:ext>
            </a:extLst>
          </p:cNvPr>
          <p:cNvPicPr>
            <a:picLocks noChangeAspect="1"/>
          </p:cNvPicPr>
          <p:nvPr/>
        </p:nvPicPr>
        <p:blipFill>
          <a:blip r:embed="rId4"/>
          <a:stretch>
            <a:fillRect/>
          </a:stretch>
        </p:blipFill>
        <p:spPr>
          <a:xfrm>
            <a:off x="329169" y="2598257"/>
            <a:ext cx="4691940" cy="713991"/>
          </a:xfrm>
          <a:prstGeom prst="rect">
            <a:avLst/>
          </a:prstGeom>
        </p:spPr>
      </p:pic>
      <p:pic>
        <p:nvPicPr>
          <p:cNvPr id="12" name="Picture 11" descr="Diagram&#10;&#10;Description automatically generated">
            <a:extLst>
              <a:ext uri="{FF2B5EF4-FFF2-40B4-BE49-F238E27FC236}">
                <a16:creationId xmlns:a16="http://schemas.microsoft.com/office/drawing/2014/main" id="{38FB0C31-31C3-7691-35DD-EC4B33CAD6DB}"/>
              </a:ext>
            </a:extLst>
          </p:cNvPr>
          <p:cNvPicPr>
            <a:picLocks noChangeAspect="1"/>
          </p:cNvPicPr>
          <p:nvPr/>
        </p:nvPicPr>
        <p:blipFill>
          <a:blip r:embed="rId5"/>
          <a:stretch>
            <a:fillRect/>
          </a:stretch>
        </p:blipFill>
        <p:spPr>
          <a:xfrm>
            <a:off x="5269967" y="2598258"/>
            <a:ext cx="1992639" cy="2198774"/>
          </a:xfrm>
          <a:prstGeom prst="rect">
            <a:avLst/>
          </a:prstGeom>
        </p:spPr>
      </p:pic>
      <p:pic>
        <p:nvPicPr>
          <p:cNvPr id="14" name="Picture 13" descr="A picture containing indoor, device&#10;&#10;Description automatically generated">
            <a:extLst>
              <a:ext uri="{FF2B5EF4-FFF2-40B4-BE49-F238E27FC236}">
                <a16:creationId xmlns:a16="http://schemas.microsoft.com/office/drawing/2014/main" id="{73CA9508-61D4-5303-30B7-622BCACE60D7}"/>
              </a:ext>
            </a:extLst>
          </p:cNvPr>
          <p:cNvPicPr>
            <a:picLocks noChangeAspect="1"/>
          </p:cNvPicPr>
          <p:nvPr/>
        </p:nvPicPr>
        <p:blipFill>
          <a:blip r:embed="rId6"/>
          <a:stretch>
            <a:fillRect/>
          </a:stretch>
        </p:blipFill>
        <p:spPr>
          <a:xfrm>
            <a:off x="7262606" y="931509"/>
            <a:ext cx="1766021" cy="166674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28A03D1-DEB0-8750-C1DD-8DE463FDAE38}"/>
                  </a:ext>
                </a:extLst>
              </p:cNvPr>
              <p:cNvSpPr txBox="1"/>
              <p:nvPr/>
            </p:nvSpPr>
            <p:spPr>
              <a:xfrm>
                <a:off x="445002" y="3311025"/>
                <a:ext cx="1529342" cy="740395"/>
              </a:xfrm>
              <a:prstGeom prst="rect">
                <a:avLst/>
              </a:prstGeom>
              <a:noFill/>
            </p:spPr>
            <p:txBody>
              <a:bodyPr wrap="square" rtlCol="0">
                <a:spAutoFit/>
              </a:bodyPr>
              <a:lstStyle/>
              <a:p>
                <a:r>
                  <a:rPr lang="en-US" dirty="0"/>
                  <a:t>q</a:t>
                </a:r>
                <a:r>
                  <a:rPr lang="en-US" baseline="-25000" dirty="0"/>
                  <a:t>i</a:t>
                </a:r>
                <a:r>
                  <a:rPr lang="en-US" dirty="0"/>
                  <a:t>= </a:t>
                </a:r>
                <a14:m>
                  <m:oMath xmlns:m="http://schemas.openxmlformats.org/officeDocument/2006/math">
                    <m:d>
                      <m:dPr>
                        <m:begChr m:val="⟨"/>
                        <m:endChr m:val="⟩"/>
                        <m:ctrlPr>
                          <a:rPr lang="en-US" i="1">
                            <a:latin typeface="Cambria Math" panose="02040503050406030204" pitchFamily="18" charset="0"/>
                          </a:rPr>
                        </m:ctrlPr>
                      </m:dPr>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𝑞</m:t>
                            </m:r>
                          </m:e>
                          <m:sub>
                            <m:r>
                              <a:rPr lang="en-US" b="0" i="1" smtClean="0">
                                <a:latin typeface="Cambria Math" panose="02040503050406030204" pitchFamily="18" charset="0"/>
                              </a:rPr>
                              <m:t>𝑖</m:t>
                            </m:r>
                          </m:sub>
                          <m:sup>
                            <m:r>
                              <a:rPr lang="en-US" b="0" i="1" smtClean="0">
                                <a:latin typeface="Cambria Math" panose="02040503050406030204" pitchFamily="18" charset="0"/>
                              </a:rPr>
                              <m:t>1</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1">
                                <a:latin typeface="Cambria Math" panose="02040503050406030204" pitchFamily="18" charset="0"/>
                              </a:rPr>
                              <m:t>𝑖</m:t>
                            </m:r>
                          </m:sub>
                          <m:sup>
                            <m:r>
                              <a:rPr lang="en-US" b="0" i="1" smtClean="0">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1">
                                <a:latin typeface="Cambria Math" panose="02040503050406030204" pitchFamily="18" charset="0"/>
                              </a:rPr>
                              <m:t>𝑖</m:t>
                            </m:r>
                          </m:sub>
                          <m:sup>
                            <m:r>
                              <a:rPr lang="en-US" b="0" i="1" smtClean="0">
                                <a:latin typeface="Cambria Math" panose="02040503050406030204" pitchFamily="18" charset="0"/>
                              </a:rPr>
                              <m:t>7</m:t>
                            </m:r>
                          </m:sup>
                        </m:sSubSup>
                      </m:e>
                    </m:d>
                  </m:oMath>
                </a14:m>
                <a:endParaRPr lang="en-US" b="0" dirty="0"/>
              </a:p>
              <a:p>
                <a:r>
                  <a:rPr lang="en-US" b="1" dirty="0"/>
                  <a:t>Proprioceptive vectors </a:t>
                </a:r>
              </a:p>
            </p:txBody>
          </p:sp>
        </mc:Choice>
        <mc:Fallback xmlns="">
          <p:sp>
            <p:nvSpPr>
              <p:cNvPr id="15" name="TextBox 14">
                <a:extLst>
                  <a:ext uri="{FF2B5EF4-FFF2-40B4-BE49-F238E27FC236}">
                    <a16:creationId xmlns:a16="http://schemas.microsoft.com/office/drawing/2014/main" id="{328A03D1-DEB0-8750-C1DD-8DE463FDAE38}"/>
                  </a:ext>
                </a:extLst>
              </p:cNvPr>
              <p:cNvSpPr txBox="1">
                <a:spLocks noRot="1" noChangeAspect="1" noMove="1" noResize="1" noEditPoints="1" noAdjustHandles="1" noChangeArrowheads="1" noChangeShapeType="1" noTextEdit="1"/>
              </p:cNvSpPr>
              <p:nvPr/>
            </p:nvSpPr>
            <p:spPr>
              <a:xfrm>
                <a:off x="445002" y="3311025"/>
                <a:ext cx="1529342" cy="740395"/>
              </a:xfrm>
              <a:prstGeom prst="rect">
                <a:avLst/>
              </a:prstGeom>
              <a:blipFill>
                <a:blip r:embed="rId7"/>
                <a:stretch>
                  <a:fillRect l="-826" b="-666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3CBAF84F-5173-54B2-9DEB-828F43D6035F}"/>
              </a:ext>
            </a:extLst>
          </p:cNvPr>
          <p:cNvSpPr txBox="1"/>
          <p:nvPr/>
        </p:nvSpPr>
        <p:spPr>
          <a:xfrm>
            <a:off x="3435061" y="3310883"/>
            <a:ext cx="1529342" cy="923330"/>
          </a:xfrm>
          <a:prstGeom prst="rect">
            <a:avLst/>
          </a:prstGeom>
          <a:noFill/>
        </p:spPr>
        <p:txBody>
          <a:bodyPr wrap="square" rtlCol="0">
            <a:spAutoFit/>
          </a:bodyPr>
          <a:lstStyle/>
          <a:p>
            <a:r>
              <a:rPr lang="en-US" dirty="0"/>
              <a:t>p</a:t>
            </a:r>
            <a:r>
              <a:rPr lang="en-US" baseline="-25000" dirty="0"/>
              <a:t>i</a:t>
            </a:r>
            <a:r>
              <a:rPr lang="en-US" dirty="0"/>
              <a:t>=(</a:t>
            </a:r>
            <a:r>
              <a:rPr lang="en-US" dirty="0">
                <a:effectLst/>
                <a:latin typeface="CMR10"/>
              </a:rPr>
              <a:t>160 </a:t>
            </a:r>
            <a:r>
              <a:rPr lang="en-US" dirty="0">
                <a:effectLst/>
                <a:latin typeface="CMSY10"/>
              </a:rPr>
              <a:t>× </a:t>
            </a:r>
            <a:r>
              <a:rPr lang="en-US" dirty="0">
                <a:effectLst/>
                <a:latin typeface="CMR10"/>
              </a:rPr>
              <a:t>120</a:t>
            </a:r>
            <a:r>
              <a:rPr lang="en-US" dirty="0">
                <a:effectLst/>
                <a:latin typeface="NimbusRomNo9L"/>
              </a:rPr>
              <a:t>) RGB-D images </a:t>
            </a:r>
          </a:p>
          <a:p>
            <a:r>
              <a:rPr lang="en-US" b="1" dirty="0">
                <a:latin typeface="NimbusRomNo9L"/>
              </a:rPr>
              <a:t>Visual Percepts</a:t>
            </a:r>
            <a:endParaRPr lang="en-US" b="1" dirty="0"/>
          </a:p>
          <a:p>
            <a:endParaRPr lang="en-US" dirty="0"/>
          </a:p>
        </p:txBody>
      </p:sp>
      <p:sp>
        <p:nvSpPr>
          <p:cNvPr id="18" name="TextBox 17">
            <a:extLst>
              <a:ext uri="{FF2B5EF4-FFF2-40B4-BE49-F238E27FC236}">
                <a16:creationId xmlns:a16="http://schemas.microsoft.com/office/drawing/2014/main" id="{41AA05D2-B05C-FB5B-AEBD-A1FD0016A601}"/>
              </a:ext>
            </a:extLst>
          </p:cNvPr>
          <p:cNvSpPr txBox="1"/>
          <p:nvPr/>
        </p:nvSpPr>
        <p:spPr>
          <a:xfrm>
            <a:off x="3032778" y="4677657"/>
            <a:ext cx="4672584" cy="507831"/>
          </a:xfrm>
          <a:prstGeom prst="rect">
            <a:avLst/>
          </a:prstGeom>
          <a:noFill/>
        </p:spPr>
        <p:txBody>
          <a:bodyPr wrap="square">
            <a:spAutoFit/>
          </a:bodyPr>
          <a:lstStyle/>
          <a:p>
            <a:r>
              <a:rPr lang="en-US" dirty="0"/>
              <a:t>Image credit: </a:t>
            </a:r>
            <a:r>
              <a:rPr lang="en-US" dirty="0">
                <a:hlinkClick r:id="rId8"/>
              </a:rPr>
              <a:t>https://sdk.rethinkrobotics.com/wiki/Hardware_Specifications</a:t>
            </a:r>
            <a:endParaRPr lang="en-US" dirty="0"/>
          </a:p>
        </p:txBody>
      </p:sp>
    </p:spTree>
    <p:extLst>
      <p:ext uri="{BB962C8B-B14F-4D97-AF65-F5344CB8AC3E}">
        <p14:creationId xmlns:p14="http://schemas.microsoft.com/office/powerpoint/2010/main" val="56660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161924" y="226024"/>
            <a:ext cx="8820151" cy="708025"/>
          </a:xfrm>
        </p:spPr>
        <p:txBody>
          <a:bodyPr/>
          <a:lstStyle/>
          <a:p>
            <a:r>
              <a:rPr lang="en-US" dirty="0"/>
              <a:t>Background: Representation of PPS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dirty="0"/>
              <a:t>Generating </a:t>
            </a:r>
            <a:r>
              <a:rPr lang="en-US" dirty="0">
                <a:solidFill>
                  <a:schemeClr val="tx1"/>
                </a:solidFill>
              </a:rPr>
              <a:t>PPS during motor babbling (video)</a:t>
            </a:r>
            <a:endParaRPr lang="en-US" baseline="-25000" dirty="0">
              <a:solidFill>
                <a:schemeClr val="tx1"/>
              </a:solidFill>
            </a:endParaRPr>
          </a:p>
          <a:p>
            <a:pPr marL="342900" indent="-342900">
              <a:buFont typeface="Arial" panose="020B0604020202020204" pitchFamily="34" charset="0"/>
              <a:buChar char="•"/>
            </a:pPr>
            <a:endParaRPr lang="en-US" baseline="-25000" dirty="0">
              <a:solidFill>
                <a:schemeClr val="tx1"/>
              </a:solidFill>
            </a:endParaRPr>
          </a:p>
          <a:p>
            <a:pPr marL="342900" indent="-342900">
              <a:buFont typeface="Arial" panose="020B0604020202020204" pitchFamily="34" charset="0"/>
              <a:buChar char="•"/>
            </a:pPr>
            <a:endParaRPr lang="en-US" sz="1400" dirty="0">
              <a:solidFill>
                <a:schemeClr val="tx1"/>
              </a:solidFill>
            </a:endParaRPr>
          </a:p>
        </p:txBody>
      </p:sp>
      <p:pic>
        <p:nvPicPr>
          <p:cNvPr id="7" name="Visualization of PPS Graph Exploration with Current Node RGB Images">
            <a:hlinkClick r:id="" action="ppaction://media"/>
            <a:extLst>
              <a:ext uri="{FF2B5EF4-FFF2-40B4-BE49-F238E27FC236}">
                <a16:creationId xmlns:a16="http://schemas.microsoft.com/office/drawing/2014/main" id="{F08EF828-4005-CCA6-45BA-F1FFF5EE14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2866" y="1768213"/>
            <a:ext cx="4435386" cy="2383803"/>
          </a:xfrm>
          <a:prstGeom prst="rect">
            <a:avLst/>
          </a:prstGeom>
        </p:spPr>
      </p:pic>
    </p:spTree>
    <p:extLst>
      <p:ext uri="{BB962C8B-B14F-4D97-AF65-F5344CB8AC3E}">
        <p14:creationId xmlns:p14="http://schemas.microsoft.com/office/powerpoint/2010/main" val="65172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161924" y="226024"/>
            <a:ext cx="8820151" cy="708025"/>
          </a:xfrm>
        </p:spPr>
        <p:txBody>
          <a:bodyPr/>
          <a:lstStyle/>
          <a:p>
            <a:r>
              <a:rPr lang="en-US" dirty="0"/>
              <a:t>Background: Representation of PPS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p:txBody>
          <a:bodyPr/>
          <a:lstStyle/>
          <a:p>
            <a:pPr marL="342900" indent="-342900">
              <a:buFont typeface="Arial" panose="020B0604020202020204" pitchFamily="34" charset="0"/>
              <a:buChar char="•"/>
            </a:pPr>
            <a:r>
              <a:rPr lang="en-US" dirty="0"/>
              <a:t>Visualization of PPS</a:t>
            </a:r>
            <a:endParaRPr lang="en-US" baseline="-25000" dirty="0">
              <a:solidFill>
                <a:schemeClr val="tx1"/>
              </a:solidFill>
            </a:endParaRPr>
          </a:p>
          <a:p>
            <a:pPr marL="342900" indent="-342900">
              <a:buFont typeface="Arial" panose="020B0604020202020204" pitchFamily="34" charset="0"/>
              <a:buChar char="•"/>
            </a:pPr>
            <a:endParaRPr lang="en-US" baseline="-25000" dirty="0">
              <a:solidFill>
                <a:schemeClr val="tx1"/>
              </a:solidFill>
            </a:endParaRPr>
          </a:p>
          <a:p>
            <a:pPr marL="342900" indent="-342900">
              <a:buFont typeface="Arial" panose="020B0604020202020204" pitchFamily="34" charset="0"/>
              <a:buChar char="•"/>
            </a:pPr>
            <a:endParaRPr lang="en-US" sz="1400" dirty="0">
              <a:solidFill>
                <a:schemeClr val="tx1"/>
              </a:solidFill>
            </a:endParaRPr>
          </a:p>
        </p:txBody>
      </p:sp>
      <p:pic>
        <p:nvPicPr>
          <p:cNvPr id="5" name="Picture 4" descr="Graphical user interface, chart, application&#10;&#10;Description automatically generated">
            <a:extLst>
              <a:ext uri="{FF2B5EF4-FFF2-40B4-BE49-F238E27FC236}">
                <a16:creationId xmlns:a16="http://schemas.microsoft.com/office/drawing/2014/main" id="{189AFA5A-C38C-9EB4-6E2F-C241D8A144C9}"/>
              </a:ext>
            </a:extLst>
          </p:cNvPr>
          <p:cNvPicPr>
            <a:picLocks noChangeAspect="1"/>
          </p:cNvPicPr>
          <p:nvPr/>
        </p:nvPicPr>
        <p:blipFill>
          <a:blip r:embed="rId3"/>
          <a:stretch>
            <a:fillRect/>
          </a:stretch>
        </p:blipFill>
        <p:spPr>
          <a:xfrm>
            <a:off x="1980903" y="1833372"/>
            <a:ext cx="5182193" cy="2215388"/>
          </a:xfrm>
          <a:prstGeom prst="rect">
            <a:avLst/>
          </a:prstGeom>
        </p:spPr>
      </p:pic>
    </p:spTree>
    <p:extLst>
      <p:ext uri="{BB962C8B-B14F-4D97-AF65-F5344CB8AC3E}">
        <p14:creationId xmlns:p14="http://schemas.microsoft.com/office/powerpoint/2010/main" val="3725687473"/>
      </p:ext>
    </p:extLst>
  </p:cSld>
  <p:clrMapOvr>
    <a:masterClrMapping/>
  </p:clrMapOvr>
</p:sld>
</file>

<file path=ppt/theme/theme1.xml><?xml version="1.0" encoding="utf-8"?>
<a:theme xmlns:a="http://schemas.openxmlformats.org/drawingml/2006/main" name="Title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ntent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952</TotalTime>
  <Words>1653</Words>
  <Application>Microsoft Macintosh PowerPoint</Application>
  <PresentationFormat>On-screen Show (16:9)</PresentationFormat>
  <Paragraphs>213</Paragraphs>
  <Slides>31</Slides>
  <Notes>21</Notes>
  <HiddenSlides>0</HiddenSlides>
  <MMClips>2</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31</vt:i4>
      </vt:variant>
    </vt:vector>
  </HeadingPairs>
  <TitlesOfParts>
    <vt:vector size="55" baseType="lpstr">
      <vt:lpstr>Arial</vt:lpstr>
      <vt:lpstr>Calibri</vt:lpstr>
      <vt:lpstr>Calibri Light</vt:lpstr>
      <vt:lpstr>Cambria Math</vt:lpstr>
      <vt:lpstr>CMMI10</vt:lpstr>
      <vt:lpstr>CMMI7</vt:lpstr>
      <vt:lpstr>CMR10</vt:lpstr>
      <vt:lpstr>CMR7</vt:lpstr>
      <vt:lpstr>CMSY10</vt:lpstr>
      <vt:lpstr>Helvetica Neue</vt:lpstr>
      <vt:lpstr>HelveticaNeue Regular</vt:lpstr>
      <vt:lpstr>NimbusRomNo9L</vt:lpstr>
      <vt:lpstr>Söhne</vt:lpstr>
      <vt:lpstr>TwitterChirp</vt:lpstr>
      <vt:lpstr>Title Slide 1</vt:lpstr>
      <vt:lpstr>Title Slide 2</vt:lpstr>
      <vt:lpstr>Title Slide 3</vt:lpstr>
      <vt:lpstr>Title Slide 4</vt:lpstr>
      <vt:lpstr>Title Slide 5</vt:lpstr>
      <vt:lpstr>Title Slide 6</vt:lpstr>
      <vt:lpstr>Content Slide 1</vt:lpstr>
      <vt:lpstr>Content Slide 2</vt:lpstr>
      <vt:lpstr>Content Slide 3</vt:lpstr>
      <vt:lpstr>Content Slide 4</vt:lpstr>
      <vt:lpstr>Learning to Grasp by Extending the Peri-Personal Space Graph (Published: 2018 IEEE/RSJ International Conference on Intelligent Robots and Systems (IROS))</vt:lpstr>
      <vt:lpstr>About Author</vt:lpstr>
      <vt:lpstr>Content</vt:lpstr>
      <vt:lpstr>Motivation</vt:lpstr>
      <vt:lpstr>What is Peri-Personal Space (PPS)</vt:lpstr>
      <vt:lpstr>Problem Statement</vt:lpstr>
      <vt:lpstr>Background: Representation of PPS</vt:lpstr>
      <vt:lpstr>Background: Representation of PPS</vt:lpstr>
      <vt:lpstr>Background: Representation of PPS</vt:lpstr>
      <vt:lpstr>Vision of the robot</vt:lpstr>
      <vt:lpstr>Background: Using target binary mask</vt:lpstr>
      <vt:lpstr>Background: Using target binary mask</vt:lpstr>
      <vt:lpstr>Background: Learning to Reach</vt:lpstr>
      <vt:lpstr>Methodology of the solution: Planning a Reach and Grasp</vt:lpstr>
      <vt:lpstr>Methodology: Planning a Reach</vt:lpstr>
      <vt:lpstr>Planning a Reach: Mathematical formulation  </vt:lpstr>
      <vt:lpstr>Planning a Reach: Visualization  </vt:lpstr>
      <vt:lpstr>Planning a Reach: To improve  </vt:lpstr>
      <vt:lpstr>Planning a Reach: Jacobian  </vt:lpstr>
      <vt:lpstr>Learning to Grasp: Steps</vt:lpstr>
      <vt:lpstr>Learning to Grasp: Cosine Similarity</vt:lpstr>
      <vt:lpstr>Learning to Grasp: </vt:lpstr>
      <vt:lpstr>Learning to Grasp: Jacobian and inverse</vt:lpstr>
      <vt:lpstr>Experiment 1:</vt:lpstr>
      <vt:lpstr>Experiment 2</vt:lpstr>
      <vt:lpstr>Experiment 2</vt:lpstr>
      <vt:lpstr>Conclusion</vt:lpstr>
      <vt:lpstr>Discussion</vt:lpstr>
      <vt:lpstr>Discussion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Upasana Thakuria</cp:lastModifiedBy>
  <cp:revision>23</cp:revision>
  <dcterms:created xsi:type="dcterms:W3CDTF">2017-05-23T17:12:40Z</dcterms:created>
  <dcterms:modified xsi:type="dcterms:W3CDTF">2023-03-28T16:56:39Z</dcterms:modified>
</cp:coreProperties>
</file>