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等线"/>
      </a:defRPr>
    </a:lvl1pPr>
    <a:lvl2pPr indent="228600" latinLnBrk="0">
      <a:defRPr sz="1200">
        <a:latin typeface="+mj-lt"/>
        <a:ea typeface="+mj-ea"/>
        <a:cs typeface="+mj-cs"/>
        <a:sym typeface="等线"/>
      </a:defRPr>
    </a:lvl2pPr>
    <a:lvl3pPr indent="457200" latinLnBrk="0">
      <a:defRPr sz="1200">
        <a:latin typeface="+mj-lt"/>
        <a:ea typeface="+mj-ea"/>
        <a:cs typeface="+mj-cs"/>
        <a:sym typeface="等线"/>
      </a:defRPr>
    </a:lvl3pPr>
    <a:lvl4pPr indent="685800" latinLnBrk="0">
      <a:defRPr sz="1200">
        <a:latin typeface="+mj-lt"/>
        <a:ea typeface="+mj-ea"/>
        <a:cs typeface="+mj-cs"/>
        <a:sym typeface="等线"/>
      </a:defRPr>
    </a:lvl4pPr>
    <a:lvl5pPr indent="914400" latinLnBrk="0">
      <a:defRPr sz="1200">
        <a:latin typeface="+mj-lt"/>
        <a:ea typeface="+mj-ea"/>
        <a:cs typeface="+mj-cs"/>
        <a:sym typeface="等线"/>
      </a:defRPr>
    </a:lvl5pPr>
    <a:lvl6pPr indent="1143000" latinLnBrk="0">
      <a:defRPr sz="1200">
        <a:latin typeface="+mj-lt"/>
        <a:ea typeface="+mj-ea"/>
        <a:cs typeface="+mj-cs"/>
        <a:sym typeface="等线"/>
      </a:defRPr>
    </a:lvl6pPr>
    <a:lvl7pPr indent="1371600" latinLnBrk="0">
      <a:defRPr sz="1200">
        <a:latin typeface="+mj-lt"/>
        <a:ea typeface="+mj-ea"/>
        <a:cs typeface="+mj-cs"/>
        <a:sym typeface="等线"/>
      </a:defRPr>
    </a:lvl7pPr>
    <a:lvl8pPr indent="1600200" latinLnBrk="0">
      <a:defRPr sz="1200">
        <a:latin typeface="+mj-lt"/>
        <a:ea typeface="+mj-ea"/>
        <a:cs typeface="+mj-cs"/>
        <a:sym typeface="等线"/>
      </a:defRPr>
    </a:lvl8pPr>
    <a:lvl9pPr indent="1828800" latinLnBrk="0">
      <a:defRPr sz="1200">
        <a:latin typeface="+mj-lt"/>
        <a:ea typeface="+mj-ea"/>
        <a:cs typeface="+mj-cs"/>
        <a:sym typeface="等线"/>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r>
              <a:t>Hello everyone, my name is Youren Zhang, my topic for today’s presentation is about Swin-Transformer, a CNN network in transformer’s clothing.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13"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14" name="标题文本"/>
          <p:cNvSpPr txBox="1">
            <a:spLocks noGrp="1"/>
          </p:cNvSpPr>
          <p:nvPr>
            <p:ph type="title"/>
          </p:nvPr>
        </p:nvSpPr>
        <p:spPr>
          <a:xfrm>
            <a:off x="1524000" y="1122362"/>
            <a:ext cx="9144000" cy="2387601"/>
          </a:xfrm>
          <a:prstGeom prst="rect">
            <a:avLst/>
          </a:prstGeom>
        </p:spPr>
        <p:txBody>
          <a:bodyPr anchor="b"/>
          <a:lstStyle>
            <a:lvl1pPr algn="ctr">
              <a:defRPr sz="6000"/>
            </a:lvl1pPr>
          </a:lstStyle>
          <a:p>
            <a:r>
              <a:t>标题文本</a:t>
            </a:r>
          </a:p>
        </p:txBody>
      </p:sp>
      <p:sp>
        <p:nvSpPr>
          <p:cNvPr id="15" name="正文级别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6" name="幻灯片编号"/>
          <p:cNvSpPr txBox="1">
            <a:spLocks noGrp="1"/>
          </p:cNvSpPr>
          <p:nvPr>
            <p:ph type="sldNum" sz="quarter" idx="2"/>
          </p:nvPr>
        </p:nvSpPr>
        <p:spPr>
          <a:xfrm>
            <a:off x="5892800" y="6172200"/>
            <a:ext cx="2844800" cy="36830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节标题">
    <p:spTree>
      <p:nvGrpSpPr>
        <p:cNvPr id="1" name=""/>
        <p:cNvGrpSpPr/>
        <p:nvPr/>
      </p:nvGrpSpPr>
      <p:grpSpPr>
        <a:xfrm>
          <a:off x="0" y="0"/>
          <a:ext cx="0" cy="0"/>
          <a:chOff x="0" y="0"/>
          <a:chExt cx="0" cy="0"/>
        </a:xfrm>
      </p:grpSpPr>
      <p:pic>
        <p:nvPicPr>
          <p:cNvPr id="30"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31" name="标题文本"/>
          <p:cNvSpPr txBox="1">
            <a:spLocks noGrp="1"/>
          </p:cNvSpPr>
          <p:nvPr>
            <p:ph type="title"/>
          </p:nvPr>
        </p:nvSpPr>
        <p:spPr>
          <a:xfrm>
            <a:off x="831850" y="1709738"/>
            <a:ext cx="10515600" cy="2852737"/>
          </a:xfrm>
          <a:prstGeom prst="rect">
            <a:avLst/>
          </a:prstGeom>
        </p:spPr>
        <p:txBody>
          <a:bodyPr anchor="b"/>
          <a:lstStyle>
            <a:lvl1pPr>
              <a:defRPr sz="6000"/>
            </a:lvl1pPr>
          </a:lstStyle>
          <a:p>
            <a:r>
              <a:t>标题文本</a:t>
            </a:r>
          </a:p>
        </p:txBody>
      </p:sp>
      <p:sp>
        <p:nvSpPr>
          <p:cNvPr id="32" name="正文级别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3" name="幻灯片编号"/>
          <p:cNvSpPr txBox="1">
            <a:spLocks noGrp="1"/>
          </p:cNvSpPr>
          <p:nvPr>
            <p:ph type="sldNum" sz="quarter" idx="2"/>
          </p:nvPr>
        </p:nvSpPr>
        <p:spPr>
          <a:xfrm>
            <a:off x="11080144" y="6404292"/>
            <a:ext cx="273657" cy="26924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两栏内容">
    <p:spTree>
      <p:nvGrpSpPr>
        <p:cNvPr id="1" name=""/>
        <p:cNvGrpSpPr/>
        <p:nvPr/>
      </p:nvGrpSpPr>
      <p:grpSpPr>
        <a:xfrm>
          <a:off x="0" y="0"/>
          <a:ext cx="0" cy="0"/>
          <a:chOff x="0" y="0"/>
          <a:chExt cx="0" cy="0"/>
        </a:xfrm>
      </p:grpSpPr>
      <p:pic>
        <p:nvPicPr>
          <p:cNvPr id="40"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41" name="标题文本"/>
          <p:cNvSpPr txBox="1">
            <a:spLocks noGrp="1"/>
          </p:cNvSpPr>
          <p:nvPr>
            <p:ph type="title"/>
          </p:nvPr>
        </p:nvSpPr>
        <p:spPr>
          <a:xfrm>
            <a:off x="838200" y="365125"/>
            <a:ext cx="10515600" cy="1325563"/>
          </a:xfrm>
          <a:prstGeom prst="rect">
            <a:avLst/>
          </a:prstGeom>
        </p:spPr>
        <p:txBody>
          <a:bodyPr/>
          <a:lstStyle/>
          <a:p>
            <a:r>
              <a:t>标题文本</a:t>
            </a:r>
          </a:p>
        </p:txBody>
      </p:sp>
      <p:sp>
        <p:nvSpPr>
          <p:cNvPr id="42" name="正文级别 1…"/>
          <p:cNvSpPr txBox="1">
            <a:spLocks noGrp="1"/>
          </p:cNvSpPr>
          <p:nvPr>
            <p:ph type="body" sz="half" idx="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3" name="幻灯片编号"/>
          <p:cNvSpPr txBox="1">
            <a:spLocks noGrp="1"/>
          </p:cNvSpPr>
          <p:nvPr>
            <p:ph type="sldNum" sz="quarter" idx="2"/>
          </p:nvPr>
        </p:nvSpPr>
        <p:spPr>
          <a:xfrm>
            <a:off x="11080144" y="6404292"/>
            <a:ext cx="273657" cy="26924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比较">
    <p:spTree>
      <p:nvGrpSpPr>
        <p:cNvPr id="1" name=""/>
        <p:cNvGrpSpPr/>
        <p:nvPr/>
      </p:nvGrpSpPr>
      <p:grpSpPr>
        <a:xfrm>
          <a:off x="0" y="0"/>
          <a:ext cx="0" cy="0"/>
          <a:chOff x="0" y="0"/>
          <a:chExt cx="0" cy="0"/>
        </a:xfrm>
      </p:grpSpPr>
      <p:pic>
        <p:nvPicPr>
          <p:cNvPr id="50"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51" name="标题文本"/>
          <p:cNvSpPr txBox="1">
            <a:spLocks noGrp="1"/>
          </p:cNvSpPr>
          <p:nvPr>
            <p:ph type="title"/>
          </p:nvPr>
        </p:nvSpPr>
        <p:spPr>
          <a:xfrm>
            <a:off x="839787" y="365125"/>
            <a:ext cx="10515601" cy="1325563"/>
          </a:xfrm>
          <a:prstGeom prst="rect">
            <a:avLst/>
          </a:prstGeom>
        </p:spPr>
        <p:txBody>
          <a:bodyPr/>
          <a:lstStyle/>
          <a:p>
            <a:r>
              <a:t>标题文本</a:t>
            </a:r>
          </a:p>
        </p:txBody>
      </p:sp>
      <p:sp>
        <p:nvSpPr>
          <p:cNvPr id="52" name="正文级别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53" name="文本占位符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4" name="幻灯片编号"/>
          <p:cNvSpPr txBox="1">
            <a:spLocks noGrp="1"/>
          </p:cNvSpPr>
          <p:nvPr>
            <p:ph type="sldNum" sz="quarter" idx="2"/>
          </p:nvPr>
        </p:nvSpPr>
        <p:spPr>
          <a:xfrm>
            <a:off x="11080144" y="6404292"/>
            <a:ext cx="273657" cy="26924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仅标题">
    <p:spTree>
      <p:nvGrpSpPr>
        <p:cNvPr id="1" name=""/>
        <p:cNvGrpSpPr/>
        <p:nvPr/>
      </p:nvGrpSpPr>
      <p:grpSpPr>
        <a:xfrm>
          <a:off x="0" y="0"/>
          <a:ext cx="0" cy="0"/>
          <a:chOff x="0" y="0"/>
          <a:chExt cx="0" cy="0"/>
        </a:xfrm>
      </p:grpSpPr>
      <p:pic>
        <p:nvPicPr>
          <p:cNvPr id="61"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62" name="标题文本"/>
          <p:cNvSpPr txBox="1">
            <a:spLocks noGrp="1"/>
          </p:cNvSpPr>
          <p:nvPr>
            <p:ph type="title"/>
          </p:nvPr>
        </p:nvSpPr>
        <p:spPr>
          <a:xfrm>
            <a:off x="838200" y="365125"/>
            <a:ext cx="10515600" cy="1325563"/>
          </a:xfrm>
          <a:prstGeom prst="rect">
            <a:avLst/>
          </a:prstGeom>
        </p:spPr>
        <p:txBody>
          <a:bodyPr/>
          <a:lstStyle/>
          <a:p>
            <a:r>
              <a:t>标题文本</a:t>
            </a:r>
          </a:p>
        </p:txBody>
      </p:sp>
      <p:sp>
        <p:nvSpPr>
          <p:cNvPr id="63" name="幻灯片编号"/>
          <p:cNvSpPr txBox="1">
            <a:spLocks noGrp="1"/>
          </p:cNvSpPr>
          <p:nvPr>
            <p:ph type="sldNum" sz="quarter" idx="2"/>
          </p:nvPr>
        </p:nvSpPr>
        <p:spPr>
          <a:xfrm>
            <a:off x="11080144" y="6404292"/>
            <a:ext cx="273657" cy="26924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pic>
        <p:nvPicPr>
          <p:cNvPr id="70"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71" name="幻灯片编号"/>
          <p:cNvSpPr txBox="1">
            <a:spLocks noGrp="1"/>
          </p:cNvSpPr>
          <p:nvPr>
            <p:ph type="sldNum" sz="quarter" idx="2"/>
          </p:nvPr>
        </p:nvSpPr>
        <p:spPr>
          <a:xfrm>
            <a:off x="11080144" y="6404292"/>
            <a:ext cx="273657" cy="26924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内容与标题">
    <p:spTree>
      <p:nvGrpSpPr>
        <p:cNvPr id="1" name=""/>
        <p:cNvGrpSpPr/>
        <p:nvPr/>
      </p:nvGrpSpPr>
      <p:grpSpPr>
        <a:xfrm>
          <a:off x="0" y="0"/>
          <a:ext cx="0" cy="0"/>
          <a:chOff x="0" y="0"/>
          <a:chExt cx="0" cy="0"/>
        </a:xfrm>
      </p:grpSpPr>
      <p:pic>
        <p:nvPicPr>
          <p:cNvPr id="78"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79"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t>标题文本</a:t>
            </a:r>
          </a:p>
        </p:txBody>
      </p:sp>
      <p:sp>
        <p:nvSpPr>
          <p:cNvPr id="80" name="正文级别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81" name="文本占位符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2" name="幻灯片编号"/>
          <p:cNvSpPr txBox="1">
            <a:spLocks noGrp="1"/>
          </p:cNvSpPr>
          <p:nvPr>
            <p:ph type="sldNum" sz="quarter" idx="2"/>
          </p:nvPr>
        </p:nvSpPr>
        <p:spPr>
          <a:xfrm>
            <a:off x="11080144" y="6404292"/>
            <a:ext cx="273657" cy="26924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pic>
        <p:nvPicPr>
          <p:cNvPr id="89" name="图片 7" descr="图片 7"/>
          <p:cNvPicPr>
            <a:picLocks noChangeAspect="1"/>
          </p:cNvPicPr>
          <p:nvPr/>
        </p:nvPicPr>
        <p:blipFill>
          <a:blip r:embed="rId2"/>
          <a:stretch>
            <a:fillRect/>
          </a:stretch>
        </p:blipFill>
        <p:spPr>
          <a:xfrm>
            <a:off x="8402256" y="172400"/>
            <a:ext cx="3483981" cy="739475"/>
          </a:xfrm>
          <a:prstGeom prst="rect">
            <a:avLst/>
          </a:prstGeom>
          <a:ln w="12700">
            <a:miter lim="400000"/>
          </a:ln>
        </p:spPr>
      </p:pic>
      <p:sp>
        <p:nvSpPr>
          <p:cNvPr id="90"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t>标题文本</a:t>
            </a:r>
          </a:p>
        </p:txBody>
      </p:sp>
      <p:sp>
        <p:nvSpPr>
          <p:cNvPr id="91" name="图片占位符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92" name="正文级别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93" name="幻灯片编号"/>
          <p:cNvSpPr txBox="1">
            <a:spLocks noGrp="1"/>
          </p:cNvSpPr>
          <p:nvPr>
            <p:ph type="sldNum" sz="quarter" idx="2"/>
          </p:nvPr>
        </p:nvSpPr>
        <p:spPr>
          <a:xfrm>
            <a:off x="11080144" y="6404292"/>
            <a:ext cx="273657" cy="269241"/>
          </a:xfrm>
          <a:prstGeom prst="rect">
            <a:avLst/>
          </a:prstGeom>
        </p:spPr>
        <p:txBody>
          <a:bodyPr/>
          <a:lstStyle>
            <a:lvl1pPr>
              <a:defRPr sz="1200" b="0">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7" descr="图片 7"/>
          <p:cNvPicPr>
            <a:picLocks noChangeAspect="1"/>
          </p:cNvPicPr>
          <p:nvPr/>
        </p:nvPicPr>
        <p:blipFill>
          <a:blip r:embed="rId11"/>
          <a:stretch>
            <a:fillRect/>
          </a:stretch>
        </p:blipFill>
        <p:spPr>
          <a:xfrm>
            <a:off x="8402256" y="172400"/>
            <a:ext cx="3483981" cy="739475"/>
          </a:xfrm>
          <a:prstGeom prst="rect">
            <a:avLst/>
          </a:prstGeom>
          <a:ln w="12700">
            <a:miter lim="400000"/>
          </a:ln>
        </p:spPr>
      </p:pic>
      <p:sp>
        <p:nvSpPr>
          <p:cNvPr id="3" name="幻灯片编号"/>
          <p:cNvSpPr txBox="1">
            <a:spLocks noGrp="1"/>
          </p:cNvSpPr>
          <p:nvPr>
            <p:ph type="sldNum" sz="quarter" idx="2"/>
          </p:nvPr>
        </p:nvSpPr>
        <p:spPr>
          <a:xfrm>
            <a:off x="11023639" y="6372542"/>
            <a:ext cx="330161" cy="332741"/>
          </a:xfrm>
          <a:prstGeom prst="rect">
            <a:avLst/>
          </a:prstGeom>
          <a:ln w="12700">
            <a:miter lim="400000"/>
          </a:ln>
        </p:spPr>
        <p:txBody>
          <a:bodyPr wrap="none" lIns="45719" rIns="45719" anchor="ctr">
            <a:spAutoFit/>
          </a:bodyPr>
          <a:lstStyle>
            <a:lvl1pPr algn="r">
              <a:defRPr sz="1600" b="1">
                <a:solidFill>
                  <a:srgbClr val="091F40"/>
                </a:solidFill>
              </a:defRPr>
            </a:lvl1pPr>
          </a:lstStyle>
          <a:p>
            <a:fld id="{86CB4B4D-7CA3-9044-876B-883B54F8677D}" type="slidenum">
              <a:t>‹#›</a:t>
            </a:fld>
            <a:endParaRPr/>
          </a:p>
        </p:txBody>
      </p:sp>
      <p:sp>
        <p:nvSpPr>
          <p:cNvPr id="4" name="直线连接符 7"/>
          <p:cNvSpPr/>
          <p:nvPr/>
        </p:nvSpPr>
        <p:spPr>
          <a:xfrm>
            <a:off x="-231494" y="1064871"/>
            <a:ext cx="12882624" cy="1"/>
          </a:xfrm>
          <a:prstGeom prst="line">
            <a:avLst/>
          </a:prstGeom>
          <a:ln w="28575">
            <a:solidFill>
              <a:srgbClr val="091F40"/>
            </a:solidFill>
            <a:miter/>
          </a:ln>
        </p:spPr>
        <p:txBody>
          <a:bodyPr lIns="45719" rIns="45719"/>
          <a:lstStyle/>
          <a:p>
            <a:endParaRPr/>
          </a:p>
        </p:txBody>
      </p:sp>
      <p:sp>
        <p:nvSpPr>
          <p:cNvPr id="5" name="标题文本"/>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标题文本</a:t>
            </a:r>
          </a:p>
        </p:txBody>
      </p:sp>
      <p:sp>
        <p:nvSpPr>
          <p:cNvPr id="6" name="正文级别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等线 Light"/>
          <a:ea typeface="等线 Light"/>
          <a:cs typeface="等线 Light"/>
          <a:sym typeface="等线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等线"/>
        </a:defRPr>
      </a:lvl9pPr>
    </p:bodyStyle>
    <p:otherStyle>
      <a:lvl1pPr marL="0" marR="0" indent="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1pPr>
      <a:lvl2pPr marL="0" marR="0" indent="4572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2pPr>
      <a:lvl3pPr marL="0" marR="0" indent="9144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3pPr>
      <a:lvl4pPr marL="0" marR="0" indent="13716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4pPr>
      <a:lvl5pPr marL="0" marR="0" indent="18288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5pPr>
      <a:lvl6pPr marL="0" marR="0" indent="22860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6pPr>
      <a:lvl7pPr marL="0" marR="0" indent="27432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7pPr>
      <a:lvl8pPr marL="0" marR="0" indent="32004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8pPr>
      <a:lvl9pPr marL="0" marR="0" indent="3657600" algn="r" defTabSz="9144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等线"/>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标题 1"/>
          <p:cNvSpPr txBox="1">
            <a:spLocks noGrp="1"/>
          </p:cNvSpPr>
          <p:nvPr>
            <p:ph type="ctrTitle"/>
          </p:nvPr>
        </p:nvSpPr>
        <p:spPr>
          <a:xfrm>
            <a:off x="1167419" y="2476111"/>
            <a:ext cx="9970397" cy="989186"/>
          </a:xfrm>
          <a:prstGeom prst="rect">
            <a:avLst/>
          </a:prstGeom>
        </p:spPr>
        <p:txBody>
          <a:bodyPr/>
          <a:lstStyle/>
          <a:p>
            <a:pPr>
              <a:defRPr sz="4800">
                <a:latin typeface="Georgia"/>
                <a:ea typeface="Georgia"/>
                <a:cs typeface="Georgia"/>
                <a:sym typeface="Georgia"/>
              </a:defRPr>
            </a:pPr>
            <a:r>
              <a:t>P</a:t>
            </a:r>
            <a:r>
              <a:rPr sz="4000"/>
              <a:t>RINCIPLES</a:t>
            </a:r>
            <a:r>
              <a:t> </a:t>
            </a:r>
            <a:r>
              <a:rPr sz="4000"/>
              <a:t>OF</a:t>
            </a:r>
            <a:r>
              <a:t> C</a:t>
            </a:r>
            <a:r>
              <a:rPr sz="4000"/>
              <a:t>ATEGORIZATION</a:t>
            </a:r>
          </a:p>
        </p:txBody>
      </p:sp>
      <p:sp>
        <p:nvSpPr>
          <p:cNvPr id="103" name="副标题 2"/>
          <p:cNvSpPr txBox="1">
            <a:spLocks noGrp="1"/>
          </p:cNvSpPr>
          <p:nvPr>
            <p:ph type="subTitle" sz="quarter" idx="1"/>
          </p:nvPr>
        </p:nvSpPr>
        <p:spPr>
          <a:xfrm>
            <a:off x="1524000" y="3602034"/>
            <a:ext cx="9144000" cy="562190"/>
          </a:xfrm>
          <a:prstGeom prst="rect">
            <a:avLst/>
          </a:prstGeom>
        </p:spPr>
        <p:txBody>
          <a:bodyPr/>
          <a:lstStyle>
            <a:lvl1pPr>
              <a:defRPr>
                <a:latin typeface="Georgia"/>
                <a:ea typeface="Georgia"/>
                <a:cs typeface="Georgia"/>
                <a:sym typeface="Georgia"/>
              </a:defRPr>
            </a:lvl1pPr>
          </a:lstStyle>
          <a:p>
            <a:r>
              <a:t>Eleanor Rosch, 1978 </a:t>
            </a:r>
          </a:p>
        </p:txBody>
      </p:sp>
      <p:sp>
        <p:nvSpPr>
          <p:cNvPr id="104" name="文本框 6"/>
          <p:cNvSpPr txBox="1"/>
          <p:nvPr/>
        </p:nvSpPr>
        <p:spPr>
          <a:xfrm>
            <a:off x="4169865" y="4898854"/>
            <a:ext cx="4004554"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i="1">
                <a:latin typeface="Georgia"/>
                <a:ea typeface="Georgia"/>
                <a:cs typeface="Georgia"/>
                <a:sym typeface="Georgia"/>
              </a:defRPr>
            </a:pPr>
            <a:r>
              <a:t>Chenhui </a:t>
            </a:r>
            <a:r>
              <a:rPr i="0"/>
              <a:t>Zhao</a:t>
            </a:r>
            <a:r>
              <a:t> | </a:t>
            </a:r>
            <a:r>
              <a:rPr i="0"/>
              <a:t>chuizhao@umich.edu</a:t>
            </a:r>
          </a:p>
          <a:p>
            <a:pPr>
              <a:defRPr i="1">
                <a:latin typeface="Georgia"/>
                <a:ea typeface="Georgia"/>
                <a:cs typeface="Georgia"/>
                <a:sym typeface="Georgia"/>
              </a:defRPr>
            </a:pPr>
            <a:r>
              <a:t>Youren</a:t>
            </a:r>
            <a:r>
              <a:rPr i="0"/>
              <a:t> Zhang | yourenz@umich.edu</a:t>
            </a:r>
          </a:p>
        </p:txBody>
      </p:sp>
      <p:sp>
        <p:nvSpPr>
          <p:cNvPr id="105" name="文本框 16"/>
          <p:cNvSpPr txBox="1"/>
          <p:nvPr/>
        </p:nvSpPr>
        <p:spPr>
          <a:xfrm>
            <a:off x="5976962" y="4287792"/>
            <a:ext cx="358638"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i="1">
                <a:latin typeface="Georgia"/>
                <a:ea typeface="Georgia"/>
                <a:cs typeface="Georgia"/>
                <a:sym typeface="Georgia"/>
              </a:defRPr>
            </a:lvl1pPr>
          </a:lstStyle>
          <a:p>
            <a:r>
              <a:t>by</a:t>
            </a:r>
          </a:p>
        </p:txBody>
      </p:sp>
      <p:sp>
        <p:nvSpPr>
          <p:cNvPr id="106" name="副标题 2"/>
          <p:cNvSpPr txBox="1"/>
          <p:nvPr/>
        </p:nvSpPr>
        <p:spPr>
          <a:xfrm>
            <a:off x="8265859" y="2305212"/>
            <a:ext cx="2420990" cy="562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90000"/>
              </a:lnSpc>
              <a:spcBef>
                <a:spcPts val="1000"/>
              </a:spcBef>
              <a:defRPr sz="2400">
                <a:latin typeface="Georgia"/>
                <a:ea typeface="Georgia"/>
                <a:cs typeface="Georgia"/>
                <a:sym typeface="Georgia"/>
              </a:defRPr>
            </a:lvl1pPr>
          </a:lstStyle>
          <a:p>
            <a:r>
              <a:t>A summary of</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06"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07" name="文本框 3"/>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V</a:t>
            </a:r>
            <a:r>
              <a:rPr sz="2400"/>
              <a:t>ERTICAL</a:t>
            </a:r>
            <a:r>
              <a:t>: B</a:t>
            </a:r>
            <a:r>
              <a:rPr sz="2400"/>
              <a:t>ASIC-</a:t>
            </a:r>
            <a:r>
              <a:t>L</a:t>
            </a:r>
            <a:r>
              <a:rPr sz="2400"/>
              <a:t>EVEL</a:t>
            </a:r>
            <a:r>
              <a:t> O</a:t>
            </a:r>
            <a:r>
              <a:rPr sz="2400"/>
              <a:t>BJECTS</a:t>
            </a:r>
          </a:p>
        </p:txBody>
      </p:sp>
      <p:sp>
        <p:nvSpPr>
          <p:cNvPr id="208" name="文本框 47"/>
          <p:cNvSpPr txBox="1"/>
          <p:nvPr/>
        </p:nvSpPr>
        <p:spPr>
          <a:xfrm>
            <a:off x="404065" y="1391530"/>
            <a:ext cx="11114687"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Four investigations provided converging operational definitions of the basic level of abstraction</a:t>
            </a:r>
          </a:p>
        </p:txBody>
      </p:sp>
      <p:sp>
        <p:nvSpPr>
          <p:cNvPr id="209" name="文本框 48"/>
          <p:cNvSpPr txBox="1"/>
          <p:nvPr/>
        </p:nvSpPr>
        <p:spPr>
          <a:xfrm>
            <a:off x="404065" y="2341935"/>
            <a:ext cx="11504651" cy="275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b="1">
                <a:latin typeface="Georgia"/>
                <a:ea typeface="Georgia"/>
                <a:cs typeface="Georgia"/>
                <a:sym typeface="Georgia"/>
              </a:defRPr>
            </a:pPr>
            <a:r>
              <a:t>Common Attributes</a:t>
            </a:r>
          </a:p>
          <a:p>
            <a:pPr marL="742950" lvl="1" indent="-285750">
              <a:buSzPct val="100000"/>
              <a:buFont typeface="Arial"/>
              <a:buChar char="•"/>
              <a:defRPr>
                <a:latin typeface="Georgia"/>
                <a:ea typeface="Georgia"/>
                <a:cs typeface="Georgia"/>
                <a:sym typeface="Georgia"/>
              </a:defRPr>
            </a:pPr>
            <a:r>
              <a:t>There are more common attributes in basic level than in super- and subordinate level</a:t>
            </a:r>
          </a:p>
          <a:p>
            <a:pPr marL="285750" indent="-285750">
              <a:buSzPct val="100000"/>
              <a:buFont typeface="Arial"/>
              <a:buChar char="•"/>
              <a:defRPr b="1">
                <a:latin typeface="Georgia"/>
                <a:ea typeface="Georgia"/>
                <a:cs typeface="Georgia"/>
                <a:sym typeface="Georgia"/>
              </a:defRPr>
            </a:pPr>
            <a:r>
              <a:t>Common Motor Movements</a:t>
            </a:r>
          </a:p>
          <a:p>
            <a:pPr marL="742950" lvl="1" indent="-285750">
              <a:buSzPct val="100000"/>
              <a:buFont typeface="Arial"/>
              <a:buChar char="•"/>
              <a:defRPr>
                <a:latin typeface="Georgia"/>
                <a:ea typeface="Georgia"/>
                <a:cs typeface="Georgia"/>
                <a:sym typeface="Georgia"/>
              </a:defRPr>
            </a:pPr>
            <a:r>
              <a:t>Basic objects have most motor sequences in common</a:t>
            </a:r>
          </a:p>
          <a:p>
            <a:pPr marL="285750" indent="-285750">
              <a:buSzPct val="100000"/>
              <a:buFont typeface="Arial"/>
              <a:buChar char="•"/>
              <a:defRPr b="1">
                <a:latin typeface="Georgia"/>
                <a:ea typeface="Georgia"/>
                <a:cs typeface="Georgia"/>
                <a:sym typeface="Georgia"/>
              </a:defRPr>
            </a:pPr>
            <a:r>
              <a:t>Similarity in Shape</a:t>
            </a:r>
          </a:p>
          <a:p>
            <a:pPr marL="742950" lvl="1" indent="-285750">
              <a:buSzPct val="100000"/>
              <a:buFont typeface="Arial"/>
              <a:buChar char="•"/>
              <a:defRPr>
                <a:latin typeface="Georgia"/>
                <a:ea typeface="Georgia"/>
                <a:cs typeface="Georgia"/>
                <a:sym typeface="Georgia"/>
              </a:defRPr>
            </a:pPr>
            <a:r>
              <a:t>The similarity in shape was measured by the IoU of two outlines of objects</a:t>
            </a:r>
          </a:p>
          <a:p>
            <a:pPr marL="742950" lvl="1" indent="-285750">
              <a:buSzPct val="100000"/>
              <a:buFont typeface="Arial"/>
              <a:buChar char="•"/>
              <a:defRPr>
                <a:latin typeface="Georgia"/>
                <a:ea typeface="Georgia"/>
                <a:cs typeface="Georgia"/>
                <a:sym typeface="Georgia"/>
              </a:defRPr>
            </a:pPr>
            <a:r>
              <a:t>The objects from basic level have greatest IoU</a:t>
            </a:r>
          </a:p>
          <a:p>
            <a:pPr marL="742950" lvl="1" indent="-285750">
              <a:buSzPct val="100000"/>
              <a:buFont typeface="Arial"/>
              <a:buChar char="•"/>
              <a:defRPr>
                <a:latin typeface="Georgia"/>
                <a:ea typeface="Georgia"/>
                <a:cs typeface="Georgia"/>
                <a:sym typeface="Georgia"/>
              </a:defRPr>
            </a:pPr>
            <a:r>
              <a:t>Gain(Super -&gt; Basic) &gt; Gain(Basic -&gt; sub)</a:t>
            </a:r>
          </a:p>
          <a:p>
            <a:pPr marL="285750" indent="-285750">
              <a:buSzPct val="100000"/>
              <a:buFont typeface="Arial"/>
              <a:buChar char="•"/>
              <a:defRPr b="1">
                <a:latin typeface="Georgia"/>
                <a:ea typeface="Georgia"/>
                <a:cs typeface="Georgia"/>
                <a:sym typeface="Georgia"/>
              </a:defRPr>
            </a:pPr>
            <a:r>
              <a:t>Identifiability of averaged shapes</a:t>
            </a:r>
          </a:p>
          <a:p>
            <a:pPr marL="742950" lvl="1" indent="-285750">
              <a:buSzPct val="100000"/>
              <a:buFont typeface="Arial"/>
              <a:buChar char="•"/>
              <a:defRPr>
                <a:latin typeface="Georgia"/>
                <a:ea typeface="Georgia"/>
                <a:cs typeface="Georgia"/>
                <a:sym typeface="Georgia"/>
              </a:defRPr>
            </a:pPr>
            <a:r>
              <a:t>The averaged shape of objects from basic level is recognizable</a:t>
            </a:r>
          </a:p>
        </p:txBody>
      </p:sp>
      <p:pic>
        <p:nvPicPr>
          <p:cNvPr id="210" name="图片 49" descr="图片 49"/>
          <p:cNvPicPr>
            <a:picLocks noChangeAspect="1"/>
          </p:cNvPicPr>
          <p:nvPr/>
        </p:nvPicPr>
        <p:blipFill>
          <a:blip r:embed="rId2"/>
          <a:stretch>
            <a:fillRect/>
          </a:stretch>
        </p:blipFill>
        <p:spPr>
          <a:xfrm>
            <a:off x="8023653" y="4414790"/>
            <a:ext cx="3097065" cy="1738017"/>
          </a:xfrm>
          <a:prstGeom prst="rect">
            <a:avLst/>
          </a:prstGeom>
          <a:ln w="12700">
            <a:miter lim="400000"/>
          </a:ln>
        </p:spPr>
      </p:pic>
      <p:pic>
        <p:nvPicPr>
          <p:cNvPr id="211" name="图片 50" descr="图片 50"/>
          <p:cNvPicPr>
            <a:picLocks noChangeAspect="1"/>
          </p:cNvPicPr>
          <p:nvPr/>
        </p:nvPicPr>
        <p:blipFill>
          <a:blip r:embed="rId3">
            <a:alphaModFix amt="70000"/>
          </a:blip>
          <a:stretch>
            <a:fillRect/>
          </a:stretch>
        </p:blipFill>
        <p:spPr>
          <a:xfrm>
            <a:off x="7907112" y="4413558"/>
            <a:ext cx="3330147" cy="173924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14" name="灯片编号占位符 2"/>
          <p:cNvSpPr txBox="1">
            <a:spLocks noGrp="1"/>
          </p:cNvSpPr>
          <p:nvPr>
            <p:ph type="sldNum" sz="quarter" idx="2"/>
          </p:nvPr>
        </p:nvSpPr>
        <p:spPr>
          <a:xfrm>
            <a:off x="11034752" y="6372542"/>
            <a:ext cx="319048"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15" name="文本框 3"/>
          <p:cNvSpPr txBox="1"/>
          <p:nvPr/>
        </p:nvSpPr>
        <p:spPr>
          <a:xfrm>
            <a:off x="404065" y="1391530"/>
            <a:ext cx="11114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Implication for Other Fields</a:t>
            </a:r>
          </a:p>
        </p:txBody>
      </p:sp>
      <p:sp>
        <p:nvSpPr>
          <p:cNvPr id="216" name="文本框 4"/>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V</a:t>
            </a:r>
            <a:r>
              <a:rPr sz="2400"/>
              <a:t>ERTICAL</a:t>
            </a:r>
            <a:r>
              <a:t>: B</a:t>
            </a:r>
            <a:r>
              <a:rPr sz="2400"/>
              <a:t>ASIC-</a:t>
            </a:r>
            <a:r>
              <a:t>L</a:t>
            </a:r>
            <a:r>
              <a:rPr sz="2400"/>
              <a:t>EVEL</a:t>
            </a:r>
            <a:r>
              <a:t> O</a:t>
            </a:r>
            <a:r>
              <a:rPr sz="2400"/>
              <a:t>BJECTS</a:t>
            </a:r>
          </a:p>
        </p:txBody>
      </p:sp>
      <p:sp>
        <p:nvSpPr>
          <p:cNvPr id="217" name="文本框 5"/>
          <p:cNvSpPr txBox="1"/>
          <p:nvPr/>
        </p:nvSpPr>
        <p:spPr>
          <a:xfrm>
            <a:off x="404065" y="2341935"/>
            <a:ext cx="11504651" cy="3558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b="1">
                <a:latin typeface="Georgia"/>
                <a:ea typeface="Georgia"/>
                <a:cs typeface="Georgia"/>
                <a:sym typeface="Georgia"/>
              </a:defRPr>
            </a:pPr>
            <a:r>
              <a:t>Imagery</a:t>
            </a:r>
          </a:p>
          <a:p>
            <a:pPr marL="742950" lvl="1" indent="-285750">
              <a:buSzPct val="100000"/>
              <a:buFont typeface="Arial"/>
              <a:buChar char="•"/>
              <a:defRPr>
                <a:latin typeface="Georgia"/>
                <a:ea typeface="Georgia"/>
                <a:cs typeface="Georgia"/>
                <a:sym typeface="Georgia"/>
              </a:defRPr>
            </a:pPr>
            <a:r>
              <a:t>It is possible to form a mental image isomorphic to the appearance of members of class as whole.</a:t>
            </a:r>
          </a:p>
          <a:p>
            <a:pPr marL="285750" indent="-285750">
              <a:buSzPct val="100000"/>
              <a:buFont typeface="Arial"/>
              <a:buChar char="•"/>
              <a:defRPr b="1">
                <a:latin typeface="Georgia"/>
                <a:ea typeface="Georgia"/>
                <a:cs typeface="Georgia"/>
                <a:sym typeface="Georgia"/>
              </a:defRPr>
            </a:pPr>
            <a:r>
              <a:t>Perception</a:t>
            </a:r>
          </a:p>
          <a:p>
            <a:pPr marL="742950" lvl="1" indent="-285750">
              <a:buSzPct val="100000"/>
              <a:buFont typeface="Arial"/>
              <a:buChar char="•"/>
              <a:defRPr>
                <a:latin typeface="Georgia"/>
                <a:ea typeface="Georgia"/>
                <a:cs typeface="Georgia"/>
                <a:sym typeface="Georgia"/>
              </a:defRPr>
            </a:pPr>
            <a:r>
              <a:t>objects maybe recognized as members of their basic category, and that only with the aid of additional processing can they be identified as members of their superordinate or subordinate category.</a:t>
            </a:r>
          </a:p>
          <a:p>
            <a:pPr marL="285750" indent="-285750">
              <a:buSzPct val="100000"/>
              <a:buFont typeface="Arial"/>
              <a:buChar char="•"/>
              <a:defRPr b="1">
                <a:latin typeface="Georgia"/>
                <a:ea typeface="Georgia"/>
                <a:cs typeface="Georgia"/>
                <a:sym typeface="Georgia"/>
              </a:defRPr>
            </a:pPr>
            <a:r>
              <a:t>Development</a:t>
            </a:r>
          </a:p>
          <a:p>
            <a:pPr marL="742950" lvl="1" indent="-285750">
              <a:buSzPct val="100000"/>
              <a:buFont typeface="Arial"/>
              <a:buChar char="•"/>
              <a:defRPr>
                <a:latin typeface="Georgia"/>
                <a:ea typeface="Georgia"/>
                <a:cs typeface="Georgia"/>
                <a:sym typeface="Georgia"/>
              </a:defRPr>
            </a:pPr>
            <a:r>
              <a:t>Basic objects should be the first categorizations of concrete objects made by children.</a:t>
            </a:r>
          </a:p>
          <a:p>
            <a:pPr marL="285750" indent="-285750">
              <a:buSzPct val="100000"/>
              <a:buFont typeface="Arial"/>
              <a:buChar char="•"/>
              <a:defRPr b="1">
                <a:latin typeface="Georgia"/>
                <a:ea typeface="Georgia"/>
                <a:cs typeface="Georgia"/>
                <a:sym typeface="Georgia"/>
              </a:defRPr>
            </a:pPr>
            <a:r>
              <a:t>Language</a:t>
            </a:r>
          </a:p>
          <a:p>
            <a:pPr marL="742950" lvl="1" indent="-285750">
              <a:buSzPct val="100000"/>
              <a:buFont typeface="Arial"/>
              <a:buChar char="•"/>
              <a:defRPr>
                <a:latin typeface="Georgia"/>
                <a:ea typeface="Georgia"/>
                <a:cs typeface="Georgia"/>
                <a:sym typeface="Georgia"/>
              </a:defRPr>
            </a:pPr>
            <a:r>
              <a:t>Expect the most useful and, thus, most used name for an item to be the basic-level name.</a:t>
            </a:r>
          </a:p>
          <a:p>
            <a:pPr marL="742950" lvl="1" indent="-285750">
              <a:buSzPct val="100000"/>
              <a:buFont typeface="Arial"/>
              <a:buChar char="•"/>
              <a:defRPr>
                <a:latin typeface="Georgia"/>
                <a:ea typeface="Georgia"/>
                <a:cs typeface="Georgia"/>
                <a:sym typeface="Georgia"/>
              </a:defRPr>
            </a:pPr>
            <a:r>
              <a:t>In the evolution of languages, one would expect names to evolve first for basic level objects, spreading both upward and downward as taxonomies increased in depth.</a:t>
            </a:r>
          </a:p>
          <a:p>
            <a:pPr marL="742950" lvl="1" indent="-285750">
              <a:buSzPct val="100000"/>
              <a:buFont typeface="Arial"/>
              <a:buChar char="•"/>
              <a:defRPr>
                <a:latin typeface="Georgia"/>
                <a:ea typeface="Georgia"/>
                <a:cs typeface="Georgia"/>
                <a:sym typeface="Georgia"/>
              </a:defRPr>
            </a:pPr>
            <a:r>
              <a:t>It was the basic-level categories that were most often coded by single signs and super- and subordinate categories that were likely to be missing for sign language of the deaf.</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20"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21" name="文本框 3"/>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22" name="文本框 20"/>
          <p:cNvSpPr txBox="1"/>
          <p:nvPr/>
        </p:nvSpPr>
        <p:spPr>
          <a:xfrm>
            <a:off x="404067" y="1391530"/>
            <a:ext cx="11181920" cy="176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Argument</a:t>
            </a:r>
            <a:r>
              <a:rPr b="0"/>
              <a:t>: Most, if not all, categories do not have clear-cut boundaries, basic object categories follow clusters of perceived attributes.</a:t>
            </a:r>
          </a:p>
          <a:p>
            <a:pPr>
              <a:defRPr sz="2000">
                <a:latin typeface="Georgia"/>
                <a:ea typeface="Georgia"/>
                <a:cs typeface="Georgia"/>
                <a:sym typeface="Georgia"/>
              </a:defRPr>
            </a:pPr>
            <a:endParaRPr b="0"/>
          </a:p>
          <a:p>
            <a:pPr>
              <a:defRPr sz="2000">
                <a:latin typeface="Georgia"/>
                <a:ea typeface="Georgia"/>
                <a:cs typeface="Georgia"/>
                <a:sym typeface="Georgia"/>
              </a:defRPr>
            </a:pPr>
            <a:r>
              <a:t>Cognitive economy dictates that categories tend to be viewed as being </a:t>
            </a:r>
            <a:r>
              <a:rPr b="1"/>
              <a:t>as separate from each other and as clear-cut as possible</a:t>
            </a:r>
            <a:r>
              <a:t>. Categorical judgments become a problem only if one is concerned with boundaries.</a:t>
            </a:r>
          </a:p>
        </p:txBody>
      </p:sp>
      <p:pic>
        <p:nvPicPr>
          <p:cNvPr id="223" name="图片 7" descr="图片 7"/>
          <p:cNvPicPr>
            <a:picLocks noChangeAspect="1"/>
          </p:cNvPicPr>
          <p:nvPr/>
        </p:nvPicPr>
        <p:blipFill>
          <a:blip r:embed="rId2"/>
          <a:stretch>
            <a:fillRect/>
          </a:stretch>
        </p:blipFill>
        <p:spPr>
          <a:xfrm>
            <a:off x="3603811" y="3623181"/>
            <a:ext cx="4746813" cy="242164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26"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27" name="文本框 4"/>
          <p:cNvSpPr txBox="1"/>
          <p:nvPr/>
        </p:nvSpPr>
        <p:spPr>
          <a:xfrm>
            <a:off x="892883" y="3406431"/>
            <a:ext cx="983249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Georgia"/>
                <a:ea typeface="Georgia"/>
                <a:cs typeface="Georgia"/>
                <a:sym typeface="Georgia"/>
              </a:defRPr>
            </a:pPr>
            <a:r>
              <a:t>By prototypes of categories we have generally meant the </a:t>
            </a:r>
            <a:r>
              <a:rPr b="1"/>
              <a:t>clearest</a:t>
            </a:r>
            <a:r>
              <a:t> cases in the category.</a:t>
            </a:r>
          </a:p>
        </p:txBody>
      </p:sp>
      <p:sp>
        <p:nvSpPr>
          <p:cNvPr id="228"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31"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32"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33" name="文本框 3"/>
          <p:cNvSpPr txBox="1"/>
          <p:nvPr/>
        </p:nvSpPr>
        <p:spPr>
          <a:xfrm>
            <a:off x="404065" y="1391530"/>
            <a:ext cx="11114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Two Confusions</a:t>
            </a:r>
          </a:p>
        </p:txBody>
      </p:sp>
      <p:sp>
        <p:nvSpPr>
          <p:cNvPr id="234" name="文本框 6"/>
          <p:cNvSpPr txBox="1"/>
          <p:nvPr/>
        </p:nvSpPr>
        <p:spPr>
          <a:xfrm>
            <a:off x="597049" y="2141882"/>
            <a:ext cx="10711031"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buSzPct val="100000"/>
              <a:buAutoNum type="arabicPeriod"/>
              <a:defRPr>
                <a:latin typeface="Georgia"/>
                <a:ea typeface="Georgia"/>
                <a:cs typeface="Georgia"/>
                <a:sym typeface="Georgia"/>
              </a:defRPr>
            </a:pPr>
            <a:r>
              <a:t>The notion of prototypes has tended to become reified as though it represent a specific category</a:t>
            </a:r>
          </a:p>
          <a:p>
            <a:pPr marL="342900" indent="-342900">
              <a:buSzPct val="100000"/>
              <a:buAutoNum type="arabicPeriod"/>
              <a:defRPr>
                <a:latin typeface="Georgia"/>
                <a:ea typeface="Georgia"/>
                <a:cs typeface="Georgia"/>
                <a:sym typeface="Georgia"/>
              </a:defRPr>
            </a:pPr>
            <a:r>
              <a:t>The empirical findings about prototypicality have been confused with theories of processing - that is, there has been a failure to distinguish the structure of categories from theories concerning the use of that structure in processing</a:t>
            </a:r>
          </a:p>
        </p:txBody>
      </p:sp>
      <p:pic>
        <p:nvPicPr>
          <p:cNvPr id="235" name="图片 7" descr="图片 7"/>
          <p:cNvPicPr>
            <a:picLocks noChangeAspect="1"/>
          </p:cNvPicPr>
          <p:nvPr/>
        </p:nvPicPr>
        <p:blipFill>
          <a:blip r:embed="rId2"/>
          <a:stretch>
            <a:fillRect/>
          </a:stretch>
        </p:blipFill>
        <p:spPr>
          <a:xfrm>
            <a:off x="1737985" y="3576146"/>
            <a:ext cx="3026755" cy="2355696"/>
          </a:xfrm>
          <a:prstGeom prst="rect">
            <a:avLst/>
          </a:prstGeom>
          <a:ln w="12700">
            <a:miter lim="400000"/>
          </a:ln>
        </p:spPr>
      </p:pic>
      <p:sp>
        <p:nvSpPr>
          <p:cNvPr id="236" name="文本框 8"/>
          <p:cNvSpPr txBox="1"/>
          <p:nvPr/>
        </p:nvSpPr>
        <p:spPr>
          <a:xfrm>
            <a:off x="2894567" y="5981520"/>
            <a:ext cx="717833"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Georgia"/>
                <a:ea typeface="Georgia"/>
                <a:cs typeface="Georgia"/>
                <a:sym typeface="Georgia"/>
              </a:defRPr>
            </a:lvl1pPr>
          </a:lstStyle>
          <a:p>
            <a:r>
              <a:t>Robin</a:t>
            </a:r>
          </a:p>
        </p:txBody>
      </p:sp>
      <p:pic>
        <p:nvPicPr>
          <p:cNvPr id="237" name="图片 9" descr="图片 9"/>
          <p:cNvPicPr>
            <a:picLocks noChangeAspect="1"/>
          </p:cNvPicPr>
          <p:nvPr/>
        </p:nvPicPr>
        <p:blipFill>
          <a:blip r:embed="rId3"/>
          <a:stretch>
            <a:fillRect/>
          </a:stretch>
        </p:blipFill>
        <p:spPr>
          <a:xfrm>
            <a:off x="6979022" y="3515790"/>
            <a:ext cx="3178752" cy="2360877"/>
          </a:xfrm>
          <a:prstGeom prst="rect">
            <a:avLst/>
          </a:prstGeom>
          <a:ln w="12700">
            <a:miter lim="400000"/>
          </a:ln>
        </p:spPr>
      </p:pic>
      <p:sp>
        <p:nvSpPr>
          <p:cNvPr id="238" name="文本框 10"/>
          <p:cNvSpPr txBox="1"/>
          <p:nvPr/>
        </p:nvSpPr>
        <p:spPr>
          <a:xfrm>
            <a:off x="8100195" y="5931842"/>
            <a:ext cx="939066"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Georgia"/>
                <a:ea typeface="Georgia"/>
                <a:cs typeface="Georgia"/>
                <a:sym typeface="Georgia"/>
              </a:defRPr>
            </a:lvl1pPr>
          </a:lstStyle>
          <a:p>
            <a:r>
              <a:t>Penguin</a:t>
            </a:r>
          </a:p>
        </p:txBody>
      </p:sp>
      <p:sp>
        <p:nvSpPr>
          <p:cNvPr id="239" name="文本框 11"/>
          <p:cNvSpPr txBox="1"/>
          <p:nvPr/>
        </p:nvSpPr>
        <p:spPr>
          <a:xfrm>
            <a:off x="5560772" y="4569328"/>
            <a:ext cx="628537"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latin typeface="Georgia"/>
                <a:ea typeface="Georgia"/>
                <a:cs typeface="Georgia"/>
                <a:sym typeface="Georgia"/>
              </a:defRPr>
            </a:lvl1pPr>
          </a:lstStyle>
          <a:p>
            <a:r>
              <a:t>Bird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42"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43"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44" name="文本框 3"/>
          <p:cNvSpPr txBox="1"/>
          <p:nvPr/>
        </p:nvSpPr>
        <p:spPr>
          <a:xfrm>
            <a:off x="404065" y="1391530"/>
            <a:ext cx="11114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Formation of Prototypes</a:t>
            </a:r>
          </a:p>
        </p:txBody>
      </p:sp>
      <p:sp>
        <p:nvSpPr>
          <p:cNvPr id="245" name="文本框 4"/>
          <p:cNvSpPr txBox="1"/>
          <p:nvPr/>
        </p:nvSpPr>
        <p:spPr>
          <a:xfrm>
            <a:off x="597049" y="2141882"/>
            <a:ext cx="10711031" cy="1424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latin typeface="Georgia"/>
                <a:ea typeface="Georgia"/>
                <a:cs typeface="Georgia"/>
                <a:sym typeface="Georgia"/>
              </a:defRPr>
            </a:pPr>
            <a:r>
              <a:t>The formation of prototypes should </a:t>
            </a:r>
            <a:r>
              <a:rPr b="1"/>
              <a:t>also</a:t>
            </a:r>
            <a:r>
              <a:t> maximize cue validity and category resemblance</a:t>
            </a:r>
          </a:p>
          <a:p>
            <a:pPr marL="285750" indent="-285750">
              <a:buSzPct val="100000"/>
              <a:buFont typeface="Arial"/>
              <a:buChar char="•"/>
              <a:defRPr>
                <a:latin typeface="Georgia"/>
                <a:ea typeface="Georgia"/>
                <a:cs typeface="Georgia"/>
                <a:sym typeface="Georgia"/>
              </a:defRPr>
            </a:pPr>
            <a:r>
              <a:t>The more prototypical a member is rated, the </a:t>
            </a:r>
            <a:r>
              <a:rPr b="1"/>
              <a:t>more/fewer </a:t>
            </a:r>
            <a:r>
              <a:t>attributes it has on common with members of the </a:t>
            </a:r>
            <a:r>
              <a:rPr b="1"/>
              <a:t>same/contracting </a:t>
            </a:r>
            <a:r>
              <a:t>categories.</a:t>
            </a:r>
          </a:p>
          <a:p>
            <a:pPr marL="285750" indent="-285750">
              <a:buSzPct val="100000"/>
              <a:buFont typeface="Arial"/>
              <a:buChar char="•"/>
              <a:defRPr>
                <a:latin typeface="Georgia"/>
                <a:ea typeface="Georgia"/>
                <a:cs typeface="Georgia"/>
                <a:sym typeface="Georgia"/>
              </a:defRPr>
            </a:pPr>
            <a:r>
              <a:t>Prototypical category members have been found to represent the </a:t>
            </a:r>
            <a:r>
              <a:rPr b="1"/>
              <a:t>means </a:t>
            </a:r>
            <a:r>
              <a:t>of attributes that have a metric (e.g., size).</a:t>
            </a:r>
          </a:p>
        </p:txBody>
      </p:sp>
      <p:sp>
        <p:nvSpPr>
          <p:cNvPr id="246" name="文本框 14"/>
          <p:cNvSpPr txBox="1"/>
          <p:nvPr/>
        </p:nvSpPr>
        <p:spPr>
          <a:xfrm>
            <a:off x="404065" y="4358473"/>
            <a:ext cx="1111468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In short, prototypes appear to be just those members of a category that most reflect the redundancy structure of the category as a whole.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49"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50"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51" name="文本框 3"/>
          <p:cNvSpPr txBox="1"/>
          <p:nvPr/>
        </p:nvSpPr>
        <p:spPr>
          <a:xfrm>
            <a:off x="404065" y="1391530"/>
            <a:ext cx="11114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Effects of Prototypicality on Psychological Dependent Variables</a:t>
            </a:r>
          </a:p>
        </p:txBody>
      </p:sp>
      <p:sp>
        <p:nvSpPr>
          <p:cNvPr id="252" name="文本框 7"/>
          <p:cNvSpPr txBox="1"/>
          <p:nvPr/>
        </p:nvSpPr>
        <p:spPr>
          <a:xfrm>
            <a:off x="404065" y="2225043"/>
            <a:ext cx="11208816" cy="302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eorgia"/>
                <a:ea typeface="Georgia"/>
                <a:cs typeface="Georgia"/>
                <a:sym typeface="Georgia"/>
              </a:defRPr>
            </a:pPr>
            <a:r>
              <a:t>The prototypicality of items within a category can be shown to affect virtually all of the major dependent variables used as measures in psychological research.</a:t>
            </a:r>
          </a:p>
          <a:p>
            <a:pPr marL="285750" indent="-285750">
              <a:buSzPct val="100000"/>
              <a:buFont typeface="Arial"/>
              <a:buChar char="•"/>
              <a:defRPr b="1">
                <a:latin typeface="Georgia"/>
                <a:ea typeface="Georgia"/>
                <a:cs typeface="Georgia"/>
                <a:sym typeface="Georgia"/>
              </a:defRPr>
            </a:pPr>
            <a:r>
              <a:t>Speed of Processing (Reaction time):</a:t>
            </a:r>
            <a:r>
              <a:rPr b="0"/>
              <a:t> recognizing responses is faster for the items that have been rated more prototypical.</a:t>
            </a:r>
          </a:p>
          <a:p>
            <a:pPr marL="285750" indent="-285750">
              <a:buSzPct val="100000"/>
              <a:buFont typeface="Arial"/>
              <a:buChar char="•"/>
              <a:defRPr b="1">
                <a:latin typeface="Georgia"/>
                <a:ea typeface="Georgia"/>
                <a:cs typeface="Georgia"/>
                <a:sym typeface="Georgia"/>
              </a:defRPr>
            </a:pPr>
            <a:r>
              <a:t>Order of Development in Children:</a:t>
            </a:r>
            <a:r>
              <a:rPr b="0"/>
              <a:t> the children had learned the category membership of the prototypical members earlier than that of other members.</a:t>
            </a:r>
          </a:p>
          <a:p>
            <a:pPr marL="285750" indent="-285750">
              <a:buSzPct val="100000"/>
              <a:buFont typeface="Arial"/>
              <a:buChar char="•"/>
              <a:defRPr b="1">
                <a:latin typeface="Georgia"/>
                <a:ea typeface="Georgia"/>
                <a:cs typeface="Georgia"/>
                <a:sym typeface="Georgia"/>
              </a:defRPr>
            </a:pPr>
            <a:r>
              <a:t>Order and Probability of Item Output: </a:t>
            </a:r>
            <a:r>
              <a:rPr b="0"/>
              <a:t>most prototypical items were the first and most frequently produced items when subjects were asked to list the members of the category.</a:t>
            </a:r>
          </a:p>
          <a:p>
            <a:pPr marL="285750" indent="-285750">
              <a:buSzPct val="100000"/>
              <a:buFont typeface="Arial"/>
              <a:buChar char="•"/>
              <a:defRPr b="1">
                <a:latin typeface="Georgia"/>
                <a:ea typeface="Georgia"/>
                <a:cs typeface="Georgia"/>
                <a:sym typeface="Georgia"/>
              </a:defRPr>
            </a:pPr>
            <a:r>
              <a:t>Effects of Advance Information on Performance: </a:t>
            </a:r>
            <a:r>
              <a:rPr b="0"/>
              <a:t>degree of prototypicality determines whether advance information about the category name facilitates or inhibits responses in a matching task. (More on following slides)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55"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56"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57" name="文本框 6"/>
          <p:cNvSpPr txBox="1"/>
          <p:nvPr/>
        </p:nvSpPr>
        <p:spPr>
          <a:xfrm>
            <a:off x="404065" y="1391530"/>
            <a:ext cx="1111468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Effects of Advance Information on Performance: </a:t>
            </a:r>
            <a:r>
              <a:rPr b="0"/>
              <a:t>Hedges, Substitutability into Sentences, Superordination in ASL (American Sign Language)</a:t>
            </a:r>
          </a:p>
        </p:txBody>
      </p:sp>
      <p:sp>
        <p:nvSpPr>
          <p:cNvPr id="258" name="文本框 7"/>
          <p:cNvSpPr txBox="1"/>
          <p:nvPr/>
        </p:nvSpPr>
        <p:spPr>
          <a:xfrm>
            <a:off x="404065" y="2225043"/>
            <a:ext cx="11208816"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b="1">
                <a:latin typeface="Georgia"/>
                <a:ea typeface="Georgia"/>
                <a:cs typeface="Georgia"/>
                <a:sym typeface="Georgia"/>
              </a:defRPr>
            </a:pPr>
            <a:r>
              <a:t>Hedges: </a:t>
            </a:r>
            <a:r>
              <a:rPr b="0"/>
              <a:t>qualifying terms such as "almost" and "virtually." </a:t>
            </a:r>
          </a:p>
        </p:txBody>
      </p:sp>
      <p:pic>
        <p:nvPicPr>
          <p:cNvPr id="259" name="图片 8" descr="图片 8"/>
          <p:cNvPicPr>
            <a:picLocks noChangeAspect="1"/>
          </p:cNvPicPr>
          <p:nvPr/>
        </p:nvPicPr>
        <p:blipFill>
          <a:blip r:embed="rId2"/>
          <a:stretch>
            <a:fillRect/>
          </a:stretch>
        </p:blipFill>
        <p:spPr>
          <a:xfrm>
            <a:off x="1616960" y="3078753"/>
            <a:ext cx="3026756" cy="2355697"/>
          </a:xfrm>
          <a:prstGeom prst="rect">
            <a:avLst/>
          </a:prstGeom>
          <a:ln w="12700">
            <a:miter lim="400000"/>
          </a:ln>
        </p:spPr>
      </p:pic>
      <p:sp>
        <p:nvSpPr>
          <p:cNvPr id="260" name="文本框 9"/>
          <p:cNvSpPr txBox="1"/>
          <p:nvPr/>
        </p:nvSpPr>
        <p:spPr>
          <a:xfrm>
            <a:off x="1549650" y="5517427"/>
            <a:ext cx="3069802"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Georgia"/>
                <a:ea typeface="Georgia"/>
                <a:cs typeface="Georgia"/>
                <a:sym typeface="Georgia"/>
              </a:defRPr>
            </a:pPr>
            <a:r>
              <a:t>A robin is a </a:t>
            </a:r>
            <a:r>
              <a:rPr b="1">
                <a:solidFill>
                  <a:srgbClr val="C00000"/>
                </a:solidFill>
              </a:rPr>
              <a:t>technically</a:t>
            </a:r>
            <a:r>
              <a:rPr>
                <a:latin typeface="Arial"/>
                <a:ea typeface="Arial"/>
                <a:cs typeface="Arial"/>
                <a:sym typeface="Arial"/>
              </a:rPr>
              <a:t> </a:t>
            </a:r>
            <a:r>
              <a:t>bird</a:t>
            </a:r>
          </a:p>
        </p:txBody>
      </p:sp>
      <p:pic>
        <p:nvPicPr>
          <p:cNvPr id="261" name="图片 10" descr="图片 10"/>
          <p:cNvPicPr>
            <a:picLocks noChangeAspect="1"/>
          </p:cNvPicPr>
          <p:nvPr/>
        </p:nvPicPr>
        <p:blipFill>
          <a:blip r:embed="rId3"/>
          <a:stretch>
            <a:fillRect/>
          </a:stretch>
        </p:blipFill>
        <p:spPr>
          <a:xfrm>
            <a:off x="6857999" y="3018397"/>
            <a:ext cx="3178752" cy="2360877"/>
          </a:xfrm>
          <a:prstGeom prst="rect">
            <a:avLst/>
          </a:prstGeom>
          <a:ln w="12700">
            <a:miter lim="400000"/>
          </a:ln>
        </p:spPr>
      </p:pic>
      <p:sp>
        <p:nvSpPr>
          <p:cNvPr id="262" name="文本框 11"/>
          <p:cNvSpPr txBox="1"/>
          <p:nvPr/>
        </p:nvSpPr>
        <p:spPr>
          <a:xfrm>
            <a:off x="6759286" y="5517427"/>
            <a:ext cx="3340594"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Georgia"/>
                <a:ea typeface="Georgia"/>
                <a:cs typeface="Georgia"/>
                <a:sym typeface="Georgia"/>
              </a:defRPr>
            </a:pPr>
            <a:r>
              <a:t>A penguin is </a:t>
            </a:r>
            <a:r>
              <a:rPr b="1">
                <a:solidFill>
                  <a:srgbClr val="00B050"/>
                </a:solidFill>
              </a:rPr>
              <a:t>technically</a:t>
            </a:r>
            <a:r>
              <a:t> a bird</a:t>
            </a:r>
          </a:p>
        </p:txBody>
      </p:sp>
      <p:sp>
        <p:nvSpPr>
          <p:cNvPr id="263" name="文本框 12"/>
          <p:cNvSpPr txBox="1"/>
          <p:nvPr/>
        </p:nvSpPr>
        <p:spPr>
          <a:xfrm>
            <a:off x="5439748" y="4071935"/>
            <a:ext cx="628537"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latin typeface="Georgia"/>
                <a:ea typeface="Georgia"/>
                <a:cs typeface="Georgia"/>
                <a:sym typeface="Georgia"/>
              </a:defRPr>
            </a:lvl1pPr>
          </a:lstStyle>
          <a:p>
            <a:r>
              <a:t>Bird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66"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67"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68" name="文本框 6"/>
          <p:cNvSpPr txBox="1"/>
          <p:nvPr/>
        </p:nvSpPr>
        <p:spPr>
          <a:xfrm>
            <a:off x="404065" y="1391530"/>
            <a:ext cx="1111468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Effects of Advance Information on Performance: </a:t>
            </a:r>
            <a:r>
              <a:rPr b="0"/>
              <a:t>Hedges, Substitutability into Sentences, Superordination in ASL (American Sign Language)</a:t>
            </a:r>
          </a:p>
        </p:txBody>
      </p:sp>
      <p:sp>
        <p:nvSpPr>
          <p:cNvPr id="269" name="文本框 7"/>
          <p:cNvSpPr txBox="1"/>
          <p:nvPr/>
        </p:nvSpPr>
        <p:spPr>
          <a:xfrm>
            <a:off x="404065" y="2225043"/>
            <a:ext cx="11208816"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b="1">
                <a:latin typeface="Georgia"/>
                <a:ea typeface="Georgia"/>
                <a:cs typeface="Georgia"/>
                <a:sym typeface="Georgia"/>
              </a:defRPr>
            </a:pPr>
            <a:r>
              <a:t>Substitutability into Sentences: </a:t>
            </a:r>
            <a:r>
              <a:rPr b="0"/>
              <a:t>prototypicality ratings for members of superordinate categories predicts the extent to which the member term is substitutable for the superordinate word in sentences.</a:t>
            </a:r>
          </a:p>
        </p:txBody>
      </p:sp>
      <p:pic>
        <p:nvPicPr>
          <p:cNvPr id="270" name="图片 3" descr="图片 3"/>
          <p:cNvPicPr>
            <a:picLocks noChangeAspect="1"/>
          </p:cNvPicPr>
          <p:nvPr/>
        </p:nvPicPr>
        <p:blipFill>
          <a:blip r:embed="rId2"/>
          <a:stretch>
            <a:fillRect/>
          </a:stretch>
        </p:blipFill>
        <p:spPr>
          <a:xfrm>
            <a:off x="1515407" y="3108911"/>
            <a:ext cx="4051301" cy="3009901"/>
          </a:xfrm>
          <a:prstGeom prst="rect">
            <a:avLst/>
          </a:prstGeom>
          <a:ln w="12700">
            <a:miter lim="400000"/>
          </a:ln>
        </p:spPr>
      </p:pic>
      <p:sp>
        <p:nvSpPr>
          <p:cNvPr id="271" name="文本框 13"/>
          <p:cNvSpPr txBox="1"/>
          <p:nvPr/>
        </p:nvSpPr>
        <p:spPr>
          <a:xfrm>
            <a:off x="6141719" y="4290695"/>
            <a:ext cx="5471162"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eorgia"/>
                <a:ea typeface="Georgia"/>
                <a:cs typeface="Georgia"/>
                <a:sym typeface="Georgia"/>
              </a:defRPr>
            </a:pPr>
            <a:r>
              <a:t>“There are some </a:t>
            </a:r>
            <a:r>
              <a:rPr b="1">
                <a:solidFill>
                  <a:srgbClr val="00B050"/>
                </a:solidFill>
              </a:rPr>
              <a:t>birds</a:t>
            </a:r>
            <a:r>
              <a:t> perching on the telephone</a:t>
            </a:r>
            <a:br/>
            <a:r>
              <a:t>wires outside.”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74"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75"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76" name="文本框 6"/>
          <p:cNvSpPr txBox="1"/>
          <p:nvPr/>
        </p:nvSpPr>
        <p:spPr>
          <a:xfrm>
            <a:off x="404065" y="1391530"/>
            <a:ext cx="1111468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Effects of Advance Information on Performance: </a:t>
            </a:r>
            <a:r>
              <a:rPr b="0"/>
              <a:t>Hedges, Substitutability into Sentences, Superordination in ASL (American Sign Language)</a:t>
            </a:r>
          </a:p>
        </p:txBody>
      </p:sp>
      <p:sp>
        <p:nvSpPr>
          <p:cNvPr id="277" name="文本框 7"/>
          <p:cNvSpPr txBox="1"/>
          <p:nvPr/>
        </p:nvSpPr>
        <p:spPr>
          <a:xfrm>
            <a:off x="404065" y="2225043"/>
            <a:ext cx="11208816"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b="1">
                <a:latin typeface="Georgia"/>
                <a:ea typeface="Georgia"/>
                <a:cs typeface="Georgia"/>
                <a:sym typeface="Georgia"/>
              </a:defRPr>
            </a:pPr>
            <a:r>
              <a:t>Substitutability into Sentences: </a:t>
            </a:r>
            <a:r>
              <a:rPr b="0"/>
              <a:t>prototypicality ratings for members of superordinate categories predicts the extent to which the member term is substitutable for the superordinate word in sentences.</a:t>
            </a:r>
          </a:p>
        </p:txBody>
      </p:sp>
      <p:pic>
        <p:nvPicPr>
          <p:cNvPr id="278" name="图片 3" descr="图片 3"/>
          <p:cNvPicPr>
            <a:picLocks noChangeAspect="1"/>
          </p:cNvPicPr>
          <p:nvPr/>
        </p:nvPicPr>
        <p:blipFill>
          <a:blip r:embed="rId2"/>
          <a:stretch>
            <a:fillRect/>
          </a:stretch>
        </p:blipFill>
        <p:spPr>
          <a:xfrm>
            <a:off x="1515407" y="3108911"/>
            <a:ext cx="4051301" cy="3009901"/>
          </a:xfrm>
          <a:prstGeom prst="rect">
            <a:avLst/>
          </a:prstGeom>
          <a:ln w="12700">
            <a:miter lim="400000"/>
          </a:ln>
        </p:spPr>
      </p:pic>
      <p:sp>
        <p:nvSpPr>
          <p:cNvPr id="279" name="文本框 13"/>
          <p:cNvSpPr txBox="1"/>
          <p:nvPr/>
        </p:nvSpPr>
        <p:spPr>
          <a:xfrm>
            <a:off x="6141719" y="4290695"/>
            <a:ext cx="5471162"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eorgia"/>
                <a:ea typeface="Georgia"/>
                <a:cs typeface="Georgia"/>
                <a:sym typeface="Georgia"/>
              </a:defRPr>
            </a:pPr>
            <a:r>
              <a:t>“There are some </a:t>
            </a:r>
            <a:r>
              <a:rPr b="1">
                <a:solidFill>
                  <a:srgbClr val="C00000"/>
                </a:solidFill>
              </a:rPr>
              <a:t>turkeys</a:t>
            </a:r>
            <a:r>
              <a:t> perching on the telephone</a:t>
            </a:r>
            <a:br/>
            <a:r>
              <a:t>wires outside.”</a:t>
            </a:r>
          </a:p>
        </p:txBody>
      </p:sp>
      <p:pic>
        <p:nvPicPr>
          <p:cNvPr id="280" name="图片 8" descr="图片 8"/>
          <p:cNvPicPr>
            <a:picLocks noChangeAspect="1"/>
          </p:cNvPicPr>
          <p:nvPr/>
        </p:nvPicPr>
        <p:blipFill>
          <a:blip r:embed="rId3"/>
          <a:stretch>
            <a:fillRect/>
          </a:stretch>
        </p:blipFill>
        <p:spPr>
          <a:xfrm>
            <a:off x="1880169" y="3999331"/>
            <a:ext cx="1011152" cy="930662"/>
          </a:xfrm>
          <a:prstGeom prst="rect">
            <a:avLst/>
          </a:prstGeom>
          <a:ln w="12700">
            <a:miter lim="400000"/>
          </a:ln>
        </p:spPr>
      </p:pic>
      <p:pic>
        <p:nvPicPr>
          <p:cNvPr id="281" name="图片 9" descr="图片 9"/>
          <p:cNvPicPr>
            <a:picLocks noChangeAspect="1"/>
          </p:cNvPicPr>
          <p:nvPr/>
        </p:nvPicPr>
        <p:blipFill>
          <a:blip r:embed="rId3"/>
          <a:stretch>
            <a:fillRect/>
          </a:stretch>
        </p:blipFill>
        <p:spPr>
          <a:xfrm>
            <a:off x="3617064" y="3683199"/>
            <a:ext cx="1011152" cy="930663"/>
          </a:xfrm>
          <a:prstGeom prst="rect">
            <a:avLst/>
          </a:prstGeom>
          <a:ln w="12700">
            <a:miter lim="400000"/>
          </a:ln>
        </p:spPr>
      </p:pic>
      <p:pic>
        <p:nvPicPr>
          <p:cNvPr id="282" name="图片 10" descr="图片 10"/>
          <p:cNvPicPr>
            <a:picLocks noChangeAspect="1"/>
          </p:cNvPicPr>
          <p:nvPr/>
        </p:nvPicPr>
        <p:blipFill>
          <a:blip r:embed="rId3"/>
          <a:stretch>
            <a:fillRect/>
          </a:stretch>
        </p:blipFill>
        <p:spPr>
          <a:xfrm>
            <a:off x="4486459" y="3480265"/>
            <a:ext cx="1013041" cy="932401"/>
          </a:xfrm>
          <a:prstGeom prst="rect">
            <a:avLst/>
          </a:prstGeom>
          <a:ln w="12700">
            <a:miter lim="400000"/>
          </a:ln>
        </p:spPr>
      </p:pic>
      <p:pic>
        <p:nvPicPr>
          <p:cNvPr id="283" name="图片 11" descr="图片 11"/>
          <p:cNvPicPr>
            <a:picLocks noChangeAspect="1"/>
          </p:cNvPicPr>
          <p:nvPr/>
        </p:nvPicPr>
        <p:blipFill>
          <a:blip r:embed="rId3"/>
          <a:stretch>
            <a:fillRect/>
          </a:stretch>
        </p:blipFill>
        <p:spPr>
          <a:xfrm>
            <a:off x="4628215" y="4937026"/>
            <a:ext cx="1011152" cy="93066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09"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10" name="文本框 3"/>
          <p:cNvSpPr txBox="1"/>
          <p:nvPr/>
        </p:nvSpPr>
        <p:spPr>
          <a:xfrm>
            <a:off x="1227893" y="2967334"/>
            <a:ext cx="9736213"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Georgia"/>
                <a:ea typeface="Georgia"/>
                <a:cs typeface="Georgia"/>
                <a:sym typeface="Georgia"/>
              </a:defRPr>
            </a:pPr>
            <a:r>
              <a:t>“Human categorization should </a:t>
            </a:r>
            <a:r>
              <a:rPr b="1"/>
              <a:t>NOT</a:t>
            </a:r>
            <a:r>
              <a:t> be considered the </a:t>
            </a:r>
            <a:r>
              <a:rPr>
                <a:solidFill>
                  <a:srgbClr val="FF0000"/>
                </a:solidFill>
              </a:rPr>
              <a:t>arbitrary product</a:t>
            </a:r>
            <a:r>
              <a:t> of historical accident or of whim but </a:t>
            </a:r>
            <a:r>
              <a:rPr b="1"/>
              <a:t>RATHER</a:t>
            </a:r>
            <a:r>
              <a:t> the </a:t>
            </a:r>
            <a:r>
              <a:rPr>
                <a:solidFill>
                  <a:srgbClr val="FF0000"/>
                </a:solidFill>
              </a:rPr>
              <a:t>result of psychological principles of categorization</a:t>
            </a:r>
            <a:r>
              <a:t>, which are subject to investigation.”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86"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87"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88" name="文本框 6"/>
          <p:cNvSpPr txBox="1"/>
          <p:nvPr/>
        </p:nvSpPr>
        <p:spPr>
          <a:xfrm>
            <a:off x="404065" y="1391530"/>
            <a:ext cx="1111468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Effects of Advance Information on Performance: </a:t>
            </a:r>
            <a:r>
              <a:rPr b="0"/>
              <a:t>Hedges, Substitutability into Sentences, Superordination in ASL (American Sign Language)</a:t>
            </a:r>
          </a:p>
        </p:txBody>
      </p:sp>
      <p:sp>
        <p:nvSpPr>
          <p:cNvPr id="289" name="文本框 7"/>
          <p:cNvSpPr txBox="1"/>
          <p:nvPr/>
        </p:nvSpPr>
        <p:spPr>
          <a:xfrm>
            <a:off x="404065" y="2225043"/>
            <a:ext cx="11208816"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b="1">
                <a:latin typeface="Georgia"/>
                <a:ea typeface="Georgia"/>
                <a:cs typeface="Georgia"/>
                <a:sym typeface="Georgia"/>
              </a:defRPr>
            </a:pPr>
            <a:r>
              <a:t>Superordination in ASL: </a:t>
            </a:r>
            <a:r>
              <a:rPr b="0"/>
              <a:t>when</a:t>
            </a:r>
            <a:r>
              <a:t> </a:t>
            </a:r>
            <a:r>
              <a:rPr b="0"/>
              <a:t>superordinates in ASL are generated by means of a partial fixed list of category members, those members are the more prototypical items in the category..</a:t>
            </a:r>
          </a:p>
        </p:txBody>
      </p:sp>
      <p:sp>
        <p:nvSpPr>
          <p:cNvPr id="290" name="文本框 8"/>
          <p:cNvSpPr txBox="1"/>
          <p:nvPr/>
        </p:nvSpPr>
        <p:spPr>
          <a:xfrm>
            <a:off x="404065" y="4018434"/>
            <a:ext cx="1120881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Georgia"/>
                <a:ea typeface="Georgia"/>
                <a:cs typeface="Georgia"/>
                <a:sym typeface="Georgia"/>
              </a:defRPr>
            </a:pPr>
            <a:r>
              <a:t>In summary, evidence has been presented that prototypes of categories are related to the major dependent variables with which psychological processes are typically measured.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93"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294"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H</a:t>
            </a:r>
            <a:r>
              <a:rPr sz="2400"/>
              <a:t>ORIZONTAL:</a:t>
            </a:r>
            <a:r>
              <a:t> P</a:t>
            </a:r>
            <a:r>
              <a:rPr sz="2400"/>
              <a:t>ROTOTYPES</a:t>
            </a:r>
          </a:p>
        </p:txBody>
      </p:sp>
      <p:sp>
        <p:nvSpPr>
          <p:cNvPr id="295" name="文本框 6"/>
          <p:cNvSpPr txBox="1"/>
          <p:nvPr/>
        </p:nvSpPr>
        <p:spPr>
          <a:xfrm>
            <a:off x="404065" y="1391530"/>
            <a:ext cx="1111468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Discussion of the role of prototypes: </a:t>
            </a:r>
            <a:r>
              <a:rPr b="0"/>
              <a:t>prototypes themselves do not constitute any particular model of processes, representations, or learning. </a:t>
            </a:r>
          </a:p>
        </p:txBody>
      </p:sp>
      <p:sp>
        <p:nvSpPr>
          <p:cNvPr id="296" name="文本框 3"/>
          <p:cNvSpPr txBox="1"/>
          <p:nvPr/>
        </p:nvSpPr>
        <p:spPr>
          <a:xfrm>
            <a:off x="404065" y="2225042"/>
            <a:ext cx="11208816"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latin typeface="Georgia"/>
                <a:ea typeface="Georgia"/>
                <a:cs typeface="Georgia"/>
                <a:sym typeface="Georgia"/>
              </a:defRPr>
            </a:pPr>
            <a:r>
              <a:t>To speak of a prototype at all is simply a convenient grammatical </a:t>
            </a:r>
            <a:r>
              <a:rPr b="1"/>
              <a:t>fiction</a:t>
            </a:r>
            <a:r>
              <a:t>; what is really referred to are judgments of degree of prototypicality. There is no single entity that is the prototype.</a:t>
            </a:r>
          </a:p>
          <a:p>
            <a:pPr marL="285750" indent="-285750">
              <a:buSzPct val="100000"/>
              <a:buFont typeface="Arial"/>
              <a:buChar cha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Prototypes do </a:t>
            </a:r>
            <a:r>
              <a:rPr b="1"/>
              <a:t>not</a:t>
            </a:r>
            <a:r>
              <a:t> constitute any particular processing model for categories. Instead, what prototypicality contribute to processing notions is a </a:t>
            </a:r>
            <a:r>
              <a:rPr b="1"/>
              <a:t>constraint</a:t>
            </a:r>
            <a:r>
              <a:t> - process models should not be inconsistent with the known facts about prototypes</a:t>
            </a:r>
          </a:p>
          <a:p>
            <a:pPr marL="285750" indent="-285750">
              <a:buSzPct val="100000"/>
              <a:buFont typeface="Arial"/>
              <a:buChar cha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Prototypes do </a:t>
            </a:r>
            <a:r>
              <a:rPr b="1"/>
              <a:t>not</a:t>
            </a:r>
            <a:r>
              <a:t> constitute a theory of representation of categories. As with processing models, the facts about prototypes can only </a:t>
            </a:r>
            <a:r>
              <a:rPr b="1"/>
              <a:t>constrain</a:t>
            </a:r>
            <a:r>
              <a:t>, but do not determine, models of representation. </a:t>
            </a:r>
          </a:p>
          <a:p>
            <a:pPr marL="285750" indent="-285750">
              <a:buSzPct val="100000"/>
              <a:buFont typeface="Arial"/>
              <a:buChar cha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Prototypes do </a:t>
            </a:r>
            <a:r>
              <a:rPr b="1"/>
              <a:t>not</a:t>
            </a:r>
            <a:r>
              <a:t> constitute any particular theory of category learning. Learning of prototypicality could be represented in terms of other forms.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299"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300"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T</a:t>
            </a:r>
            <a:r>
              <a:rPr sz="2400"/>
              <a:t>WO</a:t>
            </a:r>
            <a:r>
              <a:t> P</a:t>
            </a:r>
            <a:r>
              <a:rPr sz="2400"/>
              <a:t>ROBLEMATIC</a:t>
            </a:r>
            <a:r>
              <a:t> I</a:t>
            </a:r>
            <a:r>
              <a:rPr sz="2400"/>
              <a:t>SSUES</a:t>
            </a:r>
          </a:p>
        </p:txBody>
      </p:sp>
      <p:sp>
        <p:nvSpPr>
          <p:cNvPr id="301" name="文本框 4"/>
          <p:cNvSpPr txBox="1"/>
          <p:nvPr/>
        </p:nvSpPr>
        <p:spPr>
          <a:xfrm>
            <a:off x="404065" y="1391530"/>
            <a:ext cx="11114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1. The Nature of Perceived Attributes</a:t>
            </a:r>
          </a:p>
        </p:txBody>
      </p:sp>
      <p:sp>
        <p:nvSpPr>
          <p:cNvPr id="302" name="文本框 8"/>
          <p:cNvSpPr txBox="1"/>
          <p:nvPr/>
        </p:nvSpPr>
        <p:spPr>
          <a:xfrm>
            <a:off x="404065" y="2225042"/>
            <a:ext cx="11208816" cy="3558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latin typeface="Georgia"/>
                <a:ea typeface="Georgia"/>
                <a:cs typeface="Georgia"/>
                <a:sym typeface="Georgia"/>
              </a:defRPr>
            </a:pPr>
            <a:r>
              <a:t>Some attributes, such as “seat” for the object “chair,” appeared to have names that is meaningless prior to knowledge of the object as chair;</a:t>
            </a:r>
          </a:p>
          <a:p>
            <a:pP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Some attributes such as “large” for the object “piano” seemed to have meaning only in relation to categorization of the object in terms of a superordinate category - piano is large for furniture but small for other kinds of objects such as buildings;</a:t>
            </a:r>
          </a:p>
          <a:p>
            <a:pPr marL="285750" indent="-285750">
              <a:buSzPct val="100000"/>
              <a:buFont typeface="Arial"/>
              <a:buChar cha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Some attributes such as “you eat on it” for the object “table” were functional attributes that seemed to require knowledge about humans, their activities, and the real world in order to be understood.</a:t>
            </a:r>
          </a:p>
          <a:p>
            <a:pPr marL="285750" indent="-285750">
              <a:buSzPct val="100000"/>
              <a:buFont typeface="Arial"/>
              <a:buChar cha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Although the author argues the attributes are defined such as to make the system appear as logical and economical as possible. There is no place to analyze a particular category system, what is the unit with which to start analysis?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05"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06"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T</a:t>
            </a:r>
            <a:r>
              <a:rPr sz="2400"/>
              <a:t>WO</a:t>
            </a:r>
            <a:r>
              <a:t> P</a:t>
            </a:r>
            <a:r>
              <a:rPr sz="2400"/>
              <a:t>ROBLEMATIC</a:t>
            </a:r>
            <a:r>
              <a:t> I</a:t>
            </a:r>
            <a:r>
              <a:rPr sz="2400"/>
              <a:t>SSUES</a:t>
            </a:r>
          </a:p>
        </p:txBody>
      </p:sp>
      <p:sp>
        <p:nvSpPr>
          <p:cNvPr id="307" name="文本框 4"/>
          <p:cNvSpPr txBox="1"/>
          <p:nvPr/>
        </p:nvSpPr>
        <p:spPr>
          <a:xfrm>
            <a:off x="404065" y="1391530"/>
            <a:ext cx="11114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2. The Role of Context in Basic-Level Objects and Prototypes.</a:t>
            </a:r>
          </a:p>
        </p:txBody>
      </p:sp>
      <p:sp>
        <p:nvSpPr>
          <p:cNvPr id="308" name="文本框 8"/>
          <p:cNvSpPr txBox="1"/>
          <p:nvPr/>
        </p:nvSpPr>
        <p:spPr>
          <a:xfrm>
            <a:off x="404065" y="2225043"/>
            <a:ext cx="11208816" cy="2491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latin typeface="Georgia"/>
                <a:ea typeface="Georgia"/>
                <a:cs typeface="Georgia"/>
                <a:sym typeface="Georgia"/>
              </a:defRPr>
            </a:pPr>
            <a:r>
              <a:t>Both basic levels and prototypes are theories about </a:t>
            </a:r>
            <a:r>
              <a:rPr b="1"/>
              <a:t>context</a:t>
            </a:r>
            <a:r>
              <a:t> itself. </a:t>
            </a:r>
          </a:p>
          <a:p>
            <a:pPr marL="285750" indent="-285750">
              <a:buSzPct val="100000"/>
              <a:buFont typeface="Arial"/>
              <a:buChar cha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Does this mean that our findings in regard to basic levels and prototypes are relevant only to the artificial situation of the laboratory is which a context is not specified? The author argues that in the absence of a specified context, subjects assume what they consider the normal context or situation for occurrence of that object. </a:t>
            </a:r>
          </a:p>
          <a:p>
            <a:pPr marL="285750" indent="-285750">
              <a:buSzPct val="100000"/>
              <a:buFont typeface="Arial"/>
              <a:buChar char="•"/>
              <a:defRPr>
                <a:latin typeface="Georgia"/>
                <a:ea typeface="Georgia"/>
                <a:cs typeface="Georgia"/>
                <a:sym typeface="Georgia"/>
              </a:defRPr>
            </a:pPr>
            <a:endParaRPr/>
          </a:p>
          <a:p>
            <a:pPr marL="285750" indent="-285750">
              <a:buSzPct val="100000"/>
              <a:buFont typeface="Arial"/>
              <a:buChar char="•"/>
              <a:defRPr>
                <a:latin typeface="Georgia"/>
                <a:ea typeface="Georgia"/>
                <a:cs typeface="Georgia"/>
                <a:sym typeface="Georgia"/>
              </a:defRPr>
            </a:pPr>
            <a:r>
              <a:t>To make such claims about categories appears to demand an analysis of the actual </a:t>
            </a:r>
            <a:r>
              <a:rPr b="1"/>
              <a:t>events</a:t>
            </a:r>
            <a:r>
              <a:t> in daily life in which objects occur.</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11" name="灯片编号占位符 2"/>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12" name="文本框 5"/>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T</a:t>
            </a:r>
            <a:r>
              <a:rPr sz="2400"/>
              <a:t>HE</a:t>
            </a:r>
            <a:r>
              <a:t> R</a:t>
            </a:r>
            <a:r>
              <a:rPr sz="2400"/>
              <a:t>OLE</a:t>
            </a:r>
            <a:r>
              <a:t> </a:t>
            </a:r>
            <a:r>
              <a:rPr sz="2400"/>
              <a:t>OF</a:t>
            </a:r>
            <a:r>
              <a:t> O</a:t>
            </a:r>
            <a:r>
              <a:rPr sz="2400"/>
              <a:t>BJECTS</a:t>
            </a:r>
            <a:r>
              <a:t> </a:t>
            </a:r>
            <a:r>
              <a:rPr sz="2400"/>
              <a:t>IN</a:t>
            </a:r>
            <a:r>
              <a:t> E</a:t>
            </a:r>
            <a:r>
              <a:rPr sz="2400"/>
              <a:t>VENTS </a:t>
            </a:r>
          </a:p>
        </p:txBody>
      </p:sp>
      <p:sp>
        <p:nvSpPr>
          <p:cNvPr id="313" name="文本框 3"/>
          <p:cNvSpPr txBox="1"/>
          <p:nvPr/>
        </p:nvSpPr>
        <p:spPr>
          <a:xfrm>
            <a:off x="404065" y="1391530"/>
            <a:ext cx="11114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The Unit of The Events </a:t>
            </a:r>
          </a:p>
        </p:txBody>
      </p:sp>
      <p:sp>
        <p:nvSpPr>
          <p:cNvPr id="314" name="文本框 7"/>
          <p:cNvSpPr txBox="1"/>
          <p:nvPr/>
        </p:nvSpPr>
        <p:spPr>
          <a:xfrm>
            <a:off x="404065" y="2183856"/>
            <a:ext cx="11208816"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b="1">
                <a:latin typeface="Georgia"/>
                <a:ea typeface="Georgia"/>
                <a:cs typeface="Georgia"/>
                <a:sym typeface="Georgia"/>
              </a:defRPr>
            </a:pPr>
            <a:r>
              <a:t>Experiment:</a:t>
            </a:r>
            <a:r>
              <a:rPr b="0"/>
              <a:t> students in a seminar on events were asked to choose a particular evening on which to list the events that they remembered of that day</a:t>
            </a:r>
          </a:p>
          <a:p>
            <a:pPr marL="285750" indent="-285750">
              <a:buSzPct val="100000"/>
              <a:buFont typeface="Arial"/>
              <a:buChar char="•"/>
              <a:defRPr b="1">
                <a:latin typeface="Georgia"/>
                <a:ea typeface="Georgia"/>
                <a:cs typeface="Georgia"/>
                <a:sym typeface="Georgia"/>
              </a:defRPr>
            </a:pPr>
            <a:r>
              <a:t>Result:</a:t>
            </a:r>
            <a:r>
              <a:rPr b="0"/>
              <a:t> There was considerable agreement on the kinds of units into which a day should be broken units such as making coffee, taking a shower, and going to statistics class. No one used much smaller units nor larger units. Furthermore, the units that were listed did not change in size or type with their recency or remoteness in time to the writing.</a:t>
            </a:r>
          </a:p>
          <a:p>
            <a:pPr marL="285750" indent="-285750">
              <a:buSzPct val="100000"/>
              <a:buFont typeface="Arial"/>
              <a:buChar char="•"/>
              <a:defRPr>
                <a:latin typeface="Georgia"/>
                <a:ea typeface="Georgia"/>
                <a:cs typeface="Georgia"/>
                <a:sym typeface="Georgia"/>
              </a:defRPr>
            </a:pPr>
            <a:endParaRPr b="0"/>
          </a:p>
          <a:p>
            <a:pPr>
              <a:defRPr>
                <a:latin typeface="Georgia"/>
                <a:ea typeface="Georgia"/>
                <a:cs typeface="Georgia"/>
                <a:sym typeface="Georgia"/>
              </a:defRPr>
            </a:pPr>
            <a:r>
              <a:t>This implies a good candidate for the basic level of abstraction for events is the type of unit into which the students broke their days. </a:t>
            </a:r>
          </a:p>
          <a:p>
            <a:pPr>
              <a:defRPr>
                <a:latin typeface="Georgia"/>
                <a:ea typeface="Georgia"/>
                <a:cs typeface="Georgia"/>
                <a:sym typeface="Georgia"/>
              </a:defRPr>
            </a:pPr>
            <a:endParaRPr/>
          </a:p>
          <a:p>
            <a:pPr>
              <a:defRPr>
                <a:latin typeface="Georgia"/>
                <a:ea typeface="Georgia"/>
                <a:cs typeface="Georgia"/>
                <a:sym typeface="Georgia"/>
              </a:defRPr>
            </a:pPr>
            <a:r>
              <a:t>From the perspective of prototypes, it appears to be those category members judged the more prototypical that have attributes that enable them to fit into the typical and agreed upon script elements.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标题 1"/>
          <p:cNvSpPr txBox="1">
            <a:spLocks noGrp="1"/>
          </p:cNvSpPr>
          <p:nvPr>
            <p:ph type="ctrTitle"/>
          </p:nvPr>
        </p:nvSpPr>
        <p:spPr>
          <a:xfrm>
            <a:off x="1524000" y="2934406"/>
            <a:ext cx="9144000" cy="989186"/>
          </a:xfrm>
          <a:prstGeom prst="rect">
            <a:avLst/>
          </a:prstGeom>
        </p:spPr>
        <p:txBody>
          <a:bodyPr/>
          <a:lstStyle/>
          <a:p>
            <a:pPr>
              <a:defRPr>
                <a:latin typeface="Georgia"/>
                <a:ea typeface="Georgia"/>
                <a:cs typeface="Georgia"/>
                <a:sym typeface="Georgia"/>
              </a:defRPr>
            </a:pPr>
            <a:r>
              <a:t>D</a:t>
            </a:r>
            <a:r>
              <a:rPr sz="4800"/>
              <a:t>ISCUSSION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页脚占位符 4"/>
          <p:cNvSpPr txBox="1"/>
          <p:nvPr/>
        </p:nvSpPr>
        <p:spPr>
          <a:xfrm>
            <a:off x="4084319" y="6378893"/>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21" name="灯片编号占位符 3"/>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322" name="文本框 6"/>
          <p:cNvSpPr txBox="1"/>
          <p:nvPr/>
        </p:nvSpPr>
        <p:spPr>
          <a:xfrm>
            <a:off x="404064" y="247238"/>
            <a:ext cx="6973571"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D</a:t>
            </a:r>
            <a:r>
              <a:rPr sz="2400"/>
              <a:t>ISCUSSION</a:t>
            </a:r>
            <a:r>
              <a:t> </a:t>
            </a:r>
          </a:p>
        </p:txBody>
      </p:sp>
      <p:sp>
        <p:nvSpPr>
          <p:cNvPr id="323" name="文本框 1"/>
          <p:cNvSpPr txBox="1"/>
          <p:nvPr/>
        </p:nvSpPr>
        <p:spPr>
          <a:xfrm>
            <a:off x="559189" y="1183600"/>
            <a:ext cx="11073622" cy="440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113A37"/>
                </a:solidFill>
                <a:latin typeface="Georgia"/>
                <a:ea typeface="Georgia"/>
                <a:cs typeface="Georgia"/>
                <a:sym typeface="Georgia"/>
              </a:defRPr>
            </a:pPr>
            <a:r>
              <a:t>Cognitive economy and current computer vision models</a:t>
            </a:r>
          </a:p>
          <a:p>
            <a:pPr>
              <a:defRPr sz="2000">
                <a:solidFill>
                  <a:srgbClr val="2F5597"/>
                </a:solidFill>
                <a:latin typeface="Times New Roman"/>
                <a:ea typeface="Times New Roman"/>
                <a:cs typeface="Times New Roman"/>
                <a:sym typeface="Times New Roman"/>
              </a:defRPr>
            </a:pPr>
            <a:endParaRPr/>
          </a:p>
          <a:p>
            <a:pPr marL="285750" indent="-285750">
              <a:buSzPct val="100000"/>
              <a:buFont typeface="Arial"/>
              <a:buChar char="•"/>
              <a:defRPr>
                <a:solidFill>
                  <a:srgbClr val="2F5597"/>
                </a:solidFill>
                <a:latin typeface="Georgia"/>
                <a:ea typeface="Georgia"/>
                <a:cs typeface="Georgia"/>
                <a:sym typeface="Georgia"/>
              </a:defRPr>
            </a:pPr>
            <a:r>
              <a:t>30_f2</a:t>
            </a:r>
          </a:p>
          <a:p>
            <a:pPr>
              <a:defRPr>
                <a:solidFill>
                  <a:srgbClr val="484A4C"/>
                </a:solidFill>
                <a:latin typeface="Georgia"/>
                <a:ea typeface="Georgia"/>
                <a:cs typeface="Georgia"/>
                <a:sym typeface="Georgia"/>
              </a:defRPr>
            </a:pPr>
            <a:r>
              <a:t>When modeling this concept with computer vision or other categorization tasks, </a:t>
            </a:r>
            <a:r>
              <a:rPr b="1">
                <a:solidFill>
                  <a:srgbClr val="FF0000"/>
                </a:solidFill>
              </a:rPr>
              <a:t>how can we ensure it is only learning "enough" and not categorizing too much? </a:t>
            </a:r>
            <a:r>
              <a:t>It seems that if humans tell the models what to categorize into, they would not be able to outperform humans, but if left untouched, they would learn too much.</a:t>
            </a:r>
          </a:p>
          <a:p>
            <a:pPr>
              <a:defRPr>
                <a:solidFill>
                  <a:schemeClr val="accent1"/>
                </a:solidFill>
                <a:latin typeface="Georgia"/>
                <a:ea typeface="Georgia"/>
                <a:cs typeface="Georgia"/>
                <a:sym typeface="Georgia"/>
              </a:defRPr>
            </a:pPr>
            <a:endParaRPr/>
          </a:p>
          <a:p>
            <a:pPr marL="285750" indent="-285750">
              <a:buSzPct val="100000"/>
              <a:buFont typeface="Arial"/>
              <a:buChar char="•"/>
              <a:defRPr>
                <a:solidFill>
                  <a:schemeClr val="accent1"/>
                </a:solidFill>
                <a:latin typeface="Georgia"/>
                <a:ea typeface="Georgia"/>
                <a:cs typeface="Georgia"/>
                <a:sym typeface="Georgia"/>
              </a:defRPr>
            </a:pPr>
            <a:r>
              <a:t>30_f6</a:t>
            </a:r>
          </a:p>
          <a:p>
            <a:pPr>
              <a:defRPr>
                <a:solidFill>
                  <a:srgbClr val="484A4C"/>
                </a:solidFill>
                <a:latin typeface="Georgia"/>
                <a:ea typeface="Georgia"/>
                <a:cs typeface="Georgia"/>
                <a:sym typeface="Georgia"/>
              </a:defRPr>
            </a:pPr>
            <a:r>
              <a:t>The ways of categorization connects tightly as the way of perception. As the previous paper indicates, our perception evolved to create a representation of the real world that helps one's survival. We also evolve to pick features that contains most information about the category while minimizing the effort we spent detecting it</a:t>
            </a:r>
            <a:r>
              <a:rPr>
                <a:solidFill>
                  <a:srgbClr val="113A37"/>
                </a:solidFill>
              </a:rPr>
              <a:t>.</a:t>
            </a:r>
            <a:r>
              <a:rPr>
                <a:solidFill>
                  <a:srgbClr val="FF0000"/>
                </a:solidFill>
              </a:rPr>
              <a:t> </a:t>
            </a:r>
            <a:r>
              <a:rPr b="1">
                <a:solidFill>
                  <a:srgbClr val="FF0000"/>
                </a:solidFill>
              </a:rPr>
              <a:t>However, those features might not be the actual distinction that this animal or object has. The actual feature that distinct it from the rest might not be represented by our sensing system or simply too costly to include.</a:t>
            </a:r>
            <a:r>
              <a:rPr sz="2000"/>
              <a:t> </a:t>
            </a:r>
            <a:r>
              <a:t>When we see deep learning classification algorithms using feature that does not make sense to us. Does it mean they are wrong or we are wrong?</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页脚占位符 4"/>
          <p:cNvSpPr txBox="1"/>
          <p:nvPr/>
        </p:nvSpPr>
        <p:spPr>
          <a:xfrm>
            <a:off x="4084319" y="6378893"/>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26" name="灯片编号占位符 3"/>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27" name="文本框 6"/>
          <p:cNvSpPr txBox="1"/>
          <p:nvPr/>
        </p:nvSpPr>
        <p:spPr>
          <a:xfrm>
            <a:off x="404064" y="247238"/>
            <a:ext cx="7703617"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D</a:t>
            </a:r>
            <a:r>
              <a:rPr sz="2400"/>
              <a:t>ISCUSSION</a:t>
            </a:r>
            <a:r>
              <a:t> </a:t>
            </a:r>
          </a:p>
        </p:txBody>
      </p:sp>
      <p:sp>
        <p:nvSpPr>
          <p:cNvPr id="328" name="文本框 1"/>
          <p:cNvSpPr txBox="1"/>
          <p:nvPr/>
        </p:nvSpPr>
        <p:spPr>
          <a:xfrm>
            <a:off x="559189" y="1514168"/>
            <a:ext cx="11073622" cy="385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113A37"/>
                </a:solidFill>
                <a:latin typeface="Georgia"/>
                <a:ea typeface="Georgia"/>
                <a:cs typeface="Georgia"/>
                <a:sym typeface="Georgia"/>
              </a:defRPr>
            </a:pPr>
            <a:r>
              <a:t>The connection between learning basic-level object and current recognition models</a:t>
            </a:r>
          </a:p>
          <a:p>
            <a:pPr>
              <a:defRPr>
                <a:solidFill>
                  <a:srgbClr val="113A37"/>
                </a:solidFill>
                <a:latin typeface="Times New Roman"/>
                <a:ea typeface="Times New Roman"/>
                <a:cs typeface="Times New Roman"/>
                <a:sym typeface="Times New Roman"/>
              </a:defRPr>
            </a:pPr>
            <a:endParaRPr/>
          </a:p>
          <a:p>
            <a:pPr marL="285750" indent="-285750">
              <a:buSzPct val="100000"/>
              <a:buFont typeface="Arial"/>
              <a:buChar char="•"/>
              <a:defRPr>
                <a:solidFill>
                  <a:srgbClr val="2F5597"/>
                </a:solidFill>
                <a:latin typeface="Georgia"/>
                <a:ea typeface="Georgia"/>
                <a:cs typeface="Georgia"/>
                <a:sym typeface="Georgia"/>
              </a:defRPr>
            </a:pPr>
            <a:r>
              <a:t>30_f1</a:t>
            </a:r>
          </a:p>
          <a:p>
            <a:pPr>
              <a:defRPr>
                <a:solidFill>
                  <a:srgbClr val="2F5597"/>
                </a:solidFill>
                <a:latin typeface="Times New Roman"/>
                <a:ea typeface="Times New Roman"/>
                <a:cs typeface="Times New Roman"/>
                <a:sym typeface="Times New Roman"/>
              </a:defRPr>
            </a:pPr>
            <a:endParaRPr/>
          </a:p>
          <a:p>
            <a:pPr>
              <a:defRPr>
                <a:solidFill>
                  <a:srgbClr val="484A4C"/>
                </a:solidFill>
                <a:latin typeface="Georgia"/>
                <a:ea typeface="Georgia"/>
                <a:cs typeface="Georgia"/>
                <a:sym typeface="Georgia"/>
              </a:defRPr>
            </a:pPr>
            <a:r>
              <a:t>The author defined the basic-level abstraction for the vertical dimension of categorization. I found the application of the idea of basic-level abstraction in perceptual and development quite inspiring. The author mentioned that objects might be first recognized as members of their basic category and that only with the aid of additional processing can then be identified as members of their superordinate or subordinate category, together with, basic objects should be the first categorizations of concrete objects made by children. </a:t>
            </a:r>
            <a:r>
              <a:rPr b="1">
                <a:solidFill>
                  <a:srgbClr val="FF0000"/>
                </a:solidFill>
              </a:rPr>
              <a:t>These two applications make me rethink the pretrain model in computer vision. From the aspect of basic-level abstraction, we may think that the model was first pretrained on a large dataset (e.g., ImageNet1K) to learn the representation of the basic-level category.</a:t>
            </a:r>
            <a:r>
              <a:rPr sz="2000">
                <a:solidFill>
                  <a:srgbClr val="FF0000"/>
                </a:solidFill>
              </a:rPr>
              <a:t> </a:t>
            </a:r>
            <a:r>
              <a:t>The promising performance of pretrain model on downstream tasks may reflect the generalization from the basic-level to subordinate or superordinate categories.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页脚占位符 4"/>
          <p:cNvSpPr txBox="1"/>
          <p:nvPr/>
        </p:nvSpPr>
        <p:spPr>
          <a:xfrm>
            <a:off x="4084319" y="6378893"/>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31" name="灯片编号占位符 3"/>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332" name="文本框 6"/>
          <p:cNvSpPr txBox="1"/>
          <p:nvPr/>
        </p:nvSpPr>
        <p:spPr>
          <a:xfrm>
            <a:off x="404064" y="247238"/>
            <a:ext cx="7703617"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D</a:t>
            </a:r>
            <a:r>
              <a:rPr sz="2400"/>
              <a:t>ISCUSSION</a:t>
            </a:r>
            <a:r>
              <a:t> </a:t>
            </a:r>
          </a:p>
        </p:txBody>
      </p:sp>
      <p:sp>
        <p:nvSpPr>
          <p:cNvPr id="333" name="文本框 1"/>
          <p:cNvSpPr txBox="1"/>
          <p:nvPr/>
        </p:nvSpPr>
        <p:spPr>
          <a:xfrm>
            <a:off x="559189" y="1149542"/>
            <a:ext cx="11073622" cy="169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solidFill>
                  <a:schemeClr val="accent1"/>
                </a:solidFill>
                <a:latin typeface="Georgia"/>
                <a:ea typeface="Georgia"/>
                <a:cs typeface="Georgia"/>
                <a:sym typeface="Georgia"/>
              </a:defRPr>
            </a:pPr>
            <a:r>
              <a:t>30_f8</a:t>
            </a:r>
          </a:p>
          <a:p>
            <a:pPr>
              <a:defRPr>
                <a:solidFill>
                  <a:srgbClr val="484A4C"/>
                </a:solidFill>
                <a:latin typeface="Georgia"/>
                <a:ea typeface="Georgia"/>
                <a:cs typeface="Georgia"/>
                <a:sym typeface="Georgia"/>
              </a:defRPr>
            </a:pPr>
            <a:r>
              <a:t>When performing the action of sitting on a chair, a series of body and muscle movements are usually performed, which are inseparable from the properties of the chair. </a:t>
            </a:r>
            <a:r>
              <a:rPr b="1">
                <a:solidFill>
                  <a:srgbClr val="FF0000"/>
                </a:solidFill>
              </a:rPr>
              <a:t>It is difficult to apply this to current recognition tasks</a:t>
            </a:r>
            <a:r>
              <a:t>, but when it comes to inseparable properties, I first proposed the </a:t>
            </a:r>
            <a:r>
              <a:rPr b="1">
                <a:solidFill>
                  <a:srgbClr val="FF0000"/>
                </a:solidFill>
              </a:rPr>
              <a:t>CSI measurement</a:t>
            </a:r>
            <a:r>
              <a:t>, that is, the CSI measure varies from object to object. I also came up with Owen's paper "</a:t>
            </a:r>
            <a:r>
              <a:rPr b="1">
                <a:solidFill>
                  <a:srgbClr val="FF0000"/>
                </a:solidFill>
              </a:rPr>
              <a:t>Touch and Go</a:t>
            </a:r>
            <a:r>
              <a:t>", which also utilized some inseparable properties.</a:t>
            </a:r>
          </a:p>
        </p:txBody>
      </p:sp>
      <p:pic>
        <p:nvPicPr>
          <p:cNvPr id="334" name="图片 7" descr="图片 7"/>
          <p:cNvPicPr>
            <a:picLocks noChangeAspect="1"/>
          </p:cNvPicPr>
          <p:nvPr/>
        </p:nvPicPr>
        <p:blipFill>
          <a:blip r:embed="rId2"/>
          <a:stretch>
            <a:fillRect/>
          </a:stretch>
        </p:blipFill>
        <p:spPr>
          <a:xfrm>
            <a:off x="7420898" y="2986200"/>
            <a:ext cx="3721523" cy="3366357"/>
          </a:xfrm>
          <a:prstGeom prst="rect">
            <a:avLst/>
          </a:prstGeom>
          <a:ln w="12700">
            <a:miter lim="400000"/>
          </a:ln>
        </p:spPr>
      </p:pic>
      <p:pic>
        <p:nvPicPr>
          <p:cNvPr id="335" name="图片 9" descr="图片 9"/>
          <p:cNvPicPr>
            <a:picLocks noChangeAspect="1"/>
          </p:cNvPicPr>
          <p:nvPr/>
        </p:nvPicPr>
        <p:blipFill>
          <a:blip r:embed="rId3"/>
          <a:stretch>
            <a:fillRect/>
          </a:stretch>
        </p:blipFill>
        <p:spPr>
          <a:xfrm>
            <a:off x="838200" y="2999995"/>
            <a:ext cx="6582699" cy="3366358"/>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页脚占位符 4"/>
          <p:cNvSpPr txBox="1"/>
          <p:nvPr/>
        </p:nvSpPr>
        <p:spPr>
          <a:xfrm>
            <a:off x="4084319" y="6378893"/>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38" name="灯片编号占位符 3"/>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339" name="文本框 6"/>
          <p:cNvSpPr txBox="1"/>
          <p:nvPr/>
        </p:nvSpPr>
        <p:spPr>
          <a:xfrm>
            <a:off x="404064" y="247238"/>
            <a:ext cx="7703617"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D</a:t>
            </a:r>
            <a:r>
              <a:rPr sz="2400"/>
              <a:t>ISCUSSION</a:t>
            </a:r>
            <a:r>
              <a:t> </a:t>
            </a:r>
          </a:p>
        </p:txBody>
      </p:sp>
      <p:sp>
        <p:nvSpPr>
          <p:cNvPr id="340" name="文本框 2"/>
          <p:cNvSpPr txBox="1"/>
          <p:nvPr/>
        </p:nvSpPr>
        <p:spPr>
          <a:xfrm>
            <a:off x="559189" y="2249135"/>
            <a:ext cx="11073622" cy="2517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Prototype</a:t>
            </a:r>
          </a:p>
          <a:p>
            <a:pPr marL="285750" indent="-285750">
              <a:buSzPct val="100000"/>
              <a:buFont typeface="Arial"/>
              <a:buChar char="•"/>
              <a:defRPr>
                <a:latin typeface="Georgia"/>
                <a:ea typeface="Georgia"/>
                <a:cs typeface="Georgia"/>
                <a:sym typeface="Georgia"/>
              </a:defRPr>
            </a:pPr>
            <a:r>
              <a:t>For natural language categories, responses of true </a:t>
            </a:r>
            <a:r>
              <a:rPr b="1">
                <a:solidFill>
                  <a:srgbClr val="FF0000"/>
                </a:solidFill>
              </a:rPr>
              <a:t>are faster for the items that have been rated more prototypical.</a:t>
            </a:r>
          </a:p>
          <a:p>
            <a:pPr marL="742950" lvl="1" indent="-285750">
              <a:buSzPct val="100000"/>
              <a:buFont typeface="Arial"/>
              <a:buChar char="•"/>
              <a:defRPr>
                <a:latin typeface="Georgia"/>
                <a:ea typeface="Georgia"/>
                <a:cs typeface="Georgia"/>
                <a:sym typeface="Georgia"/>
              </a:defRPr>
            </a:pPr>
            <a:r>
              <a:t>Output of a small network or output of the first few network layers in a large network.</a:t>
            </a:r>
          </a:p>
          <a:p>
            <a:pPr marL="285750" indent="-285750">
              <a:buSzPct val="100000"/>
              <a:buFont typeface="Arial"/>
              <a:buChar char="•"/>
              <a:defRPr>
                <a:latin typeface="Georgia"/>
                <a:ea typeface="Georgia"/>
                <a:cs typeface="Georgia"/>
                <a:sym typeface="Georgia"/>
              </a:defRPr>
            </a:pPr>
            <a:r>
              <a:t>Prototypes only </a:t>
            </a:r>
            <a:r>
              <a:rPr b="1">
                <a:solidFill>
                  <a:srgbClr val="FF0000"/>
                </a:solidFill>
              </a:rPr>
              <a:t>constrain</a:t>
            </a:r>
            <a:r>
              <a:rPr b="1"/>
              <a:t> </a:t>
            </a:r>
            <a:r>
              <a:t>but do not specify representation and process models</a:t>
            </a:r>
            <a:endParaRPr>
              <a:solidFill>
                <a:srgbClr val="2F5597"/>
              </a:solidFill>
            </a:endParaRPr>
          </a:p>
          <a:p>
            <a:pPr>
              <a:defRPr>
                <a:solidFill>
                  <a:srgbClr val="2F5597"/>
                </a:solidFill>
                <a:latin typeface="Georgia"/>
                <a:ea typeface="Georgia"/>
                <a:cs typeface="Georgia"/>
                <a:sym typeface="Georgia"/>
              </a:defRPr>
            </a:pPr>
            <a:endParaRPr>
              <a:solidFill>
                <a:srgbClr val="2F5597"/>
              </a:solidFill>
            </a:endParaRPr>
          </a:p>
          <a:p>
            <a:pPr>
              <a:defRPr sz="2000" b="1">
                <a:latin typeface="Georgia"/>
                <a:ea typeface="Georgia"/>
                <a:cs typeface="Georgia"/>
                <a:sym typeface="Georgia"/>
              </a:defRPr>
            </a:pPr>
            <a:r>
              <a:t>Context</a:t>
            </a:r>
          </a:p>
          <a:p>
            <a:pPr marL="285750" indent="-285750">
              <a:buSzPct val="100000"/>
              <a:buFont typeface="Arial"/>
              <a:buChar char="•"/>
              <a:defRPr>
                <a:latin typeface="Georgia"/>
                <a:ea typeface="Georgia"/>
                <a:cs typeface="Georgia"/>
                <a:sym typeface="Georgia"/>
              </a:defRPr>
            </a:pPr>
            <a:r>
              <a:t>Different context will affect the basic object and the prototype.</a:t>
            </a:r>
          </a:p>
          <a:p>
            <a:pPr marL="742950" lvl="1" indent="-285750">
              <a:buSzPct val="100000"/>
              <a:buFont typeface="Arial"/>
              <a:buChar char="•"/>
              <a:defRPr>
                <a:latin typeface="Georgia"/>
                <a:ea typeface="Georgia"/>
                <a:cs typeface="Georgia"/>
                <a:sym typeface="Georgia"/>
              </a:defRPr>
            </a:pPr>
            <a:r>
              <a:t>Gap between biomedical imaging and the general computer vision.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13"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14" name="文本框 3"/>
          <p:cNvSpPr txBox="1"/>
          <p:nvPr/>
        </p:nvSpPr>
        <p:spPr>
          <a:xfrm>
            <a:off x="404065" y="271849"/>
            <a:ext cx="4554702"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T</a:t>
            </a:r>
            <a:r>
              <a:rPr sz="2400"/>
              <a:t>WO</a:t>
            </a:r>
            <a:r>
              <a:t> P</a:t>
            </a:r>
            <a:r>
              <a:rPr sz="2400"/>
              <a:t>RINCIPLES</a:t>
            </a:r>
          </a:p>
        </p:txBody>
      </p:sp>
      <p:sp>
        <p:nvSpPr>
          <p:cNvPr id="115" name="文本框 4"/>
          <p:cNvSpPr txBox="1"/>
          <p:nvPr/>
        </p:nvSpPr>
        <p:spPr>
          <a:xfrm>
            <a:off x="412227" y="2575435"/>
            <a:ext cx="10895854" cy="197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1. Cognitive Economy</a:t>
            </a:r>
          </a:p>
          <a:p>
            <a:pPr>
              <a:defRPr>
                <a:latin typeface="Georgia"/>
                <a:ea typeface="Georgia"/>
                <a:cs typeface="Georgia"/>
                <a:sym typeface="Georgia"/>
              </a:defRPr>
            </a:pPr>
            <a:endParaRPr/>
          </a:p>
          <a:p>
            <a:pPr>
              <a:defRPr>
                <a:latin typeface="Georgia"/>
                <a:ea typeface="Georgia"/>
                <a:cs typeface="Georgia"/>
                <a:sym typeface="Georgia"/>
              </a:defRPr>
            </a:pPr>
            <a:r>
              <a:t>The task of category systems is to provide </a:t>
            </a:r>
            <a:r>
              <a:rPr b="1"/>
              <a:t>maximum information </a:t>
            </a:r>
            <a:r>
              <a:t>with the </a:t>
            </a:r>
            <a:r>
              <a:rPr b="1"/>
              <a:t>least cognitive effort</a:t>
            </a:r>
            <a:r>
              <a:t>.</a:t>
            </a:r>
          </a:p>
          <a:p>
            <a:pPr marL="285750" indent="-285750">
              <a:buSzPct val="100000"/>
              <a:buFont typeface="Arial"/>
              <a:buChar char="•"/>
              <a:defRPr>
                <a:latin typeface="Georgia"/>
                <a:ea typeface="Georgia"/>
                <a:cs typeface="Georgia"/>
                <a:sym typeface="Georgia"/>
              </a:defRPr>
            </a:pPr>
            <a:r>
              <a:t>To categorize a stimulus means to consider it for purposes</a:t>
            </a:r>
          </a:p>
          <a:p>
            <a:pPr marL="285750" indent="-285750">
              <a:buSzPct val="100000"/>
              <a:buFont typeface="Arial"/>
              <a:buChar char="•"/>
              <a:defRPr b="1">
                <a:latin typeface="Georgia"/>
                <a:ea typeface="Georgia"/>
                <a:cs typeface="Georgia"/>
                <a:sym typeface="Georgia"/>
              </a:defRPr>
            </a:pPr>
            <a:r>
              <a:t>Maximum information</a:t>
            </a:r>
            <a:r>
              <a:rPr b="0"/>
              <a:t>: predict as many properties as possible from knowing any one property</a:t>
            </a:r>
          </a:p>
          <a:p>
            <a:pPr marL="285750" indent="-285750">
              <a:buSzPct val="100000"/>
              <a:buFont typeface="Arial"/>
              <a:buChar char="•"/>
              <a:defRPr b="1">
                <a:latin typeface="Georgia"/>
                <a:ea typeface="Georgia"/>
                <a:cs typeface="Georgia"/>
                <a:sym typeface="Georgia"/>
              </a:defRPr>
            </a:pPr>
            <a:r>
              <a:t>Least cognitive effort</a:t>
            </a:r>
            <a:r>
              <a:rPr b="0"/>
              <a:t>: not to differentiate one stimulus from others when that differentiation is irrelevant to the purposes at hand</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页脚占位符 4"/>
          <p:cNvSpPr txBox="1"/>
          <p:nvPr/>
        </p:nvSpPr>
        <p:spPr>
          <a:xfrm>
            <a:off x="4084319" y="6378893"/>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43" name="灯片编号占位符 3"/>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344" name="文本框 6"/>
          <p:cNvSpPr txBox="1"/>
          <p:nvPr/>
        </p:nvSpPr>
        <p:spPr>
          <a:xfrm>
            <a:off x="404064" y="247238"/>
            <a:ext cx="7703617"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D</a:t>
            </a:r>
            <a:r>
              <a:rPr sz="2400"/>
              <a:t>ISCUSSION</a:t>
            </a:r>
            <a:r>
              <a:t> </a:t>
            </a:r>
          </a:p>
        </p:txBody>
      </p:sp>
      <p:sp>
        <p:nvSpPr>
          <p:cNvPr id="345" name="文本框 2"/>
          <p:cNvSpPr txBox="1"/>
          <p:nvPr/>
        </p:nvSpPr>
        <p:spPr>
          <a:xfrm>
            <a:off x="1131621" y="3075057"/>
            <a:ext cx="9928758"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000">
                <a:latin typeface="Georgia"/>
                <a:ea typeface="Georgia"/>
                <a:cs typeface="Georgia"/>
                <a:sym typeface="Georgia"/>
              </a:defRPr>
            </a:lvl1pPr>
          </a:lstStyle>
          <a:p>
            <a:r>
              <a:t>Unfortunately, to state the matter in such a way is to provide no clear place at which we can enter the system as analytical scientists.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页脚占位符 4"/>
          <p:cNvSpPr txBox="1"/>
          <p:nvPr/>
        </p:nvSpPr>
        <p:spPr>
          <a:xfrm>
            <a:off x="4084319" y="6378893"/>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48" name="灯片编号占位符 3"/>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349" name="文本框 6"/>
          <p:cNvSpPr txBox="1"/>
          <p:nvPr/>
        </p:nvSpPr>
        <p:spPr>
          <a:xfrm>
            <a:off x="404064" y="247238"/>
            <a:ext cx="7703617"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D</a:t>
            </a:r>
            <a:r>
              <a:rPr sz="2400"/>
              <a:t>ISCUSSION</a:t>
            </a:r>
            <a:r>
              <a:t> </a:t>
            </a:r>
          </a:p>
        </p:txBody>
      </p:sp>
      <p:sp>
        <p:nvSpPr>
          <p:cNvPr id="350" name="文本框 2"/>
          <p:cNvSpPr txBox="1"/>
          <p:nvPr/>
        </p:nvSpPr>
        <p:spPr>
          <a:xfrm>
            <a:off x="2244191" y="3075057"/>
            <a:ext cx="7703617"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a:latin typeface="Georgia"/>
                <a:ea typeface="Georgia"/>
                <a:cs typeface="Georgia"/>
                <a:sym typeface="Georgia"/>
              </a:defRPr>
            </a:pPr>
            <a:r>
              <a:t>F</a:t>
            </a:r>
            <a:r>
              <a:rPr sz="2400"/>
              <a:t>URTHER</a:t>
            </a:r>
            <a:r>
              <a:rPr sz="2000"/>
              <a:t> </a:t>
            </a:r>
            <a:r>
              <a:t>Q</a:t>
            </a:r>
            <a:r>
              <a:rPr sz="2400"/>
              <a:t>UESTION…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标题 1"/>
          <p:cNvSpPr txBox="1">
            <a:spLocks noGrp="1"/>
          </p:cNvSpPr>
          <p:nvPr>
            <p:ph type="ctrTitle"/>
          </p:nvPr>
        </p:nvSpPr>
        <p:spPr>
          <a:xfrm>
            <a:off x="1524000" y="2934406"/>
            <a:ext cx="9144000" cy="989186"/>
          </a:xfrm>
          <a:prstGeom prst="rect">
            <a:avLst/>
          </a:prstGeom>
        </p:spPr>
        <p:txBody>
          <a:bodyPr/>
          <a:lstStyle/>
          <a:p>
            <a:pPr>
              <a:defRPr>
                <a:latin typeface="Georgia"/>
                <a:ea typeface="Georgia"/>
                <a:cs typeface="Georgia"/>
                <a:sym typeface="Georgia"/>
              </a:defRPr>
            </a:pPr>
            <a:r>
              <a:t>T</a:t>
            </a:r>
            <a:r>
              <a:rPr sz="4800"/>
              <a:t>HANKS</a:t>
            </a:r>
            <a:r>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页脚占位符 4"/>
          <p:cNvSpPr txBox="1"/>
          <p:nvPr/>
        </p:nvSpPr>
        <p:spPr>
          <a:xfrm>
            <a:off x="4084320" y="6378894"/>
            <a:ext cx="4023360"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355" name="灯片编号占位符 3"/>
          <p:cNvSpPr txBox="1">
            <a:spLocks noGrp="1"/>
          </p:cNvSpPr>
          <p:nvPr>
            <p:ph type="sldNum" sz="quarter" idx="2"/>
          </p:nvPr>
        </p:nvSpPr>
        <p:spPr>
          <a:xfrm>
            <a:off x="11023639" y="6372542"/>
            <a:ext cx="330161"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356" name="文本框 6"/>
          <p:cNvSpPr txBox="1"/>
          <p:nvPr/>
        </p:nvSpPr>
        <p:spPr>
          <a:xfrm>
            <a:off x="404064" y="247239"/>
            <a:ext cx="7703616"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rPr dirty="0"/>
              <a:t>D</a:t>
            </a:r>
            <a:r>
              <a:rPr sz="2400" dirty="0"/>
              <a:t>ISCUSSION </a:t>
            </a:r>
            <a:r>
              <a:rPr dirty="0"/>
              <a:t>S</a:t>
            </a:r>
            <a:r>
              <a:rPr sz="2400" dirty="0"/>
              <a:t>UMMAR</a:t>
            </a:r>
            <a:r>
              <a:rPr lang="en-US" sz="2400" dirty="0"/>
              <a:t>Y</a:t>
            </a:r>
            <a:r>
              <a:rPr dirty="0"/>
              <a:t> </a:t>
            </a:r>
          </a:p>
        </p:txBody>
      </p:sp>
      <p:sp>
        <p:nvSpPr>
          <p:cNvPr id="357" name="文本框 1"/>
          <p:cNvSpPr txBox="1"/>
          <p:nvPr/>
        </p:nvSpPr>
        <p:spPr>
          <a:xfrm>
            <a:off x="559189" y="1333863"/>
            <a:ext cx="11073622"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eorgia"/>
                <a:ea typeface="Georgia"/>
                <a:cs typeface="Georgia"/>
                <a:sym typeface="Georgia"/>
              </a:defRPr>
            </a:pPr>
            <a:r>
              <a:rPr b="1" dirty="0"/>
              <a:t>Relationship between cognitive economy and modern neural network</a:t>
            </a:r>
          </a:p>
          <a:p>
            <a:pPr marL="561473" lvl="1" indent="-180473" algn="just">
              <a:buSzPct val="100000"/>
              <a:buChar char="•"/>
              <a:defRPr>
                <a:latin typeface="Georgia"/>
                <a:ea typeface="Georgia"/>
                <a:cs typeface="Georgia"/>
                <a:sym typeface="Georgia"/>
              </a:defRPr>
            </a:pPr>
            <a:r>
              <a:rPr dirty="0"/>
              <a:t>It is hard to relate the cognitive economy directly with the current neural network because the current model's optimal methods are based on gradient descent, and it is hard to determine what the model learned or when the model would learn enough. However, when specifying the problem that the cognitive economy model should ignore those irrelative items, the discussion about the vision transformer comes out. In the vision transformer model, we compute the self-attention between all the patches in an image, no matter whether they are correlative or not. In the contrast, deformable transformers are designed to learn the relationship between each patch and determine which should contribute to self-attention. </a:t>
            </a:r>
          </a:p>
          <a:p>
            <a:pPr>
              <a:defRPr>
                <a:latin typeface="Georgia"/>
                <a:ea typeface="Georgia"/>
                <a:cs typeface="Georgia"/>
                <a:sym typeface="Georgia"/>
              </a:defRPr>
            </a:pPr>
            <a:endParaRPr dirty="0"/>
          </a:p>
          <a:p>
            <a:pPr>
              <a:defRPr>
                <a:latin typeface="Georgia"/>
                <a:ea typeface="Georgia"/>
                <a:cs typeface="Georgia"/>
                <a:sym typeface="Georgia"/>
              </a:defRPr>
            </a:pPr>
            <a:r>
              <a:rPr b="1" dirty="0"/>
              <a:t>Connect the motor movement with current methods</a:t>
            </a:r>
          </a:p>
          <a:p>
            <a:pPr marL="561473" lvl="1" indent="-180473" algn="just">
              <a:buSzPct val="100000"/>
              <a:buChar char="•"/>
              <a:defRPr>
                <a:latin typeface="Georgia"/>
                <a:ea typeface="Georgia"/>
                <a:cs typeface="Georgia"/>
                <a:sym typeface="Georgia"/>
              </a:defRPr>
            </a:pPr>
            <a:r>
              <a:rPr lang="en-US" dirty="0"/>
              <a:t>Motor movement is an operation that will converge to the basic object. In the article, motor movement is described as a kind of property of the basic object but it is hard to apply to the realistic model. There are some other kinds of properties are proposed on the Piazza, which may also converge to the basic object, such as the CSI measurement and the texture. In the class, some students mentioned that voice may also be a kind of property that can converge to the basic object.</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18"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19" name="文本框 3"/>
          <p:cNvSpPr txBox="1"/>
          <p:nvPr/>
        </p:nvSpPr>
        <p:spPr>
          <a:xfrm>
            <a:off x="404065" y="271849"/>
            <a:ext cx="4554702"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T</a:t>
            </a:r>
            <a:r>
              <a:rPr sz="2400"/>
              <a:t>WO</a:t>
            </a:r>
            <a:r>
              <a:t> P</a:t>
            </a:r>
            <a:r>
              <a:rPr sz="2400"/>
              <a:t>RINCIPLES</a:t>
            </a:r>
          </a:p>
        </p:txBody>
      </p:sp>
      <p:sp>
        <p:nvSpPr>
          <p:cNvPr id="120" name="文本框 5"/>
          <p:cNvSpPr txBox="1"/>
          <p:nvPr/>
        </p:nvSpPr>
        <p:spPr>
          <a:xfrm>
            <a:off x="648073" y="1544382"/>
            <a:ext cx="10895854" cy="197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2. Perceived World Structure</a:t>
            </a:r>
          </a:p>
          <a:p>
            <a:pPr>
              <a:defRPr>
                <a:latin typeface="Georgia"/>
                <a:ea typeface="Georgia"/>
                <a:cs typeface="Georgia"/>
                <a:sym typeface="Georgia"/>
              </a:defRPr>
            </a:pPr>
            <a:endParaRPr/>
          </a:p>
          <a:p>
            <a:pPr>
              <a:defRPr>
                <a:latin typeface="Georgia"/>
                <a:ea typeface="Georgia"/>
                <a:cs typeface="Georgia"/>
                <a:sym typeface="Georgia"/>
              </a:defRPr>
            </a:pPr>
            <a:r>
              <a:t>The perceived world is </a:t>
            </a:r>
            <a:r>
              <a:rPr b="1"/>
              <a:t>NOT</a:t>
            </a:r>
            <a:r>
              <a:t> an unstructured total set of equiprobable co-occurring attributes Rather, the material objects of the world are perceived to possess high correlational structure.</a:t>
            </a:r>
          </a:p>
          <a:p>
            <a:pPr marL="285750" indent="-285750">
              <a:buSzPct val="100000"/>
              <a:buFont typeface="Arial"/>
              <a:buChar char="•"/>
              <a:defRPr>
                <a:latin typeface="Georgia"/>
                <a:ea typeface="Georgia"/>
                <a:cs typeface="Georgia"/>
                <a:sym typeface="Georgia"/>
              </a:defRPr>
            </a:pPr>
            <a:r>
              <a:t>Combinations of what we perceive as the attributes of real objects do not occur uniformly</a:t>
            </a:r>
          </a:p>
          <a:p>
            <a:pPr marL="285750" indent="-285750">
              <a:buSzPct val="100000"/>
              <a:buFont typeface="Arial"/>
              <a:buChar char="•"/>
              <a:defRPr>
                <a:latin typeface="Georgia"/>
                <a:ea typeface="Georgia"/>
                <a:cs typeface="Georgia"/>
                <a:sym typeface="Georgia"/>
              </a:defRPr>
            </a:pPr>
            <a:r>
              <a:t>The attributes of perceived world are species-specific and influenced by perceptual factors and social environment</a:t>
            </a:r>
          </a:p>
        </p:txBody>
      </p:sp>
      <p:pic>
        <p:nvPicPr>
          <p:cNvPr id="121" name="图片 6" descr="图片 6"/>
          <p:cNvPicPr>
            <a:picLocks noChangeAspect="1"/>
          </p:cNvPicPr>
          <p:nvPr/>
        </p:nvPicPr>
        <p:blipFill>
          <a:blip r:embed="rId2"/>
          <a:stretch>
            <a:fillRect/>
          </a:stretch>
        </p:blipFill>
        <p:spPr>
          <a:xfrm>
            <a:off x="2602666" y="3818359"/>
            <a:ext cx="2401821" cy="2326118"/>
          </a:xfrm>
          <a:prstGeom prst="rect">
            <a:avLst/>
          </a:prstGeom>
          <a:ln w="12700">
            <a:miter lim="400000"/>
          </a:ln>
        </p:spPr>
      </p:pic>
      <p:pic>
        <p:nvPicPr>
          <p:cNvPr id="122" name="图片 7" descr="图片 7"/>
          <p:cNvPicPr>
            <a:picLocks noChangeAspect="1"/>
          </p:cNvPicPr>
          <p:nvPr/>
        </p:nvPicPr>
        <p:blipFill>
          <a:blip r:embed="rId3"/>
          <a:srcRect r="6843"/>
          <a:stretch>
            <a:fillRect/>
          </a:stretch>
        </p:blipFill>
        <p:spPr>
          <a:xfrm>
            <a:off x="6952490" y="3818359"/>
            <a:ext cx="2401820" cy="232611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25"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26" name="文本框 3"/>
          <p:cNvSpPr txBox="1"/>
          <p:nvPr/>
        </p:nvSpPr>
        <p:spPr>
          <a:xfrm>
            <a:off x="404065" y="271849"/>
            <a:ext cx="9299521"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T</a:t>
            </a:r>
            <a:r>
              <a:rPr sz="2400"/>
              <a:t>WO</a:t>
            </a:r>
            <a:r>
              <a:t> D</a:t>
            </a:r>
            <a:r>
              <a:rPr sz="2400"/>
              <a:t>IMENSIONS</a:t>
            </a:r>
            <a:r>
              <a:t> </a:t>
            </a:r>
            <a:r>
              <a:rPr sz="2400"/>
              <a:t>OF</a:t>
            </a:r>
            <a:r>
              <a:t> C</a:t>
            </a:r>
            <a:r>
              <a:rPr sz="2400"/>
              <a:t>ATEGORY</a:t>
            </a:r>
            <a:r>
              <a:t> S</a:t>
            </a:r>
            <a:r>
              <a:rPr sz="2400"/>
              <a:t>YSTEMS</a:t>
            </a:r>
          </a:p>
        </p:txBody>
      </p:sp>
      <p:sp>
        <p:nvSpPr>
          <p:cNvPr id="127" name="直线箭头连接符 5"/>
          <p:cNvSpPr/>
          <p:nvPr/>
        </p:nvSpPr>
        <p:spPr>
          <a:xfrm>
            <a:off x="2242537" y="5911403"/>
            <a:ext cx="7147777" cy="1"/>
          </a:xfrm>
          <a:prstGeom prst="line">
            <a:avLst/>
          </a:prstGeom>
          <a:ln w="38100">
            <a:solidFill>
              <a:srgbClr val="000000"/>
            </a:solidFill>
            <a:miter/>
            <a:tailEnd type="triangle"/>
          </a:ln>
        </p:spPr>
        <p:txBody>
          <a:bodyPr lIns="45719" rIns="45719"/>
          <a:lstStyle/>
          <a:p>
            <a:endParaRPr/>
          </a:p>
        </p:txBody>
      </p:sp>
      <p:sp>
        <p:nvSpPr>
          <p:cNvPr id="128" name="直线箭头连接符 10"/>
          <p:cNvSpPr/>
          <p:nvPr/>
        </p:nvSpPr>
        <p:spPr>
          <a:xfrm flipV="1">
            <a:off x="2242537" y="1985492"/>
            <a:ext cx="1" cy="3938791"/>
          </a:xfrm>
          <a:prstGeom prst="line">
            <a:avLst/>
          </a:prstGeom>
          <a:ln w="38100">
            <a:solidFill>
              <a:srgbClr val="000000"/>
            </a:solidFill>
            <a:miter/>
            <a:tailEnd type="triangle"/>
          </a:ln>
        </p:spPr>
        <p:txBody>
          <a:bodyPr lIns="45719" rIns="45719"/>
          <a:lstStyle/>
          <a:p>
            <a:endParaRPr/>
          </a:p>
        </p:txBody>
      </p:sp>
      <p:sp>
        <p:nvSpPr>
          <p:cNvPr id="129" name="文本框 12"/>
          <p:cNvSpPr txBox="1"/>
          <p:nvPr/>
        </p:nvSpPr>
        <p:spPr>
          <a:xfrm>
            <a:off x="1206432" y="1540546"/>
            <a:ext cx="2307653"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Georgia"/>
                <a:ea typeface="Georgia"/>
                <a:cs typeface="Georgia"/>
                <a:sym typeface="Georgia"/>
              </a:defRPr>
            </a:lvl1pPr>
          </a:lstStyle>
          <a:p>
            <a:r>
              <a:t>Level of Inclusiveness</a:t>
            </a:r>
          </a:p>
        </p:txBody>
      </p:sp>
      <p:sp>
        <p:nvSpPr>
          <p:cNvPr id="130" name="文本框 13"/>
          <p:cNvSpPr txBox="1"/>
          <p:nvPr/>
        </p:nvSpPr>
        <p:spPr>
          <a:xfrm>
            <a:off x="3641169" y="5146013"/>
            <a:ext cx="618193"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atin typeface="Georgia"/>
                <a:ea typeface="Georgia"/>
                <a:cs typeface="Georgia"/>
                <a:sym typeface="Georgia"/>
              </a:defRPr>
            </a:lvl1pPr>
          </a:lstStyle>
          <a:p>
            <a:r>
              <a:t>Collie</a:t>
            </a:r>
          </a:p>
        </p:txBody>
      </p:sp>
      <p:sp>
        <p:nvSpPr>
          <p:cNvPr id="131" name="文本框 14"/>
          <p:cNvSpPr txBox="1"/>
          <p:nvPr/>
        </p:nvSpPr>
        <p:spPr>
          <a:xfrm>
            <a:off x="3666926" y="4533110"/>
            <a:ext cx="56067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a:latin typeface="Georgia"/>
                <a:ea typeface="Georgia"/>
                <a:cs typeface="Georgia"/>
                <a:sym typeface="Georgia"/>
              </a:defRPr>
            </a:lvl1pPr>
          </a:lstStyle>
          <a:p>
            <a:r>
              <a:t>Dog</a:t>
            </a:r>
          </a:p>
        </p:txBody>
      </p:sp>
      <p:sp>
        <p:nvSpPr>
          <p:cNvPr id="132" name="文本框 15"/>
          <p:cNvSpPr txBox="1"/>
          <p:nvPr/>
        </p:nvSpPr>
        <p:spPr>
          <a:xfrm>
            <a:off x="3234917" y="3858654"/>
            <a:ext cx="1379400"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000">
                <a:latin typeface="Georgia"/>
                <a:ea typeface="Georgia"/>
                <a:cs typeface="Georgia"/>
                <a:sym typeface="Georgia"/>
              </a:defRPr>
            </a:pPr>
            <a:r>
              <a:t> </a:t>
            </a:r>
            <a:r>
              <a:rPr sz="2400"/>
              <a:t>Mammal</a:t>
            </a:r>
          </a:p>
        </p:txBody>
      </p:sp>
      <p:sp>
        <p:nvSpPr>
          <p:cNvPr id="133" name="文本框 16"/>
          <p:cNvSpPr txBox="1"/>
          <p:nvPr/>
        </p:nvSpPr>
        <p:spPr>
          <a:xfrm>
            <a:off x="3234917" y="3126258"/>
            <a:ext cx="1415020"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latin typeface="Georgia"/>
                <a:ea typeface="Georgia"/>
                <a:cs typeface="Georgia"/>
                <a:sym typeface="Georgia"/>
              </a:defRPr>
            </a:lvl1pPr>
          </a:lstStyle>
          <a:p>
            <a:r>
              <a:t>Animal</a:t>
            </a:r>
          </a:p>
        </p:txBody>
      </p:sp>
      <p:sp>
        <p:nvSpPr>
          <p:cNvPr id="134" name="文本框 17"/>
          <p:cNvSpPr txBox="1"/>
          <p:nvPr/>
        </p:nvSpPr>
        <p:spPr>
          <a:xfrm>
            <a:off x="2707529" y="2390246"/>
            <a:ext cx="2520316" cy="612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200">
                <a:latin typeface="Georgia"/>
                <a:ea typeface="Georgia"/>
                <a:cs typeface="Georgia"/>
                <a:sym typeface="Georgia"/>
              </a:defRPr>
            </a:pPr>
            <a:r>
              <a:t>Living </a:t>
            </a:r>
            <a:r>
              <a:rPr sz="3600"/>
              <a:t>Thing</a:t>
            </a:r>
          </a:p>
        </p:txBody>
      </p:sp>
      <p:sp>
        <p:nvSpPr>
          <p:cNvPr id="135" name="文本框 18"/>
          <p:cNvSpPr txBox="1"/>
          <p:nvPr/>
        </p:nvSpPr>
        <p:spPr>
          <a:xfrm>
            <a:off x="6989469" y="5146013"/>
            <a:ext cx="535345"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atin typeface="Georgia"/>
                <a:ea typeface="Georgia"/>
                <a:cs typeface="Georgia"/>
                <a:sym typeface="Georgia"/>
              </a:defRPr>
            </a:lvl1pPr>
          </a:lstStyle>
          <a:p>
            <a:r>
              <a:t>Ford</a:t>
            </a:r>
          </a:p>
        </p:txBody>
      </p:sp>
      <p:sp>
        <p:nvSpPr>
          <p:cNvPr id="136" name="文本框 19"/>
          <p:cNvSpPr txBox="1"/>
          <p:nvPr/>
        </p:nvSpPr>
        <p:spPr>
          <a:xfrm>
            <a:off x="6984639" y="4545777"/>
            <a:ext cx="49927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a:latin typeface="Georgia"/>
                <a:ea typeface="Georgia"/>
                <a:cs typeface="Georgia"/>
                <a:sym typeface="Georgia"/>
              </a:defRPr>
            </a:lvl1pPr>
          </a:lstStyle>
          <a:p>
            <a:r>
              <a:t>Car</a:t>
            </a:r>
          </a:p>
        </p:txBody>
      </p:sp>
      <p:sp>
        <p:nvSpPr>
          <p:cNvPr id="137" name="文本框 20"/>
          <p:cNvSpPr txBox="1"/>
          <p:nvPr/>
        </p:nvSpPr>
        <p:spPr>
          <a:xfrm>
            <a:off x="6684878" y="3857332"/>
            <a:ext cx="1094294" cy="434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latin typeface="Georgia"/>
                <a:ea typeface="Georgia"/>
                <a:cs typeface="Georgia"/>
                <a:sym typeface="Georgia"/>
              </a:defRPr>
            </a:lvl1pPr>
          </a:lstStyle>
          <a:p>
            <a:r>
              <a:t>Vehicle</a:t>
            </a:r>
          </a:p>
        </p:txBody>
      </p:sp>
      <p:sp>
        <p:nvSpPr>
          <p:cNvPr id="138" name="文本框 21"/>
          <p:cNvSpPr txBox="1"/>
          <p:nvPr/>
        </p:nvSpPr>
        <p:spPr>
          <a:xfrm>
            <a:off x="6322708" y="3126258"/>
            <a:ext cx="2028985"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latin typeface="Georgia"/>
                <a:ea typeface="Georgia"/>
                <a:cs typeface="Georgia"/>
                <a:sym typeface="Georgia"/>
              </a:defRPr>
            </a:lvl1pPr>
          </a:lstStyle>
          <a:p>
            <a:r>
              <a:t>Machinery</a:t>
            </a:r>
          </a:p>
        </p:txBody>
      </p:sp>
      <p:sp>
        <p:nvSpPr>
          <p:cNvPr id="139" name="文本框 22"/>
          <p:cNvSpPr txBox="1"/>
          <p:nvPr/>
        </p:nvSpPr>
        <p:spPr>
          <a:xfrm>
            <a:off x="5751239" y="2390246"/>
            <a:ext cx="3162261" cy="612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200">
                <a:latin typeface="Georgia"/>
                <a:ea typeface="Georgia"/>
                <a:cs typeface="Georgia"/>
                <a:sym typeface="Georgia"/>
              </a:defRPr>
            </a:pPr>
            <a:r>
              <a:t>Nonliving </a:t>
            </a:r>
            <a:r>
              <a:rPr sz="3600"/>
              <a:t>Thing</a:t>
            </a:r>
          </a:p>
        </p:txBody>
      </p:sp>
      <p:sp>
        <p:nvSpPr>
          <p:cNvPr id="140" name="文本框 25"/>
          <p:cNvSpPr txBox="1"/>
          <p:nvPr/>
        </p:nvSpPr>
        <p:spPr>
          <a:xfrm>
            <a:off x="9470875" y="5726736"/>
            <a:ext cx="1605208"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eorgia"/>
                <a:ea typeface="Georgia"/>
                <a:cs typeface="Georgia"/>
                <a:sym typeface="Georgia"/>
              </a:defRPr>
            </a:lvl1pPr>
          </a:lstStyle>
          <a:p>
            <a:r>
              <a:t>Segmentation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43"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44" name="文本框 3"/>
          <p:cNvSpPr txBox="1"/>
          <p:nvPr/>
        </p:nvSpPr>
        <p:spPr>
          <a:xfrm>
            <a:off x="3408712" y="1905587"/>
            <a:ext cx="6586796"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eorgia"/>
                <a:ea typeface="Georgia"/>
                <a:cs typeface="Georgia"/>
                <a:sym typeface="Georgia"/>
              </a:defRPr>
            </a:pPr>
            <a:r>
              <a:t>Cognitive Economy &amp; Perceived World Structure </a:t>
            </a:r>
          </a:p>
        </p:txBody>
      </p:sp>
      <p:sp>
        <p:nvSpPr>
          <p:cNvPr id="145" name="文本框 4"/>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I</a:t>
            </a:r>
            <a:r>
              <a:rPr sz="2400"/>
              <a:t>MPLICATION</a:t>
            </a:r>
            <a:r>
              <a:t> </a:t>
            </a:r>
            <a:r>
              <a:rPr sz="2400"/>
              <a:t>OF</a:t>
            </a:r>
            <a:r>
              <a:t> T</a:t>
            </a:r>
            <a:r>
              <a:rPr sz="2400"/>
              <a:t>WO</a:t>
            </a:r>
            <a:r>
              <a:t> P</a:t>
            </a:r>
            <a:r>
              <a:rPr sz="2400"/>
              <a:t>RINCIPLES</a:t>
            </a:r>
          </a:p>
        </p:txBody>
      </p:sp>
      <p:sp>
        <p:nvSpPr>
          <p:cNvPr id="146" name="文本框 5"/>
          <p:cNvSpPr txBox="1"/>
          <p:nvPr/>
        </p:nvSpPr>
        <p:spPr>
          <a:xfrm>
            <a:off x="2861630" y="3571349"/>
            <a:ext cx="340840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Vertical Dimension</a:t>
            </a:r>
          </a:p>
        </p:txBody>
      </p:sp>
      <p:sp>
        <p:nvSpPr>
          <p:cNvPr id="147" name="文本框 6"/>
          <p:cNvSpPr txBox="1"/>
          <p:nvPr/>
        </p:nvSpPr>
        <p:spPr>
          <a:xfrm>
            <a:off x="6361470" y="3576516"/>
            <a:ext cx="340840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Georgia"/>
                <a:ea typeface="Georgia"/>
                <a:cs typeface="Georgia"/>
                <a:sym typeface="Georgia"/>
              </a:defRPr>
            </a:pPr>
            <a:r>
              <a:t>Horizontal Dimension</a:t>
            </a:r>
          </a:p>
        </p:txBody>
      </p:sp>
      <p:sp>
        <p:nvSpPr>
          <p:cNvPr id="148" name="下箭头 11"/>
          <p:cNvSpPr/>
          <p:nvPr/>
        </p:nvSpPr>
        <p:spPr>
          <a:xfrm>
            <a:off x="5157987" y="4139033"/>
            <a:ext cx="291922" cy="535748"/>
          </a:xfrm>
          <a:custGeom>
            <a:avLst/>
            <a:gdLst/>
            <a:ahLst/>
            <a:cxnLst>
              <a:cxn ang="0">
                <a:pos x="wd2" y="hd2"/>
              </a:cxn>
              <a:cxn ang="5400000">
                <a:pos x="wd2" y="hd2"/>
              </a:cxn>
              <a:cxn ang="10800000">
                <a:pos x="wd2" y="hd2"/>
              </a:cxn>
              <a:cxn ang="16200000">
                <a:pos x="wd2" y="hd2"/>
              </a:cxn>
            </a:cxnLst>
            <a:rect l="0" t="0" r="r" b="b"/>
            <a:pathLst>
              <a:path w="21600" h="21600" extrusionOk="0">
                <a:moveTo>
                  <a:pt x="0" y="15715"/>
                </a:moveTo>
                <a:lnTo>
                  <a:pt x="5400" y="15715"/>
                </a:lnTo>
                <a:lnTo>
                  <a:pt x="5400" y="0"/>
                </a:lnTo>
                <a:lnTo>
                  <a:pt x="16200" y="0"/>
                </a:lnTo>
                <a:lnTo>
                  <a:pt x="16200" y="15715"/>
                </a:lnTo>
                <a:lnTo>
                  <a:pt x="21600" y="15715"/>
                </a:lnTo>
                <a:lnTo>
                  <a:pt x="10800" y="21600"/>
                </a:lnTo>
                <a:close/>
              </a:path>
            </a:pathLst>
          </a:custGeom>
          <a:solidFill>
            <a:srgbClr val="091F40"/>
          </a:solidFill>
          <a:ln w="12700">
            <a:miter lim="400000"/>
          </a:ln>
        </p:spPr>
        <p:txBody>
          <a:bodyPr lIns="45719" rIns="45719" anchor="ctr"/>
          <a:lstStyle/>
          <a:p>
            <a:pPr algn="ctr">
              <a:defRPr>
                <a:solidFill>
                  <a:srgbClr val="FFFFFF"/>
                </a:solidFill>
              </a:defRPr>
            </a:pPr>
            <a:endParaRPr/>
          </a:p>
        </p:txBody>
      </p:sp>
      <p:sp>
        <p:nvSpPr>
          <p:cNvPr id="149" name="下箭头 12"/>
          <p:cNvSpPr/>
          <p:nvPr/>
        </p:nvSpPr>
        <p:spPr>
          <a:xfrm>
            <a:off x="6332920" y="4139031"/>
            <a:ext cx="291922" cy="535748"/>
          </a:xfrm>
          <a:custGeom>
            <a:avLst/>
            <a:gdLst/>
            <a:ahLst/>
            <a:cxnLst>
              <a:cxn ang="0">
                <a:pos x="wd2" y="hd2"/>
              </a:cxn>
              <a:cxn ang="5400000">
                <a:pos x="wd2" y="hd2"/>
              </a:cxn>
              <a:cxn ang="10800000">
                <a:pos x="wd2" y="hd2"/>
              </a:cxn>
              <a:cxn ang="16200000">
                <a:pos x="wd2" y="hd2"/>
              </a:cxn>
            </a:cxnLst>
            <a:rect l="0" t="0" r="r" b="b"/>
            <a:pathLst>
              <a:path w="21600" h="21600" extrusionOk="0">
                <a:moveTo>
                  <a:pt x="0" y="15715"/>
                </a:moveTo>
                <a:lnTo>
                  <a:pt x="5400" y="15715"/>
                </a:lnTo>
                <a:lnTo>
                  <a:pt x="5400" y="0"/>
                </a:lnTo>
                <a:lnTo>
                  <a:pt x="16200" y="0"/>
                </a:lnTo>
                <a:lnTo>
                  <a:pt x="16200" y="15715"/>
                </a:lnTo>
                <a:lnTo>
                  <a:pt x="21600" y="15715"/>
                </a:lnTo>
                <a:lnTo>
                  <a:pt x="10800" y="21600"/>
                </a:lnTo>
                <a:close/>
              </a:path>
            </a:pathLst>
          </a:custGeom>
          <a:solidFill>
            <a:srgbClr val="091F40"/>
          </a:solidFill>
          <a:ln w="12700">
            <a:miter lim="400000"/>
          </a:ln>
        </p:spPr>
        <p:txBody>
          <a:bodyPr lIns="45719" rIns="45719" anchor="ctr"/>
          <a:lstStyle/>
          <a:p>
            <a:pPr algn="ctr">
              <a:defRPr>
                <a:solidFill>
                  <a:srgbClr val="FFFFFF"/>
                </a:solidFill>
              </a:defRPr>
            </a:pPr>
            <a:endParaRPr/>
          </a:p>
        </p:txBody>
      </p:sp>
      <p:sp>
        <p:nvSpPr>
          <p:cNvPr id="150" name="文本框 13"/>
          <p:cNvSpPr txBox="1"/>
          <p:nvPr/>
        </p:nvSpPr>
        <p:spPr>
          <a:xfrm>
            <a:off x="4519784" y="2280086"/>
            <a:ext cx="4405704"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latin typeface="Georgia"/>
                <a:ea typeface="Georgia"/>
                <a:cs typeface="Georgia"/>
                <a:sym typeface="Georgia"/>
              </a:defRPr>
            </a:pPr>
            <a:r>
              <a:t>Two Principles</a:t>
            </a:r>
          </a:p>
        </p:txBody>
      </p:sp>
      <p:sp>
        <p:nvSpPr>
          <p:cNvPr id="151" name="文本框 17"/>
          <p:cNvSpPr txBox="1"/>
          <p:nvPr/>
        </p:nvSpPr>
        <p:spPr>
          <a:xfrm>
            <a:off x="2847678" y="5257805"/>
            <a:ext cx="326163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 </a:t>
            </a:r>
          </a:p>
        </p:txBody>
      </p:sp>
      <p:sp>
        <p:nvSpPr>
          <p:cNvPr id="152" name="文本框 18"/>
          <p:cNvSpPr txBox="1"/>
          <p:nvPr/>
        </p:nvSpPr>
        <p:spPr>
          <a:xfrm>
            <a:off x="3012989" y="4789590"/>
            <a:ext cx="340840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Basic-level Objects</a:t>
            </a:r>
          </a:p>
        </p:txBody>
      </p:sp>
      <p:sp>
        <p:nvSpPr>
          <p:cNvPr id="153" name="文本框 20"/>
          <p:cNvSpPr txBox="1"/>
          <p:nvPr/>
        </p:nvSpPr>
        <p:spPr>
          <a:xfrm>
            <a:off x="6361470" y="4789590"/>
            <a:ext cx="340840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Prototypes</a:t>
            </a:r>
          </a:p>
        </p:txBody>
      </p:sp>
      <p:sp>
        <p:nvSpPr>
          <p:cNvPr id="154" name="文本框 22"/>
          <p:cNvSpPr txBox="1"/>
          <p:nvPr/>
        </p:nvSpPr>
        <p:spPr>
          <a:xfrm>
            <a:off x="5114667" y="2939226"/>
            <a:ext cx="341472"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vl1pPr>
          </a:lstStyle>
          <a:p>
            <a:r>
              <a:t>+</a:t>
            </a:r>
          </a:p>
        </p:txBody>
      </p:sp>
      <p:sp>
        <p:nvSpPr>
          <p:cNvPr id="155" name="文本框 23"/>
          <p:cNvSpPr txBox="1"/>
          <p:nvPr/>
        </p:nvSpPr>
        <p:spPr>
          <a:xfrm>
            <a:off x="6277829" y="2936643"/>
            <a:ext cx="341473"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vl1pPr>
          </a:lstStyle>
          <a:p>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58"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59" name="文本框 3"/>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V</a:t>
            </a:r>
            <a:r>
              <a:rPr sz="2400"/>
              <a:t>ERTICAL</a:t>
            </a:r>
            <a:r>
              <a:t>: B</a:t>
            </a:r>
            <a:r>
              <a:rPr sz="2400"/>
              <a:t>ASIC-</a:t>
            </a:r>
            <a:r>
              <a:t>L</a:t>
            </a:r>
            <a:r>
              <a:rPr sz="2400"/>
              <a:t>EVEL</a:t>
            </a:r>
            <a:r>
              <a:t> O</a:t>
            </a:r>
            <a:r>
              <a:rPr sz="2400"/>
              <a:t>BJECTS</a:t>
            </a:r>
          </a:p>
        </p:txBody>
      </p:sp>
      <p:sp>
        <p:nvSpPr>
          <p:cNvPr id="160" name="文本框 5"/>
          <p:cNvSpPr txBox="1"/>
          <p:nvPr/>
        </p:nvSpPr>
        <p:spPr>
          <a:xfrm>
            <a:off x="404065" y="1937006"/>
            <a:ext cx="9811828"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latin typeface="Georgia"/>
                <a:ea typeface="Georgia"/>
                <a:cs typeface="Georgia"/>
                <a:sym typeface="Georgia"/>
              </a:defRPr>
            </a:pPr>
            <a:r>
              <a:t>Taxonomy</a:t>
            </a:r>
            <a:r>
              <a:rPr b="0"/>
              <a:t>: a system by which categories are related to one another by means of class inclusion</a:t>
            </a:r>
          </a:p>
          <a:p>
            <a:pPr>
              <a:defRPr>
                <a:latin typeface="Georgia"/>
                <a:ea typeface="Georgia"/>
                <a:cs typeface="Georgia"/>
                <a:sym typeface="Georgia"/>
              </a:defRPr>
            </a:pPr>
            <a:endParaRPr b="0"/>
          </a:p>
          <a:p>
            <a:pPr>
              <a:defRPr b="1">
                <a:latin typeface="Georgia"/>
                <a:ea typeface="Georgia"/>
                <a:cs typeface="Georgia"/>
                <a:sym typeface="Georgia"/>
              </a:defRPr>
            </a:pPr>
            <a:r>
              <a:t>Category</a:t>
            </a:r>
            <a:r>
              <a:rPr b="0"/>
              <a:t>: a number objects that are considered equivalent</a:t>
            </a:r>
          </a:p>
        </p:txBody>
      </p:sp>
      <p:sp>
        <p:nvSpPr>
          <p:cNvPr id="161" name="圆角矩形 6"/>
          <p:cNvSpPr/>
          <p:nvPr/>
        </p:nvSpPr>
        <p:spPr>
          <a:xfrm>
            <a:off x="2884867" y="3037023"/>
            <a:ext cx="6735651" cy="3150343"/>
          </a:xfrm>
          <a:prstGeom prst="roundRect">
            <a:avLst>
              <a:gd name="adj" fmla="val 16667"/>
            </a:avLst>
          </a:prstGeom>
          <a:ln w="38100">
            <a:solidFill>
              <a:srgbClr val="000000"/>
            </a:solidFill>
            <a:miter/>
          </a:ln>
        </p:spPr>
        <p:txBody>
          <a:bodyPr lIns="45719" rIns="45719" anchor="ctr"/>
          <a:lstStyle/>
          <a:p>
            <a:pPr algn="ctr">
              <a:defRPr>
                <a:solidFill>
                  <a:srgbClr val="FFFFFF"/>
                </a:solidFill>
              </a:defRPr>
            </a:pPr>
            <a:endParaRPr/>
          </a:p>
        </p:txBody>
      </p:sp>
      <p:sp>
        <p:nvSpPr>
          <p:cNvPr id="162" name="文本框 8"/>
          <p:cNvSpPr txBox="1"/>
          <p:nvPr/>
        </p:nvSpPr>
        <p:spPr>
          <a:xfrm>
            <a:off x="3261146" y="3151067"/>
            <a:ext cx="1496955"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atin typeface="Georgia"/>
                <a:ea typeface="Georgia"/>
                <a:cs typeface="Georgia"/>
                <a:sym typeface="Georgia"/>
              </a:defRPr>
            </a:lvl1pPr>
          </a:lstStyle>
          <a:p>
            <a:r>
              <a:t>Taxonomy</a:t>
            </a:r>
          </a:p>
        </p:txBody>
      </p:sp>
      <p:sp>
        <p:nvSpPr>
          <p:cNvPr id="163" name="椭圆 9"/>
          <p:cNvSpPr/>
          <p:nvPr/>
        </p:nvSpPr>
        <p:spPr>
          <a:xfrm>
            <a:off x="3567448" y="3520399"/>
            <a:ext cx="5365125" cy="2426217"/>
          </a:xfrm>
          <a:prstGeom prst="ellipse">
            <a:avLst/>
          </a:prstGeom>
          <a:ln w="28575">
            <a:solidFill>
              <a:srgbClr val="000000"/>
            </a:solidFill>
            <a:miter/>
          </a:ln>
        </p:spPr>
        <p:txBody>
          <a:bodyPr lIns="45719" rIns="45719" anchor="ctr"/>
          <a:lstStyle/>
          <a:p>
            <a:pPr algn="ctr">
              <a:defRPr>
                <a:solidFill>
                  <a:srgbClr val="FFFFFF"/>
                </a:solidFill>
              </a:defRPr>
            </a:pPr>
            <a:endParaRPr/>
          </a:p>
        </p:txBody>
      </p:sp>
      <p:sp>
        <p:nvSpPr>
          <p:cNvPr id="164" name="椭圆 10"/>
          <p:cNvSpPr/>
          <p:nvPr/>
        </p:nvSpPr>
        <p:spPr>
          <a:xfrm>
            <a:off x="4481848" y="3744846"/>
            <a:ext cx="4450725" cy="1977322"/>
          </a:xfrm>
          <a:prstGeom prst="ellipse">
            <a:avLst/>
          </a:prstGeom>
          <a:ln w="28575">
            <a:solidFill>
              <a:srgbClr val="000000"/>
            </a:solidFill>
            <a:miter/>
          </a:ln>
        </p:spPr>
        <p:txBody>
          <a:bodyPr lIns="45719" rIns="45719" anchor="ctr"/>
          <a:lstStyle/>
          <a:p>
            <a:pPr algn="ctr">
              <a:defRPr>
                <a:solidFill>
                  <a:srgbClr val="FFFFFF"/>
                </a:solidFill>
              </a:defRPr>
            </a:pPr>
            <a:endParaRPr/>
          </a:p>
        </p:txBody>
      </p:sp>
      <p:sp>
        <p:nvSpPr>
          <p:cNvPr id="165" name="椭圆 11"/>
          <p:cNvSpPr/>
          <p:nvPr/>
        </p:nvSpPr>
        <p:spPr>
          <a:xfrm>
            <a:off x="5576551" y="4035578"/>
            <a:ext cx="3356021" cy="1395859"/>
          </a:xfrm>
          <a:prstGeom prst="ellipse">
            <a:avLst/>
          </a:prstGeom>
          <a:ln w="28575">
            <a:solidFill>
              <a:srgbClr val="000000"/>
            </a:solidFill>
            <a:miter/>
          </a:ln>
        </p:spPr>
        <p:txBody>
          <a:bodyPr lIns="45719" rIns="45719" anchor="ctr"/>
          <a:lstStyle/>
          <a:p>
            <a:pPr algn="ctr">
              <a:defRPr>
                <a:solidFill>
                  <a:srgbClr val="FFFFFF"/>
                </a:solidFill>
              </a:defRPr>
            </a:pPr>
            <a:endParaRPr/>
          </a:p>
        </p:txBody>
      </p:sp>
      <p:sp>
        <p:nvSpPr>
          <p:cNvPr id="166" name="文本框 13"/>
          <p:cNvSpPr txBox="1"/>
          <p:nvPr/>
        </p:nvSpPr>
        <p:spPr>
          <a:xfrm>
            <a:off x="6792101" y="4548840"/>
            <a:ext cx="1494811"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atin typeface="Georgia"/>
                <a:ea typeface="Georgia"/>
                <a:cs typeface="Georgia"/>
                <a:sym typeface="Georgia"/>
              </a:defRPr>
            </a:lvl1pPr>
          </a:lstStyle>
          <a:p>
            <a:r>
              <a:t>Category</a:t>
            </a:r>
          </a:p>
        </p:txBody>
      </p:sp>
      <p:sp>
        <p:nvSpPr>
          <p:cNvPr id="167" name="文本框 20"/>
          <p:cNvSpPr txBox="1"/>
          <p:nvPr/>
        </p:nvSpPr>
        <p:spPr>
          <a:xfrm>
            <a:off x="404066" y="1391530"/>
            <a:ext cx="177783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latin typeface="Georgia"/>
                <a:ea typeface="Georgia"/>
                <a:cs typeface="Georgia"/>
                <a:sym typeface="Georgia"/>
              </a:defRPr>
            </a:lvl1pPr>
          </a:lstStyle>
          <a:p>
            <a:r>
              <a:t>Terminology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70"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71" name="文本框 3"/>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V</a:t>
            </a:r>
            <a:r>
              <a:rPr sz="2400"/>
              <a:t>ERTICAL</a:t>
            </a:r>
            <a:r>
              <a:t>: B</a:t>
            </a:r>
            <a:r>
              <a:rPr sz="2400"/>
              <a:t>ASIC-</a:t>
            </a:r>
            <a:r>
              <a:t>L</a:t>
            </a:r>
            <a:r>
              <a:rPr sz="2400"/>
              <a:t>EVEL</a:t>
            </a:r>
            <a:r>
              <a:t> O</a:t>
            </a:r>
            <a:r>
              <a:rPr sz="2400"/>
              <a:t>BJECTS</a:t>
            </a:r>
          </a:p>
        </p:txBody>
      </p:sp>
      <p:sp>
        <p:nvSpPr>
          <p:cNvPr id="172" name="文本框 4"/>
          <p:cNvSpPr txBox="1"/>
          <p:nvPr/>
        </p:nvSpPr>
        <p:spPr>
          <a:xfrm>
            <a:off x="404066" y="1391530"/>
            <a:ext cx="109732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latin typeface="Georgia"/>
                <a:ea typeface="Georgia"/>
                <a:cs typeface="Georgia"/>
                <a:sym typeface="Georgia"/>
              </a:defRPr>
            </a:lvl1pPr>
          </a:lstStyle>
          <a:p>
            <a:r>
              <a:t>Metrics</a:t>
            </a:r>
          </a:p>
        </p:txBody>
      </p:sp>
      <mc:AlternateContent xmlns:mc="http://schemas.openxmlformats.org/markup-compatibility/2006" xmlns:a14="http://schemas.microsoft.com/office/drawing/2010/main">
        <mc:Choice Requires="a14">
          <p:sp>
            <p:nvSpPr>
              <p:cNvPr id="173" name="文本框 7"/>
              <p:cNvSpPr txBox="1"/>
              <p:nvPr/>
            </p:nvSpPr>
            <p:spPr>
              <a:xfrm>
                <a:off x="404065" y="2326547"/>
                <a:ext cx="10904016" cy="150137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p>
                <a:pPr algn="just">
                  <a:defRPr b="1">
                    <a:latin typeface="Georgia"/>
                    <a:ea typeface="Georgia"/>
                    <a:cs typeface="Georgia"/>
                    <a:sym typeface="Georgia"/>
                  </a:defRPr>
                </a:pPr>
                <a:r>
                  <a:t>Cue Validity</a:t>
                </a:r>
                <a:r>
                  <a:rPr b="0"/>
                  <a:t>: the validity of a given cue </a:t>
                </a:r>
                <a14:m>
                  <m:oMath xmlns:m="http://schemas.openxmlformats.org/officeDocument/2006/math">
                    <m:r>
                      <a:rPr sz="2300" i="1">
                        <a:solidFill>
                          <a:srgbClr val="000000"/>
                        </a:solidFill>
                        <a:latin typeface="Cambria Math" panose="02040503050406030204" pitchFamily="18" charset="0"/>
                      </a:rPr>
                      <m:t>𝑥</m:t>
                    </m:r>
                  </m:oMath>
                </a14:m>
                <a:r>
                  <a:rPr b="0"/>
                  <a:t> as a predictor of a given category </a:t>
                </a:r>
                <a14:m>
                  <m:oMath xmlns:m="http://schemas.openxmlformats.org/officeDocument/2006/math">
                    <m:r>
                      <a:rPr sz="2150" i="1">
                        <a:solidFill>
                          <a:srgbClr val="000000"/>
                        </a:solidFill>
                        <a:latin typeface="Cambria Math" panose="02040503050406030204" pitchFamily="18" charset="0"/>
                      </a:rPr>
                      <m:t>𝑦</m:t>
                    </m:r>
                  </m:oMath>
                </a14:m>
                <a:r>
                  <a:rPr b="0"/>
                  <a:t> (the conditional probability </a:t>
                </a:r>
                <a14:m>
                  <m:oMath xmlns:m="http://schemas.openxmlformats.org/officeDocument/2006/math">
                    <m:r>
                      <a:rPr sz="2050" i="1">
                        <a:solidFill>
                          <a:srgbClr val="000000"/>
                        </a:solidFill>
                        <a:latin typeface="Cambria Math" panose="02040503050406030204" pitchFamily="18" charset="0"/>
                      </a:rPr>
                      <m:t>𝑃</m:t>
                    </m:r>
                    <m:r>
                      <a:rPr sz="2050" i="1">
                        <a:solidFill>
                          <a:srgbClr val="000000"/>
                        </a:solidFill>
                        <a:latin typeface="Cambria Math" panose="02040503050406030204" pitchFamily="18" charset="0"/>
                      </a:rPr>
                      <m:t>(</m:t>
                    </m:r>
                    <m:r>
                      <a:rPr sz="2050" i="1">
                        <a:solidFill>
                          <a:srgbClr val="000000"/>
                        </a:solidFill>
                        <a:latin typeface="Cambria Math" panose="02040503050406030204" pitchFamily="18" charset="0"/>
                      </a:rPr>
                      <m:t>𝑦</m:t>
                    </m:r>
                    <m:r>
                      <a:rPr sz="2050" i="1">
                        <a:solidFill>
                          <a:srgbClr val="000000"/>
                        </a:solidFill>
                        <a:latin typeface="Cambria Math" panose="02040503050406030204" pitchFamily="18" charset="0"/>
                      </a:rPr>
                      <m:t>|</m:t>
                    </m:r>
                    <m:r>
                      <a:rPr sz="2050" i="1">
                        <a:solidFill>
                          <a:srgbClr val="000000"/>
                        </a:solidFill>
                        <a:latin typeface="Cambria Math" panose="02040503050406030204" pitchFamily="18" charset="0"/>
                      </a:rPr>
                      <m:t>𝑥</m:t>
                    </m:r>
                    <m:r>
                      <a:rPr sz="2050" i="1">
                        <a:solidFill>
                          <a:srgbClr val="000000"/>
                        </a:solidFill>
                        <a:latin typeface="Cambria Math" panose="02040503050406030204" pitchFamily="18" charset="0"/>
                      </a:rPr>
                      <m:t>)</m:t>
                    </m:r>
                  </m:oMath>
                </a14:m>
                <a:r>
                  <a:rPr b="0"/>
                  <a:t>) increases as the frequency with which cue </a:t>
                </a:r>
                <a14:m>
                  <m:oMath xmlns:m="http://schemas.openxmlformats.org/officeDocument/2006/math">
                    <m:r>
                      <a:rPr sz="2300" i="1">
                        <a:solidFill>
                          <a:srgbClr val="000000"/>
                        </a:solidFill>
                        <a:latin typeface="Cambria Math" panose="02040503050406030204" pitchFamily="18" charset="0"/>
                      </a:rPr>
                      <m:t>𝑥</m:t>
                    </m:r>
                  </m:oMath>
                </a14:m>
                <a:r>
                  <a:rPr b="0"/>
                  <a:t> is associated with category </a:t>
                </a:r>
                <a14:m>
                  <m:oMath xmlns:m="http://schemas.openxmlformats.org/officeDocument/2006/math">
                    <m:r>
                      <a:rPr sz="2150" i="1">
                        <a:solidFill>
                          <a:srgbClr val="000000"/>
                        </a:solidFill>
                        <a:latin typeface="Cambria Math" panose="02040503050406030204" pitchFamily="18" charset="0"/>
                      </a:rPr>
                      <m:t>𝑦</m:t>
                    </m:r>
                  </m:oMath>
                </a14:m>
                <a:r>
                  <a:rPr b="0"/>
                  <a:t> increases and decreases as the frequency with which cue </a:t>
                </a:r>
                <a14:m>
                  <m:oMath xmlns:m="http://schemas.openxmlformats.org/officeDocument/2006/math">
                    <m:r>
                      <a:rPr sz="2300" i="1">
                        <a:solidFill>
                          <a:srgbClr val="000000"/>
                        </a:solidFill>
                        <a:latin typeface="Cambria Math" panose="02040503050406030204" pitchFamily="18" charset="0"/>
                      </a:rPr>
                      <m:t>𝑥</m:t>
                    </m:r>
                  </m:oMath>
                </a14:m>
                <a:r>
                  <a:rPr b="0"/>
                  <a:t> is associated with categories other than </a:t>
                </a:r>
                <a14:m>
                  <m:oMath xmlns:m="http://schemas.openxmlformats.org/officeDocument/2006/math">
                    <m:r>
                      <a:rPr sz="2150" i="1">
                        <a:solidFill>
                          <a:srgbClr val="000000"/>
                        </a:solidFill>
                        <a:latin typeface="Cambria Math" panose="02040503050406030204" pitchFamily="18" charset="0"/>
                      </a:rPr>
                      <m:t>𝑦</m:t>
                    </m:r>
                  </m:oMath>
                </a14:m>
                <a:r>
                  <a:rPr b="0"/>
                  <a:t> increases.</a:t>
                </a:r>
              </a:p>
              <a:p>
                <a:pPr marL="285750" indent="-285750" algn="just">
                  <a:buSzPct val="100000"/>
                  <a:buFont typeface="Arial"/>
                  <a:buChar char="•"/>
                  <a:defRPr>
                    <a:latin typeface="Georgia"/>
                    <a:ea typeface="Georgia"/>
                    <a:cs typeface="Georgia"/>
                    <a:sym typeface="Georgia"/>
                  </a:defRPr>
                </a:pPr>
                <a:r>
                  <a:t>Cue validity for entire category = Sum of cue validity of each attributes in the category</a:t>
                </a:r>
              </a:p>
              <a:p>
                <a:pPr marL="285750" indent="-285750" algn="just">
                  <a:buSzPct val="100000"/>
                  <a:buFont typeface="Arial"/>
                  <a:buChar char="•"/>
                  <a:defRPr>
                    <a:latin typeface="Georgia"/>
                    <a:ea typeface="Georgia"/>
                    <a:cs typeface="Georgia"/>
                    <a:sym typeface="Georgia"/>
                  </a:defRPr>
                </a:pPr>
                <a:r>
                  <a:t>Higher cue validity implies more differentiated from other categories</a:t>
                </a:r>
              </a:p>
            </p:txBody>
          </p:sp>
        </mc:Choice>
        <mc:Fallback xmlns="">
          <p:sp>
            <p:nvSpPr>
              <p:cNvPr id="173" name="文本框 7"/>
              <p:cNvSpPr txBox="1">
                <a:spLocks noRot="1" noChangeAspect="1" noMove="1" noResize="1" noEditPoints="1" noAdjustHandles="1" noChangeArrowheads="1" noChangeShapeType="1" noTextEdit="1"/>
              </p:cNvSpPr>
              <p:nvPr/>
            </p:nvSpPr>
            <p:spPr>
              <a:xfrm>
                <a:off x="404065" y="2326547"/>
                <a:ext cx="10904016" cy="1501372"/>
              </a:xfrm>
              <a:prstGeom prst="rect">
                <a:avLst/>
              </a:prstGeom>
              <a:blipFill>
                <a:blip r:embed="rId2"/>
                <a:stretch>
                  <a:fillRect l="-894" r="-894" b="-1788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174" name="文本框 12"/>
          <p:cNvSpPr txBox="1"/>
          <p:nvPr/>
        </p:nvSpPr>
        <p:spPr>
          <a:xfrm>
            <a:off x="404064" y="4145593"/>
            <a:ext cx="10904017"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Georgia"/>
                <a:ea typeface="Georgia"/>
                <a:cs typeface="Georgia"/>
                <a:sym typeface="Georgia"/>
              </a:defRPr>
            </a:pPr>
            <a:r>
              <a:t>Category Resemblance (by Tversky)</a:t>
            </a:r>
            <a:r>
              <a:rPr b="0"/>
              <a:t>:  the weighted sum of the measures of all the common features within a category minus the sum of .the measures of all the distinctive features.</a:t>
            </a:r>
          </a:p>
          <a:p>
            <a:pPr marL="285750" indent="-285750" algn="just">
              <a:buSzPct val="100000"/>
              <a:buFont typeface="Arial"/>
              <a:buChar char="•"/>
              <a:defRPr>
                <a:latin typeface="Georgia"/>
                <a:ea typeface="Georgia"/>
                <a:cs typeface="Georgia"/>
                <a:sym typeface="Georgia"/>
              </a:defRPr>
            </a:pPr>
            <a:r>
              <a:t>Does not weight the effect of contrast categories as much as does the cue validity.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页脚占位符 1"/>
          <p:cNvSpPr txBox="1"/>
          <p:nvPr/>
        </p:nvSpPr>
        <p:spPr>
          <a:xfrm>
            <a:off x="4084319" y="6385242"/>
            <a:ext cx="402336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rgbClr val="888888"/>
                </a:solidFill>
              </a:defRPr>
            </a:lvl1pPr>
          </a:lstStyle>
          <a:p>
            <a:r>
              <a:t>Youren Zhang | Chenhui Zhao</a:t>
            </a:r>
          </a:p>
        </p:txBody>
      </p:sp>
      <p:sp>
        <p:nvSpPr>
          <p:cNvPr id="177" name="灯片编号占位符 2"/>
          <p:cNvSpPr txBox="1">
            <a:spLocks noGrp="1"/>
          </p:cNvSpPr>
          <p:nvPr>
            <p:ph type="sldNum" sz="quarter" idx="2"/>
          </p:nvPr>
        </p:nvSpPr>
        <p:spPr>
          <a:xfrm>
            <a:off x="11136649" y="6372542"/>
            <a:ext cx="217152" cy="3327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78" name="文本框 3"/>
          <p:cNvSpPr txBox="1"/>
          <p:nvPr/>
        </p:nvSpPr>
        <p:spPr>
          <a:xfrm>
            <a:off x="404065" y="271849"/>
            <a:ext cx="695556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Georgia"/>
                <a:ea typeface="Georgia"/>
                <a:cs typeface="Georgia"/>
                <a:sym typeface="Georgia"/>
              </a:defRPr>
            </a:pPr>
            <a:r>
              <a:t>V</a:t>
            </a:r>
            <a:r>
              <a:rPr sz="2400"/>
              <a:t>ERTICAL</a:t>
            </a:r>
            <a:r>
              <a:t>: B</a:t>
            </a:r>
            <a:r>
              <a:rPr sz="2400"/>
              <a:t>ASIC-</a:t>
            </a:r>
            <a:r>
              <a:t>L</a:t>
            </a:r>
            <a:r>
              <a:rPr sz="2400"/>
              <a:t>EVEL</a:t>
            </a:r>
            <a:r>
              <a:t> O</a:t>
            </a:r>
            <a:r>
              <a:rPr sz="2400"/>
              <a:t>BJECTS</a:t>
            </a:r>
          </a:p>
        </p:txBody>
      </p:sp>
      <p:sp>
        <p:nvSpPr>
          <p:cNvPr id="179" name="文本框 4"/>
          <p:cNvSpPr txBox="1"/>
          <p:nvPr/>
        </p:nvSpPr>
        <p:spPr>
          <a:xfrm>
            <a:off x="404065" y="1391530"/>
            <a:ext cx="302799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latin typeface="Georgia"/>
                <a:ea typeface="Georgia"/>
                <a:cs typeface="Georgia"/>
                <a:sym typeface="Georgia"/>
              </a:defRPr>
            </a:lvl1pPr>
          </a:lstStyle>
          <a:p>
            <a:r>
              <a:t>Working Assumptions</a:t>
            </a:r>
          </a:p>
        </p:txBody>
      </p:sp>
      <p:sp>
        <p:nvSpPr>
          <p:cNvPr id="180" name="文本框 7"/>
          <p:cNvSpPr txBox="1"/>
          <p:nvPr/>
        </p:nvSpPr>
        <p:spPr>
          <a:xfrm>
            <a:off x="404065" y="1909252"/>
            <a:ext cx="10904016"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just">
              <a:buSzPct val="100000"/>
              <a:buAutoNum type="arabicPeriod"/>
              <a:defRPr>
                <a:latin typeface="Georgia"/>
                <a:ea typeface="Georgia"/>
                <a:cs typeface="Georgia"/>
                <a:sym typeface="Georgia"/>
              </a:defRPr>
            </a:pPr>
            <a:r>
              <a:t>Information of perceptual and functional attributes are discontinuous in perceived world</a:t>
            </a:r>
          </a:p>
          <a:p>
            <a:pPr marL="342900" indent="-342900" algn="just">
              <a:buSzPct val="100000"/>
              <a:buAutoNum type="arabicPeriod"/>
              <a:defRPr>
                <a:latin typeface="Georgia"/>
                <a:ea typeface="Georgia"/>
                <a:cs typeface="Georgia"/>
                <a:sym typeface="Georgia"/>
              </a:defRPr>
            </a:pPr>
            <a:r>
              <a:t>Basic cuts in categorization are made at these discontinuities</a:t>
            </a:r>
          </a:p>
        </p:txBody>
      </p:sp>
      <p:sp>
        <p:nvSpPr>
          <p:cNvPr id="181" name="文本框 5"/>
          <p:cNvSpPr txBox="1"/>
          <p:nvPr/>
        </p:nvSpPr>
        <p:spPr>
          <a:xfrm>
            <a:off x="1104535" y="3984073"/>
            <a:ext cx="62070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Car</a:t>
            </a:r>
          </a:p>
        </p:txBody>
      </p:sp>
      <p:sp>
        <p:nvSpPr>
          <p:cNvPr id="182" name="文本框 6"/>
          <p:cNvSpPr txBox="1"/>
          <p:nvPr/>
        </p:nvSpPr>
        <p:spPr>
          <a:xfrm>
            <a:off x="2963060" y="3984073"/>
            <a:ext cx="92934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Chair</a:t>
            </a:r>
          </a:p>
        </p:txBody>
      </p:sp>
      <p:sp>
        <p:nvSpPr>
          <p:cNvPr id="183" name="文本框 8"/>
          <p:cNvSpPr txBox="1"/>
          <p:nvPr/>
        </p:nvSpPr>
        <p:spPr>
          <a:xfrm>
            <a:off x="863694" y="3028889"/>
            <a:ext cx="165257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Vehicle</a:t>
            </a:r>
          </a:p>
        </p:txBody>
      </p:sp>
      <p:sp>
        <p:nvSpPr>
          <p:cNvPr id="184" name="文本框 9"/>
          <p:cNvSpPr txBox="1"/>
          <p:nvPr/>
        </p:nvSpPr>
        <p:spPr>
          <a:xfrm>
            <a:off x="2688312" y="3028889"/>
            <a:ext cx="147865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Furniture</a:t>
            </a:r>
          </a:p>
        </p:txBody>
      </p:sp>
      <p:sp>
        <p:nvSpPr>
          <p:cNvPr id="185" name="直线连接符 10"/>
          <p:cNvSpPr/>
          <p:nvPr/>
        </p:nvSpPr>
        <p:spPr>
          <a:xfrm>
            <a:off x="1414889" y="3506273"/>
            <a:ext cx="1" cy="437884"/>
          </a:xfrm>
          <a:prstGeom prst="line">
            <a:avLst/>
          </a:prstGeom>
          <a:ln w="28575">
            <a:solidFill>
              <a:srgbClr val="000000"/>
            </a:solidFill>
            <a:miter/>
          </a:ln>
        </p:spPr>
        <p:txBody>
          <a:bodyPr lIns="45719" rIns="45719"/>
          <a:lstStyle/>
          <a:p>
            <a:endParaRPr/>
          </a:p>
        </p:txBody>
      </p:sp>
      <p:sp>
        <p:nvSpPr>
          <p:cNvPr id="186" name="直线连接符 11"/>
          <p:cNvSpPr/>
          <p:nvPr/>
        </p:nvSpPr>
        <p:spPr>
          <a:xfrm>
            <a:off x="3422501" y="3506273"/>
            <a:ext cx="1" cy="437884"/>
          </a:xfrm>
          <a:prstGeom prst="line">
            <a:avLst/>
          </a:prstGeom>
          <a:ln w="28575">
            <a:solidFill>
              <a:srgbClr val="000000"/>
            </a:solidFill>
            <a:miter/>
          </a:ln>
        </p:spPr>
        <p:txBody>
          <a:bodyPr lIns="45719" rIns="45719"/>
          <a:lstStyle/>
          <a:p>
            <a:endParaRPr/>
          </a:p>
        </p:txBody>
      </p:sp>
      <p:sp>
        <p:nvSpPr>
          <p:cNvPr id="187" name="直线连接符 13"/>
          <p:cNvSpPr/>
          <p:nvPr/>
        </p:nvSpPr>
        <p:spPr>
          <a:xfrm flipH="1">
            <a:off x="817974" y="4487362"/>
            <a:ext cx="296350" cy="373697"/>
          </a:xfrm>
          <a:prstGeom prst="line">
            <a:avLst/>
          </a:prstGeom>
          <a:ln w="28575">
            <a:solidFill>
              <a:srgbClr val="000000"/>
            </a:solidFill>
            <a:miter/>
          </a:ln>
        </p:spPr>
        <p:txBody>
          <a:bodyPr lIns="45719" rIns="45719"/>
          <a:lstStyle/>
          <a:p>
            <a:endParaRPr/>
          </a:p>
        </p:txBody>
      </p:sp>
      <p:sp>
        <p:nvSpPr>
          <p:cNvPr id="188" name="直线连接符 14"/>
          <p:cNvSpPr/>
          <p:nvPr/>
        </p:nvSpPr>
        <p:spPr>
          <a:xfrm>
            <a:off x="1392427" y="4491699"/>
            <a:ext cx="1" cy="369360"/>
          </a:xfrm>
          <a:prstGeom prst="line">
            <a:avLst/>
          </a:prstGeom>
          <a:ln w="28575">
            <a:solidFill>
              <a:srgbClr val="000000"/>
            </a:solidFill>
            <a:miter/>
          </a:ln>
        </p:spPr>
        <p:txBody>
          <a:bodyPr lIns="45719" rIns="45719"/>
          <a:lstStyle/>
          <a:p>
            <a:endParaRPr/>
          </a:p>
        </p:txBody>
      </p:sp>
      <p:sp>
        <p:nvSpPr>
          <p:cNvPr id="189" name="直线连接符 15"/>
          <p:cNvSpPr/>
          <p:nvPr/>
        </p:nvSpPr>
        <p:spPr>
          <a:xfrm>
            <a:off x="1689981" y="4492228"/>
            <a:ext cx="281784" cy="395514"/>
          </a:xfrm>
          <a:prstGeom prst="line">
            <a:avLst/>
          </a:prstGeom>
          <a:ln w="28575">
            <a:solidFill>
              <a:srgbClr val="000000"/>
            </a:solidFill>
            <a:miter/>
          </a:ln>
        </p:spPr>
        <p:txBody>
          <a:bodyPr lIns="45719" rIns="45719"/>
          <a:lstStyle/>
          <a:p>
            <a:endParaRPr/>
          </a:p>
        </p:txBody>
      </p:sp>
      <p:sp>
        <p:nvSpPr>
          <p:cNvPr id="190" name="文本框 16"/>
          <p:cNvSpPr txBox="1"/>
          <p:nvPr/>
        </p:nvSpPr>
        <p:spPr>
          <a:xfrm>
            <a:off x="838956" y="4970445"/>
            <a:ext cx="1088193"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latin typeface="Georgia"/>
                <a:ea typeface="Georgia"/>
                <a:cs typeface="Georgia"/>
                <a:sym typeface="Georgia"/>
              </a:defRPr>
            </a:lvl1pPr>
          </a:lstStyle>
          <a:p>
            <a:r>
              <a:t>…………</a:t>
            </a:r>
          </a:p>
        </p:txBody>
      </p:sp>
      <p:sp>
        <p:nvSpPr>
          <p:cNvPr id="191" name="直线连接符 17"/>
          <p:cNvSpPr/>
          <p:nvPr/>
        </p:nvSpPr>
        <p:spPr>
          <a:xfrm flipH="1">
            <a:off x="2852335" y="4481045"/>
            <a:ext cx="296349" cy="373697"/>
          </a:xfrm>
          <a:prstGeom prst="line">
            <a:avLst/>
          </a:prstGeom>
          <a:ln w="28575">
            <a:solidFill>
              <a:srgbClr val="000000"/>
            </a:solidFill>
            <a:miter/>
          </a:ln>
        </p:spPr>
        <p:txBody>
          <a:bodyPr lIns="45719" rIns="45719"/>
          <a:lstStyle/>
          <a:p>
            <a:endParaRPr/>
          </a:p>
        </p:txBody>
      </p:sp>
      <p:sp>
        <p:nvSpPr>
          <p:cNvPr id="192" name="直线连接符 18"/>
          <p:cNvSpPr/>
          <p:nvPr/>
        </p:nvSpPr>
        <p:spPr>
          <a:xfrm>
            <a:off x="3426786" y="4485382"/>
            <a:ext cx="1" cy="369360"/>
          </a:xfrm>
          <a:prstGeom prst="line">
            <a:avLst/>
          </a:prstGeom>
          <a:ln w="28575">
            <a:solidFill>
              <a:srgbClr val="000000"/>
            </a:solidFill>
            <a:miter/>
          </a:ln>
        </p:spPr>
        <p:txBody>
          <a:bodyPr lIns="45719" rIns="45719"/>
          <a:lstStyle/>
          <a:p>
            <a:endParaRPr/>
          </a:p>
        </p:txBody>
      </p:sp>
      <p:sp>
        <p:nvSpPr>
          <p:cNvPr id="193" name="直线连接符 19"/>
          <p:cNvSpPr/>
          <p:nvPr/>
        </p:nvSpPr>
        <p:spPr>
          <a:xfrm>
            <a:off x="3724342" y="4485911"/>
            <a:ext cx="281784" cy="395514"/>
          </a:xfrm>
          <a:prstGeom prst="line">
            <a:avLst/>
          </a:prstGeom>
          <a:ln w="28575">
            <a:solidFill>
              <a:srgbClr val="000000"/>
            </a:solidFill>
            <a:miter/>
          </a:ln>
        </p:spPr>
        <p:txBody>
          <a:bodyPr lIns="45719" rIns="45719"/>
          <a:lstStyle/>
          <a:p>
            <a:endParaRPr/>
          </a:p>
        </p:txBody>
      </p:sp>
      <p:sp>
        <p:nvSpPr>
          <p:cNvPr id="194" name="文本框 20"/>
          <p:cNvSpPr txBox="1"/>
          <p:nvPr/>
        </p:nvSpPr>
        <p:spPr>
          <a:xfrm>
            <a:off x="2898054" y="4970445"/>
            <a:ext cx="1088193"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latin typeface="Georgia"/>
                <a:ea typeface="Georgia"/>
                <a:cs typeface="Georgia"/>
                <a:sym typeface="Georgia"/>
              </a:defRPr>
            </a:lvl1pPr>
          </a:lstStyle>
          <a:p>
            <a:r>
              <a:t>…………</a:t>
            </a:r>
          </a:p>
        </p:txBody>
      </p:sp>
      <p:sp>
        <p:nvSpPr>
          <p:cNvPr id="195" name="圆角矩形 21"/>
          <p:cNvSpPr/>
          <p:nvPr/>
        </p:nvSpPr>
        <p:spPr>
          <a:xfrm>
            <a:off x="793238" y="3028889"/>
            <a:ext cx="3329300" cy="400111"/>
          </a:xfrm>
          <a:prstGeom prst="roundRect">
            <a:avLst>
              <a:gd name="adj" fmla="val 16667"/>
            </a:avLst>
          </a:prstGeom>
          <a:ln w="38100">
            <a:solidFill>
              <a:srgbClr val="2F5597"/>
            </a:solidFill>
            <a:miter/>
          </a:ln>
        </p:spPr>
        <p:txBody>
          <a:bodyPr lIns="45719" rIns="45719" anchor="ctr"/>
          <a:lstStyle/>
          <a:p>
            <a:pPr algn="ctr">
              <a:defRPr>
                <a:solidFill>
                  <a:srgbClr val="FFFFFF"/>
                </a:solidFill>
              </a:defRPr>
            </a:pPr>
            <a:endParaRPr/>
          </a:p>
        </p:txBody>
      </p:sp>
      <p:sp>
        <p:nvSpPr>
          <p:cNvPr id="196" name="圆角矩形 22"/>
          <p:cNvSpPr/>
          <p:nvPr/>
        </p:nvSpPr>
        <p:spPr>
          <a:xfrm>
            <a:off x="793238" y="3965233"/>
            <a:ext cx="3329300" cy="400111"/>
          </a:xfrm>
          <a:prstGeom prst="roundRect">
            <a:avLst>
              <a:gd name="adj" fmla="val 16667"/>
            </a:avLst>
          </a:prstGeom>
          <a:ln w="38100">
            <a:solidFill>
              <a:srgbClr val="C00000"/>
            </a:solidFill>
            <a:miter/>
          </a:ln>
        </p:spPr>
        <p:txBody>
          <a:bodyPr lIns="45719" rIns="45719" anchor="ctr"/>
          <a:lstStyle/>
          <a:p>
            <a:pPr algn="ctr">
              <a:defRPr>
                <a:solidFill>
                  <a:srgbClr val="FF0000"/>
                </a:solidFill>
              </a:defRPr>
            </a:pPr>
            <a:endParaRPr/>
          </a:p>
        </p:txBody>
      </p:sp>
      <p:sp>
        <p:nvSpPr>
          <p:cNvPr id="197" name="圆角矩形 23"/>
          <p:cNvSpPr/>
          <p:nvPr/>
        </p:nvSpPr>
        <p:spPr>
          <a:xfrm>
            <a:off x="793236" y="5084827"/>
            <a:ext cx="3329301" cy="400112"/>
          </a:xfrm>
          <a:prstGeom prst="roundRect">
            <a:avLst>
              <a:gd name="adj" fmla="val 16667"/>
            </a:avLst>
          </a:prstGeom>
          <a:ln w="38100">
            <a:solidFill>
              <a:srgbClr val="000000"/>
            </a:solidFill>
            <a:miter/>
          </a:ln>
        </p:spPr>
        <p:txBody>
          <a:bodyPr lIns="45719" rIns="45719" anchor="ctr"/>
          <a:lstStyle/>
          <a:p>
            <a:pPr algn="ctr">
              <a:defRPr>
                <a:solidFill>
                  <a:srgbClr val="FFFFFF"/>
                </a:solidFill>
              </a:defRPr>
            </a:pPr>
            <a:endParaRPr/>
          </a:p>
        </p:txBody>
      </p:sp>
      <p:sp>
        <p:nvSpPr>
          <p:cNvPr id="198" name="文本框 24"/>
          <p:cNvSpPr txBox="1"/>
          <p:nvPr/>
        </p:nvSpPr>
        <p:spPr>
          <a:xfrm>
            <a:off x="4481989" y="3984073"/>
            <a:ext cx="165654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C00000"/>
                </a:solidFill>
                <a:latin typeface="Georgia"/>
                <a:ea typeface="Georgia"/>
                <a:cs typeface="Georgia"/>
                <a:sym typeface="Georgia"/>
              </a:defRPr>
            </a:lvl1pPr>
          </a:lstStyle>
          <a:p>
            <a:r>
              <a:t>Basic Level:</a:t>
            </a:r>
          </a:p>
        </p:txBody>
      </p:sp>
      <p:sp>
        <p:nvSpPr>
          <p:cNvPr id="199" name="文本框 25"/>
          <p:cNvSpPr txBox="1"/>
          <p:nvPr/>
        </p:nvSpPr>
        <p:spPr>
          <a:xfrm>
            <a:off x="4481989" y="3028889"/>
            <a:ext cx="286353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2F5597"/>
                </a:solidFill>
                <a:latin typeface="Georgia"/>
                <a:ea typeface="Georgia"/>
                <a:cs typeface="Georgia"/>
                <a:sym typeface="Georgia"/>
              </a:defRPr>
            </a:lvl1pPr>
          </a:lstStyle>
          <a:p>
            <a:r>
              <a:t>Superordinate Level:</a:t>
            </a:r>
          </a:p>
        </p:txBody>
      </p:sp>
      <p:sp>
        <p:nvSpPr>
          <p:cNvPr id="200" name="文本框 26"/>
          <p:cNvSpPr txBox="1"/>
          <p:nvPr/>
        </p:nvSpPr>
        <p:spPr>
          <a:xfrm>
            <a:off x="4481987" y="5084827"/>
            <a:ext cx="258312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latin typeface="Georgia"/>
                <a:ea typeface="Georgia"/>
                <a:cs typeface="Georgia"/>
                <a:sym typeface="Georgia"/>
              </a:defRPr>
            </a:lvl1pPr>
          </a:lstStyle>
          <a:p>
            <a:r>
              <a:t>Subordinate Level:</a:t>
            </a:r>
          </a:p>
        </p:txBody>
      </p:sp>
      <p:sp>
        <p:nvSpPr>
          <p:cNvPr id="201" name="文本框 27"/>
          <p:cNvSpPr txBox="1"/>
          <p:nvPr/>
        </p:nvSpPr>
        <p:spPr>
          <a:xfrm>
            <a:off x="6162300" y="3984073"/>
            <a:ext cx="5383722"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C00000"/>
                </a:solidFill>
                <a:latin typeface="Georgia"/>
                <a:ea typeface="Georgia"/>
                <a:cs typeface="Georgia"/>
                <a:sym typeface="Georgia"/>
              </a:defRPr>
            </a:lvl1pPr>
          </a:lstStyle>
          <a:p>
            <a:r>
              <a:t>At the level that maximize cue validity and category resemblance</a:t>
            </a:r>
          </a:p>
        </p:txBody>
      </p:sp>
      <p:sp>
        <p:nvSpPr>
          <p:cNvPr id="202" name="文本框 28"/>
          <p:cNvSpPr txBox="1"/>
          <p:nvPr/>
        </p:nvSpPr>
        <p:spPr>
          <a:xfrm>
            <a:off x="7312491" y="3030826"/>
            <a:ext cx="360617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2F5597"/>
                </a:solidFill>
                <a:latin typeface="Georgia"/>
                <a:ea typeface="Georgia"/>
                <a:cs typeface="Georgia"/>
                <a:sym typeface="Georgia"/>
              </a:defRPr>
            </a:lvl1pPr>
          </a:lstStyle>
          <a:p>
            <a:r>
              <a:t>Few common attributes</a:t>
            </a:r>
          </a:p>
        </p:txBody>
      </p:sp>
      <p:sp>
        <p:nvSpPr>
          <p:cNvPr id="203" name="文本框 29"/>
          <p:cNvSpPr txBox="1"/>
          <p:nvPr/>
        </p:nvSpPr>
        <p:spPr>
          <a:xfrm>
            <a:off x="7020722" y="5084827"/>
            <a:ext cx="4578158"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latin typeface="Georgia"/>
                <a:ea typeface="Georgia"/>
                <a:cs typeface="Georgia"/>
                <a:sym typeface="Georgia"/>
              </a:defRPr>
            </a:lvl1pPr>
          </a:lstStyle>
          <a:p>
            <a:r>
              <a:t>Bundles of common, predictable attributes and functions</a:t>
            </a:r>
          </a:p>
        </p:txBody>
      </p:sp>
    </p:spTree>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2970</Words>
  <Application>Microsoft Office PowerPoint</Application>
  <PresentationFormat>宽屏</PresentationFormat>
  <Paragraphs>273</Paragraphs>
  <Slides>33</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等线</vt:lpstr>
      <vt:lpstr>等线 Light</vt:lpstr>
      <vt:lpstr>Arial</vt:lpstr>
      <vt:lpstr>Cambria Math</vt:lpstr>
      <vt:lpstr>Georgia</vt:lpstr>
      <vt:lpstr>Times New Roman</vt:lpstr>
      <vt:lpstr>Office 主题​​</vt:lpstr>
      <vt:lpstr>PRINCIPLES OF CATEGORIZATION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DISCUSSION</vt:lpstr>
      <vt:lpstr>PowerPoint 演示文稿</vt:lpstr>
      <vt:lpstr>PowerPoint 演示文稿</vt:lpstr>
      <vt:lpstr>PowerPoint 演示文稿</vt:lpstr>
      <vt:lpstr>PowerPoint 演示文稿</vt:lpstr>
      <vt:lpstr>PowerPoint 演示文稿</vt:lpstr>
      <vt:lpstr>PowerPoint 演示文稿</vt:lpstr>
      <vt:lpstr>THANKS!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CATEGORIZATION</dc:title>
  <dc:creator>Zch</dc:creator>
  <cp:lastModifiedBy>赵 晨辉</cp:lastModifiedBy>
  <cp:revision>2</cp:revision>
  <dcterms:modified xsi:type="dcterms:W3CDTF">2023-01-27T03:21:45Z</dcterms:modified>
</cp:coreProperties>
</file>