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13" r:id="rId2"/>
    <p:sldId id="431" r:id="rId3"/>
    <p:sldId id="447" r:id="rId4"/>
    <p:sldId id="460" r:id="rId5"/>
    <p:sldId id="473" r:id="rId6"/>
    <p:sldId id="471" r:id="rId7"/>
    <p:sldId id="472" r:id="rId8"/>
    <p:sldId id="492" r:id="rId9"/>
    <p:sldId id="516" r:id="rId10"/>
    <p:sldId id="517" r:id="rId11"/>
    <p:sldId id="510" r:id="rId12"/>
    <p:sldId id="518" r:id="rId13"/>
    <p:sldId id="512" r:id="rId14"/>
    <p:sldId id="509" r:id="rId15"/>
    <p:sldId id="511" r:id="rId16"/>
    <p:sldId id="482" r:id="rId17"/>
    <p:sldId id="519" r:id="rId18"/>
    <p:sldId id="479" r:id="rId19"/>
    <p:sldId id="484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FFFF66"/>
    <a:srgbClr val="FFFF00"/>
    <a:srgbClr val="EAEAEA"/>
    <a:srgbClr val="FFCCCC"/>
    <a:srgbClr val="FF5050"/>
    <a:srgbClr val="FF99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3" autoAdjust="0"/>
    <p:restoredTop sz="78815" autoAdjust="0"/>
  </p:normalViewPr>
  <p:slideViewPr>
    <p:cSldViewPr snapToGrid="0">
      <p:cViewPr>
        <p:scale>
          <a:sx n="60" d="100"/>
          <a:sy n="60" d="100"/>
        </p:scale>
        <p:origin x="-852" y="22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4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>
            <a:lvl1pPr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>
            <a:lvl1pPr algn="r"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b" anchorCtr="0" compatLnSpc="1">
            <a:prstTxWarp prst="textNoShape">
              <a:avLst/>
            </a:prstTxWarp>
          </a:bodyPr>
          <a:lstStyle>
            <a:lvl1pPr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b" anchorCtr="0" compatLnSpc="1">
            <a:prstTxWarp prst="textNoShape">
              <a:avLst/>
            </a:prstTxWarp>
          </a:bodyPr>
          <a:lstStyle>
            <a:lvl1pPr algn="r"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E36555-61C2-4446-9C7B-17EA36C0C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t" anchorCtr="0" compatLnSpc="1">
            <a:prstTxWarp prst="textNoShape">
              <a:avLst/>
            </a:prstTxWarp>
          </a:bodyPr>
          <a:lstStyle>
            <a:lvl1pPr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t" anchorCtr="0" compatLnSpc="1">
            <a:prstTxWarp prst="textNoShape">
              <a:avLst/>
            </a:prstTxWarp>
          </a:bodyPr>
          <a:lstStyle>
            <a:lvl1pPr algn="r"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b" anchorCtr="0" compatLnSpc="1">
            <a:prstTxWarp prst="textNoShape">
              <a:avLst/>
            </a:prstTxWarp>
          </a:bodyPr>
          <a:lstStyle>
            <a:lvl1pPr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b" anchorCtr="0" compatLnSpc="1">
            <a:prstTxWarp prst="textNoShape">
              <a:avLst/>
            </a:prstTxWarp>
          </a:bodyPr>
          <a:lstStyle>
            <a:lvl1pPr algn="r"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5D4973-D29B-4606-8C63-F7CDF7E4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660D316C-2C4F-4A0D-BB77-3A0BE9C1E769}" type="slidenum">
              <a:rPr lang="en-US" smtClean="0"/>
              <a:pPr defTabSz="911225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BAD91A5B-00F4-4265-86D2-EEE6473044D9}" type="slidenum">
              <a:rPr lang="en-US" smtClean="0"/>
              <a:pPr defTabSz="911225"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2FF7250C-D772-449E-B091-D830C3805606}" type="slidenum">
              <a:rPr lang="en-US" smtClean="0"/>
              <a:pPr defTabSz="91122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BAD91A5B-00F4-4265-86D2-EEE6473044D9}" type="slidenum">
              <a:rPr lang="en-US" smtClean="0"/>
              <a:pPr defTabSz="911225"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136F7378-21F1-41CC-8EDF-0D3714E03D1B}" type="slidenum">
              <a:rPr lang="en-US" smtClean="0"/>
              <a:pPr defTabSz="911225"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026C31B2-FE39-44EF-BAB7-3FA351869676}" type="slidenum">
              <a:rPr lang="en-US" smtClean="0"/>
              <a:pPr defTabSz="911225"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07FFEF1E-3B49-4070-AE83-98CD022289DE}" type="slidenum">
              <a:rPr lang="en-US" smtClean="0"/>
              <a:pPr defTabSz="911225"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21428C8C-9877-4A1D-8865-B6A8F0F385B6}" type="slidenum">
              <a:rPr lang="en-US" smtClean="0"/>
              <a:pPr defTabSz="911225"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8AE8B795-2408-4662-807A-630AFC468226}" type="slidenum">
              <a:rPr lang="en-US" smtClean="0"/>
              <a:pPr defTabSz="911225"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DC2A3A7-CF5D-4E7E-82EE-708A8CBAEF03}" type="slidenum">
              <a:rPr lang="en-US" smtClean="0"/>
              <a:pPr defTabSz="911225"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DF6DFF-68B8-4547-82D0-738F6B918CAE}" type="slidenum">
              <a:rPr lang="en-US" smtClean="0"/>
              <a:pPr defTabSz="911225"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880AED6C-3DF6-4A23-A7E8-F79001F66219}" type="slidenum">
              <a:rPr lang="en-US" smtClean="0"/>
              <a:pPr defTabSz="911225"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EC6F232C-0CE5-42BD-95E4-4073D97EF1E0}" type="slidenum">
              <a:rPr lang="en-US" smtClean="0"/>
              <a:pPr defTabSz="911225"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C0C25CA5-C63D-4D42-AD26-5AEE8216FC3E}" type="slidenum">
              <a:rPr lang="en-US" smtClean="0"/>
              <a:pPr defTabSz="911225"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AE7A5C46-B8F6-4714-B64B-197F5EC28F8B}" type="slidenum">
              <a:rPr lang="en-US" smtClean="0"/>
              <a:pPr defTabSz="911225"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C6D22D9E-BA5E-4947-9498-19AFE9AB03AB}" type="slidenum">
              <a:rPr lang="en-US" smtClean="0"/>
              <a:pPr defTabSz="911225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0BEC8353-EC79-40A1-B174-83EC44690F4B}" type="slidenum">
              <a:rPr lang="en-US" smtClean="0"/>
              <a:pPr defTabSz="911225"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5141B931-5247-4B41-96DC-963DB8F680F3}" type="slidenum">
              <a:rPr lang="en-US" smtClean="0"/>
              <a:pPr defTabSz="91122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10DF-A99A-4296-AF4C-FF547D9E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3EC1-7917-4026-B6A5-A49BD74B2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358E-52C7-4EE2-9670-25F62D26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2ADD-AC1F-4845-AB5C-C6F31811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79388"/>
            <a:ext cx="2063750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79388"/>
            <a:ext cx="6038850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E993-1C04-4076-9B23-C1641C7B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39C5-B1F1-4FD0-8E00-E766BB674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5167-08A8-46A1-AFF2-F16C3F349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592C-3025-47CE-8668-4EADE5F51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7585-E41A-4C62-9A37-5719C61A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9C47-57AB-4E03-BE00-1F2E3A89F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AEE2-0C0E-4922-9ACE-922D15FC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3B12-C8F1-40C6-9272-23F9A350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B354-B27B-4735-A294-D58415B7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F1A2-DBAD-46C9-8081-7989BE30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B60C-4FD3-449F-B0C1-4DCCC9074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F4F8-C0BA-4373-B0E6-AE9BE601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89BD-1A87-47D0-8FF2-2EDD66484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7F70-ACAA-41FA-9F2E-9B3737A3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5F4BA-0D8E-4DD0-B4FF-FB40A3AE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F12B-E1AD-4504-A32F-BC057AC9A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45AC-4C5E-4579-A1AF-FE0AFB398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BAF3-6522-494A-9AD7-C421EA6B1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03FD-1AD8-4BB6-882F-2059C8C41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2B82-0DF0-4ACD-B3D3-CC2303023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C025-CD28-43E9-A391-01B9D3880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B48E-3FE4-4CDA-AF63-865E07AB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E41C-FF14-4722-8CDC-EBCC537CA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A345-463A-4CA3-8EF4-AF4E2CC9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8263"/>
            <a:ext cx="7772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8100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D6B600D3-2A17-4D5D-903A-ABC39E75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9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99B4BBE-BE39-4616-A912-DD500990A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9084" name="Rectangle 12"/>
          <p:cNvSpPr>
            <a:spLocks noChangeArrowheads="1"/>
          </p:cNvSpPr>
          <p:nvPr userDrawn="1"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9085" name="Text Box 13"/>
          <p:cNvSpPr txBox="1">
            <a:spLocks noChangeArrowheads="1"/>
          </p:cNvSpPr>
          <p:nvPr userDrawn="1"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6" name="Line 14"/>
          <p:cNvSpPr>
            <a:spLocks noChangeShapeType="1"/>
          </p:cNvSpPr>
          <p:nvPr userDrawn="1"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CSeal"/>
          <p:cNvPicPr>
            <a:picLocks noChangeAspect="1" noChangeArrowheads="1"/>
          </p:cNvPicPr>
          <p:nvPr userDrawn="1"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tags" Target="../tags/tag3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952BB5C-4C75-4EB3-9B9C-86AE2B9DE9F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79413" y="2073275"/>
            <a:ext cx="83851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/>
              <a:t>Maestro: Orchestrating Lifetime Reliability </a:t>
            </a:r>
          </a:p>
          <a:p>
            <a:pPr>
              <a:spcBef>
                <a:spcPct val="20000"/>
              </a:spcBef>
            </a:pPr>
            <a:r>
              <a:rPr lang="en-US" sz="3200" b="1" dirty="0"/>
              <a:t>		in Chip Multiprocessors</a:t>
            </a:r>
          </a:p>
          <a:p>
            <a:pPr>
              <a:spcBef>
                <a:spcPct val="20000"/>
              </a:spcBef>
            </a:pP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Authors: 	</a:t>
            </a:r>
            <a:r>
              <a:rPr lang="en-US" sz="2000" b="1" dirty="0" err="1"/>
              <a:t>Shuguang</a:t>
            </a:r>
            <a:r>
              <a:rPr lang="en-US" sz="2000" b="1" dirty="0"/>
              <a:t> </a:t>
            </a:r>
            <a:r>
              <a:rPr lang="en-US" sz="2000" b="1" dirty="0" err="1"/>
              <a:t>Feng</a:t>
            </a: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		</a:t>
            </a:r>
            <a:r>
              <a:rPr lang="en-US" sz="2000" b="1" dirty="0" err="1"/>
              <a:t>Shantanu</a:t>
            </a:r>
            <a:r>
              <a:rPr lang="en-US" sz="2000" b="1" dirty="0"/>
              <a:t> Gupta</a:t>
            </a:r>
          </a:p>
          <a:p>
            <a:pPr>
              <a:spcBef>
                <a:spcPct val="20000"/>
              </a:spcBef>
            </a:pPr>
            <a:r>
              <a:rPr lang="en-US" sz="2000" b="1" dirty="0"/>
              <a:t>					</a:t>
            </a:r>
            <a:r>
              <a:rPr lang="en-US" sz="2000" b="1" dirty="0" err="1"/>
              <a:t>Amin</a:t>
            </a:r>
            <a:r>
              <a:rPr lang="en-US" sz="2000" b="1" dirty="0"/>
              <a:t> </a:t>
            </a:r>
            <a:r>
              <a:rPr lang="en-US" sz="2000" b="1" dirty="0" err="1"/>
              <a:t>Ansari</a:t>
            </a: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		Scott </a:t>
            </a:r>
            <a:r>
              <a:rPr lang="en-US" sz="2000" b="1" dirty="0" err="1"/>
              <a:t>Mahlke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000" b="1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157413" y="5391150"/>
            <a:ext cx="48291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/>
              <a:t>HiPEAC 2010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January  25-27, 2010</a:t>
            </a:r>
          </a:p>
        </p:txBody>
      </p:sp>
      <p:pic>
        <p:nvPicPr>
          <p:cNvPr id="6" name="Picture 5" descr="ba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85" y="3295650"/>
            <a:ext cx="2927216" cy="2628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" y="1225296"/>
            <a:ext cx="8686800" cy="47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592" y="1225296"/>
            <a:ext cx="8686800" cy="47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18F609CA-E802-4B9B-A614-10AE9938E06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Core Failure Distribution: Greedy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265238" y="3446463"/>
            <a:ext cx="1333500" cy="1801812"/>
          </a:xfrm>
          <a:custGeom>
            <a:avLst/>
            <a:gdLst>
              <a:gd name="connsiteX0" fmla="*/ 1327688 w 1332854"/>
              <a:gd name="connsiteY0" fmla="*/ 0 h 1802969"/>
              <a:gd name="connsiteX1" fmla="*/ 1136542 w 1332854"/>
              <a:gd name="connsiteY1" fmla="*/ 10332 h 1802969"/>
              <a:gd name="connsiteX2" fmla="*/ 950563 w 1332854"/>
              <a:gd name="connsiteY2" fmla="*/ 46495 h 1802969"/>
              <a:gd name="connsiteX3" fmla="*/ 759417 w 1332854"/>
              <a:gd name="connsiteY3" fmla="*/ 92990 h 1802969"/>
              <a:gd name="connsiteX4" fmla="*/ 568271 w 1332854"/>
              <a:gd name="connsiteY4" fmla="*/ 346129 h 1802969"/>
              <a:gd name="connsiteX5" fmla="*/ 371959 w 1332854"/>
              <a:gd name="connsiteY5" fmla="*/ 712922 h 1802969"/>
              <a:gd name="connsiteX6" fmla="*/ 196312 w 1332854"/>
              <a:gd name="connsiteY6" fmla="*/ 1177871 h 1802969"/>
              <a:gd name="connsiteX7" fmla="*/ 0 w 1332854"/>
              <a:gd name="connsiteY7" fmla="*/ 1565329 h 1802969"/>
              <a:gd name="connsiteX8" fmla="*/ 0 w 1332854"/>
              <a:gd name="connsiteY8" fmla="*/ 1802969 h 1802969"/>
              <a:gd name="connsiteX9" fmla="*/ 201478 w 1332854"/>
              <a:gd name="connsiteY9" fmla="*/ 1761641 h 1802969"/>
              <a:gd name="connsiteX10" fmla="*/ 402956 w 1332854"/>
              <a:gd name="connsiteY10" fmla="*/ 1694481 h 1802969"/>
              <a:gd name="connsiteX11" fmla="*/ 568271 w 1332854"/>
              <a:gd name="connsiteY11" fmla="*/ 1616990 h 1802969"/>
              <a:gd name="connsiteX12" fmla="*/ 769749 w 1332854"/>
              <a:gd name="connsiteY12" fmla="*/ 1425844 h 1802969"/>
              <a:gd name="connsiteX13" fmla="*/ 960895 w 1332854"/>
              <a:gd name="connsiteY13" fmla="*/ 1172705 h 1802969"/>
              <a:gd name="connsiteX14" fmla="*/ 1146874 w 1332854"/>
              <a:gd name="connsiteY14" fmla="*/ 764583 h 1802969"/>
              <a:gd name="connsiteX15" fmla="*/ 1332854 w 1332854"/>
              <a:gd name="connsiteY15" fmla="*/ 180813 h 1802969"/>
              <a:gd name="connsiteX16" fmla="*/ 1327688 w 1332854"/>
              <a:gd name="connsiteY16" fmla="*/ 0 h 180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2854" h="1802969">
                <a:moveTo>
                  <a:pt x="1327688" y="0"/>
                </a:moveTo>
                <a:lnTo>
                  <a:pt x="1136542" y="10332"/>
                </a:lnTo>
                <a:lnTo>
                  <a:pt x="950563" y="46495"/>
                </a:lnTo>
                <a:lnTo>
                  <a:pt x="759417" y="92990"/>
                </a:lnTo>
                <a:lnTo>
                  <a:pt x="568271" y="346129"/>
                </a:lnTo>
                <a:lnTo>
                  <a:pt x="371959" y="712922"/>
                </a:lnTo>
                <a:lnTo>
                  <a:pt x="196312" y="1177871"/>
                </a:lnTo>
                <a:lnTo>
                  <a:pt x="0" y="1565329"/>
                </a:lnTo>
                <a:lnTo>
                  <a:pt x="0" y="1802969"/>
                </a:lnTo>
                <a:lnTo>
                  <a:pt x="201478" y="1761641"/>
                </a:lnTo>
                <a:lnTo>
                  <a:pt x="402956" y="1694481"/>
                </a:lnTo>
                <a:lnTo>
                  <a:pt x="568271" y="1616990"/>
                </a:lnTo>
                <a:lnTo>
                  <a:pt x="769749" y="1425844"/>
                </a:lnTo>
                <a:lnTo>
                  <a:pt x="960895" y="1172705"/>
                </a:lnTo>
                <a:lnTo>
                  <a:pt x="1146874" y="764583"/>
                </a:lnTo>
                <a:lnTo>
                  <a:pt x="1332854" y="180813"/>
                </a:lnTo>
                <a:lnTo>
                  <a:pt x="1327688" y="0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4572000" y="4097338"/>
            <a:ext cx="4108450" cy="1163637"/>
          </a:xfrm>
          <a:custGeom>
            <a:avLst/>
            <a:gdLst>
              <a:gd name="connsiteX0" fmla="*/ 0 w 4108862"/>
              <a:gd name="connsiteY0" fmla="*/ 0 h 1163782"/>
              <a:gd name="connsiteX1" fmla="*/ 118753 w 4108862"/>
              <a:gd name="connsiteY1" fmla="*/ 201881 h 1163782"/>
              <a:gd name="connsiteX2" fmla="*/ 308758 w 4108862"/>
              <a:gd name="connsiteY2" fmla="*/ 510639 h 1163782"/>
              <a:gd name="connsiteX3" fmla="*/ 498764 w 4108862"/>
              <a:gd name="connsiteY3" fmla="*/ 700644 h 1163782"/>
              <a:gd name="connsiteX4" fmla="*/ 688769 w 4108862"/>
              <a:gd name="connsiteY4" fmla="*/ 843148 h 1163782"/>
              <a:gd name="connsiteX5" fmla="*/ 878774 w 4108862"/>
              <a:gd name="connsiteY5" fmla="*/ 961901 h 1163782"/>
              <a:gd name="connsiteX6" fmla="*/ 1068779 w 4108862"/>
              <a:gd name="connsiteY6" fmla="*/ 997527 h 1163782"/>
              <a:gd name="connsiteX7" fmla="*/ 1258784 w 4108862"/>
              <a:gd name="connsiteY7" fmla="*/ 1033153 h 1163782"/>
              <a:gd name="connsiteX8" fmla="*/ 1448790 w 4108862"/>
              <a:gd name="connsiteY8" fmla="*/ 1056904 h 1163782"/>
              <a:gd name="connsiteX9" fmla="*/ 1638795 w 4108862"/>
              <a:gd name="connsiteY9" fmla="*/ 1104405 h 1163782"/>
              <a:gd name="connsiteX10" fmla="*/ 1828800 w 4108862"/>
              <a:gd name="connsiteY10" fmla="*/ 1128156 h 1163782"/>
              <a:gd name="connsiteX11" fmla="*/ 2030681 w 4108862"/>
              <a:gd name="connsiteY11" fmla="*/ 1128156 h 1163782"/>
              <a:gd name="connsiteX12" fmla="*/ 2208810 w 4108862"/>
              <a:gd name="connsiteY12" fmla="*/ 1116281 h 1163782"/>
              <a:gd name="connsiteX13" fmla="*/ 2398816 w 4108862"/>
              <a:gd name="connsiteY13" fmla="*/ 1128156 h 1163782"/>
              <a:gd name="connsiteX14" fmla="*/ 2600696 w 4108862"/>
              <a:gd name="connsiteY14" fmla="*/ 1128156 h 1163782"/>
              <a:gd name="connsiteX15" fmla="*/ 2778826 w 4108862"/>
              <a:gd name="connsiteY15" fmla="*/ 1116281 h 1163782"/>
              <a:gd name="connsiteX16" fmla="*/ 2968831 w 4108862"/>
              <a:gd name="connsiteY16" fmla="*/ 1128156 h 1163782"/>
              <a:gd name="connsiteX17" fmla="*/ 3170712 w 4108862"/>
              <a:gd name="connsiteY17" fmla="*/ 1140031 h 1163782"/>
              <a:gd name="connsiteX18" fmla="*/ 3348842 w 4108862"/>
              <a:gd name="connsiteY18" fmla="*/ 1140031 h 1163782"/>
              <a:gd name="connsiteX19" fmla="*/ 3538847 w 4108862"/>
              <a:gd name="connsiteY19" fmla="*/ 1163782 h 1163782"/>
              <a:gd name="connsiteX20" fmla="*/ 3728852 w 4108862"/>
              <a:gd name="connsiteY20" fmla="*/ 1151907 h 1163782"/>
              <a:gd name="connsiteX21" fmla="*/ 3930732 w 4108862"/>
              <a:gd name="connsiteY21" fmla="*/ 1151907 h 1163782"/>
              <a:gd name="connsiteX22" fmla="*/ 4108862 w 4108862"/>
              <a:gd name="connsiteY22" fmla="*/ 1163782 h 1163782"/>
              <a:gd name="connsiteX23" fmla="*/ 4096987 w 4108862"/>
              <a:gd name="connsiteY23" fmla="*/ 1104405 h 1163782"/>
              <a:gd name="connsiteX24" fmla="*/ 3930732 w 4108862"/>
              <a:gd name="connsiteY24" fmla="*/ 1104405 h 1163782"/>
              <a:gd name="connsiteX25" fmla="*/ 3716977 w 4108862"/>
              <a:gd name="connsiteY25" fmla="*/ 1104405 h 1163782"/>
              <a:gd name="connsiteX26" fmla="*/ 3526971 w 4108862"/>
              <a:gd name="connsiteY26" fmla="*/ 1092530 h 1163782"/>
              <a:gd name="connsiteX27" fmla="*/ 3348842 w 4108862"/>
              <a:gd name="connsiteY27" fmla="*/ 1092530 h 1163782"/>
              <a:gd name="connsiteX28" fmla="*/ 3170712 w 4108862"/>
              <a:gd name="connsiteY28" fmla="*/ 1080655 h 1163782"/>
              <a:gd name="connsiteX29" fmla="*/ 2980706 w 4108862"/>
              <a:gd name="connsiteY29" fmla="*/ 1068779 h 1163782"/>
              <a:gd name="connsiteX30" fmla="*/ 2778826 w 4108862"/>
              <a:gd name="connsiteY30" fmla="*/ 1056904 h 1163782"/>
              <a:gd name="connsiteX31" fmla="*/ 2600696 w 4108862"/>
              <a:gd name="connsiteY31" fmla="*/ 1033153 h 1163782"/>
              <a:gd name="connsiteX32" fmla="*/ 2410691 w 4108862"/>
              <a:gd name="connsiteY32" fmla="*/ 973777 h 1163782"/>
              <a:gd name="connsiteX33" fmla="*/ 2220686 w 4108862"/>
              <a:gd name="connsiteY33" fmla="*/ 961901 h 1163782"/>
              <a:gd name="connsiteX34" fmla="*/ 2018805 w 4108862"/>
              <a:gd name="connsiteY34" fmla="*/ 926275 h 1163782"/>
              <a:gd name="connsiteX35" fmla="*/ 1828800 w 4108862"/>
              <a:gd name="connsiteY35" fmla="*/ 866899 h 1163782"/>
              <a:gd name="connsiteX36" fmla="*/ 1638795 w 4108862"/>
              <a:gd name="connsiteY36" fmla="*/ 807522 h 1163782"/>
              <a:gd name="connsiteX37" fmla="*/ 1448790 w 4108862"/>
              <a:gd name="connsiteY37" fmla="*/ 760021 h 1163782"/>
              <a:gd name="connsiteX38" fmla="*/ 1246909 w 4108862"/>
              <a:gd name="connsiteY38" fmla="*/ 665018 h 1163782"/>
              <a:gd name="connsiteX39" fmla="*/ 1056904 w 4108862"/>
              <a:gd name="connsiteY39" fmla="*/ 581891 h 1163782"/>
              <a:gd name="connsiteX40" fmla="*/ 878774 w 4108862"/>
              <a:gd name="connsiteY40" fmla="*/ 486888 h 1163782"/>
              <a:gd name="connsiteX41" fmla="*/ 688769 w 4108862"/>
              <a:gd name="connsiteY41" fmla="*/ 380010 h 1163782"/>
              <a:gd name="connsiteX42" fmla="*/ 498764 w 4108862"/>
              <a:gd name="connsiteY42" fmla="*/ 261257 h 1163782"/>
              <a:gd name="connsiteX43" fmla="*/ 308758 w 4108862"/>
              <a:gd name="connsiteY43" fmla="*/ 154379 h 1163782"/>
              <a:gd name="connsiteX44" fmla="*/ 118753 w 4108862"/>
              <a:gd name="connsiteY44" fmla="*/ 59377 h 1163782"/>
              <a:gd name="connsiteX45" fmla="*/ 0 w 4108862"/>
              <a:gd name="connsiteY45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108862" h="1163782">
                <a:moveTo>
                  <a:pt x="0" y="0"/>
                </a:moveTo>
                <a:lnTo>
                  <a:pt x="118753" y="201881"/>
                </a:lnTo>
                <a:lnTo>
                  <a:pt x="308758" y="510639"/>
                </a:lnTo>
                <a:lnTo>
                  <a:pt x="498764" y="700644"/>
                </a:lnTo>
                <a:lnTo>
                  <a:pt x="688769" y="843148"/>
                </a:lnTo>
                <a:lnTo>
                  <a:pt x="878774" y="961901"/>
                </a:lnTo>
                <a:lnTo>
                  <a:pt x="1068779" y="997527"/>
                </a:lnTo>
                <a:lnTo>
                  <a:pt x="1258784" y="1033153"/>
                </a:lnTo>
                <a:lnTo>
                  <a:pt x="1448790" y="1056904"/>
                </a:lnTo>
                <a:lnTo>
                  <a:pt x="1638795" y="1104405"/>
                </a:lnTo>
                <a:lnTo>
                  <a:pt x="1828800" y="1128156"/>
                </a:lnTo>
                <a:lnTo>
                  <a:pt x="2030681" y="1128156"/>
                </a:lnTo>
                <a:lnTo>
                  <a:pt x="2208810" y="1116281"/>
                </a:lnTo>
                <a:lnTo>
                  <a:pt x="2398816" y="1128156"/>
                </a:lnTo>
                <a:lnTo>
                  <a:pt x="2600696" y="1128156"/>
                </a:lnTo>
                <a:lnTo>
                  <a:pt x="2778826" y="1116281"/>
                </a:lnTo>
                <a:lnTo>
                  <a:pt x="2968831" y="1128156"/>
                </a:lnTo>
                <a:lnTo>
                  <a:pt x="3170712" y="1140031"/>
                </a:lnTo>
                <a:lnTo>
                  <a:pt x="3348842" y="1140031"/>
                </a:lnTo>
                <a:lnTo>
                  <a:pt x="3538847" y="1163782"/>
                </a:lnTo>
                <a:lnTo>
                  <a:pt x="3728852" y="1151907"/>
                </a:lnTo>
                <a:lnTo>
                  <a:pt x="3930732" y="1151907"/>
                </a:lnTo>
                <a:lnTo>
                  <a:pt x="4108862" y="1163782"/>
                </a:lnTo>
                <a:lnTo>
                  <a:pt x="4096987" y="1104405"/>
                </a:lnTo>
                <a:lnTo>
                  <a:pt x="3930732" y="1104405"/>
                </a:lnTo>
                <a:lnTo>
                  <a:pt x="3716977" y="1104405"/>
                </a:lnTo>
                <a:lnTo>
                  <a:pt x="3526971" y="1092530"/>
                </a:lnTo>
                <a:lnTo>
                  <a:pt x="3348842" y="1092530"/>
                </a:lnTo>
                <a:lnTo>
                  <a:pt x="3170712" y="1080655"/>
                </a:lnTo>
                <a:lnTo>
                  <a:pt x="2980706" y="1068779"/>
                </a:lnTo>
                <a:lnTo>
                  <a:pt x="2778826" y="1056904"/>
                </a:lnTo>
                <a:lnTo>
                  <a:pt x="2600696" y="1033153"/>
                </a:lnTo>
                <a:lnTo>
                  <a:pt x="2410691" y="973777"/>
                </a:lnTo>
                <a:lnTo>
                  <a:pt x="2220686" y="961901"/>
                </a:lnTo>
                <a:lnTo>
                  <a:pt x="2018805" y="926275"/>
                </a:lnTo>
                <a:lnTo>
                  <a:pt x="1828800" y="866899"/>
                </a:lnTo>
                <a:lnTo>
                  <a:pt x="1638795" y="807522"/>
                </a:lnTo>
                <a:lnTo>
                  <a:pt x="1448790" y="760021"/>
                </a:lnTo>
                <a:lnTo>
                  <a:pt x="1246909" y="665018"/>
                </a:lnTo>
                <a:lnTo>
                  <a:pt x="1056904" y="581891"/>
                </a:lnTo>
                <a:lnTo>
                  <a:pt x="878774" y="486888"/>
                </a:lnTo>
                <a:lnTo>
                  <a:pt x="688769" y="380010"/>
                </a:lnTo>
                <a:lnTo>
                  <a:pt x="498764" y="261257"/>
                </a:lnTo>
                <a:lnTo>
                  <a:pt x="308758" y="154379"/>
                </a:lnTo>
                <a:lnTo>
                  <a:pt x="118753" y="5937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2657475" y="3476625"/>
            <a:ext cx="1914525" cy="1785938"/>
          </a:xfrm>
          <a:custGeom>
            <a:avLst/>
            <a:gdLst>
              <a:gd name="connsiteX0" fmla="*/ 0 w 1913860"/>
              <a:gd name="connsiteY0" fmla="*/ 0 h 1786269"/>
              <a:gd name="connsiteX1" fmla="*/ 0 w 1913860"/>
              <a:gd name="connsiteY1" fmla="*/ 1786269 h 1786269"/>
              <a:gd name="connsiteX2" fmla="*/ 1913860 w 1913860"/>
              <a:gd name="connsiteY2" fmla="*/ 1786269 h 1786269"/>
              <a:gd name="connsiteX3" fmla="*/ 1913860 w 1913860"/>
              <a:gd name="connsiteY3" fmla="*/ 616688 h 1786269"/>
              <a:gd name="connsiteX4" fmla="*/ 1828800 w 1913860"/>
              <a:gd name="connsiteY4" fmla="*/ 584790 h 1786269"/>
              <a:gd name="connsiteX5" fmla="*/ 1648046 w 1913860"/>
              <a:gd name="connsiteY5" fmla="*/ 520995 h 1786269"/>
              <a:gd name="connsiteX6" fmla="*/ 1477925 w 1913860"/>
              <a:gd name="connsiteY6" fmla="*/ 414669 h 1786269"/>
              <a:gd name="connsiteX7" fmla="*/ 1275907 w 1913860"/>
              <a:gd name="connsiteY7" fmla="*/ 361506 h 1786269"/>
              <a:gd name="connsiteX8" fmla="*/ 1084520 w 1913860"/>
              <a:gd name="connsiteY8" fmla="*/ 233916 h 1786269"/>
              <a:gd name="connsiteX9" fmla="*/ 893134 w 1913860"/>
              <a:gd name="connsiteY9" fmla="*/ 170120 h 1786269"/>
              <a:gd name="connsiteX10" fmla="*/ 701748 w 1913860"/>
              <a:gd name="connsiteY10" fmla="*/ 74427 h 1786269"/>
              <a:gd name="connsiteX11" fmla="*/ 520995 w 1913860"/>
              <a:gd name="connsiteY11" fmla="*/ 74427 h 1786269"/>
              <a:gd name="connsiteX12" fmla="*/ 318976 w 1913860"/>
              <a:gd name="connsiteY12" fmla="*/ 42530 h 1786269"/>
              <a:gd name="connsiteX13" fmla="*/ 127590 w 1913860"/>
              <a:gd name="connsiteY13" fmla="*/ 31897 h 1786269"/>
              <a:gd name="connsiteX14" fmla="*/ 0 w 1913860"/>
              <a:gd name="connsiteY14" fmla="*/ 0 h 17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3860" h="1786269">
                <a:moveTo>
                  <a:pt x="0" y="0"/>
                </a:moveTo>
                <a:lnTo>
                  <a:pt x="0" y="1786269"/>
                </a:lnTo>
                <a:lnTo>
                  <a:pt x="1913860" y="1786269"/>
                </a:lnTo>
                <a:lnTo>
                  <a:pt x="1913860" y="616688"/>
                </a:lnTo>
                <a:lnTo>
                  <a:pt x="1828800" y="584790"/>
                </a:lnTo>
                <a:lnTo>
                  <a:pt x="1648046" y="520995"/>
                </a:lnTo>
                <a:lnTo>
                  <a:pt x="1477925" y="414669"/>
                </a:lnTo>
                <a:lnTo>
                  <a:pt x="1275907" y="361506"/>
                </a:lnTo>
                <a:lnTo>
                  <a:pt x="1084520" y="233916"/>
                </a:lnTo>
                <a:lnTo>
                  <a:pt x="893134" y="170120"/>
                </a:lnTo>
                <a:lnTo>
                  <a:pt x="701748" y="74427"/>
                </a:lnTo>
                <a:lnTo>
                  <a:pt x="520995" y="74427"/>
                </a:lnTo>
                <a:lnTo>
                  <a:pt x="318976" y="42530"/>
                </a:lnTo>
                <a:lnTo>
                  <a:pt x="127590" y="3189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2647950" y="1711325"/>
            <a:ext cx="1924050" cy="3562350"/>
          </a:xfrm>
          <a:custGeom>
            <a:avLst/>
            <a:gdLst>
              <a:gd name="connsiteX0" fmla="*/ 0 w 1924493"/>
              <a:gd name="connsiteY0" fmla="*/ 1754372 h 3561907"/>
              <a:gd name="connsiteX1" fmla="*/ 10633 w 1924493"/>
              <a:gd name="connsiteY1" fmla="*/ 3561907 h 3561907"/>
              <a:gd name="connsiteX2" fmla="*/ 1924493 w 1924493"/>
              <a:gd name="connsiteY2" fmla="*/ 3551274 h 3561907"/>
              <a:gd name="connsiteX3" fmla="*/ 1913860 w 1924493"/>
              <a:gd name="connsiteY3" fmla="*/ 2371060 h 3561907"/>
              <a:gd name="connsiteX4" fmla="*/ 1850065 w 1924493"/>
              <a:gd name="connsiteY4" fmla="*/ 2243470 h 3561907"/>
              <a:gd name="connsiteX5" fmla="*/ 1669312 w 1924493"/>
              <a:gd name="connsiteY5" fmla="*/ 1807535 h 3561907"/>
              <a:gd name="connsiteX6" fmla="*/ 1467293 w 1924493"/>
              <a:gd name="connsiteY6" fmla="*/ 1212111 h 3561907"/>
              <a:gd name="connsiteX7" fmla="*/ 1286540 w 1924493"/>
              <a:gd name="connsiteY7" fmla="*/ 606056 h 3561907"/>
              <a:gd name="connsiteX8" fmla="*/ 1073888 w 1924493"/>
              <a:gd name="connsiteY8" fmla="*/ 223284 h 3561907"/>
              <a:gd name="connsiteX9" fmla="*/ 903767 w 1924493"/>
              <a:gd name="connsiteY9" fmla="*/ 74428 h 3561907"/>
              <a:gd name="connsiteX10" fmla="*/ 712381 w 1924493"/>
              <a:gd name="connsiteY10" fmla="*/ 0 h 3561907"/>
              <a:gd name="connsiteX11" fmla="*/ 520995 w 1924493"/>
              <a:gd name="connsiteY11" fmla="*/ 340242 h 3561907"/>
              <a:gd name="connsiteX12" fmla="*/ 329609 w 1924493"/>
              <a:gd name="connsiteY12" fmla="*/ 903767 h 3561907"/>
              <a:gd name="connsiteX13" fmla="*/ 127591 w 1924493"/>
              <a:gd name="connsiteY13" fmla="*/ 1414130 h 3561907"/>
              <a:gd name="connsiteX14" fmla="*/ 0 w 1924493"/>
              <a:gd name="connsiteY14" fmla="*/ 1754372 h 356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4493" h="3561907">
                <a:moveTo>
                  <a:pt x="0" y="1754372"/>
                </a:moveTo>
                <a:cubicBezTo>
                  <a:pt x="3544" y="2356884"/>
                  <a:pt x="7089" y="2959395"/>
                  <a:pt x="10633" y="3561907"/>
                </a:cubicBezTo>
                <a:lnTo>
                  <a:pt x="1924493" y="3551274"/>
                </a:lnTo>
                <a:cubicBezTo>
                  <a:pt x="1920949" y="3157869"/>
                  <a:pt x="1917404" y="2764465"/>
                  <a:pt x="1913860" y="2371060"/>
                </a:cubicBezTo>
                <a:lnTo>
                  <a:pt x="1850065" y="2243470"/>
                </a:lnTo>
                <a:lnTo>
                  <a:pt x="1669312" y="1807535"/>
                </a:lnTo>
                <a:lnTo>
                  <a:pt x="1467293" y="1212111"/>
                </a:lnTo>
                <a:lnTo>
                  <a:pt x="1286540" y="606056"/>
                </a:lnTo>
                <a:lnTo>
                  <a:pt x="1073888" y="223284"/>
                </a:lnTo>
                <a:lnTo>
                  <a:pt x="903767" y="74428"/>
                </a:lnTo>
                <a:lnTo>
                  <a:pt x="712381" y="0"/>
                </a:lnTo>
                <a:lnTo>
                  <a:pt x="520995" y="340242"/>
                </a:lnTo>
                <a:lnTo>
                  <a:pt x="329609" y="903767"/>
                </a:lnTo>
                <a:lnTo>
                  <a:pt x="127591" y="1414130"/>
                </a:lnTo>
                <a:lnTo>
                  <a:pt x="0" y="1754372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735497" y="1709530"/>
            <a:ext cx="7991060" cy="37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/>
              <a:t>How can we improve upon this?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endParaRPr lang="en-US" sz="2400" b="1" dirty="0" smtClean="0"/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Systems are unlikely to be kept in service until every last core on a CMP fails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§"/>
            </a:pPr>
            <a:endParaRPr lang="en-US" sz="2400" b="1" dirty="0" smtClean="0"/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Leverage knowledge of this  “failure threshold”</a:t>
            </a:r>
          </a:p>
          <a:p>
            <a:pPr marL="1447800" lvl="2" indent="-533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Allow some cores to fail in hopes of prolonging the life of “just enough”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§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4" dur="indefinite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7" dur="indefinite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33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38125" y="1216025"/>
            <a:ext cx="8483600" cy="1279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 smtClean="0"/>
              <a:t>“</a:t>
            </a:r>
            <a:r>
              <a:rPr lang="en-US" sz="2000" b="1" kern="0" dirty="0"/>
              <a:t>Survival-of-the-fittest” approach that maximizes the lifetime of a subset of </a:t>
            </a:r>
            <a:r>
              <a:rPr lang="en-US" sz="2000" b="1" kern="0" dirty="0" smtClean="0"/>
              <a:t>cores</a:t>
            </a:r>
            <a:endParaRPr lang="en-US" sz="2000" b="1" kern="0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91000" y="2589213"/>
            <a:ext cx="652463" cy="3217862"/>
            <a:chOff x="1238326" y="2426678"/>
            <a:chExt cx="651851" cy="3217983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J0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J2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J4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 err="1"/>
                <a:t>Jn</a:t>
              </a:r>
              <a:endParaRPr lang="en-US" sz="1600" b="1" dirty="0"/>
            </a:p>
          </p:txBody>
        </p:sp>
        <p:grpSp>
          <p:nvGrpSpPr>
            <p:cNvPr id="3127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3128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9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30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Scheduling </a:t>
            </a: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Policies: Adaptive</a:t>
            </a: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9E238DC0-45C1-4029-912A-AAE7EA01B2C3}" type="slidenum">
              <a:rPr lang="en-US" smtClean="0"/>
              <a:pPr/>
              <a:t>11</a:t>
            </a:fld>
            <a:endParaRPr lang="en-US" smtClean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258888" y="2589213"/>
            <a:ext cx="652462" cy="3217862"/>
            <a:chOff x="1238326" y="2426678"/>
            <a:chExt cx="651851" cy="3217983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C0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C2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C4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 err="1"/>
                <a:t>Cn</a:t>
              </a:r>
              <a:endParaRPr lang="en-US" sz="1600" b="1" dirty="0"/>
            </a:p>
          </p:txBody>
        </p:sp>
        <p:grpSp>
          <p:nvGrpSpPr>
            <p:cNvPr id="3122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3123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4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25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 bwMode="auto">
          <a:xfrm>
            <a:off x="1047750" y="5842000"/>
            <a:ext cx="1074738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Cores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3979863" y="5842000"/>
            <a:ext cx="1074737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Jobs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6042025" y="2881313"/>
          <a:ext cx="2770188" cy="2770187"/>
        </p:xfrm>
        <a:graphic>
          <a:graphicData uri="http://schemas.openxmlformats.org/presentationml/2006/ole">
            <p:oleObj spid="_x0000_s3074" name="Visio" r:id="rId5" imgW="4640120" imgH="4640158" progId="Visio.Drawing.11">
              <p:embed/>
            </p:oleObj>
          </a:graphicData>
        </a:graphic>
      </p:graphicFrame>
      <p:sp>
        <p:nvSpPr>
          <p:cNvPr id="81" name="Striped Right Arrow 80"/>
          <p:cNvSpPr/>
          <p:nvPr/>
        </p:nvSpPr>
        <p:spPr bwMode="auto">
          <a:xfrm>
            <a:off x="5041900" y="3798888"/>
            <a:ext cx="755650" cy="576262"/>
          </a:xfrm>
          <a:prstGeom prst="striped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-88900" y="2547938"/>
            <a:ext cx="1125538" cy="3200400"/>
            <a:chOff x="3700272" y="2763832"/>
            <a:chExt cx="1125507" cy="2758530"/>
          </a:xfrm>
        </p:grpSpPr>
        <p:cxnSp>
          <p:nvCxnSpPr>
            <p:cNvPr id="3118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3488554" y="4185138"/>
              <a:ext cx="2672861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8" name="TextBox 157"/>
            <p:cNvSpPr txBox="1"/>
            <p:nvPr/>
          </p:nvSpPr>
          <p:spPr bwMode="auto">
            <a:xfrm>
              <a:off x="3700272" y="2763832"/>
              <a:ext cx="1065184" cy="3995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/>
                <a:t>Weak</a:t>
              </a:r>
            </a:p>
          </p:txBody>
        </p:sp>
        <p:sp>
          <p:nvSpPr>
            <p:cNvPr id="159" name="TextBox 158"/>
            <p:cNvSpPr txBox="1"/>
            <p:nvPr/>
          </p:nvSpPr>
          <p:spPr bwMode="auto">
            <a:xfrm>
              <a:off x="3700272" y="4995559"/>
              <a:ext cx="1065184" cy="400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/>
                <a:t>Strong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62063" y="2587625"/>
            <a:ext cx="650875" cy="3217863"/>
            <a:chOff x="1238326" y="2426678"/>
            <a:chExt cx="651851" cy="3217983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C15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C2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C7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/>
                <a:t>C6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/>
                <a:t>C1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/>
                <a:t>C3</a:t>
              </a:r>
            </a:p>
          </p:txBody>
        </p:sp>
        <p:grpSp>
          <p:nvGrpSpPr>
            <p:cNvPr id="3114" name="Group 74"/>
            <p:cNvGrpSpPr>
              <a:grpSpLocks/>
            </p:cNvGrpSpPr>
            <p:nvPr/>
          </p:nvGrpSpPr>
          <p:grpSpPr bwMode="auto">
            <a:xfrm>
              <a:off x="1523618" y="3351720"/>
              <a:ext cx="68546" cy="313573"/>
              <a:chOff x="643945" y="398813"/>
              <a:chExt cx="137164" cy="813437"/>
            </a:xfrm>
          </p:grpSpPr>
          <p:sp>
            <p:nvSpPr>
              <p:cNvPr id="3115" name="Oval 71"/>
              <p:cNvSpPr>
                <a:spLocks noChangeArrowheads="1"/>
              </p:cNvSpPr>
              <p:nvPr/>
            </p:nvSpPr>
            <p:spPr bwMode="auto">
              <a:xfrm>
                <a:off x="643949" y="398813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16" name="Oval 72"/>
              <p:cNvSpPr>
                <a:spLocks noChangeArrowheads="1"/>
              </p:cNvSpPr>
              <p:nvPr/>
            </p:nvSpPr>
            <p:spPr bwMode="auto">
              <a:xfrm>
                <a:off x="643945" y="736953"/>
                <a:ext cx="137158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17" name="Oval 73"/>
              <p:cNvSpPr>
                <a:spLocks noChangeArrowheads="1"/>
              </p:cNvSpPr>
              <p:nvPr/>
            </p:nvSpPr>
            <p:spPr bwMode="auto">
              <a:xfrm>
                <a:off x="643945" y="1075090"/>
                <a:ext cx="137158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2085975" y="2743200"/>
            <a:ext cx="1816100" cy="2959100"/>
            <a:chOff x="2047875" y="2743200"/>
            <a:chExt cx="1815145" cy="2959046"/>
          </a:xfrm>
        </p:grpSpPr>
        <p:sp>
          <p:nvSpPr>
            <p:cNvPr id="3109" name="Right Brace 97"/>
            <p:cNvSpPr>
              <a:spLocks/>
            </p:cNvSpPr>
            <p:nvPr/>
          </p:nvSpPr>
          <p:spPr bwMode="auto">
            <a:xfrm>
              <a:off x="2047875" y="4467805"/>
              <a:ext cx="588645" cy="1234441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10" name="Right Brace 101"/>
            <p:cNvSpPr>
              <a:spLocks/>
            </p:cNvSpPr>
            <p:nvPr/>
          </p:nvSpPr>
          <p:spPr bwMode="auto">
            <a:xfrm>
              <a:off x="2047875" y="2743200"/>
              <a:ext cx="588645" cy="1478280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2606381" y="3313103"/>
              <a:ext cx="1256639" cy="584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Secondary</a:t>
              </a:r>
            </a:p>
            <a:p>
              <a:pPr algn="ctr">
                <a:defRPr/>
              </a:pPr>
              <a:r>
                <a:rPr lang="en-US" sz="1600" b="1" dirty="0"/>
                <a:t>(n-m)</a:t>
              </a: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2476275" y="4916448"/>
              <a:ext cx="1236013" cy="584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Primary</a:t>
              </a:r>
            </a:p>
            <a:p>
              <a:pPr algn="ctr">
                <a:defRPr/>
              </a:pPr>
              <a:r>
                <a:rPr lang="en-US" sz="1600" b="1" dirty="0"/>
                <a:t>(m)</a:t>
              </a:r>
            </a:p>
          </p:txBody>
        </p:sp>
      </p:grpSp>
      <p:sp>
        <p:nvSpPr>
          <p:cNvPr id="106" name="Rounded Rectangle 105"/>
          <p:cNvSpPr>
            <a:spLocks noChangeArrowheads="1"/>
          </p:cNvSpPr>
          <p:nvPr/>
        </p:nvSpPr>
        <p:spPr bwMode="auto">
          <a:xfrm>
            <a:off x="4083050" y="2660650"/>
            <a:ext cx="887413" cy="30591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2" name="Rounded Rectangle 111"/>
          <p:cNvSpPr>
            <a:spLocks noChangeArrowheads="1"/>
          </p:cNvSpPr>
          <p:nvPr/>
        </p:nvSpPr>
        <p:spPr bwMode="auto">
          <a:xfrm>
            <a:off x="8142288" y="361632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J12</a:t>
            </a:r>
          </a:p>
        </p:txBody>
      </p:sp>
      <p:sp>
        <p:nvSpPr>
          <p:cNvPr id="113" name="Rounded Rectangle 112"/>
          <p:cNvSpPr>
            <a:spLocks noChangeArrowheads="1"/>
          </p:cNvSpPr>
          <p:nvPr/>
        </p:nvSpPr>
        <p:spPr bwMode="auto">
          <a:xfrm>
            <a:off x="7459663" y="3616325"/>
            <a:ext cx="609600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J4</a:t>
            </a:r>
          </a:p>
        </p:txBody>
      </p:sp>
      <p:sp>
        <p:nvSpPr>
          <p:cNvPr id="114" name="Rounded Rectangle 113"/>
          <p:cNvSpPr>
            <a:spLocks noChangeArrowheads="1"/>
          </p:cNvSpPr>
          <p:nvPr/>
        </p:nvSpPr>
        <p:spPr bwMode="auto">
          <a:xfrm>
            <a:off x="6780213" y="2940050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J13</a:t>
            </a:r>
          </a:p>
        </p:txBody>
      </p:sp>
      <p:sp>
        <p:nvSpPr>
          <p:cNvPr id="115" name="Rounded Rectangle 114"/>
          <p:cNvSpPr>
            <a:spLocks noChangeArrowheads="1"/>
          </p:cNvSpPr>
          <p:nvPr/>
        </p:nvSpPr>
        <p:spPr bwMode="auto">
          <a:xfrm>
            <a:off x="8142288" y="2940050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</a:t>
            </a:r>
          </a:p>
        </p:txBody>
      </p:sp>
      <p:sp>
        <p:nvSpPr>
          <p:cNvPr id="116" name="Rounded Rectangle 115"/>
          <p:cNvSpPr>
            <a:spLocks noChangeArrowheads="1"/>
          </p:cNvSpPr>
          <p:nvPr/>
        </p:nvSpPr>
        <p:spPr bwMode="auto">
          <a:xfrm>
            <a:off x="1143000" y="3954463"/>
            <a:ext cx="887413" cy="1768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4083050" y="2659063"/>
            <a:ext cx="903288" cy="3055937"/>
            <a:chOff x="4083050" y="2659380"/>
            <a:chExt cx="902653" cy="3055620"/>
          </a:xfrm>
        </p:grpSpPr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4083050" y="3519716"/>
              <a:ext cx="886789" cy="78573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Rounded Rectangle 117"/>
            <p:cNvSpPr>
              <a:spLocks noChangeArrowheads="1"/>
            </p:cNvSpPr>
            <p:nvPr/>
          </p:nvSpPr>
          <p:spPr bwMode="auto">
            <a:xfrm>
              <a:off x="4098914" y="2659380"/>
              <a:ext cx="886789" cy="388897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Rounded Rectangle 118"/>
            <p:cNvSpPr>
              <a:spLocks noChangeArrowheads="1"/>
            </p:cNvSpPr>
            <p:nvPr/>
          </p:nvSpPr>
          <p:spPr bwMode="auto">
            <a:xfrm>
              <a:off x="4083050" y="4778472"/>
              <a:ext cx="886789" cy="936528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8" name="Rounded Rectangle 137"/>
          <p:cNvSpPr>
            <a:spLocks noChangeArrowheads="1"/>
          </p:cNvSpPr>
          <p:nvPr/>
        </p:nvSpPr>
        <p:spPr bwMode="auto">
          <a:xfrm>
            <a:off x="6096000" y="4981575"/>
            <a:ext cx="608013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J7</a:t>
            </a:r>
          </a:p>
        </p:txBody>
      </p:sp>
      <p:sp>
        <p:nvSpPr>
          <p:cNvPr id="139" name="Rounded Rectangle 138"/>
          <p:cNvSpPr>
            <a:spLocks noChangeArrowheads="1"/>
          </p:cNvSpPr>
          <p:nvPr/>
        </p:nvSpPr>
        <p:spPr bwMode="auto">
          <a:xfrm>
            <a:off x="6096000" y="3616325"/>
            <a:ext cx="608013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J9</a:t>
            </a:r>
          </a:p>
        </p:txBody>
      </p:sp>
      <p:sp>
        <p:nvSpPr>
          <p:cNvPr id="140" name="Rounded Rectangle 139"/>
          <p:cNvSpPr>
            <a:spLocks noChangeArrowheads="1"/>
          </p:cNvSpPr>
          <p:nvPr/>
        </p:nvSpPr>
        <p:spPr bwMode="auto">
          <a:xfrm>
            <a:off x="7459663" y="4297363"/>
            <a:ext cx="609600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J8</a:t>
            </a:r>
          </a:p>
        </p:txBody>
      </p:sp>
      <p:sp>
        <p:nvSpPr>
          <p:cNvPr id="156" name="Rounded Rectangle 155"/>
          <p:cNvSpPr>
            <a:spLocks noChangeArrowheads="1"/>
          </p:cNvSpPr>
          <p:nvPr/>
        </p:nvSpPr>
        <p:spPr bwMode="auto">
          <a:xfrm>
            <a:off x="7459663" y="4981575"/>
            <a:ext cx="609600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J14</a:t>
            </a:r>
            <a:endParaRPr lang="en-US" b="1" dirty="0"/>
          </a:p>
        </p:txBody>
      </p:sp>
      <p:sp>
        <p:nvSpPr>
          <p:cNvPr id="157" name="Rounded Rectangle 156"/>
          <p:cNvSpPr>
            <a:spLocks noChangeArrowheads="1"/>
          </p:cNvSpPr>
          <p:nvPr/>
        </p:nvSpPr>
        <p:spPr bwMode="auto">
          <a:xfrm>
            <a:off x="6096000" y="2940050"/>
            <a:ext cx="608013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J11</a:t>
            </a:r>
          </a:p>
        </p:txBody>
      </p:sp>
      <p:sp>
        <p:nvSpPr>
          <p:cNvPr id="160" name="Rounded Rectangle 159"/>
          <p:cNvSpPr>
            <a:spLocks noChangeArrowheads="1"/>
          </p:cNvSpPr>
          <p:nvPr/>
        </p:nvSpPr>
        <p:spPr bwMode="auto">
          <a:xfrm>
            <a:off x="8142288" y="498157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J5</a:t>
            </a:r>
          </a:p>
        </p:txBody>
      </p:sp>
      <p:sp>
        <p:nvSpPr>
          <p:cNvPr id="161" name="Rounded Rectangle 160"/>
          <p:cNvSpPr>
            <a:spLocks noChangeArrowheads="1"/>
          </p:cNvSpPr>
          <p:nvPr/>
        </p:nvSpPr>
        <p:spPr bwMode="auto">
          <a:xfrm>
            <a:off x="6780213" y="4297363"/>
            <a:ext cx="608012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J6</a:t>
            </a:r>
          </a:p>
        </p:txBody>
      </p:sp>
      <p:sp>
        <p:nvSpPr>
          <p:cNvPr id="164" name="Rounded Rectangle 163"/>
          <p:cNvSpPr>
            <a:spLocks noChangeArrowheads="1"/>
          </p:cNvSpPr>
          <p:nvPr/>
        </p:nvSpPr>
        <p:spPr bwMode="auto">
          <a:xfrm>
            <a:off x="8142288" y="4297363"/>
            <a:ext cx="608012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J15</a:t>
            </a:r>
            <a:endParaRPr lang="en-US" b="1" dirty="0"/>
          </a:p>
        </p:txBody>
      </p:sp>
      <p:sp>
        <p:nvSpPr>
          <p:cNvPr id="165" name="Rounded Rectangle 164"/>
          <p:cNvSpPr>
            <a:spLocks noChangeArrowheads="1"/>
          </p:cNvSpPr>
          <p:nvPr/>
        </p:nvSpPr>
        <p:spPr bwMode="auto">
          <a:xfrm>
            <a:off x="6780213" y="498157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J10</a:t>
            </a:r>
          </a:p>
        </p:txBody>
      </p:sp>
      <p:sp>
        <p:nvSpPr>
          <p:cNvPr id="166" name="Rounded Rectangle 165"/>
          <p:cNvSpPr>
            <a:spLocks noChangeArrowheads="1"/>
          </p:cNvSpPr>
          <p:nvPr/>
        </p:nvSpPr>
        <p:spPr bwMode="auto">
          <a:xfrm>
            <a:off x="7459663" y="2940050"/>
            <a:ext cx="609600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J0</a:t>
            </a:r>
          </a:p>
        </p:txBody>
      </p:sp>
      <p:sp>
        <p:nvSpPr>
          <p:cNvPr id="167" name="Rounded Rectangle 166"/>
          <p:cNvSpPr>
            <a:spLocks noChangeArrowheads="1"/>
          </p:cNvSpPr>
          <p:nvPr/>
        </p:nvSpPr>
        <p:spPr bwMode="auto">
          <a:xfrm>
            <a:off x="6780213" y="361632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J2</a:t>
            </a:r>
          </a:p>
        </p:txBody>
      </p:sp>
      <p:sp>
        <p:nvSpPr>
          <p:cNvPr id="168" name="Rounded Rectangle 167"/>
          <p:cNvSpPr>
            <a:spLocks noChangeArrowheads="1"/>
          </p:cNvSpPr>
          <p:nvPr/>
        </p:nvSpPr>
        <p:spPr bwMode="auto">
          <a:xfrm>
            <a:off x="6096000" y="4297363"/>
            <a:ext cx="608013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J3</a:t>
            </a:r>
          </a:p>
        </p:txBody>
      </p:sp>
      <p:sp>
        <p:nvSpPr>
          <p:cNvPr id="100" name="Rounded Rectangle 99"/>
          <p:cNvSpPr>
            <a:spLocks noChangeArrowheads="1"/>
          </p:cNvSpPr>
          <p:nvPr/>
        </p:nvSpPr>
        <p:spPr bwMode="auto">
          <a:xfrm>
            <a:off x="1146175" y="2663825"/>
            <a:ext cx="887413" cy="12223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2419222" y="3327533"/>
            <a:ext cx="1238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1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ound Diagonal Corner Rectangle 59"/>
          <p:cNvSpPr/>
          <p:nvPr/>
        </p:nvSpPr>
        <p:spPr bwMode="auto">
          <a:xfrm>
            <a:off x="5230189" y="2047460"/>
            <a:ext cx="2363307" cy="695739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b="1" dirty="0" smtClean="0"/>
              <a:t>Select from among </a:t>
            </a:r>
          </a:p>
          <a:p>
            <a:pPr>
              <a:defRPr/>
            </a:pPr>
            <a:r>
              <a:rPr lang="en-US" b="1" dirty="0" smtClean="0"/>
              <a:t>remaining jobs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4" grpId="0"/>
      <p:bldP spid="106" grpId="0" animBg="1"/>
      <p:bldP spid="116" grpId="0" animBg="1"/>
      <p:bldP spid="138" grpId="0" build="allAtOnce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18F609CA-E802-4B9B-A614-10AE9938E06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Core Failure Distribution: Adaptive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" y="1225296"/>
            <a:ext cx="8686800" cy="47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721725" cy="8826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Scheduling Details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216025"/>
            <a:ext cx="8885238" cy="4852988"/>
          </a:xfrm>
          <a:noFill/>
        </p:spPr>
        <p:txBody>
          <a:bodyPr/>
          <a:lstStyle/>
          <a:p>
            <a:pPr marL="590550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Greedy</a:t>
            </a:r>
          </a:p>
          <a:p>
            <a:pPr marL="990600" lvl="1" indent="-533400" eaLnBrk="1" hangingPunct="1">
              <a:buSzPct val="100000"/>
              <a:buFont typeface="Times New Roman" pitchFamily="18" charset="0"/>
              <a:buNone/>
            </a:pPr>
            <a:endParaRPr lang="en-US" b="1" dirty="0" smtClean="0"/>
          </a:p>
          <a:p>
            <a:pPr marL="990600" lvl="1" indent="-533400" eaLnBrk="1" hangingPunct="1">
              <a:buSzPct val="100000"/>
              <a:buFont typeface="Wingdings" pitchFamily="2" charset="2"/>
              <a:buChar char="§"/>
            </a:pPr>
            <a:endParaRPr lang="en-US" b="1" dirty="0" smtClean="0"/>
          </a:p>
          <a:p>
            <a:pPr marL="590550" indent="-533400" eaLnBrk="1" hangingPunct="1">
              <a:buFontTx/>
              <a:buNone/>
            </a:pPr>
            <a:endParaRPr lang="en-US" b="1" dirty="0" smtClean="0"/>
          </a:p>
          <a:p>
            <a:pPr marL="590550" indent="-533400" eaLnBrk="1" hangingPunct="1">
              <a:buFontTx/>
              <a:buNone/>
            </a:pPr>
            <a:endParaRPr lang="en-US" sz="1600" b="1" dirty="0" smtClean="0"/>
          </a:p>
          <a:p>
            <a:pPr marL="590550" indent="-533400" eaLnBrk="1" hangingPunct="1">
              <a:buFont typeface="Wingdings" pitchFamily="2" charset="2"/>
              <a:buChar char="§"/>
            </a:pPr>
            <a:endParaRPr lang="en-US" sz="1600" b="1" dirty="0" smtClean="0"/>
          </a:p>
          <a:p>
            <a:pPr marL="590550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Adaptive</a:t>
            </a:r>
            <a:endParaRPr lang="en-US" sz="1800" b="1" dirty="0" smtClean="0"/>
          </a:p>
        </p:txBody>
      </p:sp>
      <p:grpSp>
        <p:nvGrpSpPr>
          <p:cNvPr id="4104" name="Group 35"/>
          <p:cNvGrpSpPr>
            <a:grpSpLocks/>
          </p:cNvGrpSpPr>
          <p:nvPr/>
        </p:nvGrpSpPr>
        <p:grpSpPr bwMode="auto">
          <a:xfrm>
            <a:off x="647700" y="4165600"/>
            <a:ext cx="8297863" cy="2028825"/>
            <a:chOff x="571711" y="4032250"/>
            <a:chExt cx="8297651" cy="2028825"/>
          </a:xfrm>
        </p:grpSpPr>
        <p:grpSp>
          <p:nvGrpSpPr>
            <p:cNvPr id="4112" name="Group 31"/>
            <p:cNvGrpSpPr>
              <a:grpSpLocks/>
            </p:cNvGrpSpPr>
            <p:nvPr/>
          </p:nvGrpSpPr>
          <p:grpSpPr bwMode="auto">
            <a:xfrm>
              <a:off x="1257300" y="4095044"/>
              <a:ext cx="7612062" cy="1903236"/>
              <a:chOff x="1257300" y="4094956"/>
              <a:chExt cx="7612062" cy="1903236"/>
            </a:xfrm>
          </p:grpSpPr>
          <p:graphicFrame>
            <p:nvGraphicFramePr>
              <p:cNvPr id="4100" name="Object 4"/>
              <p:cNvGraphicFramePr>
                <a:graphicFrameLocks noChangeAspect="1"/>
              </p:cNvGraphicFramePr>
              <p:nvPr/>
            </p:nvGraphicFramePr>
            <p:xfrm>
              <a:off x="1257300" y="4990482"/>
              <a:ext cx="7612062" cy="1007710"/>
            </p:xfrm>
            <a:graphic>
              <a:graphicData uri="http://schemas.openxmlformats.org/presentationml/2006/ole">
                <p:oleObj spid="_x0000_s4100" name="Equation" r:id="rId4" imgW="3454200" imgH="457200" progId="Equation.3">
                  <p:embed/>
                </p:oleObj>
              </a:graphicData>
            </a:graphic>
          </p:graphicFrame>
          <p:graphicFrame>
            <p:nvGraphicFramePr>
              <p:cNvPr id="4101" name="Object 9"/>
              <p:cNvGraphicFramePr>
                <a:graphicFrameLocks noChangeAspect="1"/>
              </p:cNvGraphicFramePr>
              <p:nvPr/>
            </p:nvGraphicFramePr>
            <p:xfrm>
              <a:off x="1257300" y="4094956"/>
              <a:ext cx="2911475" cy="1008062"/>
            </p:xfrm>
            <a:graphic>
              <a:graphicData uri="http://schemas.openxmlformats.org/presentationml/2006/ole">
                <p:oleObj spid="_x0000_s4101" name="Equation" r:id="rId5" imgW="1320480" imgH="457200" progId="Equation.3">
                  <p:embed/>
                </p:oleObj>
              </a:graphicData>
            </a:graphic>
          </p:graphicFrame>
        </p:grpSp>
        <p:grpSp>
          <p:nvGrpSpPr>
            <p:cNvPr id="4113" name="Group 32"/>
            <p:cNvGrpSpPr>
              <a:grpSpLocks/>
            </p:cNvGrpSpPr>
            <p:nvPr/>
          </p:nvGrpSpPr>
          <p:grpSpPr bwMode="auto">
            <a:xfrm>
              <a:off x="571711" y="4032250"/>
              <a:ext cx="327025" cy="2028825"/>
              <a:chOff x="571711" y="4032250"/>
              <a:chExt cx="327025" cy="2028825"/>
            </a:xfrm>
          </p:grpSpPr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 rot="16200000" flipH="1">
                <a:off x="168482" y="4435479"/>
                <a:ext cx="1133475" cy="327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590550" indent="-533400" algn="ctr">
                  <a:spcBef>
                    <a:spcPct val="20000"/>
                  </a:spcBef>
                  <a:defRPr/>
                </a:pPr>
                <a:r>
                  <a:rPr lang="en-US" b="1" kern="0" dirty="0">
                    <a:latin typeface="+mn-lt"/>
                  </a:rPr>
                  <a:t>Cores</a:t>
                </a:r>
              </a:p>
            </p:txBody>
          </p:sp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 rot="16200000" flipH="1">
                <a:off x="168482" y="5330829"/>
                <a:ext cx="1133475" cy="327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590550" indent="-533400" algn="ctr">
                  <a:spcBef>
                    <a:spcPct val="20000"/>
                  </a:spcBef>
                  <a:defRPr/>
                </a:pPr>
                <a:r>
                  <a:rPr lang="en-US" b="1" kern="0" dirty="0">
                    <a:latin typeface="+mn-lt"/>
                  </a:rPr>
                  <a:t>Jobs</a:t>
                </a:r>
              </a:p>
            </p:txBody>
          </p:sp>
        </p:grpSp>
      </p:grpSp>
      <p:grpSp>
        <p:nvGrpSpPr>
          <p:cNvPr id="4105" name="Group 34"/>
          <p:cNvGrpSpPr>
            <a:grpSpLocks/>
          </p:cNvGrpSpPr>
          <p:nvPr/>
        </p:nvGrpSpPr>
        <p:grpSpPr bwMode="auto">
          <a:xfrm>
            <a:off x="647700" y="1670050"/>
            <a:ext cx="3997325" cy="2028825"/>
            <a:chOff x="617537" y="1441450"/>
            <a:chExt cx="3997326" cy="2028825"/>
          </a:xfrm>
        </p:grpSpPr>
        <p:grpSp>
          <p:nvGrpSpPr>
            <p:cNvPr id="4108" name="Group 30"/>
            <p:cNvGrpSpPr>
              <a:grpSpLocks/>
            </p:cNvGrpSpPr>
            <p:nvPr/>
          </p:nvGrpSpPr>
          <p:grpSpPr bwMode="auto">
            <a:xfrm>
              <a:off x="1257300" y="1763315"/>
              <a:ext cx="3357563" cy="1385094"/>
              <a:chOff x="1339850" y="1742281"/>
              <a:chExt cx="3357563" cy="1385094"/>
            </a:xfrm>
          </p:grpSpPr>
          <p:graphicFrame>
            <p:nvGraphicFramePr>
              <p:cNvPr id="4098" name="Object 11"/>
              <p:cNvGraphicFramePr>
                <a:graphicFrameLocks noChangeAspect="1"/>
              </p:cNvGraphicFramePr>
              <p:nvPr/>
            </p:nvGraphicFramePr>
            <p:xfrm>
              <a:off x="1339850" y="2679700"/>
              <a:ext cx="3357563" cy="447675"/>
            </p:xfrm>
            <a:graphic>
              <a:graphicData uri="http://schemas.openxmlformats.org/presentationml/2006/ole">
                <p:oleObj spid="_x0000_s4098" name="Equation" r:id="rId6" imgW="1523880" imgH="203040" progId="Equation.3">
                  <p:embed/>
                </p:oleObj>
              </a:graphicData>
            </a:graphic>
          </p:graphicFrame>
          <p:graphicFrame>
            <p:nvGraphicFramePr>
              <p:cNvPr id="4099" name="Object 12"/>
              <p:cNvGraphicFramePr>
                <a:graphicFrameLocks noChangeAspect="1"/>
              </p:cNvGraphicFramePr>
              <p:nvPr/>
            </p:nvGraphicFramePr>
            <p:xfrm>
              <a:off x="1339850" y="1742281"/>
              <a:ext cx="2239962" cy="531812"/>
            </p:xfrm>
            <a:graphic>
              <a:graphicData uri="http://schemas.openxmlformats.org/presentationml/2006/ole">
                <p:oleObj spid="_x0000_s4099" name="Equation" r:id="rId7" imgW="1015920" imgH="241200" progId="Equation.3">
                  <p:embed/>
                </p:oleObj>
              </a:graphicData>
            </a:graphic>
          </p:graphicFrame>
        </p:grpSp>
        <p:grpSp>
          <p:nvGrpSpPr>
            <p:cNvPr id="4109" name="Group 33"/>
            <p:cNvGrpSpPr>
              <a:grpSpLocks/>
            </p:cNvGrpSpPr>
            <p:nvPr/>
          </p:nvGrpSpPr>
          <p:grpSpPr bwMode="auto">
            <a:xfrm>
              <a:off x="617537" y="1441450"/>
              <a:ext cx="327025" cy="2028825"/>
              <a:chOff x="617537" y="1441450"/>
              <a:chExt cx="327025" cy="2028825"/>
            </a:xfrm>
          </p:grpSpPr>
          <p:sp>
            <p:nvSpPr>
              <p:cNvPr id="29" name="Rectangle 3"/>
              <p:cNvSpPr txBox="1">
                <a:spLocks noChangeArrowheads="1"/>
              </p:cNvSpPr>
              <p:nvPr/>
            </p:nvSpPr>
            <p:spPr bwMode="auto">
              <a:xfrm rot="16200000" flipH="1">
                <a:off x="214312" y="1844675"/>
                <a:ext cx="1133475" cy="3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590550" indent="-533400" algn="ctr">
                  <a:spcBef>
                    <a:spcPct val="20000"/>
                  </a:spcBef>
                  <a:defRPr/>
                </a:pPr>
                <a:r>
                  <a:rPr lang="en-US" b="1" kern="0" dirty="0">
                    <a:latin typeface="+mn-lt"/>
                  </a:rPr>
                  <a:t>Cores</a:t>
                </a:r>
              </a:p>
            </p:txBody>
          </p:sp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 rot="16200000" flipH="1">
                <a:off x="214312" y="2740025"/>
                <a:ext cx="1133475" cy="3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590550" indent="-533400" algn="ctr">
                  <a:spcBef>
                    <a:spcPct val="20000"/>
                  </a:spcBef>
                  <a:defRPr/>
                </a:pPr>
                <a:r>
                  <a:rPr lang="en-US" b="1" kern="0" dirty="0">
                    <a:latin typeface="+mn-lt"/>
                  </a:rPr>
                  <a:t>Jobs</a:t>
                </a:r>
              </a:p>
            </p:txBody>
          </p:sp>
        </p:grp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 flipH="1">
            <a:off x="4933950" y="2359025"/>
            <a:ext cx="32194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, </a:t>
            </a:r>
            <a:r>
              <a:rPr lang="en-US" b="1" kern="0" dirty="0" smtClean="0">
                <a:latin typeface="+mn-lt"/>
              </a:rPr>
              <a:t> where </a:t>
            </a:r>
            <a:r>
              <a:rPr lang="en-US" b="1" kern="0" dirty="0">
                <a:latin typeface="+mn-lt"/>
              </a:rPr>
              <a:t>m’ is the weakest </a:t>
            </a:r>
          </a:p>
          <a:p>
            <a:pPr marL="590550" indent="-5334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  </a:t>
            </a:r>
            <a:r>
              <a:rPr lang="en-US" b="1" kern="0" dirty="0" smtClean="0">
                <a:latin typeface="+mn-lt"/>
              </a:rPr>
              <a:t> module </a:t>
            </a:r>
            <a:r>
              <a:rPr lang="en-US" b="1" kern="0" dirty="0">
                <a:latin typeface="+mn-lt"/>
              </a:rPr>
              <a:t>in the core</a:t>
            </a:r>
          </a:p>
        </p:txBody>
      </p:sp>
      <p:sp>
        <p:nvSpPr>
          <p:cNvPr id="410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037F9A6-28FC-4D4A-A63F-19FEAF2B243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 flipH="1">
            <a:off x="4933949" y="4320347"/>
            <a:ext cx="36733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, </a:t>
            </a:r>
            <a:r>
              <a:rPr lang="en-US" b="1" kern="0" dirty="0" smtClean="0">
                <a:latin typeface="+mn-lt"/>
              </a:rPr>
              <a:t> where the minimal Cost(S)  is</a:t>
            </a:r>
          </a:p>
          <a:p>
            <a:pPr marL="590550" indent="-533400">
              <a:spcBef>
                <a:spcPct val="20000"/>
              </a:spcBef>
              <a:defRPr/>
            </a:pPr>
            <a:r>
              <a:rPr lang="en-US" b="1" kern="0" dirty="0" smtClean="0">
                <a:latin typeface="+mn-lt"/>
              </a:rPr>
              <a:t>   identified with a GA*</a:t>
            </a:r>
            <a:endParaRPr lang="en-US" b="1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 rot="-5400000">
            <a:off x="2998788" y="998538"/>
            <a:ext cx="3146425" cy="7204075"/>
            <a:chOff x="192362" y="1210063"/>
            <a:chExt cx="8678843" cy="1957318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32483" y="1304090"/>
              <a:ext cx="8538720" cy="186329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214258" y="1210063"/>
              <a:ext cx="8219064" cy="10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Lifetime Simulation</a:t>
              </a:r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1512888" y="3163888"/>
            <a:ext cx="2667000" cy="2849562"/>
          </a:xfrm>
          <a:prstGeom prst="roundRect">
            <a:avLst/>
          </a:prstGeom>
          <a:solidFill>
            <a:srgbClr val="FFFF00">
              <a:alpha val="49804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 bwMode="auto">
          <a:xfrm>
            <a:off x="5211763" y="4479925"/>
            <a:ext cx="2917825" cy="1576388"/>
          </a:xfrm>
          <a:prstGeom prst="roundRect">
            <a:avLst/>
          </a:prstGeom>
          <a:solidFill>
            <a:srgbClr val="FFFF00">
              <a:alpha val="49804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4260850" y="3251200"/>
            <a:ext cx="1901825" cy="1257300"/>
          </a:xfrm>
          <a:prstGeom prst="roundRect">
            <a:avLst/>
          </a:prstGeom>
          <a:solidFill>
            <a:srgbClr val="FFFF00">
              <a:alpha val="49804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145213" y="3081338"/>
            <a:ext cx="1974850" cy="1143000"/>
          </a:xfrm>
          <a:prstGeom prst="roundRect">
            <a:avLst/>
          </a:prstGeom>
          <a:solidFill>
            <a:srgbClr val="FFFF00">
              <a:alpha val="49804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graphicFrame>
        <p:nvGraphicFramePr>
          <p:cNvPr id="8223" name="Object 31"/>
          <p:cNvGraphicFramePr>
            <a:graphicFrameLocks noChangeAspect="1"/>
          </p:cNvGraphicFramePr>
          <p:nvPr/>
        </p:nvGraphicFramePr>
        <p:xfrm>
          <a:off x="1609725" y="3330575"/>
          <a:ext cx="6334125" cy="2709863"/>
        </p:xfrm>
        <a:graphic>
          <a:graphicData uri="http://schemas.openxmlformats.org/presentationml/2006/ole">
            <p:oleObj spid="_x0000_s5122" name="Visio" r:id="rId5" imgW="8444055" imgH="3612118" progId="Visio.Drawing.11">
              <p:embed/>
            </p:oleObj>
          </a:graphicData>
        </a:graphic>
      </p:graphicFrame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Experimental Methodology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228725" y="982663"/>
            <a:ext cx="6791325" cy="1846262"/>
            <a:chOff x="990599" y="1020763"/>
            <a:chExt cx="6791326" cy="1846262"/>
          </a:xfrm>
        </p:grpSpPr>
        <p:grpSp>
          <p:nvGrpSpPr>
            <p:cNvPr id="5148" name="Group 17"/>
            <p:cNvGrpSpPr>
              <a:grpSpLocks/>
            </p:cNvGrpSpPr>
            <p:nvPr/>
          </p:nvGrpSpPr>
          <p:grpSpPr bwMode="auto">
            <a:xfrm>
              <a:off x="990599" y="1020763"/>
              <a:ext cx="6791326" cy="1846262"/>
              <a:chOff x="213359" y="1021080"/>
              <a:chExt cx="8346441" cy="1846262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30420" y="1386205"/>
                <a:ext cx="8229380" cy="1481137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TextBox 16"/>
              <p:cNvSpPr txBox="1">
                <a:spLocks noChangeArrowheads="1"/>
              </p:cNvSpPr>
              <p:nvPr/>
            </p:nvSpPr>
            <p:spPr bwMode="auto">
              <a:xfrm>
                <a:off x="213359" y="1021080"/>
                <a:ext cx="4563424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/>
                  <a:t>Application Characterization</a:t>
                </a:r>
              </a:p>
            </p:txBody>
          </p:sp>
        </p:grpSp>
        <p:graphicFrame>
          <p:nvGraphicFramePr>
            <p:cNvPr id="5123" name="Object 5"/>
            <p:cNvGraphicFramePr>
              <a:graphicFrameLocks noChangeAspect="1"/>
            </p:cNvGraphicFramePr>
            <p:nvPr/>
          </p:nvGraphicFramePr>
          <p:xfrm>
            <a:off x="1345756" y="1534986"/>
            <a:ext cx="6170612" cy="1244600"/>
          </p:xfrm>
          <a:graphic>
            <a:graphicData uri="http://schemas.openxmlformats.org/presentationml/2006/ole">
              <p:oleObj spid="_x0000_s5123" name="Visio" r:id="rId6" imgW="8221528" imgH="1659374" progId="Visio.Drawing.11">
                <p:embed/>
              </p:oleObj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 bwMode="auto">
            <a:xfrm>
              <a:off x="2200274" y="1954213"/>
              <a:ext cx="412750" cy="1587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463924" y="1954213"/>
              <a:ext cx="412750" cy="1587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6207125" y="1954213"/>
              <a:ext cx="374650" cy="1587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79963" y="1954213"/>
              <a:ext cx="411162" cy="1587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019550" y="3663950"/>
            <a:ext cx="461963" cy="392113"/>
            <a:chOff x="7011353" y="5043488"/>
            <a:chExt cx="339725" cy="392112"/>
          </a:xfrm>
        </p:grpSpPr>
        <p:sp>
          <p:nvSpPr>
            <p:cNvPr id="44" name="Freeform 43"/>
            <p:cNvSpPr/>
            <p:nvPr/>
          </p:nvSpPr>
          <p:spPr bwMode="auto">
            <a:xfrm flipH="1">
              <a:off x="7011353" y="5043488"/>
              <a:ext cx="333887" cy="1588"/>
            </a:xfrm>
            <a:custGeom>
              <a:avLst/>
              <a:gdLst>
                <a:gd name="connsiteX0" fmla="*/ 444500 w 444500"/>
                <a:gd name="connsiteY0" fmla="*/ 0 h 1282700"/>
                <a:gd name="connsiteX1" fmla="*/ 292100 w 444500"/>
                <a:gd name="connsiteY1" fmla="*/ 0 h 1282700"/>
                <a:gd name="connsiteX2" fmla="*/ 292100 w 444500"/>
                <a:gd name="connsiteY2" fmla="*/ 1282700 h 1282700"/>
                <a:gd name="connsiteX3" fmla="*/ 0 w 444500"/>
                <a:gd name="connsiteY3" fmla="*/ 1282700 h 1282700"/>
                <a:gd name="connsiteX0" fmla="*/ 1524000 w 1524000"/>
                <a:gd name="connsiteY0" fmla="*/ 1638300 h 1638300"/>
                <a:gd name="connsiteX1" fmla="*/ 292100 w 1524000"/>
                <a:gd name="connsiteY1" fmla="*/ 0 h 1638300"/>
                <a:gd name="connsiteX2" fmla="*/ 292100 w 1524000"/>
                <a:gd name="connsiteY2" fmla="*/ 1282700 h 1638300"/>
                <a:gd name="connsiteX3" fmla="*/ 0 w 1524000"/>
                <a:gd name="connsiteY3" fmla="*/ 1282700 h 1638300"/>
                <a:gd name="connsiteX0" fmla="*/ 1524000 w 1524000"/>
                <a:gd name="connsiteY0" fmla="*/ 355600 h 355600"/>
                <a:gd name="connsiteX1" fmla="*/ 1358900 w 1524000"/>
                <a:gd name="connsiteY1" fmla="*/ 355600 h 355600"/>
                <a:gd name="connsiteX2" fmla="*/ 292100 w 1524000"/>
                <a:gd name="connsiteY2" fmla="*/ 0 h 355600"/>
                <a:gd name="connsiteX3" fmla="*/ 0 w 1524000"/>
                <a:gd name="connsiteY3" fmla="*/ 0 h 355600"/>
                <a:gd name="connsiteX0" fmla="*/ 1524000 w 1524000"/>
                <a:gd name="connsiteY0" fmla="*/ 355600 h 762000"/>
                <a:gd name="connsiteX1" fmla="*/ 1358900 w 1524000"/>
                <a:gd name="connsiteY1" fmla="*/ 355600 h 762000"/>
                <a:gd name="connsiteX2" fmla="*/ 1333500 w 1524000"/>
                <a:gd name="connsiteY2" fmla="*/ 762000 h 762000"/>
                <a:gd name="connsiteX3" fmla="*/ 0 w 1524000"/>
                <a:gd name="connsiteY3" fmla="*/ 0 h 762000"/>
                <a:gd name="connsiteX0" fmla="*/ 1968500 w 1968500"/>
                <a:gd name="connsiteY0" fmla="*/ 0 h 406400"/>
                <a:gd name="connsiteX1" fmla="*/ 180340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83185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1774825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701675 w 701675"/>
                <a:gd name="connsiteY0" fmla="*/ 835025 h 1241425"/>
                <a:gd name="connsiteX1" fmla="*/ 508000 w 701675"/>
                <a:gd name="connsiteY1" fmla="*/ 835025 h 1241425"/>
                <a:gd name="connsiteX2" fmla="*/ 511175 w 701675"/>
                <a:gd name="connsiteY2" fmla="*/ 1241425 h 1241425"/>
                <a:gd name="connsiteX3" fmla="*/ 0 w 701675"/>
                <a:gd name="connsiteY3" fmla="*/ 0 h 1241425"/>
                <a:gd name="connsiteX0" fmla="*/ 1949450 w 1949450"/>
                <a:gd name="connsiteY0" fmla="*/ 0 h 406400"/>
                <a:gd name="connsiteX1" fmla="*/ 1755775 w 1949450"/>
                <a:gd name="connsiteY1" fmla="*/ 0 h 406400"/>
                <a:gd name="connsiteX2" fmla="*/ 1758950 w 1949450"/>
                <a:gd name="connsiteY2" fmla="*/ 406400 h 406400"/>
                <a:gd name="connsiteX3" fmla="*/ 0 w 1949450"/>
                <a:gd name="connsiteY3" fmla="*/ 403225 h 406400"/>
                <a:gd name="connsiteX0" fmla="*/ 941869 w 941869"/>
                <a:gd name="connsiteY0" fmla="*/ 1268462 h 1674862"/>
                <a:gd name="connsiteX1" fmla="*/ 748194 w 941869"/>
                <a:gd name="connsiteY1" fmla="*/ 1268462 h 1674862"/>
                <a:gd name="connsiteX2" fmla="*/ 751369 w 941869"/>
                <a:gd name="connsiteY2" fmla="*/ 1674862 h 1674862"/>
                <a:gd name="connsiteX3" fmla="*/ 0 w 941869"/>
                <a:gd name="connsiteY3" fmla="*/ 0 h 1674862"/>
                <a:gd name="connsiteX0" fmla="*/ 1952579 w 1952579"/>
                <a:gd name="connsiteY0" fmla="*/ 0 h 407415"/>
                <a:gd name="connsiteX1" fmla="*/ 1758904 w 1952579"/>
                <a:gd name="connsiteY1" fmla="*/ 0 h 407415"/>
                <a:gd name="connsiteX2" fmla="*/ 1762079 w 1952579"/>
                <a:gd name="connsiteY2" fmla="*/ 406400 h 407415"/>
                <a:gd name="connsiteX3" fmla="*/ 0 w 1952579"/>
                <a:gd name="connsiteY3" fmla="*/ 407415 h 407415"/>
                <a:gd name="connsiteX0" fmla="*/ 1758904 w 1762079"/>
                <a:gd name="connsiteY0" fmla="*/ 0 h 407415"/>
                <a:gd name="connsiteX1" fmla="*/ 1762079 w 1762079"/>
                <a:gd name="connsiteY1" fmla="*/ 406400 h 407415"/>
                <a:gd name="connsiteX2" fmla="*/ 0 w 1762079"/>
                <a:gd name="connsiteY2" fmla="*/ 407415 h 407415"/>
                <a:gd name="connsiteX0" fmla="*/ 1762079 w 1762079"/>
                <a:gd name="connsiteY0" fmla="*/ 0 h 1015"/>
                <a:gd name="connsiteX1" fmla="*/ 0 w 1762079"/>
                <a:gd name="connsiteY1" fmla="*/ 1015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079" h="1015">
                  <a:moveTo>
                    <a:pt x="1762079" y="0"/>
                  </a:moveTo>
                  <a:lnTo>
                    <a:pt x="0" y="101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028865" y="5434012"/>
              <a:ext cx="322213" cy="1588"/>
            </a:xfrm>
            <a:custGeom>
              <a:avLst/>
              <a:gdLst>
                <a:gd name="connsiteX0" fmla="*/ 444500 w 444500"/>
                <a:gd name="connsiteY0" fmla="*/ 0 h 1282700"/>
                <a:gd name="connsiteX1" fmla="*/ 292100 w 444500"/>
                <a:gd name="connsiteY1" fmla="*/ 0 h 1282700"/>
                <a:gd name="connsiteX2" fmla="*/ 292100 w 444500"/>
                <a:gd name="connsiteY2" fmla="*/ 1282700 h 1282700"/>
                <a:gd name="connsiteX3" fmla="*/ 0 w 444500"/>
                <a:gd name="connsiteY3" fmla="*/ 1282700 h 1282700"/>
                <a:gd name="connsiteX0" fmla="*/ 1524000 w 1524000"/>
                <a:gd name="connsiteY0" fmla="*/ 1638300 h 1638300"/>
                <a:gd name="connsiteX1" fmla="*/ 292100 w 1524000"/>
                <a:gd name="connsiteY1" fmla="*/ 0 h 1638300"/>
                <a:gd name="connsiteX2" fmla="*/ 292100 w 1524000"/>
                <a:gd name="connsiteY2" fmla="*/ 1282700 h 1638300"/>
                <a:gd name="connsiteX3" fmla="*/ 0 w 1524000"/>
                <a:gd name="connsiteY3" fmla="*/ 1282700 h 1638300"/>
                <a:gd name="connsiteX0" fmla="*/ 1524000 w 1524000"/>
                <a:gd name="connsiteY0" fmla="*/ 355600 h 355600"/>
                <a:gd name="connsiteX1" fmla="*/ 1358900 w 1524000"/>
                <a:gd name="connsiteY1" fmla="*/ 355600 h 355600"/>
                <a:gd name="connsiteX2" fmla="*/ 292100 w 1524000"/>
                <a:gd name="connsiteY2" fmla="*/ 0 h 355600"/>
                <a:gd name="connsiteX3" fmla="*/ 0 w 1524000"/>
                <a:gd name="connsiteY3" fmla="*/ 0 h 355600"/>
                <a:gd name="connsiteX0" fmla="*/ 1524000 w 1524000"/>
                <a:gd name="connsiteY0" fmla="*/ 355600 h 762000"/>
                <a:gd name="connsiteX1" fmla="*/ 1358900 w 1524000"/>
                <a:gd name="connsiteY1" fmla="*/ 355600 h 762000"/>
                <a:gd name="connsiteX2" fmla="*/ 1333500 w 1524000"/>
                <a:gd name="connsiteY2" fmla="*/ 762000 h 762000"/>
                <a:gd name="connsiteX3" fmla="*/ 0 w 1524000"/>
                <a:gd name="connsiteY3" fmla="*/ 0 h 762000"/>
                <a:gd name="connsiteX0" fmla="*/ 1968500 w 1968500"/>
                <a:gd name="connsiteY0" fmla="*/ 0 h 406400"/>
                <a:gd name="connsiteX1" fmla="*/ 180340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83185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1774825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701675 w 701675"/>
                <a:gd name="connsiteY0" fmla="*/ 835025 h 1241425"/>
                <a:gd name="connsiteX1" fmla="*/ 508000 w 701675"/>
                <a:gd name="connsiteY1" fmla="*/ 835025 h 1241425"/>
                <a:gd name="connsiteX2" fmla="*/ 511175 w 701675"/>
                <a:gd name="connsiteY2" fmla="*/ 1241425 h 1241425"/>
                <a:gd name="connsiteX3" fmla="*/ 0 w 701675"/>
                <a:gd name="connsiteY3" fmla="*/ 0 h 1241425"/>
                <a:gd name="connsiteX0" fmla="*/ 1949450 w 1949450"/>
                <a:gd name="connsiteY0" fmla="*/ 0 h 406400"/>
                <a:gd name="connsiteX1" fmla="*/ 1755775 w 1949450"/>
                <a:gd name="connsiteY1" fmla="*/ 0 h 406400"/>
                <a:gd name="connsiteX2" fmla="*/ 1758950 w 1949450"/>
                <a:gd name="connsiteY2" fmla="*/ 406400 h 406400"/>
                <a:gd name="connsiteX3" fmla="*/ 0 w 1949450"/>
                <a:gd name="connsiteY3" fmla="*/ 403225 h 406400"/>
                <a:gd name="connsiteX0" fmla="*/ 941869 w 941869"/>
                <a:gd name="connsiteY0" fmla="*/ 1268462 h 1674862"/>
                <a:gd name="connsiteX1" fmla="*/ 748194 w 941869"/>
                <a:gd name="connsiteY1" fmla="*/ 1268462 h 1674862"/>
                <a:gd name="connsiteX2" fmla="*/ 751369 w 941869"/>
                <a:gd name="connsiteY2" fmla="*/ 1674862 h 1674862"/>
                <a:gd name="connsiteX3" fmla="*/ 0 w 941869"/>
                <a:gd name="connsiteY3" fmla="*/ 0 h 1674862"/>
                <a:gd name="connsiteX0" fmla="*/ 1952579 w 1952579"/>
                <a:gd name="connsiteY0" fmla="*/ 0 h 407415"/>
                <a:gd name="connsiteX1" fmla="*/ 1758904 w 1952579"/>
                <a:gd name="connsiteY1" fmla="*/ 0 h 407415"/>
                <a:gd name="connsiteX2" fmla="*/ 1762079 w 1952579"/>
                <a:gd name="connsiteY2" fmla="*/ 406400 h 407415"/>
                <a:gd name="connsiteX3" fmla="*/ 0 w 1952579"/>
                <a:gd name="connsiteY3" fmla="*/ 407415 h 407415"/>
                <a:gd name="connsiteX0" fmla="*/ 1758904 w 1762079"/>
                <a:gd name="connsiteY0" fmla="*/ 0 h 407415"/>
                <a:gd name="connsiteX1" fmla="*/ 1762079 w 1762079"/>
                <a:gd name="connsiteY1" fmla="*/ 406400 h 407415"/>
                <a:gd name="connsiteX2" fmla="*/ 0 w 1762079"/>
                <a:gd name="connsiteY2" fmla="*/ 407415 h 407415"/>
                <a:gd name="connsiteX0" fmla="*/ 1762079 w 1762079"/>
                <a:gd name="connsiteY0" fmla="*/ 0 h 1015"/>
                <a:gd name="connsiteX1" fmla="*/ 0 w 1762079"/>
                <a:gd name="connsiteY1" fmla="*/ 1015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079" h="1015">
                  <a:moveTo>
                    <a:pt x="1762079" y="0"/>
                  </a:moveTo>
                  <a:lnTo>
                    <a:pt x="0" y="101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035425" y="3992563"/>
            <a:ext cx="3500438" cy="1431925"/>
            <a:chOff x="4035471" y="4057336"/>
            <a:chExt cx="3500709" cy="1431604"/>
          </a:xfrm>
        </p:grpSpPr>
        <p:grpSp>
          <p:nvGrpSpPr>
            <p:cNvPr id="5141" name="Group 38"/>
            <p:cNvGrpSpPr>
              <a:grpSpLocks/>
            </p:cNvGrpSpPr>
            <p:nvPr/>
          </p:nvGrpSpPr>
          <p:grpSpPr bwMode="auto">
            <a:xfrm>
              <a:off x="7011360" y="5096828"/>
              <a:ext cx="524820" cy="392112"/>
              <a:chOff x="7011348" y="5043488"/>
              <a:chExt cx="339720" cy="392112"/>
            </a:xfrm>
          </p:grpSpPr>
          <p:sp>
            <p:nvSpPr>
              <p:cNvPr id="32" name="Freeform 31"/>
              <p:cNvSpPr/>
              <p:nvPr/>
            </p:nvSpPr>
            <p:spPr bwMode="auto">
              <a:xfrm flipH="1">
                <a:off x="7010905" y="5043575"/>
                <a:ext cx="333997" cy="1588"/>
              </a:xfrm>
              <a:custGeom>
                <a:avLst/>
                <a:gdLst>
                  <a:gd name="connsiteX0" fmla="*/ 444500 w 444500"/>
                  <a:gd name="connsiteY0" fmla="*/ 0 h 1282700"/>
                  <a:gd name="connsiteX1" fmla="*/ 292100 w 444500"/>
                  <a:gd name="connsiteY1" fmla="*/ 0 h 1282700"/>
                  <a:gd name="connsiteX2" fmla="*/ 292100 w 444500"/>
                  <a:gd name="connsiteY2" fmla="*/ 1282700 h 1282700"/>
                  <a:gd name="connsiteX3" fmla="*/ 0 w 444500"/>
                  <a:gd name="connsiteY3" fmla="*/ 1282700 h 1282700"/>
                  <a:gd name="connsiteX0" fmla="*/ 1524000 w 1524000"/>
                  <a:gd name="connsiteY0" fmla="*/ 1638300 h 1638300"/>
                  <a:gd name="connsiteX1" fmla="*/ 292100 w 1524000"/>
                  <a:gd name="connsiteY1" fmla="*/ 0 h 1638300"/>
                  <a:gd name="connsiteX2" fmla="*/ 292100 w 1524000"/>
                  <a:gd name="connsiteY2" fmla="*/ 1282700 h 1638300"/>
                  <a:gd name="connsiteX3" fmla="*/ 0 w 1524000"/>
                  <a:gd name="connsiteY3" fmla="*/ 1282700 h 1638300"/>
                  <a:gd name="connsiteX0" fmla="*/ 1524000 w 1524000"/>
                  <a:gd name="connsiteY0" fmla="*/ 355600 h 355600"/>
                  <a:gd name="connsiteX1" fmla="*/ 1358900 w 1524000"/>
                  <a:gd name="connsiteY1" fmla="*/ 355600 h 355600"/>
                  <a:gd name="connsiteX2" fmla="*/ 292100 w 1524000"/>
                  <a:gd name="connsiteY2" fmla="*/ 0 h 355600"/>
                  <a:gd name="connsiteX3" fmla="*/ 0 w 1524000"/>
                  <a:gd name="connsiteY3" fmla="*/ 0 h 355600"/>
                  <a:gd name="connsiteX0" fmla="*/ 1524000 w 1524000"/>
                  <a:gd name="connsiteY0" fmla="*/ 355600 h 762000"/>
                  <a:gd name="connsiteX1" fmla="*/ 1358900 w 1524000"/>
                  <a:gd name="connsiteY1" fmla="*/ 355600 h 762000"/>
                  <a:gd name="connsiteX2" fmla="*/ 1333500 w 1524000"/>
                  <a:gd name="connsiteY2" fmla="*/ 762000 h 762000"/>
                  <a:gd name="connsiteX3" fmla="*/ 0 w 1524000"/>
                  <a:gd name="connsiteY3" fmla="*/ 0 h 762000"/>
                  <a:gd name="connsiteX0" fmla="*/ 1968500 w 1968500"/>
                  <a:gd name="connsiteY0" fmla="*/ 0 h 406400"/>
                  <a:gd name="connsiteX1" fmla="*/ 1803400 w 1968500"/>
                  <a:gd name="connsiteY1" fmla="*/ 0 h 406400"/>
                  <a:gd name="connsiteX2" fmla="*/ 1778000 w 1968500"/>
                  <a:gd name="connsiteY2" fmla="*/ 406400 h 406400"/>
                  <a:gd name="connsiteX3" fmla="*/ 0 w 1968500"/>
                  <a:gd name="connsiteY3" fmla="*/ 393700 h 406400"/>
                  <a:gd name="connsiteX0" fmla="*/ 1968500 w 1968500"/>
                  <a:gd name="connsiteY0" fmla="*/ 0 h 406400"/>
                  <a:gd name="connsiteX1" fmla="*/ 831850 w 1968500"/>
                  <a:gd name="connsiteY1" fmla="*/ 0 h 406400"/>
                  <a:gd name="connsiteX2" fmla="*/ 1778000 w 1968500"/>
                  <a:gd name="connsiteY2" fmla="*/ 406400 h 406400"/>
                  <a:gd name="connsiteX3" fmla="*/ 0 w 1968500"/>
                  <a:gd name="connsiteY3" fmla="*/ 393700 h 406400"/>
                  <a:gd name="connsiteX0" fmla="*/ 1968500 w 1968500"/>
                  <a:gd name="connsiteY0" fmla="*/ 0 h 406400"/>
                  <a:gd name="connsiteX1" fmla="*/ 1774825 w 1968500"/>
                  <a:gd name="connsiteY1" fmla="*/ 0 h 406400"/>
                  <a:gd name="connsiteX2" fmla="*/ 1778000 w 1968500"/>
                  <a:gd name="connsiteY2" fmla="*/ 406400 h 406400"/>
                  <a:gd name="connsiteX3" fmla="*/ 0 w 1968500"/>
                  <a:gd name="connsiteY3" fmla="*/ 393700 h 406400"/>
                  <a:gd name="connsiteX0" fmla="*/ 701675 w 701675"/>
                  <a:gd name="connsiteY0" fmla="*/ 835025 h 1241425"/>
                  <a:gd name="connsiteX1" fmla="*/ 508000 w 701675"/>
                  <a:gd name="connsiteY1" fmla="*/ 835025 h 1241425"/>
                  <a:gd name="connsiteX2" fmla="*/ 511175 w 701675"/>
                  <a:gd name="connsiteY2" fmla="*/ 1241425 h 1241425"/>
                  <a:gd name="connsiteX3" fmla="*/ 0 w 701675"/>
                  <a:gd name="connsiteY3" fmla="*/ 0 h 1241425"/>
                  <a:gd name="connsiteX0" fmla="*/ 1949450 w 1949450"/>
                  <a:gd name="connsiteY0" fmla="*/ 0 h 406400"/>
                  <a:gd name="connsiteX1" fmla="*/ 1755775 w 1949450"/>
                  <a:gd name="connsiteY1" fmla="*/ 0 h 406400"/>
                  <a:gd name="connsiteX2" fmla="*/ 1758950 w 1949450"/>
                  <a:gd name="connsiteY2" fmla="*/ 406400 h 406400"/>
                  <a:gd name="connsiteX3" fmla="*/ 0 w 1949450"/>
                  <a:gd name="connsiteY3" fmla="*/ 403225 h 406400"/>
                  <a:gd name="connsiteX0" fmla="*/ 941869 w 941869"/>
                  <a:gd name="connsiteY0" fmla="*/ 1268462 h 1674862"/>
                  <a:gd name="connsiteX1" fmla="*/ 748194 w 941869"/>
                  <a:gd name="connsiteY1" fmla="*/ 1268462 h 1674862"/>
                  <a:gd name="connsiteX2" fmla="*/ 751369 w 941869"/>
                  <a:gd name="connsiteY2" fmla="*/ 1674862 h 1674862"/>
                  <a:gd name="connsiteX3" fmla="*/ 0 w 941869"/>
                  <a:gd name="connsiteY3" fmla="*/ 0 h 1674862"/>
                  <a:gd name="connsiteX0" fmla="*/ 1952579 w 1952579"/>
                  <a:gd name="connsiteY0" fmla="*/ 0 h 407415"/>
                  <a:gd name="connsiteX1" fmla="*/ 1758904 w 1952579"/>
                  <a:gd name="connsiteY1" fmla="*/ 0 h 407415"/>
                  <a:gd name="connsiteX2" fmla="*/ 1762079 w 1952579"/>
                  <a:gd name="connsiteY2" fmla="*/ 406400 h 407415"/>
                  <a:gd name="connsiteX3" fmla="*/ 0 w 1952579"/>
                  <a:gd name="connsiteY3" fmla="*/ 407415 h 407415"/>
                  <a:gd name="connsiteX0" fmla="*/ 1758904 w 1762079"/>
                  <a:gd name="connsiteY0" fmla="*/ 0 h 407415"/>
                  <a:gd name="connsiteX1" fmla="*/ 1762079 w 1762079"/>
                  <a:gd name="connsiteY1" fmla="*/ 406400 h 407415"/>
                  <a:gd name="connsiteX2" fmla="*/ 0 w 1762079"/>
                  <a:gd name="connsiteY2" fmla="*/ 407415 h 407415"/>
                  <a:gd name="connsiteX0" fmla="*/ 1762079 w 1762079"/>
                  <a:gd name="connsiteY0" fmla="*/ 0 h 1015"/>
                  <a:gd name="connsiteX1" fmla="*/ 0 w 1762079"/>
                  <a:gd name="connsiteY1" fmla="*/ 1015 h 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079" h="1015">
                    <a:moveTo>
                      <a:pt x="1762079" y="0"/>
                    </a:moveTo>
                    <a:lnTo>
                      <a:pt x="0" y="1015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7028376" y="5434012"/>
                <a:ext cx="322692" cy="1588"/>
              </a:xfrm>
              <a:custGeom>
                <a:avLst/>
                <a:gdLst>
                  <a:gd name="connsiteX0" fmla="*/ 444500 w 444500"/>
                  <a:gd name="connsiteY0" fmla="*/ 0 h 1282700"/>
                  <a:gd name="connsiteX1" fmla="*/ 292100 w 444500"/>
                  <a:gd name="connsiteY1" fmla="*/ 0 h 1282700"/>
                  <a:gd name="connsiteX2" fmla="*/ 292100 w 444500"/>
                  <a:gd name="connsiteY2" fmla="*/ 1282700 h 1282700"/>
                  <a:gd name="connsiteX3" fmla="*/ 0 w 444500"/>
                  <a:gd name="connsiteY3" fmla="*/ 1282700 h 1282700"/>
                  <a:gd name="connsiteX0" fmla="*/ 1524000 w 1524000"/>
                  <a:gd name="connsiteY0" fmla="*/ 1638300 h 1638300"/>
                  <a:gd name="connsiteX1" fmla="*/ 292100 w 1524000"/>
                  <a:gd name="connsiteY1" fmla="*/ 0 h 1638300"/>
                  <a:gd name="connsiteX2" fmla="*/ 292100 w 1524000"/>
                  <a:gd name="connsiteY2" fmla="*/ 1282700 h 1638300"/>
                  <a:gd name="connsiteX3" fmla="*/ 0 w 1524000"/>
                  <a:gd name="connsiteY3" fmla="*/ 1282700 h 1638300"/>
                  <a:gd name="connsiteX0" fmla="*/ 1524000 w 1524000"/>
                  <a:gd name="connsiteY0" fmla="*/ 355600 h 355600"/>
                  <a:gd name="connsiteX1" fmla="*/ 1358900 w 1524000"/>
                  <a:gd name="connsiteY1" fmla="*/ 355600 h 355600"/>
                  <a:gd name="connsiteX2" fmla="*/ 292100 w 1524000"/>
                  <a:gd name="connsiteY2" fmla="*/ 0 h 355600"/>
                  <a:gd name="connsiteX3" fmla="*/ 0 w 1524000"/>
                  <a:gd name="connsiteY3" fmla="*/ 0 h 355600"/>
                  <a:gd name="connsiteX0" fmla="*/ 1524000 w 1524000"/>
                  <a:gd name="connsiteY0" fmla="*/ 355600 h 762000"/>
                  <a:gd name="connsiteX1" fmla="*/ 1358900 w 1524000"/>
                  <a:gd name="connsiteY1" fmla="*/ 355600 h 762000"/>
                  <a:gd name="connsiteX2" fmla="*/ 1333500 w 1524000"/>
                  <a:gd name="connsiteY2" fmla="*/ 762000 h 762000"/>
                  <a:gd name="connsiteX3" fmla="*/ 0 w 1524000"/>
                  <a:gd name="connsiteY3" fmla="*/ 0 h 762000"/>
                  <a:gd name="connsiteX0" fmla="*/ 1968500 w 1968500"/>
                  <a:gd name="connsiteY0" fmla="*/ 0 h 406400"/>
                  <a:gd name="connsiteX1" fmla="*/ 1803400 w 1968500"/>
                  <a:gd name="connsiteY1" fmla="*/ 0 h 406400"/>
                  <a:gd name="connsiteX2" fmla="*/ 1778000 w 1968500"/>
                  <a:gd name="connsiteY2" fmla="*/ 406400 h 406400"/>
                  <a:gd name="connsiteX3" fmla="*/ 0 w 1968500"/>
                  <a:gd name="connsiteY3" fmla="*/ 393700 h 406400"/>
                  <a:gd name="connsiteX0" fmla="*/ 1968500 w 1968500"/>
                  <a:gd name="connsiteY0" fmla="*/ 0 h 406400"/>
                  <a:gd name="connsiteX1" fmla="*/ 831850 w 1968500"/>
                  <a:gd name="connsiteY1" fmla="*/ 0 h 406400"/>
                  <a:gd name="connsiteX2" fmla="*/ 1778000 w 1968500"/>
                  <a:gd name="connsiteY2" fmla="*/ 406400 h 406400"/>
                  <a:gd name="connsiteX3" fmla="*/ 0 w 1968500"/>
                  <a:gd name="connsiteY3" fmla="*/ 393700 h 406400"/>
                  <a:gd name="connsiteX0" fmla="*/ 1968500 w 1968500"/>
                  <a:gd name="connsiteY0" fmla="*/ 0 h 406400"/>
                  <a:gd name="connsiteX1" fmla="*/ 1774825 w 1968500"/>
                  <a:gd name="connsiteY1" fmla="*/ 0 h 406400"/>
                  <a:gd name="connsiteX2" fmla="*/ 1778000 w 1968500"/>
                  <a:gd name="connsiteY2" fmla="*/ 406400 h 406400"/>
                  <a:gd name="connsiteX3" fmla="*/ 0 w 1968500"/>
                  <a:gd name="connsiteY3" fmla="*/ 393700 h 406400"/>
                  <a:gd name="connsiteX0" fmla="*/ 701675 w 701675"/>
                  <a:gd name="connsiteY0" fmla="*/ 835025 h 1241425"/>
                  <a:gd name="connsiteX1" fmla="*/ 508000 w 701675"/>
                  <a:gd name="connsiteY1" fmla="*/ 835025 h 1241425"/>
                  <a:gd name="connsiteX2" fmla="*/ 511175 w 701675"/>
                  <a:gd name="connsiteY2" fmla="*/ 1241425 h 1241425"/>
                  <a:gd name="connsiteX3" fmla="*/ 0 w 701675"/>
                  <a:gd name="connsiteY3" fmla="*/ 0 h 1241425"/>
                  <a:gd name="connsiteX0" fmla="*/ 1949450 w 1949450"/>
                  <a:gd name="connsiteY0" fmla="*/ 0 h 406400"/>
                  <a:gd name="connsiteX1" fmla="*/ 1755775 w 1949450"/>
                  <a:gd name="connsiteY1" fmla="*/ 0 h 406400"/>
                  <a:gd name="connsiteX2" fmla="*/ 1758950 w 1949450"/>
                  <a:gd name="connsiteY2" fmla="*/ 406400 h 406400"/>
                  <a:gd name="connsiteX3" fmla="*/ 0 w 1949450"/>
                  <a:gd name="connsiteY3" fmla="*/ 403225 h 406400"/>
                  <a:gd name="connsiteX0" fmla="*/ 941869 w 941869"/>
                  <a:gd name="connsiteY0" fmla="*/ 1268462 h 1674862"/>
                  <a:gd name="connsiteX1" fmla="*/ 748194 w 941869"/>
                  <a:gd name="connsiteY1" fmla="*/ 1268462 h 1674862"/>
                  <a:gd name="connsiteX2" fmla="*/ 751369 w 941869"/>
                  <a:gd name="connsiteY2" fmla="*/ 1674862 h 1674862"/>
                  <a:gd name="connsiteX3" fmla="*/ 0 w 941869"/>
                  <a:gd name="connsiteY3" fmla="*/ 0 h 1674862"/>
                  <a:gd name="connsiteX0" fmla="*/ 1952579 w 1952579"/>
                  <a:gd name="connsiteY0" fmla="*/ 0 h 407415"/>
                  <a:gd name="connsiteX1" fmla="*/ 1758904 w 1952579"/>
                  <a:gd name="connsiteY1" fmla="*/ 0 h 407415"/>
                  <a:gd name="connsiteX2" fmla="*/ 1762079 w 1952579"/>
                  <a:gd name="connsiteY2" fmla="*/ 406400 h 407415"/>
                  <a:gd name="connsiteX3" fmla="*/ 0 w 1952579"/>
                  <a:gd name="connsiteY3" fmla="*/ 407415 h 407415"/>
                  <a:gd name="connsiteX0" fmla="*/ 1758904 w 1762079"/>
                  <a:gd name="connsiteY0" fmla="*/ 0 h 407415"/>
                  <a:gd name="connsiteX1" fmla="*/ 1762079 w 1762079"/>
                  <a:gd name="connsiteY1" fmla="*/ 406400 h 407415"/>
                  <a:gd name="connsiteX2" fmla="*/ 0 w 1762079"/>
                  <a:gd name="connsiteY2" fmla="*/ 407415 h 407415"/>
                  <a:gd name="connsiteX0" fmla="*/ 1762079 w 1762079"/>
                  <a:gd name="connsiteY0" fmla="*/ 0 h 1015"/>
                  <a:gd name="connsiteX1" fmla="*/ 0 w 1762079"/>
                  <a:gd name="connsiteY1" fmla="*/ 1015 h 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079" h="1015">
                    <a:moveTo>
                      <a:pt x="1762079" y="0"/>
                    </a:moveTo>
                    <a:lnTo>
                      <a:pt x="0" y="1015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" name="Freeform 23"/>
            <p:cNvSpPr/>
            <p:nvPr/>
          </p:nvSpPr>
          <p:spPr bwMode="auto">
            <a:xfrm rot="5400000">
              <a:off x="6347167" y="4446187"/>
              <a:ext cx="777701" cy="0"/>
            </a:xfrm>
            <a:custGeom>
              <a:avLst/>
              <a:gdLst>
                <a:gd name="connsiteX0" fmla="*/ 444500 w 444500"/>
                <a:gd name="connsiteY0" fmla="*/ 0 h 1282700"/>
                <a:gd name="connsiteX1" fmla="*/ 292100 w 444500"/>
                <a:gd name="connsiteY1" fmla="*/ 0 h 1282700"/>
                <a:gd name="connsiteX2" fmla="*/ 292100 w 444500"/>
                <a:gd name="connsiteY2" fmla="*/ 1282700 h 1282700"/>
                <a:gd name="connsiteX3" fmla="*/ 0 w 444500"/>
                <a:gd name="connsiteY3" fmla="*/ 1282700 h 1282700"/>
                <a:gd name="connsiteX0" fmla="*/ 1524000 w 1524000"/>
                <a:gd name="connsiteY0" fmla="*/ 1638300 h 1638300"/>
                <a:gd name="connsiteX1" fmla="*/ 292100 w 1524000"/>
                <a:gd name="connsiteY1" fmla="*/ 0 h 1638300"/>
                <a:gd name="connsiteX2" fmla="*/ 292100 w 1524000"/>
                <a:gd name="connsiteY2" fmla="*/ 1282700 h 1638300"/>
                <a:gd name="connsiteX3" fmla="*/ 0 w 1524000"/>
                <a:gd name="connsiteY3" fmla="*/ 1282700 h 1638300"/>
                <a:gd name="connsiteX0" fmla="*/ 1524000 w 1524000"/>
                <a:gd name="connsiteY0" fmla="*/ 355600 h 355600"/>
                <a:gd name="connsiteX1" fmla="*/ 1358900 w 1524000"/>
                <a:gd name="connsiteY1" fmla="*/ 355600 h 355600"/>
                <a:gd name="connsiteX2" fmla="*/ 292100 w 1524000"/>
                <a:gd name="connsiteY2" fmla="*/ 0 h 355600"/>
                <a:gd name="connsiteX3" fmla="*/ 0 w 1524000"/>
                <a:gd name="connsiteY3" fmla="*/ 0 h 355600"/>
                <a:gd name="connsiteX0" fmla="*/ 1524000 w 1524000"/>
                <a:gd name="connsiteY0" fmla="*/ 355600 h 762000"/>
                <a:gd name="connsiteX1" fmla="*/ 1358900 w 1524000"/>
                <a:gd name="connsiteY1" fmla="*/ 355600 h 762000"/>
                <a:gd name="connsiteX2" fmla="*/ 1333500 w 1524000"/>
                <a:gd name="connsiteY2" fmla="*/ 762000 h 762000"/>
                <a:gd name="connsiteX3" fmla="*/ 0 w 1524000"/>
                <a:gd name="connsiteY3" fmla="*/ 0 h 762000"/>
                <a:gd name="connsiteX0" fmla="*/ 1968500 w 1968500"/>
                <a:gd name="connsiteY0" fmla="*/ 0 h 406400"/>
                <a:gd name="connsiteX1" fmla="*/ 180340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83185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1774825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701675 w 701675"/>
                <a:gd name="connsiteY0" fmla="*/ 835025 h 1241425"/>
                <a:gd name="connsiteX1" fmla="*/ 508000 w 701675"/>
                <a:gd name="connsiteY1" fmla="*/ 835025 h 1241425"/>
                <a:gd name="connsiteX2" fmla="*/ 511175 w 701675"/>
                <a:gd name="connsiteY2" fmla="*/ 1241425 h 1241425"/>
                <a:gd name="connsiteX3" fmla="*/ 0 w 701675"/>
                <a:gd name="connsiteY3" fmla="*/ 0 h 1241425"/>
                <a:gd name="connsiteX0" fmla="*/ 1949450 w 1949450"/>
                <a:gd name="connsiteY0" fmla="*/ 0 h 406400"/>
                <a:gd name="connsiteX1" fmla="*/ 1755775 w 1949450"/>
                <a:gd name="connsiteY1" fmla="*/ 0 h 406400"/>
                <a:gd name="connsiteX2" fmla="*/ 1758950 w 1949450"/>
                <a:gd name="connsiteY2" fmla="*/ 406400 h 406400"/>
                <a:gd name="connsiteX3" fmla="*/ 0 w 1949450"/>
                <a:gd name="connsiteY3" fmla="*/ 403225 h 406400"/>
                <a:gd name="connsiteX0" fmla="*/ 941869 w 941869"/>
                <a:gd name="connsiteY0" fmla="*/ 1268462 h 1674862"/>
                <a:gd name="connsiteX1" fmla="*/ 748194 w 941869"/>
                <a:gd name="connsiteY1" fmla="*/ 1268462 h 1674862"/>
                <a:gd name="connsiteX2" fmla="*/ 751369 w 941869"/>
                <a:gd name="connsiteY2" fmla="*/ 1674862 h 1674862"/>
                <a:gd name="connsiteX3" fmla="*/ 0 w 941869"/>
                <a:gd name="connsiteY3" fmla="*/ 0 h 1674862"/>
                <a:gd name="connsiteX0" fmla="*/ 1952579 w 1952579"/>
                <a:gd name="connsiteY0" fmla="*/ 0 h 407415"/>
                <a:gd name="connsiteX1" fmla="*/ 1758904 w 1952579"/>
                <a:gd name="connsiteY1" fmla="*/ 0 h 407415"/>
                <a:gd name="connsiteX2" fmla="*/ 1762079 w 1952579"/>
                <a:gd name="connsiteY2" fmla="*/ 406400 h 407415"/>
                <a:gd name="connsiteX3" fmla="*/ 0 w 1952579"/>
                <a:gd name="connsiteY3" fmla="*/ 407415 h 407415"/>
                <a:gd name="connsiteX0" fmla="*/ 1758904 w 1762079"/>
                <a:gd name="connsiteY0" fmla="*/ 0 h 407415"/>
                <a:gd name="connsiteX1" fmla="*/ 1762079 w 1762079"/>
                <a:gd name="connsiteY1" fmla="*/ 406400 h 407415"/>
                <a:gd name="connsiteX2" fmla="*/ 0 w 1762079"/>
                <a:gd name="connsiteY2" fmla="*/ 407415 h 407415"/>
                <a:gd name="connsiteX0" fmla="*/ 1762079 w 1762079"/>
                <a:gd name="connsiteY0" fmla="*/ 0 h 1015"/>
                <a:gd name="connsiteX1" fmla="*/ 0 w 1762079"/>
                <a:gd name="connsiteY1" fmla="*/ 1015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079" h="1015">
                  <a:moveTo>
                    <a:pt x="1762079" y="0"/>
                  </a:moveTo>
                  <a:lnTo>
                    <a:pt x="0" y="101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4035471" y="5292134"/>
              <a:ext cx="1463788" cy="1587"/>
            </a:xfrm>
            <a:custGeom>
              <a:avLst/>
              <a:gdLst>
                <a:gd name="connsiteX0" fmla="*/ 444500 w 444500"/>
                <a:gd name="connsiteY0" fmla="*/ 0 h 1282700"/>
                <a:gd name="connsiteX1" fmla="*/ 292100 w 444500"/>
                <a:gd name="connsiteY1" fmla="*/ 0 h 1282700"/>
                <a:gd name="connsiteX2" fmla="*/ 292100 w 444500"/>
                <a:gd name="connsiteY2" fmla="*/ 1282700 h 1282700"/>
                <a:gd name="connsiteX3" fmla="*/ 0 w 444500"/>
                <a:gd name="connsiteY3" fmla="*/ 1282700 h 1282700"/>
                <a:gd name="connsiteX0" fmla="*/ 1524000 w 1524000"/>
                <a:gd name="connsiteY0" fmla="*/ 1638300 h 1638300"/>
                <a:gd name="connsiteX1" fmla="*/ 292100 w 1524000"/>
                <a:gd name="connsiteY1" fmla="*/ 0 h 1638300"/>
                <a:gd name="connsiteX2" fmla="*/ 292100 w 1524000"/>
                <a:gd name="connsiteY2" fmla="*/ 1282700 h 1638300"/>
                <a:gd name="connsiteX3" fmla="*/ 0 w 1524000"/>
                <a:gd name="connsiteY3" fmla="*/ 1282700 h 1638300"/>
                <a:gd name="connsiteX0" fmla="*/ 1524000 w 1524000"/>
                <a:gd name="connsiteY0" fmla="*/ 355600 h 355600"/>
                <a:gd name="connsiteX1" fmla="*/ 1358900 w 1524000"/>
                <a:gd name="connsiteY1" fmla="*/ 355600 h 355600"/>
                <a:gd name="connsiteX2" fmla="*/ 292100 w 1524000"/>
                <a:gd name="connsiteY2" fmla="*/ 0 h 355600"/>
                <a:gd name="connsiteX3" fmla="*/ 0 w 1524000"/>
                <a:gd name="connsiteY3" fmla="*/ 0 h 355600"/>
                <a:gd name="connsiteX0" fmla="*/ 1524000 w 1524000"/>
                <a:gd name="connsiteY0" fmla="*/ 355600 h 762000"/>
                <a:gd name="connsiteX1" fmla="*/ 1358900 w 1524000"/>
                <a:gd name="connsiteY1" fmla="*/ 355600 h 762000"/>
                <a:gd name="connsiteX2" fmla="*/ 1333500 w 1524000"/>
                <a:gd name="connsiteY2" fmla="*/ 762000 h 762000"/>
                <a:gd name="connsiteX3" fmla="*/ 0 w 1524000"/>
                <a:gd name="connsiteY3" fmla="*/ 0 h 762000"/>
                <a:gd name="connsiteX0" fmla="*/ 1968500 w 1968500"/>
                <a:gd name="connsiteY0" fmla="*/ 0 h 406400"/>
                <a:gd name="connsiteX1" fmla="*/ 180340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83185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1774825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701675 w 701675"/>
                <a:gd name="connsiteY0" fmla="*/ 835025 h 1241425"/>
                <a:gd name="connsiteX1" fmla="*/ 508000 w 701675"/>
                <a:gd name="connsiteY1" fmla="*/ 835025 h 1241425"/>
                <a:gd name="connsiteX2" fmla="*/ 511175 w 701675"/>
                <a:gd name="connsiteY2" fmla="*/ 1241425 h 1241425"/>
                <a:gd name="connsiteX3" fmla="*/ 0 w 701675"/>
                <a:gd name="connsiteY3" fmla="*/ 0 h 1241425"/>
                <a:gd name="connsiteX0" fmla="*/ 1949450 w 1949450"/>
                <a:gd name="connsiteY0" fmla="*/ 0 h 406400"/>
                <a:gd name="connsiteX1" fmla="*/ 1755775 w 1949450"/>
                <a:gd name="connsiteY1" fmla="*/ 0 h 406400"/>
                <a:gd name="connsiteX2" fmla="*/ 1758950 w 1949450"/>
                <a:gd name="connsiteY2" fmla="*/ 406400 h 406400"/>
                <a:gd name="connsiteX3" fmla="*/ 0 w 1949450"/>
                <a:gd name="connsiteY3" fmla="*/ 403225 h 406400"/>
                <a:gd name="connsiteX0" fmla="*/ 941869 w 941869"/>
                <a:gd name="connsiteY0" fmla="*/ 1268462 h 1674862"/>
                <a:gd name="connsiteX1" fmla="*/ 748194 w 941869"/>
                <a:gd name="connsiteY1" fmla="*/ 1268462 h 1674862"/>
                <a:gd name="connsiteX2" fmla="*/ 751369 w 941869"/>
                <a:gd name="connsiteY2" fmla="*/ 1674862 h 1674862"/>
                <a:gd name="connsiteX3" fmla="*/ 0 w 941869"/>
                <a:gd name="connsiteY3" fmla="*/ 0 h 1674862"/>
                <a:gd name="connsiteX0" fmla="*/ 1952579 w 1952579"/>
                <a:gd name="connsiteY0" fmla="*/ 0 h 407415"/>
                <a:gd name="connsiteX1" fmla="*/ 1758904 w 1952579"/>
                <a:gd name="connsiteY1" fmla="*/ 0 h 407415"/>
                <a:gd name="connsiteX2" fmla="*/ 1762079 w 1952579"/>
                <a:gd name="connsiteY2" fmla="*/ 406400 h 407415"/>
                <a:gd name="connsiteX3" fmla="*/ 0 w 1952579"/>
                <a:gd name="connsiteY3" fmla="*/ 407415 h 407415"/>
                <a:gd name="connsiteX0" fmla="*/ 1758904 w 1762079"/>
                <a:gd name="connsiteY0" fmla="*/ 0 h 407415"/>
                <a:gd name="connsiteX1" fmla="*/ 1762079 w 1762079"/>
                <a:gd name="connsiteY1" fmla="*/ 406400 h 407415"/>
                <a:gd name="connsiteX2" fmla="*/ 0 w 1762079"/>
                <a:gd name="connsiteY2" fmla="*/ 407415 h 407415"/>
                <a:gd name="connsiteX0" fmla="*/ 1762079 w 1762079"/>
                <a:gd name="connsiteY0" fmla="*/ 0 h 1015"/>
                <a:gd name="connsiteX1" fmla="*/ 0 w 1762079"/>
                <a:gd name="connsiteY1" fmla="*/ 1015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079" h="1015">
                  <a:moveTo>
                    <a:pt x="1762079" y="0"/>
                  </a:moveTo>
                  <a:lnTo>
                    <a:pt x="0" y="101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5910263" y="2263775"/>
            <a:ext cx="1374775" cy="1466850"/>
            <a:chOff x="5909992" y="2272666"/>
            <a:chExt cx="1375679" cy="1466784"/>
          </a:xfrm>
        </p:grpSpPr>
        <p:sp>
          <p:nvSpPr>
            <p:cNvPr id="31" name="Freeform 30"/>
            <p:cNvSpPr/>
            <p:nvPr/>
          </p:nvSpPr>
          <p:spPr bwMode="auto">
            <a:xfrm>
              <a:off x="7285671" y="2272666"/>
              <a:ext cx="0" cy="1050878"/>
            </a:xfrm>
            <a:custGeom>
              <a:avLst/>
              <a:gdLst>
                <a:gd name="connsiteX0" fmla="*/ 444500 w 444500"/>
                <a:gd name="connsiteY0" fmla="*/ 0 h 1282700"/>
                <a:gd name="connsiteX1" fmla="*/ 292100 w 444500"/>
                <a:gd name="connsiteY1" fmla="*/ 0 h 1282700"/>
                <a:gd name="connsiteX2" fmla="*/ 292100 w 444500"/>
                <a:gd name="connsiteY2" fmla="*/ 1282700 h 1282700"/>
                <a:gd name="connsiteX3" fmla="*/ 0 w 444500"/>
                <a:gd name="connsiteY3" fmla="*/ 1282700 h 1282700"/>
                <a:gd name="connsiteX0" fmla="*/ 1524000 w 1524000"/>
                <a:gd name="connsiteY0" fmla="*/ 1638300 h 1638300"/>
                <a:gd name="connsiteX1" fmla="*/ 292100 w 1524000"/>
                <a:gd name="connsiteY1" fmla="*/ 0 h 1638300"/>
                <a:gd name="connsiteX2" fmla="*/ 292100 w 1524000"/>
                <a:gd name="connsiteY2" fmla="*/ 1282700 h 1638300"/>
                <a:gd name="connsiteX3" fmla="*/ 0 w 1524000"/>
                <a:gd name="connsiteY3" fmla="*/ 1282700 h 1638300"/>
                <a:gd name="connsiteX0" fmla="*/ 1524000 w 1524000"/>
                <a:gd name="connsiteY0" fmla="*/ 355600 h 355600"/>
                <a:gd name="connsiteX1" fmla="*/ 1358900 w 1524000"/>
                <a:gd name="connsiteY1" fmla="*/ 355600 h 355600"/>
                <a:gd name="connsiteX2" fmla="*/ 292100 w 1524000"/>
                <a:gd name="connsiteY2" fmla="*/ 0 h 355600"/>
                <a:gd name="connsiteX3" fmla="*/ 0 w 1524000"/>
                <a:gd name="connsiteY3" fmla="*/ 0 h 355600"/>
                <a:gd name="connsiteX0" fmla="*/ 1524000 w 1524000"/>
                <a:gd name="connsiteY0" fmla="*/ 355600 h 762000"/>
                <a:gd name="connsiteX1" fmla="*/ 1358900 w 1524000"/>
                <a:gd name="connsiteY1" fmla="*/ 355600 h 762000"/>
                <a:gd name="connsiteX2" fmla="*/ 1333500 w 1524000"/>
                <a:gd name="connsiteY2" fmla="*/ 762000 h 762000"/>
                <a:gd name="connsiteX3" fmla="*/ 0 w 1524000"/>
                <a:gd name="connsiteY3" fmla="*/ 0 h 762000"/>
                <a:gd name="connsiteX0" fmla="*/ 1968500 w 1968500"/>
                <a:gd name="connsiteY0" fmla="*/ 0 h 406400"/>
                <a:gd name="connsiteX1" fmla="*/ 180340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83185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1774825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701675 w 701675"/>
                <a:gd name="connsiteY0" fmla="*/ 835025 h 1241425"/>
                <a:gd name="connsiteX1" fmla="*/ 508000 w 701675"/>
                <a:gd name="connsiteY1" fmla="*/ 835025 h 1241425"/>
                <a:gd name="connsiteX2" fmla="*/ 511175 w 701675"/>
                <a:gd name="connsiteY2" fmla="*/ 1241425 h 1241425"/>
                <a:gd name="connsiteX3" fmla="*/ 0 w 701675"/>
                <a:gd name="connsiteY3" fmla="*/ 0 h 1241425"/>
                <a:gd name="connsiteX0" fmla="*/ 1949450 w 1949450"/>
                <a:gd name="connsiteY0" fmla="*/ 0 h 406400"/>
                <a:gd name="connsiteX1" fmla="*/ 1755775 w 1949450"/>
                <a:gd name="connsiteY1" fmla="*/ 0 h 406400"/>
                <a:gd name="connsiteX2" fmla="*/ 1758950 w 1949450"/>
                <a:gd name="connsiteY2" fmla="*/ 406400 h 406400"/>
                <a:gd name="connsiteX3" fmla="*/ 0 w 1949450"/>
                <a:gd name="connsiteY3" fmla="*/ 403225 h 406400"/>
                <a:gd name="connsiteX0" fmla="*/ 941869 w 941869"/>
                <a:gd name="connsiteY0" fmla="*/ 1268462 h 1674862"/>
                <a:gd name="connsiteX1" fmla="*/ 748194 w 941869"/>
                <a:gd name="connsiteY1" fmla="*/ 1268462 h 1674862"/>
                <a:gd name="connsiteX2" fmla="*/ 751369 w 941869"/>
                <a:gd name="connsiteY2" fmla="*/ 1674862 h 1674862"/>
                <a:gd name="connsiteX3" fmla="*/ 0 w 941869"/>
                <a:gd name="connsiteY3" fmla="*/ 0 h 1674862"/>
                <a:gd name="connsiteX0" fmla="*/ 1952579 w 1952579"/>
                <a:gd name="connsiteY0" fmla="*/ 0 h 407415"/>
                <a:gd name="connsiteX1" fmla="*/ 1758904 w 1952579"/>
                <a:gd name="connsiteY1" fmla="*/ 0 h 407415"/>
                <a:gd name="connsiteX2" fmla="*/ 1762079 w 1952579"/>
                <a:gd name="connsiteY2" fmla="*/ 406400 h 407415"/>
                <a:gd name="connsiteX3" fmla="*/ 0 w 1952579"/>
                <a:gd name="connsiteY3" fmla="*/ 407415 h 407415"/>
                <a:gd name="connsiteX0" fmla="*/ 1758904 w 1762079"/>
                <a:gd name="connsiteY0" fmla="*/ 0 h 407415"/>
                <a:gd name="connsiteX1" fmla="*/ 1762079 w 1762079"/>
                <a:gd name="connsiteY1" fmla="*/ 406400 h 407415"/>
                <a:gd name="connsiteX2" fmla="*/ 0 w 1762079"/>
                <a:gd name="connsiteY2" fmla="*/ 407415 h 407415"/>
                <a:gd name="connsiteX0" fmla="*/ -3 w 3172"/>
                <a:gd name="connsiteY0" fmla="*/ 0 h 406400"/>
                <a:gd name="connsiteX1" fmla="*/ 3172 w 3172"/>
                <a:gd name="connsiteY1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2" h="406400">
                  <a:moveTo>
                    <a:pt x="-3" y="0"/>
                  </a:moveTo>
                  <a:cubicBezTo>
                    <a:pt x="1055" y="135467"/>
                    <a:pt x="2114" y="270933"/>
                    <a:pt x="3172" y="4064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909992" y="3737863"/>
              <a:ext cx="438438" cy="1587"/>
            </a:xfrm>
            <a:custGeom>
              <a:avLst/>
              <a:gdLst>
                <a:gd name="connsiteX0" fmla="*/ 444500 w 444500"/>
                <a:gd name="connsiteY0" fmla="*/ 0 h 1282700"/>
                <a:gd name="connsiteX1" fmla="*/ 292100 w 444500"/>
                <a:gd name="connsiteY1" fmla="*/ 0 h 1282700"/>
                <a:gd name="connsiteX2" fmla="*/ 292100 w 444500"/>
                <a:gd name="connsiteY2" fmla="*/ 1282700 h 1282700"/>
                <a:gd name="connsiteX3" fmla="*/ 0 w 444500"/>
                <a:gd name="connsiteY3" fmla="*/ 1282700 h 1282700"/>
                <a:gd name="connsiteX0" fmla="*/ 1524000 w 1524000"/>
                <a:gd name="connsiteY0" fmla="*/ 1638300 h 1638300"/>
                <a:gd name="connsiteX1" fmla="*/ 292100 w 1524000"/>
                <a:gd name="connsiteY1" fmla="*/ 0 h 1638300"/>
                <a:gd name="connsiteX2" fmla="*/ 292100 w 1524000"/>
                <a:gd name="connsiteY2" fmla="*/ 1282700 h 1638300"/>
                <a:gd name="connsiteX3" fmla="*/ 0 w 1524000"/>
                <a:gd name="connsiteY3" fmla="*/ 1282700 h 1638300"/>
                <a:gd name="connsiteX0" fmla="*/ 1524000 w 1524000"/>
                <a:gd name="connsiteY0" fmla="*/ 355600 h 355600"/>
                <a:gd name="connsiteX1" fmla="*/ 1358900 w 1524000"/>
                <a:gd name="connsiteY1" fmla="*/ 355600 h 355600"/>
                <a:gd name="connsiteX2" fmla="*/ 292100 w 1524000"/>
                <a:gd name="connsiteY2" fmla="*/ 0 h 355600"/>
                <a:gd name="connsiteX3" fmla="*/ 0 w 1524000"/>
                <a:gd name="connsiteY3" fmla="*/ 0 h 355600"/>
                <a:gd name="connsiteX0" fmla="*/ 1524000 w 1524000"/>
                <a:gd name="connsiteY0" fmla="*/ 355600 h 762000"/>
                <a:gd name="connsiteX1" fmla="*/ 1358900 w 1524000"/>
                <a:gd name="connsiteY1" fmla="*/ 355600 h 762000"/>
                <a:gd name="connsiteX2" fmla="*/ 1333500 w 1524000"/>
                <a:gd name="connsiteY2" fmla="*/ 762000 h 762000"/>
                <a:gd name="connsiteX3" fmla="*/ 0 w 1524000"/>
                <a:gd name="connsiteY3" fmla="*/ 0 h 762000"/>
                <a:gd name="connsiteX0" fmla="*/ 1968500 w 1968500"/>
                <a:gd name="connsiteY0" fmla="*/ 0 h 406400"/>
                <a:gd name="connsiteX1" fmla="*/ 180340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831850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1968500 w 1968500"/>
                <a:gd name="connsiteY0" fmla="*/ 0 h 406400"/>
                <a:gd name="connsiteX1" fmla="*/ 1774825 w 1968500"/>
                <a:gd name="connsiteY1" fmla="*/ 0 h 406400"/>
                <a:gd name="connsiteX2" fmla="*/ 1778000 w 1968500"/>
                <a:gd name="connsiteY2" fmla="*/ 406400 h 406400"/>
                <a:gd name="connsiteX3" fmla="*/ 0 w 1968500"/>
                <a:gd name="connsiteY3" fmla="*/ 393700 h 406400"/>
                <a:gd name="connsiteX0" fmla="*/ 701675 w 701675"/>
                <a:gd name="connsiteY0" fmla="*/ 835025 h 1241425"/>
                <a:gd name="connsiteX1" fmla="*/ 508000 w 701675"/>
                <a:gd name="connsiteY1" fmla="*/ 835025 h 1241425"/>
                <a:gd name="connsiteX2" fmla="*/ 511175 w 701675"/>
                <a:gd name="connsiteY2" fmla="*/ 1241425 h 1241425"/>
                <a:gd name="connsiteX3" fmla="*/ 0 w 701675"/>
                <a:gd name="connsiteY3" fmla="*/ 0 h 1241425"/>
                <a:gd name="connsiteX0" fmla="*/ 1949450 w 1949450"/>
                <a:gd name="connsiteY0" fmla="*/ 0 h 406400"/>
                <a:gd name="connsiteX1" fmla="*/ 1755775 w 1949450"/>
                <a:gd name="connsiteY1" fmla="*/ 0 h 406400"/>
                <a:gd name="connsiteX2" fmla="*/ 1758950 w 1949450"/>
                <a:gd name="connsiteY2" fmla="*/ 406400 h 406400"/>
                <a:gd name="connsiteX3" fmla="*/ 0 w 1949450"/>
                <a:gd name="connsiteY3" fmla="*/ 403225 h 406400"/>
                <a:gd name="connsiteX0" fmla="*/ 941869 w 941869"/>
                <a:gd name="connsiteY0" fmla="*/ 1268462 h 1674862"/>
                <a:gd name="connsiteX1" fmla="*/ 748194 w 941869"/>
                <a:gd name="connsiteY1" fmla="*/ 1268462 h 1674862"/>
                <a:gd name="connsiteX2" fmla="*/ 751369 w 941869"/>
                <a:gd name="connsiteY2" fmla="*/ 1674862 h 1674862"/>
                <a:gd name="connsiteX3" fmla="*/ 0 w 941869"/>
                <a:gd name="connsiteY3" fmla="*/ 0 h 1674862"/>
                <a:gd name="connsiteX0" fmla="*/ 1952579 w 1952579"/>
                <a:gd name="connsiteY0" fmla="*/ 0 h 407415"/>
                <a:gd name="connsiteX1" fmla="*/ 1758904 w 1952579"/>
                <a:gd name="connsiteY1" fmla="*/ 0 h 407415"/>
                <a:gd name="connsiteX2" fmla="*/ 1762079 w 1952579"/>
                <a:gd name="connsiteY2" fmla="*/ 406400 h 407415"/>
                <a:gd name="connsiteX3" fmla="*/ 0 w 1952579"/>
                <a:gd name="connsiteY3" fmla="*/ 407415 h 407415"/>
                <a:gd name="connsiteX0" fmla="*/ 1758904 w 1762079"/>
                <a:gd name="connsiteY0" fmla="*/ 0 h 407415"/>
                <a:gd name="connsiteX1" fmla="*/ 1762079 w 1762079"/>
                <a:gd name="connsiteY1" fmla="*/ 406400 h 407415"/>
                <a:gd name="connsiteX2" fmla="*/ 0 w 1762079"/>
                <a:gd name="connsiteY2" fmla="*/ 407415 h 407415"/>
                <a:gd name="connsiteX0" fmla="*/ 1762079 w 1762079"/>
                <a:gd name="connsiteY0" fmla="*/ 0 h 1015"/>
                <a:gd name="connsiteX1" fmla="*/ 0 w 1762079"/>
                <a:gd name="connsiteY1" fmla="*/ 1015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079" h="1015">
                  <a:moveTo>
                    <a:pt x="1762079" y="0"/>
                  </a:moveTo>
                  <a:lnTo>
                    <a:pt x="0" y="101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" name="Round Diagonal Corner Rectangle 20"/>
          <p:cNvSpPr/>
          <p:nvPr/>
        </p:nvSpPr>
        <p:spPr bwMode="auto">
          <a:xfrm>
            <a:off x="209550" y="1563688"/>
            <a:ext cx="4848225" cy="1335087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 Simulates </a:t>
            </a:r>
            <a:r>
              <a:rPr lang="en-US" sz="1600" b="1" dirty="0" err="1"/>
              <a:t>wearout</a:t>
            </a:r>
            <a:r>
              <a:rPr lang="en-US" sz="1600" b="1" dirty="0"/>
              <a:t> degradation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/>
              <a:t> Integrates existing models from literature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/>
              <a:t> Models 2-16 core CMP with </a:t>
            </a:r>
          </a:p>
          <a:p>
            <a:pPr lvl="1">
              <a:defRPr/>
            </a:pPr>
            <a:r>
              <a:rPr lang="en-US" sz="1600" b="1" kern="0" dirty="0"/>
              <a:t>   Alpha 21364–like architecture</a:t>
            </a:r>
            <a:endParaRPr lang="en-US" sz="1600" b="1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 Simulates hardware sensor feedback</a:t>
            </a:r>
          </a:p>
        </p:txBody>
      </p:sp>
      <p:sp>
        <p:nvSpPr>
          <p:cNvPr id="53" name="Round Diagonal Corner Rectangle 52"/>
          <p:cNvSpPr/>
          <p:nvPr/>
        </p:nvSpPr>
        <p:spPr bwMode="auto">
          <a:xfrm>
            <a:off x="1003300" y="1517650"/>
            <a:ext cx="4105413" cy="1381125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Evaluate </a:t>
            </a:r>
            <a:r>
              <a:rPr lang="en-US" sz="1600" b="1" dirty="0"/>
              <a:t>naïve (baseline), greedy, and </a:t>
            </a:r>
          </a:p>
          <a:p>
            <a:pPr>
              <a:defRPr/>
            </a:pPr>
            <a:r>
              <a:rPr lang="en-US" sz="1600" b="1" dirty="0"/>
              <a:t>  </a:t>
            </a:r>
            <a:r>
              <a:rPr lang="en-US" sz="1600" b="1" dirty="0" smtClean="0"/>
              <a:t> adaptive </a:t>
            </a:r>
            <a:r>
              <a:rPr lang="en-US" sz="1600" b="1" dirty="0"/>
              <a:t>scheduling policies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 Figures of merit: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/>
              <a:t> Lifetime throughput (LT)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/>
              <a:t> Failure distribution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600" b="1" dirty="0"/>
          </a:p>
        </p:txBody>
      </p:sp>
      <p:sp>
        <p:nvSpPr>
          <p:cNvPr id="513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40FFE7D7-045E-467A-A3D7-29D069219A1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4059238" y="1789043"/>
            <a:ext cx="4892675" cy="1109732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 Populates device lifetimes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/>
              <a:t> w/ </a:t>
            </a:r>
            <a:r>
              <a:rPr lang="en-US" sz="1600" b="1" dirty="0" err="1"/>
              <a:t>Varius</a:t>
            </a:r>
            <a:endParaRPr lang="en-US" sz="1600" b="1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Tracks </a:t>
            </a:r>
            <a:r>
              <a:rPr lang="en-US" sz="1600" b="1" dirty="0"/>
              <a:t>system-wide performance and reliability</a:t>
            </a:r>
          </a:p>
          <a:p>
            <a:pPr>
              <a:defRPr/>
            </a:pPr>
            <a:r>
              <a:rPr lang="en-US" sz="1600" b="1" dirty="0"/>
              <a:t>   statistics</a:t>
            </a:r>
          </a:p>
        </p:txBody>
      </p:sp>
      <p:sp>
        <p:nvSpPr>
          <p:cNvPr id="15" name="Round Diagonal Corner Rectangle 14"/>
          <p:cNvSpPr/>
          <p:nvPr/>
        </p:nvSpPr>
        <p:spPr bwMode="auto">
          <a:xfrm>
            <a:off x="3219450" y="1987826"/>
            <a:ext cx="3737941" cy="898249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 Emulates OS scheduler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 </a:t>
            </a:r>
            <a:r>
              <a:rPr lang="en-US" sz="1600" b="1" dirty="0" smtClean="0"/>
              <a:t>Models different system utilization</a:t>
            </a:r>
          </a:p>
          <a:p>
            <a:pPr>
              <a:defRPr/>
            </a:pPr>
            <a:r>
              <a:rPr lang="en-US" sz="1600" b="1" dirty="0" smtClean="0"/>
              <a:t>   </a:t>
            </a:r>
            <a:r>
              <a:rPr lang="en-US" sz="1600" b="1" dirty="0"/>
              <a:t>patterns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9" grpId="1" animBg="1"/>
      <p:bldP spid="27" grpId="0" animBg="1"/>
      <p:bldP spid="27" grpId="1" animBg="1"/>
      <p:bldP spid="21" grpId="0" animBg="1"/>
      <p:bldP spid="53" grpId="0" build="allAtOnce" animBg="1"/>
      <p:bldP spid="12" grpId="0" build="allAtOnce" animBg="1"/>
      <p:bldP spid="12" grpId="1" build="allAtOnce" animBg="1"/>
      <p:bldP spid="15" grpId="0" build="allAtOnce" animBg="1"/>
      <p:bldP spid="15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116013"/>
            <a:ext cx="8010525" cy="3695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8" y="1117600"/>
            <a:ext cx="8010525" cy="3695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E3CC2C85-22E5-42FB-AFAE-2B8A46AECD4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Lifetime Throughput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8125" y="4791075"/>
            <a:ext cx="8885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kern="0" dirty="0">
                <a:latin typeface="+mn-lt"/>
              </a:rPr>
              <a:t>Failure threshold – the number of cores that can fail before a CMP is considered </a:t>
            </a:r>
            <a:r>
              <a:rPr lang="en-US" b="1" kern="0" dirty="0" smtClean="0">
                <a:latin typeface="+mn-lt"/>
              </a:rPr>
              <a:t>unusable</a:t>
            </a:r>
            <a:endParaRPr lang="en-US" b="1" kern="0" dirty="0">
              <a:latin typeface="+mn-lt"/>
            </a:endParaRPr>
          </a:p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kern="0" dirty="0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8175" y="5354638"/>
            <a:ext cx="8116888" cy="352425"/>
            <a:chOff x="638175" y="5354638"/>
            <a:chExt cx="8116359" cy="351895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638175" y="5354638"/>
              <a:ext cx="4035162" cy="334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90550" indent="-53340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600" b="1" kern="0" dirty="0">
                  <a:latin typeface="+mn-lt"/>
                  <a:cs typeface="Arial"/>
                </a:rPr>
                <a:t>↑ CMP size </a:t>
              </a:r>
              <a:r>
                <a:rPr lang="en-US" sz="1600" b="1" kern="0" dirty="0">
                  <a:latin typeface="Arial"/>
                  <a:cs typeface="Arial"/>
                </a:rPr>
                <a:t>→ </a:t>
              </a:r>
              <a:r>
                <a:rPr lang="en-US" sz="1600" b="1" kern="0" dirty="0">
                  <a:cs typeface="Arial"/>
                </a:rPr>
                <a:t>↑ LT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995579" y="5354638"/>
              <a:ext cx="3758955" cy="3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90550" indent="-53340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600" b="1" kern="0" dirty="0">
                  <a:latin typeface="+mn-lt"/>
                  <a:cs typeface="Arial"/>
                </a:rPr>
                <a:t>↑ </a:t>
              </a:r>
              <a:r>
                <a:rPr lang="en-US" sz="1600" b="1" kern="0" dirty="0" smtClean="0">
                  <a:latin typeface="+mn-lt"/>
                  <a:cs typeface="Arial"/>
                </a:rPr>
                <a:t>Failure </a:t>
              </a:r>
              <a:r>
                <a:rPr lang="en-US" sz="1600" b="1" kern="0" dirty="0">
                  <a:latin typeface="+mn-lt"/>
                  <a:cs typeface="Arial"/>
                </a:rPr>
                <a:t>threshold </a:t>
              </a:r>
              <a:r>
                <a:rPr lang="en-US" sz="1600" kern="0" dirty="0">
                  <a:latin typeface="Arial"/>
                  <a:cs typeface="Arial"/>
                </a:rPr>
                <a:t>→</a:t>
              </a:r>
              <a:r>
                <a:rPr lang="en-US" sz="1600" b="1" kern="0" dirty="0">
                  <a:latin typeface="Arial"/>
                  <a:cs typeface="Arial"/>
                </a:rPr>
                <a:t> ↓</a:t>
              </a:r>
              <a:r>
                <a:rPr lang="en-US" sz="1600" b="1" kern="0" dirty="0">
                  <a:cs typeface="Arial"/>
                </a:rPr>
                <a:t> LT</a:t>
              </a: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8174" y="5626100"/>
            <a:ext cx="427175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kern="0" dirty="0" smtClean="0"/>
              <a:t>Failure thresholds ~ N/2 maximizes delta between Greedy and Adaptive</a:t>
            </a:r>
            <a:endParaRPr lang="en-US" sz="1600" b="1" kern="0" dirty="0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603898" y="3540642"/>
            <a:ext cx="709603" cy="36543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61A9F491-BBDB-42BC-A518-E5AF96C331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Sensitivity to System Utilization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9225" y="1163638"/>
            <a:ext cx="8905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kern="0" dirty="0">
                <a:latin typeface="+mn-lt"/>
              </a:rPr>
              <a:t>Lifetime throughput is maximized in moderately over-provisioned systems</a:t>
            </a:r>
            <a:endParaRPr lang="en-US" sz="2000" b="1" kern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44513" y="5873750"/>
            <a:ext cx="39385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16-cores w/ failure threshold of 8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1709738"/>
            <a:ext cx="8586788" cy="4144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7F77E4CE-47CB-4A6E-BCEF-BBAE67671D3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CMP Failure Distribution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513" y="5873750"/>
            <a:ext cx="39385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16-cores w/ failure threshold of 8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" y="1115568"/>
            <a:ext cx="8686800" cy="47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Conclusion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54000" y="1146175"/>
            <a:ext cx="84677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Maestro enables wear-leveling without extensive hardware support</a:t>
            </a:r>
            <a:r>
              <a:rPr lang="en-US" sz="3000" b="1" dirty="0"/>
              <a:t>*</a:t>
            </a:r>
          </a:p>
          <a:p>
            <a:pPr marL="1066800" lvl="2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Capitalizes </a:t>
            </a:r>
            <a:r>
              <a:rPr lang="en-US" sz="2000" b="1" dirty="0"/>
              <a:t>on the natural heterogeneity in both CMPs (process </a:t>
            </a:r>
            <a:r>
              <a:rPr lang="en-US" sz="2000" b="1" dirty="0" smtClean="0"/>
              <a:t>var.) </a:t>
            </a:r>
            <a:r>
              <a:rPr lang="en-US" sz="2000" b="1" dirty="0"/>
              <a:t>and their workloads (thermal </a:t>
            </a:r>
            <a:r>
              <a:rPr lang="en-US" sz="2000" b="1" dirty="0" smtClean="0"/>
              <a:t>var.)</a:t>
            </a:r>
            <a:endParaRPr lang="en-US" sz="2000" b="1" dirty="0"/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Evaluated two approaches (policies) to </a:t>
            </a:r>
            <a:r>
              <a:rPr lang="en-US" sz="2000" b="1" dirty="0" err="1" smtClean="0"/>
              <a:t>wearout</a:t>
            </a:r>
            <a:r>
              <a:rPr lang="en-US" sz="2000" b="1" dirty="0" smtClean="0"/>
              <a:t>-centric scheduling</a:t>
            </a:r>
            <a:endParaRPr lang="en-US" sz="2000" b="1" dirty="0"/>
          </a:p>
          <a:p>
            <a:pPr marL="10668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Shown that policies can be tailored based on user requirements to increase their effectiveness</a:t>
            </a:r>
            <a:endParaRPr lang="en-US" sz="2000" b="1" dirty="0"/>
          </a:p>
          <a:p>
            <a:pPr marL="609600" indent="-609600">
              <a:spcBef>
                <a:spcPct val="20000"/>
              </a:spcBef>
              <a:defRPr/>
            </a:pPr>
            <a:endParaRPr lang="en-US" sz="2000" b="1" dirty="0"/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Maestro can…</a:t>
            </a:r>
          </a:p>
          <a:p>
            <a:pPr marL="10668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extend the effective service life of a 16-core CMP by 38% </a:t>
            </a:r>
          </a:p>
          <a:p>
            <a:pPr marL="10668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or be reconfigured to perform 180% more useful work before experiencing the first core failure.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Questions?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34025-9311-48F8-A434-609BB155DC3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574925" y="3554413"/>
            <a:ext cx="409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http://cccp.eecs.umich.edu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38" y="3143250"/>
            <a:ext cx="35988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6038" y="2606675"/>
            <a:ext cx="8678862" cy="3519488"/>
            <a:chOff x="45720" y="2606040"/>
            <a:chExt cx="8678387" cy="3519623"/>
          </a:xfrm>
        </p:grpSpPr>
        <p:pic>
          <p:nvPicPr>
            <p:cNvPr id="11273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" y="2606040"/>
              <a:ext cx="4343400" cy="316277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1274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8194" y="3516329"/>
              <a:ext cx="4125913" cy="22288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5" name="Text Box 32"/>
            <p:cNvSpPr txBox="1">
              <a:spLocks noChangeArrowheads="1"/>
            </p:cNvSpPr>
            <p:nvPr/>
          </p:nvSpPr>
          <p:spPr bwMode="auto">
            <a:xfrm>
              <a:off x="5490369" y="5764155"/>
              <a:ext cx="234315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[Borkar, MICRO‘05]</a:t>
              </a:r>
            </a:p>
          </p:txBody>
        </p:sp>
        <p:sp>
          <p:nvSpPr>
            <p:cNvPr id="11276" name="Text Box 14"/>
            <p:cNvSpPr txBox="1">
              <a:spLocks noChangeArrowheads="1"/>
            </p:cNvSpPr>
            <p:nvPr/>
          </p:nvSpPr>
          <p:spPr bwMode="auto">
            <a:xfrm>
              <a:off x="1048015" y="5789113"/>
              <a:ext cx="234315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[Srinivasan, DSN‘04]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3035300" y="2661313"/>
            <a:ext cx="1327150" cy="2729837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872FCB1-F990-46AE-9D1C-73286FC8442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Motivation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38263"/>
            <a:ext cx="8140700" cy="14351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“Designing Reliable Systems from Unreliable Components…”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		- </a:t>
            </a:r>
            <a:r>
              <a:rPr lang="en-US" dirty="0" err="1" smtClean="0"/>
              <a:t>Shekhar</a:t>
            </a:r>
            <a:r>
              <a:rPr lang="en-US" dirty="0" smtClean="0"/>
              <a:t> </a:t>
            </a:r>
            <a:r>
              <a:rPr lang="en-US" dirty="0" err="1" smtClean="0"/>
              <a:t>Borkar</a:t>
            </a:r>
            <a:r>
              <a:rPr lang="en-US" dirty="0" smtClean="0"/>
              <a:t> (Intel)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4000" y="3700463"/>
            <a:ext cx="8905875" cy="847725"/>
            <a:chOff x="254265" y="3699894"/>
            <a:chExt cx="8905610" cy="848372"/>
          </a:xfrm>
        </p:grpSpPr>
        <p:sp>
          <p:nvSpPr>
            <p:cNvPr id="11271" name="Rectangle 36"/>
            <p:cNvSpPr>
              <a:spLocks noChangeArrowheads="1"/>
            </p:cNvSpPr>
            <p:nvPr/>
          </p:nvSpPr>
          <p:spPr bwMode="auto">
            <a:xfrm>
              <a:off x="254265" y="3922000"/>
              <a:ext cx="3930650" cy="40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90600" lvl="1" indent="-5334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b="1">
                  <a:solidFill>
                    <a:srgbClr val="FF0000"/>
                  </a:solidFill>
                </a:rPr>
                <a:t>More failures to come</a:t>
              </a:r>
            </a:p>
          </p:txBody>
        </p:sp>
        <p:sp>
          <p:nvSpPr>
            <p:cNvPr id="11272" name="Rectangle 37"/>
            <p:cNvSpPr>
              <a:spLocks noChangeArrowheads="1"/>
            </p:cNvSpPr>
            <p:nvPr/>
          </p:nvSpPr>
          <p:spPr bwMode="auto">
            <a:xfrm>
              <a:off x="4162425" y="3699894"/>
              <a:ext cx="4997450" cy="848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90600" lvl="1" indent="-5334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b="1">
                  <a:solidFill>
                    <a:srgbClr val="FF0000"/>
                  </a:solidFill>
                </a:rPr>
                <a:t>Failures will be wearout </a:t>
              </a:r>
            </a:p>
            <a:p>
              <a:pPr marL="990600" lvl="1" indent="-5334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b="1">
                  <a:solidFill>
                    <a:srgbClr val="FF0000"/>
                  </a:solidFill>
                </a:rPr>
                <a:t>induced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4D907324-9F4F-4AE2-9447-5B34FB3F9B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2424113"/>
            <a:ext cx="7772400" cy="882650"/>
          </a:xfrm>
        </p:spPr>
        <p:txBody>
          <a:bodyPr/>
          <a:lstStyle/>
          <a:p>
            <a:pPr algn="l" eaLnBrk="1" hangingPunct="1"/>
            <a:r>
              <a:rPr lang="en-US" smtClean="0"/>
              <a:t>Approaches to Reliability</a:t>
            </a:r>
          </a:p>
        </p:txBody>
      </p:sp>
      <p:sp>
        <p:nvSpPr>
          <p:cNvPr id="12292" name="Footer Placeholder 6"/>
          <p:cNvSpPr txBox="1">
            <a:spLocks/>
          </p:cNvSpPr>
          <p:nvPr/>
        </p:nvSpPr>
        <p:spPr bwMode="auto">
          <a:xfrm>
            <a:off x="3124200" y="6388100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6B78F3A-8B86-470A-8DD2-753B2CFFBCAA}" type="slidenum">
              <a:rPr lang="en-US" sz="1400"/>
              <a:pPr algn="ctr"/>
              <a:t>3</a:t>
            </a:fld>
            <a:endParaRPr lang="en-US" sz="14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3050" y="3646488"/>
            <a:ext cx="3609975" cy="1746250"/>
            <a:chOff x="188685" y="2062417"/>
            <a:chExt cx="4430940" cy="1746032"/>
          </a:xfrm>
        </p:grpSpPr>
        <p:sp>
          <p:nvSpPr>
            <p:cNvPr id="10" name="Round Diagonal Corner Rectangle 9"/>
            <p:cNvSpPr/>
            <p:nvPr/>
          </p:nvSpPr>
          <p:spPr bwMode="auto">
            <a:xfrm>
              <a:off x="276369" y="2438607"/>
              <a:ext cx="4343256" cy="1369842"/>
            </a:xfrm>
            <a:prstGeom prst="round2Diag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b="1" dirty="0"/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Diagnose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Repair/reconfigure/recover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85" y="2062417"/>
              <a:ext cx="3269621" cy="3698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Architecture-level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73050" y="2212975"/>
            <a:ext cx="3287713" cy="1289050"/>
            <a:chOff x="297542" y="4130703"/>
            <a:chExt cx="3287486" cy="1290375"/>
          </a:xfrm>
        </p:grpSpPr>
        <p:sp>
          <p:nvSpPr>
            <p:cNvPr id="15" name="Round Diagonal Corner Rectangle 14"/>
            <p:cNvSpPr/>
            <p:nvPr/>
          </p:nvSpPr>
          <p:spPr bwMode="auto">
            <a:xfrm>
              <a:off x="384849" y="4505738"/>
              <a:ext cx="3200179" cy="915340"/>
            </a:xfrm>
            <a:prstGeom prst="round2Diag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b="1" dirty="0"/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Margining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Robust cell topologies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542" y="4130703"/>
              <a:ext cx="2309653" cy="3686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Circuit-level</a:t>
              </a:r>
            </a:p>
          </p:txBody>
        </p:sp>
      </p:grpSp>
      <p:sp>
        <p:nvSpPr>
          <p:cNvPr id="27" name="Round Diagonal Corner Rectangle 26"/>
          <p:cNvSpPr/>
          <p:nvPr/>
        </p:nvSpPr>
        <p:spPr bwMode="auto">
          <a:xfrm>
            <a:off x="4430713" y="4022725"/>
            <a:ext cx="4343400" cy="1370013"/>
          </a:xfrm>
          <a:prstGeom prst="round2DiagRect">
            <a:avLst/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mgmt (DTM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Maestro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 Diagonal Corner Rectangle 30"/>
          <p:cNvSpPr/>
          <p:nvPr/>
        </p:nvSpPr>
        <p:spPr bwMode="auto">
          <a:xfrm>
            <a:off x="4430713" y="2587625"/>
            <a:ext cx="3200400" cy="914400"/>
          </a:xfrm>
          <a:prstGeom prst="round2DiagRect">
            <a:avLst/>
          </a:prstGeom>
          <a:solidFill>
            <a:srgbClr val="FFFF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High-K dielectrics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97" name="Group 38"/>
          <p:cNvGrpSpPr>
            <a:grpSpLocks/>
          </p:cNvGrpSpPr>
          <p:nvPr/>
        </p:nvGrpSpPr>
        <p:grpSpPr bwMode="auto">
          <a:xfrm>
            <a:off x="31750" y="1131888"/>
            <a:ext cx="8936038" cy="1062037"/>
            <a:chOff x="0" y="1131999"/>
            <a:chExt cx="8935676" cy="1062773"/>
          </a:xfrm>
        </p:grpSpPr>
        <p:grpSp>
          <p:nvGrpSpPr>
            <p:cNvPr id="12306" name="Group 37"/>
            <p:cNvGrpSpPr>
              <a:grpSpLocks/>
            </p:cNvGrpSpPr>
            <p:nvPr/>
          </p:nvGrpSpPr>
          <p:grpSpPr bwMode="auto">
            <a:xfrm>
              <a:off x="4978198" y="1131999"/>
              <a:ext cx="3957478" cy="1062773"/>
              <a:chOff x="4978198" y="1131999"/>
              <a:chExt cx="3957478" cy="106277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978198" y="1363935"/>
                <a:ext cx="3017716" cy="83083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/>
                  <a:t>Prevent Faults (proactive)</a:t>
                </a:r>
              </a:p>
            </p:txBody>
          </p:sp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96653" y="1131999"/>
                <a:ext cx="939023" cy="923926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307" name="Group 36"/>
            <p:cNvGrpSpPr>
              <a:grpSpLocks/>
            </p:cNvGrpSpPr>
            <p:nvPr/>
          </p:nvGrpSpPr>
          <p:grpSpPr bwMode="auto">
            <a:xfrm>
              <a:off x="0" y="1140618"/>
              <a:ext cx="3846286" cy="1052566"/>
              <a:chOff x="0" y="1140618"/>
              <a:chExt cx="3846286" cy="10525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0" y="1362346"/>
                <a:ext cx="2931994" cy="8308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/>
                  <a:t>Tolerate Faults (reactive)</a:t>
                </a:r>
              </a:p>
            </p:txBody>
          </p:sp>
          <p:pic>
            <p:nvPicPr>
              <p:cNvPr id="12310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5643" y="1140618"/>
                <a:ext cx="900643" cy="9066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3944778" y="1363935"/>
              <a:ext cx="934999" cy="4606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or…</a:t>
              </a: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Approaches to Reliability</a:t>
            </a:r>
          </a:p>
        </p:txBody>
      </p:sp>
      <p:sp>
        <p:nvSpPr>
          <p:cNvPr id="30" name="TextBox 29"/>
          <p:cNvSpPr txBox="1"/>
          <p:nvPr/>
        </p:nvSpPr>
        <p:spPr bwMode="auto">
          <a:xfrm rot="20840943">
            <a:off x="2099024" y="4143444"/>
            <a:ext cx="7223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</a:t>
            </a:r>
          </a:p>
        </p:txBody>
      </p:sp>
      <p:sp>
        <p:nvSpPr>
          <p:cNvPr id="33" name="TextBox 32"/>
          <p:cNvSpPr txBox="1"/>
          <p:nvPr/>
        </p:nvSpPr>
        <p:spPr bwMode="auto">
          <a:xfrm rot="524443">
            <a:off x="2043461" y="4559369"/>
            <a:ext cx="8747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Argus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4389438" y="4144963"/>
            <a:ext cx="1746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Heat-and-Run</a:t>
            </a:r>
          </a:p>
        </p:txBody>
      </p:sp>
      <p:sp>
        <p:nvSpPr>
          <p:cNvPr id="37" name="TextBox 36"/>
          <p:cNvSpPr txBox="1"/>
          <p:nvPr/>
        </p:nvSpPr>
        <p:spPr bwMode="auto">
          <a:xfrm rot="21404706">
            <a:off x="6615113" y="3989388"/>
            <a:ext cx="2311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Reliability Banking</a:t>
            </a:r>
          </a:p>
        </p:txBody>
      </p:sp>
      <p:sp>
        <p:nvSpPr>
          <p:cNvPr id="38" name="TextBox 37"/>
          <p:cNvSpPr txBox="1"/>
          <p:nvPr/>
        </p:nvSpPr>
        <p:spPr bwMode="auto">
          <a:xfrm rot="1299570">
            <a:off x="5845175" y="4111625"/>
            <a:ext cx="10271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Facelift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-88106" y="5603875"/>
            <a:ext cx="9320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Avoid/postpone failures using intelligent job scheduling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 rot="19929877">
            <a:off x="2502987" y="4166409"/>
            <a:ext cx="128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StageNet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7" grpId="0" build="allAtOnce" animBg="1"/>
      <p:bldP spid="31" grpId="0" animBg="1"/>
      <p:bldP spid="30" grpId="0"/>
      <p:bldP spid="33" grpId="0"/>
      <p:bldP spid="35" grpId="0"/>
      <p:bldP spid="37" grpId="0"/>
      <p:bldP spid="38" grpId="0"/>
      <p:bldP spid="2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BD06CBEE-0258-4974-A3B4-AA7A16E70C2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721725" cy="882650"/>
          </a:xfrm>
        </p:spPr>
        <p:txBody>
          <a:bodyPr/>
          <a:lstStyle/>
          <a:p>
            <a:pPr algn="l" eaLnBrk="1" hangingPunct="1"/>
            <a:r>
              <a:rPr lang="en-US" smtClean="0"/>
              <a:t>Not All Cores are Created Equal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137195"/>
            <a:ext cx="8885238" cy="5090184"/>
          </a:xfrm>
          <a:noFill/>
        </p:spPr>
        <p:txBody>
          <a:bodyPr/>
          <a:lstStyle/>
          <a:p>
            <a:pPr marL="590550" indent="-533400" eaLnBrk="1" hangingPunct="1">
              <a:buFont typeface="Wingdings" pitchFamily="2" charset="2"/>
              <a:buChar char="§"/>
            </a:pPr>
            <a:r>
              <a:rPr lang="en-US" sz="2400" b="1" dirty="0" smtClean="0"/>
              <a:t>Process variation (PV) will cause “heterogeneity” in future many-core chip multiprocessors (CMPs)</a:t>
            </a:r>
          </a:p>
          <a:p>
            <a:pPr marL="1390650" lvl="2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Results in variations in performance and reliability characteristics</a:t>
            </a:r>
          </a:p>
          <a:p>
            <a:pPr marL="590550" indent="-533400" eaLnBrk="1" hangingPunct="1">
              <a:buFont typeface="Wingdings" pitchFamily="2" charset="2"/>
              <a:buChar char="§"/>
            </a:pPr>
            <a:endParaRPr lang="en-US" sz="1400" b="1" dirty="0" smtClean="0"/>
          </a:p>
          <a:p>
            <a:pPr marL="590550" indent="-533400" eaLnBrk="1" hangingPunct="1">
              <a:buFont typeface="Wingdings" pitchFamily="2" charset="2"/>
              <a:buChar char="§"/>
            </a:pPr>
            <a:r>
              <a:rPr lang="en-US" sz="2400" b="1" dirty="0" smtClean="0"/>
              <a:t>Dynamic thermal/power budgeting can be suboptimal</a:t>
            </a:r>
          </a:p>
          <a:p>
            <a:pPr marL="1390650" lvl="2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Temperature is only part of the picture</a:t>
            </a:r>
          </a:p>
          <a:p>
            <a:pPr marL="1390650" lvl="2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Must account for the condition of underlying hardware</a:t>
            </a:r>
            <a:endParaRPr lang="en-US" dirty="0" smtClean="0"/>
          </a:p>
          <a:p>
            <a:pPr marL="990600" lvl="1" indent="-533400" eaLnBrk="1" hangingPunct="1">
              <a:buSzPct val="100000"/>
              <a:buFont typeface="Times New Roman" pitchFamily="18" charset="0"/>
              <a:buNone/>
            </a:pPr>
            <a:endParaRPr lang="en-US" sz="1400" b="1" dirty="0" smtClean="0"/>
          </a:p>
          <a:p>
            <a:pPr marL="590550" indent="-533400" eaLnBrk="1" hangingPunct="1">
              <a:buFont typeface="Wingdings" pitchFamily="2" charset="2"/>
              <a:buChar char="§"/>
            </a:pPr>
            <a:r>
              <a:rPr lang="en-US" sz="2400" b="1" dirty="0" smtClean="0"/>
              <a:t>Many reliability solutions can benefit from </a:t>
            </a:r>
            <a:r>
              <a:rPr lang="en-US" sz="2400" b="1" dirty="0" err="1" smtClean="0"/>
              <a:t>wearout</a:t>
            </a:r>
            <a:r>
              <a:rPr lang="en-US" sz="2400" b="1" dirty="0" smtClean="0"/>
              <a:t> sensor feedback</a:t>
            </a:r>
          </a:p>
          <a:p>
            <a:pPr marL="1390650" lvl="2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System reconfiguration</a:t>
            </a:r>
          </a:p>
          <a:p>
            <a:pPr marL="1390650" lvl="2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Dynamic voltage and frequency scaling (DVFS)</a:t>
            </a:r>
          </a:p>
          <a:p>
            <a:pPr marL="1390650" lvl="2" indent="-533400" eaLnBrk="1" hangingPunct="1">
              <a:buFont typeface="Wingdings" pitchFamily="2" charset="2"/>
              <a:buChar char="§"/>
            </a:pPr>
            <a:r>
              <a:rPr lang="en-US" b="1" dirty="0" smtClean="0"/>
              <a:t>Job scheduling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1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7F729E3-9165-4C2E-99BB-F5274D08E9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721725" cy="882650"/>
          </a:xfrm>
        </p:spPr>
        <p:txBody>
          <a:bodyPr/>
          <a:lstStyle/>
          <a:p>
            <a:pPr algn="l" eaLnBrk="1" hangingPunct="1"/>
            <a:r>
              <a:rPr lang="en-US" smtClean="0"/>
              <a:t>Maestro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216025"/>
            <a:ext cx="8885238" cy="2003425"/>
          </a:xfrm>
          <a:noFill/>
        </p:spPr>
        <p:txBody>
          <a:bodyPr/>
          <a:lstStyle/>
          <a:p>
            <a:pPr marL="590550" indent="-533400" eaLnBrk="1" hangingPunct="1">
              <a:buFont typeface="Wingdings" pitchFamily="2" charset="2"/>
              <a:buChar char="§"/>
            </a:pPr>
            <a:r>
              <a:rPr lang="en-US" sz="2400" b="1" dirty="0" smtClean="0"/>
              <a:t>Insight</a:t>
            </a:r>
          </a:p>
          <a:p>
            <a:pPr marL="990600" lvl="1" indent="-533400" eaLnBrk="1" hangingPunct="1">
              <a:buSzPct val="100000"/>
              <a:buFont typeface="Wingdings" pitchFamily="2" charset="2"/>
              <a:buChar char="§"/>
            </a:pPr>
            <a:r>
              <a:rPr lang="en-US" sz="2000" b="1" dirty="0" smtClean="0"/>
              <a:t>Variations exist in </a:t>
            </a:r>
            <a:r>
              <a:rPr lang="en-US" sz="2000" b="1" i="1" dirty="0" smtClean="0"/>
              <a:t>both</a:t>
            </a:r>
            <a:r>
              <a:rPr lang="en-US" sz="2000" b="1" dirty="0" smtClean="0"/>
              <a:t> hardware (PV + </a:t>
            </a:r>
            <a:r>
              <a:rPr lang="en-US" sz="2000" b="1" dirty="0" err="1" smtClean="0"/>
              <a:t>wearout</a:t>
            </a:r>
            <a:r>
              <a:rPr lang="en-US" sz="2000" b="1" dirty="0" smtClean="0"/>
              <a:t>) and software (thermal)…embrace it</a:t>
            </a:r>
          </a:p>
          <a:p>
            <a:pPr marL="990600" lvl="1" indent="-533400" eaLnBrk="1" hangingPunct="1">
              <a:buSzPct val="100000"/>
              <a:buFont typeface="Wingdings" pitchFamily="2" charset="2"/>
              <a:buChar char="§"/>
            </a:pPr>
            <a:endParaRPr lang="en-US" sz="1600" b="1" dirty="0" smtClean="0"/>
          </a:p>
          <a:p>
            <a:pPr marL="590550" indent="-533400" eaLnBrk="1" hangingPunct="1">
              <a:buSzPct val="100000"/>
              <a:buFont typeface="Wingdings" pitchFamily="2" charset="2"/>
              <a:buChar char="§"/>
            </a:pPr>
            <a:r>
              <a:rPr lang="en-US" sz="2400" b="1" dirty="0" smtClean="0"/>
              <a:t>Solution</a:t>
            </a:r>
          </a:p>
          <a:p>
            <a:pPr marL="590550" indent="-533400" eaLnBrk="1" hangingPunct="1">
              <a:buSzPct val="100000"/>
              <a:buNone/>
            </a:pPr>
            <a:endParaRPr lang="en-US" b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923925" y="2790824"/>
            <a:ext cx="8058150" cy="2790826"/>
            <a:chOff x="1085850" y="2600324"/>
            <a:chExt cx="8058150" cy="2790826"/>
          </a:xfrm>
        </p:grpSpPr>
        <p:grpSp>
          <p:nvGrpSpPr>
            <p:cNvPr id="16" name="Group 15"/>
            <p:cNvGrpSpPr/>
            <p:nvPr/>
          </p:nvGrpSpPr>
          <p:grpSpPr>
            <a:xfrm>
              <a:off x="1718224" y="3124199"/>
              <a:ext cx="1371600" cy="1371600"/>
              <a:chOff x="175175" y="2746107"/>
              <a:chExt cx="1703070" cy="2454168"/>
            </a:xfrm>
          </p:grpSpPr>
          <p:pic>
            <p:nvPicPr>
              <p:cNvPr id="9" name="Picture 8" descr="processo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5175" y="3781050"/>
                <a:ext cx="1703070" cy="1419225"/>
              </a:xfrm>
              <a:prstGeom prst="rect">
                <a:avLst/>
              </a:prstGeom>
            </p:spPr>
          </p:pic>
          <p:pic>
            <p:nvPicPr>
              <p:cNvPr id="13" name="Picture 12" descr="stethoscope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6008" y="2746107"/>
                <a:ext cx="1244735" cy="1030247"/>
              </a:xfrm>
              <a:prstGeom prst="rect">
                <a:avLst/>
              </a:prstGeom>
            </p:spPr>
          </p:pic>
        </p:grpSp>
        <p:pic>
          <p:nvPicPr>
            <p:cNvPr id="19" name="Picture 18" descr="magnif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2219" y="3124199"/>
              <a:ext cx="1179024" cy="1371600"/>
            </a:xfrm>
            <a:prstGeom prst="rect">
              <a:avLst/>
            </a:prstGeom>
          </p:spPr>
        </p:pic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1085850" y="4629150"/>
              <a:ext cx="3200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1" dirty="0" smtClean="0"/>
                <a:t>Monitor </a:t>
              </a:r>
              <a:r>
                <a:rPr lang="en-US" sz="2000" b="1" dirty="0" err="1" smtClean="0"/>
                <a:t>wearout</a:t>
              </a:r>
              <a:r>
                <a:rPr lang="en-US" sz="2000" b="1" dirty="0" smtClean="0"/>
                <a:t> with</a:t>
              </a:r>
            </a:p>
            <a:p>
              <a:pPr marL="533400" indent="-5334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1" dirty="0" smtClean="0"/>
                <a:t>low-level sensors</a:t>
              </a:r>
              <a:endParaRPr lang="en-US" sz="2000" b="1" i="1" dirty="0"/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4091897" y="2600324"/>
              <a:ext cx="123825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533400" indent="-5334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1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5200650" y="4629150"/>
              <a:ext cx="39433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1" dirty="0" smtClean="0"/>
                <a:t>Dynamically profile application </a:t>
              </a:r>
            </a:p>
            <a:p>
              <a:pPr marL="533400" indent="-5334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1" dirty="0" smtClean="0"/>
                <a:t>thermal characteristics</a:t>
              </a:r>
              <a:endParaRPr lang="en-US" sz="2000" b="1" i="1" dirty="0"/>
            </a:p>
          </p:txBody>
        </p:sp>
      </p:grp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73819" y="5657850"/>
            <a:ext cx="899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Formulate </a:t>
            </a:r>
            <a:r>
              <a:rPr lang="en-US" sz="2200" b="1" dirty="0" err="1" smtClean="0">
                <a:solidFill>
                  <a:srgbClr val="FF0000"/>
                </a:solidFill>
              </a:rPr>
              <a:t>wearout</a:t>
            </a:r>
            <a:r>
              <a:rPr lang="en-US" sz="2200" b="1" dirty="0" smtClean="0">
                <a:solidFill>
                  <a:srgbClr val="FF0000"/>
                </a:solidFill>
              </a:rPr>
              <a:t>-centric schedules to accomplish wear-leveling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82F0C692-25E2-40B7-9A93-076A013C3A5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623300" cy="882650"/>
          </a:xfrm>
        </p:spPr>
        <p:txBody>
          <a:bodyPr/>
          <a:lstStyle/>
          <a:p>
            <a:pPr algn="l" eaLnBrk="1" hangingPunct="1"/>
            <a:r>
              <a:rPr lang="en-US" smtClean="0"/>
              <a:t>Hot or Cold?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8125" y="4432300"/>
            <a:ext cx="88852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+mn-lt"/>
              </a:rPr>
              <a:t>Is the traditional </a:t>
            </a:r>
            <a:r>
              <a:rPr lang="en-US" sz="2000" b="1" kern="0" dirty="0">
                <a:latin typeface="+mn-lt"/>
              </a:rPr>
              <a:t>view of “hot”/“cold” </a:t>
            </a:r>
            <a:r>
              <a:rPr lang="en-US" sz="2000" b="1" kern="0" dirty="0" smtClean="0">
                <a:latin typeface="+mn-lt"/>
              </a:rPr>
              <a:t>applications </a:t>
            </a:r>
            <a:r>
              <a:rPr lang="en-US" sz="2000" b="1" kern="0" dirty="0">
                <a:latin typeface="+mn-lt"/>
              </a:rPr>
              <a:t>too </a:t>
            </a:r>
            <a:r>
              <a:rPr lang="en-US" sz="2000" b="1" kern="0" dirty="0" smtClean="0">
                <a:latin typeface="+mn-lt"/>
              </a:rPr>
              <a:t>simplistic?</a:t>
            </a:r>
            <a:endParaRPr lang="en-US" sz="2000" b="1" kern="0" dirty="0">
              <a:latin typeface="+mn-lt"/>
            </a:endParaRPr>
          </a:p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/>
              <a:t>35% of core failures are caused by failing structures that never experience peak on-chip temperatures</a:t>
            </a:r>
          </a:p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/>
              <a:t>22% of core failures are caused by modules that do not rank among the top 3 most thermally active</a:t>
            </a:r>
            <a:endParaRPr lang="en-US" sz="2000" b="1" kern="0" dirty="0">
              <a:latin typeface="+mn-lt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25563"/>
            <a:ext cx="8229600" cy="29670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133850" y="1349375"/>
            <a:ext cx="457200" cy="12795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134100" y="1635125"/>
            <a:ext cx="476250" cy="10128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DAA6E6A2-C177-43CF-AA65-8EF2902D32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623300" cy="8826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Implications for Lifetime Reliability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8125" y="4476750"/>
            <a:ext cx="88852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</a:rPr>
              <a:t>Up to </a:t>
            </a:r>
            <a:r>
              <a:rPr lang="en-US" sz="2000" b="1" kern="0" dirty="0" smtClean="0">
                <a:latin typeface="+mn-lt"/>
              </a:rPr>
              <a:t>~6x </a:t>
            </a:r>
            <a:r>
              <a:rPr lang="en-US" sz="2000" b="1" kern="0" dirty="0">
                <a:latin typeface="+mn-lt"/>
              </a:rPr>
              <a:t>improvement in mean time to failure (MTTF) achievable with </a:t>
            </a:r>
            <a:r>
              <a:rPr lang="en-US" sz="2000" b="1" kern="0" dirty="0" err="1" smtClean="0">
                <a:latin typeface="+mn-lt"/>
              </a:rPr>
              <a:t>wearout</a:t>
            </a:r>
            <a:r>
              <a:rPr lang="en-US" sz="2000" b="1" kern="0" dirty="0" smtClean="0">
                <a:latin typeface="+mn-lt"/>
              </a:rPr>
              <a:t>-centric job scheduling</a:t>
            </a:r>
          </a:p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+mn-lt"/>
              </a:rPr>
              <a:t>Disparity present even in FP v. FP and INT v. INT application comparisons</a:t>
            </a:r>
            <a:endParaRPr lang="en-US" sz="2000" b="1" kern="0" dirty="0">
              <a:latin typeface="+mn-lt"/>
            </a:endParaRPr>
          </a:p>
          <a:p>
            <a:pPr marL="590550" indent="-5334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Must account for </a:t>
            </a:r>
            <a:r>
              <a:rPr lang="en-US" sz="2000" b="1" i="1" kern="0" dirty="0">
                <a:solidFill>
                  <a:srgbClr val="FF0000"/>
                </a:solidFill>
                <a:latin typeface="+mn-lt"/>
              </a:rPr>
              <a:t>both</a:t>
            </a: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 workload variation and process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</a:rPr>
              <a:t>variation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25563"/>
            <a:ext cx="8229600" cy="3162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191000" y="1387475"/>
            <a:ext cx="438150" cy="2022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191250" y="1466850"/>
            <a:ext cx="457200" cy="1714499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6" name="Object 6"/>
          <p:cNvGraphicFramePr>
            <a:graphicFrameLocks noChangeAspect="1"/>
          </p:cNvGraphicFramePr>
          <p:nvPr/>
        </p:nvGraphicFramePr>
        <p:xfrm>
          <a:off x="2973388" y="2574925"/>
          <a:ext cx="5140325" cy="2970213"/>
        </p:xfrm>
        <a:graphic>
          <a:graphicData uri="http://schemas.openxmlformats.org/presentationml/2006/ole">
            <p:oleObj spid="_x0000_s1026" name="Visio" r:id="rId5" imgW="4113014" imgH="2375714" progId="Visio.Drawing.11">
              <p:embed/>
            </p:oleObj>
          </a:graphicData>
        </a:graphic>
      </p:graphicFrame>
      <p:graphicFrame>
        <p:nvGraphicFramePr>
          <p:cNvPr id="67614" name="Object 4"/>
          <p:cNvGraphicFramePr>
            <a:graphicFrameLocks noChangeAspect="1"/>
          </p:cNvGraphicFramePr>
          <p:nvPr/>
        </p:nvGraphicFramePr>
        <p:xfrm>
          <a:off x="392113" y="1981200"/>
          <a:ext cx="2219325" cy="1206500"/>
        </p:xfrm>
        <a:graphic>
          <a:graphicData uri="http://schemas.openxmlformats.org/presentationml/2006/ole">
            <p:oleObj spid="_x0000_s1027" name="Visio" r:id="rId6" imgW="1776722" imgH="965954" progId="Visio.Drawing.11">
              <p:embed/>
            </p:oleObj>
          </a:graphicData>
        </a:graphic>
      </p:graphicFrame>
      <p:sp>
        <p:nvSpPr>
          <p:cNvPr id="104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3200" y="179388"/>
            <a:ext cx="8736013" cy="882650"/>
          </a:xfrm>
        </p:spPr>
        <p:txBody>
          <a:bodyPr/>
          <a:lstStyle/>
          <a:p>
            <a:pPr algn="l" eaLnBrk="1" hangingPunct="1"/>
            <a:r>
              <a:rPr lang="en-US" smtClean="0"/>
              <a:t>Maestro System Architecture</a:t>
            </a:r>
          </a:p>
        </p:txBody>
      </p:sp>
      <p:graphicFrame>
        <p:nvGraphicFramePr>
          <p:cNvPr id="67606" name="Object 3"/>
          <p:cNvGraphicFramePr>
            <a:graphicFrameLocks noChangeAspect="1"/>
          </p:cNvGraphicFramePr>
          <p:nvPr/>
        </p:nvGraphicFramePr>
        <p:xfrm>
          <a:off x="2678113" y="3517900"/>
          <a:ext cx="1539875" cy="2398713"/>
        </p:xfrm>
        <a:graphic>
          <a:graphicData uri="http://schemas.openxmlformats.org/presentationml/2006/ole">
            <p:oleObj spid="_x0000_s1028" name="Visio" r:id="rId7" imgW="1232535" imgH="1919021" progId="Visio.Drawing.11">
              <p:embed/>
            </p:oleObj>
          </a:graphicData>
        </a:graphic>
      </p:graphicFrame>
      <p:graphicFrame>
        <p:nvGraphicFramePr>
          <p:cNvPr id="67605" name="Object 2"/>
          <p:cNvGraphicFramePr>
            <a:graphicFrameLocks noChangeAspect="1"/>
          </p:cNvGraphicFramePr>
          <p:nvPr/>
        </p:nvGraphicFramePr>
        <p:xfrm>
          <a:off x="393700" y="3575050"/>
          <a:ext cx="2341563" cy="2341563"/>
        </p:xfrm>
        <a:graphic>
          <a:graphicData uri="http://schemas.openxmlformats.org/presentationml/2006/ole">
            <p:oleObj spid="_x0000_s1029" name="Visio" r:id="rId8" imgW="1872615" imgH="1872691" progId="Visio.Drawing.11">
              <p:embed/>
            </p:oleObj>
          </a:graphicData>
        </a:graphic>
      </p:graphicFrame>
      <p:graphicFrame>
        <p:nvGraphicFramePr>
          <p:cNvPr id="67615" name="Object 5"/>
          <p:cNvGraphicFramePr>
            <a:graphicFrameLocks noChangeAspect="1"/>
          </p:cNvGraphicFramePr>
          <p:nvPr/>
        </p:nvGraphicFramePr>
        <p:xfrm>
          <a:off x="2360613" y="2725738"/>
          <a:ext cx="2551112" cy="2078037"/>
        </p:xfrm>
        <a:graphic>
          <a:graphicData uri="http://schemas.openxmlformats.org/presentationml/2006/ole">
            <p:oleObj spid="_x0000_s1030" name="Visio" r:id="rId9" imgW="2041255" imgH="1662708" progId="Visio.Drawing.11">
              <p:embed/>
            </p:oleObj>
          </a:graphicData>
        </a:graphic>
      </p:graphicFrame>
      <p:graphicFrame>
        <p:nvGraphicFramePr>
          <p:cNvPr id="67620" name="Object 8"/>
          <p:cNvGraphicFramePr>
            <a:graphicFrameLocks noChangeAspect="1"/>
          </p:cNvGraphicFramePr>
          <p:nvPr/>
        </p:nvGraphicFramePr>
        <p:xfrm>
          <a:off x="750888" y="2193925"/>
          <a:ext cx="1073150" cy="541338"/>
        </p:xfrm>
        <a:graphic>
          <a:graphicData uri="http://schemas.openxmlformats.org/presentationml/2006/ole">
            <p:oleObj spid="_x0000_s1031" name="Visio" r:id="rId10" imgW="858107" imgH="433804" progId="Visio.Drawing.11">
              <p:embed/>
            </p:oleObj>
          </a:graphicData>
        </a:graphic>
      </p:graphicFrame>
      <p:graphicFrame>
        <p:nvGraphicFramePr>
          <p:cNvPr id="67617" name="Object 7"/>
          <p:cNvGraphicFramePr>
            <a:graphicFrameLocks noChangeAspect="1"/>
          </p:cNvGraphicFramePr>
          <p:nvPr/>
        </p:nvGraphicFramePr>
        <p:xfrm>
          <a:off x="671513" y="1838325"/>
          <a:ext cx="7804150" cy="1941513"/>
        </p:xfrm>
        <a:graphic>
          <a:graphicData uri="http://schemas.openxmlformats.org/presentationml/2006/ole">
            <p:oleObj spid="_x0000_s1032" name="Visio" r:id="rId11" imgW="6243280" imgH="1552694" progId="Visio.Drawing.11">
              <p:embed/>
            </p:oleObj>
          </a:graphicData>
        </a:graphic>
      </p:graphicFrame>
      <p:graphicFrame>
        <p:nvGraphicFramePr>
          <p:cNvPr id="67622" name="Object 10"/>
          <p:cNvGraphicFramePr>
            <a:graphicFrameLocks noChangeAspect="1"/>
          </p:cNvGraphicFramePr>
          <p:nvPr/>
        </p:nvGraphicFramePr>
        <p:xfrm>
          <a:off x="560388" y="1444625"/>
          <a:ext cx="2043112" cy="254000"/>
        </p:xfrm>
        <a:graphic>
          <a:graphicData uri="http://schemas.openxmlformats.org/presentationml/2006/ole">
            <p:oleObj spid="_x0000_s1033" name="Visio" r:id="rId12" imgW="1633704" imgH="202942" progId="Visio.Drawing.11">
              <p:embed/>
            </p:oleObj>
          </a:graphicData>
        </a:graphic>
      </p:graphicFrame>
      <p:graphicFrame>
        <p:nvGraphicFramePr>
          <p:cNvPr id="67623" name="Object 11"/>
          <p:cNvGraphicFramePr>
            <a:graphicFrameLocks noChangeAspect="1"/>
          </p:cNvGraphicFramePr>
          <p:nvPr/>
        </p:nvGraphicFramePr>
        <p:xfrm>
          <a:off x="476250" y="1652588"/>
          <a:ext cx="1009650" cy="592137"/>
        </p:xfrm>
        <a:graphic>
          <a:graphicData uri="http://schemas.openxmlformats.org/presentationml/2006/ole">
            <p:oleObj spid="_x0000_s1034" name="Visio" r:id="rId13" imgW="807601" imgH="473392" progId="Visio.Drawing.11">
              <p:embed/>
            </p:oleObj>
          </a:graphicData>
        </a:graphic>
      </p:graphicFrame>
      <p:graphicFrame>
        <p:nvGraphicFramePr>
          <p:cNvPr id="67624" name="Object 12"/>
          <p:cNvGraphicFramePr>
            <a:graphicFrameLocks noChangeAspect="1"/>
          </p:cNvGraphicFramePr>
          <p:nvPr/>
        </p:nvGraphicFramePr>
        <p:xfrm>
          <a:off x="617538" y="2935288"/>
          <a:ext cx="1862137" cy="693737"/>
        </p:xfrm>
        <a:graphic>
          <a:graphicData uri="http://schemas.openxmlformats.org/presentationml/2006/ole">
            <p:oleObj spid="_x0000_s1035" name="Visio" r:id="rId14" imgW="1490686" imgH="555486" progId="Visio.Drawing.11">
              <p:embed/>
            </p:oleObj>
          </a:graphicData>
        </a:graphic>
      </p:graphicFrame>
      <p:graphicFrame>
        <p:nvGraphicFramePr>
          <p:cNvPr id="67621" name="Object 9"/>
          <p:cNvGraphicFramePr>
            <a:graphicFrameLocks noChangeAspect="1"/>
          </p:cNvGraphicFramePr>
          <p:nvPr/>
        </p:nvGraphicFramePr>
        <p:xfrm>
          <a:off x="1592263" y="1641475"/>
          <a:ext cx="1058862" cy="1089025"/>
        </p:xfrm>
        <a:graphic>
          <a:graphicData uri="http://schemas.openxmlformats.org/presentationml/2006/ole">
            <p:oleObj spid="_x0000_s1036" name="Visio" r:id="rId15" imgW="847106" imgH="870942" progId="Visio.Drawing.11">
              <p:embed/>
            </p:oleObj>
          </a:graphicData>
        </a:graphic>
      </p:graphicFrame>
      <p:sp>
        <p:nvSpPr>
          <p:cNvPr id="14" name="Freeform 33"/>
          <p:cNvSpPr>
            <a:spLocks/>
          </p:cNvSpPr>
          <p:nvPr/>
        </p:nvSpPr>
        <p:spPr bwMode="auto">
          <a:xfrm>
            <a:off x="2195513" y="3902075"/>
            <a:ext cx="4252912" cy="1927225"/>
          </a:xfrm>
          <a:custGeom>
            <a:avLst/>
            <a:gdLst>
              <a:gd name="T0" fmla="*/ 2147483647 w 10000"/>
              <a:gd name="T1" fmla="*/ 2147483647 h 9992"/>
              <a:gd name="T2" fmla="*/ 2147483647 w 10000"/>
              <a:gd name="T3" fmla="*/ 0 h 9992"/>
              <a:gd name="T4" fmla="*/ 2147483647 w 10000"/>
              <a:gd name="T5" fmla="*/ 2147483647 h 9992"/>
              <a:gd name="T6" fmla="*/ 0 w 10000"/>
              <a:gd name="T7" fmla="*/ 2147483647 h 9992"/>
              <a:gd name="T8" fmla="*/ 2147483647 w 10000"/>
              <a:gd name="T9" fmla="*/ 2147483647 h 9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9992"/>
              <a:gd name="T17" fmla="*/ 10000 w 10000"/>
              <a:gd name="T18" fmla="*/ 9992 h 99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9992">
                <a:moveTo>
                  <a:pt x="1063" y="9988"/>
                </a:moveTo>
                <a:lnTo>
                  <a:pt x="10000" y="0"/>
                </a:lnTo>
                <a:lnTo>
                  <a:pt x="3688" y="4"/>
                </a:lnTo>
                <a:lnTo>
                  <a:pt x="0" y="9992"/>
                </a:lnTo>
                <a:lnTo>
                  <a:pt x="1063" y="9988"/>
                </a:lnTo>
                <a:close/>
              </a:path>
            </a:pathLst>
          </a:custGeom>
          <a:solidFill>
            <a:schemeClr val="bg2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Freeform 34"/>
          <p:cNvSpPr>
            <a:spLocks/>
          </p:cNvSpPr>
          <p:nvPr/>
        </p:nvSpPr>
        <p:spPr bwMode="auto">
          <a:xfrm>
            <a:off x="2179638" y="1209675"/>
            <a:ext cx="1593850" cy="461803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0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100" y="10000"/>
                </a:moveTo>
                <a:lnTo>
                  <a:pt x="9990" y="5816"/>
                </a:lnTo>
                <a:cubicBezTo>
                  <a:pt x="10000" y="3854"/>
                  <a:pt x="9901" y="1963"/>
                  <a:pt x="9910" y="0"/>
                </a:cubicBezTo>
                <a:lnTo>
                  <a:pt x="50" y="9007"/>
                </a:lnTo>
                <a:cubicBezTo>
                  <a:pt x="0" y="9437"/>
                  <a:pt x="150" y="9570"/>
                  <a:pt x="100" y="10000"/>
                </a:cubicBezTo>
                <a:close/>
              </a:path>
            </a:pathLst>
          </a:custGeom>
          <a:solidFill>
            <a:schemeClr val="bg2">
              <a:alpha val="25098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6" name="Object 26"/>
          <p:cNvGraphicFramePr>
            <a:graphicFrameLocks noChangeAspect="1"/>
          </p:cNvGraphicFramePr>
          <p:nvPr/>
        </p:nvGraphicFramePr>
        <p:xfrm>
          <a:off x="3740150" y="1190625"/>
          <a:ext cx="2741613" cy="2741613"/>
        </p:xfrm>
        <a:graphic>
          <a:graphicData uri="http://schemas.openxmlformats.org/presentationml/2006/ole">
            <p:oleObj spid="_x0000_s1037" name="Visio" r:id="rId16" imgW="5383933" imgH="5383825" progId="Visio.Drawing.11">
              <p:embed/>
            </p:oleObj>
          </a:graphicData>
        </a:graphic>
      </p:graphicFrame>
      <p:graphicFrame>
        <p:nvGraphicFramePr>
          <p:cNvPr id="17" name="Object 27"/>
          <p:cNvGraphicFramePr>
            <a:graphicFrameLocks noChangeAspect="1"/>
          </p:cNvGraphicFramePr>
          <p:nvPr/>
        </p:nvGraphicFramePr>
        <p:xfrm>
          <a:off x="3740150" y="1190625"/>
          <a:ext cx="2741613" cy="2741613"/>
        </p:xfrm>
        <a:graphic>
          <a:graphicData uri="http://schemas.openxmlformats.org/presentationml/2006/ole">
            <p:oleObj spid="_x0000_s1038" name="Visio" r:id="rId17" imgW="5383933" imgH="5383825" progId="Visio.Drawing.11">
              <p:embed/>
            </p:oleObj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3740150" y="1190625"/>
          <a:ext cx="2741613" cy="2741613"/>
        </p:xfrm>
        <a:graphic>
          <a:graphicData uri="http://schemas.openxmlformats.org/presentationml/2006/ole">
            <p:oleObj spid="_x0000_s1039" name="Visio" r:id="rId18" imgW="5383933" imgH="5383825" progId="Visio.Drawing.11">
              <p:embed/>
            </p:oleObj>
          </a:graphicData>
        </a:graphic>
      </p:graphicFrame>
      <p:sp>
        <p:nvSpPr>
          <p:cNvPr id="19" name="Round Diagonal Corner Rectangle 18"/>
          <p:cNvSpPr/>
          <p:nvPr/>
        </p:nvSpPr>
        <p:spPr bwMode="auto">
          <a:xfrm>
            <a:off x="4244975" y="3952875"/>
            <a:ext cx="2944813" cy="1603375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b="1" dirty="0"/>
              <a:t>Low-level Sensors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delay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leakage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temperature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err="1"/>
              <a:t>ElastIC</a:t>
            </a:r>
            <a:r>
              <a:rPr lang="en-US" dirty="0"/>
              <a:t> [IDT`06]</a:t>
            </a:r>
          </a:p>
        </p:txBody>
      </p:sp>
      <p:sp>
        <p:nvSpPr>
          <p:cNvPr id="20" name="Round Diagonal Corner Rectangle 19"/>
          <p:cNvSpPr/>
          <p:nvPr/>
        </p:nvSpPr>
        <p:spPr bwMode="auto">
          <a:xfrm>
            <a:off x="4273550" y="3979863"/>
            <a:ext cx="2944813" cy="102870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b="1" dirty="0"/>
              <a:t>Reconfigurable Hardware</a:t>
            </a:r>
            <a:endParaRPr lang="en-US" dirty="0"/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err="1"/>
              <a:t>StageNet</a:t>
            </a:r>
            <a:r>
              <a:rPr lang="en-US" dirty="0"/>
              <a:t> [MICRO`08]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CCA [PACT`08]</a:t>
            </a:r>
          </a:p>
        </p:txBody>
      </p:sp>
      <p:sp>
        <p:nvSpPr>
          <p:cNvPr id="104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962C413D-6BFD-41BB-B060-9AC43365F5D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" name="Round Diagonal Corner Rectangle 21"/>
          <p:cNvSpPr/>
          <p:nvPr/>
        </p:nvSpPr>
        <p:spPr bwMode="auto">
          <a:xfrm>
            <a:off x="4368801" y="5391150"/>
            <a:ext cx="2165349" cy="47625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b="1" dirty="0" smtClean="0"/>
              <a:t>WDU [MICRO`07]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1300" y="1217613"/>
            <a:ext cx="8312150" cy="1279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/>
              <a:t>Minimizes premature core failures by favoring “weaker” </a:t>
            </a:r>
            <a:r>
              <a:rPr lang="en-US" sz="2000" b="1" kern="0" dirty="0" smtClean="0"/>
              <a:t>cores</a:t>
            </a:r>
            <a:endParaRPr lang="en-US" sz="2000" b="1" kern="0" dirty="0"/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238125" y="1216025"/>
            <a:ext cx="8483600" cy="1279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</a:rPr>
              <a:t>Local wear-leveling (within a core) is achieved by assigning jobs with favorable thermal </a:t>
            </a:r>
            <a:r>
              <a:rPr lang="en-US" sz="2000" b="1" kern="0" dirty="0" smtClean="0">
                <a:latin typeface="+mn-lt"/>
              </a:rPr>
              <a:t>footprints</a:t>
            </a:r>
            <a:endParaRPr lang="en-US" sz="2000" b="1" kern="0" dirty="0">
              <a:latin typeface="+mn-lt"/>
            </a:endParaRP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38125" y="1216025"/>
            <a:ext cx="8483600" cy="1279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/>
              <a:t>Global wear-leveling (across a chip) is achieved by forcing “stronger” cores to execute the less desirable </a:t>
            </a:r>
            <a:r>
              <a:rPr lang="en-US" sz="2000" b="1" kern="0" dirty="0" smtClean="0"/>
              <a:t>applications</a:t>
            </a:r>
            <a:endParaRPr lang="en-US" sz="2000" b="1" kern="0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91000" y="2589213"/>
            <a:ext cx="652463" cy="3217862"/>
            <a:chOff x="1238326" y="2426678"/>
            <a:chExt cx="651851" cy="3217983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J0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J2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J4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 err="1"/>
                <a:t>Jn</a:t>
              </a:r>
              <a:endParaRPr lang="en-US" sz="1600" b="1" dirty="0"/>
            </a:p>
          </p:txBody>
        </p:sp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33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34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35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187825" y="2587625"/>
            <a:ext cx="652463" cy="3217863"/>
            <a:chOff x="1238326" y="2426678"/>
            <a:chExt cx="651851" cy="3217983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J12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J9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J5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J4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28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29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30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187825" y="2587625"/>
            <a:ext cx="652463" cy="3217863"/>
            <a:chOff x="1238326" y="2426678"/>
            <a:chExt cx="651851" cy="3217983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J4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J9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J5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J7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23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24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25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4187825" y="2587625"/>
            <a:ext cx="652463" cy="3217863"/>
            <a:chOff x="1238326" y="2426678"/>
            <a:chExt cx="651851" cy="3217983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J13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J8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J9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J5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</p:txBody>
        </p: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18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19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20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6" name="Rounded Rectangle 85"/>
          <p:cNvSpPr/>
          <p:nvPr/>
        </p:nvSpPr>
        <p:spPr bwMode="auto">
          <a:xfrm>
            <a:off x="4187825" y="2587625"/>
            <a:ext cx="652463" cy="321786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/>
              <a:t>J15</a:t>
            </a:r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200" b="1" dirty="0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1258888" y="2589213"/>
            <a:ext cx="652462" cy="3217862"/>
            <a:chOff x="1238326" y="2426678"/>
            <a:chExt cx="651851" cy="3217983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C0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C2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C4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r>
                <a:rPr lang="en-US" sz="1600" b="1" dirty="0" err="1"/>
                <a:t>Cn</a:t>
              </a:r>
              <a:endParaRPr lang="en-US" sz="1600" b="1" dirty="0"/>
            </a:p>
          </p:txBody>
        </p: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13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14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15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1262063" y="2587625"/>
            <a:ext cx="650875" cy="3217863"/>
            <a:chOff x="1238326" y="2426678"/>
            <a:chExt cx="651851" cy="3217983"/>
          </a:xfrm>
        </p:grpSpPr>
        <p:sp>
          <p:nvSpPr>
            <p:cNvPr id="83" name="Rounded Rectangle 82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C7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C6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C10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08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9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10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1262063" y="2587625"/>
            <a:ext cx="650875" cy="3217863"/>
            <a:chOff x="1238326" y="2426678"/>
            <a:chExt cx="651851" cy="3217983"/>
          </a:xfrm>
        </p:grpSpPr>
        <p:sp>
          <p:nvSpPr>
            <p:cNvPr id="95" name="Rounded Rectangle 94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C6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C10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C4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</p:txBody>
        </p:sp>
        <p:grpSp>
          <p:nvGrpSpPr>
            <p:cNvPr id="17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103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4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5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1262063" y="2587625"/>
            <a:ext cx="650875" cy="3217863"/>
            <a:chOff x="1238326" y="2426678"/>
            <a:chExt cx="651851" cy="3217983"/>
          </a:xfrm>
        </p:grpSpPr>
        <p:sp>
          <p:nvSpPr>
            <p:cNvPr id="107" name="Rounded Rectangle 106"/>
            <p:cNvSpPr/>
            <p:nvPr/>
          </p:nvSpPr>
          <p:spPr bwMode="auto">
            <a:xfrm>
              <a:off x="1238326" y="2426678"/>
              <a:ext cx="651851" cy="321798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/>
                <a:t>C1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C3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C10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C4</a:t>
              </a: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r>
                <a:rPr lang="en-US" sz="1600" b="1" dirty="0"/>
                <a:t>C0</a:t>
              </a:r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/>
            </a:p>
            <a:p>
              <a:pPr algn="ctr">
                <a:defRPr/>
              </a:pPr>
              <a:endParaRPr lang="en-US" sz="1600" b="1" dirty="0" smtClean="0"/>
            </a:p>
            <a:p>
              <a:pPr algn="ctr">
                <a:defRPr/>
              </a:pPr>
              <a:endParaRPr lang="en-US" sz="1600" b="1" dirty="0"/>
            </a:p>
          </p:txBody>
        </p:sp>
        <p:grpSp>
          <p:nvGrpSpPr>
            <p:cNvPr id="19" name="Group 74"/>
            <p:cNvGrpSpPr>
              <a:grpSpLocks/>
            </p:cNvGrpSpPr>
            <p:nvPr/>
          </p:nvGrpSpPr>
          <p:grpSpPr bwMode="auto">
            <a:xfrm>
              <a:off x="1529979" y="4736073"/>
              <a:ext cx="68544" cy="313572"/>
              <a:chOff x="656675" y="3989954"/>
              <a:chExt cx="137160" cy="813435"/>
            </a:xfrm>
          </p:grpSpPr>
          <p:sp>
            <p:nvSpPr>
              <p:cNvPr id="2098" name="Oval 71"/>
              <p:cNvSpPr>
                <a:spLocks noChangeArrowheads="1"/>
              </p:cNvSpPr>
              <p:nvPr/>
            </p:nvSpPr>
            <p:spPr bwMode="auto">
              <a:xfrm>
                <a:off x="656675" y="398995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99" name="Oval 72"/>
              <p:cNvSpPr>
                <a:spLocks noChangeArrowheads="1"/>
              </p:cNvSpPr>
              <p:nvPr/>
            </p:nvSpPr>
            <p:spPr bwMode="auto">
              <a:xfrm>
                <a:off x="656675" y="432809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0" name="Oval 73"/>
              <p:cNvSpPr>
                <a:spLocks noChangeArrowheads="1"/>
              </p:cNvSpPr>
              <p:nvPr/>
            </p:nvSpPr>
            <p:spPr bwMode="auto">
              <a:xfrm>
                <a:off x="656675" y="466622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Rounded Rectangle 84"/>
          <p:cNvSpPr/>
          <p:nvPr/>
        </p:nvSpPr>
        <p:spPr bwMode="auto">
          <a:xfrm>
            <a:off x="1262063" y="2587625"/>
            <a:ext cx="650875" cy="321786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/>
              <a:t>C8</a:t>
            </a:r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endParaRPr lang="en-US" sz="1600" b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Scheduling Policies: Greedy</a:t>
            </a:r>
          </a:p>
        </p:txBody>
      </p:sp>
      <p:sp>
        <p:nvSpPr>
          <p:cNvPr id="206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28330FE-87F8-4978-B557-6D71F761863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1047750" y="5842000"/>
            <a:ext cx="1074738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Cores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3979863" y="5842000"/>
            <a:ext cx="1074737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Jobs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6042025" y="2881313"/>
          <a:ext cx="2770188" cy="2770187"/>
        </p:xfrm>
        <a:graphic>
          <a:graphicData uri="http://schemas.openxmlformats.org/presentationml/2006/ole">
            <p:oleObj spid="_x0000_s68610" name="Visio" r:id="rId5" imgW="4640120" imgH="4640158" progId="Visio.Drawing.11">
              <p:embed/>
            </p:oleObj>
          </a:graphicData>
        </a:graphic>
      </p:graphicFrame>
      <p:sp>
        <p:nvSpPr>
          <p:cNvPr id="81" name="Striped Right Arrow 80"/>
          <p:cNvSpPr/>
          <p:nvPr/>
        </p:nvSpPr>
        <p:spPr bwMode="auto">
          <a:xfrm>
            <a:off x="5041900" y="3798888"/>
            <a:ext cx="755650" cy="576262"/>
          </a:xfrm>
          <a:prstGeom prst="striped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5" name="Rounded Rectangle 124"/>
          <p:cNvSpPr>
            <a:spLocks noChangeArrowheads="1"/>
          </p:cNvSpPr>
          <p:nvPr/>
        </p:nvSpPr>
        <p:spPr bwMode="auto">
          <a:xfrm>
            <a:off x="8142288" y="361632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J12</a:t>
            </a:r>
          </a:p>
        </p:txBody>
      </p:sp>
      <p:sp>
        <p:nvSpPr>
          <p:cNvPr id="126" name="Rounded Rectangle 125"/>
          <p:cNvSpPr>
            <a:spLocks noChangeArrowheads="1"/>
          </p:cNvSpPr>
          <p:nvPr/>
        </p:nvSpPr>
        <p:spPr bwMode="auto">
          <a:xfrm>
            <a:off x="7459663" y="3616325"/>
            <a:ext cx="609600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J4</a:t>
            </a:r>
          </a:p>
        </p:txBody>
      </p:sp>
      <p:sp>
        <p:nvSpPr>
          <p:cNvPr id="127" name="Rounded Rectangle 126"/>
          <p:cNvSpPr>
            <a:spLocks noChangeArrowheads="1"/>
          </p:cNvSpPr>
          <p:nvPr/>
        </p:nvSpPr>
        <p:spPr bwMode="auto">
          <a:xfrm>
            <a:off x="6780213" y="2940050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J13</a:t>
            </a:r>
          </a:p>
        </p:txBody>
      </p:sp>
      <p:sp>
        <p:nvSpPr>
          <p:cNvPr id="143" name="Rounded Rectangle 142"/>
          <p:cNvSpPr>
            <a:spLocks noChangeArrowheads="1"/>
          </p:cNvSpPr>
          <p:nvPr/>
        </p:nvSpPr>
        <p:spPr bwMode="auto">
          <a:xfrm>
            <a:off x="6096000" y="4981575"/>
            <a:ext cx="608013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</a:t>
            </a:r>
          </a:p>
        </p:txBody>
      </p:sp>
      <p:sp>
        <p:nvSpPr>
          <p:cNvPr id="144" name="Rounded Rectangle 143"/>
          <p:cNvSpPr>
            <a:spLocks noChangeArrowheads="1"/>
          </p:cNvSpPr>
          <p:nvPr/>
        </p:nvSpPr>
        <p:spPr bwMode="auto">
          <a:xfrm>
            <a:off x="6096000" y="3616325"/>
            <a:ext cx="608013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J5</a:t>
            </a:r>
          </a:p>
        </p:txBody>
      </p:sp>
      <p:sp>
        <p:nvSpPr>
          <p:cNvPr id="145" name="Rounded Rectangle 144"/>
          <p:cNvSpPr>
            <a:spLocks noChangeArrowheads="1"/>
          </p:cNvSpPr>
          <p:nvPr/>
        </p:nvSpPr>
        <p:spPr bwMode="auto">
          <a:xfrm>
            <a:off x="8142288" y="2940050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J7</a:t>
            </a:r>
          </a:p>
        </p:txBody>
      </p:sp>
      <p:sp>
        <p:nvSpPr>
          <p:cNvPr id="146" name="Rounded Rectangle 145"/>
          <p:cNvSpPr>
            <a:spLocks noChangeArrowheads="1"/>
          </p:cNvSpPr>
          <p:nvPr/>
        </p:nvSpPr>
        <p:spPr bwMode="auto">
          <a:xfrm>
            <a:off x="7459663" y="4297363"/>
            <a:ext cx="609600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J8</a:t>
            </a:r>
          </a:p>
        </p:txBody>
      </p:sp>
      <p:sp>
        <p:nvSpPr>
          <p:cNvPr id="147" name="Rounded Rectangle 146"/>
          <p:cNvSpPr>
            <a:spLocks noChangeArrowheads="1"/>
          </p:cNvSpPr>
          <p:nvPr/>
        </p:nvSpPr>
        <p:spPr bwMode="auto">
          <a:xfrm>
            <a:off x="7459663" y="4981575"/>
            <a:ext cx="609600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J14</a:t>
            </a:r>
            <a:endParaRPr lang="en-US" b="1" dirty="0"/>
          </a:p>
        </p:txBody>
      </p:sp>
      <p:sp>
        <p:nvSpPr>
          <p:cNvPr id="148" name="Rounded Rectangle 147"/>
          <p:cNvSpPr>
            <a:spLocks noChangeArrowheads="1"/>
          </p:cNvSpPr>
          <p:nvPr/>
        </p:nvSpPr>
        <p:spPr bwMode="auto">
          <a:xfrm>
            <a:off x="6096000" y="2940050"/>
            <a:ext cx="608013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J11</a:t>
            </a:r>
          </a:p>
        </p:txBody>
      </p:sp>
      <p:sp>
        <p:nvSpPr>
          <p:cNvPr id="149" name="Rounded Rectangle 148"/>
          <p:cNvSpPr>
            <a:spLocks noChangeArrowheads="1"/>
          </p:cNvSpPr>
          <p:nvPr/>
        </p:nvSpPr>
        <p:spPr bwMode="auto">
          <a:xfrm>
            <a:off x="8142288" y="498157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J9</a:t>
            </a:r>
          </a:p>
        </p:txBody>
      </p:sp>
      <p:sp>
        <p:nvSpPr>
          <p:cNvPr id="150" name="Rounded Rectangle 149"/>
          <p:cNvSpPr>
            <a:spLocks noChangeArrowheads="1"/>
          </p:cNvSpPr>
          <p:nvPr/>
        </p:nvSpPr>
        <p:spPr bwMode="auto">
          <a:xfrm>
            <a:off x="6780213" y="4297363"/>
            <a:ext cx="608012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J6</a:t>
            </a:r>
          </a:p>
        </p:txBody>
      </p:sp>
      <p:sp>
        <p:nvSpPr>
          <p:cNvPr id="151" name="Rounded Rectangle 150"/>
          <p:cNvSpPr>
            <a:spLocks noChangeArrowheads="1"/>
          </p:cNvSpPr>
          <p:nvPr/>
        </p:nvSpPr>
        <p:spPr bwMode="auto">
          <a:xfrm>
            <a:off x="8142288" y="4297363"/>
            <a:ext cx="608012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J3</a:t>
            </a:r>
          </a:p>
        </p:txBody>
      </p:sp>
      <p:sp>
        <p:nvSpPr>
          <p:cNvPr id="152" name="Rounded Rectangle 151"/>
          <p:cNvSpPr>
            <a:spLocks noChangeArrowheads="1"/>
          </p:cNvSpPr>
          <p:nvPr/>
        </p:nvSpPr>
        <p:spPr bwMode="auto">
          <a:xfrm>
            <a:off x="6780213" y="498157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J10</a:t>
            </a:r>
          </a:p>
        </p:txBody>
      </p:sp>
      <p:sp>
        <p:nvSpPr>
          <p:cNvPr id="153" name="Rounded Rectangle 152"/>
          <p:cNvSpPr>
            <a:spLocks noChangeArrowheads="1"/>
          </p:cNvSpPr>
          <p:nvPr/>
        </p:nvSpPr>
        <p:spPr bwMode="auto">
          <a:xfrm>
            <a:off x="7459663" y="2940050"/>
            <a:ext cx="609600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J0</a:t>
            </a:r>
          </a:p>
        </p:txBody>
      </p:sp>
      <p:sp>
        <p:nvSpPr>
          <p:cNvPr id="154" name="Rounded Rectangle 153"/>
          <p:cNvSpPr>
            <a:spLocks noChangeArrowheads="1"/>
          </p:cNvSpPr>
          <p:nvPr/>
        </p:nvSpPr>
        <p:spPr bwMode="auto">
          <a:xfrm>
            <a:off x="6780213" y="3616325"/>
            <a:ext cx="608012" cy="608013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J2</a:t>
            </a:r>
          </a:p>
        </p:txBody>
      </p:sp>
      <p:sp>
        <p:nvSpPr>
          <p:cNvPr id="155" name="Rounded Rectangle 154"/>
          <p:cNvSpPr>
            <a:spLocks noChangeArrowheads="1"/>
          </p:cNvSpPr>
          <p:nvPr/>
        </p:nvSpPr>
        <p:spPr bwMode="auto">
          <a:xfrm>
            <a:off x="6096000" y="4297363"/>
            <a:ext cx="608013" cy="609600"/>
          </a:xfrm>
          <a:prstGeom prst="roundRect">
            <a:avLst>
              <a:gd name="adj" fmla="val 16667"/>
            </a:avLst>
          </a:prstGeom>
          <a:solidFill>
            <a:srgbClr val="0070C0">
              <a:alpha val="50195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J15</a:t>
            </a:r>
          </a:p>
        </p:txBody>
      </p:sp>
      <p:grpSp>
        <p:nvGrpSpPr>
          <p:cNvPr id="20" name="Group 64"/>
          <p:cNvGrpSpPr>
            <a:grpSpLocks/>
          </p:cNvGrpSpPr>
          <p:nvPr/>
        </p:nvGrpSpPr>
        <p:grpSpPr bwMode="auto">
          <a:xfrm>
            <a:off x="-88900" y="2547938"/>
            <a:ext cx="1125538" cy="3200400"/>
            <a:chOff x="3700272" y="2763832"/>
            <a:chExt cx="1125507" cy="2758530"/>
          </a:xfrm>
        </p:grpSpPr>
        <p:cxnSp>
          <p:nvCxnSpPr>
            <p:cNvPr id="2093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3488554" y="4185138"/>
              <a:ext cx="2672861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8" name="TextBox 157"/>
            <p:cNvSpPr txBox="1"/>
            <p:nvPr/>
          </p:nvSpPr>
          <p:spPr bwMode="auto">
            <a:xfrm>
              <a:off x="3700272" y="2763832"/>
              <a:ext cx="1065184" cy="3995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/>
                <a:t>Weak</a:t>
              </a:r>
            </a:p>
          </p:txBody>
        </p:sp>
        <p:sp>
          <p:nvSpPr>
            <p:cNvPr id="159" name="TextBox 158"/>
            <p:cNvSpPr txBox="1"/>
            <p:nvPr/>
          </p:nvSpPr>
          <p:spPr bwMode="auto">
            <a:xfrm>
              <a:off x="3700272" y="4995559"/>
              <a:ext cx="1065184" cy="400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/>
                <a:t>Strong</a:t>
              </a: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2844800" y="2547938"/>
            <a:ext cx="1125538" cy="3200400"/>
            <a:chOff x="3700272" y="2763832"/>
            <a:chExt cx="1125507" cy="2758530"/>
          </a:xfrm>
        </p:grpSpPr>
        <p:cxnSp>
          <p:nvCxnSpPr>
            <p:cNvPr id="2090" name="Straight Arrow Connector 160"/>
            <p:cNvCxnSpPr>
              <a:cxnSpLocks noChangeShapeType="1"/>
            </p:cNvCxnSpPr>
            <p:nvPr/>
          </p:nvCxnSpPr>
          <p:spPr bwMode="auto">
            <a:xfrm rot="5400000">
              <a:off x="3488554" y="4185138"/>
              <a:ext cx="2672861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2" name="TextBox 161"/>
            <p:cNvSpPr txBox="1"/>
            <p:nvPr/>
          </p:nvSpPr>
          <p:spPr bwMode="auto">
            <a:xfrm>
              <a:off x="3700272" y="2763832"/>
              <a:ext cx="1065184" cy="3448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/>
                <a:t>Light</a:t>
              </a:r>
            </a:p>
          </p:txBody>
        </p:sp>
        <p:sp>
          <p:nvSpPr>
            <p:cNvPr id="163" name="TextBox 162"/>
            <p:cNvSpPr txBox="1"/>
            <p:nvPr/>
          </p:nvSpPr>
          <p:spPr bwMode="auto">
            <a:xfrm>
              <a:off x="3700272" y="4995559"/>
              <a:ext cx="1065184" cy="3448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/>
                <a:t>Heavy</a:t>
              </a:r>
            </a:p>
          </p:txBody>
        </p:sp>
      </p:grpSp>
      <p:sp>
        <p:nvSpPr>
          <p:cNvPr id="84" name="TextBox 83"/>
          <p:cNvSpPr txBox="1"/>
          <p:nvPr/>
        </p:nvSpPr>
        <p:spPr bwMode="auto">
          <a:xfrm>
            <a:off x="6764338" y="5842000"/>
            <a:ext cx="1385887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Schedule</a:t>
            </a:r>
          </a:p>
        </p:txBody>
      </p:sp>
      <p:sp>
        <p:nvSpPr>
          <p:cNvPr id="141" name="Rounded Rectangle 140"/>
          <p:cNvSpPr>
            <a:spLocks noChangeArrowheads="1"/>
          </p:cNvSpPr>
          <p:nvPr/>
        </p:nvSpPr>
        <p:spPr bwMode="auto">
          <a:xfrm>
            <a:off x="1146175" y="2663825"/>
            <a:ext cx="887413" cy="358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42" name="Rounded Rectangle 141"/>
          <p:cNvSpPr>
            <a:spLocks noChangeArrowheads="1"/>
          </p:cNvSpPr>
          <p:nvPr/>
        </p:nvSpPr>
        <p:spPr bwMode="auto">
          <a:xfrm>
            <a:off x="4083050" y="2663825"/>
            <a:ext cx="887413" cy="358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2419222" y="3029363"/>
            <a:ext cx="1238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1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ound Diagonal Corner Rectangle 90"/>
          <p:cNvSpPr/>
          <p:nvPr/>
        </p:nvSpPr>
        <p:spPr bwMode="auto">
          <a:xfrm>
            <a:off x="5230190" y="2163417"/>
            <a:ext cx="2389808" cy="47707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b="1" dirty="0" smtClean="0"/>
              <a:t>Re-sort based on C6</a:t>
            </a:r>
            <a:endParaRPr lang="en-US" dirty="0"/>
          </a:p>
        </p:txBody>
      </p:sp>
      <p:sp>
        <p:nvSpPr>
          <p:cNvPr id="92" name="Round Diagonal Corner Rectangle 91"/>
          <p:cNvSpPr/>
          <p:nvPr/>
        </p:nvSpPr>
        <p:spPr bwMode="auto">
          <a:xfrm>
            <a:off x="5230190" y="2163417"/>
            <a:ext cx="2389808" cy="47707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b="1" dirty="0" smtClean="0"/>
              <a:t>Re-sort based on C1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7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0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2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0"/>
                            </p:stCondLst>
                            <p:childTnLst>
                              <p:par>
                                <p:cTn id="2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500"/>
                            </p:stCondLst>
                            <p:childTnLst>
                              <p:par>
                                <p:cTn id="2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5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4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6" grpId="0" animBg="1"/>
      <p:bldP spid="85" grpId="0" animBg="1"/>
      <p:bldP spid="46" grpId="0"/>
      <p:bldP spid="74" grpId="0"/>
      <p:bldP spid="127" grpId="0" build="allAtOnce" animBg="1"/>
      <p:bldP spid="143" grpId="0" build="allAtOnce" animBg="1"/>
      <p:bldP spid="84" grpId="0"/>
      <p:bldP spid="90" grpId="0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|12.9|10.2|8.7|13.8|6|10.7|3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7.6|8.9|3|9.3|12|4.8|5.8|5.9|5.9|2.1|0.4|3.7|0.9|1.4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7.6|8.9|3|9.3|12|4.8|5.8|5.9|5.9|2.1|0.4|3.7|0.9|1.4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0|20.9|17.8|32.7"/>
</p:tagLst>
</file>

<file path=ppt/theme/theme1.xml><?xml version="1.0" encoding="utf-8"?>
<a:theme xmlns:a="http://schemas.openxmlformats.org/drawingml/2006/main" name="1_shuguang_ppt">
  <a:themeElements>
    <a:clrScheme name="1_shuguang_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huguang_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huguang_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uguang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sfeng-micro07</Template>
  <TotalTime>19802</TotalTime>
  <Words>912</Words>
  <Application>Microsoft Office PowerPoint</Application>
  <PresentationFormat>On-screen Show (4:3)</PresentationFormat>
  <Paragraphs>401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1_shuguang_ppt</vt:lpstr>
      <vt:lpstr>Visio</vt:lpstr>
      <vt:lpstr>Equation</vt:lpstr>
      <vt:lpstr>Slide 1</vt:lpstr>
      <vt:lpstr>Motivation</vt:lpstr>
      <vt:lpstr>Approaches to Reliability</vt:lpstr>
      <vt:lpstr>Not All Cores are Created Equal</vt:lpstr>
      <vt:lpstr>Maestro</vt:lpstr>
      <vt:lpstr>Hot or Cold?</vt:lpstr>
      <vt:lpstr>Implications for Lifetime Reliability</vt:lpstr>
      <vt:lpstr>Maestro System Architecture</vt:lpstr>
      <vt:lpstr>Slide 9</vt:lpstr>
      <vt:lpstr>Core Failure Distribution: Greedy</vt:lpstr>
      <vt:lpstr>Slide 11</vt:lpstr>
      <vt:lpstr>Core Failure Distribution: Adaptive</vt:lpstr>
      <vt:lpstr>Scheduling Details</vt:lpstr>
      <vt:lpstr>Experimental Methodology</vt:lpstr>
      <vt:lpstr>Lifetime Throughput</vt:lpstr>
      <vt:lpstr>Sensitivity to System Utilization</vt:lpstr>
      <vt:lpstr>CMP Failure Distribution</vt:lpstr>
      <vt:lpstr>Conclusion</vt:lpstr>
      <vt:lpstr>Questions?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Maestro: Orchestrating Lifetime Reliability in Chip Multiprocessors</dc:title>
  <dc:subject>HiPEAC 2010</dc:subject>
  <dc:creator>Shuguang Feng</dc:creator>
  <cp:lastModifiedBy>Shuguang</cp:lastModifiedBy>
  <cp:revision>1770</cp:revision>
  <dcterms:created xsi:type="dcterms:W3CDTF">2006-06-26T20:53:06Z</dcterms:created>
  <dcterms:modified xsi:type="dcterms:W3CDTF">2010-04-03T14:00:19Z</dcterms:modified>
</cp:coreProperties>
</file>