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413" r:id="rId2"/>
    <p:sldId id="431" r:id="rId3"/>
    <p:sldId id="541" r:id="rId4"/>
    <p:sldId id="518" r:id="rId5"/>
    <p:sldId id="563" r:id="rId6"/>
    <p:sldId id="565" r:id="rId7"/>
    <p:sldId id="523" r:id="rId8"/>
    <p:sldId id="585" r:id="rId9"/>
    <p:sldId id="584" r:id="rId10"/>
    <p:sldId id="572" r:id="rId11"/>
    <p:sldId id="579" r:id="rId12"/>
    <p:sldId id="581" r:id="rId13"/>
    <p:sldId id="582" r:id="rId14"/>
    <p:sldId id="591" r:id="rId15"/>
    <p:sldId id="589" r:id="rId16"/>
    <p:sldId id="583" r:id="rId17"/>
    <p:sldId id="594" r:id="rId18"/>
    <p:sldId id="533" r:id="rId19"/>
    <p:sldId id="539" r:id="rId20"/>
    <p:sldId id="590" r:id="rId21"/>
    <p:sldId id="536" r:id="rId22"/>
    <p:sldId id="529" r:id="rId23"/>
    <p:sldId id="484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FFFF66"/>
    <a:srgbClr val="FFFF99"/>
    <a:srgbClr val="EAEAEA"/>
    <a:srgbClr val="FFCCCC"/>
    <a:srgbClr val="FF5050"/>
    <a:srgbClr val="FF99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66966" autoAdjust="0"/>
  </p:normalViewPr>
  <p:slideViewPr>
    <p:cSldViewPr snapToGrid="0" snapToObjects="1">
      <p:cViewPr>
        <p:scale>
          <a:sx n="53" d="100"/>
          <a:sy n="53" d="100"/>
        </p:scale>
        <p:origin x="-876" y="-78"/>
      </p:cViewPr>
      <p:guideLst>
        <p:guide orient="horz" pos="1692"/>
        <p:guide pos="1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t" anchorCtr="0" compatLnSpc="1">
            <a:prstTxWarp prst="textNoShape">
              <a:avLst/>
            </a:prstTxWarp>
          </a:bodyPr>
          <a:lstStyle>
            <a:lvl1pPr defTabSz="9249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t" anchorCtr="0" compatLnSpc="1">
            <a:prstTxWarp prst="textNoShape">
              <a:avLst/>
            </a:prstTxWarp>
          </a:bodyPr>
          <a:lstStyle>
            <a:lvl1pPr algn="r" defTabSz="9249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b" anchorCtr="0" compatLnSpc="1">
            <a:prstTxWarp prst="textNoShape">
              <a:avLst/>
            </a:prstTxWarp>
          </a:bodyPr>
          <a:lstStyle>
            <a:lvl1pPr defTabSz="9249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b" anchorCtr="0" compatLnSpc="1">
            <a:prstTxWarp prst="textNoShape">
              <a:avLst/>
            </a:prstTxWarp>
          </a:bodyPr>
          <a:lstStyle>
            <a:lvl1pPr algn="r" defTabSz="9249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4E36555-61C2-4446-9C7B-17EA36C0C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t" anchorCtr="0" compatLnSpc="1">
            <a:prstTxWarp prst="textNoShape">
              <a:avLst/>
            </a:prstTxWarp>
          </a:bodyPr>
          <a:lstStyle>
            <a:lvl1pPr defTabSz="9122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t" anchorCtr="0" compatLnSpc="1">
            <a:prstTxWarp prst="textNoShape">
              <a:avLst/>
            </a:prstTxWarp>
          </a:bodyPr>
          <a:lstStyle>
            <a:lvl1pPr algn="r" defTabSz="9122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b" anchorCtr="0" compatLnSpc="1">
            <a:prstTxWarp prst="textNoShape">
              <a:avLst/>
            </a:prstTxWarp>
          </a:bodyPr>
          <a:lstStyle>
            <a:lvl1pPr defTabSz="9122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9" tIns="45630" rIns="91259" bIns="45630" numCol="1" anchor="b" anchorCtr="0" compatLnSpc="1">
            <a:prstTxWarp prst="textNoShape">
              <a:avLst/>
            </a:prstTxWarp>
          </a:bodyPr>
          <a:lstStyle>
            <a:lvl1pPr algn="r" defTabSz="91222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55D4973-D29B-4606-8C63-F7CDF7E45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660D316C-2C4F-4A0D-BB77-3A0BE9C1E769}" type="slidenum">
              <a:rPr lang="en-US" smtClean="0"/>
              <a:pPr defTabSz="911225"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2DF6DFF-68B8-4547-82D0-738F6B918CAE}" type="slidenum">
              <a:rPr lang="en-US" smtClean="0"/>
              <a:pPr defTabSz="911225"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DC2A3A7-CF5D-4E7E-82EE-708A8CBAEF03}" type="slidenum">
              <a:rPr lang="en-US" smtClean="0"/>
              <a:pPr defTabSz="911225"/>
              <a:t>23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2DF6DFF-68B8-4547-82D0-738F6B918CAE}" type="slidenum">
              <a:rPr lang="en-US" smtClean="0"/>
              <a:pPr defTabSz="911225"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2DF6DFF-68B8-4547-82D0-738F6B918CAE}" type="slidenum">
              <a:rPr lang="en-US" smtClean="0"/>
              <a:pPr defTabSz="911225"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2DF6DFF-68B8-4547-82D0-738F6B918CAE}" type="slidenum">
              <a:rPr lang="en-US" smtClean="0"/>
              <a:pPr defTabSz="911225"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2DF6DFF-68B8-4547-82D0-738F6B918CAE}" type="slidenum">
              <a:rPr lang="en-US" smtClean="0"/>
              <a:pPr defTabSz="911225"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944C0310-804E-427A-AADF-6BBBC3A6BBFA}" type="slidenum">
              <a:rPr lang="en-US" smtClean="0"/>
              <a:pPr defTabSz="911225"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10DF-A99A-4296-AF4C-FF547D9E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3EC1-7917-4026-B6A5-A49BD74B2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358E-52C7-4EE2-9670-25F62D265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2ADD-AC1F-4845-AB5C-C6F318113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79388"/>
            <a:ext cx="2063750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79388"/>
            <a:ext cx="6038850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E993-1C04-4076-9B23-C1641C7B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39C5-B1F1-4FD0-8E00-E766BB674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5167-08A8-46A1-AFF2-F16C3F349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8592C-3025-47CE-8668-4EADE5F51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7585-E41A-4C62-9A37-5719C61A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9C47-57AB-4E03-BE00-1F2E3A89F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AEE2-0C0E-4922-9ACE-922D15FC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3B12-C8F1-40C6-9272-23F9A350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B354-B27B-4735-A294-D58415B7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F1A2-DBAD-46C9-8081-7989BE30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B60C-4FD3-449F-B0C1-4DCCC9074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F4F8-C0BA-4373-B0E6-AE9BE601F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89BD-1A87-47D0-8FF2-2EDD66484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7F70-ACAA-41FA-9F2E-9B3737A34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5F4BA-0D8E-4DD0-B4FF-FB40A3AE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F12B-E1AD-4504-A32F-BC057AC9A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45AC-4C5E-4579-A1AF-FE0AFB398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BAF3-6522-494A-9AD7-C421EA6B1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03FD-1AD8-4BB6-882F-2059C8C41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2B82-0DF0-4ACD-B3D3-CC2303023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C025-CD28-43E9-A391-01B9D3880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B48E-3FE4-4CDA-AF63-865E07AB0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E41C-FF14-4722-8CDC-EBCC537CA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A345-463A-4CA3-8EF4-AF4E2CC9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8263"/>
            <a:ext cx="7772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8100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D6B600D3-2A17-4D5D-903A-ABC39E75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9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99B4BBE-BE39-4616-A912-DD500990A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899081" name="Line 9"/>
          <p:cNvSpPr>
            <a:spLocks noChangeShapeType="1"/>
          </p:cNvSpPr>
          <p:nvPr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CSeal"/>
          <p:cNvPicPr>
            <a:picLocks noChangeAspect="1" noChangeArrowheads="1"/>
          </p:cNvPicPr>
          <p:nvPr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9084" name="Rectangle 12"/>
          <p:cNvSpPr>
            <a:spLocks noChangeArrowheads="1"/>
          </p:cNvSpPr>
          <p:nvPr userDrawn="1"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9085" name="Text Box 13"/>
          <p:cNvSpPr txBox="1">
            <a:spLocks noChangeArrowheads="1"/>
          </p:cNvSpPr>
          <p:nvPr userDrawn="1"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899086" name="Line 14"/>
          <p:cNvSpPr>
            <a:spLocks noChangeShapeType="1"/>
          </p:cNvSpPr>
          <p:nvPr userDrawn="1"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CSeal"/>
          <p:cNvPicPr>
            <a:picLocks noChangeAspect="1" noChangeArrowheads="1"/>
          </p:cNvPicPr>
          <p:nvPr userDrawn="1"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Times New Roman" pitchFamily="18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Times New Roman" pitchFamily="18" charset="0"/>
        <a:buChar char="►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952BB5C-4C75-4EB3-9B9C-86AE2B9DE9F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92183" y="2073275"/>
            <a:ext cx="855963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Shoestring: Probabilistic Reliability on the Cheap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Authors: 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Shuguang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Shantanu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Gupta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Ansari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Scott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Mahlke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157413" y="5391151"/>
            <a:ext cx="4829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Michigan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 bwMode="auto">
          <a:xfrm>
            <a:off x="6219350" y="1271085"/>
            <a:ext cx="2637178" cy="468156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3"/>
          <p:cNvGrpSpPr/>
          <p:nvPr/>
        </p:nvGrpSpPr>
        <p:grpSpPr>
          <a:xfrm rot="16200000">
            <a:off x="7892726" y="3582750"/>
            <a:ext cx="322509" cy="52876"/>
            <a:chOff x="4551535" y="5028865"/>
            <a:chExt cx="382933" cy="52872"/>
          </a:xfrm>
        </p:grpSpPr>
        <p:sp>
          <p:nvSpPr>
            <p:cNvPr id="86" name="Oval 71"/>
            <p:cNvSpPr>
              <a:spLocks noChangeArrowheads="1"/>
            </p:cNvSpPr>
            <p:nvPr/>
          </p:nvSpPr>
          <p:spPr bwMode="auto">
            <a:xfrm>
              <a:off x="4708698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4551535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4865860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3"/>
          <p:cNvGrpSpPr/>
          <p:nvPr/>
        </p:nvGrpSpPr>
        <p:grpSpPr>
          <a:xfrm rot="16200000">
            <a:off x="7892726" y="4679050"/>
            <a:ext cx="322509" cy="52876"/>
            <a:chOff x="4551535" y="5028865"/>
            <a:chExt cx="382933" cy="52872"/>
          </a:xfrm>
        </p:grpSpPr>
        <p:sp>
          <p:nvSpPr>
            <p:cNvPr id="101" name="Oval 71"/>
            <p:cNvSpPr>
              <a:spLocks noChangeArrowheads="1"/>
            </p:cNvSpPr>
            <p:nvPr/>
          </p:nvSpPr>
          <p:spPr bwMode="auto">
            <a:xfrm>
              <a:off x="4708698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" name="Oval 72"/>
            <p:cNvSpPr>
              <a:spLocks noChangeArrowheads="1"/>
            </p:cNvSpPr>
            <p:nvPr/>
          </p:nvSpPr>
          <p:spPr bwMode="auto">
            <a:xfrm>
              <a:off x="4551535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3" name="Oval 73"/>
            <p:cNvSpPr>
              <a:spLocks noChangeArrowheads="1"/>
            </p:cNvSpPr>
            <p:nvPr/>
          </p:nvSpPr>
          <p:spPr bwMode="auto">
            <a:xfrm>
              <a:off x="4865860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3"/>
          <p:cNvGrpSpPr/>
          <p:nvPr/>
        </p:nvGrpSpPr>
        <p:grpSpPr>
          <a:xfrm rot="16200000">
            <a:off x="7892726" y="5624619"/>
            <a:ext cx="322509" cy="52876"/>
            <a:chOff x="4551535" y="5028865"/>
            <a:chExt cx="382933" cy="52872"/>
          </a:xfrm>
        </p:grpSpPr>
        <p:sp>
          <p:nvSpPr>
            <p:cNvPr id="106" name="Oval 71"/>
            <p:cNvSpPr>
              <a:spLocks noChangeArrowheads="1"/>
            </p:cNvSpPr>
            <p:nvPr/>
          </p:nvSpPr>
          <p:spPr bwMode="auto">
            <a:xfrm>
              <a:off x="4708698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7" name="Oval 72"/>
            <p:cNvSpPr>
              <a:spLocks noChangeArrowheads="1"/>
            </p:cNvSpPr>
            <p:nvPr/>
          </p:nvSpPr>
          <p:spPr bwMode="auto">
            <a:xfrm>
              <a:off x="4551535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8" name="Oval 73"/>
            <p:cNvSpPr>
              <a:spLocks noChangeArrowheads="1"/>
            </p:cNvSpPr>
            <p:nvPr/>
          </p:nvSpPr>
          <p:spPr bwMode="auto">
            <a:xfrm>
              <a:off x="4865860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95" name="Flowchart: Document 94"/>
          <p:cNvSpPr/>
          <p:nvPr/>
        </p:nvSpPr>
        <p:spPr bwMode="auto">
          <a:xfrm>
            <a:off x="6219349" y="4982972"/>
            <a:ext cx="2637178" cy="485589"/>
          </a:xfrm>
          <a:prstGeom prst="flowChartDocumen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Flowchart: Document 92"/>
          <p:cNvSpPr/>
          <p:nvPr/>
        </p:nvSpPr>
        <p:spPr bwMode="auto">
          <a:xfrm>
            <a:off x="6219349" y="3878591"/>
            <a:ext cx="2637178" cy="678270"/>
          </a:xfrm>
          <a:prstGeom prst="flowChartDocumen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9388"/>
            <a:ext cx="8653328" cy="882650"/>
          </a:xfrm>
        </p:spPr>
        <p:txBody>
          <a:bodyPr/>
          <a:lstStyle/>
          <a:p>
            <a:pPr algn="l" eaLnBrk="1" hangingPunct="1"/>
            <a:r>
              <a:rPr lang="en-US" dirty="0" smtClean="0"/>
              <a:t>Preliminary Classification: </a:t>
            </a:r>
            <a:r>
              <a:rPr lang="en-US" sz="3000" dirty="0" smtClean="0"/>
              <a:t>Symptom-generating</a:t>
            </a:r>
          </a:p>
        </p:txBody>
      </p:sp>
      <p:sp>
        <p:nvSpPr>
          <p:cNvPr id="67" name="Flowchart: Document 66"/>
          <p:cNvSpPr/>
          <p:nvPr/>
        </p:nvSpPr>
        <p:spPr bwMode="auto">
          <a:xfrm>
            <a:off x="6219349" y="1271085"/>
            <a:ext cx="2637178" cy="2426882"/>
          </a:xfrm>
          <a:prstGeom prst="flowChartDocumen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19350" y="1271084"/>
            <a:ext cx="2321088" cy="422690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r0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old_base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r1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new_base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r2 = 128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r4 = 1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r5 = r2 / r4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r6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[r0+r5]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r4 = r4 + 1</a:t>
            </a:r>
          </a:p>
          <a:p>
            <a:pPr>
              <a:defRPr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[r1+r5] = r6</a:t>
            </a: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r7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new_base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(r7,…)</a:t>
            </a: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stack[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n_copied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 = r4</a:t>
            </a: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06400" y="1298575"/>
            <a:ext cx="5613399" cy="47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input operand is corrupted the instruction is likely to cause anomalous behavior</a:t>
            </a:r>
          </a:p>
          <a:p>
            <a:pPr marL="1149350" lvl="2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segment fault</a:t>
            </a:r>
          </a:p>
          <a:p>
            <a:pPr marL="1149350" lvl="2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divide by zero</a:t>
            </a:r>
          </a:p>
          <a:p>
            <a:pPr marL="1149350" lvl="2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cache miss</a:t>
            </a:r>
          </a:p>
          <a:p>
            <a:pPr marL="1149350" lvl="2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branch </a:t>
            </a:r>
            <a:r>
              <a:rPr lang="en-US" b="1" dirty="0" err="1" smtClean="0"/>
              <a:t>mispredict</a:t>
            </a:r>
            <a:endParaRPr lang="en-US" b="1" dirty="0" smtClean="0"/>
          </a:p>
          <a:p>
            <a:pPr marL="1149350" lvl="2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. . .</a:t>
            </a:r>
          </a:p>
          <a:p>
            <a:pPr marL="234950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b="1" dirty="0" smtClean="0"/>
          </a:p>
          <a:p>
            <a:pPr marL="234950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Limit consideration to symptoms that rarely, if ever, occur during normal operation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101714" y="1196340"/>
            <a:ext cx="2880361" cy="4128135"/>
            <a:chOff x="6101714" y="1196340"/>
            <a:chExt cx="2880361" cy="4128135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101715" y="1196340"/>
              <a:ext cx="2508885" cy="617219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0" rIns="0" bIns="0" anchor="t" anchorCtr="0"/>
            <a:lstStyle/>
            <a:p>
              <a:pPr>
                <a:defRPr/>
              </a:pP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6101714" y="2524124"/>
              <a:ext cx="2118361" cy="257175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0" rIns="0" bIns="0" anchor="t" anchorCtr="0"/>
            <a:lstStyle/>
            <a:p>
              <a:pPr>
                <a:defRPr/>
              </a:pP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6101715" y="3009900"/>
              <a:ext cx="2165985" cy="295275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0" rIns="0" bIns="0" anchor="t" anchorCtr="0"/>
            <a:lstStyle/>
            <a:p>
              <a:pPr>
                <a:defRPr/>
              </a:pP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101715" y="5029200"/>
              <a:ext cx="2880360" cy="295275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7432" tIns="0" rIns="0" bIns="0" anchor="t" anchorCtr="0"/>
            <a:lstStyle/>
            <a:p>
              <a:pPr>
                <a:defRPr/>
              </a:pP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ounded Rectangle 37"/>
          <p:cNvSpPr/>
          <p:nvPr/>
        </p:nvSpPr>
        <p:spPr bwMode="auto">
          <a:xfrm>
            <a:off x="6101714" y="2295524"/>
            <a:ext cx="2118361" cy="25717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7432" tIns="0" rIns="0" bIns="0" anchor="t" anchorCtr="0"/>
          <a:lstStyle/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 bwMode="auto">
          <a:xfrm>
            <a:off x="6219350" y="1271085"/>
            <a:ext cx="2637178" cy="468156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3"/>
          <p:cNvGrpSpPr/>
          <p:nvPr/>
        </p:nvGrpSpPr>
        <p:grpSpPr>
          <a:xfrm rot="16200000">
            <a:off x="7892726" y="3582750"/>
            <a:ext cx="322509" cy="52876"/>
            <a:chOff x="4551535" y="5028865"/>
            <a:chExt cx="382933" cy="52872"/>
          </a:xfrm>
        </p:grpSpPr>
        <p:sp>
          <p:nvSpPr>
            <p:cNvPr id="86" name="Oval 71"/>
            <p:cNvSpPr>
              <a:spLocks noChangeArrowheads="1"/>
            </p:cNvSpPr>
            <p:nvPr/>
          </p:nvSpPr>
          <p:spPr bwMode="auto">
            <a:xfrm>
              <a:off x="4708698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4551535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4865860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3"/>
          <p:cNvGrpSpPr/>
          <p:nvPr/>
        </p:nvGrpSpPr>
        <p:grpSpPr>
          <a:xfrm rot="16200000">
            <a:off x="7892726" y="4679050"/>
            <a:ext cx="322509" cy="52876"/>
            <a:chOff x="4551535" y="5028865"/>
            <a:chExt cx="382933" cy="52872"/>
          </a:xfrm>
        </p:grpSpPr>
        <p:sp>
          <p:nvSpPr>
            <p:cNvPr id="101" name="Oval 71"/>
            <p:cNvSpPr>
              <a:spLocks noChangeArrowheads="1"/>
            </p:cNvSpPr>
            <p:nvPr/>
          </p:nvSpPr>
          <p:spPr bwMode="auto">
            <a:xfrm>
              <a:off x="4708698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" name="Oval 72"/>
            <p:cNvSpPr>
              <a:spLocks noChangeArrowheads="1"/>
            </p:cNvSpPr>
            <p:nvPr/>
          </p:nvSpPr>
          <p:spPr bwMode="auto">
            <a:xfrm>
              <a:off x="4551535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3" name="Oval 73"/>
            <p:cNvSpPr>
              <a:spLocks noChangeArrowheads="1"/>
            </p:cNvSpPr>
            <p:nvPr/>
          </p:nvSpPr>
          <p:spPr bwMode="auto">
            <a:xfrm>
              <a:off x="4865860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3"/>
          <p:cNvGrpSpPr/>
          <p:nvPr/>
        </p:nvGrpSpPr>
        <p:grpSpPr>
          <a:xfrm rot="16200000">
            <a:off x="7892726" y="5624619"/>
            <a:ext cx="322509" cy="52876"/>
            <a:chOff x="4551535" y="5028865"/>
            <a:chExt cx="382933" cy="52872"/>
          </a:xfrm>
        </p:grpSpPr>
        <p:sp>
          <p:nvSpPr>
            <p:cNvPr id="106" name="Oval 71"/>
            <p:cNvSpPr>
              <a:spLocks noChangeArrowheads="1"/>
            </p:cNvSpPr>
            <p:nvPr/>
          </p:nvSpPr>
          <p:spPr bwMode="auto">
            <a:xfrm>
              <a:off x="4708698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7" name="Oval 72"/>
            <p:cNvSpPr>
              <a:spLocks noChangeArrowheads="1"/>
            </p:cNvSpPr>
            <p:nvPr/>
          </p:nvSpPr>
          <p:spPr bwMode="auto">
            <a:xfrm>
              <a:off x="4551535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8" name="Oval 73"/>
            <p:cNvSpPr>
              <a:spLocks noChangeArrowheads="1"/>
            </p:cNvSpPr>
            <p:nvPr/>
          </p:nvSpPr>
          <p:spPr bwMode="auto">
            <a:xfrm>
              <a:off x="4865860" y="5028865"/>
              <a:ext cx="68608" cy="52872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95" name="Flowchart: Document 94"/>
          <p:cNvSpPr/>
          <p:nvPr/>
        </p:nvSpPr>
        <p:spPr bwMode="auto">
          <a:xfrm>
            <a:off x="6219349" y="4982972"/>
            <a:ext cx="2637178" cy="485589"/>
          </a:xfrm>
          <a:prstGeom prst="flowChartDocumen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Flowchart: Document 92"/>
          <p:cNvSpPr/>
          <p:nvPr/>
        </p:nvSpPr>
        <p:spPr bwMode="auto">
          <a:xfrm>
            <a:off x="6219349" y="3878591"/>
            <a:ext cx="2637178" cy="678270"/>
          </a:xfrm>
          <a:prstGeom prst="flowChartDocumen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9388"/>
            <a:ext cx="8653328" cy="882650"/>
          </a:xfrm>
        </p:spPr>
        <p:txBody>
          <a:bodyPr/>
          <a:lstStyle/>
          <a:p>
            <a:pPr algn="l" eaLnBrk="1" hangingPunct="1"/>
            <a:r>
              <a:rPr lang="en-US" dirty="0" smtClean="0"/>
              <a:t>Preliminary Classification: </a:t>
            </a:r>
            <a:r>
              <a:rPr lang="en-US" sz="3000" dirty="0" smtClean="0"/>
              <a:t>High-value</a:t>
            </a:r>
          </a:p>
        </p:txBody>
      </p:sp>
      <p:sp>
        <p:nvSpPr>
          <p:cNvPr id="67" name="Flowchart: Document 66"/>
          <p:cNvSpPr/>
          <p:nvPr/>
        </p:nvSpPr>
        <p:spPr bwMode="auto">
          <a:xfrm>
            <a:off x="6219349" y="1271085"/>
            <a:ext cx="2637178" cy="2426882"/>
          </a:xfrm>
          <a:prstGeom prst="flowChartDocumen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19350" y="1271084"/>
            <a:ext cx="2321088" cy="422690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r0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old_base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r1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new_base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r2 = 128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r4 = 1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r5 = r2 / r4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r6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[r0+r5]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r4 = r4 + 1</a:t>
            </a:r>
          </a:p>
          <a:p>
            <a:pPr>
              <a:defRPr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[r1+r5] = r6</a:t>
            </a: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r7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new_base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defRPr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(r7,…)</a:t>
            </a: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stack[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n_copied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 = r4</a:t>
            </a: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06400" y="1298575"/>
            <a:ext cx="5613399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that can corrupt program output after consuming an erroneous operand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9350" lvl="2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stores to global memory</a:t>
            </a:r>
          </a:p>
          <a:p>
            <a:pPr marL="1149350" lvl="2" indent="-234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arguments to function/library calls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101714" y="3933825"/>
            <a:ext cx="2556511" cy="54292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7432" tIns="0" rIns="0" bIns="0" anchor="t" anchorCtr="0"/>
          <a:lstStyle/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101713" y="3009900"/>
            <a:ext cx="2165987" cy="28575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7432" tIns="0" rIns="0" bIns="0" anchor="t" anchorCtr="0"/>
          <a:lstStyle/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01714" y="4925821"/>
            <a:ext cx="2754814" cy="455803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7432" tIns="0" rIns="0" bIns="0" anchor="t" anchorCtr="0"/>
          <a:lstStyle/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3943350" y="4897908"/>
            <a:ext cx="2228852" cy="57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Ignore local </a:t>
            </a:r>
            <a:r>
              <a:rPr lang="en-US" sz="1600" b="1" dirty="0" err="1" smtClean="0">
                <a:solidFill>
                  <a:srgbClr val="C00000"/>
                </a:solidFill>
              </a:rPr>
              <a:t>bookeeping</a:t>
            </a:r>
            <a:r>
              <a:rPr lang="en-US" sz="1600" b="1" dirty="0" smtClean="0">
                <a:solidFill>
                  <a:srgbClr val="C00000"/>
                </a:solidFill>
              </a:rPr>
              <a:t> variable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6901947" y="2773580"/>
            <a:ext cx="2037136" cy="3336976"/>
            <a:chOff x="6901947" y="2018625"/>
            <a:chExt cx="2037136" cy="333697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901947" y="2018625"/>
              <a:ext cx="2037136" cy="3336976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0" anchor="t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Shoestring Passes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006115" y="2454771"/>
              <a:ext cx="1828800" cy="4572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Preliminary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Classification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7006115" y="3026271"/>
              <a:ext cx="1828800" cy="13716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Vulnerability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Analysis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7006115" y="4512171"/>
              <a:ext cx="1828800" cy="6858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Code Duplication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7006187" y="3781226"/>
            <a:ext cx="1828800" cy="13716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sz="1400" b="1" dirty="0" smtClean="0">
                <a:latin typeface="+mn-lt"/>
              </a:rPr>
              <a:t>Vulnerability </a:t>
            </a:r>
          </a:p>
          <a:p>
            <a:pPr algn="ctr">
              <a:defRPr/>
            </a:pPr>
            <a:r>
              <a:rPr lang="en-US" sz="1400" b="1" dirty="0" smtClean="0">
                <a:latin typeface="+mn-lt"/>
              </a:rPr>
              <a:t>Analysis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Vulnerability Analysis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221796" y="1193475"/>
            <a:ext cx="8613191" cy="3985916"/>
            <a:chOff x="221796" y="1193475"/>
            <a:chExt cx="8613191" cy="3985916"/>
          </a:xfrm>
        </p:grpSpPr>
        <p:grpSp>
          <p:nvGrpSpPr>
            <p:cNvPr id="4" name="Group 51"/>
            <p:cNvGrpSpPr/>
            <p:nvPr/>
          </p:nvGrpSpPr>
          <p:grpSpPr>
            <a:xfrm>
              <a:off x="222043" y="1193479"/>
              <a:ext cx="8612944" cy="3985912"/>
              <a:chOff x="222043" y="1193479"/>
              <a:chExt cx="8612944" cy="3985912"/>
            </a:xfrm>
          </p:grpSpPr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 flipH="1" flipV="1">
                <a:off x="222043" y="4133861"/>
                <a:ext cx="8485922" cy="1045530"/>
              </a:xfrm>
              <a:custGeom>
                <a:avLst/>
                <a:gdLst>
                  <a:gd name="T0" fmla="*/ 2147483647 w 10000"/>
                  <a:gd name="T1" fmla="*/ 2147483647 h 9992"/>
                  <a:gd name="T2" fmla="*/ 2147483647 w 10000"/>
                  <a:gd name="T3" fmla="*/ 0 h 9992"/>
                  <a:gd name="T4" fmla="*/ 2147483647 w 10000"/>
                  <a:gd name="T5" fmla="*/ 2147483647 h 9992"/>
                  <a:gd name="T6" fmla="*/ 0 w 10000"/>
                  <a:gd name="T7" fmla="*/ 2147483647 h 9992"/>
                  <a:gd name="T8" fmla="*/ 2147483647 w 10000"/>
                  <a:gd name="T9" fmla="*/ 2147483647 h 9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9992"/>
                  <a:gd name="T17" fmla="*/ 10000 w 10000"/>
                  <a:gd name="T18" fmla="*/ 9992 h 9992"/>
                  <a:gd name="connsiteX0" fmla="*/ 5471 w 14408"/>
                  <a:gd name="connsiteY0" fmla="*/ 9996 h 9996"/>
                  <a:gd name="connsiteX1" fmla="*/ 14408 w 14408"/>
                  <a:gd name="connsiteY1" fmla="*/ 0 h 9996"/>
                  <a:gd name="connsiteX2" fmla="*/ 8096 w 14408"/>
                  <a:gd name="connsiteY2" fmla="*/ 4 h 9996"/>
                  <a:gd name="connsiteX3" fmla="*/ 0 w 14408"/>
                  <a:gd name="connsiteY3" fmla="*/ 4702 h 9996"/>
                  <a:gd name="connsiteX4" fmla="*/ 5471 w 14408"/>
                  <a:gd name="connsiteY4" fmla="*/ 9996 h 9996"/>
                  <a:gd name="connsiteX0" fmla="*/ 2951 w 10000"/>
                  <a:gd name="connsiteY0" fmla="*/ 4779 h 4779"/>
                  <a:gd name="connsiteX1" fmla="*/ 10000 w 10000"/>
                  <a:gd name="connsiteY1" fmla="*/ 0 h 4779"/>
                  <a:gd name="connsiteX2" fmla="*/ 5619 w 10000"/>
                  <a:gd name="connsiteY2" fmla="*/ 4 h 4779"/>
                  <a:gd name="connsiteX3" fmla="*/ 0 w 10000"/>
                  <a:gd name="connsiteY3" fmla="*/ 4704 h 4779"/>
                  <a:gd name="connsiteX4" fmla="*/ 2951 w 10000"/>
                  <a:gd name="connsiteY4" fmla="*/ 4779 h 4779"/>
                  <a:gd name="connsiteX0" fmla="*/ 2951 w 13271"/>
                  <a:gd name="connsiteY0" fmla="*/ 9992 h 9992"/>
                  <a:gd name="connsiteX1" fmla="*/ 13271 w 13271"/>
                  <a:gd name="connsiteY1" fmla="*/ 7607 h 9992"/>
                  <a:gd name="connsiteX2" fmla="*/ 5619 w 13271"/>
                  <a:gd name="connsiteY2" fmla="*/ 0 h 9992"/>
                  <a:gd name="connsiteX3" fmla="*/ 0 w 13271"/>
                  <a:gd name="connsiteY3" fmla="*/ 9835 h 9992"/>
                  <a:gd name="connsiteX4" fmla="*/ 2951 w 13271"/>
                  <a:gd name="connsiteY4" fmla="*/ 9992 h 9992"/>
                  <a:gd name="connsiteX0" fmla="*/ 2224 w 10000"/>
                  <a:gd name="connsiteY0" fmla="*/ 2462 h 2462"/>
                  <a:gd name="connsiteX1" fmla="*/ 10000 w 10000"/>
                  <a:gd name="connsiteY1" fmla="*/ 75 h 2462"/>
                  <a:gd name="connsiteX2" fmla="*/ 3775 w 10000"/>
                  <a:gd name="connsiteY2" fmla="*/ 0 h 2462"/>
                  <a:gd name="connsiteX3" fmla="*/ 0 w 10000"/>
                  <a:gd name="connsiteY3" fmla="*/ 2305 h 2462"/>
                  <a:gd name="connsiteX4" fmla="*/ 2224 w 10000"/>
                  <a:gd name="connsiteY4" fmla="*/ 2462 h 2462"/>
                  <a:gd name="connsiteX0" fmla="*/ 2224 w 10010"/>
                  <a:gd name="connsiteY0" fmla="*/ 10000 h 10000"/>
                  <a:gd name="connsiteX1" fmla="*/ 10000 w 10010"/>
                  <a:gd name="connsiteY1" fmla="*/ 305 h 10000"/>
                  <a:gd name="connsiteX2" fmla="*/ 3775 w 10010"/>
                  <a:gd name="connsiteY2" fmla="*/ 0 h 10000"/>
                  <a:gd name="connsiteX3" fmla="*/ 0 w 10010"/>
                  <a:gd name="connsiteY3" fmla="*/ 9362 h 10000"/>
                  <a:gd name="connsiteX4" fmla="*/ 2224 w 10010"/>
                  <a:gd name="connsiteY4" fmla="*/ 10000 h 10000"/>
                  <a:gd name="connsiteX0" fmla="*/ 2224 w 10010"/>
                  <a:gd name="connsiteY0" fmla="*/ 10000 h 10000"/>
                  <a:gd name="connsiteX1" fmla="*/ 10000 w 10010"/>
                  <a:gd name="connsiteY1" fmla="*/ 305 h 10000"/>
                  <a:gd name="connsiteX2" fmla="*/ 3775 w 10010"/>
                  <a:gd name="connsiteY2" fmla="*/ 0 h 10000"/>
                  <a:gd name="connsiteX3" fmla="*/ 0 w 10010"/>
                  <a:gd name="connsiteY3" fmla="*/ 9362 h 10000"/>
                  <a:gd name="connsiteX4" fmla="*/ 2224 w 10010"/>
                  <a:gd name="connsiteY4" fmla="*/ 10000 h 10000"/>
                  <a:gd name="connsiteX0" fmla="*/ 2224 w 10020"/>
                  <a:gd name="connsiteY0" fmla="*/ 10008 h 10008"/>
                  <a:gd name="connsiteX1" fmla="*/ 10010 w 10020"/>
                  <a:gd name="connsiteY1" fmla="*/ 8 h 10008"/>
                  <a:gd name="connsiteX2" fmla="*/ 3775 w 10020"/>
                  <a:gd name="connsiteY2" fmla="*/ 8 h 10008"/>
                  <a:gd name="connsiteX3" fmla="*/ 0 w 10020"/>
                  <a:gd name="connsiteY3" fmla="*/ 9370 h 10008"/>
                  <a:gd name="connsiteX4" fmla="*/ 2224 w 10020"/>
                  <a:gd name="connsiteY4" fmla="*/ 10008 h 10008"/>
                  <a:gd name="connsiteX0" fmla="*/ 2224 w 10081"/>
                  <a:gd name="connsiteY0" fmla="*/ 10054 h 10054"/>
                  <a:gd name="connsiteX1" fmla="*/ 10071 w 10081"/>
                  <a:gd name="connsiteY1" fmla="*/ 8 h 10054"/>
                  <a:gd name="connsiteX2" fmla="*/ 3775 w 10081"/>
                  <a:gd name="connsiteY2" fmla="*/ 54 h 10054"/>
                  <a:gd name="connsiteX3" fmla="*/ 0 w 10081"/>
                  <a:gd name="connsiteY3" fmla="*/ 9416 h 10054"/>
                  <a:gd name="connsiteX4" fmla="*/ 2224 w 10081"/>
                  <a:gd name="connsiteY4" fmla="*/ 10054 h 10054"/>
                  <a:gd name="connsiteX0" fmla="*/ 2148 w 10081"/>
                  <a:gd name="connsiteY0" fmla="*/ 10054 h 10054"/>
                  <a:gd name="connsiteX1" fmla="*/ 10071 w 10081"/>
                  <a:gd name="connsiteY1" fmla="*/ 8 h 10054"/>
                  <a:gd name="connsiteX2" fmla="*/ 3775 w 10081"/>
                  <a:gd name="connsiteY2" fmla="*/ 54 h 10054"/>
                  <a:gd name="connsiteX3" fmla="*/ 0 w 10081"/>
                  <a:gd name="connsiteY3" fmla="*/ 9416 h 10054"/>
                  <a:gd name="connsiteX4" fmla="*/ 2148 w 10081"/>
                  <a:gd name="connsiteY4" fmla="*/ 10054 h 10054"/>
                  <a:gd name="connsiteX0" fmla="*/ 2148 w 10081"/>
                  <a:gd name="connsiteY0" fmla="*/ 10054 h 10054"/>
                  <a:gd name="connsiteX1" fmla="*/ 10071 w 10081"/>
                  <a:gd name="connsiteY1" fmla="*/ 8 h 10054"/>
                  <a:gd name="connsiteX2" fmla="*/ 3775 w 10081"/>
                  <a:gd name="connsiteY2" fmla="*/ 54 h 10054"/>
                  <a:gd name="connsiteX3" fmla="*/ 0 w 10081"/>
                  <a:gd name="connsiteY3" fmla="*/ 9416 h 10054"/>
                  <a:gd name="connsiteX4" fmla="*/ 2148 w 10081"/>
                  <a:gd name="connsiteY4" fmla="*/ 10054 h 10054"/>
                  <a:gd name="connsiteX0" fmla="*/ 2148 w 10081"/>
                  <a:gd name="connsiteY0" fmla="*/ 10054 h 10054"/>
                  <a:gd name="connsiteX1" fmla="*/ 10071 w 10081"/>
                  <a:gd name="connsiteY1" fmla="*/ 8 h 10054"/>
                  <a:gd name="connsiteX2" fmla="*/ 3775 w 10081"/>
                  <a:gd name="connsiteY2" fmla="*/ 54 h 10054"/>
                  <a:gd name="connsiteX3" fmla="*/ 0 w 10081"/>
                  <a:gd name="connsiteY3" fmla="*/ 9416 h 10054"/>
                  <a:gd name="connsiteX4" fmla="*/ 2148 w 10081"/>
                  <a:gd name="connsiteY4" fmla="*/ 10054 h 10054"/>
                  <a:gd name="connsiteX0" fmla="*/ 2129 w 10062"/>
                  <a:gd name="connsiteY0" fmla="*/ 10054 h 10267"/>
                  <a:gd name="connsiteX1" fmla="*/ 10052 w 10062"/>
                  <a:gd name="connsiteY1" fmla="*/ 8 h 10267"/>
                  <a:gd name="connsiteX2" fmla="*/ 3756 w 10062"/>
                  <a:gd name="connsiteY2" fmla="*/ 54 h 10267"/>
                  <a:gd name="connsiteX3" fmla="*/ 0 w 10062"/>
                  <a:gd name="connsiteY3" fmla="*/ 10054 h 10267"/>
                  <a:gd name="connsiteX4" fmla="*/ 2129 w 10062"/>
                  <a:gd name="connsiteY4" fmla="*/ 10054 h 10267"/>
                  <a:gd name="connsiteX0" fmla="*/ 2131 w 10064"/>
                  <a:gd name="connsiteY0" fmla="*/ 10054 h 10382"/>
                  <a:gd name="connsiteX1" fmla="*/ 10054 w 10064"/>
                  <a:gd name="connsiteY1" fmla="*/ 8 h 10382"/>
                  <a:gd name="connsiteX2" fmla="*/ 3758 w 10064"/>
                  <a:gd name="connsiteY2" fmla="*/ 54 h 10382"/>
                  <a:gd name="connsiteX3" fmla="*/ 2 w 10064"/>
                  <a:gd name="connsiteY3" fmla="*/ 10054 h 10382"/>
                  <a:gd name="connsiteX4" fmla="*/ 2131 w 10064"/>
                  <a:gd name="connsiteY4" fmla="*/ 10054 h 10382"/>
                  <a:gd name="connsiteX0" fmla="*/ 2131 w 10064"/>
                  <a:gd name="connsiteY0" fmla="*/ 10054 h 10382"/>
                  <a:gd name="connsiteX1" fmla="*/ 10054 w 10064"/>
                  <a:gd name="connsiteY1" fmla="*/ 8 h 10382"/>
                  <a:gd name="connsiteX2" fmla="*/ 3758 w 10064"/>
                  <a:gd name="connsiteY2" fmla="*/ 54 h 10382"/>
                  <a:gd name="connsiteX3" fmla="*/ 2 w 10064"/>
                  <a:gd name="connsiteY3" fmla="*/ 10054 h 10382"/>
                  <a:gd name="connsiteX4" fmla="*/ 2131 w 10064"/>
                  <a:gd name="connsiteY4" fmla="*/ 10054 h 10382"/>
                  <a:gd name="connsiteX0" fmla="*/ 2131 w 10064"/>
                  <a:gd name="connsiteY0" fmla="*/ 10054 h 10389"/>
                  <a:gd name="connsiteX1" fmla="*/ 10054 w 10064"/>
                  <a:gd name="connsiteY1" fmla="*/ 8 h 10389"/>
                  <a:gd name="connsiteX2" fmla="*/ 3758 w 10064"/>
                  <a:gd name="connsiteY2" fmla="*/ 54 h 10389"/>
                  <a:gd name="connsiteX3" fmla="*/ 2 w 10064"/>
                  <a:gd name="connsiteY3" fmla="*/ 10061 h 10389"/>
                  <a:gd name="connsiteX4" fmla="*/ 2131 w 10064"/>
                  <a:gd name="connsiteY4" fmla="*/ 10054 h 10389"/>
                  <a:gd name="connsiteX0" fmla="*/ 2131 w 10064"/>
                  <a:gd name="connsiteY0" fmla="*/ 10054 h 10389"/>
                  <a:gd name="connsiteX1" fmla="*/ 10054 w 10064"/>
                  <a:gd name="connsiteY1" fmla="*/ 8 h 10389"/>
                  <a:gd name="connsiteX2" fmla="*/ 3758 w 10064"/>
                  <a:gd name="connsiteY2" fmla="*/ 54 h 10389"/>
                  <a:gd name="connsiteX3" fmla="*/ 2 w 10064"/>
                  <a:gd name="connsiteY3" fmla="*/ 10061 h 10389"/>
                  <a:gd name="connsiteX4" fmla="*/ 2131 w 10064"/>
                  <a:gd name="connsiteY4" fmla="*/ 10054 h 10389"/>
                  <a:gd name="connsiteX0" fmla="*/ 1049 w 8982"/>
                  <a:gd name="connsiteY0" fmla="*/ 10054 h 10062"/>
                  <a:gd name="connsiteX1" fmla="*/ 8972 w 8982"/>
                  <a:gd name="connsiteY1" fmla="*/ 8 h 10062"/>
                  <a:gd name="connsiteX2" fmla="*/ 2676 w 8982"/>
                  <a:gd name="connsiteY2" fmla="*/ 54 h 10062"/>
                  <a:gd name="connsiteX3" fmla="*/ 1049 w 8982"/>
                  <a:gd name="connsiteY3" fmla="*/ 10054 h 10062"/>
                  <a:gd name="connsiteX0" fmla="*/ 0 w 8832"/>
                  <a:gd name="connsiteY0" fmla="*/ 9992 h 9992"/>
                  <a:gd name="connsiteX1" fmla="*/ 8821 w 8832"/>
                  <a:gd name="connsiteY1" fmla="*/ 8 h 9992"/>
                  <a:gd name="connsiteX2" fmla="*/ 1811 w 8832"/>
                  <a:gd name="connsiteY2" fmla="*/ 54 h 9992"/>
                  <a:gd name="connsiteX3" fmla="*/ 0 w 8832"/>
                  <a:gd name="connsiteY3" fmla="*/ 9992 h 9992"/>
                  <a:gd name="connsiteX0" fmla="*/ 0 w 8840"/>
                  <a:gd name="connsiteY0" fmla="*/ 57734 h 57734"/>
                  <a:gd name="connsiteX1" fmla="*/ 8828 w 8840"/>
                  <a:gd name="connsiteY1" fmla="*/ 8 h 57734"/>
                  <a:gd name="connsiteX2" fmla="*/ 890 w 8840"/>
                  <a:gd name="connsiteY2" fmla="*/ 54 h 57734"/>
                  <a:gd name="connsiteX3" fmla="*/ 0 w 8840"/>
                  <a:gd name="connsiteY3" fmla="*/ 57734 h 57734"/>
                  <a:gd name="connsiteX0" fmla="*/ 0 w 10000"/>
                  <a:gd name="connsiteY0" fmla="*/ 10000 h 10000"/>
                  <a:gd name="connsiteX1" fmla="*/ 9986 w 10000"/>
                  <a:gd name="connsiteY1" fmla="*/ 1 h 10000"/>
                  <a:gd name="connsiteX2" fmla="*/ 1007 w 10000"/>
                  <a:gd name="connsiteY2" fmla="*/ 9 h 10000"/>
                  <a:gd name="connsiteX3" fmla="*/ 479 w 10000"/>
                  <a:gd name="connsiteY3" fmla="*/ 5266 h 10000"/>
                  <a:gd name="connsiteX4" fmla="*/ 0 w 10000"/>
                  <a:gd name="connsiteY4" fmla="*/ 10000 h 10000"/>
                  <a:gd name="connsiteX0" fmla="*/ 2242 w 12242"/>
                  <a:gd name="connsiteY0" fmla="*/ 10000 h 10000"/>
                  <a:gd name="connsiteX1" fmla="*/ 12228 w 12242"/>
                  <a:gd name="connsiteY1" fmla="*/ 1 h 10000"/>
                  <a:gd name="connsiteX2" fmla="*/ 3249 w 12242"/>
                  <a:gd name="connsiteY2" fmla="*/ 9 h 10000"/>
                  <a:gd name="connsiteX3" fmla="*/ 160 w 12242"/>
                  <a:gd name="connsiteY3" fmla="*/ 5078 h 10000"/>
                  <a:gd name="connsiteX4" fmla="*/ 2242 w 12242"/>
                  <a:gd name="connsiteY4" fmla="*/ 10000 h 10000"/>
                  <a:gd name="connsiteX0" fmla="*/ 2082 w 12082"/>
                  <a:gd name="connsiteY0" fmla="*/ 10000 h 10000"/>
                  <a:gd name="connsiteX1" fmla="*/ 12068 w 12082"/>
                  <a:gd name="connsiteY1" fmla="*/ 1 h 10000"/>
                  <a:gd name="connsiteX2" fmla="*/ 3089 w 12082"/>
                  <a:gd name="connsiteY2" fmla="*/ 9 h 10000"/>
                  <a:gd name="connsiteX3" fmla="*/ 0 w 12082"/>
                  <a:gd name="connsiteY3" fmla="*/ 5078 h 10000"/>
                  <a:gd name="connsiteX4" fmla="*/ 2082 w 12082"/>
                  <a:gd name="connsiteY4" fmla="*/ 10000 h 10000"/>
                  <a:gd name="connsiteX0" fmla="*/ 2082 w 12082"/>
                  <a:gd name="connsiteY0" fmla="*/ 10000 h 10000"/>
                  <a:gd name="connsiteX1" fmla="*/ 12068 w 12082"/>
                  <a:gd name="connsiteY1" fmla="*/ 1 h 10000"/>
                  <a:gd name="connsiteX2" fmla="*/ 3089 w 12082"/>
                  <a:gd name="connsiteY2" fmla="*/ 9 h 10000"/>
                  <a:gd name="connsiteX3" fmla="*/ 0 w 12082"/>
                  <a:gd name="connsiteY3" fmla="*/ 5078 h 10000"/>
                  <a:gd name="connsiteX4" fmla="*/ 2082 w 12082"/>
                  <a:gd name="connsiteY4" fmla="*/ 10000 h 10000"/>
                  <a:gd name="connsiteX0" fmla="*/ 2082 w 12068"/>
                  <a:gd name="connsiteY0" fmla="*/ 9999 h 9999"/>
                  <a:gd name="connsiteX1" fmla="*/ 12068 w 12068"/>
                  <a:gd name="connsiteY1" fmla="*/ 0 h 9999"/>
                  <a:gd name="connsiteX2" fmla="*/ 3089 w 12068"/>
                  <a:gd name="connsiteY2" fmla="*/ 8 h 9999"/>
                  <a:gd name="connsiteX3" fmla="*/ 0 w 12068"/>
                  <a:gd name="connsiteY3" fmla="*/ 5077 h 9999"/>
                  <a:gd name="connsiteX4" fmla="*/ 2082 w 12068"/>
                  <a:gd name="connsiteY4" fmla="*/ 9999 h 9999"/>
                  <a:gd name="connsiteX0" fmla="*/ 3603 w 11878"/>
                  <a:gd name="connsiteY0" fmla="*/ 10000 h 10000"/>
                  <a:gd name="connsiteX1" fmla="*/ 11878 w 11878"/>
                  <a:gd name="connsiteY1" fmla="*/ 0 h 10000"/>
                  <a:gd name="connsiteX2" fmla="*/ 4438 w 11878"/>
                  <a:gd name="connsiteY2" fmla="*/ 8 h 10000"/>
                  <a:gd name="connsiteX3" fmla="*/ 0 w 11878"/>
                  <a:gd name="connsiteY3" fmla="*/ 1732 h 10000"/>
                  <a:gd name="connsiteX4" fmla="*/ 3603 w 11878"/>
                  <a:gd name="connsiteY4" fmla="*/ 10000 h 10000"/>
                  <a:gd name="connsiteX0" fmla="*/ 2641 w 11878"/>
                  <a:gd name="connsiteY0" fmla="*/ 1760 h 1760"/>
                  <a:gd name="connsiteX1" fmla="*/ 11878 w 11878"/>
                  <a:gd name="connsiteY1" fmla="*/ 0 h 1760"/>
                  <a:gd name="connsiteX2" fmla="*/ 4438 w 11878"/>
                  <a:gd name="connsiteY2" fmla="*/ 8 h 1760"/>
                  <a:gd name="connsiteX3" fmla="*/ 0 w 11878"/>
                  <a:gd name="connsiteY3" fmla="*/ 1732 h 1760"/>
                  <a:gd name="connsiteX4" fmla="*/ 2641 w 11878"/>
                  <a:gd name="connsiteY4" fmla="*/ 1760 h 1760"/>
                  <a:gd name="connsiteX0" fmla="*/ 2223 w 9955"/>
                  <a:gd name="connsiteY0" fmla="*/ 10000 h 10000"/>
                  <a:gd name="connsiteX1" fmla="*/ 9955 w 9955"/>
                  <a:gd name="connsiteY1" fmla="*/ 0 h 10000"/>
                  <a:gd name="connsiteX2" fmla="*/ 3736 w 9955"/>
                  <a:gd name="connsiteY2" fmla="*/ 45 h 10000"/>
                  <a:gd name="connsiteX3" fmla="*/ 0 w 9955"/>
                  <a:gd name="connsiteY3" fmla="*/ 9841 h 10000"/>
                  <a:gd name="connsiteX4" fmla="*/ 2223 w 9955"/>
                  <a:gd name="connsiteY4" fmla="*/ 10000 h 10000"/>
                  <a:gd name="connsiteX0" fmla="*/ 2233 w 10000"/>
                  <a:gd name="connsiteY0" fmla="*/ 52395 h 52395"/>
                  <a:gd name="connsiteX1" fmla="*/ 10000 w 10000"/>
                  <a:gd name="connsiteY1" fmla="*/ 42395 h 52395"/>
                  <a:gd name="connsiteX2" fmla="*/ 3753 w 10000"/>
                  <a:gd name="connsiteY2" fmla="*/ 42440 h 52395"/>
                  <a:gd name="connsiteX3" fmla="*/ 0 w 10000"/>
                  <a:gd name="connsiteY3" fmla="*/ 0 h 52395"/>
                  <a:gd name="connsiteX4" fmla="*/ 2233 w 10000"/>
                  <a:gd name="connsiteY4" fmla="*/ 52395 h 52395"/>
                  <a:gd name="connsiteX0" fmla="*/ 2233 w 10000"/>
                  <a:gd name="connsiteY0" fmla="*/ 93541 h 93541"/>
                  <a:gd name="connsiteX1" fmla="*/ 10000 w 10000"/>
                  <a:gd name="connsiteY1" fmla="*/ 83541 h 93541"/>
                  <a:gd name="connsiteX2" fmla="*/ 4411 w 10000"/>
                  <a:gd name="connsiteY2" fmla="*/ 0 h 93541"/>
                  <a:gd name="connsiteX3" fmla="*/ 0 w 10000"/>
                  <a:gd name="connsiteY3" fmla="*/ 41146 h 93541"/>
                  <a:gd name="connsiteX4" fmla="*/ 2233 w 10000"/>
                  <a:gd name="connsiteY4" fmla="*/ 93541 h 93541"/>
                  <a:gd name="connsiteX0" fmla="*/ 2233 w 10570"/>
                  <a:gd name="connsiteY0" fmla="*/ 93541 h 93541"/>
                  <a:gd name="connsiteX1" fmla="*/ 10570 w 10570"/>
                  <a:gd name="connsiteY1" fmla="*/ 0 h 93541"/>
                  <a:gd name="connsiteX2" fmla="*/ 4411 w 10570"/>
                  <a:gd name="connsiteY2" fmla="*/ 0 h 93541"/>
                  <a:gd name="connsiteX3" fmla="*/ 0 w 10570"/>
                  <a:gd name="connsiteY3" fmla="*/ 41146 h 93541"/>
                  <a:gd name="connsiteX4" fmla="*/ 2233 w 10570"/>
                  <a:gd name="connsiteY4" fmla="*/ 93541 h 93541"/>
                  <a:gd name="connsiteX0" fmla="*/ 2788 w 10570"/>
                  <a:gd name="connsiteY0" fmla="*/ 17465 h 133740"/>
                  <a:gd name="connsiteX1" fmla="*/ 10570 w 10570"/>
                  <a:gd name="connsiteY1" fmla="*/ 75129 h 133740"/>
                  <a:gd name="connsiteX2" fmla="*/ 4411 w 10570"/>
                  <a:gd name="connsiteY2" fmla="*/ 75129 h 133740"/>
                  <a:gd name="connsiteX3" fmla="*/ 0 w 10570"/>
                  <a:gd name="connsiteY3" fmla="*/ 116275 h 133740"/>
                  <a:gd name="connsiteX4" fmla="*/ 2788 w 10570"/>
                  <a:gd name="connsiteY4" fmla="*/ 17465 h 133740"/>
                  <a:gd name="connsiteX0" fmla="*/ 2233 w 10570"/>
                  <a:gd name="connsiteY0" fmla="*/ 41146 h 58611"/>
                  <a:gd name="connsiteX1" fmla="*/ 10570 w 10570"/>
                  <a:gd name="connsiteY1" fmla="*/ 0 h 58611"/>
                  <a:gd name="connsiteX2" fmla="*/ 4411 w 10570"/>
                  <a:gd name="connsiteY2" fmla="*/ 0 h 58611"/>
                  <a:gd name="connsiteX3" fmla="*/ 0 w 10570"/>
                  <a:gd name="connsiteY3" fmla="*/ 41146 h 58611"/>
                  <a:gd name="connsiteX4" fmla="*/ 2233 w 10570"/>
                  <a:gd name="connsiteY4" fmla="*/ 41146 h 58611"/>
                  <a:gd name="connsiteX0" fmla="*/ 2233 w 10570"/>
                  <a:gd name="connsiteY0" fmla="*/ 41146 h 41146"/>
                  <a:gd name="connsiteX1" fmla="*/ 10570 w 10570"/>
                  <a:gd name="connsiteY1" fmla="*/ 0 h 41146"/>
                  <a:gd name="connsiteX2" fmla="*/ 4411 w 10570"/>
                  <a:gd name="connsiteY2" fmla="*/ 0 h 41146"/>
                  <a:gd name="connsiteX3" fmla="*/ 0 w 10570"/>
                  <a:gd name="connsiteY3" fmla="*/ 41146 h 41146"/>
                  <a:gd name="connsiteX4" fmla="*/ 2233 w 10570"/>
                  <a:gd name="connsiteY4" fmla="*/ 41146 h 41146"/>
                  <a:gd name="connsiteX0" fmla="*/ 2098 w 10435"/>
                  <a:gd name="connsiteY0" fmla="*/ 64227 h 64227"/>
                  <a:gd name="connsiteX1" fmla="*/ 10435 w 10435"/>
                  <a:gd name="connsiteY1" fmla="*/ 23081 h 64227"/>
                  <a:gd name="connsiteX2" fmla="*/ 4276 w 10435"/>
                  <a:gd name="connsiteY2" fmla="*/ 23081 h 64227"/>
                  <a:gd name="connsiteX3" fmla="*/ 0 w 10435"/>
                  <a:gd name="connsiteY3" fmla="*/ 0 h 64227"/>
                  <a:gd name="connsiteX4" fmla="*/ 2098 w 10435"/>
                  <a:gd name="connsiteY4" fmla="*/ 64227 h 64227"/>
                  <a:gd name="connsiteX0" fmla="*/ 1876 w 10435"/>
                  <a:gd name="connsiteY0" fmla="*/ 21409 h 44490"/>
                  <a:gd name="connsiteX1" fmla="*/ 10435 w 10435"/>
                  <a:gd name="connsiteY1" fmla="*/ 44490 h 44490"/>
                  <a:gd name="connsiteX2" fmla="*/ 4276 w 10435"/>
                  <a:gd name="connsiteY2" fmla="*/ 44490 h 44490"/>
                  <a:gd name="connsiteX3" fmla="*/ 0 w 10435"/>
                  <a:gd name="connsiteY3" fmla="*/ 21409 h 44490"/>
                  <a:gd name="connsiteX4" fmla="*/ 1876 w 10435"/>
                  <a:gd name="connsiteY4" fmla="*/ 21409 h 44490"/>
                  <a:gd name="connsiteX0" fmla="*/ 1876 w 10435"/>
                  <a:gd name="connsiteY0" fmla="*/ 0 h 23081"/>
                  <a:gd name="connsiteX1" fmla="*/ 10435 w 10435"/>
                  <a:gd name="connsiteY1" fmla="*/ 23081 h 23081"/>
                  <a:gd name="connsiteX2" fmla="*/ 4276 w 10435"/>
                  <a:gd name="connsiteY2" fmla="*/ 23081 h 23081"/>
                  <a:gd name="connsiteX3" fmla="*/ 0 w 10435"/>
                  <a:gd name="connsiteY3" fmla="*/ 0 h 23081"/>
                  <a:gd name="connsiteX4" fmla="*/ 1876 w 10435"/>
                  <a:gd name="connsiteY4" fmla="*/ 0 h 23081"/>
                  <a:gd name="connsiteX0" fmla="*/ 2025 w 10584"/>
                  <a:gd name="connsiteY0" fmla="*/ 0 h 23081"/>
                  <a:gd name="connsiteX1" fmla="*/ 10584 w 10584"/>
                  <a:gd name="connsiteY1" fmla="*/ 23081 h 23081"/>
                  <a:gd name="connsiteX2" fmla="*/ 4425 w 10584"/>
                  <a:gd name="connsiteY2" fmla="*/ 23081 h 23081"/>
                  <a:gd name="connsiteX3" fmla="*/ 0 w 10584"/>
                  <a:gd name="connsiteY3" fmla="*/ 6271 h 23081"/>
                  <a:gd name="connsiteX4" fmla="*/ 2025 w 10584"/>
                  <a:gd name="connsiteY4" fmla="*/ 0 h 23081"/>
                  <a:gd name="connsiteX0" fmla="*/ 1869 w 10428"/>
                  <a:gd name="connsiteY0" fmla="*/ 0 h 23081"/>
                  <a:gd name="connsiteX1" fmla="*/ 10428 w 10428"/>
                  <a:gd name="connsiteY1" fmla="*/ 23081 h 23081"/>
                  <a:gd name="connsiteX2" fmla="*/ 4269 w 10428"/>
                  <a:gd name="connsiteY2" fmla="*/ 23081 h 23081"/>
                  <a:gd name="connsiteX3" fmla="*/ 0 w 10428"/>
                  <a:gd name="connsiteY3" fmla="*/ 0 h 23081"/>
                  <a:gd name="connsiteX4" fmla="*/ 1869 w 10428"/>
                  <a:gd name="connsiteY4" fmla="*/ 0 h 23081"/>
                  <a:gd name="connsiteX0" fmla="*/ 1869 w 10428"/>
                  <a:gd name="connsiteY0" fmla="*/ 0 h 23081"/>
                  <a:gd name="connsiteX1" fmla="*/ 10428 w 10428"/>
                  <a:gd name="connsiteY1" fmla="*/ 23081 h 23081"/>
                  <a:gd name="connsiteX2" fmla="*/ 4269 w 10428"/>
                  <a:gd name="connsiteY2" fmla="*/ 23081 h 23081"/>
                  <a:gd name="connsiteX3" fmla="*/ 0 w 10428"/>
                  <a:gd name="connsiteY3" fmla="*/ 1773 h 23081"/>
                  <a:gd name="connsiteX4" fmla="*/ 1869 w 10428"/>
                  <a:gd name="connsiteY4" fmla="*/ 0 h 23081"/>
                  <a:gd name="connsiteX0" fmla="*/ 1869 w 10428"/>
                  <a:gd name="connsiteY0" fmla="*/ 1148 h 24229"/>
                  <a:gd name="connsiteX1" fmla="*/ 10428 w 10428"/>
                  <a:gd name="connsiteY1" fmla="*/ 24229 h 24229"/>
                  <a:gd name="connsiteX2" fmla="*/ 4269 w 10428"/>
                  <a:gd name="connsiteY2" fmla="*/ 24229 h 24229"/>
                  <a:gd name="connsiteX3" fmla="*/ 0 w 10428"/>
                  <a:gd name="connsiteY3" fmla="*/ 2921 h 24229"/>
                  <a:gd name="connsiteX4" fmla="*/ 1869 w 10428"/>
                  <a:gd name="connsiteY4" fmla="*/ 1148 h 24229"/>
                  <a:gd name="connsiteX0" fmla="*/ 1869 w 10428"/>
                  <a:gd name="connsiteY0" fmla="*/ 1148 h 45192"/>
                  <a:gd name="connsiteX1" fmla="*/ 10428 w 10428"/>
                  <a:gd name="connsiteY1" fmla="*/ 45192 h 45192"/>
                  <a:gd name="connsiteX2" fmla="*/ 4269 w 10428"/>
                  <a:gd name="connsiteY2" fmla="*/ 24229 h 45192"/>
                  <a:gd name="connsiteX3" fmla="*/ 0 w 10428"/>
                  <a:gd name="connsiteY3" fmla="*/ 2921 h 45192"/>
                  <a:gd name="connsiteX4" fmla="*/ 1869 w 10428"/>
                  <a:gd name="connsiteY4" fmla="*/ 1148 h 45192"/>
                  <a:gd name="connsiteX0" fmla="*/ 1869 w 10428"/>
                  <a:gd name="connsiteY0" fmla="*/ 1148 h 45192"/>
                  <a:gd name="connsiteX1" fmla="*/ 10428 w 10428"/>
                  <a:gd name="connsiteY1" fmla="*/ 45192 h 45192"/>
                  <a:gd name="connsiteX2" fmla="*/ 4269 w 10428"/>
                  <a:gd name="connsiteY2" fmla="*/ 45192 h 45192"/>
                  <a:gd name="connsiteX3" fmla="*/ 0 w 10428"/>
                  <a:gd name="connsiteY3" fmla="*/ 2921 h 45192"/>
                  <a:gd name="connsiteX4" fmla="*/ 1869 w 10428"/>
                  <a:gd name="connsiteY4" fmla="*/ 1148 h 4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8" h="45192">
                    <a:moveTo>
                      <a:pt x="1869" y="1148"/>
                    </a:moveTo>
                    <a:lnTo>
                      <a:pt x="10428" y="45192"/>
                    </a:lnTo>
                    <a:lnTo>
                      <a:pt x="4269" y="45192"/>
                    </a:lnTo>
                    <a:lnTo>
                      <a:pt x="0" y="2921"/>
                    </a:lnTo>
                    <a:cubicBezTo>
                      <a:pt x="18" y="0"/>
                      <a:pt x="1246" y="1739"/>
                      <a:pt x="1869" y="1148"/>
                    </a:cubicBezTo>
                    <a:close/>
                  </a:path>
                </a:pathLst>
              </a:custGeom>
              <a:solidFill>
                <a:schemeClr val="bg2">
                  <a:alpha val="50195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 flipH="1" flipV="1">
                <a:off x="5234072" y="1193479"/>
                <a:ext cx="3600915" cy="3935684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0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  <a:gd name="connsiteX0" fmla="*/ 0 w 24601"/>
                  <a:gd name="connsiteY0" fmla="*/ 10804 h 10804"/>
                  <a:gd name="connsiteX1" fmla="*/ 24591 w 24601"/>
                  <a:gd name="connsiteY1" fmla="*/ 5816 h 10804"/>
                  <a:gd name="connsiteX2" fmla="*/ 24511 w 24601"/>
                  <a:gd name="connsiteY2" fmla="*/ 0 h 10804"/>
                  <a:gd name="connsiteX3" fmla="*/ 14651 w 24601"/>
                  <a:gd name="connsiteY3" fmla="*/ 9007 h 10804"/>
                  <a:gd name="connsiteX4" fmla="*/ 0 w 24601"/>
                  <a:gd name="connsiteY4" fmla="*/ 10804 h 10804"/>
                  <a:gd name="connsiteX0" fmla="*/ 0 w 24601"/>
                  <a:gd name="connsiteY0" fmla="*/ 10804 h 10804"/>
                  <a:gd name="connsiteX1" fmla="*/ 24591 w 24601"/>
                  <a:gd name="connsiteY1" fmla="*/ 5816 h 10804"/>
                  <a:gd name="connsiteX2" fmla="*/ 24511 w 24601"/>
                  <a:gd name="connsiteY2" fmla="*/ 0 h 10804"/>
                  <a:gd name="connsiteX3" fmla="*/ 69 w 24601"/>
                  <a:gd name="connsiteY3" fmla="*/ 9853 h 10804"/>
                  <a:gd name="connsiteX4" fmla="*/ 0 w 24601"/>
                  <a:gd name="connsiteY4" fmla="*/ 10804 h 10804"/>
                  <a:gd name="connsiteX0" fmla="*/ 0 w 24511"/>
                  <a:gd name="connsiteY0" fmla="*/ 10804 h 10804"/>
                  <a:gd name="connsiteX1" fmla="*/ 19392 w 24511"/>
                  <a:gd name="connsiteY1" fmla="*/ 10333 h 10804"/>
                  <a:gd name="connsiteX2" fmla="*/ 24511 w 24511"/>
                  <a:gd name="connsiteY2" fmla="*/ 0 h 10804"/>
                  <a:gd name="connsiteX3" fmla="*/ 69 w 24511"/>
                  <a:gd name="connsiteY3" fmla="*/ 9853 h 10804"/>
                  <a:gd name="connsiteX4" fmla="*/ 0 w 24511"/>
                  <a:gd name="connsiteY4" fmla="*/ 10804 h 10804"/>
                  <a:gd name="connsiteX0" fmla="*/ 0 w 24511"/>
                  <a:gd name="connsiteY0" fmla="*/ 10804 h 10804"/>
                  <a:gd name="connsiteX1" fmla="*/ 23784 w 24511"/>
                  <a:gd name="connsiteY1" fmla="*/ 8392 h 10804"/>
                  <a:gd name="connsiteX2" fmla="*/ 24511 w 24511"/>
                  <a:gd name="connsiteY2" fmla="*/ 0 h 10804"/>
                  <a:gd name="connsiteX3" fmla="*/ 69 w 24511"/>
                  <a:gd name="connsiteY3" fmla="*/ 9853 h 10804"/>
                  <a:gd name="connsiteX4" fmla="*/ 0 w 24511"/>
                  <a:gd name="connsiteY4" fmla="*/ 10804 h 10804"/>
                  <a:gd name="connsiteX0" fmla="*/ 0 w 24511"/>
                  <a:gd name="connsiteY0" fmla="*/ 10804 h 10804"/>
                  <a:gd name="connsiteX1" fmla="*/ 19203 w 24511"/>
                  <a:gd name="connsiteY1" fmla="*/ 10313 h 10804"/>
                  <a:gd name="connsiteX2" fmla="*/ 24511 w 24511"/>
                  <a:gd name="connsiteY2" fmla="*/ 0 h 10804"/>
                  <a:gd name="connsiteX3" fmla="*/ 69 w 24511"/>
                  <a:gd name="connsiteY3" fmla="*/ 9853 h 10804"/>
                  <a:gd name="connsiteX4" fmla="*/ 0 w 24511"/>
                  <a:gd name="connsiteY4" fmla="*/ 10804 h 10804"/>
                  <a:gd name="connsiteX0" fmla="*/ 0 w 19213"/>
                  <a:gd name="connsiteY0" fmla="*/ 6804 h 6804"/>
                  <a:gd name="connsiteX1" fmla="*/ 19203 w 19213"/>
                  <a:gd name="connsiteY1" fmla="*/ 6313 h 6804"/>
                  <a:gd name="connsiteX2" fmla="*/ 19203 w 19213"/>
                  <a:gd name="connsiteY2" fmla="*/ 0 h 6804"/>
                  <a:gd name="connsiteX3" fmla="*/ 69 w 19213"/>
                  <a:gd name="connsiteY3" fmla="*/ 5853 h 6804"/>
                  <a:gd name="connsiteX4" fmla="*/ 0 w 19213"/>
                  <a:gd name="connsiteY4" fmla="*/ 6804 h 6804"/>
                  <a:gd name="connsiteX0" fmla="*/ 0 w 10000"/>
                  <a:gd name="connsiteY0" fmla="*/ 10000 h 10000"/>
                  <a:gd name="connsiteX1" fmla="*/ 9995 w 10000"/>
                  <a:gd name="connsiteY1" fmla="*/ 9278 h 10000"/>
                  <a:gd name="connsiteX2" fmla="*/ 9995 w 10000"/>
                  <a:gd name="connsiteY2" fmla="*/ 0 h 10000"/>
                  <a:gd name="connsiteX3" fmla="*/ 36 w 10000"/>
                  <a:gd name="connsiteY3" fmla="*/ 8602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995 w 10000"/>
                  <a:gd name="connsiteY1" fmla="*/ 9278 h 10000"/>
                  <a:gd name="connsiteX2" fmla="*/ 9995 w 10000"/>
                  <a:gd name="connsiteY2" fmla="*/ 0 h 10000"/>
                  <a:gd name="connsiteX3" fmla="*/ 36 w 10000"/>
                  <a:gd name="connsiteY3" fmla="*/ 8602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995 w 10000"/>
                  <a:gd name="connsiteY1" fmla="*/ 9278 h 10000"/>
                  <a:gd name="connsiteX2" fmla="*/ 9995 w 10000"/>
                  <a:gd name="connsiteY2" fmla="*/ 0 h 10000"/>
                  <a:gd name="connsiteX3" fmla="*/ 36 w 10000"/>
                  <a:gd name="connsiteY3" fmla="*/ 8602 h 10000"/>
                  <a:gd name="connsiteX4" fmla="*/ 0 w 10000"/>
                  <a:gd name="connsiteY4" fmla="*/ 10000 h 10000"/>
                  <a:gd name="connsiteX0" fmla="*/ 0 w 10000"/>
                  <a:gd name="connsiteY0" fmla="*/ 8000 h 8000"/>
                  <a:gd name="connsiteX1" fmla="*/ 9995 w 10000"/>
                  <a:gd name="connsiteY1" fmla="*/ 7278 h 8000"/>
                  <a:gd name="connsiteX2" fmla="*/ 9363 w 10000"/>
                  <a:gd name="connsiteY2" fmla="*/ 0 h 8000"/>
                  <a:gd name="connsiteX3" fmla="*/ 36 w 10000"/>
                  <a:gd name="connsiteY3" fmla="*/ 6602 h 8000"/>
                  <a:gd name="connsiteX4" fmla="*/ 0 w 10000"/>
                  <a:gd name="connsiteY4" fmla="*/ 8000 h 8000"/>
                  <a:gd name="connsiteX0" fmla="*/ 0 w 10000"/>
                  <a:gd name="connsiteY0" fmla="*/ 10000 h 10000"/>
                  <a:gd name="connsiteX1" fmla="*/ 9995 w 10000"/>
                  <a:gd name="connsiteY1" fmla="*/ 9098 h 10000"/>
                  <a:gd name="connsiteX2" fmla="*/ 9363 w 10000"/>
                  <a:gd name="connsiteY2" fmla="*/ 0 h 10000"/>
                  <a:gd name="connsiteX3" fmla="*/ 36 w 10000"/>
                  <a:gd name="connsiteY3" fmla="*/ 8253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995 w 10000"/>
                  <a:gd name="connsiteY1" fmla="*/ 9098 h 10000"/>
                  <a:gd name="connsiteX2" fmla="*/ 9363 w 10000"/>
                  <a:gd name="connsiteY2" fmla="*/ 0 h 10000"/>
                  <a:gd name="connsiteX3" fmla="*/ 36 w 10000"/>
                  <a:gd name="connsiteY3" fmla="*/ 8253 h 10000"/>
                  <a:gd name="connsiteX4" fmla="*/ 0 w 10000"/>
                  <a:gd name="connsiteY4" fmla="*/ 10000 h 10000"/>
                  <a:gd name="connsiteX0" fmla="*/ 0 w 10000"/>
                  <a:gd name="connsiteY0" fmla="*/ 12539 h 12539"/>
                  <a:gd name="connsiteX1" fmla="*/ 9995 w 10000"/>
                  <a:gd name="connsiteY1" fmla="*/ 11637 h 12539"/>
                  <a:gd name="connsiteX2" fmla="*/ 10000 w 10000"/>
                  <a:gd name="connsiteY2" fmla="*/ 0 h 12539"/>
                  <a:gd name="connsiteX3" fmla="*/ 36 w 10000"/>
                  <a:gd name="connsiteY3" fmla="*/ 10792 h 12539"/>
                  <a:gd name="connsiteX4" fmla="*/ 0 w 10000"/>
                  <a:gd name="connsiteY4" fmla="*/ 12539 h 12539"/>
                  <a:gd name="connsiteX0" fmla="*/ 0 w 10028"/>
                  <a:gd name="connsiteY0" fmla="*/ 12539 h 12539"/>
                  <a:gd name="connsiteX1" fmla="*/ 9995 w 10028"/>
                  <a:gd name="connsiteY1" fmla="*/ 11637 h 12539"/>
                  <a:gd name="connsiteX2" fmla="*/ 10000 w 10028"/>
                  <a:gd name="connsiteY2" fmla="*/ 0 h 12539"/>
                  <a:gd name="connsiteX3" fmla="*/ 36 w 10028"/>
                  <a:gd name="connsiteY3" fmla="*/ 10792 h 12539"/>
                  <a:gd name="connsiteX4" fmla="*/ 0 w 10028"/>
                  <a:gd name="connsiteY4" fmla="*/ 12539 h 12539"/>
                  <a:gd name="connsiteX0" fmla="*/ 0 w 11749"/>
                  <a:gd name="connsiteY0" fmla="*/ 14529 h 14529"/>
                  <a:gd name="connsiteX1" fmla="*/ 9995 w 11749"/>
                  <a:gd name="connsiteY1" fmla="*/ 13627 h 14529"/>
                  <a:gd name="connsiteX2" fmla="*/ 11721 w 11749"/>
                  <a:gd name="connsiteY2" fmla="*/ 0 h 14529"/>
                  <a:gd name="connsiteX3" fmla="*/ 36 w 11749"/>
                  <a:gd name="connsiteY3" fmla="*/ 12782 h 14529"/>
                  <a:gd name="connsiteX4" fmla="*/ 0 w 11749"/>
                  <a:gd name="connsiteY4" fmla="*/ 14529 h 14529"/>
                  <a:gd name="connsiteX0" fmla="*/ 0 w 11721"/>
                  <a:gd name="connsiteY0" fmla="*/ 14529 h 14529"/>
                  <a:gd name="connsiteX1" fmla="*/ 9995 w 11721"/>
                  <a:gd name="connsiteY1" fmla="*/ 13627 h 14529"/>
                  <a:gd name="connsiteX2" fmla="*/ 11721 w 11721"/>
                  <a:gd name="connsiteY2" fmla="*/ 0 h 14529"/>
                  <a:gd name="connsiteX3" fmla="*/ 36 w 11721"/>
                  <a:gd name="connsiteY3" fmla="*/ 12782 h 14529"/>
                  <a:gd name="connsiteX4" fmla="*/ 0 w 11721"/>
                  <a:gd name="connsiteY4" fmla="*/ 14529 h 14529"/>
                  <a:gd name="connsiteX0" fmla="*/ 26 w 11747"/>
                  <a:gd name="connsiteY0" fmla="*/ 14529 h 14529"/>
                  <a:gd name="connsiteX1" fmla="*/ 10021 w 11747"/>
                  <a:gd name="connsiteY1" fmla="*/ 13627 h 14529"/>
                  <a:gd name="connsiteX2" fmla="*/ 11747 w 11747"/>
                  <a:gd name="connsiteY2" fmla="*/ 0 h 14529"/>
                  <a:gd name="connsiteX3" fmla="*/ 26 w 11747"/>
                  <a:gd name="connsiteY3" fmla="*/ 9721 h 14529"/>
                  <a:gd name="connsiteX4" fmla="*/ 26 w 11747"/>
                  <a:gd name="connsiteY4" fmla="*/ 14529 h 14529"/>
                  <a:gd name="connsiteX0" fmla="*/ 25 w 11747"/>
                  <a:gd name="connsiteY0" fmla="*/ 11540 h 13627"/>
                  <a:gd name="connsiteX1" fmla="*/ 10021 w 11747"/>
                  <a:gd name="connsiteY1" fmla="*/ 13627 h 13627"/>
                  <a:gd name="connsiteX2" fmla="*/ 11747 w 11747"/>
                  <a:gd name="connsiteY2" fmla="*/ 0 h 13627"/>
                  <a:gd name="connsiteX3" fmla="*/ 26 w 11747"/>
                  <a:gd name="connsiteY3" fmla="*/ 9721 h 13627"/>
                  <a:gd name="connsiteX4" fmla="*/ 25 w 11747"/>
                  <a:gd name="connsiteY4" fmla="*/ 11540 h 13627"/>
                  <a:gd name="connsiteX0" fmla="*/ 0 w 11722"/>
                  <a:gd name="connsiteY0" fmla="*/ 11540 h 13627"/>
                  <a:gd name="connsiteX1" fmla="*/ 9996 w 11722"/>
                  <a:gd name="connsiteY1" fmla="*/ 13627 h 13627"/>
                  <a:gd name="connsiteX2" fmla="*/ 11722 w 11722"/>
                  <a:gd name="connsiteY2" fmla="*/ 0 h 13627"/>
                  <a:gd name="connsiteX3" fmla="*/ 1 w 11722"/>
                  <a:gd name="connsiteY3" fmla="*/ 9721 h 13627"/>
                  <a:gd name="connsiteX4" fmla="*/ 0 w 11722"/>
                  <a:gd name="connsiteY4" fmla="*/ 11540 h 13627"/>
                  <a:gd name="connsiteX0" fmla="*/ 0 w 11722"/>
                  <a:gd name="connsiteY0" fmla="*/ 11540 h 13627"/>
                  <a:gd name="connsiteX1" fmla="*/ 9996 w 11722"/>
                  <a:gd name="connsiteY1" fmla="*/ 13627 h 13627"/>
                  <a:gd name="connsiteX2" fmla="*/ 11722 w 11722"/>
                  <a:gd name="connsiteY2" fmla="*/ 0 h 13627"/>
                  <a:gd name="connsiteX3" fmla="*/ 1 w 11722"/>
                  <a:gd name="connsiteY3" fmla="*/ 9721 h 13627"/>
                  <a:gd name="connsiteX4" fmla="*/ 0 w 11722"/>
                  <a:gd name="connsiteY4" fmla="*/ 11540 h 13627"/>
                  <a:gd name="connsiteX0" fmla="*/ 0 w 11722"/>
                  <a:gd name="connsiteY0" fmla="*/ 11540 h 13627"/>
                  <a:gd name="connsiteX1" fmla="*/ 9996 w 11722"/>
                  <a:gd name="connsiteY1" fmla="*/ 13627 h 13627"/>
                  <a:gd name="connsiteX2" fmla="*/ 11722 w 11722"/>
                  <a:gd name="connsiteY2" fmla="*/ 0 h 13627"/>
                  <a:gd name="connsiteX3" fmla="*/ 1 w 11722"/>
                  <a:gd name="connsiteY3" fmla="*/ 9721 h 13627"/>
                  <a:gd name="connsiteX4" fmla="*/ 0 w 11722"/>
                  <a:gd name="connsiteY4" fmla="*/ 11540 h 13627"/>
                  <a:gd name="connsiteX0" fmla="*/ 0 w 11722"/>
                  <a:gd name="connsiteY0" fmla="*/ 11540 h 13627"/>
                  <a:gd name="connsiteX1" fmla="*/ 9996 w 11722"/>
                  <a:gd name="connsiteY1" fmla="*/ 13627 h 13627"/>
                  <a:gd name="connsiteX2" fmla="*/ 11722 w 11722"/>
                  <a:gd name="connsiteY2" fmla="*/ 0 h 13627"/>
                  <a:gd name="connsiteX3" fmla="*/ 1 w 11722"/>
                  <a:gd name="connsiteY3" fmla="*/ 9721 h 13627"/>
                  <a:gd name="connsiteX4" fmla="*/ 0 w 11722"/>
                  <a:gd name="connsiteY4" fmla="*/ 11540 h 13627"/>
                  <a:gd name="connsiteX0" fmla="*/ 0 w 11722"/>
                  <a:gd name="connsiteY0" fmla="*/ 11540 h 19561"/>
                  <a:gd name="connsiteX1" fmla="*/ 9996 w 11722"/>
                  <a:gd name="connsiteY1" fmla="*/ 19561 h 19561"/>
                  <a:gd name="connsiteX2" fmla="*/ 11722 w 11722"/>
                  <a:gd name="connsiteY2" fmla="*/ 0 h 19561"/>
                  <a:gd name="connsiteX3" fmla="*/ 1 w 11722"/>
                  <a:gd name="connsiteY3" fmla="*/ 9721 h 19561"/>
                  <a:gd name="connsiteX4" fmla="*/ 0 w 11722"/>
                  <a:gd name="connsiteY4" fmla="*/ 11540 h 19561"/>
                  <a:gd name="connsiteX0" fmla="*/ 0 w 11722"/>
                  <a:gd name="connsiteY0" fmla="*/ 5606 h 13627"/>
                  <a:gd name="connsiteX1" fmla="*/ 9996 w 11722"/>
                  <a:gd name="connsiteY1" fmla="*/ 13627 h 13627"/>
                  <a:gd name="connsiteX2" fmla="*/ 11722 w 11722"/>
                  <a:gd name="connsiteY2" fmla="*/ 0 h 13627"/>
                  <a:gd name="connsiteX3" fmla="*/ 1 w 11722"/>
                  <a:gd name="connsiteY3" fmla="*/ 3787 h 13627"/>
                  <a:gd name="connsiteX4" fmla="*/ 0 w 11722"/>
                  <a:gd name="connsiteY4" fmla="*/ 5606 h 13627"/>
                  <a:gd name="connsiteX0" fmla="*/ 0 w 11722"/>
                  <a:gd name="connsiteY0" fmla="*/ 7153 h 15174"/>
                  <a:gd name="connsiteX1" fmla="*/ 9996 w 11722"/>
                  <a:gd name="connsiteY1" fmla="*/ 15174 h 15174"/>
                  <a:gd name="connsiteX2" fmla="*/ 11722 w 11722"/>
                  <a:gd name="connsiteY2" fmla="*/ 1547 h 15174"/>
                  <a:gd name="connsiteX3" fmla="*/ 0 w 11722"/>
                  <a:gd name="connsiteY3" fmla="*/ 0 h 15174"/>
                  <a:gd name="connsiteX4" fmla="*/ 0 w 11722"/>
                  <a:gd name="connsiteY4" fmla="*/ 7153 h 15174"/>
                  <a:gd name="connsiteX0" fmla="*/ 0 w 11722"/>
                  <a:gd name="connsiteY0" fmla="*/ 4283 h 15174"/>
                  <a:gd name="connsiteX1" fmla="*/ 9996 w 11722"/>
                  <a:gd name="connsiteY1" fmla="*/ 15174 h 15174"/>
                  <a:gd name="connsiteX2" fmla="*/ 11722 w 11722"/>
                  <a:gd name="connsiteY2" fmla="*/ 1547 h 15174"/>
                  <a:gd name="connsiteX3" fmla="*/ 0 w 11722"/>
                  <a:gd name="connsiteY3" fmla="*/ 0 h 15174"/>
                  <a:gd name="connsiteX4" fmla="*/ 0 w 11722"/>
                  <a:gd name="connsiteY4" fmla="*/ 4283 h 15174"/>
                  <a:gd name="connsiteX0" fmla="*/ 0 w 11722"/>
                  <a:gd name="connsiteY0" fmla="*/ 4860 h 15751"/>
                  <a:gd name="connsiteX1" fmla="*/ 9996 w 11722"/>
                  <a:gd name="connsiteY1" fmla="*/ 15751 h 15751"/>
                  <a:gd name="connsiteX2" fmla="*/ 11722 w 11722"/>
                  <a:gd name="connsiteY2" fmla="*/ 2124 h 15751"/>
                  <a:gd name="connsiteX3" fmla="*/ 378 w 11722"/>
                  <a:gd name="connsiteY3" fmla="*/ 0 h 15751"/>
                  <a:gd name="connsiteX4" fmla="*/ 0 w 11722"/>
                  <a:gd name="connsiteY4" fmla="*/ 4860 h 15751"/>
                  <a:gd name="connsiteX0" fmla="*/ 279 w 12001"/>
                  <a:gd name="connsiteY0" fmla="*/ 4860 h 15751"/>
                  <a:gd name="connsiteX1" fmla="*/ 10275 w 12001"/>
                  <a:gd name="connsiteY1" fmla="*/ 15751 h 15751"/>
                  <a:gd name="connsiteX2" fmla="*/ 12001 w 12001"/>
                  <a:gd name="connsiteY2" fmla="*/ 2124 h 15751"/>
                  <a:gd name="connsiteX3" fmla="*/ 657 w 12001"/>
                  <a:gd name="connsiteY3" fmla="*/ 0 h 15751"/>
                  <a:gd name="connsiteX4" fmla="*/ 279 w 12001"/>
                  <a:gd name="connsiteY4" fmla="*/ 4860 h 15751"/>
                  <a:gd name="connsiteX0" fmla="*/ 0 w 11722"/>
                  <a:gd name="connsiteY0" fmla="*/ 4860 h 15751"/>
                  <a:gd name="connsiteX1" fmla="*/ 9996 w 11722"/>
                  <a:gd name="connsiteY1" fmla="*/ 15751 h 15751"/>
                  <a:gd name="connsiteX2" fmla="*/ 11722 w 11722"/>
                  <a:gd name="connsiteY2" fmla="*/ 2124 h 15751"/>
                  <a:gd name="connsiteX3" fmla="*/ 378 w 11722"/>
                  <a:gd name="connsiteY3" fmla="*/ 0 h 15751"/>
                  <a:gd name="connsiteX4" fmla="*/ 0 w 11722"/>
                  <a:gd name="connsiteY4" fmla="*/ 4860 h 15751"/>
                  <a:gd name="connsiteX0" fmla="*/ 378 w 12100"/>
                  <a:gd name="connsiteY0" fmla="*/ 4860 h 15751"/>
                  <a:gd name="connsiteX1" fmla="*/ 10374 w 12100"/>
                  <a:gd name="connsiteY1" fmla="*/ 15751 h 15751"/>
                  <a:gd name="connsiteX2" fmla="*/ 12100 w 12100"/>
                  <a:gd name="connsiteY2" fmla="*/ 2124 h 15751"/>
                  <a:gd name="connsiteX3" fmla="*/ 756 w 12100"/>
                  <a:gd name="connsiteY3" fmla="*/ 0 h 15751"/>
                  <a:gd name="connsiteX4" fmla="*/ 378 w 12100"/>
                  <a:gd name="connsiteY4" fmla="*/ 4860 h 15751"/>
                  <a:gd name="connsiteX0" fmla="*/ 236 w 11958"/>
                  <a:gd name="connsiteY0" fmla="*/ 3396 h 14287"/>
                  <a:gd name="connsiteX1" fmla="*/ 10232 w 11958"/>
                  <a:gd name="connsiteY1" fmla="*/ 14287 h 14287"/>
                  <a:gd name="connsiteX2" fmla="*/ 11958 w 11958"/>
                  <a:gd name="connsiteY2" fmla="*/ 660 h 14287"/>
                  <a:gd name="connsiteX3" fmla="*/ 756 w 11958"/>
                  <a:gd name="connsiteY3" fmla="*/ 0 h 14287"/>
                  <a:gd name="connsiteX4" fmla="*/ 236 w 11958"/>
                  <a:gd name="connsiteY4" fmla="*/ 3396 h 14287"/>
                  <a:gd name="connsiteX0" fmla="*/ 378 w 12100"/>
                  <a:gd name="connsiteY0" fmla="*/ 4697 h 15588"/>
                  <a:gd name="connsiteX1" fmla="*/ 10374 w 12100"/>
                  <a:gd name="connsiteY1" fmla="*/ 15588 h 15588"/>
                  <a:gd name="connsiteX2" fmla="*/ 12100 w 12100"/>
                  <a:gd name="connsiteY2" fmla="*/ 1961 h 15588"/>
                  <a:gd name="connsiteX3" fmla="*/ 756 w 12100"/>
                  <a:gd name="connsiteY3" fmla="*/ 0 h 15588"/>
                  <a:gd name="connsiteX4" fmla="*/ 378 w 12100"/>
                  <a:gd name="connsiteY4" fmla="*/ 4697 h 15588"/>
                  <a:gd name="connsiteX0" fmla="*/ 571 w 12100"/>
                  <a:gd name="connsiteY0" fmla="*/ 5038 h 15588"/>
                  <a:gd name="connsiteX1" fmla="*/ 10374 w 12100"/>
                  <a:gd name="connsiteY1" fmla="*/ 15588 h 15588"/>
                  <a:gd name="connsiteX2" fmla="*/ 12100 w 12100"/>
                  <a:gd name="connsiteY2" fmla="*/ 1961 h 15588"/>
                  <a:gd name="connsiteX3" fmla="*/ 756 w 12100"/>
                  <a:gd name="connsiteY3" fmla="*/ 0 h 15588"/>
                  <a:gd name="connsiteX4" fmla="*/ 571 w 12100"/>
                  <a:gd name="connsiteY4" fmla="*/ 5038 h 15588"/>
                  <a:gd name="connsiteX0" fmla="*/ 571 w 12100"/>
                  <a:gd name="connsiteY0" fmla="*/ 5038 h 15588"/>
                  <a:gd name="connsiteX1" fmla="*/ 10374 w 12100"/>
                  <a:gd name="connsiteY1" fmla="*/ 15588 h 15588"/>
                  <a:gd name="connsiteX2" fmla="*/ 12100 w 12100"/>
                  <a:gd name="connsiteY2" fmla="*/ 1961 h 15588"/>
                  <a:gd name="connsiteX3" fmla="*/ 756 w 12100"/>
                  <a:gd name="connsiteY3" fmla="*/ 0 h 15588"/>
                  <a:gd name="connsiteX4" fmla="*/ 571 w 12100"/>
                  <a:gd name="connsiteY4" fmla="*/ 5038 h 15588"/>
                  <a:gd name="connsiteX0" fmla="*/ 571 w 12100"/>
                  <a:gd name="connsiteY0" fmla="*/ 5089 h 15588"/>
                  <a:gd name="connsiteX1" fmla="*/ 10374 w 12100"/>
                  <a:gd name="connsiteY1" fmla="*/ 15588 h 15588"/>
                  <a:gd name="connsiteX2" fmla="*/ 12100 w 12100"/>
                  <a:gd name="connsiteY2" fmla="*/ 1961 h 15588"/>
                  <a:gd name="connsiteX3" fmla="*/ 756 w 12100"/>
                  <a:gd name="connsiteY3" fmla="*/ 0 h 15588"/>
                  <a:gd name="connsiteX4" fmla="*/ 571 w 12100"/>
                  <a:gd name="connsiteY4" fmla="*/ 5089 h 15588"/>
                  <a:gd name="connsiteX0" fmla="*/ 571 w 12100"/>
                  <a:gd name="connsiteY0" fmla="*/ 5089 h 15588"/>
                  <a:gd name="connsiteX1" fmla="*/ 10374 w 12100"/>
                  <a:gd name="connsiteY1" fmla="*/ 15588 h 15588"/>
                  <a:gd name="connsiteX2" fmla="*/ 12100 w 12100"/>
                  <a:gd name="connsiteY2" fmla="*/ 1961 h 15588"/>
                  <a:gd name="connsiteX3" fmla="*/ 756 w 12100"/>
                  <a:gd name="connsiteY3" fmla="*/ 0 h 15588"/>
                  <a:gd name="connsiteX4" fmla="*/ 571 w 12100"/>
                  <a:gd name="connsiteY4" fmla="*/ 5089 h 15588"/>
                  <a:gd name="connsiteX0" fmla="*/ 1744 w 13273"/>
                  <a:gd name="connsiteY0" fmla="*/ 5089 h 15588"/>
                  <a:gd name="connsiteX1" fmla="*/ 11547 w 13273"/>
                  <a:gd name="connsiteY1" fmla="*/ 15588 h 15588"/>
                  <a:gd name="connsiteX2" fmla="*/ 13273 w 13273"/>
                  <a:gd name="connsiteY2" fmla="*/ 1961 h 15588"/>
                  <a:gd name="connsiteX3" fmla="*/ 1929 w 13273"/>
                  <a:gd name="connsiteY3" fmla="*/ 0 h 15588"/>
                  <a:gd name="connsiteX4" fmla="*/ 1697 w 13273"/>
                  <a:gd name="connsiteY4" fmla="*/ 4661 h 15588"/>
                  <a:gd name="connsiteX5" fmla="*/ 1744 w 13273"/>
                  <a:gd name="connsiteY5" fmla="*/ 5089 h 15588"/>
                  <a:gd name="connsiteX0" fmla="*/ 1744 w 13273"/>
                  <a:gd name="connsiteY0" fmla="*/ 5089 h 15588"/>
                  <a:gd name="connsiteX1" fmla="*/ 11547 w 13273"/>
                  <a:gd name="connsiteY1" fmla="*/ 15588 h 15588"/>
                  <a:gd name="connsiteX2" fmla="*/ 13273 w 13273"/>
                  <a:gd name="connsiteY2" fmla="*/ 1961 h 15588"/>
                  <a:gd name="connsiteX3" fmla="*/ 1929 w 13273"/>
                  <a:gd name="connsiteY3" fmla="*/ 0 h 15588"/>
                  <a:gd name="connsiteX4" fmla="*/ 1514 w 13273"/>
                  <a:gd name="connsiteY4" fmla="*/ 4522 h 15588"/>
                  <a:gd name="connsiteX5" fmla="*/ 1744 w 13273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1412 w 13171"/>
                  <a:gd name="connsiteY4" fmla="*/ 4522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1412 w 13171"/>
                  <a:gd name="connsiteY4" fmla="*/ 4522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1412 w 13171"/>
                  <a:gd name="connsiteY4" fmla="*/ 4522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1412 w 13171"/>
                  <a:gd name="connsiteY4" fmla="*/ 4522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2300 w 13171"/>
                  <a:gd name="connsiteY4" fmla="*/ 3575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2300 w 13171"/>
                  <a:gd name="connsiteY4" fmla="*/ 3575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2300 w 13171"/>
                  <a:gd name="connsiteY4" fmla="*/ 3575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1662 w 13171"/>
                  <a:gd name="connsiteY4" fmla="*/ 3888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1662 w 13171"/>
                  <a:gd name="connsiteY4" fmla="*/ 3888 h 15588"/>
                  <a:gd name="connsiteX5" fmla="*/ 1642 w 13171"/>
                  <a:gd name="connsiteY5" fmla="*/ 5089 h 15588"/>
                  <a:gd name="connsiteX0" fmla="*/ 1642 w 13171"/>
                  <a:gd name="connsiteY0" fmla="*/ 5089 h 15588"/>
                  <a:gd name="connsiteX1" fmla="*/ 11445 w 13171"/>
                  <a:gd name="connsiteY1" fmla="*/ 15588 h 15588"/>
                  <a:gd name="connsiteX2" fmla="*/ 13171 w 13171"/>
                  <a:gd name="connsiteY2" fmla="*/ 1961 h 15588"/>
                  <a:gd name="connsiteX3" fmla="*/ 1827 w 13171"/>
                  <a:gd name="connsiteY3" fmla="*/ 0 h 15588"/>
                  <a:gd name="connsiteX4" fmla="*/ 1662 w 13171"/>
                  <a:gd name="connsiteY4" fmla="*/ 3888 h 15588"/>
                  <a:gd name="connsiteX5" fmla="*/ 1642 w 13171"/>
                  <a:gd name="connsiteY5" fmla="*/ 5089 h 15588"/>
                  <a:gd name="connsiteX0" fmla="*/ 658 w 12187"/>
                  <a:gd name="connsiteY0" fmla="*/ 5089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678 w 12187"/>
                  <a:gd name="connsiteY4" fmla="*/ 3888 h 15588"/>
                  <a:gd name="connsiteX5" fmla="*/ 658 w 12187"/>
                  <a:gd name="connsiteY5" fmla="*/ 5089 h 15588"/>
                  <a:gd name="connsiteX0" fmla="*/ 428 w 12187"/>
                  <a:gd name="connsiteY0" fmla="*/ 4795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678 w 12187"/>
                  <a:gd name="connsiteY4" fmla="*/ 3888 h 15588"/>
                  <a:gd name="connsiteX5" fmla="*/ 428 w 12187"/>
                  <a:gd name="connsiteY5" fmla="*/ 4795 h 15588"/>
                  <a:gd name="connsiteX0" fmla="*/ 667 w 12426"/>
                  <a:gd name="connsiteY0" fmla="*/ 4795 h 15588"/>
                  <a:gd name="connsiteX1" fmla="*/ 10700 w 12426"/>
                  <a:gd name="connsiteY1" fmla="*/ 15588 h 15588"/>
                  <a:gd name="connsiteX2" fmla="*/ 12426 w 12426"/>
                  <a:gd name="connsiteY2" fmla="*/ 1961 h 15588"/>
                  <a:gd name="connsiteX3" fmla="*/ 1082 w 12426"/>
                  <a:gd name="connsiteY3" fmla="*/ 0 h 15588"/>
                  <a:gd name="connsiteX4" fmla="*/ 917 w 12426"/>
                  <a:gd name="connsiteY4" fmla="*/ 3888 h 15588"/>
                  <a:gd name="connsiteX5" fmla="*/ 667 w 12426"/>
                  <a:gd name="connsiteY5" fmla="*/ 4795 h 15588"/>
                  <a:gd name="connsiteX0" fmla="*/ 667 w 12426"/>
                  <a:gd name="connsiteY0" fmla="*/ 4795 h 15588"/>
                  <a:gd name="connsiteX1" fmla="*/ 10700 w 12426"/>
                  <a:gd name="connsiteY1" fmla="*/ 15588 h 15588"/>
                  <a:gd name="connsiteX2" fmla="*/ 12426 w 12426"/>
                  <a:gd name="connsiteY2" fmla="*/ 1961 h 15588"/>
                  <a:gd name="connsiteX3" fmla="*/ 1082 w 12426"/>
                  <a:gd name="connsiteY3" fmla="*/ 0 h 15588"/>
                  <a:gd name="connsiteX4" fmla="*/ 917 w 12426"/>
                  <a:gd name="connsiteY4" fmla="*/ 3888 h 15588"/>
                  <a:gd name="connsiteX5" fmla="*/ 667 w 12426"/>
                  <a:gd name="connsiteY5" fmla="*/ 4795 h 15588"/>
                  <a:gd name="connsiteX0" fmla="*/ 667 w 12426"/>
                  <a:gd name="connsiteY0" fmla="*/ 4795 h 15588"/>
                  <a:gd name="connsiteX1" fmla="*/ 10700 w 12426"/>
                  <a:gd name="connsiteY1" fmla="*/ 15588 h 15588"/>
                  <a:gd name="connsiteX2" fmla="*/ 12426 w 12426"/>
                  <a:gd name="connsiteY2" fmla="*/ 1961 h 15588"/>
                  <a:gd name="connsiteX3" fmla="*/ 1082 w 12426"/>
                  <a:gd name="connsiteY3" fmla="*/ 0 h 15588"/>
                  <a:gd name="connsiteX4" fmla="*/ 917 w 12426"/>
                  <a:gd name="connsiteY4" fmla="*/ 3888 h 15588"/>
                  <a:gd name="connsiteX5" fmla="*/ 667 w 12426"/>
                  <a:gd name="connsiteY5" fmla="*/ 4795 h 15588"/>
                  <a:gd name="connsiteX0" fmla="*/ 733 w 12187"/>
                  <a:gd name="connsiteY0" fmla="*/ 5117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678 w 12187"/>
                  <a:gd name="connsiteY4" fmla="*/ 3888 h 15588"/>
                  <a:gd name="connsiteX5" fmla="*/ 733 w 12187"/>
                  <a:gd name="connsiteY5" fmla="*/ 5117 h 15588"/>
                  <a:gd name="connsiteX0" fmla="*/ 733 w 12187"/>
                  <a:gd name="connsiteY0" fmla="*/ 5117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678 w 12187"/>
                  <a:gd name="connsiteY4" fmla="*/ 3888 h 15588"/>
                  <a:gd name="connsiteX5" fmla="*/ 733 w 12187"/>
                  <a:gd name="connsiteY5" fmla="*/ 5117 h 15588"/>
                  <a:gd name="connsiteX0" fmla="*/ 733 w 12187"/>
                  <a:gd name="connsiteY0" fmla="*/ 5117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428 w 12187"/>
                  <a:gd name="connsiteY4" fmla="*/ 4494 h 15588"/>
                  <a:gd name="connsiteX5" fmla="*/ 733 w 12187"/>
                  <a:gd name="connsiteY5" fmla="*/ 5117 h 15588"/>
                  <a:gd name="connsiteX0" fmla="*/ 733 w 12187"/>
                  <a:gd name="connsiteY0" fmla="*/ 5117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428 w 12187"/>
                  <a:gd name="connsiteY4" fmla="*/ 4494 h 15588"/>
                  <a:gd name="connsiteX5" fmla="*/ 733 w 12187"/>
                  <a:gd name="connsiteY5" fmla="*/ 5117 h 15588"/>
                  <a:gd name="connsiteX0" fmla="*/ 733 w 12187"/>
                  <a:gd name="connsiteY0" fmla="*/ 5117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428 w 12187"/>
                  <a:gd name="connsiteY4" fmla="*/ 4494 h 15588"/>
                  <a:gd name="connsiteX5" fmla="*/ 733 w 12187"/>
                  <a:gd name="connsiteY5" fmla="*/ 5117 h 15588"/>
                  <a:gd name="connsiteX0" fmla="*/ 733 w 12187"/>
                  <a:gd name="connsiteY0" fmla="*/ 5117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428 w 12187"/>
                  <a:gd name="connsiteY4" fmla="*/ 4494 h 15588"/>
                  <a:gd name="connsiteX5" fmla="*/ 733 w 12187"/>
                  <a:gd name="connsiteY5" fmla="*/ 5117 h 15588"/>
                  <a:gd name="connsiteX0" fmla="*/ 733 w 12187"/>
                  <a:gd name="connsiteY0" fmla="*/ 5117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428 w 12187"/>
                  <a:gd name="connsiteY4" fmla="*/ 4494 h 15588"/>
                  <a:gd name="connsiteX5" fmla="*/ 733 w 12187"/>
                  <a:gd name="connsiteY5" fmla="*/ 5117 h 15588"/>
                  <a:gd name="connsiteX0" fmla="*/ 733 w 12187"/>
                  <a:gd name="connsiteY0" fmla="*/ 5117 h 15588"/>
                  <a:gd name="connsiteX1" fmla="*/ 10461 w 12187"/>
                  <a:gd name="connsiteY1" fmla="*/ 15588 h 15588"/>
                  <a:gd name="connsiteX2" fmla="*/ 12187 w 12187"/>
                  <a:gd name="connsiteY2" fmla="*/ 1961 h 15588"/>
                  <a:gd name="connsiteX3" fmla="*/ 843 w 12187"/>
                  <a:gd name="connsiteY3" fmla="*/ 0 h 15588"/>
                  <a:gd name="connsiteX4" fmla="*/ 428 w 12187"/>
                  <a:gd name="connsiteY4" fmla="*/ 4494 h 15588"/>
                  <a:gd name="connsiteX5" fmla="*/ 733 w 12187"/>
                  <a:gd name="connsiteY5" fmla="*/ 5117 h 15588"/>
                  <a:gd name="connsiteX0" fmla="*/ 1842 w 13296"/>
                  <a:gd name="connsiteY0" fmla="*/ 5367 h 15838"/>
                  <a:gd name="connsiteX1" fmla="*/ 11570 w 13296"/>
                  <a:gd name="connsiteY1" fmla="*/ 15838 h 15838"/>
                  <a:gd name="connsiteX2" fmla="*/ 13296 w 13296"/>
                  <a:gd name="connsiteY2" fmla="*/ 2211 h 15838"/>
                  <a:gd name="connsiteX3" fmla="*/ 1952 w 13296"/>
                  <a:gd name="connsiteY3" fmla="*/ 250 h 15838"/>
                  <a:gd name="connsiteX4" fmla="*/ 1585 w 13296"/>
                  <a:gd name="connsiteY4" fmla="*/ 749 h 15838"/>
                  <a:gd name="connsiteX5" fmla="*/ 1537 w 13296"/>
                  <a:gd name="connsiteY5" fmla="*/ 4744 h 15838"/>
                  <a:gd name="connsiteX6" fmla="*/ 1842 w 13296"/>
                  <a:gd name="connsiteY6" fmla="*/ 5367 h 15838"/>
                  <a:gd name="connsiteX0" fmla="*/ 1842 w 13296"/>
                  <a:gd name="connsiteY0" fmla="*/ 5361 h 15832"/>
                  <a:gd name="connsiteX1" fmla="*/ 11570 w 13296"/>
                  <a:gd name="connsiteY1" fmla="*/ 15832 h 15832"/>
                  <a:gd name="connsiteX2" fmla="*/ 13296 w 13296"/>
                  <a:gd name="connsiteY2" fmla="*/ 2205 h 15832"/>
                  <a:gd name="connsiteX3" fmla="*/ 1952 w 13296"/>
                  <a:gd name="connsiteY3" fmla="*/ 244 h 15832"/>
                  <a:gd name="connsiteX4" fmla="*/ 1585 w 13296"/>
                  <a:gd name="connsiteY4" fmla="*/ 743 h 15832"/>
                  <a:gd name="connsiteX5" fmla="*/ 1537 w 13296"/>
                  <a:gd name="connsiteY5" fmla="*/ 4738 h 15832"/>
                  <a:gd name="connsiteX6" fmla="*/ 1842 w 13296"/>
                  <a:gd name="connsiteY6" fmla="*/ 5361 h 15832"/>
                  <a:gd name="connsiteX0" fmla="*/ 616 w 12070"/>
                  <a:gd name="connsiteY0" fmla="*/ 5281 h 15752"/>
                  <a:gd name="connsiteX1" fmla="*/ 10344 w 12070"/>
                  <a:gd name="connsiteY1" fmla="*/ 15752 h 15752"/>
                  <a:gd name="connsiteX2" fmla="*/ 12070 w 12070"/>
                  <a:gd name="connsiteY2" fmla="*/ 2125 h 15752"/>
                  <a:gd name="connsiteX3" fmla="*/ 726 w 12070"/>
                  <a:gd name="connsiteY3" fmla="*/ 164 h 15752"/>
                  <a:gd name="connsiteX4" fmla="*/ 359 w 12070"/>
                  <a:gd name="connsiteY4" fmla="*/ 663 h 15752"/>
                  <a:gd name="connsiteX5" fmla="*/ 311 w 12070"/>
                  <a:gd name="connsiteY5" fmla="*/ 4658 h 15752"/>
                  <a:gd name="connsiteX6" fmla="*/ 616 w 12070"/>
                  <a:gd name="connsiteY6" fmla="*/ 5281 h 15752"/>
                  <a:gd name="connsiteX0" fmla="*/ 348 w 11802"/>
                  <a:gd name="connsiteY0" fmla="*/ 5186 h 15657"/>
                  <a:gd name="connsiteX1" fmla="*/ 10076 w 11802"/>
                  <a:gd name="connsiteY1" fmla="*/ 15657 h 15657"/>
                  <a:gd name="connsiteX2" fmla="*/ 11802 w 11802"/>
                  <a:gd name="connsiteY2" fmla="*/ 2030 h 15657"/>
                  <a:gd name="connsiteX3" fmla="*/ 458 w 11802"/>
                  <a:gd name="connsiteY3" fmla="*/ 69 h 15657"/>
                  <a:gd name="connsiteX4" fmla="*/ 91 w 11802"/>
                  <a:gd name="connsiteY4" fmla="*/ 568 h 15657"/>
                  <a:gd name="connsiteX5" fmla="*/ 43 w 11802"/>
                  <a:gd name="connsiteY5" fmla="*/ 4563 h 15657"/>
                  <a:gd name="connsiteX6" fmla="*/ 348 w 11802"/>
                  <a:gd name="connsiteY6" fmla="*/ 5186 h 15657"/>
                  <a:gd name="connsiteX0" fmla="*/ 374 w 11828"/>
                  <a:gd name="connsiteY0" fmla="*/ 5186 h 15657"/>
                  <a:gd name="connsiteX1" fmla="*/ 10102 w 11828"/>
                  <a:gd name="connsiteY1" fmla="*/ 15657 h 15657"/>
                  <a:gd name="connsiteX2" fmla="*/ 11828 w 11828"/>
                  <a:gd name="connsiteY2" fmla="*/ 2030 h 15657"/>
                  <a:gd name="connsiteX3" fmla="*/ 484 w 11828"/>
                  <a:gd name="connsiteY3" fmla="*/ 69 h 15657"/>
                  <a:gd name="connsiteX4" fmla="*/ 69 w 11828"/>
                  <a:gd name="connsiteY4" fmla="*/ 625 h 15657"/>
                  <a:gd name="connsiteX5" fmla="*/ 69 w 11828"/>
                  <a:gd name="connsiteY5" fmla="*/ 4563 h 15657"/>
                  <a:gd name="connsiteX6" fmla="*/ 374 w 11828"/>
                  <a:gd name="connsiteY6" fmla="*/ 5186 h 15657"/>
                  <a:gd name="connsiteX0" fmla="*/ 374 w 11828"/>
                  <a:gd name="connsiteY0" fmla="*/ 5186 h 15657"/>
                  <a:gd name="connsiteX1" fmla="*/ 10102 w 11828"/>
                  <a:gd name="connsiteY1" fmla="*/ 15657 h 15657"/>
                  <a:gd name="connsiteX2" fmla="*/ 11828 w 11828"/>
                  <a:gd name="connsiteY2" fmla="*/ 2030 h 15657"/>
                  <a:gd name="connsiteX3" fmla="*/ 484 w 11828"/>
                  <a:gd name="connsiteY3" fmla="*/ 69 h 15657"/>
                  <a:gd name="connsiteX4" fmla="*/ 69 w 11828"/>
                  <a:gd name="connsiteY4" fmla="*/ 625 h 15657"/>
                  <a:gd name="connsiteX5" fmla="*/ 69 w 11828"/>
                  <a:gd name="connsiteY5" fmla="*/ 4563 h 15657"/>
                  <a:gd name="connsiteX6" fmla="*/ 374 w 11828"/>
                  <a:gd name="connsiteY6" fmla="*/ 5186 h 15657"/>
                  <a:gd name="connsiteX0" fmla="*/ 333 w 11787"/>
                  <a:gd name="connsiteY0" fmla="*/ 5186 h 15657"/>
                  <a:gd name="connsiteX1" fmla="*/ 10061 w 11787"/>
                  <a:gd name="connsiteY1" fmla="*/ 15657 h 15657"/>
                  <a:gd name="connsiteX2" fmla="*/ 11787 w 11787"/>
                  <a:gd name="connsiteY2" fmla="*/ 2030 h 15657"/>
                  <a:gd name="connsiteX3" fmla="*/ 443 w 11787"/>
                  <a:gd name="connsiteY3" fmla="*/ 69 h 15657"/>
                  <a:gd name="connsiteX4" fmla="*/ 28 w 11787"/>
                  <a:gd name="connsiteY4" fmla="*/ 625 h 15657"/>
                  <a:gd name="connsiteX5" fmla="*/ 28 w 11787"/>
                  <a:gd name="connsiteY5" fmla="*/ 4563 h 15657"/>
                  <a:gd name="connsiteX6" fmla="*/ 333 w 11787"/>
                  <a:gd name="connsiteY6" fmla="*/ 5186 h 15657"/>
                  <a:gd name="connsiteX0" fmla="*/ 333 w 11787"/>
                  <a:gd name="connsiteY0" fmla="*/ 5186 h 15657"/>
                  <a:gd name="connsiteX1" fmla="*/ 10061 w 11787"/>
                  <a:gd name="connsiteY1" fmla="*/ 15657 h 15657"/>
                  <a:gd name="connsiteX2" fmla="*/ 11787 w 11787"/>
                  <a:gd name="connsiteY2" fmla="*/ 2030 h 15657"/>
                  <a:gd name="connsiteX3" fmla="*/ 443 w 11787"/>
                  <a:gd name="connsiteY3" fmla="*/ 69 h 15657"/>
                  <a:gd name="connsiteX4" fmla="*/ 28 w 11787"/>
                  <a:gd name="connsiteY4" fmla="*/ 625 h 15657"/>
                  <a:gd name="connsiteX5" fmla="*/ 28 w 11787"/>
                  <a:gd name="connsiteY5" fmla="*/ 4563 h 15657"/>
                  <a:gd name="connsiteX6" fmla="*/ 333 w 11787"/>
                  <a:gd name="connsiteY6" fmla="*/ 5186 h 15657"/>
                  <a:gd name="connsiteX0" fmla="*/ 305 w 11759"/>
                  <a:gd name="connsiteY0" fmla="*/ 5186 h 15657"/>
                  <a:gd name="connsiteX1" fmla="*/ 10033 w 11759"/>
                  <a:gd name="connsiteY1" fmla="*/ 15657 h 15657"/>
                  <a:gd name="connsiteX2" fmla="*/ 11759 w 11759"/>
                  <a:gd name="connsiteY2" fmla="*/ 2030 h 15657"/>
                  <a:gd name="connsiteX3" fmla="*/ 415 w 11759"/>
                  <a:gd name="connsiteY3" fmla="*/ 69 h 15657"/>
                  <a:gd name="connsiteX4" fmla="*/ 0 w 11759"/>
                  <a:gd name="connsiteY4" fmla="*/ 625 h 15657"/>
                  <a:gd name="connsiteX5" fmla="*/ 0 w 11759"/>
                  <a:gd name="connsiteY5" fmla="*/ 4563 h 15657"/>
                  <a:gd name="connsiteX6" fmla="*/ 305 w 11759"/>
                  <a:gd name="connsiteY6" fmla="*/ 5186 h 15657"/>
                  <a:gd name="connsiteX0" fmla="*/ 305 w 11759"/>
                  <a:gd name="connsiteY0" fmla="*/ 5186 h 15657"/>
                  <a:gd name="connsiteX1" fmla="*/ 10033 w 11759"/>
                  <a:gd name="connsiteY1" fmla="*/ 15657 h 15657"/>
                  <a:gd name="connsiteX2" fmla="*/ 11759 w 11759"/>
                  <a:gd name="connsiteY2" fmla="*/ 3960 h 15657"/>
                  <a:gd name="connsiteX3" fmla="*/ 415 w 11759"/>
                  <a:gd name="connsiteY3" fmla="*/ 69 h 15657"/>
                  <a:gd name="connsiteX4" fmla="*/ 0 w 11759"/>
                  <a:gd name="connsiteY4" fmla="*/ 625 h 15657"/>
                  <a:gd name="connsiteX5" fmla="*/ 0 w 11759"/>
                  <a:gd name="connsiteY5" fmla="*/ 4563 h 15657"/>
                  <a:gd name="connsiteX6" fmla="*/ 305 w 11759"/>
                  <a:gd name="connsiteY6" fmla="*/ 5186 h 1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59" h="15657">
                    <a:moveTo>
                      <a:pt x="305" y="5186"/>
                    </a:moveTo>
                    <a:lnTo>
                      <a:pt x="10033" y="15657"/>
                    </a:lnTo>
                    <a:lnTo>
                      <a:pt x="11759" y="3960"/>
                    </a:lnTo>
                    <a:lnTo>
                      <a:pt x="415" y="69"/>
                    </a:lnTo>
                    <a:cubicBezTo>
                      <a:pt x="181" y="0"/>
                      <a:pt x="63" y="455"/>
                      <a:pt x="0" y="625"/>
                    </a:cubicBezTo>
                    <a:lnTo>
                      <a:pt x="0" y="4563"/>
                    </a:lnTo>
                    <a:cubicBezTo>
                      <a:pt x="120" y="4822"/>
                      <a:pt x="2" y="4874"/>
                      <a:pt x="305" y="5186"/>
                    </a:cubicBezTo>
                    <a:close/>
                  </a:path>
                </a:pathLst>
              </a:custGeom>
              <a:solidFill>
                <a:schemeClr val="bg2">
                  <a:alpha val="25098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ound Diagonal Corner Rectangle 26"/>
            <p:cNvSpPr/>
            <p:nvPr/>
          </p:nvSpPr>
          <p:spPr bwMode="auto">
            <a:xfrm>
              <a:off x="221796" y="1193475"/>
              <a:ext cx="5540829" cy="2940376"/>
            </a:xfrm>
            <a:prstGeom prst="round2Diag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609600" lvl="1" indent="-609600" algn="ctr">
                <a:spcBef>
                  <a:spcPct val="20000"/>
                </a:spcBef>
                <a:defRPr/>
              </a:pP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 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safe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instructions</a:t>
              </a:r>
            </a:p>
            <a:p>
              <a:pPr marL="234950" lvl="1" indent="-2349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34950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Instructions with outputs inherently “covered” by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symptom-generating</a:t>
              </a:r>
              <a:r>
                <a:rPr lang="en-US" b="1" dirty="0" smtClean="0"/>
                <a:t> instructions</a:t>
              </a:r>
            </a:p>
            <a:p>
              <a:pPr marL="692150" lvl="1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Data/Control flow analysis</a:t>
              </a:r>
            </a:p>
            <a:p>
              <a:pPr marL="234950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endParaRPr lang="en-US" b="1" dirty="0" smtClean="0"/>
            </a:p>
            <a:p>
              <a:pPr marL="234950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Duplication can safely ignore these instructions without losing fault coverage</a:t>
              </a:r>
            </a:p>
            <a:p>
              <a:pPr marL="692150" lvl="1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endParaRPr lang="en-US" b="1" dirty="0" smtClean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Vulnerability Analysis</a:t>
            </a:r>
          </a:p>
        </p:txBody>
      </p:sp>
      <p:grpSp>
        <p:nvGrpSpPr>
          <p:cNvPr id="7" name="Group 74"/>
          <p:cNvGrpSpPr/>
          <p:nvPr/>
        </p:nvGrpSpPr>
        <p:grpSpPr>
          <a:xfrm>
            <a:off x="5220007" y="1122227"/>
            <a:ext cx="3501717" cy="4923184"/>
            <a:chOff x="5220007" y="1122227"/>
            <a:chExt cx="3501717" cy="4923184"/>
          </a:xfrm>
        </p:grpSpPr>
        <p:sp>
          <p:nvSpPr>
            <p:cNvPr id="48" name="Oval 47"/>
            <p:cNvSpPr/>
            <p:nvPr/>
          </p:nvSpPr>
          <p:spPr bwMode="auto">
            <a:xfrm>
              <a:off x="6263828" y="1122227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677207" y="2215279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644826" y="2215279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91608" y="3308331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mtClean="0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15946" y="5037235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035228" y="4401383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559226" y="2493128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220007" y="3308331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Straight Arrow Connector 57"/>
            <p:cNvCxnSpPr>
              <a:stCxn id="48" idx="4"/>
              <a:endCxn id="50" idx="0"/>
            </p:cNvCxnSpPr>
            <p:nvPr/>
          </p:nvCxnSpPr>
          <p:spPr bwMode="auto">
            <a:xfrm rot="16200000" flipH="1">
              <a:off x="6365001" y="1706854"/>
              <a:ext cx="635852" cy="380998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Straight Arrow Connector 60"/>
            <p:cNvCxnSpPr>
              <a:stCxn id="48" idx="4"/>
              <a:endCxn id="49" idx="0"/>
            </p:cNvCxnSpPr>
            <p:nvPr/>
          </p:nvCxnSpPr>
          <p:spPr bwMode="auto">
            <a:xfrm rot="5400000">
              <a:off x="5881192" y="1604043"/>
              <a:ext cx="635852" cy="586621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4" name="Straight Arrow Connector 63"/>
            <p:cNvCxnSpPr>
              <a:stCxn id="49" idx="4"/>
              <a:endCxn id="56" idx="0"/>
            </p:cNvCxnSpPr>
            <p:nvPr/>
          </p:nvCxnSpPr>
          <p:spPr bwMode="auto">
            <a:xfrm rot="5400000">
              <a:off x="5359281" y="2761805"/>
              <a:ext cx="635852" cy="457200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7" name="Straight Arrow Connector 66"/>
            <p:cNvCxnSpPr>
              <a:stCxn id="49" idx="4"/>
              <a:endCxn id="51" idx="0"/>
            </p:cNvCxnSpPr>
            <p:nvPr/>
          </p:nvCxnSpPr>
          <p:spPr bwMode="auto">
            <a:xfrm rot="16200000" flipH="1">
              <a:off x="6045081" y="2533204"/>
              <a:ext cx="635852" cy="914401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0" name="Straight Arrow Connector 69"/>
            <p:cNvCxnSpPr>
              <a:stCxn id="51" idx="4"/>
              <a:endCxn id="54" idx="0"/>
            </p:cNvCxnSpPr>
            <p:nvPr/>
          </p:nvCxnSpPr>
          <p:spPr bwMode="auto">
            <a:xfrm rot="5400000">
              <a:off x="6224092" y="3805267"/>
              <a:ext cx="635852" cy="556380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3" name="Straight Arrow Connector 72"/>
            <p:cNvCxnSpPr>
              <a:stCxn id="55" idx="4"/>
              <a:endCxn id="51" idx="0"/>
            </p:cNvCxnSpPr>
            <p:nvPr/>
          </p:nvCxnSpPr>
          <p:spPr bwMode="auto">
            <a:xfrm rot="5400000">
              <a:off x="7125016" y="2645520"/>
              <a:ext cx="358003" cy="967618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6" name="Straight Arrow Connector 75"/>
            <p:cNvCxnSpPr>
              <a:stCxn id="51" idx="4"/>
              <a:endCxn id="53" idx="0"/>
            </p:cNvCxnSpPr>
            <p:nvPr/>
          </p:nvCxnSpPr>
          <p:spPr bwMode="auto">
            <a:xfrm rot="16200000" flipH="1">
              <a:off x="6546525" y="4039214"/>
              <a:ext cx="1271704" cy="724338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9" name="Oval 78"/>
            <p:cNvSpPr/>
            <p:nvPr/>
          </p:nvSpPr>
          <p:spPr bwMode="auto">
            <a:xfrm>
              <a:off x="5677206" y="5494435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Arrow Connector 79"/>
            <p:cNvCxnSpPr>
              <a:stCxn id="54" idx="4"/>
              <a:endCxn id="79" idx="0"/>
            </p:cNvCxnSpPr>
            <p:nvPr/>
          </p:nvCxnSpPr>
          <p:spPr bwMode="auto">
            <a:xfrm rot="5400000">
              <a:off x="5766891" y="4997498"/>
              <a:ext cx="635852" cy="358022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56" name="TextBox 155"/>
            <p:cNvSpPr txBox="1"/>
            <p:nvPr/>
          </p:nvSpPr>
          <p:spPr bwMode="auto">
            <a:xfrm>
              <a:off x="6644825" y="5737634"/>
              <a:ext cx="207689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Dataflow Graph (DFG)</a:t>
              </a:r>
              <a:endParaRPr lang="en-US" sz="1400" b="1" dirty="0"/>
            </a:p>
          </p:txBody>
        </p:sp>
      </p:grpSp>
      <p:grpSp>
        <p:nvGrpSpPr>
          <p:cNvPr id="8" name="Group 73"/>
          <p:cNvGrpSpPr/>
          <p:nvPr/>
        </p:nvGrpSpPr>
        <p:grpSpPr>
          <a:xfrm>
            <a:off x="5677207" y="2215280"/>
            <a:ext cx="1424820" cy="3736356"/>
            <a:chOff x="7719180" y="1274627"/>
            <a:chExt cx="1424820" cy="3736356"/>
          </a:xfrm>
        </p:grpSpPr>
        <p:sp>
          <p:nvSpPr>
            <p:cNvPr id="68" name="Oval 67"/>
            <p:cNvSpPr/>
            <p:nvPr/>
          </p:nvSpPr>
          <p:spPr bwMode="auto">
            <a:xfrm>
              <a:off x="8686800" y="1274627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633582" y="2367679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mtClean="0"/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077202" y="3460731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19180" y="4553783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64"/>
          <p:cNvGrpSpPr/>
          <p:nvPr/>
        </p:nvGrpSpPr>
        <p:grpSpPr>
          <a:xfrm>
            <a:off x="7277408" y="1122227"/>
            <a:ext cx="1634129" cy="228600"/>
            <a:chOff x="7509871" y="1169994"/>
            <a:chExt cx="1634129" cy="228600"/>
          </a:xfrm>
        </p:grpSpPr>
        <p:sp>
          <p:nvSpPr>
            <p:cNvPr id="66" name="Oval 65"/>
            <p:cNvSpPr/>
            <p:nvPr/>
          </p:nvSpPr>
          <p:spPr bwMode="auto">
            <a:xfrm>
              <a:off x="7509871" y="1169994"/>
              <a:ext cx="228600" cy="2286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7788799" y="1207350"/>
              <a:ext cx="1355201" cy="153888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defRPr/>
              </a:pPr>
              <a:r>
                <a:rPr lang="en-US" sz="1000" b="1" dirty="0" smtClean="0"/>
                <a:t>Symptom-generating</a:t>
              </a:r>
            </a:p>
          </p:txBody>
        </p:sp>
      </p:grpSp>
      <p:sp>
        <p:nvSpPr>
          <p:cNvPr id="90" name="Striped Right Arrow 89"/>
          <p:cNvSpPr/>
          <p:nvPr/>
        </p:nvSpPr>
        <p:spPr bwMode="auto">
          <a:xfrm>
            <a:off x="3627277" y="2943410"/>
            <a:ext cx="755650" cy="576262"/>
          </a:xfrm>
          <a:prstGeom prst="striped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639625" y="1489461"/>
            <a:ext cx="2109743" cy="4316812"/>
            <a:chOff x="639626" y="1800498"/>
            <a:chExt cx="2109743" cy="4316812"/>
          </a:xfrm>
        </p:grpSpPr>
        <p:grpSp>
          <p:nvGrpSpPr>
            <p:cNvPr id="170" name="Group 169"/>
            <p:cNvGrpSpPr>
              <a:grpSpLocks noChangeAspect="1"/>
            </p:cNvGrpSpPr>
            <p:nvPr/>
          </p:nvGrpSpPr>
          <p:grpSpPr>
            <a:xfrm>
              <a:off x="639626" y="1800498"/>
              <a:ext cx="2109743" cy="3745250"/>
              <a:chOff x="487021" y="1330466"/>
              <a:chExt cx="2637179" cy="4681563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487022" y="1330466"/>
                <a:ext cx="2637178" cy="4681563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>
                  <a:defRPr/>
                </a:pPr>
                <a:endParaRPr lang="en-US" sz="1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4" name="Group 53"/>
              <p:cNvGrpSpPr/>
              <p:nvPr/>
            </p:nvGrpSpPr>
            <p:grpSpPr>
              <a:xfrm rot="16200000">
                <a:off x="2160398" y="3642131"/>
                <a:ext cx="322509" cy="52876"/>
                <a:chOff x="4551535" y="5028865"/>
                <a:chExt cx="382933" cy="52872"/>
              </a:xfrm>
            </p:grpSpPr>
            <p:sp>
              <p:nvSpPr>
                <p:cNvPr id="105" name="Oval 71"/>
                <p:cNvSpPr>
                  <a:spLocks noChangeArrowheads="1"/>
                </p:cNvSpPr>
                <p:nvPr/>
              </p:nvSpPr>
              <p:spPr bwMode="auto">
                <a:xfrm>
                  <a:off x="4708698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72"/>
                <p:cNvSpPr>
                  <a:spLocks noChangeArrowheads="1"/>
                </p:cNvSpPr>
                <p:nvPr/>
              </p:nvSpPr>
              <p:spPr bwMode="auto">
                <a:xfrm>
                  <a:off x="4551535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73"/>
                <p:cNvSpPr>
                  <a:spLocks noChangeArrowheads="1"/>
                </p:cNvSpPr>
                <p:nvPr/>
              </p:nvSpPr>
              <p:spPr bwMode="auto">
                <a:xfrm>
                  <a:off x="4865860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53"/>
              <p:cNvGrpSpPr/>
              <p:nvPr/>
            </p:nvGrpSpPr>
            <p:grpSpPr>
              <a:xfrm rot="16200000">
                <a:off x="2160398" y="4738431"/>
                <a:ext cx="322509" cy="52876"/>
                <a:chOff x="4551535" y="5028865"/>
                <a:chExt cx="382933" cy="52872"/>
              </a:xfrm>
            </p:grpSpPr>
            <p:sp>
              <p:nvSpPr>
                <p:cNvPr id="109" name="Oval 71"/>
                <p:cNvSpPr>
                  <a:spLocks noChangeArrowheads="1"/>
                </p:cNvSpPr>
                <p:nvPr/>
              </p:nvSpPr>
              <p:spPr bwMode="auto">
                <a:xfrm>
                  <a:off x="4708698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72"/>
                <p:cNvSpPr>
                  <a:spLocks noChangeArrowheads="1"/>
                </p:cNvSpPr>
                <p:nvPr/>
              </p:nvSpPr>
              <p:spPr bwMode="auto">
                <a:xfrm>
                  <a:off x="4551535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73"/>
                <p:cNvSpPr>
                  <a:spLocks noChangeArrowheads="1"/>
                </p:cNvSpPr>
                <p:nvPr/>
              </p:nvSpPr>
              <p:spPr bwMode="auto">
                <a:xfrm>
                  <a:off x="4865860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53"/>
              <p:cNvGrpSpPr/>
              <p:nvPr/>
            </p:nvGrpSpPr>
            <p:grpSpPr>
              <a:xfrm rot="16200000">
                <a:off x="2160398" y="5684000"/>
                <a:ext cx="322509" cy="52876"/>
                <a:chOff x="4551535" y="5028865"/>
                <a:chExt cx="382933" cy="52872"/>
              </a:xfrm>
            </p:grpSpPr>
            <p:sp>
              <p:nvSpPr>
                <p:cNvPr id="113" name="Oval 71"/>
                <p:cNvSpPr>
                  <a:spLocks noChangeArrowheads="1"/>
                </p:cNvSpPr>
                <p:nvPr/>
              </p:nvSpPr>
              <p:spPr bwMode="auto">
                <a:xfrm>
                  <a:off x="4708698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72"/>
                <p:cNvSpPr>
                  <a:spLocks noChangeArrowheads="1"/>
                </p:cNvSpPr>
                <p:nvPr/>
              </p:nvSpPr>
              <p:spPr bwMode="auto">
                <a:xfrm>
                  <a:off x="4551535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73"/>
                <p:cNvSpPr>
                  <a:spLocks noChangeArrowheads="1"/>
                </p:cNvSpPr>
                <p:nvPr/>
              </p:nvSpPr>
              <p:spPr bwMode="auto">
                <a:xfrm>
                  <a:off x="4865860" y="5028865"/>
                  <a:ext cx="68608" cy="52872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6" name="Flowchart: Document 115"/>
              <p:cNvSpPr/>
              <p:nvPr/>
            </p:nvSpPr>
            <p:spPr bwMode="auto">
              <a:xfrm>
                <a:off x="487021" y="5042353"/>
                <a:ext cx="2637178" cy="485589"/>
              </a:xfrm>
              <a:prstGeom prst="flowChartDocumen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indent="0" algn="l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/>
                </a:pPr>
                <a:endPara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Flowchart: Document 116"/>
              <p:cNvSpPr/>
              <p:nvPr/>
            </p:nvSpPr>
            <p:spPr bwMode="auto">
              <a:xfrm>
                <a:off x="487021" y="3937972"/>
                <a:ext cx="2637178" cy="678270"/>
              </a:xfrm>
              <a:prstGeom prst="flowChartDocumen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indent="0" algn="l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/>
                </a:pPr>
                <a:endPara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Flowchart: Document 117"/>
              <p:cNvSpPr/>
              <p:nvPr/>
            </p:nvSpPr>
            <p:spPr bwMode="auto">
              <a:xfrm>
                <a:off x="487021" y="1330466"/>
                <a:ext cx="2637178" cy="2426882"/>
              </a:xfrm>
              <a:prstGeom prst="flowChartDocumen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indent="0" algn="l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/>
                </a:pPr>
                <a:endPara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36" name="Group 45"/>
              <p:cNvGrpSpPr/>
              <p:nvPr/>
            </p:nvGrpSpPr>
            <p:grpSpPr>
              <a:xfrm>
                <a:off x="677777" y="1473837"/>
                <a:ext cx="2265447" cy="1659887"/>
                <a:chOff x="1047505" y="2453554"/>
                <a:chExt cx="1143000" cy="1371600"/>
              </a:xfrm>
            </p:grpSpPr>
            <p:cxnSp>
              <p:nvCxnSpPr>
                <p:cNvPr id="137" name="Straight Connector 136"/>
                <p:cNvCxnSpPr/>
                <p:nvPr/>
              </p:nvCxnSpPr>
              <p:spPr bwMode="auto">
                <a:xfrm>
                  <a:off x="1047505" y="2649497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>
                  <a:off x="1047505" y="2845440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39" name="Straight Connector 138"/>
                <p:cNvCxnSpPr/>
                <p:nvPr/>
              </p:nvCxnSpPr>
              <p:spPr bwMode="auto">
                <a:xfrm>
                  <a:off x="1047505" y="2943411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>
                  <a:off x="1047505" y="3237325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>
                  <a:off x="1047505" y="3335297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>
                  <a:off x="1047505" y="2453554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3" name="Straight Connector 142"/>
                <p:cNvCxnSpPr/>
                <p:nvPr/>
              </p:nvCxnSpPr>
              <p:spPr bwMode="auto">
                <a:xfrm>
                  <a:off x="1047505" y="2551525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>
                  <a:off x="1047505" y="2747468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>
                  <a:off x="1047505" y="3041383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>
                  <a:off x="1047505" y="3139354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>
                  <a:off x="1047505" y="3433268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8" name="Straight Connector 147"/>
                <p:cNvCxnSpPr/>
                <p:nvPr/>
              </p:nvCxnSpPr>
              <p:spPr bwMode="auto">
                <a:xfrm>
                  <a:off x="1047505" y="3531240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1047505" y="3629211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>
                  <a:off x="1047505" y="3727183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1047505" y="3825154"/>
                  <a:ext cx="1143000" cy="0"/>
                </a:xfrm>
                <a:prstGeom prst="line">
                  <a:avLst/>
                </a:prstGeom>
                <a:solidFill>
                  <a:srgbClr val="99CCFF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  <p:cxnSp>
            <p:nvCxnSpPr>
              <p:cNvPr id="153" name="Straight Connector 152"/>
              <p:cNvCxnSpPr/>
              <p:nvPr/>
            </p:nvCxnSpPr>
            <p:spPr bwMode="auto">
              <a:xfrm>
                <a:off x="677777" y="4258787"/>
                <a:ext cx="2265447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>
                <a:off x="677777" y="4021660"/>
                <a:ext cx="2265447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>
                <a:off x="677777" y="4140223"/>
                <a:ext cx="2265447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>
                <a:off x="677777" y="4377350"/>
                <a:ext cx="2265447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>
                <a:off x="677777" y="5121568"/>
                <a:ext cx="2265447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677777" y="5240132"/>
                <a:ext cx="2265447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677777" y="5358695"/>
                <a:ext cx="2265447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171" name="TextBox 170"/>
            <p:cNvSpPr txBox="1"/>
            <p:nvPr/>
          </p:nvSpPr>
          <p:spPr bwMode="auto">
            <a:xfrm>
              <a:off x="639627" y="5532535"/>
              <a:ext cx="2109742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smtClean="0"/>
                <a:t>Machine-dependent Representation</a:t>
              </a:r>
              <a:endParaRPr lang="en-US" sz="16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Vulnerability Analysis</a:t>
            </a:r>
          </a:p>
        </p:txBody>
      </p:sp>
      <p:cxnSp>
        <p:nvCxnSpPr>
          <p:cNvPr id="58" name="Straight Arrow Connector 57"/>
          <p:cNvCxnSpPr>
            <a:stCxn id="85" idx="4"/>
          </p:cNvCxnSpPr>
          <p:nvPr/>
        </p:nvCxnSpPr>
        <p:spPr bwMode="auto">
          <a:xfrm rot="16200000" flipH="1">
            <a:off x="6365001" y="1706853"/>
            <a:ext cx="635852" cy="380999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Straight Arrow Connector 60"/>
          <p:cNvCxnSpPr>
            <a:stCxn id="85" idx="4"/>
            <a:endCxn id="49" idx="0"/>
          </p:cNvCxnSpPr>
          <p:nvPr/>
        </p:nvCxnSpPr>
        <p:spPr bwMode="auto">
          <a:xfrm rot="5400000">
            <a:off x="5881192" y="1604043"/>
            <a:ext cx="635852" cy="58662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Straight Arrow Connector 63"/>
          <p:cNvCxnSpPr>
            <a:stCxn id="49" idx="4"/>
            <a:endCxn id="56" idx="0"/>
          </p:cNvCxnSpPr>
          <p:nvPr/>
        </p:nvCxnSpPr>
        <p:spPr bwMode="auto">
          <a:xfrm rot="5400000">
            <a:off x="5359281" y="2761805"/>
            <a:ext cx="635852" cy="45720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7" name="Straight Arrow Connector 66"/>
          <p:cNvCxnSpPr>
            <a:stCxn id="49" idx="4"/>
            <a:endCxn id="51" idx="0"/>
          </p:cNvCxnSpPr>
          <p:nvPr/>
        </p:nvCxnSpPr>
        <p:spPr bwMode="auto">
          <a:xfrm rot="16200000" flipH="1">
            <a:off x="6045081" y="2533204"/>
            <a:ext cx="635852" cy="91440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Straight Arrow Connector 69"/>
          <p:cNvCxnSpPr>
            <a:stCxn id="51" idx="4"/>
            <a:endCxn id="54" idx="0"/>
          </p:cNvCxnSpPr>
          <p:nvPr/>
        </p:nvCxnSpPr>
        <p:spPr bwMode="auto">
          <a:xfrm rot="5400000">
            <a:off x="6224092" y="3805267"/>
            <a:ext cx="635852" cy="55638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Arrow Connector 72"/>
          <p:cNvCxnSpPr>
            <a:stCxn id="55" idx="4"/>
            <a:endCxn id="51" idx="0"/>
          </p:cNvCxnSpPr>
          <p:nvPr/>
        </p:nvCxnSpPr>
        <p:spPr bwMode="auto">
          <a:xfrm rot="5400000">
            <a:off x="7125016" y="2645520"/>
            <a:ext cx="358003" cy="96761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Straight Arrow Connector 75"/>
          <p:cNvCxnSpPr>
            <a:stCxn id="51" idx="4"/>
            <a:endCxn id="53" idx="0"/>
          </p:cNvCxnSpPr>
          <p:nvPr/>
        </p:nvCxnSpPr>
        <p:spPr bwMode="auto">
          <a:xfrm rot="16200000" flipH="1">
            <a:off x="6546525" y="4039214"/>
            <a:ext cx="1271704" cy="72433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0" name="Straight Arrow Connector 79"/>
          <p:cNvCxnSpPr>
            <a:stCxn id="54" idx="4"/>
            <a:endCxn id="79" idx="0"/>
          </p:cNvCxnSpPr>
          <p:nvPr/>
        </p:nvCxnSpPr>
        <p:spPr bwMode="auto">
          <a:xfrm rot="5400000">
            <a:off x="5766891" y="4997498"/>
            <a:ext cx="635852" cy="358022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6" name="TextBox 155"/>
          <p:cNvSpPr txBox="1"/>
          <p:nvPr/>
        </p:nvSpPr>
        <p:spPr bwMode="auto">
          <a:xfrm>
            <a:off x="6644825" y="5737634"/>
            <a:ext cx="2076899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/>
              <a:t>Dataflow Graph (DFG)</a:t>
            </a:r>
            <a:endParaRPr lang="en-US" sz="1400" b="1" dirty="0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406401" y="1174749"/>
            <a:ext cx="4601828" cy="491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609600">
              <a:spcBef>
                <a:spcPct val="20000"/>
              </a:spcBef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instruction …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Count the # of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symptom-generating</a:t>
            </a:r>
            <a:r>
              <a:rPr lang="en-US" sz="1600" b="1" dirty="0" smtClean="0"/>
              <a:t> consumers (</a:t>
            </a:r>
            <a:r>
              <a:rPr lang="en-US" sz="1600" b="1" i="1" dirty="0" smtClean="0"/>
              <a:t>N</a:t>
            </a:r>
            <a:r>
              <a:rPr lang="en-US" sz="1600" b="1" i="1" baseline="-25000" dirty="0" smtClean="0"/>
              <a:t>tot</a:t>
            </a:r>
            <a:r>
              <a:rPr lang="en-US" sz="1600" b="1" dirty="0" smtClean="0"/>
              <a:t>)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Consider an instruction with “enough” (</a:t>
            </a:r>
            <a:r>
              <a:rPr lang="en-US" sz="1600" b="1" i="1" dirty="0" smtClean="0"/>
              <a:t>S</a:t>
            </a:r>
            <a:r>
              <a:rPr lang="en-US" sz="1600" b="1" i="1" baseline="-25000" dirty="0" smtClean="0"/>
              <a:t>t</a:t>
            </a:r>
            <a:r>
              <a:rPr lang="en-US" sz="1600" b="1" dirty="0" smtClean="0"/>
              <a:t>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symptom-generating</a:t>
            </a:r>
            <a:r>
              <a:rPr lang="en-US" sz="1600" b="1" dirty="0" smtClean="0"/>
              <a:t> consumers as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safe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8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Limit to instructions within a fixed distance (</a:t>
            </a:r>
            <a:r>
              <a:rPr lang="en-US" sz="1600" b="1" i="1" dirty="0" smtClean="0"/>
              <a:t>S</a:t>
            </a:r>
            <a:r>
              <a:rPr lang="en-US" sz="1600" b="1" i="1" baseline="-25000" dirty="0" smtClean="0"/>
              <a:t>lat</a:t>
            </a:r>
            <a:r>
              <a:rPr lang="en-US" sz="1600" b="1" dirty="0" smtClean="0"/>
              <a:t>) in the statically scheduled code</a:t>
            </a:r>
          </a:p>
          <a:p>
            <a:pPr marL="800100" lvl="2" indent="-342900">
              <a:spcBef>
                <a:spcPct val="20000"/>
              </a:spcBef>
              <a:defRPr/>
            </a:pPr>
            <a:endParaRPr lang="en-US" sz="1600" b="1" dirty="0" smtClean="0">
              <a:latin typeface="+mn-lt"/>
              <a:cs typeface="Courier New" pitchFamily="49" charset="0"/>
            </a:endParaRP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8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Scale indirect consumers by </a:t>
            </a:r>
            <a:r>
              <a:rPr lang="en-US" sz="1600" b="1" i="1" dirty="0" smtClean="0"/>
              <a:t>S</a:t>
            </a:r>
            <a:r>
              <a:rPr lang="en-US" sz="1600" b="1" i="1" baseline="-25000" dirty="0" smtClean="0"/>
              <a:t>iscale</a:t>
            </a:r>
          </a:p>
          <a:p>
            <a:pPr marL="800100" lvl="2" indent="-342900">
              <a:spcBef>
                <a:spcPct val="20000"/>
              </a:spcBef>
              <a:defRPr/>
            </a:pPr>
            <a:r>
              <a:rPr lang="en-US" sz="1600" b="1" i="1" dirty="0" smtClean="0"/>
              <a:t> </a:t>
            </a:r>
          </a:p>
        </p:txBody>
      </p:sp>
      <p:sp>
        <p:nvSpPr>
          <p:cNvPr id="96" name="TextBox 95"/>
          <p:cNvSpPr txBox="1"/>
          <p:nvPr/>
        </p:nvSpPr>
        <p:spPr bwMode="auto">
          <a:xfrm>
            <a:off x="5232592" y="2673383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15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 bwMode="auto">
          <a:xfrm>
            <a:off x="5898909" y="2913832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40</a:t>
            </a:r>
          </a:p>
        </p:txBody>
      </p:sp>
      <p:sp>
        <p:nvSpPr>
          <p:cNvPr id="98" name="TextBox 97"/>
          <p:cNvSpPr txBox="1"/>
          <p:nvPr/>
        </p:nvSpPr>
        <p:spPr bwMode="auto">
          <a:xfrm>
            <a:off x="7048808" y="4073996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60</a:t>
            </a:r>
          </a:p>
        </p:txBody>
      </p:sp>
      <p:sp>
        <p:nvSpPr>
          <p:cNvPr id="99" name="TextBox 98"/>
          <p:cNvSpPr txBox="1"/>
          <p:nvPr/>
        </p:nvSpPr>
        <p:spPr bwMode="auto">
          <a:xfrm>
            <a:off x="6171549" y="3723586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12</a:t>
            </a:r>
          </a:p>
        </p:txBody>
      </p:sp>
      <p:sp>
        <p:nvSpPr>
          <p:cNvPr id="100" name="TextBox 99"/>
          <p:cNvSpPr txBox="1"/>
          <p:nvPr/>
        </p:nvSpPr>
        <p:spPr bwMode="auto">
          <a:xfrm>
            <a:off x="5865960" y="1540699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3</a:t>
            </a: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6281216" y="1767310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4</a:t>
            </a: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5668821" y="4841805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52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1312508" y="3670281"/>
            <a:ext cx="1383067" cy="24314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S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t</a:t>
            </a:r>
            <a:r>
              <a:rPr lang="en-US" sz="1600" b="1" dirty="0" smtClean="0">
                <a:solidFill>
                  <a:srgbClr val="C00000"/>
                </a:solidFill>
              </a:rPr>
              <a:t> = 2</a:t>
            </a: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S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lat </a:t>
            </a:r>
            <a:r>
              <a:rPr lang="en-US" sz="1600" b="1" dirty="0" smtClean="0">
                <a:solidFill>
                  <a:srgbClr val="C00000"/>
                </a:solidFill>
              </a:rPr>
              <a:t>= 100</a:t>
            </a: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S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iscale</a:t>
            </a:r>
            <a:r>
              <a:rPr lang="en-US" sz="1600" b="1" dirty="0" smtClean="0">
                <a:solidFill>
                  <a:srgbClr val="C00000"/>
                </a:solidFill>
              </a:rPr>
              <a:t> = 0.8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6149527" y="1006009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677207" y="2215279"/>
            <a:ext cx="457200" cy="4572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6644826" y="2215279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6591608" y="3308331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6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7315946" y="5037235"/>
            <a:ext cx="457200" cy="4572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8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6035228" y="4401383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b="1" dirty="0" smtClean="0"/>
              <a:t>7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7559226" y="2493128"/>
            <a:ext cx="457200" cy="4572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5220007" y="3308331"/>
            <a:ext cx="457200" cy="4572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5677206" y="5494435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9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6263828" y="1122227"/>
            <a:ext cx="457200" cy="4572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7277408" y="1122227"/>
            <a:ext cx="1634129" cy="228600"/>
            <a:chOff x="7509871" y="1169994"/>
            <a:chExt cx="1634129" cy="228600"/>
          </a:xfrm>
        </p:grpSpPr>
        <p:sp>
          <p:nvSpPr>
            <p:cNvPr id="42" name="Oval 41"/>
            <p:cNvSpPr/>
            <p:nvPr/>
          </p:nvSpPr>
          <p:spPr bwMode="auto">
            <a:xfrm>
              <a:off x="7509871" y="1169994"/>
              <a:ext cx="228600" cy="2286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7788799" y="1207350"/>
              <a:ext cx="1355201" cy="153888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defRPr/>
              </a:pPr>
              <a:r>
                <a:rPr lang="en-US" sz="1000" b="1" dirty="0" smtClean="0"/>
                <a:t>Symptom-generating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7397582" y="1838580"/>
            <a:ext cx="457200" cy="4572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45" name="Straight Arrow Connector 44"/>
          <p:cNvCxnSpPr>
            <a:stCxn id="85" idx="4"/>
            <a:endCxn id="44" idx="1"/>
          </p:cNvCxnSpPr>
          <p:nvPr/>
        </p:nvCxnSpPr>
        <p:spPr bwMode="auto">
          <a:xfrm rot="16200000" flipH="1">
            <a:off x="6815428" y="1256426"/>
            <a:ext cx="326108" cy="972109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7" name="TextBox 56"/>
          <p:cNvSpPr txBox="1"/>
          <p:nvPr/>
        </p:nvSpPr>
        <p:spPr bwMode="auto">
          <a:xfrm>
            <a:off x="775853" y="2421819"/>
            <a:ext cx="4170029" cy="34359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N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tot</a:t>
            </a:r>
            <a:r>
              <a:rPr lang="en-US" sz="1600" b="1" dirty="0" smtClean="0">
                <a:solidFill>
                  <a:srgbClr val="C00000"/>
                </a:solidFill>
              </a:rPr>
              <a:t> = 1</a:t>
            </a:r>
            <a:endParaRPr lang="en-US" sz="1600" b="1" baseline="30000" dirty="0" smtClean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775853" y="2421819"/>
            <a:ext cx="4170029" cy="34359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N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tot</a:t>
            </a:r>
            <a:r>
              <a:rPr lang="en-US" sz="1600" b="1" dirty="0" smtClean="0">
                <a:solidFill>
                  <a:srgbClr val="C00000"/>
                </a:solidFill>
              </a:rPr>
              <a:t> = 1 + 1(0.8)</a:t>
            </a:r>
            <a:endParaRPr lang="en-US" sz="1600" b="1" baseline="30000" dirty="0" smtClean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775853" y="2418155"/>
            <a:ext cx="4170029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N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tot</a:t>
            </a:r>
            <a:r>
              <a:rPr lang="en-US" sz="1600" b="1" dirty="0" smtClean="0">
                <a:solidFill>
                  <a:srgbClr val="C00000"/>
                </a:solidFill>
              </a:rPr>
              <a:t> = 1 + 1(0.8) + 1(0.8)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75853" y="2414491"/>
            <a:ext cx="4170029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N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tot</a:t>
            </a:r>
            <a:r>
              <a:rPr lang="en-US" sz="1600" b="1" dirty="0" smtClean="0">
                <a:solidFill>
                  <a:srgbClr val="C00000"/>
                </a:solidFill>
              </a:rPr>
              <a:t> = 1 + 1(0.8) + 1(0.8)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= 2.44 </a:t>
            </a:r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</a:rPr>
              <a:t> SAFE!</a:t>
            </a:r>
          </a:p>
        </p:txBody>
      </p:sp>
      <p:sp>
        <p:nvSpPr>
          <p:cNvPr id="52" name="Round Diagonal Corner Rectangle 51"/>
          <p:cNvSpPr/>
          <p:nvPr/>
        </p:nvSpPr>
        <p:spPr bwMode="auto">
          <a:xfrm>
            <a:off x="3367658" y="2215280"/>
            <a:ext cx="1864934" cy="457198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609600" lvl="1" indent="-609600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Instruction 3</a:t>
            </a:r>
          </a:p>
        </p:txBody>
      </p:sp>
      <p:sp>
        <p:nvSpPr>
          <p:cNvPr id="63" name="Round Diagonal Corner Rectangle 62"/>
          <p:cNvSpPr/>
          <p:nvPr/>
        </p:nvSpPr>
        <p:spPr bwMode="auto">
          <a:xfrm>
            <a:off x="3367658" y="2216185"/>
            <a:ext cx="1864934" cy="457198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609600" lvl="1" indent="-609600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Instruction 6</a:t>
            </a:r>
          </a:p>
        </p:txBody>
      </p:sp>
      <p:sp>
        <p:nvSpPr>
          <p:cNvPr id="65" name="Round Diagonal Corner Rectangle 64"/>
          <p:cNvSpPr/>
          <p:nvPr/>
        </p:nvSpPr>
        <p:spPr bwMode="auto">
          <a:xfrm>
            <a:off x="3355073" y="2215279"/>
            <a:ext cx="1864934" cy="457198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609600" lvl="1" indent="-609600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Instruction 7</a:t>
            </a:r>
          </a:p>
        </p:txBody>
      </p:sp>
      <p:sp>
        <p:nvSpPr>
          <p:cNvPr id="66" name="Round Diagonal Corner Rectangle 65"/>
          <p:cNvSpPr/>
          <p:nvPr/>
        </p:nvSpPr>
        <p:spPr bwMode="auto">
          <a:xfrm>
            <a:off x="3367658" y="2216185"/>
            <a:ext cx="1864934" cy="457198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609600" lvl="1" indent="-609600" algn="ctr">
              <a:spcBef>
                <a:spcPct val="20000"/>
              </a:spcBef>
              <a:defRPr/>
            </a:pPr>
            <a:r>
              <a:rPr lang="en-US" sz="2000" b="1" strike="sngStrike" dirty="0" smtClean="0">
                <a:solidFill>
                  <a:srgbClr val="C00000"/>
                </a:solidFill>
              </a:rPr>
              <a:t>Instruction 9</a:t>
            </a:r>
          </a:p>
        </p:txBody>
      </p:sp>
      <p:sp>
        <p:nvSpPr>
          <p:cNvPr id="69" name="Freeform 68"/>
          <p:cNvSpPr/>
          <p:nvPr/>
        </p:nvSpPr>
        <p:spPr bwMode="auto">
          <a:xfrm>
            <a:off x="5208422" y="1502230"/>
            <a:ext cx="1255500" cy="3708908"/>
          </a:xfrm>
          <a:custGeom>
            <a:avLst/>
            <a:gdLst>
              <a:gd name="connsiteX0" fmla="*/ 464457 w 464457"/>
              <a:gd name="connsiteY0" fmla="*/ 0 h 1186542"/>
              <a:gd name="connsiteX1" fmla="*/ 72571 w 464457"/>
              <a:gd name="connsiteY1" fmla="*/ 522514 h 1186542"/>
              <a:gd name="connsiteX2" fmla="*/ 29029 w 464457"/>
              <a:gd name="connsiteY2" fmla="*/ 1186542 h 1186542"/>
              <a:gd name="connsiteX3" fmla="*/ 29029 w 464457"/>
              <a:gd name="connsiteY3" fmla="*/ 1186542 h 1186542"/>
              <a:gd name="connsiteX0" fmla="*/ 537028 w 537028"/>
              <a:gd name="connsiteY0" fmla="*/ 0 h 1186542"/>
              <a:gd name="connsiteX1" fmla="*/ 72571 w 537028"/>
              <a:gd name="connsiteY1" fmla="*/ 793551 h 1186542"/>
              <a:gd name="connsiteX2" fmla="*/ 101600 w 537028"/>
              <a:gd name="connsiteY2" fmla="*/ 1186542 h 1186542"/>
              <a:gd name="connsiteX3" fmla="*/ 101600 w 537028"/>
              <a:gd name="connsiteY3" fmla="*/ 1186542 h 1186542"/>
              <a:gd name="connsiteX0" fmla="*/ 537028 w 937152"/>
              <a:gd name="connsiteY0" fmla="*/ 0 h 1780935"/>
              <a:gd name="connsiteX1" fmla="*/ 72571 w 937152"/>
              <a:gd name="connsiteY1" fmla="*/ 793551 h 1780935"/>
              <a:gd name="connsiteX2" fmla="*/ 101600 w 937152"/>
              <a:gd name="connsiteY2" fmla="*/ 1186542 h 1780935"/>
              <a:gd name="connsiteX3" fmla="*/ 937152 w 937152"/>
              <a:gd name="connsiteY3" fmla="*/ 1780935 h 1780935"/>
              <a:gd name="connsiteX0" fmla="*/ 567266 w 967390"/>
              <a:gd name="connsiteY0" fmla="*/ 0 h 1780935"/>
              <a:gd name="connsiteX1" fmla="*/ 102809 w 967390"/>
              <a:gd name="connsiteY1" fmla="*/ 793551 h 1780935"/>
              <a:gd name="connsiteX2" fmla="*/ 131838 w 967390"/>
              <a:gd name="connsiteY2" fmla="*/ 1186542 h 1780935"/>
              <a:gd name="connsiteX3" fmla="*/ 893838 w 967390"/>
              <a:gd name="connsiteY3" fmla="*/ 1719942 h 1780935"/>
              <a:gd name="connsiteX4" fmla="*/ 967390 w 967390"/>
              <a:gd name="connsiteY4" fmla="*/ 1780935 h 1780935"/>
              <a:gd name="connsiteX0" fmla="*/ 819865 w 1146437"/>
              <a:gd name="connsiteY0" fmla="*/ 0 h 2941099"/>
              <a:gd name="connsiteX1" fmla="*/ 355408 w 1146437"/>
              <a:gd name="connsiteY1" fmla="*/ 793551 h 2941099"/>
              <a:gd name="connsiteX2" fmla="*/ 384437 w 1146437"/>
              <a:gd name="connsiteY2" fmla="*/ 1186542 h 2941099"/>
              <a:gd name="connsiteX3" fmla="*/ 1146437 w 1146437"/>
              <a:gd name="connsiteY3" fmla="*/ 1719942 h 2941099"/>
              <a:gd name="connsiteX4" fmla="*/ 0 w 1146437"/>
              <a:gd name="connsiteY4" fmla="*/ 2941099 h 2941099"/>
              <a:gd name="connsiteX0" fmla="*/ 819865 w 1259838"/>
              <a:gd name="connsiteY0" fmla="*/ 0 h 2941099"/>
              <a:gd name="connsiteX1" fmla="*/ 355408 w 1259838"/>
              <a:gd name="connsiteY1" fmla="*/ 793551 h 2941099"/>
              <a:gd name="connsiteX2" fmla="*/ 384437 w 1259838"/>
              <a:gd name="connsiteY2" fmla="*/ 1186542 h 2941099"/>
              <a:gd name="connsiteX3" fmla="*/ 1259838 w 1259838"/>
              <a:gd name="connsiteY3" fmla="*/ 1806102 h 2941099"/>
              <a:gd name="connsiteX4" fmla="*/ 0 w 1259838"/>
              <a:gd name="connsiteY4" fmla="*/ 2941099 h 2941099"/>
              <a:gd name="connsiteX0" fmla="*/ 819865 w 1259838"/>
              <a:gd name="connsiteY0" fmla="*/ 0 h 2941099"/>
              <a:gd name="connsiteX1" fmla="*/ 355408 w 1259838"/>
              <a:gd name="connsiteY1" fmla="*/ 793551 h 2941099"/>
              <a:gd name="connsiteX2" fmla="*/ 384437 w 1259838"/>
              <a:gd name="connsiteY2" fmla="*/ 1186542 h 2941099"/>
              <a:gd name="connsiteX3" fmla="*/ 1259838 w 1259838"/>
              <a:gd name="connsiteY3" fmla="*/ 1806102 h 2941099"/>
              <a:gd name="connsiteX4" fmla="*/ 330008 w 1259838"/>
              <a:gd name="connsiteY4" fmla="*/ 2634342 h 2941099"/>
              <a:gd name="connsiteX5" fmla="*/ 0 w 1259838"/>
              <a:gd name="connsiteY5" fmla="*/ 2941099 h 2941099"/>
              <a:gd name="connsiteX0" fmla="*/ 819865 w 1259838"/>
              <a:gd name="connsiteY0" fmla="*/ 0 h 2941099"/>
              <a:gd name="connsiteX1" fmla="*/ 355408 w 1259838"/>
              <a:gd name="connsiteY1" fmla="*/ 793551 h 2941099"/>
              <a:gd name="connsiteX2" fmla="*/ 384437 w 1259838"/>
              <a:gd name="connsiteY2" fmla="*/ 1186542 h 2941099"/>
              <a:gd name="connsiteX3" fmla="*/ 1259838 w 1259838"/>
              <a:gd name="connsiteY3" fmla="*/ 1806102 h 2941099"/>
              <a:gd name="connsiteX4" fmla="*/ 673215 w 1259838"/>
              <a:gd name="connsiteY4" fmla="*/ 2941099 h 2941099"/>
              <a:gd name="connsiteX5" fmla="*/ 0 w 1259838"/>
              <a:gd name="connsiteY5" fmla="*/ 2941099 h 2941099"/>
              <a:gd name="connsiteX0" fmla="*/ 567266 w 1007239"/>
              <a:gd name="connsiteY0" fmla="*/ 0 h 3708908"/>
              <a:gd name="connsiteX1" fmla="*/ 102809 w 1007239"/>
              <a:gd name="connsiteY1" fmla="*/ 793551 h 3708908"/>
              <a:gd name="connsiteX2" fmla="*/ 131838 w 1007239"/>
              <a:gd name="connsiteY2" fmla="*/ 1186542 h 3708908"/>
              <a:gd name="connsiteX3" fmla="*/ 1007239 w 1007239"/>
              <a:gd name="connsiteY3" fmla="*/ 1806102 h 3708908"/>
              <a:gd name="connsiteX4" fmla="*/ 420616 w 1007239"/>
              <a:gd name="connsiteY4" fmla="*/ 2941099 h 3708908"/>
              <a:gd name="connsiteX5" fmla="*/ 192016 w 1007239"/>
              <a:gd name="connsiteY5" fmla="*/ 3708908 h 3708908"/>
              <a:gd name="connsiteX0" fmla="*/ 567266 w 1055369"/>
              <a:gd name="connsiteY0" fmla="*/ 0 h 3708908"/>
              <a:gd name="connsiteX1" fmla="*/ 102809 w 1055369"/>
              <a:gd name="connsiteY1" fmla="*/ 793551 h 3708908"/>
              <a:gd name="connsiteX2" fmla="*/ 131838 w 1055369"/>
              <a:gd name="connsiteY2" fmla="*/ 1186542 h 3708908"/>
              <a:gd name="connsiteX3" fmla="*/ 1007239 w 1055369"/>
              <a:gd name="connsiteY3" fmla="*/ 1806102 h 3708908"/>
              <a:gd name="connsiteX4" fmla="*/ 420616 w 1055369"/>
              <a:gd name="connsiteY4" fmla="*/ 2941099 h 3708908"/>
              <a:gd name="connsiteX5" fmla="*/ 192016 w 1055369"/>
              <a:gd name="connsiteY5" fmla="*/ 3708908 h 3708908"/>
              <a:gd name="connsiteX0" fmla="*/ 567266 w 1055369"/>
              <a:gd name="connsiteY0" fmla="*/ 0 h 3708908"/>
              <a:gd name="connsiteX1" fmla="*/ 102809 w 1055369"/>
              <a:gd name="connsiteY1" fmla="*/ 793551 h 3708908"/>
              <a:gd name="connsiteX2" fmla="*/ 131838 w 1055369"/>
              <a:gd name="connsiteY2" fmla="*/ 1186542 h 3708908"/>
              <a:gd name="connsiteX3" fmla="*/ 1007239 w 1055369"/>
              <a:gd name="connsiteY3" fmla="*/ 1806102 h 3708908"/>
              <a:gd name="connsiteX4" fmla="*/ 420616 w 1055369"/>
              <a:gd name="connsiteY4" fmla="*/ 2941099 h 3708908"/>
              <a:gd name="connsiteX5" fmla="*/ 192016 w 1055369"/>
              <a:gd name="connsiteY5" fmla="*/ 3708908 h 3708908"/>
              <a:gd name="connsiteX0" fmla="*/ 567266 w 1055369"/>
              <a:gd name="connsiteY0" fmla="*/ 0 h 3708908"/>
              <a:gd name="connsiteX1" fmla="*/ 102809 w 1055369"/>
              <a:gd name="connsiteY1" fmla="*/ 793551 h 3708908"/>
              <a:gd name="connsiteX2" fmla="*/ 131838 w 1055369"/>
              <a:gd name="connsiteY2" fmla="*/ 1186542 h 3708908"/>
              <a:gd name="connsiteX3" fmla="*/ 1007239 w 1055369"/>
              <a:gd name="connsiteY3" fmla="*/ 1806102 h 3708908"/>
              <a:gd name="connsiteX4" fmla="*/ 420616 w 1055369"/>
              <a:gd name="connsiteY4" fmla="*/ 2941099 h 3708908"/>
              <a:gd name="connsiteX5" fmla="*/ 192016 w 1055369"/>
              <a:gd name="connsiteY5" fmla="*/ 3708908 h 3708908"/>
              <a:gd name="connsiteX0" fmla="*/ 586166 w 1074269"/>
              <a:gd name="connsiteY0" fmla="*/ 0 h 3708908"/>
              <a:gd name="connsiteX1" fmla="*/ 121709 w 1074269"/>
              <a:gd name="connsiteY1" fmla="*/ 793551 h 3708908"/>
              <a:gd name="connsiteX2" fmla="*/ 150738 w 1074269"/>
              <a:gd name="connsiteY2" fmla="*/ 1186542 h 3708908"/>
              <a:gd name="connsiteX3" fmla="*/ 1026139 w 1074269"/>
              <a:gd name="connsiteY3" fmla="*/ 1806102 h 3708908"/>
              <a:gd name="connsiteX4" fmla="*/ 439516 w 1074269"/>
              <a:gd name="connsiteY4" fmla="*/ 2941099 h 3708908"/>
              <a:gd name="connsiteX5" fmla="*/ 210916 w 1074269"/>
              <a:gd name="connsiteY5" fmla="*/ 3708908 h 3708908"/>
              <a:gd name="connsiteX0" fmla="*/ 508757 w 996860"/>
              <a:gd name="connsiteY0" fmla="*/ 0 h 3708908"/>
              <a:gd name="connsiteX1" fmla="*/ 73329 w 996860"/>
              <a:gd name="connsiteY1" fmla="*/ 1186542 h 3708908"/>
              <a:gd name="connsiteX2" fmla="*/ 948730 w 996860"/>
              <a:gd name="connsiteY2" fmla="*/ 1806102 h 3708908"/>
              <a:gd name="connsiteX3" fmla="*/ 362107 w 996860"/>
              <a:gd name="connsiteY3" fmla="*/ 2941099 h 3708908"/>
              <a:gd name="connsiteX4" fmla="*/ 133507 w 996860"/>
              <a:gd name="connsiteY4" fmla="*/ 3708908 h 3708908"/>
              <a:gd name="connsiteX0" fmla="*/ 726696 w 1214799"/>
              <a:gd name="connsiteY0" fmla="*/ 0 h 3708908"/>
              <a:gd name="connsiteX1" fmla="*/ 291268 w 1214799"/>
              <a:gd name="connsiteY1" fmla="*/ 1186542 h 3708908"/>
              <a:gd name="connsiteX2" fmla="*/ 1166669 w 1214799"/>
              <a:gd name="connsiteY2" fmla="*/ 1806102 h 3708908"/>
              <a:gd name="connsiteX3" fmla="*/ 580046 w 1214799"/>
              <a:gd name="connsiteY3" fmla="*/ 2941099 h 3708908"/>
              <a:gd name="connsiteX4" fmla="*/ 351446 w 1214799"/>
              <a:gd name="connsiteY4" fmla="*/ 3708908 h 3708908"/>
              <a:gd name="connsiteX0" fmla="*/ 664911 w 1153014"/>
              <a:gd name="connsiteY0" fmla="*/ 0 h 3708908"/>
              <a:gd name="connsiteX1" fmla="*/ 229483 w 1153014"/>
              <a:gd name="connsiteY1" fmla="*/ 1186542 h 3708908"/>
              <a:gd name="connsiteX2" fmla="*/ 1104884 w 1153014"/>
              <a:gd name="connsiteY2" fmla="*/ 1806102 h 3708908"/>
              <a:gd name="connsiteX3" fmla="*/ 518261 w 1153014"/>
              <a:gd name="connsiteY3" fmla="*/ 2941099 h 3708908"/>
              <a:gd name="connsiteX4" fmla="*/ 289661 w 1153014"/>
              <a:gd name="connsiteY4" fmla="*/ 3708908 h 3708908"/>
              <a:gd name="connsiteX0" fmla="*/ 664911 w 1153012"/>
              <a:gd name="connsiteY0" fmla="*/ 0 h 3708908"/>
              <a:gd name="connsiteX1" fmla="*/ 229483 w 1153012"/>
              <a:gd name="connsiteY1" fmla="*/ 1186542 h 3708908"/>
              <a:gd name="connsiteX2" fmla="*/ 1104882 w 1153012"/>
              <a:gd name="connsiteY2" fmla="*/ 1958116 h 3708908"/>
              <a:gd name="connsiteX3" fmla="*/ 518261 w 1153012"/>
              <a:gd name="connsiteY3" fmla="*/ 2941099 h 3708908"/>
              <a:gd name="connsiteX4" fmla="*/ 289661 w 1153012"/>
              <a:gd name="connsiteY4" fmla="*/ 3708908 h 3708908"/>
              <a:gd name="connsiteX0" fmla="*/ 664911 w 1153012"/>
              <a:gd name="connsiteY0" fmla="*/ 0 h 3708908"/>
              <a:gd name="connsiteX1" fmla="*/ 229483 w 1153012"/>
              <a:gd name="connsiteY1" fmla="*/ 1186542 h 3708908"/>
              <a:gd name="connsiteX2" fmla="*/ 1104882 w 1153012"/>
              <a:gd name="connsiteY2" fmla="*/ 1958116 h 3708908"/>
              <a:gd name="connsiteX3" fmla="*/ 518261 w 1153012"/>
              <a:gd name="connsiteY3" fmla="*/ 2941099 h 3708908"/>
              <a:gd name="connsiteX4" fmla="*/ 289661 w 1153012"/>
              <a:gd name="connsiteY4" fmla="*/ 3708908 h 3708908"/>
              <a:gd name="connsiteX0" fmla="*/ 664911 w 1233860"/>
              <a:gd name="connsiteY0" fmla="*/ 0 h 3708908"/>
              <a:gd name="connsiteX1" fmla="*/ 229483 w 1233860"/>
              <a:gd name="connsiteY1" fmla="*/ 1186542 h 3708908"/>
              <a:gd name="connsiteX2" fmla="*/ 1104882 w 1233860"/>
              <a:gd name="connsiteY2" fmla="*/ 1958116 h 3708908"/>
              <a:gd name="connsiteX3" fmla="*/ 518261 w 1233860"/>
              <a:gd name="connsiteY3" fmla="*/ 2941099 h 3708908"/>
              <a:gd name="connsiteX4" fmla="*/ 289661 w 1233860"/>
              <a:gd name="connsiteY4" fmla="*/ 3708908 h 3708908"/>
              <a:gd name="connsiteX0" fmla="*/ 664911 w 1022647"/>
              <a:gd name="connsiteY0" fmla="*/ 0 h 3708908"/>
              <a:gd name="connsiteX1" fmla="*/ 229483 w 1022647"/>
              <a:gd name="connsiteY1" fmla="*/ 1186542 h 3708908"/>
              <a:gd name="connsiteX2" fmla="*/ 893669 w 1022647"/>
              <a:gd name="connsiteY2" fmla="*/ 1806101 h 3708908"/>
              <a:gd name="connsiteX3" fmla="*/ 518261 w 1022647"/>
              <a:gd name="connsiteY3" fmla="*/ 2941099 h 3708908"/>
              <a:gd name="connsiteX4" fmla="*/ 289661 w 1022647"/>
              <a:gd name="connsiteY4" fmla="*/ 3708908 h 3708908"/>
              <a:gd name="connsiteX0" fmla="*/ 664911 w 1230664"/>
              <a:gd name="connsiteY0" fmla="*/ 0 h 3708908"/>
              <a:gd name="connsiteX1" fmla="*/ 229483 w 1230664"/>
              <a:gd name="connsiteY1" fmla="*/ 1186542 h 3708908"/>
              <a:gd name="connsiteX2" fmla="*/ 893669 w 1230664"/>
              <a:gd name="connsiteY2" fmla="*/ 1806101 h 3708908"/>
              <a:gd name="connsiteX3" fmla="*/ 518261 w 1230664"/>
              <a:gd name="connsiteY3" fmla="*/ 2941099 h 3708908"/>
              <a:gd name="connsiteX4" fmla="*/ 289661 w 1230664"/>
              <a:gd name="connsiteY4" fmla="*/ 3708908 h 3708908"/>
              <a:gd name="connsiteX0" fmla="*/ 664911 w 1230664"/>
              <a:gd name="connsiteY0" fmla="*/ 0 h 3708908"/>
              <a:gd name="connsiteX1" fmla="*/ 229483 w 1230664"/>
              <a:gd name="connsiteY1" fmla="*/ 1186542 h 3708908"/>
              <a:gd name="connsiteX2" fmla="*/ 893669 w 1230664"/>
              <a:gd name="connsiteY2" fmla="*/ 1874016 h 3708908"/>
              <a:gd name="connsiteX3" fmla="*/ 518261 w 1230664"/>
              <a:gd name="connsiteY3" fmla="*/ 2941099 h 3708908"/>
              <a:gd name="connsiteX4" fmla="*/ 289661 w 1230664"/>
              <a:gd name="connsiteY4" fmla="*/ 3708908 h 3708908"/>
              <a:gd name="connsiteX0" fmla="*/ 664911 w 1230664"/>
              <a:gd name="connsiteY0" fmla="*/ 0 h 3708908"/>
              <a:gd name="connsiteX1" fmla="*/ 229483 w 1230664"/>
              <a:gd name="connsiteY1" fmla="*/ 1186542 h 3708908"/>
              <a:gd name="connsiteX2" fmla="*/ 893669 w 1230664"/>
              <a:gd name="connsiteY2" fmla="*/ 1874016 h 3708908"/>
              <a:gd name="connsiteX3" fmla="*/ 518261 w 1230664"/>
              <a:gd name="connsiteY3" fmla="*/ 2941099 h 3708908"/>
              <a:gd name="connsiteX4" fmla="*/ 289661 w 1230664"/>
              <a:gd name="connsiteY4" fmla="*/ 3708908 h 3708908"/>
              <a:gd name="connsiteX0" fmla="*/ 613120 w 1178873"/>
              <a:gd name="connsiteY0" fmla="*/ 0 h 3708908"/>
              <a:gd name="connsiteX1" fmla="*/ 229483 w 1178873"/>
              <a:gd name="connsiteY1" fmla="*/ 1254479 h 3708908"/>
              <a:gd name="connsiteX2" fmla="*/ 841878 w 1178873"/>
              <a:gd name="connsiteY2" fmla="*/ 1874016 h 3708908"/>
              <a:gd name="connsiteX3" fmla="*/ 466470 w 1178873"/>
              <a:gd name="connsiteY3" fmla="*/ 2941099 h 3708908"/>
              <a:gd name="connsiteX4" fmla="*/ 237870 w 1178873"/>
              <a:gd name="connsiteY4" fmla="*/ 3708908 h 3708908"/>
              <a:gd name="connsiteX0" fmla="*/ 844036 w 1409789"/>
              <a:gd name="connsiteY0" fmla="*/ 0 h 3708908"/>
              <a:gd name="connsiteX1" fmla="*/ 460399 w 1409789"/>
              <a:gd name="connsiteY1" fmla="*/ 1254479 h 3708908"/>
              <a:gd name="connsiteX2" fmla="*/ 1072794 w 1409789"/>
              <a:gd name="connsiteY2" fmla="*/ 1874016 h 3708908"/>
              <a:gd name="connsiteX3" fmla="*/ 697386 w 1409789"/>
              <a:gd name="connsiteY3" fmla="*/ 2941099 h 3708908"/>
              <a:gd name="connsiteX4" fmla="*/ 468786 w 1409789"/>
              <a:gd name="connsiteY4" fmla="*/ 3708908 h 3708908"/>
              <a:gd name="connsiteX0" fmla="*/ 844036 w 1409789"/>
              <a:gd name="connsiteY0" fmla="*/ 0 h 3708908"/>
              <a:gd name="connsiteX1" fmla="*/ 460399 w 1409789"/>
              <a:gd name="connsiteY1" fmla="*/ 1254479 h 3708908"/>
              <a:gd name="connsiteX2" fmla="*/ 1072794 w 1409789"/>
              <a:gd name="connsiteY2" fmla="*/ 1874016 h 3708908"/>
              <a:gd name="connsiteX3" fmla="*/ 697386 w 1409789"/>
              <a:gd name="connsiteY3" fmla="*/ 2941099 h 3708908"/>
              <a:gd name="connsiteX4" fmla="*/ 468786 w 1409789"/>
              <a:gd name="connsiteY4" fmla="*/ 3708908 h 3708908"/>
              <a:gd name="connsiteX0" fmla="*/ 844036 w 1409789"/>
              <a:gd name="connsiteY0" fmla="*/ 0 h 3708908"/>
              <a:gd name="connsiteX1" fmla="*/ 460399 w 1409789"/>
              <a:gd name="connsiteY1" fmla="*/ 1254479 h 3708908"/>
              <a:gd name="connsiteX2" fmla="*/ 1072794 w 1409789"/>
              <a:gd name="connsiteY2" fmla="*/ 1874016 h 3708908"/>
              <a:gd name="connsiteX3" fmla="*/ 697386 w 1409789"/>
              <a:gd name="connsiteY3" fmla="*/ 2941099 h 3708908"/>
              <a:gd name="connsiteX4" fmla="*/ 468786 w 1409789"/>
              <a:gd name="connsiteY4" fmla="*/ 3708908 h 3708908"/>
              <a:gd name="connsiteX0" fmla="*/ 844036 w 1300122"/>
              <a:gd name="connsiteY0" fmla="*/ 0 h 3708908"/>
              <a:gd name="connsiteX1" fmla="*/ 460399 w 1300122"/>
              <a:gd name="connsiteY1" fmla="*/ 1254479 h 3708908"/>
              <a:gd name="connsiteX2" fmla="*/ 963127 w 1300122"/>
              <a:gd name="connsiteY2" fmla="*/ 1806101 h 3708908"/>
              <a:gd name="connsiteX3" fmla="*/ 697386 w 1300122"/>
              <a:gd name="connsiteY3" fmla="*/ 2941099 h 3708908"/>
              <a:gd name="connsiteX4" fmla="*/ 468786 w 1300122"/>
              <a:gd name="connsiteY4" fmla="*/ 3708908 h 3708908"/>
              <a:gd name="connsiteX0" fmla="*/ 844036 w 1300122"/>
              <a:gd name="connsiteY0" fmla="*/ 0 h 3708908"/>
              <a:gd name="connsiteX1" fmla="*/ 460399 w 1300122"/>
              <a:gd name="connsiteY1" fmla="*/ 1254479 h 3708908"/>
              <a:gd name="connsiteX2" fmla="*/ 963127 w 1300122"/>
              <a:gd name="connsiteY2" fmla="*/ 1806101 h 3708908"/>
              <a:gd name="connsiteX3" fmla="*/ 697386 w 1300122"/>
              <a:gd name="connsiteY3" fmla="*/ 2941099 h 3708908"/>
              <a:gd name="connsiteX4" fmla="*/ 468786 w 1300122"/>
              <a:gd name="connsiteY4" fmla="*/ 3708908 h 3708908"/>
              <a:gd name="connsiteX0" fmla="*/ 844036 w 1068418"/>
              <a:gd name="connsiteY0" fmla="*/ 0 h 3708908"/>
              <a:gd name="connsiteX1" fmla="*/ 460399 w 1068418"/>
              <a:gd name="connsiteY1" fmla="*/ 1254479 h 3708908"/>
              <a:gd name="connsiteX2" fmla="*/ 963127 w 1068418"/>
              <a:gd name="connsiteY2" fmla="*/ 1806101 h 3708908"/>
              <a:gd name="connsiteX3" fmla="*/ 1024128 w 1068418"/>
              <a:gd name="connsiteY3" fmla="*/ 2235837 h 3708908"/>
              <a:gd name="connsiteX4" fmla="*/ 697386 w 1068418"/>
              <a:gd name="connsiteY4" fmla="*/ 2941099 h 3708908"/>
              <a:gd name="connsiteX5" fmla="*/ 468786 w 1068418"/>
              <a:gd name="connsiteY5" fmla="*/ 3708908 h 3708908"/>
              <a:gd name="connsiteX0" fmla="*/ 844036 w 1255500"/>
              <a:gd name="connsiteY0" fmla="*/ 0 h 3708908"/>
              <a:gd name="connsiteX1" fmla="*/ 460399 w 1255500"/>
              <a:gd name="connsiteY1" fmla="*/ 1254479 h 3708908"/>
              <a:gd name="connsiteX2" fmla="*/ 963127 w 1255500"/>
              <a:gd name="connsiteY2" fmla="*/ 1806101 h 3708908"/>
              <a:gd name="connsiteX3" fmla="*/ 1211210 w 1255500"/>
              <a:gd name="connsiteY3" fmla="*/ 2168051 h 3708908"/>
              <a:gd name="connsiteX4" fmla="*/ 697386 w 1255500"/>
              <a:gd name="connsiteY4" fmla="*/ 2941099 h 3708908"/>
              <a:gd name="connsiteX5" fmla="*/ 468786 w 1255500"/>
              <a:gd name="connsiteY5" fmla="*/ 3708908 h 3708908"/>
              <a:gd name="connsiteX0" fmla="*/ 844036 w 1211210"/>
              <a:gd name="connsiteY0" fmla="*/ 0 h 3708908"/>
              <a:gd name="connsiteX1" fmla="*/ 460399 w 1211210"/>
              <a:gd name="connsiteY1" fmla="*/ 1254479 h 3708908"/>
              <a:gd name="connsiteX2" fmla="*/ 963127 w 1211210"/>
              <a:gd name="connsiteY2" fmla="*/ 1806101 h 3708908"/>
              <a:gd name="connsiteX3" fmla="*/ 1211210 w 1211210"/>
              <a:gd name="connsiteY3" fmla="*/ 2168051 h 3708908"/>
              <a:gd name="connsiteX4" fmla="*/ 697386 w 1211210"/>
              <a:gd name="connsiteY4" fmla="*/ 2941099 h 3708908"/>
              <a:gd name="connsiteX5" fmla="*/ 468786 w 1211210"/>
              <a:gd name="connsiteY5" fmla="*/ 3708908 h 3708908"/>
              <a:gd name="connsiteX0" fmla="*/ 844036 w 1255500"/>
              <a:gd name="connsiteY0" fmla="*/ 0 h 3708908"/>
              <a:gd name="connsiteX1" fmla="*/ 460399 w 1255500"/>
              <a:gd name="connsiteY1" fmla="*/ 1254479 h 3708908"/>
              <a:gd name="connsiteX2" fmla="*/ 963127 w 1255500"/>
              <a:gd name="connsiteY2" fmla="*/ 1806101 h 3708908"/>
              <a:gd name="connsiteX3" fmla="*/ 1211210 w 1255500"/>
              <a:gd name="connsiteY3" fmla="*/ 2168051 h 3708908"/>
              <a:gd name="connsiteX4" fmla="*/ 697386 w 1255500"/>
              <a:gd name="connsiteY4" fmla="*/ 2941099 h 3708908"/>
              <a:gd name="connsiteX5" fmla="*/ 468786 w 1255500"/>
              <a:gd name="connsiteY5" fmla="*/ 3708908 h 3708908"/>
              <a:gd name="connsiteX0" fmla="*/ 844036 w 1255500"/>
              <a:gd name="connsiteY0" fmla="*/ 0 h 3708908"/>
              <a:gd name="connsiteX1" fmla="*/ 460399 w 1255500"/>
              <a:gd name="connsiteY1" fmla="*/ 1254479 h 3708908"/>
              <a:gd name="connsiteX2" fmla="*/ 963127 w 1255500"/>
              <a:gd name="connsiteY2" fmla="*/ 1806101 h 3708908"/>
              <a:gd name="connsiteX3" fmla="*/ 1211210 w 1255500"/>
              <a:gd name="connsiteY3" fmla="*/ 2168051 h 3708908"/>
              <a:gd name="connsiteX4" fmla="*/ 697386 w 1255500"/>
              <a:gd name="connsiteY4" fmla="*/ 2941099 h 3708908"/>
              <a:gd name="connsiteX5" fmla="*/ 468786 w 1255500"/>
              <a:gd name="connsiteY5" fmla="*/ 3708908 h 370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500" h="3708908">
                <a:moveTo>
                  <a:pt x="844036" y="0"/>
                </a:moveTo>
                <a:cubicBezTo>
                  <a:pt x="753322" y="247196"/>
                  <a:pt x="0" y="882530"/>
                  <a:pt x="460399" y="1254479"/>
                </a:cubicBezTo>
                <a:cubicBezTo>
                  <a:pt x="825784" y="1673866"/>
                  <a:pt x="626132" y="1578887"/>
                  <a:pt x="963127" y="1806101"/>
                </a:cubicBezTo>
                <a:cubicBezTo>
                  <a:pt x="1088262" y="1958363"/>
                  <a:pt x="1255500" y="1978885"/>
                  <a:pt x="1211210" y="2168051"/>
                </a:cubicBezTo>
                <a:cubicBezTo>
                  <a:pt x="1166920" y="2357217"/>
                  <a:pt x="821123" y="2684290"/>
                  <a:pt x="697386" y="2941099"/>
                </a:cubicBezTo>
                <a:cubicBezTo>
                  <a:pt x="573649" y="3197908"/>
                  <a:pt x="544986" y="3452972"/>
                  <a:pt x="468786" y="3708908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0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3" grpId="0"/>
      <p:bldP spid="106" grpId="0" build="allAtOnce"/>
      <p:bldP spid="51" grpId="0" animBg="1"/>
      <p:bldP spid="51" grpId="1" animBg="1"/>
      <p:bldP spid="53" grpId="0" animBg="1"/>
      <p:bldP spid="54" grpId="0" animBg="1"/>
      <p:bldP spid="56" grpId="0" animBg="1"/>
      <p:bldP spid="79" grpId="0" animBg="1"/>
      <p:bldP spid="44" grpId="0" animBg="1"/>
      <p:bldP spid="44" grpId="1" animBg="1"/>
      <p:bldP spid="57" grpId="0" animBg="1"/>
      <p:bldP spid="59" grpId="0" animBg="1"/>
      <p:bldP spid="60" grpId="0" animBg="1"/>
      <p:bldP spid="62" grpId="0" animBg="1"/>
      <p:bldP spid="52" grpId="0" animBg="1"/>
      <p:bldP spid="63" grpId="0" animBg="1"/>
      <p:bldP spid="65" grpId="0" animBg="1"/>
      <p:bldP spid="66" grpId="0" animBg="1"/>
      <p:bldP spid="66" grpId="1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Vulnerability Analysis</a:t>
            </a:r>
          </a:p>
        </p:txBody>
      </p:sp>
      <p:cxnSp>
        <p:nvCxnSpPr>
          <p:cNvPr id="58" name="Straight Arrow Connector 57"/>
          <p:cNvCxnSpPr>
            <a:stCxn id="85" idx="4"/>
          </p:cNvCxnSpPr>
          <p:nvPr/>
        </p:nvCxnSpPr>
        <p:spPr bwMode="auto">
          <a:xfrm rot="16200000" flipH="1">
            <a:off x="6365001" y="1706854"/>
            <a:ext cx="635852" cy="38099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Straight Arrow Connector 60"/>
          <p:cNvCxnSpPr>
            <a:stCxn id="85" idx="4"/>
            <a:endCxn id="49" idx="0"/>
          </p:cNvCxnSpPr>
          <p:nvPr/>
        </p:nvCxnSpPr>
        <p:spPr bwMode="auto">
          <a:xfrm rot="5400000">
            <a:off x="5881192" y="1604043"/>
            <a:ext cx="635852" cy="58662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Straight Arrow Connector 63"/>
          <p:cNvCxnSpPr>
            <a:stCxn id="49" idx="4"/>
            <a:endCxn id="56" idx="0"/>
          </p:cNvCxnSpPr>
          <p:nvPr/>
        </p:nvCxnSpPr>
        <p:spPr bwMode="auto">
          <a:xfrm rot="5400000">
            <a:off x="5359281" y="2761805"/>
            <a:ext cx="635852" cy="45720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7" name="Straight Arrow Connector 66"/>
          <p:cNvCxnSpPr>
            <a:stCxn id="49" idx="4"/>
            <a:endCxn id="51" idx="0"/>
          </p:cNvCxnSpPr>
          <p:nvPr/>
        </p:nvCxnSpPr>
        <p:spPr bwMode="auto">
          <a:xfrm rot="16200000" flipH="1">
            <a:off x="6045081" y="2533204"/>
            <a:ext cx="635852" cy="91440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Straight Arrow Connector 69"/>
          <p:cNvCxnSpPr>
            <a:stCxn id="51" idx="4"/>
            <a:endCxn id="54" idx="0"/>
          </p:cNvCxnSpPr>
          <p:nvPr/>
        </p:nvCxnSpPr>
        <p:spPr bwMode="auto">
          <a:xfrm rot="5400000">
            <a:off x="6224092" y="3805267"/>
            <a:ext cx="635852" cy="55638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Arrow Connector 72"/>
          <p:cNvCxnSpPr>
            <a:stCxn id="55" idx="4"/>
            <a:endCxn id="51" idx="0"/>
          </p:cNvCxnSpPr>
          <p:nvPr/>
        </p:nvCxnSpPr>
        <p:spPr bwMode="auto">
          <a:xfrm rot="5400000">
            <a:off x="7125016" y="2645520"/>
            <a:ext cx="358003" cy="96761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Straight Arrow Connector 75"/>
          <p:cNvCxnSpPr>
            <a:stCxn id="51" idx="4"/>
            <a:endCxn id="53" idx="0"/>
          </p:cNvCxnSpPr>
          <p:nvPr/>
        </p:nvCxnSpPr>
        <p:spPr bwMode="auto">
          <a:xfrm rot="16200000" flipH="1">
            <a:off x="6546525" y="4039214"/>
            <a:ext cx="1271704" cy="72433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0" name="Straight Arrow Connector 79"/>
          <p:cNvCxnSpPr>
            <a:stCxn id="54" idx="4"/>
            <a:endCxn id="79" idx="0"/>
          </p:cNvCxnSpPr>
          <p:nvPr/>
        </p:nvCxnSpPr>
        <p:spPr bwMode="auto">
          <a:xfrm rot="5400000">
            <a:off x="5766891" y="4997498"/>
            <a:ext cx="635852" cy="358022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6" name="TextBox 155"/>
          <p:cNvSpPr txBox="1"/>
          <p:nvPr/>
        </p:nvSpPr>
        <p:spPr bwMode="auto">
          <a:xfrm>
            <a:off x="6644825" y="5737634"/>
            <a:ext cx="2076899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/>
              <a:t>Dataflow Graph (DFG)</a:t>
            </a:r>
            <a:endParaRPr lang="en-US" sz="1400" b="1" dirty="0"/>
          </a:p>
        </p:txBody>
      </p:sp>
      <p:sp>
        <p:nvSpPr>
          <p:cNvPr id="96" name="TextBox 95"/>
          <p:cNvSpPr txBox="1"/>
          <p:nvPr/>
        </p:nvSpPr>
        <p:spPr bwMode="auto">
          <a:xfrm>
            <a:off x="5232592" y="2673383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15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 bwMode="auto">
          <a:xfrm>
            <a:off x="5898909" y="2913832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40</a:t>
            </a:r>
          </a:p>
        </p:txBody>
      </p:sp>
      <p:sp>
        <p:nvSpPr>
          <p:cNvPr id="98" name="TextBox 97"/>
          <p:cNvSpPr txBox="1"/>
          <p:nvPr/>
        </p:nvSpPr>
        <p:spPr bwMode="auto">
          <a:xfrm>
            <a:off x="7048808" y="4073996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60</a:t>
            </a:r>
          </a:p>
        </p:txBody>
      </p:sp>
      <p:sp>
        <p:nvSpPr>
          <p:cNvPr id="99" name="TextBox 98"/>
          <p:cNvSpPr txBox="1"/>
          <p:nvPr/>
        </p:nvSpPr>
        <p:spPr bwMode="auto">
          <a:xfrm>
            <a:off x="6171549" y="3723586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12</a:t>
            </a:r>
          </a:p>
        </p:txBody>
      </p:sp>
      <p:sp>
        <p:nvSpPr>
          <p:cNvPr id="100" name="TextBox 99"/>
          <p:cNvSpPr txBox="1"/>
          <p:nvPr/>
        </p:nvSpPr>
        <p:spPr bwMode="auto">
          <a:xfrm>
            <a:off x="5865960" y="1540699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3</a:t>
            </a: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6281216" y="1767310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4</a:t>
            </a: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7208988" y="3075911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2</a:t>
            </a: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5668821" y="4841805"/>
            <a:ext cx="553672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52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5220007" y="1122227"/>
            <a:ext cx="2796419" cy="4829408"/>
            <a:chOff x="5220007" y="1122227"/>
            <a:chExt cx="2796419" cy="4829408"/>
          </a:xfrm>
        </p:grpSpPr>
        <p:sp>
          <p:nvSpPr>
            <p:cNvPr id="49" name="Oval 48"/>
            <p:cNvSpPr/>
            <p:nvPr/>
          </p:nvSpPr>
          <p:spPr bwMode="auto">
            <a:xfrm>
              <a:off x="5677207" y="2215279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644826" y="2215279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91608" y="3308331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/>
                <a:t>6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15946" y="5037235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035228" y="4401383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b="1" dirty="0" smtClean="0"/>
                <a:t>7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559226" y="2493128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220007" y="3308331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677206" y="5494435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/>
                <a:t>9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263828" y="1122227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71"/>
          <p:cNvGrpSpPr/>
          <p:nvPr/>
        </p:nvGrpSpPr>
        <p:grpSpPr>
          <a:xfrm>
            <a:off x="4697926" y="1545871"/>
            <a:ext cx="4244460" cy="4053263"/>
            <a:chOff x="4697926" y="1545871"/>
            <a:chExt cx="4244460" cy="4053263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6716832" y="1545871"/>
              <a:ext cx="1045828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2.44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4697926" y="3717905"/>
              <a:ext cx="746124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0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7643364" y="4850194"/>
              <a:ext cx="746124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0</a:t>
              </a: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023363" y="5322135"/>
              <a:ext cx="746124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0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5443417" y="4246407"/>
              <a:ext cx="746124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1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4794422" y="2076780"/>
              <a:ext cx="975065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1.8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7041402" y="3576848"/>
              <a:ext cx="9259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1.8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8016426" y="2754162"/>
              <a:ext cx="9259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2.44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7033164" y="2068541"/>
              <a:ext cx="746124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tot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= 0</a:t>
              </a:r>
            </a:p>
          </p:txBody>
        </p:sp>
      </p:grpSp>
      <p:grpSp>
        <p:nvGrpSpPr>
          <p:cNvPr id="4" name="Group 68"/>
          <p:cNvGrpSpPr/>
          <p:nvPr/>
        </p:nvGrpSpPr>
        <p:grpSpPr>
          <a:xfrm>
            <a:off x="5220007" y="1122227"/>
            <a:ext cx="2796419" cy="4829408"/>
            <a:chOff x="5372407" y="1274627"/>
            <a:chExt cx="2796419" cy="4829408"/>
          </a:xfrm>
        </p:grpSpPr>
        <p:sp>
          <p:nvSpPr>
            <p:cNvPr id="52" name="Oval 51"/>
            <p:cNvSpPr/>
            <p:nvPr/>
          </p:nvSpPr>
          <p:spPr bwMode="auto">
            <a:xfrm>
              <a:off x="5829607" y="2367679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797226" y="2367679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744008" y="3460731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/>
                <a:t>V</a:t>
              </a: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68346" y="5189635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187628" y="4553783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b="1" dirty="0" smtClean="0"/>
                <a:t>V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711626" y="2645528"/>
              <a:ext cx="457200" cy="4572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372407" y="3460731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829606" y="5646835"/>
              <a:ext cx="457200" cy="4572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/>
                <a:t>V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416228" y="1274627"/>
              <a:ext cx="457200" cy="4572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5" name="Group 83"/>
          <p:cNvGrpSpPr/>
          <p:nvPr/>
        </p:nvGrpSpPr>
        <p:grpSpPr>
          <a:xfrm>
            <a:off x="7686477" y="1407043"/>
            <a:ext cx="1244097" cy="600369"/>
            <a:chOff x="7798872" y="1490311"/>
            <a:chExt cx="1244097" cy="600369"/>
          </a:xfrm>
        </p:grpSpPr>
        <p:grpSp>
          <p:nvGrpSpPr>
            <p:cNvPr id="6" name="Group 77"/>
            <p:cNvGrpSpPr/>
            <p:nvPr/>
          </p:nvGrpSpPr>
          <p:grpSpPr>
            <a:xfrm>
              <a:off x="7798872" y="1490311"/>
              <a:ext cx="735778" cy="252799"/>
              <a:chOff x="8054208" y="1490311"/>
              <a:chExt cx="735778" cy="252799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8054208" y="1514510"/>
                <a:ext cx="228600" cy="2286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 bwMode="auto">
              <a:xfrm>
                <a:off x="8236314" y="1490311"/>
                <a:ext cx="553672" cy="24622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000" b="1" dirty="0" smtClean="0"/>
                  <a:t>Safe</a:t>
                </a:r>
              </a:p>
            </p:txBody>
          </p:sp>
        </p:grpSp>
        <p:grpSp>
          <p:nvGrpSpPr>
            <p:cNvPr id="7" name="Group 80"/>
            <p:cNvGrpSpPr/>
            <p:nvPr/>
          </p:nvGrpSpPr>
          <p:grpSpPr>
            <a:xfrm>
              <a:off x="7798872" y="1837881"/>
              <a:ext cx="1244097" cy="252799"/>
              <a:chOff x="8054208" y="1528411"/>
              <a:chExt cx="1244097" cy="252799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8054208" y="155261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Arial" charset="0"/>
                  </a:rPr>
                  <a:t>V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 bwMode="auto">
              <a:xfrm>
                <a:off x="8245839" y="1528411"/>
                <a:ext cx="1052466" cy="24622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000" b="1" dirty="0" smtClean="0"/>
                  <a:t>Vulnerable</a:t>
                </a:r>
              </a:p>
            </p:txBody>
          </p:sp>
        </p:grpSp>
      </p:grpSp>
      <p:grpSp>
        <p:nvGrpSpPr>
          <p:cNvPr id="8" name="Group 74"/>
          <p:cNvGrpSpPr/>
          <p:nvPr/>
        </p:nvGrpSpPr>
        <p:grpSpPr>
          <a:xfrm>
            <a:off x="7277408" y="1122227"/>
            <a:ext cx="1634129" cy="228600"/>
            <a:chOff x="7509871" y="1169994"/>
            <a:chExt cx="1634129" cy="228600"/>
          </a:xfrm>
        </p:grpSpPr>
        <p:sp>
          <p:nvSpPr>
            <p:cNvPr id="87" name="Oval 86"/>
            <p:cNvSpPr/>
            <p:nvPr/>
          </p:nvSpPr>
          <p:spPr bwMode="auto">
            <a:xfrm>
              <a:off x="7509871" y="1169994"/>
              <a:ext cx="228600" cy="2286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7788799" y="1207350"/>
              <a:ext cx="1355201" cy="153888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>
                <a:defRPr/>
              </a:pPr>
              <a:r>
                <a:rPr lang="en-US" sz="1000" b="1" dirty="0" smtClean="0"/>
                <a:t>Symptom-generating</a:t>
              </a:r>
            </a:p>
          </p:txBody>
        </p:sp>
      </p:grp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406401" y="1174749"/>
            <a:ext cx="4601828" cy="491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609600">
              <a:spcBef>
                <a:spcPct val="20000"/>
              </a:spcBef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instruction …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Count the # of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symptom-generating</a:t>
            </a:r>
            <a:r>
              <a:rPr lang="en-US" sz="1600" b="1" dirty="0" smtClean="0"/>
              <a:t> consumers (</a:t>
            </a:r>
            <a:r>
              <a:rPr lang="en-US" sz="1600" b="1" i="1" dirty="0" smtClean="0"/>
              <a:t>N</a:t>
            </a:r>
            <a:r>
              <a:rPr lang="en-US" sz="1600" b="1" i="1" baseline="-25000" dirty="0" smtClean="0"/>
              <a:t>tot</a:t>
            </a:r>
            <a:r>
              <a:rPr lang="en-US" sz="1600" b="1" dirty="0" smtClean="0"/>
              <a:t>)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Consider an instruction with “enough” (</a:t>
            </a:r>
            <a:r>
              <a:rPr lang="en-US" sz="1600" b="1" i="1" dirty="0" smtClean="0"/>
              <a:t>S</a:t>
            </a:r>
            <a:r>
              <a:rPr lang="en-US" sz="1600" b="1" i="1" baseline="-25000" dirty="0" smtClean="0"/>
              <a:t>t</a:t>
            </a:r>
            <a:r>
              <a:rPr lang="en-US" sz="1600" b="1" dirty="0" smtClean="0"/>
              <a:t>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symptom-generating</a:t>
            </a:r>
            <a:r>
              <a:rPr lang="en-US" sz="1600" b="1" dirty="0" smtClean="0"/>
              <a:t> consumers as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safe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8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Limit to instructions within a fixed distance (</a:t>
            </a:r>
            <a:r>
              <a:rPr lang="en-US" sz="1600" b="1" i="1" dirty="0" smtClean="0"/>
              <a:t>S</a:t>
            </a:r>
            <a:r>
              <a:rPr lang="en-US" sz="1600" b="1" i="1" baseline="-25000" dirty="0" smtClean="0"/>
              <a:t>lat</a:t>
            </a:r>
            <a:r>
              <a:rPr lang="en-US" sz="1600" b="1" dirty="0" smtClean="0"/>
              <a:t>) in the statically scheduled code</a:t>
            </a:r>
          </a:p>
          <a:p>
            <a:pPr marL="800100" lvl="2" indent="-342900">
              <a:spcBef>
                <a:spcPct val="20000"/>
              </a:spcBef>
              <a:defRPr/>
            </a:pPr>
            <a:endParaRPr lang="en-US" sz="1600" b="1" dirty="0" smtClean="0">
              <a:latin typeface="+mn-lt"/>
              <a:cs typeface="Courier New" pitchFamily="49" charset="0"/>
            </a:endParaRP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8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Scale indirect consumers by </a:t>
            </a:r>
            <a:r>
              <a:rPr lang="en-US" sz="1600" b="1" i="1" dirty="0" smtClean="0"/>
              <a:t>S</a:t>
            </a:r>
            <a:r>
              <a:rPr lang="en-US" sz="1600" b="1" i="1" baseline="-25000" dirty="0" smtClean="0"/>
              <a:t>iscale</a:t>
            </a:r>
          </a:p>
          <a:p>
            <a:pPr marL="800100" lvl="2" indent="-342900">
              <a:spcBef>
                <a:spcPct val="20000"/>
              </a:spcBef>
              <a:defRPr/>
            </a:pPr>
            <a:r>
              <a:rPr lang="en-US" sz="1600" b="1" i="1" dirty="0" smtClean="0"/>
              <a:t> 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1312508" y="3670281"/>
            <a:ext cx="1383067" cy="24314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S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t</a:t>
            </a:r>
            <a:r>
              <a:rPr lang="en-US" sz="1600" b="1" dirty="0" smtClean="0">
                <a:solidFill>
                  <a:srgbClr val="C00000"/>
                </a:solidFill>
              </a:rPr>
              <a:t> = 2</a:t>
            </a: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S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lat </a:t>
            </a:r>
            <a:r>
              <a:rPr lang="en-US" sz="1600" b="1" dirty="0" smtClean="0">
                <a:solidFill>
                  <a:srgbClr val="C00000"/>
                </a:solidFill>
              </a:rPr>
              <a:t>= 100</a:t>
            </a: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S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iscale</a:t>
            </a:r>
            <a:r>
              <a:rPr lang="en-US" sz="1600" b="1" dirty="0" smtClean="0">
                <a:solidFill>
                  <a:srgbClr val="C00000"/>
                </a:solidFill>
              </a:rPr>
              <a:t> = 0.8</a:t>
            </a:r>
          </a:p>
        </p:txBody>
      </p:sp>
      <p:sp>
        <p:nvSpPr>
          <p:cNvPr id="71" name="Round Diagonal Corner Rectangle 70"/>
          <p:cNvSpPr/>
          <p:nvPr/>
        </p:nvSpPr>
        <p:spPr bwMode="auto">
          <a:xfrm>
            <a:off x="1311602" y="2465343"/>
            <a:ext cx="6520796" cy="1927314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indent="-609600" algn="ctr">
              <a:spcBef>
                <a:spcPts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What about control flow . . . </a:t>
            </a:r>
          </a:p>
          <a:p>
            <a:pPr indent="-609600" algn="ctr">
              <a:spcBef>
                <a:spcPts val="0"/>
              </a:spcBef>
              <a:defRPr/>
            </a:pPr>
            <a:endParaRPr lang="en-US" b="1" dirty="0" smtClean="0">
              <a:latin typeface="+mn-lt"/>
              <a:cs typeface="Courier New" pitchFamily="49" charset="0"/>
            </a:endParaRPr>
          </a:p>
          <a:p>
            <a:pPr indent="-609600">
              <a:spcBef>
                <a:spcPts val="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Symptom-generating</a:t>
            </a:r>
            <a:r>
              <a:rPr lang="en-US" b="1" dirty="0" smtClean="0"/>
              <a:t> consumers may not be on the common execution path</a:t>
            </a:r>
          </a:p>
          <a:p>
            <a:pPr indent="-609600">
              <a:spcBef>
                <a:spcPts val="0"/>
              </a:spcBef>
              <a:defRPr/>
            </a:pPr>
            <a:endParaRPr lang="en-US" sz="800" b="1" dirty="0" smtClean="0"/>
          </a:p>
          <a:p>
            <a:pPr marL="800100" lvl="4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Scale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tot</a:t>
            </a:r>
            <a:r>
              <a:rPr lang="en-US" sz="1600" b="1" dirty="0" smtClean="0"/>
              <a:t> based on execution probabilities (profiled)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6901947" y="2773580"/>
            <a:ext cx="2037136" cy="3336976"/>
            <a:chOff x="6901947" y="2018625"/>
            <a:chExt cx="2037136" cy="333697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901947" y="2018625"/>
              <a:ext cx="2037136" cy="3336976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0" anchor="t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Shoestring Passes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006115" y="2454771"/>
              <a:ext cx="1828800" cy="4572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Preliminary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Classification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7006115" y="3026271"/>
              <a:ext cx="1828800" cy="13716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Vulnerability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Analysis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7006115" y="4512171"/>
              <a:ext cx="1828800" cy="6858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Code Duplication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7006187" y="5267126"/>
            <a:ext cx="1828800" cy="6858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sz="1400" b="1" dirty="0" smtClean="0">
                <a:latin typeface="+mn-lt"/>
              </a:rPr>
              <a:t>Code Duplication</a:t>
            </a:r>
            <a:endParaRPr lang="en-US" sz="1400" b="1" dirty="0">
              <a:latin typeface="+mn-lt"/>
            </a:endParaRP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Selective Code Duplication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3326" y="1193475"/>
            <a:ext cx="8657385" cy="4759444"/>
            <a:chOff x="203326" y="1193475"/>
            <a:chExt cx="8657385" cy="4759444"/>
          </a:xfrm>
        </p:grpSpPr>
        <p:sp>
          <p:nvSpPr>
            <p:cNvPr id="50" name="Freeform 33"/>
            <p:cNvSpPr>
              <a:spLocks/>
            </p:cNvSpPr>
            <p:nvPr/>
          </p:nvSpPr>
          <p:spPr bwMode="auto">
            <a:xfrm flipH="1" flipV="1">
              <a:off x="203326" y="3933833"/>
              <a:ext cx="8550210" cy="2019086"/>
            </a:xfrm>
            <a:custGeom>
              <a:avLst/>
              <a:gdLst>
                <a:gd name="T0" fmla="*/ 2147483647 w 10000"/>
                <a:gd name="T1" fmla="*/ 2147483647 h 9992"/>
                <a:gd name="T2" fmla="*/ 2147483647 w 10000"/>
                <a:gd name="T3" fmla="*/ 0 h 9992"/>
                <a:gd name="T4" fmla="*/ 2147483647 w 10000"/>
                <a:gd name="T5" fmla="*/ 2147483647 h 9992"/>
                <a:gd name="T6" fmla="*/ 0 w 10000"/>
                <a:gd name="T7" fmla="*/ 2147483647 h 9992"/>
                <a:gd name="T8" fmla="*/ 2147483647 w 10000"/>
                <a:gd name="T9" fmla="*/ 2147483647 h 9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9992"/>
                <a:gd name="T17" fmla="*/ 10000 w 10000"/>
                <a:gd name="T18" fmla="*/ 9992 h 9992"/>
                <a:gd name="connsiteX0" fmla="*/ 5471 w 14408"/>
                <a:gd name="connsiteY0" fmla="*/ 9996 h 9996"/>
                <a:gd name="connsiteX1" fmla="*/ 14408 w 14408"/>
                <a:gd name="connsiteY1" fmla="*/ 0 h 9996"/>
                <a:gd name="connsiteX2" fmla="*/ 8096 w 14408"/>
                <a:gd name="connsiteY2" fmla="*/ 4 h 9996"/>
                <a:gd name="connsiteX3" fmla="*/ 0 w 14408"/>
                <a:gd name="connsiteY3" fmla="*/ 4702 h 9996"/>
                <a:gd name="connsiteX4" fmla="*/ 5471 w 14408"/>
                <a:gd name="connsiteY4" fmla="*/ 9996 h 9996"/>
                <a:gd name="connsiteX0" fmla="*/ 2951 w 10000"/>
                <a:gd name="connsiteY0" fmla="*/ 4779 h 4779"/>
                <a:gd name="connsiteX1" fmla="*/ 10000 w 10000"/>
                <a:gd name="connsiteY1" fmla="*/ 0 h 4779"/>
                <a:gd name="connsiteX2" fmla="*/ 5619 w 10000"/>
                <a:gd name="connsiteY2" fmla="*/ 4 h 4779"/>
                <a:gd name="connsiteX3" fmla="*/ 0 w 10000"/>
                <a:gd name="connsiteY3" fmla="*/ 4704 h 4779"/>
                <a:gd name="connsiteX4" fmla="*/ 2951 w 10000"/>
                <a:gd name="connsiteY4" fmla="*/ 4779 h 4779"/>
                <a:gd name="connsiteX0" fmla="*/ 2951 w 13271"/>
                <a:gd name="connsiteY0" fmla="*/ 9992 h 9992"/>
                <a:gd name="connsiteX1" fmla="*/ 13271 w 13271"/>
                <a:gd name="connsiteY1" fmla="*/ 7607 h 9992"/>
                <a:gd name="connsiteX2" fmla="*/ 5619 w 13271"/>
                <a:gd name="connsiteY2" fmla="*/ 0 h 9992"/>
                <a:gd name="connsiteX3" fmla="*/ 0 w 13271"/>
                <a:gd name="connsiteY3" fmla="*/ 9835 h 9992"/>
                <a:gd name="connsiteX4" fmla="*/ 2951 w 13271"/>
                <a:gd name="connsiteY4" fmla="*/ 9992 h 9992"/>
                <a:gd name="connsiteX0" fmla="*/ 2224 w 10000"/>
                <a:gd name="connsiteY0" fmla="*/ 2462 h 2462"/>
                <a:gd name="connsiteX1" fmla="*/ 10000 w 10000"/>
                <a:gd name="connsiteY1" fmla="*/ 75 h 2462"/>
                <a:gd name="connsiteX2" fmla="*/ 3775 w 10000"/>
                <a:gd name="connsiteY2" fmla="*/ 0 h 2462"/>
                <a:gd name="connsiteX3" fmla="*/ 0 w 10000"/>
                <a:gd name="connsiteY3" fmla="*/ 2305 h 2462"/>
                <a:gd name="connsiteX4" fmla="*/ 2224 w 10000"/>
                <a:gd name="connsiteY4" fmla="*/ 2462 h 2462"/>
                <a:gd name="connsiteX0" fmla="*/ 2224 w 10010"/>
                <a:gd name="connsiteY0" fmla="*/ 10000 h 10000"/>
                <a:gd name="connsiteX1" fmla="*/ 10000 w 10010"/>
                <a:gd name="connsiteY1" fmla="*/ 305 h 10000"/>
                <a:gd name="connsiteX2" fmla="*/ 3775 w 10010"/>
                <a:gd name="connsiteY2" fmla="*/ 0 h 10000"/>
                <a:gd name="connsiteX3" fmla="*/ 0 w 10010"/>
                <a:gd name="connsiteY3" fmla="*/ 9362 h 10000"/>
                <a:gd name="connsiteX4" fmla="*/ 2224 w 10010"/>
                <a:gd name="connsiteY4" fmla="*/ 10000 h 10000"/>
                <a:gd name="connsiteX0" fmla="*/ 2224 w 10010"/>
                <a:gd name="connsiteY0" fmla="*/ 10000 h 10000"/>
                <a:gd name="connsiteX1" fmla="*/ 10000 w 10010"/>
                <a:gd name="connsiteY1" fmla="*/ 305 h 10000"/>
                <a:gd name="connsiteX2" fmla="*/ 3775 w 10010"/>
                <a:gd name="connsiteY2" fmla="*/ 0 h 10000"/>
                <a:gd name="connsiteX3" fmla="*/ 0 w 10010"/>
                <a:gd name="connsiteY3" fmla="*/ 9362 h 10000"/>
                <a:gd name="connsiteX4" fmla="*/ 2224 w 10010"/>
                <a:gd name="connsiteY4" fmla="*/ 10000 h 10000"/>
                <a:gd name="connsiteX0" fmla="*/ 2224 w 10020"/>
                <a:gd name="connsiteY0" fmla="*/ 10008 h 10008"/>
                <a:gd name="connsiteX1" fmla="*/ 10010 w 10020"/>
                <a:gd name="connsiteY1" fmla="*/ 8 h 10008"/>
                <a:gd name="connsiteX2" fmla="*/ 3775 w 10020"/>
                <a:gd name="connsiteY2" fmla="*/ 8 h 10008"/>
                <a:gd name="connsiteX3" fmla="*/ 0 w 10020"/>
                <a:gd name="connsiteY3" fmla="*/ 9370 h 10008"/>
                <a:gd name="connsiteX4" fmla="*/ 2224 w 10020"/>
                <a:gd name="connsiteY4" fmla="*/ 10008 h 10008"/>
                <a:gd name="connsiteX0" fmla="*/ 2224 w 10081"/>
                <a:gd name="connsiteY0" fmla="*/ 10054 h 10054"/>
                <a:gd name="connsiteX1" fmla="*/ 10071 w 10081"/>
                <a:gd name="connsiteY1" fmla="*/ 8 h 10054"/>
                <a:gd name="connsiteX2" fmla="*/ 3775 w 10081"/>
                <a:gd name="connsiteY2" fmla="*/ 54 h 10054"/>
                <a:gd name="connsiteX3" fmla="*/ 0 w 10081"/>
                <a:gd name="connsiteY3" fmla="*/ 9416 h 10054"/>
                <a:gd name="connsiteX4" fmla="*/ 2224 w 10081"/>
                <a:gd name="connsiteY4" fmla="*/ 10054 h 10054"/>
                <a:gd name="connsiteX0" fmla="*/ 2148 w 10081"/>
                <a:gd name="connsiteY0" fmla="*/ 10054 h 10054"/>
                <a:gd name="connsiteX1" fmla="*/ 10071 w 10081"/>
                <a:gd name="connsiteY1" fmla="*/ 8 h 10054"/>
                <a:gd name="connsiteX2" fmla="*/ 3775 w 10081"/>
                <a:gd name="connsiteY2" fmla="*/ 54 h 10054"/>
                <a:gd name="connsiteX3" fmla="*/ 0 w 10081"/>
                <a:gd name="connsiteY3" fmla="*/ 9416 h 10054"/>
                <a:gd name="connsiteX4" fmla="*/ 2148 w 10081"/>
                <a:gd name="connsiteY4" fmla="*/ 10054 h 10054"/>
                <a:gd name="connsiteX0" fmla="*/ 2148 w 10081"/>
                <a:gd name="connsiteY0" fmla="*/ 10054 h 10054"/>
                <a:gd name="connsiteX1" fmla="*/ 10071 w 10081"/>
                <a:gd name="connsiteY1" fmla="*/ 8 h 10054"/>
                <a:gd name="connsiteX2" fmla="*/ 3775 w 10081"/>
                <a:gd name="connsiteY2" fmla="*/ 54 h 10054"/>
                <a:gd name="connsiteX3" fmla="*/ 0 w 10081"/>
                <a:gd name="connsiteY3" fmla="*/ 9416 h 10054"/>
                <a:gd name="connsiteX4" fmla="*/ 2148 w 10081"/>
                <a:gd name="connsiteY4" fmla="*/ 10054 h 10054"/>
                <a:gd name="connsiteX0" fmla="*/ 2148 w 10081"/>
                <a:gd name="connsiteY0" fmla="*/ 10054 h 10054"/>
                <a:gd name="connsiteX1" fmla="*/ 10071 w 10081"/>
                <a:gd name="connsiteY1" fmla="*/ 8 h 10054"/>
                <a:gd name="connsiteX2" fmla="*/ 3775 w 10081"/>
                <a:gd name="connsiteY2" fmla="*/ 54 h 10054"/>
                <a:gd name="connsiteX3" fmla="*/ 0 w 10081"/>
                <a:gd name="connsiteY3" fmla="*/ 9416 h 10054"/>
                <a:gd name="connsiteX4" fmla="*/ 2148 w 10081"/>
                <a:gd name="connsiteY4" fmla="*/ 10054 h 10054"/>
                <a:gd name="connsiteX0" fmla="*/ 2129 w 10062"/>
                <a:gd name="connsiteY0" fmla="*/ 10054 h 10267"/>
                <a:gd name="connsiteX1" fmla="*/ 10052 w 10062"/>
                <a:gd name="connsiteY1" fmla="*/ 8 h 10267"/>
                <a:gd name="connsiteX2" fmla="*/ 3756 w 10062"/>
                <a:gd name="connsiteY2" fmla="*/ 54 h 10267"/>
                <a:gd name="connsiteX3" fmla="*/ 0 w 10062"/>
                <a:gd name="connsiteY3" fmla="*/ 10054 h 10267"/>
                <a:gd name="connsiteX4" fmla="*/ 2129 w 10062"/>
                <a:gd name="connsiteY4" fmla="*/ 10054 h 10267"/>
                <a:gd name="connsiteX0" fmla="*/ 2131 w 10064"/>
                <a:gd name="connsiteY0" fmla="*/ 10054 h 10382"/>
                <a:gd name="connsiteX1" fmla="*/ 10054 w 10064"/>
                <a:gd name="connsiteY1" fmla="*/ 8 h 10382"/>
                <a:gd name="connsiteX2" fmla="*/ 3758 w 10064"/>
                <a:gd name="connsiteY2" fmla="*/ 54 h 10382"/>
                <a:gd name="connsiteX3" fmla="*/ 2 w 10064"/>
                <a:gd name="connsiteY3" fmla="*/ 10054 h 10382"/>
                <a:gd name="connsiteX4" fmla="*/ 2131 w 10064"/>
                <a:gd name="connsiteY4" fmla="*/ 10054 h 10382"/>
                <a:gd name="connsiteX0" fmla="*/ 2131 w 10064"/>
                <a:gd name="connsiteY0" fmla="*/ 10054 h 10382"/>
                <a:gd name="connsiteX1" fmla="*/ 10054 w 10064"/>
                <a:gd name="connsiteY1" fmla="*/ 8 h 10382"/>
                <a:gd name="connsiteX2" fmla="*/ 3758 w 10064"/>
                <a:gd name="connsiteY2" fmla="*/ 54 h 10382"/>
                <a:gd name="connsiteX3" fmla="*/ 2 w 10064"/>
                <a:gd name="connsiteY3" fmla="*/ 10054 h 10382"/>
                <a:gd name="connsiteX4" fmla="*/ 2131 w 10064"/>
                <a:gd name="connsiteY4" fmla="*/ 10054 h 10382"/>
                <a:gd name="connsiteX0" fmla="*/ 2131 w 10064"/>
                <a:gd name="connsiteY0" fmla="*/ 10054 h 10389"/>
                <a:gd name="connsiteX1" fmla="*/ 10054 w 10064"/>
                <a:gd name="connsiteY1" fmla="*/ 8 h 10389"/>
                <a:gd name="connsiteX2" fmla="*/ 3758 w 10064"/>
                <a:gd name="connsiteY2" fmla="*/ 54 h 10389"/>
                <a:gd name="connsiteX3" fmla="*/ 2 w 10064"/>
                <a:gd name="connsiteY3" fmla="*/ 10061 h 10389"/>
                <a:gd name="connsiteX4" fmla="*/ 2131 w 10064"/>
                <a:gd name="connsiteY4" fmla="*/ 10054 h 10389"/>
                <a:gd name="connsiteX0" fmla="*/ 2131 w 10064"/>
                <a:gd name="connsiteY0" fmla="*/ 10054 h 10389"/>
                <a:gd name="connsiteX1" fmla="*/ 10054 w 10064"/>
                <a:gd name="connsiteY1" fmla="*/ 8 h 10389"/>
                <a:gd name="connsiteX2" fmla="*/ 3758 w 10064"/>
                <a:gd name="connsiteY2" fmla="*/ 54 h 10389"/>
                <a:gd name="connsiteX3" fmla="*/ 2 w 10064"/>
                <a:gd name="connsiteY3" fmla="*/ 10061 h 10389"/>
                <a:gd name="connsiteX4" fmla="*/ 2131 w 10064"/>
                <a:gd name="connsiteY4" fmla="*/ 10054 h 10389"/>
                <a:gd name="connsiteX0" fmla="*/ 1049 w 8982"/>
                <a:gd name="connsiteY0" fmla="*/ 10054 h 10062"/>
                <a:gd name="connsiteX1" fmla="*/ 8972 w 8982"/>
                <a:gd name="connsiteY1" fmla="*/ 8 h 10062"/>
                <a:gd name="connsiteX2" fmla="*/ 2676 w 8982"/>
                <a:gd name="connsiteY2" fmla="*/ 54 h 10062"/>
                <a:gd name="connsiteX3" fmla="*/ 1049 w 8982"/>
                <a:gd name="connsiteY3" fmla="*/ 10054 h 10062"/>
                <a:gd name="connsiteX0" fmla="*/ 0 w 8832"/>
                <a:gd name="connsiteY0" fmla="*/ 9992 h 9992"/>
                <a:gd name="connsiteX1" fmla="*/ 8821 w 8832"/>
                <a:gd name="connsiteY1" fmla="*/ 8 h 9992"/>
                <a:gd name="connsiteX2" fmla="*/ 1811 w 8832"/>
                <a:gd name="connsiteY2" fmla="*/ 54 h 9992"/>
                <a:gd name="connsiteX3" fmla="*/ 0 w 8832"/>
                <a:gd name="connsiteY3" fmla="*/ 9992 h 9992"/>
                <a:gd name="connsiteX0" fmla="*/ 0 w 8840"/>
                <a:gd name="connsiteY0" fmla="*/ 57734 h 57734"/>
                <a:gd name="connsiteX1" fmla="*/ 8828 w 8840"/>
                <a:gd name="connsiteY1" fmla="*/ 8 h 57734"/>
                <a:gd name="connsiteX2" fmla="*/ 890 w 8840"/>
                <a:gd name="connsiteY2" fmla="*/ 54 h 57734"/>
                <a:gd name="connsiteX3" fmla="*/ 0 w 8840"/>
                <a:gd name="connsiteY3" fmla="*/ 57734 h 57734"/>
                <a:gd name="connsiteX0" fmla="*/ 0 w 10000"/>
                <a:gd name="connsiteY0" fmla="*/ 10000 h 10000"/>
                <a:gd name="connsiteX1" fmla="*/ 9986 w 10000"/>
                <a:gd name="connsiteY1" fmla="*/ 1 h 10000"/>
                <a:gd name="connsiteX2" fmla="*/ 1007 w 10000"/>
                <a:gd name="connsiteY2" fmla="*/ 9 h 10000"/>
                <a:gd name="connsiteX3" fmla="*/ 479 w 10000"/>
                <a:gd name="connsiteY3" fmla="*/ 5266 h 10000"/>
                <a:gd name="connsiteX4" fmla="*/ 0 w 10000"/>
                <a:gd name="connsiteY4" fmla="*/ 10000 h 10000"/>
                <a:gd name="connsiteX0" fmla="*/ 2242 w 12242"/>
                <a:gd name="connsiteY0" fmla="*/ 10000 h 10000"/>
                <a:gd name="connsiteX1" fmla="*/ 12228 w 12242"/>
                <a:gd name="connsiteY1" fmla="*/ 1 h 10000"/>
                <a:gd name="connsiteX2" fmla="*/ 3249 w 12242"/>
                <a:gd name="connsiteY2" fmla="*/ 9 h 10000"/>
                <a:gd name="connsiteX3" fmla="*/ 160 w 12242"/>
                <a:gd name="connsiteY3" fmla="*/ 5078 h 10000"/>
                <a:gd name="connsiteX4" fmla="*/ 2242 w 12242"/>
                <a:gd name="connsiteY4" fmla="*/ 10000 h 10000"/>
                <a:gd name="connsiteX0" fmla="*/ 2082 w 12082"/>
                <a:gd name="connsiteY0" fmla="*/ 10000 h 10000"/>
                <a:gd name="connsiteX1" fmla="*/ 12068 w 12082"/>
                <a:gd name="connsiteY1" fmla="*/ 1 h 10000"/>
                <a:gd name="connsiteX2" fmla="*/ 3089 w 12082"/>
                <a:gd name="connsiteY2" fmla="*/ 9 h 10000"/>
                <a:gd name="connsiteX3" fmla="*/ 0 w 12082"/>
                <a:gd name="connsiteY3" fmla="*/ 5078 h 10000"/>
                <a:gd name="connsiteX4" fmla="*/ 2082 w 12082"/>
                <a:gd name="connsiteY4" fmla="*/ 10000 h 10000"/>
                <a:gd name="connsiteX0" fmla="*/ 2082 w 12082"/>
                <a:gd name="connsiteY0" fmla="*/ 10000 h 10000"/>
                <a:gd name="connsiteX1" fmla="*/ 12068 w 12082"/>
                <a:gd name="connsiteY1" fmla="*/ 1 h 10000"/>
                <a:gd name="connsiteX2" fmla="*/ 3089 w 12082"/>
                <a:gd name="connsiteY2" fmla="*/ 9 h 10000"/>
                <a:gd name="connsiteX3" fmla="*/ 0 w 12082"/>
                <a:gd name="connsiteY3" fmla="*/ 5078 h 10000"/>
                <a:gd name="connsiteX4" fmla="*/ 2082 w 12082"/>
                <a:gd name="connsiteY4" fmla="*/ 10000 h 10000"/>
                <a:gd name="connsiteX0" fmla="*/ 2082 w 12068"/>
                <a:gd name="connsiteY0" fmla="*/ 9999 h 9999"/>
                <a:gd name="connsiteX1" fmla="*/ 12068 w 12068"/>
                <a:gd name="connsiteY1" fmla="*/ 0 h 9999"/>
                <a:gd name="connsiteX2" fmla="*/ 3089 w 12068"/>
                <a:gd name="connsiteY2" fmla="*/ 8 h 9999"/>
                <a:gd name="connsiteX3" fmla="*/ 0 w 12068"/>
                <a:gd name="connsiteY3" fmla="*/ 5077 h 9999"/>
                <a:gd name="connsiteX4" fmla="*/ 2082 w 12068"/>
                <a:gd name="connsiteY4" fmla="*/ 9999 h 9999"/>
                <a:gd name="connsiteX0" fmla="*/ 3603 w 11878"/>
                <a:gd name="connsiteY0" fmla="*/ 10000 h 10000"/>
                <a:gd name="connsiteX1" fmla="*/ 11878 w 11878"/>
                <a:gd name="connsiteY1" fmla="*/ 0 h 10000"/>
                <a:gd name="connsiteX2" fmla="*/ 4438 w 11878"/>
                <a:gd name="connsiteY2" fmla="*/ 8 h 10000"/>
                <a:gd name="connsiteX3" fmla="*/ 0 w 11878"/>
                <a:gd name="connsiteY3" fmla="*/ 1732 h 10000"/>
                <a:gd name="connsiteX4" fmla="*/ 3603 w 11878"/>
                <a:gd name="connsiteY4" fmla="*/ 10000 h 10000"/>
                <a:gd name="connsiteX0" fmla="*/ 2641 w 11878"/>
                <a:gd name="connsiteY0" fmla="*/ 1760 h 1760"/>
                <a:gd name="connsiteX1" fmla="*/ 11878 w 11878"/>
                <a:gd name="connsiteY1" fmla="*/ 0 h 1760"/>
                <a:gd name="connsiteX2" fmla="*/ 4438 w 11878"/>
                <a:gd name="connsiteY2" fmla="*/ 8 h 1760"/>
                <a:gd name="connsiteX3" fmla="*/ 0 w 11878"/>
                <a:gd name="connsiteY3" fmla="*/ 1732 h 1760"/>
                <a:gd name="connsiteX4" fmla="*/ 2641 w 11878"/>
                <a:gd name="connsiteY4" fmla="*/ 1760 h 1760"/>
                <a:gd name="connsiteX0" fmla="*/ 2223 w 9955"/>
                <a:gd name="connsiteY0" fmla="*/ 10000 h 10000"/>
                <a:gd name="connsiteX1" fmla="*/ 9955 w 9955"/>
                <a:gd name="connsiteY1" fmla="*/ 0 h 10000"/>
                <a:gd name="connsiteX2" fmla="*/ 3736 w 9955"/>
                <a:gd name="connsiteY2" fmla="*/ 45 h 10000"/>
                <a:gd name="connsiteX3" fmla="*/ 0 w 9955"/>
                <a:gd name="connsiteY3" fmla="*/ 9841 h 10000"/>
                <a:gd name="connsiteX4" fmla="*/ 2223 w 9955"/>
                <a:gd name="connsiteY4" fmla="*/ 10000 h 10000"/>
                <a:gd name="connsiteX0" fmla="*/ 2233 w 10000"/>
                <a:gd name="connsiteY0" fmla="*/ 52395 h 52395"/>
                <a:gd name="connsiteX1" fmla="*/ 10000 w 10000"/>
                <a:gd name="connsiteY1" fmla="*/ 42395 h 52395"/>
                <a:gd name="connsiteX2" fmla="*/ 3753 w 10000"/>
                <a:gd name="connsiteY2" fmla="*/ 42440 h 52395"/>
                <a:gd name="connsiteX3" fmla="*/ 0 w 10000"/>
                <a:gd name="connsiteY3" fmla="*/ 0 h 52395"/>
                <a:gd name="connsiteX4" fmla="*/ 2233 w 10000"/>
                <a:gd name="connsiteY4" fmla="*/ 52395 h 52395"/>
                <a:gd name="connsiteX0" fmla="*/ 2233 w 10000"/>
                <a:gd name="connsiteY0" fmla="*/ 93541 h 93541"/>
                <a:gd name="connsiteX1" fmla="*/ 10000 w 10000"/>
                <a:gd name="connsiteY1" fmla="*/ 83541 h 93541"/>
                <a:gd name="connsiteX2" fmla="*/ 4411 w 10000"/>
                <a:gd name="connsiteY2" fmla="*/ 0 h 93541"/>
                <a:gd name="connsiteX3" fmla="*/ 0 w 10000"/>
                <a:gd name="connsiteY3" fmla="*/ 41146 h 93541"/>
                <a:gd name="connsiteX4" fmla="*/ 2233 w 10000"/>
                <a:gd name="connsiteY4" fmla="*/ 93541 h 93541"/>
                <a:gd name="connsiteX0" fmla="*/ 2233 w 10570"/>
                <a:gd name="connsiteY0" fmla="*/ 93541 h 93541"/>
                <a:gd name="connsiteX1" fmla="*/ 10570 w 10570"/>
                <a:gd name="connsiteY1" fmla="*/ 0 h 93541"/>
                <a:gd name="connsiteX2" fmla="*/ 4411 w 10570"/>
                <a:gd name="connsiteY2" fmla="*/ 0 h 93541"/>
                <a:gd name="connsiteX3" fmla="*/ 0 w 10570"/>
                <a:gd name="connsiteY3" fmla="*/ 41146 h 93541"/>
                <a:gd name="connsiteX4" fmla="*/ 2233 w 10570"/>
                <a:gd name="connsiteY4" fmla="*/ 93541 h 93541"/>
                <a:gd name="connsiteX0" fmla="*/ 2788 w 10570"/>
                <a:gd name="connsiteY0" fmla="*/ 17465 h 133740"/>
                <a:gd name="connsiteX1" fmla="*/ 10570 w 10570"/>
                <a:gd name="connsiteY1" fmla="*/ 75129 h 133740"/>
                <a:gd name="connsiteX2" fmla="*/ 4411 w 10570"/>
                <a:gd name="connsiteY2" fmla="*/ 75129 h 133740"/>
                <a:gd name="connsiteX3" fmla="*/ 0 w 10570"/>
                <a:gd name="connsiteY3" fmla="*/ 116275 h 133740"/>
                <a:gd name="connsiteX4" fmla="*/ 2788 w 10570"/>
                <a:gd name="connsiteY4" fmla="*/ 17465 h 133740"/>
                <a:gd name="connsiteX0" fmla="*/ 2233 w 10570"/>
                <a:gd name="connsiteY0" fmla="*/ 41146 h 58611"/>
                <a:gd name="connsiteX1" fmla="*/ 10570 w 10570"/>
                <a:gd name="connsiteY1" fmla="*/ 0 h 58611"/>
                <a:gd name="connsiteX2" fmla="*/ 4411 w 10570"/>
                <a:gd name="connsiteY2" fmla="*/ 0 h 58611"/>
                <a:gd name="connsiteX3" fmla="*/ 0 w 10570"/>
                <a:gd name="connsiteY3" fmla="*/ 41146 h 58611"/>
                <a:gd name="connsiteX4" fmla="*/ 2233 w 10570"/>
                <a:gd name="connsiteY4" fmla="*/ 41146 h 58611"/>
                <a:gd name="connsiteX0" fmla="*/ 2233 w 10570"/>
                <a:gd name="connsiteY0" fmla="*/ 41146 h 41146"/>
                <a:gd name="connsiteX1" fmla="*/ 10570 w 10570"/>
                <a:gd name="connsiteY1" fmla="*/ 0 h 41146"/>
                <a:gd name="connsiteX2" fmla="*/ 4411 w 10570"/>
                <a:gd name="connsiteY2" fmla="*/ 0 h 41146"/>
                <a:gd name="connsiteX3" fmla="*/ 0 w 10570"/>
                <a:gd name="connsiteY3" fmla="*/ 41146 h 41146"/>
                <a:gd name="connsiteX4" fmla="*/ 2233 w 10570"/>
                <a:gd name="connsiteY4" fmla="*/ 41146 h 41146"/>
                <a:gd name="connsiteX0" fmla="*/ 2098 w 10435"/>
                <a:gd name="connsiteY0" fmla="*/ 64227 h 64227"/>
                <a:gd name="connsiteX1" fmla="*/ 10435 w 10435"/>
                <a:gd name="connsiteY1" fmla="*/ 23081 h 64227"/>
                <a:gd name="connsiteX2" fmla="*/ 4276 w 10435"/>
                <a:gd name="connsiteY2" fmla="*/ 23081 h 64227"/>
                <a:gd name="connsiteX3" fmla="*/ 0 w 10435"/>
                <a:gd name="connsiteY3" fmla="*/ 0 h 64227"/>
                <a:gd name="connsiteX4" fmla="*/ 2098 w 10435"/>
                <a:gd name="connsiteY4" fmla="*/ 64227 h 64227"/>
                <a:gd name="connsiteX0" fmla="*/ 1876 w 10435"/>
                <a:gd name="connsiteY0" fmla="*/ 21409 h 44490"/>
                <a:gd name="connsiteX1" fmla="*/ 10435 w 10435"/>
                <a:gd name="connsiteY1" fmla="*/ 44490 h 44490"/>
                <a:gd name="connsiteX2" fmla="*/ 4276 w 10435"/>
                <a:gd name="connsiteY2" fmla="*/ 44490 h 44490"/>
                <a:gd name="connsiteX3" fmla="*/ 0 w 10435"/>
                <a:gd name="connsiteY3" fmla="*/ 21409 h 44490"/>
                <a:gd name="connsiteX4" fmla="*/ 1876 w 10435"/>
                <a:gd name="connsiteY4" fmla="*/ 21409 h 44490"/>
                <a:gd name="connsiteX0" fmla="*/ 1876 w 10435"/>
                <a:gd name="connsiteY0" fmla="*/ 0 h 23081"/>
                <a:gd name="connsiteX1" fmla="*/ 10435 w 10435"/>
                <a:gd name="connsiteY1" fmla="*/ 23081 h 23081"/>
                <a:gd name="connsiteX2" fmla="*/ 4276 w 10435"/>
                <a:gd name="connsiteY2" fmla="*/ 23081 h 23081"/>
                <a:gd name="connsiteX3" fmla="*/ 0 w 10435"/>
                <a:gd name="connsiteY3" fmla="*/ 0 h 23081"/>
                <a:gd name="connsiteX4" fmla="*/ 1876 w 10435"/>
                <a:gd name="connsiteY4" fmla="*/ 0 h 23081"/>
                <a:gd name="connsiteX0" fmla="*/ 2025 w 10584"/>
                <a:gd name="connsiteY0" fmla="*/ 0 h 23081"/>
                <a:gd name="connsiteX1" fmla="*/ 10584 w 10584"/>
                <a:gd name="connsiteY1" fmla="*/ 23081 h 23081"/>
                <a:gd name="connsiteX2" fmla="*/ 4425 w 10584"/>
                <a:gd name="connsiteY2" fmla="*/ 23081 h 23081"/>
                <a:gd name="connsiteX3" fmla="*/ 0 w 10584"/>
                <a:gd name="connsiteY3" fmla="*/ 6271 h 23081"/>
                <a:gd name="connsiteX4" fmla="*/ 2025 w 10584"/>
                <a:gd name="connsiteY4" fmla="*/ 0 h 23081"/>
                <a:gd name="connsiteX0" fmla="*/ 1869 w 10428"/>
                <a:gd name="connsiteY0" fmla="*/ 0 h 23081"/>
                <a:gd name="connsiteX1" fmla="*/ 10428 w 10428"/>
                <a:gd name="connsiteY1" fmla="*/ 23081 h 23081"/>
                <a:gd name="connsiteX2" fmla="*/ 4269 w 10428"/>
                <a:gd name="connsiteY2" fmla="*/ 23081 h 23081"/>
                <a:gd name="connsiteX3" fmla="*/ 0 w 10428"/>
                <a:gd name="connsiteY3" fmla="*/ 0 h 23081"/>
                <a:gd name="connsiteX4" fmla="*/ 1869 w 10428"/>
                <a:gd name="connsiteY4" fmla="*/ 0 h 23081"/>
                <a:gd name="connsiteX0" fmla="*/ 1869 w 10428"/>
                <a:gd name="connsiteY0" fmla="*/ 0 h 23081"/>
                <a:gd name="connsiteX1" fmla="*/ 10428 w 10428"/>
                <a:gd name="connsiteY1" fmla="*/ 23081 h 23081"/>
                <a:gd name="connsiteX2" fmla="*/ 4269 w 10428"/>
                <a:gd name="connsiteY2" fmla="*/ 23081 h 23081"/>
                <a:gd name="connsiteX3" fmla="*/ 0 w 10428"/>
                <a:gd name="connsiteY3" fmla="*/ 1773 h 23081"/>
                <a:gd name="connsiteX4" fmla="*/ 1869 w 10428"/>
                <a:gd name="connsiteY4" fmla="*/ 0 h 23081"/>
                <a:gd name="connsiteX0" fmla="*/ 1869 w 10428"/>
                <a:gd name="connsiteY0" fmla="*/ 1148 h 24229"/>
                <a:gd name="connsiteX1" fmla="*/ 10428 w 10428"/>
                <a:gd name="connsiteY1" fmla="*/ 24229 h 24229"/>
                <a:gd name="connsiteX2" fmla="*/ 4269 w 10428"/>
                <a:gd name="connsiteY2" fmla="*/ 24229 h 24229"/>
                <a:gd name="connsiteX3" fmla="*/ 0 w 10428"/>
                <a:gd name="connsiteY3" fmla="*/ 2921 h 24229"/>
                <a:gd name="connsiteX4" fmla="*/ 1869 w 10428"/>
                <a:gd name="connsiteY4" fmla="*/ 1148 h 24229"/>
                <a:gd name="connsiteX0" fmla="*/ 1869 w 10428"/>
                <a:gd name="connsiteY0" fmla="*/ 1148 h 45192"/>
                <a:gd name="connsiteX1" fmla="*/ 10428 w 10428"/>
                <a:gd name="connsiteY1" fmla="*/ 45192 h 45192"/>
                <a:gd name="connsiteX2" fmla="*/ 4269 w 10428"/>
                <a:gd name="connsiteY2" fmla="*/ 24229 h 45192"/>
                <a:gd name="connsiteX3" fmla="*/ 0 w 10428"/>
                <a:gd name="connsiteY3" fmla="*/ 2921 h 45192"/>
                <a:gd name="connsiteX4" fmla="*/ 1869 w 10428"/>
                <a:gd name="connsiteY4" fmla="*/ 1148 h 45192"/>
                <a:gd name="connsiteX0" fmla="*/ 1869 w 10428"/>
                <a:gd name="connsiteY0" fmla="*/ 1148 h 45192"/>
                <a:gd name="connsiteX1" fmla="*/ 10428 w 10428"/>
                <a:gd name="connsiteY1" fmla="*/ 45192 h 45192"/>
                <a:gd name="connsiteX2" fmla="*/ 4269 w 10428"/>
                <a:gd name="connsiteY2" fmla="*/ 45192 h 45192"/>
                <a:gd name="connsiteX3" fmla="*/ 0 w 10428"/>
                <a:gd name="connsiteY3" fmla="*/ 2921 h 45192"/>
                <a:gd name="connsiteX4" fmla="*/ 1869 w 10428"/>
                <a:gd name="connsiteY4" fmla="*/ 1148 h 45192"/>
                <a:gd name="connsiteX0" fmla="*/ 1974 w 10428"/>
                <a:gd name="connsiteY0" fmla="*/ 0 h 78627"/>
                <a:gd name="connsiteX1" fmla="*/ 10428 w 10428"/>
                <a:gd name="connsiteY1" fmla="*/ 78627 h 78627"/>
                <a:gd name="connsiteX2" fmla="*/ 4269 w 10428"/>
                <a:gd name="connsiteY2" fmla="*/ 78627 h 78627"/>
                <a:gd name="connsiteX3" fmla="*/ 0 w 10428"/>
                <a:gd name="connsiteY3" fmla="*/ 36356 h 78627"/>
                <a:gd name="connsiteX4" fmla="*/ 1974 w 10428"/>
                <a:gd name="connsiteY4" fmla="*/ 0 h 78627"/>
                <a:gd name="connsiteX0" fmla="*/ 2030 w 10484"/>
                <a:gd name="connsiteY0" fmla="*/ 2920 h 81547"/>
                <a:gd name="connsiteX1" fmla="*/ 10484 w 10484"/>
                <a:gd name="connsiteY1" fmla="*/ 81547 h 81547"/>
                <a:gd name="connsiteX2" fmla="*/ 4325 w 10484"/>
                <a:gd name="connsiteY2" fmla="*/ 81547 h 81547"/>
                <a:gd name="connsiteX3" fmla="*/ 0 w 10484"/>
                <a:gd name="connsiteY3" fmla="*/ 2921 h 81547"/>
                <a:gd name="connsiteX4" fmla="*/ 2030 w 10484"/>
                <a:gd name="connsiteY4" fmla="*/ 2920 h 81547"/>
                <a:gd name="connsiteX0" fmla="*/ 2030 w 10484"/>
                <a:gd name="connsiteY0" fmla="*/ 0 h 78627"/>
                <a:gd name="connsiteX1" fmla="*/ 10484 w 10484"/>
                <a:gd name="connsiteY1" fmla="*/ 78627 h 78627"/>
                <a:gd name="connsiteX2" fmla="*/ 4325 w 10484"/>
                <a:gd name="connsiteY2" fmla="*/ 78627 h 78627"/>
                <a:gd name="connsiteX3" fmla="*/ 0 w 10484"/>
                <a:gd name="connsiteY3" fmla="*/ 1 h 78627"/>
                <a:gd name="connsiteX4" fmla="*/ 2030 w 10484"/>
                <a:gd name="connsiteY4" fmla="*/ 0 h 78627"/>
                <a:gd name="connsiteX0" fmla="*/ 2030 w 10484"/>
                <a:gd name="connsiteY0" fmla="*/ 0 h 87273"/>
                <a:gd name="connsiteX1" fmla="*/ 10484 w 10484"/>
                <a:gd name="connsiteY1" fmla="*/ 78627 h 87273"/>
                <a:gd name="connsiteX2" fmla="*/ 4210 w 10484"/>
                <a:gd name="connsiteY2" fmla="*/ 87273 h 87273"/>
                <a:gd name="connsiteX3" fmla="*/ 0 w 10484"/>
                <a:gd name="connsiteY3" fmla="*/ 1 h 87273"/>
                <a:gd name="connsiteX4" fmla="*/ 2030 w 10484"/>
                <a:gd name="connsiteY4" fmla="*/ 0 h 87273"/>
                <a:gd name="connsiteX0" fmla="*/ 2030 w 10507"/>
                <a:gd name="connsiteY0" fmla="*/ 0 h 87273"/>
                <a:gd name="connsiteX1" fmla="*/ 10507 w 10507"/>
                <a:gd name="connsiteY1" fmla="*/ 87273 h 87273"/>
                <a:gd name="connsiteX2" fmla="*/ 4210 w 10507"/>
                <a:gd name="connsiteY2" fmla="*/ 87273 h 87273"/>
                <a:gd name="connsiteX3" fmla="*/ 0 w 10507"/>
                <a:gd name="connsiteY3" fmla="*/ 1 h 87273"/>
                <a:gd name="connsiteX4" fmla="*/ 2030 w 10507"/>
                <a:gd name="connsiteY4" fmla="*/ 0 h 8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7" h="87273">
                  <a:moveTo>
                    <a:pt x="2030" y="0"/>
                  </a:moveTo>
                  <a:lnTo>
                    <a:pt x="10507" y="87273"/>
                  </a:lnTo>
                  <a:lnTo>
                    <a:pt x="4210" y="87273"/>
                  </a:lnTo>
                  <a:lnTo>
                    <a:pt x="0" y="1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34"/>
            <p:cNvSpPr>
              <a:spLocks/>
            </p:cNvSpPr>
            <p:nvPr/>
          </p:nvSpPr>
          <p:spPr bwMode="auto">
            <a:xfrm flipH="1" flipV="1">
              <a:off x="5333903" y="1193475"/>
              <a:ext cx="3526808" cy="4759421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0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  <a:gd name="connsiteX0" fmla="*/ 0 w 24601"/>
                <a:gd name="connsiteY0" fmla="*/ 10804 h 10804"/>
                <a:gd name="connsiteX1" fmla="*/ 24591 w 24601"/>
                <a:gd name="connsiteY1" fmla="*/ 5816 h 10804"/>
                <a:gd name="connsiteX2" fmla="*/ 24511 w 24601"/>
                <a:gd name="connsiteY2" fmla="*/ 0 h 10804"/>
                <a:gd name="connsiteX3" fmla="*/ 14651 w 24601"/>
                <a:gd name="connsiteY3" fmla="*/ 9007 h 10804"/>
                <a:gd name="connsiteX4" fmla="*/ 0 w 24601"/>
                <a:gd name="connsiteY4" fmla="*/ 10804 h 10804"/>
                <a:gd name="connsiteX0" fmla="*/ 0 w 24601"/>
                <a:gd name="connsiteY0" fmla="*/ 10804 h 10804"/>
                <a:gd name="connsiteX1" fmla="*/ 24591 w 24601"/>
                <a:gd name="connsiteY1" fmla="*/ 5816 h 10804"/>
                <a:gd name="connsiteX2" fmla="*/ 24511 w 24601"/>
                <a:gd name="connsiteY2" fmla="*/ 0 h 10804"/>
                <a:gd name="connsiteX3" fmla="*/ 69 w 24601"/>
                <a:gd name="connsiteY3" fmla="*/ 9853 h 10804"/>
                <a:gd name="connsiteX4" fmla="*/ 0 w 24601"/>
                <a:gd name="connsiteY4" fmla="*/ 10804 h 10804"/>
                <a:gd name="connsiteX0" fmla="*/ 0 w 24511"/>
                <a:gd name="connsiteY0" fmla="*/ 10804 h 10804"/>
                <a:gd name="connsiteX1" fmla="*/ 19392 w 24511"/>
                <a:gd name="connsiteY1" fmla="*/ 10333 h 10804"/>
                <a:gd name="connsiteX2" fmla="*/ 24511 w 24511"/>
                <a:gd name="connsiteY2" fmla="*/ 0 h 10804"/>
                <a:gd name="connsiteX3" fmla="*/ 69 w 24511"/>
                <a:gd name="connsiteY3" fmla="*/ 9853 h 10804"/>
                <a:gd name="connsiteX4" fmla="*/ 0 w 24511"/>
                <a:gd name="connsiteY4" fmla="*/ 10804 h 10804"/>
                <a:gd name="connsiteX0" fmla="*/ 0 w 24511"/>
                <a:gd name="connsiteY0" fmla="*/ 10804 h 10804"/>
                <a:gd name="connsiteX1" fmla="*/ 23784 w 24511"/>
                <a:gd name="connsiteY1" fmla="*/ 8392 h 10804"/>
                <a:gd name="connsiteX2" fmla="*/ 24511 w 24511"/>
                <a:gd name="connsiteY2" fmla="*/ 0 h 10804"/>
                <a:gd name="connsiteX3" fmla="*/ 69 w 24511"/>
                <a:gd name="connsiteY3" fmla="*/ 9853 h 10804"/>
                <a:gd name="connsiteX4" fmla="*/ 0 w 24511"/>
                <a:gd name="connsiteY4" fmla="*/ 10804 h 10804"/>
                <a:gd name="connsiteX0" fmla="*/ 0 w 24511"/>
                <a:gd name="connsiteY0" fmla="*/ 10804 h 10804"/>
                <a:gd name="connsiteX1" fmla="*/ 19203 w 24511"/>
                <a:gd name="connsiteY1" fmla="*/ 10313 h 10804"/>
                <a:gd name="connsiteX2" fmla="*/ 24511 w 24511"/>
                <a:gd name="connsiteY2" fmla="*/ 0 h 10804"/>
                <a:gd name="connsiteX3" fmla="*/ 69 w 24511"/>
                <a:gd name="connsiteY3" fmla="*/ 9853 h 10804"/>
                <a:gd name="connsiteX4" fmla="*/ 0 w 24511"/>
                <a:gd name="connsiteY4" fmla="*/ 10804 h 10804"/>
                <a:gd name="connsiteX0" fmla="*/ 0 w 19213"/>
                <a:gd name="connsiteY0" fmla="*/ 6804 h 6804"/>
                <a:gd name="connsiteX1" fmla="*/ 19203 w 19213"/>
                <a:gd name="connsiteY1" fmla="*/ 6313 h 6804"/>
                <a:gd name="connsiteX2" fmla="*/ 19203 w 19213"/>
                <a:gd name="connsiteY2" fmla="*/ 0 h 6804"/>
                <a:gd name="connsiteX3" fmla="*/ 69 w 19213"/>
                <a:gd name="connsiteY3" fmla="*/ 5853 h 6804"/>
                <a:gd name="connsiteX4" fmla="*/ 0 w 19213"/>
                <a:gd name="connsiteY4" fmla="*/ 6804 h 6804"/>
                <a:gd name="connsiteX0" fmla="*/ 0 w 10000"/>
                <a:gd name="connsiteY0" fmla="*/ 10000 h 10000"/>
                <a:gd name="connsiteX1" fmla="*/ 9995 w 10000"/>
                <a:gd name="connsiteY1" fmla="*/ 9278 h 10000"/>
                <a:gd name="connsiteX2" fmla="*/ 9995 w 10000"/>
                <a:gd name="connsiteY2" fmla="*/ 0 h 10000"/>
                <a:gd name="connsiteX3" fmla="*/ 36 w 10000"/>
                <a:gd name="connsiteY3" fmla="*/ 8602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9995 w 10000"/>
                <a:gd name="connsiteY1" fmla="*/ 9278 h 10000"/>
                <a:gd name="connsiteX2" fmla="*/ 9995 w 10000"/>
                <a:gd name="connsiteY2" fmla="*/ 0 h 10000"/>
                <a:gd name="connsiteX3" fmla="*/ 36 w 10000"/>
                <a:gd name="connsiteY3" fmla="*/ 8602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9995 w 10000"/>
                <a:gd name="connsiteY1" fmla="*/ 9278 h 10000"/>
                <a:gd name="connsiteX2" fmla="*/ 9995 w 10000"/>
                <a:gd name="connsiteY2" fmla="*/ 0 h 10000"/>
                <a:gd name="connsiteX3" fmla="*/ 36 w 10000"/>
                <a:gd name="connsiteY3" fmla="*/ 8602 h 10000"/>
                <a:gd name="connsiteX4" fmla="*/ 0 w 10000"/>
                <a:gd name="connsiteY4" fmla="*/ 10000 h 10000"/>
                <a:gd name="connsiteX0" fmla="*/ 0 w 10000"/>
                <a:gd name="connsiteY0" fmla="*/ 8000 h 8000"/>
                <a:gd name="connsiteX1" fmla="*/ 9995 w 10000"/>
                <a:gd name="connsiteY1" fmla="*/ 7278 h 8000"/>
                <a:gd name="connsiteX2" fmla="*/ 9363 w 10000"/>
                <a:gd name="connsiteY2" fmla="*/ 0 h 8000"/>
                <a:gd name="connsiteX3" fmla="*/ 36 w 10000"/>
                <a:gd name="connsiteY3" fmla="*/ 6602 h 8000"/>
                <a:gd name="connsiteX4" fmla="*/ 0 w 10000"/>
                <a:gd name="connsiteY4" fmla="*/ 8000 h 8000"/>
                <a:gd name="connsiteX0" fmla="*/ 0 w 10000"/>
                <a:gd name="connsiteY0" fmla="*/ 10000 h 10000"/>
                <a:gd name="connsiteX1" fmla="*/ 9995 w 10000"/>
                <a:gd name="connsiteY1" fmla="*/ 9098 h 10000"/>
                <a:gd name="connsiteX2" fmla="*/ 9363 w 10000"/>
                <a:gd name="connsiteY2" fmla="*/ 0 h 10000"/>
                <a:gd name="connsiteX3" fmla="*/ 36 w 10000"/>
                <a:gd name="connsiteY3" fmla="*/ 8253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9995 w 10000"/>
                <a:gd name="connsiteY1" fmla="*/ 9098 h 10000"/>
                <a:gd name="connsiteX2" fmla="*/ 9363 w 10000"/>
                <a:gd name="connsiteY2" fmla="*/ 0 h 10000"/>
                <a:gd name="connsiteX3" fmla="*/ 36 w 10000"/>
                <a:gd name="connsiteY3" fmla="*/ 8253 h 10000"/>
                <a:gd name="connsiteX4" fmla="*/ 0 w 10000"/>
                <a:gd name="connsiteY4" fmla="*/ 10000 h 10000"/>
                <a:gd name="connsiteX0" fmla="*/ 0 w 10000"/>
                <a:gd name="connsiteY0" fmla="*/ 12539 h 12539"/>
                <a:gd name="connsiteX1" fmla="*/ 9995 w 10000"/>
                <a:gd name="connsiteY1" fmla="*/ 11637 h 12539"/>
                <a:gd name="connsiteX2" fmla="*/ 10000 w 10000"/>
                <a:gd name="connsiteY2" fmla="*/ 0 h 12539"/>
                <a:gd name="connsiteX3" fmla="*/ 36 w 10000"/>
                <a:gd name="connsiteY3" fmla="*/ 10792 h 12539"/>
                <a:gd name="connsiteX4" fmla="*/ 0 w 10000"/>
                <a:gd name="connsiteY4" fmla="*/ 12539 h 12539"/>
                <a:gd name="connsiteX0" fmla="*/ 0 w 10028"/>
                <a:gd name="connsiteY0" fmla="*/ 12539 h 12539"/>
                <a:gd name="connsiteX1" fmla="*/ 9995 w 10028"/>
                <a:gd name="connsiteY1" fmla="*/ 11637 h 12539"/>
                <a:gd name="connsiteX2" fmla="*/ 10000 w 10028"/>
                <a:gd name="connsiteY2" fmla="*/ 0 h 12539"/>
                <a:gd name="connsiteX3" fmla="*/ 36 w 10028"/>
                <a:gd name="connsiteY3" fmla="*/ 10792 h 12539"/>
                <a:gd name="connsiteX4" fmla="*/ 0 w 10028"/>
                <a:gd name="connsiteY4" fmla="*/ 12539 h 12539"/>
                <a:gd name="connsiteX0" fmla="*/ 0 w 11749"/>
                <a:gd name="connsiteY0" fmla="*/ 14529 h 14529"/>
                <a:gd name="connsiteX1" fmla="*/ 9995 w 11749"/>
                <a:gd name="connsiteY1" fmla="*/ 13627 h 14529"/>
                <a:gd name="connsiteX2" fmla="*/ 11721 w 11749"/>
                <a:gd name="connsiteY2" fmla="*/ 0 h 14529"/>
                <a:gd name="connsiteX3" fmla="*/ 36 w 11749"/>
                <a:gd name="connsiteY3" fmla="*/ 12782 h 14529"/>
                <a:gd name="connsiteX4" fmla="*/ 0 w 11749"/>
                <a:gd name="connsiteY4" fmla="*/ 14529 h 14529"/>
                <a:gd name="connsiteX0" fmla="*/ 0 w 11721"/>
                <a:gd name="connsiteY0" fmla="*/ 14529 h 14529"/>
                <a:gd name="connsiteX1" fmla="*/ 9995 w 11721"/>
                <a:gd name="connsiteY1" fmla="*/ 13627 h 14529"/>
                <a:gd name="connsiteX2" fmla="*/ 11721 w 11721"/>
                <a:gd name="connsiteY2" fmla="*/ 0 h 14529"/>
                <a:gd name="connsiteX3" fmla="*/ 36 w 11721"/>
                <a:gd name="connsiteY3" fmla="*/ 12782 h 14529"/>
                <a:gd name="connsiteX4" fmla="*/ 0 w 11721"/>
                <a:gd name="connsiteY4" fmla="*/ 14529 h 14529"/>
                <a:gd name="connsiteX0" fmla="*/ 26 w 11747"/>
                <a:gd name="connsiteY0" fmla="*/ 14529 h 14529"/>
                <a:gd name="connsiteX1" fmla="*/ 10021 w 11747"/>
                <a:gd name="connsiteY1" fmla="*/ 13627 h 14529"/>
                <a:gd name="connsiteX2" fmla="*/ 11747 w 11747"/>
                <a:gd name="connsiteY2" fmla="*/ 0 h 14529"/>
                <a:gd name="connsiteX3" fmla="*/ 26 w 11747"/>
                <a:gd name="connsiteY3" fmla="*/ 9721 h 14529"/>
                <a:gd name="connsiteX4" fmla="*/ 26 w 11747"/>
                <a:gd name="connsiteY4" fmla="*/ 14529 h 14529"/>
                <a:gd name="connsiteX0" fmla="*/ 25 w 11747"/>
                <a:gd name="connsiteY0" fmla="*/ 11540 h 13627"/>
                <a:gd name="connsiteX1" fmla="*/ 10021 w 11747"/>
                <a:gd name="connsiteY1" fmla="*/ 13627 h 13627"/>
                <a:gd name="connsiteX2" fmla="*/ 11747 w 11747"/>
                <a:gd name="connsiteY2" fmla="*/ 0 h 13627"/>
                <a:gd name="connsiteX3" fmla="*/ 26 w 11747"/>
                <a:gd name="connsiteY3" fmla="*/ 9721 h 13627"/>
                <a:gd name="connsiteX4" fmla="*/ 25 w 11747"/>
                <a:gd name="connsiteY4" fmla="*/ 11540 h 13627"/>
                <a:gd name="connsiteX0" fmla="*/ 0 w 11722"/>
                <a:gd name="connsiteY0" fmla="*/ 11540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9721 h 13627"/>
                <a:gd name="connsiteX4" fmla="*/ 0 w 11722"/>
                <a:gd name="connsiteY4" fmla="*/ 11540 h 13627"/>
                <a:gd name="connsiteX0" fmla="*/ 0 w 11722"/>
                <a:gd name="connsiteY0" fmla="*/ 11540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9721 h 13627"/>
                <a:gd name="connsiteX4" fmla="*/ 0 w 11722"/>
                <a:gd name="connsiteY4" fmla="*/ 11540 h 13627"/>
                <a:gd name="connsiteX0" fmla="*/ 0 w 11722"/>
                <a:gd name="connsiteY0" fmla="*/ 11540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9721 h 13627"/>
                <a:gd name="connsiteX4" fmla="*/ 0 w 11722"/>
                <a:gd name="connsiteY4" fmla="*/ 11540 h 13627"/>
                <a:gd name="connsiteX0" fmla="*/ 0 w 11722"/>
                <a:gd name="connsiteY0" fmla="*/ 11540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9721 h 13627"/>
                <a:gd name="connsiteX4" fmla="*/ 0 w 11722"/>
                <a:gd name="connsiteY4" fmla="*/ 11540 h 13627"/>
                <a:gd name="connsiteX0" fmla="*/ 0 w 11722"/>
                <a:gd name="connsiteY0" fmla="*/ 11540 h 19561"/>
                <a:gd name="connsiteX1" fmla="*/ 9996 w 11722"/>
                <a:gd name="connsiteY1" fmla="*/ 19561 h 19561"/>
                <a:gd name="connsiteX2" fmla="*/ 11722 w 11722"/>
                <a:gd name="connsiteY2" fmla="*/ 0 h 19561"/>
                <a:gd name="connsiteX3" fmla="*/ 1 w 11722"/>
                <a:gd name="connsiteY3" fmla="*/ 9721 h 19561"/>
                <a:gd name="connsiteX4" fmla="*/ 0 w 11722"/>
                <a:gd name="connsiteY4" fmla="*/ 11540 h 19561"/>
                <a:gd name="connsiteX0" fmla="*/ 0 w 11722"/>
                <a:gd name="connsiteY0" fmla="*/ 5606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3787 h 13627"/>
                <a:gd name="connsiteX4" fmla="*/ 0 w 11722"/>
                <a:gd name="connsiteY4" fmla="*/ 5606 h 13627"/>
                <a:gd name="connsiteX0" fmla="*/ 0 w 11722"/>
                <a:gd name="connsiteY0" fmla="*/ 7153 h 15174"/>
                <a:gd name="connsiteX1" fmla="*/ 9996 w 11722"/>
                <a:gd name="connsiteY1" fmla="*/ 15174 h 15174"/>
                <a:gd name="connsiteX2" fmla="*/ 11722 w 11722"/>
                <a:gd name="connsiteY2" fmla="*/ 1547 h 15174"/>
                <a:gd name="connsiteX3" fmla="*/ 0 w 11722"/>
                <a:gd name="connsiteY3" fmla="*/ 0 h 15174"/>
                <a:gd name="connsiteX4" fmla="*/ 0 w 11722"/>
                <a:gd name="connsiteY4" fmla="*/ 7153 h 15174"/>
                <a:gd name="connsiteX0" fmla="*/ 0 w 11722"/>
                <a:gd name="connsiteY0" fmla="*/ 4283 h 15174"/>
                <a:gd name="connsiteX1" fmla="*/ 9996 w 11722"/>
                <a:gd name="connsiteY1" fmla="*/ 15174 h 15174"/>
                <a:gd name="connsiteX2" fmla="*/ 11722 w 11722"/>
                <a:gd name="connsiteY2" fmla="*/ 1547 h 15174"/>
                <a:gd name="connsiteX3" fmla="*/ 0 w 11722"/>
                <a:gd name="connsiteY3" fmla="*/ 0 h 15174"/>
                <a:gd name="connsiteX4" fmla="*/ 0 w 11722"/>
                <a:gd name="connsiteY4" fmla="*/ 4283 h 15174"/>
                <a:gd name="connsiteX0" fmla="*/ 0 w 11722"/>
                <a:gd name="connsiteY0" fmla="*/ 4860 h 15751"/>
                <a:gd name="connsiteX1" fmla="*/ 9996 w 11722"/>
                <a:gd name="connsiteY1" fmla="*/ 15751 h 15751"/>
                <a:gd name="connsiteX2" fmla="*/ 11722 w 11722"/>
                <a:gd name="connsiteY2" fmla="*/ 2124 h 15751"/>
                <a:gd name="connsiteX3" fmla="*/ 378 w 11722"/>
                <a:gd name="connsiteY3" fmla="*/ 0 h 15751"/>
                <a:gd name="connsiteX4" fmla="*/ 0 w 11722"/>
                <a:gd name="connsiteY4" fmla="*/ 4860 h 15751"/>
                <a:gd name="connsiteX0" fmla="*/ 279 w 12001"/>
                <a:gd name="connsiteY0" fmla="*/ 4860 h 15751"/>
                <a:gd name="connsiteX1" fmla="*/ 10275 w 12001"/>
                <a:gd name="connsiteY1" fmla="*/ 15751 h 15751"/>
                <a:gd name="connsiteX2" fmla="*/ 12001 w 12001"/>
                <a:gd name="connsiteY2" fmla="*/ 2124 h 15751"/>
                <a:gd name="connsiteX3" fmla="*/ 657 w 12001"/>
                <a:gd name="connsiteY3" fmla="*/ 0 h 15751"/>
                <a:gd name="connsiteX4" fmla="*/ 279 w 12001"/>
                <a:gd name="connsiteY4" fmla="*/ 4860 h 15751"/>
                <a:gd name="connsiteX0" fmla="*/ 0 w 11722"/>
                <a:gd name="connsiteY0" fmla="*/ 4860 h 15751"/>
                <a:gd name="connsiteX1" fmla="*/ 9996 w 11722"/>
                <a:gd name="connsiteY1" fmla="*/ 15751 h 15751"/>
                <a:gd name="connsiteX2" fmla="*/ 11722 w 11722"/>
                <a:gd name="connsiteY2" fmla="*/ 2124 h 15751"/>
                <a:gd name="connsiteX3" fmla="*/ 378 w 11722"/>
                <a:gd name="connsiteY3" fmla="*/ 0 h 15751"/>
                <a:gd name="connsiteX4" fmla="*/ 0 w 11722"/>
                <a:gd name="connsiteY4" fmla="*/ 4860 h 15751"/>
                <a:gd name="connsiteX0" fmla="*/ 378 w 12100"/>
                <a:gd name="connsiteY0" fmla="*/ 4860 h 15751"/>
                <a:gd name="connsiteX1" fmla="*/ 10374 w 12100"/>
                <a:gd name="connsiteY1" fmla="*/ 15751 h 15751"/>
                <a:gd name="connsiteX2" fmla="*/ 12100 w 12100"/>
                <a:gd name="connsiteY2" fmla="*/ 2124 h 15751"/>
                <a:gd name="connsiteX3" fmla="*/ 756 w 12100"/>
                <a:gd name="connsiteY3" fmla="*/ 0 h 15751"/>
                <a:gd name="connsiteX4" fmla="*/ 378 w 12100"/>
                <a:gd name="connsiteY4" fmla="*/ 4860 h 15751"/>
                <a:gd name="connsiteX0" fmla="*/ 236 w 11958"/>
                <a:gd name="connsiteY0" fmla="*/ 3396 h 14287"/>
                <a:gd name="connsiteX1" fmla="*/ 10232 w 11958"/>
                <a:gd name="connsiteY1" fmla="*/ 14287 h 14287"/>
                <a:gd name="connsiteX2" fmla="*/ 11958 w 11958"/>
                <a:gd name="connsiteY2" fmla="*/ 660 h 14287"/>
                <a:gd name="connsiteX3" fmla="*/ 756 w 11958"/>
                <a:gd name="connsiteY3" fmla="*/ 0 h 14287"/>
                <a:gd name="connsiteX4" fmla="*/ 236 w 11958"/>
                <a:gd name="connsiteY4" fmla="*/ 3396 h 14287"/>
                <a:gd name="connsiteX0" fmla="*/ 378 w 12100"/>
                <a:gd name="connsiteY0" fmla="*/ 4697 h 15588"/>
                <a:gd name="connsiteX1" fmla="*/ 10374 w 12100"/>
                <a:gd name="connsiteY1" fmla="*/ 15588 h 15588"/>
                <a:gd name="connsiteX2" fmla="*/ 12100 w 12100"/>
                <a:gd name="connsiteY2" fmla="*/ 1961 h 15588"/>
                <a:gd name="connsiteX3" fmla="*/ 756 w 12100"/>
                <a:gd name="connsiteY3" fmla="*/ 0 h 15588"/>
                <a:gd name="connsiteX4" fmla="*/ 378 w 12100"/>
                <a:gd name="connsiteY4" fmla="*/ 4697 h 15588"/>
                <a:gd name="connsiteX0" fmla="*/ 571 w 12100"/>
                <a:gd name="connsiteY0" fmla="*/ 5038 h 15588"/>
                <a:gd name="connsiteX1" fmla="*/ 10374 w 12100"/>
                <a:gd name="connsiteY1" fmla="*/ 15588 h 15588"/>
                <a:gd name="connsiteX2" fmla="*/ 12100 w 12100"/>
                <a:gd name="connsiteY2" fmla="*/ 1961 h 15588"/>
                <a:gd name="connsiteX3" fmla="*/ 756 w 12100"/>
                <a:gd name="connsiteY3" fmla="*/ 0 h 15588"/>
                <a:gd name="connsiteX4" fmla="*/ 571 w 12100"/>
                <a:gd name="connsiteY4" fmla="*/ 5038 h 15588"/>
                <a:gd name="connsiteX0" fmla="*/ 571 w 12100"/>
                <a:gd name="connsiteY0" fmla="*/ 5038 h 15588"/>
                <a:gd name="connsiteX1" fmla="*/ 10374 w 12100"/>
                <a:gd name="connsiteY1" fmla="*/ 15588 h 15588"/>
                <a:gd name="connsiteX2" fmla="*/ 12100 w 12100"/>
                <a:gd name="connsiteY2" fmla="*/ 1961 h 15588"/>
                <a:gd name="connsiteX3" fmla="*/ 756 w 12100"/>
                <a:gd name="connsiteY3" fmla="*/ 0 h 15588"/>
                <a:gd name="connsiteX4" fmla="*/ 571 w 12100"/>
                <a:gd name="connsiteY4" fmla="*/ 5038 h 15588"/>
                <a:gd name="connsiteX0" fmla="*/ 571 w 12100"/>
                <a:gd name="connsiteY0" fmla="*/ 5089 h 15588"/>
                <a:gd name="connsiteX1" fmla="*/ 10374 w 12100"/>
                <a:gd name="connsiteY1" fmla="*/ 15588 h 15588"/>
                <a:gd name="connsiteX2" fmla="*/ 12100 w 12100"/>
                <a:gd name="connsiteY2" fmla="*/ 1961 h 15588"/>
                <a:gd name="connsiteX3" fmla="*/ 756 w 12100"/>
                <a:gd name="connsiteY3" fmla="*/ 0 h 15588"/>
                <a:gd name="connsiteX4" fmla="*/ 571 w 12100"/>
                <a:gd name="connsiteY4" fmla="*/ 5089 h 15588"/>
                <a:gd name="connsiteX0" fmla="*/ 571 w 12100"/>
                <a:gd name="connsiteY0" fmla="*/ 5089 h 15588"/>
                <a:gd name="connsiteX1" fmla="*/ 10374 w 12100"/>
                <a:gd name="connsiteY1" fmla="*/ 15588 h 15588"/>
                <a:gd name="connsiteX2" fmla="*/ 12100 w 12100"/>
                <a:gd name="connsiteY2" fmla="*/ 1961 h 15588"/>
                <a:gd name="connsiteX3" fmla="*/ 756 w 12100"/>
                <a:gd name="connsiteY3" fmla="*/ 0 h 15588"/>
                <a:gd name="connsiteX4" fmla="*/ 571 w 12100"/>
                <a:gd name="connsiteY4" fmla="*/ 5089 h 15588"/>
                <a:gd name="connsiteX0" fmla="*/ 1744 w 13273"/>
                <a:gd name="connsiteY0" fmla="*/ 5089 h 15588"/>
                <a:gd name="connsiteX1" fmla="*/ 11547 w 13273"/>
                <a:gd name="connsiteY1" fmla="*/ 15588 h 15588"/>
                <a:gd name="connsiteX2" fmla="*/ 13273 w 13273"/>
                <a:gd name="connsiteY2" fmla="*/ 1961 h 15588"/>
                <a:gd name="connsiteX3" fmla="*/ 1929 w 13273"/>
                <a:gd name="connsiteY3" fmla="*/ 0 h 15588"/>
                <a:gd name="connsiteX4" fmla="*/ 1697 w 13273"/>
                <a:gd name="connsiteY4" fmla="*/ 4661 h 15588"/>
                <a:gd name="connsiteX5" fmla="*/ 1744 w 13273"/>
                <a:gd name="connsiteY5" fmla="*/ 5089 h 15588"/>
                <a:gd name="connsiteX0" fmla="*/ 1744 w 13273"/>
                <a:gd name="connsiteY0" fmla="*/ 5089 h 15588"/>
                <a:gd name="connsiteX1" fmla="*/ 11547 w 13273"/>
                <a:gd name="connsiteY1" fmla="*/ 15588 h 15588"/>
                <a:gd name="connsiteX2" fmla="*/ 13273 w 13273"/>
                <a:gd name="connsiteY2" fmla="*/ 1961 h 15588"/>
                <a:gd name="connsiteX3" fmla="*/ 1929 w 13273"/>
                <a:gd name="connsiteY3" fmla="*/ 0 h 15588"/>
                <a:gd name="connsiteX4" fmla="*/ 1514 w 13273"/>
                <a:gd name="connsiteY4" fmla="*/ 4522 h 15588"/>
                <a:gd name="connsiteX5" fmla="*/ 1744 w 13273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1412 w 13171"/>
                <a:gd name="connsiteY4" fmla="*/ 4522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1412 w 13171"/>
                <a:gd name="connsiteY4" fmla="*/ 4522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1412 w 13171"/>
                <a:gd name="connsiteY4" fmla="*/ 4522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1412 w 13171"/>
                <a:gd name="connsiteY4" fmla="*/ 4522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2300 w 13171"/>
                <a:gd name="connsiteY4" fmla="*/ 3575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2300 w 13171"/>
                <a:gd name="connsiteY4" fmla="*/ 3575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2300 w 13171"/>
                <a:gd name="connsiteY4" fmla="*/ 3575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1662 w 13171"/>
                <a:gd name="connsiteY4" fmla="*/ 3888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1662 w 13171"/>
                <a:gd name="connsiteY4" fmla="*/ 3888 h 15588"/>
                <a:gd name="connsiteX5" fmla="*/ 1642 w 13171"/>
                <a:gd name="connsiteY5" fmla="*/ 5089 h 15588"/>
                <a:gd name="connsiteX0" fmla="*/ 1642 w 13171"/>
                <a:gd name="connsiteY0" fmla="*/ 5089 h 15588"/>
                <a:gd name="connsiteX1" fmla="*/ 11445 w 13171"/>
                <a:gd name="connsiteY1" fmla="*/ 15588 h 15588"/>
                <a:gd name="connsiteX2" fmla="*/ 13171 w 13171"/>
                <a:gd name="connsiteY2" fmla="*/ 1961 h 15588"/>
                <a:gd name="connsiteX3" fmla="*/ 1827 w 13171"/>
                <a:gd name="connsiteY3" fmla="*/ 0 h 15588"/>
                <a:gd name="connsiteX4" fmla="*/ 1662 w 13171"/>
                <a:gd name="connsiteY4" fmla="*/ 3888 h 15588"/>
                <a:gd name="connsiteX5" fmla="*/ 1642 w 13171"/>
                <a:gd name="connsiteY5" fmla="*/ 5089 h 15588"/>
                <a:gd name="connsiteX0" fmla="*/ 658 w 12187"/>
                <a:gd name="connsiteY0" fmla="*/ 5089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678 w 12187"/>
                <a:gd name="connsiteY4" fmla="*/ 3888 h 15588"/>
                <a:gd name="connsiteX5" fmla="*/ 658 w 12187"/>
                <a:gd name="connsiteY5" fmla="*/ 5089 h 15588"/>
                <a:gd name="connsiteX0" fmla="*/ 428 w 12187"/>
                <a:gd name="connsiteY0" fmla="*/ 4795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678 w 12187"/>
                <a:gd name="connsiteY4" fmla="*/ 3888 h 15588"/>
                <a:gd name="connsiteX5" fmla="*/ 428 w 12187"/>
                <a:gd name="connsiteY5" fmla="*/ 4795 h 15588"/>
                <a:gd name="connsiteX0" fmla="*/ 667 w 12426"/>
                <a:gd name="connsiteY0" fmla="*/ 4795 h 15588"/>
                <a:gd name="connsiteX1" fmla="*/ 10700 w 12426"/>
                <a:gd name="connsiteY1" fmla="*/ 15588 h 15588"/>
                <a:gd name="connsiteX2" fmla="*/ 12426 w 12426"/>
                <a:gd name="connsiteY2" fmla="*/ 1961 h 15588"/>
                <a:gd name="connsiteX3" fmla="*/ 1082 w 12426"/>
                <a:gd name="connsiteY3" fmla="*/ 0 h 15588"/>
                <a:gd name="connsiteX4" fmla="*/ 917 w 12426"/>
                <a:gd name="connsiteY4" fmla="*/ 3888 h 15588"/>
                <a:gd name="connsiteX5" fmla="*/ 667 w 12426"/>
                <a:gd name="connsiteY5" fmla="*/ 4795 h 15588"/>
                <a:gd name="connsiteX0" fmla="*/ 667 w 12426"/>
                <a:gd name="connsiteY0" fmla="*/ 4795 h 15588"/>
                <a:gd name="connsiteX1" fmla="*/ 10700 w 12426"/>
                <a:gd name="connsiteY1" fmla="*/ 15588 h 15588"/>
                <a:gd name="connsiteX2" fmla="*/ 12426 w 12426"/>
                <a:gd name="connsiteY2" fmla="*/ 1961 h 15588"/>
                <a:gd name="connsiteX3" fmla="*/ 1082 w 12426"/>
                <a:gd name="connsiteY3" fmla="*/ 0 h 15588"/>
                <a:gd name="connsiteX4" fmla="*/ 917 w 12426"/>
                <a:gd name="connsiteY4" fmla="*/ 3888 h 15588"/>
                <a:gd name="connsiteX5" fmla="*/ 667 w 12426"/>
                <a:gd name="connsiteY5" fmla="*/ 4795 h 15588"/>
                <a:gd name="connsiteX0" fmla="*/ 667 w 12426"/>
                <a:gd name="connsiteY0" fmla="*/ 4795 h 15588"/>
                <a:gd name="connsiteX1" fmla="*/ 10700 w 12426"/>
                <a:gd name="connsiteY1" fmla="*/ 15588 h 15588"/>
                <a:gd name="connsiteX2" fmla="*/ 12426 w 12426"/>
                <a:gd name="connsiteY2" fmla="*/ 1961 h 15588"/>
                <a:gd name="connsiteX3" fmla="*/ 1082 w 12426"/>
                <a:gd name="connsiteY3" fmla="*/ 0 h 15588"/>
                <a:gd name="connsiteX4" fmla="*/ 917 w 12426"/>
                <a:gd name="connsiteY4" fmla="*/ 3888 h 15588"/>
                <a:gd name="connsiteX5" fmla="*/ 667 w 12426"/>
                <a:gd name="connsiteY5" fmla="*/ 4795 h 15588"/>
                <a:gd name="connsiteX0" fmla="*/ 733 w 12187"/>
                <a:gd name="connsiteY0" fmla="*/ 5117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678 w 12187"/>
                <a:gd name="connsiteY4" fmla="*/ 3888 h 15588"/>
                <a:gd name="connsiteX5" fmla="*/ 733 w 12187"/>
                <a:gd name="connsiteY5" fmla="*/ 5117 h 15588"/>
                <a:gd name="connsiteX0" fmla="*/ 733 w 12187"/>
                <a:gd name="connsiteY0" fmla="*/ 5117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678 w 12187"/>
                <a:gd name="connsiteY4" fmla="*/ 3888 h 15588"/>
                <a:gd name="connsiteX5" fmla="*/ 733 w 12187"/>
                <a:gd name="connsiteY5" fmla="*/ 5117 h 15588"/>
                <a:gd name="connsiteX0" fmla="*/ 733 w 12187"/>
                <a:gd name="connsiteY0" fmla="*/ 5117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428 w 12187"/>
                <a:gd name="connsiteY4" fmla="*/ 4494 h 15588"/>
                <a:gd name="connsiteX5" fmla="*/ 733 w 12187"/>
                <a:gd name="connsiteY5" fmla="*/ 5117 h 15588"/>
                <a:gd name="connsiteX0" fmla="*/ 733 w 12187"/>
                <a:gd name="connsiteY0" fmla="*/ 5117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428 w 12187"/>
                <a:gd name="connsiteY4" fmla="*/ 4494 h 15588"/>
                <a:gd name="connsiteX5" fmla="*/ 733 w 12187"/>
                <a:gd name="connsiteY5" fmla="*/ 5117 h 15588"/>
                <a:gd name="connsiteX0" fmla="*/ 733 w 12187"/>
                <a:gd name="connsiteY0" fmla="*/ 5117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428 w 12187"/>
                <a:gd name="connsiteY4" fmla="*/ 4494 h 15588"/>
                <a:gd name="connsiteX5" fmla="*/ 733 w 12187"/>
                <a:gd name="connsiteY5" fmla="*/ 5117 h 15588"/>
                <a:gd name="connsiteX0" fmla="*/ 733 w 12187"/>
                <a:gd name="connsiteY0" fmla="*/ 5117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428 w 12187"/>
                <a:gd name="connsiteY4" fmla="*/ 4494 h 15588"/>
                <a:gd name="connsiteX5" fmla="*/ 733 w 12187"/>
                <a:gd name="connsiteY5" fmla="*/ 5117 h 15588"/>
                <a:gd name="connsiteX0" fmla="*/ 733 w 12187"/>
                <a:gd name="connsiteY0" fmla="*/ 5117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428 w 12187"/>
                <a:gd name="connsiteY4" fmla="*/ 4494 h 15588"/>
                <a:gd name="connsiteX5" fmla="*/ 733 w 12187"/>
                <a:gd name="connsiteY5" fmla="*/ 5117 h 15588"/>
                <a:gd name="connsiteX0" fmla="*/ 733 w 12187"/>
                <a:gd name="connsiteY0" fmla="*/ 5117 h 15588"/>
                <a:gd name="connsiteX1" fmla="*/ 10461 w 12187"/>
                <a:gd name="connsiteY1" fmla="*/ 15588 h 15588"/>
                <a:gd name="connsiteX2" fmla="*/ 12187 w 12187"/>
                <a:gd name="connsiteY2" fmla="*/ 1961 h 15588"/>
                <a:gd name="connsiteX3" fmla="*/ 843 w 12187"/>
                <a:gd name="connsiteY3" fmla="*/ 0 h 15588"/>
                <a:gd name="connsiteX4" fmla="*/ 428 w 12187"/>
                <a:gd name="connsiteY4" fmla="*/ 4494 h 15588"/>
                <a:gd name="connsiteX5" fmla="*/ 733 w 12187"/>
                <a:gd name="connsiteY5" fmla="*/ 5117 h 15588"/>
                <a:gd name="connsiteX0" fmla="*/ 1842 w 13296"/>
                <a:gd name="connsiteY0" fmla="*/ 5367 h 15838"/>
                <a:gd name="connsiteX1" fmla="*/ 11570 w 13296"/>
                <a:gd name="connsiteY1" fmla="*/ 15838 h 15838"/>
                <a:gd name="connsiteX2" fmla="*/ 13296 w 13296"/>
                <a:gd name="connsiteY2" fmla="*/ 2211 h 15838"/>
                <a:gd name="connsiteX3" fmla="*/ 1952 w 13296"/>
                <a:gd name="connsiteY3" fmla="*/ 250 h 15838"/>
                <a:gd name="connsiteX4" fmla="*/ 1585 w 13296"/>
                <a:gd name="connsiteY4" fmla="*/ 749 h 15838"/>
                <a:gd name="connsiteX5" fmla="*/ 1537 w 13296"/>
                <a:gd name="connsiteY5" fmla="*/ 4744 h 15838"/>
                <a:gd name="connsiteX6" fmla="*/ 1842 w 13296"/>
                <a:gd name="connsiteY6" fmla="*/ 5367 h 15838"/>
                <a:gd name="connsiteX0" fmla="*/ 1842 w 13296"/>
                <a:gd name="connsiteY0" fmla="*/ 5361 h 15832"/>
                <a:gd name="connsiteX1" fmla="*/ 11570 w 13296"/>
                <a:gd name="connsiteY1" fmla="*/ 15832 h 15832"/>
                <a:gd name="connsiteX2" fmla="*/ 13296 w 13296"/>
                <a:gd name="connsiteY2" fmla="*/ 2205 h 15832"/>
                <a:gd name="connsiteX3" fmla="*/ 1952 w 13296"/>
                <a:gd name="connsiteY3" fmla="*/ 244 h 15832"/>
                <a:gd name="connsiteX4" fmla="*/ 1585 w 13296"/>
                <a:gd name="connsiteY4" fmla="*/ 743 h 15832"/>
                <a:gd name="connsiteX5" fmla="*/ 1537 w 13296"/>
                <a:gd name="connsiteY5" fmla="*/ 4738 h 15832"/>
                <a:gd name="connsiteX6" fmla="*/ 1842 w 13296"/>
                <a:gd name="connsiteY6" fmla="*/ 5361 h 15832"/>
                <a:gd name="connsiteX0" fmla="*/ 616 w 12070"/>
                <a:gd name="connsiteY0" fmla="*/ 5281 h 15752"/>
                <a:gd name="connsiteX1" fmla="*/ 10344 w 12070"/>
                <a:gd name="connsiteY1" fmla="*/ 15752 h 15752"/>
                <a:gd name="connsiteX2" fmla="*/ 12070 w 12070"/>
                <a:gd name="connsiteY2" fmla="*/ 2125 h 15752"/>
                <a:gd name="connsiteX3" fmla="*/ 726 w 12070"/>
                <a:gd name="connsiteY3" fmla="*/ 164 h 15752"/>
                <a:gd name="connsiteX4" fmla="*/ 359 w 12070"/>
                <a:gd name="connsiteY4" fmla="*/ 663 h 15752"/>
                <a:gd name="connsiteX5" fmla="*/ 311 w 12070"/>
                <a:gd name="connsiteY5" fmla="*/ 4658 h 15752"/>
                <a:gd name="connsiteX6" fmla="*/ 616 w 12070"/>
                <a:gd name="connsiteY6" fmla="*/ 5281 h 15752"/>
                <a:gd name="connsiteX0" fmla="*/ 348 w 11802"/>
                <a:gd name="connsiteY0" fmla="*/ 5186 h 15657"/>
                <a:gd name="connsiteX1" fmla="*/ 10076 w 11802"/>
                <a:gd name="connsiteY1" fmla="*/ 15657 h 15657"/>
                <a:gd name="connsiteX2" fmla="*/ 11802 w 11802"/>
                <a:gd name="connsiteY2" fmla="*/ 2030 h 15657"/>
                <a:gd name="connsiteX3" fmla="*/ 458 w 11802"/>
                <a:gd name="connsiteY3" fmla="*/ 69 h 15657"/>
                <a:gd name="connsiteX4" fmla="*/ 91 w 11802"/>
                <a:gd name="connsiteY4" fmla="*/ 568 h 15657"/>
                <a:gd name="connsiteX5" fmla="*/ 43 w 11802"/>
                <a:gd name="connsiteY5" fmla="*/ 4563 h 15657"/>
                <a:gd name="connsiteX6" fmla="*/ 348 w 11802"/>
                <a:gd name="connsiteY6" fmla="*/ 5186 h 15657"/>
                <a:gd name="connsiteX0" fmla="*/ 374 w 11828"/>
                <a:gd name="connsiteY0" fmla="*/ 5186 h 15657"/>
                <a:gd name="connsiteX1" fmla="*/ 10102 w 11828"/>
                <a:gd name="connsiteY1" fmla="*/ 15657 h 15657"/>
                <a:gd name="connsiteX2" fmla="*/ 11828 w 11828"/>
                <a:gd name="connsiteY2" fmla="*/ 2030 h 15657"/>
                <a:gd name="connsiteX3" fmla="*/ 484 w 11828"/>
                <a:gd name="connsiteY3" fmla="*/ 69 h 15657"/>
                <a:gd name="connsiteX4" fmla="*/ 69 w 11828"/>
                <a:gd name="connsiteY4" fmla="*/ 625 h 15657"/>
                <a:gd name="connsiteX5" fmla="*/ 69 w 11828"/>
                <a:gd name="connsiteY5" fmla="*/ 4563 h 15657"/>
                <a:gd name="connsiteX6" fmla="*/ 374 w 11828"/>
                <a:gd name="connsiteY6" fmla="*/ 5186 h 15657"/>
                <a:gd name="connsiteX0" fmla="*/ 374 w 11828"/>
                <a:gd name="connsiteY0" fmla="*/ 5186 h 15657"/>
                <a:gd name="connsiteX1" fmla="*/ 10102 w 11828"/>
                <a:gd name="connsiteY1" fmla="*/ 15657 h 15657"/>
                <a:gd name="connsiteX2" fmla="*/ 11828 w 11828"/>
                <a:gd name="connsiteY2" fmla="*/ 2030 h 15657"/>
                <a:gd name="connsiteX3" fmla="*/ 484 w 11828"/>
                <a:gd name="connsiteY3" fmla="*/ 69 h 15657"/>
                <a:gd name="connsiteX4" fmla="*/ 69 w 11828"/>
                <a:gd name="connsiteY4" fmla="*/ 625 h 15657"/>
                <a:gd name="connsiteX5" fmla="*/ 69 w 11828"/>
                <a:gd name="connsiteY5" fmla="*/ 4563 h 15657"/>
                <a:gd name="connsiteX6" fmla="*/ 374 w 11828"/>
                <a:gd name="connsiteY6" fmla="*/ 5186 h 15657"/>
                <a:gd name="connsiteX0" fmla="*/ 333 w 11787"/>
                <a:gd name="connsiteY0" fmla="*/ 5186 h 15657"/>
                <a:gd name="connsiteX1" fmla="*/ 10061 w 11787"/>
                <a:gd name="connsiteY1" fmla="*/ 15657 h 15657"/>
                <a:gd name="connsiteX2" fmla="*/ 11787 w 11787"/>
                <a:gd name="connsiteY2" fmla="*/ 2030 h 15657"/>
                <a:gd name="connsiteX3" fmla="*/ 443 w 11787"/>
                <a:gd name="connsiteY3" fmla="*/ 69 h 15657"/>
                <a:gd name="connsiteX4" fmla="*/ 28 w 11787"/>
                <a:gd name="connsiteY4" fmla="*/ 625 h 15657"/>
                <a:gd name="connsiteX5" fmla="*/ 28 w 11787"/>
                <a:gd name="connsiteY5" fmla="*/ 4563 h 15657"/>
                <a:gd name="connsiteX6" fmla="*/ 333 w 11787"/>
                <a:gd name="connsiteY6" fmla="*/ 5186 h 15657"/>
                <a:gd name="connsiteX0" fmla="*/ 333 w 11787"/>
                <a:gd name="connsiteY0" fmla="*/ 5186 h 15657"/>
                <a:gd name="connsiteX1" fmla="*/ 10061 w 11787"/>
                <a:gd name="connsiteY1" fmla="*/ 15657 h 15657"/>
                <a:gd name="connsiteX2" fmla="*/ 11787 w 11787"/>
                <a:gd name="connsiteY2" fmla="*/ 2030 h 15657"/>
                <a:gd name="connsiteX3" fmla="*/ 443 w 11787"/>
                <a:gd name="connsiteY3" fmla="*/ 69 h 15657"/>
                <a:gd name="connsiteX4" fmla="*/ 28 w 11787"/>
                <a:gd name="connsiteY4" fmla="*/ 625 h 15657"/>
                <a:gd name="connsiteX5" fmla="*/ 28 w 11787"/>
                <a:gd name="connsiteY5" fmla="*/ 4563 h 15657"/>
                <a:gd name="connsiteX6" fmla="*/ 333 w 11787"/>
                <a:gd name="connsiteY6" fmla="*/ 5186 h 15657"/>
                <a:gd name="connsiteX0" fmla="*/ 305 w 11759"/>
                <a:gd name="connsiteY0" fmla="*/ 5186 h 15657"/>
                <a:gd name="connsiteX1" fmla="*/ 10033 w 11759"/>
                <a:gd name="connsiteY1" fmla="*/ 15657 h 15657"/>
                <a:gd name="connsiteX2" fmla="*/ 11759 w 11759"/>
                <a:gd name="connsiteY2" fmla="*/ 2030 h 15657"/>
                <a:gd name="connsiteX3" fmla="*/ 415 w 11759"/>
                <a:gd name="connsiteY3" fmla="*/ 69 h 15657"/>
                <a:gd name="connsiteX4" fmla="*/ 0 w 11759"/>
                <a:gd name="connsiteY4" fmla="*/ 625 h 15657"/>
                <a:gd name="connsiteX5" fmla="*/ 0 w 11759"/>
                <a:gd name="connsiteY5" fmla="*/ 4563 h 15657"/>
                <a:gd name="connsiteX6" fmla="*/ 305 w 11759"/>
                <a:gd name="connsiteY6" fmla="*/ 5186 h 15657"/>
                <a:gd name="connsiteX0" fmla="*/ 305 w 11759"/>
                <a:gd name="connsiteY0" fmla="*/ 5186 h 15657"/>
                <a:gd name="connsiteX1" fmla="*/ 10033 w 11759"/>
                <a:gd name="connsiteY1" fmla="*/ 15657 h 15657"/>
                <a:gd name="connsiteX2" fmla="*/ 11759 w 11759"/>
                <a:gd name="connsiteY2" fmla="*/ 3960 h 15657"/>
                <a:gd name="connsiteX3" fmla="*/ 415 w 11759"/>
                <a:gd name="connsiteY3" fmla="*/ 69 h 15657"/>
                <a:gd name="connsiteX4" fmla="*/ 0 w 11759"/>
                <a:gd name="connsiteY4" fmla="*/ 625 h 15657"/>
                <a:gd name="connsiteX5" fmla="*/ 0 w 11759"/>
                <a:gd name="connsiteY5" fmla="*/ 4563 h 15657"/>
                <a:gd name="connsiteX6" fmla="*/ 305 w 11759"/>
                <a:gd name="connsiteY6" fmla="*/ 5186 h 15657"/>
                <a:gd name="connsiteX0" fmla="*/ 305 w 11759"/>
                <a:gd name="connsiteY0" fmla="*/ 8532 h 19003"/>
                <a:gd name="connsiteX1" fmla="*/ 10033 w 11759"/>
                <a:gd name="connsiteY1" fmla="*/ 19003 h 19003"/>
                <a:gd name="connsiteX2" fmla="*/ 11759 w 11759"/>
                <a:gd name="connsiteY2" fmla="*/ 7306 h 19003"/>
                <a:gd name="connsiteX3" fmla="*/ 415 w 11759"/>
                <a:gd name="connsiteY3" fmla="*/ 69 h 19003"/>
                <a:gd name="connsiteX4" fmla="*/ 0 w 11759"/>
                <a:gd name="connsiteY4" fmla="*/ 3971 h 19003"/>
                <a:gd name="connsiteX5" fmla="*/ 0 w 11759"/>
                <a:gd name="connsiteY5" fmla="*/ 7909 h 19003"/>
                <a:gd name="connsiteX6" fmla="*/ 305 w 11759"/>
                <a:gd name="connsiteY6" fmla="*/ 8532 h 19003"/>
                <a:gd name="connsiteX0" fmla="*/ 305 w 11759"/>
                <a:gd name="connsiteY0" fmla="*/ 8532 h 19003"/>
                <a:gd name="connsiteX1" fmla="*/ 10033 w 11759"/>
                <a:gd name="connsiteY1" fmla="*/ 19003 h 19003"/>
                <a:gd name="connsiteX2" fmla="*/ 11759 w 11759"/>
                <a:gd name="connsiteY2" fmla="*/ 7306 h 19003"/>
                <a:gd name="connsiteX3" fmla="*/ 415 w 11759"/>
                <a:gd name="connsiteY3" fmla="*/ 69 h 19003"/>
                <a:gd name="connsiteX4" fmla="*/ 0 w 11759"/>
                <a:gd name="connsiteY4" fmla="*/ 498 h 19003"/>
                <a:gd name="connsiteX5" fmla="*/ 0 w 11759"/>
                <a:gd name="connsiteY5" fmla="*/ 7909 h 19003"/>
                <a:gd name="connsiteX6" fmla="*/ 305 w 11759"/>
                <a:gd name="connsiteY6" fmla="*/ 8532 h 19003"/>
                <a:gd name="connsiteX0" fmla="*/ 305 w 11759"/>
                <a:gd name="connsiteY0" fmla="*/ 8532 h 19003"/>
                <a:gd name="connsiteX1" fmla="*/ 10033 w 11759"/>
                <a:gd name="connsiteY1" fmla="*/ 19003 h 19003"/>
                <a:gd name="connsiteX2" fmla="*/ 11759 w 11759"/>
                <a:gd name="connsiteY2" fmla="*/ 7306 h 19003"/>
                <a:gd name="connsiteX3" fmla="*/ 415 w 11759"/>
                <a:gd name="connsiteY3" fmla="*/ 69 h 19003"/>
                <a:gd name="connsiteX4" fmla="*/ 0 w 11759"/>
                <a:gd name="connsiteY4" fmla="*/ 498 h 19003"/>
                <a:gd name="connsiteX5" fmla="*/ 0 w 11759"/>
                <a:gd name="connsiteY5" fmla="*/ 2389 h 19003"/>
                <a:gd name="connsiteX6" fmla="*/ 305 w 11759"/>
                <a:gd name="connsiteY6" fmla="*/ 8532 h 19003"/>
                <a:gd name="connsiteX0" fmla="*/ 303 w 11788"/>
                <a:gd name="connsiteY0" fmla="*/ 2797 h 19003"/>
                <a:gd name="connsiteX1" fmla="*/ 10062 w 11788"/>
                <a:gd name="connsiteY1" fmla="*/ 19003 h 19003"/>
                <a:gd name="connsiteX2" fmla="*/ 11788 w 11788"/>
                <a:gd name="connsiteY2" fmla="*/ 7306 h 19003"/>
                <a:gd name="connsiteX3" fmla="*/ 444 w 11788"/>
                <a:gd name="connsiteY3" fmla="*/ 69 h 19003"/>
                <a:gd name="connsiteX4" fmla="*/ 29 w 11788"/>
                <a:gd name="connsiteY4" fmla="*/ 498 h 19003"/>
                <a:gd name="connsiteX5" fmla="*/ 29 w 11788"/>
                <a:gd name="connsiteY5" fmla="*/ 2389 h 19003"/>
                <a:gd name="connsiteX6" fmla="*/ 303 w 11788"/>
                <a:gd name="connsiteY6" fmla="*/ 2797 h 19003"/>
                <a:gd name="connsiteX0" fmla="*/ 358 w 11843"/>
                <a:gd name="connsiteY0" fmla="*/ 2797 h 19003"/>
                <a:gd name="connsiteX1" fmla="*/ 10117 w 11843"/>
                <a:gd name="connsiteY1" fmla="*/ 19003 h 19003"/>
                <a:gd name="connsiteX2" fmla="*/ 11843 w 11843"/>
                <a:gd name="connsiteY2" fmla="*/ 7306 h 19003"/>
                <a:gd name="connsiteX3" fmla="*/ 499 w 11843"/>
                <a:gd name="connsiteY3" fmla="*/ 69 h 19003"/>
                <a:gd name="connsiteX4" fmla="*/ 84 w 11843"/>
                <a:gd name="connsiteY4" fmla="*/ 498 h 19003"/>
                <a:gd name="connsiteX5" fmla="*/ 84 w 11843"/>
                <a:gd name="connsiteY5" fmla="*/ 2389 h 19003"/>
                <a:gd name="connsiteX6" fmla="*/ 358 w 11843"/>
                <a:gd name="connsiteY6" fmla="*/ 2797 h 19003"/>
                <a:gd name="connsiteX0" fmla="*/ 358 w 11843"/>
                <a:gd name="connsiteY0" fmla="*/ 2797 h 19003"/>
                <a:gd name="connsiteX1" fmla="*/ 10117 w 11843"/>
                <a:gd name="connsiteY1" fmla="*/ 19003 h 19003"/>
                <a:gd name="connsiteX2" fmla="*/ 11843 w 11843"/>
                <a:gd name="connsiteY2" fmla="*/ 7306 h 19003"/>
                <a:gd name="connsiteX3" fmla="*/ 499 w 11843"/>
                <a:gd name="connsiteY3" fmla="*/ 69 h 19003"/>
                <a:gd name="connsiteX4" fmla="*/ 84 w 11843"/>
                <a:gd name="connsiteY4" fmla="*/ 498 h 19003"/>
                <a:gd name="connsiteX5" fmla="*/ 84 w 11843"/>
                <a:gd name="connsiteY5" fmla="*/ 2389 h 19003"/>
                <a:gd name="connsiteX6" fmla="*/ 358 w 11843"/>
                <a:gd name="connsiteY6" fmla="*/ 2797 h 19003"/>
                <a:gd name="connsiteX0" fmla="*/ 358 w 11843"/>
                <a:gd name="connsiteY0" fmla="*/ 2797 h 19003"/>
                <a:gd name="connsiteX1" fmla="*/ 10117 w 11843"/>
                <a:gd name="connsiteY1" fmla="*/ 19003 h 19003"/>
                <a:gd name="connsiteX2" fmla="*/ 11843 w 11843"/>
                <a:gd name="connsiteY2" fmla="*/ 7306 h 19003"/>
                <a:gd name="connsiteX3" fmla="*/ 319 w 11843"/>
                <a:gd name="connsiteY3" fmla="*/ 69 h 19003"/>
                <a:gd name="connsiteX4" fmla="*/ 84 w 11843"/>
                <a:gd name="connsiteY4" fmla="*/ 498 h 19003"/>
                <a:gd name="connsiteX5" fmla="*/ 84 w 11843"/>
                <a:gd name="connsiteY5" fmla="*/ 2389 h 19003"/>
                <a:gd name="connsiteX6" fmla="*/ 358 w 11843"/>
                <a:gd name="connsiteY6" fmla="*/ 2797 h 19003"/>
                <a:gd name="connsiteX0" fmla="*/ 358 w 11843"/>
                <a:gd name="connsiteY0" fmla="*/ 2797 h 19003"/>
                <a:gd name="connsiteX1" fmla="*/ 10117 w 11843"/>
                <a:gd name="connsiteY1" fmla="*/ 19003 h 19003"/>
                <a:gd name="connsiteX2" fmla="*/ 11843 w 11843"/>
                <a:gd name="connsiteY2" fmla="*/ 7306 h 19003"/>
                <a:gd name="connsiteX3" fmla="*/ 319 w 11843"/>
                <a:gd name="connsiteY3" fmla="*/ 69 h 19003"/>
                <a:gd name="connsiteX4" fmla="*/ 84 w 11843"/>
                <a:gd name="connsiteY4" fmla="*/ 498 h 19003"/>
                <a:gd name="connsiteX5" fmla="*/ 84 w 11843"/>
                <a:gd name="connsiteY5" fmla="*/ 2389 h 19003"/>
                <a:gd name="connsiteX6" fmla="*/ 358 w 11843"/>
                <a:gd name="connsiteY6" fmla="*/ 2797 h 19003"/>
                <a:gd name="connsiteX0" fmla="*/ 358 w 11843"/>
                <a:gd name="connsiteY0" fmla="*/ 2728 h 18934"/>
                <a:gd name="connsiteX1" fmla="*/ 10117 w 11843"/>
                <a:gd name="connsiteY1" fmla="*/ 18934 h 18934"/>
                <a:gd name="connsiteX2" fmla="*/ 11843 w 11843"/>
                <a:gd name="connsiteY2" fmla="*/ 7237 h 18934"/>
                <a:gd name="connsiteX3" fmla="*/ 319 w 11843"/>
                <a:gd name="connsiteY3" fmla="*/ 0 h 18934"/>
                <a:gd name="connsiteX4" fmla="*/ 84 w 11843"/>
                <a:gd name="connsiteY4" fmla="*/ 429 h 18934"/>
                <a:gd name="connsiteX5" fmla="*/ 84 w 11843"/>
                <a:gd name="connsiteY5" fmla="*/ 2320 h 18934"/>
                <a:gd name="connsiteX6" fmla="*/ 358 w 11843"/>
                <a:gd name="connsiteY6" fmla="*/ 2728 h 18934"/>
                <a:gd name="connsiteX0" fmla="*/ 358 w 11517"/>
                <a:gd name="connsiteY0" fmla="*/ 2728 h 18934"/>
                <a:gd name="connsiteX1" fmla="*/ 10117 w 11517"/>
                <a:gd name="connsiteY1" fmla="*/ 18934 h 18934"/>
                <a:gd name="connsiteX2" fmla="*/ 11517 w 11517"/>
                <a:gd name="connsiteY2" fmla="*/ 8032 h 18934"/>
                <a:gd name="connsiteX3" fmla="*/ 319 w 11517"/>
                <a:gd name="connsiteY3" fmla="*/ 0 h 18934"/>
                <a:gd name="connsiteX4" fmla="*/ 84 w 11517"/>
                <a:gd name="connsiteY4" fmla="*/ 429 h 18934"/>
                <a:gd name="connsiteX5" fmla="*/ 84 w 11517"/>
                <a:gd name="connsiteY5" fmla="*/ 2320 h 18934"/>
                <a:gd name="connsiteX6" fmla="*/ 358 w 11517"/>
                <a:gd name="connsiteY6" fmla="*/ 2728 h 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7" h="18934">
                  <a:moveTo>
                    <a:pt x="358" y="2728"/>
                  </a:moveTo>
                  <a:lnTo>
                    <a:pt x="10117" y="18934"/>
                  </a:lnTo>
                  <a:lnTo>
                    <a:pt x="11517" y="8032"/>
                  </a:lnTo>
                  <a:lnTo>
                    <a:pt x="319" y="0"/>
                  </a:lnTo>
                  <a:cubicBezTo>
                    <a:pt x="63" y="122"/>
                    <a:pt x="24" y="477"/>
                    <a:pt x="84" y="429"/>
                  </a:cubicBezTo>
                  <a:lnTo>
                    <a:pt x="84" y="2320"/>
                  </a:lnTo>
                  <a:cubicBezTo>
                    <a:pt x="157" y="2446"/>
                    <a:pt x="0" y="2482"/>
                    <a:pt x="358" y="2728"/>
                  </a:cubicBez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Round Diagonal Corner Rectangle 26"/>
            <p:cNvSpPr/>
            <p:nvPr/>
          </p:nvSpPr>
          <p:spPr bwMode="auto">
            <a:xfrm>
              <a:off x="221796" y="1193475"/>
              <a:ext cx="5540829" cy="2740350"/>
            </a:xfrm>
            <a:prstGeom prst="round2Diag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609600" lvl="1" indent="-609600" algn="ctr">
                <a:spcBef>
                  <a:spcPct val="20000"/>
                </a:spcBef>
                <a:defRPr/>
              </a:pP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Protect 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high-value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instructions</a:t>
              </a:r>
            </a:p>
            <a:p>
              <a:pPr marL="609600" lvl="1" indent="-609600" algn="ctr">
                <a:spcBef>
                  <a:spcPct val="20000"/>
                </a:spcBef>
                <a:defRPr/>
              </a:pPr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34950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Ensure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high-value</a:t>
              </a:r>
              <a:r>
                <a:rPr lang="en-US" b="1" dirty="0" smtClean="0"/>
                <a:t> instructions operate on correct data (dataflow)</a:t>
              </a:r>
            </a:p>
            <a:p>
              <a:pPr marL="692150" lvl="1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(Partially) duplicate input operands</a:t>
              </a:r>
            </a:p>
            <a:p>
              <a:pPr marL="234950" indent="-234950">
                <a:spcBef>
                  <a:spcPct val="20000"/>
                </a:spcBef>
                <a:defRPr/>
              </a:pPr>
              <a:endParaRPr lang="en-US" b="1" dirty="0" smtClean="0"/>
            </a:p>
            <a:p>
              <a:pPr marL="234950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Ensure they execute when they are supposed to (control flow)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Arrow Connector 59"/>
          <p:cNvCxnSpPr>
            <a:endCxn id="63" idx="0"/>
          </p:cNvCxnSpPr>
          <p:nvPr/>
        </p:nvCxnSpPr>
        <p:spPr bwMode="auto">
          <a:xfrm rot="5400000">
            <a:off x="5731576" y="4657003"/>
            <a:ext cx="851140" cy="320042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Selective Code Duplication</a:t>
            </a:r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406400" y="1298575"/>
            <a:ext cx="4689475" cy="33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Duplicate backward slice of input operands, terminating at</a:t>
            </a:r>
          </a:p>
          <a:p>
            <a:pPr marL="1257300" lvl="5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Load instructions (“L”)</a:t>
            </a:r>
          </a:p>
          <a:p>
            <a:pPr marL="1257300" lvl="5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safe</a:t>
            </a:r>
            <a:r>
              <a:rPr lang="en-US" sz="1600" b="1" dirty="0" smtClean="0"/>
              <a:t> instructions (“S”)</a:t>
            </a:r>
          </a:p>
          <a:p>
            <a:pPr marL="342900" lvl="1" indent="-342900">
              <a:spcBef>
                <a:spcPct val="20000"/>
              </a:spcBef>
              <a:defRPr/>
            </a:pPr>
            <a:endParaRPr lang="en-US" sz="16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Insert checks prior to use (compare and branch)</a:t>
            </a:r>
          </a:p>
          <a:p>
            <a:pPr marL="1257300" lvl="5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Each use has its own check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6194217" y="1921179"/>
            <a:ext cx="320040" cy="32004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b="1" dirty="0" smtClean="0"/>
              <a:t>S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382940" y="1968048"/>
            <a:ext cx="320040" cy="32004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</a:t>
            </a:r>
          </a:p>
        </p:txBody>
      </p:sp>
      <p:sp>
        <p:nvSpPr>
          <p:cNvPr id="66" name="TextBox 65"/>
          <p:cNvSpPr txBox="1"/>
          <p:nvPr/>
        </p:nvSpPr>
        <p:spPr bwMode="auto">
          <a:xfrm>
            <a:off x="6477185" y="5737634"/>
            <a:ext cx="2076899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/>
              <a:t>Dataflow Graph (DFG)</a:t>
            </a:r>
            <a:endParaRPr lang="en-US" sz="1400" b="1" dirty="0"/>
          </a:p>
        </p:txBody>
      </p:sp>
      <p:sp>
        <p:nvSpPr>
          <p:cNvPr id="77" name="Oval 76"/>
          <p:cNvSpPr/>
          <p:nvPr/>
        </p:nvSpPr>
        <p:spPr bwMode="auto">
          <a:xfrm>
            <a:off x="8127364" y="3911394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cxnSp>
        <p:nvCxnSpPr>
          <p:cNvPr id="110" name="Straight Arrow Connector 109"/>
          <p:cNvCxnSpPr>
            <a:stCxn id="39" idx="5"/>
            <a:endCxn id="72" idx="0"/>
          </p:cNvCxnSpPr>
          <p:nvPr/>
        </p:nvCxnSpPr>
        <p:spPr bwMode="auto">
          <a:xfrm rot="16200000" flipH="1">
            <a:off x="6499463" y="2162274"/>
            <a:ext cx="348481" cy="41263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5" name="Straight Arrow Connector 114"/>
          <p:cNvCxnSpPr>
            <a:stCxn id="41" idx="4"/>
            <a:endCxn id="72" idx="0"/>
          </p:cNvCxnSpPr>
          <p:nvPr/>
        </p:nvCxnSpPr>
        <p:spPr bwMode="auto">
          <a:xfrm rot="5400000">
            <a:off x="7084119" y="2083989"/>
            <a:ext cx="254743" cy="66294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2" name="Straight Arrow Connector 121"/>
          <p:cNvCxnSpPr>
            <a:stCxn id="72" idx="4"/>
            <a:endCxn id="74" idx="0"/>
          </p:cNvCxnSpPr>
          <p:nvPr/>
        </p:nvCxnSpPr>
        <p:spPr bwMode="auto">
          <a:xfrm rot="5400000">
            <a:off x="6723088" y="3019802"/>
            <a:ext cx="313862" cy="158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5" name="Straight Arrow Connector 124"/>
          <p:cNvCxnSpPr>
            <a:stCxn id="45" idx="5"/>
            <a:endCxn id="75" idx="0"/>
          </p:cNvCxnSpPr>
          <p:nvPr/>
        </p:nvCxnSpPr>
        <p:spPr bwMode="auto">
          <a:xfrm rot="16200000" flipH="1">
            <a:off x="5904438" y="3658686"/>
            <a:ext cx="556459" cy="268995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8" name="Straight Arrow Connector 127"/>
          <p:cNvCxnSpPr>
            <a:stCxn id="74" idx="4"/>
            <a:endCxn id="75" idx="0"/>
          </p:cNvCxnSpPr>
          <p:nvPr/>
        </p:nvCxnSpPr>
        <p:spPr bwMode="auto">
          <a:xfrm rot="5400000">
            <a:off x="6311272" y="3502666"/>
            <a:ext cx="574641" cy="562854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0" name="Straight Arrow Connector 139"/>
          <p:cNvCxnSpPr>
            <a:stCxn id="74" idx="4"/>
            <a:endCxn id="78" idx="1"/>
          </p:cNvCxnSpPr>
          <p:nvPr/>
        </p:nvCxnSpPr>
        <p:spPr bwMode="auto">
          <a:xfrm rot="16200000" flipH="1">
            <a:off x="6975332" y="3401460"/>
            <a:ext cx="508359" cy="698984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3" name="Straight Arrow Connector 142"/>
          <p:cNvCxnSpPr>
            <a:stCxn id="74" idx="4"/>
            <a:endCxn id="77" idx="1"/>
          </p:cNvCxnSpPr>
          <p:nvPr/>
        </p:nvCxnSpPr>
        <p:spPr bwMode="auto">
          <a:xfrm rot="16200000" flipH="1">
            <a:off x="7296381" y="3080411"/>
            <a:ext cx="461490" cy="1294214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" name="Group 68"/>
          <p:cNvGrpSpPr/>
          <p:nvPr/>
        </p:nvGrpSpPr>
        <p:grpSpPr>
          <a:xfrm>
            <a:off x="5837105" y="1130618"/>
            <a:ext cx="2935187" cy="2111166"/>
            <a:chOff x="5837105" y="1130618"/>
            <a:chExt cx="2935187" cy="2111166"/>
          </a:xfrm>
        </p:grpSpPr>
        <p:sp>
          <p:nvSpPr>
            <p:cNvPr id="174" name="Oval 173"/>
            <p:cNvSpPr/>
            <p:nvPr/>
          </p:nvSpPr>
          <p:spPr bwMode="auto">
            <a:xfrm>
              <a:off x="5837105" y="1394249"/>
              <a:ext cx="320040" cy="3200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7935618" y="1639239"/>
              <a:ext cx="320040" cy="3200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76" name="Straight Arrow Connector 175"/>
            <p:cNvCxnSpPr>
              <a:stCxn id="174" idx="5"/>
              <a:endCxn id="39" idx="0"/>
            </p:cNvCxnSpPr>
            <p:nvPr/>
          </p:nvCxnSpPr>
          <p:spPr bwMode="auto">
            <a:xfrm rot="16200000" flipH="1">
              <a:off x="6105377" y="1672318"/>
              <a:ext cx="253759" cy="243961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81" name="Oval 180"/>
            <p:cNvSpPr/>
            <p:nvPr/>
          </p:nvSpPr>
          <p:spPr bwMode="auto">
            <a:xfrm>
              <a:off x="6057900" y="2559169"/>
              <a:ext cx="320040" cy="3200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83" name="Straight Arrow Connector 182"/>
            <p:cNvCxnSpPr>
              <a:stCxn id="181" idx="4"/>
              <a:endCxn id="45" idx="0"/>
            </p:cNvCxnSpPr>
            <p:nvPr/>
          </p:nvCxnSpPr>
          <p:spPr bwMode="auto">
            <a:xfrm rot="5400000">
              <a:off x="5895183" y="2919046"/>
              <a:ext cx="362575" cy="282901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6" name="Straight Arrow Connector 185"/>
            <p:cNvCxnSpPr>
              <a:stCxn id="175" idx="3"/>
              <a:endCxn id="41" idx="7"/>
            </p:cNvCxnSpPr>
            <p:nvPr/>
          </p:nvCxnSpPr>
          <p:spPr bwMode="auto">
            <a:xfrm rot="5400000">
              <a:off x="7768046" y="1800475"/>
              <a:ext cx="102507" cy="326376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91" name="Oval 190"/>
            <p:cNvSpPr/>
            <p:nvPr/>
          </p:nvSpPr>
          <p:spPr bwMode="auto">
            <a:xfrm>
              <a:off x="8452252" y="1130618"/>
              <a:ext cx="320040" cy="3200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92" name="Straight Arrow Connector 191"/>
            <p:cNvCxnSpPr>
              <a:stCxn id="191" idx="3"/>
              <a:endCxn id="175" idx="0"/>
            </p:cNvCxnSpPr>
            <p:nvPr/>
          </p:nvCxnSpPr>
          <p:spPr bwMode="auto">
            <a:xfrm rot="5400000">
              <a:off x="8179655" y="1319773"/>
              <a:ext cx="235450" cy="403483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03" name="Oval 202"/>
            <p:cNvSpPr/>
            <p:nvPr/>
          </p:nvSpPr>
          <p:spPr bwMode="auto">
            <a:xfrm>
              <a:off x="7418984" y="1130618"/>
              <a:ext cx="320040" cy="3200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205" name="Straight Arrow Connector 204"/>
            <p:cNvCxnSpPr>
              <a:stCxn id="203" idx="5"/>
              <a:endCxn id="175" idx="0"/>
            </p:cNvCxnSpPr>
            <p:nvPr/>
          </p:nvCxnSpPr>
          <p:spPr bwMode="auto">
            <a:xfrm rot="16200000" flipH="1">
              <a:off x="7776171" y="1319772"/>
              <a:ext cx="235450" cy="403483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cxnSp>
        <p:nvCxnSpPr>
          <p:cNvPr id="61" name="Straight Arrow Connector 60"/>
          <p:cNvCxnSpPr>
            <a:stCxn id="78" idx="4"/>
            <a:endCxn id="43" idx="1"/>
          </p:cNvCxnSpPr>
          <p:nvPr/>
        </p:nvCxnSpPr>
        <p:spPr bwMode="auto">
          <a:xfrm rot="16200000" flipH="1">
            <a:off x="7373462" y="4596994"/>
            <a:ext cx="1124311" cy="486927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Straight Arrow Connector 61"/>
          <p:cNvCxnSpPr/>
          <p:nvPr/>
        </p:nvCxnSpPr>
        <p:spPr bwMode="auto">
          <a:xfrm rot="16200000" flipH="1">
            <a:off x="6316311" y="4392308"/>
            <a:ext cx="861986" cy="86027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4" name="Oval 63"/>
          <p:cNvSpPr/>
          <p:nvPr/>
        </p:nvSpPr>
        <p:spPr bwMode="auto">
          <a:xfrm>
            <a:off x="5768525" y="5174013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088567" y="4002834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5706420" y="3176733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652213" y="3104624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650625" y="2472343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124173" y="1853686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7307439" y="1906389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6953395" y="5182402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8063328" y="5288823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468479" y="3894616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719205" y="4457735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3’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6948600" y="3977675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2’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7243724" y="2862870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1’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7290593" y="4457735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4’</a:t>
            </a:r>
          </a:p>
        </p:txBody>
      </p:sp>
      <p:grpSp>
        <p:nvGrpSpPr>
          <p:cNvPr id="3" name="Group 99"/>
          <p:cNvGrpSpPr/>
          <p:nvPr/>
        </p:nvGrpSpPr>
        <p:grpSpPr>
          <a:xfrm>
            <a:off x="6048169" y="2186940"/>
            <a:ext cx="1494791" cy="2317663"/>
            <a:chOff x="6048169" y="2186940"/>
            <a:chExt cx="1494791" cy="2317663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 rot="5400000">
              <a:off x="6913913" y="4263028"/>
              <a:ext cx="160020" cy="229395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16200000" flipH="1">
              <a:off x="7119597" y="4286738"/>
              <a:ext cx="206889" cy="228842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4" name="Straight Arrow Connector 93"/>
            <p:cNvCxnSpPr/>
            <p:nvPr/>
          </p:nvCxnSpPr>
          <p:spPr bwMode="auto">
            <a:xfrm rot="5400000">
              <a:off x="6858800" y="3432730"/>
              <a:ext cx="794765" cy="295124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rot="16200000" flipH="1">
              <a:off x="5992307" y="3570817"/>
              <a:ext cx="942780" cy="831055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7" name="Straight Arrow Connector 96"/>
            <p:cNvCxnSpPr/>
            <p:nvPr/>
          </p:nvCxnSpPr>
          <p:spPr bwMode="auto">
            <a:xfrm rot="5400000">
              <a:off x="7185961" y="2505871"/>
              <a:ext cx="574782" cy="139216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8" name="Freeform 97"/>
            <p:cNvSpPr/>
            <p:nvPr/>
          </p:nvSpPr>
          <p:spPr bwMode="auto">
            <a:xfrm>
              <a:off x="6469380" y="2186940"/>
              <a:ext cx="914400" cy="678180"/>
            </a:xfrm>
            <a:custGeom>
              <a:avLst/>
              <a:gdLst>
                <a:gd name="connsiteX0" fmla="*/ 0 w 914400"/>
                <a:gd name="connsiteY0" fmla="*/ 0 h 678180"/>
                <a:gd name="connsiteX1" fmla="*/ 518160 w 914400"/>
                <a:gd name="connsiteY1" fmla="*/ 137160 h 678180"/>
                <a:gd name="connsiteX2" fmla="*/ 914400 w 914400"/>
                <a:gd name="connsiteY2" fmla="*/ 678180 h 6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678180">
                  <a:moveTo>
                    <a:pt x="0" y="0"/>
                  </a:moveTo>
                  <a:cubicBezTo>
                    <a:pt x="182880" y="12065"/>
                    <a:pt x="365760" y="24130"/>
                    <a:pt x="518160" y="137160"/>
                  </a:cubicBezTo>
                  <a:cubicBezTo>
                    <a:pt x="670560" y="250190"/>
                    <a:pt x="792480" y="464185"/>
                    <a:pt x="914400" y="67818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" name="Group 85"/>
          <p:cNvGrpSpPr/>
          <p:nvPr/>
        </p:nvGrpSpPr>
        <p:grpSpPr>
          <a:xfrm>
            <a:off x="5538779" y="4610135"/>
            <a:ext cx="2429201" cy="690174"/>
            <a:chOff x="5538779" y="4610135"/>
            <a:chExt cx="2429201" cy="690174"/>
          </a:xfrm>
        </p:grpSpPr>
        <p:sp>
          <p:nvSpPr>
            <p:cNvPr id="59" name="Oval 58"/>
            <p:cNvSpPr/>
            <p:nvPr/>
          </p:nvSpPr>
          <p:spPr bwMode="auto">
            <a:xfrm>
              <a:off x="5538779" y="4610135"/>
              <a:ext cx="320040" cy="3200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354237" y="4980269"/>
              <a:ext cx="320040" cy="3200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647940" y="4933400"/>
              <a:ext cx="320040" cy="3200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</a:rPr>
                <a:t>=</a:t>
              </a:r>
            </a:p>
          </p:txBody>
        </p:sp>
      </p:grpSp>
      <p:grpSp>
        <p:nvGrpSpPr>
          <p:cNvPr id="5" name="Group 112"/>
          <p:cNvGrpSpPr/>
          <p:nvPr/>
        </p:nvGrpSpPr>
        <p:grpSpPr>
          <a:xfrm>
            <a:off x="5698800" y="4278302"/>
            <a:ext cx="2480282" cy="1135158"/>
            <a:chOff x="5698800" y="4278302"/>
            <a:chExt cx="2480282" cy="1135158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 rot="5400000">
              <a:off x="5931783" y="4271622"/>
              <a:ext cx="265550" cy="505215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rot="5400000" flipH="1">
              <a:off x="6252061" y="4216893"/>
              <a:ext cx="73902" cy="954124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5" name="Straight Arrow Connector 104"/>
            <p:cNvCxnSpPr/>
            <p:nvPr/>
          </p:nvCxnSpPr>
          <p:spPr bwMode="auto">
            <a:xfrm rot="16200000" flipH="1">
              <a:off x="6121304" y="4587315"/>
              <a:ext cx="588815" cy="197092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5400000">
              <a:off x="6515485" y="4729679"/>
              <a:ext cx="249363" cy="251817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rot="16200000" flipH="1">
              <a:off x="5691753" y="4937221"/>
              <a:ext cx="312419" cy="298326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8" name="Straight Arrow Connector 107"/>
            <p:cNvCxnSpPr/>
            <p:nvPr/>
          </p:nvCxnSpPr>
          <p:spPr bwMode="auto">
            <a:xfrm rot="16200000" flipH="1">
              <a:off x="6742405" y="5138442"/>
              <a:ext cx="160020" cy="390015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 rot="16200000" flipH="1">
              <a:off x="7952075" y="5175607"/>
              <a:ext cx="196043" cy="257970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1" name="Straight Arrow Connector 110"/>
            <p:cNvCxnSpPr/>
            <p:nvPr/>
          </p:nvCxnSpPr>
          <p:spPr bwMode="auto">
            <a:xfrm rot="16200000" flipH="1">
              <a:off x="7584615" y="4710055"/>
              <a:ext cx="202494" cy="244196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2" name="Straight Arrow Connector 111"/>
            <p:cNvCxnSpPr/>
            <p:nvPr/>
          </p:nvCxnSpPr>
          <p:spPr bwMode="auto">
            <a:xfrm rot="16200000" flipH="1">
              <a:off x="7422509" y="4547948"/>
              <a:ext cx="655097" cy="115806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cxnSp>
        <p:nvCxnSpPr>
          <p:cNvPr id="86" name="Straight Arrow Connector 85"/>
          <p:cNvCxnSpPr>
            <a:stCxn id="75" idx="4"/>
            <a:endCxn id="63" idx="0"/>
          </p:cNvCxnSpPr>
          <p:nvPr/>
        </p:nvCxnSpPr>
        <p:spPr bwMode="auto">
          <a:xfrm rot="5400000">
            <a:off x="5731575" y="4657004"/>
            <a:ext cx="851140" cy="32004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Straight Arrow Connector 100"/>
          <p:cNvCxnSpPr>
            <a:stCxn id="45" idx="5"/>
            <a:endCxn id="75" idx="0"/>
          </p:cNvCxnSpPr>
          <p:nvPr/>
        </p:nvCxnSpPr>
        <p:spPr bwMode="auto">
          <a:xfrm rot="16200000" flipH="1">
            <a:off x="5904438" y="3658686"/>
            <a:ext cx="556459" cy="268995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Straight Arrow Connector 113"/>
          <p:cNvCxnSpPr>
            <a:stCxn id="74" idx="4"/>
            <a:endCxn id="75" idx="0"/>
          </p:cNvCxnSpPr>
          <p:nvPr/>
        </p:nvCxnSpPr>
        <p:spPr bwMode="auto">
          <a:xfrm rot="5400000">
            <a:off x="6311272" y="3502666"/>
            <a:ext cx="574641" cy="562854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8" name="Straight Arrow Connector 117"/>
          <p:cNvCxnSpPr>
            <a:stCxn id="72" idx="4"/>
            <a:endCxn id="74" idx="0"/>
          </p:cNvCxnSpPr>
          <p:nvPr/>
        </p:nvCxnSpPr>
        <p:spPr bwMode="auto">
          <a:xfrm rot="5400000">
            <a:off x="6723088" y="3019802"/>
            <a:ext cx="313862" cy="158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1" name="Straight Arrow Connector 120"/>
          <p:cNvCxnSpPr>
            <a:stCxn id="39" idx="5"/>
            <a:endCxn id="72" idx="0"/>
          </p:cNvCxnSpPr>
          <p:nvPr/>
        </p:nvCxnSpPr>
        <p:spPr bwMode="auto">
          <a:xfrm rot="16200000" flipH="1">
            <a:off x="6499463" y="2162274"/>
            <a:ext cx="348481" cy="41263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3" name="Straight Arrow Connector 122"/>
          <p:cNvCxnSpPr>
            <a:stCxn id="41" idx="4"/>
            <a:endCxn id="72" idx="0"/>
          </p:cNvCxnSpPr>
          <p:nvPr/>
        </p:nvCxnSpPr>
        <p:spPr bwMode="auto">
          <a:xfrm rot="5400000">
            <a:off x="7084119" y="2083989"/>
            <a:ext cx="254743" cy="66294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1" name="Straight Arrow Connector 130"/>
          <p:cNvCxnSpPr>
            <a:stCxn id="75" idx="4"/>
            <a:endCxn id="44" idx="0"/>
          </p:cNvCxnSpPr>
          <p:nvPr/>
        </p:nvCxnSpPr>
        <p:spPr bwMode="auto">
          <a:xfrm rot="16200000" flipH="1">
            <a:off x="6316311" y="4392308"/>
            <a:ext cx="861986" cy="86027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4" name="Straight Arrow Connector 133"/>
          <p:cNvCxnSpPr>
            <a:stCxn id="78" idx="4"/>
            <a:endCxn id="43" idx="1"/>
          </p:cNvCxnSpPr>
          <p:nvPr/>
        </p:nvCxnSpPr>
        <p:spPr bwMode="auto">
          <a:xfrm rot="16200000" flipH="1">
            <a:off x="7373462" y="4596994"/>
            <a:ext cx="1124311" cy="486927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7" name="Straight Arrow Connector 136"/>
          <p:cNvCxnSpPr>
            <a:stCxn id="74" idx="4"/>
            <a:endCxn id="78" idx="1"/>
          </p:cNvCxnSpPr>
          <p:nvPr/>
        </p:nvCxnSpPr>
        <p:spPr bwMode="auto">
          <a:xfrm rot="16200000" flipH="1">
            <a:off x="6975332" y="3401460"/>
            <a:ext cx="508359" cy="698984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Oval 42"/>
          <p:cNvSpPr/>
          <p:nvPr/>
        </p:nvSpPr>
        <p:spPr bwMode="auto">
          <a:xfrm>
            <a:off x="8132212" y="5355745"/>
            <a:ext cx="320040" cy="320040"/>
          </a:xfrm>
          <a:prstGeom prst="ellipse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b="1" dirty="0" smtClean="0"/>
              <a:t>8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7017423" y="5253440"/>
            <a:ext cx="320040" cy="320040"/>
          </a:xfrm>
          <a:prstGeom prst="ellipse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7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5774999" y="3241784"/>
            <a:ext cx="320040" cy="32004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5837105" y="5242594"/>
            <a:ext cx="320040" cy="320040"/>
          </a:xfrm>
          <a:prstGeom prst="ellipse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b="1" dirty="0" smtClean="0"/>
              <a:t>6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6719999" y="2542831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74" name="Oval 73"/>
          <p:cNvSpPr/>
          <p:nvPr/>
        </p:nvSpPr>
        <p:spPr bwMode="auto">
          <a:xfrm>
            <a:off x="6719999" y="3176733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6157145" y="4071414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7532134" y="3958263"/>
            <a:ext cx="320040" cy="32004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grpSp>
        <p:nvGrpSpPr>
          <p:cNvPr id="6" name="Group 116"/>
          <p:cNvGrpSpPr/>
          <p:nvPr/>
        </p:nvGrpSpPr>
        <p:grpSpPr>
          <a:xfrm>
            <a:off x="4605303" y="4977807"/>
            <a:ext cx="1023821" cy="945064"/>
            <a:chOff x="3984408" y="5113275"/>
            <a:chExt cx="1023821" cy="945064"/>
          </a:xfrm>
        </p:grpSpPr>
        <p:grpSp>
          <p:nvGrpSpPr>
            <p:cNvPr id="7" name="Group 77"/>
            <p:cNvGrpSpPr/>
            <p:nvPr/>
          </p:nvGrpSpPr>
          <p:grpSpPr>
            <a:xfrm>
              <a:off x="3984408" y="5113275"/>
              <a:ext cx="735778" cy="252799"/>
              <a:chOff x="8054208" y="1490311"/>
              <a:chExt cx="735778" cy="252799"/>
            </a:xfrm>
          </p:grpSpPr>
          <p:sp>
            <p:nvSpPr>
              <p:cNvPr id="99" name="Oval 98"/>
              <p:cNvSpPr/>
              <p:nvPr/>
            </p:nvSpPr>
            <p:spPr bwMode="auto">
              <a:xfrm>
                <a:off x="8054208" y="1514510"/>
                <a:ext cx="228600" cy="2286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8236314" y="1490311"/>
                <a:ext cx="553672" cy="24622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000" b="1" dirty="0" smtClean="0"/>
                  <a:t>Safe</a:t>
                </a:r>
              </a:p>
            </p:txBody>
          </p:sp>
        </p:grpSp>
        <p:grpSp>
          <p:nvGrpSpPr>
            <p:cNvPr id="8" name="Group 80"/>
            <p:cNvGrpSpPr/>
            <p:nvPr/>
          </p:nvGrpSpPr>
          <p:grpSpPr>
            <a:xfrm>
              <a:off x="3984408" y="5460845"/>
              <a:ext cx="1023821" cy="252799"/>
              <a:chOff x="8054208" y="1528411"/>
              <a:chExt cx="1023821" cy="252799"/>
            </a:xfrm>
          </p:grpSpPr>
          <p:sp>
            <p:nvSpPr>
              <p:cNvPr id="93" name="Oval 92"/>
              <p:cNvSpPr/>
              <p:nvPr/>
            </p:nvSpPr>
            <p:spPr bwMode="auto">
              <a:xfrm>
                <a:off x="8054208" y="155261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 bwMode="auto">
              <a:xfrm>
                <a:off x="8245839" y="1528411"/>
                <a:ext cx="832190" cy="2527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000" b="1" dirty="0" smtClean="0"/>
                  <a:t>Vulnerable</a:t>
                </a:r>
              </a:p>
            </p:txBody>
          </p:sp>
        </p:grpSp>
        <p:sp>
          <p:nvSpPr>
            <p:cNvPr id="102" name="Oval 101"/>
            <p:cNvSpPr/>
            <p:nvPr/>
          </p:nvSpPr>
          <p:spPr bwMode="auto">
            <a:xfrm>
              <a:off x="3984408" y="5829739"/>
              <a:ext cx="228600" cy="2286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4176039" y="5805540"/>
              <a:ext cx="832190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dirty="0" smtClean="0"/>
                <a:t>High-value</a:t>
              </a:r>
            </a:p>
          </p:txBody>
        </p:sp>
      </p:grp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406400" y="1358068"/>
            <a:ext cx="5071784" cy="45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at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high-value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instructions …</a:t>
            </a:r>
          </a:p>
        </p:txBody>
      </p:sp>
      <p:sp>
        <p:nvSpPr>
          <p:cNvPr id="117" name="Round Diagonal Corner Rectangle 116"/>
          <p:cNvSpPr/>
          <p:nvPr/>
        </p:nvSpPr>
        <p:spPr bwMode="auto">
          <a:xfrm>
            <a:off x="1099972" y="2168467"/>
            <a:ext cx="6944056" cy="2811801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indent="-609600" algn="ctr">
              <a:spcBef>
                <a:spcPts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What about control flow . . .</a:t>
            </a:r>
          </a:p>
          <a:p>
            <a:pPr indent="-609600" algn="ctr">
              <a:spcBef>
                <a:spcPts val="0"/>
              </a:spcBef>
              <a:defRPr/>
            </a:pPr>
            <a:endParaRPr lang="en-US" b="1" dirty="0" smtClean="0">
              <a:latin typeface="+mn-lt"/>
              <a:cs typeface="Courier New" pitchFamily="49" charset="0"/>
            </a:endParaRP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Ideally, protect all branches potentially impacting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high-value </a:t>
            </a:r>
            <a:r>
              <a:rPr lang="en-US" b="1" dirty="0" smtClean="0"/>
              <a:t>instructions (transitive closure)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Inspired by work on Y-branches [Wang`03] we relax constraints and only protect the subset of branches with control dependence edges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6" dur="indefinite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2" dur="indefinite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0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6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2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8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4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7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6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5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7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8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0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1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6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7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2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3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5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6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0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1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3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4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6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7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9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0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2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3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5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6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8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9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1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2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4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5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5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6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9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uiExpand="1" build="allAtOnce"/>
      <p:bldP spid="39" grpId="0" animBg="1"/>
      <p:bldP spid="41" grpId="0" animBg="1"/>
      <p:bldP spid="66" grpId="0"/>
      <p:bldP spid="77" grpId="0" animBg="1"/>
      <p:bldP spid="64" grpId="0" animBg="1"/>
      <p:bldP spid="64" grpId="1" animBg="1"/>
      <p:bldP spid="64" grpId="2" animBg="1"/>
      <p:bldP spid="67" grpId="0" animBg="1"/>
      <p:bldP spid="67" grpId="1" animBg="1"/>
      <p:bldP spid="67" grpId="2" animBg="1"/>
      <p:bldP spid="67" grpId="3" animBg="1"/>
      <p:bldP spid="69" grpId="0" animBg="1"/>
      <p:bldP spid="69" grpId="1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3" grpId="0" animBg="1"/>
      <p:bldP spid="73" grpId="1" animBg="1"/>
      <p:bldP spid="73" grpId="2" animBg="1"/>
      <p:bldP spid="76" grpId="0" animBg="1"/>
      <p:bldP spid="76" grpId="1" animBg="1"/>
      <p:bldP spid="76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43" grpId="0" animBg="1"/>
      <p:bldP spid="44" grpId="0" animBg="1"/>
      <p:bldP spid="45" grpId="0" animBg="1"/>
      <p:bldP spid="63" grpId="0" animBg="1"/>
      <p:bldP spid="72" grpId="0" animBg="1"/>
      <p:bldP spid="74" grpId="0" animBg="1"/>
      <p:bldP spid="75" grpId="0" animBg="1"/>
      <p:bldP spid="78" grpId="0" animBg="1"/>
      <p:bldP spid="120" grpId="0"/>
      <p:bldP spid="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Evaluation Methodology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400" y="1298575"/>
            <a:ext cx="846772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Program analysis and selective duplication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Implemented as additional backend passes in the LLVM compiler</a:t>
            </a:r>
          </a:p>
          <a:p>
            <a:pPr marL="1066800" lvl="2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Statistical fault injection (SFI) campaign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Instrumented the </a:t>
            </a:r>
            <a:r>
              <a:rPr lang="en-US" b="1" dirty="0" err="1" smtClean="0"/>
              <a:t>PTLSim</a:t>
            </a:r>
            <a:r>
              <a:rPr lang="en-US" b="1" dirty="0" smtClean="0"/>
              <a:t> (x86) simulator (AMD-K8 model)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b="1" dirty="0" smtClean="0"/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Random (single) bit flip in physical register file</a:t>
            </a:r>
          </a:p>
          <a:p>
            <a:pPr marL="2171700" lvl="5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Simulated 10M instructions in detail after fault injection</a:t>
            </a:r>
          </a:p>
          <a:p>
            <a:pPr marL="2171700" lvl="5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Simulated remainder of the program on the host machine in native mode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Performance overhead measured on real hardware (Intel Core2)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61872"/>
            <a:ext cx="8229600" cy="45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Coverage: w/ Symptoms Only</a:t>
            </a: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73819" y="5736108"/>
            <a:ext cx="899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Could be the difference between one fault per day/week vs. month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61872"/>
            <a:ext cx="8229600" cy="45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61872"/>
            <a:ext cx="8229600" cy="45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61872"/>
            <a:ext cx="8229600" cy="45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7734300" y="1663908"/>
            <a:ext cx="635000" cy="111046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734300" y="1663908"/>
            <a:ext cx="635000" cy="161961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C872FCB1-F990-46AE-9D1C-73286FC8442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The Problem . . 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4000" y="1146175"/>
            <a:ext cx="846772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Soft Errors / Transient Faults / Single Event Upsets (SEU)</a:t>
            </a:r>
          </a:p>
          <a:p>
            <a:pPr marL="6096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Caused by a variety of phenomena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Cosmic radiation (high energy neutrons)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Alpha particles (packaging impurities)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Voltage fluctuations (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dt</a:t>
            </a:r>
            <a:r>
              <a:rPr lang="en-US" sz="2000" b="1" dirty="0" smtClean="0"/>
              <a:t>)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Timing speculation</a:t>
            </a:r>
          </a:p>
          <a:p>
            <a:pPr marL="1524000" lvl="3" indent="-609600">
              <a:spcBef>
                <a:spcPct val="20000"/>
              </a:spcBef>
              <a:defRPr/>
            </a:pPr>
            <a:endParaRPr lang="en-US" sz="2000" b="1" dirty="0" smtClean="0"/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Can alter the value stored in state elements as well as the output of combinational logic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Attenuated by masking at several levels (circuit, logic, </a:t>
            </a:r>
            <a:r>
              <a:rPr lang="el-GR" sz="2000" b="1" dirty="0" smtClean="0"/>
              <a:t>μ</a:t>
            </a:r>
            <a:r>
              <a:rPr lang="en-US" sz="2000" b="1" dirty="0" smtClean="0"/>
              <a:t>arch, etc.)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Soft error rates (SER) are on the rise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9388"/>
            <a:ext cx="8483600" cy="882650"/>
          </a:xfrm>
        </p:spPr>
        <p:txBody>
          <a:bodyPr/>
          <a:lstStyle/>
          <a:p>
            <a:pPr algn="l" eaLnBrk="1" hangingPunct="1"/>
            <a:r>
              <a:rPr lang="en-US" dirty="0" smtClean="0"/>
              <a:t>Coverage: w/ Symptoms and Duplication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30" y="1261872"/>
            <a:ext cx="8229600" cy="45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30" y="1261872"/>
            <a:ext cx="8229600" cy="45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230" y="1261872"/>
            <a:ext cx="8229600" cy="45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230" y="1261872"/>
            <a:ext cx="8229600" cy="45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230" y="1261872"/>
            <a:ext cx="8229600" cy="45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Runtime Overhead</a:t>
            </a:r>
          </a:p>
        </p:txBody>
      </p:sp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" y="1273564"/>
            <a:ext cx="8915400" cy="49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" y="1273564"/>
            <a:ext cx="8915400" cy="49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0" y="1273564"/>
            <a:ext cx="1643439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smtClean="0"/>
              <a:t>[SWIFT, CGO`05]</a:t>
            </a:r>
            <a:endParaRPr lang="en-US" sz="1400" b="1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794884" y="3867462"/>
            <a:ext cx="434716" cy="1903751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498171" y="2828784"/>
            <a:ext cx="4536101" cy="1390999"/>
            <a:chOff x="4498171" y="2828784"/>
            <a:chExt cx="4536101" cy="1390999"/>
          </a:xfrm>
        </p:grpSpPr>
        <p:sp>
          <p:nvSpPr>
            <p:cNvPr id="13" name="Arc 12"/>
            <p:cNvSpPr/>
            <p:nvPr/>
          </p:nvSpPr>
          <p:spPr bwMode="auto">
            <a:xfrm rot="6648265">
              <a:off x="7201797" y="2387308"/>
              <a:ext cx="1390999" cy="2273951"/>
            </a:xfrm>
            <a:prstGeom prst="arc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stealth" w="lg" len="lg"/>
              <a:tailEnd type="non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 bwMode="auto">
            <a:xfrm>
              <a:off x="4498171" y="3222885"/>
              <a:ext cx="3296713" cy="867556"/>
            </a:xfrm>
            <a:prstGeom prst="round2Diag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609600" lvl="1" indent="-609600" algn="ctr">
                <a:spcBef>
                  <a:spcPct val="20000"/>
                </a:spcBef>
                <a:defRPr/>
              </a:pPr>
              <a:r>
                <a:rPr lang="en-US" b="1" dirty="0" smtClean="0"/>
                <a:t>Increasing values for S</a:t>
              </a:r>
              <a:r>
                <a:rPr lang="en-US" b="1" baseline="-25000" dirty="0" smtClean="0"/>
                <a:t>t</a:t>
              </a:r>
              <a:r>
                <a:rPr lang="en-US" b="1" dirty="0" smtClean="0"/>
                <a:t> </a:t>
              </a:r>
            </a:p>
            <a:p>
              <a:pPr marL="609600" lvl="1" indent="-609600" algn="ctr">
                <a:spcBef>
                  <a:spcPct val="20000"/>
                </a:spcBef>
                <a:defRPr/>
              </a:pPr>
              <a:r>
                <a:rPr lang="en-US" b="1" dirty="0" smtClean="0"/>
                <a:t>(fewer 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safe</a:t>
              </a:r>
              <a:r>
                <a:rPr lang="en-US" b="1" dirty="0" smtClean="0"/>
                <a:t> instructions)</a:t>
              </a:r>
              <a:endPara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Conclusions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4000" y="1146175"/>
            <a:ext cx="84677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 indent="-4000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Unlike traditional schemes, Shoestring provides mainstream, commodity systems with reliability on the cheap.</a:t>
            </a:r>
          </a:p>
          <a:p>
            <a:pPr marL="6096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marL="400050" lvl="1" indent="-4000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Shoestring can augment symptom-based schemes with selective duplication to cover an additional 33.9% of unmasked faults.</a:t>
            </a:r>
          </a:p>
          <a:p>
            <a:pPr marL="400050" lvl="1" indent="-400050">
              <a:spcBef>
                <a:spcPct val="20000"/>
              </a:spcBef>
              <a:defRPr/>
            </a:pPr>
            <a:endParaRPr lang="en-US" sz="2000" b="1" dirty="0" smtClean="0"/>
          </a:p>
          <a:p>
            <a:pPr marL="400050" lvl="1" indent="-4000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Overall, Shoestring allows just 1.6% of all faults to manifest as user-visible corruptions (~5x reduction).</a:t>
            </a:r>
          </a:p>
          <a:p>
            <a:pPr marL="1314450" lvl="3" indent="-4000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@ 15.8% performance penalty (vs. ~80%)</a:t>
            </a:r>
          </a:p>
          <a:p>
            <a:pPr marL="1524000" lvl="3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Developing more sophisticated heuristics (vulnerability analysis, high value instructions) presents opportunities for improvement.</a:t>
            </a:r>
          </a:p>
          <a:p>
            <a:pPr marL="609600" lvl="1" indent="-609600">
              <a:spcBef>
                <a:spcPct val="20000"/>
              </a:spcBef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lvl="1" indent="-609600">
              <a:spcBef>
                <a:spcPct val="20000"/>
              </a:spcBef>
              <a:defRPr/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Questions?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34025-9311-48F8-A434-609BB155DC3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574925" y="3554413"/>
            <a:ext cx="409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http://cccp.eecs.umich.edu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838" y="3143250"/>
            <a:ext cx="35988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C872FCB1-F990-46AE-9D1C-73286FC8442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Soft error rate (SER)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225296"/>
            <a:ext cx="8773697" cy="485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2"/>
          <p:cNvGrpSpPr/>
          <p:nvPr/>
        </p:nvGrpSpPr>
        <p:grpSpPr>
          <a:xfrm>
            <a:off x="1238249" y="1350170"/>
            <a:ext cx="7596030" cy="3983830"/>
            <a:chOff x="1238249" y="1350170"/>
            <a:chExt cx="7596030" cy="398383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1238249" y="1350170"/>
              <a:ext cx="2852739" cy="398383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r>
                <a:rPr lang="en-US" sz="1500" b="1" dirty="0" smtClean="0"/>
                <a:t>Past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090989" y="1350170"/>
              <a:ext cx="1890362" cy="398383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r>
                <a:rPr lang="en-US" sz="1500" b="1" dirty="0" smtClean="0"/>
                <a:t>Present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981351" y="1350170"/>
              <a:ext cx="2852928" cy="3983830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800" b="1" dirty="0" smtClean="0"/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r>
                <a:rPr lang="en-US" sz="1500" b="1" dirty="0" smtClean="0"/>
                <a:t>Future</a:t>
              </a: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1662698" y="2371881"/>
            <a:ext cx="6739890" cy="2293635"/>
            <a:chOff x="1676400" y="2371724"/>
            <a:chExt cx="6739890" cy="2293635"/>
          </a:xfrm>
        </p:grpSpPr>
        <p:sp>
          <p:nvSpPr>
            <p:cNvPr id="19" name="Freeform 18"/>
            <p:cNvSpPr/>
            <p:nvPr/>
          </p:nvSpPr>
          <p:spPr bwMode="auto">
            <a:xfrm>
              <a:off x="1704975" y="2408427"/>
              <a:ext cx="6667500" cy="2194854"/>
            </a:xfrm>
            <a:custGeom>
              <a:avLst/>
              <a:gdLst>
                <a:gd name="connsiteX0" fmla="*/ 0 w 6667500"/>
                <a:gd name="connsiteY0" fmla="*/ 2847975 h 2847975"/>
                <a:gd name="connsiteX1" fmla="*/ 952500 w 6667500"/>
                <a:gd name="connsiteY1" fmla="*/ 2009775 h 2847975"/>
                <a:gd name="connsiteX2" fmla="*/ 1905000 w 6667500"/>
                <a:gd name="connsiteY2" fmla="*/ 1571625 h 2847975"/>
                <a:gd name="connsiteX3" fmla="*/ 2857500 w 6667500"/>
                <a:gd name="connsiteY3" fmla="*/ 1162050 h 2847975"/>
                <a:gd name="connsiteX4" fmla="*/ 3810000 w 6667500"/>
                <a:gd name="connsiteY4" fmla="*/ 923925 h 2847975"/>
                <a:gd name="connsiteX5" fmla="*/ 4762500 w 6667500"/>
                <a:gd name="connsiteY5" fmla="*/ 695325 h 2847975"/>
                <a:gd name="connsiteX6" fmla="*/ 5715000 w 6667500"/>
                <a:gd name="connsiteY6" fmla="*/ 342900 h 2847975"/>
                <a:gd name="connsiteX7" fmla="*/ 6667500 w 6667500"/>
                <a:gd name="connsiteY7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00" h="2847975">
                  <a:moveTo>
                    <a:pt x="0" y="2847975"/>
                  </a:moveTo>
                  <a:lnTo>
                    <a:pt x="952500" y="2009775"/>
                  </a:lnTo>
                  <a:lnTo>
                    <a:pt x="1905000" y="1571625"/>
                  </a:lnTo>
                  <a:lnTo>
                    <a:pt x="2857500" y="1162050"/>
                  </a:lnTo>
                  <a:lnTo>
                    <a:pt x="3810000" y="923925"/>
                  </a:lnTo>
                  <a:lnTo>
                    <a:pt x="4762500" y="695325"/>
                  </a:lnTo>
                  <a:lnTo>
                    <a:pt x="5715000" y="342900"/>
                  </a:lnTo>
                  <a:lnTo>
                    <a:pt x="6667500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676400" y="4573919"/>
              <a:ext cx="91440" cy="9144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597150" y="3923048"/>
              <a:ext cx="91440" cy="9144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581400" y="3577758"/>
              <a:ext cx="91440" cy="9144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527550" y="3265827"/>
              <a:ext cx="91440" cy="9144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486400" y="3078594"/>
              <a:ext cx="91440" cy="9144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419850" y="2899692"/>
              <a:ext cx="91440" cy="9144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404100" y="2628367"/>
              <a:ext cx="91440" cy="9144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8324850" y="2371724"/>
              <a:ext cx="91440" cy="9144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6376035" y="1428750"/>
            <a:ext cx="2081530" cy="1358265"/>
            <a:chOff x="6376035" y="1428750"/>
            <a:chExt cx="2081530" cy="1358265"/>
          </a:xfrm>
        </p:grpSpPr>
        <p:sp>
          <p:nvSpPr>
            <p:cNvPr id="28" name="Isosceles Triangle 27"/>
            <p:cNvSpPr/>
            <p:nvPr/>
          </p:nvSpPr>
          <p:spPr bwMode="auto">
            <a:xfrm>
              <a:off x="6419850" y="2695575"/>
              <a:ext cx="91440" cy="91440"/>
            </a:xfrm>
            <a:prstGeom prst="triangl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auto">
            <a:xfrm>
              <a:off x="7372350" y="2362200"/>
              <a:ext cx="91440" cy="91440"/>
            </a:xfrm>
            <a:prstGeom prst="triangl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 bwMode="auto">
            <a:xfrm>
              <a:off x="8321675" y="2028825"/>
              <a:ext cx="91440" cy="91440"/>
            </a:xfrm>
            <a:prstGeom prst="triangl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43" name="Straight Connector 42"/>
            <p:cNvCxnSpPr>
              <a:stCxn id="28" idx="5"/>
              <a:endCxn id="41" idx="1"/>
            </p:cNvCxnSpPr>
            <p:nvPr/>
          </p:nvCxnSpPr>
          <p:spPr bwMode="auto">
            <a:xfrm flipV="1">
              <a:off x="6488430" y="2407920"/>
              <a:ext cx="906780" cy="333375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1" idx="5"/>
              <a:endCxn id="42" idx="1"/>
            </p:cNvCxnSpPr>
            <p:nvPr/>
          </p:nvCxnSpPr>
          <p:spPr bwMode="auto">
            <a:xfrm flipV="1">
              <a:off x="7440930" y="2074545"/>
              <a:ext cx="903605" cy="333375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Multiply 44"/>
            <p:cNvSpPr/>
            <p:nvPr/>
          </p:nvSpPr>
          <p:spPr bwMode="auto">
            <a:xfrm>
              <a:off x="6376035" y="2447232"/>
              <a:ext cx="182880" cy="182880"/>
            </a:xfrm>
            <a:prstGeom prst="mathMultiply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6" name="Multiply 45"/>
            <p:cNvSpPr/>
            <p:nvPr/>
          </p:nvSpPr>
          <p:spPr bwMode="auto">
            <a:xfrm>
              <a:off x="7325995" y="2047558"/>
              <a:ext cx="182880" cy="182880"/>
            </a:xfrm>
            <a:prstGeom prst="mathMultiply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7" name="Multiply 46"/>
            <p:cNvSpPr/>
            <p:nvPr/>
          </p:nvSpPr>
          <p:spPr bwMode="auto">
            <a:xfrm>
              <a:off x="8274685" y="1644333"/>
              <a:ext cx="182880" cy="182880"/>
            </a:xfrm>
            <a:prstGeom prst="mathMultiply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V="1">
              <a:off x="7417594" y="1740694"/>
              <a:ext cx="950119" cy="397669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6467475" y="2143125"/>
              <a:ext cx="950119" cy="400050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7417594" y="1469231"/>
              <a:ext cx="952500" cy="454820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465094" y="1924050"/>
              <a:ext cx="954881" cy="454819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8322469" y="1428750"/>
              <a:ext cx="91440" cy="9144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72350" y="1881187"/>
              <a:ext cx="91440" cy="9144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422232" y="2331243"/>
              <a:ext cx="91440" cy="9144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5769594" y="2028825"/>
            <a:ext cx="2763987" cy="2273951"/>
            <a:chOff x="5769594" y="2028825"/>
            <a:chExt cx="2763987" cy="2273951"/>
          </a:xfrm>
        </p:grpSpPr>
        <p:sp>
          <p:nvSpPr>
            <p:cNvPr id="37" name="Arc 36"/>
            <p:cNvSpPr/>
            <p:nvPr/>
          </p:nvSpPr>
          <p:spPr bwMode="auto">
            <a:xfrm>
              <a:off x="5769594" y="2028825"/>
              <a:ext cx="1390999" cy="2273951"/>
            </a:xfrm>
            <a:prstGeom prst="arc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stealth" w="lg" len="lg"/>
              <a:tailEnd type="non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12522" y="3078751"/>
              <a:ext cx="2521059" cy="52322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rgbClr val="C00000"/>
                  </a:solidFill>
                </a:rPr>
                <a:t>Aggressive voltage scaling</a:t>
              </a:r>
            </a:p>
            <a:p>
              <a:pPr>
                <a:defRPr/>
              </a:pPr>
              <a:r>
                <a:rPr lang="en-US" sz="1400" b="1" dirty="0" smtClean="0">
                  <a:solidFill>
                    <a:srgbClr val="C00000"/>
                  </a:solidFill>
                </a:rPr>
                <a:t>(near-threshold computing)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4049424" y="2952703"/>
            <a:ext cx="2118677" cy="971097"/>
            <a:chOff x="4049424" y="2952703"/>
            <a:chExt cx="2118677" cy="971097"/>
          </a:xfrm>
        </p:grpSpPr>
        <p:sp>
          <p:nvSpPr>
            <p:cNvPr id="58" name="Rounded Rectangle 57"/>
            <p:cNvSpPr>
              <a:spLocks noChangeArrowheads="1"/>
            </p:cNvSpPr>
            <p:nvPr/>
          </p:nvSpPr>
          <p:spPr bwMode="auto">
            <a:xfrm>
              <a:off x="5350644" y="2952703"/>
              <a:ext cx="331738" cy="358775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049424" y="3400580"/>
              <a:ext cx="2118677" cy="52322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rgbClr val="C00000"/>
                  </a:solidFill>
                </a:rPr>
                <a:t>One failure per MONTH per 100 chips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5"/>
          <p:cNvGrpSpPr/>
          <p:nvPr/>
        </p:nvGrpSpPr>
        <p:grpSpPr>
          <a:xfrm>
            <a:off x="7033259" y="2260649"/>
            <a:ext cx="1902921" cy="991013"/>
            <a:chOff x="7033259" y="2260649"/>
            <a:chExt cx="1902921" cy="991013"/>
          </a:xfrm>
        </p:grpSpPr>
        <p:sp>
          <p:nvSpPr>
            <p:cNvPr id="61" name="Rounded Rectangle 60"/>
            <p:cNvSpPr>
              <a:spLocks noChangeArrowheads="1"/>
            </p:cNvSpPr>
            <p:nvPr/>
          </p:nvSpPr>
          <p:spPr bwMode="auto">
            <a:xfrm>
              <a:off x="8178666" y="2260649"/>
              <a:ext cx="331738" cy="358775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7033259" y="2728442"/>
              <a:ext cx="1902921" cy="52322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rgbClr val="C00000"/>
                  </a:solidFill>
                </a:rPr>
                <a:t>One failure per DAY per 100 chips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6706467" y="1077773"/>
            <a:ext cx="1827115" cy="570845"/>
            <a:chOff x="6706467" y="1077773"/>
            <a:chExt cx="1827115" cy="570845"/>
          </a:xfrm>
        </p:grpSpPr>
        <p:sp>
          <p:nvSpPr>
            <p:cNvPr id="63" name="Rounded Rectangle 62"/>
            <p:cNvSpPr>
              <a:spLocks noChangeArrowheads="1"/>
            </p:cNvSpPr>
            <p:nvPr/>
          </p:nvSpPr>
          <p:spPr bwMode="auto">
            <a:xfrm>
              <a:off x="8201844" y="1289843"/>
              <a:ext cx="331738" cy="358775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6706467" y="1077773"/>
              <a:ext cx="1640082" cy="52322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rgbClr val="C00000"/>
                  </a:solidFill>
                </a:rPr>
                <a:t>One failure per DAY per chip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 bwMode="auto">
          <a:xfrm>
            <a:off x="7241080" y="5855005"/>
            <a:ext cx="1643439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smtClean="0"/>
              <a:t>[Shivakumar’02]</a:t>
            </a:r>
            <a:endParaRPr lang="en-US" sz="1400" b="1" dirty="0"/>
          </a:p>
        </p:txBody>
      </p:sp>
      <p:sp>
        <p:nvSpPr>
          <p:cNvPr id="57" name="Round Diagonal Corner Rectangle 56"/>
          <p:cNvSpPr/>
          <p:nvPr/>
        </p:nvSpPr>
        <p:spPr bwMode="auto">
          <a:xfrm>
            <a:off x="1825753" y="2399705"/>
            <a:ext cx="6520796" cy="1523500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344488" lvl="1" indent="-344488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At high error rates, reliability cannot be reserved only for mission-critical systems</a:t>
            </a:r>
          </a:p>
          <a:p>
            <a:pPr marL="344488" lvl="1" indent="-344488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b="1" dirty="0" smtClean="0"/>
          </a:p>
          <a:p>
            <a:pPr marL="344488" lvl="1" indent="-344488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There is a need for low-cost mainstream solutions</a:t>
            </a:r>
          </a:p>
          <a:p>
            <a:pPr marL="6096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lvl="1" indent="-609600">
              <a:spcBef>
                <a:spcPct val="20000"/>
              </a:spcBef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 bwMode="auto">
          <a:xfrm>
            <a:off x="4876799" y="3438525"/>
            <a:ext cx="3886200" cy="2219325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Traditional dual/triple – modular redundancy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Run on separate hardware and compare results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Mission-critical reliability w/ high hardware costs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algn="r">
              <a:defRPr/>
            </a:pPr>
            <a:r>
              <a:rPr lang="en-US" sz="1400" b="1" dirty="0" smtClean="0"/>
              <a:t>[IBM Z-series, HP </a:t>
            </a:r>
            <a:r>
              <a:rPr lang="en-US" sz="1400" b="1" dirty="0" err="1" smtClean="0"/>
              <a:t>NonStop</a:t>
            </a:r>
            <a:r>
              <a:rPr lang="en-US" sz="1400" b="1" dirty="0" smtClean="0"/>
              <a:t>]</a:t>
            </a:r>
            <a:endParaRPr lang="en-US" sz="1400" b="1" dirty="0"/>
          </a:p>
        </p:txBody>
      </p:sp>
      <p:sp>
        <p:nvSpPr>
          <p:cNvPr id="18" name="Round Diagonal Corner Rectangle 17"/>
          <p:cNvSpPr/>
          <p:nvPr/>
        </p:nvSpPr>
        <p:spPr bwMode="auto">
          <a:xfrm>
            <a:off x="4384690" y="3914775"/>
            <a:ext cx="4378309" cy="1743075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Utilize multiple threads (temporal) instead of separate hardware (spatial)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Retain high coverage but sacrifice performance costs to save area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algn="r">
              <a:defRPr/>
            </a:pPr>
            <a:r>
              <a:rPr lang="en-US" sz="1400" b="1" dirty="0" smtClean="0"/>
              <a:t>[AR-SMT, Reunion]</a:t>
            </a:r>
            <a:endParaRPr lang="en-US" sz="1400" b="1" dirty="0"/>
          </a:p>
        </p:txBody>
      </p:sp>
      <p:sp>
        <p:nvSpPr>
          <p:cNvPr id="19" name="Round Diagonal Corner Rectangle 18"/>
          <p:cNvSpPr/>
          <p:nvPr/>
        </p:nvSpPr>
        <p:spPr bwMode="auto">
          <a:xfrm>
            <a:off x="5359398" y="4229100"/>
            <a:ext cx="3403601" cy="1428750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Perform selective checking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software invariants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critical </a:t>
            </a:r>
            <a:r>
              <a:rPr lang="el-GR" sz="1600" b="1" dirty="0" smtClean="0"/>
              <a:t>μ</a:t>
            </a:r>
            <a:r>
              <a:rPr lang="en-US" sz="1600" b="1" dirty="0" smtClean="0"/>
              <a:t>arch structures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algn="r">
              <a:defRPr/>
            </a:pPr>
            <a:r>
              <a:rPr lang="en-US" sz="1400" b="1" dirty="0" smtClean="0"/>
              <a:t>[ARGUS, DIVA, Reddy:DSN`08]</a:t>
            </a:r>
            <a:endParaRPr lang="en-US" sz="1400" b="1" dirty="0"/>
          </a:p>
        </p:txBody>
      </p:sp>
      <p:sp>
        <p:nvSpPr>
          <p:cNvPr id="20" name="Round Diagonal Corner Rectangle 19"/>
          <p:cNvSpPr/>
          <p:nvPr/>
        </p:nvSpPr>
        <p:spPr bwMode="auto">
          <a:xfrm>
            <a:off x="5003769" y="3733800"/>
            <a:ext cx="3759230" cy="1924050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Redundant execution in a single-threaded context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compiler interleaves original and redundant instructions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“tunable” coverage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algn="r">
              <a:defRPr/>
            </a:pPr>
            <a:r>
              <a:rPr lang="en-US" sz="1400" b="1" dirty="0" smtClean="0"/>
              <a:t>[SWIFT, EDDI]</a:t>
            </a:r>
            <a:endParaRPr lang="en-US" sz="1400" b="1" dirty="0"/>
          </a:p>
        </p:txBody>
      </p:sp>
      <p:sp>
        <p:nvSpPr>
          <p:cNvPr id="21" name="Round Diagonal Corner Rectangle 20"/>
          <p:cNvSpPr/>
          <p:nvPr/>
        </p:nvSpPr>
        <p:spPr bwMode="auto">
          <a:xfrm>
            <a:off x="4722999" y="3971925"/>
            <a:ext cx="4040000" cy="1685925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Relies on anomalous behavior to identify faults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extremely cheap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moderate coverage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algn="r">
              <a:defRPr/>
            </a:pPr>
            <a:r>
              <a:rPr lang="en-US" sz="1400" b="1" dirty="0" smtClean="0"/>
              <a:t>[RESTORE, SWAT]</a:t>
            </a:r>
            <a:endParaRPr lang="en-US" sz="1400" b="1" dirty="0"/>
          </a:p>
        </p:txBody>
      </p:sp>
      <p:sp>
        <p:nvSpPr>
          <p:cNvPr id="22" name="Round Diagonal Corner Rectangle 21"/>
          <p:cNvSpPr/>
          <p:nvPr/>
        </p:nvSpPr>
        <p:spPr bwMode="auto">
          <a:xfrm>
            <a:off x="4722999" y="3854310"/>
            <a:ext cx="4040000" cy="1803540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Bridge the gap between symptom-based schemes and instruction duplication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“reliability for the masses”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sacrifice a little on coverage to maintain very low costs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C872FCB1-F990-46AE-9D1C-73286FC8442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Traditional Architecture Solutions</a:t>
            </a:r>
          </a:p>
        </p:txBody>
      </p:sp>
      <p:grpSp>
        <p:nvGrpSpPr>
          <p:cNvPr id="4" name="Group 35"/>
          <p:cNvGrpSpPr/>
          <p:nvPr/>
        </p:nvGrpSpPr>
        <p:grpSpPr>
          <a:xfrm>
            <a:off x="236294" y="1306689"/>
            <a:ext cx="307777" cy="4584524"/>
            <a:chOff x="236294" y="1230489"/>
            <a:chExt cx="307777" cy="458452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-661377" y="2281255"/>
              <a:ext cx="2103120" cy="1588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0" name="TextBox 29"/>
            <p:cNvSpPr txBox="1"/>
            <p:nvPr/>
          </p:nvSpPr>
          <p:spPr bwMode="auto">
            <a:xfrm rot="16200000">
              <a:off x="-1107623" y="4163318"/>
              <a:ext cx="2995612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/>
                <a:t>Increasing Fault Coverage</a:t>
              </a:r>
              <a:endParaRPr lang="en-US" sz="1400" b="1" dirty="0"/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533399" y="5829300"/>
            <a:ext cx="8278496" cy="307777"/>
            <a:chOff x="533399" y="5829300"/>
            <a:chExt cx="8165131" cy="307777"/>
          </a:xfrm>
          <a:effectLst/>
        </p:grpSpPr>
        <p:sp>
          <p:nvSpPr>
            <p:cNvPr id="32" name="TextBox 31"/>
            <p:cNvSpPr txBox="1"/>
            <p:nvPr/>
          </p:nvSpPr>
          <p:spPr bwMode="auto">
            <a:xfrm>
              <a:off x="533399" y="5829300"/>
              <a:ext cx="4894571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/>
                <a:t>Increasing Overheads (area, power, performance, etc.)</a:t>
              </a:r>
              <a:endParaRPr lang="en-US" sz="1400" b="1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5271393" y="5990088"/>
              <a:ext cx="3427137" cy="1588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3" name="Freeform 52"/>
          <p:cNvSpPr/>
          <p:nvPr/>
        </p:nvSpPr>
        <p:spPr bwMode="auto">
          <a:xfrm>
            <a:off x="609600" y="1219200"/>
            <a:ext cx="8343900" cy="4572000"/>
          </a:xfrm>
          <a:custGeom>
            <a:avLst/>
            <a:gdLst>
              <a:gd name="connsiteX0" fmla="*/ 7620 w 4625340"/>
              <a:gd name="connsiteY0" fmla="*/ 0 h 3162300"/>
              <a:gd name="connsiteX1" fmla="*/ 0 w 4625340"/>
              <a:gd name="connsiteY1" fmla="*/ 3162300 h 3162300"/>
              <a:gd name="connsiteX2" fmla="*/ 4625340 w 4625340"/>
              <a:gd name="connsiteY2" fmla="*/ 3162300 h 3162300"/>
              <a:gd name="connsiteX3" fmla="*/ 4625340 w 4625340"/>
              <a:gd name="connsiteY3" fmla="*/ 3162300 h 3162300"/>
              <a:gd name="connsiteX0" fmla="*/ 944880 w 4625340"/>
              <a:gd name="connsiteY0" fmla="*/ 0 h 2788920"/>
              <a:gd name="connsiteX1" fmla="*/ 0 w 4625340"/>
              <a:gd name="connsiteY1" fmla="*/ 2788920 h 2788920"/>
              <a:gd name="connsiteX2" fmla="*/ 4625340 w 4625340"/>
              <a:gd name="connsiteY2" fmla="*/ 2788920 h 2788920"/>
              <a:gd name="connsiteX3" fmla="*/ 4625340 w 4625340"/>
              <a:gd name="connsiteY3" fmla="*/ 2788920 h 2788920"/>
              <a:gd name="connsiteX0" fmla="*/ 0 w 3680460"/>
              <a:gd name="connsiteY0" fmla="*/ 0 h 2788920"/>
              <a:gd name="connsiteX1" fmla="*/ 1485900 w 3680460"/>
              <a:gd name="connsiteY1" fmla="*/ 1866900 h 2788920"/>
              <a:gd name="connsiteX2" fmla="*/ 3680460 w 3680460"/>
              <a:gd name="connsiteY2" fmla="*/ 2788920 h 2788920"/>
              <a:gd name="connsiteX3" fmla="*/ 3680460 w 3680460"/>
              <a:gd name="connsiteY3" fmla="*/ 2788920 h 2788920"/>
              <a:gd name="connsiteX0" fmla="*/ 0 w 3680460"/>
              <a:gd name="connsiteY0" fmla="*/ 0 h 2788920"/>
              <a:gd name="connsiteX1" fmla="*/ 0 w 3680460"/>
              <a:gd name="connsiteY1" fmla="*/ 2781300 h 2788920"/>
              <a:gd name="connsiteX2" fmla="*/ 3680460 w 3680460"/>
              <a:gd name="connsiteY2" fmla="*/ 2788920 h 2788920"/>
              <a:gd name="connsiteX3" fmla="*/ 3680460 w 3680460"/>
              <a:gd name="connsiteY3" fmla="*/ 2788920 h 2788920"/>
              <a:gd name="connsiteX0" fmla="*/ 0 w 3680460"/>
              <a:gd name="connsiteY0" fmla="*/ 0 h 2788920"/>
              <a:gd name="connsiteX1" fmla="*/ 0 w 3680460"/>
              <a:gd name="connsiteY1" fmla="*/ 2781300 h 2788920"/>
              <a:gd name="connsiteX2" fmla="*/ 3680460 w 3680460"/>
              <a:gd name="connsiteY2" fmla="*/ 2788920 h 2788920"/>
              <a:gd name="connsiteX0" fmla="*/ 0 w 3680460"/>
              <a:gd name="connsiteY0" fmla="*/ 0 h 2788920"/>
              <a:gd name="connsiteX1" fmla="*/ 0 w 3680460"/>
              <a:gd name="connsiteY1" fmla="*/ 2781300 h 2788920"/>
              <a:gd name="connsiteX2" fmla="*/ 3680460 w 3680460"/>
              <a:gd name="connsiteY2" fmla="*/ 2788920 h 2788920"/>
              <a:gd name="connsiteX0" fmla="*/ 0 w 3680460"/>
              <a:gd name="connsiteY0" fmla="*/ 0 h 2788920"/>
              <a:gd name="connsiteX1" fmla="*/ 0 w 3680460"/>
              <a:gd name="connsiteY1" fmla="*/ 2781300 h 2788920"/>
              <a:gd name="connsiteX2" fmla="*/ 3680460 w 3680460"/>
              <a:gd name="connsiteY2" fmla="*/ 2788920 h 2788920"/>
              <a:gd name="connsiteX0" fmla="*/ 0 w 1371600"/>
              <a:gd name="connsiteY0" fmla="*/ 0 h 3429000"/>
              <a:gd name="connsiteX1" fmla="*/ 0 w 1371600"/>
              <a:gd name="connsiteY1" fmla="*/ 2781300 h 3429000"/>
              <a:gd name="connsiteX2" fmla="*/ 1371600 w 1371600"/>
              <a:gd name="connsiteY2" fmla="*/ 3429000 h 3429000"/>
              <a:gd name="connsiteX0" fmla="*/ 0 w 6438900"/>
              <a:gd name="connsiteY0" fmla="*/ 0 h 2781300"/>
              <a:gd name="connsiteX1" fmla="*/ 0 w 6438900"/>
              <a:gd name="connsiteY1" fmla="*/ 2781300 h 2781300"/>
              <a:gd name="connsiteX2" fmla="*/ 6438900 w 643890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8900" h="2781300">
                <a:moveTo>
                  <a:pt x="0" y="0"/>
                </a:moveTo>
                <a:lnTo>
                  <a:pt x="0" y="2781300"/>
                </a:lnTo>
                <a:lnTo>
                  <a:pt x="6438900" y="27813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391274" y="1229359"/>
            <a:ext cx="2371725" cy="457200"/>
          </a:xfrm>
          <a:prstGeom prst="roundRect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/>
          <a:lstStyle/>
          <a:p>
            <a:pPr algn="ctr">
              <a:defRPr/>
            </a:pPr>
            <a:r>
              <a:rPr lang="en-US" sz="1400" b="1" dirty="0" smtClean="0"/>
              <a:t>n-Modular Redundancy</a:t>
            </a:r>
            <a:endParaRPr lang="en-US" sz="1400" b="1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5495924" y="1571625"/>
            <a:ext cx="2962275" cy="600075"/>
          </a:xfrm>
          <a:prstGeom prst="roundRect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r">
              <a:defRPr/>
            </a:pPr>
            <a:r>
              <a:rPr lang="en-US" sz="1400" b="1" dirty="0" smtClean="0"/>
              <a:t>Redundant Multi-threading</a:t>
            </a:r>
            <a:endParaRPr lang="en-US" sz="1400" b="1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4007166" y="1686560"/>
            <a:ext cx="2012634" cy="1780540"/>
          </a:xfrm>
          <a:prstGeom prst="roundRect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b" anchorCtr="0"/>
          <a:lstStyle/>
          <a:p>
            <a:pPr algn="ctr">
              <a:defRPr/>
            </a:pPr>
            <a:r>
              <a:rPr lang="en-US" sz="1400" b="1" dirty="0" smtClean="0"/>
              <a:t>Invariant Checking</a:t>
            </a:r>
            <a:endParaRPr lang="en-US" sz="1400" b="1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941386" y="2733676"/>
            <a:ext cx="2487613" cy="1571624"/>
          </a:xfrm>
          <a:prstGeom prst="roundRect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sz="1400" b="1" dirty="0" smtClean="0"/>
              <a:t>Symptom-based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1144588" y="2099312"/>
            <a:ext cx="2068514" cy="999490"/>
          </a:xfrm>
          <a:prstGeom prst="roundRect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sz="1400" b="1" dirty="0" smtClean="0"/>
              <a:t>Shoestring</a:t>
            </a:r>
            <a:endParaRPr lang="en-US" sz="1400" b="1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2867025" y="1896109"/>
            <a:ext cx="2339973" cy="1113791"/>
          </a:xfrm>
          <a:prstGeom prst="roundRect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sz="1400" b="1" dirty="0" smtClean="0"/>
              <a:t>Instruction Duplication</a:t>
            </a:r>
            <a:endParaRPr lang="en-US" sz="1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0" grpId="0" animBg="1"/>
      <p:bldP spid="43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603250" y="1304562"/>
            <a:ext cx="1402562" cy="2397488"/>
            <a:chOff x="603250" y="1304562"/>
            <a:chExt cx="1402562" cy="2397488"/>
          </a:xfrm>
        </p:grpSpPr>
        <p:sp>
          <p:nvSpPr>
            <p:cNvPr id="41" name="Freeform 40"/>
            <p:cNvSpPr/>
            <p:nvPr/>
          </p:nvSpPr>
          <p:spPr bwMode="auto">
            <a:xfrm>
              <a:off x="603250" y="1308100"/>
              <a:ext cx="1397000" cy="2393950"/>
            </a:xfrm>
            <a:custGeom>
              <a:avLst/>
              <a:gdLst>
                <a:gd name="connsiteX0" fmla="*/ 25400 w 1397000"/>
                <a:gd name="connsiteY0" fmla="*/ 2393950 h 2393950"/>
                <a:gd name="connsiteX1" fmla="*/ 228600 w 1397000"/>
                <a:gd name="connsiteY1" fmla="*/ 1562100 h 2393950"/>
                <a:gd name="connsiteX2" fmla="*/ 539750 w 1397000"/>
                <a:gd name="connsiteY2" fmla="*/ 1409700 h 2393950"/>
                <a:gd name="connsiteX3" fmla="*/ 1397000 w 1397000"/>
                <a:gd name="connsiteY3" fmla="*/ 0 h 2393950"/>
                <a:gd name="connsiteX4" fmla="*/ 0 w 1397000"/>
                <a:gd name="connsiteY4" fmla="*/ 0 h 2393950"/>
                <a:gd name="connsiteX5" fmla="*/ 25400 w 1397000"/>
                <a:gd name="connsiteY5" fmla="*/ 2393950 h 239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7000" h="2393950">
                  <a:moveTo>
                    <a:pt x="25400" y="2393950"/>
                  </a:moveTo>
                  <a:lnTo>
                    <a:pt x="228600" y="1562100"/>
                  </a:lnTo>
                  <a:lnTo>
                    <a:pt x="539750" y="1409700"/>
                  </a:lnTo>
                  <a:lnTo>
                    <a:pt x="1397000" y="0"/>
                  </a:lnTo>
                  <a:lnTo>
                    <a:pt x="0" y="0"/>
                  </a:lnTo>
                  <a:lnTo>
                    <a:pt x="25400" y="239395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 flipH="1" flipV="1">
              <a:off x="855266" y="1592654"/>
              <a:ext cx="1438638" cy="862454"/>
            </a:xfrm>
            <a:prstGeom prst="line">
              <a:avLst/>
            </a:prstGeom>
            <a:ln w="508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6360" y="1308100"/>
              <a:ext cx="1158240" cy="307777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 anchorCtr="0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Shoestring</a:t>
              </a:r>
            </a:p>
          </p:txBody>
        </p:sp>
      </p:grpSp>
      <p:grpSp>
        <p:nvGrpSpPr>
          <p:cNvPr id="2" name="Group 44"/>
          <p:cNvGrpSpPr/>
          <p:nvPr/>
        </p:nvGrpSpPr>
        <p:grpSpPr>
          <a:xfrm>
            <a:off x="609600" y="1848535"/>
            <a:ext cx="8420100" cy="323165"/>
            <a:chOff x="609600" y="1848535"/>
            <a:chExt cx="8420100" cy="323165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609600" y="2171700"/>
              <a:ext cx="8343900" cy="0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TextBox 85"/>
            <p:cNvSpPr txBox="1"/>
            <p:nvPr/>
          </p:nvSpPr>
          <p:spPr bwMode="auto">
            <a:xfrm>
              <a:off x="6248400" y="1848535"/>
              <a:ext cx="2781300" cy="3231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500" b="1" dirty="0" smtClean="0"/>
                <a:t>One failure per WEEK</a:t>
              </a:r>
              <a:endParaRPr lang="en-US" sz="1500" b="1" dirty="0"/>
            </a:p>
          </p:txBody>
        </p:sp>
      </p:grpSp>
      <p:grpSp>
        <p:nvGrpSpPr>
          <p:cNvPr id="3" name="Group 91"/>
          <p:cNvGrpSpPr/>
          <p:nvPr/>
        </p:nvGrpSpPr>
        <p:grpSpPr>
          <a:xfrm>
            <a:off x="609600" y="1391335"/>
            <a:ext cx="8343900" cy="323165"/>
            <a:chOff x="914400" y="2572435"/>
            <a:chExt cx="8229600" cy="323165"/>
          </a:xfrm>
        </p:grpSpPr>
        <p:cxnSp>
          <p:nvCxnSpPr>
            <p:cNvPr id="93" name="Straight Connector 92"/>
            <p:cNvCxnSpPr/>
            <p:nvPr/>
          </p:nvCxnSpPr>
          <p:spPr bwMode="auto">
            <a:xfrm>
              <a:off x="914400" y="2895600"/>
              <a:ext cx="8229600" cy="0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 bwMode="auto">
            <a:xfrm>
              <a:off x="3695700" y="2572435"/>
              <a:ext cx="2667000" cy="3231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500" b="1" dirty="0" smtClean="0"/>
                <a:t>One failure per MONTH</a:t>
              </a:r>
              <a:endParaRPr lang="en-US" sz="1500" b="1" dirty="0"/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609600" y="4114800"/>
            <a:ext cx="8343900" cy="1676400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  <a:defRPr/>
            </a:pPr>
            <a:endPara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  <a:defRPr/>
            </a:pPr>
            <a:r>
              <a:rPr lang="en-US" sz="1500" b="1" dirty="0" smtClean="0"/>
              <a:t>Fault coverage from different sources of masking (92%)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C872FCB1-F990-46AE-9D1C-73286FC8442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Shoestring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533400" y="5829300"/>
            <a:ext cx="8371056" cy="307777"/>
            <a:chOff x="533400" y="5829300"/>
            <a:chExt cx="8256405" cy="307777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533400" y="5829300"/>
              <a:ext cx="438150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/>
                <a:t>Increasing Overheads (performance)</a:t>
              </a:r>
              <a:endParaRPr lang="en-US" sz="1400" b="1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3829486" y="5990088"/>
              <a:ext cx="4960319" cy="1588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3" name="Freeform 52"/>
          <p:cNvSpPr/>
          <p:nvPr/>
        </p:nvSpPr>
        <p:spPr bwMode="auto">
          <a:xfrm>
            <a:off x="609600" y="1219200"/>
            <a:ext cx="8343900" cy="4572000"/>
          </a:xfrm>
          <a:custGeom>
            <a:avLst/>
            <a:gdLst>
              <a:gd name="connsiteX0" fmla="*/ 7620 w 4625340"/>
              <a:gd name="connsiteY0" fmla="*/ 0 h 3162300"/>
              <a:gd name="connsiteX1" fmla="*/ 0 w 4625340"/>
              <a:gd name="connsiteY1" fmla="*/ 3162300 h 3162300"/>
              <a:gd name="connsiteX2" fmla="*/ 4625340 w 4625340"/>
              <a:gd name="connsiteY2" fmla="*/ 3162300 h 3162300"/>
              <a:gd name="connsiteX3" fmla="*/ 4625340 w 4625340"/>
              <a:gd name="connsiteY3" fmla="*/ 3162300 h 3162300"/>
              <a:gd name="connsiteX0" fmla="*/ 944880 w 4625340"/>
              <a:gd name="connsiteY0" fmla="*/ 0 h 2788920"/>
              <a:gd name="connsiteX1" fmla="*/ 0 w 4625340"/>
              <a:gd name="connsiteY1" fmla="*/ 2788920 h 2788920"/>
              <a:gd name="connsiteX2" fmla="*/ 4625340 w 4625340"/>
              <a:gd name="connsiteY2" fmla="*/ 2788920 h 2788920"/>
              <a:gd name="connsiteX3" fmla="*/ 4625340 w 4625340"/>
              <a:gd name="connsiteY3" fmla="*/ 2788920 h 2788920"/>
              <a:gd name="connsiteX0" fmla="*/ 0 w 3680460"/>
              <a:gd name="connsiteY0" fmla="*/ 0 h 2788920"/>
              <a:gd name="connsiteX1" fmla="*/ 1485900 w 3680460"/>
              <a:gd name="connsiteY1" fmla="*/ 1866900 h 2788920"/>
              <a:gd name="connsiteX2" fmla="*/ 3680460 w 3680460"/>
              <a:gd name="connsiteY2" fmla="*/ 2788920 h 2788920"/>
              <a:gd name="connsiteX3" fmla="*/ 3680460 w 3680460"/>
              <a:gd name="connsiteY3" fmla="*/ 2788920 h 2788920"/>
              <a:gd name="connsiteX0" fmla="*/ 0 w 3680460"/>
              <a:gd name="connsiteY0" fmla="*/ 0 h 2788920"/>
              <a:gd name="connsiteX1" fmla="*/ 0 w 3680460"/>
              <a:gd name="connsiteY1" fmla="*/ 2781300 h 2788920"/>
              <a:gd name="connsiteX2" fmla="*/ 3680460 w 3680460"/>
              <a:gd name="connsiteY2" fmla="*/ 2788920 h 2788920"/>
              <a:gd name="connsiteX3" fmla="*/ 3680460 w 3680460"/>
              <a:gd name="connsiteY3" fmla="*/ 2788920 h 2788920"/>
              <a:gd name="connsiteX0" fmla="*/ 0 w 3680460"/>
              <a:gd name="connsiteY0" fmla="*/ 0 h 2788920"/>
              <a:gd name="connsiteX1" fmla="*/ 0 w 3680460"/>
              <a:gd name="connsiteY1" fmla="*/ 2781300 h 2788920"/>
              <a:gd name="connsiteX2" fmla="*/ 3680460 w 3680460"/>
              <a:gd name="connsiteY2" fmla="*/ 2788920 h 2788920"/>
              <a:gd name="connsiteX0" fmla="*/ 0 w 3680460"/>
              <a:gd name="connsiteY0" fmla="*/ 0 h 2788920"/>
              <a:gd name="connsiteX1" fmla="*/ 0 w 3680460"/>
              <a:gd name="connsiteY1" fmla="*/ 2781300 h 2788920"/>
              <a:gd name="connsiteX2" fmla="*/ 3680460 w 3680460"/>
              <a:gd name="connsiteY2" fmla="*/ 2788920 h 2788920"/>
              <a:gd name="connsiteX0" fmla="*/ 0 w 3680460"/>
              <a:gd name="connsiteY0" fmla="*/ 0 h 2788920"/>
              <a:gd name="connsiteX1" fmla="*/ 0 w 3680460"/>
              <a:gd name="connsiteY1" fmla="*/ 2781300 h 2788920"/>
              <a:gd name="connsiteX2" fmla="*/ 3680460 w 3680460"/>
              <a:gd name="connsiteY2" fmla="*/ 2788920 h 2788920"/>
              <a:gd name="connsiteX0" fmla="*/ 0 w 1371600"/>
              <a:gd name="connsiteY0" fmla="*/ 0 h 3429000"/>
              <a:gd name="connsiteX1" fmla="*/ 0 w 1371600"/>
              <a:gd name="connsiteY1" fmla="*/ 2781300 h 3429000"/>
              <a:gd name="connsiteX2" fmla="*/ 1371600 w 1371600"/>
              <a:gd name="connsiteY2" fmla="*/ 3429000 h 3429000"/>
              <a:gd name="connsiteX0" fmla="*/ 0 w 6438900"/>
              <a:gd name="connsiteY0" fmla="*/ 0 h 2781300"/>
              <a:gd name="connsiteX1" fmla="*/ 0 w 6438900"/>
              <a:gd name="connsiteY1" fmla="*/ 2781300 h 2781300"/>
              <a:gd name="connsiteX2" fmla="*/ 6438900 w 6438900"/>
              <a:gd name="connsiteY2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8900" h="2781300">
                <a:moveTo>
                  <a:pt x="0" y="0"/>
                </a:moveTo>
                <a:lnTo>
                  <a:pt x="0" y="2781300"/>
                </a:lnTo>
                <a:lnTo>
                  <a:pt x="6438900" y="27813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Freeform 60"/>
          <p:cNvSpPr>
            <a:spLocks noChangeAspect="1"/>
          </p:cNvSpPr>
          <p:nvPr/>
        </p:nvSpPr>
        <p:spPr>
          <a:xfrm>
            <a:off x="621120" y="2582990"/>
            <a:ext cx="1702979" cy="1531810"/>
          </a:xfrm>
          <a:custGeom>
            <a:avLst/>
            <a:gdLst>
              <a:gd name="connsiteX0" fmla="*/ 0 w 828675"/>
              <a:gd name="connsiteY0" fmla="*/ 2209800 h 2209800"/>
              <a:gd name="connsiteX1" fmla="*/ 95250 w 828675"/>
              <a:gd name="connsiteY1" fmla="*/ 790575 h 2209800"/>
              <a:gd name="connsiteX2" fmla="*/ 390525 w 828675"/>
              <a:gd name="connsiteY2" fmla="*/ 219075 h 2209800"/>
              <a:gd name="connsiteX3" fmla="*/ 828675 w 828675"/>
              <a:gd name="connsiteY3" fmla="*/ 0 h 2209800"/>
              <a:gd name="connsiteX0" fmla="*/ 0 w 1204706"/>
              <a:gd name="connsiteY0" fmla="*/ 2352439 h 2352439"/>
              <a:gd name="connsiteX1" fmla="*/ 95250 w 1204706"/>
              <a:gd name="connsiteY1" fmla="*/ 933214 h 2352439"/>
              <a:gd name="connsiteX2" fmla="*/ 390525 w 1204706"/>
              <a:gd name="connsiteY2" fmla="*/ 361714 h 2352439"/>
              <a:gd name="connsiteX3" fmla="*/ 1204706 w 1204706"/>
              <a:gd name="connsiteY3" fmla="*/ 0 h 2352439"/>
              <a:gd name="connsiteX0" fmla="*/ 0 w 1302801"/>
              <a:gd name="connsiteY0" fmla="*/ 2352439 h 2352439"/>
              <a:gd name="connsiteX1" fmla="*/ 95250 w 1302801"/>
              <a:gd name="connsiteY1" fmla="*/ 933214 h 2352439"/>
              <a:gd name="connsiteX2" fmla="*/ 390525 w 1302801"/>
              <a:gd name="connsiteY2" fmla="*/ 361714 h 2352439"/>
              <a:gd name="connsiteX3" fmla="*/ 1302801 w 1302801"/>
              <a:gd name="connsiteY3" fmla="*/ 0 h 2352439"/>
              <a:gd name="connsiteX0" fmla="*/ 45225 w 1348026"/>
              <a:gd name="connsiteY0" fmla="*/ 2352439 h 2352439"/>
              <a:gd name="connsiteX1" fmla="*/ 140475 w 1348026"/>
              <a:gd name="connsiteY1" fmla="*/ 933214 h 2352439"/>
              <a:gd name="connsiteX2" fmla="*/ 888077 w 1348026"/>
              <a:gd name="connsiteY2" fmla="*/ 175189 h 2352439"/>
              <a:gd name="connsiteX3" fmla="*/ 1348026 w 1348026"/>
              <a:gd name="connsiteY3" fmla="*/ 0 h 2352439"/>
              <a:gd name="connsiteX0" fmla="*/ 0 w 1302801"/>
              <a:gd name="connsiteY0" fmla="*/ 2352439 h 2352439"/>
              <a:gd name="connsiteX1" fmla="*/ 242392 w 1302801"/>
              <a:gd name="connsiteY1" fmla="*/ 477871 h 2352439"/>
              <a:gd name="connsiteX2" fmla="*/ 842852 w 1302801"/>
              <a:gd name="connsiteY2" fmla="*/ 175189 h 2352439"/>
              <a:gd name="connsiteX3" fmla="*/ 1302801 w 1302801"/>
              <a:gd name="connsiteY3" fmla="*/ 0 h 2352439"/>
              <a:gd name="connsiteX0" fmla="*/ 0 w 1302801"/>
              <a:gd name="connsiteY0" fmla="*/ 2352439 h 2352439"/>
              <a:gd name="connsiteX1" fmla="*/ 242392 w 1302801"/>
              <a:gd name="connsiteY1" fmla="*/ 477871 h 2352439"/>
              <a:gd name="connsiteX2" fmla="*/ 842852 w 1302801"/>
              <a:gd name="connsiteY2" fmla="*/ 175189 h 2352439"/>
              <a:gd name="connsiteX3" fmla="*/ 1302801 w 1302801"/>
              <a:gd name="connsiteY3" fmla="*/ 0 h 2352439"/>
              <a:gd name="connsiteX0" fmla="*/ 0 w 1302801"/>
              <a:gd name="connsiteY0" fmla="*/ 2352439 h 2352439"/>
              <a:gd name="connsiteX1" fmla="*/ 242392 w 1302801"/>
              <a:gd name="connsiteY1" fmla="*/ 477871 h 2352439"/>
              <a:gd name="connsiteX2" fmla="*/ 842852 w 1302801"/>
              <a:gd name="connsiteY2" fmla="*/ 147758 h 2352439"/>
              <a:gd name="connsiteX3" fmla="*/ 1302801 w 1302801"/>
              <a:gd name="connsiteY3" fmla="*/ 0 h 2352439"/>
              <a:gd name="connsiteX0" fmla="*/ 0 w 1302801"/>
              <a:gd name="connsiteY0" fmla="*/ 2352439 h 2352439"/>
              <a:gd name="connsiteX1" fmla="*/ 242392 w 1302801"/>
              <a:gd name="connsiteY1" fmla="*/ 477871 h 2352439"/>
              <a:gd name="connsiteX2" fmla="*/ 1302801 w 1302801"/>
              <a:gd name="connsiteY2" fmla="*/ 0 h 2352439"/>
              <a:gd name="connsiteX0" fmla="*/ 0 w 1548038"/>
              <a:gd name="connsiteY0" fmla="*/ 2385355 h 2385355"/>
              <a:gd name="connsiteX1" fmla="*/ 242392 w 1548038"/>
              <a:gd name="connsiteY1" fmla="*/ 510787 h 2385355"/>
              <a:gd name="connsiteX2" fmla="*/ 1548038 w 1548038"/>
              <a:gd name="connsiteY2" fmla="*/ 0 h 2385355"/>
              <a:gd name="connsiteX0" fmla="*/ 0 w 1548038"/>
              <a:gd name="connsiteY0" fmla="*/ 2385355 h 2385355"/>
              <a:gd name="connsiteX1" fmla="*/ 242392 w 1548038"/>
              <a:gd name="connsiteY1" fmla="*/ 510787 h 2385355"/>
              <a:gd name="connsiteX2" fmla="*/ 1548038 w 1548038"/>
              <a:gd name="connsiteY2" fmla="*/ 0 h 2385355"/>
              <a:gd name="connsiteX0" fmla="*/ 0 w 1454815"/>
              <a:gd name="connsiteY0" fmla="*/ 2427049 h 2427049"/>
              <a:gd name="connsiteX1" fmla="*/ 242392 w 1454815"/>
              <a:gd name="connsiteY1" fmla="*/ 552481 h 2427049"/>
              <a:gd name="connsiteX2" fmla="*/ 1454815 w 1454815"/>
              <a:gd name="connsiteY2" fmla="*/ 0 h 2427049"/>
              <a:gd name="connsiteX0" fmla="*/ 0 w 1454815"/>
              <a:gd name="connsiteY0" fmla="*/ 2451056 h 2451056"/>
              <a:gd name="connsiteX1" fmla="*/ 234420 w 1454815"/>
              <a:gd name="connsiteY1" fmla="*/ 392072 h 2451056"/>
              <a:gd name="connsiteX2" fmla="*/ 1454815 w 1454815"/>
              <a:gd name="connsiteY2" fmla="*/ 24007 h 2451056"/>
              <a:gd name="connsiteX0" fmla="*/ 0 w 1454815"/>
              <a:gd name="connsiteY0" fmla="*/ 2531237 h 2531237"/>
              <a:gd name="connsiteX1" fmla="*/ 210504 w 1454815"/>
              <a:gd name="connsiteY1" fmla="*/ 392073 h 2531237"/>
              <a:gd name="connsiteX2" fmla="*/ 1454815 w 1454815"/>
              <a:gd name="connsiteY2" fmla="*/ 104188 h 2531237"/>
              <a:gd name="connsiteX0" fmla="*/ 0 w 1375096"/>
              <a:gd name="connsiteY0" fmla="*/ 2539302 h 2539302"/>
              <a:gd name="connsiteX1" fmla="*/ 210504 w 1375096"/>
              <a:gd name="connsiteY1" fmla="*/ 400138 h 2539302"/>
              <a:gd name="connsiteX2" fmla="*/ 1375096 w 1375096"/>
              <a:gd name="connsiteY2" fmla="*/ 0 h 2539302"/>
              <a:gd name="connsiteX0" fmla="*/ 0 w 1369646"/>
              <a:gd name="connsiteY0" fmla="*/ 2254026 h 2254026"/>
              <a:gd name="connsiteX1" fmla="*/ 205054 w 1369646"/>
              <a:gd name="connsiteY1" fmla="*/ 400138 h 2254026"/>
              <a:gd name="connsiteX2" fmla="*/ 1369646 w 1369646"/>
              <a:gd name="connsiteY2" fmla="*/ 0 h 225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9646" h="2254026">
                <a:moveTo>
                  <a:pt x="0" y="2254026"/>
                </a:moveTo>
                <a:cubicBezTo>
                  <a:pt x="15081" y="1710307"/>
                  <a:pt x="64579" y="763013"/>
                  <a:pt x="205054" y="400138"/>
                </a:cubicBezTo>
                <a:cubicBezTo>
                  <a:pt x="422187" y="8065"/>
                  <a:pt x="1116029" y="22751"/>
                  <a:pt x="1369646" y="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66" name="Multiply 65"/>
          <p:cNvSpPr/>
          <p:nvPr/>
        </p:nvSpPr>
        <p:spPr bwMode="auto">
          <a:xfrm>
            <a:off x="990600" y="2572691"/>
            <a:ext cx="342900" cy="342900"/>
          </a:xfrm>
          <a:prstGeom prst="mathMultiply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b="1" smtClean="0"/>
          </a:p>
        </p:txBody>
      </p:sp>
      <p:sp>
        <p:nvSpPr>
          <p:cNvPr id="67" name="Multiply 66"/>
          <p:cNvSpPr/>
          <p:nvPr/>
        </p:nvSpPr>
        <p:spPr bwMode="auto">
          <a:xfrm>
            <a:off x="1524000" y="2428101"/>
            <a:ext cx="342900" cy="342900"/>
          </a:xfrm>
          <a:prstGeom prst="mathMultiply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b="1" smtClean="0"/>
          </a:p>
        </p:txBody>
      </p:sp>
      <p:sp>
        <p:nvSpPr>
          <p:cNvPr id="68" name="Multiply 67"/>
          <p:cNvSpPr/>
          <p:nvPr/>
        </p:nvSpPr>
        <p:spPr bwMode="auto">
          <a:xfrm>
            <a:off x="2095500" y="2400300"/>
            <a:ext cx="342900" cy="342900"/>
          </a:xfrm>
          <a:prstGeom prst="mathMultiply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b="1" smtClean="0"/>
          </a:p>
        </p:txBody>
      </p:sp>
      <p:grpSp>
        <p:nvGrpSpPr>
          <p:cNvPr id="6" name="Group 43"/>
          <p:cNvGrpSpPr/>
          <p:nvPr/>
        </p:nvGrpSpPr>
        <p:grpSpPr>
          <a:xfrm>
            <a:off x="609600" y="3791635"/>
            <a:ext cx="8427052" cy="323165"/>
            <a:chOff x="609600" y="3791635"/>
            <a:chExt cx="8427052" cy="323165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609600" y="4114800"/>
              <a:ext cx="8343900" cy="0"/>
            </a:xfrm>
            <a:prstGeom prst="line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77"/>
            <p:cNvSpPr txBox="1"/>
            <p:nvPr/>
          </p:nvSpPr>
          <p:spPr bwMode="auto">
            <a:xfrm>
              <a:off x="6972300" y="3791635"/>
              <a:ext cx="2064352" cy="3231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500" b="1" dirty="0" smtClean="0"/>
                <a:t>One failure per DAY</a:t>
              </a:r>
              <a:endParaRPr lang="en-US" sz="1500" b="1" dirty="0"/>
            </a:p>
          </p:txBody>
        </p:sp>
      </p:grpSp>
      <p:sp>
        <p:nvSpPr>
          <p:cNvPr id="95" name="Freeform 94"/>
          <p:cNvSpPr>
            <a:spLocks noChangeAspect="1"/>
          </p:cNvSpPr>
          <p:nvPr/>
        </p:nvSpPr>
        <p:spPr>
          <a:xfrm>
            <a:off x="594199" y="1558452"/>
            <a:ext cx="8283101" cy="2556348"/>
          </a:xfrm>
          <a:custGeom>
            <a:avLst/>
            <a:gdLst>
              <a:gd name="connsiteX0" fmla="*/ 0 w 6000750"/>
              <a:gd name="connsiteY0" fmla="*/ 2846387 h 2846387"/>
              <a:gd name="connsiteX1" fmla="*/ 1352550 w 6000750"/>
              <a:gd name="connsiteY1" fmla="*/ 1674812 h 2846387"/>
              <a:gd name="connsiteX2" fmla="*/ 3086100 w 6000750"/>
              <a:gd name="connsiteY2" fmla="*/ 627062 h 2846387"/>
              <a:gd name="connsiteX3" fmla="*/ 5715000 w 6000750"/>
              <a:gd name="connsiteY3" fmla="*/ 7937 h 2846387"/>
              <a:gd name="connsiteX4" fmla="*/ 4800600 w 6000750"/>
              <a:gd name="connsiteY4" fmla="*/ 674687 h 2846387"/>
              <a:gd name="connsiteX5" fmla="*/ 4600575 w 6000750"/>
              <a:gd name="connsiteY5" fmla="*/ 941387 h 2846387"/>
              <a:gd name="connsiteX6" fmla="*/ 4867275 w 6000750"/>
              <a:gd name="connsiteY6" fmla="*/ 893762 h 2846387"/>
              <a:gd name="connsiteX0" fmla="*/ 0 w 6205537"/>
              <a:gd name="connsiteY0" fmla="*/ 3051175 h 3051175"/>
              <a:gd name="connsiteX1" fmla="*/ 1352550 w 6205537"/>
              <a:gd name="connsiteY1" fmla="*/ 1879600 h 3051175"/>
              <a:gd name="connsiteX2" fmla="*/ 3086100 w 6205537"/>
              <a:gd name="connsiteY2" fmla="*/ 831850 h 3051175"/>
              <a:gd name="connsiteX3" fmla="*/ 5715000 w 6205537"/>
              <a:gd name="connsiteY3" fmla="*/ 212725 h 3051175"/>
              <a:gd name="connsiteX4" fmla="*/ 6019800 w 6205537"/>
              <a:gd name="connsiteY4" fmla="*/ 155575 h 3051175"/>
              <a:gd name="connsiteX5" fmla="*/ 4600575 w 6205537"/>
              <a:gd name="connsiteY5" fmla="*/ 1146175 h 3051175"/>
              <a:gd name="connsiteX6" fmla="*/ 4867275 w 6205537"/>
              <a:gd name="connsiteY6" fmla="*/ 1098550 h 3051175"/>
              <a:gd name="connsiteX0" fmla="*/ 0 w 6203950"/>
              <a:gd name="connsiteY0" fmla="*/ 3043237 h 3043237"/>
              <a:gd name="connsiteX1" fmla="*/ 1352550 w 6203950"/>
              <a:gd name="connsiteY1" fmla="*/ 1871662 h 3043237"/>
              <a:gd name="connsiteX2" fmla="*/ 3086100 w 6203950"/>
              <a:gd name="connsiteY2" fmla="*/ 823912 h 3043237"/>
              <a:gd name="connsiteX3" fmla="*/ 5715000 w 6203950"/>
              <a:gd name="connsiteY3" fmla="*/ 204787 h 3043237"/>
              <a:gd name="connsiteX4" fmla="*/ 6019800 w 6203950"/>
              <a:gd name="connsiteY4" fmla="*/ 147637 h 3043237"/>
              <a:gd name="connsiteX5" fmla="*/ 4867275 w 6203950"/>
              <a:gd name="connsiteY5" fmla="*/ 1090612 h 3043237"/>
              <a:gd name="connsiteX0" fmla="*/ 0 w 6203950"/>
              <a:gd name="connsiteY0" fmla="*/ 3043237 h 3043237"/>
              <a:gd name="connsiteX1" fmla="*/ 1352550 w 6203950"/>
              <a:gd name="connsiteY1" fmla="*/ 1871662 h 3043237"/>
              <a:gd name="connsiteX2" fmla="*/ 3086100 w 6203950"/>
              <a:gd name="connsiteY2" fmla="*/ 823912 h 3043237"/>
              <a:gd name="connsiteX3" fmla="*/ 5715000 w 6203950"/>
              <a:gd name="connsiteY3" fmla="*/ 204787 h 3043237"/>
              <a:gd name="connsiteX4" fmla="*/ 6019800 w 6203950"/>
              <a:gd name="connsiteY4" fmla="*/ 147637 h 3043237"/>
              <a:gd name="connsiteX0" fmla="*/ 0 w 5715000"/>
              <a:gd name="connsiteY0" fmla="*/ 2838450 h 2838450"/>
              <a:gd name="connsiteX1" fmla="*/ 1352550 w 5715000"/>
              <a:gd name="connsiteY1" fmla="*/ 1666875 h 2838450"/>
              <a:gd name="connsiteX2" fmla="*/ 3086100 w 5715000"/>
              <a:gd name="connsiteY2" fmla="*/ 619125 h 2838450"/>
              <a:gd name="connsiteX3" fmla="*/ 5715000 w 5715000"/>
              <a:gd name="connsiteY3" fmla="*/ 0 h 2838450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5924550 w 5924550"/>
              <a:gd name="connsiteY3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3433762 w 5924550"/>
              <a:gd name="connsiteY3" fmla="*/ 561975 h 2867025"/>
              <a:gd name="connsiteX4" fmla="*/ 5924550 w 5924550"/>
              <a:gd name="connsiteY4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3433762 w 5924550"/>
              <a:gd name="connsiteY3" fmla="*/ 561975 h 2867025"/>
              <a:gd name="connsiteX4" fmla="*/ 5924550 w 5924550"/>
              <a:gd name="connsiteY4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3433762 w 5924550"/>
              <a:gd name="connsiteY3" fmla="*/ 561975 h 2867025"/>
              <a:gd name="connsiteX4" fmla="*/ 5924550 w 5924550"/>
              <a:gd name="connsiteY4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5924550 w 5924550"/>
              <a:gd name="connsiteY3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200400 w 5924550"/>
              <a:gd name="connsiteY2" fmla="*/ 685800 h 2867025"/>
              <a:gd name="connsiteX3" fmla="*/ 5924550 w 5924550"/>
              <a:gd name="connsiteY3" fmla="*/ 0 h 2867025"/>
              <a:gd name="connsiteX0" fmla="*/ 0 w 5896555"/>
              <a:gd name="connsiteY0" fmla="*/ 2585857 h 2585857"/>
              <a:gd name="connsiteX1" fmla="*/ 1324555 w 5896555"/>
              <a:gd name="connsiteY1" fmla="*/ 1695450 h 2585857"/>
              <a:gd name="connsiteX2" fmla="*/ 3172405 w 5896555"/>
              <a:gd name="connsiteY2" fmla="*/ 685800 h 2585857"/>
              <a:gd name="connsiteX3" fmla="*/ 5896555 w 5896555"/>
              <a:gd name="connsiteY3" fmla="*/ 0 h 2585857"/>
              <a:gd name="connsiteX0" fmla="*/ 0 w 5896555"/>
              <a:gd name="connsiteY0" fmla="*/ 2585857 h 2585857"/>
              <a:gd name="connsiteX1" fmla="*/ 1324555 w 5896555"/>
              <a:gd name="connsiteY1" fmla="*/ 1695450 h 2585857"/>
              <a:gd name="connsiteX2" fmla="*/ 3172405 w 5896555"/>
              <a:gd name="connsiteY2" fmla="*/ 685800 h 2585857"/>
              <a:gd name="connsiteX3" fmla="*/ 5896555 w 5896555"/>
              <a:gd name="connsiteY3" fmla="*/ 0 h 2585857"/>
              <a:gd name="connsiteX0" fmla="*/ 0 w 5896555"/>
              <a:gd name="connsiteY0" fmla="*/ 2585857 h 2585857"/>
              <a:gd name="connsiteX1" fmla="*/ 3172405 w 5896555"/>
              <a:gd name="connsiteY1" fmla="*/ 685800 h 2585857"/>
              <a:gd name="connsiteX2" fmla="*/ 5896555 w 5896555"/>
              <a:gd name="connsiteY2" fmla="*/ 0 h 2585857"/>
              <a:gd name="connsiteX0" fmla="*/ 0 w 5896555"/>
              <a:gd name="connsiteY0" fmla="*/ 2585857 h 2585857"/>
              <a:gd name="connsiteX1" fmla="*/ 3684820 w 5896555"/>
              <a:gd name="connsiteY1" fmla="*/ 460835 h 2585857"/>
              <a:gd name="connsiteX2" fmla="*/ 5896555 w 5896555"/>
              <a:gd name="connsiteY2" fmla="*/ 0 h 2585857"/>
              <a:gd name="connsiteX0" fmla="*/ 0 w 5896555"/>
              <a:gd name="connsiteY0" fmla="*/ 2585857 h 2585857"/>
              <a:gd name="connsiteX1" fmla="*/ 3684820 w 5896555"/>
              <a:gd name="connsiteY1" fmla="*/ 460835 h 2585857"/>
              <a:gd name="connsiteX2" fmla="*/ 5896555 w 5896555"/>
              <a:gd name="connsiteY2" fmla="*/ 0 h 2585857"/>
              <a:gd name="connsiteX0" fmla="*/ 0 w 5951229"/>
              <a:gd name="connsiteY0" fmla="*/ 2949159 h 2949159"/>
              <a:gd name="connsiteX1" fmla="*/ 3684820 w 5951229"/>
              <a:gd name="connsiteY1" fmla="*/ 824137 h 2949159"/>
              <a:gd name="connsiteX2" fmla="*/ 5951229 w 5951229"/>
              <a:gd name="connsiteY2" fmla="*/ 0 h 2949159"/>
              <a:gd name="connsiteX0" fmla="*/ 0 w 5951229"/>
              <a:gd name="connsiteY0" fmla="*/ 2949159 h 2949159"/>
              <a:gd name="connsiteX1" fmla="*/ 4137820 w 5951229"/>
              <a:gd name="connsiteY1" fmla="*/ 414258 h 2949159"/>
              <a:gd name="connsiteX2" fmla="*/ 5951229 w 5951229"/>
              <a:gd name="connsiteY2" fmla="*/ 0 h 294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1229" h="2949159">
                <a:moveTo>
                  <a:pt x="0" y="2949159"/>
                </a:moveTo>
                <a:cubicBezTo>
                  <a:pt x="660918" y="2553314"/>
                  <a:pt x="3155061" y="845234"/>
                  <a:pt x="4137820" y="414258"/>
                </a:cubicBezTo>
                <a:cubicBezTo>
                  <a:pt x="4899820" y="131683"/>
                  <a:pt x="5323928" y="27810"/>
                  <a:pt x="5951229" y="0"/>
                </a:cubicBezTo>
              </a:path>
            </a:pathLst>
          </a:custGeom>
          <a:ln w="508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" name="TextBox 2"/>
          <p:cNvSpPr txBox="1"/>
          <p:nvPr/>
        </p:nvSpPr>
        <p:spPr>
          <a:xfrm>
            <a:off x="5402685" y="5418611"/>
            <a:ext cx="3495436" cy="363500"/>
          </a:xfrm>
          <a:prstGeom prst="rect">
            <a:avLst/>
          </a:prstGeom>
          <a:effectLst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+mn-lt"/>
                <a:cs typeface="Times New Roman" pitchFamily="18" charset="0"/>
              </a:rPr>
              <a:t>Instruction duplication-based detection</a:t>
            </a:r>
            <a:endParaRPr lang="en-US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98" name="TextBox 3"/>
          <p:cNvSpPr txBox="1"/>
          <p:nvPr/>
        </p:nvSpPr>
        <p:spPr>
          <a:xfrm>
            <a:off x="5402685" y="5164098"/>
            <a:ext cx="2993108" cy="351425"/>
          </a:xfrm>
          <a:prstGeom prst="rect">
            <a:avLst/>
          </a:prstGeom>
          <a:effectLst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+mn-lt"/>
                <a:cs typeface="Times New Roman" pitchFamily="18" charset="0"/>
              </a:rPr>
              <a:t>Symptom</a:t>
            </a:r>
            <a:r>
              <a:rPr lang="en-US" sz="1400" b="1" baseline="0" dirty="0" smtClean="0">
                <a:latin typeface="+mn-lt"/>
                <a:cs typeface="Times New Roman" pitchFamily="18" charset="0"/>
              </a:rPr>
              <a:t>-based detection</a:t>
            </a:r>
            <a:endParaRPr lang="en-US" sz="14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8" name="Group 98"/>
          <p:cNvGrpSpPr/>
          <p:nvPr/>
        </p:nvGrpSpPr>
        <p:grpSpPr>
          <a:xfrm>
            <a:off x="4181475" y="5377230"/>
            <a:ext cx="1238429" cy="231306"/>
            <a:chOff x="0" y="213133"/>
            <a:chExt cx="560789" cy="231307"/>
          </a:xfrm>
        </p:grpSpPr>
        <p:cxnSp>
          <p:nvCxnSpPr>
            <p:cNvPr id="100" name="Straight Connector 99"/>
            <p:cNvCxnSpPr/>
            <p:nvPr/>
          </p:nvCxnSpPr>
          <p:spPr>
            <a:xfrm flipV="1">
              <a:off x="0" y="213133"/>
              <a:ext cx="557825" cy="377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0" y="442427"/>
              <a:ext cx="560789" cy="2013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lgDash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 bwMode="auto">
          <a:xfrm>
            <a:off x="1181100" y="2809101"/>
            <a:ext cx="17145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/>
              <a:t>Hardware exceptions</a:t>
            </a:r>
            <a:endParaRPr lang="en-US" sz="1200" b="1" dirty="0"/>
          </a:p>
        </p:txBody>
      </p:sp>
      <p:sp>
        <p:nvSpPr>
          <p:cNvPr id="105" name="TextBox 104"/>
          <p:cNvSpPr txBox="1"/>
          <p:nvPr/>
        </p:nvSpPr>
        <p:spPr bwMode="auto">
          <a:xfrm>
            <a:off x="1743075" y="2646402"/>
            <a:ext cx="16383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/>
              <a:t>Branch </a:t>
            </a:r>
            <a:r>
              <a:rPr lang="en-US" sz="1200" b="1" dirty="0" err="1" smtClean="0"/>
              <a:t>mispredicts</a:t>
            </a:r>
            <a:endParaRPr lang="en-US" sz="1200" b="1" dirty="0" smtClean="0"/>
          </a:p>
        </p:txBody>
      </p:sp>
      <p:sp>
        <p:nvSpPr>
          <p:cNvPr id="106" name="TextBox 105"/>
          <p:cNvSpPr txBox="1"/>
          <p:nvPr/>
        </p:nvSpPr>
        <p:spPr bwMode="auto">
          <a:xfrm>
            <a:off x="2362200" y="2447925"/>
            <a:ext cx="12573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/>
              <a:t>Cache misses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594199" y="3312319"/>
            <a:ext cx="1998982" cy="802481"/>
          </a:xfrm>
          <a:prstGeom prst="line">
            <a:avLst/>
          </a:prstGeom>
          <a:ln w="508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ltiply 45"/>
          <p:cNvSpPr/>
          <p:nvPr/>
        </p:nvSpPr>
        <p:spPr bwMode="auto">
          <a:xfrm>
            <a:off x="4804304" y="5205780"/>
            <a:ext cx="342900" cy="342900"/>
          </a:xfrm>
          <a:prstGeom prst="mathMultiply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b="1" smtClean="0"/>
          </a:p>
        </p:txBody>
      </p:sp>
      <p:sp>
        <p:nvSpPr>
          <p:cNvPr id="48" name="Freeform 47"/>
          <p:cNvSpPr>
            <a:spLocks noChangeAspect="1"/>
          </p:cNvSpPr>
          <p:nvPr/>
        </p:nvSpPr>
        <p:spPr>
          <a:xfrm>
            <a:off x="594199" y="1558452"/>
            <a:ext cx="8283101" cy="2556348"/>
          </a:xfrm>
          <a:custGeom>
            <a:avLst/>
            <a:gdLst>
              <a:gd name="connsiteX0" fmla="*/ 0 w 6000750"/>
              <a:gd name="connsiteY0" fmla="*/ 2846387 h 2846387"/>
              <a:gd name="connsiteX1" fmla="*/ 1352550 w 6000750"/>
              <a:gd name="connsiteY1" fmla="*/ 1674812 h 2846387"/>
              <a:gd name="connsiteX2" fmla="*/ 3086100 w 6000750"/>
              <a:gd name="connsiteY2" fmla="*/ 627062 h 2846387"/>
              <a:gd name="connsiteX3" fmla="*/ 5715000 w 6000750"/>
              <a:gd name="connsiteY3" fmla="*/ 7937 h 2846387"/>
              <a:gd name="connsiteX4" fmla="*/ 4800600 w 6000750"/>
              <a:gd name="connsiteY4" fmla="*/ 674687 h 2846387"/>
              <a:gd name="connsiteX5" fmla="*/ 4600575 w 6000750"/>
              <a:gd name="connsiteY5" fmla="*/ 941387 h 2846387"/>
              <a:gd name="connsiteX6" fmla="*/ 4867275 w 6000750"/>
              <a:gd name="connsiteY6" fmla="*/ 893762 h 2846387"/>
              <a:gd name="connsiteX0" fmla="*/ 0 w 6205537"/>
              <a:gd name="connsiteY0" fmla="*/ 3051175 h 3051175"/>
              <a:gd name="connsiteX1" fmla="*/ 1352550 w 6205537"/>
              <a:gd name="connsiteY1" fmla="*/ 1879600 h 3051175"/>
              <a:gd name="connsiteX2" fmla="*/ 3086100 w 6205537"/>
              <a:gd name="connsiteY2" fmla="*/ 831850 h 3051175"/>
              <a:gd name="connsiteX3" fmla="*/ 5715000 w 6205537"/>
              <a:gd name="connsiteY3" fmla="*/ 212725 h 3051175"/>
              <a:gd name="connsiteX4" fmla="*/ 6019800 w 6205537"/>
              <a:gd name="connsiteY4" fmla="*/ 155575 h 3051175"/>
              <a:gd name="connsiteX5" fmla="*/ 4600575 w 6205537"/>
              <a:gd name="connsiteY5" fmla="*/ 1146175 h 3051175"/>
              <a:gd name="connsiteX6" fmla="*/ 4867275 w 6205537"/>
              <a:gd name="connsiteY6" fmla="*/ 1098550 h 3051175"/>
              <a:gd name="connsiteX0" fmla="*/ 0 w 6203950"/>
              <a:gd name="connsiteY0" fmla="*/ 3043237 h 3043237"/>
              <a:gd name="connsiteX1" fmla="*/ 1352550 w 6203950"/>
              <a:gd name="connsiteY1" fmla="*/ 1871662 h 3043237"/>
              <a:gd name="connsiteX2" fmla="*/ 3086100 w 6203950"/>
              <a:gd name="connsiteY2" fmla="*/ 823912 h 3043237"/>
              <a:gd name="connsiteX3" fmla="*/ 5715000 w 6203950"/>
              <a:gd name="connsiteY3" fmla="*/ 204787 h 3043237"/>
              <a:gd name="connsiteX4" fmla="*/ 6019800 w 6203950"/>
              <a:gd name="connsiteY4" fmla="*/ 147637 h 3043237"/>
              <a:gd name="connsiteX5" fmla="*/ 4867275 w 6203950"/>
              <a:gd name="connsiteY5" fmla="*/ 1090612 h 3043237"/>
              <a:gd name="connsiteX0" fmla="*/ 0 w 6203950"/>
              <a:gd name="connsiteY0" fmla="*/ 3043237 h 3043237"/>
              <a:gd name="connsiteX1" fmla="*/ 1352550 w 6203950"/>
              <a:gd name="connsiteY1" fmla="*/ 1871662 h 3043237"/>
              <a:gd name="connsiteX2" fmla="*/ 3086100 w 6203950"/>
              <a:gd name="connsiteY2" fmla="*/ 823912 h 3043237"/>
              <a:gd name="connsiteX3" fmla="*/ 5715000 w 6203950"/>
              <a:gd name="connsiteY3" fmla="*/ 204787 h 3043237"/>
              <a:gd name="connsiteX4" fmla="*/ 6019800 w 6203950"/>
              <a:gd name="connsiteY4" fmla="*/ 147637 h 3043237"/>
              <a:gd name="connsiteX0" fmla="*/ 0 w 5715000"/>
              <a:gd name="connsiteY0" fmla="*/ 2838450 h 2838450"/>
              <a:gd name="connsiteX1" fmla="*/ 1352550 w 5715000"/>
              <a:gd name="connsiteY1" fmla="*/ 1666875 h 2838450"/>
              <a:gd name="connsiteX2" fmla="*/ 3086100 w 5715000"/>
              <a:gd name="connsiteY2" fmla="*/ 619125 h 2838450"/>
              <a:gd name="connsiteX3" fmla="*/ 5715000 w 5715000"/>
              <a:gd name="connsiteY3" fmla="*/ 0 h 2838450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5924550 w 5924550"/>
              <a:gd name="connsiteY3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3433762 w 5924550"/>
              <a:gd name="connsiteY3" fmla="*/ 561975 h 2867025"/>
              <a:gd name="connsiteX4" fmla="*/ 5924550 w 5924550"/>
              <a:gd name="connsiteY4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3433762 w 5924550"/>
              <a:gd name="connsiteY3" fmla="*/ 561975 h 2867025"/>
              <a:gd name="connsiteX4" fmla="*/ 5924550 w 5924550"/>
              <a:gd name="connsiteY4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3433762 w 5924550"/>
              <a:gd name="connsiteY3" fmla="*/ 561975 h 2867025"/>
              <a:gd name="connsiteX4" fmla="*/ 5924550 w 5924550"/>
              <a:gd name="connsiteY4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086100 w 5924550"/>
              <a:gd name="connsiteY2" fmla="*/ 647700 h 2867025"/>
              <a:gd name="connsiteX3" fmla="*/ 5924550 w 5924550"/>
              <a:gd name="connsiteY3" fmla="*/ 0 h 2867025"/>
              <a:gd name="connsiteX0" fmla="*/ 0 w 5924550"/>
              <a:gd name="connsiteY0" fmla="*/ 2867025 h 2867025"/>
              <a:gd name="connsiteX1" fmla="*/ 1352550 w 5924550"/>
              <a:gd name="connsiteY1" fmla="*/ 1695450 h 2867025"/>
              <a:gd name="connsiteX2" fmla="*/ 3200400 w 5924550"/>
              <a:gd name="connsiteY2" fmla="*/ 685800 h 2867025"/>
              <a:gd name="connsiteX3" fmla="*/ 5924550 w 5924550"/>
              <a:gd name="connsiteY3" fmla="*/ 0 h 2867025"/>
              <a:gd name="connsiteX0" fmla="*/ 0 w 5896555"/>
              <a:gd name="connsiteY0" fmla="*/ 2585857 h 2585857"/>
              <a:gd name="connsiteX1" fmla="*/ 1324555 w 5896555"/>
              <a:gd name="connsiteY1" fmla="*/ 1695450 h 2585857"/>
              <a:gd name="connsiteX2" fmla="*/ 3172405 w 5896555"/>
              <a:gd name="connsiteY2" fmla="*/ 685800 h 2585857"/>
              <a:gd name="connsiteX3" fmla="*/ 5896555 w 5896555"/>
              <a:gd name="connsiteY3" fmla="*/ 0 h 2585857"/>
              <a:gd name="connsiteX0" fmla="*/ 0 w 5896555"/>
              <a:gd name="connsiteY0" fmla="*/ 2585857 h 2585857"/>
              <a:gd name="connsiteX1" fmla="*/ 1324555 w 5896555"/>
              <a:gd name="connsiteY1" fmla="*/ 1695450 h 2585857"/>
              <a:gd name="connsiteX2" fmla="*/ 3172405 w 5896555"/>
              <a:gd name="connsiteY2" fmla="*/ 685800 h 2585857"/>
              <a:gd name="connsiteX3" fmla="*/ 5896555 w 5896555"/>
              <a:gd name="connsiteY3" fmla="*/ 0 h 2585857"/>
              <a:gd name="connsiteX0" fmla="*/ 0 w 5896555"/>
              <a:gd name="connsiteY0" fmla="*/ 2585857 h 2585857"/>
              <a:gd name="connsiteX1" fmla="*/ 3172405 w 5896555"/>
              <a:gd name="connsiteY1" fmla="*/ 685800 h 2585857"/>
              <a:gd name="connsiteX2" fmla="*/ 5896555 w 5896555"/>
              <a:gd name="connsiteY2" fmla="*/ 0 h 2585857"/>
              <a:gd name="connsiteX0" fmla="*/ 0 w 5896555"/>
              <a:gd name="connsiteY0" fmla="*/ 2585857 h 2585857"/>
              <a:gd name="connsiteX1" fmla="*/ 3684820 w 5896555"/>
              <a:gd name="connsiteY1" fmla="*/ 460835 h 2585857"/>
              <a:gd name="connsiteX2" fmla="*/ 5896555 w 5896555"/>
              <a:gd name="connsiteY2" fmla="*/ 0 h 2585857"/>
              <a:gd name="connsiteX0" fmla="*/ 0 w 5896555"/>
              <a:gd name="connsiteY0" fmla="*/ 2585857 h 2585857"/>
              <a:gd name="connsiteX1" fmla="*/ 3684820 w 5896555"/>
              <a:gd name="connsiteY1" fmla="*/ 460835 h 2585857"/>
              <a:gd name="connsiteX2" fmla="*/ 5896555 w 5896555"/>
              <a:gd name="connsiteY2" fmla="*/ 0 h 2585857"/>
              <a:gd name="connsiteX0" fmla="*/ 0 w 5951229"/>
              <a:gd name="connsiteY0" fmla="*/ 2949159 h 2949159"/>
              <a:gd name="connsiteX1" fmla="*/ 3684820 w 5951229"/>
              <a:gd name="connsiteY1" fmla="*/ 824137 h 2949159"/>
              <a:gd name="connsiteX2" fmla="*/ 5951229 w 5951229"/>
              <a:gd name="connsiteY2" fmla="*/ 0 h 2949159"/>
              <a:gd name="connsiteX0" fmla="*/ 0 w 5951229"/>
              <a:gd name="connsiteY0" fmla="*/ 2949159 h 2949159"/>
              <a:gd name="connsiteX1" fmla="*/ 4137820 w 5951229"/>
              <a:gd name="connsiteY1" fmla="*/ 414258 h 2949159"/>
              <a:gd name="connsiteX2" fmla="*/ 5951229 w 5951229"/>
              <a:gd name="connsiteY2" fmla="*/ 0 h 294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1229" h="2949159">
                <a:moveTo>
                  <a:pt x="0" y="2949159"/>
                </a:moveTo>
                <a:cubicBezTo>
                  <a:pt x="660918" y="2553314"/>
                  <a:pt x="3155061" y="845234"/>
                  <a:pt x="4137820" y="414258"/>
                </a:cubicBezTo>
                <a:cubicBezTo>
                  <a:pt x="4899820" y="131683"/>
                  <a:pt x="5323928" y="27810"/>
                  <a:pt x="5951229" y="0"/>
                </a:cubicBezTo>
              </a:path>
            </a:pathLst>
          </a:custGeom>
          <a:ln w="508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4166234" y="4907696"/>
            <a:ext cx="4229559" cy="276584"/>
            <a:chOff x="4166234" y="4907696"/>
            <a:chExt cx="4229559" cy="276584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4166234" y="4973181"/>
              <a:ext cx="1253669" cy="157758"/>
            </a:xfrm>
            <a:prstGeom prst="roundRect">
              <a:avLst/>
            </a:prstGeom>
            <a:solidFill>
              <a:srgbClr val="FFFF6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tabLst/>
                <a:defRPr/>
              </a:pPr>
              <a:endPara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3"/>
            <p:cNvSpPr txBox="1"/>
            <p:nvPr/>
          </p:nvSpPr>
          <p:spPr>
            <a:xfrm>
              <a:off x="5402685" y="4907696"/>
              <a:ext cx="2993108" cy="276584"/>
            </a:xfrm>
            <a:prstGeom prst="rect">
              <a:avLst/>
            </a:prstGeom>
            <a:effectLst/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latin typeface="+mn-lt"/>
                  <a:cs typeface="Times New Roman" pitchFamily="18" charset="0"/>
                </a:rPr>
                <a:t>Shoestring</a:t>
              </a:r>
              <a:endParaRPr lang="en-US" sz="1400" b="1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58" name="Group 35"/>
          <p:cNvGrpSpPr/>
          <p:nvPr/>
        </p:nvGrpSpPr>
        <p:grpSpPr>
          <a:xfrm>
            <a:off x="236294" y="1306689"/>
            <a:ext cx="307777" cy="4584524"/>
            <a:chOff x="236294" y="1230489"/>
            <a:chExt cx="307777" cy="4584524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 rot="5400000" flipH="1" flipV="1">
              <a:off x="-661377" y="2281255"/>
              <a:ext cx="2103120" cy="1588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0" name="TextBox 59"/>
            <p:cNvSpPr txBox="1"/>
            <p:nvPr/>
          </p:nvSpPr>
          <p:spPr bwMode="auto">
            <a:xfrm rot="16200000">
              <a:off x="-1107623" y="4163318"/>
              <a:ext cx="2995612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 smtClean="0"/>
                <a:t>Increasing Fault Coverage</a:t>
              </a:r>
              <a:endParaRPr lang="en-US" sz="1400" b="1" dirty="0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8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2 -0.02223 L 0.13108 -0.07014 C 0.15087 -0.0801 0.16233 -0.09491 0.16233 -0.11065 C 0.16233 -0.12825 0.15087 -0.14237 0.13108 -0.15255 L 0.04462 -0.19977 " pathEditMode="relative" rAng="0" ptsTypes="FffFF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95" grpId="0" animBg="1"/>
      <p:bldP spid="105" grpId="0"/>
      <p:bldP spid="106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236294" y="1219200"/>
            <a:ext cx="8800358" cy="4917877"/>
            <a:chOff x="236294" y="1219200"/>
            <a:chExt cx="8800358" cy="4917877"/>
          </a:xfrm>
        </p:grpSpPr>
        <p:grpSp>
          <p:nvGrpSpPr>
            <p:cNvPr id="3" name="Group 49"/>
            <p:cNvGrpSpPr/>
            <p:nvPr/>
          </p:nvGrpSpPr>
          <p:grpSpPr>
            <a:xfrm>
              <a:off x="603250" y="1304562"/>
              <a:ext cx="1402562" cy="2397488"/>
              <a:chOff x="603250" y="1304562"/>
              <a:chExt cx="1402562" cy="2397488"/>
            </a:xfrm>
          </p:grpSpPr>
          <p:sp>
            <p:nvSpPr>
              <p:cNvPr id="41" name="Freeform 40"/>
              <p:cNvSpPr/>
              <p:nvPr/>
            </p:nvSpPr>
            <p:spPr bwMode="auto">
              <a:xfrm>
                <a:off x="603250" y="1308100"/>
                <a:ext cx="1397000" cy="2393950"/>
              </a:xfrm>
              <a:custGeom>
                <a:avLst/>
                <a:gdLst>
                  <a:gd name="connsiteX0" fmla="*/ 25400 w 1397000"/>
                  <a:gd name="connsiteY0" fmla="*/ 2393950 h 2393950"/>
                  <a:gd name="connsiteX1" fmla="*/ 228600 w 1397000"/>
                  <a:gd name="connsiteY1" fmla="*/ 1562100 h 2393950"/>
                  <a:gd name="connsiteX2" fmla="*/ 539750 w 1397000"/>
                  <a:gd name="connsiteY2" fmla="*/ 1409700 h 2393950"/>
                  <a:gd name="connsiteX3" fmla="*/ 1397000 w 1397000"/>
                  <a:gd name="connsiteY3" fmla="*/ 0 h 2393950"/>
                  <a:gd name="connsiteX4" fmla="*/ 0 w 1397000"/>
                  <a:gd name="connsiteY4" fmla="*/ 0 h 2393950"/>
                  <a:gd name="connsiteX5" fmla="*/ 25400 w 1397000"/>
                  <a:gd name="connsiteY5" fmla="*/ 2393950 h 239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0" h="2393950">
                    <a:moveTo>
                      <a:pt x="25400" y="2393950"/>
                    </a:moveTo>
                    <a:lnTo>
                      <a:pt x="228600" y="1562100"/>
                    </a:lnTo>
                    <a:lnTo>
                      <a:pt x="539750" y="1409700"/>
                    </a:lnTo>
                    <a:lnTo>
                      <a:pt x="1397000" y="0"/>
                    </a:lnTo>
                    <a:lnTo>
                      <a:pt x="0" y="0"/>
                    </a:lnTo>
                    <a:lnTo>
                      <a:pt x="25400" y="2393950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 rot="5400000" flipH="1" flipV="1">
                <a:off x="855266" y="1592654"/>
                <a:ext cx="1438638" cy="862454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36360" y="1308100"/>
                <a:ext cx="1158240" cy="307777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 anchorCtr="0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Shoestring</a:t>
                </a:r>
              </a:p>
            </p:txBody>
          </p:sp>
        </p:grpSp>
        <p:grpSp>
          <p:nvGrpSpPr>
            <p:cNvPr id="4" name="Group 44"/>
            <p:cNvGrpSpPr/>
            <p:nvPr/>
          </p:nvGrpSpPr>
          <p:grpSpPr>
            <a:xfrm>
              <a:off x="609600" y="1848535"/>
              <a:ext cx="8420100" cy="323165"/>
              <a:chOff x="609600" y="1848535"/>
              <a:chExt cx="8420100" cy="323165"/>
            </a:xfrm>
          </p:grpSpPr>
          <p:cxnSp>
            <p:nvCxnSpPr>
              <p:cNvPr id="85" name="Straight Connector 84"/>
              <p:cNvCxnSpPr/>
              <p:nvPr/>
            </p:nvCxnSpPr>
            <p:spPr bwMode="auto">
              <a:xfrm>
                <a:off x="609600" y="2171700"/>
                <a:ext cx="8343900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6" name="TextBox 85"/>
              <p:cNvSpPr txBox="1"/>
              <p:nvPr/>
            </p:nvSpPr>
            <p:spPr bwMode="auto">
              <a:xfrm>
                <a:off x="6248400" y="1848535"/>
                <a:ext cx="2781300" cy="3231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en-US" sz="1500" b="1" dirty="0" smtClean="0"/>
                  <a:t>One failure per WEEK</a:t>
                </a:r>
                <a:endParaRPr lang="en-US" sz="1500" b="1" dirty="0"/>
              </a:p>
            </p:txBody>
          </p:sp>
        </p:grpSp>
        <p:grpSp>
          <p:nvGrpSpPr>
            <p:cNvPr id="5" name="Group 91"/>
            <p:cNvGrpSpPr/>
            <p:nvPr/>
          </p:nvGrpSpPr>
          <p:grpSpPr>
            <a:xfrm>
              <a:off x="609600" y="1391335"/>
              <a:ext cx="8343900" cy="323165"/>
              <a:chOff x="914400" y="2572435"/>
              <a:chExt cx="8229600" cy="323165"/>
            </a:xfrm>
          </p:grpSpPr>
          <p:cxnSp>
            <p:nvCxnSpPr>
              <p:cNvPr id="93" name="Straight Connector 92"/>
              <p:cNvCxnSpPr/>
              <p:nvPr/>
            </p:nvCxnSpPr>
            <p:spPr bwMode="auto">
              <a:xfrm>
                <a:off x="914400" y="2895600"/>
                <a:ext cx="8229600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4" name="TextBox 93"/>
              <p:cNvSpPr txBox="1"/>
              <p:nvPr/>
            </p:nvSpPr>
            <p:spPr bwMode="auto">
              <a:xfrm>
                <a:off x="3695700" y="2572435"/>
                <a:ext cx="2667000" cy="3231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500" b="1" dirty="0" smtClean="0"/>
                  <a:t>One failure per MONTH</a:t>
                </a:r>
                <a:endParaRPr lang="en-US" sz="1500" b="1" dirty="0"/>
              </a:p>
            </p:txBody>
          </p:sp>
        </p:grpSp>
        <p:sp>
          <p:nvSpPr>
            <p:cNvPr id="57" name="Rectangle 56"/>
            <p:cNvSpPr/>
            <p:nvPr/>
          </p:nvSpPr>
          <p:spPr bwMode="auto">
            <a:xfrm>
              <a:off x="609600" y="4114800"/>
              <a:ext cx="8343900" cy="1676400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endPara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indent="0" algn="ctr" defTabSz="9144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tabLst/>
                <a:defRPr/>
              </a:pPr>
              <a:r>
                <a:rPr lang="en-US" sz="1500" b="1" dirty="0" smtClean="0"/>
                <a:t>Fault coverage from different sources of masking (92%)</a:t>
              </a:r>
            </a:p>
          </p:txBody>
        </p:sp>
        <p:grpSp>
          <p:nvGrpSpPr>
            <p:cNvPr id="6" name="Group 36"/>
            <p:cNvGrpSpPr/>
            <p:nvPr/>
          </p:nvGrpSpPr>
          <p:grpSpPr>
            <a:xfrm>
              <a:off x="533400" y="5829300"/>
              <a:ext cx="8371056" cy="307777"/>
              <a:chOff x="533400" y="5829300"/>
              <a:chExt cx="8256405" cy="307777"/>
            </a:xfrm>
          </p:grpSpPr>
          <p:sp>
            <p:nvSpPr>
              <p:cNvPr id="32" name="TextBox 31"/>
              <p:cNvSpPr txBox="1"/>
              <p:nvPr/>
            </p:nvSpPr>
            <p:spPr bwMode="auto">
              <a:xfrm>
                <a:off x="533400" y="5829300"/>
                <a:ext cx="4381500" cy="307777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1" dirty="0" smtClean="0"/>
                  <a:t>Increasing Overheads (performance)</a:t>
                </a:r>
                <a:endParaRPr lang="en-US" sz="1400" b="1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3829486" y="5990088"/>
                <a:ext cx="4960319" cy="1588"/>
              </a:xfrm>
              <a:prstGeom prst="straightConnector1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53" name="Freeform 52"/>
            <p:cNvSpPr/>
            <p:nvPr/>
          </p:nvSpPr>
          <p:spPr bwMode="auto">
            <a:xfrm>
              <a:off x="609600" y="1219200"/>
              <a:ext cx="8343900" cy="4572000"/>
            </a:xfrm>
            <a:custGeom>
              <a:avLst/>
              <a:gdLst>
                <a:gd name="connsiteX0" fmla="*/ 7620 w 4625340"/>
                <a:gd name="connsiteY0" fmla="*/ 0 h 3162300"/>
                <a:gd name="connsiteX1" fmla="*/ 0 w 4625340"/>
                <a:gd name="connsiteY1" fmla="*/ 3162300 h 3162300"/>
                <a:gd name="connsiteX2" fmla="*/ 4625340 w 4625340"/>
                <a:gd name="connsiteY2" fmla="*/ 3162300 h 3162300"/>
                <a:gd name="connsiteX3" fmla="*/ 4625340 w 4625340"/>
                <a:gd name="connsiteY3" fmla="*/ 3162300 h 3162300"/>
                <a:gd name="connsiteX0" fmla="*/ 944880 w 4625340"/>
                <a:gd name="connsiteY0" fmla="*/ 0 h 2788920"/>
                <a:gd name="connsiteX1" fmla="*/ 0 w 4625340"/>
                <a:gd name="connsiteY1" fmla="*/ 2788920 h 2788920"/>
                <a:gd name="connsiteX2" fmla="*/ 4625340 w 4625340"/>
                <a:gd name="connsiteY2" fmla="*/ 2788920 h 2788920"/>
                <a:gd name="connsiteX3" fmla="*/ 4625340 w 4625340"/>
                <a:gd name="connsiteY3" fmla="*/ 2788920 h 2788920"/>
                <a:gd name="connsiteX0" fmla="*/ 0 w 3680460"/>
                <a:gd name="connsiteY0" fmla="*/ 0 h 2788920"/>
                <a:gd name="connsiteX1" fmla="*/ 1485900 w 3680460"/>
                <a:gd name="connsiteY1" fmla="*/ 1866900 h 2788920"/>
                <a:gd name="connsiteX2" fmla="*/ 3680460 w 3680460"/>
                <a:gd name="connsiteY2" fmla="*/ 2788920 h 2788920"/>
                <a:gd name="connsiteX3" fmla="*/ 3680460 w 3680460"/>
                <a:gd name="connsiteY3" fmla="*/ 2788920 h 2788920"/>
                <a:gd name="connsiteX0" fmla="*/ 0 w 3680460"/>
                <a:gd name="connsiteY0" fmla="*/ 0 h 2788920"/>
                <a:gd name="connsiteX1" fmla="*/ 0 w 3680460"/>
                <a:gd name="connsiteY1" fmla="*/ 2781300 h 2788920"/>
                <a:gd name="connsiteX2" fmla="*/ 3680460 w 3680460"/>
                <a:gd name="connsiteY2" fmla="*/ 2788920 h 2788920"/>
                <a:gd name="connsiteX3" fmla="*/ 3680460 w 3680460"/>
                <a:gd name="connsiteY3" fmla="*/ 2788920 h 2788920"/>
                <a:gd name="connsiteX0" fmla="*/ 0 w 3680460"/>
                <a:gd name="connsiteY0" fmla="*/ 0 h 2788920"/>
                <a:gd name="connsiteX1" fmla="*/ 0 w 3680460"/>
                <a:gd name="connsiteY1" fmla="*/ 2781300 h 2788920"/>
                <a:gd name="connsiteX2" fmla="*/ 3680460 w 3680460"/>
                <a:gd name="connsiteY2" fmla="*/ 2788920 h 2788920"/>
                <a:gd name="connsiteX0" fmla="*/ 0 w 3680460"/>
                <a:gd name="connsiteY0" fmla="*/ 0 h 2788920"/>
                <a:gd name="connsiteX1" fmla="*/ 0 w 3680460"/>
                <a:gd name="connsiteY1" fmla="*/ 2781300 h 2788920"/>
                <a:gd name="connsiteX2" fmla="*/ 3680460 w 3680460"/>
                <a:gd name="connsiteY2" fmla="*/ 2788920 h 2788920"/>
                <a:gd name="connsiteX0" fmla="*/ 0 w 3680460"/>
                <a:gd name="connsiteY0" fmla="*/ 0 h 2788920"/>
                <a:gd name="connsiteX1" fmla="*/ 0 w 3680460"/>
                <a:gd name="connsiteY1" fmla="*/ 2781300 h 2788920"/>
                <a:gd name="connsiteX2" fmla="*/ 3680460 w 3680460"/>
                <a:gd name="connsiteY2" fmla="*/ 2788920 h 2788920"/>
                <a:gd name="connsiteX0" fmla="*/ 0 w 1371600"/>
                <a:gd name="connsiteY0" fmla="*/ 0 h 3429000"/>
                <a:gd name="connsiteX1" fmla="*/ 0 w 1371600"/>
                <a:gd name="connsiteY1" fmla="*/ 2781300 h 3429000"/>
                <a:gd name="connsiteX2" fmla="*/ 1371600 w 1371600"/>
                <a:gd name="connsiteY2" fmla="*/ 3429000 h 3429000"/>
                <a:gd name="connsiteX0" fmla="*/ 0 w 6438900"/>
                <a:gd name="connsiteY0" fmla="*/ 0 h 2781300"/>
                <a:gd name="connsiteX1" fmla="*/ 0 w 6438900"/>
                <a:gd name="connsiteY1" fmla="*/ 2781300 h 2781300"/>
                <a:gd name="connsiteX2" fmla="*/ 6438900 w 6438900"/>
                <a:gd name="connsiteY2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8900" h="2781300">
                  <a:moveTo>
                    <a:pt x="0" y="0"/>
                  </a:moveTo>
                  <a:lnTo>
                    <a:pt x="0" y="2781300"/>
                  </a:lnTo>
                  <a:lnTo>
                    <a:pt x="6438900" y="278130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Freeform 60"/>
            <p:cNvSpPr>
              <a:spLocks noChangeAspect="1"/>
            </p:cNvSpPr>
            <p:nvPr/>
          </p:nvSpPr>
          <p:spPr>
            <a:xfrm>
              <a:off x="621120" y="2582990"/>
              <a:ext cx="1702979" cy="1531810"/>
            </a:xfrm>
            <a:custGeom>
              <a:avLst/>
              <a:gdLst>
                <a:gd name="connsiteX0" fmla="*/ 0 w 828675"/>
                <a:gd name="connsiteY0" fmla="*/ 2209800 h 2209800"/>
                <a:gd name="connsiteX1" fmla="*/ 95250 w 828675"/>
                <a:gd name="connsiteY1" fmla="*/ 790575 h 2209800"/>
                <a:gd name="connsiteX2" fmla="*/ 390525 w 828675"/>
                <a:gd name="connsiteY2" fmla="*/ 219075 h 2209800"/>
                <a:gd name="connsiteX3" fmla="*/ 828675 w 828675"/>
                <a:gd name="connsiteY3" fmla="*/ 0 h 2209800"/>
                <a:gd name="connsiteX0" fmla="*/ 0 w 1204706"/>
                <a:gd name="connsiteY0" fmla="*/ 2352439 h 2352439"/>
                <a:gd name="connsiteX1" fmla="*/ 95250 w 1204706"/>
                <a:gd name="connsiteY1" fmla="*/ 933214 h 2352439"/>
                <a:gd name="connsiteX2" fmla="*/ 390525 w 1204706"/>
                <a:gd name="connsiteY2" fmla="*/ 361714 h 2352439"/>
                <a:gd name="connsiteX3" fmla="*/ 1204706 w 1204706"/>
                <a:gd name="connsiteY3" fmla="*/ 0 h 2352439"/>
                <a:gd name="connsiteX0" fmla="*/ 0 w 1302801"/>
                <a:gd name="connsiteY0" fmla="*/ 2352439 h 2352439"/>
                <a:gd name="connsiteX1" fmla="*/ 95250 w 1302801"/>
                <a:gd name="connsiteY1" fmla="*/ 933214 h 2352439"/>
                <a:gd name="connsiteX2" fmla="*/ 390525 w 1302801"/>
                <a:gd name="connsiteY2" fmla="*/ 361714 h 2352439"/>
                <a:gd name="connsiteX3" fmla="*/ 1302801 w 1302801"/>
                <a:gd name="connsiteY3" fmla="*/ 0 h 2352439"/>
                <a:gd name="connsiteX0" fmla="*/ 45225 w 1348026"/>
                <a:gd name="connsiteY0" fmla="*/ 2352439 h 2352439"/>
                <a:gd name="connsiteX1" fmla="*/ 140475 w 1348026"/>
                <a:gd name="connsiteY1" fmla="*/ 933214 h 2352439"/>
                <a:gd name="connsiteX2" fmla="*/ 888077 w 1348026"/>
                <a:gd name="connsiteY2" fmla="*/ 175189 h 2352439"/>
                <a:gd name="connsiteX3" fmla="*/ 1348026 w 1348026"/>
                <a:gd name="connsiteY3" fmla="*/ 0 h 2352439"/>
                <a:gd name="connsiteX0" fmla="*/ 0 w 1302801"/>
                <a:gd name="connsiteY0" fmla="*/ 2352439 h 2352439"/>
                <a:gd name="connsiteX1" fmla="*/ 242392 w 1302801"/>
                <a:gd name="connsiteY1" fmla="*/ 477871 h 2352439"/>
                <a:gd name="connsiteX2" fmla="*/ 842852 w 1302801"/>
                <a:gd name="connsiteY2" fmla="*/ 175189 h 2352439"/>
                <a:gd name="connsiteX3" fmla="*/ 1302801 w 1302801"/>
                <a:gd name="connsiteY3" fmla="*/ 0 h 2352439"/>
                <a:gd name="connsiteX0" fmla="*/ 0 w 1302801"/>
                <a:gd name="connsiteY0" fmla="*/ 2352439 h 2352439"/>
                <a:gd name="connsiteX1" fmla="*/ 242392 w 1302801"/>
                <a:gd name="connsiteY1" fmla="*/ 477871 h 2352439"/>
                <a:gd name="connsiteX2" fmla="*/ 842852 w 1302801"/>
                <a:gd name="connsiteY2" fmla="*/ 175189 h 2352439"/>
                <a:gd name="connsiteX3" fmla="*/ 1302801 w 1302801"/>
                <a:gd name="connsiteY3" fmla="*/ 0 h 2352439"/>
                <a:gd name="connsiteX0" fmla="*/ 0 w 1302801"/>
                <a:gd name="connsiteY0" fmla="*/ 2352439 h 2352439"/>
                <a:gd name="connsiteX1" fmla="*/ 242392 w 1302801"/>
                <a:gd name="connsiteY1" fmla="*/ 477871 h 2352439"/>
                <a:gd name="connsiteX2" fmla="*/ 842852 w 1302801"/>
                <a:gd name="connsiteY2" fmla="*/ 147758 h 2352439"/>
                <a:gd name="connsiteX3" fmla="*/ 1302801 w 1302801"/>
                <a:gd name="connsiteY3" fmla="*/ 0 h 2352439"/>
                <a:gd name="connsiteX0" fmla="*/ 0 w 1302801"/>
                <a:gd name="connsiteY0" fmla="*/ 2352439 h 2352439"/>
                <a:gd name="connsiteX1" fmla="*/ 242392 w 1302801"/>
                <a:gd name="connsiteY1" fmla="*/ 477871 h 2352439"/>
                <a:gd name="connsiteX2" fmla="*/ 1302801 w 1302801"/>
                <a:gd name="connsiteY2" fmla="*/ 0 h 2352439"/>
                <a:gd name="connsiteX0" fmla="*/ 0 w 1548038"/>
                <a:gd name="connsiteY0" fmla="*/ 2385355 h 2385355"/>
                <a:gd name="connsiteX1" fmla="*/ 242392 w 1548038"/>
                <a:gd name="connsiteY1" fmla="*/ 510787 h 2385355"/>
                <a:gd name="connsiteX2" fmla="*/ 1548038 w 1548038"/>
                <a:gd name="connsiteY2" fmla="*/ 0 h 2385355"/>
                <a:gd name="connsiteX0" fmla="*/ 0 w 1548038"/>
                <a:gd name="connsiteY0" fmla="*/ 2385355 h 2385355"/>
                <a:gd name="connsiteX1" fmla="*/ 242392 w 1548038"/>
                <a:gd name="connsiteY1" fmla="*/ 510787 h 2385355"/>
                <a:gd name="connsiteX2" fmla="*/ 1548038 w 1548038"/>
                <a:gd name="connsiteY2" fmla="*/ 0 h 2385355"/>
                <a:gd name="connsiteX0" fmla="*/ 0 w 1454815"/>
                <a:gd name="connsiteY0" fmla="*/ 2427049 h 2427049"/>
                <a:gd name="connsiteX1" fmla="*/ 242392 w 1454815"/>
                <a:gd name="connsiteY1" fmla="*/ 552481 h 2427049"/>
                <a:gd name="connsiteX2" fmla="*/ 1454815 w 1454815"/>
                <a:gd name="connsiteY2" fmla="*/ 0 h 2427049"/>
                <a:gd name="connsiteX0" fmla="*/ 0 w 1454815"/>
                <a:gd name="connsiteY0" fmla="*/ 2451056 h 2451056"/>
                <a:gd name="connsiteX1" fmla="*/ 234420 w 1454815"/>
                <a:gd name="connsiteY1" fmla="*/ 392072 h 2451056"/>
                <a:gd name="connsiteX2" fmla="*/ 1454815 w 1454815"/>
                <a:gd name="connsiteY2" fmla="*/ 24007 h 2451056"/>
                <a:gd name="connsiteX0" fmla="*/ 0 w 1454815"/>
                <a:gd name="connsiteY0" fmla="*/ 2531237 h 2531237"/>
                <a:gd name="connsiteX1" fmla="*/ 210504 w 1454815"/>
                <a:gd name="connsiteY1" fmla="*/ 392073 h 2531237"/>
                <a:gd name="connsiteX2" fmla="*/ 1454815 w 1454815"/>
                <a:gd name="connsiteY2" fmla="*/ 104188 h 2531237"/>
                <a:gd name="connsiteX0" fmla="*/ 0 w 1375096"/>
                <a:gd name="connsiteY0" fmla="*/ 2539302 h 2539302"/>
                <a:gd name="connsiteX1" fmla="*/ 210504 w 1375096"/>
                <a:gd name="connsiteY1" fmla="*/ 400138 h 2539302"/>
                <a:gd name="connsiteX2" fmla="*/ 1375096 w 1375096"/>
                <a:gd name="connsiteY2" fmla="*/ 0 h 2539302"/>
                <a:gd name="connsiteX0" fmla="*/ 0 w 1369646"/>
                <a:gd name="connsiteY0" fmla="*/ 2254026 h 2254026"/>
                <a:gd name="connsiteX1" fmla="*/ 205054 w 1369646"/>
                <a:gd name="connsiteY1" fmla="*/ 400138 h 2254026"/>
                <a:gd name="connsiteX2" fmla="*/ 1369646 w 1369646"/>
                <a:gd name="connsiteY2" fmla="*/ 0 h 225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9646" h="2254026">
                  <a:moveTo>
                    <a:pt x="0" y="2254026"/>
                  </a:moveTo>
                  <a:cubicBezTo>
                    <a:pt x="15081" y="1710307"/>
                    <a:pt x="64579" y="763013"/>
                    <a:pt x="205054" y="400138"/>
                  </a:cubicBezTo>
                  <a:cubicBezTo>
                    <a:pt x="422187" y="8065"/>
                    <a:pt x="1116029" y="22751"/>
                    <a:pt x="1369646" y="0"/>
                  </a:cubicBezTo>
                </a:path>
              </a:pathLst>
            </a:custGeom>
            <a:noFill/>
            <a:ln w="508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6" name="Multiply 65"/>
            <p:cNvSpPr/>
            <p:nvPr/>
          </p:nvSpPr>
          <p:spPr bwMode="auto">
            <a:xfrm>
              <a:off x="990600" y="2572691"/>
              <a:ext cx="342900" cy="342900"/>
            </a:xfrm>
            <a:prstGeom prst="mathMultiply">
              <a:avLst/>
            </a:prstGeom>
            <a:solidFill>
              <a:srgbClr val="C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b="1" smtClean="0"/>
            </a:p>
          </p:txBody>
        </p:sp>
        <p:sp>
          <p:nvSpPr>
            <p:cNvPr id="67" name="Multiply 66"/>
            <p:cNvSpPr/>
            <p:nvPr/>
          </p:nvSpPr>
          <p:spPr bwMode="auto">
            <a:xfrm>
              <a:off x="1524000" y="2428101"/>
              <a:ext cx="342900" cy="342900"/>
            </a:xfrm>
            <a:prstGeom prst="mathMultiply">
              <a:avLst/>
            </a:prstGeom>
            <a:solidFill>
              <a:srgbClr val="C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b="1" smtClean="0"/>
            </a:p>
          </p:txBody>
        </p:sp>
        <p:sp>
          <p:nvSpPr>
            <p:cNvPr id="68" name="Multiply 67"/>
            <p:cNvSpPr/>
            <p:nvPr/>
          </p:nvSpPr>
          <p:spPr bwMode="auto">
            <a:xfrm>
              <a:off x="2095500" y="2400300"/>
              <a:ext cx="342900" cy="342900"/>
            </a:xfrm>
            <a:prstGeom prst="mathMultiply">
              <a:avLst/>
            </a:prstGeom>
            <a:solidFill>
              <a:srgbClr val="C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b="1" smtClean="0"/>
            </a:p>
          </p:txBody>
        </p:sp>
        <p:grpSp>
          <p:nvGrpSpPr>
            <p:cNvPr id="7" name="Group 43"/>
            <p:cNvGrpSpPr/>
            <p:nvPr/>
          </p:nvGrpSpPr>
          <p:grpSpPr>
            <a:xfrm>
              <a:off x="609600" y="3791635"/>
              <a:ext cx="8427052" cy="323165"/>
              <a:chOff x="609600" y="3791635"/>
              <a:chExt cx="8427052" cy="323165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609600" y="4114800"/>
                <a:ext cx="8343900" cy="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/>
              <p:cNvSpPr txBox="1"/>
              <p:nvPr/>
            </p:nvSpPr>
            <p:spPr bwMode="auto">
              <a:xfrm>
                <a:off x="6972300" y="3791635"/>
                <a:ext cx="2064352" cy="3231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en-US" sz="1500" b="1" dirty="0" smtClean="0"/>
                  <a:t>One failure per DAY</a:t>
                </a:r>
                <a:endParaRPr lang="en-US" sz="1500" b="1" dirty="0"/>
              </a:p>
            </p:txBody>
          </p:sp>
        </p:grpSp>
        <p:sp>
          <p:nvSpPr>
            <p:cNvPr id="95" name="Freeform 94"/>
            <p:cNvSpPr>
              <a:spLocks noChangeAspect="1"/>
            </p:cNvSpPr>
            <p:nvPr/>
          </p:nvSpPr>
          <p:spPr>
            <a:xfrm>
              <a:off x="594199" y="1558452"/>
              <a:ext cx="8283101" cy="2556348"/>
            </a:xfrm>
            <a:custGeom>
              <a:avLst/>
              <a:gdLst>
                <a:gd name="connsiteX0" fmla="*/ 0 w 6000750"/>
                <a:gd name="connsiteY0" fmla="*/ 2846387 h 2846387"/>
                <a:gd name="connsiteX1" fmla="*/ 1352550 w 6000750"/>
                <a:gd name="connsiteY1" fmla="*/ 1674812 h 2846387"/>
                <a:gd name="connsiteX2" fmla="*/ 3086100 w 6000750"/>
                <a:gd name="connsiteY2" fmla="*/ 627062 h 2846387"/>
                <a:gd name="connsiteX3" fmla="*/ 5715000 w 6000750"/>
                <a:gd name="connsiteY3" fmla="*/ 7937 h 2846387"/>
                <a:gd name="connsiteX4" fmla="*/ 4800600 w 6000750"/>
                <a:gd name="connsiteY4" fmla="*/ 674687 h 2846387"/>
                <a:gd name="connsiteX5" fmla="*/ 4600575 w 6000750"/>
                <a:gd name="connsiteY5" fmla="*/ 941387 h 2846387"/>
                <a:gd name="connsiteX6" fmla="*/ 4867275 w 6000750"/>
                <a:gd name="connsiteY6" fmla="*/ 893762 h 2846387"/>
                <a:gd name="connsiteX0" fmla="*/ 0 w 6205537"/>
                <a:gd name="connsiteY0" fmla="*/ 3051175 h 3051175"/>
                <a:gd name="connsiteX1" fmla="*/ 1352550 w 6205537"/>
                <a:gd name="connsiteY1" fmla="*/ 1879600 h 3051175"/>
                <a:gd name="connsiteX2" fmla="*/ 3086100 w 6205537"/>
                <a:gd name="connsiteY2" fmla="*/ 831850 h 3051175"/>
                <a:gd name="connsiteX3" fmla="*/ 5715000 w 6205537"/>
                <a:gd name="connsiteY3" fmla="*/ 212725 h 3051175"/>
                <a:gd name="connsiteX4" fmla="*/ 6019800 w 6205537"/>
                <a:gd name="connsiteY4" fmla="*/ 155575 h 3051175"/>
                <a:gd name="connsiteX5" fmla="*/ 4600575 w 6205537"/>
                <a:gd name="connsiteY5" fmla="*/ 1146175 h 3051175"/>
                <a:gd name="connsiteX6" fmla="*/ 4867275 w 6205537"/>
                <a:gd name="connsiteY6" fmla="*/ 1098550 h 3051175"/>
                <a:gd name="connsiteX0" fmla="*/ 0 w 6203950"/>
                <a:gd name="connsiteY0" fmla="*/ 3043237 h 3043237"/>
                <a:gd name="connsiteX1" fmla="*/ 1352550 w 6203950"/>
                <a:gd name="connsiteY1" fmla="*/ 1871662 h 3043237"/>
                <a:gd name="connsiteX2" fmla="*/ 3086100 w 6203950"/>
                <a:gd name="connsiteY2" fmla="*/ 823912 h 3043237"/>
                <a:gd name="connsiteX3" fmla="*/ 5715000 w 6203950"/>
                <a:gd name="connsiteY3" fmla="*/ 204787 h 3043237"/>
                <a:gd name="connsiteX4" fmla="*/ 6019800 w 6203950"/>
                <a:gd name="connsiteY4" fmla="*/ 147637 h 3043237"/>
                <a:gd name="connsiteX5" fmla="*/ 4867275 w 6203950"/>
                <a:gd name="connsiteY5" fmla="*/ 1090612 h 3043237"/>
                <a:gd name="connsiteX0" fmla="*/ 0 w 6203950"/>
                <a:gd name="connsiteY0" fmla="*/ 3043237 h 3043237"/>
                <a:gd name="connsiteX1" fmla="*/ 1352550 w 6203950"/>
                <a:gd name="connsiteY1" fmla="*/ 1871662 h 3043237"/>
                <a:gd name="connsiteX2" fmla="*/ 3086100 w 6203950"/>
                <a:gd name="connsiteY2" fmla="*/ 823912 h 3043237"/>
                <a:gd name="connsiteX3" fmla="*/ 5715000 w 6203950"/>
                <a:gd name="connsiteY3" fmla="*/ 204787 h 3043237"/>
                <a:gd name="connsiteX4" fmla="*/ 6019800 w 6203950"/>
                <a:gd name="connsiteY4" fmla="*/ 147637 h 3043237"/>
                <a:gd name="connsiteX0" fmla="*/ 0 w 5715000"/>
                <a:gd name="connsiteY0" fmla="*/ 2838450 h 2838450"/>
                <a:gd name="connsiteX1" fmla="*/ 1352550 w 5715000"/>
                <a:gd name="connsiteY1" fmla="*/ 1666875 h 2838450"/>
                <a:gd name="connsiteX2" fmla="*/ 3086100 w 5715000"/>
                <a:gd name="connsiteY2" fmla="*/ 619125 h 2838450"/>
                <a:gd name="connsiteX3" fmla="*/ 5715000 w 5715000"/>
                <a:gd name="connsiteY3" fmla="*/ 0 h 2838450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5924550 w 5924550"/>
                <a:gd name="connsiteY3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3433762 w 5924550"/>
                <a:gd name="connsiteY3" fmla="*/ 561975 h 2867025"/>
                <a:gd name="connsiteX4" fmla="*/ 5924550 w 5924550"/>
                <a:gd name="connsiteY4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3433762 w 5924550"/>
                <a:gd name="connsiteY3" fmla="*/ 561975 h 2867025"/>
                <a:gd name="connsiteX4" fmla="*/ 5924550 w 5924550"/>
                <a:gd name="connsiteY4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3433762 w 5924550"/>
                <a:gd name="connsiteY3" fmla="*/ 561975 h 2867025"/>
                <a:gd name="connsiteX4" fmla="*/ 5924550 w 5924550"/>
                <a:gd name="connsiteY4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5924550 w 5924550"/>
                <a:gd name="connsiteY3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200400 w 5924550"/>
                <a:gd name="connsiteY2" fmla="*/ 685800 h 2867025"/>
                <a:gd name="connsiteX3" fmla="*/ 5924550 w 5924550"/>
                <a:gd name="connsiteY3" fmla="*/ 0 h 2867025"/>
                <a:gd name="connsiteX0" fmla="*/ 0 w 5896555"/>
                <a:gd name="connsiteY0" fmla="*/ 2585857 h 2585857"/>
                <a:gd name="connsiteX1" fmla="*/ 1324555 w 5896555"/>
                <a:gd name="connsiteY1" fmla="*/ 1695450 h 2585857"/>
                <a:gd name="connsiteX2" fmla="*/ 3172405 w 5896555"/>
                <a:gd name="connsiteY2" fmla="*/ 685800 h 2585857"/>
                <a:gd name="connsiteX3" fmla="*/ 5896555 w 5896555"/>
                <a:gd name="connsiteY3" fmla="*/ 0 h 2585857"/>
                <a:gd name="connsiteX0" fmla="*/ 0 w 5896555"/>
                <a:gd name="connsiteY0" fmla="*/ 2585857 h 2585857"/>
                <a:gd name="connsiteX1" fmla="*/ 1324555 w 5896555"/>
                <a:gd name="connsiteY1" fmla="*/ 1695450 h 2585857"/>
                <a:gd name="connsiteX2" fmla="*/ 3172405 w 5896555"/>
                <a:gd name="connsiteY2" fmla="*/ 685800 h 2585857"/>
                <a:gd name="connsiteX3" fmla="*/ 5896555 w 5896555"/>
                <a:gd name="connsiteY3" fmla="*/ 0 h 2585857"/>
                <a:gd name="connsiteX0" fmla="*/ 0 w 5896555"/>
                <a:gd name="connsiteY0" fmla="*/ 2585857 h 2585857"/>
                <a:gd name="connsiteX1" fmla="*/ 3172405 w 5896555"/>
                <a:gd name="connsiteY1" fmla="*/ 685800 h 2585857"/>
                <a:gd name="connsiteX2" fmla="*/ 5896555 w 5896555"/>
                <a:gd name="connsiteY2" fmla="*/ 0 h 2585857"/>
                <a:gd name="connsiteX0" fmla="*/ 0 w 5896555"/>
                <a:gd name="connsiteY0" fmla="*/ 2585857 h 2585857"/>
                <a:gd name="connsiteX1" fmla="*/ 3684820 w 5896555"/>
                <a:gd name="connsiteY1" fmla="*/ 460835 h 2585857"/>
                <a:gd name="connsiteX2" fmla="*/ 5896555 w 5896555"/>
                <a:gd name="connsiteY2" fmla="*/ 0 h 2585857"/>
                <a:gd name="connsiteX0" fmla="*/ 0 w 5896555"/>
                <a:gd name="connsiteY0" fmla="*/ 2585857 h 2585857"/>
                <a:gd name="connsiteX1" fmla="*/ 3684820 w 5896555"/>
                <a:gd name="connsiteY1" fmla="*/ 460835 h 2585857"/>
                <a:gd name="connsiteX2" fmla="*/ 5896555 w 5896555"/>
                <a:gd name="connsiteY2" fmla="*/ 0 h 2585857"/>
                <a:gd name="connsiteX0" fmla="*/ 0 w 5951229"/>
                <a:gd name="connsiteY0" fmla="*/ 2949159 h 2949159"/>
                <a:gd name="connsiteX1" fmla="*/ 3684820 w 5951229"/>
                <a:gd name="connsiteY1" fmla="*/ 824137 h 2949159"/>
                <a:gd name="connsiteX2" fmla="*/ 5951229 w 5951229"/>
                <a:gd name="connsiteY2" fmla="*/ 0 h 2949159"/>
                <a:gd name="connsiteX0" fmla="*/ 0 w 5951229"/>
                <a:gd name="connsiteY0" fmla="*/ 2949159 h 2949159"/>
                <a:gd name="connsiteX1" fmla="*/ 4137820 w 5951229"/>
                <a:gd name="connsiteY1" fmla="*/ 414258 h 2949159"/>
                <a:gd name="connsiteX2" fmla="*/ 5951229 w 5951229"/>
                <a:gd name="connsiteY2" fmla="*/ 0 h 29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1229" h="2949159">
                  <a:moveTo>
                    <a:pt x="0" y="2949159"/>
                  </a:moveTo>
                  <a:cubicBezTo>
                    <a:pt x="660918" y="2553314"/>
                    <a:pt x="3155061" y="845234"/>
                    <a:pt x="4137820" y="414258"/>
                  </a:cubicBezTo>
                  <a:cubicBezTo>
                    <a:pt x="4899820" y="131683"/>
                    <a:pt x="5323928" y="27810"/>
                    <a:pt x="5951229" y="0"/>
                  </a:cubicBezTo>
                </a:path>
              </a:pathLst>
            </a:custGeom>
            <a:ln w="508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TextBox 2"/>
            <p:cNvSpPr txBox="1"/>
            <p:nvPr/>
          </p:nvSpPr>
          <p:spPr>
            <a:xfrm>
              <a:off x="5402685" y="5418611"/>
              <a:ext cx="3495436" cy="363500"/>
            </a:xfrm>
            <a:prstGeom prst="rect">
              <a:avLst/>
            </a:prstGeom>
            <a:effectLst/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latin typeface="+mn-lt"/>
                  <a:cs typeface="Times New Roman" pitchFamily="18" charset="0"/>
                </a:rPr>
                <a:t>Instruction duplication-based detection</a:t>
              </a:r>
              <a:endParaRPr lang="en-US" sz="1400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98" name="TextBox 3"/>
            <p:cNvSpPr txBox="1"/>
            <p:nvPr/>
          </p:nvSpPr>
          <p:spPr>
            <a:xfrm>
              <a:off x="5402685" y="5164098"/>
              <a:ext cx="2993108" cy="351425"/>
            </a:xfrm>
            <a:prstGeom prst="rect">
              <a:avLst/>
            </a:prstGeom>
            <a:effectLst/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latin typeface="+mn-lt"/>
                  <a:cs typeface="Times New Roman" pitchFamily="18" charset="0"/>
                </a:rPr>
                <a:t>Symptom</a:t>
              </a:r>
              <a:r>
                <a:rPr lang="en-US" sz="1400" b="1" baseline="0" dirty="0">
                  <a:latin typeface="+mn-lt"/>
                  <a:cs typeface="Times New Roman" pitchFamily="18" charset="0"/>
                </a:rPr>
                <a:t>-based detection</a:t>
              </a:r>
              <a:endParaRPr lang="en-US" sz="1400" b="1" dirty="0"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8" name="Group 98"/>
            <p:cNvGrpSpPr/>
            <p:nvPr/>
          </p:nvGrpSpPr>
          <p:grpSpPr>
            <a:xfrm>
              <a:off x="4181475" y="5377230"/>
              <a:ext cx="1238429" cy="231306"/>
              <a:chOff x="0" y="213133"/>
              <a:chExt cx="560789" cy="231307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0" y="213133"/>
                <a:ext cx="557825" cy="377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0" y="442427"/>
                <a:ext cx="560789" cy="2013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lgDashDot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/>
            <p:cNvSpPr txBox="1"/>
            <p:nvPr/>
          </p:nvSpPr>
          <p:spPr bwMode="auto">
            <a:xfrm>
              <a:off x="1181100" y="2809101"/>
              <a:ext cx="171450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/>
                <a:t>Hardware exceptions</a:t>
              </a:r>
              <a:endParaRPr lang="en-US" sz="1200" b="1" dirty="0"/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1743075" y="2646402"/>
              <a:ext cx="163830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/>
                <a:t>Branch </a:t>
              </a:r>
              <a:r>
                <a:rPr lang="en-US" sz="1200" b="1" dirty="0" err="1" smtClean="0"/>
                <a:t>mispredicts</a:t>
              </a:r>
              <a:endParaRPr lang="en-US" sz="1200" b="1" dirty="0" smtClean="0"/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2362200" y="2447925"/>
              <a:ext cx="125730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/>
                <a:t>Cache misses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V="1">
              <a:off x="594199" y="3312319"/>
              <a:ext cx="1998982" cy="802481"/>
            </a:xfrm>
            <a:prstGeom prst="line">
              <a:avLst/>
            </a:prstGeom>
            <a:ln w="508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Multiply 45"/>
            <p:cNvSpPr/>
            <p:nvPr/>
          </p:nvSpPr>
          <p:spPr bwMode="auto">
            <a:xfrm>
              <a:off x="4804304" y="5205780"/>
              <a:ext cx="342900" cy="342900"/>
            </a:xfrm>
            <a:prstGeom prst="mathMultiply">
              <a:avLst/>
            </a:prstGeom>
            <a:solidFill>
              <a:srgbClr val="C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b="1" smtClean="0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>
            <a:xfrm>
              <a:off x="594199" y="1558452"/>
              <a:ext cx="8283101" cy="2556348"/>
            </a:xfrm>
            <a:custGeom>
              <a:avLst/>
              <a:gdLst>
                <a:gd name="connsiteX0" fmla="*/ 0 w 6000750"/>
                <a:gd name="connsiteY0" fmla="*/ 2846387 h 2846387"/>
                <a:gd name="connsiteX1" fmla="*/ 1352550 w 6000750"/>
                <a:gd name="connsiteY1" fmla="*/ 1674812 h 2846387"/>
                <a:gd name="connsiteX2" fmla="*/ 3086100 w 6000750"/>
                <a:gd name="connsiteY2" fmla="*/ 627062 h 2846387"/>
                <a:gd name="connsiteX3" fmla="*/ 5715000 w 6000750"/>
                <a:gd name="connsiteY3" fmla="*/ 7937 h 2846387"/>
                <a:gd name="connsiteX4" fmla="*/ 4800600 w 6000750"/>
                <a:gd name="connsiteY4" fmla="*/ 674687 h 2846387"/>
                <a:gd name="connsiteX5" fmla="*/ 4600575 w 6000750"/>
                <a:gd name="connsiteY5" fmla="*/ 941387 h 2846387"/>
                <a:gd name="connsiteX6" fmla="*/ 4867275 w 6000750"/>
                <a:gd name="connsiteY6" fmla="*/ 893762 h 2846387"/>
                <a:gd name="connsiteX0" fmla="*/ 0 w 6205537"/>
                <a:gd name="connsiteY0" fmla="*/ 3051175 h 3051175"/>
                <a:gd name="connsiteX1" fmla="*/ 1352550 w 6205537"/>
                <a:gd name="connsiteY1" fmla="*/ 1879600 h 3051175"/>
                <a:gd name="connsiteX2" fmla="*/ 3086100 w 6205537"/>
                <a:gd name="connsiteY2" fmla="*/ 831850 h 3051175"/>
                <a:gd name="connsiteX3" fmla="*/ 5715000 w 6205537"/>
                <a:gd name="connsiteY3" fmla="*/ 212725 h 3051175"/>
                <a:gd name="connsiteX4" fmla="*/ 6019800 w 6205537"/>
                <a:gd name="connsiteY4" fmla="*/ 155575 h 3051175"/>
                <a:gd name="connsiteX5" fmla="*/ 4600575 w 6205537"/>
                <a:gd name="connsiteY5" fmla="*/ 1146175 h 3051175"/>
                <a:gd name="connsiteX6" fmla="*/ 4867275 w 6205537"/>
                <a:gd name="connsiteY6" fmla="*/ 1098550 h 3051175"/>
                <a:gd name="connsiteX0" fmla="*/ 0 w 6203950"/>
                <a:gd name="connsiteY0" fmla="*/ 3043237 h 3043237"/>
                <a:gd name="connsiteX1" fmla="*/ 1352550 w 6203950"/>
                <a:gd name="connsiteY1" fmla="*/ 1871662 h 3043237"/>
                <a:gd name="connsiteX2" fmla="*/ 3086100 w 6203950"/>
                <a:gd name="connsiteY2" fmla="*/ 823912 h 3043237"/>
                <a:gd name="connsiteX3" fmla="*/ 5715000 w 6203950"/>
                <a:gd name="connsiteY3" fmla="*/ 204787 h 3043237"/>
                <a:gd name="connsiteX4" fmla="*/ 6019800 w 6203950"/>
                <a:gd name="connsiteY4" fmla="*/ 147637 h 3043237"/>
                <a:gd name="connsiteX5" fmla="*/ 4867275 w 6203950"/>
                <a:gd name="connsiteY5" fmla="*/ 1090612 h 3043237"/>
                <a:gd name="connsiteX0" fmla="*/ 0 w 6203950"/>
                <a:gd name="connsiteY0" fmla="*/ 3043237 h 3043237"/>
                <a:gd name="connsiteX1" fmla="*/ 1352550 w 6203950"/>
                <a:gd name="connsiteY1" fmla="*/ 1871662 h 3043237"/>
                <a:gd name="connsiteX2" fmla="*/ 3086100 w 6203950"/>
                <a:gd name="connsiteY2" fmla="*/ 823912 h 3043237"/>
                <a:gd name="connsiteX3" fmla="*/ 5715000 w 6203950"/>
                <a:gd name="connsiteY3" fmla="*/ 204787 h 3043237"/>
                <a:gd name="connsiteX4" fmla="*/ 6019800 w 6203950"/>
                <a:gd name="connsiteY4" fmla="*/ 147637 h 3043237"/>
                <a:gd name="connsiteX0" fmla="*/ 0 w 5715000"/>
                <a:gd name="connsiteY0" fmla="*/ 2838450 h 2838450"/>
                <a:gd name="connsiteX1" fmla="*/ 1352550 w 5715000"/>
                <a:gd name="connsiteY1" fmla="*/ 1666875 h 2838450"/>
                <a:gd name="connsiteX2" fmla="*/ 3086100 w 5715000"/>
                <a:gd name="connsiteY2" fmla="*/ 619125 h 2838450"/>
                <a:gd name="connsiteX3" fmla="*/ 5715000 w 5715000"/>
                <a:gd name="connsiteY3" fmla="*/ 0 h 2838450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5924550 w 5924550"/>
                <a:gd name="connsiteY3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3433762 w 5924550"/>
                <a:gd name="connsiteY3" fmla="*/ 561975 h 2867025"/>
                <a:gd name="connsiteX4" fmla="*/ 5924550 w 5924550"/>
                <a:gd name="connsiteY4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3433762 w 5924550"/>
                <a:gd name="connsiteY3" fmla="*/ 561975 h 2867025"/>
                <a:gd name="connsiteX4" fmla="*/ 5924550 w 5924550"/>
                <a:gd name="connsiteY4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3433762 w 5924550"/>
                <a:gd name="connsiteY3" fmla="*/ 561975 h 2867025"/>
                <a:gd name="connsiteX4" fmla="*/ 5924550 w 5924550"/>
                <a:gd name="connsiteY4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086100 w 5924550"/>
                <a:gd name="connsiteY2" fmla="*/ 647700 h 2867025"/>
                <a:gd name="connsiteX3" fmla="*/ 5924550 w 5924550"/>
                <a:gd name="connsiteY3" fmla="*/ 0 h 2867025"/>
                <a:gd name="connsiteX0" fmla="*/ 0 w 5924550"/>
                <a:gd name="connsiteY0" fmla="*/ 2867025 h 2867025"/>
                <a:gd name="connsiteX1" fmla="*/ 1352550 w 5924550"/>
                <a:gd name="connsiteY1" fmla="*/ 1695450 h 2867025"/>
                <a:gd name="connsiteX2" fmla="*/ 3200400 w 5924550"/>
                <a:gd name="connsiteY2" fmla="*/ 685800 h 2867025"/>
                <a:gd name="connsiteX3" fmla="*/ 5924550 w 5924550"/>
                <a:gd name="connsiteY3" fmla="*/ 0 h 2867025"/>
                <a:gd name="connsiteX0" fmla="*/ 0 w 5896555"/>
                <a:gd name="connsiteY0" fmla="*/ 2585857 h 2585857"/>
                <a:gd name="connsiteX1" fmla="*/ 1324555 w 5896555"/>
                <a:gd name="connsiteY1" fmla="*/ 1695450 h 2585857"/>
                <a:gd name="connsiteX2" fmla="*/ 3172405 w 5896555"/>
                <a:gd name="connsiteY2" fmla="*/ 685800 h 2585857"/>
                <a:gd name="connsiteX3" fmla="*/ 5896555 w 5896555"/>
                <a:gd name="connsiteY3" fmla="*/ 0 h 2585857"/>
                <a:gd name="connsiteX0" fmla="*/ 0 w 5896555"/>
                <a:gd name="connsiteY0" fmla="*/ 2585857 h 2585857"/>
                <a:gd name="connsiteX1" fmla="*/ 1324555 w 5896555"/>
                <a:gd name="connsiteY1" fmla="*/ 1695450 h 2585857"/>
                <a:gd name="connsiteX2" fmla="*/ 3172405 w 5896555"/>
                <a:gd name="connsiteY2" fmla="*/ 685800 h 2585857"/>
                <a:gd name="connsiteX3" fmla="*/ 5896555 w 5896555"/>
                <a:gd name="connsiteY3" fmla="*/ 0 h 2585857"/>
                <a:gd name="connsiteX0" fmla="*/ 0 w 5896555"/>
                <a:gd name="connsiteY0" fmla="*/ 2585857 h 2585857"/>
                <a:gd name="connsiteX1" fmla="*/ 3172405 w 5896555"/>
                <a:gd name="connsiteY1" fmla="*/ 685800 h 2585857"/>
                <a:gd name="connsiteX2" fmla="*/ 5896555 w 5896555"/>
                <a:gd name="connsiteY2" fmla="*/ 0 h 2585857"/>
                <a:gd name="connsiteX0" fmla="*/ 0 w 5896555"/>
                <a:gd name="connsiteY0" fmla="*/ 2585857 h 2585857"/>
                <a:gd name="connsiteX1" fmla="*/ 3684820 w 5896555"/>
                <a:gd name="connsiteY1" fmla="*/ 460835 h 2585857"/>
                <a:gd name="connsiteX2" fmla="*/ 5896555 w 5896555"/>
                <a:gd name="connsiteY2" fmla="*/ 0 h 2585857"/>
                <a:gd name="connsiteX0" fmla="*/ 0 w 5896555"/>
                <a:gd name="connsiteY0" fmla="*/ 2585857 h 2585857"/>
                <a:gd name="connsiteX1" fmla="*/ 3684820 w 5896555"/>
                <a:gd name="connsiteY1" fmla="*/ 460835 h 2585857"/>
                <a:gd name="connsiteX2" fmla="*/ 5896555 w 5896555"/>
                <a:gd name="connsiteY2" fmla="*/ 0 h 2585857"/>
                <a:gd name="connsiteX0" fmla="*/ 0 w 5951229"/>
                <a:gd name="connsiteY0" fmla="*/ 2949159 h 2949159"/>
                <a:gd name="connsiteX1" fmla="*/ 3684820 w 5951229"/>
                <a:gd name="connsiteY1" fmla="*/ 824137 h 2949159"/>
                <a:gd name="connsiteX2" fmla="*/ 5951229 w 5951229"/>
                <a:gd name="connsiteY2" fmla="*/ 0 h 2949159"/>
                <a:gd name="connsiteX0" fmla="*/ 0 w 5951229"/>
                <a:gd name="connsiteY0" fmla="*/ 2949159 h 2949159"/>
                <a:gd name="connsiteX1" fmla="*/ 4137820 w 5951229"/>
                <a:gd name="connsiteY1" fmla="*/ 414258 h 2949159"/>
                <a:gd name="connsiteX2" fmla="*/ 5951229 w 5951229"/>
                <a:gd name="connsiteY2" fmla="*/ 0 h 29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1229" h="2949159">
                  <a:moveTo>
                    <a:pt x="0" y="2949159"/>
                  </a:moveTo>
                  <a:cubicBezTo>
                    <a:pt x="660918" y="2553314"/>
                    <a:pt x="3155061" y="845234"/>
                    <a:pt x="4137820" y="414258"/>
                  </a:cubicBezTo>
                  <a:cubicBezTo>
                    <a:pt x="4899820" y="131683"/>
                    <a:pt x="5323928" y="27810"/>
                    <a:pt x="5951229" y="0"/>
                  </a:cubicBezTo>
                </a:path>
              </a:pathLst>
            </a:custGeom>
            <a:ln w="508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9" name="Group 55"/>
            <p:cNvGrpSpPr/>
            <p:nvPr/>
          </p:nvGrpSpPr>
          <p:grpSpPr>
            <a:xfrm>
              <a:off x="4166234" y="4907696"/>
              <a:ext cx="4229559" cy="276584"/>
              <a:chOff x="4166234" y="4907696"/>
              <a:chExt cx="4229559" cy="276584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4166234" y="4973181"/>
                <a:ext cx="1253669" cy="157758"/>
              </a:xfrm>
              <a:prstGeom prst="roundRect">
                <a:avLst/>
              </a:prstGeom>
              <a:solidFill>
                <a:srgbClr val="FFFF66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 anchorCtr="0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  <a:tabLst/>
                  <a:defRPr/>
                </a:pPr>
                <a:endPara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TextBox 3"/>
              <p:cNvSpPr txBox="1"/>
              <p:nvPr/>
            </p:nvSpPr>
            <p:spPr>
              <a:xfrm>
                <a:off x="5402685" y="4907696"/>
                <a:ext cx="2993108" cy="276584"/>
              </a:xfrm>
              <a:prstGeom prst="rect">
                <a:avLst/>
              </a:prstGeom>
              <a:effectLst/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>
                    <a:latin typeface="+mn-lt"/>
                    <a:cs typeface="Times New Roman" pitchFamily="18" charset="0"/>
                  </a:rPr>
                  <a:t>Shoestring</a:t>
                </a:r>
                <a:endParaRPr lang="en-US" sz="1400" b="1" dirty="0"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>
              <a:off x="236294" y="1306689"/>
              <a:ext cx="307777" cy="4584524"/>
              <a:chOff x="236294" y="1230489"/>
              <a:chExt cx="307777" cy="4584524"/>
            </a:xfrm>
          </p:grpSpPr>
          <p:cxnSp>
            <p:nvCxnSpPr>
              <p:cNvPr id="59" name="Straight Arrow Connector 58"/>
              <p:cNvCxnSpPr/>
              <p:nvPr/>
            </p:nvCxnSpPr>
            <p:spPr bwMode="auto">
              <a:xfrm rot="5400000" flipH="1" flipV="1">
                <a:off x="-661377" y="2281255"/>
                <a:ext cx="2103120" cy="1588"/>
              </a:xfrm>
              <a:prstGeom prst="straightConnector1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60" name="TextBox 59"/>
              <p:cNvSpPr txBox="1"/>
              <p:nvPr/>
            </p:nvSpPr>
            <p:spPr bwMode="auto">
              <a:xfrm rot="16200000">
                <a:off x="-1107623" y="4163318"/>
                <a:ext cx="2995612" cy="307777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1" dirty="0" smtClean="0"/>
                  <a:t>Increasing Fault Coverage</a:t>
                </a:r>
                <a:endParaRPr lang="en-US" sz="1400" b="1" dirty="0"/>
              </a:p>
            </p:txBody>
          </p:sp>
        </p:grpSp>
      </p:grpSp>
      <p:sp>
        <p:nvSpPr>
          <p:cNvPr id="50" name="Round Diagonal Corner Rectangle 49"/>
          <p:cNvSpPr/>
          <p:nvPr/>
        </p:nvSpPr>
        <p:spPr bwMode="auto">
          <a:xfrm>
            <a:off x="1754972" y="2715143"/>
            <a:ext cx="6520796" cy="1470222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404813" lvl="1" indent="-404813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Not all applications/domains require enterprise-level fault tolerance</a:t>
            </a:r>
          </a:p>
          <a:p>
            <a:pPr marL="404813" lvl="1" indent="-404813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The cost of “five-nines” reliability is very high</a:t>
            </a:r>
          </a:p>
          <a:p>
            <a:pPr marL="1319213" lvl="3" indent="-404813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Spent in pursuit of the last few “nines”</a:t>
            </a:r>
          </a:p>
        </p:txBody>
      </p:sp>
      <p:sp>
        <p:nvSpPr>
          <p:cNvPr id="47" name="Round Diagonal Corner Rectangle 46"/>
          <p:cNvSpPr/>
          <p:nvPr/>
        </p:nvSpPr>
        <p:spPr bwMode="auto">
          <a:xfrm>
            <a:off x="1754972" y="2400300"/>
            <a:ext cx="6520796" cy="2099909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609600" lvl="1" indent="-609600">
              <a:spcBef>
                <a:spcPct val="20000"/>
              </a:spcBef>
              <a:defRPr/>
            </a:pPr>
            <a:r>
              <a:rPr lang="en-US" b="1" dirty="0" smtClean="0"/>
              <a:t>Provide affordable reliability for commodity systems on </a:t>
            </a:r>
          </a:p>
          <a:p>
            <a:pPr marL="609600" lvl="1" indent="-609600">
              <a:spcBef>
                <a:spcPct val="20000"/>
              </a:spcBef>
              <a:defRPr/>
            </a:pPr>
            <a:r>
              <a:rPr lang="en-US" b="1" dirty="0" smtClean="0"/>
              <a:t>a “shoestring” budget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Exploit cheap symptom-based fault detection</a:t>
            </a:r>
          </a:p>
          <a:p>
            <a:pPr marL="1257300" lvl="3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Judiciously apply </a:t>
            </a:r>
            <a:r>
              <a:rPr lang="en-US" b="1" dirty="0" err="1" smtClean="0"/>
              <a:t>sw</a:t>
            </a:r>
            <a:r>
              <a:rPr lang="en-US" b="1" dirty="0" smtClean="0"/>
              <a:t>-level instruction duplication to improve coverage</a:t>
            </a:r>
          </a:p>
          <a:p>
            <a:pPr marL="609600" lvl="1" indent="-609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C872FCB1-F990-46AE-9D1C-73286FC8442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Shoestring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Shoestring: System Components</a:t>
            </a:r>
          </a:p>
        </p:txBody>
      </p:sp>
      <p:sp>
        <p:nvSpPr>
          <p:cNvPr id="24" name="Round Diagonal Corner Rectangle 23"/>
          <p:cNvSpPr/>
          <p:nvPr/>
        </p:nvSpPr>
        <p:spPr bwMode="auto">
          <a:xfrm>
            <a:off x="3769360" y="1788207"/>
            <a:ext cx="4345940" cy="1012778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 Analyzes program structure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 Generate enhanced binary w/ selective </a:t>
            </a:r>
          </a:p>
          <a:p>
            <a:pPr>
              <a:defRPr/>
            </a:pPr>
            <a:r>
              <a:rPr lang="en-US" sz="1600" b="1" dirty="0" smtClean="0"/>
              <a:t>    duplication for vulnerable code</a:t>
            </a:r>
            <a:endParaRPr lang="en-US" sz="1600" b="1" dirty="0"/>
          </a:p>
        </p:txBody>
      </p:sp>
      <p:sp>
        <p:nvSpPr>
          <p:cNvPr id="25" name="Round Diagonal Corner Rectangle 24"/>
          <p:cNvSpPr/>
          <p:nvPr/>
        </p:nvSpPr>
        <p:spPr bwMode="auto">
          <a:xfrm>
            <a:off x="3769360" y="3725214"/>
            <a:ext cx="4345940" cy="1375172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 Trap runtime exceptions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 Selected symptoms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b="1" dirty="0" smtClean="0"/>
              <a:t>  Faults in duplicated code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 smtClean="0"/>
              <a:t>  Recovers w/ pipeline flush / lightweight </a:t>
            </a:r>
          </a:p>
          <a:p>
            <a:pPr>
              <a:defRPr/>
            </a:pPr>
            <a:r>
              <a:rPr lang="en-US" sz="1600" b="1" dirty="0" smtClean="0"/>
              <a:t>    rollback</a:t>
            </a:r>
            <a:endParaRPr lang="en-US" sz="16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706120" y="1526674"/>
            <a:ext cx="2743200" cy="1274311"/>
            <a:chOff x="706120" y="1526674"/>
            <a:chExt cx="2743200" cy="1274311"/>
          </a:xfrm>
        </p:grpSpPr>
        <p:grpSp>
          <p:nvGrpSpPr>
            <p:cNvPr id="27" name="Group 26"/>
            <p:cNvGrpSpPr/>
            <p:nvPr/>
          </p:nvGrpSpPr>
          <p:grpSpPr>
            <a:xfrm>
              <a:off x="706120" y="1886585"/>
              <a:ext cx="2743200" cy="914400"/>
              <a:chOff x="706121" y="1886585"/>
              <a:chExt cx="2743200" cy="914400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706121" y="1886585"/>
                <a:ext cx="2743200" cy="914400"/>
              </a:xfrm>
              <a:prstGeom prst="roundRect">
                <a:avLst/>
              </a:prstGeom>
              <a:solidFill>
                <a:srgbClr val="FFFF00">
                  <a:alpha val="49804"/>
                </a:srgb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985521" y="2115185"/>
                <a:ext cx="2184400" cy="45720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 anchorCtr="0"/>
              <a:lstStyle/>
              <a:p>
                <a:pPr algn="ctr">
                  <a:defRPr/>
                </a:pPr>
                <a:r>
                  <a:rPr lang="en-US" sz="1600" b="1" dirty="0" smtClean="0"/>
                  <a:t>Selective Duplication</a:t>
                </a:r>
                <a:endParaRPr lang="en-US" sz="1600" b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 bwMode="auto">
            <a:xfrm>
              <a:off x="706120" y="1526674"/>
              <a:ext cx="1751854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Compilation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6120" y="3147632"/>
            <a:ext cx="2743200" cy="1952754"/>
            <a:chOff x="706120" y="3378647"/>
            <a:chExt cx="2743200" cy="1952754"/>
          </a:xfrm>
        </p:grpSpPr>
        <p:grpSp>
          <p:nvGrpSpPr>
            <p:cNvPr id="26" name="Group 25"/>
            <p:cNvGrpSpPr/>
            <p:nvPr/>
          </p:nvGrpSpPr>
          <p:grpSpPr>
            <a:xfrm>
              <a:off x="706120" y="3731201"/>
              <a:ext cx="2743200" cy="1600200"/>
              <a:chOff x="706121" y="3554492"/>
              <a:chExt cx="2743200" cy="1600200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06121" y="3554492"/>
                <a:ext cx="2743200" cy="1600200"/>
              </a:xfrm>
              <a:prstGeom prst="roundRect">
                <a:avLst/>
              </a:prstGeom>
              <a:solidFill>
                <a:srgbClr val="0070C0">
                  <a:alpha val="50000"/>
                </a:srgb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985521" y="3779520"/>
                <a:ext cx="2184400" cy="45720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 anchorCtr="0"/>
              <a:lstStyle/>
              <a:p>
                <a:pPr algn="ctr">
                  <a:defRPr/>
                </a:pPr>
                <a:r>
                  <a:rPr lang="en-US" sz="1600" b="1" dirty="0" smtClean="0"/>
                  <a:t>OS / Virtual Machine</a:t>
                </a:r>
                <a:endParaRPr lang="en-US" sz="1600" b="1" dirty="0"/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985521" y="4472463"/>
                <a:ext cx="2184400" cy="47275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 anchorCtr="0"/>
              <a:lstStyle/>
              <a:p>
                <a:pPr algn="ctr">
                  <a:defRPr/>
                </a:pPr>
                <a:r>
                  <a:rPr lang="en-US" sz="1600" b="1" dirty="0" smtClean="0"/>
                  <a:t>Physical Hardware</a:t>
                </a:r>
                <a:endParaRPr lang="en-US" sz="1600" b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 bwMode="auto">
            <a:xfrm>
              <a:off x="706120" y="3378647"/>
              <a:ext cx="2743200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Runtime Environment</a:t>
              </a:r>
              <a:endParaRPr lang="en-US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4422520" y="1845869"/>
            <a:ext cx="4572000" cy="3657592"/>
            <a:chOff x="4422520" y="1845869"/>
            <a:chExt cx="4572000" cy="3657592"/>
          </a:xfrm>
        </p:grpSpPr>
        <p:grpSp>
          <p:nvGrpSpPr>
            <p:cNvPr id="3" name="Group 43"/>
            <p:cNvGrpSpPr/>
            <p:nvPr/>
          </p:nvGrpSpPr>
          <p:grpSpPr>
            <a:xfrm>
              <a:off x="4422520" y="1845869"/>
              <a:ext cx="4572000" cy="3657592"/>
              <a:chOff x="4560818" y="1971682"/>
              <a:chExt cx="4572000" cy="3657592"/>
            </a:xfrm>
          </p:grpSpPr>
          <p:sp>
            <p:nvSpPr>
              <p:cNvPr id="58" name="Rounded Rectangle 57"/>
              <p:cNvSpPr/>
              <p:nvPr/>
            </p:nvSpPr>
            <p:spPr bwMode="auto">
              <a:xfrm rot="16200000">
                <a:off x="5170884" y="1667340"/>
                <a:ext cx="3657592" cy="4266276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 rot="16200000">
                <a:off x="2944842" y="3725929"/>
                <a:ext cx="3519321" cy="28736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b="1" dirty="0" smtClean="0"/>
                  <a:t>Code Generation Passes</a:t>
                </a:r>
                <a:endParaRPr lang="en-US" sz="1200" b="1" dirty="0"/>
              </a:p>
            </p:txBody>
          </p:sp>
        </p:grpSp>
        <p:sp>
          <p:nvSpPr>
            <p:cNvPr id="55" name="Rounded Rectangle 54"/>
            <p:cNvSpPr/>
            <p:nvPr/>
          </p:nvSpPr>
          <p:spPr bwMode="auto">
            <a:xfrm rot="16200000">
              <a:off x="3781367" y="3602758"/>
              <a:ext cx="2743200" cy="457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Instruction Selection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 rot="16200000">
              <a:off x="6591429" y="3602757"/>
              <a:ext cx="2743200" cy="457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Register Allocation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 rot="16200000">
              <a:off x="7206491" y="3602757"/>
              <a:ext cx="2743200" cy="457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Code Emission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Shoestring: Compilation</a:t>
            </a:r>
          </a:p>
        </p:txBody>
      </p:sp>
      <p:grpSp>
        <p:nvGrpSpPr>
          <p:cNvPr id="4" name="Group 50"/>
          <p:cNvGrpSpPr/>
          <p:nvPr/>
        </p:nvGrpSpPr>
        <p:grpSpPr>
          <a:xfrm>
            <a:off x="2412976" y="1287621"/>
            <a:ext cx="6400800" cy="4774089"/>
            <a:chOff x="2412976" y="1287621"/>
            <a:chExt cx="6400800" cy="477408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412976" y="1287621"/>
              <a:ext cx="6400800" cy="36576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200" b="1" dirty="0" smtClean="0"/>
                <a:t>Application Source Code</a:t>
              </a:r>
              <a:endParaRPr lang="en-US" sz="1200" b="1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412976" y="5695950"/>
              <a:ext cx="6400800" cy="36576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200" b="1" dirty="0" smtClean="0"/>
                <a:t>Application Binary</a:t>
              </a:r>
              <a:endParaRPr lang="en-US" sz="1200" b="1" dirty="0"/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5539430" y="2018625"/>
            <a:ext cx="2037136" cy="3336976"/>
            <a:chOff x="5539430" y="2018625"/>
            <a:chExt cx="2037136" cy="3336976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5643598" y="2454771"/>
              <a:ext cx="1828800" cy="45720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endParaRPr lang="en-US" sz="1400" b="1" dirty="0"/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5643598" y="3020277"/>
              <a:ext cx="1828800" cy="137160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endParaRPr lang="en-US" sz="1400" b="1" dirty="0"/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43598" y="4512171"/>
              <a:ext cx="1828800" cy="685800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endParaRPr lang="en-US" sz="1400" b="1" dirty="0"/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5539430" y="2018625"/>
              <a:ext cx="2037136" cy="3336976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endParaRPr lang="en-US" sz="1400" b="1" dirty="0"/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5539430" y="2018625"/>
              <a:ext cx="2037136" cy="3336976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0" anchor="t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Shoestring Passes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643598" y="2454771"/>
              <a:ext cx="18288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Preliminary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Classification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5643598" y="3026271"/>
              <a:ext cx="1828800" cy="1371600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Vulnerability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Analysis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643598" y="4512171"/>
              <a:ext cx="1828800" cy="685800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Code Duplication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2550427" y="2150662"/>
            <a:ext cx="2831140" cy="3352799"/>
            <a:chOff x="2587171" y="1810312"/>
            <a:chExt cx="2831140" cy="3352799"/>
          </a:xfrm>
        </p:grpSpPr>
        <p:sp>
          <p:nvSpPr>
            <p:cNvPr id="45" name="Rounded Rectangle 44"/>
            <p:cNvSpPr/>
            <p:nvPr/>
          </p:nvSpPr>
          <p:spPr bwMode="auto">
            <a:xfrm rot="16200000">
              <a:off x="1785543" y="2611940"/>
              <a:ext cx="3352799" cy="1749544"/>
            </a:xfrm>
            <a:prstGeom prst="roundRect">
              <a:avLst/>
            </a:prstGeom>
            <a:solidFill>
              <a:srgbClr val="0070C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37" name="Rounded Rectangle 36"/>
            <p:cNvSpPr/>
            <p:nvPr/>
          </p:nvSpPr>
          <p:spPr bwMode="auto">
            <a:xfrm rot="16200000">
              <a:off x="3818111" y="3262408"/>
              <a:ext cx="2743200" cy="457200"/>
            </a:xfrm>
            <a:prstGeom prst="roundRect">
              <a:avLst/>
            </a:prstGeom>
            <a:solidFill>
              <a:srgbClr val="0070C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/>
                <a:t>Instruction Selection</a:t>
              </a:r>
              <a:endParaRPr lang="en-US" sz="1400" b="1" dirty="0"/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2232233" y="2150661"/>
            <a:ext cx="2063289" cy="3352800"/>
            <a:chOff x="2232233" y="2150661"/>
            <a:chExt cx="2063289" cy="3352800"/>
          </a:xfrm>
        </p:grpSpPr>
        <p:sp>
          <p:nvSpPr>
            <p:cNvPr id="61" name="Rounded Rectangle 60"/>
            <p:cNvSpPr/>
            <p:nvPr/>
          </p:nvSpPr>
          <p:spPr bwMode="auto">
            <a:xfrm rot="16200000">
              <a:off x="1744350" y="2952289"/>
              <a:ext cx="3352799" cy="1749544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 bwMode="auto">
            <a:xfrm rot="16200000">
              <a:off x="855368" y="3849597"/>
              <a:ext cx="3030729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/>
                <a:t>Machine-independent Passes</a:t>
              </a:r>
              <a:endParaRPr lang="en-US" sz="1200" b="1" dirty="0"/>
            </a:p>
          </p:txBody>
        </p:sp>
        <p:sp>
          <p:nvSpPr>
            <p:cNvPr id="63" name="Rounded Rectangle 62"/>
            <p:cNvSpPr/>
            <p:nvPr/>
          </p:nvSpPr>
          <p:spPr bwMode="auto">
            <a:xfrm rot="16200000">
              <a:off x="2396500" y="3484161"/>
              <a:ext cx="2743200" cy="685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Traditional Optimizations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 rot="16200000">
              <a:off x="1586874" y="3598461"/>
              <a:ext cx="2743200" cy="457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Front-end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48" name="Group 24"/>
          <p:cNvGrpSpPr/>
          <p:nvPr/>
        </p:nvGrpSpPr>
        <p:grpSpPr>
          <a:xfrm>
            <a:off x="6901947" y="2773580"/>
            <a:ext cx="2037136" cy="3336976"/>
            <a:chOff x="6901947" y="2018625"/>
            <a:chExt cx="2037136" cy="3336976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6901947" y="2018625"/>
              <a:ext cx="2037136" cy="3336976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0" anchor="t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Shoestring Passes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006115" y="2454771"/>
              <a:ext cx="1828800" cy="4572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Preliminary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Classification</a:t>
              </a: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7006115" y="3026271"/>
              <a:ext cx="1828800" cy="13716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Vulnerability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Analysis</a:t>
              </a: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7006115" y="4512171"/>
              <a:ext cx="1828800" cy="6858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Code Duplication</a:t>
              </a:r>
              <a:endParaRPr lang="en-US" sz="1400" b="1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4878 0.1099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5F80B74-ECB2-4C42-B8AC-58BA5A4CFC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Preliminary Classification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6901947" y="2773580"/>
            <a:ext cx="2037136" cy="3336976"/>
            <a:chOff x="6901947" y="2018625"/>
            <a:chExt cx="2037136" cy="333697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901947" y="2018625"/>
              <a:ext cx="2037136" cy="3336976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0" anchor="t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Shoestring Passes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006115" y="2454771"/>
              <a:ext cx="1828800" cy="4572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Preliminary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Classification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7006115" y="3026271"/>
              <a:ext cx="1828800" cy="13716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Vulnerability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Analysis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7006115" y="4512171"/>
              <a:ext cx="1828800" cy="6858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Code Duplication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24" name="Rounded Rectangle 23"/>
          <p:cNvSpPr/>
          <p:nvPr/>
        </p:nvSpPr>
        <p:spPr bwMode="auto">
          <a:xfrm>
            <a:off x="7006115" y="3209726"/>
            <a:ext cx="18288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>
              <a:defRPr/>
            </a:pPr>
            <a:r>
              <a:rPr lang="en-US" sz="1400" b="1" dirty="0" smtClean="0">
                <a:latin typeface="+mn-lt"/>
              </a:rPr>
              <a:t>Preliminary </a:t>
            </a:r>
          </a:p>
          <a:p>
            <a:pPr algn="ctr">
              <a:defRPr/>
            </a:pPr>
            <a:r>
              <a:rPr lang="en-US" sz="1400" b="1" dirty="0" smtClean="0">
                <a:latin typeface="+mn-lt"/>
              </a:rPr>
              <a:t>Classification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203325" y="1193474"/>
            <a:ext cx="8620193" cy="4073686"/>
            <a:chOff x="203325" y="1193474"/>
            <a:chExt cx="8620193" cy="4073686"/>
          </a:xfrm>
        </p:grpSpPr>
        <p:sp>
          <p:nvSpPr>
            <p:cNvPr id="50" name="Freeform 33"/>
            <p:cNvSpPr>
              <a:spLocks/>
            </p:cNvSpPr>
            <p:nvPr/>
          </p:nvSpPr>
          <p:spPr bwMode="auto">
            <a:xfrm flipH="1" flipV="1">
              <a:off x="203325" y="3666920"/>
              <a:ext cx="8620193" cy="1600199"/>
            </a:xfrm>
            <a:custGeom>
              <a:avLst/>
              <a:gdLst>
                <a:gd name="T0" fmla="*/ 2147483647 w 10000"/>
                <a:gd name="T1" fmla="*/ 2147483647 h 9992"/>
                <a:gd name="T2" fmla="*/ 2147483647 w 10000"/>
                <a:gd name="T3" fmla="*/ 0 h 9992"/>
                <a:gd name="T4" fmla="*/ 2147483647 w 10000"/>
                <a:gd name="T5" fmla="*/ 2147483647 h 9992"/>
                <a:gd name="T6" fmla="*/ 0 w 10000"/>
                <a:gd name="T7" fmla="*/ 2147483647 h 9992"/>
                <a:gd name="T8" fmla="*/ 2147483647 w 10000"/>
                <a:gd name="T9" fmla="*/ 2147483647 h 9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9992"/>
                <a:gd name="T17" fmla="*/ 10000 w 10000"/>
                <a:gd name="T18" fmla="*/ 9992 h 9992"/>
                <a:gd name="connsiteX0" fmla="*/ 5471 w 14408"/>
                <a:gd name="connsiteY0" fmla="*/ 9996 h 9996"/>
                <a:gd name="connsiteX1" fmla="*/ 14408 w 14408"/>
                <a:gd name="connsiteY1" fmla="*/ 0 h 9996"/>
                <a:gd name="connsiteX2" fmla="*/ 8096 w 14408"/>
                <a:gd name="connsiteY2" fmla="*/ 4 h 9996"/>
                <a:gd name="connsiteX3" fmla="*/ 0 w 14408"/>
                <a:gd name="connsiteY3" fmla="*/ 4702 h 9996"/>
                <a:gd name="connsiteX4" fmla="*/ 5471 w 14408"/>
                <a:gd name="connsiteY4" fmla="*/ 9996 h 9996"/>
                <a:gd name="connsiteX0" fmla="*/ 2951 w 10000"/>
                <a:gd name="connsiteY0" fmla="*/ 4779 h 4779"/>
                <a:gd name="connsiteX1" fmla="*/ 10000 w 10000"/>
                <a:gd name="connsiteY1" fmla="*/ 0 h 4779"/>
                <a:gd name="connsiteX2" fmla="*/ 5619 w 10000"/>
                <a:gd name="connsiteY2" fmla="*/ 4 h 4779"/>
                <a:gd name="connsiteX3" fmla="*/ 0 w 10000"/>
                <a:gd name="connsiteY3" fmla="*/ 4704 h 4779"/>
                <a:gd name="connsiteX4" fmla="*/ 2951 w 10000"/>
                <a:gd name="connsiteY4" fmla="*/ 4779 h 4779"/>
                <a:gd name="connsiteX0" fmla="*/ 2951 w 13271"/>
                <a:gd name="connsiteY0" fmla="*/ 9992 h 9992"/>
                <a:gd name="connsiteX1" fmla="*/ 13271 w 13271"/>
                <a:gd name="connsiteY1" fmla="*/ 7607 h 9992"/>
                <a:gd name="connsiteX2" fmla="*/ 5619 w 13271"/>
                <a:gd name="connsiteY2" fmla="*/ 0 h 9992"/>
                <a:gd name="connsiteX3" fmla="*/ 0 w 13271"/>
                <a:gd name="connsiteY3" fmla="*/ 9835 h 9992"/>
                <a:gd name="connsiteX4" fmla="*/ 2951 w 13271"/>
                <a:gd name="connsiteY4" fmla="*/ 9992 h 9992"/>
                <a:gd name="connsiteX0" fmla="*/ 2224 w 10000"/>
                <a:gd name="connsiteY0" fmla="*/ 2462 h 2462"/>
                <a:gd name="connsiteX1" fmla="*/ 10000 w 10000"/>
                <a:gd name="connsiteY1" fmla="*/ 75 h 2462"/>
                <a:gd name="connsiteX2" fmla="*/ 3775 w 10000"/>
                <a:gd name="connsiteY2" fmla="*/ 0 h 2462"/>
                <a:gd name="connsiteX3" fmla="*/ 0 w 10000"/>
                <a:gd name="connsiteY3" fmla="*/ 2305 h 2462"/>
                <a:gd name="connsiteX4" fmla="*/ 2224 w 10000"/>
                <a:gd name="connsiteY4" fmla="*/ 2462 h 2462"/>
                <a:gd name="connsiteX0" fmla="*/ 2224 w 10010"/>
                <a:gd name="connsiteY0" fmla="*/ 10000 h 10000"/>
                <a:gd name="connsiteX1" fmla="*/ 10000 w 10010"/>
                <a:gd name="connsiteY1" fmla="*/ 305 h 10000"/>
                <a:gd name="connsiteX2" fmla="*/ 3775 w 10010"/>
                <a:gd name="connsiteY2" fmla="*/ 0 h 10000"/>
                <a:gd name="connsiteX3" fmla="*/ 0 w 10010"/>
                <a:gd name="connsiteY3" fmla="*/ 9362 h 10000"/>
                <a:gd name="connsiteX4" fmla="*/ 2224 w 10010"/>
                <a:gd name="connsiteY4" fmla="*/ 10000 h 10000"/>
                <a:gd name="connsiteX0" fmla="*/ 2224 w 10010"/>
                <a:gd name="connsiteY0" fmla="*/ 10000 h 10000"/>
                <a:gd name="connsiteX1" fmla="*/ 10000 w 10010"/>
                <a:gd name="connsiteY1" fmla="*/ 305 h 10000"/>
                <a:gd name="connsiteX2" fmla="*/ 3775 w 10010"/>
                <a:gd name="connsiteY2" fmla="*/ 0 h 10000"/>
                <a:gd name="connsiteX3" fmla="*/ 0 w 10010"/>
                <a:gd name="connsiteY3" fmla="*/ 9362 h 10000"/>
                <a:gd name="connsiteX4" fmla="*/ 2224 w 10010"/>
                <a:gd name="connsiteY4" fmla="*/ 10000 h 10000"/>
                <a:gd name="connsiteX0" fmla="*/ 2224 w 10020"/>
                <a:gd name="connsiteY0" fmla="*/ 10008 h 10008"/>
                <a:gd name="connsiteX1" fmla="*/ 10010 w 10020"/>
                <a:gd name="connsiteY1" fmla="*/ 8 h 10008"/>
                <a:gd name="connsiteX2" fmla="*/ 3775 w 10020"/>
                <a:gd name="connsiteY2" fmla="*/ 8 h 10008"/>
                <a:gd name="connsiteX3" fmla="*/ 0 w 10020"/>
                <a:gd name="connsiteY3" fmla="*/ 9370 h 10008"/>
                <a:gd name="connsiteX4" fmla="*/ 2224 w 10020"/>
                <a:gd name="connsiteY4" fmla="*/ 10008 h 10008"/>
                <a:gd name="connsiteX0" fmla="*/ 2224 w 10081"/>
                <a:gd name="connsiteY0" fmla="*/ 10054 h 10054"/>
                <a:gd name="connsiteX1" fmla="*/ 10071 w 10081"/>
                <a:gd name="connsiteY1" fmla="*/ 8 h 10054"/>
                <a:gd name="connsiteX2" fmla="*/ 3775 w 10081"/>
                <a:gd name="connsiteY2" fmla="*/ 54 h 10054"/>
                <a:gd name="connsiteX3" fmla="*/ 0 w 10081"/>
                <a:gd name="connsiteY3" fmla="*/ 9416 h 10054"/>
                <a:gd name="connsiteX4" fmla="*/ 2224 w 10081"/>
                <a:gd name="connsiteY4" fmla="*/ 10054 h 10054"/>
                <a:gd name="connsiteX0" fmla="*/ 2148 w 10081"/>
                <a:gd name="connsiteY0" fmla="*/ 10054 h 10054"/>
                <a:gd name="connsiteX1" fmla="*/ 10071 w 10081"/>
                <a:gd name="connsiteY1" fmla="*/ 8 h 10054"/>
                <a:gd name="connsiteX2" fmla="*/ 3775 w 10081"/>
                <a:gd name="connsiteY2" fmla="*/ 54 h 10054"/>
                <a:gd name="connsiteX3" fmla="*/ 0 w 10081"/>
                <a:gd name="connsiteY3" fmla="*/ 9416 h 10054"/>
                <a:gd name="connsiteX4" fmla="*/ 2148 w 10081"/>
                <a:gd name="connsiteY4" fmla="*/ 10054 h 10054"/>
                <a:gd name="connsiteX0" fmla="*/ 2148 w 10081"/>
                <a:gd name="connsiteY0" fmla="*/ 10054 h 10054"/>
                <a:gd name="connsiteX1" fmla="*/ 10071 w 10081"/>
                <a:gd name="connsiteY1" fmla="*/ 8 h 10054"/>
                <a:gd name="connsiteX2" fmla="*/ 3775 w 10081"/>
                <a:gd name="connsiteY2" fmla="*/ 54 h 10054"/>
                <a:gd name="connsiteX3" fmla="*/ 0 w 10081"/>
                <a:gd name="connsiteY3" fmla="*/ 9416 h 10054"/>
                <a:gd name="connsiteX4" fmla="*/ 2148 w 10081"/>
                <a:gd name="connsiteY4" fmla="*/ 10054 h 10054"/>
                <a:gd name="connsiteX0" fmla="*/ 2148 w 10081"/>
                <a:gd name="connsiteY0" fmla="*/ 10054 h 10054"/>
                <a:gd name="connsiteX1" fmla="*/ 10071 w 10081"/>
                <a:gd name="connsiteY1" fmla="*/ 8 h 10054"/>
                <a:gd name="connsiteX2" fmla="*/ 3775 w 10081"/>
                <a:gd name="connsiteY2" fmla="*/ 54 h 10054"/>
                <a:gd name="connsiteX3" fmla="*/ 0 w 10081"/>
                <a:gd name="connsiteY3" fmla="*/ 9416 h 10054"/>
                <a:gd name="connsiteX4" fmla="*/ 2148 w 10081"/>
                <a:gd name="connsiteY4" fmla="*/ 10054 h 10054"/>
                <a:gd name="connsiteX0" fmla="*/ 2129 w 10062"/>
                <a:gd name="connsiteY0" fmla="*/ 10054 h 10267"/>
                <a:gd name="connsiteX1" fmla="*/ 10052 w 10062"/>
                <a:gd name="connsiteY1" fmla="*/ 8 h 10267"/>
                <a:gd name="connsiteX2" fmla="*/ 3756 w 10062"/>
                <a:gd name="connsiteY2" fmla="*/ 54 h 10267"/>
                <a:gd name="connsiteX3" fmla="*/ 0 w 10062"/>
                <a:gd name="connsiteY3" fmla="*/ 10054 h 10267"/>
                <a:gd name="connsiteX4" fmla="*/ 2129 w 10062"/>
                <a:gd name="connsiteY4" fmla="*/ 10054 h 10267"/>
                <a:gd name="connsiteX0" fmla="*/ 2131 w 10064"/>
                <a:gd name="connsiteY0" fmla="*/ 10054 h 10382"/>
                <a:gd name="connsiteX1" fmla="*/ 10054 w 10064"/>
                <a:gd name="connsiteY1" fmla="*/ 8 h 10382"/>
                <a:gd name="connsiteX2" fmla="*/ 3758 w 10064"/>
                <a:gd name="connsiteY2" fmla="*/ 54 h 10382"/>
                <a:gd name="connsiteX3" fmla="*/ 2 w 10064"/>
                <a:gd name="connsiteY3" fmla="*/ 10054 h 10382"/>
                <a:gd name="connsiteX4" fmla="*/ 2131 w 10064"/>
                <a:gd name="connsiteY4" fmla="*/ 10054 h 10382"/>
                <a:gd name="connsiteX0" fmla="*/ 2131 w 10064"/>
                <a:gd name="connsiteY0" fmla="*/ 10054 h 10382"/>
                <a:gd name="connsiteX1" fmla="*/ 10054 w 10064"/>
                <a:gd name="connsiteY1" fmla="*/ 8 h 10382"/>
                <a:gd name="connsiteX2" fmla="*/ 3758 w 10064"/>
                <a:gd name="connsiteY2" fmla="*/ 54 h 10382"/>
                <a:gd name="connsiteX3" fmla="*/ 2 w 10064"/>
                <a:gd name="connsiteY3" fmla="*/ 10054 h 10382"/>
                <a:gd name="connsiteX4" fmla="*/ 2131 w 10064"/>
                <a:gd name="connsiteY4" fmla="*/ 10054 h 10382"/>
                <a:gd name="connsiteX0" fmla="*/ 2131 w 10064"/>
                <a:gd name="connsiteY0" fmla="*/ 10054 h 10389"/>
                <a:gd name="connsiteX1" fmla="*/ 10054 w 10064"/>
                <a:gd name="connsiteY1" fmla="*/ 8 h 10389"/>
                <a:gd name="connsiteX2" fmla="*/ 3758 w 10064"/>
                <a:gd name="connsiteY2" fmla="*/ 54 h 10389"/>
                <a:gd name="connsiteX3" fmla="*/ 2 w 10064"/>
                <a:gd name="connsiteY3" fmla="*/ 10061 h 10389"/>
                <a:gd name="connsiteX4" fmla="*/ 2131 w 10064"/>
                <a:gd name="connsiteY4" fmla="*/ 10054 h 10389"/>
                <a:gd name="connsiteX0" fmla="*/ 2131 w 10064"/>
                <a:gd name="connsiteY0" fmla="*/ 10054 h 10389"/>
                <a:gd name="connsiteX1" fmla="*/ 10054 w 10064"/>
                <a:gd name="connsiteY1" fmla="*/ 8 h 10389"/>
                <a:gd name="connsiteX2" fmla="*/ 3758 w 10064"/>
                <a:gd name="connsiteY2" fmla="*/ 54 h 10389"/>
                <a:gd name="connsiteX3" fmla="*/ 2 w 10064"/>
                <a:gd name="connsiteY3" fmla="*/ 10061 h 10389"/>
                <a:gd name="connsiteX4" fmla="*/ 2131 w 10064"/>
                <a:gd name="connsiteY4" fmla="*/ 10054 h 10389"/>
                <a:gd name="connsiteX0" fmla="*/ 1049 w 8982"/>
                <a:gd name="connsiteY0" fmla="*/ 10054 h 10062"/>
                <a:gd name="connsiteX1" fmla="*/ 8972 w 8982"/>
                <a:gd name="connsiteY1" fmla="*/ 8 h 10062"/>
                <a:gd name="connsiteX2" fmla="*/ 2676 w 8982"/>
                <a:gd name="connsiteY2" fmla="*/ 54 h 10062"/>
                <a:gd name="connsiteX3" fmla="*/ 1049 w 8982"/>
                <a:gd name="connsiteY3" fmla="*/ 10054 h 10062"/>
                <a:gd name="connsiteX0" fmla="*/ 0 w 8832"/>
                <a:gd name="connsiteY0" fmla="*/ 9992 h 9992"/>
                <a:gd name="connsiteX1" fmla="*/ 8821 w 8832"/>
                <a:gd name="connsiteY1" fmla="*/ 8 h 9992"/>
                <a:gd name="connsiteX2" fmla="*/ 1811 w 8832"/>
                <a:gd name="connsiteY2" fmla="*/ 54 h 9992"/>
                <a:gd name="connsiteX3" fmla="*/ 0 w 8832"/>
                <a:gd name="connsiteY3" fmla="*/ 9992 h 9992"/>
                <a:gd name="connsiteX0" fmla="*/ 0 w 8840"/>
                <a:gd name="connsiteY0" fmla="*/ 57734 h 57734"/>
                <a:gd name="connsiteX1" fmla="*/ 8828 w 8840"/>
                <a:gd name="connsiteY1" fmla="*/ 8 h 57734"/>
                <a:gd name="connsiteX2" fmla="*/ 890 w 8840"/>
                <a:gd name="connsiteY2" fmla="*/ 54 h 57734"/>
                <a:gd name="connsiteX3" fmla="*/ 0 w 8840"/>
                <a:gd name="connsiteY3" fmla="*/ 57734 h 57734"/>
                <a:gd name="connsiteX0" fmla="*/ 0 w 10000"/>
                <a:gd name="connsiteY0" fmla="*/ 10000 h 10000"/>
                <a:gd name="connsiteX1" fmla="*/ 9986 w 10000"/>
                <a:gd name="connsiteY1" fmla="*/ 1 h 10000"/>
                <a:gd name="connsiteX2" fmla="*/ 1007 w 10000"/>
                <a:gd name="connsiteY2" fmla="*/ 9 h 10000"/>
                <a:gd name="connsiteX3" fmla="*/ 479 w 10000"/>
                <a:gd name="connsiteY3" fmla="*/ 5266 h 10000"/>
                <a:gd name="connsiteX4" fmla="*/ 0 w 10000"/>
                <a:gd name="connsiteY4" fmla="*/ 10000 h 10000"/>
                <a:gd name="connsiteX0" fmla="*/ 2242 w 12242"/>
                <a:gd name="connsiteY0" fmla="*/ 10000 h 10000"/>
                <a:gd name="connsiteX1" fmla="*/ 12228 w 12242"/>
                <a:gd name="connsiteY1" fmla="*/ 1 h 10000"/>
                <a:gd name="connsiteX2" fmla="*/ 3249 w 12242"/>
                <a:gd name="connsiteY2" fmla="*/ 9 h 10000"/>
                <a:gd name="connsiteX3" fmla="*/ 160 w 12242"/>
                <a:gd name="connsiteY3" fmla="*/ 5078 h 10000"/>
                <a:gd name="connsiteX4" fmla="*/ 2242 w 12242"/>
                <a:gd name="connsiteY4" fmla="*/ 10000 h 10000"/>
                <a:gd name="connsiteX0" fmla="*/ 2082 w 12082"/>
                <a:gd name="connsiteY0" fmla="*/ 10000 h 10000"/>
                <a:gd name="connsiteX1" fmla="*/ 12068 w 12082"/>
                <a:gd name="connsiteY1" fmla="*/ 1 h 10000"/>
                <a:gd name="connsiteX2" fmla="*/ 3089 w 12082"/>
                <a:gd name="connsiteY2" fmla="*/ 9 h 10000"/>
                <a:gd name="connsiteX3" fmla="*/ 0 w 12082"/>
                <a:gd name="connsiteY3" fmla="*/ 5078 h 10000"/>
                <a:gd name="connsiteX4" fmla="*/ 2082 w 12082"/>
                <a:gd name="connsiteY4" fmla="*/ 10000 h 10000"/>
                <a:gd name="connsiteX0" fmla="*/ 2082 w 12082"/>
                <a:gd name="connsiteY0" fmla="*/ 10000 h 10000"/>
                <a:gd name="connsiteX1" fmla="*/ 12068 w 12082"/>
                <a:gd name="connsiteY1" fmla="*/ 1 h 10000"/>
                <a:gd name="connsiteX2" fmla="*/ 3089 w 12082"/>
                <a:gd name="connsiteY2" fmla="*/ 9 h 10000"/>
                <a:gd name="connsiteX3" fmla="*/ 0 w 12082"/>
                <a:gd name="connsiteY3" fmla="*/ 5078 h 10000"/>
                <a:gd name="connsiteX4" fmla="*/ 2082 w 12082"/>
                <a:gd name="connsiteY4" fmla="*/ 10000 h 10000"/>
                <a:gd name="connsiteX0" fmla="*/ 2082 w 12068"/>
                <a:gd name="connsiteY0" fmla="*/ 9999 h 9999"/>
                <a:gd name="connsiteX1" fmla="*/ 12068 w 12068"/>
                <a:gd name="connsiteY1" fmla="*/ 0 h 9999"/>
                <a:gd name="connsiteX2" fmla="*/ 3089 w 12068"/>
                <a:gd name="connsiteY2" fmla="*/ 8 h 9999"/>
                <a:gd name="connsiteX3" fmla="*/ 0 w 12068"/>
                <a:gd name="connsiteY3" fmla="*/ 5077 h 9999"/>
                <a:gd name="connsiteX4" fmla="*/ 2082 w 12068"/>
                <a:gd name="connsiteY4" fmla="*/ 9999 h 9999"/>
                <a:gd name="connsiteX0" fmla="*/ 3603 w 11878"/>
                <a:gd name="connsiteY0" fmla="*/ 10000 h 10000"/>
                <a:gd name="connsiteX1" fmla="*/ 11878 w 11878"/>
                <a:gd name="connsiteY1" fmla="*/ 0 h 10000"/>
                <a:gd name="connsiteX2" fmla="*/ 4438 w 11878"/>
                <a:gd name="connsiteY2" fmla="*/ 8 h 10000"/>
                <a:gd name="connsiteX3" fmla="*/ 0 w 11878"/>
                <a:gd name="connsiteY3" fmla="*/ 1732 h 10000"/>
                <a:gd name="connsiteX4" fmla="*/ 3603 w 11878"/>
                <a:gd name="connsiteY4" fmla="*/ 10000 h 10000"/>
                <a:gd name="connsiteX0" fmla="*/ 2641 w 11878"/>
                <a:gd name="connsiteY0" fmla="*/ 1760 h 1760"/>
                <a:gd name="connsiteX1" fmla="*/ 11878 w 11878"/>
                <a:gd name="connsiteY1" fmla="*/ 0 h 1760"/>
                <a:gd name="connsiteX2" fmla="*/ 4438 w 11878"/>
                <a:gd name="connsiteY2" fmla="*/ 8 h 1760"/>
                <a:gd name="connsiteX3" fmla="*/ 0 w 11878"/>
                <a:gd name="connsiteY3" fmla="*/ 1732 h 1760"/>
                <a:gd name="connsiteX4" fmla="*/ 2641 w 11878"/>
                <a:gd name="connsiteY4" fmla="*/ 1760 h 1760"/>
                <a:gd name="connsiteX0" fmla="*/ 2223 w 9955"/>
                <a:gd name="connsiteY0" fmla="*/ 10000 h 10000"/>
                <a:gd name="connsiteX1" fmla="*/ 9955 w 9955"/>
                <a:gd name="connsiteY1" fmla="*/ 0 h 10000"/>
                <a:gd name="connsiteX2" fmla="*/ 3736 w 9955"/>
                <a:gd name="connsiteY2" fmla="*/ 45 h 10000"/>
                <a:gd name="connsiteX3" fmla="*/ 0 w 9955"/>
                <a:gd name="connsiteY3" fmla="*/ 9841 h 10000"/>
                <a:gd name="connsiteX4" fmla="*/ 2223 w 9955"/>
                <a:gd name="connsiteY4" fmla="*/ 10000 h 10000"/>
                <a:gd name="connsiteX0" fmla="*/ 2233 w 10000"/>
                <a:gd name="connsiteY0" fmla="*/ 52395 h 52395"/>
                <a:gd name="connsiteX1" fmla="*/ 10000 w 10000"/>
                <a:gd name="connsiteY1" fmla="*/ 42395 h 52395"/>
                <a:gd name="connsiteX2" fmla="*/ 3753 w 10000"/>
                <a:gd name="connsiteY2" fmla="*/ 42440 h 52395"/>
                <a:gd name="connsiteX3" fmla="*/ 0 w 10000"/>
                <a:gd name="connsiteY3" fmla="*/ 0 h 52395"/>
                <a:gd name="connsiteX4" fmla="*/ 2233 w 10000"/>
                <a:gd name="connsiteY4" fmla="*/ 52395 h 52395"/>
                <a:gd name="connsiteX0" fmla="*/ 2233 w 10000"/>
                <a:gd name="connsiteY0" fmla="*/ 93541 h 93541"/>
                <a:gd name="connsiteX1" fmla="*/ 10000 w 10000"/>
                <a:gd name="connsiteY1" fmla="*/ 83541 h 93541"/>
                <a:gd name="connsiteX2" fmla="*/ 4411 w 10000"/>
                <a:gd name="connsiteY2" fmla="*/ 0 h 93541"/>
                <a:gd name="connsiteX3" fmla="*/ 0 w 10000"/>
                <a:gd name="connsiteY3" fmla="*/ 41146 h 93541"/>
                <a:gd name="connsiteX4" fmla="*/ 2233 w 10000"/>
                <a:gd name="connsiteY4" fmla="*/ 93541 h 93541"/>
                <a:gd name="connsiteX0" fmla="*/ 2233 w 10570"/>
                <a:gd name="connsiteY0" fmla="*/ 93541 h 93541"/>
                <a:gd name="connsiteX1" fmla="*/ 10570 w 10570"/>
                <a:gd name="connsiteY1" fmla="*/ 0 h 93541"/>
                <a:gd name="connsiteX2" fmla="*/ 4411 w 10570"/>
                <a:gd name="connsiteY2" fmla="*/ 0 h 93541"/>
                <a:gd name="connsiteX3" fmla="*/ 0 w 10570"/>
                <a:gd name="connsiteY3" fmla="*/ 41146 h 93541"/>
                <a:gd name="connsiteX4" fmla="*/ 2233 w 10570"/>
                <a:gd name="connsiteY4" fmla="*/ 93541 h 93541"/>
                <a:gd name="connsiteX0" fmla="*/ 2788 w 10570"/>
                <a:gd name="connsiteY0" fmla="*/ 17465 h 133740"/>
                <a:gd name="connsiteX1" fmla="*/ 10570 w 10570"/>
                <a:gd name="connsiteY1" fmla="*/ 75129 h 133740"/>
                <a:gd name="connsiteX2" fmla="*/ 4411 w 10570"/>
                <a:gd name="connsiteY2" fmla="*/ 75129 h 133740"/>
                <a:gd name="connsiteX3" fmla="*/ 0 w 10570"/>
                <a:gd name="connsiteY3" fmla="*/ 116275 h 133740"/>
                <a:gd name="connsiteX4" fmla="*/ 2788 w 10570"/>
                <a:gd name="connsiteY4" fmla="*/ 17465 h 133740"/>
                <a:gd name="connsiteX0" fmla="*/ 2233 w 10570"/>
                <a:gd name="connsiteY0" fmla="*/ 41146 h 58611"/>
                <a:gd name="connsiteX1" fmla="*/ 10570 w 10570"/>
                <a:gd name="connsiteY1" fmla="*/ 0 h 58611"/>
                <a:gd name="connsiteX2" fmla="*/ 4411 w 10570"/>
                <a:gd name="connsiteY2" fmla="*/ 0 h 58611"/>
                <a:gd name="connsiteX3" fmla="*/ 0 w 10570"/>
                <a:gd name="connsiteY3" fmla="*/ 41146 h 58611"/>
                <a:gd name="connsiteX4" fmla="*/ 2233 w 10570"/>
                <a:gd name="connsiteY4" fmla="*/ 41146 h 58611"/>
                <a:gd name="connsiteX0" fmla="*/ 2233 w 10570"/>
                <a:gd name="connsiteY0" fmla="*/ 41146 h 41146"/>
                <a:gd name="connsiteX1" fmla="*/ 10570 w 10570"/>
                <a:gd name="connsiteY1" fmla="*/ 0 h 41146"/>
                <a:gd name="connsiteX2" fmla="*/ 4411 w 10570"/>
                <a:gd name="connsiteY2" fmla="*/ 0 h 41146"/>
                <a:gd name="connsiteX3" fmla="*/ 0 w 10570"/>
                <a:gd name="connsiteY3" fmla="*/ 41146 h 41146"/>
                <a:gd name="connsiteX4" fmla="*/ 2233 w 10570"/>
                <a:gd name="connsiteY4" fmla="*/ 41146 h 41146"/>
                <a:gd name="connsiteX0" fmla="*/ 2233 w 10570"/>
                <a:gd name="connsiteY0" fmla="*/ 69167 h 69167"/>
                <a:gd name="connsiteX1" fmla="*/ 10570 w 10570"/>
                <a:gd name="connsiteY1" fmla="*/ 28021 h 69167"/>
                <a:gd name="connsiteX2" fmla="*/ 4486 w 10570"/>
                <a:gd name="connsiteY2" fmla="*/ 0 h 69167"/>
                <a:gd name="connsiteX3" fmla="*/ 0 w 10570"/>
                <a:gd name="connsiteY3" fmla="*/ 69167 h 69167"/>
                <a:gd name="connsiteX4" fmla="*/ 2233 w 10570"/>
                <a:gd name="connsiteY4" fmla="*/ 69167 h 69167"/>
                <a:gd name="connsiteX0" fmla="*/ 2233 w 10593"/>
                <a:gd name="connsiteY0" fmla="*/ 69167 h 69167"/>
                <a:gd name="connsiteX1" fmla="*/ 10593 w 10593"/>
                <a:gd name="connsiteY1" fmla="*/ 0 h 69167"/>
                <a:gd name="connsiteX2" fmla="*/ 4486 w 10593"/>
                <a:gd name="connsiteY2" fmla="*/ 0 h 69167"/>
                <a:gd name="connsiteX3" fmla="*/ 0 w 10593"/>
                <a:gd name="connsiteY3" fmla="*/ 69167 h 69167"/>
                <a:gd name="connsiteX4" fmla="*/ 2233 w 10593"/>
                <a:gd name="connsiteY4" fmla="*/ 69167 h 6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3" h="69167">
                  <a:moveTo>
                    <a:pt x="2233" y="69167"/>
                  </a:moveTo>
                  <a:lnTo>
                    <a:pt x="10593" y="0"/>
                  </a:lnTo>
                  <a:lnTo>
                    <a:pt x="4486" y="0"/>
                  </a:lnTo>
                  <a:lnTo>
                    <a:pt x="0" y="69167"/>
                  </a:lnTo>
                  <a:lnTo>
                    <a:pt x="2233" y="69167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34"/>
            <p:cNvSpPr>
              <a:spLocks/>
            </p:cNvSpPr>
            <p:nvPr/>
          </p:nvSpPr>
          <p:spPr bwMode="auto">
            <a:xfrm flipH="1" flipV="1">
              <a:off x="5162582" y="1193474"/>
              <a:ext cx="3660935" cy="4073686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0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  <a:gd name="connsiteX0" fmla="*/ 0 w 24601"/>
                <a:gd name="connsiteY0" fmla="*/ 10804 h 10804"/>
                <a:gd name="connsiteX1" fmla="*/ 24591 w 24601"/>
                <a:gd name="connsiteY1" fmla="*/ 5816 h 10804"/>
                <a:gd name="connsiteX2" fmla="*/ 24511 w 24601"/>
                <a:gd name="connsiteY2" fmla="*/ 0 h 10804"/>
                <a:gd name="connsiteX3" fmla="*/ 14651 w 24601"/>
                <a:gd name="connsiteY3" fmla="*/ 9007 h 10804"/>
                <a:gd name="connsiteX4" fmla="*/ 0 w 24601"/>
                <a:gd name="connsiteY4" fmla="*/ 10804 h 10804"/>
                <a:gd name="connsiteX0" fmla="*/ 0 w 24601"/>
                <a:gd name="connsiteY0" fmla="*/ 10804 h 10804"/>
                <a:gd name="connsiteX1" fmla="*/ 24591 w 24601"/>
                <a:gd name="connsiteY1" fmla="*/ 5816 h 10804"/>
                <a:gd name="connsiteX2" fmla="*/ 24511 w 24601"/>
                <a:gd name="connsiteY2" fmla="*/ 0 h 10804"/>
                <a:gd name="connsiteX3" fmla="*/ 69 w 24601"/>
                <a:gd name="connsiteY3" fmla="*/ 9853 h 10804"/>
                <a:gd name="connsiteX4" fmla="*/ 0 w 24601"/>
                <a:gd name="connsiteY4" fmla="*/ 10804 h 10804"/>
                <a:gd name="connsiteX0" fmla="*/ 0 w 24511"/>
                <a:gd name="connsiteY0" fmla="*/ 10804 h 10804"/>
                <a:gd name="connsiteX1" fmla="*/ 19392 w 24511"/>
                <a:gd name="connsiteY1" fmla="*/ 10333 h 10804"/>
                <a:gd name="connsiteX2" fmla="*/ 24511 w 24511"/>
                <a:gd name="connsiteY2" fmla="*/ 0 h 10804"/>
                <a:gd name="connsiteX3" fmla="*/ 69 w 24511"/>
                <a:gd name="connsiteY3" fmla="*/ 9853 h 10804"/>
                <a:gd name="connsiteX4" fmla="*/ 0 w 24511"/>
                <a:gd name="connsiteY4" fmla="*/ 10804 h 10804"/>
                <a:gd name="connsiteX0" fmla="*/ 0 w 24511"/>
                <a:gd name="connsiteY0" fmla="*/ 10804 h 10804"/>
                <a:gd name="connsiteX1" fmla="*/ 23784 w 24511"/>
                <a:gd name="connsiteY1" fmla="*/ 8392 h 10804"/>
                <a:gd name="connsiteX2" fmla="*/ 24511 w 24511"/>
                <a:gd name="connsiteY2" fmla="*/ 0 h 10804"/>
                <a:gd name="connsiteX3" fmla="*/ 69 w 24511"/>
                <a:gd name="connsiteY3" fmla="*/ 9853 h 10804"/>
                <a:gd name="connsiteX4" fmla="*/ 0 w 24511"/>
                <a:gd name="connsiteY4" fmla="*/ 10804 h 10804"/>
                <a:gd name="connsiteX0" fmla="*/ 0 w 24511"/>
                <a:gd name="connsiteY0" fmla="*/ 10804 h 10804"/>
                <a:gd name="connsiteX1" fmla="*/ 19203 w 24511"/>
                <a:gd name="connsiteY1" fmla="*/ 10313 h 10804"/>
                <a:gd name="connsiteX2" fmla="*/ 24511 w 24511"/>
                <a:gd name="connsiteY2" fmla="*/ 0 h 10804"/>
                <a:gd name="connsiteX3" fmla="*/ 69 w 24511"/>
                <a:gd name="connsiteY3" fmla="*/ 9853 h 10804"/>
                <a:gd name="connsiteX4" fmla="*/ 0 w 24511"/>
                <a:gd name="connsiteY4" fmla="*/ 10804 h 10804"/>
                <a:gd name="connsiteX0" fmla="*/ 0 w 19213"/>
                <a:gd name="connsiteY0" fmla="*/ 6804 h 6804"/>
                <a:gd name="connsiteX1" fmla="*/ 19203 w 19213"/>
                <a:gd name="connsiteY1" fmla="*/ 6313 h 6804"/>
                <a:gd name="connsiteX2" fmla="*/ 19203 w 19213"/>
                <a:gd name="connsiteY2" fmla="*/ 0 h 6804"/>
                <a:gd name="connsiteX3" fmla="*/ 69 w 19213"/>
                <a:gd name="connsiteY3" fmla="*/ 5853 h 6804"/>
                <a:gd name="connsiteX4" fmla="*/ 0 w 19213"/>
                <a:gd name="connsiteY4" fmla="*/ 6804 h 6804"/>
                <a:gd name="connsiteX0" fmla="*/ 0 w 10000"/>
                <a:gd name="connsiteY0" fmla="*/ 10000 h 10000"/>
                <a:gd name="connsiteX1" fmla="*/ 9995 w 10000"/>
                <a:gd name="connsiteY1" fmla="*/ 9278 h 10000"/>
                <a:gd name="connsiteX2" fmla="*/ 9995 w 10000"/>
                <a:gd name="connsiteY2" fmla="*/ 0 h 10000"/>
                <a:gd name="connsiteX3" fmla="*/ 36 w 10000"/>
                <a:gd name="connsiteY3" fmla="*/ 8602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9995 w 10000"/>
                <a:gd name="connsiteY1" fmla="*/ 9278 h 10000"/>
                <a:gd name="connsiteX2" fmla="*/ 9995 w 10000"/>
                <a:gd name="connsiteY2" fmla="*/ 0 h 10000"/>
                <a:gd name="connsiteX3" fmla="*/ 36 w 10000"/>
                <a:gd name="connsiteY3" fmla="*/ 8602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9995 w 10000"/>
                <a:gd name="connsiteY1" fmla="*/ 9278 h 10000"/>
                <a:gd name="connsiteX2" fmla="*/ 9995 w 10000"/>
                <a:gd name="connsiteY2" fmla="*/ 0 h 10000"/>
                <a:gd name="connsiteX3" fmla="*/ 36 w 10000"/>
                <a:gd name="connsiteY3" fmla="*/ 8602 h 10000"/>
                <a:gd name="connsiteX4" fmla="*/ 0 w 10000"/>
                <a:gd name="connsiteY4" fmla="*/ 10000 h 10000"/>
                <a:gd name="connsiteX0" fmla="*/ 0 w 10000"/>
                <a:gd name="connsiteY0" fmla="*/ 8000 h 8000"/>
                <a:gd name="connsiteX1" fmla="*/ 9995 w 10000"/>
                <a:gd name="connsiteY1" fmla="*/ 7278 h 8000"/>
                <a:gd name="connsiteX2" fmla="*/ 9363 w 10000"/>
                <a:gd name="connsiteY2" fmla="*/ 0 h 8000"/>
                <a:gd name="connsiteX3" fmla="*/ 36 w 10000"/>
                <a:gd name="connsiteY3" fmla="*/ 6602 h 8000"/>
                <a:gd name="connsiteX4" fmla="*/ 0 w 10000"/>
                <a:gd name="connsiteY4" fmla="*/ 8000 h 8000"/>
                <a:gd name="connsiteX0" fmla="*/ 0 w 10000"/>
                <a:gd name="connsiteY0" fmla="*/ 10000 h 10000"/>
                <a:gd name="connsiteX1" fmla="*/ 9995 w 10000"/>
                <a:gd name="connsiteY1" fmla="*/ 9098 h 10000"/>
                <a:gd name="connsiteX2" fmla="*/ 9363 w 10000"/>
                <a:gd name="connsiteY2" fmla="*/ 0 h 10000"/>
                <a:gd name="connsiteX3" fmla="*/ 36 w 10000"/>
                <a:gd name="connsiteY3" fmla="*/ 8253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9995 w 10000"/>
                <a:gd name="connsiteY1" fmla="*/ 9098 h 10000"/>
                <a:gd name="connsiteX2" fmla="*/ 9363 w 10000"/>
                <a:gd name="connsiteY2" fmla="*/ 0 h 10000"/>
                <a:gd name="connsiteX3" fmla="*/ 36 w 10000"/>
                <a:gd name="connsiteY3" fmla="*/ 8253 h 10000"/>
                <a:gd name="connsiteX4" fmla="*/ 0 w 10000"/>
                <a:gd name="connsiteY4" fmla="*/ 10000 h 10000"/>
                <a:gd name="connsiteX0" fmla="*/ 0 w 10000"/>
                <a:gd name="connsiteY0" fmla="*/ 12539 h 12539"/>
                <a:gd name="connsiteX1" fmla="*/ 9995 w 10000"/>
                <a:gd name="connsiteY1" fmla="*/ 11637 h 12539"/>
                <a:gd name="connsiteX2" fmla="*/ 10000 w 10000"/>
                <a:gd name="connsiteY2" fmla="*/ 0 h 12539"/>
                <a:gd name="connsiteX3" fmla="*/ 36 w 10000"/>
                <a:gd name="connsiteY3" fmla="*/ 10792 h 12539"/>
                <a:gd name="connsiteX4" fmla="*/ 0 w 10000"/>
                <a:gd name="connsiteY4" fmla="*/ 12539 h 12539"/>
                <a:gd name="connsiteX0" fmla="*/ 0 w 10028"/>
                <a:gd name="connsiteY0" fmla="*/ 12539 h 12539"/>
                <a:gd name="connsiteX1" fmla="*/ 9995 w 10028"/>
                <a:gd name="connsiteY1" fmla="*/ 11637 h 12539"/>
                <a:gd name="connsiteX2" fmla="*/ 10000 w 10028"/>
                <a:gd name="connsiteY2" fmla="*/ 0 h 12539"/>
                <a:gd name="connsiteX3" fmla="*/ 36 w 10028"/>
                <a:gd name="connsiteY3" fmla="*/ 10792 h 12539"/>
                <a:gd name="connsiteX4" fmla="*/ 0 w 10028"/>
                <a:gd name="connsiteY4" fmla="*/ 12539 h 12539"/>
                <a:gd name="connsiteX0" fmla="*/ 0 w 11749"/>
                <a:gd name="connsiteY0" fmla="*/ 14529 h 14529"/>
                <a:gd name="connsiteX1" fmla="*/ 9995 w 11749"/>
                <a:gd name="connsiteY1" fmla="*/ 13627 h 14529"/>
                <a:gd name="connsiteX2" fmla="*/ 11721 w 11749"/>
                <a:gd name="connsiteY2" fmla="*/ 0 h 14529"/>
                <a:gd name="connsiteX3" fmla="*/ 36 w 11749"/>
                <a:gd name="connsiteY3" fmla="*/ 12782 h 14529"/>
                <a:gd name="connsiteX4" fmla="*/ 0 w 11749"/>
                <a:gd name="connsiteY4" fmla="*/ 14529 h 14529"/>
                <a:gd name="connsiteX0" fmla="*/ 0 w 11721"/>
                <a:gd name="connsiteY0" fmla="*/ 14529 h 14529"/>
                <a:gd name="connsiteX1" fmla="*/ 9995 w 11721"/>
                <a:gd name="connsiteY1" fmla="*/ 13627 h 14529"/>
                <a:gd name="connsiteX2" fmla="*/ 11721 w 11721"/>
                <a:gd name="connsiteY2" fmla="*/ 0 h 14529"/>
                <a:gd name="connsiteX3" fmla="*/ 36 w 11721"/>
                <a:gd name="connsiteY3" fmla="*/ 12782 h 14529"/>
                <a:gd name="connsiteX4" fmla="*/ 0 w 11721"/>
                <a:gd name="connsiteY4" fmla="*/ 14529 h 14529"/>
                <a:gd name="connsiteX0" fmla="*/ 26 w 11747"/>
                <a:gd name="connsiteY0" fmla="*/ 14529 h 14529"/>
                <a:gd name="connsiteX1" fmla="*/ 10021 w 11747"/>
                <a:gd name="connsiteY1" fmla="*/ 13627 h 14529"/>
                <a:gd name="connsiteX2" fmla="*/ 11747 w 11747"/>
                <a:gd name="connsiteY2" fmla="*/ 0 h 14529"/>
                <a:gd name="connsiteX3" fmla="*/ 26 w 11747"/>
                <a:gd name="connsiteY3" fmla="*/ 9721 h 14529"/>
                <a:gd name="connsiteX4" fmla="*/ 26 w 11747"/>
                <a:gd name="connsiteY4" fmla="*/ 14529 h 14529"/>
                <a:gd name="connsiteX0" fmla="*/ 25 w 11747"/>
                <a:gd name="connsiteY0" fmla="*/ 11540 h 13627"/>
                <a:gd name="connsiteX1" fmla="*/ 10021 w 11747"/>
                <a:gd name="connsiteY1" fmla="*/ 13627 h 13627"/>
                <a:gd name="connsiteX2" fmla="*/ 11747 w 11747"/>
                <a:gd name="connsiteY2" fmla="*/ 0 h 13627"/>
                <a:gd name="connsiteX3" fmla="*/ 26 w 11747"/>
                <a:gd name="connsiteY3" fmla="*/ 9721 h 13627"/>
                <a:gd name="connsiteX4" fmla="*/ 25 w 11747"/>
                <a:gd name="connsiteY4" fmla="*/ 11540 h 13627"/>
                <a:gd name="connsiteX0" fmla="*/ 0 w 11722"/>
                <a:gd name="connsiteY0" fmla="*/ 11540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9721 h 13627"/>
                <a:gd name="connsiteX4" fmla="*/ 0 w 11722"/>
                <a:gd name="connsiteY4" fmla="*/ 11540 h 13627"/>
                <a:gd name="connsiteX0" fmla="*/ 0 w 11722"/>
                <a:gd name="connsiteY0" fmla="*/ 11540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9721 h 13627"/>
                <a:gd name="connsiteX4" fmla="*/ 0 w 11722"/>
                <a:gd name="connsiteY4" fmla="*/ 11540 h 13627"/>
                <a:gd name="connsiteX0" fmla="*/ 0 w 11722"/>
                <a:gd name="connsiteY0" fmla="*/ 11540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9721 h 13627"/>
                <a:gd name="connsiteX4" fmla="*/ 0 w 11722"/>
                <a:gd name="connsiteY4" fmla="*/ 11540 h 13627"/>
                <a:gd name="connsiteX0" fmla="*/ 0 w 11722"/>
                <a:gd name="connsiteY0" fmla="*/ 11540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9721 h 13627"/>
                <a:gd name="connsiteX4" fmla="*/ 0 w 11722"/>
                <a:gd name="connsiteY4" fmla="*/ 11540 h 13627"/>
                <a:gd name="connsiteX0" fmla="*/ 0 w 11722"/>
                <a:gd name="connsiteY0" fmla="*/ 11540 h 19561"/>
                <a:gd name="connsiteX1" fmla="*/ 9996 w 11722"/>
                <a:gd name="connsiteY1" fmla="*/ 19561 h 19561"/>
                <a:gd name="connsiteX2" fmla="*/ 11722 w 11722"/>
                <a:gd name="connsiteY2" fmla="*/ 0 h 19561"/>
                <a:gd name="connsiteX3" fmla="*/ 1 w 11722"/>
                <a:gd name="connsiteY3" fmla="*/ 9721 h 19561"/>
                <a:gd name="connsiteX4" fmla="*/ 0 w 11722"/>
                <a:gd name="connsiteY4" fmla="*/ 11540 h 19561"/>
                <a:gd name="connsiteX0" fmla="*/ 0 w 11722"/>
                <a:gd name="connsiteY0" fmla="*/ 5606 h 13627"/>
                <a:gd name="connsiteX1" fmla="*/ 9996 w 11722"/>
                <a:gd name="connsiteY1" fmla="*/ 13627 h 13627"/>
                <a:gd name="connsiteX2" fmla="*/ 11722 w 11722"/>
                <a:gd name="connsiteY2" fmla="*/ 0 h 13627"/>
                <a:gd name="connsiteX3" fmla="*/ 1 w 11722"/>
                <a:gd name="connsiteY3" fmla="*/ 3787 h 13627"/>
                <a:gd name="connsiteX4" fmla="*/ 0 w 11722"/>
                <a:gd name="connsiteY4" fmla="*/ 5606 h 13627"/>
                <a:gd name="connsiteX0" fmla="*/ 0 w 11722"/>
                <a:gd name="connsiteY0" fmla="*/ 8185 h 16206"/>
                <a:gd name="connsiteX1" fmla="*/ 9996 w 11722"/>
                <a:gd name="connsiteY1" fmla="*/ 16206 h 16206"/>
                <a:gd name="connsiteX2" fmla="*/ 11722 w 11722"/>
                <a:gd name="connsiteY2" fmla="*/ 0 h 16206"/>
                <a:gd name="connsiteX3" fmla="*/ 1 w 11722"/>
                <a:gd name="connsiteY3" fmla="*/ 6366 h 16206"/>
                <a:gd name="connsiteX4" fmla="*/ 0 w 11722"/>
                <a:gd name="connsiteY4" fmla="*/ 8185 h 16206"/>
                <a:gd name="connsiteX0" fmla="*/ 0 w 11722"/>
                <a:gd name="connsiteY0" fmla="*/ 6367 h 14388"/>
                <a:gd name="connsiteX1" fmla="*/ 9996 w 11722"/>
                <a:gd name="connsiteY1" fmla="*/ 14388 h 14388"/>
                <a:gd name="connsiteX2" fmla="*/ 11722 w 11722"/>
                <a:gd name="connsiteY2" fmla="*/ 0 h 14388"/>
                <a:gd name="connsiteX3" fmla="*/ 1 w 11722"/>
                <a:gd name="connsiteY3" fmla="*/ 4548 h 14388"/>
                <a:gd name="connsiteX4" fmla="*/ 0 w 11722"/>
                <a:gd name="connsiteY4" fmla="*/ 6367 h 14388"/>
                <a:gd name="connsiteX0" fmla="*/ 0 w 11955"/>
                <a:gd name="connsiteY0" fmla="*/ 8185 h 16206"/>
                <a:gd name="connsiteX1" fmla="*/ 9996 w 11955"/>
                <a:gd name="connsiteY1" fmla="*/ 16206 h 16206"/>
                <a:gd name="connsiteX2" fmla="*/ 11955 w 11955"/>
                <a:gd name="connsiteY2" fmla="*/ 0 h 16206"/>
                <a:gd name="connsiteX3" fmla="*/ 1 w 11955"/>
                <a:gd name="connsiteY3" fmla="*/ 6366 h 16206"/>
                <a:gd name="connsiteX4" fmla="*/ 0 w 11955"/>
                <a:gd name="connsiteY4" fmla="*/ 8185 h 1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5" h="16206">
                  <a:moveTo>
                    <a:pt x="0" y="8185"/>
                  </a:moveTo>
                  <a:lnTo>
                    <a:pt x="9996" y="16206"/>
                  </a:lnTo>
                  <a:lnTo>
                    <a:pt x="11955" y="0"/>
                  </a:lnTo>
                  <a:lnTo>
                    <a:pt x="1" y="6366"/>
                  </a:lnTo>
                  <a:cubicBezTo>
                    <a:pt x="1" y="6972"/>
                    <a:pt x="0" y="7579"/>
                    <a:pt x="0" y="8185"/>
                  </a:cubicBez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Round Diagonal Corner Rectangle 26"/>
            <p:cNvSpPr/>
            <p:nvPr/>
          </p:nvSpPr>
          <p:spPr bwMode="auto">
            <a:xfrm>
              <a:off x="221796" y="1193474"/>
              <a:ext cx="5540829" cy="4073652"/>
            </a:xfrm>
            <a:prstGeom prst="round2Diag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609600" lvl="1" indent="-609600" algn="ctr">
                <a:spcBef>
                  <a:spcPct val="20000"/>
                </a:spcBef>
                <a:defRPr/>
              </a:pP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 instructions that are …</a:t>
              </a:r>
            </a:p>
            <a:p>
              <a:pPr marL="234950" lvl="1" indent="-2349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34950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i="1" dirty="0" smtClean="0">
                  <a:latin typeface="Courier New" pitchFamily="49" charset="0"/>
                  <a:cs typeface="Courier New" pitchFamily="49" charset="0"/>
                </a:rPr>
                <a:t>Symptom-generating</a:t>
              </a:r>
            </a:p>
            <a:p>
              <a:pPr marL="692150" lvl="1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Instructions that can aid in detecting the presence of a soft-error</a:t>
              </a:r>
            </a:p>
            <a:p>
              <a:pPr marL="692150" lvl="1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Used during vulnerability analysis</a:t>
              </a:r>
            </a:p>
            <a:p>
              <a:pPr marL="692150" lvl="1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endParaRPr lang="en-US" b="1" dirty="0" smtClean="0"/>
            </a:p>
            <a:p>
              <a:pPr marL="234950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i="1" dirty="0" smtClean="0">
                  <a:latin typeface="Courier New" pitchFamily="49" charset="0"/>
                  <a:cs typeface="Courier New" pitchFamily="49" charset="0"/>
                </a:rPr>
                <a:t>High-value</a:t>
              </a:r>
            </a:p>
            <a:p>
              <a:pPr marL="692150" lvl="1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Instructions that affect “correct” program execution (user-visible output)</a:t>
              </a:r>
            </a:p>
            <a:p>
              <a:pPr marL="692150" lvl="1" indent="-234950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b="1" dirty="0" smtClean="0"/>
                <a:t>Used during selective code duplication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"/>
</p:tagLst>
</file>

<file path=ppt/theme/theme1.xml><?xml version="1.0" encoding="utf-8"?>
<a:theme xmlns:a="http://schemas.openxmlformats.org/drawingml/2006/main" name="1_shuguang_ppt">
  <a:themeElements>
    <a:clrScheme name="1_shuguang_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huguang_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huguang_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uguang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sfeng-micro07</Template>
  <TotalTime>23565</TotalTime>
  <Words>1495</Words>
  <Application>Microsoft Office PowerPoint</Application>
  <PresentationFormat>On-screen Show (4:3)</PresentationFormat>
  <Paragraphs>537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1_shuguang_ppt</vt:lpstr>
      <vt:lpstr>Slide 1</vt:lpstr>
      <vt:lpstr>The Problem . . . </vt:lpstr>
      <vt:lpstr>Soft error rate (SER)</vt:lpstr>
      <vt:lpstr>Traditional Architecture Solutions</vt:lpstr>
      <vt:lpstr>Shoestring</vt:lpstr>
      <vt:lpstr>Shoestring</vt:lpstr>
      <vt:lpstr>Shoestring: System Components</vt:lpstr>
      <vt:lpstr>Shoestring: Compilation</vt:lpstr>
      <vt:lpstr>Preliminary Classification</vt:lpstr>
      <vt:lpstr>Preliminary Classification: Symptom-generating</vt:lpstr>
      <vt:lpstr>Preliminary Classification: High-value</vt:lpstr>
      <vt:lpstr>Vulnerability Analysis</vt:lpstr>
      <vt:lpstr>Vulnerability Analysis</vt:lpstr>
      <vt:lpstr>Vulnerability Analysis</vt:lpstr>
      <vt:lpstr>Vulnerability Analysis</vt:lpstr>
      <vt:lpstr>Selective Code Duplication</vt:lpstr>
      <vt:lpstr>Selective Code Duplication</vt:lpstr>
      <vt:lpstr>Evaluation Methodology</vt:lpstr>
      <vt:lpstr>Coverage: w/ Symptoms Only</vt:lpstr>
      <vt:lpstr>Coverage: w/ Symptoms and Duplication</vt:lpstr>
      <vt:lpstr>Runtime Overhead</vt:lpstr>
      <vt:lpstr>Conclusions</vt:lpstr>
      <vt:lpstr>Questions?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Shoestring: Probabilistic Reliability on the Cheap</dc:title>
  <dc:subject>ASPLOS 2010</dc:subject>
  <dc:creator>Shuguang Feng</dc:creator>
  <cp:lastModifiedBy>Shuguang</cp:lastModifiedBy>
  <cp:revision>2431</cp:revision>
  <dcterms:created xsi:type="dcterms:W3CDTF">2006-06-26T20:53:06Z</dcterms:created>
  <dcterms:modified xsi:type="dcterms:W3CDTF">2010-07-07T16:01:43Z</dcterms:modified>
</cp:coreProperties>
</file>