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2"/>
  </p:notesMasterIdLst>
  <p:handoutMasterIdLst>
    <p:handoutMasterId r:id="rId23"/>
  </p:handoutMasterIdLst>
  <p:sldIdLst>
    <p:sldId id="413" r:id="rId2"/>
    <p:sldId id="449" r:id="rId3"/>
    <p:sldId id="432" r:id="rId4"/>
    <p:sldId id="478" r:id="rId5"/>
    <p:sldId id="420" r:id="rId6"/>
    <p:sldId id="422" r:id="rId7"/>
    <p:sldId id="423" r:id="rId8"/>
    <p:sldId id="487" r:id="rId9"/>
    <p:sldId id="436" r:id="rId10"/>
    <p:sldId id="421" r:id="rId11"/>
    <p:sldId id="418" r:id="rId12"/>
    <p:sldId id="433" r:id="rId13"/>
    <p:sldId id="480" r:id="rId14"/>
    <p:sldId id="442" r:id="rId15"/>
    <p:sldId id="493" r:id="rId16"/>
    <p:sldId id="459" r:id="rId17"/>
    <p:sldId id="435" r:id="rId18"/>
    <p:sldId id="479" r:id="rId19"/>
    <p:sldId id="424" r:id="rId20"/>
    <p:sldId id="349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00"/>
    <a:srgbClr val="CCFF66"/>
    <a:srgbClr val="006EC0"/>
    <a:srgbClr val="008AF2"/>
    <a:srgbClr val="FF9966"/>
    <a:srgbClr val="009900"/>
    <a:srgbClr val="CC0000"/>
    <a:srgbClr val="CCFFFF"/>
    <a:srgbClr val="FFBBBB"/>
    <a:srgbClr val="BFFB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0" autoAdjust="0"/>
    <p:restoredTop sz="73367" autoAdjust="0"/>
  </p:normalViewPr>
  <p:slideViewPr>
    <p:cSldViewPr snapToGrid="0">
      <p:cViewPr varScale="1">
        <p:scale>
          <a:sx n="36" d="100"/>
          <a:sy n="36" d="100"/>
        </p:scale>
        <p:origin x="-1614" y="-90"/>
      </p:cViewPr>
      <p:guideLst>
        <p:guide orient="horz" pos="3800"/>
        <p:guide pos="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3" rIns="96648" bIns="48323" numCol="1" anchor="t" anchorCtr="0" compatLnSpc="1">
            <a:prstTxWarp prst="textNoShape">
              <a:avLst/>
            </a:prstTxWarp>
          </a:bodyPr>
          <a:lstStyle>
            <a:lvl1pPr defTabSz="96670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6" y="0"/>
            <a:ext cx="3170254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3" rIns="96648" bIns="48323" numCol="1" anchor="t" anchorCtr="0" compatLnSpc="1">
            <a:prstTxWarp prst="textNoShape">
              <a:avLst/>
            </a:prstTxWarp>
          </a:bodyPr>
          <a:lstStyle>
            <a:lvl1pPr algn="r" defTabSz="96670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0"/>
            <a:ext cx="3170255" cy="4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3" rIns="96648" bIns="48323" numCol="1" anchor="b" anchorCtr="0" compatLnSpc="1">
            <a:prstTxWarp prst="textNoShape">
              <a:avLst/>
            </a:prstTxWarp>
          </a:bodyPr>
          <a:lstStyle>
            <a:lvl1pPr defTabSz="96670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6" y="9120810"/>
            <a:ext cx="3170254" cy="4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3" rIns="96648" bIns="48323" numCol="1" anchor="b" anchorCtr="0" compatLnSpc="1">
            <a:prstTxWarp prst="textNoShape">
              <a:avLst/>
            </a:prstTxWarp>
          </a:bodyPr>
          <a:lstStyle>
            <a:lvl1pPr algn="r" defTabSz="96670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767C317-EEF3-4523-A28D-AD297FC7A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0" tIns="47690" rIns="95380" bIns="47690" numCol="1" anchor="t" anchorCtr="0" compatLnSpc="1">
            <a:prstTxWarp prst="textNoShape">
              <a:avLst/>
            </a:prstTxWarp>
          </a:bodyPr>
          <a:lstStyle>
            <a:lvl1pPr defTabSz="9534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271" y="0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0" tIns="47690" rIns="95380" bIns="47690" numCol="1" anchor="t" anchorCtr="0" compatLnSpc="1">
            <a:prstTxWarp prst="textNoShape">
              <a:avLst/>
            </a:prstTxWarp>
          </a:bodyPr>
          <a:lstStyle>
            <a:lvl1pPr algn="r" defTabSz="9534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6" y="4561232"/>
            <a:ext cx="5851490" cy="432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0" tIns="47690" rIns="95380" bIns="47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59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0" tIns="47690" rIns="95380" bIns="47690" numCol="1" anchor="b" anchorCtr="0" compatLnSpc="1">
            <a:prstTxWarp prst="textNoShape">
              <a:avLst/>
            </a:prstTxWarp>
          </a:bodyPr>
          <a:lstStyle>
            <a:lvl1pPr defTabSz="9534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271" y="9119159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0" tIns="47690" rIns="95380" bIns="47690" numCol="1" anchor="b" anchorCtr="0" compatLnSpc="1">
            <a:prstTxWarp prst="textNoShape">
              <a:avLst/>
            </a:prstTxWarp>
          </a:bodyPr>
          <a:lstStyle>
            <a:lvl1pPr algn="r" defTabSz="9534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4541202-C9D9-49FA-AB57-A7CE4D9AC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DAB9A-DC3B-4ED6-B3C4-B71FB8A6B2E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 defTabSz="956737"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59581-3533-4D2D-AD03-E580AEFB4F4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184" indent="-239184"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C9A71-8E46-498D-93E3-F4342E5887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EC75-DF39-47BA-9830-B0DDA6BD2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37AB0-5B05-45BA-9C91-FE251E26C0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562E3-BFDF-495D-BEDE-1B0212BEB9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450" y="179388"/>
            <a:ext cx="2063750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79388"/>
            <a:ext cx="6038850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110F-84F7-4D83-BDF5-36BAAA3BC2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65EC-5BD6-42C6-8CEC-EA07C810C1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CD2B-EDF2-4E05-B259-4DAA2B2CA8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3B053-6FD0-4B69-B68C-076364D00F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CAA43-6C53-40E4-AC7C-7CAF383561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C6120-625B-416C-BEA5-18CD473BC2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3966-12B5-43FA-8CAD-06D47E9088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9C7F-585F-4CB6-8FA2-7E367F685E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38263"/>
            <a:ext cx="8636000" cy="4749800"/>
          </a:xfrm>
        </p:spPr>
        <p:txBody>
          <a:bodyPr/>
          <a:lstStyle>
            <a:lvl1pPr>
              <a:defRPr sz="2400"/>
            </a:lvl1pPr>
            <a:lvl2pPr>
              <a:buFont typeface="Courier New" pitchFamily="49" charset="0"/>
              <a:buChar char="o"/>
              <a:defRPr sz="2000"/>
            </a:lvl2pPr>
            <a:lvl3pPr>
              <a:buFont typeface="Wingdings" pitchFamily="2" charset="2"/>
              <a:buChar char="Ø"/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EB7CF-B685-43E6-9974-E3A1D5B9B2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21314" y="6386286"/>
            <a:ext cx="1905000" cy="457200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6CFD-B105-44BF-A15F-3A63CD9697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9530B-5990-403A-B4E1-E96EF55A07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912F4-1C19-496D-B1D8-2902F492C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7F7C-25BC-49C8-BA5C-B3047C9F52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740E4-C9AD-44E9-8C53-DAF508CE72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836C-F16F-43FD-9A26-AE4A016B8D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AE38E-46A8-442F-949B-91D8A734B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8854-25DF-4576-9D45-FE0E5B647B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18228-C90D-43AF-A951-DA2D59B87D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0418F-DD89-42E3-9D4C-F87840594B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C8C4-25B6-401E-AD21-65D96FE95E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1F2F-5DDC-496E-8E42-7E3D254018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F9571-09C6-44DD-B7E4-A3AE854804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F06E2-A57D-4FB3-B7A8-12D101137E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9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8100"/>
            <a:ext cx="28956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DB5EE5F6-1269-4702-9B61-A6B55AD0EA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9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89A7503-F225-4B1C-8141-13B9E6CAA8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9080" name="Text Box 8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1" name="Line 9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CSeal"/>
          <p:cNvPicPr>
            <a:picLocks noChangeAspect="1" noChangeArrowheads="1"/>
          </p:cNvPicPr>
          <p:nvPr/>
        </p:nvPicPr>
        <p:blipFill>
          <a:blip r:embed="rId17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99085" name="Text Box 13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6" descr="CSeal"/>
          <p:cNvPicPr>
            <a:picLocks noChangeAspect="1" noChangeArrowheads="1"/>
          </p:cNvPicPr>
          <p:nvPr/>
        </p:nvPicPr>
        <p:blipFill>
          <a:blip r:embed="rId17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2"/>
          <p:cNvSpPr>
            <a:spLocks noChangeArrowheads="1"/>
          </p:cNvSpPr>
          <p:nvPr userDrawn="1"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Text Box 13"/>
          <p:cNvSpPr txBox="1">
            <a:spLocks noChangeArrowheads="1"/>
          </p:cNvSpPr>
          <p:nvPr userDrawn="1"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19" name="Line 14"/>
          <p:cNvSpPr>
            <a:spLocks noChangeShapeType="1"/>
          </p:cNvSpPr>
          <p:nvPr userDrawn="1"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" name="Picture 15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 descr="CSeal"/>
          <p:cNvPicPr>
            <a:picLocks noChangeAspect="1" noChangeArrowheads="1"/>
          </p:cNvPicPr>
          <p:nvPr userDrawn="1"/>
        </p:nvPicPr>
        <p:blipFill>
          <a:blip r:embed="rId17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01663" y="2175650"/>
            <a:ext cx="7931150" cy="108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3200" b="1" dirty="0" smtClean="0"/>
              <a:t>Architectures </a:t>
            </a:r>
            <a:r>
              <a:rPr lang="en-US" sz="3200" b="1" dirty="0"/>
              <a:t>in High Defect </a:t>
            </a:r>
            <a:endParaRPr lang="en-US" sz="3200" b="1" dirty="0" smtClean="0"/>
          </a:p>
          <a:p>
            <a:pPr algn="ctr">
              <a:spcBef>
                <a:spcPts val="0"/>
              </a:spcBef>
            </a:pPr>
            <a:r>
              <a:rPr lang="en-US" sz="3200" b="1" dirty="0" smtClean="0"/>
              <a:t>Density Technologies</a:t>
            </a:r>
            <a:endParaRPr lang="en-US" sz="3200" b="1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169333" y="5747658"/>
            <a:ext cx="3604759" cy="44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 dirty="0" smtClean="0"/>
              <a:t>Micro-42</a:t>
            </a:r>
            <a:endParaRPr lang="en-US" sz="20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483047" y="5762171"/>
            <a:ext cx="2472644" cy="42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2000" b="1" dirty="0" smtClean="0"/>
              <a:t>December 14, 2009</a:t>
            </a:r>
            <a:endParaRPr lang="en-US" sz="2000" b="1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01663" y="1427479"/>
            <a:ext cx="7931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6000" b="1" dirty="0">
                <a:solidFill>
                  <a:srgbClr val="CC0000"/>
                </a:solidFill>
                <a:latin typeface="Colonna MT" pitchFamily="82" charset="0"/>
              </a:rPr>
              <a:t>Z</a:t>
            </a:r>
            <a:r>
              <a:rPr lang="en-US" sz="3200" b="1" dirty="0"/>
              <a:t>ereh</a:t>
            </a:r>
            <a:r>
              <a:rPr lang="en-US" sz="6000" b="1" dirty="0">
                <a:solidFill>
                  <a:srgbClr val="009900"/>
                </a:solidFill>
                <a:latin typeface="Colonna MT" pitchFamily="82" charset="0"/>
              </a:rPr>
              <a:t>C</a:t>
            </a:r>
            <a:r>
              <a:rPr lang="en-US" sz="3200" b="1" dirty="0"/>
              <a:t>ache: Armoring </a:t>
            </a:r>
            <a:r>
              <a:rPr lang="en-US" sz="3200" b="1" dirty="0" smtClean="0"/>
              <a:t>Cache</a:t>
            </a:r>
            <a:endParaRPr lang="en-US" sz="20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24089" y="3849512"/>
            <a:ext cx="750587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b="1" dirty="0" err="1"/>
              <a:t>Amin</a:t>
            </a:r>
            <a:r>
              <a:rPr lang="en-US" sz="2000" b="1" dirty="0"/>
              <a:t> </a:t>
            </a:r>
            <a:r>
              <a:rPr lang="en-US" sz="2000" b="1" dirty="0" err="1" smtClean="0"/>
              <a:t>Ansari</a:t>
            </a:r>
            <a:r>
              <a:rPr lang="en-US" sz="2000" dirty="0" smtClean="0"/>
              <a:t>,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Shantanu</a:t>
            </a:r>
            <a:r>
              <a:rPr lang="en-US" sz="2000" dirty="0" smtClean="0"/>
              <a:t> Gupta, </a:t>
            </a:r>
          </a:p>
          <a:p>
            <a:pPr algn="ctr">
              <a:spcBef>
                <a:spcPct val="20000"/>
              </a:spcBef>
            </a:pPr>
            <a:r>
              <a:rPr lang="en-US" sz="2000" dirty="0" err="1" smtClean="0"/>
              <a:t>Shuguang</a:t>
            </a:r>
            <a:r>
              <a:rPr lang="en-US" sz="2000" dirty="0" smtClean="0"/>
              <a:t> </a:t>
            </a:r>
            <a:r>
              <a:rPr lang="en-US" sz="2000" dirty="0" err="1" smtClean="0"/>
              <a:t>Feng</a:t>
            </a:r>
            <a:r>
              <a:rPr lang="en-US" sz="2000" dirty="0" smtClean="0"/>
              <a:t>, and Scott </a:t>
            </a:r>
            <a:r>
              <a:rPr lang="en-US" sz="2000" dirty="0" err="1" smtClean="0"/>
              <a:t>Mahlke</a:t>
            </a:r>
            <a:endParaRPr lang="en-US" sz="2000" dirty="0" smtClean="0"/>
          </a:p>
          <a:p>
            <a:pPr algn="ctr">
              <a:spcBef>
                <a:spcPct val="20000"/>
              </a:spcBef>
            </a:pPr>
            <a:endParaRPr lang="en-US" sz="2000" dirty="0" smtClean="0"/>
          </a:p>
          <a:p>
            <a:pPr algn="ctr">
              <a:spcBef>
                <a:spcPct val="20000"/>
              </a:spcBef>
            </a:pPr>
            <a:r>
              <a:rPr lang="en-US" sz="2400" dirty="0" smtClean="0"/>
              <a:t>University of Michigan, Ann Arbor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>
            <a:stCxn id="4" idx="7"/>
            <a:endCxn id="5" idx="1"/>
          </p:cNvCxnSpPr>
          <p:nvPr/>
        </p:nvCxnSpPr>
        <p:spPr bwMode="auto">
          <a:xfrm rot="5400000" flipH="1" flipV="1">
            <a:off x="2513919" y="61476"/>
            <a:ext cx="1587" cy="2986087"/>
          </a:xfrm>
          <a:prstGeom prst="curvedConnector3">
            <a:avLst>
              <a:gd name="adj1" fmla="val 172063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28"/>
          <p:cNvCxnSpPr>
            <a:stCxn id="6" idx="5"/>
            <a:endCxn id="7" idx="3"/>
          </p:cNvCxnSpPr>
          <p:nvPr/>
        </p:nvCxnSpPr>
        <p:spPr bwMode="auto">
          <a:xfrm rot="16200000" flipH="1">
            <a:off x="2513919" y="2637988"/>
            <a:ext cx="1588" cy="2986087"/>
          </a:xfrm>
          <a:prstGeom prst="curvedConnector3">
            <a:avLst>
              <a:gd name="adj1" fmla="val 172063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 rot="10800000" flipV="1">
            <a:off x="761319" y="1661676"/>
            <a:ext cx="1587" cy="23622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 rot="5400000">
            <a:off x="989919" y="23490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 bwMode="auto">
          <a:xfrm rot="5400000">
            <a:off x="1599519" y="29586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 bwMode="auto">
          <a:xfrm rot="16200000" flipH="1">
            <a:off x="1599519" y="23490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 bwMode="auto">
          <a:xfrm rot="16200000" flipH="1">
            <a:off x="989919" y="29586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 rot="5400000">
            <a:off x="1034369" y="2850713"/>
            <a:ext cx="9144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 bwMode="auto">
          <a:xfrm>
            <a:off x="1034369" y="2850713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>
            <a:off x="3047319" y="23490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 bwMode="auto">
          <a:xfrm rot="5400000">
            <a:off x="3656919" y="29586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 rot="16200000" flipH="1">
            <a:off x="3656919" y="23490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 bwMode="auto">
          <a:xfrm rot="16200000" flipH="1">
            <a:off x="3047319" y="2958663"/>
            <a:ext cx="393700" cy="393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 bwMode="auto">
          <a:xfrm rot="5400000">
            <a:off x="3091769" y="2850713"/>
            <a:ext cx="9144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 bwMode="auto">
          <a:xfrm>
            <a:off x="3091769" y="2850713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45"/>
          <p:cNvCxnSpPr>
            <a:endCxn id="4" idx="6"/>
          </p:cNvCxnSpPr>
          <p:nvPr/>
        </p:nvCxnSpPr>
        <p:spPr bwMode="auto">
          <a:xfrm rot="16200000" flipV="1">
            <a:off x="1484425" y="1243370"/>
            <a:ext cx="1646237" cy="2482850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Oval 381"/>
          <p:cNvSpPr/>
          <p:nvPr/>
        </p:nvSpPr>
        <p:spPr bwMode="auto">
          <a:xfrm>
            <a:off x="5866719" y="3664644"/>
            <a:ext cx="152400" cy="1524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3" name="Oval 382"/>
          <p:cNvSpPr/>
          <p:nvPr/>
        </p:nvSpPr>
        <p:spPr bwMode="auto">
          <a:xfrm>
            <a:off x="5866719" y="3817044"/>
            <a:ext cx="152400" cy="1524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4" name="Oval 383"/>
          <p:cNvSpPr/>
          <p:nvPr/>
        </p:nvSpPr>
        <p:spPr bwMode="auto">
          <a:xfrm>
            <a:off x="5866719" y="3969444"/>
            <a:ext cx="152400" cy="1524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5" name="Oval 384"/>
          <p:cNvSpPr/>
          <p:nvPr/>
        </p:nvSpPr>
        <p:spPr bwMode="auto">
          <a:xfrm>
            <a:off x="5866719" y="4121844"/>
            <a:ext cx="152400" cy="1524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1" name="Oval 410"/>
          <p:cNvSpPr/>
          <p:nvPr/>
        </p:nvSpPr>
        <p:spPr bwMode="auto">
          <a:xfrm>
            <a:off x="5866719" y="1988244"/>
            <a:ext cx="152400" cy="1524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2" name="Oval 411"/>
          <p:cNvSpPr/>
          <p:nvPr/>
        </p:nvSpPr>
        <p:spPr bwMode="auto">
          <a:xfrm>
            <a:off x="5866719" y="3055044"/>
            <a:ext cx="152400" cy="1524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3" name="Oval 412"/>
          <p:cNvSpPr/>
          <p:nvPr/>
        </p:nvSpPr>
        <p:spPr bwMode="auto">
          <a:xfrm>
            <a:off x="5866719" y="2902644"/>
            <a:ext cx="152400" cy="1524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4" name="Oval 413"/>
          <p:cNvSpPr/>
          <p:nvPr/>
        </p:nvSpPr>
        <p:spPr bwMode="auto">
          <a:xfrm>
            <a:off x="5866719" y="2140644"/>
            <a:ext cx="152400" cy="1524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5" name="Oval 414"/>
          <p:cNvSpPr/>
          <p:nvPr/>
        </p:nvSpPr>
        <p:spPr bwMode="auto">
          <a:xfrm>
            <a:off x="5866719" y="2597844"/>
            <a:ext cx="152400" cy="1524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5866719" y="2445444"/>
            <a:ext cx="152400" cy="1524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5866719" y="2293044"/>
            <a:ext cx="152400" cy="1524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8" name="Oval 417"/>
          <p:cNvSpPr/>
          <p:nvPr/>
        </p:nvSpPr>
        <p:spPr bwMode="auto">
          <a:xfrm>
            <a:off x="5866719" y="2750244"/>
            <a:ext cx="152400" cy="1524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21" name="Straight Connector 145"/>
          <p:cNvCxnSpPr>
            <a:endCxn id="4" idx="6"/>
          </p:cNvCxnSpPr>
          <p:nvPr/>
        </p:nvCxnSpPr>
        <p:spPr bwMode="auto">
          <a:xfrm rot="16200000" flipV="1">
            <a:off x="1484425" y="1243370"/>
            <a:ext cx="1036637" cy="1873250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145"/>
          <p:cNvCxnSpPr/>
          <p:nvPr/>
        </p:nvCxnSpPr>
        <p:spPr bwMode="auto">
          <a:xfrm rot="5400000" flipH="1" flipV="1">
            <a:off x="3541825" y="1668820"/>
            <a:ext cx="427037" cy="412750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145"/>
          <p:cNvCxnSpPr/>
          <p:nvPr/>
        </p:nvCxnSpPr>
        <p:spPr bwMode="auto">
          <a:xfrm rot="16200000" flipV="1">
            <a:off x="3541825" y="2081570"/>
            <a:ext cx="1036637" cy="196850"/>
          </a:xfrm>
          <a:prstGeom prst="curvedConnector4">
            <a:avLst>
              <a:gd name="adj1" fmla="val 42645"/>
              <a:gd name="adj2" fmla="val 216488"/>
            </a:avLst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145"/>
          <p:cNvCxnSpPr>
            <a:endCxn id="13" idx="4"/>
          </p:cNvCxnSpPr>
          <p:nvPr/>
        </p:nvCxnSpPr>
        <p:spPr bwMode="auto">
          <a:xfrm rot="16200000" flipV="1">
            <a:off x="3092562" y="2849920"/>
            <a:ext cx="1477963" cy="565150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145"/>
          <p:cNvCxnSpPr>
            <a:endCxn id="77" idx="5"/>
          </p:cNvCxnSpPr>
          <p:nvPr/>
        </p:nvCxnSpPr>
        <p:spPr bwMode="auto">
          <a:xfrm rot="10800000">
            <a:off x="1597931" y="2349063"/>
            <a:ext cx="2363788" cy="1674813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145"/>
          <p:cNvCxnSpPr>
            <a:endCxn id="15" idx="4"/>
          </p:cNvCxnSpPr>
          <p:nvPr/>
        </p:nvCxnSpPr>
        <p:spPr bwMode="auto">
          <a:xfrm rot="5400000" flipH="1" flipV="1">
            <a:off x="3702162" y="3415070"/>
            <a:ext cx="868363" cy="44450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145"/>
          <p:cNvCxnSpPr>
            <a:endCxn id="79" idx="4"/>
          </p:cNvCxnSpPr>
          <p:nvPr/>
        </p:nvCxnSpPr>
        <p:spPr bwMode="auto">
          <a:xfrm rot="10800000">
            <a:off x="1491569" y="3612713"/>
            <a:ext cx="2470150" cy="411163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145"/>
          <p:cNvCxnSpPr>
            <a:endCxn id="76" idx="4"/>
          </p:cNvCxnSpPr>
          <p:nvPr/>
        </p:nvCxnSpPr>
        <p:spPr bwMode="auto">
          <a:xfrm rot="5400000" flipH="1">
            <a:off x="1879712" y="2005370"/>
            <a:ext cx="1128713" cy="3124200"/>
          </a:xfrm>
          <a:prstGeom prst="curvedConnector3">
            <a:avLst>
              <a:gd name="adj1" fmla="val -9014"/>
            </a:avLst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145"/>
          <p:cNvCxnSpPr>
            <a:stCxn id="6" idx="6"/>
            <a:endCxn id="16" idx="4"/>
          </p:cNvCxnSpPr>
          <p:nvPr/>
        </p:nvCxnSpPr>
        <p:spPr bwMode="auto">
          <a:xfrm flipV="1">
            <a:off x="1066119" y="3612713"/>
            <a:ext cx="2482850" cy="411163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145"/>
          <p:cNvCxnSpPr>
            <a:stCxn id="6" idx="6"/>
            <a:endCxn id="8" idx="4"/>
          </p:cNvCxnSpPr>
          <p:nvPr/>
        </p:nvCxnSpPr>
        <p:spPr bwMode="auto">
          <a:xfrm flipV="1">
            <a:off x="1066119" y="3003113"/>
            <a:ext cx="1873250" cy="1020763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145"/>
          <p:cNvCxnSpPr>
            <a:stCxn id="79" idx="6"/>
            <a:endCxn id="8" idx="4"/>
          </p:cNvCxnSpPr>
          <p:nvPr/>
        </p:nvCxnSpPr>
        <p:spPr bwMode="auto">
          <a:xfrm flipV="1">
            <a:off x="1643969" y="3003113"/>
            <a:ext cx="1295400" cy="457200"/>
          </a:xfrm>
          <a:prstGeom prst="curvedConnector2">
            <a:avLst/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145"/>
          <p:cNvCxnSpPr>
            <a:stCxn id="78" idx="6"/>
            <a:endCxn id="8" idx="2"/>
          </p:cNvCxnSpPr>
          <p:nvPr/>
        </p:nvCxnSpPr>
        <p:spPr bwMode="auto">
          <a:xfrm>
            <a:off x="2253569" y="2850713"/>
            <a:ext cx="533400" cy="1588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145"/>
          <p:cNvCxnSpPr/>
          <p:nvPr/>
        </p:nvCxnSpPr>
        <p:spPr bwMode="auto">
          <a:xfrm rot="5400000" flipH="1" flipV="1">
            <a:off x="1910668" y="1669614"/>
            <a:ext cx="3175" cy="2057400"/>
          </a:xfrm>
          <a:prstGeom prst="curvedConnector3">
            <a:avLst>
              <a:gd name="adj1" fmla="val 6595404"/>
            </a:avLst>
          </a:prstGeom>
          <a:ln w="127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35"/>
          <p:cNvCxnSpPr>
            <a:stCxn id="5" idx="6"/>
            <a:endCxn id="7" idx="6"/>
          </p:cNvCxnSpPr>
          <p:nvPr/>
        </p:nvCxnSpPr>
        <p:spPr bwMode="auto">
          <a:xfrm>
            <a:off x="4266519" y="1661676"/>
            <a:ext cx="1587" cy="2362200"/>
          </a:xfrm>
          <a:prstGeom prst="curved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 bwMode="auto">
          <a:xfrm>
            <a:off x="761319" y="1509276"/>
            <a:ext cx="304800" cy="3048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961719" y="1509276"/>
            <a:ext cx="304800" cy="3048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1319" y="3871476"/>
            <a:ext cx="304800" cy="3048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961719" y="3871476"/>
            <a:ext cx="304800" cy="3048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786969" y="2698314"/>
            <a:ext cx="304800" cy="3048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396569" y="2088714"/>
            <a:ext cx="304800" cy="3048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006169" y="2698314"/>
            <a:ext cx="304800" cy="3048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396569" y="3307914"/>
            <a:ext cx="304800" cy="3048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Oval 75"/>
          <p:cNvSpPr/>
          <p:nvPr/>
        </p:nvSpPr>
        <p:spPr bwMode="auto">
          <a:xfrm>
            <a:off x="729569" y="2698314"/>
            <a:ext cx="304800" cy="3048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7" name="Oval 76"/>
          <p:cNvSpPr/>
          <p:nvPr/>
        </p:nvSpPr>
        <p:spPr bwMode="auto">
          <a:xfrm>
            <a:off x="1339169" y="2088714"/>
            <a:ext cx="304800" cy="3048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1948769" y="2698314"/>
            <a:ext cx="304800" cy="3048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9" name="Oval 78"/>
          <p:cNvSpPr/>
          <p:nvPr/>
        </p:nvSpPr>
        <p:spPr bwMode="auto">
          <a:xfrm>
            <a:off x="1339169" y="3307914"/>
            <a:ext cx="304800" cy="3048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54" name="Straight Connector 28"/>
          <p:cNvCxnSpPr>
            <a:stCxn id="4" idx="6"/>
            <a:endCxn id="7" idx="2"/>
          </p:cNvCxnSpPr>
          <p:nvPr/>
        </p:nvCxnSpPr>
        <p:spPr bwMode="auto">
          <a:xfrm>
            <a:off x="1066119" y="1661676"/>
            <a:ext cx="2895600" cy="23622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28"/>
          <p:cNvCxnSpPr/>
          <p:nvPr/>
        </p:nvCxnSpPr>
        <p:spPr bwMode="auto">
          <a:xfrm rot="5400000" flipH="1" flipV="1">
            <a:off x="1332819" y="1242576"/>
            <a:ext cx="2209800" cy="3048000"/>
          </a:xfrm>
          <a:prstGeom prst="curved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28" name="Rectangle 66"/>
          <p:cNvSpPr>
            <a:spLocks noChangeArrowheads="1"/>
          </p:cNvSpPr>
          <p:nvPr/>
        </p:nvSpPr>
        <p:spPr bwMode="auto">
          <a:xfrm>
            <a:off x="3275919" y="1150044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Local BN</a:t>
            </a:r>
            <a:r>
              <a:rPr lang="en-US" sz="1000" baseline="-25000" dirty="0"/>
              <a:t>2</a:t>
            </a:r>
            <a:endParaRPr lang="en-US" sz="1000" dirty="0"/>
          </a:p>
        </p:txBody>
      </p:sp>
      <p:grpSp>
        <p:nvGrpSpPr>
          <p:cNvPr id="251" name="Group 250"/>
          <p:cNvGrpSpPr/>
          <p:nvPr/>
        </p:nvGrpSpPr>
        <p:grpSpPr>
          <a:xfrm>
            <a:off x="2742519" y="1302444"/>
            <a:ext cx="3048000" cy="2971800"/>
            <a:chOff x="5180919" y="1302444"/>
            <a:chExt cx="3048000" cy="2971800"/>
          </a:xfrm>
        </p:grpSpPr>
        <p:sp>
          <p:nvSpPr>
            <p:cNvPr id="185" name="Arc 184"/>
            <p:cNvSpPr/>
            <p:nvPr/>
          </p:nvSpPr>
          <p:spPr bwMode="auto">
            <a:xfrm>
              <a:off x="5180919" y="1302444"/>
              <a:ext cx="1219200" cy="1524000"/>
            </a:xfrm>
            <a:prstGeom prst="arc">
              <a:avLst>
                <a:gd name="adj1" fmla="val 10847260"/>
                <a:gd name="adj2" fmla="val 16068323"/>
              </a:avLst>
            </a:prstGeom>
            <a:ln w="12700" cmpd="sng">
              <a:solidFill>
                <a:schemeClr val="tx1"/>
              </a:solidFill>
              <a:prstDash val="lgDash"/>
              <a:headEnd type="oval" w="med" len="me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86" name="Arc 185"/>
            <p:cNvSpPr/>
            <p:nvPr/>
          </p:nvSpPr>
          <p:spPr bwMode="auto">
            <a:xfrm>
              <a:off x="5333319" y="1454844"/>
              <a:ext cx="914400" cy="990600"/>
            </a:xfrm>
            <a:prstGeom prst="arc">
              <a:avLst>
                <a:gd name="adj1" fmla="val 10847260"/>
                <a:gd name="adj2" fmla="val 16098111"/>
              </a:avLst>
            </a:prstGeom>
            <a:ln w="12700" cmpd="sng">
              <a:solidFill>
                <a:schemeClr val="tx1"/>
              </a:solidFill>
              <a:prstDash val="lgDash"/>
              <a:headEnd type="oval" w="med" len="med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5790519" y="1988244"/>
              <a:ext cx="24384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5790519" y="3664644"/>
              <a:ext cx="2438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720" name="Rectangle 14"/>
            <p:cNvSpPr>
              <a:spLocks noChangeArrowheads="1"/>
            </p:cNvSpPr>
            <p:nvPr/>
          </p:nvSpPr>
          <p:spPr bwMode="auto">
            <a:xfrm>
              <a:off x="5485719" y="19882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1</a:t>
              </a:r>
            </a:p>
          </p:txBody>
        </p:sp>
        <p:sp>
          <p:nvSpPr>
            <p:cNvPr id="29721" name="Rectangle 14"/>
            <p:cNvSpPr>
              <a:spLocks noChangeArrowheads="1"/>
            </p:cNvSpPr>
            <p:nvPr/>
          </p:nvSpPr>
          <p:spPr bwMode="auto">
            <a:xfrm>
              <a:off x="5485719" y="22930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3</a:t>
              </a:r>
            </a:p>
          </p:txBody>
        </p:sp>
        <p:sp>
          <p:nvSpPr>
            <p:cNvPr id="29722" name="Rectangle 14"/>
            <p:cNvSpPr>
              <a:spLocks noChangeArrowheads="1"/>
            </p:cNvSpPr>
            <p:nvPr/>
          </p:nvSpPr>
          <p:spPr bwMode="auto">
            <a:xfrm>
              <a:off x="5485719" y="19882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1</a:t>
              </a:r>
            </a:p>
          </p:txBody>
        </p:sp>
        <p:sp>
          <p:nvSpPr>
            <p:cNvPr id="29723" name="Rectangle 14"/>
            <p:cNvSpPr>
              <a:spLocks noChangeArrowheads="1"/>
            </p:cNvSpPr>
            <p:nvPr/>
          </p:nvSpPr>
          <p:spPr bwMode="auto">
            <a:xfrm>
              <a:off x="5485719" y="25978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5</a:t>
              </a:r>
            </a:p>
          </p:txBody>
        </p:sp>
        <p:sp>
          <p:nvSpPr>
            <p:cNvPr id="29724" name="Rectangle 14"/>
            <p:cNvSpPr>
              <a:spLocks noChangeArrowheads="1"/>
            </p:cNvSpPr>
            <p:nvPr/>
          </p:nvSpPr>
          <p:spPr bwMode="auto">
            <a:xfrm>
              <a:off x="5485719" y="29026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7</a:t>
              </a:r>
            </a:p>
          </p:txBody>
        </p:sp>
        <p:sp>
          <p:nvSpPr>
            <p:cNvPr id="29725" name="Rectangle 14"/>
            <p:cNvSpPr>
              <a:spLocks noChangeArrowheads="1"/>
            </p:cNvSpPr>
            <p:nvPr/>
          </p:nvSpPr>
          <p:spPr bwMode="auto">
            <a:xfrm>
              <a:off x="5485719" y="21406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2</a:t>
              </a:r>
            </a:p>
          </p:txBody>
        </p:sp>
        <p:sp>
          <p:nvSpPr>
            <p:cNvPr id="29726" name="Rectangle 14"/>
            <p:cNvSpPr>
              <a:spLocks noChangeArrowheads="1"/>
            </p:cNvSpPr>
            <p:nvPr/>
          </p:nvSpPr>
          <p:spPr bwMode="auto">
            <a:xfrm>
              <a:off x="5485719" y="24454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4</a:t>
              </a:r>
            </a:p>
          </p:txBody>
        </p:sp>
        <p:sp>
          <p:nvSpPr>
            <p:cNvPr id="29727" name="Rectangle 14"/>
            <p:cNvSpPr>
              <a:spLocks noChangeArrowheads="1"/>
            </p:cNvSpPr>
            <p:nvPr/>
          </p:nvSpPr>
          <p:spPr bwMode="auto">
            <a:xfrm>
              <a:off x="5485719" y="27502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6</a:t>
              </a:r>
            </a:p>
          </p:txBody>
        </p:sp>
        <p:sp>
          <p:nvSpPr>
            <p:cNvPr id="29728" name="Rectangle 14"/>
            <p:cNvSpPr>
              <a:spLocks noChangeArrowheads="1"/>
            </p:cNvSpPr>
            <p:nvPr/>
          </p:nvSpPr>
          <p:spPr bwMode="auto">
            <a:xfrm>
              <a:off x="5485719" y="30550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8</a:t>
              </a:r>
            </a:p>
          </p:txBody>
        </p:sp>
        <p:sp>
          <p:nvSpPr>
            <p:cNvPr id="29729" name="Rectangle 14"/>
            <p:cNvSpPr>
              <a:spLocks noChangeArrowheads="1"/>
            </p:cNvSpPr>
            <p:nvPr/>
          </p:nvSpPr>
          <p:spPr bwMode="auto">
            <a:xfrm>
              <a:off x="5485719" y="36646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a</a:t>
              </a:r>
            </a:p>
          </p:txBody>
        </p:sp>
        <p:sp>
          <p:nvSpPr>
            <p:cNvPr id="29730" name="Rectangle 14"/>
            <p:cNvSpPr>
              <a:spLocks noChangeArrowheads="1"/>
            </p:cNvSpPr>
            <p:nvPr/>
          </p:nvSpPr>
          <p:spPr bwMode="auto">
            <a:xfrm>
              <a:off x="5485719" y="38170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b</a:t>
              </a:r>
            </a:p>
          </p:txBody>
        </p:sp>
        <p:sp>
          <p:nvSpPr>
            <p:cNvPr id="29731" name="Rectangle 14"/>
            <p:cNvSpPr>
              <a:spLocks noChangeArrowheads="1"/>
            </p:cNvSpPr>
            <p:nvPr/>
          </p:nvSpPr>
          <p:spPr bwMode="auto">
            <a:xfrm>
              <a:off x="5485719" y="39694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c</a:t>
              </a:r>
            </a:p>
          </p:txBody>
        </p:sp>
        <p:sp>
          <p:nvSpPr>
            <p:cNvPr id="29732" name="Rectangle 14"/>
            <p:cNvSpPr>
              <a:spLocks noChangeArrowheads="1"/>
            </p:cNvSpPr>
            <p:nvPr/>
          </p:nvSpPr>
          <p:spPr bwMode="auto">
            <a:xfrm>
              <a:off x="5485719" y="4121844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/>
                <a:t>d</a:t>
              </a:r>
            </a:p>
          </p:txBody>
        </p:sp>
        <p:cxnSp>
          <p:nvCxnSpPr>
            <p:cNvPr id="284" name="Straight Connector 283"/>
            <p:cNvCxnSpPr/>
            <p:nvPr/>
          </p:nvCxnSpPr>
          <p:spPr bwMode="auto">
            <a:xfrm rot="10800000" flipV="1">
              <a:off x="5333319" y="2064444"/>
              <a:ext cx="1587" cy="30480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endCxn id="29722" idx="1"/>
            </p:cNvCxnSpPr>
            <p:nvPr/>
          </p:nvCxnSpPr>
          <p:spPr bwMode="auto">
            <a:xfrm>
              <a:off x="5333319" y="2064444"/>
              <a:ext cx="152400" cy="1587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 bwMode="auto">
            <a:xfrm>
              <a:off x="5333319" y="2369244"/>
              <a:ext cx="152400" cy="1587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 bwMode="auto">
            <a:xfrm rot="10800000" flipV="1">
              <a:off x="5333319" y="2674044"/>
              <a:ext cx="1587" cy="30480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 bwMode="auto">
            <a:xfrm rot="10800000" flipV="1">
              <a:off x="5333319" y="2369244"/>
              <a:ext cx="1587" cy="30480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 bwMode="auto">
            <a:xfrm>
              <a:off x="5333319" y="2674044"/>
              <a:ext cx="152400" cy="1587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 bwMode="auto">
            <a:xfrm>
              <a:off x="5333319" y="2978844"/>
              <a:ext cx="152400" cy="1587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 bwMode="auto">
            <a:xfrm rot="10800000" flipV="1">
              <a:off x="5180919" y="2216844"/>
              <a:ext cx="1587" cy="304800"/>
            </a:xfrm>
            <a:prstGeom prst="line">
              <a:avLst/>
            </a:prstGeom>
            <a:ln w="38100">
              <a:solidFill>
                <a:srgbClr val="1D9E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endCxn id="29725" idx="1"/>
            </p:cNvCxnSpPr>
            <p:nvPr/>
          </p:nvCxnSpPr>
          <p:spPr bwMode="auto">
            <a:xfrm>
              <a:off x="5180919" y="2216844"/>
              <a:ext cx="304800" cy="1587"/>
            </a:xfrm>
            <a:prstGeom prst="line">
              <a:avLst/>
            </a:prstGeom>
            <a:ln w="38100">
              <a:solidFill>
                <a:srgbClr val="1D9E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>
              <a:endCxn id="29726" idx="1"/>
            </p:cNvCxnSpPr>
            <p:nvPr/>
          </p:nvCxnSpPr>
          <p:spPr bwMode="auto">
            <a:xfrm>
              <a:off x="5180919" y="2521644"/>
              <a:ext cx="304800" cy="1587"/>
            </a:xfrm>
            <a:prstGeom prst="line">
              <a:avLst/>
            </a:prstGeom>
            <a:ln w="38100">
              <a:solidFill>
                <a:srgbClr val="1D9E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 bwMode="auto">
            <a:xfrm rot="10800000" flipV="1">
              <a:off x="5180919" y="2826444"/>
              <a:ext cx="1587" cy="304800"/>
            </a:xfrm>
            <a:prstGeom prst="line">
              <a:avLst/>
            </a:prstGeom>
            <a:ln w="38100">
              <a:solidFill>
                <a:srgbClr val="1D9E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 bwMode="auto">
            <a:xfrm rot="10800000" flipV="1">
              <a:off x="5180919" y="2521644"/>
              <a:ext cx="1587" cy="304800"/>
            </a:xfrm>
            <a:prstGeom prst="line">
              <a:avLst/>
            </a:prstGeom>
            <a:ln w="38100">
              <a:solidFill>
                <a:srgbClr val="1D9E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>
              <a:endCxn id="29727" idx="1"/>
            </p:cNvCxnSpPr>
            <p:nvPr/>
          </p:nvCxnSpPr>
          <p:spPr bwMode="auto">
            <a:xfrm>
              <a:off x="5180919" y="2826444"/>
              <a:ext cx="304800" cy="1587"/>
            </a:xfrm>
            <a:prstGeom prst="line">
              <a:avLst/>
            </a:prstGeom>
            <a:ln w="38100">
              <a:solidFill>
                <a:srgbClr val="1D9E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endCxn id="29728" idx="1"/>
            </p:cNvCxnSpPr>
            <p:nvPr/>
          </p:nvCxnSpPr>
          <p:spPr bwMode="auto">
            <a:xfrm>
              <a:off x="5180919" y="3131244"/>
              <a:ext cx="304800" cy="1587"/>
            </a:xfrm>
            <a:prstGeom prst="line">
              <a:avLst/>
            </a:prstGeom>
            <a:ln w="38100">
              <a:solidFill>
                <a:srgbClr val="1D9E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" name="Rectangle 308"/>
            <p:cNvSpPr/>
            <p:nvPr/>
          </p:nvSpPr>
          <p:spPr bwMode="auto">
            <a:xfrm>
              <a:off x="5790519" y="1988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6400119" y="1988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7009719" y="1988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7619319" y="1988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5790519" y="2293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6400119" y="2293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009719" y="2293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7619319" y="2293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5790519" y="2140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6400119" y="2140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7009719" y="2140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7619319" y="2140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5790519" y="2445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6400119" y="2445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7009719" y="2445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7619319" y="2445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5790519" y="2750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6400119" y="2750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7009719" y="2750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7619319" y="27502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5790519" y="2597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6400119" y="2597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7009719" y="2597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7619319" y="2597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5790519" y="2902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6400119" y="2902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7009719" y="2902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7619319" y="2902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5790519" y="3055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6400119" y="3055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7009719" y="3055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7619319" y="3055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5790519" y="3817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6400119" y="3817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7009719" y="3817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7619319" y="38170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5790519" y="3664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6400119" y="3664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7009719" y="3664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7619319" y="36646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5790519" y="4121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6400119" y="4121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7009719" y="4121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7619319" y="41218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5790519" y="3969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6400119" y="3969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7009719" y="3969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7619319" y="3969444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5790519" y="30550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6400119" y="19882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7009719" y="36646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7619319" y="30550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6400119" y="38170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7009719" y="25978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5790519" y="21406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5790519" y="39694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6400119" y="39694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7009719" y="29026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7619319" y="24454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6400119" y="22930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5790519" y="27502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7009719" y="41218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7619319" y="27502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71" name="Rectangle 470"/>
            <p:cNvSpPr/>
            <p:nvPr/>
          </p:nvSpPr>
          <p:spPr bwMode="auto">
            <a:xfrm>
              <a:off x="7619319" y="2902644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899" name="Rectangle 66"/>
            <p:cNvSpPr>
              <a:spLocks noChangeArrowheads="1"/>
            </p:cNvSpPr>
            <p:nvPr/>
          </p:nvSpPr>
          <p:spPr bwMode="auto">
            <a:xfrm>
              <a:off x="5714319" y="3359844"/>
              <a:ext cx="914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/>
                <a:t>Spare Cache</a:t>
              </a:r>
            </a:p>
          </p:txBody>
        </p:sp>
        <p:sp>
          <p:nvSpPr>
            <p:cNvPr id="29900" name="Rectangle 66"/>
            <p:cNvSpPr>
              <a:spLocks noChangeArrowheads="1"/>
            </p:cNvSpPr>
            <p:nvPr/>
          </p:nvSpPr>
          <p:spPr bwMode="auto">
            <a:xfrm>
              <a:off x="5714319" y="1683444"/>
              <a:ext cx="914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/>
                <a:t>Main Cache</a:t>
              </a:r>
            </a:p>
          </p:txBody>
        </p:sp>
        <p:cxnSp>
          <p:nvCxnSpPr>
            <p:cNvPr id="196" name="Straight Connector 195"/>
            <p:cNvCxnSpPr/>
            <p:nvPr/>
          </p:nvCxnSpPr>
          <p:spPr bwMode="auto">
            <a:xfrm rot="10800000" flipH="1">
              <a:off x="5790519" y="2293044"/>
              <a:ext cx="2438400" cy="158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 bwMode="auto">
            <a:xfrm rot="10800000" flipH="1">
              <a:off x="5790519" y="2597844"/>
              <a:ext cx="2438400" cy="158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 bwMode="auto">
            <a:xfrm rot="10800000" flipH="1">
              <a:off x="5790519" y="2902644"/>
              <a:ext cx="2438400" cy="158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29" name="Rectangle 66"/>
            <p:cNvSpPr>
              <a:spLocks noChangeArrowheads="1"/>
            </p:cNvSpPr>
            <p:nvPr/>
          </p:nvSpPr>
          <p:spPr bwMode="auto">
            <a:xfrm>
              <a:off x="5714319" y="1302444"/>
              <a:ext cx="914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/>
                <a:t>Local BN</a:t>
              </a:r>
              <a:r>
                <a:rPr lang="en-US" sz="1000" baseline="-25000" dirty="0"/>
                <a:t>1</a:t>
              </a:r>
              <a:endParaRPr lang="en-US" sz="1000" dirty="0"/>
            </a:p>
          </p:txBody>
        </p:sp>
      </p:grpSp>
      <p:sp>
        <p:nvSpPr>
          <p:cNvPr id="187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Construction of Collision Graph</a:t>
            </a:r>
          </a:p>
        </p:txBody>
      </p:sp>
      <p:sp>
        <p:nvSpPr>
          <p:cNvPr id="190" name="Oval 189"/>
          <p:cNvSpPr/>
          <p:nvPr/>
        </p:nvSpPr>
        <p:spPr bwMode="auto">
          <a:xfrm>
            <a:off x="5866719" y="36582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866719" y="38106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5866719" y="39630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 bwMode="auto">
          <a:xfrm>
            <a:off x="5866719" y="41154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5866719" y="19818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5866719" y="30486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5866719" y="28962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5866719" y="21342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5866719" y="25914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5866719" y="24390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5866719" y="22866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 bwMode="auto">
          <a:xfrm>
            <a:off x="5866719" y="2743894"/>
            <a:ext cx="152400" cy="1524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 bwMode="auto">
          <a:xfrm>
            <a:off x="761319" y="1509275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5" name="Oval 234"/>
          <p:cNvSpPr/>
          <p:nvPr/>
        </p:nvSpPr>
        <p:spPr bwMode="auto">
          <a:xfrm>
            <a:off x="3961719" y="1509275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36" name="Oval 235"/>
          <p:cNvSpPr/>
          <p:nvPr/>
        </p:nvSpPr>
        <p:spPr bwMode="auto">
          <a:xfrm>
            <a:off x="761319" y="3871475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37" name="Oval 236"/>
          <p:cNvSpPr/>
          <p:nvPr/>
        </p:nvSpPr>
        <p:spPr bwMode="auto">
          <a:xfrm>
            <a:off x="3961719" y="3871475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8" name="Oval 237"/>
          <p:cNvSpPr/>
          <p:nvPr/>
        </p:nvSpPr>
        <p:spPr bwMode="auto">
          <a:xfrm>
            <a:off x="2786969" y="26983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9" name="Oval 238"/>
          <p:cNvSpPr/>
          <p:nvPr/>
        </p:nvSpPr>
        <p:spPr bwMode="auto">
          <a:xfrm>
            <a:off x="3396569" y="20887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0" name="Oval 239"/>
          <p:cNvSpPr/>
          <p:nvPr/>
        </p:nvSpPr>
        <p:spPr bwMode="auto">
          <a:xfrm>
            <a:off x="4006169" y="26983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1" name="Oval 240"/>
          <p:cNvSpPr/>
          <p:nvPr/>
        </p:nvSpPr>
        <p:spPr bwMode="auto">
          <a:xfrm>
            <a:off x="3396569" y="33079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2" name="Oval 241"/>
          <p:cNvSpPr/>
          <p:nvPr/>
        </p:nvSpPr>
        <p:spPr bwMode="auto">
          <a:xfrm>
            <a:off x="729569" y="26983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43" name="Oval 242"/>
          <p:cNvSpPr/>
          <p:nvPr/>
        </p:nvSpPr>
        <p:spPr bwMode="auto">
          <a:xfrm>
            <a:off x="1339169" y="20887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4" name="Oval 243"/>
          <p:cNvSpPr/>
          <p:nvPr/>
        </p:nvSpPr>
        <p:spPr bwMode="auto">
          <a:xfrm>
            <a:off x="1948769" y="26983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5" name="Oval 244"/>
          <p:cNvSpPr/>
          <p:nvPr/>
        </p:nvSpPr>
        <p:spPr bwMode="auto">
          <a:xfrm>
            <a:off x="1339169" y="3307913"/>
            <a:ext cx="304800" cy="3048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7" name="Slide Number Placeholder 2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48" name="Rectangle 3"/>
          <p:cNvSpPr>
            <a:spLocks noChangeArrowheads="1"/>
          </p:cNvSpPr>
          <p:nvPr/>
        </p:nvSpPr>
        <p:spPr bwMode="auto">
          <a:xfrm>
            <a:off x="297542" y="4542247"/>
            <a:ext cx="8509000" cy="152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An edge exists between two nodes, if the corresponding lines cannot be in the same logical group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Intrinsic edges: bold lines, limitations of network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Fault edges: dotted lines, collision pattern</a:t>
            </a: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274320" y="4663440"/>
            <a:ext cx="8534400" cy="1371600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 •   Lines with the same color in the main/spare cache form</a:t>
            </a:r>
          </a:p>
          <a:p>
            <a:r>
              <a:rPr lang="en-US" sz="2400" dirty="0" smtClean="0"/>
              <a:t>     a single logical group</a:t>
            </a:r>
          </a:p>
          <a:p>
            <a:r>
              <a:rPr lang="en-US" sz="2400" dirty="0" smtClean="0"/>
              <a:t> •   Each logical group contains a single spare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29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6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" grpId="0" animBg="1"/>
      <p:bldP spid="383" grpId="0" animBg="1"/>
      <p:bldP spid="384" grpId="0" animBg="1"/>
      <p:bldP spid="385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15" grpId="0" animBg="1"/>
      <p:bldP spid="29928" grpId="0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8" grpId="0"/>
      <p:bldP spid="1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ight Arrow 148"/>
          <p:cNvSpPr/>
          <p:nvPr/>
        </p:nvSpPr>
        <p:spPr bwMode="auto">
          <a:xfrm>
            <a:off x="3376613" y="3417888"/>
            <a:ext cx="2209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776288" y="2687638"/>
            <a:ext cx="2098675" cy="1039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776288" y="4116388"/>
            <a:ext cx="2098675" cy="520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973" name="Rectangle 14"/>
          <p:cNvSpPr>
            <a:spLocks noChangeArrowheads="1"/>
          </p:cNvSpPr>
          <p:nvPr/>
        </p:nvSpPr>
        <p:spPr bwMode="auto">
          <a:xfrm>
            <a:off x="514351" y="268763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1</a:t>
            </a:r>
          </a:p>
        </p:txBody>
      </p:sp>
      <p:sp>
        <p:nvSpPr>
          <p:cNvPr id="30974" name="Rectangle 14"/>
          <p:cNvSpPr>
            <a:spLocks noChangeArrowheads="1"/>
          </p:cNvSpPr>
          <p:nvPr/>
        </p:nvSpPr>
        <p:spPr bwMode="auto">
          <a:xfrm>
            <a:off x="514351" y="2947988"/>
            <a:ext cx="261937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3</a:t>
            </a:r>
          </a:p>
        </p:txBody>
      </p:sp>
      <p:sp>
        <p:nvSpPr>
          <p:cNvPr id="30975" name="Rectangle 14"/>
          <p:cNvSpPr>
            <a:spLocks noChangeArrowheads="1"/>
          </p:cNvSpPr>
          <p:nvPr/>
        </p:nvSpPr>
        <p:spPr bwMode="auto">
          <a:xfrm>
            <a:off x="514351" y="268763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1</a:t>
            </a:r>
          </a:p>
        </p:txBody>
      </p:sp>
      <p:sp>
        <p:nvSpPr>
          <p:cNvPr id="30976" name="Rectangle 14"/>
          <p:cNvSpPr>
            <a:spLocks noChangeArrowheads="1"/>
          </p:cNvSpPr>
          <p:nvPr/>
        </p:nvSpPr>
        <p:spPr bwMode="auto">
          <a:xfrm>
            <a:off x="514351" y="3206751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5</a:t>
            </a:r>
          </a:p>
        </p:txBody>
      </p:sp>
      <p:sp>
        <p:nvSpPr>
          <p:cNvPr id="30977" name="Rectangle 14"/>
          <p:cNvSpPr>
            <a:spLocks noChangeArrowheads="1"/>
          </p:cNvSpPr>
          <p:nvPr/>
        </p:nvSpPr>
        <p:spPr bwMode="auto">
          <a:xfrm>
            <a:off x="514351" y="3467101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7</a:t>
            </a:r>
          </a:p>
        </p:txBody>
      </p:sp>
      <p:sp>
        <p:nvSpPr>
          <p:cNvPr id="30978" name="Rectangle 14"/>
          <p:cNvSpPr>
            <a:spLocks noChangeArrowheads="1"/>
          </p:cNvSpPr>
          <p:nvPr/>
        </p:nvSpPr>
        <p:spPr bwMode="auto">
          <a:xfrm>
            <a:off x="514351" y="2817813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2</a:t>
            </a:r>
          </a:p>
        </p:txBody>
      </p:sp>
      <p:sp>
        <p:nvSpPr>
          <p:cNvPr id="30979" name="Rectangle 14"/>
          <p:cNvSpPr>
            <a:spLocks noChangeArrowheads="1"/>
          </p:cNvSpPr>
          <p:nvPr/>
        </p:nvSpPr>
        <p:spPr bwMode="auto">
          <a:xfrm>
            <a:off x="514351" y="3076576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4</a:t>
            </a:r>
          </a:p>
        </p:txBody>
      </p:sp>
      <p:sp>
        <p:nvSpPr>
          <p:cNvPr id="30980" name="Rectangle 14"/>
          <p:cNvSpPr>
            <a:spLocks noChangeArrowheads="1"/>
          </p:cNvSpPr>
          <p:nvPr/>
        </p:nvSpPr>
        <p:spPr bwMode="auto">
          <a:xfrm>
            <a:off x="514351" y="3336926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6</a:t>
            </a:r>
          </a:p>
        </p:txBody>
      </p:sp>
      <p:sp>
        <p:nvSpPr>
          <p:cNvPr id="30981" name="Rectangle 14"/>
          <p:cNvSpPr>
            <a:spLocks noChangeArrowheads="1"/>
          </p:cNvSpPr>
          <p:nvPr/>
        </p:nvSpPr>
        <p:spPr bwMode="auto">
          <a:xfrm>
            <a:off x="514351" y="3597276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8</a:t>
            </a:r>
          </a:p>
        </p:txBody>
      </p:sp>
      <p:sp>
        <p:nvSpPr>
          <p:cNvPr id="30982" name="Rectangle 14"/>
          <p:cNvSpPr>
            <a:spLocks noChangeArrowheads="1"/>
          </p:cNvSpPr>
          <p:nvPr/>
        </p:nvSpPr>
        <p:spPr bwMode="auto">
          <a:xfrm>
            <a:off x="514351" y="411638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a</a:t>
            </a:r>
          </a:p>
        </p:txBody>
      </p:sp>
      <p:sp>
        <p:nvSpPr>
          <p:cNvPr id="30983" name="Rectangle 14"/>
          <p:cNvSpPr>
            <a:spLocks noChangeArrowheads="1"/>
          </p:cNvSpPr>
          <p:nvPr/>
        </p:nvSpPr>
        <p:spPr bwMode="auto">
          <a:xfrm>
            <a:off x="514351" y="4246563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b</a:t>
            </a:r>
          </a:p>
        </p:txBody>
      </p:sp>
      <p:sp>
        <p:nvSpPr>
          <p:cNvPr id="30984" name="Rectangle 14"/>
          <p:cNvSpPr>
            <a:spLocks noChangeArrowheads="1"/>
          </p:cNvSpPr>
          <p:nvPr/>
        </p:nvSpPr>
        <p:spPr bwMode="auto">
          <a:xfrm>
            <a:off x="514351" y="437673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c</a:t>
            </a:r>
          </a:p>
        </p:txBody>
      </p:sp>
      <p:sp>
        <p:nvSpPr>
          <p:cNvPr id="30985" name="Rectangle 14"/>
          <p:cNvSpPr>
            <a:spLocks noChangeArrowheads="1"/>
          </p:cNvSpPr>
          <p:nvPr/>
        </p:nvSpPr>
        <p:spPr bwMode="auto">
          <a:xfrm>
            <a:off x="514351" y="4506913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d</a:t>
            </a:r>
          </a:p>
        </p:txBody>
      </p:sp>
      <p:cxnSp>
        <p:nvCxnSpPr>
          <p:cNvPr id="378" name="Straight Connector 377"/>
          <p:cNvCxnSpPr/>
          <p:nvPr/>
        </p:nvCxnSpPr>
        <p:spPr bwMode="auto">
          <a:xfrm rot="10800000" flipV="1">
            <a:off x="384175" y="2752725"/>
            <a:ext cx="0" cy="25876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endCxn id="30975" idx="1"/>
          </p:cNvCxnSpPr>
          <p:nvPr/>
        </p:nvCxnSpPr>
        <p:spPr bwMode="auto">
          <a:xfrm>
            <a:off x="384175" y="2752725"/>
            <a:ext cx="130175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 bwMode="auto">
          <a:xfrm>
            <a:off x="384175" y="3011488"/>
            <a:ext cx="130175" cy="1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 bwMode="auto">
          <a:xfrm rot="10800000" flipV="1">
            <a:off x="384175" y="3271838"/>
            <a:ext cx="0" cy="2603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 bwMode="auto">
          <a:xfrm rot="10800000" flipV="1">
            <a:off x="384175" y="3011488"/>
            <a:ext cx="0" cy="2603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 bwMode="auto">
          <a:xfrm>
            <a:off x="384175" y="3271838"/>
            <a:ext cx="130175" cy="1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 bwMode="auto">
          <a:xfrm>
            <a:off x="384175" y="3532188"/>
            <a:ext cx="130175" cy="1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 bwMode="auto">
          <a:xfrm rot="10800000" flipV="1">
            <a:off x="252413" y="2882900"/>
            <a:ext cx="1587" cy="258763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>
            <a:endCxn id="30978" idx="1"/>
          </p:cNvCxnSpPr>
          <p:nvPr/>
        </p:nvCxnSpPr>
        <p:spPr bwMode="auto">
          <a:xfrm>
            <a:off x="252413" y="2882900"/>
            <a:ext cx="261937" cy="0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/>
          <p:cNvCxnSpPr>
            <a:endCxn id="30979" idx="1"/>
          </p:cNvCxnSpPr>
          <p:nvPr/>
        </p:nvCxnSpPr>
        <p:spPr bwMode="auto">
          <a:xfrm>
            <a:off x="252413" y="3141663"/>
            <a:ext cx="261937" cy="1587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 bwMode="auto">
          <a:xfrm rot="10800000" flipV="1">
            <a:off x="252413" y="3402013"/>
            <a:ext cx="1587" cy="260350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 bwMode="auto">
          <a:xfrm rot="10800000" flipV="1">
            <a:off x="252413" y="3141663"/>
            <a:ext cx="1587" cy="260350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>
            <a:endCxn id="30980" idx="1"/>
          </p:cNvCxnSpPr>
          <p:nvPr/>
        </p:nvCxnSpPr>
        <p:spPr bwMode="auto">
          <a:xfrm>
            <a:off x="252413" y="3402013"/>
            <a:ext cx="261937" cy="1587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>
            <a:endCxn id="30981" idx="1"/>
          </p:cNvCxnSpPr>
          <p:nvPr/>
        </p:nvCxnSpPr>
        <p:spPr bwMode="auto">
          <a:xfrm>
            <a:off x="252413" y="3662363"/>
            <a:ext cx="261937" cy="1587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Rectangle 418"/>
          <p:cNvSpPr/>
          <p:nvPr/>
        </p:nvSpPr>
        <p:spPr bwMode="auto">
          <a:xfrm>
            <a:off x="776288" y="2687638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0" name="Rectangle 419"/>
          <p:cNvSpPr/>
          <p:nvPr/>
        </p:nvSpPr>
        <p:spPr bwMode="auto">
          <a:xfrm>
            <a:off x="1301750" y="268763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1" name="Rectangle 420"/>
          <p:cNvSpPr/>
          <p:nvPr/>
        </p:nvSpPr>
        <p:spPr bwMode="auto">
          <a:xfrm>
            <a:off x="1825625" y="2687638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2" name="Rectangle 421"/>
          <p:cNvSpPr/>
          <p:nvPr/>
        </p:nvSpPr>
        <p:spPr bwMode="auto">
          <a:xfrm>
            <a:off x="2351088" y="268763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3" name="Rectangle 422"/>
          <p:cNvSpPr/>
          <p:nvPr/>
        </p:nvSpPr>
        <p:spPr bwMode="auto">
          <a:xfrm>
            <a:off x="776288" y="2947988"/>
            <a:ext cx="525462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4" name="Rectangle 423"/>
          <p:cNvSpPr/>
          <p:nvPr/>
        </p:nvSpPr>
        <p:spPr bwMode="auto">
          <a:xfrm>
            <a:off x="1301750" y="2947988"/>
            <a:ext cx="523875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1825625" y="2947988"/>
            <a:ext cx="525463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6" name="Rectangle 425"/>
          <p:cNvSpPr/>
          <p:nvPr/>
        </p:nvSpPr>
        <p:spPr bwMode="auto">
          <a:xfrm>
            <a:off x="2351088" y="2947988"/>
            <a:ext cx="523875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776288" y="2817813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1301750" y="281781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29" name="Rectangle 428"/>
          <p:cNvSpPr/>
          <p:nvPr/>
        </p:nvSpPr>
        <p:spPr bwMode="auto">
          <a:xfrm>
            <a:off x="1825625" y="2817813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0" name="Rectangle 429"/>
          <p:cNvSpPr/>
          <p:nvPr/>
        </p:nvSpPr>
        <p:spPr bwMode="auto">
          <a:xfrm>
            <a:off x="2351088" y="281781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776288" y="3076575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1301750" y="3076575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4" name="Rectangle 433"/>
          <p:cNvSpPr/>
          <p:nvPr/>
        </p:nvSpPr>
        <p:spPr bwMode="auto">
          <a:xfrm>
            <a:off x="1825625" y="3076575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2351088" y="3076575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776288" y="3336925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7" name="Rectangle 436"/>
          <p:cNvSpPr/>
          <p:nvPr/>
        </p:nvSpPr>
        <p:spPr bwMode="auto">
          <a:xfrm>
            <a:off x="1301750" y="3336925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1825625" y="3336925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2351088" y="3336925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776288" y="3206750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1301750" y="3206750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1825625" y="3206750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2351088" y="3206750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0" name="Rectangle 449"/>
          <p:cNvSpPr/>
          <p:nvPr/>
        </p:nvSpPr>
        <p:spPr bwMode="auto">
          <a:xfrm>
            <a:off x="776288" y="3467100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6" name="Rectangle 455"/>
          <p:cNvSpPr/>
          <p:nvPr/>
        </p:nvSpPr>
        <p:spPr bwMode="auto">
          <a:xfrm>
            <a:off x="1301750" y="3467100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9" name="Rectangle 458"/>
          <p:cNvSpPr/>
          <p:nvPr/>
        </p:nvSpPr>
        <p:spPr bwMode="auto">
          <a:xfrm>
            <a:off x="1825625" y="3467100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3" name="Rectangle 462"/>
          <p:cNvSpPr/>
          <p:nvPr/>
        </p:nvSpPr>
        <p:spPr bwMode="auto">
          <a:xfrm>
            <a:off x="2351088" y="3467100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4" name="Rectangle 463"/>
          <p:cNvSpPr/>
          <p:nvPr/>
        </p:nvSpPr>
        <p:spPr bwMode="auto">
          <a:xfrm>
            <a:off x="776288" y="3597275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5" name="Rectangle 464"/>
          <p:cNvSpPr/>
          <p:nvPr/>
        </p:nvSpPr>
        <p:spPr bwMode="auto">
          <a:xfrm>
            <a:off x="1301750" y="3597275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6" name="Rectangle 465"/>
          <p:cNvSpPr/>
          <p:nvPr/>
        </p:nvSpPr>
        <p:spPr bwMode="auto">
          <a:xfrm>
            <a:off x="1825625" y="3597275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7" name="Rectangle 466"/>
          <p:cNvSpPr/>
          <p:nvPr/>
        </p:nvSpPr>
        <p:spPr bwMode="auto">
          <a:xfrm>
            <a:off x="2351088" y="3597275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8" name="Rectangle 467"/>
          <p:cNvSpPr/>
          <p:nvPr/>
        </p:nvSpPr>
        <p:spPr bwMode="auto">
          <a:xfrm>
            <a:off x="776288" y="4246563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9" name="Rectangle 468"/>
          <p:cNvSpPr/>
          <p:nvPr/>
        </p:nvSpPr>
        <p:spPr bwMode="auto">
          <a:xfrm>
            <a:off x="1301750" y="424656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0" name="Rectangle 469"/>
          <p:cNvSpPr/>
          <p:nvPr/>
        </p:nvSpPr>
        <p:spPr bwMode="auto">
          <a:xfrm>
            <a:off x="1825625" y="4246563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2" name="Rectangle 471"/>
          <p:cNvSpPr/>
          <p:nvPr/>
        </p:nvSpPr>
        <p:spPr bwMode="auto">
          <a:xfrm>
            <a:off x="2351088" y="424656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3" name="Rectangle 472"/>
          <p:cNvSpPr/>
          <p:nvPr/>
        </p:nvSpPr>
        <p:spPr bwMode="auto">
          <a:xfrm>
            <a:off x="776288" y="4116388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4" name="Rectangle 473"/>
          <p:cNvSpPr/>
          <p:nvPr/>
        </p:nvSpPr>
        <p:spPr bwMode="auto">
          <a:xfrm>
            <a:off x="1301750" y="411638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5" name="Rectangle 474"/>
          <p:cNvSpPr/>
          <p:nvPr/>
        </p:nvSpPr>
        <p:spPr bwMode="auto">
          <a:xfrm>
            <a:off x="1825625" y="4116388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6" name="Rectangle 475"/>
          <p:cNvSpPr/>
          <p:nvPr/>
        </p:nvSpPr>
        <p:spPr bwMode="auto">
          <a:xfrm>
            <a:off x="2351088" y="411638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7" name="Rectangle 476"/>
          <p:cNvSpPr/>
          <p:nvPr/>
        </p:nvSpPr>
        <p:spPr bwMode="auto">
          <a:xfrm>
            <a:off x="776288" y="4506913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8" name="Rectangle 477"/>
          <p:cNvSpPr/>
          <p:nvPr/>
        </p:nvSpPr>
        <p:spPr bwMode="auto">
          <a:xfrm>
            <a:off x="1301750" y="450691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9" name="Rectangle 478"/>
          <p:cNvSpPr/>
          <p:nvPr/>
        </p:nvSpPr>
        <p:spPr bwMode="auto">
          <a:xfrm>
            <a:off x="1825625" y="4506913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0" name="Rectangle 479"/>
          <p:cNvSpPr/>
          <p:nvPr/>
        </p:nvSpPr>
        <p:spPr bwMode="auto">
          <a:xfrm>
            <a:off x="2351088" y="450691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81" name="Rectangle 480"/>
          <p:cNvSpPr/>
          <p:nvPr/>
        </p:nvSpPr>
        <p:spPr bwMode="auto">
          <a:xfrm>
            <a:off x="776288" y="4376738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2" name="Rectangle 481"/>
          <p:cNvSpPr/>
          <p:nvPr/>
        </p:nvSpPr>
        <p:spPr bwMode="auto">
          <a:xfrm>
            <a:off x="1301750" y="437673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3" name="Rectangle 482"/>
          <p:cNvSpPr/>
          <p:nvPr/>
        </p:nvSpPr>
        <p:spPr bwMode="auto">
          <a:xfrm>
            <a:off x="1825625" y="4376738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4" name="Rectangle 483"/>
          <p:cNvSpPr/>
          <p:nvPr/>
        </p:nvSpPr>
        <p:spPr bwMode="auto">
          <a:xfrm>
            <a:off x="2351088" y="437673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3" name="Oval 492"/>
          <p:cNvSpPr/>
          <p:nvPr/>
        </p:nvSpPr>
        <p:spPr bwMode="auto">
          <a:xfrm>
            <a:off x="2940678" y="4117135"/>
            <a:ext cx="131135" cy="129988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4" name="Oval 493"/>
          <p:cNvSpPr/>
          <p:nvPr/>
        </p:nvSpPr>
        <p:spPr bwMode="auto">
          <a:xfrm>
            <a:off x="2940678" y="4247123"/>
            <a:ext cx="131135" cy="129988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5" name="Oval 494"/>
          <p:cNvSpPr/>
          <p:nvPr/>
        </p:nvSpPr>
        <p:spPr bwMode="auto">
          <a:xfrm>
            <a:off x="2940678" y="4377112"/>
            <a:ext cx="131135" cy="129988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6" name="Oval 495"/>
          <p:cNvSpPr/>
          <p:nvPr/>
        </p:nvSpPr>
        <p:spPr bwMode="auto">
          <a:xfrm>
            <a:off x="2940678" y="4507100"/>
            <a:ext cx="131135" cy="129988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7" name="Rectangle 496"/>
          <p:cNvSpPr/>
          <p:nvPr/>
        </p:nvSpPr>
        <p:spPr bwMode="auto">
          <a:xfrm>
            <a:off x="776288" y="3597275"/>
            <a:ext cx="525462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8" name="Rectangle 497"/>
          <p:cNvSpPr/>
          <p:nvPr/>
        </p:nvSpPr>
        <p:spPr bwMode="auto">
          <a:xfrm>
            <a:off x="1301750" y="2687638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9" name="Rectangle 498"/>
          <p:cNvSpPr/>
          <p:nvPr/>
        </p:nvSpPr>
        <p:spPr bwMode="auto">
          <a:xfrm>
            <a:off x="1825625" y="4116388"/>
            <a:ext cx="525463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00" name="Rectangle 499"/>
          <p:cNvSpPr/>
          <p:nvPr/>
        </p:nvSpPr>
        <p:spPr bwMode="auto">
          <a:xfrm>
            <a:off x="2351088" y="3597275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02" name="Rectangle 501"/>
          <p:cNvSpPr/>
          <p:nvPr/>
        </p:nvSpPr>
        <p:spPr bwMode="auto">
          <a:xfrm>
            <a:off x="1301750" y="4246563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03" name="Rectangle 502"/>
          <p:cNvSpPr/>
          <p:nvPr/>
        </p:nvSpPr>
        <p:spPr bwMode="auto">
          <a:xfrm>
            <a:off x="1825625" y="3206750"/>
            <a:ext cx="525463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04" name="Rectangle 503"/>
          <p:cNvSpPr/>
          <p:nvPr/>
        </p:nvSpPr>
        <p:spPr bwMode="auto">
          <a:xfrm>
            <a:off x="776288" y="2817813"/>
            <a:ext cx="525462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05" name="Rectangle 504"/>
          <p:cNvSpPr/>
          <p:nvPr/>
        </p:nvSpPr>
        <p:spPr bwMode="auto">
          <a:xfrm>
            <a:off x="776288" y="4376738"/>
            <a:ext cx="525462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11" name="Rectangle 510"/>
          <p:cNvSpPr/>
          <p:nvPr/>
        </p:nvSpPr>
        <p:spPr bwMode="auto">
          <a:xfrm>
            <a:off x="1301750" y="4376738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2" name="Rectangle 511"/>
          <p:cNvSpPr/>
          <p:nvPr/>
        </p:nvSpPr>
        <p:spPr bwMode="auto">
          <a:xfrm>
            <a:off x="1825625" y="3467100"/>
            <a:ext cx="525463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7" name="Rectangle 516"/>
          <p:cNvSpPr/>
          <p:nvPr/>
        </p:nvSpPr>
        <p:spPr bwMode="auto">
          <a:xfrm>
            <a:off x="2351088" y="3076575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8" name="Rectangle 517"/>
          <p:cNvSpPr/>
          <p:nvPr/>
        </p:nvSpPr>
        <p:spPr bwMode="auto">
          <a:xfrm>
            <a:off x="1301750" y="2947988"/>
            <a:ext cx="523875" cy="12858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0" name="Rectangle 519"/>
          <p:cNvSpPr/>
          <p:nvPr/>
        </p:nvSpPr>
        <p:spPr bwMode="auto">
          <a:xfrm>
            <a:off x="776288" y="3336925"/>
            <a:ext cx="525462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1" name="Rectangle 520"/>
          <p:cNvSpPr/>
          <p:nvPr/>
        </p:nvSpPr>
        <p:spPr bwMode="auto">
          <a:xfrm>
            <a:off x="1825625" y="4506913"/>
            <a:ext cx="525463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23" name="Rectangle 522"/>
          <p:cNvSpPr/>
          <p:nvPr/>
        </p:nvSpPr>
        <p:spPr bwMode="auto">
          <a:xfrm>
            <a:off x="2351088" y="3336925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4" name="Oval 523"/>
          <p:cNvSpPr/>
          <p:nvPr/>
        </p:nvSpPr>
        <p:spPr bwMode="auto">
          <a:xfrm>
            <a:off x="2940678" y="2687264"/>
            <a:ext cx="131135" cy="129988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4" name="Oval 533"/>
          <p:cNvSpPr/>
          <p:nvPr/>
        </p:nvSpPr>
        <p:spPr bwMode="auto">
          <a:xfrm>
            <a:off x="2940678" y="3597182"/>
            <a:ext cx="131135" cy="129988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5" name="Oval 534"/>
          <p:cNvSpPr/>
          <p:nvPr/>
        </p:nvSpPr>
        <p:spPr bwMode="auto">
          <a:xfrm>
            <a:off x="2940678" y="3467194"/>
            <a:ext cx="131135" cy="129988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6" name="Oval 535"/>
          <p:cNvSpPr/>
          <p:nvPr/>
        </p:nvSpPr>
        <p:spPr bwMode="auto">
          <a:xfrm>
            <a:off x="2940678" y="2817253"/>
            <a:ext cx="131135" cy="129988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7" name="Oval 536"/>
          <p:cNvSpPr/>
          <p:nvPr/>
        </p:nvSpPr>
        <p:spPr bwMode="auto">
          <a:xfrm>
            <a:off x="2940678" y="3207217"/>
            <a:ext cx="131135" cy="129988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8" name="Oval 537"/>
          <p:cNvSpPr/>
          <p:nvPr/>
        </p:nvSpPr>
        <p:spPr bwMode="auto">
          <a:xfrm>
            <a:off x="2940678" y="3077229"/>
            <a:ext cx="131135" cy="129988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9" name="Oval 538"/>
          <p:cNvSpPr/>
          <p:nvPr/>
        </p:nvSpPr>
        <p:spPr bwMode="auto">
          <a:xfrm>
            <a:off x="2940678" y="2947241"/>
            <a:ext cx="131135" cy="129988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0" name="Oval 539"/>
          <p:cNvSpPr/>
          <p:nvPr/>
        </p:nvSpPr>
        <p:spPr bwMode="auto">
          <a:xfrm>
            <a:off x="2940678" y="3337206"/>
            <a:ext cx="131135" cy="129988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1" name="Rectangle 540"/>
          <p:cNvSpPr/>
          <p:nvPr/>
        </p:nvSpPr>
        <p:spPr bwMode="auto">
          <a:xfrm>
            <a:off x="2351088" y="3467100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100" name="Rectangle 66"/>
          <p:cNvSpPr>
            <a:spLocks noChangeArrowheads="1"/>
          </p:cNvSpPr>
          <p:nvPr/>
        </p:nvSpPr>
        <p:spPr bwMode="auto">
          <a:xfrm>
            <a:off x="711201" y="3857626"/>
            <a:ext cx="7874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Spare Cache</a:t>
            </a:r>
          </a:p>
        </p:txBody>
      </p:sp>
      <p:sp>
        <p:nvSpPr>
          <p:cNvPr id="31101" name="Rectangle 66"/>
          <p:cNvSpPr>
            <a:spLocks noChangeArrowheads="1"/>
          </p:cNvSpPr>
          <p:nvPr/>
        </p:nvSpPr>
        <p:spPr bwMode="auto">
          <a:xfrm>
            <a:off x="711201" y="2427288"/>
            <a:ext cx="787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Main Cache</a:t>
            </a:r>
          </a:p>
        </p:txBody>
      </p:sp>
      <p:cxnSp>
        <p:nvCxnSpPr>
          <p:cNvPr id="544" name="Straight Connector 543"/>
          <p:cNvCxnSpPr/>
          <p:nvPr/>
        </p:nvCxnSpPr>
        <p:spPr bwMode="auto">
          <a:xfrm rot="10800000" flipH="1">
            <a:off x="776288" y="2947988"/>
            <a:ext cx="20986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 bwMode="auto">
          <a:xfrm rot="10800000" flipH="1">
            <a:off x="776288" y="3206750"/>
            <a:ext cx="2098675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Connector 545"/>
          <p:cNvCxnSpPr/>
          <p:nvPr/>
        </p:nvCxnSpPr>
        <p:spPr bwMode="auto">
          <a:xfrm rot="10800000" flipH="1">
            <a:off x="776288" y="3467100"/>
            <a:ext cx="2098675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 bwMode="auto">
          <a:xfrm>
            <a:off x="6348413" y="2700338"/>
            <a:ext cx="2090737" cy="1022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6348413" y="2700338"/>
            <a:ext cx="522287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6870700" y="2700338"/>
            <a:ext cx="522288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7392988" y="2700338"/>
            <a:ext cx="522287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7915275" y="2700338"/>
            <a:ext cx="523875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6348413" y="2955925"/>
            <a:ext cx="522287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6870700" y="2955925"/>
            <a:ext cx="522288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7392988" y="2955925"/>
            <a:ext cx="522287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7915275" y="2955925"/>
            <a:ext cx="523875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6348413" y="2828925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6870700" y="2828925"/>
            <a:ext cx="522288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7392988" y="2828925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7915275" y="2828925"/>
            <a:ext cx="523875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6348413" y="3084513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6870700" y="3084513"/>
            <a:ext cx="522288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7392988" y="3084513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7915275" y="3084513"/>
            <a:ext cx="523875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6348413" y="3340100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6870700" y="3340100"/>
            <a:ext cx="522288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7392988" y="3340100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7915275" y="3340100"/>
            <a:ext cx="523875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6348413" y="3211513"/>
            <a:ext cx="522287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6870700" y="3211513"/>
            <a:ext cx="522288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7392988" y="3211513"/>
            <a:ext cx="522287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7915275" y="3211513"/>
            <a:ext cx="523875" cy="1285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6348413" y="3467100"/>
            <a:ext cx="522287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6870700" y="3467100"/>
            <a:ext cx="522288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7392988" y="3467100"/>
            <a:ext cx="522287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7915275" y="3467100"/>
            <a:ext cx="523875" cy="1285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348413" y="3595688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6870700" y="3595688"/>
            <a:ext cx="522288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7392988" y="3595688"/>
            <a:ext cx="522287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7915275" y="3595688"/>
            <a:ext cx="523875" cy="127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6348413" y="3084513"/>
            <a:ext cx="522287" cy="12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6870700" y="2700338"/>
            <a:ext cx="522288" cy="12858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7915275" y="2828925"/>
            <a:ext cx="523875" cy="12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7392988" y="3211513"/>
            <a:ext cx="522287" cy="12858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6348413" y="2828925"/>
            <a:ext cx="522287" cy="12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7392988" y="2955925"/>
            <a:ext cx="522287" cy="12858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7915275" y="3595688"/>
            <a:ext cx="523875" cy="12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6870700" y="3467100"/>
            <a:ext cx="522288" cy="12858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48413" y="3595688"/>
            <a:ext cx="522287" cy="12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7915275" y="3340100"/>
            <a:ext cx="523875" cy="12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9" name="Oval 248"/>
          <p:cNvSpPr/>
          <p:nvPr/>
        </p:nvSpPr>
        <p:spPr bwMode="auto">
          <a:xfrm>
            <a:off x="8503783" y="2700338"/>
            <a:ext cx="130629" cy="127794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 bwMode="auto">
          <a:xfrm>
            <a:off x="8503783" y="2828132"/>
            <a:ext cx="130629" cy="127794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 bwMode="auto">
          <a:xfrm>
            <a:off x="8503783" y="3083719"/>
            <a:ext cx="130629" cy="127794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 bwMode="auto">
          <a:xfrm>
            <a:off x="8503783" y="2955926"/>
            <a:ext cx="130629" cy="127794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4" name="Oval 253"/>
          <p:cNvSpPr/>
          <p:nvPr/>
        </p:nvSpPr>
        <p:spPr bwMode="auto">
          <a:xfrm>
            <a:off x="8503783" y="3211513"/>
            <a:ext cx="130629" cy="127794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 bwMode="auto">
          <a:xfrm>
            <a:off x="8503783" y="3339307"/>
            <a:ext cx="130629" cy="127794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 bwMode="auto">
          <a:xfrm>
            <a:off x="8503783" y="3467101"/>
            <a:ext cx="130629" cy="127794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 bwMode="auto">
          <a:xfrm>
            <a:off x="8503783" y="3594894"/>
            <a:ext cx="130629" cy="127794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915275" y="2955925"/>
            <a:ext cx="523875" cy="12858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0" name="Rectangle 549"/>
          <p:cNvSpPr/>
          <p:nvPr/>
        </p:nvSpPr>
        <p:spPr bwMode="auto">
          <a:xfrm>
            <a:off x="6338888" y="4116388"/>
            <a:ext cx="2098675" cy="520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106" name="Rectangle 14"/>
          <p:cNvSpPr>
            <a:spLocks noChangeArrowheads="1"/>
          </p:cNvSpPr>
          <p:nvPr/>
        </p:nvSpPr>
        <p:spPr bwMode="auto">
          <a:xfrm>
            <a:off x="6076950" y="268763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1</a:t>
            </a:r>
          </a:p>
        </p:txBody>
      </p:sp>
      <p:sp>
        <p:nvSpPr>
          <p:cNvPr id="31107" name="Rectangle 14"/>
          <p:cNvSpPr>
            <a:spLocks noChangeArrowheads="1"/>
          </p:cNvSpPr>
          <p:nvPr/>
        </p:nvSpPr>
        <p:spPr bwMode="auto">
          <a:xfrm>
            <a:off x="6076950" y="2947988"/>
            <a:ext cx="261937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7</a:t>
            </a:r>
          </a:p>
        </p:txBody>
      </p:sp>
      <p:sp>
        <p:nvSpPr>
          <p:cNvPr id="31108" name="Rectangle 14"/>
          <p:cNvSpPr>
            <a:spLocks noChangeArrowheads="1"/>
          </p:cNvSpPr>
          <p:nvPr/>
        </p:nvSpPr>
        <p:spPr bwMode="auto">
          <a:xfrm>
            <a:off x="6076950" y="268763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1</a:t>
            </a:r>
          </a:p>
        </p:txBody>
      </p:sp>
      <p:sp>
        <p:nvSpPr>
          <p:cNvPr id="31109" name="Rectangle 14"/>
          <p:cNvSpPr>
            <a:spLocks noChangeArrowheads="1"/>
          </p:cNvSpPr>
          <p:nvPr/>
        </p:nvSpPr>
        <p:spPr bwMode="auto">
          <a:xfrm>
            <a:off x="6076950" y="3206751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5</a:t>
            </a:r>
          </a:p>
        </p:txBody>
      </p:sp>
      <p:sp>
        <p:nvSpPr>
          <p:cNvPr id="31110" name="Rectangle 14"/>
          <p:cNvSpPr>
            <a:spLocks noChangeArrowheads="1"/>
          </p:cNvSpPr>
          <p:nvPr/>
        </p:nvSpPr>
        <p:spPr bwMode="auto">
          <a:xfrm>
            <a:off x="6076950" y="3467101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3</a:t>
            </a:r>
          </a:p>
        </p:txBody>
      </p:sp>
      <p:sp>
        <p:nvSpPr>
          <p:cNvPr id="31111" name="Rectangle 14"/>
          <p:cNvSpPr>
            <a:spLocks noChangeArrowheads="1"/>
          </p:cNvSpPr>
          <p:nvPr/>
        </p:nvSpPr>
        <p:spPr bwMode="auto">
          <a:xfrm>
            <a:off x="6076950" y="2817813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8</a:t>
            </a:r>
          </a:p>
        </p:txBody>
      </p:sp>
      <p:sp>
        <p:nvSpPr>
          <p:cNvPr id="31112" name="Rectangle 14"/>
          <p:cNvSpPr>
            <a:spLocks noChangeArrowheads="1"/>
          </p:cNvSpPr>
          <p:nvPr/>
        </p:nvSpPr>
        <p:spPr bwMode="auto">
          <a:xfrm>
            <a:off x="6076950" y="3076576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2</a:t>
            </a:r>
          </a:p>
        </p:txBody>
      </p:sp>
      <p:sp>
        <p:nvSpPr>
          <p:cNvPr id="31113" name="Rectangle 14"/>
          <p:cNvSpPr>
            <a:spLocks noChangeArrowheads="1"/>
          </p:cNvSpPr>
          <p:nvPr/>
        </p:nvSpPr>
        <p:spPr bwMode="auto">
          <a:xfrm>
            <a:off x="6076950" y="3336926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4</a:t>
            </a:r>
          </a:p>
        </p:txBody>
      </p:sp>
      <p:sp>
        <p:nvSpPr>
          <p:cNvPr id="31114" name="Rectangle 14"/>
          <p:cNvSpPr>
            <a:spLocks noChangeArrowheads="1"/>
          </p:cNvSpPr>
          <p:nvPr/>
        </p:nvSpPr>
        <p:spPr bwMode="auto">
          <a:xfrm>
            <a:off x="6076950" y="3597276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6</a:t>
            </a:r>
          </a:p>
        </p:txBody>
      </p:sp>
      <p:sp>
        <p:nvSpPr>
          <p:cNvPr id="31115" name="Rectangle 14"/>
          <p:cNvSpPr>
            <a:spLocks noChangeArrowheads="1"/>
          </p:cNvSpPr>
          <p:nvPr/>
        </p:nvSpPr>
        <p:spPr bwMode="auto">
          <a:xfrm>
            <a:off x="6076950" y="411638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a</a:t>
            </a:r>
          </a:p>
        </p:txBody>
      </p:sp>
      <p:sp>
        <p:nvSpPr>
          <p:cNvPr id="31116" name="Rectangle 14"/>
          <p:cNvSpPr>
            <a:spLocks noChangeArrowheads="1"/>
          </p:cNvSpPr>
          <p:nvPr/>
        </p:nvSpPr>
        <p:spPr bwMode="auto">
          <a:xfrm>
            <a:off x="6076950" y="4246563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b</a:t>
            </a:r>
          </a:p>
        </p:txBody>
      </p:sp>
      <p:sp>
        <p:nvSpPr>
          <p:cNvPr id="31117" name="Rectangle 14"/>
          <p:cNvSpPr>
            <a:spLocks noChangeArrowheads="1"/>
          </p:cNvSpPr>
          <p:nvPr/>
        </p:nvSpPr>
        <p:spPr bwMode="auto">
          <a:xfrm>
            <a:off x="6076950" y="4376738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c</a:t>
            </a:r>
          </a:p>
        </p:txBody>
      </p:sp>
      <p:sp>
        <p:nvSpPr>
          <p:cNvPr id="31118" name="Rectangle 14"/>
          <p:cNvSpPr>
            <a:spLocks noChangeArrowheads="1"/>
          </p:cNvSpPr>
          <p:nvPr/>
        </p:nvSpPr>
        <p:spPr bwMode="auto">
          <a:xfrm>
            <a:off x="6076950" y="4506913"/>
            <a:ext cx="26193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d</a:t>
            </a:r>
          </a:p>
        </p:txBody>
      </p:sp>
      <p:cxnSp>
        <p:nvCxnSpPr>
          <p:cNvPr id="564" name="Straight Connector 563"/>
          <p:cNvCxnSpPr/>
          <p:nvPr/>
        </p:nvCxnSpPr>
        <p:spPr bwMode="auto">
          <a:xfrm rot="10800000" flipV="1">
            <a:off x="5946775" y="2752725"/>
            <a:ext cx="0" cy="25876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>
            <a:endCxn id="31108" idx="1"/>
          </p:cNvCxnSpPr>
          <p:nvPr/>
        </p:nvCxnSpPr>
        <p:spPr bwMode="auto">
          <a:xfrm>
            <a:off x="5946775" y="2752725"/>
            <a:ext cx="130175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/>
          <p:nvPr/>
        </p:nvCxnSpPr>
        <p:spPr bwMode="auto">
          <a:xfrm>
            <a:off x="5946775" y="3011488"/>
            <a:ext cx="130175" cy="1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/>
          <p:nvPr/>
        </p:nvCxnSpPr>
        <p:spPr bwMode="auto">
          <a:xfrm rot="10800000" flipV="1">
            <a:off x="5946775" y="3271838"/>
            <a:ext cx="0" cy="2603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Straight Connector 567"/>
          <p:cNvCxnSpPr/>
          <p:nvPr/>
        </p:nvCxnSpPr>
        <p:spPr bwMode="auto">
          <a:xfrm rot="10800000" flipV="1">
            <a:off x="5946775" y="3011488"/>
            <a:ext cx="0" cy="26035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/>
          <p:cNvCxnSpPr/>
          <p:nvPr/>
        </p:nvCxnSpPr>
        <p:spPr bwMode="auto">
          <a:xfrm>
            <a:off x="5946775" y="3271838"/>
            <a:ext cx="130175" cy="1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/>
          <p:cNvCxnSpPr/>
          <p:nvPr/>
        </p:nvCxnSpPr>
        <p:spPr bwMode="auto">
          <a:xfrm>
            <a:off x="5946775" y="3532188"/>
            <a:ext cx="130175" cy="158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/>
          <p:nvPr/>
        </p:nvCxnSpPr>
        <p:spPr bwMode="auto">
          <a:xfrm rot="10800000" flipV="1">
            <a:off x="5815013" y="2882900"/>
            <a:ext cx="1587" cy="258763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/>
          <p:cNvCxnSpPr>
            <a:endCxn id="31111" idx="1"/>
          </p:cNvCxnSpPr>
          <p:nvPr/>
        </p:nvCxnSpPr>
        <p:spPr bwMode="auto">
          <a:xfrm>
            <a:off x="5815013" y="2882900"/>
            <a:ext cx="261937" cy="0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Straight Connector 572"/>
          <p:cNvCxnSpPr>
            <a:endCxn id="31112" idx="1"/>
          </p:cNvCxnSpPr>
          <p:nvPr/>
        </p:nvCxnSpPr>
        <p:spPr bwMode="auto">
          <a:xfrm>
            <a:off x="5815013" y="3141663"/>
            <a:ext cx="261937" cy="1587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/>
          <p:nvPr/>
        </p:nvCxnSpPr>
        <p:spPr bwMode="auto">
          <a:xfrm rot="10800000" flipV="1">
            <a:off x="5815013" y="3402013"/>
            <a:ext cx="1587" cy="260350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/>
          <p:nvPr/>
        </p:nvCxnSpPr>
        <p:spPr bwMode="auto">
          <a:xfrm rot="10800000" flipV="1">
            <a:off x="5815013" y="3141663"/>
            <a:ext cx="1587" cy="260350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/>
          <p:cNvCxnSpPr>
            <a:endCxn id="31113" idx="1"/>
          </p:cNvCxnSpPr>
          <p:nvPr/>
        </p:nvCxnSpPr>
        <p:spPr bwMode="auto">
          <a:xfrm>
            <a:off x="5815013" y="3402013"/>
            <a:ext cx="261937" cy="1587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Connector 576"/>
          <p:cNvCxnSpPr>
            <a:endCxn id="31114" idx="1"/>
          </p:cNvCxnSpPr>
          <p:nvPr/>
        </p:nvCxnSpPr>
        <p:spPr bwMode="auto">
          <a:xfrm>
            <a:off x="5815013" y="3662363"/>
            <a:ext cx="261937" cy="1587"/>
          </a:xfrm>
          <a:prstGeom prst="line">
            <a:avLst/>
          </a:prstGeom>
          <a:ln w="38100">
            <a:solidFill>
              <a:srgbClr val="1D9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Rectangle 609"/>
          <p:cNvSpPr/>
          <p:nvPr/>
        </p:nvSpPr>
        <p:spPr bwMode="auto">
          <a:xfrm>
            <a:off x="6338888" y="4246563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11" name="Rectangle 610"/>
          <p:cNvSpPr/>
          <p:nvPr/>
        </p:nvSpPr>
        <p:spPr bwMode="auto">
          <a:xfrm>
            <a:off x="6864350" y="424656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2" name="Rectangle 611"/>
          <p:cNvSpPr/>
          <p:nvPr/>
        </p:nvSpPr>
        <p:spPr bwMode="auto">
          <a:xfrm>
            <a:off x="7388225" y="4246563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13" name="Rectangle 612"/>
          <p:cNvSpPr/>
          <p:nvPr/>
        </p:nvSpPr>
        <p:spPr bwMode="auto">
          <a:xfrm>
            <a:off x="7913688" y="424656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14" name="Rectangle 613"/>
          <p:cNvSpPr/>
          <p:nvPr/>
        </p:nvSpPr>
        <p:spPr bwMode="auto">
          <a:xfrm>
            <a:off x="6338888" y="4116388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15" name="Rectangle 614"/>
          <p:cNvSpPr/>
          <p:nvPr/>
        </p:nvSpPr>
        <p:spPr bwMode="auto">
          <a:xfrm>
            <a:off x="6864350" y="411638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6" name="Rectangle 615"/>
          <p:cNvSpPr/>
          <p:nvPr/>
        </p:nvSpPr>
        <p:spPr bwMode="auto">
          <a:xfrm>
            <a:off x="7388225" y="4116388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17" name="Rectangle 616"/>
          <p:cNvSpPr/>
          <p:nvPr/>
        </p:nvSpPr>
        <p:spPr bwMode="auto">
          <a:xfrm>
            <a:off x="7913688" y="411638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18" name="Rectangle 617"/>
          <p:cNvSpPr/>
          <p:nvPr/>
        </p:nvSpPr>
        <p:spPr bwMode="auto">
          <a:xfrm>
            <a:off x="6338888" y="4506913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19" name="Rectangle 618"/>
          <p:cNvSpPr/>
          <p:nvPr/>
        </p:nvSpPr>
        <p:spPr bwMode="auto">
          <a:xfrm>
            <a:off x="6864350" y="450691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20" name="Rectangle 619"/>
          <p:cNvSpPr/>
          <p:nvPr/>
        </p:nvSpPr>
        <p:spPr bwMode="auto">
          <a:xfrm>
            <a:off x="7388225" y="4506913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1" name="Rectangle 620"/>
          <p:cNvSpPr/>
          <p:nvPr/>
        </p:nvSpPr>
        <p:spPr bwMode="auto">
          <a:xfrm>
            <a:off x="7913688" y="4506913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22" name="Rectangle 621"/>
          <p:cNvSpPr/>
          <p:nvPr/>
        </p:nvSpPr>
        <p:spPr bwMode="auto">
          <a:xfrm>
            <a:off x="6338888" y="4376738"/>
            <a:ext cx="525462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3" name="Rectangle 622"/>
          <p:cNvSpPr/>
          <p:nvPr/>
        </p:nvSpPr>
        <p:spPr bwMode="auto">
          <a:xfrm>
            <a:off x="6864350" y="437673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24" name="Rectangle 623"/>
          <p:cNvSpPr/>
          <p:nvPr/>
        </p:nvSpPr>
        <p:spPr bwMode="auto">
          <a:xfrm>
            <a:off x="7388225" y="4376738"/>
            <a:ext cx="525463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25" name="Rectangle 624"/>
          <p:cNvSpPr/>
          <p:nvPr/>
        </p:nvSpPr>
        <p:spPr bwMode="auto">
          <a:xfrm>
            <a:off x="7913688" y="4376738"/>
            <a:ext cx="523875" cy="130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26" name="Oval 625"/>
          <p:cNvSpPr/>
          <p:nvPr/>
        </p:nvSpPr>
        <p:spPr bwMode="auto">
          <a:xfrm>
            <a:off x="8503277" y="4117135"/>
            <a:ext cx="131135" cy="129988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7" name="Oval 626"/>
          <p:cNvSpPr/>
          <p:nvPr/>
        </p:nvSpPr>
        <p:spPr bwMode="auto">
          <a:xfrm>
            <a:off x="8503277" y="4247123"/>
            <a:ext cx="131135" cy="129988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8" name="Oval 627"/>
          <p:cNvSpPr/>
          <p:nvPr/>
        </p:nvSpPr>
        <p:spPr bwMode="auto">
          <a:xfrm>
            <a:off x="8503277" y="4377112"/>
            <a:ext cx="131135" cy="129988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9" name="Oval 628"/>
          <p:cNvSpPr/>
          <p:nvPr/>
        </p:nvSpPr>
        <p:spPr bwMode="auto">
          <a:xfrm>
            <a:off x="8503277" y="4507100"/>
            <a:ext cx="131135" cy="129988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2" name="Rectangle 631"/>
          <p:cNvSpPr/>
          <p:nvPr/>
        </p:nvSpPr>
        <p:spPr bwMode="auto">
          <a:xfrm>
            <a:off x="7388225" y="4116388"/>
            <a:ext cx="525463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34" name="Rectangle 633"/>
          <p:cNvSpPr/>
          <p:nvPr/>
        </p:nvSpPr>
        <p:spPr bwMode="auto">
          <a:xfrm>
            <a:off x="6864350" y="4246563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37" name="Rectangle 636"/>
          <p:cNvSpPr/>
          <p:nvPr/>
        </p:nvSpPr>
        <p:spPr bwMode="auto">
          <a:xfrm>
            <a:off x="6338888" y="4376738"/>
            <a:ext cx="525462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38" name="Rectangle 637"/>
          <p:cNvSpPr/>
          <p:nvPr/>
        </p:nvSpPr>
        <p:spPr bwMode="auto">
          <a:xfrm>
            <a:off x="6864350" y="4376738"/>
            <a:ext cx="523875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43" name="Rectangle 642"/>
          <p:cNvSpPr/>
          <p:nvPr/>
        </p:nvSpPr>
        <p:spPr bwMode="auto">
          <a:xfrm>
            <a:off x="7388225" y="4506913"/>
            <a:ext cx="525463" cy="1301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166" name="Rectangle 66"/>
          <p:cNvSpPr>
            <a:spLocks noChangeArrowheads="1"/>
          </p:cNvSpPr>
          <p:nvPr/>
        </p:nvSpPr>
        <p:spPr bwMode="auto">
          <a:xfrm>
            <a:off x="6273800" y="3857626"/>
            <a:ext cx="7874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Spare Cache</a:t>
            </a:r>
          </a:p>
        </p:txBody>
      </p:sp>
      <p:sp>
        <p:nvSpPr>
          <p:cNvPr id="31167" name="Rectangle 66"/>
          <p:cNvSpPr>
            <a:spLocks noChangeArrowheads="1"/>
          </p:cNvSpPr>
          <p:nvPr/>
        </p:nvSpPr>
        <p:spPr bwMode="auto">
          <a:xfrm>
            <a:off x="6273800" y="2427288"/>
            <a:ext cx="787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Main Cache</a:t>
            </a:r>
          </a:p>
        </p:txBody>
      </p:sp>
      <p:cxnSp>
        <p:nvCxnSpPr>
          <p:cNvPr id="662" name="Straight Connector 661"/>
          <p:cNvCxnSpPr/>
          <p:nvPr/>
        </p:nvCxnSpPr>
        <p:spPr bwMode="auto">
          <a:xfrm rot="10800000" flipH="1">
            <a:off x="6348413" y="2954338"/>
            <a:ext cx="2098675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Straight Connector 662"/>
          <p:cNvCxnSpPr/>
          <p:nvPr/>
        </p:nvCxnSpPr>
        <p:spPr bwMode="auto">
          <a:xfrm rot="10800000" flipH="1">
            <a:off x="6348413" y="3214688"/>
            <a:ext cx="2098675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Straight Connector 663"/>
          <p:cNvCxnSpPr/>
          <p:nvPr/>
        </p:nvCxnSpPr>
        <p:spPr bwMode="auto">
          <a:xfrm rot="10800000" flipH="1">
            <a:off x="6348413" y="3475038"/>
            <a:ext cx="2098675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Rectangle 500"/>
          <p:cNvSpPr/>
          <p:nvPr/>
        </p:nvSpPr>
        <p:spPr bwMode="auto">
          <a:xfrm>
            <a:off x="3681413" y="4103688"/>
            <a:ext cx="1314450" cy="1600200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883" name="Line 49"/>
          <p:cNvSpPr>
            <a:spLocks noChangeShapeType="1"/>
          </p:cNvSpPr>
          <p:nvPr/>
        </p:nvSpPr>
        <p:spPr bwMode="auto">
          <a:xfrm>
            <a:off x="4538663" y="42751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4" name="Line 49"/>
          <p:cNvSpPr>
            <a:spLocks noChangeShapeType="1"/>
          </p:cNvSpPr>
          <p:nvPr/>
        </p:nvSpPr>
        <p:spPr bwMode="auto">
          <a:xfrm flipV="1">
            <a:off x="4595812" y="43322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5" name="Line 49"/>
          <p:cNvSpPr>
            <a:spLocks noChangeShapeType="1"/>
          </p:cNvSpPr>
          <p:nvPr/>
        </p:nvSpPr>
        <p:spPr bwMode="auto">
          <a:xfrm>
            <a:off x="4538663" y="47323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6" name="Line 49"/>
          <p:cNvSpPr>
            <a:spLocks noChangeShapeType="1"/>
          </p:cNvSpPr>
          <p:nvPr/>
        </p:nvSpPr>
        <p:spPr bwMode="auto">
          <a:xfrm>
            <a:off x="4595812" y="42751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7" name="Line 49"/>
          <p:cNvSpPr>
            <a:spLocks noChangeShapeType="1"/>
          </p:cNvSpPr>
          <p:nvPr/>
        </p:nvSpPr>
        <p:spPr bwMode="auto">
          <a:xfrm>
            <a:off x="4195763" y="427513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8" name="Line 49"/>
          <p:cNvSpPr>
            <a:spLocks noChangeShapeType="1"/>
          </p:cNvSpPr>
          <p:nvPr/>
        </p:nvSpPr>
        <p:spPr bwMode="auto">
          <a:xfrm>
            <a:off x="4195763" y="467518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9" name="Line 49"/>
          <p:cNvSpPr>
            <a:spLocks noChangeShapeType="1"/>
          </p:cNvSpPr>
          <p:nvPr/>
        </p:nvSpPr>
        <p:spPr bwMode="auto">
          <a:xfrm flipV="1">
            <a:off x="4195763" y="473233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0" name="Line 49"/>
          <p:cNvSpPr>
            <a:spLocks noChangeShapeType="1"/>
          </p:cNvSpPr>
          <p:nvPr/>
        </p:nvSpPr>
        <p:spPr bwMode="auto">
          <a:xfrm flipV="1">
            <a:off x="4195763" y="433228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1" name="Line 49"/>
          <p:cNvSpPr>
            <a:spLocks noChangeShapeType="1"/>
          </p:cNvSpPr>
          <p:nvPr/>
        </p:nvSpPr>
        <p:spPr bwMode="auto">
          <a:xfrm>
            <a:off x="4538663" y="50752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2" name="Line 49"/>
          <p:cNvSpPr>
            <a:spLocks noChangeShapeType="1"/>
          </p:cNvSpPr>
          <p:nvPr/>
        </p:nvSpPr>
        <p:spPr bwMode="auto">
          <a:xfrm flipV="1">
            <a:off x="4595812" y="51323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3" name="Line 49"/>
          <p:cNvSpPr>
            <a:spLocks noChangeShapeType="1"/>
          </p:cNvSpPr>
          <p:nvPr/>
        </p:nvSpPr>
        <p:spPr bwMode="auto">
          <a:xfrm>
            <a:off x="4538663" y="55324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4" name="Line 49"/>
          <p:cNvSpPr>
            <a:spLocks noChangeShapeType="1"/>
          </p:cNvSpPr>
          <p:nvPr/>
        </p:nvSpPr>
        <p:spPr bwMode="auto">
          <a:xfrm>
            <a:off x="4595812" y="50752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5" name="Line 49"/>
          <p:cNvSpPr>
            <a:spLocks noChangeShapeType="1"/>
          </p:cNvSpPr>
          <p:nvPr/>
        </p:nvSpPr>
        <p:spPr bwMode="auto">
          <a:xfrm>
            <a:off x="4138613" y="42751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6" name="Line 49"/>
          <p:cNvSpPr>
            <a:spLocks noChangeShapeType="1"/>
          </p:cNvSpPr>
          <p:nvPr/>
        </p:nvSpPr>
        <p:spPr bwMode="auto">
          <a:xfrm>
            <a:off x="4138613" y="467518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7" name="Line 49"/>
          <p:cNvSpPr>
            <a:spLocks noChangeShapeType="1"/>
          </p:cNvSpPr>
          <p:nvPr/>
        </p:nvSpPr>
        <p:spPr bwMode="auto">
          <a:xfrm>
            <a:off x="4138613" y="513238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8" name="Line 49"/>
          <p:cNvSpPr>
            <a:spLocks noChangeShapeType="1"/>
          </p:cNvSpPr>
          <p:nvPr/>
        </p:nvSpPr>
        <p:spPr bwMode="auto">
          <a:xfrm>
            <a:off x="4138613" y="55324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5" name="AutoShape 73"/>
          <p:cNvSpPr>
            <a:spLocks noChangeArrowheads="1"/>
          </p:cNvSpPr>
          <p:nvPr/>
        </p:nvSpPr>
        <p:spPr bwMode="auto">
          <a:xfrm rot="5400000">
            <a:off x="4795837" y="42751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86" name="AutoShape 73"/>
          <p:cNvSpPr>
            <a:spLocks noChangeArrowheads="1"/>
          </p:cNvSpPr>
          <p:nvPr/>
        </p:nvSpPr>
        <p:spPr bwMode="auto">
          <a:xfrm rot="5400000">
            <a:off x="4795837" y="46751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87" name="AutoShape 73"/>
          <p:cNvSpPr>
            <a:spLocks noChangeArrowheads="1"/>
          </p:cNvSpPr>
          <p:nvPr/>
        </p:nvSpPr>
        <p:spPr bwMode="auto">
          <a:xfrm rot="5400000">
            <a:off x="4795837" y="50752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88" name="AutoShape 73"/>
          <p:cNvSpPr>
            <a:spLocks noChangeArrowheads="1"/>
          </p:cNvSpPr>
          <p:nvPr/>
        </p:nvSpPr>
        <p:spPr bwMode="auto">
          <a:xfrm rot="5400000">
            <a:off x="4795837" y="54752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89" name="AutoShape 73"/>
          <p:cNvSpPr>
            <a:spLocks noChangeArrowheads="1"/>
          </p:cNvSpPr>
          <p:nvPr/>
        </p:nvSpPr>
        <p:spPr bwMode="auto">
          <a:xfrm rot="5400000">
            <a:off x="4395788" y="42751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90" name="AutoShape 73"/>
          <p:cNvSpPr>
            <a:spLocks noChangeArrowheads="1"/>
          </p:cNvSpPr>
          <p:nvPr/>
        </p:nvSpPr>
        <p:spPr bwMode="auto">
          <a:xfrm rot="5400000">
            <a:off x="4395788" y="46751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91" name="AutoShape 73"/>
          <p:cNvSpPr>
            <a:spLocks noChangeArrowheads="1"/>
          </p:cNvSpPr>
          <p:nvPr/>
        </p:nvSpPr>
        <p:spPr bwMode="auto">
          <a:xfrm rot="5400000">
            <a:off x="4395788" y="50752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92" name="AutoShape 73"/>
          <p:cNvSpPr>
            <a:spLocks noChangeArrowheads="1"/>
          </p:cNvSpPr>
          <p:nvPr/>
        </p:nvSpPr>
        <p:spPr bwMode="auto">
          <a:xfrm rot="5400000">
            <a:off x="4395788" y="54752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0907" name="Line 49"/>
          <p:cNvSpPr>
            <a:spLocks noChangeShapeType="1"/>
          </p:cNvSpPr>
          <p:nvPr/>
        </p:nvSpPr>
        <p:spPr bwMode="auto">
          <a:xfrm flipV="1">
            <a:off x="3795713" y="43322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8" name="Line 49"/>
          <p:cNvSpPr>
            <a:spLocks noChangeShapeType="1"/>
          </p:cNvSpPr>
          <p:nvPr/>
        </p:nvSpPr>
        <p:spPr bwMode="auto">
          <a:xfrm>
            <a:off x="3795713" y="42751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9" name="Line 49"/>
          <p:cNvSpPr>
            <a:spLocks noChangeShapeType="1"/>
          </p:cNvSpPr>
          <p:nvPr/>
        </p:nvSpPr>
        <p:spPr bwMode="auto">
          <a:xfrm flipV="1">
            <a:off x="3795713" y="51323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0" name="Line 49"/>
          <p:cNvSpPr>
            <a:spLocks noChangeShapeType="1"/>
          </p:cNvSpPr>
          <p:nvPr/>
        </p:nvSpPr>
        <p:spPr bwMode="auto">
          <a:xfrm>
            <a:off x="3795713" y="50752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1" name="Line 49"/>
          <p:cNvSpPr>
            <a:spLocks noChangeShapeType="1"/>
          </p:cNvSpPr>
          <p:nvPr/>
        </p:nvSpPr>
        <p:spPr bwMode="auto">
          <a:xfrm>
            <a:off x="4938712" y="42751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2" name="Line 49"/>
          <p:cNvSpPr>
            <a:spLocks noChangeShapeType="1"/>
          </p:cNvSpPr>
          <p:nvPr/>
        </p:nvSpPr>
        <p:spPr bwMode="auto">
          <a:xfrm>
            <a:off x="4938712" y="47323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3" name="Line 49"/>
          <p:cNvSpPr>
            <a:spLocks noChangeShapeType="1"/>
          </p:cNvSpPr>
          <p:nvPr/>
        </p:nvSpPr>
        <p:spPr bwMode="auto">
          <a:xfrm>
            <a:off x="4938712" y="50752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4" name="Line 49"/>
          <p:cNvSpPr>
            <a:spLocks noChangeShapeType="1"/>
          </p:cNvSpPr>
          <p:nvPr/>
        </p:nvSpPr>
        <p:spPr bwMode="auto">
          <a:xfrm>
            <a:off x="4938712" y="55324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5" name="Line 49"/>
          <p:cNvSpPr>
            <a:spLocks noChangeShapeType="1"/>
          </p:cNvSpPr>
          <p:nvPr/>
        </p:nvSpPr>
        <p:spPr bwMode="auto">
          <a:xfrm>
            <a:off x="3567113" y="42751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6" name="Line 49"/>
          <p:cNvSpPr>
            <a:spLocks noChangeShapeType="1"/>
          </p:cNvSpPr>
          <p:nvPr/>
        </p:nvSpPr>
        <p:spPr bwMode="auto">
          <a:xfrm>
            <a:off x="3567113" y="47323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7" name="Line 49"/>
          <p:cNvSpPr>
            <a:spLocks noChangeShapeType="1"/>
          </p:cNvSpPr>
          <p:nvPr/>
        </p:nvSpPr>
        <p:spPr bwMode="auto">
          <a:xfrm>
            <a:off x="3567113" y="50752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8" name="Line 49"/>
          <p:cNvSpPr>
            <a:spLocks noChangeShapeType="1"/>
          </p:cNvSpPr>
          <p:nvPr/>
        </p:nvSpPr>
        <p:spPr bwMode="auto">
          <a:xfrm>
            <a:off x="3567113" y="55324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06" name="AutoShape 73"/>
          <p:cNvSpPr>
            <a:spLocks noChangeArrowheads="1"/>
          </p:cNvSpPr>
          <p:nvPr/>
        </p:nvSpPr>
        <p:spPr bwMode="auto">
          <a:xfrm rot="5400000">
            <a:off x="3992166" y="427335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507" name="AutoShape 73"/>
          <p:cNvSpPr>
            <a:spLocks noChangeArrowheads="1"/>
          </p:cNvSpPr>
          <p:nvPr/>
        </p:nvSpPr>
        <p:spPr bwMode="auto">
          <a:xfrm rot="5400000">
            <a:off x="3992166" y="467340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508" name="AutoShape 73"/>
          <p:cNvSpPr>
            <a:spLocks noChangeArrowheads="1"/>
          </p:cNvSpPr>
          <p:nvPr/>
        </p:nvSpPr>
        <p:spPr bwMode="auto">
          <a:xfrm rot="5400000">
            <a:off x="3992166" y="507345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509" name="AutoShape 73"/>
          <p:cNvSpPr>
            <a:spLocks noChangeArrowheads="1"/>
          </p:cNvSpPr>
          <p:nvPr/>
        </p:nvSpPr>
        <p:spPr bwMode="auto">
          <a:xfrm rot="5400000">
            <a:off x="3992166" y="547350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510" name="Oval 509"/>
          <p:cNvSpPr/>
          <p:nvPr/>
        </p:nvSpPr>
        <p:spPr bwMode="auto">
          <a:xfrm>
            <a:off x="3738563" y="547528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3" name="Oval 512"/>
          <p:cNvSpPr/>
          <p:nvPr/>
        </p:nvSpPr>
        <p:spPr bwMode="auto">
          <a:xfrm>
            <a:off x="5167312" y="421798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4" name="Oval 513"/>
          <p:cNvSpPr/>
          <p:nvPr/>
        </p:nvSpPr>
        <p:spPr bwMode="auto">
          <a:xfrm>
            <a:off x="3738563" y="501808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5" name="Oval 514"/>
          <p:cNvSpPr/>
          <p:nvPr/>
        </p:nvSpPr>
        <p:spPr bwMode="auto">
          <a:xfrm>
            <a:off x="3738563" y="467518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6" name="Oval 515"/>
          <p:cNvSpPr/>
          <p:nvPr/>
        </p:nvSpPr>
        <p:spPr bwMode="auto">
          <a:xfrm>
            <a:off x="3738563" y="421798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9" name="Oval 518"/>
          <p:cNvSpPr/>
          <p:nvPr/>
        </p:nvSpPr>
        <p:spPr bwMode="auto">
          <a:xfrm>
            <a:off x="5167312" y="547528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2" name="Oval 521"/>
          <p:cNvSpPr/>
          <p:nvPr/>
        </p:nvSpPr>
        <p:spPr bwMode="auto">
          <a:xfrm>
            <a:off x="5167312" y="501808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5" name="Oval 524"/>
          <p:cNvSpPr/>
          <p:nvPr/>
        </p:nvSpPr>
        <p:spPr bwMode="auto">
          <a:xfrm>
            <a:off x="5167312" y="467518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6" name="Oval 525"/>
          <p:cNvSpPr/>
          <p:nvPr/>
        </p:nvSpPr>
        <p:spPr bwMode="auto">
          <a:xfrm>
            <a:off x="4138613" y="421798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7" name="Oval 526"/>
          <p:cNvSpPr/>
          <p:nvPr/>
        </p:nvSpPr>
        <p:spPr bwMode="auto">
          <a:xfrm>
            <a:off x="4138613" y="461803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8" name="Oval 527"/>
          <p:cNvSpPr/>
          <p:nvPr/>
        </p:nvSpPr>
        <p:spPr bwMode="auto">
          <a:xfrm>
            <a:off x="4538663" y="501808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9" name="Oval 528"/>
          <p:cNvSpPr/>
          <p:nvPr/>
        </p:nvSpPr>
        <p:spPr bwMode="auto">
          <a:xfrm>
            <a:off x="4538663" y="467518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0" name="Oval 529"/>
          <p:cNvSpPr/>
          <p:nvPr/>
        </p:nvSpPr>
        <p:spPr bwMode="auto">
          <a:xfrm>
            <a:off x="4138613" y="547528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1" name="Oval 530"/>
          <p:cNvSpPr/>
          <p:nvPr/>
        </p:nvSpPr>
        <p:spPr bwMode="auto">
          <a:xfrm>
            <a:off x="4538663" y="547528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2" name="Oval 531"/>
          <p:cNvSpPr/>
          <p:nvPr/>
        </p:nvSpPr>
        <p:spPr bwMode="auto">
          <a:xfrm>
            <a:off x="4138613" y="507523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3" name="Oval 532"/>
          <p:cNvSpPr/>
          <p:nvPr/>
        </p:nvSpPr>
        <p:spPr bwMode="auto">
          <a:xfrm>
            <a:off x="4538663" y="421798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227" name="Rectangle 66"/>
          <p:cNvSpPr>
            <a:spLocks noChangeArrowheads="1"/>
          </p:cNvSpPr>
          <p:nvPr/>
        </p:nvSpPr>
        <p:spPr bwMode="auto">
          <a:xfrm>
            <a:off x="3605213" y="3798888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Local BN</a:t>
            </a:r>
            <a:r>
              <a:rPr lang="en-US" sz="1000" baseline="-25000" dirty="0"/>
              <a:t>2</a:t>
            </a:r>
            <a:endParaRPr lang="en-US" sz="1000" dirty="0"/>
          </a:p>
        </p:txBody>
      </p:sp>
      <p:sp>
        <p:nvSpPr>
          <p:cNvPr id="433" name="Rectangle 432"/>
          <p:cNvSpPr/>
          <p:nvPr/>
        </p:nvSpPr>
        <p:spPr bwMode="auto">
          <a:xfrm>
            <a:off x="3681413" y="1665288"/>
            <a:ext cx="1314450" cy="1600200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95" name="Line 49"/>
          <p:cNvSpPr>
            <a:spLocks noChangeShapeType="1"/>
          </p:cNvSpPr>
          <p:nvPr/>
        </p:nvSpPr>
        <p:spPr bwMode="auto">
          <a:xfrm>
            <a:off x="4538663" y="18367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6" name="Line 49"/>
          <p:cNvSpPr>
            <a:spLocks noChangeShapeType="1"/>
          </p:cNvSpPr>
          <p:nvPr/>
        </p:nvSpPr>
        <p:spPr bwMode="auto">
          <a:xfrm flipV="1">
            <a:off x="4595812" y="18938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7" name="Line 49"/>
          <p:cNvSpPr>
            <a:spLocks noChangeShapeType="1"/>
          </p:cNvSpPr>
          <p:nvPr/>
        </p:nvSpPr>
        <p:spPr bwMode="auto">
          <a:xfrm>
            <a:off x="4538663" y="22939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8" name="Line 49"/>
          <p:cNvSpPr>
            <a:spLocks noChangeShapeType="1"/>
          </p:cNvSpPr>
          <p:nvPr/>
        </p:nvSpPr>
        <p:spPr bwMode="auto">
          <a:xfrm>
            <a:off x="4595812" y="18367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9" name="Line 49"/>
          <p:cNvSpPr>
            <a:spLocks noChangeShapeType="1"/>
          </p:cNvSpPr>
          <p:nvPr/>
        </p:nvSpPr>
        <p:spPr bwMode="auto">
          <a:xfrm>
            <a:off x="4195763" y="183673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0" name="Line 49"/>
          <p:cNvSpPr>
            <a:spLocks noChangeShapeType="1"/>
          </p:cNvSpPr>
          <p:nvPr/>
        </p:nvSpPr>
        <p:spPr bwMode="auto">
          <a:xfrm>
            <a:off x="4195763" y="223678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1" name="Line 49"/>
          <p:cNvSpPr>
            <a:spLocks noChangeShapeType="1"/>
          </p:cNvSpPr>
          <p:nvPr/>
        </p:nvSpPr>
        <p:spPr bwMode="auto">
          <a:xfrm flipV="1">
            <a:off x="4195763" y="229393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2" name="Line 49"/>
          <p:cNvSpPr>
            <a:spLocks noChangeShapeType="1"/>
          </p:cNvSpPr>
          <p:nvPr/>
        </p:nvSpPr>
        <p:spPr bwMode="auto">
          <a:xfrm flipV="1">
            <a:off x="4195763" y="1893888"/>
            <a:ext cx="28575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3" name="Line 49"/>
          <p:cNvSpPr>
            <a:spLocks noChangeShapeType="1"/>
          </p:cNvSpPr>
          <p:nvPr/>
        </p:nvSpPr>
        <p:spPr bwMode="auto">
          <a:xfrm>
            <a:off x="4538663" y="26368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4" name="Line 49"/>
          <p:cNvSpPr>
            <a:spLocks noChangeShapeType="1"/>
          </p:cNvSpPr>
          <p:nvPr/>
        </p:nvSpPr>
        <p:spPr bwMode="auto">
          <a:xfrm flipV="1">
            <a:off x="4595812" y="26939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5" name="Line 49"/>
          <p:cNvSpPr>
            <a:spLocks noChangeShapeType="1"/>
          </p:cNvSpPr>
          <p:nvPr/>
        </p:nvSpPr>
        <p:spPr bwMode="auto">
          <a:xfrm>
            <a:off x="4538663" y="30940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6" name="Line 49"/>
          <p:cNvSpPr>
            <a:spLocks noChangeShapeType="1"/>
          </p:cNvSpPr>
          <p:nvPr/>
        </p:nvSpPr>
        <p:spPr bwMode="auto">
          <a:xfrm>
            <a:off x="4595812" y="26368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7" name="Line 49"/>
          <p:cNvSpPr>
            <a:spLocks noChangeShapeType="1"/>
          </p:cNvSpPr>
          <p:nvPr/>
        </p:nvSpPr>
        <p:spPr bwMode="auto">
          <a:xfrm>
            <a:off x="4138613" y="18367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8" name="Line 49"/>
          <p:cNvSpPr>
            <a:spLocks noChangeShapeType="1"/>
          </p:cNvSpPr>
          <p:nvPr/>
        </p:nvSpPr>
        <p:spPr bwMode="auto">
          <a:xfrm>
            <a:off x="4138613" y="223678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9" name="Line 49"/>
          <p:cNvSpPr>
            <a:spLocks noChangeShapeType="1"/>
          </p:cNvSpPr>
          <p:nvPr/>
        </p:nvSpPr>
        <p:spPr bwMode="auto">
          <a:xfrm>
            <a:off x="4138613" y="269398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0" name="Line 49"/>
          <p:cNvSpPr>
            <a:spLocks noChangeShapeType="1"/>
          </p:cNvSpPr>
          <p:nvPr/>
        </p:nvSpPr>
        <p:spPr bwMode="auto">
          <a:xfrm>
            <a:off x="4138613" y="3094038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3" name="AutoShape 73"/>
          <p:cNvSpPr>
            <a:spLocks noChangeArrowheads="1"/>
          </p:cNvSpPr>
          <p:nvPr/>
        </p:nvSpPr>
        <p:spPr bwMode="auto">
          <a:xfrm rot="5400000">
            <a:off x="4795837" y="18367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04" name="AutoShape 73"/>
          <p:cNvSpPr>
            <a:spLocks noChangeArrowheads="1"/>
          </p:cNvSpPr>
          <p:nvPr/>
        </p:nvSpPr>
        <p:spPr bwMode="auto">
          <a:xfrm rot="5400000">
            <a:off x="4795837" y="22367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05" name="AutoShape 73"/>
          <p:cNvSpPr>
            <a:spLocks noChangeArrowheads="1"/>
          </p:cNvSpPr>
          <p:nvPr/>
        </p:nvSpPr>
        <p:spPr bwMode="auto">
          <a:xfrm rot="5400000">
            <a:off x="4795837" y="26368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06" name="AutoShape 73"/>
          <p:cNvSpPr>
            <a:spLocks noChangeArrowheads="1"/>
          </p:cNvSpPr>
          <p:nvPr/>
        </p:nvSpPr>
        <p:spPr bwMode="auto">
          <a:xfrm rot="5400000">
            <a:off x="4795837" y="30368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07" name="AutoShape 73"/>
          <p:cNvSpPr>
            <a:spLocks noChangeArrowheads="1"/>
          </p:cNvSpPr>
          <p:nvPr/>
        </p:nvSpPr>
        <p:spPr bwMode="auto">
          <a:xfrm rot="5400000">
            <a:off x="4395788" y="18367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08" name="AutoShape 73"/>
          <p:cNvSpPr>
            <a:spLocks noChangeArrowheads="1"/>
          </p:cNvSpPr>
          <p:nvPr/>
        </p:nvSpPr>
        <p:spPr bwMode="auto">
          <a:xfrm rot="5400000">
            <a:off x="4395788" y="22367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37" name="AutoShape 73"/>
          <p:cNvSpPr>
            <a:spLocks noChangeArrowheads="1"/>
          </p:cNvSpPr>
          <p:nvPr/>
        </p:nvSpPr>
        <p:spPr bwMode="auto">
          <a:xfrm rot="5400000">
            <a:off x="4395788" y="263683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38" name="AutoShape 73"/>
          <p:cNvSpPr>
            <a:spLocks noChangeArrowheads="1"/>
          </p:cNvSpPr>
          <p:nvPr/>
        </p:nvSpPr>
        <p:spPr bwMode="auto">
          <a:xfrm rot="5400000">
            <a:off x="4395788" y="3036888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0819" name="Line 49"/>
          <p:cNvSpPr>
            <a:spLocks noChangeShapeType="1"/>
          </p:cNvSpPr>
          <p:nvPr/>
        </p:nvSpPr>
        <p:spPr bwMode="auto">
          <a:xfrm flipV="1">
            <a:off x="3795713" y="18938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0" name="Line 49"/>
          <p:cNvSpPr>
            <a:spLocks noChangeShapeType="1"/>
          </p:cNvSpPr>
          <p:nvPr/>
        </p:nvSpPr>
        <p:spPr bwMode="auto">
          <a:xfrm>
            <a:off x="3795713" y="18367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1" name="Line 49"/>
          <p:cNvSpPr>
            <a:spLocks noChangeShapeType="1"/>
          </p:cNvSpPr>
          <p:nvPr/>
        </p:nvSpPr>
        <p:spPr bwMode="auto">
          <a:xfrm flipV="1">
            <a:off x="3795713" y="269398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2" name="Line 49"/>
          <p:cNvSpPr>
            <a:spLocks noChangeShapeType="1"/>
          </p:cNvSpPr>
          <p:nvPr/>
        </p:nvSpPr>
        <p:spPr bwMode="auto">
          <a:xfrm>
            <a:off x="3795713" y="2636838"/>
            <a:ext cx="2857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3" name="Line 49"/>
          <p:cNvSpPr>
            <a:spLocks noChangeShapeType="1"/>
          </p:cNvSpPr>
          <p:nvPr/>
        </p:nvSpPr>
        <p:spPr bwMode="auto">
          <a:xfrm>
            <a:off x="4938712" y="18367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4" name="Line 49"/>
          <p:cNvSpPr>
            <a:spLocks noChangeShapeType="1"/>
          </p:cNvSpPr>
          <p:nvPr/>
        </p:nvSpPr>
        <p:spPr bwMode="auto">
          <a:xfrm>
            <a:off x="4938712" y="22939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5" name="Line 49"/>
          <p:cNvSpPr>
            <a:spLocks noChangeShapeType="1"/>
          </p:cNvSpPr>
          <p:nvPr/>
        </p:nvSpPr>
        <p:spPr bwMode="auto">
          <a:xfrm>
            <a:off x="4938712" y="26368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6" name="Line 49"/>
          <p:cNvSpPr>
            <a:spLocks noChangeShapeType="1"/>
          </p:cNvSpPr>
          <p:nvPr/>
        </p:nvSpPr>
        <p:spPr bwMode="auto">
          <a:xfrm>
            <a:off x="4938712" y="3094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7" name="Line 49"/>
          <p:cNvSpPr>
            <a:spLocks noChangeShapeType="1"/>
          </p:cNvSpPr>
          <p:nvPr/>
        </p:nvSpPr>
        <p:spPr bwMode="auto">
          <a:xfrm>
            <a:off x="3567113" y="18367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8" name="Line 49"/>
          <p:cNvSpPr>
            <a:spLocks noChangeShapeType="1"/>
          </p:cNvSpPr>
          <p:nvPr/>
        </p:nvSpPr>
        <p:spPr bwMode="auto">
          <a:xfrm>
            <a:off x="3567113" y="22939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9" name="Line 49"/>
          <p:cNvSpPr>
            <a:spLocks noChangeShapeType="1"/>
          </p:cNvSpPr>
          <p:nvPr/>
        </p:nvSpPr>
        <p:spPr bwMode="auto">
          <a:xfrm>
            <a:off x="3567113" y="26368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0" name="Line 49"/>
          <p:cNvSpPr>
            <a:spLocks noChangeShapeType="1"/>
          </p:cNvSpPr>
          <p:nvPr/>
        </p:nvSpPr>
        <p:spPr bwMode="auto">
          <a:xfrm>
            <a:off x="3567113" y="3094038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" name="AutoShape 73"/>
          <p:cNvSpPr>
            <a:spLocks noChangeArrowheads="1"/>
          </p:cNvSpPr>
          <p:nvPr/>
        </p:nvSpPr>
        <p:spPr bwMode="auto">
          <a:xfrm rot="5400000">
            <a:off x="3992166" y="183495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40" name="AutoShape 73"/>
          <p:cNvSpPr>
            <a:spLocks noChangeArrowheads="1"/>
          </p:cNvSpPr>
          <p:nvPr/>
        </p:nvSpPr>
        <p:spPr bwMode="auto">
          <a:xfrm rot="5400000">
            <a:off x="3992166" y="223500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61" name="AutoShape 73"/>
          <p:cNvSpPr>
            <a:spLocks noChangeArrowheads="1"/>
          </p:cNvSpPr>
          <p:nvPr/>
        </p:nvSpPr>
        <p:spPr bwMode="auto">
          <a:xfrm rot="5400000">
            <a:off x="3992166" y="263505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62" name="AutoShape 73"/>
          <p:cNvSpPr>
            <a:spLocks noChangeArrowheads="1"/>
          </p:cNvSpPr>
          <p:nvPr/>
        </p:nvSpPr>
        <p:spPr bwMode="auto">
          <a:xfrm rot="5400000">
            <a:off x="3992166" y="3035102"/>
            <a:ext cx="228600" cy="57150"/>
          </a:xfrm>
          <a:custGeom>
            <a:avLst/>
            <a:gdLst>
              <a:gd name="T0" fmla="*/ 1758156 w 21600"/>
              <a:gd name="T1" fmla="*/ 152400 h 21600"/>
              <a:gd name="T2" fmla="*/ 952500 w 21600"/>
              <a:gd name="T3" fmla="*/ 304800 h 21600"/>
              <a:gd name="T4" fmla="*/ 146844 w 21600"/>
              <a:gd name="T5" fmla="*/ 152400 h 21600"/>
              <a:gd name="T6" fmla="*/ 952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0" rev="10800000"/>
            </a:camera>
            <a:lightRig rig="threePt" dir="t"/>
          </a:scene3d>
        </p:spPr>
        <p:txBody>
          <a:bodyPr rot="10800000"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43" name="Oval 442"/>
          <p:cNvSpPr/>
          <p:nvPr/>
        </p:nvSpPr>
        <p:spPr bwMode="auto">
          <a:xfrm>
            <a:off x="3738563" y="177958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4" name="Oval 443"/>
          <p:cNvSpPr/>
          <p:nvPr/>
        </p:nvSpPr>
        <p:spPr bwMode="auto">
          <a:xfrm>
            <a:off x="4138613" y="177958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5" name="Oval 444"/>
          <p:cNvSpPr/>
          <p:nvPr/>
        </p:nvSpPr>
        <p:spPr bwMode="auto">
          <a:xfrm>
            <a:off x="4538663" y="177958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7" name="Oval 446"/>
          <p:cNvSpPr/>
          <p:nvPr/>
        </p:nvSpPr>
        <p:spPr bwMode="auto">
          <a:xfrm>
            <a:off x="5167312" y="1779588"/>
            <a:ext cx="114300" cy="114300"/>
          </a:xfrm>
          <a:prstGeom prst="ellipse">
            <a:avLst/>
          </a:prstGeom>
          <a:solidFill>
            <a:srgbClr val="E5F3D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8" name="Oval 447"/>
          <p:cNvSpPr/>
          <p:nvPr/>
        </p:nvSpPr>
        <p:spPr bwMode="auto">
          <a:xfrm>
            <a:off x="3738563" y="223678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9" name="Oval 448"/>
          <p:cNvSpPr/>
          <p:nvPr/>
        </p:nvSpPr>
        <p:spPr bwMode="auto">
          <a:xfrm>
            <a:off x="3738563" y="257968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1" name="Oval 450"/>
          <p:cNvSpPr/>
          <p:nvPr/>
        </p:nvSpPr>
        <p:spPr bwMode="auto">
          <a:xfrm>
            <a:off x="3738563" y="303688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2" name="Oval 451"/>
          <p:cNvSpPr/>
          <p:nvPr/>
        </p:nvSpPr>
        <p:spPr bwMode="auto">
          <a:xfrm>
            <a:off x="4138613" y="217963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3" name="Oval 452"/>
          <p:cNvSpPr/>
          <p:nvPr/>
        </p:nvSpPr>
        <p:spPr bwMode="auto">
          <a:xfrm>
            <a:off x="4538663" y="303688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4" name="Oval 453"/>
          <p:cNvSpPr/>
          <p:nvPr/>
        </p:nvSpPr>
        <p:spPr bwMode="auto">
          <a:xfrm>
            <a:off x="5167312" y="3036888"/>
            <a:ext cx="114300" cy="114300"/>
          </a:xfrm>
          <a:prstGeom prst="ellipse">
            <a:avLst/>
          </a:prstGeom>
          <a:solidFill>
            <a:srgbClr val="5D5DC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5" name="Oval 454"/>
          <p:cNvSpPr/>
          <p:nvPr/>
        </p:nvSpPr>
        <p:spPr bwMode="auto">
          <a:xfrm>
            <a:off x="4138613" y="263683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7" name="Oval 456"/>
          <p:cNvSpPr/>
          <p:nvPr/>
        </p:nvSpPr>
        <p:spPr bwMode="auto">
          <a:xfrm>
            <a:off x="4538663" y="257968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8" name="Oval 457"/>
          <p:cNvSpPr/>
          <p:nvPr/>
        </p:nvSpPr>
        <p:spPr bwMode="auto">
          <a:xfrm>
            <a:off x="5167312" y="2579688"/>
            <a:ext cx="114300" cy="114300"/>
          </a:xfrm>
          <a:prstGeom prst="ellipse">
            <a:avLst/>
          </a:prstGeom>
          <a:solidFill>
            <a:srgbClr val="59B4BB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0" name="Oval 459"/>
          <p:cNvSpPr/>
          <p:nvPr/>
        </p:nvSpPr>
        <p:spPr bwMode="auto">
          <a:xfrm>
            <a:off x="4138613" y="303688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1" name="Oval 460"/>
          <p:cNvSpPr/>
          <p:nvPr/>
        </p:nvSpPr>
        <p:spPr bwMode="auto">
          <a:xfrm>
            <a:off x="4538663" y="223678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2" name="Oval 461"/>
          <p:cNvSpPr/>
          <p:nvPr/>
        </p:nvSpPr>
        <p:spPr bwMode="auto">
          <a:xfrm>
            <a:off x="5167312" y="2236788"/>
            <a:ext cx="114300" cy="114300"/>
          </a:xfrm>
          <a:prstGeom prst="ellipse">
            <a:avLst/>
          </a:prstGeom>
          <a:solidFill>
            <a:srgbClr val="FFCB25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228" name="Rectangle 66"/>
          <p:cNvSpPr>
            <a:spLocks noChangeArrowheads="1"/>
          </p:cNvSpPr>
          <p:nvPr/>
        </p:nvSpPr>
        <p:spPr bwMode="auto">
          <a:xfrm>
            <a:off x="3605213" y="1360488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Local BN</a:t>
            </a:r>
            <a:r>
              <a:rPr lang="en-US" sz="1000" baseline="-25000" dirty="0"/>
              <a:t>1</a:t>
            </a:r>
            <a:endParaRPr lang="en-US" sz="1000" dirty="0"/>
          </a:p>
        </p:txBody>
      </p:sp>
      <p:sp>
        <p:nvSpPr>
          <p:cNvPr id="397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Usage of Local Benes Networks</a:t>
            </a:r>
          </a:p>
        </p:txBody>
      </p:sp>
      <p:sp>
        <p:nvSpPr>
          <p:cNvPr id="402" name="Slide Number Placeholder 4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03" name="Rounded Rectangle 402"/>
          <p:cNvSpPr/>
          <p:nvPr/>
        </p:nvSpPr>
        <p:spPr bwMode="auto">
          <a:xfrm>
            <a:off x="6241144" y="5138058"/>
            <a:ext cx="2452913" cy="406400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Virtual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cache layout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4" name="Rounded Rectangle 403"/>
          <p:cNvSpPr/>
          <p:nvPr/>
        </p:nvSpPr>
        <p:spPr bwMode="auto">
          <a:xfrm>
            <a:off x="551544" y="1495698"/>
            <a:ext cx="2452913" cy="406400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Actual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cache layout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3" name="Rounded Rectangular Callout 342"/>
          <p:cNvSpPr/>
          <p:nvPr/>
        </p:nvSpPr>
        <p:spPr bwMode="auto">
          <a:xfrm>
            <a:off x="350520" y="5120640"/>
            <a:ext cx="2651760" cy="426720"/>
          </a:xfrm>
          <a:prstGeom prst="wedgeRoundRectCallout">
            <a:avLst>
              <a:gd name="adj1" fmla="val 66351"/>
              <a:gd name="adj2" fmla="val 8669"/>
              <a:gd name="adj3" fmla="val 16667"/>
            </a:avLst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Between the even lines</a:t>
            </a:r>
          </a:p>
        </p:txBody>
      </p:sp>
      <p:sp>
        <p:nvSpPr>
          <p:cNvPr id="345" name="Rounded Rectangular Callout 344"/>
          <p:cNvSpPr/>
          <p:nvPr/>
        </p:nvSpPr>
        <p:spPr bwMode="auto">
          <a:xfrm>
            <a:off x="5989320" y="1478280"/>
            <a:ext cx="2651760" cy="426720"/>
          </a:xfrm>
          <a:prstGeom prst="wedgeRoundRectCallout">
            <a:avLst>
              <a:gd name="adj1" fmla="val -67558"/>
              <a:gd name="adj2" fmla="val 58669"/>
              <a:gd name="adj3" fmla="val 16667"/>
            </a:avLst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Between the odd lines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4019599" y="2235815"/>
            <a:ext cx="6543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3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000"/>
                            </p:stCondLst>
                            <p:childTnLst>
                              <p:par>
                                <p:cTn id="48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6" dur="1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9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3000"/>
                            </p:stCondLst>
                            <p:childTnLst>
                              <p:par>
                                <p:cTn id="49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2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4000"/>
                            </p:stCondLst>
                            <p:childTnLst>
                              <p:par>
                                <p:cTn id="49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5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5000"/>
                            </p:stCondLst>
                            <p:childTnLst>
                              <p:par>
                                <p:cTn id="49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8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539" grpId="0" animBg="1"/>
      <p:bldP spid="15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34" grpId="0" animBg="1"/>
      <p:bldP spid="235" grpId="0" animBg="1"/>
      <p:bldP spid="237" grpId="0" animBg="1"/>
      <p:bldP spid="239" grpId="0" animBg="1"/>
      <p:bldP spid="240" grpId="0" animBg="1"/>
      <p:bldP spid="243" grpId="0" animBg="1"/>
      <p:bldP spid="244" grpId="0" animBg="1"/>
      <p:bldP spid="245" grpId="0" animBg="1"/>
      <p:bldP spid="246" grpId="0" animBg="1"/>
      <p:bldP spid="248" grpId="0" animBg="1"/>
      <p:bldP spid="249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6" grpId="1" animBg="1"/>
      <p:bldP spid="257" grpId="0" animBg="1"/>
      <p:bldP spid="258" grpId="0" animBg="1"/>
      <p:bldP spid="550" grpId="0" animBg="1"/>
      <p:bldP spid="31106" grpId="0"/>
      <p:bldP spid="31107" grpId="0"/>
      <p:bldP spid="31108" grpId="0"/>
      <p:bldP spid="31109" grpId="0"/>
      <p:bldP spid="31110" grpId="0"/>
      <p:bldP spid="31111" grpId="0"/>
      <p:bldP spid="31112" grpId="0"/>
      <p:bldP spid="31113" grpId="0"/>
      <p:bldP spid="31114" grpId="0"/>
      <p:bldP spid="31115" grpId="0"/>
      <p:bldP spid="31116" grpId="0"/>
      <p:bldP spid="31117" grpId="0"/>
      <p:bldP spid="31118" grpId="0"/>
      <p:bldP spid="610" grpId="0" animBg="1"/>
      <p:bldP spid="611" grpId="0" animBg="1"/>
      <p:bldP spid="612" grpId="0" animBg="1"/>
      <p:bldP spid="613" grpId="0" animBg="1"/>
      <p:bldP spid="614" grpId="0" animBg="1"/>
      <p:bldP spid="615" grpId="0" animBg="1"/>
      <p:bldP spid="616" grpId="0" animBg="1"/>
      <p:bldP spid="617" grpId="0" animBg="1"/>
      <p:bldP spid="618" grpId="0" animBg="1"/>
      <p:bldP spid="619" grpId="0" animBg="1"/>
      <p:bldP spid="620" grpId="0" animBg="1"/>
      <p:bldP spid="621" grpId="0" animBg="1"/>
      <p:bldP spid="622" grpId="0" animBg="1"/>
      <p:bldP spid="623" grpId="0" animBg="1"/>
      <p:bldP spid="624" grpId="0" animBg="1"/>
      <p:bldP spid="625" grpId="0" animBg="1"/>
      <p:bldP spid="626" grpId="0" animBg="1"/>
      <p:bldP spid="627" grpId="0" animBg="1"/>
      <p:bldP spid="628" grpId="0" animBg="1"/>
      <p:bldP spid="629" grpId="0" animBg="1"/>
      <p:bldP spid="632" grpId="0" animBg="1"/>
      <p:bldP spid="634" grpId="0" animBg="1"/>
      <p:bldP spid="637" grpId="0" animBg="1"/>
      <p:bldP spid="638" grpId="0" animBg="1"/>
      <p:bldP spid="643" grpId="0" animBg="1"/>
      <p:bldP spid="31166" grpId="0"/>
      <p:bldP spid="31167" grpId="0"/>
      <p:bldP spid="501" grpId="0" animBg="1"/>
      <p:bldP spid="30883" grpId="0" animBg="1"/>
      <p:bldP spid="30884" grpId="0" animBg="1"/>
      <p:bldP spid="30885" grpId="0" animBg="1"/>
      <p:bldP spid="30886" grpId="0" animBg="1"/>
      <p:bldP spid="30887" grpId="0" animBg="1"/>
      <p:bldP spid="30888" grpId="0" animBg="1"/>
      <p:bldP spid="30889" grpId="0" animBg="1"/>
      <p:bldP spid="30890" grpId="0" animBg="1"/>
      <p:bldP spid="30891" grpId="0" animBg="1"/>
      <p:bldP spid="30892" grpId="0" animBg="1"/>
      <p:bldP spid="30893" grpId="0" animBg="1"/>
      <p:bldP spid="30894" grpId="0" animBg="1"/>
      <p:bldP spid="30895" grpId="0" animBg="1"/>
      <p:bldP spid="30896" grpId="0" animBg="1"/>
      <p:bldP spid="30897" grpId="0" animBg="1"/>
      <p:bldP spid="30898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30907" grpId="0" animBg="1"/>
      <p:bldP spid="30908" grpId="0" animBg="1"/>
      <p:bldP spid="30909" grpId="0" animBg="1"/>
      <p:bldP spid="30910" grpId="0" animBg="1"/>
      <p:bldP spid="30911" grpId="0" animBg="1"/>
      <p:bldP spid="30912" grpId="0" animBg="1"/>
      <p:bldP spid="30913" grpId="0" animBg="1"/>
      <p:bldP spid="30914" grpId="0" animBg="1"/>
      <p:bldP spid="30915" grpId="0" animBg="1"/>
      <p:bldP spid="30916" grpId="0" animBg="1"/>
      <p:bldP spid="30917" grpId="0" animBg="1"/>
      <p:bldP spid="30918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3" grpId="0" animBg="1"/>
      <p:bldP spid="514" grpId="0" animBg="1"/>
      <p:bldP spid="515" grpId="0" animBg="1"/>
      <p:bldP spid="516" grpId="0" animBg="1"/>
      <p:bldP spid="519" grpId="0" animBg="1"/>
      <p:bldP spid="522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31227" grpId="0"/>
      <p:bldP spid="433" grpId="0" animBg="1"/>
      <p:bldP spid="30795" grpId="0" animBg="1"/>
      <p:bldP spid="30796" grpId="0" animBg="1"/>
      <p:bldP spid="30797" grpId="0" animBg="1"/>
      <p:bldP spid="30798" grpId="0" animBg="1"/>
      <p:bldP spid="30799" grpId="0" animBg="1"/>
      <p:bldP spid="30800" grpId="0" animBg="1"/>
      <p:bldP spid="30801" grpId="0" animBg="1"/>
      <p:bldP spid="30802" grpId="0" animBg="1"/>
      <p:bldP spid="30803" grpId="0" animBg="1"/>
      <p:bldP spid="30804" grpId="0" animBg="1"/>
      <p:bldP spid="30805" grpId="0" animBg="1"/>
      <p:bldP spid="30806" grpId="0" animBg="1"/>
      <p:bldP spid="30807" grpId="0" animBg="1"/>
      <p:bldP spid="30808" grpId="0" animBg="1"/>
      <p:bldP spid="30809" grpId="0" animBg="1"/>
      <p:bldP spid="30810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37" grpId="0" animBg="1"/>
      <p:bldP spid="338" grpId="0" animBg="1"/>
      <p:bldP spid="30819" grpId="0" animBg="1"/>
      <p:bldP spid="30820" grpId="0" animBg="1"/>
      <p:bldP spid="30821" grpId="0" animBg="1"/>
      <p:bldP spid="30822" grpId="0" animBg="1"/>
      <p:bldP spid="30823" grpId="0" animBg="1"/>
      <p:bldP spid="30824" grpId="0" animBg="1"/>
      <p:bldP spid="30825" grpId="0" animBg="1"/>
      <p:bldP spid="30826" grpId="0" animBg="1"/>
      <p:bldP spid="30827" grpId="0" animBg="1"/>
      <p:bldP spid="30828" grpId="0" animBg="1"/>
      <p:bldP spid="30829" grpId="0" animBg="1"/>
      <p:bldP spid="30830" grpId="0" animBg="1"/>
      <p:bldP spid="339" grpId="0" animBg="1"/>
      <p:bldP spid="340" grpId="0" animBg="1"/>
      <p:bldP spid="361" grpId="0" animBg="1"/>
      <p:bldP spid="362" grpId="0" animBg="1"/>
      <p:bldP spid="443" grpId="0" animBg="1"/>
      <p:bldP spid="444" grpId="0" animBg="1"/>
      <p:bldP spid="445" grpId="0" animBg="1"/>
      <p:bldP spid="447" grpId="0" animBg="1"/>
      <p:bldP spid="448" grpId="0" animBg="1"/>
      <p:bldP spid="448" grpId="1" animBg="1"/>
      <p:bldP spid="449" grpId="0" animBg="1"/>
      <p:bldP spid="451" grpId="0" animBg="1"/>
      <p:bldP spid="452" grpId="0" animBg="1"/>
      <p:bldP spid="452" grpId="1" animBg="1"/>
      <p:bldP spid="453" grpId="0" animBg="1"/>
      <p:bldP spid="453" grpId="1" animBg="1"/>
      <p:bldP spid="454" grpId="0" animBg="1"/>
      <p:bldP spid="454" grpId="1" animBg="1"/>
      <p:bldP spid="455" grpId="0" animBg="1"/>
      <p:bldP spid="457" grpId="0" animBg="1"/>
      <p:bldP spid="458" grpId="0" animBg="1"/>
      <p:bldP spid="460" grpId="0" animBg="1"/>
      <p:bldP spid="461" grpId="0" animBg="1"/>
      <p:bldP spid="462" grpId="0" animBg="1"/>
      <p:bldP spid="31228" grpId="0"/>
      <p:bldP spid="403" grpId="0" animBg="1"/>
      <p:bldP spid="343" grpId="0" animBg="1"/>
      <p:bldP spid="345" grpId="0" animBg="1"/>
      <p:bldP spid="346" grpId="0"/>
      <p:bldP spid="34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Design Space Exploration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326570" y="1170040"/>
            <a:ext cx="8207829" cy="406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A large set of values for the main design </a:t>
            </a:r>
            <a:r>
              <a:rPr lang="en-US" sz="2400" dirty="0" smtClean="0">
                <a:solidFill>
                  <a:schemeClr val="accent6"/>
                </a:solidFill>
              </a:rPr>
              <a:t>parameters</a:t>
            </a:r>
            <a:r>
              <a:rPr lang="en-US" sz="2400" dirty="0" smtClean="0"/>
              <a:t>: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Number of cache spare lines</a:t>
            </a:r>
            <a:r>
              <a:rPr lang="en-US" dirty="0" smtClean="0"/>
              <a:t> (from {2</a:t>
            </a:r>
            <a:r>
              <a:rPr lang="en-US" baseline="30000" dirty="0" smtClean="0"/>
              <a:t>i</a:t>
            </a:r>
            <a:r>
              <a:rPr lang="en-US" dirty="0" smtClean="0"/>
              <a:t> | i </a:t>
            </a:r>
            <a:r>
              <a:rPr lang="el-GR" dirty="0" smtClean="0"/>
              <a:t>ϵ</a:t>
            </a:r>
            <a:r>
              <a:rPr lang="en-US" dirty="0" smtClean="0"/>
              <a:t> {0, 1, …, 8}})</a:t>
            </a:r>
            <a:endParaRPr lang="en-US" sz="2000" dirty="0" smtClean="0"/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Depth of BNs </a:t>
            </a:r>
            <a:r>
              <a:rPr lang="en-US" dirty="0" smtClean="0"/>
              <a:t>(from {1, 3, 5, … , 19})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MUXing granularity </a:t>
            </a:r>
            <a:r>
              <a:rPr lang="en-US" dirty="0" smtClean="0"/>
              <a:t>(from {2i | i </a:t>
            </a:r>
            <a:r>
              <a:rPr lang="el-GR" dirty="0" smtClean="0"/>
              <a:t>ϵ</a:t>
            </a:r>
            <a:r>
              <a:rPr lang="en-US" dirty="0" smtClean="0"/>
              <a:t> {0, 1, …, 10}})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1980 initial design points for L1 and L2 ZCs</a:t>
            </a:r>
            <a:endParaRPr lang="en-US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10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Practical </a:t>
            </a:r>
            <a:r>
              <a:rPr lang="en-US" sz="2400" dirty="0" smtClean="0">
                <a:solidFill>
                  <a:schemeClr val="accent6"/>
                </a:solidFill>
              </a:rPr>
              <a:t>constraints </a:t>
            </a:r>
            <a:r>
              <a:rPr lang="en-US" sz="2400" dirty="0" smtClean="0"/>
              <a:t>on design space: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Graph-coloring solver time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Cache access latency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Probability of operation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Area and power overhead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144" y="5306194"/>
            <a:ext cx="7631811" cy="84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Design Space Exploration </a:t>
            </a:r>
            <a:r>
              <a:rPr lang="en-US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(cont)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26570" y="1226635"/>
            <a:ext cx="8425544" cy="48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Graph-coloring solver time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Manufacturing </a:t>
            </a:r>
            <a:r>
              <a:rPr lang="en-US" sz="2000" dirty="0" smtClean="0">
                <a:solidFill>
                  <a:schemeClr val="accent6"/>
                </a:solidFill>
              </a:rPr>
              <a:t>test time </a:t>
            </a:r>
            <a:r>
              <a:rPr lang="en-US" sz="2000" dirty="0" smtClean="0"/>
              <a:t>is expensive (10s from several </a:t>
            </a:r>
            <a:r>
              <a:rPr lang="en-US" sz="2000" dirty="0" err="1" smtClean="0"/>
              <a:t>mins</a:t>
            </a:r>
            <a:r>
              <a:rPr lang="en-US" sz="2000" dirty="0" smtClean="0"/>
              <a:t>)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Cache access latency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An additional cycle for caches assuming no slack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4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 smtClean="0"/>
              <a:t>P</a:t>
            </a:r>
            <a:r>
              <a:rPr lang="en-US" sz="2400" b="1" baseline="-25000" dirty="0" smtClean="0"/>
              <a:t>op</a:t>
            </a:r>
            <a:r>
              <a:rPr lang="en-US" sz="2400" dirty="0" smtClean="0"/>
              <a:t>: Probability that a specific ZC can </a:t>
            </a:r>
            <a:r>
              <a:rPr lang="en-US" sz="2400" dirty="0" smtClean="0">
                <a:solidFill>
                  <a:schemeClr val="accent6"/>
                </a:solidFill>
              </a:rPr>
              <a:t>properly operate </a:t>
            </a:r>
            <a:r>
              <a:rPr lang="en-US" sz="2400" dirty="0" smtClean="0"/>
              <a:t>for a given </a:t>
            </a:r>
            <a:r>
              <a:rPr lang="en-US" sz="2400" dirty="0" smtClean="0">
                <a:solidFill>
                  <a:schemeClr val="accent6"/>
                </a:solidFill>
              </a:rPr>
              <a:t>P</a:t>
            </a:r>
            <a:r>
              <a:rPr lang="en-US" sz="2400" baseline="-25000" dirty="0" smtClean="0">
                <a:solidFill>
                  <a:schemeClr val="accent6"/>
                </a:solidFill>
              </a:rPr>
              <a:t>F</a:t>
            </a:r>
            <a:r>
              <a:rPr lang="en-US" sz="2400" dirty="0" smtClean="0"/>
              <a:t> and also architecture parameters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Calculated using probabilistic analysis of random graphs</a:t>
            </a:r>
            <a:endParaRPr lang="en-US" sz="2400" dirty="0" smtClean="0"/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MUXing granularity ↓ results in</a:t>
            </a:r>
            <a:r>
              <a:rPr lang="en-US" sz="2000" dirty="0" smtClean="0">
                <a:sym typeface="Wingdings" pitchFamily="2" charset="2"/>
              </a:rPr>
              <a:t> P</a:t>
            </a:r>
            <a:r>
              <a:rPr lang="en-US" sz="2000" baseline="-25000" dirty="0" smtClean="0">
                <a:sym typeface="Wingdings" pitchFamily="2" charset="2"/>
              </a:rPr>
              <a:t>op</a:t>
            </a:r>
            <a:r>
              <a:rPr lang="en-US" sz="2000" dirty="0" smtClean="0">
                <a:sym typeface="Wingdings" pitchFamily="2" charset="2"/>
              </a:rPr>
              <a:t> ↑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Number of redundant lines </a:t>
            </a:r>
            <a:r>
              <a:rPr lang="en-US" sz="2000" dirty="0" smtClean="0">
                <a:sym typeface="Wingdings" pitchFamily="2" charset="2"/>
              </a:rPr>
              <a:t>↑</a:t>
            </a:r>
            <a:r>
              <a:rPr lang="en-US" sz="2000" dirty="0" smtClean="0"/>
              <a:t> results in</a:t>
            </a:r>
            <a:r>
              <a:rPr lang="en-US" sz="2000" dirty="0" smtClean="0">
                <a:sym typeface="Wingdings" pitchFamily="2" charset="2"/>
              </a:rPr>
              <a:t> P</a:t>
            </a:r>
            <a:r>
              <a:rPr lang="en-US" sz="2000" baseline="-25000" dirty="0" smtClean="0">
                <a:sym typeface="Wingdings" pitchFamily="2" charset="2"/>
              </a:rPr>
              <a:t>op</a:t>
            </a:r>
            <a:r>
              <a:rPr lang="en-US" sz="2000" dirty="0" smtClean="0">
                <a:sym typeface="Wingdings" pitchFamily="2" charset="2"/>
              </a:rPr>
              <a:t> ↑</a:t>
            </a:r>
            <a:endParaRPr lang="en-US" sz="2000" dirty="0" smtClean="0"/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Depth of BNs </a:t>
            </a:r>
            <a:r>
              <a:rPr lang="en-US" sz="2000" dirty="0" smtClean="0">
                <a:sym typeface="Wingdings" pitchFamily="2" charset="2"/>
              </a:rPr>
              <a:t>↑</a:t>
            </a:r>
            <a:r>
              <a:rPr lang="en-US" sz="2000" dirty="0" smtClean="0"/>
              <a:t> results in</a:t>
            </a:r>
            <a:r>
              <a:rPr lang="en-US" sz="2000" dirty="0" smtClean="0">
                <a:sym typeface="Wingdings" pitchFamily="2" charset="2"/>
              </a:rPr>
              <a:t> P</a:t>
            </a:r>
            <a:r>
              <a:rPr lang="en-US" sz="2000" baseline="-25000" dirty="0" smtClean="0">
                <a:sym typeface="Wingdings" pitchFamily="2" charset="2"/>
              </a:rPr>
              <a:t>op</a:t>
            </a:r>
            <a:r>
              <a:rPr lang="en-US" sz="2000" dirty="0" smtClean="0">
                <a:sym typeface="Wingdings" pitchFamily="2" charset="2"/>
              </a:rPr>
              <a:t> ↑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Area Overhead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408317"/>
            <a:ext cx="8509000" cy="82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CACTI along with PowerCompiler and DesignCompiler are used to evaluate overheads of our extra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239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086" y="2555952"/>
            <a:ext cx="8936322" cy="281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>
            <a:off x="2114274" y="5810250"/>
            <a:ext cx="4877076" cy="29247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L1/2 - #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of spare lines - MUXing granularity - BN depth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46875" y="3943427"/>
            <a:ext cx="409575" cy="1152525"/>
          </a:xfrm>
          <a:prstGeom prst="ellipse">
            <a:avLst/>
          </a:prstGeom>
          <a:solidFill>
            <a:srgbClr val="99CCFF">
              <a:alpha val="40000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287780" y="3584652"/>
            <a:ext cx="344170" cy="1384300"/>
          </a:xfrm>
          <a:prstGeom prst="ellipse">
            <a:avLst/>
          </a:prstGeom>
          <a:solidFill>
            <a:srgbClr val="99CCFF">
              <a:alpha val="40000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34" y="2495396"/>
            <a:ext cx="8951303" cy="293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Dynamic Energy Overhead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408317"/>
            <a:ext cx="8509000" cy="82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CACTI along with PowerCompiler and DesignCompiler are used to evaluate overheads of our extra structures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114274" y="5810250"/>
            <a:ext cx="4877076" cy="292478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L1/2 - #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of spare lines - MUXing granularity - BN depth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46875" y="3876521"/>
            <a:ext cx="438785" cy="1152525"/>
          </a:xfrm>
          <a:prstGeom prst="ellipse">
            <a:avLst/>
          </a:prstGeom>
          <a:solidFill>
            <a:srgbClr val="99CCFF">
              <a:alpha val="40000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10640" y="3517746"/>
            <a:ext cx="334010" cy="1384300"/>
          </a:xfrm>
          <a:prstGeom prst="ellipse">
            <a:avLst/>
          </a:prstGeom>
          <a:solidFill>
            <a:srgbClr val="99CCFF">
              <a:alpha val="40000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249680"/>
            <a:ext cx="8509000" cy="187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Comparing ZC with: row-redundancy, 1-bit, and 2-bit error correction coding schemes.</a:t>
            </a:r>
            <a:endParaRPr lang="en-US" sz="10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For each protection mechanism and a given P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, area overhead increased from 0% until P</a:t>
            </a:r>
            <a:r>
              <a:rPr lang="en-US" sz="2400" baseline="-25000" dirty="0" smtClean="0"/>
              <a:t>op </a:t>
            </a:r>
            <a:r>
              <a:rPr lang="en-US" sz="2400" dirty="0" smtClean="0"/>
              <a:t>&gt; 90%.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" y="1234440"/>
            <a:ext cx="8422640" cy="1756991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 •   Protecting L2 is much harder than L1 because of larger</a:t>
            </a:r>
          </a:p>
          <a:p>
            <a:r>
              <a:rPr lang="en-US" sz="2400" dirty="0" smtClean="0"/>
              <a:t>      size and longer lines</a:t>
            </a:r>
          </a:p>
          <a:p>
            <a:r>
              <a:rPr lang="en-US" sz="2400" dirty="0" smtClean="0"/>
              <a:t> •   ECC-2 is costly even for the low failure rate situations </a:t>
            </a:r>
          </a:p>
          <a:p>
            <a:r>
              <a:rPr lang="en-US" sz="2400" dirty="0" smtClean="0"/>
              <a:t>      ( 50% energy consumption overhead 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828548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Comparison with Conventional Methods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636" y="3251172"/>
            <a:ext cx="8272463" cy="288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Yield Analysis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117600"/>
            <a:ext cx="8235244" cy="20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/>
              <a:t>Inter-die variation, intra-die variation, and clustering effect (using large area clustering negative binomial model [Koren’00])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/>
              <a:t>VARIUS used to model the inter-die variation and module-level intra-die variation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/>
              <a:t>Population of 1000 chips generated based on the different process variation characteristics for 45nm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/>
          <a:srcRect l="55172"/>
          <a:stretch>
            <a:fillRect/>
          </a:stretch>
        </p:blipFill>
        <p:spPr bwMode="auto">
          <a:xfrm>
            <a:off x="4895087" y="3172180"/>
            <a:ext cx="4141232" cy="300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 bwMode="auto">
          <a:xfrm>
            <a:off x="7936089" y="3254952"/>
            <a:ext cx="889392" cy="684870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 L2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ank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11276" y="3643834"/>
            <a:ext cx="3952569" cy="2108037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/>
              <a:t>Yield of a cache without </a:t>
            </a:r>
          </a:p>
          <a:p>
            <a:pPr algn="ctr"/>
            <a:r>
              <a:rPr lang="en-US" sz="2000" dirty="0" smtClean="0"/>
              <a:t>any protection mechanism </a:t>
            </a:r>
          </a:p>
          <a:p>
            <a:pPr algn="ctr"/>
            <a:r>
              <a:rPr lang="en-US" sz="2000" dirty="0" smtClean="0"/>
              <a:t>can be as low as 33%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Around 30% is </a:t>
            </a:r>
          </a:p>
          <a:p>
            <a:pPr algn="ctr"/>
            <a:r>
              <a:rPr lang="en-US" sz="2000" dirty="0" smtClean="0"/>
              <a:t>reported in [Agarwal’05]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87731" y="3589868"/>
            <a:ext cx="4220306" cy="2031999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indent="-609600" algn="ctr">
              <a:spcBef>
                <a:spcPct val="20000"/>
              </a:spcBef>
            </a:pPr>
            <a:r>
              <a:rPr lang="en-US" sz="2400" dirty="0" smtClean="0"/>
              <a:t>For our selected L1 </a:t>
            </a:r>
          </a:p>
          <a:p>
            <a:pPr marL="609600" indent="-609600" algn="ctr">
              <a:spcBef>
                <a:spcPct val="20000"/>
              </a:spcBef>
            </a:pPr>
            <a:r>
              <a:rPr lang="en-US" sz="2400" dirty="0" smtClean="0"/>
              <a:t>and L2 ZCs, 99% and 96% </a:t>
            </a:r>
          </a:p>
          <a:p>
            <a:pPr marL="609600" indent="-609600" algn="ctr">
              <a:spcBef>
                <a:spcPct val="20000"/>
              </a:spcBef>
            </a:pPr>
            <a:r>
              <a:rPr lang="en-US" sz="2400" dirty="0" smtClean="0"/>
              <a:t>manufacturing yield can be </a:t>
            </a:r>
          </a:p>
          <a:p>
            <a:pPr marL="609600" indent="-609600" algn="ctr">
              <a:spcBef>
                <a:spcPct val="20000"/>
              </a:spcBef>
            </a:pPr>
            <a:r>
              <a:rPr lang="en-US" sz="2400" dirty="0" smtClean="0"/>
              <a:t>achieved, respectively.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378451" y="3248025"/>
            <a:ext cx="2012950" cy="2495550"/>
          </a:xfrm>
          <a:prstGeom prst="rect">
            <a:avLst/>
          </a:prstGeom>
          <a:solidFill>
            <a:srgbClr val="336600">
              <a:alpha val="2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5424" y="3702755"/>
            <a:ext cx="1603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Working enabled by ZC</a:t>
            </a:r>
            <a:endParaRPr lang="en-US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704827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Comparison with Recently Proposed Methods</a:t>
            </a:r>
            <a:endParaRPr lang="en-US" sz="36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8" name="Picture 17" descr="comparison.P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261242" y="1113150"/>
            <a:ext cx="6132786" cy="4483609"/>
          </a:xfrm>
          <a:prstGeom prst="rect">
            <a:avLst/>
          </a:prstGeom>
        </p:spPr>
      </p:pic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61938" y="5673969"/>
            <a:ext cx="8614048" cy="490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2400" dirty="0" smtClean="0"/>
              <a:t>Comparing with: </a:t>
            </a:r>
            <a:r>
              <a:rPr lang="en-US" sz="2000" dirty="0" smtClean="0"/>
              <a:t>Wilkerson et. al. [WD/BF] and 8T SRAM bit-cells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Conclusion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9645" y="1230487"/>
            <a:ext cx="8477956" cy="483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ZC minimizes the required redundancy by: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Static row multiplexing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Dynamic line swapping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Effective group formation</a:t>
            </a:r>
            <a:endParaRPr lang="en-US" sz="10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Efficient design space exploration methodology for finding the optimal ZCs based on the </a:t>
            </a:r>
            <a:r>
              <a:rPr lang="en-US" sz="2400" dirty="0" smtClean="0">
                <a:solidFill>
                  <a:schemeClr val="accent6"/>
                </a:solidFill>
              </a:rPr>
              <a:t>design objectives</a:t>
            </a:r>
            <a:endParaRPr lang="en-US" sz="1000" dirty="0" smtClean="0">
              <a:solidFill>
                <a:schemeClr val="accent6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Outperforming the conventional and recently proposed cache protection mechanisms 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b="1" dirty="0" smtClean="0"/>
              <a:t>L1 ZC</a:t>
            </a:r>
            <a:r>
              <a:rPr lang="en-US" sz="2000" dirty="0" smtClean="0"/>
              <a:t>: 16% area and15% power overheads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b="1" dirty="0" smtClean="0"/>
              <a:t>L2 ZC</a:t>
            </a:r>
            <a:r>
              <a:rPr lang="en-US" sz="2000" dirty="0" smtClean="0"/>
              <a:t>: 8% area and 12% power overheads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1000" dirty="0" smtClean="0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5022657" y="2381458"/>
            <a:ext cx="4382604" cy="1900256"/>
            <a:chOff x="6003247" y="2381458"/>
            <a:chExt cx="3402013" cy="1475081"/>
          </a:xfrm>
        </p:grpSpPr>
        <p:pic>
          <p:nvPicPr>
            <p:cNvPr id="18" name="Picture 31" descr="il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03247" y="2381458"/>
              <a:ext cx="3402013" cy="1475081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0" name="Line 33"/>
            <p:cNvSpPr>
              <a:spLocks noChangeShapeType="1"/>
            </p:cNvSpPr>
            <p:nvPr/>
          </p:nvSpPr>
          <p:spPr bwMode="auto">
            <a:xfrm rot="20725902">
              <a:off x="6576118" y="3081518"/>
              <a:ext cx="1267456" cy="50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6589035" y="3249385"/>
              <a:ext cx="914400" cy="2910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6900185" y="3173185"/>
              <a:ext cx="914400" cy="2910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7204985" y="3109685"/>
              <a:ext cx="914400" cy="2910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7509785" y="3046185"/>
              <a:ext cx="914400" cy="2910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7814585" y="2976335"/>
              <a:ext cx="914400" cy="2910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auto">
            <a:xfrm rot="20725902">
              <a:off x="7503217" y="3379968"/>
              <a:ext cx="1267456" cy="504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  <p:sp>
          <p:nvSpPr>
            <p:cNvPr id="45" name="Line 33"/>
            <p:cNvSpPr>
              <a:spLocks noChangeShapeType="1"/>
            </p:cNvSpPr>
            <p:nvPr/>
          </p:nvSpPr>
          <p:spPr bwMode="auto">
            <a:xfrm rot="20725902">
              <a:off x="7020617" y="3227568"/>
              <a:ext cx="1267456" cy="50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lIns="91440"/>
            <a:lstStyle/>
            <a:p>
              <a:endParaRPr lang="en-US" dirty="0"/>
            </a:p>
          </p:txBody>
        </p:sp>
      </p:grpSp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Process Variation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59" name="Rectangle 3"/>
          <p:cNvSpPr>
            <a:spLocks noChangeArrowheads="1"/>
          </p:cNvSpPr>
          <p:nvPr/>
        </p:nvSpPr>
        <p:spPr bwMode="auto">
          <a:xfrm>
            <a:off x="167640" y="3483429"/>
            <a:ext cx="8671560" cy="253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Process variation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accent6"/>
                </a:solidFill>
              </a:rPr>
              <a:t>Intra-die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accent6"/>
                </a:solidFill>
              </a:rPr>
              <a:t>inter-die </a:t>
            </a:r>
            <a:r>
              <a:rPr lang="en-US" sz="2000" dirty="0" smtClean="0"/>
              <a:t>variations</a:t>
            </a:r>
          </a:p>
          <a:p>
            <a:pPr marL="1524000" lvl="2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Intra-die variation became significant from 0.13um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accent6"/>
                </a:solidFill>
              </a:rPr>
              <a:t>Systematic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chemeClr val="accent6"/>
                </a:solidFill>
              </a:rPr>
              <a:t>random </a:t>
            </a:r>
            <a:r>
              <a:rPr lang="en-US" sz="2000" dirty="0" smtClean="0"/>
              <a:t>variations</a:t>
            </a:r>
          </a:p>
          <a:p>
            <a:pPr marL="1524000" lvl="2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Systematic: equipment, process (sub-wave length lithography)</a:t>
            </a:r>
          </a:p>
          <a:p>
            <a:pPr marL="1524000" lvl="2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Random: inherent variation (random dopant fluctuation)</a:t>
            </a:r>
            <a:endParaRPr lang="en-US" sz="2000" dirty="0" smtClean="0"/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Causes delay variations by affecting transistors and metal wires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3744686" y="1117600"/>
            <a:ext cx="5256963" cy="2879762"/>
            <a:chOff x="4643120" y="1117600"/>
            <a:chExt cx="4358529" cy="2387600"/>
          </a:xfrm>
        </p:grpSpPr>
        <p:grpSp>
          <p:nvGrpSpPr>
            <p:cNvPr id="150" name="Group 149"/>
            <p:cNvGrpSpPr/>
            <p:nvPr/>
          </p:nvGrpSpPr>
          <p:grpSpPr>
            <a:xfrm>
              <a:off x="4643120" y="1168400"/>
              <a:ext cx="4358529" cy="2336800"/>
              <a:chOff x="266700" y="2540000"/>
              <a:chExt cx="5473700" cy="3352800"/>
            </a:xfrm>
          </p:grpSpPr>
          <p:pic>
            <p:nvPicPr>
              <p:cNvPr id="91" name="Picture 3" descr="intel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66700" y="2540000"/>
                <a:ext cx="5473700" cy="3352800"/>
              </a:xfrm>
              <a:prstGeom prst="rect">
                <a:avLst/>
              </a:prstGeom>
              <a:noFill/>
            </p:spPr>
          </p:pic>
          <p:sp>
            <p:nvSpPr>
              <p:cNvPr id="93" name="Line 5"/>
              <p:cNvSpPr>
                <a:spLocks noChangeShapeType="1"/>
              </p:cNvSpPr>
              <p:nvPr/>
            </p:nvSpPr>
            <p:spPr bwMode="auto">
              <a:xfrm>
                <a:off x="882968" y="4384674"/>
                <a:ext cx="4449267" cy="665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" name="Line 6"/>
              <p:cNvSpPr>
                <a:spLocks noChangeShapeType="1"/>
              </p:cNvSpPr>
              <p:nvPr/>
            </p:nvSpPr>
            <p:spPr bwMode="auto">
              <a:xfrm>
                <a:off x="1957070" y="2982278"/>
                <a:ext cx="0" cy="2232025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6" name="Text Box 7"/>
              <p:cNvSpPr txBox="1">
                <a:spLocks noChangeArrowheads="1"/>
              </p:cNvSpPr>
              <p:nvPr/>
            </p:nvSpPr>
            <p:spPr bwMode="auto">
              <a:xfrm>
                <a:off x="2203768" y="4448175"/>
                <a:ext cx="928687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3497263"/>
                <a:r>
                  <a:rPr lang="en-US" altLang="zh-CN" sz="1600" dirty="0">
                    <a:solidFill>
                      <a:srgbClr val="FF3300"/>
                    </a:solidFill>
                    <a:effectLst/>
                  </a:rPr>
                  <a:t>too slow</a:t>
                </a:r>
              </a:p>
            </p:txBody>
          </p:sp>
          <p:sp>
            <p:nvSpPr>
              <p:cNvPr id="146" name="Text Box 8"/>
              <p:cNvSpPr txBox="1">
                <a:spLocks noChangeArrowheads="1"/>
              </p:cNvSpPr>
              <p:nvPr/>
            </p:nvSpPr>
            <p:spPr bwMode="auto">
              <a:xfrm>
                <a:off x="2456180" y="3658235"/>
                <a:ext cx="9969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3497263"/>
                <a:r>
                  <a:rPr lang="en-US" altLang="zh-CN" sz="1600" dirty="0">
                    <a:solidFill>
                      <a:srgbClr val="00CC00"/>
                    </a:solidFill>
                    <a:effectLst/>
                  </a:rPr>
                  <a:t>too leaky</a:t>
                </a:r>
              </a:p>
            </p:txBody>
          </p:sp>
          <p:sp>
            <p:nvSpPr>
              <p:cNvPr id="147" name="Line 9"/>
              <p:cNvSpPr>
                <a:spLocks noChangeShapeType="1"/>
              </p:cNvSpPr>
              <p:nvPr/>
            </p:nvSpPr>
            <p:spPr bwMode="auto">
              <a:xfrm>
                <a:off x="2047875" y="3820795"/>
                <a:ext cx="363538" cy="0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" name="Line 10"/>
              <p:cNvSpPr>
                <a:spLocks noChangeShapeType="1"/>
              </p:cNvSpPr>
              <p:nvPr/>
            </p:nvSpPr>
            <p:spPr bwMode="auto">
              <a:xfrm>
                <a:off x="2131060" y="4499610"/>
                <a:ext cx="0" cy="26670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9" name="Rectangle 12"/>
              <p:cNvSpPr>
                <a:spLocks noChangeArrowheads="1"/>
              </p:cNvSpPr>
              <p:nvPr/>
            </p:nvSpPr>
            <p:spPr bwMode="auto">
              <a:xfrm>
                <a:off x="772161" y="2893378"/>
                <a:ext cx="1188720" cy="1475422"/>
              </a:xfrm>
              <a:prstGeom prst="rect">
                <a:avLst/>
              </a:prstGeom>
              <a:solidFill>
                <a:srgbClr val="3366FF">
                  <a:alpha val="20000"/>
                </a:srgbClr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0" name="Text Box 51"/>
            <p:cNvSpPr txBox="1">
              <a:spLocks noChangeArrowheads="1"/>
            </p:cNvSpPr>
            <p:nvPr/>
          </p:nvSpPr>
          <p:spPr bwMode="auto">
            <a:xfrm>
              <a:off x="8114417" y="1117600"/>
              <a:ext cx="829004" cy="229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200" b="1" dirty="0" smtClean="0"/>
                <a:t>[Borkar’03]</a:t>
              </a:r>
              <a:endParaRPr lang="en-US" sz="1200" b="1" dirty="0"/>
            </a:p>
          </p:txBody>
        </p:sp>
      </p:grpSp>
      <p:sp>
        <p:nvSpPr>
          <p:cNvPr id="145" name="Rectangle 3"/>
          <p:cNvSpPr>
            <a:spLocks noChangeArrowheads="1"/>
          </p:cNvSpPr>
          <p:nvPr/>
        </p:nvSpPr>
        <p:spPr bwMode="auto">
          <a:xfrm>
            <a:off x="167640" y="1302703"/>
            <a:ext cx="8671560" cy="124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Robustness of silicon chips affected by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accent6"/>
                </a:solidFill>
              </a:rPr>
              <a:t>Process</a:t>
            </a:r>
            <a:r>
              <a:rPr lang="en-US" sz="2000" dirty="0" smtClean="0"/>
              <a:t>/manufacturing variation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accent6"/>
                </a:solidFill>
              </a:rPr>
              <a:t>Operating condition </a:t>
            </a:r>
            <a:r>
              <a:rPr lang="en-US" sz="2000" dirty="0" smtClean="0"/>
              <a:t>variation (temperature)</a:t>
            </a: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8164245" y="2095500"/>
            <a:ext cx="9797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 b="1" dirty="0" smtClean="0"/>
              <a:t>[Austin’08</a:t>
            </a:r>
            <a:r>
              <a:rPr lang="en-US" sz="1200" b="1" dirty="0"/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Thank You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74925" y="3554413"/>
            <a:ext cx="409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http://cccp.eecs.umich.edu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3838" y="3143250"/>
            <a:ext cx="3598862" cy="4079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844" y="2934203"/>
            <a:ext cx="4495072" cy="294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On-Chip Cache Reliability</a:t>
            </a: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207590"/>
            <a:ext cx="8318500" cy="20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More than 70% of the chip area in the modern processors can be devoted to the on-chip SRAM arrays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The yield of an </a:t>
            </a:r>
            <a:r>
              <a:rPr lang="en-US" sz="2400" dirty="0" smtClean="0">
                <a:solidFill>
                  <a:schemeClr val="accent6"/>
                </a:solidFill>
              </a:rPr>
              <a:t>unprotected</a:t>
            </a:r>
            <a:r>
              <a:rPr lang="en-US" sz="2400" dirty="0" smtClean="0"/>
              <a:t> cache in 45</a:t>
            </a:r>
            <a:r>
              <a:rPr lang="en-US" sz="2000" dirty="0" smtClean="0"/>
              <a:t>nm</a:t>
            </a:r>
            <a:r>
              <a:rPr lang="en-US" sz="2400" dirty="0" smtClean="0"/>
              <a:t> can be as low as </a:t>
            </a:r>
            <a:r>
              <a:rPr lang="en-US" sz="2400" dirty="0" smtClean="0">
                <a:solidFill>
                  <a:schemeClr val="accent6"/>
                </a:solidFill>
              </a:rPr>
              <a:t>30% </a:t>
            </a:r>
            <a:r>
              <a:rPr lang="en-US" sz="2000" dirty="0" smtClean="0"/>
              <a:t>[Agarwal’05]</a:t>
            </a:r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4000" y="3651654"/>
            <a:ext cx="4104640" cy="20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Lower granularity of redundancy required to provide the robustness guarantee </a:t>
            </a:r>
            <a:r>
              <a:rPr lang="en-US" sz="2400" b="1" dirty="0" smtClean="0"/>
              <a:t>→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  <a:sym typeface="Wingdings" pitchFamily="2" charset="2"/>
              </a:rPr>
              <a:t>c</a:t>
            </a:r>
            <a:r>
              <a:rPr lang="en-US" sz="2400" dirty="0" smtClean="0">
                <a:solidFill>
                  <a:schemeClr val="accent6"/>
                </a:solidFill>
              </a:rPr>
              <a:t>omplexity</a:t>
            </a:r>
            <a:r>
              <a:rPr lang="en-US" sz="2400" dirty="0" smtClean="0"/>
              <a:t> of the spare substitution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094515" y="5921829"/>
            <a:ext cx="3875314" cy="246742"/>
          </a:xfrm>
          <a:prstGeom prst="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 smtClean="0"/>
              <a:t>A 2-bank 2MB L2 cache with 128B block size and 256b word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Our Goals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333376" y="1543665"/>
            <a:ext cx="8122366" cy="405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High failure rate tolerant cache protection scheme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A unified architectural approach for </a:t>
            </a:r>
            <a:r>
              <a:rPr lang="en-US" sz="2000" dirty="0" smtClean="0">
                <a:solidFill>
                  <a:schemeClr val="accent6"/>
                </a:solidFill>
              </a:rPr>
              <a:t>both </a:t>
            </a:r>
            <a:r>
              <a:rPr lang="en-US" sz="2000" dirty="0" smtClean="0"/>
              <a:t>L1 and L2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Providing high degree of freedom in spare substitution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Minimizing the amount of </a:t>
            </a:r>
            <a:r>
              <a:rPr lang="en-US" sz="2000" dirty="0" smtClean="0">
                <a:solidFill>
                  <a:schemeClr val="accent6"/>
                </a:solidFill>
              </a:rPr>
              <a:t>redundancy</a:t>
            </a:r>
            <a:r>
              <a:rPr lang="en-US" sz="2000" dirty="0" smtClean="0"/>
              <a:t> required while keeping the access </a:t>
            </a:r>
            <a:r>
              <a:rPr lang="en-US" sz="2000" dirty="0" smtClean="0">
                <a:solidFill>
                  <a:schemeClr val="accent6"/>
                </a:solidFill>
              </a:rPr>
              <a:t>delay and power </a:t>
            </a:r>
            <a:r>
              <a:rPr lang="en-US" sz="2000" dirty="0" smtClean="0"/>
              <a:t>overheads as low as possible</a:t>
            </a:r>
            <a:endParaRPr lang="en-US" sz="24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Using our scheme to mitigate the </a:t>
            </a:r>
            <a:r>
              <a:rPr lang="en-US" sz="2400" dirty="0" smtClean="0">
                <a:solidFill>
                  <a:schemeClr val="accent6"/>
                </a:solidFill>
              </a:rPr>
              <a:t>yield loss, </a:t>
            </a:r>
            <a:r>
              <a:rPr lang="en-US" sz="2400" dirty="0" smtClean="0"/>
              <a:t>caused by process variation induced failures, in high-performance microprocessors</a:t>
            </a:r>
            <a:endParaRPr lang="en-US" sz="20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 bwMode="auto">
          <a:xfrm>
            <a:off x="6502401" y="5631541"/>
            <a:ext cx="2365828" cy="478972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Arial" charset="0"/>
              </a:rPr>
              <a:t>Functional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6496757" y="5625896"/>
            <a:ext cx="2365828" cy="478972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Arial" charset="0"/>
              </a:rPr>
              <a:t>Functional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5120641" y="4519468"/>
            <a:ext cx="2978332" cy="179181"/>
          </a:xfrm>
          <a:prstGeom prst="rect">
            <a:avLst/>
          </a:prstGeom>
          <a:solidFill>
            <a:schemeClr val="accent1">
              <a:lumMod val="90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674" name="Rectangle 63"/>
          <p:cNvSpPr>
            <a:spLocks noChangeArrowheads="1"/>
          </p:cNvSpPr>
          <p:nvPr/>
        </p:nvSpPr>
        <p:spPr bwMode="auto">
          <a:xfrm>
            <a:off x="5716308" y="4519468"/>
            <a:ext cx="595666" cy="179181"/>
          </a:xfrm>
          <a:prstGeom prst="rect">
            <a:avLst/>
          </a:prstGeom>
          <a:solidFill>
            <a:schemeClr val="tx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Rectangle 249"/>
          <p:cNvSpPr/>
          <p:nvPr/>
        </p:nvSpPr>
        <p:spPr bwMode="auto">
          <a:xfrm>
            <a:off x="1645921" y="4788241"/>
            <a:ext cx="2978332" cy="179181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677" name="Rectangle 62"/>
          <p:cNvSpPr>
            <a:spLocks noChangeArrowheads="1"/>
          </p:cNvSpPr>
          <p:nvPr/>
        </p:nvSpPr>
        <p:spPr bwMode="auto">
          <a:xfrm>
            <a:off x="1645921" y="4788241"/>
            <a:ext cx="595666" cy="179181"/>
          </a:xfrm>
          <a:prstGeom prst="rect">
            <a:avLst/>
          </a:prstGeom>
          <a:solidFill>
            <a:schemeClr val="tx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Rectangle 249"/>
          <p:cNvSpPr/>
          <p:nvPr/>
        </p:nvSpPr>
        <p:spPr bwMode="auto">
          <a:xfrm>
            <a:off x="5120641" y="5236194"/>
            <a:ext cx="2978332" cy="179181"/>
          </a:xfrm>
          <a:prstGeom prst="rect">
            <a:avLst/>
          </a:prstGeom>
          <a:solidFill>
            <a:srgbClr val="FF9933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249"/>
          <p:cNvSpPr/>
          <p:nvPr/>
        </p:nvSpPr>
        <p:spPr bwMode="auto">
          <a:xfrm>
            <a:off x="5120641" y="4877831"/>
            <a:ext cx="2978332" cy="179181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" name="Rectangle 249"/>
          <p:cNvSpPr/>
          <p:nvPr/>
        </p:nvSpPr>
        <p:spPr bwMode="auto">
          <a:xfrm>
            <a:off x="1645921" y="4609059"/>
            <a:ext cx="2978332" cy="179181"/>
          </a:xfrm>
          <a:prstGeom prst="rect">
            <a:avLst/>
          </a:prstGeom>
          <a:solidFill>
            <a:schemeClr val="accent1">
              <a:lumMod val="90000"/>
              <a:alpha val="3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74"/>
          <p:cNvCxnSpPr/>
          <p:nvPr/>
        </p:nvCxnSpPr>
        <p:spPr bwMode="auto">
          <a:xfrm rot="5400000">
            <a:off x="7414750" y="4608025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374"/>
          <p:cNvCxnSpPr/>
          <p:nvPr/>
        </p:nvCxnSpPr>
        <p:spPr bwMode="auto">
          <a:xfrm rot="5400000">
            <a:off x="7414750" y="4966387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374"/>
          <p:cNvCxnSpPr/>
          <p:nvPr/>
        </p:nvCxnSpPr>
        <p:spPr bwMode="auto">
          <a:xfrm rot="5400000">
            <a:off x="6819084" y="4608025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74"/>
          <p:cNvCxnSpPr/>
          <p:nvPr/>
        </p:nvCxnSpPr>
        <p:spPr bwMode="auto">
          <a:xfrm rot="5400000">
            <a:off x="6819084" y="4966387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374"/>
          <p:cNvCxnSpPr/>
          <p:nvPr/>
        </p:nvCxnSpPr>
        <p:spPr bwMode="auto">
          <a:xfrm rot="5400000">
            <a:off x="6223418" y="4603262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74"/>
          <p:cNvCxnSpPr/>
          <p:nvPr/>
        </p:nvCxnSpPr>
        <p:spPr bwMode="auto">
          <a:xfrm rot="5400000">
            <a:off x="6223418" y="4966387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374"/>
          <p:cNvCxnSpPr/>
          <p:nvPr/>
        </p:nvCxnSpPr>
        <p:spPr bwMode="auto">
          <a:xfrm rot="5400000">
            <a:off x="5627752" y="4603262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74"/>
          <p:cNvCxnSpPr/>
          <p:nvPr/>
        </p:nvCxnSpPr>
        <p:spPr bwMode="auto">
          <a:xfrm rot="5400000">
            <a:off x="5627752" y="4966387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Rectangle 64"/>
          <p:cNvSpPr>
            <a:spLocks noChangeArrowheads="1"/>
          </p:cNvSpPr>
          <p:nvPr/>
        </p:nvSpPr>
        <p:spPr bwMode="auto">
          <a:xfrm>
            <a:off x="4028586" y="4609059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53" name="Rectangle 69"/>
          <p:cNvSpPr>
            <a:spLocks noChangeArrowheads="1"/>
          </p:cNvSpPr>
          <p:nvPr/>
        </p:nvSpPr>
        <p:spPr bwMode="auto">
          <a:xfrm>
            <a:off x="6907640" y="4877831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54" name="Rectangle 101"/>
          <p:cNvSpPr>
            <a:spLocks noChangeArrowheads="1"/>
          </p:cNvSpPr>
          <p:nvPr/>
        </p:nvSpPr>
        <p:spPr bwMode="auto">
          <a:xfrm>
            <a:off x="5120641" y="5504966"/>
            <a:ext cx="1092055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Spare Lines</a:t>
            </a:r>
          </a:p>
        </p:txBody>
      </p:sp>
      <p:sp>
        <p:nvSpPr>
          <p:cNvPr id="26655" name="Rectangle 102"/>
          <p:cNvSpPr>
            <a:spLocks noChangeArrowheads="1"/>
          </p:cNvSpPr>
          <p:nvPr/>
        </p:nvSpPr>
        <p:spPr bwMode="auto">
          <a:xfrm>
            <a:off x="1645921" y="5594557"/>
            <a:ext cx="1092055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Cache Lines</a:t>
            </a:r>
          </a:p>
        </p:txBody>
      </p:sp>
      <p:cxnSp>
        <p:nvCxnSpPr>
          <p:cNvPr id="91" name="Straight Connector 90"/>
          <p:cNvCxnSpPr/>
          <p:nvPr/>
        </p:nvCxnSpPr>
        <p:spPr bwMode="auto">
          <a:xfrm rot="5400000" flipH="1" flipV="1">
            <a:off x="2757350" y="3853586"/>
            <a:ext cx="358363" cy="794222"/>
          </a:xfrm>
          <a:prstGeom prst="bentConnector2">
            <a:avLst/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6674" idx="0"/>
          </p:cNvCxnSpPr>
          <p:nvPr/>
        </p:nvCxnSpPr>
        <p:spPr bwMode="auto">
          <a:xfrm>
            <a:off x="3333642" y="4071515"/>
            <a:ext cx="2680498" cy="447953"/>
          </a:xfrm>
          <a:prstGeom prst="bentConnector2">
            <a:avLst/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0" name="Rectangle 101"/>
          <p:cNvSpPr>
            <a:spLocks noChangeArrowheads="1"/>
          </p:cNvSpPr>
          <p:nvPr/>
        </p:nvSpPr>
        <p:spPr bwMode="auto">
          <a:xfrm>
            <a:off x="3830031" y="3802743"/>
            <a:ext cx="992777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collision </a:t>
            </a:r>
            <a:r>
              <a:rPr lang="en-US" sz="1200" b="1" baseline="-25000" dirty="0"/>
              <a:t>1</a:t>
            </a:r>
          </a:p>
        </p:txBody>
      </p:sp>
      <p:sp>
        <p:nvSpPr>
          <p:cNvPr id="26661" name="Rectangle 67"/>
          <p:cNvSpPr>
            <a:spLocks noChangeArrowheads="1"/>
          </p:cNvSpPr>
          <p:nvPr/>
        </p:nvSpPr>
        <p:spPr bwMode="auto">
          <a:xfrm>
            <a:off x="2837254" y="4788241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12" name="Straight Connector 90"/>
          <p:cNvCxnSpPr/>
          <p:nvPr/>
        </p:nvCxnSpPr>
        <p:spPr bwMode="auto">
          <a:xfrm flipV="1">
            <a:off x="1144770" y="4877831"/>
            <a:ext cx="496389" cy="179181"/>
          </a:xfrm>
          <a:prstGeom prst="bentConnector3">
            <a:avLst>
              <a:gd name="adj1" fmla="val -2000"/>
            </a:avLst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90"/>
          <p:cNvCxnSpPr/>
          <p:nvPr/>
        </p:nvCxnSpPr>
        <p:spPr bwMode="auto">
          <a:xfrm>
            <a:off x="1149533" y="5057013"/>
            <a:ext cx="496389" cy="1866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4" name="Rectangle 101"/>
          <p:cNvSpPr>
            <a:spLocks noChangeArrowheads="1"/>
          </p:cNvSpPr>
          <p:nvPr/>
        </p:nvSpPr>
        <p:spPr bwMode="auto">
          <a:xfrm>
            <a:off x="653144" y="4609059"/>
            <a:ext cx="893499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collision </a:t>
            </a:r>
            <a:r>
              <a:rPr lang="en-US" sz="1200" b="1" baseline="-25000" dirty="0"/>
              <a:t>2</a:t>
            </a:r>
          </a:p>
        </p:txBody>
      </p:sp>
      <p:cxnSp>
        <p:nvCxnSpPr>
          <p:cNvPr id="45" name="Straight Connector 374"/>
          <p:cNvCxnSpPr/>
          <p:nvPr/>
        </p:nvCxnSpPr>
        <p:spPr bwMode="auto">
          <a:xfrm rot="5400000">
            <a:off x="5627752" y="5324750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374"/>
          <p:cNvCxnSpPr/>
          <p:nvPr/>
        </p:nvCxnSpPr>
        <p:spPr bwMode="auto">
          <a:xfrm rot="5400000">
            <a:off x="6223418" y="5324750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74"/>
          <p:cNvCxnSpPr/>
          <p:nvPr/>
        </p:nvCxnSpPr>
        <p:spPr bwMode="auto">
          <a:xfrm rot="5400000">
            <a:off x="6819084" y="5324750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74"/>
          <p:cNvCxnSpPr/>
          <p:nvPr/>
        </p:nvCxnSpPr>
        <p:spPr bwMode="auto">
          <a:xfrm rot="5400000">
            <a:off x="7414750" y="5324750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72" name="Rectangle 67"/>
          <p:cNvSpPr>
            <a:spLocks noChangeArrowheads="1"/>
          </p:cNvSpPr>
          <p:nvPr/>
        </p:nvSpPr>
        <p:spPr bwMode="auto">
          <a:xfrm>
            <a:off x="6311974" y="5236194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45921" y="4429878"/>
            <a:ext cx="2978332" cy="179181"/>
            <a:chOff x="1747519" y="4429878"/>
            <a:chExt cx="2978332" cy="179181"/>
          </a:xfrm>
        </p:grpSpPr>
        <p:sp>
          <p:nvSpPr>
            <p:cNvPr id="51" name="Rectangle 249"/>
            <p:cNvSpPr/>
            <p:nvPr/>
          </p:nvSpPr>
          <p:spPr bwMode="auto">
            <a:xfrm>
              <a:off x="1747519" y="4429878"/>
              <a:ext cx="2978332" cy="179181"/>
            </a:xfrm>
            <a:prstGeom prst="rect">
              <a:avLst/>
            </a:prstGeom>
            <a:solidFill>
              <a:schemeClr val="accent1">
                <a:lumMod val="90000"/>
                <a:alpha val="3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673" name="Rectangle 62"/>
            <p:cNvSpPr>
              <a:spLocks noChangeArrowheads="1"/>
            </p:cNvSpPr>
            <p:nvPr/>
          </p:nvSpPr>
          <p:spPr bwMode="auto">
            <a:xfrm>
              <a:off x="2343186" y="4429878"/>
              <a:ext cx="595666" cy="179181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Motivation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645921" y="4967422"/>
            <a:ext cx="2978332" cy="179181"/>
            <a:chOff x="1747519" y="4967422"/>
            <a:chExt cx="2978332" cy="179181"/>
          </a:xfrm>
        </p:grpSpPr>
        <p:sp>
          <p:nvSpPr>
            <p:cNvPr id="54" name="Rectangle 249"/>
            <p:cNvSpPr/>
            <p:nvPr/>
          </p:nvSpPr>
          <p:spPr bwMode="auto">
            <a:xfrm>
              <a:off x="1747519" y="4967422"/>
              <a:ext cx="2978332" cy="179181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678" name="Rectangle 62"/>
            <p:cNvSpPr>
              <a:spLocks noChangeArrowheads="1"/>
            </p:cNvSpPr>
            <p:nvPr/>
          </p:nvSpPr>
          <p:spPr bwMode="auto">
            <a:xfrm>
              <a:off x="1747519" y="4967422"/>
              <a:ext cx="595666" cy="179181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5" name="Rectangle 249"/>
          <p:cNvSpPr/>
          <p:nvPr/>
        </p:nvSpPr>
        <p:spPr bwMode="auto">
          <a:xfrm>
            <a:off x="1645921" y="5146603"/>
            <a:ext cx="2978332" cy="179181"/>
          </a:xfrm>
          <a:prstGeom prst="rect">
            <a:avLst/>
          </a:prstGeom>
          <a:solidFill>
            <a:srgbClr val="FF9933">
              <a:alpha val="85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645921" y="5325785"/>
            <a:ext cx="2978332" cy="179181"/>
            <a:chOff x="1747519" y="5325785"/>
            <a:chExt cx="2978332" cy="179181"/>
          </a:xfrm>
        </p:grpSpPr>
        <p:sp>
          <p:nvSpPr>
            <p:cNvPr id="56" name="Rectangle 249"/>
            <p:cNvSpPr/>
            <p:nvPr/>
          </p:nvSpPr>
          <p:spPr bwMode="auto">
            <a:xfrm>
              <a:off x="1747519" y="5325785"/>
              <a:ext cx="2978332" cy="179181"/>
            </a:xfrm>
            <a:prstGeom prst="rect">
              <a:avLst/>
            </a:prstGeom>
            <a:solidFill>
              <a:srgbClr val="FF9933">
                <a:alpha val="85000"/>
              </a:srgb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670" name="Rectangle 67"/>
            <p:cNvSpPr>
              <a:spLocks noChangeArrowheads="1"/>
            </p:cNvSpPr>
            <p:nvPr/>
          </p:nvSpPr>
          <p:spPr bwMode="auto">
            <a:xfrm>
              <a:off x="4130184" y="5325785"/>
              <a:ext cx="595666" cy="1791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26676" name="Straight Connector 388"/>
          <p:cNvCxnSpPr>
            <a:cxnSpLocks noChangeShapeType="1"/>
          </p:cNvCxnSpPr>
          <p:nvPr/>
        </p:nvCxnSpPr>
        <p:spPr bwMode="auto">
          <a:xfrm>
            <a:off x="1645921" y="5146603"/>
            <a:ext cx="2978332" cy="186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9" name="Straight Connector 368"/>
          <p:cNvCxnSpPr/>
          <p:nvPr/>
        </p:nvCxnSpPr>
        <p:spPr bwMode="auto">
          <a:xfrm rot="5400000">
            <a:off x="1704043" y="4965353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 bwMode="auto">
          <a:xfrm rot="5400000">
            <a:off x="2299710" y="4965353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 bwMode="auto">
          <a:xfrm rot="5400000">
            <a:off x="2895376" y="4965353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 bwMode="auto">
          <a:xfrm rot="5400000">
            <a:off x="3491042" y="4965353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75" name="Straight Connector 388"/>
          <p:cNvCxnSpPr>
            <a:cxnSpLocks noChangeShapeType="1"/>
          </p:cNvCxnSpPr>
          <p:nvPr/>
        </p:nvCxnSpPr>
        <p:spPr bwMode="auto">
          <a:xfrm>
            <a:off x="1645921" y="4788241"/>
            <a:ext cx="2978332" cy="186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236663"/>
            <a:ext cx="8509000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We want to use redundancy in multiple ways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Minimizing the amount of required redundancy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Lines with the same color form a “</a:t>
            </a:r>
            <a:r>
              <a:rPr lang="en-US" sz="2400" dirty="0" smtClean="0">
                <a:solidFill>
                  <a:schemeClr val="accent6"/>
                </a:solidFill>
              </a:rPr>
              <a:t>logical group</a:t>
            </a:r>
            <a:r>
              <a:rPr lang="en-US" sz="2400" dirty="0" smtClean="0"/>
              <a:t>”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Several word-lines along with their corresponding spare line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Changing group of the lines can solve the </a:t>
            </a:r>
            <a:r>
              <a:rPr lang="en-US" sz="2400" dirty="0" smtClean="0">
                <a:solidFill>
                  <a:schemeClr val="accent6"/>
                </a:solidFill>
              </a:rPr>
              <a:t>collisions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Line swapping allows a line to change its group</a:t>
            </a: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6908874" y="5236194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32" name="Rectangle 231"/>
          <p:cNvSpPr/>
          <p:nvPr/>
        </p:nvSpPr>
        <p:spPr bwMode="auto">
          <a:xfrm>
            <a:off x="1645921" y="4429878"/>
            <a:ext cx="2978332" cy="1075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491112" y="5620254"/>
            <a:ext cx="2365828" cy="478972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Not functional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231 C 0.01094 0.02083 0.01754 0.03958 0.01684 0.05671 C 0.01615 0.07384 0.00816 0.08912 0.00018 0.10463 " pathEditMode="relative" rAng="0" ptsTypes="aaA">
                                      <p:cBhvr>
                                        <p:cTn id="7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5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4.07407E-6 C -0.01406 -0.0176 -0.02621 -0.03519 -0.02586 -0.05232 C -0.02552 -0.06945 -0.00468 -0.09283 0.00087 -0.10348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046 C 0.01077 -0.00948 0.01962 -0.0185 0.01927 -0.02706 C 0.01893 -0.03561 -0.00225 -0.04463 0.00018 -0.05157 " pathEditMode="relative" rAng="0" ptsTypes="aaA">
                                      <p:cBhvr>
                                        <p:cTn id="9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2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1.48148E-6 C -0.00868 0.00949 -0.01475 0.01898 -0.01441 0.02778 C -0.01406 0.03657 -0.00902 0.05 -0.00017 0.05231 " pathEditMode="relative" rAng="0" ptsTypes="aaA">
                                      <p:cBhvr>
                                        <p:cTn id="9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250" grpId="0" animBg="1"/>
      <p:bldP spid="26674" grpId="2" animBg="1"/>
      <p:bldP spid="26677" grpId="1" animBg="1"/>
      <p:bldP spid="43" grpId="0" animBg="1"/>
      <p:bldP spid="3" grpId="0" animBg="1"/>
      <p:bldP spid="26653" grpId="0" animBg="1"/>
      <p:bldP spid="26654" grpId="0"/>
      <p:bldP spid="26660" grpId="0"/>
      <p:bldP spid="26660" grpId="1"/>
      <p:bldP spid="26664" grpId="0"/>
      <p:bldP spid="26664" grpId="1"/>
      <p:bldP spid="26672" grpId="0" animBg="1"/>
      <p:bldP spid="55" grpId="0" animBg="1"/>
      <p:bldP spid="66" grpId="0" animBg="1"/>
      <p:bldP spid="66" grpId="1" animBg="1"/>
      <p:bldP spid="66" grpId="2" animBg="1"/>
      <p:bldP spid="67" grpId="0" animBg="1"/>
      <p:bldP spid="6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 2"/>
          <p:cNvSpPr>
            <a:spLocks noChangeArrowheads="1"/>
          </p:cNvSpPr>
          <p:nvPr/>
        </p:nvSpPr>
        <p:spPr bwMode="auto">
          <a:xfrm>
            <a:off x="5156196" y="4542960"/>
            <a:ext cx="1219200" cy="304800"/>
          </a:xfrm>
          <a:prstGeom prst="rect">
            <a:avLst/>
          </a:prstGeom>
          <a:solidFill>
            <a:srgbClr val="BCBCBC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8" name="Rectangle 137"/>
          <p:cNvSpPr/>
          <p:nvPr/>
        </p:nvSpPr>
        <p:spPr bwMode="auto">
          <a:xfrm>
            <a:off x="5156200" y="3778250"/>
            <a:ext cx="1212850" cy="69850"/>
          </a:xfrm>
          <a:prstGeom prst="rect">
            <a:avLst/>
          </a:prstGeom>
          <a:solidFill>
            <a:srgbClr val="99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5156200" y="3854450"/>
            <a:ext cx="1212850" cy="69850"/>
          </a:xfrm>
          <a:prstGeom prst="rect">
            <a:avLst/>
          </a:prstGeom>
          <a:solidFill>
            <a:srgbClr val="FF99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5156200" y="4083050"/>
            <a:ext cx="1212850" cy="69850"/>
          </a:xfrm>
          <a:prstGeom prst="rect">
            <a:avLst/>
          </a:prstGeom>
          <a:solidFill>
            <a:srgbClr val="CCFF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156200" y="4762500"/>
            <a:ext cx="1212850" cy="69850"/>
          </a:xfrm>
          <a:prstGeom prst="rect">
            <a:avLst/>
          </a:prstGeom>
          <a:solidFill>
            <a:srgbClr val="CCFF66">
              <a:alpha val="7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156200" y="4540250"/>
            <a:ext cx="1212850" cy="69850"/>
          </a:xfrm>
          <a:prstGeom prst="rect">
            <a:avLst/>
          </a:prstGeom>
          <a:solidFill>
            <a:srgbClr val="99CCFF">
              <a:alpha val="70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857500" y="2317750"/>
            <a:ext cx="1988820" cy="365760"/>
          </a:xfrm>
          <a:prstGeom prst="rect">
            <a:avLst/>
          </a:prstGeom>
          <a:solidFill>
            <a:srgbClr val="FF99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2857500" y="3759200"/>
            <a:ext cx="1988820" cy="393700"/>
          </a:xfrm>
          <a:prstGeom prst="rect">
            <a:avLst/>
          </a:prstGeom>
          <a:solidFill>
            <a:srgbClr val="CCFF66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857500" y="1943100"/>
            <a:ext cx="1988820" cy="365760"/>
          </a:xfrm>
          <a:prstGeom prst="rect">
            <a:avLst/>
          </a:prstGeom>
          <a:solidFill>
            <a:srgbClr val="99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ZerehCache </a:t>
            </a: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Architecture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2" name="Rectangle 3"/>
          <p:cNvSpPr>
            <a:spLocks noChangeArrowheads="1"/>
          </p:cNvSpPr>
          <p:nvPr/>
        </p:nvSpPr>
        <p:spPr bwMode="auto">
          <a:xfrm>
            <a:off x="2870196" y="1952160"/>
            <a:ext cx="1981200" cy="2209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3" name="Line 4"/>
          <p:cNvSpPr>
            <a:spLocks noChangeShapeType="1"/>
          </p:cNvSpPr>
          <p:nvPr/>
        </p:nvSpPr>
        <p:spPr bwMode="auto">
          <a:xfrm>
            <a:off x="2870196" y="2322048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4" name="Line 5"/>
          <p:cNvSpPr>
            <a:spLocks noChangeShapeType="1"/>
          </p:cNvSpPr>
          <p:nvPr/>
        </p:nvSpPr>
        <p:spPr bwMode="auto">
          <a:xfrm>
            <a:off x="2870196" y="210138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5" name="Line 6"/>
          <p:cNvSpPr>
            <a:spLocks noChangeShapeType="1"/>
          </p:cNvSpPr>
          <p:nvPr/>
        </p:nvSpPr>
        <p:spPr bwMode="auto">
          <a:xfrm>
            <a:off x="2870196" y="202836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6" name="Line 7"/>
          <p:cNvSpPr>
            <a:spLocks noChangeShapeType="1"/>
          </p:cNvSpPr>
          <p:nvPr/>
        </p:nvSpPr>
        <p:spPr bwMode="auto">
          <a:xfrm>
            <a:off x="2870196" y="3766673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7" name="Line 12"/>
          <p:cNvSpPr>
            <a:spLocks noChangeShapeType="1"/>
          </p:cNvSpPr>
          <p:nvPr/>
        </p:nvSpPr>
        <p:spPr bwMode="auto">
          <a:xfrm>
            <a:off x="2870196" y="393018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8" name="Line 13"/>
          <p:cNvSpPr>
            <a:spLocks noChangeShapeType="1"/>
          </p:cNvSpPr>
          <p:nvPr/>
        </p:nvSpPr>
        <p:spPr bwMode="auto">
          <a:xfrm>
            <a:off x="2870196" y="385716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9" name="Line 15"/>
          <p:cNvSpPr>
            <a:spLocks noChangeShapeType="1"/>
          </p:cNvSpPr>
          <p:nvPr/>
        </p:nvSpPr>
        <p:spPr bwMode="auto">
          <a:xfrm>
            <a:off x="3936996" y="195216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0" name="Rectangle 19"/>
          <p:cNvSpPr>
            <a:spLocks noChangeArrowheads="1"/>
          </p:cNvSpPr>
          <p:nvPr/>
        </p:nvSpPr>
        <p:spPr bwMode="auto">
          <a:xfrm>
            <a:off x="3098796" y="4923960"/>
            <a:ext cx="15240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Sense Amp &amp; Drivers</a:t>
            </a:r>
          </a:p>
        </p:txBody>
      </p:sp>
      <p:sp>
        <p:nvSpPr>
          <p:cNvPr id="261" name="Rectangle 20"/>
          <p:cNvSpPr>
            <a:spLocks noChangeArrowheads="1"/>
          </p:cNvSpPr>
          <p:nvPr/>
        </p:nvSpPr>
        <p:spPr bwMode="auto">
          <a:xfrm>
            <a:off x="3936996" y="568596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Data</a:t>
            </a:r>
          </a:p>
        </p:txBody>
      </p:sp>
      <p:sp>
        <p:nvSpPr>
          <p:cNvPr id="262" name="Line 21"/>
          <p:cNvSpPr>
            <a:spLocks noChangeShapeType="1"/>
          </p:cNvSpPr>
          <p:nvPr/>
        </p:nvSpPr>
        <p:spPr bwMode="auto">
          <a:xfrm>
            <a:off x="1422396" y="19826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3" name="Rectangle 32"/>
          <p:cNvSpPr>
            <a:spLocks noChangeArrowheads="1"/>
          </p:cNvSpPr>
          <p:nvPr/>
        </p:nvSpPr>
        <p:spPr bwMode="auto">
          <a:xfrm>
            <a:off x="1650996" y="1952160"/>
            <a:ext cx="533400" cy="2209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4" name="Line 33"/>
          <p:cNvSpPr>
            <a:spLocks noChangeShapeType="1"/>
          </p:cNvSpPr>
          <p:nvPr/>
        </p:nvSpPr>
        <p:spPr bwMode="auto">
          <a:xfrm>
            <a:off x="1955796" y="416196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5" name="AutoShape 34"/>
          <p:cNvSpPr>
            <a:spLocks noChangeArrowheads="1"/>
          </p:cNvSpPr>
          <p:nvPr/>
        </p:nvSpPr>
        <p:spPr bwMode="auto">
          <a:xfrm>
            <a:off x="2870196" y="4466760"/>
            <a:ext cx="1981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50 w 21600"/>
              <a:gd name="T13" fmla="*/ 2850 h 21600"/>
              <a:gd name="T14" fmla="*/ 18750 w 21600"/>
              <a:gd name="T15" fmla="*/ 187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00" y="21600"/>
                </a:lnTo>
                <a:lnTo>
                  <a:pt x="195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Column Decoder</a:t>
            </a:r>
          </a:p>
        </p:txBody>
      </p:sp>
      <p:sp>
        <p:nvSpPr>
          <p:cNvPr id="266" name="AutoShape 35"/>
          <p:cNvSpPr>
            <a:spLocks noChangeArrowheads="1"/>
          </p:cNvSpPr>
          <p:nvPr/>
        </p:nvSpPr>
        <p:spPr bwMode="auto">
          <a:xfrm rot="5400000">
            <a:off x="165096" y="2904660"/>
            <a:ext cx="22098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65 w 21600"/>
              <a:gd name="T13" fmla="*/ 3465 h 21600"/>
              <a:gd name="T14" fmla="*/ 18135 w 21600"/>
              <a:gd name="T15" fmla="*/ 181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29" y="21600"/>
                </a:lnTo>
                <a:lnTo>
                  <a:pt x="18271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rot="10800000" wrap="none" anchor="ctr"/>
          <a:lstStyle/>
          <a:p>
            <a:pPr algn="ctr">
              <a:defRPr/>
            </a:pPr>
            <a:r>
              <a:rPr lang="en-US" sz="1200" dirty="0"/>
              <a:t>Row Decoder</a:t>
            </a:r>
          </a:p>
        </p:txBody>
      </p:sp>
      <p:sp>
        <p:nvSpPr>
          <p:cNvPr id="267" name="Line 37"/>
          <p:cNvSpPr>
            <a:spLocks noChangeShapeType="1"/>
          </p:cNvSpPr>
          <p:nvPr/>
        </p:nvSpPr>
        <p:spPr bwMode="auto">
          <a:xfrm>
            <a:off x="3025771" y="4161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8" name="Rectangle 38"/>
          <p:cNvSpPr>
            <a:spLocks noChangeArrowheads="1"/>
          </p:cNvSpPr>
          <p:nvPr/>
        </p:nvSpPr>
        <p:spPr bwMode="auto">
          <a:xfrm>
            <a:off x="5156196" y="3780960"/>
            <a:ext cx="1219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69" name="Line 39"/>
          <p:cNvSpPr>
            <a:spLocks noChangeShapeType="1"/>
          </p:cNvSpPr>
          <p:nvPr/>
        </p:nvSpPr>
        <p:spPr bwMode="auto">
          <a:xfrm>
            <a:off x="5156196" y="386033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0" name="Line 40"/>
          <p:cNvSpPr>
            <a:spLocks noChangeShapeType="1"/>
          </p:cNvSpPr>
          <p:nvPr/>
        </p:nvSpPr>
        <p:spPr bwMode="auto">
          <a:xfrm>
            <a:off x="5156196" y="393336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1" name="Line 41"/>
          <p:cNvSpPr>
            <a:spLocks noChangeShapeType="1"/>
          </p:cNvSpPr>
          <p:nvPr/>
        </p:nvSpPr>
        <p:spPr bwMode="auto">
          <a:xfrm>
            <a:off x="5365746" y="378096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2" name="Line 42"/>
          <p:cNvSpPr>
            <a:spLocks noChangeShapeType="1"/>
          </p:cNvSpPr>
          <p:nvPr/>
        </p:nvSpPr>
        <p:spPr bwMode="auto">
          <a:xfrm>
            <a:off x="5597521" y="378096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3" name="Line 45"/>
          <p:cNvSpPr>
            <a:spLocks noChangeShapeType="1"/>
          </p:cNvSpPr>
          <p:nvPr/>
        </p:nvSpPr>
        <p:spPr bwMode="auto">
          <a:xfrm>
            <a:off x="5156196" y="408576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4" name="Line 46"/>
          <p:cNvSpPr>
            <a:spLocks noChangeShapeType="1"/>
          </p:cNvSpPr>
          <p:nvPr/>
        </p:nvSpPr>
        <p:spPr bwMode="auto">
          <a:xfrm flipH="1">
            <a:off x="4241796" y="52287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5" name="Line 47"/>
          <p:cNvSpPr>
            <a:spLocks noChangeShapeType="1"/>
          </p:cNvSpPr>
          <p:nvPr/>
        </p:nvSpPr>
        <p:spPr bwMode="auto">
          <a:xfrm>
            <a:off x="4241796" y="522876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6" name="Line 48"/>
          <p:cNvSpPr>
            <a:spLocks noChangeShapeType="1"/>
          </p:cNvSpPr>
          <p:nvPr/>
        </p:nvSpPr>
        <p:spPr bwMode="auto">
          <a:xfrm flipV="1">
            <a:off x="5689596" y="41619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7" name="Line 49"/>
          <p:cNvSpPr>
            <a:spLocks noChangeShapeType="1"/>
          </p:cNvSpPr>
          <p:nvPr/>
        </p:nvSpPr>
        <p:spPr bwMode="auto">
          <a:xfrm flipH="1">
            <a:off x="5003796" y="439056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8" name="Line 50"/>
          <p:cNvSpPr>
            <a:spLocks noChangeShapeType="1"/>
          </p:cNvSpPr>
          <p:nvPr/>
        </p:nvSpPr>
        <p:spPr bwMode="auto">
          <a:xfrm>
            <a:off x="5003796" y="439056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9" name="Rectangle 65"/>
          <p:cNvSpPr>
            <a:spLocks noChangeArrowheads="1"/>
          </p:cNvSpPr>
          <p:nvPr/>
        </p:nvSpPr>
        <p:spPr bwMode="auto">
          <a:xfrm>
            <a:off x="3936996" y="1647360"/>
            <a:ext cx="914400" cy="228600"/>
          </a:xfrm>
          <a:prstGeom prst="rect">
            <a:avLst/>
          </a:prstGeom>
          <a:solidFill>
            <a:srgbClr val="FFFF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BIST block</a:t>
            </a:r>
          </a:p>
        </p:txBody>
      </p:sp>
      <p:sp>
        <p:nvSpPr>
          <p:cNvPr id="280" name="Rectangle 66"/>
          <p:cNvSpPr>
            <a:spLocks noChangeArrowheads="1"/>
          </p:cNvSpPr>
          <p:nvPr/>
        </p:nvSpPr>
        <p:spPr bwMode="auto">
          <a:xfrm>
            <a:off x="5079996" y="355236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/>
              <a:t>Interleaved Spare Cache</a:t>
            </a:r>
          </a:p>
        </p:txBody>
      </p:sp>
      <p:sp>
        <p:nvSpPr>
          <p:cNvPr id="281" name="Rectangle 69"/>
          <p:cNvSpPr>
            <a:spLocks noChangeArrowheads="1"/>
          </p:cNvSpPr>
          <p:nvPr/>
        </p:nvSpPr>
        <p:spPr bwMode="auto">
          <a:xfrm>
            <a:off x="660396" y="271416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(2)</a:t>
            </a:r>
          </a:p>
        </p:txBody>
      </p:sp>
      <p:sp>
        <p:nvSpPr>
          <p:cNvPr id="282" name="Rectangle 83"/>
          <p:cNvSpPr>
            <a:spLocks noChangeArrowheads="1"/>
          </p:cNvSpPr>
          <p:nvPr/>
        </p:nvSpPr>
        <p:spPr bwMode="auto">
          <a:xfrm>
            <a:off x="2336796" y="439056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(3)</a:t>
            </a:r>
          </a:p>
        </p:txBody>
      </p:sp>
      <p:sp>
        <p:nvSpPr>
          <p:cNvPr id="283" name="AutoShape 89"/>
          <p:cNvSpPr>
            <a:spLocks noChangeArrowheads="1"/>
          </p:cNvSpPr>
          <p:nvPr/>
        </p:nvSpPr>
        <p:spPr bwMode="auto">
          <a:xfrm rot="5400000">
            <a:off x="1422396" y="2942760"/>
            <a:ext cx="2209800" cy="228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CBCBC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rot="10800000" wrap="none" anchor="ctr"/>
          <a:lstStyle/>
          <a:p>
            <a:pPr algn="ctr">
              <a:defRPr/>
            </a:pPr>
            <a:r>
              <a:rPr lang="en-US" sz="1000" b="1" dirty="0"/>
              <a:t>Interconnection Network</a:t>
            </a:r>
          </a:p>
        </p:txBody>
      </p:sp>
      <p:sp>
        <p:nvSpPr>
          <p:cNvPr id="284" name="Line 93"/>
          <p:cNvSpPr>
            <a:spLocks noChangeShapeType="1"/>
          </p:cNvSpPr>
          <p:nvPr/>
        </p:nvSpPr>
        <p:spPr bwMode="auto">
          <a:xfrm flipH="1">
            <a:off x="2565396" y="179976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5" name="Line 101"/>
          <p:cNvSpPr>
            <a:spLocks noChangeShapeType="1"/>
          </p:cNvSpPr>
          <p:nvPr/>
        </p:nvSpPr>
        <p:spPr bwMode="auto">
          <a:xfrm flipH="1">
            <a:off x="1498596" y="469536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6" name="Rectangle 102"/>
          <p:cNvSpPr>
            <a:spLocks noChangeArrowheads="1"/>
          </p:cNvSpPr>
          <p:nvPr/>
        </p:nvSpPr>
        <p:spPr bwMode="auto">
          <a:xfrm>
            <a:off x="888996" y="454296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000" dirty="0"/>
              <a:t>Hit/Miss</a:t>
            </a:r>
          </a:p>
        </p:txBody>
      </p:sp>
      <p:sp>
        <p:nvSpPr>
          <p:cNvPr id="287" name="AutoShape 34"/>
          <p:cNvSpPr>
            <a:spLocks noChangeArrowheads="1"/>
          </p:cNvSpPr>
          <p:nvPr/>
        </p:nvSpPr>
        <p:spPr bwMode="auto">
          <a:xfrm>
            <a:off x="3098796" y="5457360"/>
            <a:ext cx="1447800" cy="152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850 w 21600"/>
              <a:gd name="T13" fmla="*/ 2850 h 21600"/>
              <a:gd name="T14" fmla="*/ 18750 w 21600"/>
              <a:gd name="T15" fmla="*/ 1875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00" y="21600"/>
                </a:lnTo>
                <a:lnTo>
                  <a:pt x="195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CBCBC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000" dirty="0"/>
              <a:t>Mux Level</a:t>
            </a:r>
          </a:p>
        </p:txBody>
      </p:sp>
      <p:sp>
        <p:nvSpPr>
          <p:cNvPr id="288" name="Oval 168"/>
          <p:cNvSpPr>
            <a:spLocks noChangeArrowheads="1"/>
          </p:cNvSpPr>
          <p:nvPr/>
        </p:nvSpPr>
        <p:spPr bwMode="auto">
          <a:xfrm>
            <a:off x="6070596" y="5076360"/>
            <a:ext cx="304800" cy="304800"/>
          </a:xfrm>
          <a:prstGeom prst="ellipse">
            <a:avLst/>
          </a:prstGeom>
          <a:solidFill>
            <a:srgbClr val="BCBCBC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=</a:t>
            </a:r>
          </a:p>
        </p:txBody>
      </p:sp>
      <p:sp>
        <p:nvSpPr>
          <p:cNvPr id="289" name="Oval 168"/>
          <p:cNvSpPr>
            <a:spLocks noChangeArrowheads="1"/>
          </p:cNvSpPr>
          <p:nvPr/>
        </p:nvSpPr>
        <p:spPr bwMode="auto">
          <a:xfrm>
            <a:off x="5156196" y="5076360"/>
            <a:ext cx="304800" cy="304800"/>
          </a:xfrm>
          <a:prstGeom prst="ellipse">
            <a:avLst/>
          </a:prstGeom>
          <a:solidFill>
            <a:srgbClr val="BCBCBC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=</a:t>
            </a:r>
          </a:p>
        </p:txBody>
      </p:sp>
      <p:sp>
        <p:nvSpPr>
          <p:cNvPr id="290" name="Line 37"/>
          <p:cNvSpPr>
            <a:spLocks noChangeShapeType="1"/>
          </p:cNvSpPr>
          <p:nvPr/>
        </p:nvSpPr>
        <p:spPr bwMode="auto">
          <a:xfrm>
            <a:off x="3860796" y="47715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1" name="Line 37"/>
          <p:cNvSpPr>
            <a:spLocks noChangeShapeType="1"/>
          </p:cNvSpPr>
          <p:nvPr/>
        </p:nvSpPr>
        <p:spPr bwMode="auto">
          <a:xfrm>
            <a:off x="3860796" y="56097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2" name="Line 50"/>
          <p:cNvSpPr>
            <a:spLocks noChangeShapeType="1"/>
          </p:cNvSpPr>
          <p:nvPr/>
        </p:nvSpPr>
        <p:spPr bwMode="auto">
          <a:xfrm>
            <a:off x="5308596" y="53811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3" name="Line 50"/>
          <p:cNvSpPr>
            <a:spLocks noChangeShapeType="1"/>
          </p:cNvSpPr>
          <p:nvPr/>
        </p:nvSpPr>
        <p:spPr bwMode="auto">
          <a:xfrm>
            <a:off x="6222996" y="53811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4" name="Line 49"/>
          <p:cNvSpPr>
            <a:spLocks noChangeShapeType="1"/>
          </p:cNvSpPr>
          <p:nvPr/>
        </p:nvSpPr>
        <p:spPr bwMode="auto">
          <a:xfrm flipH="1">
            <a:off x="4546596" y="553356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5" name="Line 50"/>
          <p:cNvSpPr>
            <a:spLocks noChangeShapeType="1"/>
          </p:cNvSpPr>
          <p:nvPr/>
        </p:nvSpPr>
        <p:spPr bwMode="auto">
          <a:xfrm>
            <a:off x="5308596" y="48477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6" name="Line 50"/>
          <p:cNvSpPr>
            <a:spLocks noChangeShapeType="1"/>
          </p:cNvSpPr>
          <p:nvPr/>
        </p:nvSpPr>
        <p:spPr bwMode="auto">
          <a:xfrm>
            <a:off x="6222996" y="48477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7" name="Line 31"/>
          <p:cNvSpPr>
            <a:spLocks noChangeShapeType="1"/>
          </p:cNvSpPr>
          <p:nvPr/>
        </p:nvSpPr>
        <p:spPr bwMode="auto">
          <a:xfrm flipH="1">
            <a:off x="6375396" y="522876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8" name="Line 31"/>
          <p:cNvSpPr>
            <a:spLocks noChangeShapeType="1"/>
          </p:cNvSpPr>
          <p:nvPr/>
        </p:nvSpPr>
        <p:spPr bwMode="auto">
          <a:xfrm flipH="1">
            <a:off x="5460996" y="5228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9" name="Line 40"/>
          <p:cNvSpPr>
            <a:spLocks noChangeShapeType="1"/>
          </p:cNvSpPr>
          <p:nvPr/>
        </p:nvSpPr>
        <p:spPr bwMode="auto">
          <a:xfrm>
            <a:off x="5156196" y="461916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0" name="Line 39"/>
          <p:cNvSpPr>
            <a:spLocks noChangeShapeType="1"/>
          </p:cNvSpPr>
          <p:nvPr/>
        </p:nvSpPr>
        <p:spPr bwMode="auto">
          <a:xfrm>
            <a:off x="5156196" y="477156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1" name="Line 42"/>
          <p:cNvSpPr>
            <a:spLocks noChangeShapeType="1"/>
          </p:cNvSpPr>
          <p:nvPr/>
        </p:nvSpPr>
        <p:spPr bwMode="auto">
          <a:xfrm>
            <a:off x="5365746" y="4542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2" name="Line 42"/>
          <p:cNvSpPr>
            <a:spLocks noChangeShapeType="1"/>
          </p:cNvSpPr>
          <p:nvPr/>
        </p:nvSpPr>
        <p:spPr bwMode="auto">
          <a:xfrm>
            <a:off x="5597521" y="4542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3" name="Line 21"/>
          <p:cNvSpPr>
            <a:spLocks noChangeShapeType="1"/>
          </p:cNvSpPr>
          <p:nvPr/>
        </p:nvSpPr>
        <p:spPr bwMode="auto">
          <a:xfrm>
            <a:off x="736596" y="301896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4" name="Line 21"/>
          <p:cNvSpPr>
            <a:spLocks noChangeShapeType="1"/>
          </p:cNvSpPr>
          <p:nvPr/>
        </p:nvSpPr>
        <p:spPr bwMode="auto">
          <a:xfrm>
            <a:off x="1422396" y="236681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5" name="Line 21"/>
          <p:cNvSpPr>
            <a:spLocks noChangeShapeType="1"/>
          </p:cNvSpPr>
          <p:nvPr/>
        </p:nvSpPr>
        <p:spPr bwMode="auto">
          <a:xfrm>
            <a:off x="1422396" y="38114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6" name="Oval 168"/>
          <p:cNvSpPr>
            <a:spLocks noChangeArrowheads="1"/>
          </p:cNvSpPr>
          <p:nvPr/>
        </p:nvSpPr>
        <p:spPr bwMode="auto">
          <a:xfrm>
            <a:off x="1803396" y="4542960"/>
            <a:ext cx="304800" cy="3048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=</a:t>
            </a:r>
          </a:p>
        </p:txBody>
      </p:sp>
      <p:sp>
        <p:nvSpPr>
          <p:cNvPr id="307" name="Rectangle 14"/>
          <p:cNvSpPr>
            <a:spLocks noChangeArrowheads="1"/>
          </p:cNvSpPr>
          <p:nvPr/>
        </p:nvSpPr>
        <p:spPr bwMode="auto">
          <a:xfrm>
            <a:off x="1269996" y="484776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(1)</a:t>
            </a:r>
          </a:p>
        </p:txBody>
      </p:sp>
      <p:sp>
        <p:nvSpPr>
          <p:cNvPr id="308" name="Rectangle 14"/>
          <p:cNvSpPr>
            <a:spLocks noChangeArrowheads="1"/>
          </p:cNvSpPr>
          <p:nvPr/>
        </p:nvSpPr>
        <p:spPr bwMode="auto">
          <a:xfrm>
            <a:off x="4013196" y="279036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/>
              <a:t>Data Array</a:t>
            </a:r>
          </a:p>
        </p:txBody>
      </p:sp>
      <p:sp>
        <p:nvSpPr>
          <p:cNvPr id="309" name="AutoShape 21"/>
          <p:cNvSpPr>
            <a:spLocks/>
          </p:cNvSpPr>
          <p:nvPr/>
        </p:nvSpPr>
        <p:spPr bwMode="auto">
          <a:xfrm rot="-5400000">
            <a:off x="3251196" y="141876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vert="eaVert"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0" name="Rectangle 22"/>
          <p:cNvSpPr>
            <a:spLocks noChangeArrowheads="1"/>
          </p:cNvSpPr>
          <p:nvPr/>
        </p:nvSpPr>
        <p:spPr bwMode="auto">
          <a:xfrm>
            <a:off x="3022596" y="157116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000" dirty="0"/>
              <a:t>Offset</a:t>
            </a:r>
          </a:p>
        </p:txBody>
      </p:sp>
      <p:sp>
        <p:nvSpPr>
          <p:cNvPr id="311" name="Line 15"/>
          <p:cNvSpPr>
            <a:spLocks noChangeShapeType="1"/>
          </p:cNvSpPr>
          <p:nvPr/>
        </p:nvSpPr>
        <p:spPr bwMode="auto">
          <a:xfrm>
            <a:off x="3708396" y="195216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2" name="Rectangle 38"/>
          <p:cNvSpPr>
            <a:spLocks noChangeArrowheads="1"/>
          </p:cNvSpPr>
          <p:nvPr/>
        </p:nvSpPr>
        <p:spPr bwMode="auto">
          <a:xfrm>
            <a:off x="1650996" y="1647360"/>
            <a:ext cx="533400" cy="228600"/>
          </a:xfrm>
          <a:prstGeom prst="rect">
            <a:avLst/>
          </a:prstGeom>
          <a:solidFill>
            <a:srgbClr val="BCBCBC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3" name="Line 39"/>
          <p:cNvSpPr>
            <a:spLocks noChangeShapeType="1"/>
          </p:cNvSpPr>
          <p:nvPr/>
        </p:nvSpPr>
        <p:spPr bwMode="auto">
          <a:xfrm>
            <a:off x="1650996" y="179976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4" name="Line 39"/>
          <p:cNvSpPr>
            <a:spLocks noChangeShapeType="1"/>
          </p:cNvSpPr>
          <p:nvPr/>
        </p:nvSpPr>
        <p:spPr bwMode="auto">
          <a:xfrm>
            <a:off x="1650996" y="172673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5" name="Line 41"/>
          <p:cNvSpPr>
            <a:spLocks noChangeShapeType="1"/>
          </p:cNvSpPr>
          <p:nvPr/>
        </p:nvSpPr>
        <p:spPr bwMode="auto">
          <a:xfrm>
            <a:off x="1955796" y="16473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6" name="Line 41"/>
          <p:cNvSpPr>
            <a:spLocks noChangeShapeType="1"/>
          </p:cNvSpPr>
          <p:nvPr/>
        </p:nvSpPr>
        <p:spPr bwMode="auto">
          <a:xfrm>
            <a:off x="1803396" y="16473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7" name="Rectangle 14"/>
          <p:cNvSpPr>
            <a:spLocks noChangeArrowheads="1"/>
          </p:cNvSpPr>
          <p:nvPr/>
        </p:nvSpPr>
        <p:spPr bwMode="auto">
          <a:xfrm>
            <a:off x="1269996" y="131258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800" dirty="0"/>
              <a:t>Network</a:t>
            </a:r>
          </a:p>
          <a:p>
            <a:pPr algn="ctr">
              <a:defRPr/>
            </a:pPr>
            <a:r>
              <a:rPr lang="en-US" sz="800" dirty="0"/>
              <a:t>Configuration Storage</a:t>
            </a:r>
          </a:p>
        </p:txBody>
      </p:sp>
      <p:sp>
        <p:nvSpPr>
          <p:cNvPr id="318" name="Line 5"/>
          <p:cNvSpPr>
            <a:spLocks noChangeShapeType="1"/>
          </p:cNvSpPr>
          <p:nvPr/>
        </p:nvSpPr>
        <p:spPr bwMode="auto">
          <a:xfrm>
            <a:off x="2870196" y="240618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9" name="Line 5"/>
          <p:cNvSpPr>
            <a:spLocks noChangeShapeType="1"/>
          </p:cNvSpPr>
          <p:nvPr/>
        </p:nvSpPr>
        <p:spPr bwMode="auto">
          <a:xfrm>
            <a:off x="2870196" y="248556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0" name="Line 21"/>
          <p:cNvSpPr>
            <a:spLocks noChangeShapeType="1"/>
          </p:cNvSpPr>
          <p:nvPr/>
        </p:nvSpPr>
        <p:spPr bwMode="auto">
          <a:xfrm>
            <a:off x="1422396" y="2068365"/>
            <a:ext cx="23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1" name="Line 21"/>
          <p:cNvSpPr>
            <a:spLocks noChangeShapeType="1"/>
          </p:cNvSpPr>
          <p:nvPr/>
        </p:nvSpPr>
        <p:spPr bwMode="auto">
          <a:xfrm>
            <a:off x="1422396" y="24398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2" name="Line 21"/>
          <p:cNvSpPr>
            <a:spLocks noChangeShapeType="1"/>
          </p:cNvSpPr>
          <p:nvPr/>
        </p:nvSpPr>
        <p:spPr bwMode="auto">
          <a:xfrm>
            <a:off x="1422396" y="389081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3" name="Line 4"/>
          <p:cNvSpPr>
            <a:spLocks noChangeShapeType="1"/>
          </p:cNvSpPr>
          <p:nvPr/>
        </p:nvSpPr>
        <p:spPr bwMode="auto">
          <a:xfrm>
            <a:off x="2870196" y="2699873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4" name="Rectangle 25"/>
          <p:cNvSpPr>
            <a:spLocks noChangeArrowheads="1"/>
          </p:cNvSpPr>
          <p:nvPr/>
        </p:nvSpPr>
        <p:spPr bwMode="auto">
          <a:xfrm>
            <a:off x="731834" y="5609760"/>
            <a:ext cx="1833562" cy="150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endParaRPr lang="en-US" sz="900" dirty="0"/>
          </a:p>
        </p:txBody>
      </p:sp>
      <p:sp>
        <p:nvSpPr>
          <p:cNvPr id="325" name="Line 26"/>
          <p:cNvSpPr>
            <a:spLocks noChangeShapeType="1"/>
          </p:cNvSpPr>
          <p:nvPr/>
        </p:nvSpPr>
        <p:spPr bwMode="auto">
          <a:xfrm>
            <a:off x="1346196" y="56097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sz="900" dirty="0"/>
          </a:p>
        </p:txBody>
      </p:sp>
      <p:sp>
        <p:nvSpPr>
          <p:cNvPr id="326" name="Line 27"/>
          <p:cNvSpPr>
            <a:spLocks noChangeShapeType="1"/>
          </p:cNvSpPr>
          <p:nvPr/>
        </p:nvSpPr>
        <p:spPr bwMode="auto">
          <a:xfrm>
            <a:off x="1955796" y="56097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sz="900" dirty="0"/>
          </a:p>
        </p:txBody>
      </p:sp>
      <p:sp>
        <p:nvSpPr>
          <p:cNvPr id="327" name="Rectangle 28"/>
          <p:cNvSpPr>
            <a:spLocks noChangeArrowheads="1"/>
          </p:cNvSpPr>
          <p:nvPr/>
        </p:nvSpPr>
        <p:spPr bwMode="auto">
          <a:xfrm>
            <a:off x="736596" y="5609760"/>
            <a:ext cx="609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/>
              <a:t>Tag (1)</a:t>
            </a:r>
          </a:p>
        </p:txBody>
      </p:sp>
      <p:sp>
        <p:nvSpPr>
          <p:cNvPr id="328" name="Rectangle 29"/>
          <p:cNvSpPr>
            <a:spLocks noChangeArrowheads="1"/>
          </p:cNvSpPr>
          <p:nvPr/>
        </p:nvSpPr>
        <p:spPr bwMode="auto">
          <a:xfrm>
            <a:off x="1346196" y="5609760"/>
            <a:ext cx="609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/>
              <a:t>Set (2)</a:t>
            </a:r>
          </a:p>
        </p:txBody>
      </p:sp>
      <p:sp>
        <p:nvSpPr>
          <p:cNvPr id="329" name="Rectangle 30"/>
          <p:cNvSpPr>
            <a:spLocks noChangeArrowheads="1"/>
          </p:cNvSpPr>
          <p:nvPr/>
        </p:nvSpPr>
        <p:spPr bwMode="auto">
          <a:xfrm>
            <a:off x="2031996" y="5609760"/>
            <a:ext cx="457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/>
              <a:t>Word (3)</a:t>
            </a:r>
          </a:p>
        </p:txBody>
      </p:sp>
      <p:sp>
        <p:nvSpPr>
          <p:cNvPr id="330" name="Rectangle 14"/>
          <p:cNvSpPr>
            <a:spLocks noChangeArrowheads="1"/>
          </p:cNvSpPr>
          <p:nvPr/>
        </p:nvSpPr>
        <p:spPr bwMode="auto">
          <a:xfrm>
            <a:off x="736596" y="538116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Address Format</a:t>
            </a:r>
          </a:p>
        </p:txBody>
      </p:sp>
      <p:sp>
        <p:nvSpPr>
          <p:cNvPr id="331" name="Line 101"/>
          <p:cNvSpPr>
            <a:spLocks noChangeShapeType="1"/>
          </p:cNvSpPr>
          <p:nvPr/>
        </p:nvSpPr>
        <p:spPr bwMode="auto">
          <a:xfrm>
            <a:off x="2641596" y="4542960"/>
            <a:ext cx="26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2" name="Line 47"/>
          <p:cNvSpPr>
            <a:spLocks noChangeShapeType="1"/>
          </p:cNvSpPr>
          <p:nvPr/>
        </p:nvSpPr>
        <p:spPr bwMode="auto">
          <a:xfrm>
            <a:off x="1650996" y="500016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3" name="Line 101"/>
          <p:cNvSpPr>
            <a:spLocks noChangeShapeType="1"/>
          </p:cNvSpPr>
          <p:nvPr/>
        </p:nvSpPr>
        <p:spPr bwMode="auto">
          <a:xfrm>
            <a:off x="2108196" y="4695360"/>
            <a:ext cx="882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4" name="Line 103"/>
          <p:cNvSpPr>
            <a:spLocks noChangeShapeType="1"/>
          </p:cNvSpPr>
          <p:nvPr/>
        </p:nvSpPr>
        <p:spPr bwMode="auto">
          <a:xfrm>
            <a:off x="1955796" y="484776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5" name="Rectangle 62"/>
          <p:cNvSpPr>
            <a:spLocks noChangeArrowheads="1"/>
          </p:cNvSpPr>
          <p:nvPr/>
        </p:nvSpPr>
        <p:spPr bwMode="auto">
          <a:xfrm>
            <a:off x="5537196" y="507636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/>
              <a:t>…</a:t>
            </a:r>
          </a:p>
        </p:txBody>
      </p:sp>
      <p:sp>
        <p:nvSpPr>
          <p:cNvPr id="336" name="Rectangle 69"/>
          <p:cNvSpPr>
            <a:spLocks noChangeArrowheads="1"/>
          </p:cNvSpPr>
          <p:nvPr/>
        </p:nvSpPr>
        <p:spPr bwMode="auto">
          <a:xfrm>
            <a:off x="6451596" y="492396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dirty="0"/>
              <a:t>(2)</a:t>
            </a:r>
          </a:p>
        </p:txBody>
      </p:sp>
      <p:sp>
        <p:nvSpPr>
          <p:cNvPr id="337" name="Rectangle 66"/>
          <p:cNvSpPr>
            <a:spLocks noChangeArrowheads="1"/>
          </p:cNvSpPr>
          <p:nvPr/>
        </p:nvSpPr>
        <p:spPr bwMode="auto">
          <a:xfrm>
            <a:off x="5765796" y="431436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/>
              <a:t>Fault Map</a:t>
            </a:r>
          </a:p>
        </p:txBody>
      </p:sp>
      <p:sp>
        <p:nvSpPr>
          <p:cNvPr id="338" name="Rectangle 66"/>
          <p:cNvSpPr>
            <a:spLocks noChangeArrowheads="1"/>
          </p:cNvSpPr>
          <p:nvPr/>
        </p:nvSpPr>
        <p:spPr bwMode="auto">
          <a:xfrm>
            <a:off x="2108196" y="4695360"/>
            <a:ext cx="68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/>
              <a:t>Comparator</a:t>
            </a:r>
          </a:p>
        </p:txBody>
      </p:sp>
      <p:sp>
        <p:nvSpPr>
          <p:cNvPr id="339" name="Line 36"/>
          <p:cNvSpPr>
            <a:spLocks noChangeShapeType="1"/>
          </p:cNvSpPr>
          <p:nvPr/>
        </p:nvSpPr>
        <p:spPr bwMode="auto">
          <a:xfrm>
            <a:off x="3403596" y="51525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0" name="Line 49"/>
          <p:cNvSpPr>
            <a:spLocks noChangeShapeType="1"/>
          </p:cNvSpPr>
          <p:nvPr/>
        </p:nvSpPr>
        <p:spPr bwMode="auto">
          <a:xfrm flipH="1">
            <a:off x="2184396" y="179976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1" name="Line 4"/>
          <p:cNvSpPr>
            <a:spLocks noChangeShapeType="1"/>
          </p:cNvSpPr>
          <p:nvPr/>
        </p:nvSpPr>
        <p:spPr bwMode="auto">
          <a:xfrm>
            <a:off x="1650996" y="232522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2" name="Line 5"/>
          <p:cNvSpPr>
            <a:spLocks noChangeShapeType="1"/>
          </p:cNvSpPr>
          <p:nvPr/>
        </p:nvSpPr>
        <p:spPr bwMode="auto">
          <a:xfrm>
            <a:off x="1650996" y="210456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3" name="Line 6"/>
          <p:cNvSpPr>
            <a:spLocks noChangeShapeType="1"/>
          </p:cNvSpPr>
          <p:nvPr/>
        </p:nvSpPr>
        <p:spPr bwMode="auto">
          <a:xfrm>
            <a:off x="1650996" y="203153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4" name="Line 7"/>
          <p:cNvSpPr>
            <a:spLocks noChangeShapeType="1"/>
          </p:cNvSpPr>
          <p:nvPr/>
        </p:nvSpPr>
        <p:spPr bwMode="auto">
          <a:xfrm>
            <a:off x="1650996" y="376984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5" name="Line 12"/>
          <p:cNvSpPr>
            <a:spLocks noChangeShapeType="1"/>
          </p:cNvSpPr>
          <p:nvPr/>
        </p:nvSpPr>
        <p:spPr bwMode="auto">
          <a:xfrm>
            <a:off x="1650996" y="393336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6" name="Line 13"/>
          <p:cNvSpPr>
            <a:spLocks noChangeShapeType="1"/>
          </p:cNvSpPr>
          <p:nvPr/>
        </p:nvSpPr>
        <p:spPr bwMode="auto">
          <a:xfrm>
            <a:off x="1650996" y="386033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7" name="Rectangle 14"/>
          <p:cNvSpPr>
            <a:spLocks noChangeArrowheads="1"/>
          </p:cNvSpPr>
          <p:nvPr/>
        </p:nvSpPr>
        <p:spPr bwMode="auto">
          <a:xfrm>
            <a:off x="1650996" y="271416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/>
              <a:t>Tag</a:t>
            </a:r>
          </a:p>
          <a:p>
            <a:pPr algn="ctr">
              <a:defRPr/>
            </a:pPr>
            <a:r>
              <a:rPr lang="en-US" sz="1200" b="1" dirty="0"/>
              <a:t>Array</a:t>
            </a:r>
          </a:p>
        </p:txBody>
      </p:sp>
      <p:sp>
        <p:nvSpPr>
          <p:cNvPr id="348" name="Line 5"/>
          <p:cNvSpPr>
            <a:spLocks noChangeShapeType="1"/>
          </p:cNvSpPr>
          <p:nvPr/>
        </p:nvSpPr>
        <p:spPr bwMode="auto">
          <a:xfrm>
            <a:off x="1650996" y="240936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9" name="Line 5"/>
          <p:cNvSpPr>
            <a:spLocks noChangeShapeType="1"/>
          </p:cNvSpPr>
          <p:nvPr/>
        </p:nvSpPr>
        <p:spPr bwMode="auto">
          <a:xfrm>
            <a:off x="1650996" y="248873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0" name="Line 4"/>
          <p:cNvSpPr>
            <a:spLocks noChangeShapeType="1"/>
          </p:cNvSpPr>
          <p:nvPr/>
        </p:nvSpPr>
        <p:spPr bwMode="auto">
          <a:xfrm>
            <a:off x="1650996" y="270304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1" name="Line 21"/>
          <p:cNvSpPr>
            <a:spLocks noChangeShapeType="1"/>
          </p:cNvSpPr>
          <p:nvPr/>
        </p:nvSpPr>
        <p:spPr bwMode="auto">
          <a:xfrm>
            <a:off x="2184396" y="19826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2" name="Line 21"/>
          <p:cNvSpPr>
            <a:spLocks noChangeShapeType="1"/>
          </p:cNvSpPr>
          <p:nvPr/>
        </p:nvSpPr>
        <p:spPr bwMode="auto">
          <a:xfrm>
            <a:off x="2184396" y="236681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3" name="Line 21"/>
          <p:cNvSpPr>
            <a:spLocks noChangeShapeType="1"/>
          </p:cNvSpPr>
          <p:nvPr/>
        </p:nvSpPr>
        <p:spPr bwMode="auto">
          <a:xfrm>
            <a:off x="2184396" y="380826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4" name="Line 21"/>
          <p:cNvSpPr>
            <a:spLocks noChangeShapeType="1"/>
          </p:cNvSpPr>
          <p:nvPr/>
        </p:nvSpPr>
        <p:spPr bwMode="auto">
          <a:xfrm>
            <a:off x="2184396" y="2068365"/>
            <a:ext cx="23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5" name="Line 21"/>
          <p:cNvSpPr>
            <a:spLocks noChangeShapeType="1"/>
          </p:cNvSpPr>
          <p:nvPr/>
        </p:nvSpPr>
        <p:spPr bwMode="auto">
          <a:xfrm>
            <a:off x="2184396" y="24398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6" name="Line 21"/>
          <p:cNvSpPr>
            <a:spLocks noChangeShapeType="1"/>
          </p:cNvSpPr>
          <p:nvPr/>
        </p:nvSpPr>
        <p:spPr bwMode="auto">
          <a:xfrm>
            <a:off x="2184396" y="38876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7" name="Line 21"/>
          <p:cNvSpPr>
            <a:spLocks noChangeShapeType="1"/>
          </p:cNvSpPr>
          <p:nvPr/>
        </p:nvSpPr>
        <p:spPr bwMode="auto">
          <a:xfrm>
            <a:off x="2641596" y="19826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8" name="Line 21"/>
          <p:cNvSpPr>
            <a:spLocks noChangeShapeType="1"/>
          </p:cNvSpPr>
          <p:nvPr/>
        </p:nvSpPr>
        <p:spPr bwMode="auto">
          <a:xfrm>
            <a:off x="2641596" y="236681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9" name="Line 21"/>
          <p:cNvSpPr>
            <a:spLocks noChangeShapeType="1"/>
          </p:cNvSpPr>
          <p:nvPr/>
        </p:nvSpPr>
        <p:spPr bwMode="auto">
          <a:xfrm>
            <a:off x="2641596" y="380826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0" name="Line 21"/>
          <p:cNvSpPr>
            <a:spLocks noChangeShapeType="1"/>
          </p:cNvSpPr>
          <p:nvPr/>
        </p:nvSpPr>
        <p:spPr bwMode="auto">
          <a:xfrm>
            <a:off x="2641596" y="2068365"/>
            <a:ext cx="238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1" name="Line 21"/>
          <p:cNvSpPr>
            <a:spLocks noChangeShapeType="1"/>
          </p:cNvSpPr>
          <p:nvPr/>
        </p:nvSpPr>
        <p:spPr bwMode="auto">
          <a:xfrm>
            <a:off x="2641596" y="24398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2" name="Line 21"/>
          <p:cNvSpPr>
            <a:spLocks noChangeShapeType="1"/>
          </p:cNvSpPr>
          <p:nvPr/>
        </p:nvSpPr>
        <p:spPr bwMode="auto">
          <a:xfrm>
            <a:off x="2641596" y="38876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3" name="Line 37"/>
          <p:cNvSpPr>
            <a:spLocks noChangeShapeType="1"/>
          </p:cNvSpPr>
          <p:nvPr/>
        </p:nvSpPr>
        <p:spPr bwMode="auto">
          <a:xfrm>
            <a:off x="3098796" y="4161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4" name="Line 37"/>
          <p:cNvSpPr>
            <a:spLocks noChangeShapeType="1"/>
          </p:cNvSpPr>
          <p:nvPr/>
        </p:nvSpPr>
        <p:spPr bwMode="auto">
          <a:xfrm>
            <a:off x="3482971" y="4161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5" name="Line 37"/>
          <p:cNvSpPr>
            <a:spLocks noChangeShapeType="1"/>
          </p:cNvSpPr>
          <p:nvPr/>
        </p:nvSpPr>
        <p:spPr bwMode="auto">
          <a:xfrm>
            <a:off x="3555996" y="4161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6" name="Line 37"/>
          <p:cNvSpPr>
            <a:spLocks noChangeShapeType="1"/>
          </p:cNvSpPr>
          <p:nvPr/>
        </p:nvSpPr>
        <p:spPr bwMode="auto">
          <a:xfrm>
            <a:off x="4702171" y="4161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7" name="Line 37"/>
          <p:cNvSpPr>
            <a:spLocks noChangeShapeType="1"/>
          </p:cNvSpPr>
          <p:nvPr/>
        </p:nvSpPr>
        <p:spPr bwMode="auto">
          <a:xfrm>
            <a:off x="4622796" y="4161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8" name="Line 31"/>
          <p:cNvSpPr>
            <a:spLocks noChangeShapeType="1"/>
          </p:cNvSpPr>
          <p:nvPr/>
        </p:nvSpPr>
        <p:spPr bwMode="auto">
          <a:xfrm flipH="1">
            <a:off x="5918196" y="5228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" name="Slide Number Placeholder 69"/>
          <p:cNvSpPr>
            <a:spLocks noGrp="1"/>
          </p:cNvSpPr>
          <p:nvPr>
            <p:ph type="sldNum" sz="quarter" idx="12"/>
          </p:nvPr>
        </p:nvSpPr>
        <p:spPr>
          <a:xfrm>
            <a:off x="3621314" y="6386286"/>
            <a:ext cx="1905000" cy="457200"/>
          </a:xfrm>
        </p:spPr>
        <p:txBody>
          <a:bodyPr/>
          <a:lstStyle/>
          <a:p>
            <a:pPr algn="ctr">
              <a:defRPr/>
            </a:pPr>
            <a:fld id="{E03781E5-30AE-485D-B95C-531228866B02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  <p:sp>
        <p:nvSpPr>
          <p:cNvPr id="134" name="Rounded Rectangle 133"/>
          <p:cNvSpPr/>
          <p:nvPr/>
        </p:nvSpPr>
        <p:spPr bwMode="auto">
          <a:xfrm>
            <a:off x="4524829" y="5738950"/>
            <a:ext cx="4384040" cy="426720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Data array divided to equal sized groups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0" name="Rounded Rectangular Callout 379"/>
          <p:cNvSpPr/>
          <p:nvPr/>
        </p:nvSpPr>
        <p:spPr bwMode="auto">
          <a:xfrm>
            <a:off x="4971142" y="2061029"/>
            <a:ext cx="3947885" cy="1342570"/>
          </a:xfrm>
          <a:prstGeom prst="wedgeRoundRectCallout">
            <a:avLst>
              <a:gd name="adj1" fmla="val -58499"/>
              <a:gd name="adj2" fmla="val 196469"/>
              <a:gd name="adj3" fmla="val 16667"/>
            </a:avLst>
          </a:prstGeom>
          <a:solidFill>
            <a:srgbClr val="C2BEF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MUXing level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Does the selection between the </a:t>
            </a:r>
          </a:p>
          <a:p>
            <a:r>
              <a:rPr lang="en-US" dirty="0" smtClean="0"/>
              <a:t>   main cache and spare cache data</a:t>
            </a:r>
          </a:p>
          <a:p>
            <a:r>
              <a:rPr lang="en-US" dirty="0" smtClean="0"/>
              <a:t>   chunks</a:t>
            </a:r>
          </a:p>
          <a:p>
            <a:pPr>
              <a:buFont typeface="Arial" pitchFamily="34" charset="0"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5" name="Rounded Rectangular Callout 374"/>
          <p:cNvSpPr/>
          <p:nvPr/>
        </p:nvSpPr>
        <p:spPr bwMode="auto">
          <a:xfrm>
            <a:off x="4949371" y="1175657"/>
            <a:ext cx="3947885" cy="2532744"/>
          </a:xfrm>
          <a:prstGeom prst="wedgeRoundRectCallout">
            <a:avLst>
              <a:gd name="adj1" fmla="val -107029"/>
              <a:gd name="adj2" fmla="val 35276"/>
              <a:gd name="adj3" fmla="val 16667"/>
            </a:avLst>
          </a:prstGeom>
          <a:solidFill>
            <a:srgbClr val="F9DEC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Interconnection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network: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Between decoder and main cache</a:t>
            </a:r>
          </a:p>
          <a:p>
            <a:pPr>
              <a:buFont typeface="Arial" pitchFamily="34" charset="0"/>
              <a:buChar char="•"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dirty="0" smtClean="0"/>
              <a:t>Benes network is leveraged</a:t>
            </a:r>
          </a:p>
          <a:p>
            <a:pPr>
              <a:buFont typeface="Arial" pitchFamily="34" charset="0"/>
              <a:buChar char="•"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Shuffling between the lines to </a:t>
            </a:r>
          </a:p>
          <a:p>
            <a:r>
              <a:rPr lang="en-US" dirty="0" smtClean="0"/>
              <a:t> 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</a:rPr>
              <a:t>resolve the collisions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Depth of network determines the</a:t>
            </a:r>
          </a:p>
          <a:p>
            <a:r>
              <a:rPr lang="en-US" dirty="0" smtClean="0"/>
              <a:t>   degree of freedom in line </a:t>
            </a:r>
          </a:p>
          <a:p>
            <a:r>
              <a:rPr lang="en-US" dirty="0" smtClean="0"/>
              <a:t>   swapping (access delay)</a:t>
            </a:r>
          </a:p>
          <a:p>
            <a:pPr>
              <a:buFont typeface="Arial" pitchFamily="34" charset="0"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9" name="AutoShape 21"/>
          <p:cNvSpPr>
            <a:spLocks/>
          </p:cNvSpPr>
          <p:nvPr/>
        </p:nvSpPr>
        <p:spPr bwMode="auto">
          <a:xfrm>
            <a:off x="4927596" y="2333160"/>
            <a:ext cx="76200" cy="3429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vert="eaVert"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0" name="AutoShape 21"/>
          <p:cNvSpPr>
            <a:spLocks/>
          </p:cNvSpPr>
          <p:nvPr/>
        </p:nvSpPr>
        <p:spPr bwMode="auto">
          <a:xfrm>
            <a:off x="4927596" y="1952160"/>
            <a:ext cx="76200" cy="3429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vert="eaVert"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1" name="Rectangle 22"/>
          <p:cNvSpPr>
            <a:spLocks noChangeArrowheads="1"/>
          </p:cNvSpPr>
          <p:nvPr/>
        </p:nvSpPr>
        <p:spPr bwMode="auto">
          <a:xfrm>
            <a:off x="5079996" y="195216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 smtClean="0"/>
              <a:t>Group 1</a:t>
            </a:r>
            <a:endParaRPr lang="en-US" sz="900" baseline="-25000" dirty="0"/>
          </a:p>
        </p:txBody>
      </p:sp>
      <p:sp>
        <p:nvSpPr>
          <p:cNvPr id="372" name="Rectangle 22"/>
          <p:cNvSpPr>
            <a:spLocks noChangeArrowheads="1"/>
          </p:cNvSpPr>
          <p:nvPr/>
        </p:nvSpPr>
        <p:spPr bwMode="auto">
          <a:xfrm>
            <a:off x="5079996" y="233316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txBody>
          <a:bodyPr wrap="none" anchor="ctr"/>
          <a:lstStyle/>
          <a:p>
            <a:pPr algn="ctr">
              <a:defRPr/>
            </a:pPr>
            <a:r>
              <a:rPr lang="en-US" sz="900" dirty="0" smtClean="0"/>
              <a:t>Group 2</a:t>
            </a:r>
            <a:endParaRPr lang="en-US" sz="900" baseline="-25000" dirty="0"/>
          </a:p>
        </p:txBody>
      </p:sp>
      <p:sp>
        <p:nvSpPr>
          <p:cNvPr id="377" name="Rounded Rectangular Callout 376"/>
          <p:cNvSpPr/>
          <p:nvPr/>
        </p:nvSpPr>
        <p:spPr bwMode="auto">
          <a:xfrm>
            <a:off x="4949370" y="1190189"/>
            <a:ext cx="3947885" cy="1973925"/>
          </a:xfrm>
          <a:prstGeom prst="wedgeRoundRectCallout">
            <a:avLst>
              <a:gd name="adj1" fmla="val -41955"/>
              <a:gd name="adj2" fmla="val 6717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Spare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cache: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Each line in spare cache</a:t>
            </a:r>
          </a:p>
          <a:p>
            <a:r>
              <a:rPr lang="en-US" dirty="0" smtClean="0"/>
              <a:t>   corresponds to a logical group of</a:t>
            </a:r>
          </a:p>
          <a:p>
            <a:r>
              <a:rPr lang="en-US" dirty="0" smtClean="0"/>
              <a:t>   lines in the main cache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Each line is broken up to smaller</a:t>
            </a:r>
          </a:p>
          <a:p>
            <a:r>
              <a:rPr lang="en-US" dirty="0" smtClean="0"/>
              <a:t>   redundancy units with fixed size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9" name="Rounded Rectangular Callout 378"/>
          <p:cNvSpPr/>
          <p:nvPr/>
        </p:nvSpPr>
        <p:spPr bwMode="auto">
          <a:xfrm>
            <a:off x="4956630" y="1168403"/>
            <a:ext cx="3947885" cy="1386111"/>
          </a:xfrm>
          <a:prstGeom prst="wedgeRoundRectCallout">
            <a:avLst>
              <a:gd name="adj1" fmla="val -29454"/>
              <a:gd name="adj2" fmla="val 230395"/>
              <a:gd name="adj3" fmla="val 16667"/>
            </a:avLst>
          </a:prstGeom>
          <a:solidFill>
            <a:srgbClr val="EFFCBE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Comparison stage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Determines whether the unit of </a:t>
            </a:r>
          </a:p>
          <a:p>
            <a:r>
              <a:rPr lang="en-US" dirty="0" smtClean="0"/>
              <a:t>   redundancy should replace the </a:t>
            </a:r>
          </a:p>
          <a:p>
            <a:r>
              <a:rPr lang="en-US" dirty="0" smtClean="0"/>
              <a:t>   main cache data chunk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6" name="Rounded Rectangular Callout 375"/>
          <p:cNvSpPr/>
          <p:nvPr/>
        </p:nvSpPr>
        <p:spPr bwMode="auto">
          <a:xfrm>
            <a:off x="4942117" y="1748987"/>
            <a:ext cx="3947885" cy="1309006"/>
          </a:xfrm>
          <a:prstGeom prst="wedgeRoundRectCallout">
            <a:avLst>
              <a:gd name="adj1" fmla="val -111440"/>
              <a:gd name="adj2" fmla="val -66413"/>
              <a:gd name="adj3" fmla="val 16667"/>
            </a:avLst>
          </a:prstGeom>
          <a:solidFill>
            <a:srgbClr val="BFFBC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Network configuration storage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Contains the proper configuration</a:t>
            </a:r>
          </a:p>
          <a:p>
            <a:r>
              <a:rPr lang="en-US" dirty="0" smtClean="0"/>
              <a:t>   of the interconnection network </a:t>
            </a:r>
          </a:p>
          <a:p>
            <a:r>
              <a:rPr lang="en-US" dirty="0" smtClean="0"/>
              <a:t>   (non-volatile memory)</a:t>
            </a:r>
          </a:p>
        </p:txBody>
      </p:sp>
      <p:sp>
        <p:nvSpPr>
          <p:cNvPr id="378" name="Rounded Rectangular Callout 377"/>
          <p:cNvSpPr/>
          <p:nvPr/>
        </p:nvSpPr>
        <p:spPr bwMode="auto">
          <a:xfrm>
            <a:off x="4942117" y="1168403"/>
            <a:ext cx="3947885" cy="2235200"/>
          </a:xfrm>
          <a:prstGeom prst="wedgeRoundRectCallout">
            <a:avLst>
              <a:gd name="adj1" fmla="val -13646"/>
              <a:gd name="adj2" fmla="val 88523"/>
              <a:gd name="adj3" fmla="val 16667"/>
            </a:avLst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Fault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map: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Same number of lines as spare</a:t>
            </a:r>
          </a:p>
          <a:p>
            <a:r>
              <a:rPr lang="en-US" dirty="0" smtClean="0"/>
              <a:t>  cache</a:t>
            </a:r>
          </a:p>
          <a:p>
            <a:pPr>
              <a:buFont typeface="Arial" pitchFamily="34" charset="0"/>
              <a:buChar char="•"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dirty="0" smtClean="0"/>
              <a:t>For each redundancy unit, it stores</a:t>
            </a:r>
          </a:p>
          <a:p>
            <a:r>
              <a:rPr lang="en-US" dirty="0" smtClean="0"/>
              <a:t>   the row number in the</a:t>
            </a:r>
          </a:p>
          <a:p>
            <a:r>
              <a:rPr lang="en-US" dirty="0" smtClean="0"/>
              <a:t>   corresponding logical group which </a:t>
            </a:r>
          </a:p>
          <a:p>
            <a:r>
              <a:rPr lang="en-US" dirty="0" smtClean="0"/>
              <a:t>   utilized that redundancy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380" grpId="0" animBg="1"/>
      <p:bldP spid="375" grpId="0" animBg="1"/>
      <p:bldP spid="375" grpId="1" animBg="1"/>
      <p:bldP spid="369" grpId="0" animBg="1"/>
      <p:bldP spid="370" grpId="0" animBg="1"/>
      <p:bldP spid="371" grpId="0"/>
      <p:bldP spid="372" grpId="0"/>
      <p:bldP spid="377" grpId="0" animBg="1"/>
      <p:bldP spid="377" grpId="1" animBg="1"/>
      <p:bldP spid="379" grpId="0" animBg="1"/>
      <p:bldP spid="379" grpId="1" animBg="1"/>
      <p:bldP spid="376" grpId="0" animBg="1"/>
      <p:bldP spid="376" grpId="1" animBg="1"/>
      <p:bldP spid="378" grpId="0" animBg="1"/>
      <p:bldP spid="37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Freeform 220"/>
          <p:cNvSpPr/>
          <p:nvPr/>
        </p:nvSpPr>
        <p:spPr bwMode="auto">
          <a:xfrm>
            <a:off x="3621881" y="4562474"/>
            <a:ext cx="864394" cy="147638"/>
          </a:xfrm>
          <a:custGeom>
            <a:avLst/>
            <a:gdLst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752475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28675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28675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28675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750987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13878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768037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014" h="147638">
                <a:moveTo>
                  <a:pt x="0" y="2382"/>
                </a:moveTo>
                <a:lnTo>
                  <a:pt x="2382" y="147638"/>
                </a:lnTo>
                <a:lnTo>
                  <a:pt x="768037" y="147638"/>
                </a:lnTo>
                <a:lnTo>
                  <a:pt x="832014" y="0"/>
                </a:lnTo>
                <a:lnTo>
                  <a:pt x="0" y="2382"/>
                </a:lnTo>
                <a:close/>
              </a:path>
            </a:pathLst>
          </a:cu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0" name="Freeform 219"/>
          <p:cNvSpPr/>
          <p:nvPr/>
        </p:nvSpPr>
        <p:spPr bwMode="auto">
          <a:xfrm>
            <a:off x="3621881" y="3836193"/>
            <a:ext cx="1071098" cy="147638"/>
          </a:xfrm>
          <a:custGeom>
            <a:avLst/>
            <a:gdLst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752475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28675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28675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28675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750987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  <a:gd name="connsiteX0" fmla="*/ 0 w 832014"/>
              <a:gd name="connsiteY0" fmla="*/ 2382 h 147638"/>
              <a:gd name="connsiteX1" fmla="*/ 2382 w 832014"/>
              <a:gd name="connsiteY1" fmla="*/ 147638 h 147638"/>
              <a:gd name="connsiteX2" fmla="*/ 813878 w 832014"/>
              <a:gd name="connsiteY2" fmla="*/ 147638 h 147638"/>
              <a:gd name="connsiteX3" fmla="*/ 832014 w 832014"/>
              <a:gd name="connsiteY3" fmla="*/ 0 h 147638"/>
              <a:gd name="connsiteX4" fmla="*/ 0 w 832014"/>
              <a:gd name="connsiteY4" fmla="*/ 2382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014" h="147638">
                <a:moveTo>
                  <a:pt x="0" y="2382"/>
                </a:moveTo>
                <a:lnTo>
                  <a:pt x="2382" y="147638"/>
                </a:lnTo>
                <a:lnTo>
                  <a:pt x="813878" y="147638"/>
                </a:lnTo>
                <a:lnTo>
                  <a:pt x="832014" y="0"/>
                </a:lnTo>
                <a:lnTo>
                  <a:pt x="0" y="2382"/>
                </a:lnTo>
                <a:close/>
              </a:path>
            </a:pathLst>
          </a:cu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Freeform 218"/>
          <p:cNvSpPr/>
          <p:nvPr/>
        </p:nvSpPr>
        <p:spPr bwMode="auto">
          <a:xfrm>
            <a:off x="3621881" y="3109912"/>
            <a:ext cx="1066800" cy="147638"/>
          </a:xfrm>
          <a:custGeom>
            <a:avLst/>
            <a:gdLst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752475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802418 w 828675"/>
              <a:gd name="connsiteY3" fmla="*/ 0 h 147638"/>
              <a:gd name="connsiteX4" fmla="*/ 0 w 828675"/>
              <a:gd name="connsiteY4" fmla="*/ 2382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75" h="147638">
                <a:moveTo>
                  <a:pt x="0" y="2382"/>
                </a:moveTo>
                <a:lnTo>
                  <a:pt x="2382" y="147638"/>
                </a:lnTo>
                <a:lnTo>
                  <a:pt x="828675" y="147638"/>
                </a:lnTo>
                <a:lnTo>
                  <a:pt x="802418" y="0"/>
                </a:lnTo>
                <a:lnTo>
                  <a:pt x="0" y="2382"/>
                </a:lnTo>
                <a:close/>
              </a:path>
            </a:pathLst>
          </a:cu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Freeform 217"/>
          <p:cNvSpPr/>
          <p:nvPr/>
        </p:nvSpPr>
        <p:spPr bwMode="auto">
          <a:xfrm>
            <a:off x="3621881" y="2383631"/>
            <a:ext cx="828675" cy="150020"/>
          </a:xfrm>
          <a:custGeom>
            <a:avLst/>
            <a:gdLst>
              <a:gd name="connsiteX0" fmla="*/ 0 w 828675"/>
              <a:gd name="connsiteY0" fmla="*/ 2382 h 147638"/>
              <a:gd name="connsiteX1" fmla="*/ 2382 w 828675"/>
              <a:gd name="connsiteY1" fmla="*/ 147638 h 147638"/>
              <a:gd name="connsiteX2" fmla="*/ 828675 w 828675"/>
              <a:gd name="connsiteY2" fmla="*/ 147638 h 147638"/>
              <a:gd name="connsiteX3" fmla="*/ 752475 w 828675"/>
              <a:gd name="connsiteY3" fmla="*/ 0 h 147638"/>
              <a:gd name="connsiteX4" fmla="*/ 0 w 828675"/>
              <a:gd name="connsiteY4" fmla="*/ 2382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75" h="147638">
                <a:moveTo>
                  <a:pt x="0" y="2382"/>
                </a:moveTo>
                <a:lnTo>
                  <a:pt x="2382" y="147638"/>
                </a:lnTo>
                <a:lnTo>
                  <a:pt x="828675" y="147638"/>
                </a:lnTo>
                <a:lnTo>
                  <a:pt x="752475" y="0"/>
                </a:lnTo>
                <a:lnTo>
                  <a:pt x="0" y="2382"/>
                </a:lnTo>
                <a:close/>
              </a:path>
            </a:pathLst>
          </a:cu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Benes </a:t>
            </a: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Network </a:t>
            </a:r>
            <a:r>
              <a:rPr lang="en-US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(BN)</a:t>
            </a:r>
            <a:endParaRPr lang="en-US" sz="32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-1615440" y="4389120"/>
            <a:ext cx="896112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en-US" sz="2400" dirty="0" smtClean="0"/>
          </a:p>
        </p:txBody>
      </p:sp>
      <p:grpSp>
        <p:nvGrpSpPr>
          <p:cNvPr id="217" name="Group 216"/>
          <p:cNvGrpSpPr/>
          <p:nvPr/>
        </p:nvGrpSpPr>
        <p:grpSpPr>
          <a:xfrm>
            <a:off x="426720" y="1362076"/>
            <a:ext cx="7475065" cy="4436052"/>
            <a:chOff x="685799" y="371476"/>
            <a:chExt cx="7848600" cy="4657727"/>
          </a:xfrm>
        </p:grpSpPr>
        <p:sp>
          <p:nvSpPr>
            <p:cNvPr id="111" name="Freeform 110"/>
            <p:cNvSpPr/>
            <p:nvPr/>
          </p:nvSpPr>
          <p:spPr bwMode="auto">
            <a:xfrm>
              <a:off x="1676399" y="371476"/>
              <a:ext cx="2057400" cy="4657727"/>
            </a:xfrm>
            <a:custGeom>
              <a:avLst/>
              <a:gdLst>
                <a:gd name="connsiteX0" fmla="*/ 0 w 2057400"/>
                <a:gd name="connsiteY0" fmla="*/ 409575 h 4657725"/>
                <a:gd name="connsiteX1" fmla="*/ 0 w 2057400"/>
                <a:gd name="connsiteY1" fmla="*/ 4276725 h 4657725"/>
                <a:gd name="connsiteX2" fmla="*/ 247650 w 2057400"/>
                <a:gd name="connsiteY2" fmla="*/ 4429125 h 4657725"/>
                <a:gd name="connsiteX3" fmla="*/ 495300 w 2057400"/>
                <a:gd name="connsiteY3" fmla="*/ 4533900 h 4657725"/>
                <a:gd name="connsiteX4" fmla="*/ 733425 w 2057400"/>
                <a:gd name="connsiteY4" fmla="*/ 4600575 h 4657725"/>
                <a:gd name="connsiteX5" fmla="*/ 1038225 w 2057400"/>
                <a:gd name="connsiteY5" fmla="*/ 4648200 h 4657725"/>
                <a:gd name="connsiteX6" fmla="*/ 1219200 w 2057400"/>
                <a:gd name="connsiteY6" fmla="*/ 4657725 h 4657725"/>
                <a:gd name="connsiteX7" fmla="*/ 1419225 w 2057400"/>
                <a:gd name="connsiteY7" fmla="*/ 4657725 h 4657725"/>
                <a:gd name="connsiteX8" fmla="*/ 1619250 w 2057400"/>
                <a:gd name="connsiteY8" fmla="*/ 4629150 h 4657725"/>
                <a:gd name="connsiteX9" fmla="*/ 1885950 w 2057400"/>
                <a:gd name="connsiteY9" fmla="*/ 4581525 h 4657725"/>
                <a:gd name="connsiteX10" fmla="*/ 2047875 w 2057400"/>
                <a:gd name="connsiteY10" fmla="*/ 4524375 h 4657725"/>
                <a:gd name="connsiteX11" fmla="*/ 2057400 w 2057400"/>
                <a:gd name="connsiteY11" fmla="*/ 171450 h 4657725"/>
                <a:gd name="connsiteX12" fmla="*/ 1866900 w 2057400"/>
                <a:gd name="connsiteY12" fmla="*/ 95250 h 4657725"/>
                <a:gd name="connsiteX13" fmla="*/ 1562100 w 2057400"/>
                <a:gd name="connsiteY13" fmla="*/ 28575 h 4657725"/>
                <a:gd name="connsiteX14" fmla="*/ 1295400 w 2057400"/>
                <a:gd name="connsiteY14" fmla="*/ 0 h 4657725"/>
                <a:gd name="connsiteX15" fmla="*/ 1000125 w 2057400"/>
                <a:gd name="connsiteY15" fmla="*/ 38100 h 4657725"/>
                <a:gd name="connsiteX16" fmla="*/ 676275 w 2057400"/>
                <a:gd name="connsiteY16" fmla="*/ 76200 h 4657725"/>
                <a:gd name="connsiteX17" fmla="*/ 409575 w 2057400"/>
                <a:gd name="connsiteY17" fmla="*/ 180975 h 4657725"/>
                <a:gd name="connsiteX18" fmla="*/ 171450 w 2057400"/>
                <a:gd name="connsiteY18" fmla="*/ 295275 h 4657725"/>
                <a:gd name="connsiteX19" fmla="*/ 0 w 2057400"/>
                <a:gd name="connsiteY19" fmla="*/ 409575 h 4657725"/>
                <a:gd name="connsiteX0" fmla="*/ 0 w 2057400"/>
                <a:gd name="connsiteY0" fmla="*/ 409575 h 4657725"/>
                <a:gd name="connsiteX1" fmla="*/ 0 w 2057400"/>
                <a:gd name="connsiteY1" fmla="*/ 4276725 h 4657725"/>
                <a:gd name="connsiteX2" fmla="*/ 247650 w 2057400"/>
                <a:gd name="connsiteY2" fmla="*/ 4429125 h 4657725"/>
                <a:gd name="connsiteX3" fmla="*/ 495300 w 2057400"/>
                <a:gd name="connsiteY3" fmla="*/ 4533900 h 4657725"/>
                <a:gd name="connsiteX4" fmla="*/ 733425 w 2057400"/>
                <a:gd name="connsiteY4" fmla="*/ 4600575 h 4657725"/>
                <a:gd name="connsiteX5" fmla="*/ 1038225 w 2057400"/>
                <a:gd name="connsiteY5" fmla="*/ 4648200 h 4657725"/>
                <a:gd name="connsiteX6" fmla="*/ 1219200 w 2057400"/>
                <a:gd name="connsiteY6" fmla="*/ 4657725 h 4657725"/>
                <a:gd name="connsiteX7" fmla="*/ 1419225 w 2057400"/>
                <a:gd name="connsiteY7" fmla="*/ 4657725 h 4657725"/>
                <a:gd name="connsiteX8" fmla="*/ 1619250 w 2057400"/>
                <a:gd name="connsiteY8" fmla="*/ 4629150 h 4657725"/>
                <a:gd name="connsiteX9" fmla="*/ 1885950 w 2057400"/>
                <a:gd name="connsiteY9" fmla="*/ 4581525 h 4657725"/>
                <a:gd name="connsiteX10" fmla="*/ 2047875 w 2057400"/>
                <a:gd name="connsiteY10" fmla="*/ 4524375 h 4657725"/>
                <a:gd name="connsiteX11" fmla="*/ 2057400 w 2057400"/>
                <a:gd name="connsiteY11" fmla="*/ 171450 h 4657725"/>
                <a:gd name="connsiteX12" fmla="*/ 1866900 w 2057400"/>
                <a:gd name="connsiteY12" fmla="*/ 95250 h 4657725"/>
                <a:gd name="connsiteX13" fmla="*/ 1562100 w 2057400"/>
                <a:gd name="connsiteY13" fmla="*/ 28575 h 4657725"/>
                <a:gd name="connsiteX14" fmla="*/ 1295400 w 2057400"/>
                <a:gd name="connsiteY14" fmla="*/ 0 h 4657725"/>
                <a:gd name="connsiteX15" fmla="*/ 1004888 w 2057400"/>
                <a:gd name="connsiteY15" fmla="*/ 21431 h 4657725"/>
                <a:gd name="connsiteX16" fmla="*/ 676275 w 2057400"/>
                <a:gd name="connsiteY16" fmla="*/ 76200 h 4657725"/>
                <a:gd name="connsiteX17" fmla="*/ 409575 w 2057400"/>
                <a:gd name="connsiteY17" fmla="*/ 180975 h 4657725"/>
                <a:gd name="connsiteX18" fmla="*/ 171450 w 2057400"/>
                <a:gd name="connsiteY18" fmla="*/ 295275 h 4657725"/>
                <a:gd name="connsiteX19" fmla="*/ 0 w 2057400"/>
                <a:gd name="connsiteY19" fmla="*/ 409575 h 4657725"/>
                <a:gd name="connsiteX0" fmla="*/ 0 w 2057400"/>
                <a:gd name="connsiteY0" fmla="*/ 409575 h 4657725"/>
                <a:gd name="connsiteX1" fmla="*/ 0 w 2057400"/>
                <a:gd name="connsiteY1" fmla="*/ 4276725 h 4657725"/>
                <a:gd name="connsiteX2" fmla="*/ 247650 w 2057400"/>
                <a:gd name="connsiteY2" fmla="*/ 4429125 h 4657725"/>
                <a:gd name="connsiteX3" fmla="*/ 495300 w 2057400"/>
                <a:gd name="connsiteY3" fmla="*/ 4533900 h 4657725"/>
                <a:gd name="connsiteX4" fmla="*/ 733425 w 2057400"/>
                <a:gd name="connsiteY4" fmla="*/ 4600575 h 4657725"/>
                <a:gd name="connsiteX5" fmla="*/ 1038225 w 2057400"/>
                <a:gd name="connsiteY5" fmla="*/ 4648200 h 4657725"/>
                <a:gd name="connsiteX6" fmla="*/ 1219200 w 2057400"/>
                <a:gd name="connsiteY6" fmla="*/ 4657725 h 4657725"/>
                <a:gd name="connsiteX7" fmla="*/ 1419225 w 2057400"/>
                <a:gd name="connsiteY7" fmla="*/ 4657725 h 4657725"/>
                <a:gd name="connsiteX8" fmla="*/ 1619250 w 2057400"/>
                <a:gd name="connsiteY8" fmla="*/ 4629150 h 4657725"/>
                <a:gd name="connsiteX9" fmla="*/ 1885950 w 2057400"/>
                <a:gd name="connsiteY9" fmla="*/ 4581525 h 4657725"/>
                <a:gd name="connsiteX10" fmla="*/ 2047875 w 2057400"/>
                <a:gd name="connsiteY10" fmla="*/ 4524375 h 4657725"/>
                <a:gd name="connsiteX11" fmla="*/ 2057400 w 2057400"/>
                <a:gd name="connsiteY11" fmla="*/ 171450 h 4657725"/>
                <a:gd name="connsiteX12" fmla="*/ 1866900 w 2057400"/>
                <a:gd name="connsiteY12" fmla="*/ 95250 h 4657725"/>
                <a:gd name="connsiteX13" fmla="*/ 1562100 w 2057400"/>
                <a:gd name="connsiteY13" fmla="*/ 28575 h 4657725"/>
                <a:gd name="connsiteX14" fmla="*/ 1295400 w 2057400"/>
                <a:gd name="connsiteY14" fmla="*/ 0 h 4657725"/>
                <a:gd name="connsiteX15" fmla="*/ 1004888 w 2057400"/>
                <a:gd name="connsiteY15" fmla="*/ 21431 h 4657725"/>
                <a:gd name="connsiteX16" fmla="*/ 681038 w 2057400"/>
                <a:gd name="connsiteY16" fmla="*/ 85725 h 4657725"/>
                <a:gd name="connsiteX17" fmla="*/ 409575 w 2057400"/>
                <a:gd name="connsiteY17" fmla="*/ 180975 h 4657725"/>
                <a:gd name="connsiteX18" fmla="*/ 171450 w 2057400"/>
                <a:gd name="connsiteY18" fmla="*/ 295275 h 4657725"/>
                <a:gd name="connsiteX19" fmla="*/ 0 w 2057400"/>
                <a:gd name="connsiteY19" fmla="*/ 409575 h 4657725"/>
                <a:gd name="connsiteX0" fmla="*/ 0 w 2057400"/>
                <a:gd name="connsiteY0" fmla="*/ 409575 h 4657725"/>
                <a:gd name="connsiteX1" fmla="*/ 0 w 2057400"/>
                <a:gd name="connsiteY1" fmla="*/ 4276725 h 4657725"/>
                <a:gd name="connsiteX2" fmla="*/ 269081 w 2057400"/>
                <a:gd name="connsiteY2" fmla="*/ 4426744 h 4657725"/>
                <a:gd name="connsiteX3" fmla="*/ 495300 w 2057400"/>
                <a:gd name="connsiteY3" fmla="*/ 4533900 h 4657725"/>
                <a:gd name="connsiteX4" fmla="*/ 733425 w 2057400"/>
                <a:gd name="connsiteY4" fmla="*/ 4600575 h 4657725"/>
                <a:gd name="connsiteX5" fmla="*/ 1038225 w 2057400"/>
                <a:gd name="connsiteY5" fmla="*/ 4648200 h 4657725"/>
                <a:gd name="connsiteX6" fmla="*/ 1219200 w 2057400"/>
                <a:gd name="connsiteY6" fmla="*/ 4657725 h 4657725"/>
                <a:gd name="connsiteX7" fmla="*/ 1419225 w 2057400"/>
                <a:gd name="connsiteY7" fmla="*/ 4657725 h 4657725"/>
                <a:gd name="connsiteX8" fmla="*/ 1619250 w 2057400"/>
                <a:gd name="connsiteY8" fmla="*/ 4629150 h 4657725"/>
                <a:gd name="connsiteX9" fmla="*/ 1885950 w 2057400"/>
                <a:gd name="connsiteY9" fmla="*/ 4581525 h 4657725"/>
                <a:gd name="connsiteX10" fmla="*/ 2047875 w 2057400"/>
                <a:gd name="connsiteY10" fmla="*/ 4524375 h 4657725"/>
                <a:gd name="connsiteX11" fmla="*/ 2057400 w 2057400"/>
                <a:gd name="connsiteY11" fmla="*/ 171450 h 4657725"/>
                <a:gd name="connsiteX12" fmla="*/ 1866900 w 2057400"/>
                <a:gd name="connsiteY12" fmla="*/ 95250 h 4657725"/>
                <a:gd name="connsiteX13" fmla="*/ 1562100 w 2057400"/>
                <a:gd name="connsiteY13" fmla="*/ 28575 h 4657725"/>
                <a:gd name="connsiteX14" fmla="*/ 1295400 w 2057400"/>
                <a:gd name="connsiteY14" fmla="*/ 0 h 4657725"/>
                <a:gd name="connsiteX15" fmla="*/ 1004888 w 2057400"/>
                <a:gd name="connsiteY15" fmla="*/ 21431 h 4657725"/>
                <a:gd name="connsiteX16" fmla="*/ 681038 w 2057400"/>
                <a:gd name="connsiteY16" fmla="*/ 85725 h 4657725"/>
                <a:gd name="connsiteX17" fmla="*/ 409575 w 2057400"/>
                <a:gd name="connsiteY17" fmla="*/ 180975 h 4657725"/>
                <a:gd name="connsiteX18" fmla="*/ 171450 w 2057400"/>
                <a:gd name="connsiteY18" fmla="*/ 295275 h 4657725"/>
                <a:gd name="connsiteX19" fmla="*/ 0 w 2057400"/>
                <a:gd name="connsiteY19" fmla="*/ 409575 h 465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57400" h="4657725">
                  <a:moveTo>
                    <a:pt x="0" y="409575"/>
                  </a:moveTo>
                  <a:lnTo>
                    <a:pt x="0" y="4276725"/>
                  </a:lnTo>
                  <a:lnTo>
                    <a:pt x="269081" y="4426744"/>
                  </a:lnTo>
                  <a:lnTo>
                    <a:pt x="495300" y="4533900"/>
                  </a:lnTo>
                  <a:lnTo>
                    <a:pt x="733425" y="4600575"/>
                  </a:lnTo>
                  <a:lnTo>
                    <a:pt x="1038225" y="4648200"/>
                  </a:lnTo>
                  <a:lnTo>
                    <a:pt x="1219200" y="4657725"/>
                  </a:lnTo>
                  <a:lnTo>
                    <a:pt x="1419225" y="4657725"/>
                  </a:lnTo>
                  <a:lnTo>
                    <a:pt x="1619250" y="4629150"/>
                  </a:lnTo>
                  <a:lnTo>
                    <a:pt x="1885950" y="4581525"/>
                  </a:lnTo>
                  <a:lnTo>
                    <a:pt x="2047875" y="4524375"/>
                  </a:lnTo>
                  <a:lnTo>
                    <a:pt x="2057400" y="171450"/>
                  </a:lnTo>
                  <a:lnTo>
                    <a:pt x="1866900" y="95250"/>
                  </a:lnTo>
                  <a:lnTo>
                    <a:pt x="1562100" y="28575"/>
                  </a:lnTo>
                  <a:lnTo>
                    <a:pt x="1295400" y="0"/>
                  </a:lnTo>
                  <a:lnTo>
                    <a:pt x="1004888" y="21431"/>
                  </a:lnTo>
                  <a:lnTo>
                    <a:pt x="681038" y="85725"/>
                  </a:lnTo>
                  <a:lnTo>
                    <a:pt x="409575" y="180975"/>
                  </a:lnTo>
                  <a:lnTo>
                    <a:pt x="171450" y="295275"/>
                  </a:lnTo>
                  <a:lnTo>
                    <a:pt x="0" y="409575"/>
                  </a:lnTo>
                  <a:close/>
                </a:path>
              </a:pathLst>
            </a:custGeom>
            <a:solidFill>
              <a:schemeClr val="bg1">
                <a:lumMod val="50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Rectangle 9"/>
            <p:cNvSpPr>
              <a:spLocks noChangeArrowheads="1"/>
            </p:cNvSpPr>
            <p:nvPr/>
          </p:nvSpPr>
          <p:spPr bwMode="auto">
            <a:xfrm>
              <a:off x="4026746" y="1600202"/>
              <a:ext cx="533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Group 1</a:t>
              </a:r>
            </a:p>
          </p:txBody>
        </p:sp>
        <p:sp>
          <p:nvSpPr>
            <p:cNvPr id="113" name="Rectangle 20"/>
            <p:cNvSpPr>
              <a:spLocks noChangeArrowheads="1"/>
            </p:cNvSpPr>
            <p:nvPr/>
          </p:nvSpPr>
          <p:spPr bwMode="auto">
            <a:xfrm rot="16200000">
              <a:off x="3390898" y="4152902"/>
              <a:ext cx="99060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 b="1" dirty="0"/>
                <a:t>Data Array</a:t>
              </a:r>
            </a:p>
          </p:txBody>
        </p:sp>
        <p:sp>
          <p:nvSpPr>
            <p:cNvPr id="114" name="AutoShape 21"/>
            <p:cNvSpPr>
              <a:spLocks/>
            </p:cNvSpPr>
            <p:nvPr/>
          </p:nvSpPr>
          <p:spPr bwMode="auto">
            <a:xfrm rot="16200000">
              <a:off x="3192463" y="754063"/>
              <a:ext cx="133351" cy="796924"/>
            </a:xfrm>
            <a:prstGeom prst="rightBrace">
              <a:avLst>
                <a:gd name="adj1" fmla="val 9112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" name="AutoShape 73"/>
            <p:cNvSpPr>
              <a:spLocks noChangeArrowheads="1"/>
            </p:cNvSpPr>
            <p:nvPr/>
          </p:nvSpPr>
          <p:spPr bwMode="auto">
            <a:xfrm rot="5400000">
              <a:off x="-609602" y="2362201"/>
              <a:ext cx="3429002" cy="6858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sz="1400" b="1" dirty="0"/>
                <a:t>Row Decoder</a:t>
              </a:r>
            </a:p>
          </p:txBody>
        </p:sp>
        <p:sp>
          <p:nvSpPr>
            <p:cNvPr id="116" name="Rectangle 9"/>
            <p:cNvSpPr>
              <a:spLocks noChangeArrowheads="1"/>
            </p:cNvSpPr>
            <p:nvPr/>
          </p:nvSpPr>
          <p:spPr bwMode="auto">
            <a:xfrm>
              <a:off x="4026746" y="2362202"/>
              <a:ext cx="533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Group 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4026746" y="3124202"/>
              <a:ext cx="533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Group 3</a:t>
              </a:r>
            </a:p>
          </p:txBody>
        </p:sp>
        <p:sp>
          <p:nvSpPr>
            <p:cNvPr id="118" name="Rectangle 9"/>
            <p:cNvSpPr>
              <a:spLocks noChangeArrowheads="1"/>
            </p:cNvSpPr>
            <p:nvPr/>
          </p:nvSpPr>
          <p:spPr bwMode="auto">
            <a:xfrm>
              <a:off x="4026746" y="3886202"/>
              <a:ext cx="533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Group 4</a:t>
              </a:r>
            </a:p>
          </p:txBody>
        </p:sp>
        <p:sp>
          <p:nvSpPr>
            <p:cNvPr id="119" name="Rectangle 3"/>
            <p:cNvSpPr>
              <a:spLocks noChangeArrowheads="1"/>
            </p:cNvSpPr>
            <p:nvPr/>
          </p:nvSpPr>
          <p:spPr bwMode="auto">
            <a:xfrm>
              <a:off x="6553199" y="533401"/>
              <a:ext cx="1981200" cy="2209801"/>
            </a:xfrm>
            <a:prstGeom prst="rect">
              <a:avLst/>
            </a:prstGeom>
            <a:noFill/>
            <a:ln w="19050">
              <a:solidFill>
                <a:srgbClr val="4D4D4D"/>
              </a:solidFill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Line 4"/>
            <p:cNvSpPr>
              <a:spLocks noChangeShapeType="1"/>
            </p:cNvSpPr>
            <p:nvPr/>
          </p:nvSpPr>
          <p:spPr bwMode="auto">
            <a:xfrm>
              <a:off x="6553199" y="899161"/>
              <a:ext cx="1981200" cy="0"/>
            </a:xfrm>
            <a:prstGeom prst="line">
              <a:avLst/>
            </a:prstGeom>
            <a:noFill/>
            <a:ln w="19050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Line 5"/>
            <p:cNvSpPr>
              <a:spLocks noChangeShapeType="1"/>
            </p:cNvSpPr>
            <p:nvPr/>
          </p:nvSpPr>
          <p:spPr bwMode="auto">
            <a:xfrm>
              <a:off x="6553199" y="685800"/>
              <a:ext cx="19812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Line 6"/>
            <p:cNvSpPr>
              <a:spLocks noChangeShapeType="1"/>
            </p:cNvSpPr>
            <p:nvPr/>
          </p:nvSpPr>
          <p:spPr bwMode="auto">
            <a:xfrm>
              <a:off x="6553199" y="612649"/>
              <a:ext cx="19812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" name="Line 7"/>
            <p:cNvSpPr>
              <a:spLocks noChangeShapeType="1"/>
            </p:cNvSpPr>
            <p:nvPr/>
          </p:nvSpPr>
          <p:spPr bwMode="auto">
            <a:xfrm>
              <a:off x="6553199" y="2343914"/>
              <a:ext cx="1981200" cy="0"/>
            </a:xfrm>
            <a:prstGeom prst="line">
              <a:avLst/>
            </a:prstGeom>
            <a:noFill/>
            <a:ln w="19050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4" name="Line 12"/>
            <p:cNvSpPr>
              <a:spLocks noChangeShapeType="1"/>
            </p:cNvSpPr>
            <p:nvPr/>
          </p:nvSpPr>
          <p:spPr bwMode="auto">
            <a:xfrm>
              <a:off x="6553199" y="2514602"/>
              <a:ext cx="19812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Line 13"/>
            <p:cNvSpPr>
              <a:spLocks noChangeShapeType="1"/>
            </p:cNvSpPr>
            <p:nvPr/>
          </p:nvSpPr>
          <p:spPr bwMode="auto">
            <a:xfrm>
              <a:off x="6553199" y="2441450"/>
              <a:ext cx="19812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Line 15"/>
            <p:cNvSpPr>
              <a:spLocks noChangeShapeType="1"/>
            </p:cNvSpPr>
            <p:nvPr/>
          </p:nvSpPr>
          <p:spPr bwMode="auto">
            <a:xfrm>
              <a:off x="7534655" y="533401"/>
              <a:ext cx="0" cy="2209801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AutoShape 35"/>
            <p:cNvSpPr>
              <a:spLocks noChangeArrowheads="1"/>
            </p:cNvSpPr>
            <p:nvPr/>
          </p:nvSpPr>
          <p:spPr bwMode="auto">
            <a:xfrm rot="5400000">
              <a:off x="4610098" y="1485902"/>
              <a:ext cx="2209801" cy="3048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rgbClr val="4D4D4D"/>
              </a:solidFill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rot="10800000"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Row Decoder</a:t>
              </a:r>
            </a:p>
          </p:txBody>
        </p:sp>
        <p:sp>
          <p:nvSpPr>
            <p:cNvPr id="129" name="AutoShape 89"/>
            <p:cNvSpPr>
              <a:spLocks noChangeArrowheads="1"/>
            </p:cNvSpPr>
            <p:nvPr/>
          </p:nvSpPr>
          <p:spPr bwMode="auto">
            <a:xfrm rot="5400000">
              <a:off x="5105399" y="1524001"/>
              <a:ext cx="2209801" cy="2286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00 w 21600"/>
                <a:gd name="T13" fmla="*/ 1800 h 21600"/>
                <a:gd name="T14" fmla="*/ 19800 w 21600"/>
                <a:gd name="T15" fmla="*/ 198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BCBCBC"/>
            </a:solidFill>
            <a:ln w="19050">
              <a:solidFill>
                <a:srgbClr val="4D4D4D"/>
              </a:solidFill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rot="10800000" wrap="none"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Interconnection Network</a:t>
              </a:r>
            </a:p>
          </p:txBody>
        </p:sp>
        <p:sp>
          <p:nvSpPr>
            <p:cNvPr id="130" name="Line 21"/>
            <p:cNvSpPr>
              <a:spLocks noChangeShapeType="1"/>
            </p:cNvSpPr>
            <p:nvPr/>
          </p:nvSpPr>
          <p:spPr bwMode="auto">
            <a:xfrm>
              <a:off x="5333999" y="1676401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Rectangle 14"/>
            <p:cNvSpPr>
              <a:spLocks noChangeArrowheads="1"/>
            </p:cNvSpPr>
            <p:nvPr/>
          </p:nvSpPr>
          <p:spPr bwMode="auto">
            <a:xfrm>
              <a:off x="7696199" y="1371602"/>
              <a:ext cx="7620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Data Array</a:t>
              </a:r>
            </a:p>
          </p:txBody>
        </p:sp>
        <p:sp>
          <p:nvSpPr>
            <p:cNvPr id="132" name="Line 15"/>
            <p:cNvSpPr>
              <a:spLocks noChangeShapeType="1"/>
            </p:cNvSpPr>
            <p:nvPr/>
          </p:nvSpPr>
          <p:spPr bwMode="auto">
            <a:xfrm>
              <a:off x="7309103" y="533401"/>
              <a:ext cx="0" cy="2209801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3" name="Line 5"/>
            <p:cNvSpPr>
              <a:spLocks noChangeShapeType="1"/>
            </p:cNvSpPr>
            <p:nvPr/>
          </p:nvSpPr>
          <p:spPr bwMode="auto">
            <a:xfrm>
              <a:off x="6553199" y="990601"/>
              <a:ext cx="19812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4" name="Line 5"/>
            <p:cNvSpPr>
              <a:spLocks noChangeShapeType="1"/>
            </p:cNvSpPr>
            <p:nvPr/>
          </p:nvSpPr>
          <p:spPr bwMode="auto">
            <a:xfrm>
              <a:off x="6553199" y="1069849"/>
              <a:ext cx="19812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Line 4"/>
            <p:cNvSpPr>
              <a:spLocks noChangeShapeType="1"/>
            </p:cNvSpPr>
            <p:nvPr/>
          </p:nvSpPr>
          <p:spPr bwMode="auto">
            <a:xfrm>
              <a:off x="6553198" y="1277113"/>
              <a:ext cx="1981200" cy="0"/>
            </a:xfrm>
            <a:prstGeom prst="line">
              <a:avLst/>
            </a:prstGeom>
            <a:noFill/>
            <a:ln w="19050">
              <a:solidFill>
                <a:srgbClr val="4D4D4D"/>
              </a:solidFill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Line 21"/>
            <p:cNvSpPr>
              <a:spLocks noChangeShapeType="1"/>
            </p:cNvSpPr>
            <p:nvPr/>
          </p:nvSpPr>
          <p:spPr bwMode="auto">
            <a:xfrm>
              <a:off x="5867398" y="571755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Line 21"/>
            <p:cNvSpPr>
              <a:spLocks noChangeShapeType="1"/>
            </p:cNvSpPr>
            <p:nvPr/>
          </p:nvSpPr>
          <p:spPr bwMode="auto">
            <a:xfrm>
              <a:off x="5867398" y="955803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>
              <a:off x="5867398" y="2394460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Line 21"/>
            <p:cNvSpPr>
              <a:spLocks noChangeShapeType="1"/>
            </p:cNvSpPr>
            <p:nvPr/>
          </p:nvSpPr>
          <p:spPr bwMode="auto">
            <a:xfrm>
              <a:off x="5867398" y="657098"/>
              <a:ext cx="238125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Line 21"/>
            <p:cNvSpPr>
              <a:spLocks noChangeShapeType="1"/>
            </p:cNvSpPr>
            <p:nvPr/>
          </p:nvSpPr>
          <p:spPr bwMode="auto">
            <a:xfrm>
              <a:off x="5867398" y="1028955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>
              <a:off x="5867398" y="2473707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Line 21"/>
            <p:cNvSpPr>
              <a:spLocks noChangeShapeType="1"/>
            </p:cNvSpPr>
            <p:nvPr/>
          </p:nvSpPr>
          <p:spPr bwMode="auto">
            <a:xfrm>
              <a:off x="6324599" y="571755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Line 21"/>
            <p:cNvSpPr>
              <a:spLocks noChangeShapeType="1"/>
            </p:cNvSpPr>
            <p:nvPr/>
          </p:nvSpPr>
          <p:spPr bwMode="auto">
            <a:xfrm>
              <a:off x="6324599" y="955803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Line 21"/>
            <p:cNvSpPr>
              <a:spLocks noChangeShapeType="1"/>
            </p:cNvSpPr>
            <p:nvPr/>
          </p:nvSpPr>
          <p:spPr bwMode="auto">
            <a:xfrm>
              <a:off x="6324599" y="2394460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Line 21"/>
            <p:cNvSpPr>
              <a:spLocks noChangeShapeType="1"/>
            </p:cNvSpPr>
            <p:nvPr/>
          </p:nvSpPr>
          <p:spPr bwMode="auto">
            <a:xfrm>
              <a:off x="6324599" y="657098"/>
              <a:ext cx="238125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>
              <a:off x="6324599" y="1028955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Line 21"/>
            <p:cNvSpPr>
              <a:spLocks noChangeShapeType="1"/>
            </p:cNvSpPr>
            <p:nvPr/>
          </p:nvSpPr>
          <p:spPr bwMode="auto">
            <a:xfrm>
              <a:off x="6324599" y="2473707"/>
              <a:ext cx="228600" cy="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stealth" w="lg" len="lg"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50" name="Group 379"/>
            <p:cNvGrpSpPr>
              <a:grpSpLocks/>
            </p:cNvGrpSpPr>
            <p:nvPr/>
          </p:nvGrpSpPr>
          <p:grpSpPr bwMode="auto">
            <a:xfrm>
              <a:off x="685799" y="381001"/>
              <a:ext cx="5943600" cy="4648202"/>
              <a:chOff x="685800" y="381000"/>
              <a:chExt cx="5943600" cy="4648200"/>
            </a:xfrm>
          </p:grpSpPr>
          <p:sp>
            <p:nvSpPr>
              <p:cNvPr id="151" name="Oval 303"/>
              <p:cNvSpPr>
                <a:spLocks noChangeArrowheads="1"/>
              </p:cNvSpPr>
              <p:nvPr/>
            </p:nvSpPr>
            <p:spPr bwMode="auto">
              <a:xfrm>
                <a:off x="5791200" y="1828800"/>
                <a:ext cx="838200" cy="838200"/>
              </a:xfrm>
              <a:prstGeom prst="ellipse">
                <a:avLst/>
              </a:prstGeom>
              <a:solidFill>
                <a:schemeClr val="accent1">
                  <a:alpha val="39999"/>
                </a:schemeClr>
              </a:solidFill>
              <a:ln w="25400" cmpd="sng" algn="ctr">
                <a:solidFill>
                  <a:schemeClr val="tx1"/>
                </a:solidFill>
                <a:prstDash val="sys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cxnSp>
            <p:nvCxnSpPr>
              <p:cNvPr id="152" name="Straight Connector 305"/>
              <p:cNvCxnSpPr>
                <a:cxnSpLocks noChangeShapeType="1"/>
              </p:cNvCxnSpPr>
              <p:nvPr/>
            </p:nvCxnSpPr>
            <p:spPr bwMode="auto">
              <a:xfrm rot="10800000">
                <a:off x="3943354" y="628654"/>
                <a:ext cx="2457447" cy="1245391"/>
              </a:xfrm>
              <a:prstGeom prst="line">
                <a:avLst/>
              </a:prstGeom>
              <a:noFill/>
              <a:ln w="25400" cmpd="sng" algn="ctr">
                <a:solidFill>
                  <a:schemeClr val="tx1"/>
                </a:solidFill>
                <a:prstDash val="sysDash"/>
                <a:round/>
                <a:headEnd/>
                <a:tailEnd/>
              </a:ln>
            </p:spPr>
          </p:cxnSp>
          <p:cxnSp>
            <p:nvCxnSpPr>
              <p:cNvPr id="153" name="Straight Connector 307"/>
              <p:cNvCxnSpPr>
                <a:cxnSpLocks noChangeShapeType="1"/>
                <a:stCxn id="151" idx="5"/>
              </p:cNvCxnSpPr>
              <p:nvPr/>
            </p:nvCxnSpPr>
            <p:spPr bwMode="auto">
              <a:xfrm rot="5400000">
                <a:off x="4608793" y="2455070"/>
                <a:ext cx="1808676" cy="1987035"/>
              </a:xfrm>
              <a:prstGeom prst="line">
                <a:avLst/>
              </a:prstGeom>
              <a:noFill/>
              <a:ln w="25400" cmpd="sng" algn="ctr">
                <a:solidFill>
                  <a:schemeClr val="tx1"/>
                </a:solidFill>
                <a:prstDash val="sysDash"/>
                <a:round/>
                <a:headEnd/>
                <a:tailEnd/>
              </a:ln>
            </p:spPr>
          </p:cxnSp>
          <p:sp>
            <p:nvSpPr>
              <p:cNvPr id="154" name="Oval 308"/>
              <p:cNvSpPr>
                <a:spLocks noChangeArrowheads="1"/>
              </p:cNvSpPr>
              <p:nvPr/>
            </p:nvSpPr>
            <p:spPr bwMode="auto">
              <a:xfrm>
                <a:off x="685800" y="381000"/>
                <a:ext cx="4495800" cy="4648200"/>
              </a:xfrm>
              <a:prstGeom prst="ellipse">
                <a:avLst/>
              </a:prstGeom>
              <a:noFill/>
              <a:ln w="25400" cmpd="sng" algn="ctr">
                <a:solidFill>
                  <a:schemeClr val="tx1"/>
                </a:solidFill>
                <a:prstDash val="sys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55" name="Line 49"/>
            <p:cNvSpPr>
              <a:spLocks noChangeShapeType="1"/>
            </p:cNvSpPr>
            <p:nvPr/>
          </p:nvSpPr>
          <p:spPr bwMode="auto">
            <a:xfrm>
              <a:off x="3428999" y="1524001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6" name="Line 49"/>
            <p:cNvSpPr>
              <a:spLocks noChangeShapeType="1"/>
            </p:cNvSpPr>
            <p:nvPr/>
          </p:nvSpPr>
          <p:spPr bwMode="auto">
            <a:xfrm>
              <a:off x="2438399" y="1447801"/>
              <a:ext cx="3810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" name="Line 49"/>
            <p:cNvSpPr>
              <a:spLocks noChangeShapeType="1"/>
            </p:cNvSpPr>
            <p:nvPr/>
          </p:nvSpPr>
          <p:spPr bwMode="auto">
            <a:xfrm>
              <a:off x="2285999" y="1447801"/>
              <a:ext cx="5257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8" name="Line 49"/>
            <p:cNvSpPr>
              <a:spLocks noChangeShapeType="1"/>
            </p:cNvSpPr>
            <p:nvPr/>
          </p:nvSpPr>
          <p:spPr bwMode="auto">
            <a:xfrm>
              <a:off x="3428999" y="2286002"/>
              <a:ext cx="609600" cy="0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" name="Line 49"/>
            <p:cNvSpPr>
              <a:spLocks noChangeShapeType="1"/>
            </p:cNvSpPr>
            <p:nvPr/>
          </p:nvSpPr>
          <p:spPr bwMode="auto">
            <a:xfrm>
              <a:off x="3432174" y="3048002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Line 49"/>
            <p:cNvSpPr>
              <a:spLocks noChangeShapeType="1"/>
            </p:cNvSpPr>
            <p:nvPr/>
          </p:nvSpPr>
          <p:spPr bwMode="auto">
            <a:xfrm>
              <a:off x="3428999" y="3810003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1" name="Line 49"/>
            <p:cNvSpPr>
              <a:spLocks noChangeShapeType="1"/>
            </p:cNvSpPr>
            <p:nvPr/>
          </p:nvSpPr>
          <p:spPr bwMode="auto">
            <a:xfrm flipV="1">
              <a:off x="1828800" y="1524001"/>
              <a:ext cx="381000" cy="838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Line 49"/>
            <p:cNvSpPr>
              <a:spLocks noChangeShapeType="1"/>
            </p:cNvSpPr>
            <p:nvPr/>
          </p:nvSpPr>
          <p:spPr bwMode="auto">
            <a:xfrm>
              <a:off x="1828800" y="1447801"/>
              <a:ext cx="381000" cy="838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63" name="Straight Connector 387"/>
            <p:cNvCxnSpPr>
              <a:cxnSpLocks noChangeShapeType="1"/>
            </p:cNvCxnSpPr>
            <p:nvPr/>
          </p:nvCxnSpPr>
          <p:spPr bwMode="auto">
            <a:xfrm>
              <a:off x="1447799" y="1447801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4" name="Straight Connector 390"/>
            <p:cNvCxnSpPr>
              <a:cxnSpLocks noChangeShapeType="1"/>
            </p:cNvCxnSpPr>
            <p:nvPr/>
          </p:nvCxnSpPr>
          <p:spPr bwMode="auto">
            <a:xfrm>
              <a:off x="1447799" y="2362201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1904999" y="838200"/>
              <a:ext cx="762000" cy="190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dirty="0"/>
                <a:t>Butterfly</a:t>
              </a:r>
            </a:p>
          </p:txBody>
        </p:sp>
        <p:cxnSp>
          <p:nvCxnSpPr>
            <p:cNvPr id="166" name="Straight Connector 403"/>
            <p:cNvCxnSpPr>
              <a:cxnSpLocks noChangeShapeType="1"/>
            </p:cNvCxnSpPr>
            <p:nvPr/>
          </p:nvCxnSpPr>
          <p:spPr bwMode="auto">
            <a:xfrm rot="5400000">
              <a:off x="-295275" y="2708277"/>
              <a:ext cx="3473452" cy="31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7" name="Straight Connector 409"/>
            <p:cNvCxnSpPr>
              <a:cxnSpLocks noChangeShapeType="1"/>
            </p:cNvCxnSpPr>
            <p:nvPr/>
          </p:nvCxnSpPr>
          <p:spPr bwMode="auto">
            <a:xfrm rot="5400000">
              <a:off x="2019299" y="2705102"/>
              <a:ext cx="4038603" cy="31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68" name="Line 10"/>
            <p:cNvSpPr>
              <a:spLocks noChangeShapeType="1"/>
            </p:cNvSpPr>
            <p:nvPr/>
          </p:nvSpPr>
          <p:spPr bwMode="auto">
            <a:xfrm>
              <a:off x="4038599" y="1600201"/>
              <a:ext cx="866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9" name="Line 10"/>
            <p:cNvSpPr>
              <a:spLocks noChangeShapeType="1"/>
            </p:cNvSpPr>
            <p:nvPr/>
          </p:nvSpPr>
          <p:spPr bwMode="auto">
            <a:xfrm>
              <a:off x="4038600" y="1447801"/>
              <a:ext cx="7810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Line 10"/>
            <p:cNvSpPr>
              <a:spLocks noChangeShapeType="1"/>
            </p:cNvSpPr>
            <p:nvPr/>
          </p:nvSpPr>
          <p:spPr bwMode="auto">
            <a:xfrm>
              <a:off x="4038600" y="1295401"/>
              <a:ext cx="685800" cy="0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1" name="Line 10"/>
            <p:cNvSpPr>
              <a:spLocks noChangeShapeType="1"/>
            </p:cNvSpPr>
            <p:nvPr/>
          </p:nvSpPr>
          <p:spPr bwMode="auto">
            <a:xfrm>
              <a:off x="4038600" y="2362201"/>
              <a:ext cx="111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2" name="Line 10"/>
            <p:cNvSpPr>
              <a:spLocks noChangeShapeType="1"/>
            </p:cNvSpPr>
            <p:nvPr/>
          </p:nvSpPr>
          <p:spPr bwMode="auto">
            <a:xfrm>
              <a:off x="4038599" y="2209801"/>
              <a:ext cx="1089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Line 10"/>
            <p:cNvSpPr>
              <a:spLocks noChangeShapeType="1"/>
            </p:cNvSpPr>
            <p:nvPr/>
          </p:nvSpPr>
          <p:spPr bwMode="auto">
            <a:xfrm>
              <a:off x="4038600" y="2057402"/>
              <a:ext cx="1047750" cy="0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Line 10"/>
            <p:cNvSpPr>
              <a:spLocks noChangeShapeType="1"/>
            </p:cNvSpPr>
            <p:nvPr/>
          </p:nvSpPr>
          <p:spPr bwMode="auto">
            <a:xfrm>
              <a:off x="4038600" y="3124202"/>
              <a:ext cx="1111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5" name="Line 10"/>
            <p:cNvSpPr>
              <a:spLocks noChangeShapeType="1"/>
            </p:cNvSpPr>
            <p:nvPr/>
          </p:nvSpPr>
          <p:spPr bwMode="auto">
            <a:xfrm>
              <a:off x="4043362" y="2971802"/>
              <a:ext cx="1119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6" name="Line 10"/>
            <p:cNvSpPr>
              <a:spLocks noChangeShapeType="1"/>
            </p:cNvSpPr>
            <p:nvPr/>
          </p:nvSpPr>
          <p:spPr bwMode="auto">
            <a:xfrm>
              <a:off x="4038600" y="2819402"/>
              <a:ext cx="1143000" cy="0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Line 10"/>
            <p:cNvSpPr>
              <a:spLocks noChangeShapeType="1"/>
            </p:cNvSpPr>
            <p:nvPr/>
          </p:nvSpPr>
          <p:spPr bwMode="auto">
            <a:xfrm>
              <a:off x="4038600" y="3886202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8" name="Line 10"/>
            <p:cNvSpPr>
              <a:spLocks noChangeShapeType="1"/>
            </p:cNvSpPr>
            <p:nvPr/>
          </p:nvSpPr>
          <p:spPr bwMode="auto">
            <a:xfrm>
              <a:off x="4038600" y="3733802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Line 10"/>
            <p:cNvSpPr>
              <a:spLocks noChangeShapeType="1"/>
            </p:cNvSpPr>
            <p:nvPr/>
          </p:nvSpPr>
          <p:spPr bwMode="auto">
            <a:xfrm>
              <a:off x="4038600" y="3581402"/>
              <a:ext cx="981075" cy="0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Line 49"/>
            <p:cNvSpPr>
              <a:spLocks noChangeShapeType="1"/>
            </p:cNvSpPr>
            <p:nvPr/>
          </p:nvSpPr>
          <p:spPr bwMode="auto">
            <a:xfrm flipV="1">
              <a:off x="1828800" y="3048002"/>
              <a:ext cx="381000" cy="838201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 type="oval" w="sm" len="sm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" name="Line 49"/>
            <p:cNvSpPr>
              <a:spLocks noChangeShapeType="1"/>
            </p:cNvSpPr>
            <p:nvPr/>
          </p:nvSpPr>
          <p:spPr bwMode="auto">
            <a:xfrm>
              <a:off x="1828800" y="2971802"/>
              <a:ext cx="381000" cy="838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82" name="Straight Connector 387"/>
            <p:cNvCxnSpPr>
              <a:cxnSpLocks noChangeShapeType="1"/>
            </p:cNvCxnSpPr>
            <p:nvPr/>
          </p:nvCxnSpPr>
          <p:spPr bwMode="auto">
            <a:xfrm>
              <a:off x="1447799" y="2971802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3" name="Straight Connector 390"/>
            <p:cNvCxnSpPr>
              <a:cxnSpLocks noChangeShapeType="1"/>
            </p:cNvCxnSpPr>
            <p:nvPr/>
          </p:nvCxnSpPr>
          <p:spPr bwMode="auto">
            <a:xfrm>
              <a:off x="1447799" y="3886202"/>
              <a:ext cx="762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" name="AutoShape 73"/>
            <p:cNvSpPr>
              <a:spLocks noChangeArrowheads="1"/>
            </p:cNvSpPr>
            <p:nvPr/>
          </p:nvSpPr>
          <p:spPr bwMode="auto">
            <a:xfrm rot="5400000">
              <a:off x="2089943" y="1488283"/>
              <a:ext cx="304800" cy="71437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185" name="AutoShape 73"/>
            <p:cNvSpPr>
              <a:spLocks noChangeArrowheads="1"/>
            </p:cNvSpPr>
            <p:nvPr/>
          </p:nvSpPr>
          <p:spPr bwMode="auto">
            <a:xfrm rot="5400000">
              <a:off x="2093118" y="2250284"/>
              <a:ext cx="304800" cy="71437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186" name="AutoShape 73"/>
            <p:cNvSpPr>
              <a:spLocks noChangeArrowheads="1"/>
            </p:cNvSpPr>
            <p:nvPr/>
          </p:nvSpPr>
          <p:spPr bwMode="auto">
            <a:xfrm rot="5400000">
              <a:off x="2093118" y="3771902"/>
              <a:ext cx="304800" cy="71437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187" name="AutoShape 73"/>
            <p:cNvSpPr>
              <a:spLocks noChangeArrowheads="1"/>
            </p:cNvSpPr>
            <p:nvPr/>
          </p:nvSpPr>
          <p:spPr bwMode="auto">
            <a:xfrm rot="5400000">
              <a:off x="2093118" y="3009902"/>
              <a:ext cx="304800" cy="71437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188" name="Line 49"/>
            <p:cNvSpPr>
              <a:spLocks noChangeShapeType="1"/>
            </p:cNvSpPr>
            <p:nvPr/>
          </p:nvSpPr>
          <p:spPr bwMode="auto">
            <a:xfrm>
              <a:off x="2438399" y="2209801"/>
              <a:ext cx="3810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" name="Line 49"/>
            <p:cNvSpPr>
              <a:spLocks noChangeShapeType="1"/>
            </p:cNvSpPr>
            <p:nvPr/>
          </p:nvSpPr>
          <p:spPr bwMode="auto">
            <a:xfrm>
              <a:off x="2285999" y="2209801"/>
              <a:ext cx="5257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Line 49"/>
            <p:cNvSpPr>
              <a:spLocks noChangeShapeType="1"/>
            </p:cNvSpPr>
            <p:nvPr/>
          </p:nvSpPr>
          <p:spPr bwMode="auto">
            <a:xfrm>
              <a:off x="2285999" y="3886202"/>
              <a:ext cx="5257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Line 49"/>
            <p:cNvSpPr>
              <a:spLocks noChangeShapeType="1"/>
            </p:cNvSpPr>
            <p:nvPr/>
          </p:nvSpPr>
          <p:spPr bwMode="auto">
            <a:xfrm flipV="1">
              <a:off x="2438399" y="2286002"/>
              <a:ext cx="3810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2" name="Line 49"/>
            <p:cNvSpPr>
              <a:spLocks noChangeShapeType="1"/>
            </p:cNvSpPr>
            <p:nvPr/>
          </p:nvSpPr>
          <p:spPr bwMode="auto">
            <a:xfrm>
              <a:off x="2285999" y="3124202"/>
              <a:ext cx="5257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3" name="Line 49"/>
            <p:cNvSpPr>
              <a:spLocks noChangeShapeType="1"/>
            </p:cNvSpPr>
            <p:nvPr/>
          </p:nvSpPr>
          <p:spPr bwMode="auto">
            <a:xfrm flipV="1">
              <a:off x="2438399" y="1524001"/>
              <a:ext cx="381000" cy="1600200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 type="oval" w="sm" len="sm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Line 49"/>
            <p:cNvSpPr>
              <a:spLocks noChangeShapeType="1"/>
            </p:cNvSpPr>
            <p:nvPr/>
          </p:nvSpPr>
          <p:spPr bwMode="auto">
            <a:xfrm flipV="1">
              <a:off x="3048000" y="1524001"/>
              <a:ext cx="381000" cy="838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Line 49"/>
            <p:cNvSpPr>
              <a:spLocks noChangeShapeType="1"/>
            </p:cNvSpPr>
            <p:nvPr/>
          </p:nvSpPr>
          <p:spPr bwMode="auto">
            <a:xfrm>
              <a:off x="3048000" y="1447801"/>
              <a:ext cx="381000" cy="838201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 type="oval" w="sm" len="sm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96" name="Straight Connector 387"/>
            <p:cNvCxnSpPr>
              <a:cxnSpLocks noChangeShapeType="1"/>
            </p:cNvCxnSpPr>
            <p:nvPr/>
          </p:nvCxnSpPr>
          <p:spPr bwMode="auto">
            <a:xfrm>
              <a:off x="2895600" y="1447801"/>
              <a:ext cx="533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7" name="Straight Connector 390"/>
            <p:cNvCxnSpPr>
              <a:cxnSpLocks noChangeShapeType="1"/>
            </p:cNvCxnSpPr>
            <p:nvPr/>
          </p:nvCxnSpPr>
          <p:spPr bwMode="auto">
            <a:xfrm>
              <a:off x="2895600" y="2362201"/>
              <a:ext cx="533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8" name="Line 49"/>
            <p:cNvSpPr>
              <a:spLocks noChangeShapeType="1"/>
            </p:cNvSpPr>
            <p:nvPr/>
          </p:nvSpPr>
          <p:spPr bwMode="auto">
            <a:xfrm flipV="1">
              <a:off x="3048000" y="3048002"/>
              <a:ext cx="381000" cy="838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9" name="Line 49"/>
            <p:cNvSpPr>
              <a:spLocks noChangeShapeType="1"/>
            </p:cNvSpPr>
            <p:nvPr/>
          </p:nvSpPr>
          <p:spPr bwMode="auto">
            <a:xfrm>
              <a:off x="3048000" y="2971802"/>
              <a:ext cx="381000" cy="838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00" name="Straight Connector 387"/>
            <p:cNvCxnSpPr>
              <a:cxnSpLocks noChangeShapeType="1"/>
            </p:cNvCxnSpPr>
            <p:nvPr/>
          </p:nvCxnSpPr>
          <p:spPr bwMode="auto">
            <a:xfrm>
              <a:off x="2895600" y="2971802"/>
              <a:ext cx="533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1" name="Straight Connector 390"/>
            <p:cNvCxnSpPr>
              <a:cxnSpLocks noChangeShapeType="1"/>
            </p:cNvCxnSpPr>
            <p:nvPr/>
          </p:nvCxnSpPr>
          <p:spPr bwMode="auto">
            <a:xfrm>
              <a:off x="2895600" y="3886202"/>
              <a:ext cx="533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2" name="AutoShape 73"/>
            <p:cNvSpPr>
              <a:spLocks noChangeArrowheads="1"/>
            </p:cNvSpPr>
            <p:nvPr/>
          </p:nvSpPr>
          <p:spPr bwMode="auto">
            <a:xfrm rot="5400000">
              <a:off x="3311524" y="1485901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203" name="AutoShape 73"/>
            <p:cNvSpPr>
              <a:spLocks noChangeArrowheads="1"/>
            </p:cNvSpPr>
            <p:nvPr/>
          </p:nvSpPr>
          <p:spPr bwMode="auto">
            <a:xfrm rot="5400000">
              <a:off x="3311524" y="2247901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204" name="AutoShape 73"/>
            <p:cNvSpPr>
              <a:spLocks noChangeArrowheads="1"/>
            </p:cNvSpPr>
            <p:nvPr/>
          </p:nvSpPr>
          <p:spPr bwMode="auto">
            <a:xfrm rot="5400000">
              <a:off x="3314700" y="3009902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205" name="AutoShape 73"/>
            <p:cNvSpPr>
              <a:spLocks noChangeArrowheads="1"/>
            </p:cNvSpPr>
            <p:nvPr/>
          </p:nvSpPr>
          <p:spPr bwMode="auto">
            <a:xfrm rot="5400000">
              <a:off x="3311524" y="3771902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cxnSp>
          <p:nvCxnSpPr>
            <p:cNvPr id="206" name="Straight Connector 392"/>
            <p:cNvCxnSpPr>
              <a:cxnSpLocks noChangeShapeType="1"/>
            </p:cNvCxnSpPr>
            <p:nvPr/>
          </p:nvCxnSpPr>
          <p:spPr bwMode="auto">
            <a:xfrm>
              <a:off x="1447798" y="3886202"/>
              <a:ext cx="374649" cy="1588"/>
            </a:xfrm>
            <a:prstGeom prst="line">
              <a:avLst/>
            </a:prstGeom>
            <a:noFill/>
            <a:ln w="5080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207" name="AutoShape 73"/>
            <p:cNvSpPr>
              <a:spLocks noChangeArrowheads="1"/>
            </p:cNvSpPr>
            <p:nvPr/>
          </p:nvSpPr>
          <p:spPr bwMode="auto">
            <a:xfrm rot="5400000">
              <a:off x="2701923" y="1485901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208" name="AutoShape 73"/>
            <p:cNvSpPr>
              <a:spLocks noChangeArrowheads="1"/>
            </p:cNvSpPr>
            <p:nvPr/>
          </p:nvSpPr>
          <p:spPr bwMode="auto">
            <a:xfrm rot="5400000">
              <a:off x="2705098" y="2250284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209" name="AutoShape 73"/>
            <p:cNvSpPr>
              <a:spLocks noChangeArrowheads="1"/>
            </p:cNvSpPr>
            <p:nvPr/>
          </p:nvSpPr>
          <p:spPr bwMode="auto">
            <a:xfrm rot="5400000">
              <a:off x="2705098" y="3009902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210" name="AutoShape 73"/>
            <p:cNvSpPr>
              <a:spLocks noChangeArrowheads="1"/>
            </p:cNvSpPr>
            <p:nvPr/>
          </p:nvSpPr>
          <p:spPr bwMode="auto">
            <a:xfrm rot="5400000">
              <a:off x="2705098" y="3771902"/>
              <a:ext cx="304800" cy="76200"/>
            </a:xfrm>
            <a:custGeom>
              <a:avLst/>
              <a:gdLst>
                <a:gd name="T0" fmla="*/ 1758156 w 21600"/>
                <a:gd name="T1" fmla="*/ 152400 h 21600"/>
                <a:gd name="T2" fmla="*/ 952500 w 21600"/>
                <a:gd name="T3" fmla="*/ 304800 h 21600"/>
                <a:gd name="T4" fmla="*/ 146844 w 21600"/>
                <a:gd name="T5" fmla="*/ 152400 h 21600"/>
                <a:gd name="T6" fmla="*/ 95250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65 w 21600"/>
                <a:gd name="T13" fmla="*/ 3465 h 21600"/>
                <a:gd name="T14" fmla="*/ 18135 w 21600"/>
                <a:gd name="T15" fmla="*/ 18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29" y="21600"/>
                  </a:lnTo>
                  <a:lnTo>
                    <a:pt x="1827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rot="10800000" wrap="none" anchor="ctr"/>
            <a:lstStyle/>
            <a:p>
              <a:pPr>
                <a:defRPr/>
              </a:pPr>
              <a:endParaRPr lang="en-US" sz="1200" dirty="0"/>
            </a:p>
          </p:txBody>
        </p:sp>
        <p:sp>
          <p:nvSpPr>
            <p:cNvPr id="211" name="AutoShape 21"/>
            <p:cNvSpPr>
              <a:spLocks/>
            </p:cNvSpPr>
            <p:nvPr/>
          </p:nvSpPr>
          <p:spPr bwMode="auto">
            <a:xfrm rot="16200000">
              <a:off x="2209799" y="609600"/>
              <a:ext cx="152401" cy="1066802"/>
            </a:xfrm>
            <a:prstGeom prst="rightBrace">
              <a:avLst>
                <a:gd name="adj1" fmla="val 9112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Rectangle 22"/>
            <p:cNvSpPr>
              <a:spLocks noChangeArrowheads="1"/>
            </p:cNvSpPr>
            <p:nvPr/>
          </p:nvSpPr>
          <p:spPr bwMode="auto">
            <a:xfrm>
              <a:off x="2895599" y="838200"/>
              <a:ext cx="761999" cy="190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 dirty="0"/>
                <a:t>Butterfly</a:t>
              </a:r>
            </a:p>
          </p:txBody>
        </p:sp>
        <p:sp>
          <p:nvSpPr>
            <p:cNvPr id="213" name="Line 10"/>
            <p:cNvSpPr>
              <a:spLocks noChangeShapeType="1"/>
            </p:cNvSpPr>
            <p:nvPr/>
          </p:nvSpPr>
          <p:spPr bwMode="auto">
            <a:xfrm>
              <a:off x="4035424" y="4343403"/>
              <a:ext cx="482600" cy="0"/>
            </a:xfrm>
            <a:prstGeom prst="line">
              <a:avLst/>
            </a:prstGeom>
            <a:noFill/>
            <a:ln w="508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214" name="Straight Connector 409"/>
            <p:cNvCxnSpPr>
              <a:cxnSpLocks noChangeShapeType="1"/>
            </p:cNvCxnSpPr>
            <p:nvPr/>
          </p:nvCxnSpPr>
          <p:spPr bwMode="auto">
            <a:xfrm rot="5400000">
              <a:off x="1562007" y="2705014"/>
              <a:ext cx="4343404" cy="17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" name="Straight Connector 409"/>
            <p:cNvCxnSpPr>
              <a:cxnSpLocks noChangeShapeType="1"/>
            </p:cNvCxnSpPr>
            <p:nvPr/>
          </p:nvCxnSpPr>
          <p:spPr bwMode="auto">
            <a:xfrm rot="16200000" flipH="1">
              <a:off x="-263464" y="2708339"/>
              <a:ext cx="3876677" cy="3049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6" name="Rectangle 14"/>
            <p:cNvSpPr>
              <a:spLocks noChangeArrowheads="1"/>
            </p:cNvSpPr>
            <p:nvPr/>
          </p:nvSpPr>
          <p:spPr bwMode="auto">
            <a:xfrm>
              <a:off x="2057400" y="4267201"/>
              <a:ext cx="1447799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55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sz="1400" b="1" dirty="0" smtClean="0"/>
                <a:t>Interconnection</a:t>
              </a:r>
            </a:p>
            <a:p>
              <a:pPr>
                <a:defRPr/>
              </a:pPr>
              <a:r>
                <a:rPr lang="en-US" altLang="ja-JP" sz="1400" b="1" dirty="0" smtClean="0"/>
                <a:t>Network</a:t>
              </a:r>
              <a:endParaRPr lang="en-US" sz="1400" b="1" dirty="0"/>
            </a:p>
          </p:txBody>
        </p:sp>
      </p:grpSp>
      <p:sp>
        <p:nvSpPr>
          <p:cNvPr id="110" name="Slide Number Placeholder 69"/>
          <p:cNvSpPr>
            <a:spLocks noGrp="1"/>
          </p:cNvSpPr>
          <p:nvPr>
            <p:ph type="sldNum" sz="quarter" idx="12"/>
          </p:nvPr>
        </p:nvSpPr>
        <p:spPr>
          <a:xfrm>
            <a:off x="3621314" y="6386286"/>
            <a:ext cx="1905000" cy="457200"/>
          </a:xfrm>
        </p:spPr>
        <p:txBody>
          <a:bodyPr/>
          <a:lstStyle/>
          <a:p>
            <a:pPr algn="ctr">
              <a:defRPr/>
            </a:pPr>
            <a:fld id="{E03781E5-30AE-485D-B95C-531228866B02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  <p:sp>
        <p:nvSpPr>
          <p:cNvPr id="137" name="Rounded Rectangle 136"/>
          <p:cNvSpPr/>
          <p:nvPr/>
        </p:nvSpPr>
        <p:spPr bwMode="auto">
          <a:xfrm>
            <a:off x="4810991" y="1111827"/>
            <a:ext cx="4050376" cy="5060373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Interconnection net consists of </a:t>
            </a:r>
          </a:p>
          <a:p>
            <a:r>
              <a:rPr lang="en-US" dirty="0" smtClean="0"/>
              <a:t>  multiple unidirectional local BNs </a:t>
            </a:r>
          </a:p>
          <a:p>
            <a:r>
              <a:rPr lang="en-US" dirty="0" smtClean="0"/>
              <a:t>  with small depth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Shuffling the cache lines and</a:t>
            </a:r>
          </a:p>
          <a:p>
            <a:r>
              <a:rPr lang="en-US" dirty="0" smtClean="0"/>
              <a:t>  forming the logical groups 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Two back-to-back butterfly nets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Non-blocking, full permutation </a:t>
            </a:r>
          </a:p>
          <a:p>
            <a:r>
              <a:rPr lang="en-US" dirty="0" smtClean="0"/>
              <a:t>  among the lines in the same </a:t>
            </a:r>
          </a:p>
          <a:p>
            <a:r>
              <a:rPr lang="en-US" dirty="0" smtClean="0"/>
              <a:t>  “swapping set”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Logarithmic diameter (scalable)</a:t>
            </a:r>
          </a:p>
          <a:p>
            <a:r>
              <a:rPr lang="en-US" dirty="0" smtClean="0"/>
              <a:t>  2n-1 stages for connecting 2</a:t>
            </a:r>
            <a:r>
              <a:rPr lang="en-US" baseline="30000" dirty="0" smtClean="0"/>
              <a:t>n</a:t>
            </a:r>
            <a:r>
              <a:rPr lang="en-US" dirty="0" smtClean="0"/>
              <a:t> lines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Efficient implementation </a:t>
            </a:r>
            <a:r>
              <a:rPr lang="en-US" sz="1600" dirty="0" smtClean="0"/>
              <a:t>[Shi’03]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49"/>
          <p:cNvSpPr/>
          <p:nvPr/>
        </p:nvSpPr>
        <p:spPr bwMode="auto">
          <a:xfrm>
            <a:off x="5107941" y="3585193"/>
            <a:ext cx="2978332" cy="179181"/>
          </a:xfrm>
          <a:prstGeom prst="rect">
            <a:avLst/>
          </a:prstGeom>
          <a:solidFill>
            <a:srgbClr val="FF9933">
              <a:alpha val="8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249"/>
          <p:cNvSpPr/>
          <p:nvPr/>
        </p:nvSpPr>
        <p:spPr bwMode="auto">
          <a:xfrm>
            <a:off x="5107941" y="3226830"/>
            <a:ext cx="2978332" cy="179181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3" name="Rectangle 249"/>
          <p:cNvSpPr/>
          <p:nvPr/>
        </p:nvSpPr>
        <p:spPr bwMode="auto">
          <a:xfrm>
            <a:off x="1633221" y="3137240"/>
            <a:ext cx="2978332" cy="179181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107941" y="2868467"/>
            <a:ext cx="2978332" cy="179181"/>
          </a:xfrm>
          <a:prstGeom prst="rect">
            <a:avLst/>
          </a:prstGeom>
          <a:solidFill>
            <a:schemeClr val="accent1">
              <a:lumMod val="90000"/>
              <a:alpha val="3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" name="Rectangle 249"/>
          <p:cNvSpPr/>
          <p:nvPr/>
        </p:nvSpPr>
        <p:spPr bwMode="auto">
          <a:xfrm>
            <a:off x="1633221" y="2958058"/>
            <a:ext cx="2978332" cy="179181"/>
          </a:xfrm>
          <a:prstGeom prst="rect">
            <a:avLst/>
          </a:prstGeom>
          <a:solidFill>
            <a:schemeClr val="accent1">
              <a:lumMod val="90000"/>
              <a:alpha val="3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4" name="Straight Connector 374"/>
          <p:cNvCxnSpPr/>
          <p:nvPr/>
        </p:nvCxnSpPr>
        <p:spPr bwMode="auto">
          <a:xfrm rot="5400000">
            <a:off x="7402050" y="2957024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374"/>
          <p:cNvCxnSpPr/>
          <p:nvPr/>
        </p:nvCxnSpPr>
        <p:spPr bwMode="auto">
          <a:xfrm rot="5400000">
            <a:off x="7402050" y="3315386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374"/>
          <p:cNvCxnSpPr/>
          <p:nvPr/>
        </p:nvCxnSpPr>
        <p:spPr bwMode="auto">
          <a:xfrm rot="5400000">
            <a:off x="6806384" y="2957024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74"/>
          <p:cNvCxnSpPr/>
          <p:nvPr/>
        </p:nvCxnSpPr>
        <p:spPr bwMode="auto">
          <a:xfrm rot="5400000">
            <a:off x="6806384" y="3315386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374"/>
          <p:cNvCxnSpPr/>
          <p:nvPr/>
        </p:nvCxnSpPr>
        <p:spPr bwMode="auto">
          <a:xfrm rot="5400000">
            <a:off x="6210718" y="2952261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74"/>
          <p:cNvCxnSpPr/>
          <p:nvPr/>
        </p:nvCxnSpPr>
        <p:spPr bwMode="auto">
          <a:xfrm rot="5400000">
            <a:off x="6210718" y="3315386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374"/>
          <p:cNvCxnSpPr/>
          <p:nvPr/>
        </p:nvCxnSpPr>
        <p:spPr bwMode="auto">
          <a:xfrm rot="5400000">
            <a:off x="5615052" y="2952261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74"/>
          <p:cNvCxnSpPr/>
          <p:nvPr/>
        </p:nvCxnSpPr>
        <p:spPr bwMode="auto">
          <a:xfrm rot="5400000">
            <a:off x="5615052" y="3315386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Rectangle 64"/>
          <p:cNvSpPr>
            <a:spLocks noChangeArrowheads="1"/>
          </p:cNvSpPr>
          <p:nvPr/>
        </p:nvSpPr>
        <p:spPr bwMode="auto">
          <a:xfrm>
            <a:off x="4015886" y="2958058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52" name="Rectangle 68"/>
          <p:cNvSpPr>
            <a:spLocks noChangeArrowheads="1"/>
          </p:cNvSpPr>
          <p:nvPr/>
        </p:nvSpPr>
        <p:spPr bwMode="auto">
          <a:xfrm>
            <a:off x="1628458" y="3137240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53" name="Rectangle 69"/>
          <p:cNvSpPr>
            <a:spLocks noChangeArrowheads="1"/>
          </p:cNvSpPr>
          <p:nvPr/>
        </p:nvSpPr>
        <p:spPr bwMode="auto">
          <a:xfrm>
            <a:off x="6894940" y="3226830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54" name="Rectangle 101"/>
          <p:cNvSpPr>
            <a:spLocks noChangeArrowheads="1"/>
          </p:cNvSpPr>
          <p:nvPr/>
        </p:nvSpPr>
        <p:spPr bwMode="auto">
          <a:xfrm>
            <a:off x="5107941" y="3853965"/>
            <a:ext cx="1092055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Spare Lines</a:t>
            </a:r>
          </a:p>
        </p:txBody>
      </p:sp>
      <p:sp>
        <p:nvSpPr>
          <p:cNvPr id="26655" name="Rectangle 102"/>
          <p:cNvSpPr>
            <a:spLocks noChangeArrowheads="1"/>
          </p:cNvSpPr>
          <p:nvPr/>
        </p:nvSpPr>
        <p:spPr bwMode="auto">
          <a:xfrm>
            <a:off x="1633221" y="3943556"/>
            <a:ext cx="1092055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Cache Lines</a:t>
            </a:r>
          </a:p>
        </p:txBody>
      </p:sp>
      <p:cxnSp>
        <p:nvCxnSpPr>
          <p:cNvPr id="91" name="Straight Connector 90"/>
          <p:cNvCxnSpPr/>
          <p:nvPr/>
        </p:nvCxnSpPr>
        <p:spPr bwMode="auto">
          <a:xfrm rot="5400000" flipH="1" flipV="1">
            <a:off x="2744650" y="2202585"/>
            <a:ext cx="358363" cy="794222"/>
          </a:xfrm>
          <a:prstGeom prst="bentConnector2">
            <a:avLst/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26674" idx="0"/>
          </p:cNvCxnSpPr>
          <p:nvPr/>
        </p:nvCxnSpPr>
        <p:spPr bwMode="auto">
          <a:xfrm>
            <a:off x="3320942" y="2420514"/>
            <a:ext cx="2680498" cy="447953"/>
          </a:xfrm>
          <a:prstGeom prst="bentConnector2">
            <a:avLst/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0" name="Rectangle 101"/>
          <p:cNvSpPr>
            <a:spLocks noChangeArrowheads="1"/>
          </p:cNvSpPr>
          <p:nvPr/>
        </p:nvSpPr>
        <p:spPr bwMode="auto">
          <a:xfrm>
            <a:off x="3817331" y="2151742"/>
            <a:ext cx="992777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collision </a:t>
            </a:r>
            <a:r>
              <a:rPr lang="en-US" sz="1200" b="1" baseline="-25000" dirty="0"/>
              <a:t>1</a:t>
            </a:r>
          </a:p>
        </p:txBody>
      </p:sp>
      <p:sp>
        <p:nvSpPr>
          <p:cNvPr id="26661" name="Rectangle 67"/>
          <p:cNvSpPr>
            <a:spLocks noChangeArrowheads="1"/>
          </p:cNvSpPr>
          <p:nvPr/>
        </p:nvSpPr>
        <p:spPr bwMode="auto">
          <a:xfrm>
            <a:off x="2824554" y="3137240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12" name="Straight Connector 90"/>
          <p:cNvCxnSpPr>
            <a:endCxn id="26652" idx="1"/>
          </p:cNvCxnSpPr>
          <p:nvPr/>
        </p:nvCxnSpPr>
        <p:spPr bwMode="auto">
          <a:xfrm flipV="1">
            <a:off x="1132070" y="3226830"/>
            <a:ext cx="496389" cy="179181"/>
          </a:xfrm>
          <a:prstGeom prst="bentConnector3">
            <a:avLst>
              <a:gd name="adj1" fmla="val -2000"/>
            </a:avLst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90"/>
          <p:cNvCxnSpPr/>
          <p:nvPr/>
        </p:nvCxnSpPr>
        <p:spPr bwMode="auto">
          <a:xfrm>
            <a:off x="1136833" y="3406012"/>
            <a:ext cx="496389" cy="1866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4" name="Rectangle 101"/>
          <p:cNvSpPr>
            <a:spLocks noChangeArrowheads="1"/>
          </p:cNvSpPr>
          <p:nvPr/>
        </p:nvSpPr>
        <p:spPr bwMode="auto">
          <a:xfrm>
            <a:off x="640444" y="2958058"/>
            <a:ext cx="893499" cy="17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collision </a:t>
            </a:r>
            <a:r>
              <a:rPr lang="en-US" sz="1200" b="1" baseline="-25000" dirty="0"/>
              <a:t>2</a:t>
            </a:r>
          </a:p>
        </p:txBody>
      </p:sp>
      <p:cxnSp>
        <p:nvCxnSpPr>
          <p:cNvPr id="45" name="Straight Connector 374"/>
          <p:cNvCxnSpPr/>
          <p:nvPr/>
        </p:nvCxnSpPr>
        <p:spPr bwMode="auto">
          <a:xfrm rot="5400000">
            <a:off x="5615052" y="3673749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374"/>
          <p:cNvCxnSpPr/>
          <p:nvPr/>
        </p:nvCxnSpPr>
        <p:spPr bwMode="auto">
          <a:xfrm rot="5400000">
            <a:off x="6210718" y="3673749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74"/>
          <p:cNvCxnSpPr/>
          <p:nvPr/>
        </p:nvCxnSpPr>
        <p:spPr bwMode="auto">
          <a:xfrm rot="5400000">
            <a:off x="6806384" y="3673749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74"/>
          <p:cNvCxnSpPr/>
          <p:nvPr/>
        </p:nvCxnSpPr>
        <p:spPr bwMode="auto">
          <a:xfrm rot="5400000">
            <a:off x="7402050" y="3673749"/>
            <a:ext cx="179181" cy="2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72" name="Rectangle 67"/>
          <p:cNvSpPr>
            <a:spLocks noChangeArrowheads="1"/>
          </p:cNvSpPr>
          <p:nvPr/>
        </p:nvSpPr>
        <p:spPr bwMode="auto">
          <a:xfrm>
            <a:off x="6299274" y="3585193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56"/>
          <p:cNvGrpSpPr/>
          <p:nvPr/>
        </p:nvGrpSpPr>
        <p:grpSpPr>
          <a:xfrm>
            <a:off x="1633221" y="2778877"/>
            <a:ext cx="2978332" cy="179181"/>
            <a:chOff x="1747519" y="4429878"/>
            <a:chExt cx="2978332" cy="179181"/>
          </a:xfrm>
        </p:grpSpPr>
        <p:sp>
          <p:nvSpPr>
            <p:cNvPr id="51" name="Rectangle 249"/>
            <p:cNvSpPr/>
            <p:nvPr/>
          </p:nvSpPr>
          <p:spPr bwMode="auto">
            <a:xfrm>
              <a:off x="1747519" y="4429878"/>
              <a:ext cx="2978332" cy="179181"/>
            </a:xfrm>
            <a:prstGeom prst="rect">
              <a:avLst/>
            </a:prstGeom>
            <a:solidFill>
              <a:schemeClr val="accent1">
                <a:lumMod val="90000"/>
                <a:alpha val="3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673" name="Rectangle 62"/>
            <p:cNvSpPr>
              <a:spLocks noChangeArrowheads="1"/>
            </p:cNvSpPr>
            <p:nvPr/>
          </p:nvSpPr>
          <p:spPr bwMode="auto">
            <a:xfrm>
              <a:off x="2343186" y="4429878"/>
              <a:ext cx="595666" cy="179181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Configuration Necessity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2" name="Group 58"/>
          <p:cNvGrpSpPr/>
          <p:nvPr/>
        </p:nvGrpSpPr>
        <p:grpSpPr>
          <a:xfrm>
            <a:off x="1633221" y="3316421"/>
            <a:ext cx="2978332" cy="179181"/>
            <a:chOff x="1747519" y="4967422"/>
            <a:chExt cx="2978332" cy="179181"/>
          </a:xfrm>
        </p:grpSpPr>
        <p:sp>
          <p:nvSpPr>
            <p:cNvPr id="54" name="Rectangle 249"/>
            <p:cNvSpPr/>
            <p:nvPr/>
          </p:nvSpPr>
          <p:spPr bwMode="auto">
            <a:xfrm>
              <a:off x="1747519" y="4967422"/>
              <a:ext cx="2978332" cy="179181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678" name="Rectangle 62"/>
            <p:cNvSpPr>
              <a:spLocks noChangeArrowheads="1"/>
            </p:cNvSpPr>
            <p:nvPr/>
          </p:nvSpPr>
          <p:spPr bwMode="auto">
            <a:xfrm>
              <a:off x="1747519" y="4967422"/>
              <a:ext cx="595666" cy="179181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5" name="Rectangle 249"/>
          <p:cNvSpPr/>
          <p:nvPr/>
        </p:nvSpPr>
        <p:spPr bwMode="auto">
          <a:xfrm>
            <a:off x="1633221" y="3495602"/>
            <a:ext cx="2978332" cy="179181"/>
          </a:xfrm>
          <a:prstGeom prst="rect">
            <a:avLst/>
          </a:prstGeom>
          <a:solidFill>
            <a:srgbClr val="FF9933">
              <a:alpha val="85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3" name="Group 59"/>
          <p:cNvGrpSpPr/>
          <p:nvPr/>
        </p:nvGrpSpPr>
        <p:grpSpPr>
          <a:xfrm>
            <a:off x="1633221" y="3674784"/>
            <a:ext cx="2978332" cy="179181"/>
            <a:chOff x="1747519" y="5325785"/>
            <a:chExt cx="2978332" cy="179181"/>
          </a:xfrm>
        </p:grpSpPr>
        <p:sp>
          <p:nvSpPr>
            <p:cNvPr id="56" name="Rectangle 249"/>
            <p:cNvSpPr/>
            <p:nvPr/>
          </p:nvSpPr>
          <p:spPr bwMode="auto">
            <a:xfrm>
              <a:off x="1747519" y="5325785"/>
              <a:ext cx="2978332" cy="179181"/>
            </a:xfrm>
            <a:prstGeom prst="rect">
              <a:avLst/>
            </a:prstGeom>
            <a:solidFill>
              <a:srgbClr val="FF9933">
                <a:alpha val="85000"/>
              </a:srgb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670" name="Rectangle 67"/>
            <p:cNvSpPr>
              <a:spLocks noChangeArrowheads="1"/>
            </p:cNvSpPr>
            <p:nvPr/>
          </p:nvSpPr>
          <p:spPr bwMode="auto">
            <a:xfrm>
              <a:off x="4130184" y="5325785"/>
              <a:ext cx="595666" cy="1791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26676" name="Straight Connector 388"/>
          <p:cNvCxnSpPr>
            <a:cxnSpLocks noChangeShapeType="1"/>
          </p:cNvCxnSpPr>
          <p:nvPr/>
        </p:nvCxnSpPr>
        <p:spPr bwMode="auto">
          <a:xfrm>
            <a:off x="1633221" y="3495602"/>
            <a:ext cx="2978332" cy="186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69" name="Straight Connector 368"/>
          <p:cNvCxnSpPr/>
          <p:nvPr/>
        </p:nvCxnSpPr>
        <p:spPr bwMode="auto">
          <a:xfrm rot="5400000">
            <a:off x="1691343" y="3314352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 bwMode="auto">
          <a:xfrm rot="5400000">
            <a:off x="2287010" y="3314352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 bwMode="auto">
          <a:xfrm rot="5400000">
            <a:off x="2882676" y="3314352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 bwMode="auto">
          <a:xfrm rot="5400000">
            <a:off x="3478342" y="3314352"/>
            <a:ext cx="1075088" cy="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9"/>
          <p:cNvSpPr>
            <a:spLocks noChangeArrowheads="1"/>
          </p:cNvSpPr>
          <p:nvPr/>
        </p:nvSpPr>
        <p:spPr bwMode="auto">
          <a:xfrm>
            <a:off x="5704768" y="2868735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74" name="Rectangle 63"/>
          <p:cNvSpPr>
            <a:spLocks noChangeArrowheads="1"/>
          </p:cNvSpPr>
          <p:nvPr/>
        </p:nvSpPr>
        <p:spPr bwMode="auto">
          <a:xfrm>
            <a:off x="5703608" y="2868467"/>
            <a:ext cx="595666" cy="179181"/>
          </a:xfrm>
          <a:prstGeom prst="rect">
            <a:avLst/>
          </a:prstGeom>
          <a:solidFill>
            <a:schemeClr val="tx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" name="Rectangle 67"/>
          <p:cNvSpPr>
            <a:spLocks noChangeArrowheads="1"/>
          </p:cNvSpPr>
          <p:nvPr/>
        </p:nvSpPr>
        <p:spPr bwMode="auto">
          <a:xfrm>
            <a:off x="1633929" y="3137239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77" name="Rectangle 62"/>
          <p:cNvSpPr>
            <a:spLocks noChangeArrowheads="1"/>
          </p:cNvSpPr>
          <p:nvPr/>
        </p:nvSpPr>
        <p:spPr bwMode="auto">
          <a:xfrm>
            <a:off x="1633221" y="3137240"/>
            <a:ext cx="595666" cy="179181"/>
          </a:xfrm>
          <a:prstGeom prst="rect">
            <a:avLst/>
          </a:prstGeom>
          <a:solidFill>
            <a:schemeClr val="tx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26675" name="Straight Connector 388"/>
          <p:cNvCxnSpPr>
            <a:cxnSpLocks noChangeShapeType="1"/>
          </p:cNvCxnSpPr>
          <p:nvPr/>
        </p:nvCxnSpPr>
        <p:spPr bwMode="auto">
          <a:xfrm>
            <a:off x="1633221" y="3137240"/>
            <a:ext cx="2978332" cy="186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6896174" y="3585193"/>
            <a:ext cx="595666" cy="1791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32" name="Rectangle 231"/>
          <p:cNvSpPr/>
          <p:nvPr/>
        </p:nvSpPr>
        <p:spPr bwMode="auto">
          <a:xfrm>
            <a:off x="1633221" y="2778877"/>
            <a:ext cx="2978332" cy="1075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254000" y="1205089"/>
            <a:ext cx="8554720" cy="88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 smtClean="0"/>
              <a:t>Configuration: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Assignment</a:t>
            </a:r>
            <a:r>
              <a:rPr lang="en-US" sz="2400" dirty="0" smtClean="0"/>
              <a:t> of the cache word-lines to the spare word-lines </a:t>
            </a:r>
            <a:r>
              <a:rPr lang="en-US" sz="2000" dirty="0" smtClean="0"/>
              <a:t>[essential for having a functional cache]</a:t>
            </a:r>
            <a:endParaRPr lang="en-US" sz="2400" dirty="0" smtClean="0"/>
          </a:p>
        </p:txBody>
      </p:sp>
      <p:sp>
        <p:nvSpPr>
          <p:cNvPr id="59" name="Rounded Rectangle 58"/>
          <p:cNvSpPr/>
          <p:nvPr/>
        </p:nvSpPr>
        <p:spPr bwMode="auto">
          <a:xfrm>
            <a:off x="6299200" y="3838221"/>
            <a:ext cx="1772356" cy="383823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Not functional</a:t>
            </a:r>
          </a:p>
        </p:txBody>
      </p:sp>
      <p:pic>
        <p:nvPicPr>
          <p:cNvPr id="1198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3998" y="4380397"/>
            <a:ext cx="7394224" cy="180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ZC Configuration</a:t>
            </a:r>
            <a:endParaRPr lang="en-US" sz="4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346200"/>
            <a:ext cx="8554720" cy="471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Two algorithmic problems: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Effective group formation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Benes network configuration problem</a:t>
            </a:r>
          </a:p>
          <a:p>
            <a:pPr marL="1524000" lvl="2" indent="-609600">
              <a:spcBef>
                <a:spcPct val="20000"/>
              </a:spcBef>
              <a:buFont typeface="Wingdings" pitchFamily="2" charset="2"/>
              <a:buChar char="Ø"/>
            </a:pPr>
            <a:endParaRPr lang="en-US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Effective group formation </a:t>
            </a:r>
            <a:r>
              <a:rPr lang="en-US" sz="2000" dirty="0" smtClean="0"/>
              <a:t>[</a:t>
            </a:r>
            <a:r>
              <a:rPr lang="en-US" sz="2000" dirty="0" smtClean="0">
                <a:solidFill>
                  <a:schemeClr val="accent6"/>
                </a:solidFill>
              </a:rPr>
              <a:t>Graph Coloring</a:t>
            </a:r>
            <a:r>
              <a:rPr lang="en-US" sz="2000" dirty="0" smtClean="0"/>
              <a:t>]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The base graph is constructed from the </a:t>
            </a:r>
          </a:p>
          <a:p>
            <a:pPr marL="1066800" lvl="1" indent="-609600">
              <a:spcBef>
                <a:spcPct val="20000"/>
              </a:spcBef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6"/>
                </a:solidFill>
              </a:rPr>
              <a:t>collision pattern </a:t>
            </a:r>
            <a:r>
              <a:rPr lang="en-US" sz="2000" dirty="0" smtClean="0"/>
              <a:t>in the main/spare caches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A heavily optimized solver (IBSC) </a:t>
            </a:r>
            <a:r>
              <a:rPr lang="en-US" dirty="0" smtClean="0"/>
              <a:t>[manufacturing test time]</a:t>
            </a:r>
            <a:endParaRPr lang="en-US" sz="2000" dirty="0" smtClean="0"/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000" dirty="0" smtClean="0"/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Benes network configuration</a:t>
            </a:r>
          </a:p>
          <a:p>
            <a:pPr marL="1066800" lvl="1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It maps a valid coloring assignment to the actual content of the network configuration storage 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6"/>
                </a:solidFill>
              </a:rPr>
              <a:t>Recursive Subnet Mapping</a:t>
            </a:r>
            <a:r>
              <a:rPr lang="en-US" dirty="0" smtClean="0"/>
              <a:t>]</a:t>
            </a: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19813" name="Picture 5" descr="pa38new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966" y="1244600"/>
            <a:ext cx="1841451" cy="26049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in_theme">
  <a:themeElements>
    <a:clrScheme name="1_shuguang_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huguang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uguang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uguang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amin_theme</Template>
  <TotalTime>30483</TotalTime>
  <Words>1414</Words>
  <Application>Microsoft PowerPoint</Application>
  <PresentationFormat>On-screen Show (4:3)</PresentationFormat>
  <Paragraphs>380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amin_theme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Ansari, Amin</dc:creator>
  <cp:lastModifiedBy>winh</cp:lastModifiedBy>
  <cp:revision>984</cp:revision>
  <dcterms:created xsi:type="dcterms:W3CDTF">2006-06-26T20:53:06Z</dcterms:created>
  <dcterms:modified xsi:type="dcterms:W3CDTF">2009-12-19T20:42:56Z</dcterms:modified>
</cp:coreProperties>
</file>