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413" r:id="rId2"/>
    <p:sldId id="515" r:id="rId3"/>
    <p:sldId id="520" r:id="rId4"/>
    <p:sldId id="518" r:id="rId5"/>
    <p:sldId id="527" r:id="rId6"/>
    <p:sldId id="524" r:id="rId7"/>
    <p:sldId id="526" r:id="rId8"/>
    <p:sldId id="525" r:id="rId9"/>
    <p:sldId id="521" r:id="rId10"/>
    <p:sldId id="522" r:id="rId11"/>
    <p:sldId id="528" r:id="rId12"/>
    <p:sldId id="519" r:id="rId13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60000"/>
    <a:srgbClr val="740000"/>
    <a:srgbClr val="A20000"/>
    <a:srgbClr val="336600"/>
    <a:srgbClr val="009900"/>
    <a:srgbClr val="CC0000"/>
    <a:srgbClr val="CCFFFF"/>
    <a:srgbClr val="FFBBBB"/>
    <a:srgbClr val="BFFBC2"/>
    <a:srgbClr val="C1EE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73367" autoAdjust="0"/>
  </p:normalViewPr>
  <p:slideViewPr>
    <p:cSldViewPr snapToGrid="0">
      <p:cViewPr varScale="1">
        <p:scale>
          <a:sx n="70" d="100"/>
          <a:sy n="70" d="100"/>
        </p:scale>
        <p:origin x="-2064" y="-108"/>
      </p:cViewPr>
      <p:guideLst>
        <p:guide orient="horz" pos="3800"/>
        <p:guide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1" tIns="46185" rIns="92371" bIns="46185" numCol="1" anchor="t" anchorCtr="0" compatLnSpc="1">
            <a:prstTxWarp prst="textNoShape">
              <a:avLst/>
            </a:prstTxWarp>
          </a:bodyPr>
          <a:lstStyle>
            <a:lvl1pPr defTabSz="9239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1" tIns="46185" rIns="92371" bIns="4618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1" tIns="46185" rIns="92371" bIns="46185" numCol="1" anchor="b" anchorCtr="0" compatLnSpc="1">
            <a:prstTxWarp prst="textNoShape">
              <a:avLst/>
            </a:prstTxWarp>
          </a:bodyPr>
          <a:lstStyle>
            <a:lvl1pPr defTabSz="9239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09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1" tIns="46185" rIns="92371" bIns="4618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767C317-EEF3-4523-A28D-AD297FC7A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9" tIns="45580" rIns="91159" bIns="45580" numCol="1" anchor="t" anchorCtr="0" compatLnSpc="1">
            <a:prstTxWarp prst="textNoShape">
              <a:avLst/>
            </a:prstTxWarp>
          </a:bodyPr>
          <a:lstStyle>
            <a:lvl1pPr defTabSz="9112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9" tIns="45580" rIns="91159" bIns="45580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9" tIns="45580" rIns="91159" bIns="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9" tIns="45580" rIns="91159" bIns="45580" numCol="1" anchor="b" anchorCtr="0" compatLnSpc="1">
            <a:prstTxWarp prst="textNoShape">
              <a:avLst/>
            </a:prstTxWarp>
          </a:bodyPr>
          <a:lstStyle>
            <a:lvl1pPr defTabSz="9112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9" tIns="45580" rIns="91159" bIns="45580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4541202-C9D9-49FA-AB57-A7CE4D9AC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DAB9A-DC3B-4ED6-B3C4-B71FB8A6B2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41202-C9D9-49FA-AB57-A7CE4D9ACEB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C9A71-8E46-498D-93E3-F4342E5887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EEC75-DF39-47BA-9830-B0DDA6BD2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37AB0-5B05-45BA-9C91-FE251E26C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562E3-BFDF-495D-BEDE-1B0212BEB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4450" y="179388"/>
            <a:ext cx="2063750" cy="590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79388"/>
            <a:ext cx="6038850" cy="5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110F-84F7-4D83-BDF5-36BAAA3BC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65EC-5BD6-42C6-8CEC-EA07C810C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CD2B-EDF2-4E05-B259-4DAA2B2CA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3B053-6FD0-4B69-B68C-076364D00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CAA43-6C53-40E4-AC7C-7CAF38356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6120-625B-416C-BEA5-18CD473BC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382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89363"/>
            <a:ext cx="3810000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3966-12B5-43FA-8CAD-06D47E9088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99C7F-585F-4CB6-8FA2-7E367F68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EB7CF-B685-43E6-9974-E3A1D5B9B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21314" y="6386286"/>
            <a:ext cx="1905000" cy="457200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6CFD-B105-44BF-A15F-3A63CD969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9530B-5990-403A-B4E1-E96EF55A07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12F4-1C19-496D-B1D8-2902F492C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7F7C-25BC-49C8-BA5C-B3047C9F5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740E4-C9AD-44E9-8C53-DAF508CE7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836C-F16F-43FD-9A26-AE4A016B8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AE38E-46A8-442F-949B-91D8A734B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8854-25DF-4576-9D45-FE0E5B647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18228-C90D-43AF-A951-DA2D59B87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418F-DD89-42E3-9D4C-F87840594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6C8C4-25B6-401E-AD21-65D96FE95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1F2F-5DDC-496E-8E42-7E3D25401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F9571-09C6-44DD-B7E4-A3AE85480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06E2-A57D-4FB3-B7A8-12D101137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79388"/>
            <a:ext cx="77724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9076" name="Rectangle 4"/>
          <p:cNvSpPr>
            <a:spLocks noChangeArrowheads="1"/>
          </p:cNvSpPr>
          <p:nvPr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99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9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8100"/>
            <a:ext cx="28956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DB5EE5F6-1269-4702-9B61-A6B55AD0E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9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89A7503-F225-4B1C-8141-13B9E6CAA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9080" name="Text Box 8"/>
          <p:cNvSpPr txBox="1">
            <a:spLocks noChangeArrowheads="1"/>
          </p:cNvSpPr>
          <p:nvPr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1" name="Line 9"/>
          <p:cNvSpPr>
            <a:spLocks noChangeShapeType="1"/>
          </p:cNvSpPr>
          <p:nvPr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CSeal"/>
          <p:cNvPicPr>
            <a:picLocks noChangeAspect="1" noChangeArrowheads="1"/>
          </p:cNvPicPr>
          <p:nvPr/>
        </p:nvPicPr>
        <p:blipFill>
          <a:blip r:embed="rId17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9084" name="Rectangle 12"/>
          <p:cNvSpPr>
            <a:spLocks noChangeArrowheads="1"/>
          </p:cNvSpPr>
          <p:nvPr userDrawn="1"/>
        </p:nvSpPr>
        <p:spPr bwMode="auto">
          <a:xfrm>
            <a:off x="-6350" y="165100"/>
            <a:ext cx="8902700" cy="914400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99085" name="Text Box 13"/>
          <p:cNvSpPr txBox="1">
            <a:spLocks noChangeArrowheads="1"/>
          </p:cNvSpPr>
          <p:nvPr userDrawn="1"/>
        </p:nvSpPr>
        <p:spPr bwMode="auto">
          <a:xfrm>
            <a:off x="5954713" y="6370638"/>
            <a:ext cx="2482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University of Michigan</a:t>
            </a:r>
          </a:p>
          <a:p>
            <a:pPr algn="r">
              <a:defRPr/>
            </a:pPr>
            <a:r>
              <a:rPr lang="en-US" sz="900" dirty="0">
                <a:solidFill>
                  <a:srgbClr val="0F0958"/>
                </a:solidFill>
              </a:rPr>
              <a:t>Electrical Engineering and Computer Science</a:t>
            </a:r>
          </a:p>
        </p:txBody>
      </p:sp>
      <p:sp>
        <p:nvSpPr>
          <p:cNvPr id="899086" name="Line 14"/>
          <p:cNvSpPr>
            <a:spLocks noChangeShapeType="1"/>
          </p:cNvSpPr>
          <p:nvPr userDrawn="1"/>
        </p:nvSpPr>
        <p:spPr bwMode="auto">
          <a:xfrm>
            <a:off x="227013" y="6240463"/>
            <a:ext cx="8678862" cy="0"/>
          </a:xfrm>
          <a:prstGeom prst="line">
            <a:avLst/>
          </a:prstGeom>
          <a:noFill/>
          <a:ln w="63500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5375" name="Picture 15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30188" y="6380163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6" descr="CSeal"/>
          <p:cNvPicPr>
            <a:picLocks noChangeAspect="1" noChangeArrowheads="1"/>
          </p:cNvPicPr>
          <p:nvPr userDrawn="1"/>
        </p:nvPicPr>
        <p:blipFill>
          <a:blip r:embed="rId17">
            <a:lum bright="-26000"/>
          </a:blip>
          <a:srcRect/>
          <a:stretch>
            <a:fillRect/>
          </a:stretch>
        </p:blipFill>
        <p:spPr bwMode="auto">
          <a:xfrm>
            <a:off x="8466138" y="63754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516914" y="5762171"/>
            <a:ext cx="2472644" cy="42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2000" b="1" dirty="0" smtClean="0"/>
              <a:t>August 20, 2009</a:t>
            </a:r>
            <a:endParaRPr lang="en-US" sz="2000" b="1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042" y="1248301"/>
            <a:ext cx="8697950" cy="1994674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Enabling Ultra Low Voltage System Operation by Tolerating On-Chip Cache Failures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0342" y="3396342"/>
            <a:ext cx="7040880" cy="2194559"/>
          </a:xfrm>
        </p:spPr>
        <p:txBody>
          <a:bodyPr/>
          <a:lstStyle/>
          <a:p>
            <a:r>
              <a:rPr lang="en-US" sz="2400" b="1" dirty="0" smtClean="0"/>
              <a:t>Amin Ansari</a:t>
            </a:r>
            <a:r>
              <a:rPr lang="en-US" sz="2400" dirty="0" smtClean="0"/>
              <a:t>, Shuguang Feng, Shantanu Gupta, and Scott Mahlke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Advanced Computer Architecture Lab.</a:t>
            </a:r>
          </a:p>
          <a:p>
            <a:r>
              <a:rPr lang="en-US" sz="2400" dirty="0" smtClean="0"/>
              <a:t>University </a:t>
            </a:r>
            <a:r>
              <a:rPr lang="en-US" sz="2400" dirty="0"/>
              <a:t>of Michigan, Ann Arbor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invdd.PNG"/>
          <p:cNvPicPr>
            <a:picLocks noChangeAspect="1"/>
          </p:cNvPicPr>
          <p:nvPr/>
        </p:nvPicPr>
        <p:blipFill>
          <a:blip r:embed="rId3"/>
          <a:srcRect l="1352" t="1294" r="1352" b="5175"/>
          <a:stretch>
            <a:fillRect/>
          </a:stretch>
        </p:blipFill>
        <p:spPr>
          <a:xfrm>
            <a:off x="1282064" y="2883477"/>
            <a:ext cx="6579871" cy="3305203"/>
          </a:xfrm>
          <a:prstGeom prst="rect">
            <a:avLst/>
          </a:prstGeom>
        </p:spPr>
      </p:pic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Minimum Achievable V</a:t>
            </a:r>
            <a:r>
              <a:rPr lang="en-US" sz="4000" b="1" kern="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dd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175658"/>
            <a:ext cx="8614229" cy="161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Protecting L2 is harder than L1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Due to longer lines and larger size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Chunk size = 8b for L2 and 4b for L1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Achieving </a:t>
            </a:r>
            <a:r>
              <a:rPr lang="en-US" sz="2000" dirty="0" smtClean="0">
                <a:solidFill>
                  <a:srgbClr val="C00000"/>
                </a:solidFill>
              </a:rPr>
              <a:t>420mV</a:t>
            </a:r>
            <a:r>
              <a:rPr lang="en-US" sz="2000" b="1" dirty="0" smtClean="0"/>
              <a:t> </a:t>
            </a:r>
            <a:r>
              <a:rPr lang="en-US" sz="2000" dirty="0" smtClean="0"/>
              <a:t>by enforcing the following 10% limits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3190" y="1855855"/>
            <a:ext cx="640873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Overheads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175658"/>
            <a:ext cx="8614229" cy="95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Overheads for L1 and L2 caches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</a:rPr>
              <a:t>10T</a:t>
            </a:r>
            <a:r>
              <a:rPr lang="en-US" sz="2000" dirty="0" smtClean="0"/>
              <a:t> used to protect fault map, tag array, and memory map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4000" y="4467498"/>
            <a:ext cx="8614229" cy="1619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Using SPEC2K benchmark suite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INT: (gzip, vpr, gcc, mcf, crafty, parser, vortex, bzip2,  twolf)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FP: (swim, mgrid, applu, art, equake, ammp, sixtrack)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4.7% </a:t>
            </a:r>
            <a:r>
              <a:rPr lang="en-US" sz="2000" dirty="0" smtClean="0">
                <a:solidFill>
                  <a:srgbClr val="C00000"/>
                </a:solidFill>
              </a:rPr>
              <a:t>performance</a:t>
            </a:r>
            <a:r>
              <a:rPr lang="en-US" sz="2000" b="1" dirty="0" smtClean="0"/>
              <a:t> </a:t>
            </a:r>
            <a:r>
              <a:rPr lang="en-US" sz="2000" dirty="0" smtClean="0"/>
              <a:t>penalty for EV-7 (</a:t>
            </a:r>
            <a:r>
              <a:rPr lang="en-US" sz="2000" dirty="0" err="1" smtClean="0"/>
              <a:t>simAlpha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Conclusion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1" y="1254034"/>
            <a:ext cx="8341360" cy="477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DVS is widely used to deal with high power dissipation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Minimum achievable voltage is bounded by SRAM structures</a:t>
            </a: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We proposed a flexible FT cache architecture 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To tolerate these SRAM failures efficiently when operating in low power mode</a:t>
            </a:r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Using our approach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Operational voltage of processor can be reduced to 420mV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80% dynamic power saving and 73% leakage power saving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4.7% performance overhead  for microprocessor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&lt; 15% overhead for on-chip caches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Motivation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138335"/>
            <a:ext cx="8614229" cy="27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Extreme technology integration in sub-micron regime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Heat dissipation ↑ and </a:t>
            </a:r>
            <a:r>
              <a:rPr lang="en-US" sz="2000" dirty="0" smtClean="0">
                <a:solidFill>
                  <a:srgbClr val="C00000"/>
                </a:solidFill>
              </a:rPr>
              <a:t>power</a:t>
            </a:r>
            <a:r>
              <a:rPr lang="en-US" sz="2000" dirty="0" smtClean="0"/>
              <a:t> density ↑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Cost of thermal packaging, cooling, and electricity ↑</a:t>
            </a:r>
            <a:endParaRPr lang="en-US" sz="2000" dirty="0" smtClean="0"/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Device lifetime ↓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endParaRPr lang="en-US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If high performance is not needed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rgbClr val="C00000"/>
                </a:solidFill>
              </a:rPr>
              <a:t>DVS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Improvement in battery life of medical devices, laptops, and etc</a:t>
            </a:r>
            <a:endParaRPr lang="en-US" sz="2400" dirty="0" smtClean="0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4965" y="2041207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5142" y="3916669"/>
            <a:ext cx="3884463" cy="227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4545" y="4124131"/>
            <a:ext cx="5019259" cy="197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Large SRAM structures limit the </a:t>
            </a:r>
            <a:r>
              <a:rPr lang="en-US" sz="2400" dirty="0" smtClean="0">
                <a:solidFill>
                  <a:srgbClr val="C00000"/>
                </a:solidFill>
              </a:rPr>
              <a:t>min achievable V</a:t>
            </a:r>
            <a:r>
              <a:rPr lang="en-US" sz="2400" baseline="-25000" dirty="0" smtClean="0">
                <a:solidFill>
                  <a:srgbClr val="C00000"/>
                </a:solidFill>
              </a:rPr>
              <a:t>dd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because SRAM delay increases at a higher rate than CMOS logic delay as V</a:t>
            </a:r>
            <a:r>
              <a:rPr lang="en-US" sz="2000" baseline="-25000" dirty="0" smtClean="0"/>
              <a:t>dd</a:t>
            </a:r>
            <a:r>
              <a:rPr lang="en-US" sz="2000" dirty="0" smtClean="0"/>
              <a:t> is decreased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0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er.PNG"/>
          <p:cNvPicPr>
            <a:picLocks noChangeAspect="1"/>
          </p:cNvPicPr>
          <p:nvPr/>
        </p:nvPicPr>
        <p:blipFill>
          <a:blip r:embed="rId3"/>
          <a:srcRect l="738" t="2162" r="738" b="1081"/>
          <a:stretch>
            <a:fillRect/>
          </a:stretch>
        </p:blipFill>
        <p:spPr>
          <a:xfrm>
            <a:off x="4527524" y="3098757"/>
            <a:ext cx="4582132" cy="3073830"/>
          </a:xfrm>
          <a:prstGeom prst="rect">
            <a:avLst/>
          </a:prstGeom>
        </p:spPr>
      </p:pic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Bit-Error-Rate for an SRAM Cell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149531"/>
            <a:ext cx="8614229" cy="198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Extremely fast growth in failure rate with decreasing V</a:t>
            </a:r>
            <a:r>
              <a:rPr lang="en-US" sz="2400" baseline="-25000" dirty="0" smtClean="0"/>
              <a:t>dd</a:t>
            </a:r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Due to systematic and random </a:t>
            </a:r>
            <a:r>
              <a:rPr lang="en-US" sz="2400" dirty="0" smtClean="0">
                <a:solidFill>
                  <a:srgbClr val="C00000"/>
                </a:solidFill>
              </a:rPr>
              <a:t>process variation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Min sustainable V</a:t>
            </a:r>
            <a:r>
              <a:rPr lang="en-US" sz="2000" baseline="-25000" dirty="0" smtClean="0"/>
              <a:t>dd</a:t>
            </a:r>
            <a:r>
              <a:rPr lang="en-US" sz="2000" dirty="0" smtClean="0"/>
              <a:t> of entire cache is determined by the one SRAM bit-cell with the highest required operational voltage 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4546" y="3370729"/>
            <a:ext cx="4329525" cy="273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Min achievable V</a:t>
            </a:r>
            <a:r>
              <a:rPr lang="en-US" sz="2400" baseline="-25000" dirty="0" smtClean="0"/>
              <a:t>dd</a:t>
            </a:r>
            <a:r>
              <a:rPr lang="en-US" sz="2400" dirty="0" smtClean="0"/>
              <a:t> for 64KB and 2MB caches 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C00000"/>
                </a:solidFill>
              </a:rPr>
              <a:t>90nm</a:t>
            </a:r>
            <a:r>
              <a:rPr lang="en-US" sz="2000" dirty="0" smtClean="0"/>
              <a:t> while targeting 99% yield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0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Write-margin of </a:t>
            </a:r>
            <a:r>
              <a:rPr lang="en-US" sz="2400" dirty="0" smtClean="0">
                <a:solidFill>
                  <a:srgbClr val="C00000"/>
                </a:solidFill>
              </a:rPr>
              <a:t>L2</a:t>
            </a:r>
            <a:r>
              <a:rPr lang="en-US" sz="2400" dirty="0" smtClean="0"/>
              <a:t> cache determines the min V</a:t>
            </a:r>
            <a:r>
              <a:rPr lang="en-US" sz="2400" baseline="-25000" dirty="0" smtClean="0"/>
              <a:t>dd</a:t>
            </a:r>
          </a:p>
          <a:p>
            <a:pPr marL="609600" lvl="2" indent="-609600">
              <a:spcBef>
                <a:spcPct val="20000"/>
              </a:spcBef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v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918" y="3944983"/>
            <a:ext cx="2232704" cy="2232704"/>
          </a:xfrm>
          <a:prstGeom prst="rect">
            <a:avLst/>
          </a:prstGeom>
        </p:spPr>
      </p:pic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Our Goal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175659"/>
            <a:ext cx="8614229" cy="253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Enabling DVS to push core’s V</a:t>
            </a:r>
            <a:r>
              <a:rPr lang="en-US" sz="2400" baseline="-25000" dirty="0" smtClean="0"/>
              <a:t>dd</a:t>
            </a:r>
            <a:r>
              <a:rPr lang="en-US" sz="2400" dirty="0" smtClean="0"/>
              <a:t> down to 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</a:rPr>
              <a:t>Ultra low voltage </a:t>
            </a:r>
            <a:r>
              <a:rPr lang="en-US" sz="2000" dirty="0" smtClean="0"/>
              <a:t>region ( &lt; 600mV )  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While preserving correct functionality of on-chip caches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Proposing a highly flexible and FT cache architecture that can efficiently </a:t>
            </a:r>
            <a:r>
              <a:rPr lang="en-US" sz="2400" dirty="0" smtClean="0">
                <a:solidFill>
                  <a:srgbClr val="C00000"/>
                </a:solidFill>
              </a:rPr>
              <a:t>tolerate </a:t>
            </a:r>
            <a:r>
              <a:rPr lang="en-US" sz="2400" dirty="0" smtClean="0"/>
              <a:t>these</a:t>
            </a:r>
            <a:r>
              <a:rPr lang="en-US" sz="2400" dirty="0" smtClean="0">
                <a:solidFill>
                  <a:srgbClr val="C00000"/>
                </a:solidFill>
              </a:rPr>
              <a:t> SRAM failures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5135" y="3918855"/>
            <a:ext cx="6635928" cy="216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No gain in high power mode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Minimizing our overheads in this mode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Single power supply, because dual V</a:t>
            </a:r>
            <a:r>
              <a:rPr lang="en-US" sz="2000" baseline="-25000" dirty="0" smtClean="0"/>
              <a:t>dd</a:t>
            </a:r>
            <a:r>
              <a:rPr lang="en-US" sz="2000" dirty="0" smtClean="0"/>
              <a:t> have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Area and design complexity ↑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Necessity of voltage converters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Large noise from the high voltage island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Our Fault-Tolerant Cache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280160"/>
            <a:ext cx="8614229" cy="475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Interweaving a set of </a:t>
            </a:r>
            <a:r>
              <a:rPr lang="en-US" sz="2400" i="1" dirty="0" smtClean="0"/>
              <a:t>n+1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partially functional </a:t>
            </a:r>
            <a:r>
              <a:rPr lang="en-US" sz="2400" dirty="0" smtClean="0"/>
              <a:t>cache word-lines to give the appearance of </a:t>
            </a:r>
            <a:r>
              <a:rPr lang="en-US" sz="2400" i="1" dirty="0" smtClean="0"/>
              <a:t>n</a:t>
            </a:r>
            <a:r>
              <a:rPr lang="en-US" sz="2400" dirty="0" smtClean="0"/>
              <a:t> functional lines</a:t>
            </a:r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Partitioning the set of all lines into </a:t>
            </a:r>
            <a:r>
              <a:rPr lang="en-US" sz="2400" dirty="0" smtClean="0">
                <a:solidFill>
                  <a:srgbClr val="C00000"/>
                </a:solidFill>
              </a:rPr>
              <a:t>large groups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One line per group serves as redundancy for other lines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Each line is divided to multiple chunks (smaller redundancy units)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Two lines have </a:t>
            </a:r>
            <a:r>
              <a:rPr lang="en-US" sz="2000" b="1" dirty="0" smtClean="0">
                <a:solidFill>
                  <a:srgbClr val="C00000"/>
                </a:solidFill>
              </a:rPr>
              <a:t>collision</a:t>
            </a:r>
            <a:r>
              <a:rPr lang="en-US" sz="2000" dirty="0" smtClean="0"/>
              <a:t>, if they have at least one faulty chunk in the same position (10 and 15 are collision free)</a:t>
            </a:r>
          </a:p>
          <a:p>
            <a:pPr marL="609600" lvl="2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We form groups such that there are </a:t>
            </a:r>
            <a:r>
              <a:rPr lang="en-US" sz="2400" b="1" dirty="0" smtClean="0">
                <a:solidFill>
                  <a:srgbClr val="C00000"/>
                </a:solidFill>
              </a:rPr>
              <a:t>no collision </a:t>
            </a:r>
            <a:r>
              <a:rPr lang="en-US" sz="2400" dirty="0" smtClean="0"/>
              <a:t>between any two lines within a group 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Group 3 (G3) contains lines 4, 10, and 15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Architecture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45361" y="1430740"/>
            <a:ext cx="6705600" cy="4419600"/>
            <a:chOff x="1295400" y="762000"/>
            <a:chExt cx="6705600" cy="4419600"/>
          </a:xfrm>
        </p:grpSpPr>
        <p:sp>
          <p:nvSpPr>
            <p:cNvPr id="11" name="Rectangle 10"/>
            <p:cNvSpPr/>
            <p:nvPr/>
          </p:nvSpPr>
          <p:spPr>
            <a:xfrm>
              <a:off x="3276600" y="4572000"/>
              <a:ext cx="2438400" cy="152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mpd="sng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tx1"/>
                  </a:solidFill>
                </a:rPr>
                <a:t>MUXing layer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00200" y="2743200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295400" y="2743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295400" y="3048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3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295400" y="3352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5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295400" y="3657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7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295400" y="2895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2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295400" y="3200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4</a:t>
              </a: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295400" y="3505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6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295400" y="3810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8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002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098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8194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90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002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098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194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290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002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2098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194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4290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6002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98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194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4290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6002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098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194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290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002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2098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94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4290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002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098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94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290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600200" y="2438400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First Bank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05400" y="2743200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150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3246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34200" y="2743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054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150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3246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34200" y="3048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054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7150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3246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934200" y="2895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054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150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3246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1054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3246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34200" y="3505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054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150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3246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934200" y="3352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1054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150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3246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934200" y="3810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05400" y="28956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3" name="Rectangle 66"/>
            <p:cNvSpPr>
              <a:spLocks noChangeArrowheads="1"/>
            </p:cNvSpPr>
            <p:nvPr/>
          </p:nvSpPr>
          <p:spPr bwMode="auto">
            <a:xfrm>
              <a:off x="5029200" y="2438400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Second Bank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600200" y="2743200"/>
              <a:ext cx="2438400" cy="4572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5" name="Rectangle 66"/>
            <p:cNvSpPr>
              <a:spLocks noChangeArrowheads="1"/>
            </p:cNvSpPr>
            <p:nvPr/>
          </p:nvSpPr>
          <p:spPr bwMode="auto">
            <a:xfrm>
              <a:off x="4038600" y="3124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G3(S)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76600" y="487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886200" y="487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495800" y="487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105400" y="487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0" name="Rectangle 66"/>
            <p:cNvSpPr>
              <a:spLocks noChangeArrowheads="1"/>
            </p:cNvSpPr>
            <p:nvPr/>
          </p:nvSpPr>
          <p:spPr bwMode="auto">
            <a:xfrm>
              <a:off x="5791200" y="4800600"/>
              <a:ext cx="1447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Functional Block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600200" y="45720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2" name="Rectangle 14"/>
            <p:cNvSpPr>
              <a:spLocks noChangeArrowheads="1"/>
            </p:cNvSpPr>
            <p:nvPr/>
          </p:nvSpPr>
          <p:spPr bwMode="auto">
            <a:xfrm>
              <a:off x="1295400" y="4876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00200" y="48768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4" name="Rectangle 66"/>
            <p:cNvSpPr>
              <a:spLocks noChangeArrowheads="1"/>
            </p:cNvSpPr>
            <p:nvPr/>
          </p:nvSpPr>
          <p:spPr bwMode="auto">
            <a:xfrm>
              <a:off x="1447800" y="4267200"/>
              <a:ext cx="914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Fault Map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905000" y="48768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09800" y="48768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514600" y="48768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8" name="Rectangle 66"/>
            <p:cNvSpPr>
              <a:spLocks noChangeArrowheads="1"/>
            </p:cNvSpPr>
            <p:nvPr/>
          </p:nvSpPr>
          <p:spPr bwMode="auto">
            <a:xfrm>
              <a:off x="7543800" y="2819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G3(1)</a:t>
              </a:r>
            </a:p>
          </p:txBody>
        </p:sp>
        <p:sp>
          <p:nvSpPr>
            <p:cNvPr id="99" name="Rectangle 66"/>
            <p:cNvSpPr>
              <a:spLocks noChangeArrowheads="1"/>
            </p:cNvSpPr>
            <p:nvPr/>
          </p:nvSpPr>
          <p:spPr bwMode="auto">
            <a:xfrm>
              <a:off x="7543800" y="3581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G3(2)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00200" y="3352800"/>
              <a:ext cx="2438400" cy="6096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105400" y="3048000"/>
              <a:ext cx="2438400" cy="6096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105400" y="3810000"/>
              <a:ext cx="2438400" cy="1524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105400" y="2743200"/>
              <a:ext cx="2438400" cy="1524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600200" y="4572000"/>
              <a:ext cx="1219200" cy="3048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05" name="Straight Arrow Connector 104"/>
            <p:cNvCxnSpPr>
              <a:endCxn id="86" idx="0"/>
            </p:cNvCxnSpPr>
            <p:nvPr/>
          </p:nvCxnSpPr>
          <p:spPr>
            <a:xfrm rot="10800000" flipV="1">
              <a:off x="3581400" y="3733800"/>
              <a:ext cx="1828800" cy="11430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lgDash"/>
              <a:headEnd type="diamon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88" idx="0"/>
            </p:cNvCxnSpPr>
            <p:nvPr/>
          </p:nvCxnSpPr>
          <p:spPr>
            <a:xfrm rot="10800000" flipV="1">
              <a:off x="4800600" y="3733800"/>
              <a:ext cx="1828800" cy="11430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lgDash"/>
              <a:headEnd type="diamon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89" idx="0"/>
            </p:cNvCxnSpPr>
            <p:nvPr/>
          </p:nvCxnSpPr>
          <p:spPr>
            <a:xfrm>
              <a:off x="3733800" y="3276600"/>
              <a:ext cx="1676400" cy="16002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lgDash"/>
              <a:headEnd type="diamon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51054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7150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3246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3657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934200" y="36576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>
            <a:xfrm rot="10800000" flipH="1">
              <a:off x="5105400" y="3657600"/>
              <a:ext cx="2438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0800000" flipH="1">
              <a:off x="5105400" y="3810000"/>
              <a:ext cx="2438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16002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098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8194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429000" y="3200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819400" y="3200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>
            <a:xfrm rot="10800000" flipH="1">
              <a:off x="1600200" y="3200400"/>
              <a:ext cx="2438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 flipH="1">
              <a:off x="1600200" y="3352800"/>
              <a:ext cx="2438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4419600" y="1447800"/>
              <a:ext cx="12192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419600" y="16764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724400" y="16764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029200" y="16764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G3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334000" y="1676400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419600" y="1828800"/>
              <a:ext cx="1219200" cy="2286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28" name="Straight Arrow Connector 373"/>
            <p:cNvCxnSpPr>
              <a:stCxn id="124" idx="2"/>
              <a:endCxn id="18" idx="1"/>
            </p:cNvCxnSpPr>
            <p:nvPr/>
          </p:nvCxnSpPr>
          <p:spPr>
            <a:xfrm rot="5400000">
              <a:off x="2362200" y="762000"/>
              <a:ext cx="1447800" cy="3581400"/>
            </a:xfrm>
            <a:prstGeom prst="bentConnector4">
              <a:avLst>
                <a:gd name="adj1" fmla="val 34883"/>
                <a:gd name="adj2" fmla="val 106383"/>
              </a:avLst>
            </a:prstGeom>
            <a:ln w="19050">
              <a:solidFill>
                <a:srgbClr val="0B13B5"/>
              </a:solidFill>
              <a:prstDash val="lgDash"/>
              <a:headEnd type="diamon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373"/>
            <p:cNvCxnSpPr>
              <a:stCxn id="123" idx="2"/>
              <a:endCxn id="137" idx="1"/>
            </p:cNvCxnSpPr>
            <p:nvPr/>
          </p:nvCxnSpPr>
          <p:spPr>
            <a:xfrm rot="16200000" flipH="1">
              <a:off x="3695700" y="2705100"/>
              <a:ext cx="1905000" cy="152400"/>
            </a:xfrm>
            <a:prstGeom prst="bentConnector2">
              <a:avLst/>
            </a:prstGeom>
            <a:ln w="19050">
              <a:solidFill>
                <a:srgbClr val="0B13B5"/>
              </a:solidFill>
              <a:prstDash val="lgDash"/>
              <a:headEnd type="diamon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87" idx="0"/>
            </p:cNvCxnSpPr>
            <p:nvPr/>
          </p:nvCxnSpPr>
          <p:spPr>
            <a:xfrm rot="10800000" flipV="1">
              <a:off x="4191000" y="3733800"/>
              <a:ext cx="1828800" cy="11430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lgDash"/>
              <a:headEnd type="diamon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4419600" y="1447800"/>
              <a:ext cx="1219200" cy="2286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600200" y="5029200"/>
              <a:ext cx="1219200" cy="152400"/>
            </a:xfrm>
            <a:prstGeom prst="rect">
              <a:avLst/>
            </a:prstGeom>
            <a:solidFill>
              <a:schemeClr val="bg1">
                <a:lumMod val="75000"/>
                <a:alpha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3" name="Rectangle 14"/>
            <p:cNvSpPr>
              <a:spLocks noChangeArrowheads="1"/>
            </p:cNvSpPr>
            <p:nvPr/>
          </p:nvSpPr>
          <p:spPr bwMode="auto">
            <a:xfrm>
              <a:off x="3429000" y="1676400"/>
              <a:ext cx="9906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Input Address</a:t>
              </a:r>
            </a:p>
          </p:txBody>
        </p:sp>
        <p:sp>
          <p:nvSpPr>
            <p:cNvPr id="134" name="Rectangle 14"/>
            <p:cNvSpPr>
              <a:spLocks noChangeArrowheads="1"/>
            </p:cNvSpPr>
            <p:nvPr/>
          </p:nvSpPr>
          <p:spPr bwMode="auto">
            <a:xfrm>
              <a:off x="4724400" y="2743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9</a:t>
              </a:r>
            </a:p>
          </p:txBody>
        </p:sp>
        <p:sp>
          <p:nvSpPr>
            <p:cNvPr id="135" name="Rectangle 14"/>
            <p:cNvSpPr>
              <a:spLocks noChangeArrowheads="1"/>
            </p:cNvSpPr>
            <p:nvPr/>
          </p:nvSpPr>
          <p:spPr bwMode="auto">
            <a:xfrm>
              <a:off x="4724400" y="3048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11</a:t>
              </a:r>
            </a:p>
          </p:txBody>
        </p:sp>
        <p:sp>
          <p:nvSpPr>
            <p:cNvPr id="136" name="Rectangle 14"/>
            <p:cNvSpPr>
              <a:spLocks noChangeArrowheads="1"/>
            </p:cNvSpPr>
            <p:nvPr/>
          </p:nvSpPr>
          <p:spPr bwMode="auto">
            <a:xfrm>
              <a:off x="4724400" y="3352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13</a:t>
              </a:r>
            </a:p>
          </p:txBody>
        </p:sp>
        <p:sp>
          <p:nvSpPr>
            <p:cNvPr id="137" name="Rectangle 14"/>
            <p:cNvSpPr>
              <a:spLocks noChangeArrowheads="1"/>
            </p:cNvSpPr>
            <p:nvPr/>
          </p:nvSpPr>
          <p:spPr bwMode="auto">
            <a:xfrm>
              <a:off x="4724400" y="3657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15</a:t>
              </a:r>
            </a:p>
          </p:txBody>
        </p:sp>
        <p:sp>
          <p:nvSpPr>
            <p:cNvPr id="138" name="Rectangle 14"/>
            <p:cNvSpPr>
              <a:spLocks noChangeArrowheads="1"/>
            </p:cNvSpPr>
            <p:nvPr/>
          </p:nvSpPr>
          <p:spPr bwMode="auto">
            <a:xfrm>
              <a:off x="4724400" y="2895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10</a:t>
              </a:r>
            </a:p>
          </p:txBody>
        </p:sp>
        <p:sp>
          <p:nvSpPr>
            <p:cNvPr id="139" name="Rectangle 14"/>
            <p:cNvSpPr>
              <a:spLocks noChangeArrowheads="1"/>
            </p:cNvSpPr>
            <p:nvPr/>
          </p:nvSpPr>
          <p:spPr bwMode="auto">
            <a:xfrm>
              <a:off x="4724400" y="3200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12</a:t>
              </a:r>
            </a:p>
          </p:txBody>
        </p:sp>
        <p:sp>
          <p:nvSpPr>
            <p:cNvPr id="140" name="Rectangle 14"/>
            <p:cNvSpPr>
              <a:spLocks noChangeArrowheads="1"/>
            </p:cNvSpPr>
            <p:nvPr/>
          </p:nvSpPr>
          <p:spPr bwMode="auto">
            <a:xfrm>
              <a:off x="4724400" y="3505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14</a:t>
              </a:r>
            </a:p>
          </p:txBody>
        </p:sp>
        <p:sp>
          <p:nvSpPr>
            <p:cNvPr id="141" name="Rectangle 14"/>
            <p:cNvSpPr>
              <a:spLocks noChangeArrowheads="1"/>
            </p:cNvSpPr>
            <p:nvPr/>
          </p:nvSpPr>
          <p:spPr bwMode="auto">
            <a:xfrm>
              <a:off x="4724400" y="3810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16</a:t>
              </a:r>
            </a:p>
          </p:txBody>
        </p:sp>
        <p:cxnSp>
          <p:nvCxnSpPr>
            <p:cNvPr id="142" name="Straight Connector 132"/>
            <p:cNvCxnSpPr>
              <a:stCxn id="123" idx="0"/>
            </p:cNvCxnSpPr>
            <p:nvPr/>
          </p:nvCxnSpPr>
          <p:spPr>
            <a:xfrm rot="16200000" flipV="1">
              <a:off x="4000500" y="1104900"/>
              <a:ext cx="381000" cy="762000"/>
            </a:xfrm>
            <a:prstGeom prst="curvedConnector2">
              <a:avLst/>
            </a:prstGeom>
            <a:ln w="12700">
              <a:solidFill>
                <a:srgbClr val="00B05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"/>
            <p:cNvSpPr>
              <a:spLocks noChangeArrowheads="1"/>
            </p:cNvSpPr>
            <p:nvPr/>
          </p:nvSpPr>
          <p:spPr bwMode="auto">
            <a:xfrm>
              <a:off x="3124200" y="1219200"/>
              <a:ext cx="685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Data line</a:t>
              </a:r>
            </a:p>
          </p:txBody>
        </p:sp>
        <p:cxnSp>
          <p:nvCxnSpPr>
            <p:cNvPr id="144" name="Straight Connector 132"/>
            <p:cNvCxnSpPr>
              <a:stCxn id="124" idx="0"/>
            </p:cNvCxnSpPr>
            <p:nvPr/>
          </p:nvCxnSpPr>
          <p:spPr>
            <a:xfrm rot="16200000" flipV="1">
              <a:off x="4076700" y="876300"/>
              <a:ext cx="533400" cy="1066800"/>
            </a:xfrm>
            <a:prstGeom prst="curvedConnector2">
              <a:avLst/>
            </a:prstGeom>
            <a:ln w="12700">
              <a:solidFill>
                <a:srgbClr val="00B05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angle 14"/>
            <p:cNvSpPr>
              <a:spLocks noChangeArrowheads="1"/>
            </p:cNvSpPr>
            <p:nvPr/>
          </p:nvSpPr>
          <p:spPr bwMode="auto">
            <a:xfrm>
              <a:off x="2819400" y="1066800"/>
              <a:ext cx="9906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Sacrificial line</a:t>
              </a:r>
            </a:p>
          </p:txBody>
        </p:sp>
        <p:cxnSp>
          <p:nvCxnSpPr>
            <p:cNvPr id="146" name="Straight Connector 132"/>
            <p:cNvCxnSpPr>
              <a:stCxn id="125" idx="0"/>
            </p:cNvCxnSpPr>
            <p:nvPr/>
          </p:nvCxnSpPr>
          <p:spPr>
            <a:xfrm rot="16200000" flipV="1">
              <a:off x="4152900" y="647700"/>
              <a:ext cx="685800" cy="1371600"/>
            </a:xfrm>
            <a:prstGeom prst="curvedConnector2">
              <a:avLst/>
            </a:prstGeom>
            <a:ln w="12700">
              <a:solidFill>
                <a:srgbClr val="00B05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"/>
            <p:cNvSpPr>
              <a:spLocks noChangeArrowheads="1"/>
            </p:cNvSpPr>
            <p:nvPr/>
          </p:nvSpPr>
          <p:spPr bwMode="auto">
            <a:xfrm>
              <a:off x="2590800" y="914400"/>
              <a:ext cx="12192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Fault map address</a:t>
              </a:r>
            </a:p>
          </p:txBody>
        </p:sp>
        <p:cxnSp>
          <p:nvCxnSpPr>
            <p:cNvPr id="148" name="Straight Connector 132"/>
            <p:cNvCxnSpPr>
              <a:stCxn id="126" idx="0"/>
            </p:cNvCxnSpPr>
            <p:nvPr/>
          </p:nvCxnSpPr>
          <p:spPr>
            <a:xfrm rot="16200000" flipV="1">
              <a:off x="4229100" y="419100"/>
              <a:ext cx="838200" cy="1676400"/>
            </a:xfrm>
            <a:prstGeom prst="curvedConnector2">
              <a:avLst/>
            </a:prstGeom>
            <a:ln w="12700">
              <a:solidFill>
                <a:srgbClr val="00B05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2133600" y="762000"/>
              <a:ext cx="16764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Group address of data line</a:t>
              </a:r>
            </a:p>
          </p:txBody>
        </p:sp>
        <p:sp>
          <p:nvSpPr>
            <p:cNvPr id="150" name="Rectangle 66"/>
            <p:cNvSpPr>
              <a:spLocks noChangeArrowheads="1"/>
            </p:cNvSpPr>
            <p:nvPr/>
          </p:nvSpPr>
          <p:spPr bwMode="auto">
            <a:xfrm>
              <a:off x="4724400" y="1066800"/>
              <a:ext cx="914400" cy="304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dirty="0"/>
                <a:t>Memory Map</a:t>
              </a:r>
            </a:p>
          </p:txBody>
        </p:sp>
      </p:grpSp>
      <p:sp>
        <p:nvSpPr>
          <p:cNvPr id="151" name="Rounded Rectangle 150"/>
          <p:cNvSpPr/>
          <p:nvPr/>
        </p:nvSpPr>
        <p:spPr bwMode="auto">
          <a:xfrm>
            <a:off x="6583681" y="1227909"/>
            <a:ext cx="2274570" cy="1381941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Added modules: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lang="en-US" dirty="0" smtClean="0"/>
              <a:t> Memory map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Fault map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/>
              <a:t>+</a:t>
            </a:r>
            <a:r>
              <a:rPr lang="en-US" dirty="0" smtClean="0"/>
              <a:t> MUXing layer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6609807" y="5029200"/>
            <a:ext cx="2286544" cy="1028700"/>
          </a:xfrm>
          <a:prstGeom prst="roundRect">
            <a:avLst/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Two type of lines: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+ data line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sacrificial line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Group Formation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41117" y="1295494"/>
            <a:ext cx="6558602" cy="4682257"/>
            <a:chOff x="742950" y="685800"/>
            <a:chExt cx="7258050" cy="5181600"/>
          </a:xfrm>
        </p:grpSpPr>
        <p:sp>
          <p:nvSpPr>
            <p:cNvPr id="11" name="Rectangle 10"/>
            <p:cNvSpPr/>
            <p:nvPr/>
          </p:nvSpPr>
          <p:spPr>
            <a:xfrm>
              <a:off x="1600200" y="762000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295400" y="762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295400" y="1066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3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295400" y="1371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5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295400" y="1676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7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295400" y="914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2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295400" y="1219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4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295400" y="1524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6</a:t>
              </a: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295400" y="1828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8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002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194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290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002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98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194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290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6002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098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194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90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2098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194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290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6002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098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194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290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6002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2098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194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90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002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98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8194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290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105400" y="762000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1054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150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246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934200" y="762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054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7150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246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934200" y="1066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054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7150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3246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934200" y="914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054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150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246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9342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054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7150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3246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934200" y="1524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1054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3246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934200" y="1371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1054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150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246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934200" y="1828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0" name="Rectangle 66"/>
            <p:cNvSpPr>
              <a:spLocks noChangeArrowheads="1"/>
            </p:cNvSpPr>
            <p:nvPr/>
          </p:nvSpPr>
          <p:spPr bwMode="auto">
            <a:xfrm>
              <a:off x="4038600" y="685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G1(S)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1054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7150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246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934200" y="167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715000" y="167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324600" y="167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6002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2098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8194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429000" y="1219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819400" y="12192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92" name="Rectangle 14"/>
            <p:cNvSpPr>
              <a:spLocks noChangeArrowheads="1"/>
            </p:cNvSpPr>
            <p:nvPr/>
          </p:nvSpPr>
          <p:spPr bwMode="auto">
            <a:xfrm>
              <a:off x="4724400" y="762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9</a:t>
              </a:r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auto">
            <a:xfrm>
              <a:off x="4724400" y="1066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11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/>
          </p:nvSpPr>
          <p:spPr bwMode="auto">
            <a:xfrm>
              <a:off x="4724400" y="1371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13</a:t>
              </a:r>
            </a:p>
          </p:txBody>
        </p:sp>
        <p:sp>
          <p:nvSpPr>
            <p:cNvPr id="95" name="Rectangle 14"/>
            <p:cNvSpPr>
              <a:spLocks noChangeArrowheads="1"/>
            </p:cNvSpPr>
            <p:nvPr/>
          </p:nvSpPr>
          <p:spPr bwMode="auto">
            <a:xfrm>
              <a:off x="4724400" y="1676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15</a:t>
              </a:r>
            </a:p>
          </p:txBody>
        </p:sp>
        <p:sp>
          <p:nvSpPr>
            <p:cNvPr id="96" name="Rectangle 14"/>
            <p:cNvSpPr>
              <a:spLocks noChangeArrowheads="1"/>
            </p:cNvSpPr>
            <p:nvPr/>
          </p:nvSpPr>
          <p:spPr bwMode="auto">
            <a:xfrm>
              <a:off x="4724400" y="914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10</a:t>
              </a: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724400" y="1219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12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4724400" y="1524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14</a:t>
              </a:r>
            </a:p>
          </p:txBody>
        </p:sp>
        <p:sp>
          <p:nvSpPr>
            <p:cNvPr id="99" name="Rectangle 14"/>
            <p:cNvSpPr>
              <a:spLocks noChangeArrowheads="1"/>
            </p:cNvSpPr>
            <p:nvPr/>
          </p:nvSpPr>
          <p:spPr bwMode="auto">
            <a:xfrm>
              <a:off x="4724400" y="1828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16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09800" y="1524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600200" y="762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429000" y="762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429000" y="1828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600200" y="1066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209800" y="914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209800" y="1828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600200" y="167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429000" y="13716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324600" y="12192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934200" y="914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934200" y="13716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105400" y="1828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715000" y="762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324600" y="1066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05400" y="13716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934200" y="167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819400" y="1066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8" name="Rectangle 66"/>
            <p:cNvSpPr>
              <a:spLocks noChangeArrowheads="1"/>
            </p:cNvSpPr>
            <p:nvPr/>
          </p:nvSpPr>
          <p:spPr bwMode="auto">
            <a:xfrm>
              <a:off x="4038600" y="838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G2(1)</a:t>
              </a:r>
            </a:p>
          </p:txBody>
        </p:sp>
        <p:sp>
          <p:nvSpPr>
            <p:cNvPr id="119" name="Rectangle 66"/>
            <p:cNvSpPr>
              <a:spLocks noChangeArrowheads="1"/>
            </p:cNvSpPr>
            <p:nvPr/>
          </p:nvSpPr>
          <p:spPr bwMode="auto">
            <a:xfrm>
              <a:off x="4038600" y="99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G2(2)</a:t>
              </a:r>
            </a:p>
          </p:txBody>
        </p:sp>
        <p:sp>
          <p:nvSpPr>
            <p:cNvPr id="120" name="Rectangle 66"/>
            <p:cNvSpPr>
              <a:spLocks noChangeArrowheads="1"/>
            </p:cNvSpPr>
            <p:nvPr/>
          </p:nvSpPr>
          <p:spPr bwMode="auto">
            <a:xfrm>
              <a:off x="4038600" y="1143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G3(S)</a:t>
              </a:r>
            </a:p>
          </p:txBody>
        </p:sp>
        <p:sp>
          <p:nvSpPr>
            <p:cNvPr id="121" name="Rectangle 66"/>
            <p:cNvSpPr>
              <a:spLocks noChangeArrowheads="1"/>
            </p:cNvSpPr>
            <p:nvPr/>
          </p:nvSpPr>
          <p:spPr bwMode="auto">
            <a:xfrm>
              <a:off x="4038600" y="1295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G4(1)</a:t>
              </a:r>
            </a:p>
          </p:txBody>
        </p:sp>
        <p:sp>
          <p:nvSpPr>
            <p:cNvPr id="122" name="Rectangle 66"/>
            <p:cNvSpPr>
              <a:spLocks noChangeArrowheads="1"/>
            </p:cNvSpPr>
            <p:nvPr/>
          </p:nvSpPr>
          <p:spPr bwMode="auto">
            <a:xfrm>
              <a:off x="4038600" y="1447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G4(2)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G4(3)</a:t>
              </a:r>
            </a:p>
          </p:txBody>
        </p:sp>
        <p:sp>
          <p:nvSpPr>
            <p:cNvPr id="124" name="Rectangle 66"/>
            <p:cNvSpPr>
              <a:spLocks noChangeArrowheads="1"/>
            </p:cNvSpPr>
            <p:nvPr/>
          </p:nvSpPr>
          <p:spPr bwMode="auto">
            <a:xfrm>
              <a:off x="4038600" y="1752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G5(S)</a:t>
              </a:r>
            </a:p>
          </p:txBody>
        </p:sp>
        <p:sp>
          <p:nvSpPr>
            <p:cNvPr id="125" name="Rectangle 66"/>
            <p:cNvSpPr>
              <a:spLocks noChangeArrowheads="1"/>
            </p:cNvSpPr>
            <p:nvPr/>
          </p:nvSpPr>
          <p:spPr bwMode="auto">
            <a:xfrm>
              <a:off x="7543800" y="685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G1(1)</a:t>
              </a:r>
            </a:p>
          </p:txBody>
        </p:sp>
        <p:sp>
          <p:nvSpPr>
            <p:cNvPr id="126" name="Rectangle 66"/>
            <p:cNvSpPr>
              <a:spLocks noChangeArrowheads="1"/>
            </p:cNvSpPr>
            <p:nvPr/>
          </p:nvSpPr>
          <p:spPr bwMode="auto">
            <a:xfrm>
              <a:off x="7543800" y="838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G2(S)</a:t>
              </a:r>
            </a:p>
          </p:txBody>
        </p:sp>
        <p:sp>
          <p:nvSpPr>
            <p:cNvPr id="127" name="Rectangle 66"/>
            <p:cNvSpPr>
              <a:spLocks noChangeArrowheads="1"/>
            </p:cNvSpPr>
            <p:nvPr/>
          </p:nvSpPr>
          <p:spPr bwMode="auto">
            <a:xfrm>
              <a:off x="7543800" y="99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G1(2)</a:t>
              </a:r>
            </a:p>
          </p:txBody>
        </p:sp>
        <p:sp>
          <p:nvSpPr>
            <p:cNvPr id="128" name="Rectangle 66"/>
            <p:cNvSpPr>
              <a:spLocks noChangeArrowheads="1"/>
            </p:cNvSpPr>
            <p:nvPr/>
          </p:nvSpPr>
          <p:spPr bwMode="auto">
            <a:xfrm>
              <a:off x="7543800" y="1143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G4(S)</a:t>
              </a:r>
            </a:p>
          </p:txBody>
        </p:sp>
        <p:sp>
          <p:nvSpPr>
            <p:cNvPr id="129" name="Rectangle 66"/>
            <p:cNvSpPr>
              <a:spLocks noChangeArrowheads="1"/>
            </p:cNvSpPr>
            <p:nvPr/>
          </p:nvSpPr>
          <p:spPr bwMode="auto">
            <a:xfrm>
              <a:off x="7543800" y="1295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G3(1)</a:t>
              </a:r>
            </a:p>
          </p:txBody>
        </p:sp>
        <p:sp>
          <p:nvSpPr>
            <p:cNvPr id="130" name="Rectangle 66"/>
            <p:cNvSpPr>
              <a:spLocks noChangeArrowheads="1"/>
            </p:cNvSpPr>
            <p:nvPr/>
          </p:nvSpPr>
          <p:spPr bwMode="auto">
            <a:xfrm>
              <a:off x="7543800" y="1447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G3(2)</a:t>
              </a:r>
            </a:p>
          </p:txBody>
        </p:sp>
        <p:sp>
          <p:nvSpPr>
            <p:cNvPr id="131" name="Rectangle 66"/>
            <p:cNvSpPr>
              <a:spLocks noChangeArrowheads="1"/>
            </p:cNvSpPr>
            <p:nvPr/>
          </p:nvSpPr>
          <p:spPr bwMode="auto">
            <a:xfrm>
              <a:off x="7543800" y="1600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D</a:t>
              </a:r>
            </a:p>
          </p:txBody>
        </p:sp>
        <p:sp>
          <p:nvSpPr>
            <p:cNvPr id="132" name="Rectangle 66"/>
            <p:cNvSpPr>
              <a:spLocks noChangeArrowheads="1"/>
            </p:cNvSpPr>
            <p:nvPr/>
          </p:nvSpPr>
          <p:spPr bwMode="auto">
            <a:xfrm>
              <a:off x="7543800" y="1752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G5(1)</a:t>
              </a:r>
            </a:p>
          </p:txBody>
        </p:sp>
        <p:sp>
          <p:nvSpPr>
            <p:cNvPr id="133" name="Rectangle 14"/>
            <p:cNvSpPr>
              <a:spLocks noChangeArrowheads="1"/>
            </p:cNvSpPr>
            <p:nvPr/>
          </p:nvSpPr>
          <p:spPr bwMode="auto">
            <a:xfrm>
              <a:off x="1295400" y="2286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6002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2098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8194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4290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1054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7150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3246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934200" y="2286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105400" y="2590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715000" y="2590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324600" y="2590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934200" y="2590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6" name="Rectangle 66"/>
            <p:cNvSpPr>
              <a:spLocks noChangeArrowheads="1"/>
            </p:cNvSpPr>
            <p:nvPr/>
          </p:nvSpPr>
          <p:spPr bwMode="auto">
            <a:xfrm>
              <a:off x="4038600" y="2209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G1(S)</a:t>
              </a:r>
            </a:p>
          </p:txBody>
        </p:sp>
        <p:sp>
          <p:nvSpPr>
            <p:cNvPr id="147" name="Rectangle 14"/>
            <p:cNvSpPr>
              <a:spLocks noChangeArrowheads="1"/>
            </p:cNvSpPr>
            <p:nvPr/>
          </p:nvSpPr>
          <p:spPr bwMode="auto">
            <a:xfrm>
              <a:off x="4724400" y="2286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9</a:t>
              </a:r>
            </a:p>
          </p:txBody>
        </p:sp>
        <p:sp>
          <p:nvSpPr>
            <p:cNvPr id="148" name="Rectangle 14"/>
            <p:cNvSpPr>
              <a:spLocks noChangeArrowheads="1"/>
            </p:cNvSpPr>
            <p:nvPr/>
          </p:nvSpPr>
          <p:spPr bwMode="auto">
            <a:xfrm>
              <a:off x="4724400" y="2590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11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600200" y="2286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429000" y="2286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715000" y="2286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324600" y="2590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3" name="Rectangle 66"/>
            <p:cNvSpPr>
              <a:spLocks noChangeArrowheads="1"/>
            </p:cNvSpPr>
            <p:nvPr/>
          </p:nvSpPr>
          <p:spPr bwMode="auto">
            <a:xfrm>
              <a:off x="7543800" y="2209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G1(1)</a:t>
              </a:r>
            </a:p>
          </p:txBody>
        </p:sp>
        <p:sp>
          <p:nvSpPr>
            <p:cNvPr id="154" name="Rectangle 66"/>
            <p:cNvSpPr>
              <a:spLocks noChangeArrowheads="1"/>
            </p:cNvSpPr>
            <p:nvPr/>
          </p:nvSpPr>
          <p:spPr bwMode="auto">
            <a:xfrm>
              <a:off x="7543800" y="2514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G1(2)</a:t>
              </a:r>
            </a:p>
          </p:txBody>
        </p:sp>
        <p:sp>
          <p:nvSpPr>
            <p:cNvPr id="155" name="Rectangle 14"/>
            <p:cNvSpPr>
              <a:spLocks noChangeArrowheads="1"/>
            </p:cNvSpPr>
            <p:nvPr/>
          </p:nvSpPr>
          <p:spPr bwMode="auto">
            <a:xfrm>
              <a:off x="1295400" y="3243263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3</a:t>
              </a:r>
            </a:p>
          </p:txBody>
        </p:sp>
        <p:sp>
          <p:nvSpPr>
            <p:cNvPr id="156" name="Rectangle 14"/>
            <p:cNvSpPr>
              <a:spLocks noChangeArrowheads="1"/>
            </p:cNvSpPr>
            <p:nvPr/>
          </p:nvSpPr>
          <p:spPr bwMode="auto">
            <a:xfrm>
              <a:off x="1295400" y="3090863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2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600200" y="32432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209800" y="32432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819400" y="32432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429000" y="32432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6002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2098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8194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4290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1054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7150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3246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934200" y="3090863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9" name="Rectangle 14"/>
            <p:cNvSpPr>
              <a:spLocks noChangeArrowheads="1"/>
            </p:cNvSpPr>
            <p:nvPr/>
          </p:nvSpPr>
          <p:spPr bwMode="auto">
            <a:xfrm>
              <a:off x="4724400" y="3090863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10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600200" y="3243263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209800" y="3090863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934200" y="3090863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819400" y="3243263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4" name="Rectangle 66"/>
            <p:cNvSpPr>
              <a:spLocks noChangeArrowheads="1"/>
            </p:cNvSpPr>
            <p:nvPr/>
          </p:nvSpPr>
          <p:spPr bwMode="auto">
            <a:xfrm>
              <a:off x="4038600" y="301466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G2(1)</a:t>
              </a:r>
            </a:p>
          </p:txBody>
        </p:sp>
        <p:sp>
          <p:nvSpPr>
            <p:cNvPr id="175" name="Rectangle 66"/>
            <p:cNvSpPr>
              <a:spLocks noChangeArrowheads="1"/>
            </p:cNvSpPr>
            <p:nvPr/>
          </p:nvSpPr>
          <p:spPr bwMode="auto">
            <a:xfrm>
              <a:off x="4038600" y="316706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G2(2)</a:t>
              </a:r>
            </a:p>
          </p:txBody>
        </p:sp>
        <p:sp>
          <p:nvSpPr>
            <p:cNvPr id="176" name="Rectangle 66"/>
            <p:cNvSpPr>
              <a:spLocks noChangeArrowheads="1"/>
            </p:cNvSpPr>
            <p:nvPr/>
          </p:nvSpPr>
          <p:spPr bwMode="auto">
            <a:xfrm>
              <a:off x="7543800" y="301466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G2(S)</a:t>
              </a:r>
            </a:p>
          </p:txBody>
        </p:sp>
        <p:sp>
          <p:nvSpPr>
            <p:cNvPr id="177" name="Rectangle 14"/>
            <p:cNvSpPr>
              <a:spLocks noChangeArrowheads="1"/>
            </p:cNvSpPr>
            <p:nvPr/>
          </p:nvSpPr>
          <p:spPr bwMode="auto">
            <a:xfrm>
              <a:off x="1295400" y="3733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4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105400" y="4038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715000" y="4038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324600" y="4038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934200" y="4038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105400" y="3886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715000" y="3886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324600" y="3886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934200" y="3886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600200" y="3733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209800" y="3733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819400" y="3733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429000" y="3733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819400" y="3733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1" name="Rectangle 14"/>
            <p:cNvSpPr>
              <a:spLocks noChangeArrowheads="1"/>
            </p:cNvSpPr>
            <p:nvPr/>
          </p:nvSpPr>
          <p:spPr bwMode="auto">
            <a:xfrm>
              <a:off x="4724400" y="3886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13</a:t>
              </a:r>
            </a:p>
          </p:txBody>
        </p:sp>
        <p:sp>
          <p:nvSpPr>
            <p:cNvPr id="192" name="Rectangle 14"/>
            <p:cNvSpPr>
              <a:spLocks noChangeArrowheads="1"/>
            </p:cNvSpPr>
            <p:nvPr/>
          </p:nvSpPr>
          <p:spPr bwMode="auto">
            <a:xfrm>
              <a:off x="4724400" y="4038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14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934200" y="38862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5105400" y="38862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5" name="Rectangle 66"/>
            <p:cNvSpPr>
              <a:spLocks noChangeArrowheads="1"/>
            </p:cNvSpPr>
            <p:nvPr/>
          </p:nvSpPr>
          <p:spPr bwMode="auto">
            <a:xfrm>
              <a:off x="4038600" y="3657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G3(S)</a:t>
              </a:r>
            </a:p>
          </p:txBody>
        </p:sp>
        <p:sp>
          <p:nvSpPr>
            <p:cNvPr id="196" name="Rectangle 66"/>
            <p:cNvSpPr>
              <a:spLocks noChangeArrowheads="1"/>
            </p:cNvSpPr>
            <p:nvPr/>
          </p:nvSpPr>
          <p:spPr bwMode="auto">
            <a:xfrm>
              <a:off x="7543800" y="38100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G3(1)</a:t>
              </a:r>
            </a:p>
          </p:txBody>
        </p:sp>
        <p:sp>
          <p:nvSpPr>
            <p:cNvPr id="197" name="Rectangle 66"/>
            <p:cNvSpPr>
              <a:spLocks noChangeArrowheads="1"/>
            </p:cNvSpPr>
            <p:nvPr/>
          </p:nvSpPr>
          <p:spPr bwMode="auto">
            <a:xfrm>
              <a:off x="7543800" y="39624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G3(2)</a:t>
              </a:r>
            </a:p>
          </p:txBody>
        </p:sp>
        <p:sp>
          <p:nvSpPr>
            <p:cNvPr id="198" name="Rectangle 14"/>
            <p:cNvSpPr>
              <a:spLocks noChangeArrowheads="1"/>
            </p:cNvSpPr>
            <p:nvPr/>
          </p:nvSpPr>
          <p:spPr bwMode="auto">
            <a:xfrm>
              <a:off x="1295400" y="46482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5</a:t>
              </a:r>
            </a:p>
          </p:txBody>
        </p:sp>
        <p:sp>
          <p:nvSpPr>
            <p:cNvPr id="199" name="Rectangle 14"/>
            <p:cNvSpPr>
              <a:spLocks noChangeArrowheads="1"/>
            </p:cNvSpPr>
            <p:nvPr/>
          </p:nvSpPr>
          <p:spPr bwMode="auto">
            <a:xfrm>
              <a:off x="1295400" y="49530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7</a:t>
              </a:r>
            </a:p>
          </p:txBody>
        </p:sp>
        <p:sp>
          <p:nvSpPr>
            <p:cNvPr id="200" name="Rectangle 14"/>
            <p:cNvSpPr>
              <a:spLocks noChangeArrowheads="1"/>
            </p:cNvSpPr>
            <p:nvPr/>
          </p:nvSpPr>
          <p:spPr bwMode="auto">
            <a:xfrm>
              <a:off x="1295400" y="48006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6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600200" y="4800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209800" y="4800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819400" y="4800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429000" y="48006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600200" y="4648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209800" y="4648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819400" y="4648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429000" y="46482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600200" y="4953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209800" y="4953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819400" y="4953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429000" y="49530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5105400" y="4495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715000" y="4495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6324600" y="4495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6934200" y="44958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7" name="Rectangle 14"/>
            <p:cNvSpPr>
              <a:spLocks noChangeArrowheads="1"/>
            </p:cNvSpPr>
            <p:nvPr/>
          </p:nvSpPr>
          <p:spPr bwMode="auto">
            <a:xfrm>
              <a:off x="4724400" y="44958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12</a:t>
              </a: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209800" y="48006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600200" y="49530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429000" y="46482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6324600" y="44958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2" name="Rectangle 66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G4(1)</a:t>
              </a:r>
            </a:p>
          </p:txBody>
        </p:sp>
        <p:sp>
          <p:nvSpPr>
            <p:cNvPr id="223" name="Rectangle 66"/>
            <p:cNvSpPr>
              <a:spLocks noChangeArrowheads="1"/>
            </p:cNvSpPr>
            <p:nvPr/>
          </p:nvSpPr>
          <p:spPr bwMode="auto">
            <a:xfrm>
              <a:off x="4038600" y="47244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G4(2)</a:t>
              </a:r>
            </a:p>
          </p:txBody>
        </p:sp>
        <p:sp>
          <p:nvSpPr>
            <p:cNvPr id="224" name="Rectangle 66"/>
            <p:cNvSpPr>
              <a:spLocks noChangeArrowheads="1"/>
            </p:cNvSpPr>
            <p:nvPr/>
          </p:nvSpPr>
          <p:spPr bwMode="auto">
            <a:xfrm>
              <a:off x="4038600" y="4876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G4(3)</a:t>
              </a:r>
            </a:p>
          </p:txBody>
        </p:sp>
        <p:sp>
          <p:nvSpPr>
            <p:cNvPr id="225" name="Rectangle 66"/>
            <p:cNvSpPr>
              <a:spLocks noChangeArrowheads="1"/>
            </p:cNvSpPr>
            <p:nvPr/>
          </p:nvSpPr>
          <p:spPr bwMode="auto">
            <a:xfrm>
              <a:off x="7543800" y="4419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G4(S)</a:t>
              </a:r>
            </a:p>
          </p:txBody>
        </p:sp>
        <p:sp>
          <p:nvSpPr>
            <p:cNvPr id="226" name="Rectangle 14"/>
            <p:cNvSpPr>
              <a:spLocks noChangeArrowheads="1"/>
            </p:cNvSpPr>
            <p:nvPr/>
          </p:nvSpPr>
          <p:spPr bwMode="auto">
            <a:xfrm>
              <a:off x="1295400" y="5486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8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6002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2098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8194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4290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51054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57150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63246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6934200" y="5486400"/>
              <a:ext cx="6096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5" name="Rectangle 14"/>
            <p:cNvSpPr>
              <a:spLocks noChangeArrowheads="1"/>
            </p:cNvSpPr>
            <p:nvPr/>
          </p:nvSpPr>
          <p:spPr bwMode="auto">
            <a:xfrm>
              <a:off x="4724400" y="5486400"/>
              <a:ext cx="3048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16</a:t>
              </a:r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429000" y="548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2209800" y="548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5105400" y="5486400"/>
              <a:ext cx="609600" cy="1524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9" name="Rectangle 66"/>
            <p:cNvSpPr>
              <a:spLocks noChangeArrowheads="1"/>
            </p:cNvSpPr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>
                  <a:solidFill>
                    <a:srgbClr val="C00000"/>
                  </a:solidFill>
                </a:rPr>
                <a:t>G5(S)</a:t>
              </a:r>
            </a:p>
          </p:txBody>
        </p:sp>
        <p:sp>
          <p:nvSpPr>
            <p:cNvPr id="240" name="Rectangle 66"/>
            <p:cNvSpPr>
              <a:spLocks noChangeArrowheads="1"/>
            </p:cNvSpPr>
            <p:nvPr/>
          </p:nvSpPr>
          <p:spPr bwMode="auto">
            <a:xfrm>
              <a:off x="7543800" y="54102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 dirty="0"/>
                <a:t>G5(1)</a:t>
              </a:r>
            </a:p>
          </p:txBody>
        </p:sp>
        <p:cxnSp>
          <p:nvCxnSpPr>
            <p:cNvPr id="241" name="Straight Connector 240"/>
            <p:cNvCxnSpPr/>
            <p:nvPr/>
          </p:nvCxnSpPr>
          <p:spPr>
            <a:xfrm>
              <a:off x="762000" y="2133600"/>
              <a:ext cx="7239000" cy="1588"/>
            </a:xfrm>
            <a:prstGeom prst="line">
              <a:avLst/>
            </a:prstGeom>
            <a:ln w="19050" cmpd="dbl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62000" y="2895600"/>
              <a:ext cx="7239000" cy="1588"/>
            </a:xfrm>
            <a:prstGeom prst="line">
              <a:avLst/>
            </a:prstGeom>
            <a:ln w="19050" cmpd="dbl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762000" y="4330700"/>
              <a:ext cx="7239000" cy="1588"/>
            </a:xfrm>
            <a:prstGeom prst="line">
              <a:avLst/>
            </a:prstGeom>
            <a:ln w="19050" cmpd="dbl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762000" y="3581400"/>
              <a:ext cx="7239000" cy="1588"/>
            </a:xfrm>
            <a:prstGeom prst="line">
              <a:avLst/>
            </a:prstGeom>
            <a:ln w="19050" cmpd="dbl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762000" y="5257800"/>
              <a:ext cx="7239000" cy="1588"/>
            </a:xfrm>
            <a:prstGeom prst="line">
              <a:avLst/>
            </a:prstGeom>
            <a:ln w="19050" cmpd="dbl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 rot="16200000">
              <a:off x="304800" y="1209675"/>
              <a:ext cx="1295400" cy="40005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C00000"/>
              </a:solidFill>
            </a:ln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cache fault </a:t>
              </a:r>
            </a:p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pattern</a:t>
              </a:r>
            </a:p>
          </p:txBody>
        </p:sp>
        <p:sp>
          <p:nvSpPr>
            <p:cNvPr id="247" name="TextBox 246"/>
            <p:cNvSpPr txBox="1"/>
            <p:nvPr/>
          </p:nvSpPr>
          <p:spPr>
            <a:xfrm rot="16200000">
              <a:off x="657225" y="2314575"/>
              <a:ext cx="609600" cy="40005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C00000"/>
              </a:solidFill>
            </a:ln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Group</a:t>
              </a:r>
            </a:p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 rot="16200000">
              <a:off x="695325" y="3038475"/>
              <a:ext cx="533400" cy="40005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C00000"/>
              </a:solidFill>
            </a:ln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Group 2</a:t>
              </a:r>
            </a:p>
          </p:txBody>
        </p:sp>
        <p:sp>
          <p:nvSpPr>
            <p:cNvPr id="249" name="TextBox 248"/>
            <p:cNvSpPr txBox="1"/>
            <p:nvPr/>
          </p:nvSpPr>
          <p:spPr>
            <a:xfrm rot="16200000">
              <a:off x="657225" y="3762375"/>
              <a:ext cx="609600" cy="40005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C00000"/>
              </a:solidFill>
            </a:ln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Group</a:t>
              </a:r>
            </a:p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50" name="TextBox 249"/>
            <p:cNvSpPr txBox="1"/>
            <p:nvPr/>
          </p:nvSpPr>
          <p:spPr>
            <a:xfrm rot="16200000">
              <a:off x="561975" y="4600575"/>
              <a:ext cx="762000" cy="40005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C00000"/>
              </a:solidFill>
            </a:ln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Group</a:t>
              </a:r>
            </a:p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51" name="TextBox 250"/>
            <p:cNvSpPr txBox="1"/>
            <p:nvPr/>
          </p:nvSpPr>
          <p:spPr>
            <a:xfrm rot="16200000">
              <a:off x="695325" y="5400675"/>
              <a:ext cx="533400" cy="40005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28575">
              <a:solidFill>
                <a:srgbClr val="C00000"/>
              </a:solidFill>
            </a:ln>
          </p:spPr>
          <p:txBody>
            <a:bodyPr lIns="45720" rIns="4572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Group</a:t>
              </a:r>
            </a:p>
            <a:p>
              <a:pPr algn="ctr">
                <a:defRPr/>
              </a:pPr>
              <a:r>
                <a:rPr lang="en-US" sz="1000" b="1" dirty="0">
                  <a:solidFill>
                    <a:schemeClr val="accent1">
                      <a:lumMod val="25000"/>
                    </a:schemeClr>
                  </a:solidFill>
                  <a:latin typeface="+mn-lt"/>
                  <a:cs typeface="Times New Roman" pitchFamily="18" charset="0"/>
                </a:rPr>
                <a:t>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Operation Modes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436914"/>
            <a:ext cx="8614229" cy="465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Low power mode (V</a:t>
            </a:r>
            <a:r>
              <a:rPr lang="en-US" sz="2400" baseline="-25000" dirty="0" smtClean="0"/>
              <a:t>dd </a:t>
            </a:r>
            <a:r>
              <a:rPr lang="en-US" sz="2400" dirty="0" smtClean="0"/>
              <a:t>&lt; 651mV)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C00000"/>
                </a:solidFill>
              </a:rPr>
              <a:t>First time </a:t>
            </a:r>
            <a:r>
              <a:rPr lang="en-US" sz="2000" dirty="0" smtClean="0"/>
              <a:t>processor switches to this mode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BIST scans cache for potential faulty cells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Processor switches back to high power mode 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Forms groups and fills the memory and fault maps </a:t>
            </a:r>
          </a:p>
          <a:p>
            <a:pPr marL="609600" lvl="2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High power mode (V</a:t>
            </a:r>
            <a:r>
              <a:rPr lang="en-US" sz="2400" baseline="-25000" dirty="0" smtClean="0"/>
              <a:t>dd</a:t>
            </a:r>
            <a:r>
              <a:rPr lang="en-US" sz="2400" dirty="0" smtClean="0"/>
              <a:t> ≥ 651mV)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Our scheme is </a:t>
            </a:r>
            <a:r>
              <a:rPr lang="en-US" sz="2000" b="1" dirty="0" smtClean="0">
                <a:solidFill>
                  <a:srgbClr val="C00000"/>
                </a:solidFill>
              </a:rPr>
              <a:t>turned off</a:t>
            </a:r>
            <a:r>
              <a:rPr lang="en-US" sz="2000" dirty="0" smtClean="0"/>
              <a:t> to minimize overheads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There is no sacrificial lines in this case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Clock gating to reduce dynamic power of SRAM structures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Bypass MUXes still burn dynamic power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No power gating is used for leakage mitigation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203199" y="179388"/>
            <a:ext cx="8398934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Evaluation Methodology</a:t>
            </a:r>
            <a:endParaRPr lang="en-US" sz="4800" b="1" kern="0" dirty="0" smtClean="0">
              <a:solidFill>
                <a:schemeClr val="bg1"/>
              </a:solidFill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4000" y="1227910"/>
            <a:ext cx="8614229" cy="480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Performance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SimAlpha that is based on SimpleScalar OoO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Processor is modeled after </a:t>
            </a:r>
            <a:r>
              <a:rPr lang="en-US" sz="2000" dirty="0" smtClean="0">
                <a:solidFill>
                  <a:srgbClr val="C00000"/>
                </a:solidFill>
              </a:rPr>
              <a:t>DEC EV-7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20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Delay, power and area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CACTI for caches and other SRAM structures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Synopsys standard tool-chain for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Miscellaneous logic </a:t>
            </a:r>
            <a:r>
              <a:rPr lang="en-US" sz="1600" dirty="0" smtClean="0"/>
              <a:t>(e.g. bypass MUXes and comparators)</a:t>
            </a:r>
            <a:r>
              <a:rPr lang="en-US" dirty="0" smtClean="0"/>
              <a:t> </a:t>
            </a:r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marL="609600" lvl="2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Given set of cache parameters </a:t>
            </a:r>
            <a:r>
              <a:rPr lang="en-US" sz="2000" dirty="0" smtClean="0"/>
              <a:t>(e.g. V</a:t>
            </a:r>
            <a:r>
              <a:rPr lang="en-US" sz="2000" baseline="-25000" dirty="0" smtClean="0"/>
              <a:t>dd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Monte Carlo (with 1000 iterations) using described algorithm</a:t>
            </a:r>
          </a:p>
          <a:p>
            <a:pPr marL="1066800" lvl="3" indent="-60960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000" dirty="0" smtClean="0"/>
              <a:t>Determining </a:t>
            </a:r>
            <a:r>
              <a:rPr lang="en-US" sz="2000" dirty="0" smtClean="0">
                <a:solidFill>
                  <a:srgbClr val="C00000"/>
                </a:solidFill>
              </a:rPr>
              <a:t>disabled portion of caches </a:t>
            </a:r>
            <a:r>
              <a:rPr lang="en-US" sz="2000" dirty="0" smtClean="0"/>
              <a:t>(for 99% yield) </a:t>
            </a:r>
          </a:p>
          <a:p>
            <a:pPr marL="1524000" lvl="4" indent="-609600">
              <a:spcBef>
                <a:spcPct val="20000"/>
              </a:spcBef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781E5-30AE-485D-B95C-531228866B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huguang_ppt">
  <a:themeElements>
    <a:clrScheme name="1_shuguang_pp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huguang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uguang_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uguang_pp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uguang_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21042</TotalTime>
  <Words>904</Words>
  <Application>Microsoft PowerPoint</Application>
  <PresentationFormat>On-screen Show (4:3)</PresentationFormat>
  <Paragraphs>241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1_shuguang_ppt</vt:lpstr>
      <vt:lpstr>Enabling Ultra Low Voltage System Operation by Tolerating On-Chip Cache Failures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Self-calibrating Online Wearout Detection</dc:title>
  <dc:subject>MICRO-40</dc:subject>
  <dc:creator>Shuguang Feng</dc:creator>
  <cp:lastModifiedBy>DCO</cp:lastModifiedBy>
  <cp:revision>3293</cp:revision>
  <dcterms:created xsi:type="dcterms:W3CDTF">2006-06-26T20:53:06Z</dcterms:created>
  <dcterms:modified xsi:type="dcterms:W3CDTF">2009-11-24T21:44:12Z</dcterms:modified>
</cp:coreProperties>
</file>