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56" r:id="rId2"/>
    <p:sldId id="521" r:id="rId3"/>
    <p:sldId id="522" r:id="rId4"/>
    <p:sldId id="523" r:id="rId5"/>
    <p:sldId id="524" r:id="rId6"/>
    <p:sldId id="525" r:id="rId7"/>
    <p:sldId id="527" r:id="rId8"/>
    <p:sldId id="526" r:id="rId9"/>
    <p:sldId id="529" r:id="rId10"/>
    <p:sldId id="546" r:id="rId11"/>
    <p:sldId id="530" r:id="rId12"/>
    <p:sldId id="535" r:id="rId13"/>
    <p:sldId id="534" r:id="rId14"/>
    <p:sldId id="531" r:id="rId15"/>
    <p:sldId id="533" r:id="rId16"/>
    <p:sldId id="536" r:id="rId17"/>
    <p:sldId id="547" r:id="rId18"/>
    <p:sldId id="537" r:id="rId19"/>
    <p:sldId id="538" r:id="rId20"/>
    <p:sldId id="539" r:id="rId21"/>
    <p:sldId id="540" r:id="rId22"/>
    <p:sldId id="541" r:id="rId23"/>
    <p:sldId id="542" r:id="rId24"/>
    <p:sldId id="543" r:id="rId25"/>
    <p:sldId id="544" r:id="rId26"/>
    <p:sldId id="545" r:id="rId27"/>
    <p:sldId id="46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493"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60" y="18222"/>
    </p:cViewPr>
  </p:outlineViewPr>
  <p:notesTextViewPr>
    <p:cViewPr>
      <p:scale>
        <a:sx n="100" d="100"/>
        <a:sy n="100" d="100"/>
      </p:scale>
      <p:origin x="0" y="0"/>
    </p:cViewPr>
  </p:notesTextViewPr>
  <p:sorterViewPr>
    <p:cViewPr>
      <p:scale>
        <a:sx n="66" d="100"/>
        <a:sy n="66" d="100"/>
      </p:scale>
      <p:origin x="0" y="24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AE6EA6-DD6A-43BD-90E8-7741F65F9BEB}" type="datetimeFigureOut">
              <a:rPr lang="en-US" smtClean="0"/>
              <a:pPr/>
              <a:t>6/23/2018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8785EC-5A7B-417C-BC34-84A1865E599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a:t>
            </a:fld>
            <a:endParaRPr lang="en-US" dirty="0"/>
          </a:p>
        </p:txBody>
      </p:sp>
    </p:spTree>
    <p:extLst>
      <p:ext uri="{BB962C8B-B14F-4D97-AF65-F5344CB8AC3E}">
        <p14:creationId xmlns:p14="http://schemas.microsoft.com/office/powerpoint/2010/main" val="2640553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11</a:t>
            </a:fld>
            <a:endParaRPr lang="en-US" dirty="0"/>
          </a:p>
        </p:txBody>
      </p:sp>
    </p:spTree>
    <p:extLst>
      <p:ext uri="{BB962C8B-B14F-4D97-AF65-F5344CB8AC3E}">
        <p14:creationId xmlns:p14="http://schemas.microsoft.com/office/powerpoint/2010/main" val="1554935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12</a:t>
            </a:fld>
            <a:endParaRPr lang="en-US" dirty="0"/>
          </a:p>
        </p:txBody>
      </p:sp>
    </p:spTree>
    <p:extLst>
      <p:ext uri="{BB962C8B-B14F-4D97-AF65-F5344CB8AC3E}">
        <p14:creationId xmlns:p14="http://schemas.microsoft.com/office/powerpoint/2010/main" val="3997184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13</a:t>
            </a:fld>
            <a:endParaRPr lang="en-US" dirty="0"/>
          </a:p>
        </p:txBody>
      </p:sp>
    </p:spTree>
    <p:extLst>
      <p:ext uri="{BB962C8B-B14F-4D97-AF65-F5344CB8AC3E}">
        <p14:creationId xmlns:p14="http://schemas.microsoft.com/office/powerpoint/2010/main" val="199776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14</a:t>
            </a:fld>
            <a:endParaRPr lang="en-US" dirty="0"/>
          </a:p>
        </p:txBody>
      </p:sp>
    </p:spTree>
    <p:extLst>
      <p:ext uri="{BB962C8B-B14F-4D97-AF65-F5344CB8AC3E}">
        <p14:creationId xmlns:p14="http://schemas.microsoft.com/office/powerpoint/2010/main" val="1095760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15</a:t>
            </a:fld>
            <a:endParaRPr lang="en-US" dirty="0"/>
          </a:p>
        </p:txBody>
      </p:sp>
    </p:spTree>
    <p:extLst>
      <p:ext uri="{BB962C8B-B14F-4D97-AF65-F5344CB8AC3E}">
        <p14:creationId xmlns:p14="http://schemas.microsoft.com/office/powerpoint/2010/main" val="4119337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16</a:t>
            </a:fld>
            <a:endParaRPr lang="en-US" dirty="0"/>
          </a:p>
        </p:txBody>
      </p:sp>
    </p:spTree>
    <p:extLst>
      <p:ext uri="{BB962C8B-B14F-4D97-AF65-F5344CB8AC3E}">
        <p14:creationId xmlns:p14="http://schemas.microsoft.com/office/powerpoint/2010/main" val="962963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17</a:t>
            </a:fld>
            <a:endParaRPr lang="en-US" dirty="0"/>
          </a:p>
        </p:txBody>
      </p:sp>
    </p:spTree>
    <p:extLst>
      <p:ext uri="{BB962C8B-B14F-4D97-AF65-F5344CB8AC3E}">
        <p14:creationId xmlns:p14="http://schemas.microsoft.com/office/powerpoint/2010/main" val="14674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18</a:t>
            </a:fld>
            <a:endParaRPr lang="en-US" dirty="0"/>
          </a:p>
        </p:txBody>
      </p:sp>
    </p:spTree>
    <p:extLst>
      <p:ext uri="{BB962C8B-B14F-4D97-AF65-F5344CB8AC3E}">
        <p14:creationId xmlns:p14="http://schemas.microsoft.com/office/powerpoint/2010/main" val="3979684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19</a:t>
            </a:fld>
            <a:endParaRPr lang="en-US" dirty="0"/>
          </a:p>
        </p:txBody>
      </p:sp>
    </p:spTree>
    <p:extLst>
      <p:ext uri="{BB962C8B-B14F-4D97-AF65-F5344CB8AC3E}">
        <p14:creationId xmlns:p14="http://schemas.microsoft.com/office/powerpoint/2010/main" val="33463263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20</a:t>
            </a:fld>
            <a:endParaRPr lang="en-US" dirty="0"/>
          </a:p>
        </p:txBody>
      </p:sp>
    </p:spTree>
    <p:extLst>
      <p:ext uri="{BB962C8B-B14F-4D97-AF65-F5344CB8AC3E}">
        <p14:creationId xmlns:p14="http://schemas.microsoft.com/office/powerpoint/2010/main" val="285026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3</a:t>
            </a:fld>
            <a:endParaRPr lang="en-US" dirty="0"/>
          </a:p>
        </p:txBody>
      </p:sp>
    </p:spTree>
    <p:extLst>
      <p:ext uri="{BB962C8B-B14F-4D97-AF65-F5344CB8AC3E}">
        <p14:creationId xmlns:p14="http://schemas.microsoft.com/office/powerpoint/2010/main" val="578727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21</a:t>
            </a:fld>
            <a:endParaRPr lang="en-US" dirty="0"/>
          </a:p>
        </p:txBody>
      </p:sp>
    </p:spTree>
    <p:extLst>
      <p:ext uri="{BB962C8B-B14F-4D97-AF65-F5344CB8AC3E}">
        <p14:creationId xmlns:p14="http://schemas.microsoft.com/office/powerpoint/2010/main" val="2268130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22</a:t>
            </a:fld>
            <a:endParaRPr lang="en-US" dirty="0"/>
          </a:p>
        </p:txBody>
      </p:sp>
    </p:spTree>
    <p:extLst>
      <p:ext uri="{BB962C8B-B14F-4D97-AF65-F5344CB8AC3E}">
        <p14:creationId xmlns:p14="http://schemas.microsoft.com/office/powerpoint/2010/main" val="3560874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23</a:t>
            </a:fld>
            <a:endParaRPr lang="en-US" dirty="0"/>
          </a:p>
        </p:txBody>
      </p:sp>
    </p:spTree>
    <p:extLst>
      <p:ext uri="{BB962C8B-B14F-4D97-AF65-F5344CB8AC3E}">
        <p14:creationId xmlns:p14="http://schemas.microsoft.com/office/powerpoint/2010/main" val="4028446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24</a:t>
            </a:fld>
            <a:endParaRPr lang="en-US" dirty="0"/>
          </a:p>
        </p:txBody>
      </p:sp>
    </p:spTree>
    <p:extLst>
      <p:ext uri="{BB962C8B-B14F-4D97-AF65-F5344CB8AC3E}">
        <p14:creationId xmlns:p14="http://schemas.microsoft.com/office/powerpoint/2010/main" val="3891272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25</a:t>
            </a:fld>
            <a:endParaRPr lang="en-US" dirty="0"/>
          </a:p>
        </p:txBody>
      </p:sp>
    </p:spTree>
    <p:extLst>
      <p:ext uri="{BB962C8B-B14F-4D97-AF65-F5344CB8AC3E}">
        <p14:creationId xmlns:p14="http://schemas.microsoft.com/office/powerpoint/2010/main" val="41303349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26</a:t>
            </a:fld>
            <a:endParaRPr lang="en-US" dirty="0"/>
          </a:p>
        </p:txBody>
      </p:sp>
    </p:spTree>
    <p:extLst>
      <p:ext uri="{BB962C8B-B14F-4D97-AF65-F5344CB8AC3E}">
        <p14:creationId xmlns:p14="http://schemas.microsoft.com/office/powerpoint/2010/main" val="38444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4</a:t>
            </a:fld>
            <a:endParaRPr lang="en-US" dirty="0"/>
          </a:p>
        </p:txBody>
      </p:sp>
    </p:spTree>
    <p:extLst>
      <p:ext uri="{BB962C8B-B14F-4D97-AF65-F5344CB8AC3E}">
        <p14:creationId xmlns:p14="http://schemas.microsoft.com/office/powerpoint/2010/main" val="33227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5</a:t>
            </a:fld>
            <a:endParaRPr lang="en-US" dirty="0"/>
          </a:p>
        </p:txBody>
      </p:sp>
    </p:spTree>
    <p:extLst>
      <p:ext uri="{BB962C8B-B14F-4D97-AF65-F5344CB8AC3E}">
        <p14:creationId xmlns:p14="http://schemas.microsoft.com/office/powerpoint/2010/main" val="205921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6</a:t>
            </a:fld>
            <a:endParaRPr lang="en-US" dirty="0"/>
          </a:p>
        </p:txBody>
      </p:sp>
    </p:spTree>
    <p:extLst>
      <p:ext uri="{BB962C8B-B14F-4D97-AF65-F5344CB8AC3E}">
        <p14:creationId xmlns:p14="http://schemas.microsoft.com/office/powerpoint/2010/main" val="2881105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7</a:t>
            </a:fld>
            <a:endParaRPr lang="en-US" dirty="0"/>
          </a:p>
        </p:txBody>
      </p:sp>
    </p:spTree>
    <p:extLst>
      <p:ext uri="{BB962C8B-B14F-4D97-AF65-F5344CB8AC3E}">
        <p14:creationId xmlns:p14="http://schemas.microsoft.com/office/powerpoint/2010/main" val="156557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8</a:t>
            </a:fld>
            <a:endParaRPr lang="en-US" dirty="0"/>
          </a:p>
        </p:txBody>
      </p:sp>
    </p:spTree>
    <p:extLst>
      <p:ext uri="{BB962C8B-B14F-4D97-AF65-F5344CB8AC3E}">
        <p14:creationId xmlns:p14="http://schemas.microsoft.com/office/powerpoint/2010/main" val="1857136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9</a:t>
            </a:fld>
            <a:endParaRPr lang="en-US" dirty="0"/>
          </a:p>
        </p:txBody>
      </p:sp>
    </p:spTree>
    <p:extLst>
      <p:ext uri="{BB962C8B-B14F-4D97-AF65-F5344CB8AC3E}">
        <p14:creationId xmlns:p14="http://schemas.microsoft.com/office/powerpoint/2010/main" val="3967219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8785EC-5A7B-417C-BC34-84A1865E5992}" type="slidenum">
              <a:rPr lang="en-US" smtClean="0"/>
              <a:pPr/>
              <a:t>10</a:t>
            </a:fld>
            <a:endParaRPr lang="en-US" dirty="0"/>
          </a:p>
        </p:txBody>
      </p:sp>
    </p:spTree>
    <p:extLst>
      <p:ext uri="{BB962C8B-B14F-4D97-AF65-F5344CB8AC3E}">
        <p14:creationId xmlns:p14="http://schemas.microsoft.com/office/powerpoint/2010/main" val="3759845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E28210E-8FFE-48BB-BB97-8E113A1B1C78}" type="datetime1">
              <a:rPr lang="en-US" smtClean="0"/>
              <a:pPr/>
              <a:t>6/23/2018</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7AB74A-78F1-4675-A8E8-E488FAD4809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B237BD-EECC-41DB-B746-0632F303D3C6}" type="datetime1">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118231-66C4-4FF0-BFBB-87A0126C1507}" type="datetime1">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47027B-EEB2-48C3-B758-95A4D3E6F1DD}" type="datetime1">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4FD8D98-DFB7-4283-9C52-99E323003FAB}" type="datetime1">
              <a:rPr lang="en-US" smtClean="0"/>
              <a:pPr/>
              <a:t>6/23/2018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4CE9F0-4EC6-4042-BAA5-0359E7B9A5E5}" type="datetime1">
              <a:rPr lang="en-US" smtClean="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B5C3183-776F-4C36-9267-39212433AD31}" type="datetime1">
              <a:rPr lang="en-US" smtClean="0"/>
              <a:pPr/>
              <a:t>6/23/2018</a:t>
            </a:fld>
            <a:endParaRPr lang="en-US" dirty="0"/>
          </a:p>
        </p:txBody>
      </p:sp>
      <p:sp>
        <p:nvSpPr>
          <p:cNvPr id="27" name="Slide Number Placeholder 26"/>
          <p:cNvSpPr>
            <a:spLocks noGrp="1"/>
          </p:cNvSpPr>
          <p:nvPr>
            <p:ph type="sldNum" sz="quarter" idx="11"/>
          </p:nvPr>
        </p:nvSpPr>
        <p:spPr/>
        <p:txBody>
          <a:bodyPr rtlCol="0"/>
          <a:lstStyle/>
          <a:p>
            <a:fld id="{0B7AB74A-78F1-4675-A8E8-E488FAD48092}"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5CA5C21-7782-47F1-A831-2B40E4A04BED}" type="datetime1">
              <a:rPr lang="en-US" smtClean="0"/>
              <a:pPr/>
              <a:t>6/23/2018</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0B7AB74A-78F1-4675-A8E8-E488FAD4809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BA65CD-AEA2-436C-B93D-BCBB19AEBFFB}" type="datetime1">
              <a:rPr lang="en-US" smtClean="0"/>
              <a:pPr/>
              <a:t>6/23/2018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231583-18F2-4181-B172-25FAD3B95BCB}" type="datetime1">
              <a:rPr lang="en-US" smtClean="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C6C100C-0630-4D29-AF30-6A628D4F2EB0}" type="datetime1">
              <a:rPr lang="en-US" smtClean="0"/>
              <a:pPr/>
              <a:t>6/23/2018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7AB74A-78F1-4675-A8E8-E488FAD4809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9B54282-14EA-40CF-AAE1-C3D451FBF6E2}" type="datetime1">
              <a:rPr lang="en-US" smtClean="0"/>
              <a:pPr/>
              <a:t>6/23/2018</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7AB74A-78F1-4675-A8E8-E488FAD480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2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b="1" dirty="0"/>
              <a:t>Formal semantics and pragmatics, </a:t>
            </a:r>
            <a:r>
              <a:rPr lang="en-US" sz="3200" b="1" dirty="0" smtClean="0"/>
              <a:t>		   and </a:t>
            </a:r>
            <a:r>
              <a:rPr lang="en-US" sz="3200" b="1" dirty="0"/>
              <a:t>their origins in philosophy</a:t>
            </a:r>
            <a:br>
              <a:rPr lang="en-US" sz="3200" b="1" dirty="0"/>
            </a:br>
            <a:endParaRPr lang="en-US" sz="3200" dirty="0"/>
          </a:p>
        </p:txBody>
      </p:sp>
      <p:sp>
        <p:nvSpPr>
          <p:cNvPr id="3" name="Subtitle 2"/>
          <p:cNvSpPr>
            <a:spLocks noGrp="1"/>
          </p:cNvSpPr>
          <p:nvPr>
            <p:ph type="subTitle" idx="1"/>
          </p:nvPr>
        </p:nvSpPr>
        <p:spPr>
          <a:xfrm>
            <a:off x="457200" y="3899938"/>
            <a:ext cx="4953000" cy="2577062"/>
          </a:xfrm>
        </p:spPr>
        <p:txBody>
          <a:bodyPr>
            <a:normAutofit/>
          </a:bodyPr>
          <a:lstStyle/>
          <a:p>
            <a:endParaRPr lang="en-US" sz="1700" dirty="0" smtClean="0"/>
          </a:p>
          <a:p>
            <a:endParaRPr lang="en-US" sz="1700" dirty="0" smtClean="0"/>
          </a:p>
          <a:p>
            <a:r>
              <a:rPr lang="en-US" sz="1700" dirty="0" smtClean="0"/>
              <a:t>Foundations of Semantics </a:t>
            </a:r>
          </a:p>
          <a:p>
            <a:r>
              <a:rPr lang="en-US" sz="1700" dirty="0" smtClean="0"/>
              <a:t>NASSLLI</a:t>
            </a:r>
          </a:p>
          <a:p>
            <a:r>
              <a:rPr lang="en-US" sz="1700" dirty="0" smtClean="0"/>
              <a:t>June 23, 2018</a:t>
            </a:r>
          </a:p>
          <a:p>
            <a:endParaRPr lang="en-US" sz="1700" dirty="0" smtClean="0"/>
          </a:p>
          <a:p>
            <a:r>
              <a:rPr lang="en-US" sz="1700" dirty="0" smtClean="0"/>
              <a:t>Zoltán Gendler Szabó</a:t>
            </a:r>
          </a:p>
          <a:p>
            <a:r>
              <a:rPr lang="en-US" sz="1700" dirty="0" smtClean="0"/>
              <a:t>Richmond Thomason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0700" y="192087"/>
            <a:ext cx="3314700" cy="2209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1</a:t>
            </a:r>
            <a:r>
              <a:rPr lang="en-US" sz="1800" dirty="0" smtClean="0">
                <a:solidFill>
                  <a:schemeClr val="accent2"/>
                </a:solidFill>
              </a:rPr>
              <a:t>. Non-substantive?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smtClean="0"/>
              <a:t>	If a sentence is truth-apt its truth-value depends on its meaning and a variety of other factors. </a:t>
            </a:r>
          </a:p>
          <a:p>
            <a:pPr>
              <a:buNone/>
            </a:pPr>
            <a:endParaRPr lang="en-US" sz="1800" dirty="0" smtClean="0"/>
          </a:p>
          <a:p>
            <a:pPr>
              <a:buNone/>
            </a:pPr>
            <a:r>
              <a:rPr lang="en-US" sz="1800" dirty="0" smtClean="0"/>
              <a:t>	On one a fairly standard definition (employed, for example, by David Lewis), truth-conditions are a function from all those factors to truth-values. If so, Truth-conditionality is true by definition. </a:t>
            </a:r>
          </a:p>
          <a:p>
            <a:pPr>
              <a:buNone/>
            </a:pPr>
            <a:endParaRPr lang="en-US" sz="1800" dirty="0"/>
          </a:p>
          <a:p>
            <a:pPr>
              <a:buNone/>
            </a:pPr>
            <a:r>
              <a:rPr lang="en-US" sz="1800" dirty="0" smtClean="0"/>
              <a:t>	</a:t>
            </a:r>
            <a:r>
              <a:rPr lang="en-US" sz="1800" dirty="0" smtClean="0">
                <a:solidFill>
                  <a:schemeClr val="bg1"/>
                </a:solidFill>
              </a:rPr>
              <a:t>On another fairly standard definition (employed, for example, by David Kaplan), truth-conditions are a function from all those factors minus the ones fixed by context to truth-values. If so, Truth-conditionality is falsified by any truth-apt context sensitive sentence. </a:t>
            </a:r>
            <a:endParaRPr lang="en-US" sz="1800" dirty="0">
              <a:solidFill>
                <a:schemeClr val="bg1"/>
              </a:solidFill>
            </a:endParaRPr>
          </a:p>
          <a:p>
            <a:pPr>
              <a:buNone/>
            </a:pPr>
            <a:r>
              <a:rPr lang="en-US" sz="1800" dirty="0" smtClean="0"/>
              <a:t>	</a:t>
            </a:r>
            <a:endParaRPr lang="en-US" sz="1800" dirty="0"/>
          </a:p>
          <a:p>
            <a:pPr>
              <a:buNone/>
            </a:pPr>
            <a:endParaRPr lang="en-US" sz="1800" dirty="0" smtClean="0"/>
          </a:p>
          <a:p>
            <a:pPr>
              <a:buNone/>
            </a:pP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10</a:t>
            </a:fld>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5730" y="769687"/>
            <a:ext cx="1434029" cy="1779838"/>
          </a:xfrm>
          <a:prstGeom prst="rect">
            <a:avLst/>
          </a:prstGeom>
        </p:spPr>
      </p:pic>
    </p:spTree>
    <p:extLst>
      <p:ext uri="{BB962C8B-B14F-4D97-AF65-F5344CB8AC3E}">
        <p14:creationId xmlns:p14="http://schemas.microsoft.com/office/powerpoint/2010/main" val="1362843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1</a:t>
            </a:r>
            <a:r>
              <a:rPr lang="en-US" sz="1800" dirty="0" smtClean="0">
                <a:solidFill>
                  <a:schemeClr val="accent2"/>
                </a:solidFill>
              </a:rPr>
              <a:t>. Non-substantive?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a:t>	</a:t>
            </a:r>
            <a:r>
              <a:rPr lang="en-US" sz="1800" dirty="0" smtClean="0"/>
              <a:t>If a sentence is truth-apt its truth-value depends on its meaning and a variety of other factors. </a:t>
            </a:r>
          </a:p>
          <a:p>
            <a:pPr>
              <a:buNone/>
            </a:pPr>
            <a:endParaRPr lang="en-US" sz="1800" dirty="0"/>
          </a:p>
          <a:p>
            <a:pPr>
              <a:buNone/>
            </a:pPr>
            <a:r>
              <a:rPr lang="en-US" sz="1800" dirty="0" smtClean="0"/>
              <a:t>	On one a fairly standard definition (employed, for example, by David Lewis), truth-conditions are a function that maps all those factors to truth-values. If so, Truth-conditionality is true by definition. </a:t>
            </a:r>
          </a:p>
          <a:p>
            <a:pPr>
              <a:buNone/>
            </a:pPr>
            <a:endParaRPr lang="en-US" sz="1800" dirty="0"/>
          </a:p>
          <a:p>
            <a:pPr>
              <a:buNone/>
            </a:pPr>
            <a:r>
              <a:rPr lang="en-US" sz="1800" dirty="0" smtClean="0"/>
              <a:t>	On another fairly standard definition (employed, for example, by David Kaplan), truth-conditions are a function that maps all those factors minus the ones fixed by context to truth-values. If so, Truth-conditionality is falsified by any truth-apt context sensitive sentence. </a:t>
            </a:r>
            <a:endParaRPr lang="en-US" sz="1800" dirty="0"/>
          </a:p>
          <a:p>
            <a:pPr>
              <a:buNone/>
            </a:pPr>
            <a:r>
              <a:rPr lang="en-US" sz="1800" dirty="0" smtClean="0"/>
              <a:t>	</a:t>
            </a:r>
            <a:endParaRPr lang="en-US" sz="1800" dirty="0"/>
          </a:p>
          <a:p>
            <a:pPr>
              <a:buNone/>
            </a:pPr>
            <a:endParaRPr lang="en-US" sz="1800" dirty="0" smtClean="0"/>
          </a:p>
          <a:p>
            <a:pPr>
              <a:buNone/>
            </a:pP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11</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5613" y="768350"/>
            <a:ext cx="1198245" cy="178117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5730" y="769687"/>
            <a:ext cx="1434029" cy="1779838"/>
          </a:xfrm>
          <a:prstGeom prst="rect">
            <a:avLst/>
          </a:prstGeom>
        </p:spPr>
      </p:pic>
    </p:spTree>
    <p:extLst>
      <p:ext uri="{BB962C8B-B14F-4D97-AF65-F5344CB8AC3E}">
        <p14:creationId xmlns:p14="http://schemas.microsoft.com/office/powerpoint/2010/main" val="336462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2</a:t>
            </a:r>
            <a:r>
              <a:rPr lang="en-US" sz="1800" dirty="0" smtClean="0">
                <a:solidFill>
                  <a:schemeClr val="accent2"/>
                </a:solidFill>
              </a:rPr>
              <a:t>. Underdetermination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smtClean="0"/>
              <a:t>	Many philosophers insist that Truth-conditionality is substantively false – they claim that meaning even together with context </a:t>
            </a:r>
            <a:r>
              <a:rPr lang="en-US" sz="1800" dirty="0" smtClean="0">
                <a:solidFill>
                  <a:srgbClr val="C00000"/>
                </a:solidFill>
              </a:rPr>
              <a:t>underdetermines</a:t>
            </a:r>
            <a:r>
              <a:rPr lang="en-US" sz="1800" dirty="0" smtClean="0"/>
              <a:t> truth-conditions. </a:t>
            </a:r>
            <a:r>
              <a:rPr lang="en-US" sz="1800" dirty="0"/>
              <a:t>	</a:t>
            </a:r>
            <a:r>
              <a:rPr lang="en-US" sz="1800" dirty="0" smtClean="0"/>
              <a:t>	</a:t>
            </a:r>
            <a:endParaRPr lang="en-US" sz="1800" dirty="0"/>
          </a:p>
          <a:p>
            <a:pPr>
              <a:buNone/>
            </a:pPr>
            <a:endParaRPr lang="en-US" sz="1800" dirty="0" smtClean="0"/>
          </a:p>
          <a:p>
            <a:pPr>
              <a:buNone/>
            </a:pPr>
            <a:r>
              <a:rPr lang="en-US" sz="1800" dirty="0" smtClean="0"/>
              <a:t>(1)</a:t>
            </a:r>
            <a:r>
              <a:rPr lang="en-US" sz="1800" dirty="0"/>
              <a:t>	</a:t>
            </a:r>
            <a:r>
              <a:rPr lang="en-US" sz="1800" dirty="0">
                <a:solidFill>
                  <a:schemeClr val="accent3"/>
                </a:solidFill>
              </a:rPr>
              <a:t>Alice went to the </a:t>
            </a:r>
            <a:r>
              <a:rPr lang="en-US" sz="1800" dirty="0" smtClean="0">
                <a:solidFill>
                  <a:schemeClr val="accent3"/>
                </a:solidFill>
              </a:rPr>
              <a:t>gym</a:t>
            </a:r>
            <a:r>
              <a:rPr lang="en-US" sz="1800" dirty="0" smtClean="0"/>
              <a:t>		[into vs. near]</a:t>
            </a:r>
          </a:p>
          <a:p>
            <a:pPr>
              <a:buNone/>
            </a:pPr>
            <a:r>
              <a:rPr lang="en-US" sz="1800" dirty="0" smtClean="0"/>
              <a:t>(2)	</a:t>
            </a:r>
            <a:r>
              <a:rPr lang="en-US" sz="1800" dirty="0" smtClean="0">
                <a:solidFill>
                  <a:schemeClr val="accent3"/>
                </a:solidFill>
              </a:rPr>
              <a:t>Bert </a:t>
            </a:r>
            <a:r>
              <a:rPr lang="en-US" sz="1800" dirty="0">
                <a:solidFill>
                  <a:schemeClr val="accent3"/>
                </a:solidFill>
              </a:rPr>
              <a:t>didn’t have fish for </a:t>
            </a:r>
            <a:r>
              <a:rPr lang="en-US" sz="1800" dirty="0" smtClean="0">
                <a:solidFill>
                  <a:schemeClr val="accent3"/>
                </a:solidFill>
              </a:rPr>
              <a:t>dinner</a:t>
            </a:r>
            <a:r>
              <a:rPr lang="en-US" sz="1800" dirty="0" smtClean="0"/>
              <a:t>	[eat vs. order]</a:t>
            </a:r>
          </a:p>
          <a:p>
            <a:pPr>
              <a:buNone/>
            </a:pPr>
            <a:r>
              <a:rPr lang="en-US" sz="1800" dirty="0" smtClean="0"/>
              <a:t>(3)	</a:t>
            </a:r>
            <a:r>
              <a:rPr lang="en-US" sz="1800" dirty="0" smtClean="0">
                <a:solidFill>
                  <a:schemeClr val="accent3"/>
                </a:solidFill>
              </a:rPr>
              <a:t>Cecile </a:t>
            </a:r>
            <a:r>
              <a:rPr lang="en-US" sz="1800" dirty="0">
                <a:solidFill>
                  <a:schemeClr val="accent3"/>
                </a:solidFill>
              </a:rPr>
              <a:t>destroyed her </a:t>
            </a:r>
            <a:r>
              <a:rPr lang="en-US" sz="1800" dirty="0" smtClean="0">
                <a:solidFill>
                  <a:schemeClr val="accent3"/>
                </a:solidFill>
              </a:rPr>
              <a:t>shoes	</a:t>
            </a:r>
            <a:r>
              <a:rPr lang="en-US" sz="1800" dirty="0" smtClean="0"/>
              <a:t>	[blemished vs. ruined]</a:t>
            </a:r>
          </a:p>
          <a:p>
            <a:pPr>
              <a:buNone/>
            </a:pPr>
            <a:r>
              <a:rPr lang="en-US" sz="1800" dirty="0" smtClean="0"/>
              <a:t>(4)	</a:t>
            </a:r>
            <a:r>
              <a:rPr lang="en-US" sz="1800" dirty="0" smtClean="0">
                <a:solidFill>
                  <a:schemeClr val="accent3"/>
                </a:solidFill>
              </a:rPr>
              <a:t>Dan owns </a:t>
            </a:r>
            <a:r>
              <a:rPr lang="en-US" sz="1800" dirty="0">
                <a:solidFill>
                  <a:schemeClr val="accent3"/>
                </a:solidFill>
              </a:rPr>
              <a:t>a dangerous </a:t>
            </a:r>
            <a:r>
              <a:rPr lang="en-US" sz="1800" dirty="0" smtClean="0">
                <a:solidFill>
                  <a:schemeClr val="accent3"/>
                </a:solidFill>
              </a:rPr>
              <a:t>dog</a:t>
            </a:r>
            <a:r>
              <a:rPr lang="en-US" sz="1800" dirty="0" smtClean="0"/>
              <a:t>		[attacks vs. infects]</a:t>
            </a:r>
          </a:p>
          <a:p>
            <a:pPr>
              <a:buNone/>
            </a:pPr>
            <a:r>
              <a:rPr lang="en-US" sz="1800" dirty="0" smtClean="0"/>
              <a:t>(5)	</a:t>
            </a:r>
            <a:r>
              <a:rPr lang="en-US" sz="1800" dirty="0" smtClean="0">
                <a:solidFill>
                  <a:schemeClr val="accent3"/>
                </a:solidFill>
              </a:rPr>
              <a:t>Evelyn </a:t>
            </a:r>
            <a:r>
              <a:rPr lang="en-US" sz="1800" dirty="0">
                <a:solidFill>
                  <a:schemeClr val="accent3"/>
                </a:solidFill>
              </a:rPr>
              <a:t>is a </a:t>
            </a:r>
            <a:r>
              <a:rPr lang="en-US" sz="1800" dirty="0" smtClean="0">
                <a:solidFill>
                  <a:schemeClr val="accent3"/>
                </a:solidFill>
              </a:rPr>
              <a:t>philosopher</a:t>
            </a:r>
            <a:r>
              <a:rPr lang="en-US" sz="1800" dirty="0" smtClean="0"/>
              <a:t>		[employment vs. temperament]</a:t>
            </a:r>
          </a:p>
          <a:p>
            <a:pPr>
              <a:buNone/>
            </a:pPr>
            <a:endParaRPr lang="en-US" sz="1800" dirty="0" smtClean="0"/>
          </a:p>
          <a:p>
            <a:pPr>
              <a:buNone/>
            </a:pPr>
            <a:r>
              <a:rPr lang="en-US" sz="1800" dirty="0"/>
              <a:t>	</a:t>
            </a:r>
            <a:r>
              <a:rPr lang="en-US" sz="1800" dirty="0" smtClean="0"/>
              <a:t>The claim requires the (contentious) assumption that manifested speaker intentions are not aspects of the context. </a:t>
            </a: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12</a:t>
            </a:fld>
            <a:endParaRPr lang="en-US" dirty="0"/>
          </a:p>
        </p:txBody>
      </p:sp>
    </p:spTree>
    <p:extLst>
      <p:ext uri="{BB962C8B-B14F-4D97-AF65-F5344CB8AC3E}">
        <p14:creationId xmlns:p14="http://schemas.microsoft.com/office/powerpoint/2010/main" val="3118748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3</a:t>
            </a:r>
            <a:r>
              <a:rPr lang="en-US" sz="1800" dirty="0" smtClean="0">
                <a:solidFill>
                  <a:schemeClr val="accent2"/>
                </a:solidFill>
              </a:rPr>
              <a:t>. Extensional semantics     </a:t>
            </a:r>
            <a:endParaRPr lang="en-US" sz="2400" dirty="0">
              <a:solidFill>
                <a:schemeClr val="accent2"/>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a:buNone/>
                </a:pPr>
                <a:r>
                  <a:rPr lang="en-US" sz="1800" dirty="0" smtClean="0"/>
                  <a:t>	</a:t>
                </a:r>
              </a:p>
              <a:p>
                <a:pPr>
                  <a:buNone/>
                </a:pPr>
                <a:r>
                  <a:rPr lang="en-US" sz="1800" dirty="0"/>
                  <a:t>	</a:t>
                </a:r>
                <a:r>
                  <a:rPr lang="en-US" sz="1800" dirty="0" smtClean="0"/>
                  <a:t>The simplest model for meaning will (i) identify sentence meanings with truth-conditions and (ii) reduce the factors on which truth-value depends to nil. This means that the semantic values of sentences are truth-values. We can then take the semantic values of proper names </a:t>
                </a:r>
                <a:r>
                  <a:rPr lang="en-US" sz="1800" dirty="0" smtClean="0"/>
                  <a:t>(</a:t>
                </a:r>
                <a:r>
                  <a:rPr lang="en-US" sz="1800" i="1" dirty="0" smtClean="0"/>
                  <a:t>PN</a:t>
                </a:r>
                <a:r>
                  <a:rPr lang="en-US" sz="1800" dirty="0" smtClean="0"/>
                  <a:t>) to </a:t>
                </a:r>
                <a:r>
                  <a:rPr lang="en-US" sz="1800" dirty="0" smtClean="0"/>
                  <a:t>be their bearers and the semantic values of common nouns </a:t>
                </a:r>
                <a:r>
                  <a:rPr lang="en-US" sz="1800" dirty="0" smtClean="0"/>
                  <a:t>(</a:t>
                </a:r>
                <a:r>
                  <a:rPr lang="en-US" sz="1800" i="1" dirty="0" smtClean="0"/>
                  <a:t>CN</a:t>
                </a:r>
                <a:r>
                  <a:rPr lang="en-US" sz="1800" dirty="0" smtClean="0"/>
                  <a:t>) the </a:t>
                </a:r>
                <a:r>
                  <a:rPr lang="en-US" sz="1800" dirty="0" smtClean="0"/>
                  <a:t>things of which they can be truly predicated.</a:t>
                </a:r>
              </a:p>
              <a:p>
                <a:pPr>
                  <a:buNone/>
                </a:pPr>
                <a:endParaRPr lang="en-US" sz="1800" dirty="0"/>
              </a:p>
              <a:p>
                <a:pPr>
                  <a:buNone/>
                </a:pPr>
                <a:r>
                  <a:rPr lang="en-US" sz="1800" dirty="0" smtClean="0"/>
                  <a:t>	</a:t>
                </a:r>
                <a14:m>
                  <m:oMath xmlns:m="http://schemas.openxmlformats.org/officeDocument/2006/math">
                    <m:d>
                      <m:dPr>
                        <m:begChr m:val="⟦"/>
                        <m:endChr m:val="⟧"/>
                        <m:ctrlPr>
                          <a:rPr lang="en-US" sz="1800" i="1" smtClean="0">
                            <a:latin typeface="Cambria Math" panose="02040503050406030204" pitchFamily="18" charset="0"/>
                          </a:rPr>
                        </m:ctrlPr>
                      </m:dPr>
                      <m:e>
                        <m:r>
                          <m:rPr>
                            <m:sty m:val="p"/>
                          </m:rPr>
                          <a:rPr lang="en-US" sz="1800" b="0" i="0" smtClean="0">
                            <a:solidFill>
                              <a:schemeClr val="accent3"/>
                            </a:solidFill>
                            <a:latin typeface="Cambria Math" panose="02040503050406030204" pitchFamily="18" charset="0"/>
                          </a:rPr>
                          <m:t>Lea</m:t>
                        </m:r>
                      </m:e>
                    </m:d>
                    <m:r>
                      <a:rPr lang="en-US" sz="1800" b="0" i="1" smtClean="0">
                        <a:latin typeface="Cambria Math" panose="02040503050406030204" pitchFamily="18" charset="0"/>
                      </a:rPr>
                      <m:t>=</m:t>
                    </m:r>
                    <m:r>
                      <m:rPr>
                        <m:sty m:val="p"/>
                      </m:rPr>
                      <a:rPr lang="en-US" sz="1800" b="0" i="0" smtClean="0">
                        <a:latin typeface="Cambria Math" panose="02040503050406030204" pitchFamily="18" charset="0"/>
                      </a:rPr>
                      <m:t>Lea</m:t>
                    </m:r>
                  </m:oMath>
                </a14:m>
                <a:endParaRPr lang="en-US" sz="1800" b="0" dirty="0" smtClean="0"/>
              </a:p>
              <a:p>
                <a:pPr>
                  <a:buNone/>
                </a:pPr>
                <a:r>
                  <a:rPr lang="en-US" sz="1800" dirty="0" smtClean="0"/>
                  <a:t>	</a:t>
                </a:r>
                <a14:m>
                  <m:oMath xmlns:m="http://schemas.openxmlformats.org/officeDocument/2006/math">
                    <m:d>
                      <m:dPr>
                        <m:begChr m:val="⟦"/>
                        <m:endChr m:val="⟧"/>
                        <m:ctrlPr>
                          <a:rPr lang="en-US" sz="1800" i="1" smtClean="0">
                            <a:latin typeface="Cambria Math" panose="02040503050406030204" pitchFamily="18" charset="0"/>
                          </a:rPr>
                        </m:ctrlPr>
                      </m:dPr>
                      <m:e>
                        <m:r>
                          <m:rPr>
                            <m:sty m:val="p"/>
                          </m:rPr>
                          <a:rPr lang="en-US" sz="1800" b="0" i="0" smtClean="0">
                            <a:solidFill>
                              <a:schemeClr val="accent3"/>
                            </a:solidFill>
                            <a:latin typeface="Cambria Math" panose="02040503050406030204" pitchFamily="18" charset="0"/>
                          </a:rPr>
                          <m:t>orthodontist</m:t>
                        </m:r>
                      </m:e>
                    </m:d>
                    <m:r>
                      <a:rPr lang="en-US" sz="1800" b="0" i="1" smtClean="0">
                        <a:latin typeface="Cambria Math" panose="02040503050406030204" pitchFamily="18" charset="0"/>
                      </a:rPr>
                      <m:t>= </m:t>
                    </m:r>
                    <m:d>
                      <m:dPr>
                        <m:begChr m:val="{"/>
                        <m:endChr m:val="}"/>
                        <m:ctrlPr>
                          <a:rPr lang="en-US" sz="1800" b="0" i="1" smtClean="0">
                            <a:latin typeface="Cambria Math" panose="02040503050406030204" pitchFamily="18" charset="0"/>
                          </a:rPr>
                        </m:ctrlPr>
                      </m:dPr>
                      <m:e>
                        <m:r>
                          <m:rPr>
                            <m:sty m:val="p"/>
                          </m:rPr>
                          <a:rPr lang="en-US" sz="1800" b="0" i="0" smtClean="0">
                            <a:latin typeface="Cambria Math" panose="02040503050406030204" pitchFamily="18" charset="0"/>
                          </a:rPr>
                          <m:t>x</m:t>
                        </m:r>
                        <m:r>
                          <a:rPr lang="en-US" sz="1800" b="0" i="0" smtClean="0">
                            <a:latin typeface="Cambria Math" panose="02040503050406030204" pitchFamily="18" charset="0"/>
                          </a:rPr>
                          <m:t>:</m:t>
                        </m:r>
                        <m:r>
                          <m:rPr>
                            <m:sty m:val="p"/>
                          </m:rPr>
                          <a:rPr lang="en-US" sz="1800" b="0" i="0" smtClean="0">
                            <a:latin typeface="Cambria Math" panose="02040503050406030204" pitchFamily="18" charset="0"/>
                          </a:rPr>
                          <m:t>x</m:t>
                        </m:r>
                        <m:r>
                          <a:rPr lang="en-US" sz="1800" b="0" i="0" smtClean="0">
                            <a:latin typeface="Cambria Math" panose="02040503050406030204" pitchFamily="18" charset="0"/>
                          </a:rPr>
                          <m:t> </m:t>
                        </m:r>
                        <m:r>
                          <m:rPr>
                            <m:sty m:val="p"/>
                          </m:rPr>
                          <a:rPr lang="en-US" sz="1800" b="0" i="0" smtClean="0">
                            <a:latin typeface="Cambria Math" panose="02040503050406030204" pitchFamily="18" charset="0"/>
                          </a:rPr>
                          <m:t>is</m:t>
                        </m:r>
                        <m:r>
                          <a:rPr lang="en-US" sz="1800" b="0" i="0" smtClean="0">
                            <a:latin typeface="Cambria Math" panose="02040503050406030204" pitchFamily="18" charset="0"/>
                          </a:rPr>
                          <m:t> </m:t>
                        </m:r>
                        <m:r>
                          <m:rPr>
                            <m:sty m:val="p"/>
                          </m:rPr>
                          <a:rPr lang="en-US" sz="1800" b="0" i="0" smtClean="0">
                            <a:latin typeface="Cambria Math" panose="02040503050406030204" pitchFamily="18" charset="0"/>
                          </a:rPr>
                          <m:t>an</m:t>
                        </m:r>
                        <m:r>
                          <a:rPr lang="en-US" sz="1800" b="0" i="0" smtClean="0">
                            <a:latin typeface="Cambria Math" panose="02040503050406030204" pitchFamily="18" charset="0"/>
                          </a:rPr>
                          <m:t> </m:t>
                        </m:r>
                        <m:r>
                          <m:rPr>
                            <m:sty m:val="p"/>
                          </m:rPr>
                          <a:rPr lang="en-US" sz="1800" b="0" i="0" smtClean="0">
                            <a:latin typeface="Cambria Math" panose="02040503050406030204" pitchFamily="18" charset="0"/>
                          </a:rPr>
                          <m:t>orthodontist</m:t>
                        </m:r>
                      </m:e>
                    </m:d>
                  </m:oMath>
                </a14:m>
                <a:endParaRPr lang="en-US" sz="1800" dirty="0" smtClean="0"/>
              </a:p>
              <a:p>
                <a:pPr>
                  <a:buNone/>
                </a:pPr>
                <a:r>
                  <a:rPr lang="en-US" sz="1800" dirty="0" smtClean="0"/>
                  <a:t>	</a:t>
                </a:r>
                <a14:m>
                  <m:oMath xmlns:m="http://schemas.openxmlformats.org/officeDocument/2006/math">
                    <m:d>
                      <m:dPr>
                        <m:begChr m:val="⟦"/>
                        <m:endChr m:val="⟧"/>
                        <m:ctrlPr>
                          <a:rPr lang="en-US" sz="1800" i="1" smtClean="0">
                            <a:latin typeface="Cambria Math" panose="02040503050406030204" pitchFamily="18" charset="0"/>
                          </a:rPr>
                        </m:ctrlPr>
                      </m:dPr>
                      <m:e>
                        <m:sSub>
                          <m:sSubPr>
                            <m:ctrlPr>
                              <a:rPr lang="en-US" sz="1800" i="1" smtClean="0">
                                <a:latin typeface="Cambria Math" panose="02040503050406030204" pitchFamily="18" charset="0"/>
                              </a:rPr>
                            </m:ctrlPr>
                          </m:sSubPr>
                          <m:e>
                            <m:r>
                              <a:rPr lang="en-US" sz="1800" b="0" i="1" smtClean="0">
                                <a:latin typeface="Cambria Math" panose="02040503050406030204" pitchFamily="18" charset="0"/>
                              </a:rPr>
                              <m:t>[</m:t>
                            </m:r>
                          </m:e>
                          <m:sub>
                            <m:r>
                              <a:rPr lang="en-US" sz="1800" b="0" i="1" smtClean="0">
                                <a:latin typeface="Cambria Math" panose="02040503050406030204" pitchFamily="18" charset="0"/>
                              </a:rPr>
                              <m:t>𝑉𝑃</m:t>
                            </m:r>
                          </m:sub>
                        </m:sSub>
                        <m:r>
                          <m:rPr>
                            <m:sty m:val="p"/>
                          </m:rPr>
                          <a:rPr lang="en-US" sz="1800">
                            <a:solidFill>
                              <a:schemeClr val="accent3"/>
                            </a:solidFill>
                            <a:latin typeface="Cambria Math" panose="02040503050406030204" pitchFamily="18" charset="0"/>
                          </a:rPr>
                          <m:t>is</m:t>
                        </m:r>
                        <m:r>
                          <a:rPr lang="en-US" sz="1800">
                            <a:solidFill>
                              <a:schemeClr val="accent3"/>
                            </a:solidFill>
                            <a:latin typeface="Cambria Math" panose="02040503050406030204" pitchFamily="18" charset="0"/>
                          </a:rPr>
                          <m:t> </m:t>
                        </m:r>
                        <m:r>
                          <m:rPr>
                            <m:sty m:val="p"/>
                          </m:rPr>
                          <a:rPr lang="en-US" sz="1800">
                            <a:solidFill>
                              <a:schemeClr val="accent3"/>
                            </a:solidFill>
                            <a:latin typeface="Cambria Math" panose="02040503050406030204" pitchFamily="18" charset="0"/>
                          </a:rPr>
                          <m:t>a</m:t>
                        </m:r>
                        <m:d>
                          <m:dPr>
                            <m:ctrlPr>
                              <a:rPr lang="en-US" sz="1800" i="1">
                                <a:solidFill>
                                  <a:schemeClr val="accent3"/>
                                </a:solidFill>
                                <a:latin typeface="Cambria Math" panose="02040503050406030204" pitchFamily="18" charset="0"/>
                              </a:rPr>
                            </m:ctrlPr>
                          </m:dPr>
                          <m:e>
                            <m:r>
                              <m:rPr>
                                <m:sty m:val="p"/>
                              </m:rPr>
                              <a:rPr lang="en-US" sz="1800">
                                <a:solidFill>
                                  <a:schemeClr val="accent3"/>
                                </a:solidFill>
                                <a:latin typeface="Cambria Math" panose="02040503050406030204" pitchFamily="18" charset="0"/>
                              </a:rPr>
                              <m:t>n</m:t>
                            </m:r>
                          </m:e>
                        </m:d>
                        <m:r>
                          <a:rPr lang="en-US" sz="1800" i="1">
                            <a:latin typeface="Cambria Math" panose="02040503050406030204" pitchFamily="18" charset="0"/>
                          </a:rPr>
                          <m:t> </m:t>
                        </m:r>
                        <m:r>
                          <a:rPr lang="en-US" sz="1800" i="1">
                            <a:latin typeface="Cambria Math" panose="02040503050406030204" pitchFamily="18" charset="0"/>
                          </a:rPr>
                          <m:t>𝐶𝑁</m:t>
                        </m:r>
                        <m:r>
                          <a:rPr lang="en-US" sz="1800" b="0" i="1" smtClean="0">
                            <a:latin typeface="Cambria Math" panose="02040503050406030204" pitchFamily="18" charset="0"/>
                          </a:rPr>
                          <m:t>]</m:t>
                        </m:r>
                      </m:e>
                    </m:d>
                    <m:r>
                      <a:rPr lang="en-US" sz="1800" b="0" i="1" smtClean="0">
                        <a:latin typeface="Cambria Math" panose="02040503050406030204" pitchFamily="18" charset="0"/>
                      </a:rPr>
                      <m:t>= </m:t>
                    </m:r>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𝐶𝑁</m:t>
                        </m:r>
                      </m:e>
                    </m:d>
                  </m:oMath>
                </a14:m>
                <a:endParaRPr lang="en-US" sz="1800" dirty="0" smtClean="0"/>
              </a:p>
              <a:p>
                <a:pPr>
                  <a:buNone/>
                </a:pPr>
                <a:r>
                  <a:rPr lang="en-US" sz="1800" dirty="0"/>
                  <a:t>	</a:t>
                </a:r>
                <a14:m>
                  <m:oMath xmlns:m="http://schemas.openxmlformats.org/officeDocument/2006/math">
                    <m:d>
                      <m:dPr>
                        <m:begChr m:val="⟦"/>
                        <m:endChr m:val="⟧"/>
                        <m:ctrlPr>
                          <a:rPr lang="en-US" sz="1800" i="1" smtClean="0">
                            <a:latin typeface="Cambria Math" panose="02040503050406030204" pitchFamily="18" charset="0"/>
                          </a:rPr>
                        </m:ctrlPr>
                      </m:dPr>
                      <m:e>
                        <m:r>
                          <a:rPr lang="en-US" sz="1800" b="0" i="1" smtClean="0">
                            <a:latin typeface="Cambria Math" panose="02040503050406030204" pitchFamily="18" charset="0"/>
                          </a:rPr>
                          <m:t>𝑃𝑁</m:t>
                        </m:r>
                        <m:r>
                          <a:rPr lang="en-US" sz="1800" b="0" i="1" smtClean="0">
                            <a:latin typeface="Cambria Math" panose="02040503050406030204" pitchFamily="18" charset="0"/>
                          </a:rPr>
                          <m:t> </m:t>
                        </m:r>
                        <m:r>
                          <a:rPr lang="en-US" sz="1800" b="0" i="1" smtClean="0">
                            <a:latin typeface="Cambria Math" panose="02040503050406030204" pitchFamily="18" charset="0"/>
                          </a:rPr>
                          <m:t>𝑉𝑃</m:t>
                        </m:r>
                      </m:e>
                    </m:d>
                    <m:r>
                      <a:rPr lang="en-US" sz="1800" b="0" i="1" smtClean="0">
                        <a:latin typeface="Cambria Math" panose="02040503050406030204" pitchFamily="18" charset="0"/>
                      </a:rPr>
                      <m:t>=</m:t>
                    </m:r>
                    <m:r>
                      <m:rPr>
                        <m:sty m:val="p"/>
                      </m:rPr>
                      <a:rPr lang="en-US" sz="1800" b="0" i="0" smtClean="0">
                        <a:latin typeface="Cambria Math" panose="02040503050406030204" pitchFamily="18" charset="0"/>
                      </a:rPr>
                      <m:t>true</m:t>
                    </m:r>
                    <m:r>
                      <a:rPr lang="en-US" sz="1800" b="0" i="0" smtClean="0">
                        <a:latin typeface="Cambria Math" panose="02040503050406030204" pitchFamily="18" charset="0"/>
                      </a:rPr>
                      <m:t> </m:t>
                    </m:r>
                    <m:r>
                      <m:rPr>
                        <m:sty m:val="p"/>
                      </m:rPr>
                      <a:rPr lang="en-US" sz="1800" b="0" i="0" smtClean="0">
                        <a:latin typeface="Cambria Math" panose="02040503050406030204" pitchFamily="18" charset="0"/>
                      </a:rPr>
                      <m:t>if</m:t>
                    </m:r>
                    <m:r>
                      <a:rPr lang="en-US" sz="1800" b="0" i="0" smtClean="0">
                        <a:latin typeface="Cambria Math" panose="02040503050406030204" pitchFamily="18" charset="0"/>
                      </a:rPr>
                      <m:t> </m:t>
                    </m:r>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𝑃𝑁</m:t>
                        </m:r>
                      </m:e>
                    </m:d>
                    <m:r>
                      <a:rPr lang="en-US" sz="1800" b="0" i="1" smtClean="0">
                        <a:latin typeface="Cambria Math" panose="02040503050406030204" pitchFamily="18" charset="0"/>
                        <a:ea typeface="Cambria Math" panose="02040503050406030204" pitchFamily="18" charset="0"/>
                      </a:rPr>
                      <m:t>∈</m:t>
                    </m:r>
                    <m:d>
                      <m:dPr>
                        <m:begChr m:val="⟦"/>
                        <m:endChr m:val="⟧"/>
                        <m:ctrlPr>
                          <a:rPr lang="en-US" sz="1800" b="0" i="1" smtClean="0">
                            <a:latin typeface="Cambria Math" panose="02040503050406030204" pitchFamily="18" charset="0"/>
                          </a:rPr>
                        </m:ctrlPr>
                      </m:dPr>
                      <m:e>
                        <m:r>
                          <a:rPr lang="en-US" sz="1800" b="0" i="1" smtClean="0">
                            <a:latin typeface="Cambria Math" panose="02040503050406030204" pitchFamily="18" charset="0"/>
                          </a:rPr>
                          <m:t>𝐶𝑁</m:t>
                        </m:r>
                      </m:e>
                    </m:d>
                    <m:r>
                      <a:rPr lang="en-US" sz="1800" b="0" i="1" smtClean="0">
                        <a:latin typeface="Cambria Math" panose="02040503050406030204" pitchFamily="18" charset="0"/>
                      </a:rPr>
                      <m:t>,</m:t>
                    </m:r>
                    <m:r>
                      <a:rPr lang="en-US" sz="1800" b="0" i="0" smtClean="0">
                        <a:latin typeface="Cambria Math" panose="02040503050406030204" pitchFamily="18" charset="0"/>
                      </a:rPr>
                      <m:t> </m:t>
                    </m:r>
                    <m:r>
                      <m:rPr>
                        <m:sty m:val="p"/>
                      </m:rPr>
                      <a:rPr lang="en-US" sz="1800" b="0" i="0" smtClean="0">
                        <a:latin typeface="Cambria Math" panose="02040503050406030204" pitchFamily="18" charset="0"/>
                      </a:rPr>
                      <m:t>false</m:t>
                    </m:r>
                    <m:r>
                      <a:rPr lang="en-US" sz="1800" b="0" i="0" smtClean="0">
                        <a:latin typeface="Cambria Math" panose="02040503050406030204" pitchFamily="18" charset="0"/>
                      </a:rPr>
                      <m:t> </m:t>
                    </m:r>
                    <m:r>
                      <m:rPr>
                        <m:sty m:val="p"/>
                      </m:rPr>
                      <a:rPr lang="en-US" sz="1800" b="0" i="0" smtClean="0">
                        <a:latin typeface="Cambria Math" panose="02040503050406030204" pitchFamily="18" charset="0"/>
                      </a:rPr>
                      <m:t>otherwise</m:t>
                    </m:r>
                    <m:r>
                      <a:rPr lang="en-US" sz="1800" b="0" i="0" smtClean="0">
                        <a:latin typeface="Cambria Math" panose="02040503050406030204" pitchFamily="18" charset="0"/>
                      </a:rPr>
                      <m:t> </m:t>
                    </m:r>
                  </m:oMath>
                </a14:m>
                <a:endParaRPr lang="en-US" sz="1800" dirty="0" smtClean="0"/>
              </a:p>
              <a:p>
                <a:pPr>
                  <a:buNone/>
                </a:pPr>
                <a:r>
                  <a:rPr lang="en-US" sz="1800" dirty="0"/>
                  <a:t>	</a:t>
                </a:r>
                <a:endParaRPr lang="en-US" sz="1800" dirty="0" smtClean="0"/>
              </a:p>
              <a:p>
                <a:pPr>
                  <a:buNone/>
                </a:pPr>
                <a:endParaRPr lang="en-US" sz="1800" dirty="0"/>
              </a:p>
              <a:p>
                <a:pPr>
                  <a:buNone/>
                </a:pPr>
                <a:endParaRPr lang="en-US" sz="18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r="-103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0B7AB74A-78F1-4675-A8E8-E488FAD48092}" type="slidenum">
              <a:rPr lang="en-US" smtClean="0"/>
              <a:pPr/>
              <a:t>13</a:t>
            </a:fld>
            <a:endParaRPr lang="en-US" dirty="0"/>
          </a:p>
        </p:txBody>
      </p:sp>
    </p:spTree>
    <p:extLst>
      <p:ext uri="{BB962C8B-B14F-4D97-AF65-F5344CB8AC3E}">
        <p14:creationId xmlns:p14="http://schemas.microsoft.com/office/powerpoint/2010/main" val="36860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4</a:t>
            </a:r>
            <a:r>
              <a:rPr lang="en-US" sz="1800" dirty="0" smtClean="0">
                <a:solidFill>
                  <a:schemeClr val="accent2"/>
                </a:solidFill>
              </a:rPr>
              <a:t>. The substitution argument      </a:t>
            </a:r>
            <a:endParaRPr lang="en-US" sz="2400" dirty="0">
              <a:solidFill>
                <a:schemeClr val="accent2"/>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buNone/>
                </a:pPr>
                <a:r>
                  <a:rPr lang="en-US" sz="1800" dirty="0" smtClean="0"/>
                  <a:t>	</a:t>
                </a:r>
                <a:endParaRPr lang="en-US" sz="1800" dirty="0"/>
              </a:p>
              <a:p>
                <a:pPr>
                  <a:buNone/>
                </a:pPr>
                <a:r>
                  <a:rPr lang="en-US" sz="1800" dirty="0" smtClean="0"/>
                  <a:t>	Suppose all and only orthodontists are insomniac</a:t>
                </a:r>
                <a:r>
                  <a:rPr lang="en-US" sz="1800" dirty="0"/>
                  <a:t>s</a:t>
                </a:r>
                <a:r>
                  <a:rPr lang="en-US" sz="1800" dirty="0" smtClean="0"/>
                  <a:t>. Then, if we use extensional semantics, </a:t>
                </a:r>
                <a14:m>
                  <m:oMath xmlns:m="http://schemas.openxmlformats.org/officeDocument/2006/math">
                    <m:d>
                      <m:dPr>
                        <m:begChr m:val="⟦"/>
                        <m:endChr m:val="⟧"/>
                        <m:ctrlPr>
                          <a:rPr lang="en-US" sz="1800" i="1" smtClean="0">
                            <a:latin typeface="Cambria Math" panose="02040503050406030204" pitchFamily="18" charset="0"/>
                          </a:rPr>
                        </m:ctrlPr>
                      </m:dPr>
                      <m:e>
                        <m:r>
                          <m:rPr>
                            <m:sty m:val="p"/>
                          </m:rPr>
                          <a:rPr lang="en-US" sz="1800" b="0" i="0" smtClean="0">
                            <a:solidFill>
                              <a:schemeClr val="accent3"/>
                            </a:solidFill>
                            <a:latin typeface="Cambria Math" panose="02040503050406030204" pitchFamily="18" charset="0"/>
                          </a:rPr>
                          <m:t>orthodontist</m:t>
                        </m:r>
                      </m:e>
                    </m:d>
                    <m:r>
                      <a:rPr lang="en-US" sz="1800" b="0" i="1" smtClean="0">
                        <a:latin typeface="Cambria Math" panose="02040503050406030204" pitchFamily="18" charset="0"/>
                      </a:rPr>
                      <m:t>=</m:t>
                    </m:r>
                    <m:d>
                      <m:dPr>
                        <m:begChr m:val="⟦"/>
                        <m:endChr m:val="⟧"/>
                        <m:ctrlPr>
                          <a:rPr lang="en-US" sz="1800" b="0" i="1" smtClean="0">
                            <a:latin typeface="Cambria Math" panose="02040503050406030204" pitchFamily="18" charset="0"/>
                          </a:rPr>
                        </m:ctrlPr>
                      </m:dPr>
                      <m:e>
                        <m:r>
                          <m:rPr>
                            <m:sty m:val="p"/>
                          </m:rPr>
                          <a:rPr lang="en-US" sz="1800" b="0" i="0" smtClean="0">
                            <a:solidFill>
                              <a:schemeClr val="accent3"/>
                            </a:solidFill>
                            <a:latin typeface="Cambria Math" panose="02040503050406030204" pitchFamily="18" charset="0"/>
                          </a:rPr>
                          <m:t>insomniac</m:t>
                        </m:r>
                      </m:e>
                    </m:d>
                  </m:oMath>
                </a14:m>
                <a:r>
                  <a:rPr lang="en-US" sz="1800" dirty="0" smtClean="0"/>
                  <a:t>. But if on </a:t>
                </a:r>
                <a:r>
                  <a:rPr lang="en-US" sz="1800" dirty="0"/>
                  <a:t>some exoplanet in a far-away galaxy, or at some </a:t>
                </a:r>
                <a:r>
                  <a:rPr lang="en-US" sz="1800" dirty="0" smtClean="0"/>
                  <a:t>forgotten time </a:t>
                </a:r>
                <a:r>
                  <a:rPr lang="en-US" sz="1800" dirty="0"/>
                  <a:t>in ancient past, or in some bizarre possible world there happens to </a:t>
                </a:r>
                <a:r>
                  <a:rPr lang="en-US" sz="1800" dirty="0" smtClean="0"/>
                  <a:t>be an </a:t>
                </a:r>
                <a:r>
                  <a:rPr lang="en-US" sz="1800" dirty="0"/>
                  <a:t>orthodontist who sleeps </a:t>
                </a:r>
                <a:r>
                  <a:rPr lang="en-US" sz="1800" dirty="0" smtClean="0"/>
                  <a:t>well then </a:t>
                </a:r>
                <a:r>
                  <a:rPr lang="en-US" sz="1800" dirty="0"/>
                  <a:t>substituting </a:t>
                </a:r>
                <a:r>
                  <a:rPr lang="en-US" sz="1800" dirty="0" smtClean="0">
                    <a:solidFill>
                      <a:schemeClr val="accent3"/>
                    </a:solidFill>
                  </a:rPr>
                  <a:t>insomniac</a:t>
                </a:r>
                <a:r>
                  <a:rPr lang="en-US" sz="1800" dirty="0" smtClean="0"/>
                  <a:t> for </a:t>
                </a:r>
                <a:r>
                  <a:rPr lang="en-US" sz="1800" dirty="0"/>
                  <a:t>one of the occurrences of </a:t>
                </a:r>
                <a:r>
                  <a:rPr lang="en-US" sz="1800" dirty="0" smtClean="0">
                    <a:solidFill>
                      <a:schemeClr val="accent3"/>
                    </a:solidFill>
                  </a:rPr>
                  <a:t>orthodontist</a:t>
                </a:r>
                <a:r>
                  <a:rPr lang="en-US" sz="1800" dirty="0" smtClean="0"/>
                  <a:t> </a:t>
                </a:r>
                <a:r>
                  <a:rPr lang="en-US" sz="1800" dirty="0"/>
                  <a:t>in </a:t>
                </a:r>
                <a:r>
                  <a:rPr lang="en-US" sz="1800" dirty="0" smtClean="0"/>
                  <a:t>(1)-(3) </a:t>
                </a:r>
                <a:r>
                  <a:rPr lang="en-US" sz="1800" dirty="0"/>
                  <a:t>changes these false sentences into true ones. </a:t>
                </a:r>
              </a:p>
              <a:p>
                <a:pPr>
                  <a:buNone/>
                </a:pPr>
                <a:endParaRPr lang="en-US" sz="1800" dirty="0" smtClean="0"/>
              </a:p>
              <a:p>
                <a:pPr marL="109728" indent="0">
                  <a:buNone/>
                </a:pPr>
                <a:r>
                  <a:rPr lang="en-US" sz="1800" dirty="0" smtClean="0"/>
                  <a:t>(1)	</a:t>
                </a:r>
                <a:r>
                  <a:rPr lang="en-US" sz="1800" dirty="0" smtClean="0">
                    <a:solidFill>
                      <a:schemeClr val="accent3"/>
                    </a:solidFill>
                  </a:rPr>
                  <a:t>Somewhere</a:t>
                </a:r>
                <a:r>
                  <a:rPr lang="en-US" sz="1800" dirty="0">
                    <a:solidFill>
                      <a:schemeClr val="accent3"/>
                    </a:solidFill>
                  </a:rPr>
                  <a:t>, there is </a:t>
                </a:r>
                <a:r>
                  <a:rPr lang="en-US" sz="1800" dirty="0" smtClean="0">
                    <a:solidFill>
                      <a:schemeClr val="accent3"/>
                    </a:solidFill>
                  </a:rPr>
                  <a:t>a orthodontist </a:t>
                </a:r>
                <a:r>
                  <a:rPr lang="en-US" sz="1800" dirty="0">
                    <a:solidFill>
                      <a:schemeClr val="accent3"/>
                    </a:solidFill>
                  </a:rPr>
                  <a:t>who is not a </a:t>
                </a:r>
                <a:r>
                  <a:rPr lang="en-US" sz="1800" dirty="0" smtClean="0">
                    <a:solidFill>
                      <a:schemeClr val="accent3"/>
                    </a:solidFill>
                  </a:rPr>
                  <a:t>orthodontist</a:t>
                </a:r>
              </a:p>
              <a:p>
                <a:pPr marL="109728" indent="0">
                  <a:buNone/>
                </a:pPr>
                <a:r>
                  <a:rPr lang="en-US" sz="1800" dirty="0" smtClean="0"/>
                  <a:t>(2)	</a:t>
                </a:r>
                <a:r>
                  <a:rPr lang="en-US" sz="1800" dirty="0" smtClean="0">
                    <a:solidFill>
                      <a:schemeClr val="accent3"/>
                    </a:solidFill>
                  </a:rPr>
                  <a:t>Once</a:t>
                </a:r>
                <a:r>
                  <a:rPr lang="en-US" sz="1800" dirty="0">
                    <a:solidFill>
                      <a:schemeClr val="accent3"/>
                    </a:solidFill>
                  </a:rPr>
                  <a:t>, there was a orthodontist </a:t>
                </a:r>
                <a:r>
                  <a:rPr lang="en-US" sz="1800" dirty="0" smtClean="0">
                    <a:solidFill>
                      <a:schemeClr val="accent3"/>
                    </a:solidFill>
                  </a:rPr>
                  <a:t>who was </a:t>
                </a:r>
                <a:r>
                  <a:rPr lang="en-US" sz="1800" dirty="0">
                    <a:solidFill>
                      <a:schemeClr val="accent3"/>
                    </a:solidFill>
                  </a:rPr>
                  <a:t>not a </a:t>
                </a:r>
                <a:r>
                  <a:rPr lang="en-US" sz="1800" dirty="0" smtClean="0">
                    <a:solidFill>
                      <a:schemeClr val="accent3"/>
                    </a:solidFill>
                  </a:rPr>
                  <a:t>orthodontist</a:t>
                </a:r>
              </a:p>
              <a:p>
                <a:pPr marL="109728" indent="0">
                  <a:buNone/>
                </a:pPr>
                <a:r>
                  <a:rPr lang="en-US" sz="1800" dirty="0" smtClean="0"/>
                  <a:t>(3)	</a:t>
                </a:r>
                <a:r>
                  <a:rPr lang="en-US" sz="1800" dirty="0" smtClean="0">
                    <a:solidFill>
                      <a:schemeClr val="accent3"/>
                    </a:solidFill>
                  </a:rPr>
                  <a:t>Possibly</a:t>
                </a:r>
                <a:r>
                  <a:rPr lang="en-US" sz="1800" dirty="0">
                    <a:solidFill>
                      <a:schemeClr val="accent3"/>
                    </a:solidFill>
                  </a:rPr>
                  <a:t>, there might be a orthodontist who is </a:t>
                </a:r>
                <a:r>
                  <a:rPr lang="en-US" sz="1800" dirty="0" smtClean="0">
                    <a:solidFill>
                      <a:schemeClr val="accent3"/>
                    </a:solidFill>
                  </a:rPr>
                  <a:t>not a orthodontist</a:t>
                </a:r>
              </a:p>
              <a:p>
                <a:pPr>
                  <a:buNone/>
                </a:pPr>
                <a:endParaRPr lang="en-US" sz="1800" dirty="0" smtClean="0"/>
              </a:p>
              <a:p>
                <a:pPr>
                  <a:buNone/>
                </a:pPr>
                <a:r>
                  <a:rPr lang="en-US" sz="1800" dirty="0"/>
                  <a:t>	</a:t>
                </a:r>
                <a:r>
                  <a:rPr lang="en-US" sz="1800" dirty="0" smtClean="0"/>
                  <a:t>These are violations of compositionality, so we need semantic values richer than extensions. </a:t>
                </a:r>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r="-370"/>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0B7AB74A-78F1-4675-A8E8-E488FAD48092}" type="slidenum">
              <a:rPr lang="en-US" smtClean="0"/>
              <a:pPr/>
              <a:t>14</a:t>
            </a:fld>
            <a:endParaRPr lang="en-US" dirty="0"/>
          </a:p>
        </p:txBody>
      </p:sp>
    </p:spTree>
    <p:extLst>
      <p:ext uri="{BB962C8B-B14F-4D97-AF65-F5344CB8AC3E}">
        <p14:creationId xmlns:p14="http://schemas.microsoft.com/office/powerpoint/2010/main" val="363525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5</a:t>
            </a:r>
            <a:r>
              <a:rPr lang="en-US" sz="1800" dirty="0" smtClean="0">
                <a:solidFill>
                  <a:schemeClr val="accent2"/>
                </a:solidFill>
              </a:rPr>
              <a:t>. Metaphysical presuppositions      </a:t>
            </a:r>
            <a:endParaRPr lang="en-US" sz="2400" dirty="0">
              <a:solidFill>
                <a:schemeClr val="accent2"/>
              </a:solidFill>
            </a:endParaRPr>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	</a:t>
            </a:r>
            <a:endParaRPr lang="en-US" sz="1800" dirty="0"/>
          </a:p>
          <a:p>
            <a:pPr>
              <a:buNone/>
            </a:pPr>
            <a:r>
              <a:rPr lang="en-US" sz="1800" dirty="0" smtClean="0">
                <a:solidFill>
                  <a:srgbClr val="C00000"/>
                </a:solidFill>
              </a:rPr>
              <a:t>	</a:t>
            </a:r>
            <a:r>
              <a:rPr lang="en-US" sz="1900" dirty="0" smtClean="0">
                <a:solidFill>
                  <a:srgbClr val="C00000"/>
                </a:solidFill>
              </a:rPr>
              <a:t>Objection</a:t>
            </a:r>
            <a:r>
              <a:rPr lang="en-US" sz="1900" dirty="0">
                <a:solidFill>
                  <a:srgbClr val="C00000"/>
                </a:solidFill>
              </a:rPr>
              <a:t>: </a:t>
            </a:r>
            <a:r>
              <a:rPr lang="en-US" sz="1900" dirty="0"/>
              <a:t>Many would complain that </a:t>
            </a:r>
            <a:r>
              <a:rPr lang="en-US" sz="1900" dirty="0" smtClean="0"/>
              <a:t>if </a:t>
            </a:r>
            <a:r>
              <a:rPr lang="en-US" sz="1900" dirty="0"/>
              <a:t>there is a </a:t>
            </a:r>
            <a:r>
              <a:rPr lang="en-US" sz="1900" dirty="0" smtClean="0"/>
              <a:t>orthodontist who </a:t>
            </a:r>
            <a:r>
              <a:rPr lang="en-US" sz="1900" dirty="0"/>
              <a:t>is not an insomniac, no matter how far away, </a:t>
            </a:r>
            <a:r>
              <a:rPr lang="en-US" sz="1900" dirty="0" smtClean="0">
                <a:solidFill>
                  <a:schemeClr val="accent3"/>
                </a:solidFill>
              </a:rPr>
              <a:t>orthodontist</a:t>
            </a:r>
            <a:r>
              <a:rPr lang="en-US" sz="1900" dirty="0" smtClean="0"/>
              <a:t> and </a:t>
            </a:r>
            <a:r>
              <a:rPr lang="en-US" sz="1900" dirty="0" smtClean="0">
                <a:solidFill>
                  <a:schemeClr val="accent3"/>
                </a:solidFill>
              </a:rPr>
              <a:t>insomniac</a:t>
            </a:r>
            <a:r>
              <a:rPr lang="en-US" sz="1900" dirty="0" smtClean="0"/>
              <a:t> </a:t>
            </a:r>
            <a:r>
              <a:rPr lang="en-US" sz="1900" dirty="0"/>
              <a:t>cannot have the same extension. Some would also say that the </a:t>
            </a:r>
            <a:r>
              <a:rPr lang="en-US" sz="1900" dirty="0" smtClean="0"/>
              <a:t>extensions must </a:t>
            </a:r>
            <a:r>
              <a:rPr lang="en-US" sz="1900" dirty="0"/>
              <a:t>differ if there was a time when there was a orthodontist who </a:t>
            </a:r>
            <a:r>
              <a:rPr lang="en-US" sz="1900" dirty="0" smtClean="0"/>
              <a:t>was not </a:t>
            </a:r>
            <a:r>
              <a:rPr lang="en-US" sz="1900" dirty="0"/>
              <a:t>an insomniac. And a few—notably, </a:t>
            </a:r>
            <a:r>
              <a:rPr lang="en-US" sz="1900" dirty="0" smtClean="0"/>
              <a:t>David Lewis—would </a:t>
            </a:r>
            <a:r>
              <a:rPr lang="en-US" sz="1900" dirty="0"/>
              <a:t>insist that </a:t>
            </a:r>
            <a:r>
              <a:rPr lang="en-US" sz="1900" dirty="0" smtClean="0"/>
              <a:t>the mere </a:t>
            </a:r>
            <a:r>
              <a:rPr lang="en-US" sz="1900" dirty="0"/>
              <a:t>fact that there could be a orthodontist who is not an insomniac is </a:t>
            </a:r>
            <a:r>
              <a:rPr lang="en-US" sz="1900" dirty="0" smtClean="0"/>
              <a:t>enough to </a:t>
            </a:r>
            <a:r>
              <a:rPr lang="en-US" sz="1900" dirty="0"/>
              <a:t>rule out the extensional equivalence of </a:t>
            </a:r>
            <a:r>
              <a:rPr lang="en-US" sz="1900" dirty="0" smtClean="0">
                <a:solidFill>
                  <a:schemeClr val="accent3"/>
                </a:solidFill>
              </a:rPr>
              <a:t>orthodontist</a:t>
            </a:r>
            <a:r>
              <a:rPr lang="en-US" sz="1900" dirty="0" smtClean="0"/>
              <a:t> </a:t>
            </a:r>
            <a:r>
              <a:rPr lang="en-US" sz="1900" dirty="0"/>
              <a:t>and </a:t>
            </a:r>
            <a:r>
              <a:rPr lang="en-US" sz="1900" dirty="0" smtClean="0">
                <a:solidFill>
                  <a:schemeClr val="accent3"/>
                </a:solidFill>
              </a:rPr>
              <a:t>insomniac</a:t>
            </a:r>
            <a:r>
              <a:rPr lang="en-US" sz="1900" dirty="0" smtClean="0"/>
              <a:t>.</a:t>
            </a:r>
          </a:p>
          <a:p>
            <a:pPr>
              <a:buNone/>
            </a:pPr>
            <a:endParaRPr lang="en-US" sz="1900" dirty="0" smtClean="0"/>
          </a:p>
          <a:p>
            <a:pPr>
              <a:buNone/>
            </a:pPr>
            <a:r>
              <a:rPr lang="en-US" sz="1900" dirty="0" smtClean="0"/>
              <a:t>	</a:t>
            </a:r>
            <a:r>
              <a:rPr lang="en-US" sz="1900" dirty="0" smtClean="0">
                <a:solidFill>
                  <a:srgbClr val="C00000"/>
                </a:solidFill>
              </a:rPr>
              <a:t>Reply: </a:t>
            </a:r>
            <a:r>
              <a:rPr lang="en-US" sz="1900" dirty="0"/>
              <a:t>This all depends on your metaphysics – what you take to be real. Suppose you belong to the current metaphysical majority: you think </a:t>
            </a:r>
            <a:r>
              <a:rPr lang="en-US" sz="1900" dirty="0" smtClean="0"/>
              <a:t>spatially or </a:t>
            </a:r>
            <a:r>
              <a:rPr lang="en-US" sz="1900" dirty="0"/>
              <a:t>temporally distant orthodontists are real, but modally distant ones </a:t>
            </a:r>
            <a:r>
              <a:rPr lang="en-US" sz="1900" dirty="0" smtClean="0"/>
              <a:t>are not</a:t>
            </a:r>
            <a:r>
              <a:rPr lang="en-US" sz="1900" dirty="0"/>
              <a:t>. Then </a:t>
            </a:r>
            <a:r>
              <a:rPr lang="en-US" sz="1900" dirty="0" smtClean="0"/>
              <a:t>sentences containing </a:t>
            </a:r>
            <a:r>
              <a:rPr lang="en-US" sz="1900" dirty="0" smtClean="0">
                <a:solidFill>
                  <a:schemeClr val="accent3"/>
                </a:solidFill>
              </a:rPr>
              <a:t>somewhere</a:t>
            </a:r>
            <a:r>
              <a:rPr lang="en-US" sz="1900" dirty="0" smtClean="0"/>
              <a:t> or </a:t>
            </a:r>
            <a:r>
              <a:rPr lang="en-US" sz="1900" dirty="0" smtClean="0">
                <a:solidFill>
                  <a:schemeClr val="accent3"/>
                </a:solidFill>
              </a:rPr>
              <a:t>once</a:t>
            </a:r>
            <a:r>
              <a:rPr lang="en-US" sz="1900" dirty="0" smtClean="0"/>
              <a:t> are </a:t>
            </a:r>
            <a:r>
              <a:rPr lang="en-US" sz="1900" dirty="0"/>
              <a:t>straightforward </a:t>
            </a:r>
            <a:r>
              <a:rPr lang="en-US" sz="1900" dirty="0" smtClean="0"/>
              <a:t>for you</a:t>
            </a:r>
            <a:r>
              <a:rPr lang="en-US" sz="1900" dirty="0"/>
              <a:t>, but the ones containing </a:t>
            </a:r>
            <a:r>
              <a:rPr lang="en-US" sz="1900" dirty="0" smtClean="0">
                <a:solidFill>
                  <a:schemeClr val="accent3"/>
                </a:solidFill>
              </a:rPr>
              <a:t>possibly</a:t>
            </a:r>
            <a:r>
              <a:rPr lang="en-US" sz="1900" dirty="0" smtClean="0"/>
              <a:t> </a:t>
            </a:r>
            <a:r>
              <a:rPr lang="en-US" sz="1900" dirty="0"/>
              <a:t>still pose a compositionality problem</a:t>
            </a:r>
            <a:r>
              <a:rPr lang="en-US" sz="1900" dirty="0" smtClean="0"/>
              <a:t>. You will switch to a semantics where semantic values are intensions (functions from possible worlds to extensions). </a:t>
            </a:r>
          </a:p>
        </p:txBody>
      </p:sp>
      <p:sp>
        <p:nvSpPr>
          <p:cNvPr id="4" name="Slide Number Placeholder 3"/>
          <p:cNvSpPr>
            <a:spLocks noGrp="1"/>
          </p:cNvSpPr>
          <p:nvPr>
            <p:ph type="sldNum" sz="quarter" idx="12"/>
          </p:nvPr>
        </p:nvSpPr>
        <p:spPr/>
        <p:txBody>
          <a:bodyPr/>
          <a:lstStyle/>
          <a:p>
            <a:fld id="{0B7AB74A-78F1-4675-A8E8-E488FAD48092}" type="slidenum">
              <a:rPr lang="en-US" smtClean="0"/>
              <a:pPr/>
              <a:t>15</a:t>
            </a:fld>
            <a:endParaRPr lang="en-US" dirty="0"/>
          </a:p>
        </p:txBody>
      </p:sp>
    </p:spTree>
    <p:extLst>
      <p:ext uri="{BB962C8B-B14F-4D97-AF65-F5344CB8AC3E}">
        <p14:creationId xmlns:p14="http://schemas.microsoft.com/office/powerpoint/2010/main" val="267370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1</a:t>
            </a:r>
            <a:r>
              <a:rPr lang="en-US" sz="1800" dirty="0" smtClean="0">
                <a:solidFill>
                  <a:schemeClr val="accent2"/>
                </a:solidFill>
              </a:rPr>
              <a:t>. Does semantics need any notion other than truth?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t>	</a:t>
            </a:r>
            <a:endParaRPr lang="en-US" sz="1800" dirty="0"/>
          </a:p>
          <a:p>
            <a:pPr>
              <a:buNone/>
            </a:pPr>
            <a:r>
              <a:rPr lang="en-US" sz="1800" dirty="0" smtClean="0">
                <a:solidFill>
                  <a:srgbClr val="C00000"/>
                </a:solidFill>
              </a:rPr>
              <a:t>	</a:t>
            </a:r>
            <a:r>
              <a:rPr lang="en-US" sz="1800" dirty="0" smtClean="0"/>
              <a:t>If Compositionality and Truth-functionality hold, one of the things meanings do is help determine truth-conditions for sentences. On the most austere conception they have no other job.</a:t>
            </a:r>
          </a:p>
          <a:p>
            <a:pPr>
              <a:buNone/>
            </a:pPr>
            <a:endParaRPr lang="en-US" sz="1800" dirty="0" smtClean="0"/>
          </a:p>
          <a:p>
            <a:pPr>
              <a:buNone/>
            </a:pPr>
            <a:r>
              <a:rPr lang="en-US" sz="1800" dirty="0"/>
              <a:t>	</a:t>
            </a:r>
            <a:r>
              <a:rPr lang="en-US" sz="1800" dirty="0" smtClean="0"/>
              <a:t>On the austere conception, we should think </a:t>
            </a:r>
            <a:r>
              <a:rPr lang="en-US" sz="1800" dirty="0"/>
              <a:t>of sub-sentential meanings purely </a:t>
            </a:r>
            <a:r>
              <a:rPr lang="en-US" sz="1800" dirty="0">
                <a:solidFill>
                  <a:srgbClr val="C00000"/>
                </a:solidFill>
              </a:rPr>
              <a:t>instrumentally</a:t>
            </a:r>
            <a:r>
              <a:rPr lang="en-US" sz="1800" dirty="0"/>
              <a:t>. There are many alternative systems of </a:t>
            </a:r>
            <a:r>
              <a:rPr lang="en-US" sz="1800" dirty="0" smtClean="0"/>
              <a:t>geographic </a:t>
            </a:r>
            <a:r>
              <a:rPr lang="en-US" sz="1800" dirty="0"/>
              <a:t>coordinates we could use to fix a position of a ship at sea and there are many equally good ways to pick semantic values and rules to fix the conditions under which declarative sentences </a:t>
            </a:r>
            <a:r>
              <a:rPr lang="en-US" sz="1800" dirty="0" smtClean="0"/>
              <a:t>are true</a:t>
            </a:r>
            <a:r>
              <a:rPr lang="en-US" sz="1800" dirty="0"/>
              <a:t>. </a:t>
            </a: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16</a:t>
            </a:fld>
            <a:endParaRPr lang="en-US" dirty="0"/>
          </a:p>
        </p:txBody>
      </p:sp>
    </p:spTree>
    <p:extLst>
      <p:ext uri="{BB962C8B-B14F-4D97-AF65-F5344CB8AC3E}">
        <p14:creationId xmlns:p14="http://schemas.microsoft.com/office/powerpoint/2010/main" val="275611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2</a:t>
            </a:r>
            <a:r>
              <a:rPr lang="en-US" sz="1800" dirty="0" smtClean="0">
                <a:solidFill>
                  <a:schemeClr val="accent2"/>
                </a:solidFill>
              </a:rPr>
              <a:t>. Austere truth-conditional semantics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t>	</a:t>
            </a:r>
            <a:endParaRPr lang="en-US" sz="1800" dirty="0"/>
          </a:p>
          <a:p>
            <a:pPr>
              <a:buNone/>
            </a:pPr>
            <a:r>
              <a:rPr lang="en-US" sz="1800" dirty="0" smtClean="0">
                <a:solidFill>
                  <a:srgbClr val="C00000"/>
                </a:solidFill>
              </a:rPr>
              <a:t>	</a:t>
            </a:r>
            <a:r>
              <a:rPr lang="en-US" sz="1800" dirty="0"/>
              <a:t>On the austere conception of truth-conditional semantics, we do not rely on a pre-theoretical notion of reference. </a:t>
            </a:r>
            <a:endParaRPr lang="en-US" sz="1800" dirty="0" smtClean="0"/>
          </a:p>
          <a:p>
            <a:pPr>
              <a:buNone/>
            </a:pP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17</a:t>
            </a:fld>
            <a:endParaRPr lang="en-US" dirty="0"/>
          </a:p>
        </p:txBody>
      </p:sp>
    </p:spTree>
    <p:extLst>
      <p:ext uri="{BB962C8B-B14F-4D97-AF65-F5344CB8AC3E}">
        <p14:creationId xmlns:p14="http://schemas.microsoft.com/office/powerpoint/2010/main" val="18790429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2</a:t>
            </a:r>
            <a:r>
              <a:rPr lang="en-US" sz="1800" dirty="0" smtClean="0">
                <a:solidFill>
                  <a:schemeClr val="accent2"/>
                </a:solidFill>
              </a:rPr>
              <a:t>. Austere truth-conditional semantics       </a:t>
            </a:r>
            <a:endParaRPr lang="en-US" sz="2400" dirty="0">
              <a:solidFill>
                <a:schemeClr val="accent2"/>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buNone/>
                </a:pPr>
                <a:r>
                  <a:rPr lang="en-US" sz="1800" dirty="0" smtClean="0"/>
                  <a:t>	</a:t>
                </a:r>
                <a:endParaRPr lang="en-US" sz="1800" dirty="0"/>
              </a:p>
              <a:p>
                <a:pPr>
                  <a:buNone/>
                </a:pPr>
                <a:r>
                  <a:rPr lang="en-US" sz="1800" dirty="0" smtClean="0">
                    <a:solidFill>
                      <a:srgbClr val="C00000"/>
                    </a:solidFill>
                  </a:rPr>
                  <a:t>	</a:t>
                </a:r>
                <a:r>
                  <a:rPr lang="en-US" sz="1800" dirty="0"/>
                  <a:t>On the austere conception of truth-conditional semantics, we do not rely on a pre-theoretical notion of reference. </a:t>
                </a:r>
                <a:endParaRPr lang="en-US" sz="1800" dirty="0" smtClean="0"/>
              </a:p>
              <a:p>
                <a:pPr>
                  <a:buNone/>
                </a:pPr>
                <a:endParaRPr lang="en-US" sz="1800" dirty="0"/>
              </a:p>
              <a:p>
                <a:pPr>
                  <a:buNone/>
                </a:pPr>
                <a:r>
                  <a:rPr lang="en-US" sz="1800" dirty="0" smtClean="0"/>
                  <a:t>	Let </a:t>
                </a:r>
                <a:r>
                  <a:rPr lang="en-US" sz="1800" dirty="0"/>
                  <a:t>π be a proxy </a:t>
                </a:r>
                <a:r>
                  <a:rPr lang="en-US" sz="1800" dirty="0" smtClean="0"/>
                  <a:t>function that </a:t>
                </a:r>
                <a:r>
                  <a:rPr lang="en-US" sz="1800" dirty="0"/>
                  <a:t>maps Frege to Russell, Russell to Tarski, and Tarski to Frege</a:t>
                </a:r>
                <a:r>
                  <a:rPr lang="en-US" sz="1800" dirty="0" smtClean="0"/>
                  <a:t>. On the austere conception, the normal semantics is no better than the warped.</a:t>
                </a:r>
              </a:p>
              <a:p>
                <a:pPr>
                  <a:buNone/>
                </a:pPr>
                <a:endParaRPr lang="en-US" sz="1800" dirty="0"/>
              </a:p>
              <a:p>
                <a:pPr>
                  <a:buNone/>
                </a:pPr>
                <a:r>
                  <a:rPr lang="en-US" sz="1800" dirty="0" smtClean="0"/>
                  <a:t>	</a:t>
                </a:r>
                <a:r>
                  <a:rPr lang="en-US" sz="1800" dirty="0" smtClean="0">
                    <a:solidFill>
                      <a:srgbClr val="C00000"/>
                    </a:solidFill>
                  </a:rPr>
                  <a:t>Normal semantics		Warped semantics  </a:t>
                </a:r>
                <a:endParaRPr lang="en-US" sz="1800" dirty="0">
                  <a:solidFill>
                    <a:srgbClr val="C00000"/>
                  </a:solidFill>
                </a:endParaRPr>
              </a:p>
              <a:p>
                <a:pPr>
                  <a:buNone/>
                </a:pPr>
                <a:endParaRPr lang="en-US" sz="1800" dirty="0"/>
              </a:p>
              <a:p>
                <a:pPr>
                  <a:buNone/>
                </a:pPr>
                <a:r>
                  <a:rPr lang="en-US" sz="1800" dirty="0" smtClean="0"/>
                  <a:t>	</a:t>
                </a:r>
                <a14:m>
                  <m:oMath xmlns:m="http://schemas.openxmlformats.org/officeDocument/2006/math">
                    <m:sSup>
                      <m:sSupPr>
                        <m:ctrlPr>
                          <a:rPr lang="en-US" sz="1800" i="1" smtClean="0">
                            <a:latin typeface="Cambria Math" panose="02040503050406030204" pitchFamily="18" charset="0"/>
                          </a:rPr>
                        </m:ctrlPr>
                      </m:sSupPr>
                      <m:e>
                        <m:d>
                          <m:dPr>
                            <m:begChr m:val="⟦"/>
                            <m:endChr m:val="⟧"/>
                            <m:ctrlPr>
                              <a:rPr lang="en-US" sz="1800" i="1" smtClean="0">
                                <a:latin typeface="Cambria Math" panose="02040503050406030204" pitchFamily="18" charset="0"/>
                              </a:rPr>
                            </m:ctrlPr>
                          </m:dPr>
                          <m:e>
                            <m:r>
                              <m:rPr>
                                <m:sty m:val="p"/>
                              </m:rPr>
                              <a:rPr lang="en-US" sz="1800" b="0" i="0" smtClean="0">
                                <a:solidFill>
                                  <a:srgbClr val="7030A0"/>
                                </a:solidFill>
                                <a:latin typeface="Cambria Math" panose="02040503050406030204" pitchFamily="18" charset="0"/>
                              </a:rPr>
                              <m:t>Frege</m:t>
                            </m:r>
                          </m:e>
                        </m:d>
                      </m:e>
                      <m:sup>
                        <m:r>
                          <a:rPr lang="en-US" sz="1800" b="0" i="1" smtClean="0">
                            <a:latin typeface="Cambria Math" panose="02040503050406030204" pitchFamily="18" charset="0"/>
                          </a:rPr>
                          <m:t>𝑤</m:t>
                        </m:r>
                      </m:sup>
                    </m:sSup>
                  </m:oMath>
                </a14:m>
                <a:r>
                  <a:rPr lang="en-US" sz="1800" dirty="0" smtClean="0"/>
                  <a:t>= Frege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a:solidFill>
                                  <a:srgbClr val="7030A0"/>
                                </a:solidFill>
                                <a:latin typeface="Cambria Math" panose="02040503050406030204" pitchFamily="18" charset="0"/>
                              </a:rPr>
                              <m:t>Frege</m:t>
                            </m:r>
                          </m:e>
                        </m:d>
                      </m:e>
                      <m:sup>
                        <m:r>
                          <a:rPr lang="en-US" sz="1800" i="1">
                            <a:latin typeface="Cambria Math" panose="02040503050406030204" pitchFamily="18" charset="0"/>
                          </a:rPr>
                          <m:t>𝑤</m:t>
                        </m:r>
                      </m:sup>
                    </m:sSup>
                  </m:oMath>
                </a14:m>
                <a:r>
                  <a:rPr lang="en-US" sz="1800" dirty="0"/>
                  <a:t>= </a:t>
                </a:r>
                <a:r>
                  <a:rPr lang="en-US" sz="1800" dirty="0" smtClean="0"/>
                  <a:t>Russell</a:t>
                </a:r>
                <a:endParaRPr lang="en-US" sz="1800" dirty="0"/>
              </a:p>
              <a:p>
                <a:pPr>
                  <a:buNone/>
                </a:pPr>
                <a:r>
                  <a:rPr lang="en-US" sz="1800" dirty="0"/>
                  <a:t>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b="0" i="0" smtClean="0">
                                <a:solidFill>
                                  <a:srgbClr val="7030A0"/>
                                </a:solidFill>
                                <a:latin typeface="Cambria Math" panose="02040503050406030204" pitchFamily="18" charset="0"/>
                              </a:rPr>
                              <m:t>Russel</m:t>
                            </m:r>
                            <m:r>
                              <m:rPr>
                                <m:sty m:val="p"/>
                              </m:rPr>
                              <a:rPr lang="en-US" sz="1800" b="0" i="0" smtClean="0">
                                <a:latin typeface="Cambria Math" panose="02040503050406030204" pitchFamily="18" charset="0"/>
                              </a:rPr>
                              <m:t>l</m:t>
                            </m:r>
                          </m:e>
                        </m:d>
                      </m:e>
                      <m:sup>
                        <m:r>
                          <a:rPr lang="en-US" sz="1800" i="1">
                            <a:latin typeface="Cambria Math" panose="02040503050406030204" pitchFamily="18" charset="0"/>
                          </a:rPr>
                          <m:t>𝑤</m:t>
                        </m:r>
                      </m:sup>
                    </m:sSup>
                  </m:oMath>
                </a14:m>
                <a:r>
                  <a:rPr lang="en-US" sz="1800" dirty="0" smtClean="0"/>
                  <a:t> </a:t>
                </a:r>
                <a:r>
                  <a:rPr lang="en-US" sz="1800" dirty="0"/>
                  <a:t>= </a:t>
                </a:r>
                <a:r>
                  <a:rPr lang="en-US" sz="1800" dirty="0" smtClean="0"/>
                  <a:t>Russell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a:solidFill>
                                  <a:srgbClr val="7030A0"/>
                                </a:solidFill>
                                <a:latin typeface="Cambria Math" panose="02040503050406030204" pitchFamily="18" charset="0"/>
                              </a:rPr>
                              <m:t>Russel</m:t>
                            </m:r>
                            <m:r>
                              <m:rPr>
                                <m:sty m:val="p"/>
                              </m:rPr>
                              <a:rPr lang="en-US" sz="1800">
                                <a:latin typeface="Cambria Math" panose="02040503050406030204" pitchFamily="18" charset="0"/>
                              </a:rPr>
                              <m:t>l</m:t>
                            </m:r>
                          </m:e>
                        </m:d>
                      </m:e>
                      <m:sup>
                        <m:r>
                          <a:rPr lang="en-US" sz="1800" i="1">
                            <a:latin typeface="Cambria Math" panose="02040503050406030204" pitchFamily="18" charset="0"/>
                          </a:rPr>
                          <m:t>𝑤</m:t>
                        </m:r>
                      </m:sup>
                    </m:sSup>
                  </m:oMath>
                </a14:m>
                <a:r>
                  <a:rPr lang="en-US" sz="1800" dirty="0"/>
                  <a:t> </a:t>
                </a:r>
                <a:r>
                  <a:rPr lang="en-US" sz="1800" dirty="0" smtClean="0"/>
                  <a:t>= Tarski</a:t>
                </a:r>
                <a:endParaRPr lang="en-US" sz="1800" dirty="0"/>
              </a:p>
              <a:p>
                <a:pPr>
                  <a:buNone/>
                </a:pPr>
                <a:r>
                  <a:rPr lang="en-US" sz="1800" dirty="0"/>
                  <a:t>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b="0" i="0" smtClean="0">
                                <a:solidFill>
                                  <a:srgbClr val="7030A0"/>
                                </a:solidFill>
                                <a:latin typeface="Cambria Math" panose="02040503050406030204" pitchFamily="18" charset="0"/>
                              </a:rPr>
                              <m:t>Tarski</m:t>
                            </m:r>
                          </m:e>
                        </m:d>
                      </m:e>
                      <m:sup>
                        <m:r>
                          <a:rPr lang="en-US" sz="1800" i="1">
                            <a:latin typeface="Cambria Math" panose="02040503050406030204" pitchFamily="18" charset="0"/>
                          </a:rPr>
                          <m:t>𝑤</m:t>
                        </m:r>
                      </m:sup>
                    </m:sSup>
                  </m:oMath>
                </a14:m>
                <a:r>
                  <a:rPr lang="en-US" sz="1800" dirty="0" smtClean="0"/>
                  <a:t> </a:t>
                </a:r>
                <a:r>
                  <a:rPr lang="en-US" sz="1800" dirty="0"/>
                  <a:t>= </a:t>
                </a:r>
                <a:r>
                  <a:rPr lang="en-US" sz="1800" dirty="0" smtClean="0"/>
                  <a:t>Tarski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a:solidFill>
                                  <a:srgbClr val="7030A0"/>
                                </a:solidFill>
                                <a:latin typeface="Cambria Math" panose="02040503050406030204" pitchFamily="18" charset="0"/>
                              </a:rPr>
                              <m:t>Tarski</m:t>
                            </m:r>
                          </m:e>
                        </m:d>
                      </m:e>
                      <m:sup>
                        <m:r>
                          <a:rPr lang="en-US" sz="1800" i="1">
                            <a:latin typeface="Cambria Math" panose="02040503050406030204" pitchFamily="18" charset="0"/>
                          </a:rPr>
                          <m:t>𝑤</m:t>
                        </m:r>
                      </m:sup>
                    </m:sSup>
                  </m:oMath>
                </a14:m>
                <a:r>
                  <a:rPr lang="en-US" sz="1800" dirty="0"/>
                  <a:t> = </a:t>
                </a:r>
                <a:r>
                  <a:rPr lang="en-US" sz="1800" dirty="0" smtClean="0"/>
                  <a:t>Frege</a:t>
                </a:r>
                <a:endParaRPr lang="en-US" sz="1800" dirty="0"/>
              </a:p>
              <a:p>
                <a:pPr>
                  <a:buNone/>
                </a:pPr>
                <a:r>
                  <a:rPr lang="en-US" sz="1800" dirty="0"/>
                  <a:t>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b="0" i="0" smtClean="0">
                                <a:solidFill>
                                  <a:srgbClr val="7030A0"/>
                                </a:solidFill>
                                <a:latin typeface="Cambria Math" panose="02040503050406030204" pitchFamily="18" charset="0"/>
                              </a:rPr>
                              <m:t>walks</m:t>
                            </m:r>
                          </m:e>
                        </m:d>
                      </m:e>
                      <m:sup>
                        <m:r>
                          <a:rPr lang="en-US" sz="1800" i="1">
                            <a:latin typeface="Cambria Math" panose="02040503050406030204" pitchFamily="18" charset="0"/>
                          </a:rPr>
                          <m:t>𝑤</m:t>
                        </m:r>
                      </m:sup>
                    </m:sSup>
                  </m:oMath>
                </a14:m>
                <a:r>
                  <a:rPr lang="en-US" sz="1800" dirty="0" smtClean="0"/>
                  <a:t> </a:t>
                </a:r>
                <a:r>
                  <a:rPr lang="en-US" sz="1800" dirty="0"/>
                  <a:t>= {x : x walks in w</a:t>
                </a:r>
                <a:r>
                  <a:rPr lang="en-US" sz="1800" dirty="0" smtClean="0"/>
                  <a:t>}	</a:t>
                </a:r>
                <a14:m>
                  <m:oMath xmlns:m="http://schemas.openxmlformats.org/officeDocument/2006/math">
                    <m:sSup>
                      <m:sSupPr>
                        <m:ctrlPr>
                          <a:rPr lang="en-US" sz="1800" i="1">
                            <a:latin typeface="Cambria Math" panose="02040503050406030204" pitchFamily="18" charset="0"/>
                          </a:rPr>
                        </m:ctrlPr>
                      </m:sSupPr>
                      <m:e>
                        <m:d>
                          <m:dPr>
                            <m:begChr m:val="⟦"/>
                            <m:endChr m:val="⟧"/>
                            <m:ctrlPr>
                              <a:rPr lang="en-US" sz="1800" i="1">
                                <a:latin typeface="Cambria Math" panose="02040503050406030204" pitchFamily="18" charset="0"/>
                              </a:rPr>
                            </m:ctrlPr>
                          </m:dPr>
                          <m:e>
                            <m:r>
                              <m:rPr>
                                <m:sty m:val="p"/>
                              </m:rPr>
                              <a:rPr lang="en-US" sz="1800">
                                <a:solidFill>
                                  <a:srgbClr val="7030A0"/>
                                </a:solidFill>
                                <a:latin typeface="Cambria Math" panose="02040503050406030204" pitchFamily="18" charset="0"/>
                              </a:rPr>
                              <m:t>walks</m:t>
                            </m:r>
                          </m:e>
                        </m:d>
                      </m:e>
                      <m:sup>
                        <m:r>
                          <a:rPr lang="en-US" sz="1800" i="1">
                            <a:latin typeface="Cambria Math" panose="02040503050406030204" pitchFamily="18" charset="0"/>
                          </a:rPr>
                          <m:t>𝑤</m:t>
                        </m:r>
                      </m:sup>
                    </m:sSup>
                  </m:oMath>
                </a14:m>
                <a:r>
                  <a:rPr lang="en-US" sz="1800" dirty="0"/>
                  <a:t> = {x : </a:t>
                </a:r>
                <a14:m>
                  <m:oMath xmlns:m="http://schemas.openxmlformats.org/officeDocument/2006/math">
                    <m:sSup>
                      <m:sSupPr>
                        <m:ctrlPr>
                          <a:rPr lang="en-US" sz="1800" i="1" smtClean="0">
                            <a:latin typeface="Cambria Math" panose="02040503050406030204" pitchFamily="18" charset="0"/>
                          </a:rPr>
                        </m:ctrlPr>
                      </m:sSupPr>
                      <m:e>
                        <m:r>
                          <a:rPr lang="en-US" sz="1800" i="1" smtClean="0">
                            <a:latin typeface="Cambria Math" panose="02040503050406030204" pitchFamily="18" charset="0"/>
                            <a:ea typeface="Cambria Math" panose="02040503050406030204" pitchFamily="18" charset="0"/>
                          </a:rPr>
                          <m:t>𝜋</m:t>
                        </m:r>
                      </m:e>
                      <m:sup>
                        <m:r>
                          <a:rPr lang="en-US" sz="1800" b="0" i="1" smtClean="0">
                            <a:latin typeface="Cambria Math" panose="02040503050406030204" pitchFamily="18" charset="0"/>
                          </a:rPr>
                          <m:t>−1</m:t>
                        </m:r>
                      </m:sup>
                    </m:sSup>
                  </m:oMath>
                </a14:m>
                <a:r>
                  <a:rPr lang="el-GR" sz="1800" dirty="0" smtClean="0"/>
                  <a:t>(</a:t>
                </a:r>
                <a:r>
                  <a:rPr lang="en-US" sz="1800" dirty="0"/>
                  <a:t>x) walks in w}</a:t>
                </a:r>
              </a:p>
              <a:p>
                <a:pPr>
                  <a:buNone/>
                </a:pPr>
                <a:endParaRPr lang="en-US" sz="1800" dirty="0" smtClean="0"/>
              </a:p>
              <a:p>
                <a:pPr>
                  <a:buNone/>
                </a:pPr>
                <a:endParaRPr lang="en-US" sz="18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r="-593" b="-197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0B7AB74A-78F1-4675-A8E8-E488FAD48092}" type="slidenum">
              <a:rPr lang="en-US" smtClean="0"/>
              <a:pPr/>
              <a:t>18</a:t>
            </a:fld>
            <a:endParaRPr lang="en-US" dirty="0"/>
          </a:p>
        </p:txBody>
      </p:sp>
    </p:spTree>
    <p:extLst>
      <p:ext uri="{BB962C8B-B14F-4D97-AF65-F5344CB8AC3E}">
        <p14:creationId xmlns:p14="http://schemas.microsoft.com/office/powerpoint/2010/main" val="912202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3</a:t>
            </a:r>
            <a:r>
              <a:rPr lang="en-US" sz="1800" dirty="0" smtClean="0">
                <a:solidFill>
                  <a:schemeClr val="accent2"/>
                </a:solidFill>
              </a:rPr>
              <a:t>. Inscrutabiliuty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t>	</a:t>
            </a:r>
            <a:endParaRPr lang="en-US" sz="1800" dirty="0"/>
          </a:p>
          <a:p>
            <a:pPr>
              <a:buNone/>
            </a:pPr>
            <a:r>
              <a:rPr lang="en-US" sz="1800" dirty="0" smtClean="0"/>
              <a:t>  	For Quine, the </a:t>
            </a:r>
            <a:r>
              <a:rPr lang="en-US" sz="1800" dirty="0"/>
              <a:t>empirical basis of any theory </a:t>
            </a:r>
            <a:r>
              <a:rPr lang="en-US" sz="1800" dirty="0" smtClean="0"/>
              <a:t>consists of </a:t>
            </a:r>
            <a:r>
              <a:rPr lang="en-US" sz="1800" dirty="0">
                <a:solidFill>
                  <a:srgbClr val="C00000"/>
                </a:solidFill>
              </a:rPr>
              <a:t>observation </a:t>
            </a:r>
            <a:r>
              <a:rPr lang="en-US" sz="1800" dirty="0" smtClean="0">
                <a:solidFill>
                  <a:srgbClr val="C00000"/>
                </a:solidFill>
              </a:rPr>
              <a:t>   sentences</a:t>
            </a:r>
            <a:r>
              <a:rPr lang="en-US" sz="1800" dirty="0" smtClean="0"/>
              <a:t>.  These </a:t>
            </a:r>
            <a:r>
              <a:rPr lang="en-US" sz="1800" dirty="0"/>
              <a:t>are sentences of a language that </a:t>
            </a:r>
            <a:r>
              <a:rPr lang="en-US" sz="1800" dirty="0" smtClean="0"/>
              <a:t>linguistically competent </a:t>
            </a:r>
            <a:r>
              <a:rPr lang="en-US" sz="1800" dirty="0"/>
              <a:t>and perceptually well-functioning speakers can come to agree </a:t>
            </a:r>
            <a:r>
              <a:rPr lang="en-US" sz="1800" dirty="0" smtClean="0"/>
              <a:t>on simply </a:t>
            </a:r>
            <a:r>
              <a:rPr lang="en-US" sz="1800" dirty="0"/>
              <a:t>by witnessing a scenario</a:t>
            </a:r>
            <a:r>
              <a:rPr lang="en-US" sz="1800" dirty="0" smtClean="0"/>
              <a:t>. If these are all we base our theory choice on, the natural and warped semantics are evidentially on a par. </a:t>
            </a:r>
          </a:p>
          <a:p>
            <a:pPr>
              <a:buNone/>
            </a:pPr>
            <a:endParaRPr lang="en-US" sz="1800" dirty="0"/>
          </a:p>
          <a:p>
            <a:pPr>
              <a:buNone/>
            </a:pPr>
            <a:r>
              <a:rPr lang="en-US" sz="1800" dirty="0"/>
              <a:t>	</a:t>
            </a:r>
            <a:r>
              <a:rPr lang="en-US" sz="1800" dirty="0">
                <a:solidFill>
                  <a:schemeClr val="bg1"/>
                </a:solidFill>
              </a:rPr>
              <a:t>Davidson rejected the idea that there is a principled distinction between </a:t>
            </a:r>
            <a:r>
              <a:rPr lang="en-US" sz="1800" dirty="0" smtClean="0">
                <a:solidFill>
                  <a:schemeClr val="bg1"/>
                </a:solidFill>
              </a:rPr>
              <a:t>observation sentences </a:t>
            </a:r>
            <a:r>
              <a:rPr lang="en-US" sz="1800" dirty="0">
                <a:solidFill>
                  <a:schemeClr val="bg1"/>
                </a:solidFill>
              </a:rPr>
              <a:t>and the rest, but he too believed that all evidence for </a:t>
            </a:r>
            <a:r>
              <a:rPr lang="en-US" sz="1800" dirty="0" smtClean="0">
                <a:solidFill>
                  <a:schemeClr val="bg1"/>
                </a:solidFill>
              </a:rPr>
              <a:t>or against </a:t>
            </a:r>
            <a:r>
              <a:rPr lang="en-US" sz="1800" dirty="0">
                <a:solidFill>
                  <a:schemeClr val="bg1"/>
                </a:solidFill>
              </a:rPr>
              <a:t>a semantic theory comes from observable facts concerning the </a:t>
            </a:r>
            <a:r>
              <a:rPr lang="en-US" sz="1800" dirty="0" smtClean="0">
                <a:solidFill>
                  <a:schemeClr val="bg1"/>
                </a:solidFill>
              </a:rPr>
              <a:t>way speakers </a:t>
            </a:r>
            <a:r>
              <a:rPr lang="en-US" sz="1800" dirty="0">
                <a:solidFill>
                  <a:schemeClr val="bg1"/>
                </a:solidFill>
              </a:rPr>
              <a:t>use their sentences—and this is enough for inscrutability.</a:t>
            </a:r>
          </a:p>
          <a:p>
            <a:pPr>
              <a:buNone/>
            </a:pPr>
            <a:endParaRPr lang="en-US" sz="1800" dirty="0"/>
          </a:p>
          <a:p>
            <a:pPr>
              <a:buNone/>
            </a:pPr>
            <a:r>
              <a:rPr lang="en-US" sz="1800" dirty="0" smtClean="0"/>
              <a:t>	</a:t>
            </a:r>
          </a:p>
          <a:p>
            <a:pPr>
              <a:buNone/>
            </a:pP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19</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9755" y="688943"/>
            <a:ext cx="1486281" cy="1810417"/>
          </a:xfrm>
          <a:prstGeom prst="rect">
            <a:avLst/>
          </a:prstGeom>
        </p:spPr>
      </p:pic>
    </p:spTree>
    <p:extLst>
      <p:ext uri="{BB962C8B-B14F-4D97-AF65-F5344CB8AC3E}">
        <p14:creationId xmlns:p14="http://schemas.microsoft.com/office/powerpoint/2010/main" val="2654242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accent2"/>
                </a:solidFill>
              </a:rPr>
              <a:t>0. Two theses</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endParaRPr lang="en-US" sz="1800" dirty="0"/>
          </a:p>
          <a:p>
            <a:pPr>
              <a:buNone/>
            </a:pPr>
            <a:r>
              <a:rPr lang="en-US" sz="1800" dirty="0" smtClean="0"/>
              <a:t>	</a:t>
            </a:r>
            <a:r>
              <a:rPr lang="en-US" sz="1800" dirty="0" smtClean="0">
                <a:solidFill>
                  <a:srgbClr val="C00000"/>
                </a:solidFill>
              </a:rPr>
              <a:t>Compositionality:</a:t>
            </a:r>
            <a:r>
              <a:rPr lang="en-US" sz="1800" dirty="0" smtClean="0"/>
              <a:t> </a:t>
            </a:r>
          </a:p>
          <a:p>
            <a:pPr>
              <a:buNone/>
            </a:pPr>
            <a:endParaRPr lang="en-US" sz="1800" dirty="0"/>
          </a:p>
          <a:p>
            <a:pPr>
              <a:buNone/>
            </a:pPr>
            <a:r>
              <a:rPr lang="en-US" sz="1800" dirty="0" smtClean="0"/>
              <a:t>	The meaning of a sentence is a function of the meanings of its parts and its structure. </a:t>
            </a:r>
          </a:p>
          <a:p>
            <a:pPr>
              <a:buNone/>
            </a:pPr>
            <a:endParaRPr lang="en-US" sz="1800" dirty="0"/>
          </a:p>
          <a:p>
            <a:pPr>
              <a:buNone/>
            </a:pPr>
            <a:r>
              <a:rPr lang="en-US" sz="1800" dirty="0" smtClean="0"/>
              <a:t>	</a:t>
            </a:r>
            <a:r>
              <a:rPr lang="en-US" sz="1800" dirty="0" smtClean="0">
                <a:solidFill>
                  <a:srgbClr val="C00000"/>
                </a:solidFill>
              </a:rPr>
              <a:t>Truth-conditionality:</a:t>
            </a:r>
            <a:r>
              <a:rPr lang="en-US" sz="1800" dirty="0" smtClean="0"/>
              <a:t> </a:t>
            </a:r>
          </a:p>
          <a:p>
            <a:pPr>
              <a:buNone/>
            </a:pPr>
            <a:endParaRPr lang="en-US" sz="1800" dirty="0"/>
          </a:p>
          <a:p>
            <a:pPr>
              <a:buNone/>
            </a:pPr>
            <a:r>
              <a:rPr lang="en-US" sz="1800" dirty="0" smtClean="0"/>
              <a:t>	The truth-conditions of a sentence are a function of its meaning. </a:t>
            </a:r>
          </a:p>
          <a:p>
            <a:pPr>
              <a:buNone/>
            </a:pPr>
            <a:endParaRPr lang="en-US" sz="1800" dirty="0"/>
          </a:p>
          <a:p>
            <a:pPr>
              <a:buNone/>
            </a:pPr>
            <a:r>
              <a:rPr lang="en-US" sz="1800" dirty="0" smtClean="0"/>
              <a:t>	Some sentences arguably lack truth-conditions (e.g. imperatives), some parts of sentences arguably are meaningless (e.g. agreement morphemes). Let’s understand the first thesis as quantifying only over meaningful parts and the second as quantifying only over truth-apt sentences. </a:t>
            </a:r>
          </a:p>
        </p:txBody>
      </p:sp>
      <p:sp>
        <p:nvSpPr>
          <p:cNvPr id="4" name="Slide Number Placeholder 3"/>
          <p:cNvSpPr>
            <a:spLocks noGrp="1"/>
          </p:cNvSpPr>
          <p:nvPr>
            <p:ph type="sldNum" sz="quarter" idx="12"/>
          </p:nvPr>
        </p:nvSpPr>
        <p:spPr/>
        <p:txBody>
          <a:bodyPr/>
          <a:lstStyle/>
          <a:p>
            <a:fld id="{0B7AB74A-78F1-4675-A8E8-E488FAD48092}"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3</a:t>
            </a:r>
            <a:r>
              <a:rPr lang="en-US" sz="1800" dirty="0" smtClean="0">
                <a:solidFill>
                  <a:schemeClr val="accent2"/>
                </a:solidFill>
              </a:rPr>
              <a:t>. Inscrutabiliuty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t>	</a:t>
            </a:r>
            <a:endParaRPr lang="en-US" sz="1800" dirty="0"/>
          </a:p>
          <a:p>
            <a:pPr>
              <a:buNone/>
            </a:pPr>
            <a:r>
              <a:rPr lang="en-US" sz="1800" dirty="0" smtClean="0"/>
              <a:t>  	For Quine, the </a:t>
            </a:r>
            <a:r>
              <a:rPr lang="en-US" sz="1800" dirty="0"/>
              <a:t>empirical basis of any theory </a:t>
            </a:r>
            <a:r>
              <a:rPr lang="en-US" sz="1800" dirty="0" smtClean="0"/>
              <a:t>consists of </a:t>
            </a:r>
            <a:r>
              <a:rPr lang="en-US" sz="1800" dirty="0">
                <a:solidFill>
                  <a:srgbClr val="C00000"/>
                </a:solidFill>
              </a:rPr>
              <a:t>observation </a:t>
            </a:r>
            <a:r>
              <a:rPr lang="en-US" sz="1800" dirty="0" smtClean="0">
                <a:solidFill>
                  <a:srgbClr val="C00000"/>
                </a:solidFill>
              </a:rPr>
              <a:t>   sentences</a:t>
            </a:r>
            <a:r>
              <a:rPr lang="en-US" sz="1800" dirty="0" smtClean="0"/>
              <a:t>.  These </a:t>
            </a:r>
            <a:r>
              <a:rPr lang="en-US" sz="1800" dirty="0"/>
              <a:t>are sentences of a language that </a:t>
            </a:r>
            <a:r>
              <a:rPr lang="en-US" sz="1800" dirty="0" smtClean="0"/>
              <a:t>linguistically competent </a:t>
            </a:r>
            <a:r>
              <a:rPr lang="en-US" sz="1800" dirty="0"/>
              <a:t>and perceptually well-functioning speakers can come to agree </a:t>
            </a:r>
            <a:r>
              <a:rPr lang="en-US" sz="1800" dirty="0" smtClean="0"/>
              <a:t>on simply </a:t>
            </a:r>
            <a:r>
              <a:rPr lang="en-US" sz="1800" dirty="0"/>
              <a:t>by witnessing a scenario</a:t>
            </a:r>
            <a:r>
              <a:rPr lang="en-US" sz="1800" dirty="0" smtClean="0"/>
              <a:t>. If these are all we base our theory choice on, the natural and warped semantics are evidentially on a par. </a:t>
            </a:r>
          </a:p>
          <a:p>
            <a:pPr>
              <a:buNone/>
            </a:pPr>
            <a:endParaRPr lang="en-US" sz="1800" dirty="0"/>
          </a:p>
          <a:p>
            <a:pPr>
              <a:buNone/>
            </a:pPr>
            <a:r>
              <a:rPr lang="en-US" sz="1800" dirty="0"/>
              <a:t>	Davidson rejected the idea that there is a principled distinction between </a:t>
            </a:r>
            <a:r>
              <a:rPr lang="en-US" sz="1800" dirty="0" smtClean="0"/>
              <a:t>observation sentences </a:t>
            </a:r>
            <a:r>
              <a:rPr lang="en-US" sz="1800" dirty="0"/>
              <a:t>and the rest, but he too believed that all evidence for </a:t>
            </a:r>
            <a:r>
              <a:rPr lang="en-US" sz="1800" dirty="0" smtClean="0"/>
              <a:t>or against </a:t>
            </a:r>
            <a:r>
              <a:rPr lang="en-US" sz="1800" dirty="0"/>
              <a:t>a semantic theory comes from </a:t>
            </a:r>
            <a:r>
              <a:rPr lang="en-US" sz="1800" dirty="0">
                <a:solidFill>
                  <a:srgbClr val="C00000"/>
                </a:solidFill>
              </a:rPr>
              <a:t>observable facts </a:t>
            </a:r>
            <a:r>
              <a:rPr lang="en-US" sz="1800" dirty="0"/>
              <a:t>concerning the </a:t>
            </a:r>
            <a:r>
              <a:rPr lang="en-US" sz="1800" dirty="0" smtClean="0"/>
              <a:t>way speakers </a:t>
            </a:r>
            <a:r>
              <a:rPr lang="en-US" sz="1800" dirty="0"/>
              <a:t>use their sentences—and this is enough for inscrutability</a:t>
            </a:r>
            <a:r>
              <a:rPr lang="en-US" sz="1800" dirty="0" smtClean="0"/>
              <a:t>.</a:t>
            </a:r>
          </a:p>
          <a:p>
            <a:pPr>
              <a:buNone/>
            </a:pPr>
            <a:endParaRPr lang="en-US" sz="1800" dirty="0"/>
          </a:p>
          <a:p>
            <a:pPr>
              <a:buNone/>
            </a:pP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20</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9755" y="688943"/>
            <a:ext cx="1486281" cy="181041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79545" y="685800"/>
            <a:ext cx="1295400" cy="1813560"/>
          </a:xfrm>
          <a:prstGeom prst="rect">
            <a:avLst/>
          </a:prstGeom>
        </p:spPr>
      </p:pic>
    </p:spTree>
    <p:extLst>
      <p:ext uri="{BB962C8B-B14F-4D97-AF65-F5344CB8AC3E}">
        <p14:creationId xmlns:p14="http://schemas.microsoft.com/office/powerpoint/2010/main" val="24657458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4</a:t>
            </a:r>
            <a:r>
              <a:rPr lang="en-US" sz="1800" dirty="0" smtClean="0">
                <a:solidFill>
                  <a:schemeClr val="accent2"/>
                </a:solidFill>
              </a:rPr>
              <a:t>. Appeal to simplicity?         </a:t>
            </a:r>
            <a:endParaRPr lang="en-US" sz="2400" dirty="0">
              <a:solidFill>
                <a:schemeClr val="accent2"/>
              </a:solidFill>
            </a:endParaRPr>
          </a:p>
        </p:txBody>
      </p:sp>
      <p:sp>
        <p:nvSpPr>
          <p:cNvPr id="3" name="Content Placeholder 2"/>
          <p:cNvSpPr>
            <a:spLocks noGrp="1"/>
          </p:cNvSpPr>
          <p:nvPr>
            <p:ph idx="1"/>
          </p:nvPr>
        </p:nvSpPr>
        <p:spPr/>
        <p:txBody>
          <a:bodyPr>
            <a:normAutofit lnSpcReduction="10000"/>
          </a:bodyPr>
          <a:lstStyle/>
          <a:p>
            <a:pPr>
              <a:buNone/>
            </a:pPr>
            <a:r>
              <a:rPr lang="en-US" sz="1800" dirty="0" smtClean="0"/>
              <a:t>	</a:t>
            </a:r>
          </a:p>
          <a:p>
            <a:pPr>
              <a:buNone/>
            </a:pPr>
            <a:r>
              <a:rPr lang="en-US" sz="1800" dirty="0" smtClean="0"/>
              <a:t>	If </a:t>
            </a:r>
            <a:r>
              <a:rPr lang="en-US" sz="1800" dirty="0"/>
              <a:t>we </a:t>
            </a:r>
            <a:r>
              <a:rPr lang="en-US" sz="1800" dirty="0" smtClean="0"/>
              <a:t>want to </a:t>
            </a:r>
            <a:r>
              <a:rPr lang="en-US" sz="1800" dirty="0"/>
              <a:t>reject the thesis we need a more liberal view about what counts as evidence</a:t>
            </a:r>
            <a:r>
              <a:rPr lang="en-US" sz="1800" dirty="0" smtClean="0"/>
              <a:t>.</a:t>
            </a:r>
          </a:p>
          <a:p>
            <a:pPr>
              <a:buNone/>
            </a:pPr>
            <a:endParaRPr lang="en-US" sz="1800" dirty="0"/>
          </a:p>
          <a:p>
            <a:pPr>
              <a:buNone/>
            </a:pPr>
            <a:r>
              <a:rPr lang="en-US" sz="1800" dirty="0"/>
              <a:t>	</a:t>
            </a:r>
            <a:r>
              <a:rPr lang="en-US" sz="1800" dirty="0" smtClean="0"/>
              <a:t>A </a:t>
            </a:r>
            <a:r>
              <a:rPr lang="en-US" sz="1800" dirty="0"/>
              <a:t>theory according to which, in normal </a:t>
            </a:r>
            <a:r>
              <a:rPr lang="en-US" sz="1800" dirty="0" smtClean="0"/>
              <a:t>cases, a </a:t>
            </a:r>
            <a:r>
              <a:rPr lang="en-US" sz="1800" dirty="0"/>
              <a:t>particular use of a demonstrative pronoun refers to the object </a:t>
            </a:r>
            <a:r>
              <a:rPr lang="en-US" sz="1800" dirty="0" smtClean="0"/>
              <a:t>o the speaker demonstrates </a:t>
            </a:r>
            <a:r>
              <a:rPr lang="en-US" sz="1800" dirty="0"/>
              <a:t>(usually by pointing, but often in some other way) is </a:t>
            </a:r>
            <a:r>
              <a:rPr lang="en-US" sz="1800" dirty="0">
                <a:solidFill>
                  <a:srgbClr val="C00000"/>
                </a:solidFill>
              </a:rPr>
              <a:t>simpler</a:t>
            </a:r>
            <a:r>
              <a:rPr lang="en-US" sz="1800" dirty="0"/>
              <a:t> </a:t>
            </a:r>
            <a:r>
              <a:rPr lang="en-US" sz="1800" dirty="0" smtClean="0"/>
              <a:t>than the </a:t>
            </a:r>
            <a:r>
              <a:rPr lang="en-US" sz="1800" dirty="0"/>
              <a:t>one according to which it refers to some object o′ identified by first </a:t>
            </a:r>
            <a:r>
              <a:rPr lang="en-US" sz="1800" dirty="0" smtClean="0"/>
              <a:t>identifying o </a:t>
            </a:r>
            <a:r>
              <a:rPr lang="en-US" sz="1800" dirty="0"/>
              <a:t>and then applying a proxy function. </a:t>
            </a:r>
          </a:p>
          <a:p>
            <a:pPr>
              <a:buNone/>
            </a:pPr>
            <a:endParaRPr lang="en-US" sz="1800" dirty="0" smtClean="0"/>
          </a:p>
          <a:p>
            <a:pPr>
              <a:buNone/>
            </a:pPr>
            <a:r>
              <a:rPr lang="en-US" sz="1800" dirty="0"/>
              <a:t>	</a:t>
            </a:r>
            <a:r>
              <a:rPr lang="en-US" sz="1800" dirty="0" smtClean="0"/>
              <a:t>Once </a:t>
            </a:r>
            <a:r>
              <a:rPr lang="en-US" sz="1800" dirty="0"/>
              <a:t>inscrutability is given </a:t>
            </a:r>
            <a:r>
              <a:rPr lang="en-US" sz="1800" dirty="0" smtClean="0"/>
              <a:t>up for </a:t>
            </a:r>
            <a:r>
              <a:rPr lang="en-US" sz="1800" dirty="0"/>
              <a:t>normal uses of demonstratives, we can leverage this to refute </a:t>
            </a:r>
            <a:r>
              <a:rPr lang="en-US" sz="1800" dirty="0" smtClean="0"/>
              <a:t>inscrutability for </a:t>
            </a:r>
            <a:r>
              <a:rPr lang="en-US" sz="1800" dirty="0"/>
              <a:t>other expressions as well</a:t>
            </a:r>
            <a:r>
              <a:rPr lang="en-US" sz="1800" dirty="0" smtClean="0"/>
              <a:t>. We </a:t>
            </a:r>
            <a:r>
              <a:rPr lang="en-US" sz="1800" dirty="0"/>
              <a:t>might insist, for example, that when </a:t>
            </a:r>
            <a:r>
              <a:rPr lang="en-US" sz="1800" dirty="0" smtClean="0"/>
              <a:t>someone introduces </a:t>
            </a:r>
            <a:r>
              <a:rPr lang="en-US" sz="1800" dirty="0"/>
              <a:t>Frege by pointing at him and uttering </a:t>
            </a:r>
            <a:r>
              <a:rPr lang="en-US" sz="1800" dirty="0" smtClean="0">
                <a:solidFill>
                  <a:srgbClr val="7030A0"/>
                </a:solidFill>
              </a:rPr>
              <a:t>Frege </a:t>
            </a:r>
            <a:r>
              <a:rPr lang="en-US" sz="1800" dirty="0"/>
              <a:t>then the word </a:t>
            </a:r>
            <a:r>
              <a:rPr lang="en-US" sz="1800" dirty="0" smtClean="0"/>
              <a:t>uttered must </a:t>
            </a:r>
            <a:r>
              <a:rPr lang="en-US" sz="1800" dirty="0"/>
              <a:t>refer to the individual demonstrated.</a:t>
            </a:r>
          </a:p>
          <a:p>
            <a:pPr>
              <a:buNone/>
            </a:pP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21</a:t>
            </a:fld>
            <a:endParaRPr lang="en-US" dirty="0"/>
          </a:p>
        </p:txBody>
      </p:sp>
    </p:spTree>
    <p:extLst>
      <p:ext uri="{BB962C8B-B14F-4D97-AF65-F5344CB8AC3E}">
        <p14:creationId xmlns:p14="http://schemas.microsoft.com/office/powerpoint/2010/main" val="112007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5</a:t>
            </a:r>
            <a:r>
              <a:rPr lang="en-US" sz="1800" dirty="0" smtClean="0">
                <a:solidFill>
                  <a:schemeClr val="accent2"/>
                </a:solidFill>
              </a:rPr>
              <a:t>. Irrelevance?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t>	</a:t>
            </a:r>
          </a:p>
          <a:p>
            <a:pPr>
              <a:buNone/>
            </a:pPr>
            <a:r>
              <a:rPr lang="en-US" sz="1800" dirty="0" smtClean="0"/>
              <a:t>	Most semanticists believe that Russell is not the referent of </a:t>
            </a:r>
            <a:r>
              <a:rPr lang="en-US" sz="1800" dirty="0" smtClean="0">
                <a:solidFill>
                  <a:srgbClr val="7030A0"/>
                </a:solidFill>
              </a:rPr>
              <a:t>Frege</a:t>
            </a:r>
            <a:r>
              <a:rPr lang="en-US" sz="1800" dirty="0"/>
              <a:t> but insist that he, or any other artificial proxy of Frege, would serve </a:t>
            </a:r>
            <a:r>
              <a:rPr lang="en-US" sz="1800" dirty="0" smtClean="0"/>
              <a:t>equally well to </a:t>
            </a:r>
            <a:r>
              <a:rPr lang="en-US" sz="1800" dirty="0"/>
              <a:t>model the real </a:t>
            </a:r>
            <a:r>
              <a:rPr lang="en-US" sz="1800" dirty="0" smtClean="0"/>
              <a:t>referent. </a:t>
            </a:r>
          </a:p>
          <a:p>
            <a:pPr>
              <a:buNone/>
            </a:pPr>
            <a:endParaRPr lang="en-US" sz="1800" dirty="0"/>
          </a:p>
          <a:p>
            <a:pPr>
              <a:buNone/>
            </a:pPr>
            <a:r>
              <a:rPr lang="en-US" sz="1800" dirty="0" smtClean="0"/>
              <a:t>	No theory should </a:t>
            </a:r>
            <a:r>
              <a:rPr lang="en-US" sz="1800" dirty="0"/>
              <a:t>make assumptions beyond those it actually uses, and the </a:t>
            </a:r>
            <a:r>
              <a:rPr lang="en-US" sz="1800" dirty="0" smtClean="0"/>
              <a:t>assumption that </a:t>
            </a:r>
            <a:r>
              <a:rPr lang="en-US" sz="1800" dirty="0"/>
              <a:t>semantic values are real world referents is idle in semantic theorizing. Reference is not inscrutable, it is just </a:t>
            </a:r>
            <a:r>
              <a:rPr lang="en-US" sz="1800" dirty="0">
                <a:solidFill>
                  <a:srgbClr val="C00000"/>
                </a:solidFill>
              </a:rPr>
              <a:t>beside the point</a:t>
            </a:r>
            <a:r>
              <a:rPr lang="en-US" sz="1800" dirty="0" smtClean="0"/>
              <a:t>.</a:t>
            </a:r>
          </a:p>
          <a:p>
            <a:pPr>
              <a:buNone/>
            </a:pPr>
            <a:endParaRPr lang="en-US" sz="1800" dirty="0"/>
          </a:p>
          <a:p>
            <a:pPr>
              <a:buNone/>
            </a:pPr>
            <a:r>
              <a:rPr lang="en-US" sz="1800" dirty="0" smtClean="0"/>
              <a:t>	But … if the </a:t>
            </a:r>
            <a:r>
              <a:rPr lang="en-US" sz="1800" dirty="0"/>
              <a:t>semantic values of words and phrases are regarded as a more or less arbitrary way to derive the correct truth-conditions for </a:t>
            </a:r>
            <a:r>
              <a:rPr lang="en-US" sz="1800" dirty="0" smtClean="0"/>
              <a:t>sentences </a:t>
            </a:r>
            <a:r>
              <a:rPr lang="en-US" sz="1800" dirty="0"/>
              <a:t>then </a:t>
            </a:r>
            <a:r>
              <a:rPr lang="en-US" sz="1800" dirty="0" smtClean="0"/>
              <a:t>these values tell </a:t>
            </a:r>
            <a:r>
              <a:rPr lang="en-US" sz="1800" dirty="0"/>
              <a:t>us very little about what words and phrases mean</a:t>
            </a:r>
            <a:r>
              <a:rPr lang="en-US" sz="1800" dirty="0" smtClean="0"/>
              <a:t>. That seems like a problem. </a:t>
            </a:r>
            <a:endParaRPr lang="en-US" sz="1800" dirty="0"/>
          </a:p>
          <a:p>
            <a:pPr>
              <a:buNone/>
            </a:pPr>
            <a:endParaRPr lang="en-US" sz="1800" dirty="0" smtClean="0"/>
          </a:p>
          <a:p>
            <a:pPr>
              <a:buNone/>
            </a:pPr>
            <a:endParaRPr lang="en-US" sz="1800" dirty="0"/>
          </a:p>
          <a:p>
            <a:pPr>
              <a:buNone/>
            </a:pP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22</a:t>
            </a:fld>
            <a:endParaRPr lang="en-US" dirty="0"/>
          </a:p>
        </p:txBody>
      </p:sp>
    </p:spTree>
    <p:extLst>
      <p:ext uri="{BB962C8B-B14F-4D97-AF65-F5344CB8AC3E}">
        <p14:creationId xmlns:p14="http://schemas.microsoft.com/office/powerpoint/2010/main" val="396859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6</a:t>
            </a:r>
            <a:r>
              <a:rPr lang="en-US" sz="1800" dirty="0" smtClean="0">
                <a:solidFill>
                  <a:schemeClr val="accent2"/>
                </a:solidFill>
              </a:rPr>
              <a:t>. Referring expressions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endParaRPr lang="en-US" sz="1800" dirty="0" smtClean="0"/>
          </a:p>
          <a:p>
            <a:pPr>
              <a:buNone/>
            </a:pPr>
            <a:r>
              <a:rPr lang="en-US" sz="1800" dirty="0" smtClean="0"/>
              <a:t>Semantics </a:t>
            </a:r>
            <a:r>
              <a:rPr lang="en-US" sz="1800" dirty="0"/>
              <a:t>textbooks usually tell us that referring expressions are pronouns,</a:t>
            </a:r>
          </a:p>
          <a:p>
            <a:pPr>
              <a:buNone/>
            </a:pPr>
            <a:r>
              <a:rPr lang="en-US" sz="1800" dirty="0" smtClean="0"/>
              <a:t>proper </a:t>
            </a:r>
            <a:r>
              <a:rPr lang="en-US" sz="1800" dirty="0"/>
              <a:t>names, and definite descriptions. But bound or anaphoric </a:t>
            </a:r>
            <a:r>
              <a:rPr lang="en-US" sz="1800" dirty="0" smtClean="0"/>
              <a:t>pronouns, </a:t>
            </a:r>
          </a:p>
          <a:p>
            <a:pPr>
              <a:buNone/>
            </a:pPr>
            <a:r>
              <a:rPr lang="en-US" sz="1800" dirty="0" smtClean="0"/>
              <a:t>complex </a:t>
            </a:r>
            <a:r>
              <a:rPr lang="en-US" sz="1800" dirty="0"/>
              <a:t>or descriptive proper names, and plural and mass </a:t>
            </a:r>
            <a:r>
              <a:rPr lang="en-US" sz="1800" dirty="0" smtClean="0"/>
              <a:t>definite </a:t>
            </a:r>
          </a:p>
          <a:p>
            <a:pPr>
              <a:buNone/>
            </a:pPr>
            <a:r>
              <a:rPr lang="en-US" sz="1800" dirty="0" smtClean="0"/>
              <a:t>descriptions are </a:t>
            </a:r>
            <a:r>
              <a:rPr lang="en-US" sz="1800" dirty="0"/>
              <a:t>not always counted as referring expressions.</a:t>
            </a:r>
          </a:p>
          <a:p>
            <a:pPr>
              <a:buNone/>
            </a:pPr>
            <a:r>
              <a:rPr lang="en-US" sz="1800" dirty="0" smtClean="0"/>
              <a:t>	</a:t>
            </a:r>
          </a:p>
          <a:p>
            <a:pPr>
              <a:buNone/>
            </a:pPr>
            <a:r>
              <a:rPr lang="en-US" sz="1800" dirty="0" smtClean="0">
                <a:solidFill>
                  <a:srgbClr val="C00000"/>
                </a:solidFill>
              </a:rPr>
              <a:t>Two desiderata:</a:t>
            </a:r>
          </a:p>
          <a:p>
            <a:pPr>
              <a:buNone/>
            </a:pPr>
            <a:endParaRPr lang="en-US" sz="1800" dirty="0"/>
          </a:p>
          <a:p>
            <a:pPr>
              <a:buNone/>
            </a:pPr>
            <a:r>
              <a:rPr lang="en-US" sz="1800" dirty="0" smtClean="0"/>
              <a:t>(i)		Some expressions refer, some don’t. (E.g. </a:t>
            </a:r>
            <a:r>
              <a:rPr lang="en-US" sz="1800" dirty="0" smtClean="0">
                <a:solidFill>
                  <a:srgbClr val="7030A0"/>
                </a:solidFill>
              </a:rPr>
              <a:t>Neptune </a:t>
            </a:r>
            <a:r>
              <a:rPr lang="en-US" sz="1800" dirty="0" smtClean="0"/>
              <a:t>refers, </a:t>
            </a:r>
            <a:r>
              <a:rPr lang="en-US" sz="1800" dirty="0" smtClean="0">
                <a:solidFill>
                  <a:srgbClr val="7030A0"/>
                </a:solidFill>
              </a:rPr>
              <a:t>Vulcan </a:t>
            </a:r>
            <a:r>
              <a:rPr lang="en-US" sz="1800" dirty="0" smtClean="0"/>
              <a:t>does 	not.) </a:t>
            </a:r>
            <a:endParaRPr lang="en-US" sz="1800" dirty="0"/>
          </a:p>
          <a:p>
            <a:pPr>
              <a:buNone/>
            </a:pPr>
            <a:r>
              <a:rPr lang="en-US" sz="1800" dirty="0" smtClean="0"/>
              <a:t>(ii)	Some expressions are for referring, some are not. (E.g. both </a:t>
            </a:r>
            <a:r>
              <a:rPr lang="en-US" sz="1800" dirty="0">
                <a:solidFill>
                  <a:srgbClr val="7030A0"/>
                </a:solidFill>
              </a:rPr>
              <a:t>Neptune </a:t>
            </a:r>
            <a:r>
              <a:rPr lang="en-US" sz="1800" dirty="0" smtClean="0">
                <a:solidFill>
                  <a:srgbClr val="7030A0"/>
                </a:solidFill>
              </a:rPr>
              <a:t>	</a:t>
            </a:r>
            <a:r>
              <a:rPr lang="en-US" sz="1800" dirty="0" smtClean="0"/>
              <a:t>and </a:t>
            </a:r>
            <a:r>
              <a:rPr lang="en-US" sz="1800" dirty="0" smtClean="0">
                <a:solidFill>
                  <a:srgbClr val="7030A0"/>
                </a:solidFill>
              </a:rPr>
              <a:t>Vulcan </a:t>
            </a:r>
            <a:r>
              <a:rPr lang="en-US" sz="1800" dirty="0" smtClean="0"/>
              <a:t>are for referring, neither </a:t>
            </a:r>
            <a:r>
              <a:rPr lang="en-US" sz="1800" dirty="0" smtClean="0">
                <a:solidFill>
                  <a:srgbClr val="7030A0"/>
                </a:solidFill>
              </a:rPr>
              <a:t>orbits the Sun </a:t>
            </a:r>
            <a:r>
              <a:rPr lang="en-US" sz="1800" dirty="0" smtClean="0"/>
              <a:t>and </a:t>
            </a:r>
            <a:r>
              <a:rPr lang="en-US" sz="1800" dirty="0" smtClean="0">
                <a:solidFill>
                  <a:srgbClr val="7030A0"/>
                </a:solidFill>
              </a:rPr>
              <a:t>Neptune 	orbits the Sun </a:t>
            </a:r>
            <a:r>
              <a:rPr lang="en-US" sz="1800" dirty="0" smtClean="0"/>
              <a:t>are for referring.) </a:t>
            </a:r>
          </a:p>
        </p:txBody>
      </p:sp>
      <p:sp>
        <p:nvSpPr>
          <p:cNvPr id="4" name="Slide Number Placeholder 3"/>
          <p:cNvSpPr>
            <a:spLocks noGrp="1"/>
          </p:cNvSpPr>
          <p:nvPr>
            <p:ph type="sldNum" sz="quarter" idx="12"/>
          </p:nvPr>
        </p:nvSpPr>
        <p:spPr/>
        <p:txBody>
          <a:bodyPr/>
          <a:lstStyle/>
          <a:p>
            <a:fld id="{0B7AB74A-78F1-4675-A8E8-E488FAD48092}" type="slidenum">
              <a:rPr lang="en-US" smtClean="0"/>
              <a:pPr/>
              <a:t>23</a:t>
            </a:fld>
            <a:endParaRPr lang="en-US" dirty="0"/>
          </a:p>
        </p:txBody>
      </p:sp>
    </p:spTree>
    <p:extLst>
      <p:ext uri="{BB962C8B-B14F-4D97-AF65-F5344CB8AC3E}">
        <p14:creationId xmlns:p14="http://schemas.microsoft.com/office/powerpoint/2010/main" val="356158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7</a:t>
            </a:r>
            <a:r>
              <a:rPr lang="en-US" sz="1800" dirty="0" smtClean="0">
                <a:solidFill>
                  <a:schemeClr val="accent2"/>
                </a:solidFill>
              </a:rPr>
              <a:t>. Fregean accounts</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endParaRPr lang="en-US" sz="1800" dirty="0" smtClean="0"/>
          </a:p>
          <a:p>
            <a:pPr>
              <a:buNone/>
            </a:pPr>
            <a:r>
              <a:rPr lang="en-US" sz="1800" dirty="0" smtClean="0"/>
              <a:t>	For Frege, </a:t>
            </a:r>
            <a:r>
              <a:rPr lang="en-US" sz="1800" dirty="0" smtClean="0">
                <a:solidFill>
                  <a:srgbClr val="C00000"/>
                </a:solidFill>
              </a:rPr>
              <a:t>every</a:t>
            </a:r>
            <a:r>
              <a:rPr lang="en-US" sz="1800" dirty="0" smtClean="0"/>
              <a:t> expression is a referring expression: the referent of </a:t>
            </a:r>
            <a:r>
              <a:rPr lang="en-US" sz="1800" dirty="0" smtClean="0">
                <a:solidFill>
                  <a:srgbClr val="7030A0"/>
                </a:solidFill>
              </a:rPr>
              <a:t>orbits the Sun </a:t>
            </a:r>
            <a:r>
              <a:rPr lang="en-US" sz="1800" dirty="0" smtClean="0"/>
              <a:t>is a function from objects to truth-values and the referent of </a:t>
            </a:r>
            <a:r>
              <a:rPr lang="en-US" sz="1800" dirty="0" smtClean="0">
                <a:solidFill>
                  <a:srgbClr val="7030A0"/>
                </a:solidFill>
              </a:rPr>
              <a:t>Neptune orbits the Sun </a:t>
            </a:r>
            <a:r>
              <a:rPr lang="en-US" sz="1800" dirty="0" smtClean="0"/>
              <a:t>is a truth-value. </a:t>
            </a:r>
            <a:r>
              <a:rPr lang="en-US" sz="1800" dirty="0" smtClean="0">
                <a:solidFill>
                  <a:srgbClr val="7030A0"/>
                </a:solidFill>
              </a:rPr>
              <a:t>Vulcan </a:t>
            </a:r>
            <a:r>
              <a:rPr lang="en-US" sz="1800" dirty="0" smtClean="0"/>
              <a:t>lacks referent but that is because it is not a real name, only appears to be one. </a:t>
            </a:r>
          </a:p>
          <a:p>
            <a:pPr>
              <a:buNone/>
            </a:pPr>
            <a:endParaRPr lang="en-US" sz="1800" dirty="0"/>
          </a:p>
          <a:p>
            <a:pPr>
              <a:buNone/>
            </a:pPr>
            <a:r>
              <a:rPr lang="en-US" sz="1800" dirty="0" smtClean="0"/>
              <a:t>	Frege-inspired semanticists might say that referring expressions are those whose referent is an </a:t>
            </a:r>
            <a:r>
              <a:rPr lang="en-US" sz="1800" dirty="0" smtClean="0">
                <a:solidFill>
                  <a:srgbClr val="C00000"/>
                </a:solidFill>
              </a:rPr>
              <a:t>object </a:t>
            </a:r>
            <a:r>
              <a:rPr lang="en-US" sz="1800" dirty="0" smtClean="0"/>
              <a:t>(as opposed to a function). This helps with distinguishing referring expressions from other expression but does not help with distinguishing referring expressions that refer from referring expressions that don’t. </a:t>
            </a:r>
          </a:p>
          <a:p>
            <a:pPr>
              <a:buNone/>
            </a:pPr>
            <a:endParaRPr lang="en-US" sz="1800" dirty="0"/>
          </a:p>
          <a:p>
            <a:pPr>
              <a:buNone/>
            </a:pPr>
            <a:r>
              <a:rPr lang="en-US" sz="1800" dirty="0" smtClean="0"/>
              <a:t>	Saying that </a:t>
            </a:r>
            <a:r>
              <a:rPr lang="en-US" sz="1800" dirty="0" smtClean="0">
                <a:solidFill>
                  <a:srgbClr val="7030A0"/>
                </a:solidFill>
              </a:rPr>
              <a:t>Vulcan </a:t>
            </a:r>
            <a:r>
              <a:rPr lang="en-US" sz="1800" dirty="0" smtClean="0"/>
              <a:t>refers to a null object does not help: if there is a null object it can be named and we want to distinguish its name from </a:t>
            </a:r>
            <a:r>
              <a:rPr lang="en-US" sz="1800" dirty="0" smtClean="0">
                <a:solidFill>
                  <a:srgbClr val="7030A0"/>
                </a:solidFill>
              </a:rPr>
              <a:t>Vulcan</a:t>
            </a:r>
            <a:r>
              <a:rPr lang="en-US" sz="1800" dirty="0" smtClean="0"/>
              <a:t>. </a:t>
            </a:r>
          </a:p>
        </p:txBody>
      </p:sp>
      <p:sp>
        <p:nvSpPr>
          <p:cNvPr id="4" name="Slide Number Placeholder 3"/>
          <p:cNvSpPr>
            <a:spLocks noGrp="1"/>
          </p:cNvSpPr>
          <p:nvPr>
            <p:ph type="sldNum" sz="quarter" idx="12"/>
          </p:nvPr>
        </p:nvSpPr>
        <p:spPr/>
        <p:txBody>
          <a:bodyPr/>
          <a:lstStyle/>
          <a:p>
            <a:fld id="{0B7AB74A-78F1-4675-A8E8-E488FAD48092}" type="slidenum">
              <a:rPr lang="en-US" smtClean="0"/>
              <a:pPr/>
              <a:t>24</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6126" y="838200"/>
            <a:ext cx="1315974" cy="1676400"/>
          </a:xfrm>
          <a:prstGeom prst="rect">
            <a:avLst/>
          </a:prstGeom>
        </p:spPr>
      </p:pic>
    </p:spTree>
    <p:extLst>
      <p:ext uri="{BB962C8B-B14F-4D97-AF65-F5344CB8AC3E}">
        <p14:creationId xmlns:p14="http://schemas.microsoft.com/office/powerpoint/2010/main" val="65457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7</a:t>
            </a:r>
            <a:r>
              <a:rPr lang="en-US" sz="1800" dirty="0" smtClean="0">
                <a:solidFill>
                  <a:schemeClr val="accent2"/>
                </a:solidFill>
              </a:rPr>
              <a:t>. </a:t>
            </a:r>
            <a:r>
              <a:rPr lang="en-US" sz="1800" dirty="0">
                <a:solidFill>
                  <a:schemeClr val="accent2"/>
                </a:solidFill>
              </a:rPr>
              <a:t>T</a:t>
            </a:r>
            <a:r>
              <a:rPr lang="en-US" sz="1800" dirty="0" smtClean="0">
                <a:solidFill>
                  <a:schemeClr val="accent2"/>
                </a:solidFill>
              </a:rPr>
              <a:t>arskian accounts</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endParaRPr lang="en-US" sz="1800" dirty="0" smtClean="0"/>
          </a:p>
          <a:p>
            <a:pPr>
              <a:buNone/>
            </a:pPr>
            <a:r>
              <a:rPr lang="en-US" sz="1800" dirty="0" smtClean="0"/>
              <a:t>	For Tarski, </a:t>
            </a:r>
            <a:r>
              <a:rPr lang="en-US" sz="1800" dirty="0" smtClean="0">
                <a:solidFill>
                  <a:srgbClr val="C00000"/>
                </a:solidFill>
              </a:rPr>
              <a:t>no </a:t>
            </a:r>
            <a:r>
              <a:rPr lang="en-US" sz="1800" dirty="0"/>
              <a:t>expression is a referring expression: </a:t>
            </a:r>
            <a:r>
              <a:rPr lang="en-US" sz="1800" dirty="0" smtClean="0">
                <a:solidFill>
                  <a:srgbClr val="7030A0"/>
                </a:solidFill>
              </a:rPr>
              <a:t>Neptune</a:t>
            </a:r>
            <a:r>
              <a:rPr lang="en-US" sz="1800" baseline="-25000" dirty="0" smtClean="0">
                <a:solidFill>
                  <a:srgbClr val="7030A0"/>
                </a:solidFill>
              </a:rPr>
              <a:t>1</a:t>
            </a:r>
            <a:r>
              <a:rPr lang="en-US" sz="1800" dirty="0" smtClean="0">
                <a:solidFill>
                  <a:srgbClr val="7030A0"/>
                </a:solidFill>
              </a:rPr>
              <a:t> </a:t>
            </a:r>
            <a:r>
              <a:rPr lang="en-US" sz="1800" dirty="0" smtClean="0"/>
              <a:t>is </a:t>
            </a:r>
            <a:r>
              <a:rPr lang="en-US" sz="1800" dirty="0"/>
              <a:t>satisfied by a variable assignment g just in case </a:t>
            </a:r>
            <a:r>
              <a:rPr lang="en-US" sz="1800" dirty="0" smtClean="0"/>
              <a:t>g(</a:t>
            </a:r>
            <a:r>
              <a:rPr lang="en-US" sz="1800" dirty="0" smtClean="0">
                <a:solidFill>
                  <a:srgbClr val="7030A0"/>
                </a:solidFill>
              </a:rPr>
              <a:t>x</a:t>
            </a:r>
            <a:r>
              <a:rPr lang="en-US" sz="1800" baseline="-25000" dirty="0" smtClean="0">
                <a:solidFill>
                  <a:srgbClr val="7030A0"/>
                </a:solidFill>
              </a:rPr>
              <a:t>1</a:t>
            </a:r>
            <a:r>
              <a:rPr lang="en-US" sz="1800" dirty="0" smtClean="0"/>
              <a:t>) </a:t>
            </a:r>
            <a:r>
              <a:rPr lang="en-US" sz="1800" dirty="0"/>
              <a:t>is </a:t>
            </a:r>
            <a:r>
              <a:rPr lang="en-US" sz="1800" dirty="0" smtClean="0"/>
              <a:t>Neptune, </a:t>
            </a:r>
            <a:r>
              <a:rPr lang="en-US" sz="1800" dirty="0" smtClean="0">
                <a:solidFill>
                  <a:srgbClr val="7030A0"/>
                </a:solidFill>
              </a:rPr>
              <a:t>Vulcan</a:t>
            </a:r>
            <a:r>
              <a:rPr lang="en-US" sz="1800" baseline="-25000" dirty="0" smtClean="0">
                <a:solidFill>
                  <a:srgbClr val="7030A0"/>
                </a:solidFill>
              </a:rPr>
              <a:t>2</a:t>
            </a:r>
            <a:r>
              <a:rPr lang="en-US" sz="1800" dirty="0" smtClean="0">
                <a:solidFill>
                  <a:srgbClr val="7030A0"/>
                </a:solidFill>
              </a:rPr>
              <a:t> </a:t>
            </a:r>
            <a:r>
              <a:rPr lang="en-US" sz="1800" dirty="0"/>
              <a:t>is satisfied by a variable assignment g just in case </a:t>
            </a:r>
            <a:r>
              <a:rPr lang="en-US" sz="1800" dirty="0" smtClean="0"/>
              <a:t>g(</a:t>
            </a:r>
            <a:r>
              <a:rPr lang="en-US" sz="1800" dirty="0" smtClean="0">
                <a:solidFill>
                  <a:srgbClr val="7030A0"/>
                </a:solidFill>
              </a:rPr>
              <a:t>x</a:t>
            </a:r>
            <a:r>
              <a:rPr lang="en-US" sz="1800" baseline="-25000" dirty="0" smtClean="0">
                <a:solidFill>
                  <a:srgbClr val="7030A0"/>
                </a:solidFill>
              </a:rPr>
              <a:t>2</a:t>
            </a:r>
            <a:r>
              <a:rPr lang="en-US" sz="1800" dirty="0" smtClean="0"/>
              <a:t>) </a:t>
            </a:r>
            <a:r>
              <a:rPr lang="en-US" sz="1800" dirty="0"/>
              <a:t>is </a:t>
            </a:r>
            <a:r>
              <a:rPr lang="en-US" sz="1800" dirty="0" smtClean="0"/>
              <a:t>Vulcan, </a:t>
            </a:r>
            <a:r>
              <a:rPr lang="en-US" sz="1800" dirty="0" smtClean="0">
                <a:solidFill>
                  <a:srgbClr val="7030A0"/>
                </a:solidFill>
              </a:rPr>
              <a:t>x</a:t>
            </a:r>
            <a:r>
              <a:rPr lang="en-US" sz="1800" baseline="-25000" dirty="0">
                <a:solidFill>
                  <a:srgbClr val="7030A0"/>
                </a:solidFill>
              </a:rPr>
              <a:t>3</a:t>
            </a:r>
            <a:r>
              <a:rPr lang="en-US" sz="1800" baseline="-25000" dirty="0" smtClean="0">
                <a:solidFill>
                  <a:srgbClr val="7030A0"/>
                </a:solidFill>
              </a:rPr>
              <a:t> </a:t>
            </a:r>
            <a:r>
              <a:rPr lang="en-US" sz="1800" dirty="0" smtClean="0">
                <a:solidFill>
                  <a:srgbClr val="7030A0"/>
                </a:solidFill>
              </a:rPr>
              <a:t>orbits </a:t>
            </a:r>
            <a:r>
              <a:rPr lang="en-US" sz="1800" dirty="0">
                <a:solidFill>
                  <a:srgbClr val="7030A0"/>
                </a:solidFill>
              </a:rPr>
              <a:t>the Sun </a:t>
            </a:r>
            <a:r>
              <a:rPr lang="en-US" sz="1800" dirty="0"/>
              <a:t>is satisfied by a variable assignment g just in case </a:t>
            </a:r>
            <a:r>
              <a:rPr lang="en-US" sz="1800" dirty="0" smtClean="0"/>
              <a:t>g(</a:t>
            </a:r>
            <a:r>
              <a:rPr lang="en-US" sz="1800" dirty="0" smtClean="0">
                <a:solidFill>
                  <a:srgbClr val="7030A0"/>
                </a:solidFill>
              </a:rPr>
              <a:t>x</a:t>
            </a:r>
            <a:r>
              <a:rPr lang="en-US" sz="1800" baseline="-25000" dirty="0">
                <a:solidFill>
                  <a:srgbClr val="7030A0"/>
                </a:solidFill>
              </a:rPr>
              <a:t>3</a:t>
            </a:r>
            <a:r>
              <a:rPr lang="en-US" sz="1800" dirty="0" smtClean="0"/>
              <a:t>) orbits the sun. </a:t>
            </a:r>
          </a:p>
          <a:p>
            <a:pPr>
              <a:buNone/>
            </a:pPr>
            <a:endParaRPr lang="en-US" sz="1800" dirty="0"/>
          </a:p>
          <a:p>
            <a:pPr>
              <a:buNone/>
            </a:pPr>
            <a:r>
              <a:rPr lang="en-US" sz="1800" dirty="0"/>
              <a:t>	</a:t>
            </a:r>
            <a:r>
              <a:rPr lang="en-US" sz="1800" dirty="0" smtClean="0"/>
              <a:t>A Tarski-inspired </a:t>
            </a:r>
            <a:r>
              <a:rPr lang="en-US" sz="1800" dirty="0"/>
              <a:t>semanticist might say that referring expressions are all and only those that bear indices, and among referring expressions, the ones that actually refer are all and only the ones that are satisfied by some variable assignment. </a:t>
            </a:r>
            <a:endParaRPr lang="en-US" sz="1800" dirty="0" smtClean="0"/>
          </a:p>
          <a:p>
            <a:pPr>
              <a:buNone/>
            </a:pPr>
            <a:endParaRPr lang="en-US" sz="1800" dirty="0"/>
          </a:p>
          <a:p>
            <a:pPr>
              <a:buNone/>
            </a:pPr>
            <a:r>
              <a:rPr lang="en-US" sz="1800" dirty="0" smtClean="0"/>
              <a:t>	The </a:t>
            </a:r>
            <a:r>
              <a:rPr lang="en-US" sz="1800" dirty="0"/>
              <a:t>problem is that </a:t>
            </a:r>
            <a:r>
              <a:rPr lang="en-US" sz="1800" dirty="0" smtClean="0"/>
              <a:t>the </a:t>
            </a:r>
            <a:r>
              <a:rPr lang="en-US" sz="1800" dirty="0"/>
              <a:t>category of referring expressions appears to be </a:t>
            </a:r>
            <a:r>
              <a:rPr lang="en-US" sz="1800" dirty="0" smtClean="0"/>
              <a:t>syntactically heterogeneous, and so, we have </a:t>
            </a:r>
            <a:r>
              <a:rPr lang="en-US" sz="1800" dirty="0"/>
              <a:t>no obvious way </a:t>
            </a:r>
            <a:r>
              <a:rPr lang="en-US" sz="1800" dirty="0" smtClean="0"/>
              <a:t>to decide </a:t>
            </a:r>
            <a:r>
              <a:rPr lang="en-US" sz="1800" dirty="0"/>
              <a:t>which </a:t>
            </a:r>
            <a:r>
              <a:rPr lang="en-US" sz="1800" dirty="0" smtClean="0"/>
              <a:t>expressions are supposed to </a:t>
            </a:r>
            <a:r>
              <a:rPr lang="en-US" sz="1800" dirty="0"/>
              <a:t>bear indices. </a:t>
            </a: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25</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86126" y="838200"/>
            <a:ext cx="1315974" cy="16764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2601" y="838477"/>
            <a:ext cx="1683353" cy="1703832"/>
          </a:xfrm>
          <a:prstGeom prst="rect">
            <a:avLst/>
          </a:prstGeom>
        </p:spPr>
      </p:pic>
    </p:spTree>
    <p:extLst>
      <p:ext uri="{BB962C8B-B14F-4D97-AF65-F5344CB8AC3E}">
        <p14:creationId xmlns:p14="http://schemas.microsoft.com/office/powerpoint/2010/main" val="121434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3</a:t>
            </a:r>
            <a:r>
              <a:rPr lang="en-US" sz="2400" dirty="0" smtClean="0">
                <a:solidFill>
                  <a:schemeClr val="accent2"/>
                </a:solidFill>
              </a:rPr>
              <a:t>. Reference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8</a:t>
            </a:r>
            <a:r>
              <a:rPr lang="en-US" sz="1800" dirty="0" smtClean="0">
                <a:solidFill>
                  <a:schemeClr val="accent2"/>
                </a:solidFill>
              </a:rPr>
              <a:t>. A Russellian suggestion </a:t>
            </a:r>
            <a:endParaRPr lang="en-US" sz="2400" dirty="0">
              <a:solidFill>
                <a:schemeClr val="accent2"/>
              </a:solidFill>
            </a:endParaRPr>
          </a:p>
        </p:txBody>
      </p:sp>
      <p:sp>
        <p:nvSpPr>
          <p:cNvPr id="3" name="Content Placeholder 2"/>
          <p:cNvSpPr>
            <a:spLocks noGrp="1"/>
          </p:cNvSpPr>
          <p:nvPr>
            <p:ph idx="1"/>
          </p:nvPr>
        </p:nvSpPr>
        <p:spPr/>
        <p:txBody>
          <a:bodyPr>
            <a:normAutofit lnSpcReduction="10000"/>
          </a:bodyPr>
          <a:lstStyle/>
          <a:p>
            <a:pPr>
              <a:buNone/>
            </a:pPr>
            <a:endParaRPr lang="en-US" sz="1800" dirty="0" smtClean="0"/>
          </a:p>
          <a:p>
            <a:pPr>
              <a:buNone/>
            </a:pPr>
            <a:r>
              <a:rPr lang="en-US" sz="1800" dirty="0" smtClean="0"/>
              <a:t>	Russell thought </a:t>
            </a:r>
            <a:r>
              <a:rPr lang="en-US" sz="1800" dirty="0" smtClean="0">
                <a:solidFill>
                  <a:srgbClr val="C00000"/>
                </a:solidFill>
              </a:rPr>
              <a:t>logically proper names </a:t>
            </a:r>
            <a:r>
              <a:rPr lang="en-US" sz="1800" dirty="0" smtClean="0"/>
              <a:t>are mare tags – they designate their bearers without describing them. To understand a logically proper name we must be </a:t>
            </a:r>
            <a:r>
              <a:rPr lang="en-US" sz="1800" dirty="0" smtClean="0">
                <a:solidFill>
                  <a:srgbClr val="C00000"/>
                </a:solidFill>
              </a:rPr>
              <a:t>acquainted</a:t>
            </a:r>
            <a:r>
              <a:rPr lang="en-US" sz="1800" dirty="0" smtClean="0"/>
              <a:t> with its bearer. </a:t>
            </a:r>
          </a:p>
          <a:p>
            <a:pPr>
              <a:buNone/>
            </a:pPr>
            <a:endParaRPr lang="en-US" sz="1800" dirty="0"/>
          </a:p>
          <a:p>
            <a:pPr>
              <a:buNone/>
            </a:pPr>
            <a:r>
              <a:rPr lang="en-US" sz="1800" dirty="0" smtClean="0"/>
              <a:t>	Russellian acquaintance is demanding – we are only acquainted with ourselves and with our sense data. We can </a:t>
            </a:r>
            <a:r>
              <a:rPr lang="en-US" sz="1800" dirty="0" smtClean="0">
                <a:solidFill>
                  <a:srgbClr val="C00000"/>
                </a:solidFill>
              </a:rPr>
              <a:t>liberalize</a:t>
            </a:r>
            <a:r>
              <a:rPr lang="en-US" sz="1800" dirty="0" smtClean="0"/>
              <a:t> the notion to allow acquaintance with everyday objects, and we can </a:t>
            </a:r>
            <a:r>
              <a:rPr lang="en-US" sz="1800" dirty="0" smtClean="0">
                <a:solidFill>
                  <a:srgbClr val="C00000"/>
                </a:solidFill>
              </a:rPr>
              <a:t>extend</a:t>
            </a:r>
            <a:r>
              <a:rPr lang="en-US" sz="1800" dirty="0"/>
              <a:t> it to allow acquaintance with things with which others are </a:t>
            </a:r>
            <a:r>
              <a:rPr lang="en-US" sz="1800" dirty="0" smtClean="0"/>
              <a:t>acquainted. </a:t>
            </a:r>
            <a:r>
              <a:rPr lang="en-US" sz="1800" dirty="0"/>
              <a:t>Referring expressions </a:t>
            </a:r>
            <a:r>
              <a:rPr lang="en-US" sz="1800" dirty="0" smtClean="0"/>
              <a:t>are those one can understand only if one is acquainted in this loose sense with a </a:t>
            </a:r>
            <a:r>
              <a:rPr lang="en-US" sz="1800" dirty="0" smtClean="0">
                <a:solidFill>
                  <a:srgbClr val="C00000"/>
                </a:solidFill>
              </a:rPr>
              <a:t>particular.</a:t>
            </a:r>
            <a:r>
              <a:rPr lang="en-US" sz="1800" dirty="0" smtClean="0"/>
              <a:t> (So, </a:t>
            </a:r>
            <a:r>
              <a:rPr lang="en-US" sz="1800" dirty="0">
                <a:solidFill>
                  <a:srgbClr val="7030A0"/>
                </a:solidFill>
              </a:rPr>
              <a:t>orbits the Sun </a:t>
            </a:r>
            <a:r>
              <a:rPr lang="en-US" sz="1800" dirty="0"/>
              <a:t>and </a:t>
            </a:r>
            <a:r>
              <a:rPr lang="en-US" sz="1800" dirty="0">
                <a:solidFill>
                  <a:srgbClr val="7030A0"/>
                </a:solidFill>
              </a:rPr>
              <a:t>Neptune </a:t>
            </a:r>
            <a:r>
              <a:rPr lang="en-US" sz="1800" dirty="0" smtClean="0">
                <a:solidFill>
                  <a:srgbClr val="7030A0"/>
                </a:solidFill>
              </a:rPr>
              <a:t>orbits </a:t>
            </a:r>
            <a:r>
              <a:rPr lang="en-US" sz="1800" dirty="0">
                <a:solidFill>
                  <a:srgbClr val="7030A0"/>
                </a:solidFill>
              </a:rPr>
              <a:t>the Sun </a:t>
            </a:r>
            <a:r>
              <a:rPr lang="en-US" sz="1800" dirty="0" smtClean="0"/>
              <a:t>are not referring expression). </a:t>
            </a:r>
          </a:p>
          <a:p>
            <a:pPr>
              <a:buNone/>
            </a:pPr>
            <a:endParaRPr lang="en-US" sz="1800" dirty="0"/>
          </a:p>
          <a:p>
            <a:pPr>
              <a:buNone/>
            </a:pPr>
            <a:r>
              <a:rPr lang="en-US" sz="1800" dirty="0"/>
              <a:t>	</a:t>
            </a:r>
            <a:r>
              <a:rPr lang="en-US" sz="1800" dirty="0" smtClean="0">
                <a:solidFill>
                  <a:srgbClr val="7030A0"/>
                </a:solidFill>
              </a:rPr>
              <a:t>Vulcan</a:t>
            </a:r>
            <a:r>
              <a:rPr lang="en-US" sz="1800" dirty="0" smtClean="0"/>
              <a:t> </a:t>
            </a:r>
            <a:r>
              <a:rPr lang="en-US" sz="1800" dirty="0"/>
              <a:t>is </a:t>
            </a:r>
            <a:r>
              <a:rPr lang="en-US" sz="1800" dirty="0" smtClean="0"/>
              <a:t>not a </a:t>
            </a:r>
            <a:r>
              <a:rPr lang="en-US" sz="1800" dirty="0"/>
              <a:t>referring expression </a:t>
            </a:r>
            <a:r>
              <a:rPr lang="en-US" sz="1800" dirty="0" smtClean="0"/>
              <a:t>but it </a:t>
            </a:r>
            <a:r>
              <a:rPr lang="en-US" sz="1800" dirty="0"/>
              <a:t>shares an important function with referring expressions—to </a:t>
            </a:r>
            <a:r>
              <a:rPr lang="en-US" sz="1800" dirty="0" smtClean="0"/>
              <a:t>designate a </a:t>
            </a:r>
            <a:r>
              <a:rPr lang="en-US" sz="1800" dirty="0"/>
              <a:t>particular. I</a:t>
            </a:r>
            <a:r>
              <a:rPr lang="en-US" sz="1800" dirty="0" smtClean="0"/>
              <a:t>t </a:t>
            </a:r>
            <a:r>
              <a:rPr lang="en-US" sz="1800" dirty="0"/>
              <a:t>fails to perform this function—the definite </a:t>
            </a:r>
            <a:r>
              <a:rPr lang="en-US" sz="1800" dirty="0" smtClean="0"/>
              <a:t>description it abbreviates describes </a:t>
            </a:r>
            <a:r>
              <a:rPr lang="en-US" sz="1800" dirty="0"/>
              <a:t>nothing at all.</a:t>
            </a:r>
            <a:endParaRPr lang="en-US" sz="1800" dirty="0" smtClean="0"/>
          </a:p>
        </p:txBody>
      </p:sp>
      <p:sp>
        <p:nvSpPr>
          <p:cNvPr id="4" name="Slide Number Placeholder 3"/>
          <p:cNvSpPr>
            <a:spLocks noGrp="1"/>
          </p:cNvSpPr>
          <p:nvPr>
            <p:ph type="sldNum" sz="quarter" idx="12"/>
          </p:nvPr>
        </p:nvSpPr>
        <p:spPr/>
        <p:txBody>
          <a:bodyPr/>
          <a:lstStyle/>
          <a:p>
            <a:fld id="{0B7AB74A-78F1-4675-A8E8-E488FAD48092}" type="slidenum">
              <a:rPr lang="en-US" smtClean="0"/>
              <a:pPr/>
              <a:t>26</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6081" y="822007"/>
            <a:ext cx="1337310" cy="1708785"/>
          </a:xfrm>
          <a:prstGeom prst="rect">
            <a:avLst/>
          </a:prstGeom>
        </p:spPr>
      </p:pic>
    </p:spTree>
    <p:extLst>
      <p:ext uri="{BB962C8B-B14F-4D97-AF65-F5344CB8AC3E}">
        <p14:creationId xmlns:p14="http://schemas.microsoft.com/office/powerpoint/2010/main" val="105052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end</a:t>
            </a:r>
            <a:endParaRPr lang="en-US"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27</a:t>
            </a:fld>
            <a:endParaRPr lang="en-US" dirty="0"/>
          </a:p>
        </p:txBody>
      </p:sp>
      <p:pic>
        <p:nvPicPr>
          <p:cNvPr id="6" name="Content Placeholder 5" descr="flickr-words.jpg"/>
          <p:cNvPicPr>
            <a:picLocks noGrp="1" noChangeAspect="1"/>
          </p:cNvPicPr>
          <p:nvPr>
            <p:ph idx="1"/>
          </p:nvPr>
        </p:nvPicPr>
        <p:blipFill>
          <a:blip r:embed="rId2" cstate="print"/>
          <a:stretch>
            <a:fillRect/>
          </a:stretch>
        </p:blipFill>
        <p:spPr>
          <a:xfrm>
            <a:off x="914400" y="2590800"/>
            <a:ext cx="4552950" cy="363855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1</a:t>
            </a:r>
            <a:r>
              <a:rPr lang="en-US" sz="2400" dirty="0" smtClean="0">
                <a:solidFill>
                  <a:schemeClr val="accent2"/>
                </a:solidFill>
              </a:rPr>
              <a:t>. Compositionality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1</a:t>
            </a:r>
            <a:r>
              <a:rPr lang="en-US" sz="1800" dirty="0" smtClean="0">
                <a:solidFill>
                  <a:schemeClr val="accent2"/>
                </a:solidFill>
              </a:rPr>
              <a:t>. Prior knowledge</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solidFill>
                  <a:schemeClr val="accent3"/>
                </a:solidFill>
              </a:rPr>
              <a:t>	</a:t>
            </a:r>
            <a:r>
              <a:rPr lang="en-US" sz="1800" dirty="0" smtClean="0">
                <a:solidFill>
                  <a:srgbClr val="C00000"/>
                </a:solidFill>
              </a:rPr>
              <a:t>Query:</a:t>
            </a:r>
            <a:r>
              <a:rPr lang="en-US" sz="1800" dirty="0" smtClean="0">
                <a:solidFill>
                  <a:schemeClr val="accent3"/>
                </a:solidFill>
              </a:rPr>
              <a:t> </a:t>
            </a:r>
            <a:r>
              <a:rPr lang="en-US" sz="1800" dirty="0" smtClean="0"/>
              <a:t>We understand sentences we never heard before. How is that possible?  </a:t>
            </a:r>
            <a:endParaRPr lang="en-US" sz="1800" dirty="0">
              <a:solidFill>
                <a:schemeClr val="accent3"/>
              </a:solidFill>
            </a:endParaRPr>
          </a:p>
          <a:p>
            <a:pPr>
              <a:buNone/>
            </a:pPr>
            <a:r>
              <a:rPr lang="en-US" sz="1800" dirty="0" smtClean="0"/>
              <a:t>	</a:t>
            </a:r>
          </a:p>
          <a:p>
            <a:pPr>
              <a:buNone/>
            </a:pPr>
            <a:r>
              <a:rPr lang="en-US" sz="1800" dirty="0" smtClean="0"/>
              <a:t>	</a:t>
            </a:r>
            <a:r>
              <a:rPr lang="en-US" sz="1800" dirty="0" smtClean="0">
                <a:solidFill>
                  <a:srgbClr val="C00000"/>
                </a:solidFill>
              </a:rPr>
              <a:t>Answer:</a:t>
            </a:r>
            <a:r>
              <a:rPr lang="en-US" sz="1800" dirty="0" smtClean="0"/>
              <a:t> We know something antecedently that allows us to work out their meanings. </a:t>
            </a:r>
            <a:endParaRPr lang="en-US" sz="1800" dirty="0"/>
          </a:p>
          <a:p>
            <a:pPr>
              <a:buNone/>
            </a:pPr>
            <a:endParaRPr lang="en-US" sz="1800" dirty="0" smtClean="0"/>
          </a:p>
          <a:p>
            <a:pPr>
              <a:buNone/>
            </a:pPr>
            <a:r>
              <a:rPr lang="en-US" sz="1800" dirty="0" smtClean="0"/>
              <a:t>	</a:t>
            </a: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3</a:t>
            </a:fld>
            <a:endParaRPr lang="en-US" dirty="0"/>
          </a:p>
        </p:txBody>
      </p:sp>
    </p:spTree>
    <p:extLst>
      <p:ext uri="{BB962C8B-B14F-4D97-AF65-F5344CB8AC3E}">
        <p14:creationId xmlns:p14="http://schemas.microsoft.com/office/powerpoint/2010/main" val="46356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1</a:t>
            </a:r>
            <a:r>
              <a:rPr lang="en-US" sz="2400" dirty="0" smtClean="0">
                <a:solidFill>
                  <a:schemeClr val="accent2"/>
                </a:solidFill>
              </a:rPr>
              <a:t>. Compositionality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1</a:t>
            </a:r>
            <a:r>
              <a:rPr lang="en-US" sz="1800" dirty="0" smtClean="0">
                <a:solidFill>
                  <a:schemeClr val="accent2"/>
                </a:solidFill>
              </a:rPr>
              <a:t>. Prior knowledge</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smtClean="0">
                <a:solidFill>
                  <a:schemeClr val="accent3"/>
                </a:solidFill>
              </a:rPr>
              <a:t>	</a:t>
            </a:r>
            <a:r>
              <a:rPr lang="en-US" sz="1800" dirty="0" smtClean="0">
                <a:solidFill>
                  <a:srgbClr val="C00000"/>
                </a:solidFill>
              </a:rPr>
              <a:t>Query:</a:t>
            </a:r>
            <a:r>
              <a:rPr lang="en-US" sz="1800" dirty="0" smtClean="0">
                <a:solidFill>
                  <a:schemeClr val="accent3"/>
                </a:solidFill>
              </a:rPr>
              <a:t> </a:t>
            </a:r>
            <a:r>
              <a:rPr lang="en-US" sz="1800" dirty="0" smtClean="0"/>
              <a:t>We understand sentences we never heard before. How is that possible?  </a:t>
            </a:r>
            <a:endParaRPr lang="en-US" sz="1800" dirty="0">
              <a:solidFill>
                <a:schemeClr val="accent3"/>
              </a:solidFill>
            </a:endParaRPr>
          </a:p>
          <a:p>
            <a:pPr>
              <a:buNone/>
            </a:pPr>
            <a:r>
              <a:rPr lang="en-US" sz="1800" dirty="0" smtClean="0"/>
              <a:t>	</a:t>
            </a:r>
          </a:p>
          <a:p>
            <a:pPr>
              <a:buNone/>
            </a:pPr>
            <a:r>
              <a:rPr lang="en-US" sz="1800" dirty="0" smtClean="0"/>
              <a:t>	</a:t>
            </a:r>
            <a:r>
              <a:rPr lang="en-US" sz="1800" dirty="0" smtClean="0">
                <a:solidFill>
                  <a:srgbClr val="C00000"/>
                </a:solidFill>
              </a:rPr>
              <a:t>Answer:</a:t>
            </a:r>
            <a:r>
              <a:rPr lang="en-US" sz="1800" dirty="0" smtClean="0"/>
              <a:t> We know something antecedently that allows us to work out their meanings. </a:t>
            </a:r>
            <a:endParaRPr lang="en-US" sz="1800" dirty="0"/>
          </a:p>
          <a:p>
            <a:pPr>
              <a:buNone/>
            </a:pPr>
            <a:endParaRPr lang="en-US" sz="1800" dirty="0" smtClean="0"/>
          </a:p>
          <a:p>
            <a:pPr>
              <a:buNone/>
            </a:pPr>
            <a:r>
              <a:rPr lang="en-US" sz="1800" dirty="0" smtClean="0"/>
              <a:t>	In </a:t>
            </a:r>
            <a:r>
              <a:rPr lang="en-US" sz="1800" dirty="0"/>
              <a:t>the </a:t>
            </a:r>
            <a:r>
              <a:rPr lang="en-US" sz="1800" i="1" dirty="0" smtClean="0"/>
              <a:t>Meno</a:t>
            </a:r>
            <a:r>
              <a:rPr lang="en-US" sz="1800" dirty="0" smtClean="0"/>
              <a:t>, </a:t>
            </a:r>
            <a:r>
              <a:rPr lang="en-US" sz="1800" dirty="0"/>
              <a:t>Plato raises the question how inquiry is possible. Either we </a:t>
            </a:r>
            <a:r>
              <a:rPr lang="en-US" sz="1800" dirty="0" smtClean="0"/>
              <a:t>know something, </a:t>
            </a:r>
            <a:r>
              <a:rPr lang="en-US" sz="1800" dirty="0"/>
              <a:t>or we don’t. If we do there is no need for search; if we don’t </a:t>
            </a:r>
            <a:r>
              <a:rPr lang="en-US" sz="1800" dirty="0" smtClean="0"/>
              <a:t>then we </a:t>
            </a:r>
            <a:r>
              <a:rPr lang="en-US" sz="1800" dirty="0"/>
              <a:t>don’t know what to search for. Plato’s solution is that learning requires </a:t>
            </a:r>
            <a:r>
              <a:rPr lang="en-US" sz="1800" dirty="0" smtClean="0">
                <a:solidFill>
                  <a:srgbClr val="C00000"/>
                </a:solidFill>
              </a:rPr>
              <a:t>tacit knowledge</a:t>
            </a:r>
            <a:r>
              <a:rPr lang="en-US" sz="1800" dirty="0"/>
              <a:t>: to be ignorant is to be temporarily unable to recall something </a:t>
            </a:r>
            <a:r>
              <a:rPr lang="en-US" sz="1800" dirty="0" smtClean="0"/>
              <a:t>already </a:t>
            </a:r>
            <a:r>
              <a:rPr lang="en-US" sz="1800" dirty="0"/>
              <a:t>in our mind. </a:t>
            </a:r>
          </a:p>
        </p:txBody>
      </p:sp>
      <p:sp>
        <p:nvSpPr>
          <p:cNvPr id="4" name="Slide Number Placeholder 3"/>
          <p:cNvSpPr>
            <a:spLocks noGrp="1"/>
          </p:cNvSpPr>
          <p:nvPr>
            <p:ph type="sldNum" sz="quarter" idx="12"/>
          </p:nvPr>
        </p:nvSpPr>
        <p:spPr/>
        <p:txBody>
          <a:bodyPr/>
          <a:lstStyle/>
          <a:p>
            <a:fld id="{0B7AB74A-78F1-4675-A8E8-E488FAD48092}" type="slidenum">
              <a:rPr lang="en-US" smtClean="0"/>
              <a:pPr/>
              <a:t>4</a:t>
            </a:fld>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93736" y="750570"/>
            <a:ext cx="1143000" cy="1459230"/>
          </a:xfrm>
          <a:prstGeom prst="rect">
            <a:avLst/>
          </a:prstGeom>
        </p:spPr>
      </p:pic>
    </p:spTree>
    <p:extLst>
      <p:ext uri="{BB962C8B-B14F-4D97-AF65-F5344CB8AC3E}">
        <p14:creationId xmlns:p14="http://schemas.microsoft.com/office/powerpoint/2010/main" val="2179902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1</a:t>
            </a:r>
            <a:r>
              <a:rPr lang="en-US" sz="2400" dirty="0" smtClean="0">
                <a:solidFill>
                  <a:schemeClr val="accent2"/>
                </a:solidFill>
              </a:rPr>
              <a:t>. Compositionality </a:t>
            </a:r>
            <a:br>
              <a:rPr lang="en-US" sz="2400" dirty="0" smtClean="0">
                <a:solidFill>
                  <a:schemeClr val="accent2"/>
                </a:solidFill>
              </a:rPr>
            </a:br>
            <a:r>
              <a:rPr lang="en-US" sz="2400" dirty="0" smtClean="0">
                <a:solidFill>
                  <a:schemeClr val="accent2"/>
                </a:solidFill>
              </a:rPr>
              <a:t>	</a:t>
            </a:r>
            <a:r>
              <a:rPr lang="en-US" sz="1800" dirty="0" smtClean="0">
                <a:solidFill>
                  <a:schemeClr val="accent2"/>
                </a:solidFill>
              </a:rPr>
              <a:t>2.  The minimal assumption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smtClean="0"/>
              <a:t>	To understand a new expression one must know its structure and the meanings of its constituents. The minimal assumption is that these are enough, and hence, that the meaning </a:t>
            </a:r>
            <a:r>
              <a:rPr lang="en-US" sz="1800" dirty="0"/>
              <a:t>of </a:t>
            </a:r>
            <a:r>
              <a:rPr lang="en-US" sz="1800" dirty="0" smtClean="0"/>
              <a:t>the expression must </a:t>
            </a:r>
            <a:r>
              <a:rPr lang="en-US" sz="1800" dirty="0"/>
              <a:t>be a function of these two factors</a:t>
            </a:r>
            <a:r>
              <a:rPr lang="en-US" sz="1800" dirty="0" smtClean="0"/>
              <a:t>.</a:t>
            </a:r>
          </a:p>
          <a:p>
            <a:pPr>
              <a:buNone/>
            </a:pPr>
            <a:endParaRPr lang="en-US" sz="1800" dirty="0"/>
          </a:p>
          <a:p>
            <a:pPr>
              <a:buNone/>
            </a:pPr>
            <a:r>
              <a:rPr lang="en-US" sz="1800" dirty="0" smtClean="0"/>
              <a:t>	</a:t>
            </a:r>
            <a:r>
              <a:rPr lang="en-US" sz="1800" dirty="0" smtClean="0">
                <a:solidFill>
                  <a:srgbClr val="C00000"/>
                </a:solidFill>
              </a:rPr>
              <a:t>Compositionality (more precisely and more generally):</a:t>
            </a:r>
            <a:r>
              <a:rPr lang="en-US" sz="1800" dirty="0" smtClean="0"/>
              <a:t> </a:t>
            </a:r>
            <a:endParaRPr lang="en-US" sz="1800" dirty="0"/>
          </a:p>
          <a:p>
            <a:pPr>
              <a:buNone/>
            </a:pPr>
            <a:endParaRPr lang="en-US" sz="1800" dirty="0" smtClean="0"/>
          </a:p>
          <a:p>
            <a:pPr>
              <a:buNone/>
            </a:pPr>
            <a:r>
              <a:rPr lang="en-US" sz="1800" dirty="0"/>
              <a:t>	There is a </a:t>
            </a:r>
            <a:r>
              <a:rPr lang="en-US" sz="1800" dirty="0" smtClean="0"/>
              <a:t>function that maps </a:t>
            </a:r>
            <a:r>
              <a:rPr lang="en-US" sz="1800" dirty="0"/>
              <a:t>the </a:t>
            </a:r>
            <a:r>
              <a:rPr lang="en-US" sz="1800" dirty="0">
                <a:solidFill>
                  <a:srgbClr val="C00000"/>
                </a:solidFill>
              </a:rPr>
              <a:t>complete</a:t>
            </a:r>
            <a:r>
              <a:rPr lang="en-US" sz="1800" dirty="0"/>
              <a:t> structure and the meanings</a:t>
            </a:r>
          </a:p>
          <a:p>
            <a:pPr>
              <a:buNone/>
            </a:pPr>
            <a:r>
              <a:rPr lang="en-US" sz="1800" dirty="0" smtClean="0"/>
              <a:t>	of </a:t>
            </a:r>
            <a:r>
              <a:rPr lang="en-US" sz="1800" dirty="0"/>
              <a:t>the </a:t>
            </a:r>
            <a:r>
              <a:rPr lang="en-US" sz="1800" dirty="0">
                <a:solidFill>
                  <a:srgbClr val="C00000"/>
                </a:solidFill>
              </a:rPr>
              <a:t>ultimate</a:t>
            </a:r>
            <a:r>
              <a:rPr lang="en-US" sz="1800" dirty="0"/>
              <a:t> </a:t>
            </a:r>
            <a:r>
              <a:rPr lang="en-US" sz="1800" dirty="0" smtClean="0"/>
              <a:t>constituents </a:t>
            </a:r>
            <a:r>
              <a:rPr lang="en-US" sz="1800" dirty="0"/>
              <a:t>of any </a:t>
            </a:r>
            <a:r>
              <a:rPr lang="en-US" sz="1800" dirty="0" smtClean="0"/>
              <a:t>complex expression onto its meaning.</a:t>
            </a:r>
          </a:p>
          <a:p>
            <a:pPr>
              <a:buNone/>
            </a:pPr>
            <a:endParaRPr lang="en-US" sz="1800" dirty="0"/>
          </a:p>
          <a:p>
            <a:pPr>
              <a:buNone/>
            </a:pPr>
            <a:endParaRPr lang="en-US" sz="1800" dirty="0" smtClean="0"/>
          </a:p>
          <a:p>
            <a:pPr>
              <a:buNone/>
            </a:pPr>
            <a:endParaRPr lang="en-US" sz="1800" dirty="0"/>
          </a:p>
          <a:p>
            <a:pPr>
              <a:buNone/>
            </a:pP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5</a:t>
            </a:fld>
            <a:endParaRPr lang="en-US" dirty="0"/>
          </a:p>
        </p:txBody>
      </p:sp>
    </p:spTree>
    <p:extLst>
      <p:ext uri="{BB962C8B-B14F-4D97-AF65-F5344CB8AC3E}">
        <p14:creationId xmlns:p14="http://schemas.microsoft.com/office/powerpoint/2010/main" val="173661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1</a:t>
            </a:r>
            <a:r>
              <a:rPr lang="en-US" sz="2400" dirty="0" smtClean="0">
                <a:solidFill>
                  <a:schemeClr val="accent2"/>
                </a:solidFill>
              </a:rPr>
              <a:t>. Compositionality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3</a:t>
            </a:r>
            <a:r>
              <a:rPr lang="en-US" sz="1800" dirty="0" smtClean="0">
                <a:solidFill>
                  <a:schemeClr val="accent2"/>
                </a:solidFill>
              </a:rPr>
              <a:t>. Empirical claim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a:t>	</a:t>
            </a:r>
            <a:r>
              <a:rPr lang="en-US" sz="1800" dirty="0" smtClean="0"/>
              <a:t>Suppose </a:t>
            </a:r>
            <a:r>
              <a:rPr lang="en-US" sz="1800" dirty="0"/>
              <a:t>we stipulate that whenever it rains at the location of an utterance </a:t>
            </a:r>
            <a:r>
              <a:rPr lang="en-US" sz="1800" dirty="0" smtClean="0"/>
              <a:t>of the </a:t>
            </a:r>
            <a:r>
              <a:rPr lang="en-US" sz="1800" dirty="0"/>
              <a:t>sentence </a:t>
            </a:r>
            <a:r>
              <a:rPr lang="en-US" sz="1800" dirty="0" smtClean="0">
                <a:solidFill>
                  <a:schemeClr val="accent3"/>
                </a:solidFill>
              </a:rPr>
              <a:t>Elephants </a:t>
            </a:r>
            <a:r>
              <a:rPr lang="en-US" sz="1800" dirty="0">
                <a:solidFill>
                  <a:schemeClr val="accent3"/>
                </a:solidFill>
              </a:rPr>
              <a:t>are </a:t>
            </a:r>
            <a:r>
              <a:rPr lang="en-US" sz="1800" dirty="0" smtClean="0">
                <a:solidFill>
                  <a:schemeClr val="accent3"/>
                </a:solidFill>
              </a:rPr>
              <a:t>gray</a:t>
            </a:r>
            <a:r>
              <a:rPr lang="en-US" sz="1800" dirty="0" smtClean="0"/>
              <a:t>, </a:t>
            </a:r>
            <a:r>
              <a:rPr lang="en-US" sz="1800" dirty="0"/>
              <a:t>the sentence shall mean on that </a:t>
            </a:r>
            <a:r>
              <a:rPr lang="en-US" sz="1800" dirty="0" smtClean="0"/>
              <a:t>occasion that </a:t>
            </a:r>
            <a:r>
              <a:rPr lang="en-US" sz="1800" dirty="0"/>
              <a:t>Julius Caesar was murdered on the ides of March while retaining its </a:t>
            </a:r>
            <a:r>
              <a:rPr lang="en-US" sz="1800" dirty="0" smtClean="0"/>
              <a:t>usual meaning </a:t>
            </a:r>
            <a:r>
              <a:rPr lang="en-US" sz="1800" dirty="0"/>
              <a:t>on all other occasions. Let’s also stipulate that this is the only </a:t>
            </a:r>
            <a:r>
              <a:rPr lang="en-US" sz="1800" dirty="0" smtClean="0"/>
              <a:t>difference between </a:t>
            </a:r>
            <a:r>
              <a:rPr lang="en-US" sz="1800" dirty="0"/>
              <a:t>English and our new </a:t>
            </a:r>
            <a:r>
              <a:rPr lang="en-US" sz="1800" dirty="0" smtClean="0"/>
              <a:t>language.</a:t>
            </a:r>
            <a:endParaRPr lang="en-US" sz="1800" dirty="0"/>
          </a:p>
          <a:p>
            <a:pPr>
              <a:buNone/>
            </a:pPr>
            <a:endParaRPr lang="en-US" sz="1800" dirty="0" smtClean="0"/>
          </a:p>
          <a:p>
            <a:pPr>
              <a:buNone/>
            </a:pPr>
            <a:r>
              <a:rPr lang="en-US" sz="1800" dirty="0"/>
              <a:t>	</a:t>
            </a:r>
            <a:r>
              <a:rPr lang="en-US" sz="1800" dirty="0">
                <a:solidFill>
                  <a:srgbClr val="C00000"/>
                </a:solidFill>
              </a:rPr>
              <a:t>Rain English is not compositional: </a:t>
            </a:r>
            <a:r>
              <a:rPr lang="en-US" sz="1800" dirty="0"/>
              <a:t>the meaning </a:t>
            </a:r>
            <a:r>
              <a:rPr lang="en-US" sz="1800" dirty="0" smtClean="0"/>
              <a:t>of </a:t>
            </a:r>
            <a:r>
              <a:rPr lang="en-US" sz="1800" dirty="0" smtClean="0">
                <a:solidFill>
                  <a:schemeClr val="accent3"/>
                </a:solidFill>
              </a:rPr>
              <a:t>Elephants </a:t>
            </a:r>
            <a:r>
              <a:rPr lang="en-US" sz="1800" dirty="0">
                <a:solidFill>
                  <a:schemeClr val="accent3"/>
                </a:solidFill>
              </a:rPr>
              <a:t>are </a:t>
            </a:r>
            <a:r>
              <a:rPr lang="en-US" sz="1800" dirty="0" smtClean="0">
                <a:solidFill>
                  <a:schemeClr val="accent3"/>
                </a:solidFill>
              </a:rPr>
              <a:t>gray </a:t>
            </a:r>
            <a:r>
              <a:rPr lang="en-US" sz="1800" dirty="0"/>
              <a:t>varies with the weather while its structure and the </a:t>
            </a:r>
            <a:r>
              <a:rPr lang="en-US" sz="1800" dirty="0" smtClean="0"/>
              <a:t>meanings of </a:t>
            </a:r>
            <a:r>
              <a:rPr lang="en-US" sz="1800" dirty="0"/>
              <a:t>its constituents stay the same</a:t>
            </a:r>
            <a:r>
              <a:rPr lang="en-US" sz="1800" dirty="0" smtClean="0"/>
              <a:t>.</a:t>
            </a:r>
          </a:p>
          <a:p>
            <a:pPr>
              <a:buNone/>
            </a:pPr>
            <a:endParaRPr lang="en-US" sz="1800" dirty="0"/>
          </a:p>
          <a:p>
            <a:pPr>
              <a:buNone/>
            </a:pPr>
            <a:r>
              <a:rPr lang="en-US" sz="1800" dirty="0" smtClean="0"/>
              <a:t>	</a:t>
            </a:r>
            <a:r>
              <a:rPr lang="en-US" sz="1800" dirty="0" smtClean="0">
                <a:solidFill>
                  <a:srgbClr val="C00000"/>
                </a:solidFill>
              </a:rPr>
              <a:t>Rain English is learnable: </a:t>
            </a:r>
            <a:r>
              <a:rPr lang="en-US" sz="1800" dirty="0" smtClean="0"/>
              <a:t>you have already learned it! </a:t>
            </a:r>
          </a:p>
          <a:p>
            <a:pPr>
              <a:buNone/>
            </a:pP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6</a:t>
            </a:fld>
            <a:endParaRPr lang="en-US" dirty="0"/>
          </a:p>
        </p:txBody>
      </p:sp>
    </p:spTree>
    <p:extLst>
      <p:ext uri="{BB962C8B-B14F-4D97-AF65-F5344CB8AC3E}">
        <p14:creationId xmlns:p14="http://schemas.microsoft.com/office/powerpoint/2010/main" val="31471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1</a:t>
            </a:r>
            <a:r>
              <a:rPr lang="en-US" sz="2400" dirty="0" smtClean="0">
                <a:solidFill>
                  <a:schemeClr val="accent2"/>
                </a:solidFill>
              </a:rPr>
              <a:t>. Compositionality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4</a:t>
            </a:r>
            <a:r>
              <a:rPr lang="en-US" sz="1800" dirty="0" smtClean="0">
                <a:solidFill>
                  <a:schemeClr val="accent2"/>
                </a:solidFill>
              </a:rPr>
              <a:t>. Idioms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a:t>	</a:t>
            </a:r>
            <a:r>
              <a:rPr lang="en-US" sz="1800" dirty="0" smtClean="0"/>
              <a:t>Since idioms cannot be understood by those who have never heard them before (unless we posit hidden constituents or a special mode of semantic composition for them) they are </a:t>
            </a:r>
            <a:r>
              <a:rPr lang="en-US" sz="1800" dirty="0" smtClean="0">
                <a:solidFill>
                  <a:srgbClr val="C00000"/>
                </a:solidFill>
              </a:rPr>
              <a:t>counterexamples</a:t>
            </a:r>
            <a:r>
              <a:rPr lang="en-US" sz="1800" dirty="0" smtClean="0"/>
              <a:t> to compositionality. </a:t>
            </a:r>
          </a:p>
          <a:p>
            <a:pPr>
              <a:buNone/>
            </a:pPr>
            <a:endParaRPr lang="en-US" sz="1800" dirty="0"/>
          </a:p>
          <a:p>
            <a:pPr>
              <a:buNone/>
            </a:pPr>
            <a:r>
              <a:rPr lang="en-US" sz="1800" dirty="0"/>
              <a:t>	We may have to opt for </a:t>
            </a:r>
            <a:r>
              <a:rPr lang="en-US" sz="1800" dirty="0" smtClean="0"/>
              <a:t>the more </a:t>
            </a:r>
            <a:r>
              <a:rPr lang="en-US" sz="1800" dirty="0"/>
              <a:t>moderate claim that natural languages are compositional—except for </a:t>
            </a:r>
            <a:r>
              <a:rPr lang="en-US" sz="1800" dirty="0" smtClean="0"/>
              <a:t>the finite </a:t>
            </a:r>
            <a:r>
              <a:rPr lang="en-US" sz="1800" dirty="0"/>
              <a:t>number of non-compositional idioms they contain.</a:t>
            </a:r>
          </a:p>
        </p:txBody>
      </p:sp>
      <p:sp>
        <p:nvSpPr>
          <p:cNvPr id="4" name="Slide Number Placeholder 3"/>
          <p:cNvSpPr>
            <a:spLocks noGrp="1"/>
          </p:cNvSpPr>
          <p:nvPr>
            <p:ph type="sldNum" sz="quarter" idx="12"/>
          </p:nvPr>
        </p:nvSpPr>
        <p:spPr/>
        <p:txBody>
          <a:bodyPr/>
          <a:lstStyle/>
          <a:p>
            <a:fld id="{0B7AB74A-78F1-4675-A8E8-E488FAD48092}" type="slidenum">
              <a:rPr lang="en-US" smtClean="0"/>
              <a:pPr/>
              <a:t>7</a:t>
            </a:fld>
            <a:endParaRPr lang="en-US" dirty="0"/>
          </a:p>
        </p:txBody>
      </p:sp>
    </p:spTree>
    <p:extLst>
      <p:ext uri="{BB962C8B-B14F-4D97-AF65-F5344CB8AC3E}">
        <p14:creationId xmlns:p14="http://schemas.microsoft.com/office/powerpoint/2010/main" val="76663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1</a:t>
            </a:r>
            <a:r>
              <a:rPr lang="en-US" sz="2400" dirty="0" smtClean="0">
                <a:solidFill>
                  <a:schemeClr val="accent2"/>
                </a:solidFill>
              </a:rPr>
              <a:t>. Compositionality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5</a:t>
            </a:r>
            <a:r>
              <a:rPr lang="en-US" sz="1800" dirty="0" smtClean="0">
                <a:solidFill>
                  <a:schemeClr val="accent2"/>
                </a:solidFill>
              </a:rPr>
              <a:t>. What the argument fails to show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a:t>	</a:t>
            </a:r>
            <a:r>
              <a:rPr lang="en-US" sz="1800" dirty="0" smtClean="0"/>
              <a:t>Semanticists often assume a stronger compositionality claim: that there is a function that </a:t>
            </a:r>
            <a:r>
              <a:rPr lang="en-US" sz="1800" dirty="0"/>
              <a:t>maps the </a:t>
            </a:r>
            <a:r>
              <a:rPr lang="en-US" sz="1800" dirty="0" smtClean="0">
                <a:solidFill>
                  <a:srgbClr val="C00000"/>
                </a:solidFill>
              </a:rPr>
              <a:t>immediate</a:t>
            </a:r>
            <a:r>
              <a:rPr lang="en-US" sz="1800" dirty="0" smtClean="0"/>
              <a:t> structure </a:t>
            </a:r>
            <a:r>
              <a:rPr lang="en-US" sz="1800" dirty="0"/>
              <a:t>and the </a:t>
            </a:r>
            <a:r>
              <a:rPr lang="en-US" sz="1800" dirty="0" smtClean="0"/>
              <a:t>meanings of </a:t>
            </a:r>
            <a:r>
              <a:rPr lang="en-US" sz="1800" dirty="0"/>
              <a:t>the </a:t>
            </a:r>
            <a:r>
              <a:rPr lang="en-US" sz="1800" dirty="0" smtClean="0">
                <a:solidFill>
                  <a:srgbClr val="C00000"/>
                </a:solidFill>
              </a:rPr>
              <a:t>immediate</a:t>
            </a:r>
            <a:r>
              <a:rPr lang="en-US" sz="1800" dirty="0" smtClean="0"/>
              <a:t> constituents </a:t>
            </a:r>
            <a:r>
              <a:rPr lang="en-US" sz="1800" dirty="0"/>
              <a:t>of any complex expression onto the meaning of that expression</a:t>
            </a:r>
            <a:r>
              <a:rPr lang="en-US" sz="1800" dirty="0" smtClean="0"/>
              <a:t>. This is unsupported by considerations of productivity. </a:t>
            </a:r>
          </a:p>
          <a:p>
            <a:pPr>
              <a:buNone/>
            </a:pPr>
            <a:endParaRPr lang="en-US" sz="1800" dirty="0"/>
          </a:p>
          <a:p>
            <a:pPr>
              <a:buNone/>
            </a:pPr>
            <a:r>
              <a:rPr lang="en-US" sz="1800" dirty="0" smtClean="0"/>
              <a:t>	Semanticists also often assume that competent speakers </a:t>
            </a:r>
            <a:r>
              <a:rPr lang="en-US" sz="1800" dirty="0" smtClean="0">
                <a:solidFill>
                  <a:srgbClr val="C00000"/>
                </a:solidFill>
              </a:rPr>
              <a:t>in fact </a:t>
            </a:r>
            <a:r>
              <a:rPr lang="en-US" sz="1800" dirty="0" smtClean="0"/>
              <a:t>understand complex expressions by ascertaining their structure and the meanings of their constituents. But the argument from productivity only maintains that they </a:t>
            </a:r>
            <a:r>
              <a:rPr lang="en-US" sz="1800" dirty="0" smtClean="0">
                <a:solidFill>
                  <a:srgbClr val="C00000"/>
                </a:solidFill>
              </a:rPr>
              <a:t>can</a:t>
            </a:r>
            <a:r>
              <a:rPr lang="en-US" sz="1800" dirty="0" smtClean="0"/>
              <a:t>, in principle, understand them in this way. 	</a:t>
            </a:r>
            <a:endParaRPr lang="en-US" sz="1800" dirty="0"/>
          </a:p>
          <a:p>
            <a:pPr>
              <a:buNone/>
            </a:pP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8</a:t>
            </a:fld>
            <a:endParaRPr lang="en-US" dirty="0"/>
          </a:p>
        </p:txBody>
      </p:sp>
    </p:spTree>
    <p:extLst>
      <p:ext uri="{BB962C8B-B14F-4D97-AF65-F5344CB8AC3E}">
        <p14:creationId xmlns:p14="http://schemas.microsoft.com/office/powerpoint/2010/main" val="214644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solidFill>
                  <a:schemeClr val="accent2"/>
                </a:solidFill>
              </a:rPr>
              <a:t>2</a:t>
            </a:r>
            <a:r>
              <a:rPr lang="en-US" sz="2400" dirty="0" smtClean="0">
                <a:solidFill>
                  <a:schemeClr val="accent2"/>
                </a:solidFill>
              </a:rPr>
              <a:t>. Truth-conditionality </a:t>
            </a:r>
            <a:br>
              <a:rPr lang="en-US" sz="2400" dirty="0" smtClean="0">
                <a:solidFill>
                  <a:schemeClr val="accent2"/>
                </a:solidFill>
              </a:rPr>
            </a:br>
            <a:r>
              <a:rPr lang="en-US" sz="2400" dirty="0" smtClean="0">
                <a:solidFill>
                  <a:schemeClr val="accent2"/>
                </a:solidFill>
              </a:rPr>
              <a:t>	</a:t>
            </a:r>
            <a:r>
              <a:rPr lang="en-US" sz="1800" dirty="0">
                <a:solidFill>
                  <a:schemeClr val="accent2"/>
                </a:solidFill>
              </a:rPr>
              <a:t>1</a:t>
            </a:r>
            <a:r>
              <a:rPr lang="en-US" sz="1800" dirty="0" smtClean="0">
                <a:solidFill>
                  <a:schemeClr val="accent2"/>
                </a:solidFill>
              </a:rPr>
              <a:t>. Non-substantive?   </a:t>
            </a:r>
            <a:endParaRPr lang="en-US" sz="2400" dirty="0">
              <a:solidFill>
                <a:schemeClr val="accent2"/>
              </a:solidFill>
            </a:endParaRPr>
          </a:p>
        </p:txBody>
      </p:sp>
      <p:sp>
        <p:nvSpPr>
          <p:cNvPr id="3" name="Content Placeholder 2"/>
          <p:cNvSpPr>
            <a:spLocks noGrp="1"/>
          </p:cNvSpPr>
          <p:nvPr>
            <p:ph idx="1"/>
          </p:nvPr>
        </p:nvSpPr>
        <p:spPr/>
        <p:txBody>
          <a:bodyPr>
            <a:normAutofit/>
          </a:bodyPr>
          <a:lstStyle/>
          <a:p>
            <a:pPr>
              <a:buNone/>
            </a:pPr>
            <a:r>
              <a:rPr lang="en-US" sz="1800" dirty="0"/>
              <a:t>	</a:t>
            </a:r>
            <a:endParaRPr lang="en-US" sz="1800" dirty="0" smtClean="0"/>
          </a:p>
          <a:p>
            <a:pPr>
              <a:buNone/>
            </a:pPr>
            <a:r>
              <a:rPr lang="en-US" sz="1800" dirty="0" smtClean="0"/>
              <a:t>	If a sentence is truth-apt its truth-value depends on its meaning and a variety of other factors. </a:t>
            </a:r>
          </a:p>
          <a:p>
            <a:pPr>
              <a:buNone/>
            </a:pPr>
            <a:endParaRPr lang="en-US" sz="1800" dirty="0" smtClean="0"/>
          </a:p>
          <a:p>
            <a:pPr>
              <a:buNone/>
            </a:pPr>
            <a:r>
              <a:rPr lang="en-US" sz="1800" dirty="0" smtClean="0"/>
              <a:t>	</a:t>
            </a:r>
            <a:endParaRPr lang="en-US" sz="1800" dirty="0"/>
          </a:p>
          <a:p>
            <a:pPr>
              <a:buNone/>
            </a:pPr>
            <a:r>
              <a:rPr lang="en-US" sz="1800" dirty="0" smtClean="0"/>
              <a:t>	</a:t>
            </a:r>
            <a:r>
              <a:rPr lang="en-US" sz="1800" dirty="0" smtClean="0">
                <a:solidFill>
                  <a:schemeClr val="bg1"/>
                </a:solidFill>
              </a:rPr>
              <a:t>On another fairly standard definition (employed, for example, by David Kaplan), truth-conditions are a function from all those factors minus the ones fixed by context to truth-values. If so, Truth-conditionality is falsified by any truth-apt context sensitive sentence. </a:t>
            </a:r>
            <a:endParaRPr lang="en-US" sz="1800" dirty="0">
              <a:solidFill>
                <a:schemeClr val="bg1"/>
              </a:solidFill>
            </a:endParaRPr>
          </a:p>
          <a:p>
            <a:pPr>
              <a:buNone/>
            </a:pPr>
            <a:r>
              <a:rPr lang="en-US" sz="1800" dirty="0" smtClean="0"/>
              <a:t>	</a:t>
            </a:r>
            <a:endParaRPr lang="en-US" sz="1800" dirty="0"/>
          </a:p>
          <a:p>
            <a:pPr>
              <a:buNone/>
            </a:pPr>
            <a:endParaRPr lang="en-US" sz="1800" dirty="0" smtClean="0"/>
          </a:p>
          <a:p>
            <a:pPr>
              <a:buNone/>
            </a:pPr>
            <a:endParaRPr lang="en-US" sz="1800" dirty="0"/>
          </a:p>
        </p:txBody>
      </p:sp>
      <p:sp>
        <p:nvSpPr>
          <p:cNvPr id="4" name="Slide Number Placeholder 3"/>
          <p:cNvSpPr>
            <a:spLocks noGrp="1"/>
          </p:cNvSpPr>
          <p:nvPr>
            <p:ph type="sldNum" sz="quarter" idx="12"/>
          </p:nvPr>
        </p:nvSpPr>
        <p:spPr/>
        <p:txBody>
          <a:bodyPr/>
          <a:lstStyle/>
          <a:p>
            <a:fld id="{0B7AB74A-78F1-4675-A8E8-E488FAD48092}" type="slidenum">
              <a:rPr lang="en-US" smtClean="0"/>
              <a:pPr/>
              <a:t>9</a:t>
            </a:fld>
            <a:endParaRPr lang="en-US" dirty="0"/>
          </a:p>
        </p:txBody>
      </p:sp>
    </p:spTree>
    <p:extLst>
      <p:ext uri="{BB962C8B-B14F-4D97-AF65-F5344CB8AC3E}">
        <p14:creationId xmlns:p14="http://schemas.microsoft.com/office/powerpoint/2010/main" val="2810520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5968</TotalTime>
  <Words>189</Words>
  <Application>Microsoft Office PowerPoint</Application>
  <PresentationFormat>On-screen Show (4:3)</PresentationFormat>
  <Paragraphs>247</Paragraphs>
  <Slides>27</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Cambria Math</vt:lpstr>
      <vt:lpstr>Georgia</vt:lpstr>
      <vt:lpstr>Trebuchet MS</vt:lpstr>
      <vt:lpstr>Wingdings 2</vt:lpstr>
      <vt:lpstr>Urban</vt:lpstr>
      <vt:lpstr>Formal semantics and pragmatics,      and their origins in philosophy </vt:lpstr>
      <vt:lpstr>0. Two theses</vt:lpstr>
      <vt:lpstr>1. Compositionality   1. Prior knowledge</vt:lpstr>
      <vt:lpstr>1. Compositionality   1. Prior knowledge</vt:lpstr>
      <vt:lpstr>1. Compositionality   2.  The minimal assumption </vt:lpstr>
      <vt:lpstr>1. Compositionality   3. Empirical claim   </vt:lpstr>
      <vt:lpstr>1. Compositionality   4. Idioms   </vt:lpstr>
      <vt:lpstr>1. Compositionality   5. What the argument fails to show   </vt:lpstr>
      <vt:lpstr>2. Truth-conditionality   1. Non-substantive?   </vt:lpstr>
      <vt:lpstr>2. Truth-conditionality   1. Non-substantive?   </vt:lpstr>
      <vt:lpstr>2. Truth-conditionality   1. Non-substantive?    </vt:lpstr>
      <vt:lpstr>2. Truth-conditionality   2. Underdetermination     </vt:lpstr>
      <vt:lpstr>2. Truth-conditionality   3. Extensional semantics     </vt:lpstr>
      <vt:lpstr>2. Truth-conditionality   4. The substitution argument      </vt:lpstr>
      <vt:lpstr>2. Truth-conditionality   5. Metaphysical presuppositions      </vt:lpstr>
      <vt:lpstr>3. Reference    1. Does semantics need any notion other than truth?      </vt:lpstr>
      <vt:lpstr>3. Reference    2. Austere truth-conditional semantics       </vt:lpstr>
      <vt:lpstr>3. Reference    2. Austere truth-conditional semantics       </vt:lpstr>
      <vt:lpstr>3. Reference    3. Inscrutabiliuty        </vt:lpstr>
      <vt:lpstr>3. Reference    3. Inscrutabiliuty        </vt:lpstr>
      <vt:lpstr>3. Reference    4. Appeal to simplicity?         </vt:lpstr>
      <vt:lpstr>3. Reference    5. Irrelevance?          </vt:lpstr>
      <vt:lpstr>3. Reference    6. Referring expressions  </vt:lpstr>
      <vt:lpstr>3. Reference    7. Fregean accounts</vt:lpstr>
      <vt:lpstr>3. Reference    7. Tarskian accounts</vt:lpstr>
      <vt:lpstr>3. Reference    8. A Russellian suggestion </vt:lpstr>
      <vt:lpstr>      the end</vt:lpstr>
    </vt:vector>
  </TitlesOfParts>
  <Company>Yale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 yet opaque</dc:title>
  <dc:creator>zs47</dc:creator>
  <cp:lastModifiedBy>Szabo, Zoltan</cp:lastModifiedBy>
  <cp:revision>1085</cp:revision>
  <dcterms:created xsi:type="dcterms:W3CDTF">2009-12-05T17:04:37Z</dcterms:created>
  <dcterms:modified xsi:type="dcterms:W3CDTF">2018-06-23T18:06:27Z</dcterms:modified>
</cp:coreProperties>
</file>