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E3B4659B-596A-43EB-BF61-2A3771BD743E}">
  <a:tblStyle styleName="Table_0" styleId="{E3B4659B-596A-43EB-BF61-2A3771BD743E}">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PHASE 1: PUBLIC KEY EXCHANGE Initially, each device generates its own Elliptic Curve Diffie-Hellman (ECDH) public-private key pair (step 1). This key pair needs to be generated only once per device and may be computed in advance of pairing. A device may, at any time, choose to discard its public-private key pair and generate a new one, although there is not a requirement to do so.</a:t>
            </a:r>
          </a:p>
          <a:p>
            <a:pPr rtl="0">
              <a:spcBef>
                <a:spcPts val="0"/>
              </a:spcBef>
              <a:buNone/>
            </a:pPr>
            <a:r>
              <a:t/>
            </a:r>
            <a:endParaRPr/>
          </a:p>
          <a:p>
            <a:pPr rtl="0">
              <a:spcBef>
                <a:spcPts val="0"/>
              </a:spcBef>
              <a:buNone/>
            </a:pPr>
            <a:r>
              <a:rPr lang="en"/>
              <a:t>Authentication Stage 1 has three different protocols: Numeric Comparison, Out-of-Band, and Passkey Entry. Note that there is not a separate protocol for the Just Works association model. This association model shares the Numeric Comparison protocol. </a:t>
            </a:r>
          </a:p>
          <a:p>
            <a:pPr rtl="0">
              <a:spcBef>
                <a:spcPts val="0"/>
              </a:spcBef>
              <a:buNone/>
            </a:pPr>
            <a:r>
              <a:t/>
            </a:r>
            <a:endParaRPr/>
          </a:p>
          <a:p>
            <a:pPr rtl="0">
              <a:spcBef>
                <a:spcPts val="0"/>
              </a:spcBef>
              <a:buNone/>
            </a:pPr>
            <a:r>
              <a:rPr lang="en"/>
              <a:t>PHASE 3: AUTHENTICATION STAGE 2 The second stage of authentication then confirms that both devices have successfully completed the exchange. This stage is identical in all three protocols. Each device computes a new confirmation value that includes the previously exchanged values and the newly derived shared key (step 9). The initiating device then transmits its confirmation value which is checked by the responding device (step 10). If this check fails, it indicates that the initiating device has not confirmed the pairing, and the protocol must be aborted. The responding device then transmits its confirmation value which is checked by the initiating device (step 11). A failure indicates that the responding device has not confirmed the pairing and the protocol should abort.</a:t>
            </a:r>
          </a:p>
          <a:p>
            <a:pPr rtl="0">
              <a:spcBef>
                <a:spcPts val="0"/>
              </a:spcBef>
              <a:buNone/>
            </a:pPr>
            <a:r>
              <a:t/>
            </a:r>
            <a:endParaRPr/>
          </a:p>
          <a:p>
            <a:pPr rtl="0">
              <a:spcBef>
                <a:spcPts val="0"/>
              </a:spcBef>
              <a:buNone/>
            </a:pPr>
            <a:r>
              <a:rPr lang="en"/>
              <a:t>PHASE 4: LINK KEY CALCULATION Once both sides have confirmed the pairing, a link key is computed from the derived shared key and the publicly exchanged data (step 12). The nonces ensure the freshness of the key even if long-term ECDH values are used by both sides. This link key is used to maintain the pairing.</a:t>
            </a:r>
          </a:p>
          <a:p>
            <a:pPr rtl="0">
              <a:spcBef>
                <a:spcPts val="0"/>
              </a:spcBef>
              <a:buNone/>
            </a:pPr>
            <a:r>
              <a:t/>
            </a:r>
            <a:endParaRPr/>
          </a:p>
          <a:p>
            <a:pPr>
              <a:spcBef>
                <a:spcPts val="0"/>
              </a:spcBef>
              <a:buNone/>
            </a:pPr>
            <a:r>
              <a:rPr lang="en"/>
              <a:t>PHASE 5: LMP AUTHENTICATION AND ENCRYPTION The final phase in Simple Pairing consists of authentication and generation of the encryption key. This is the same as the final steps in legacy pairing.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8" name="Shape 1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6" name="Shape 1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Goal is to brainstorm what security properties IoT actually needs so that we can have a discussion about whether BLE is appropriate or not.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0" name="Shape 60"/>
        <p:cNvGrpSpPr/>
        <p:nvPr/>
      </p:nvGrpSpPr>
      <p:grpSpPr>
        <a:xfrm>
          <a:off y="0" x="0"/>
          <a:ext cy="0" cx="0"/>
          <a:chOff y="0" x="0"/>
          <a:chExt cy="0" cx="0"/>
        </a:xfrm>
      </p:grpSpPr>
      <p:sp>
        <p:nvSpPr>
          <p:cNvPr id="61" name="Shape 6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2" name="Shape 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6" name="Shape 66"/>
        <p:cNvGrpSpPr/>
        <p:nvPr/>
      </p:nvGrpSpPr>
      <p:grpSpPr>
        <a:xfrm>
          <a:off y="0" x="0"/>
          <a:ext cy="0" cx="0"/>
          <a:chOff y="0" x="0"/>
          <a:chExt cy="0" cx="0"/>
        </a:xfrm>
      </p:grpSpPr>
      <p:sp>
        <p:nvSpPr>
          <p:cNvPr id="67" name="Shape 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8" name="Shape 6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100000"/>
              <a:buFont typeface="Arial"/>
              <a:buNone/>
            </a:pPr>
            <a:r>
              <a:rPr lang="en">
                <a:solidFill>
                  <a:schemeClr val="dk1"/>
                </a:solidFill>
              </a:rPr>
              <a:t>The AA field shall contain the Link Layer connection’s Access Address</a:t>
            </a:r>
          </a:p>
          <a:p>
            <a:pPr rtl="0" lvl="0">
              <a:spcBef>
                <a:spcPts val="0"/>
              </a:spcBef>
              <a:buClr>
                <a:schemeClr val="dk1"/>
              </a:buClr>
              <a:buSzPct val="100000"/>
              <a:buFont typeface="Arial"/>
              <a:buNone/>
            </a:pPr>
            <a:r>
              <a:rPr lang="en">
                <a:solidFill>
                  <a:schemeClr val="dk1"/>
                </a:solidFill>
              </a:rPr>
              <a:t>determined by the Link Layer following the rules specified in Section 2.1.2.</a:t>
            </a:r>
          </a:p>
          <a:p>
            <a:pPr rtl="0" lvl="0">
              <a:spcBef>
                <a:spcPts val="0"/>
              </a:spcBef>
              <a:buClr>
                <a:schemeClr val="dk1"/>
              </a:buClr>
              <a:buFont typeface="Arial"/>
              <a:buNone/>
            </a:pPr>
            <a:r>
              <a:t/>
            </a:r>
            <a:endParaRPr>
              <a:solidFill>
                <a:schemeClr val="dk1"/>
              </a:solidFill>
            </a:endParaRPr>
          </a:p>
          <a:p>
            <a:pPr rtl="0" lvl="0">
              <a:spcBef>
                <a:spcPts val="0"/>
              </a:spcBef>
              <a:buClr>
                <a:schemeClr val="dk1"/>
              </a:buClr>
              <a:buSzPct val="100000"/>
              <a:buFont typeface="Arial"/>
              <a:buNone/>
            </a:pPr>
            <a:r>
              <a:rPr lang="en">
                <a:solidFill>
                  <a:schemeClr val="dk1"/>
                </a:solidFill>
              </a:rPr>
              <a:t>The CRCInit field shall contain the initialization value for the CRC calculation</a:t>
            </a:r>
          </a:p>
          <a:p>
            <a:pPr rtl="0" lvl="0">
              <a:spcBef>
                <a:spcPts val="0"/>
              </a:spcBef>
              <a:buClr>
                <a:schemeClr val="dk1"/>
              </a:buClr>
              <a:buSzPct val="100000"/>
              <a:buFont typeface="Arial"/>
              <a:buNone/>
            </a:pPr>
            <a:r>
              <a:rPr lang="en">
                <a:solidFill>
                  <a:schemeClr val="dk1"/>
                </a:solidFill>
              </a:rPr>
              <a:t>for the Link Layer connection, as defined in Section 3.1.1. It shall be a ran-</a:t>
            </a:r>
          </a:p>
          <a:p>
            <a:pPr rtl="0" lvl="0">
              <a:spcBef>
                <a:spcPts val="0"/>
              </a:spcBef>
              <a:buClr>
                <a:schemeClr val="dk1"/>
              </a:buClr>
              <a:buSzPct val="100000"/>
              <a:buFont typeface="Arial"/>
              <a:buNone/>
            </a:pPr>
            <a:r>
              <a:rPr lang="en">
                <a:solidFill>
                  <a:schemeClr val="dk1"/>
                </a:solidFill>
              </a:rPr>
              <a:t>dom value, generated by the Link Layer.</a:t>
            </a:r>
          </a:p>
          <a:p>
            <a:pPr rtl="0" lvl="0">
              <a:spcBef>
                <a:spcPts val="0"/>
              </a:spcBef>
              <a:buClr>
                <a:schemeClr val="dk1"/>
              </a:buClr>
              <a:buFont typeface="Arial"/>
              <a:buNone/>
            </a:pPr>
            <a:r>
              <a:t/>
            </a:r>
            <a:endParaRPr>
              <a:solidFill>
                <a:schemeClr val="dk1"/>
              </a:solidFill>
            </a:endParaRPr>
          </a:p>
          <a:p>
            <a:pPr rtl="0" lvl="0">
              <a:spcBef>
                <a:spcPts val="0"/>
              </a:spcBef>
              <a:buClr>
                <a:schemeClr val="dk1"/>
              </a:buClr>
              <a:buSzPct val="100000"/>
              <a:buFont typeface="Arial"/>
              <a:buNone/>
            </a:pPr>
            <a:r>
              <a:rPr lang="en">
                <a:solidFill>
                  <a:schemeClr val="dk1"/>
                </a:solidFill>
              </a:rPr>
              <a:t>The WinSize field shall be set to indicate the transmitWindowSize value, as</a:t>
            </a:r>
          </a:p>
          <a:p>
            <a:pPr rtl="0" lvl="0">
              <a:spcBef>
                <a:spcPts val="0"/>
              </a:spcBef>
              <a:buClr>
                <a:schemeClr val="dk1"/>
              </a:buClr>
              <a:buSzPct val="100000"/>
              <a:buFont typeface="Arial"/>
              <a:buNone/>
            </a:pPr>
            <a:r>
              <a:rPr lang="en">
                <a:solidFill>
                  <a:schemeClr val="dk1"/>
                </a:solidFill>
              </a:rPr>
              <a:t>defined in Section 4.5.3 in the following manner: transmitWindowSize = Win-</a:t>
            </a:r>
          </a:p>
          <a:p>
            <a:pPr rtl="0" lvl="0">
              <a:spcBef>
                <a:spcPts val="0"/>
              </a:spcBef>
              <a:buNone/>
            </a:pPr>
            <a:r>
              <a:rPr lang="en">
                <a:solidFill>
                  <a:schemeClr val="dk1"/>
                </a:solidFill>
              </a:rPr>
              <a:t>Size * 1.25 ms.</a:t>
            </a:r>
          </a:p>
          <a:p>
            <a:pPr rtl="0" lvl="0">
              <a:spcBef>
                <a:spcPts val="0"/>
              </a:spcBef>
              <a:buNone/>
            </a:pPr>
            <a:r>
              <a:t/>
            </a:r>
            <a:endParaRPr>
              <a:solidFill>
                <a:schemeClr val="dk1"/>
              </a:solidFill>
            </a:endParaRPr>
          </a:p>
          <a:p>
            <a:pPr rtl="0" lvl="0">
              <a:spcBef>
                <a:spcPts val="0"/>
              </a:spcBef>
              <a:buNone/>
            </a:pPr>
            <a:r>
              <a:rPr lang="en">
                <a:solidFill>
                  <a:schemeClr val="dk1"/>
                </a:solidFill>
              </a:rPr>
              <a:t>The WinOffset field shall be set to indicate the transmitWindowOffset value,</a:t>
            </a:r>
          </a:p>
          <a:p>
            <a:pPr rtl="0" lvl="0">
              <a:spcBef>
                <a:spcPts val="0"/>
              </a:spcBef>
              <a:buNone/>
            </a:pPr>
            <a:r>
              <a:rPr lang="en">
                <a:solidFill>
                  <a:schemeClr val="dk1"/>
                </a:solidFill>
              </a:rPr>
              <a:t>as defined in Section 4.5.3 in the following manner: transmitWindowOffset =</a:t>
            </a:r>
          </a:p>
          <a:p>
            <a:pPr rtl="0" lvl="0">
              <a:spcBef>
                <a:spcPts val="0"/>
              </a:spcBef>
              <a:buNone/>
            </a:pPr>
            <a:r>
              <a:rPr lang="en">
                <a:solidFill>
                  <a:schemeClr val="dk1"/>
                </a:solidFill>
              </a:rPr>
              <a:t>WinOffset * 1.25 ms.</a:t>
            </a:r>
          </a:p>
          <a:p>
            <a:pPr rtl="0" lvl="0">
              <a:spcBef>
                <a:spcPts val="0"/>
              </a:spcBef>
              <a:buNone/>
            </a:pPr>
            <a:r>
              <a:t/>
            </a:r>
            <a:endParaRPr>
              <a:solidFill>
                <a:schemeClr val="dk1"/>
              </a:solidFill>
            </a:endParaRPr>
          </a:p>
          <a:p>
            <a:pPr rtl="0" lvl="0">
              <a:spcBef>
                <a:spcPts val="0"/>
              </a:spcBef>
              <a:buNone/>
            </a:pPr>
            <a:r>
              <a:rPr lang="en">
                <a:solidFill>
                  <a:schemeClr val="dk1"/>
                </a:solidFill>
              </a:rPr>
              <a:t>The Interval field shall be set to indicate the connInterval as defined in Sec-</a:t>
            </a:r>
          </a:p>
          <a:p>
            <a:pPr rtl="0" lvl="0">
              <a:spcBef>
                <a:spcPts val="0"/>
              </a:spcBef>
              <a:buNone/>
            </a:pPr>
            <a:r>
              <a:rPr lang="en">
                <a:solidFill>
                  <a:schemeClr val="dk1"/>
                </a:solidFill>
              </a:rPr>
              <a:t>tion 4.5.1 in the following manner: connInterval = Interval * 1.25 ms.</a:t>
            </a:r>
          </a:p>
          <a:p>
            <a:pPr rtl="0" lvl="0">
              <a:spcBef>
                <a:spcPts val="0"/>
              </a:spcBef>
              <a:buNone/>
            </a:pPr>
            <a:r>
              <a:t/>
            </a:r>
            <a:endParaRPr>
              <a:solidFill>
                <a:schemeClr val="dk1"/>
              </a:solidFill>
            </a:endParaRPr>
          </a:p>
          <a:p>
            <a:pPr rtl="0" lvl="0">
              <a:spcBef>
                <a:spcPts val="0"/>
              </a:spcBef>
              <a:buNone/>
            </a:pPr>
            <a:r>
              <a:rPr lang="en">
                <a:solidFill>
                  <a:schemeClr val="dk1"/>
                </a:solidFill>
              </a:rPr>
              <a:t>The Latency field shall be set to indicate the connSlaveLatency value, as</a:t>
            </a:r>
          </a:p>
          <a:p>
            <a:pPr rtl="0" lvl="0">
              <a:spcBef>
                <a:spcPts val="0"/>
              </a:spcBef>
              <a:buNone/>
            </a:pPr>
            <a:r>
              <a:rPr lang="en">
                <a:solidFill>
                  <a:schemeClr val="dk1"/>
                </a:solidFill>
              </a:rPr>
              <a:t>defined in Section 4.5.1 in the following manner: connSlaveLatency = </a:t>
            </a:r>
          </a:p>
          <a:p>
            <a:pPr rtl="0" lvl="0">
              <a:spcBef>
                <a:spcPts val="0"/>
              </a:spcBef>
              <a:buNone/>
            </a:pPr>
            <a:r>
              <a:rPr lang="en">
                <a:solidFill>
                  <a:schemeClr val="dk1"/>
                </a:solidFill>
              </a:rPr>
              <a:t>Latency.</a:t>
            </a:r>
          </a:p>
          <a:p>
            <a:pPr rtl="0" lvl="0">
              <a:spcBef>
                <a:spcPts val="0"/>
              </a:spcBef>
              <a:buNone/>
            </a:pPr>
            <a:r>
              <a:t/>
            </a:r>
            <a:endParaRPr>
              <a:solidFill>
                <a:schemeClr val="dk1"/>
              </a:solidFill>
            </a:endParaRPr>
          </a:p>
          <a:p>
            <a:pPr rtl="0" lvl="0">
              <a:spcBef>
                <a:spcPts val="0"/>
              </a:spcBef>
              <a:buNone/>
            </a:pPr>
            <a:r>
              <a:rPr lang="en">
                <a:solidFill>
                  <a:schemeClr val="dk1"/>
                </a:solidFill>
              </a:rPr>
              <a:t>The Timeout field shall be set to indicate the connSupervisionTimeout value,</a:t>
            </a:r>
          </a:p>
          <a:p>
            <a:pPr rtl="0" lvl="0">
              <a:spcBef>
                <a:spcPts val="0"/>
              </a:spcBef>
              <a:buNone/>
            </a:pPr>
            <a:r>
              <a:rPr lang="en">
                <a:solidFill>
                  <a:schemeClr val="dk1"/>
                </a:solidFill>
              </a:rPr>
              <a:t>as defined in Section 4.5.2, in the following manner: connSupervisionTime-</a:t>
            </a:r>
          </a:p>
          <a:p>
            <a:pPr rtl="0" lvl="0">
              <a:spcBef>
                <a:spcPts val="0"/>
              </a:spcBef>
              <a:buNone/>
            </a:pPr>
            <a:r>
              <a:rPr lang="en">
                <a:solidFill>
                  <a:schemeClr val="dk1"/>
                </a:solidFill>
              </a:rPr>
              <a:t>out = Timeout * 10 ms.</a:t>
            </a:r>
          </a:p>
          <a:p>
            <a:pPr rtl="0" lvl="0">
              <a:spcBef>
                <a:spcPts val="0"/>
              </a:spcBef>
              <a:buNone/>
            </a:pPr>
            <a:r>
              <a:t/>
            </a:r>
            <a:endParaRPr>
              <a:solidFill>
                <a:schemeClr val="dk1"/>
              </a:solidFill>
            </a:endParaRPr>
          </a:p>
          <a:p>
            <a:pPr rtl="0" lvl="0">
              <a:spcBef>
                <a:spcPts val="0"/>
              </a:spcBef>
              <a:buNone/>
            </a:pPr>
            <a:r>
              <a:rPr lang="en">
                <a:solidFill>
                  <a:schemeClr val="dk1"/>
                </a:solidFill>
              </a:rPr>
              <a:t>The ChM field shall contain the channel map indicating Used and Unused</a:t>
            </a:r>
          </a:p>
          <a:p>
            <a:pPr rtl="0" lvl="0">
              <a:spcBef>
                <a:spcPts val="0"/>
              </a:spcBef>
              <a:buNone/>
            </a:pPr>
            <a:r>
              <a:rPr lang="en">
                <a:solidFill>
                  <a:schemeClr val="dk1"/>
                </a:solidFill>
              </a:rPr>
              <a:t>data channels. Every channel is represented with a bit positioned as per the</a:t>
            </a:r>
          </a:p>
          <a:p>
            <a:pPr rtl="0" lvl="0">
              <a:spcBef>
                <a:spcPts val="0"/>
              </a:spcBef>
              <a:buNone/>
            </a:pPr>
            <a:r>
              <a:rPr lang="en">
                <a:solidFill>
                  <a:schemeClr val="dk1"/>
                </a:solidFill>
              </a:rPr>
              <a:t>data channel index as defined in Section 1.4.1 . The LSB represents data</a:t>
            </a:r>
          </a:p>
          <a:p>
            <a:pPr rtl="0" lvl="0">
              <a:spcBef>
                <a:spcPts val="0"/>
              </a:spcBef>
              <a:buNone/>
            </a:pPr>
            <a:r>
              <a:rPr lang="en">
                <a:solidFill>
                  <a:schemeClr val="dk1"/>
                </a:solidFill>
              </a:rPr>
              <a:t>channel index 0 and the bit in position 36 represents data channel index 36.</a:t>
            </a:r>
          </a:p>
          <a:p>
            <a:pPr rtl="0" lvl="0">
              <a:spcBef>
                <a:spcPts val="0"/>
              </a:spcBef>
              <a:buNone/>
            </a:pPr>
            <a:r>
              <a:rPr lang="en">
                <a:solidFill>
                  <a:schemeClr val="dk1"/>
                </a:solidFill>
              </a:rPr>
              <a:t>A bit value of ‘0’ indicates that the channel is Unused . A bit value of ‘1’ indi-</a:t>
            </a:r>
          </a:p>
          <a:p>
            <a:pPr rtl="0" lvl="0">
              <a:spcBef>
                <a:spcPts val="0"/>
              </a:spcBef>
              <a:buNone/>
            </a:pPr>
            <a:r>
              <a:rPr lang="en">
                <a:solidFill>
                  <a:schemeClr val="dk1"/>
                </a:solidFill>
              </a:rPr>
              <a:t>cates that the channel is Used . The bits in positions 37, 38 and 39 are</a:t>
            </a:r>
          </a:p>
          <a:p>
            <a:pPr rtl="0" lvl="0">
              <a:spcBef>
                <a:spcPts val="0"/>
              </a:spcBef>
              <a:buNone/>
            </a:pPr>
            <a:r>
              <a:rPr lang="en">
                <a:solidFill>
                  <a:schemeClr val="dk1"/>
                </a:solidFill>
              </a:rPr>
              <a:t>Reserved for Future Use . Note: When mapping from RF Channels to data</a:t>
            </a:r>
          </a:p>
          <a:p>
            <a:pPr rtl="0" lvl="0">
              <a:spcBef>
                <a:spcPts val="0"/>
              </a:spcBef>
              <a:buNone/>
            </a:pPr>
            <a:r>
              <a:rPr lang="en">
                <a:solidFill>
                  <a:schemeClr val="dk1"/>
                </a:solidFill>
              </a:rPr>
              <a:t>channel index, care should be taken to remember that there is a gap where</a:t>
            </a:r>
          </a:p>
          <a:p>
            <a:pPr rtl="0" lvl="0">
              <a:spcBef>
                <a:spcPts val="0"/>
              </a:spcBef>
              <a:buNone/>
            </a:pPr>
            <a:r>
              <a:rPr lang="en">
                <a:solidFill>
                  <a:schemeClr val="dk1"/>
                </a:solidFill>
              </a:rPr>
              <a:t>the second advertising channel is placed.</a:t>
            </a:r>
          </a:p>
          <a:p>
            <a:pPr rtl="0" lvl="0">
              <a:spcBef>
                <a:spcPts val="0"/>
              </a:spcBef>
              <a:buNone/>
            </a:pPr>
            <a:r>
              <a:t/>
            </a:r>
            <a:endParaRPr>
              <a:solidFill>
                <a:schemeClr val="dk1"/>
              </a:solidFill>
            </a:endParaRPr>
          </a:p>
          <a:p>
            <a:pPr rtl="0" lvl="0">
              <a:spcBef>
                <a:spcPts val="0"/>
              </a:spcBef>
              <a:buNone/>
            </a:pPr>
            <a:r>
              <a:rPr lang="en">
                <a:solidFill>
                  <a:schemeClr val="dk1"/>
                </a:solidFill>
              </a:rPr>
              <a:t>The Hop field shall be set to indicate the hopIncrement used in the data</a:t>
            </a:r>
          </a:p>
          <a:p>
            <a:pPr rtl="0" lvl="0">
              <a:spcBef>
                <a:spcPts val="0"/>
              </a:spcBef>
              <a:buNone/>
            </a:pPr>
            <a:r>
              <a:rPr lang="en">
                <a:solidFill>
                  <a:schemeClr val="dk1"/>
                </a:solidFill>
              </a:rPr>
              <a:t>channel selection algorithm as defined in Section 4.5.8.2. It shall have a ran-</a:t>
            </a:r>
          </a:p>
          <a:p>
            <a:pPr rtl="0" lvl="0">
              <a:spcBef>
                <a:spcPts val="0"/>
              </a:spcBef>
              <a:buNone/>
            </a:pPr>
            <a:r>
              <a:rPr lang="en">
                <a:solidFill>
                  <a:schemeClr val="dk1"/>
                </a:solidFill>
              </a:rPr>
              <a:t>dom value in the range of 5 to 16.</a:t>
            </a:r>
          </a:p>
          <a:p>
            <a:pPr rtl="0" lvl="0">
              <a:spcBef>
                <a:spcPts val="0"/>
              </a:spcBef>
              <a:buNone/>
            </a:pPr>
            <a:r>
              <a:t/>
            </a:r>
            <a:endParaRPr>
              <a:solidFill>
                <a:schemeClr val="dk1"/>
              </a:solidFill>
            </a:endParaRPr>
          </a:p>
          <a:p>
            <a:pPr rtl="0" lvl="0">
              <a:spcBef>
                <a:spcPts val="0"/>
              </a:spcBef>
              <a:buNone/>
            </a:pPr>
            <a:r>
              <a:rPr lang="en">
                <a:solidFill>
                  <a:schemeClr val="dk1"/>
                </a:solidFill>
              </a:rPr>
              <a:t>The SCA field shall be set to indicate the masterSCA used to determine the</a:t>
            </a:r>
          </a:p>
          <a:p>
            <a:pPr rtl="0" lvl="0">
              <a:spcBef>
                <a:spcPts val="0"/>
              </a:spcBef>
              <a:buNone/>
            </a:pPr>
            <a:r>
              <a:rPr lang="en">
                <a:solidFill>
                  <a:schemeClr val="dk1"/>
                </a:solidFill>
              </a:rPr>
              <a:t>worst case Master’s sleep clock accuracy as defined in Section 4.2.2. The</a:t>
            </a:r>
          </a:p>
          <a:p>
            <a:pPr lvl="0">
              <a:spcBef>
                <a:spcPts val="0"/>
              </a:spcBef>
              <a:buClr>
                <a:schemeClr val="dk1"/>
              </a:buClr>
              <a:buSzPct val="100000"/>
              <a:buFont typeface="Arial"/>
              <a:buNone/>
            </a:pPr>
            <a:r>
              <a:rPr lang="en">
                <a:solidFill>
                  <a:schemeClr val="dk1"/>
                </a:solidFill>
              </a:rPr>
              <a:t>value of the SCA field shall be set as defined in Table 2.2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Font typeface="Arial"/>
              <a:buNone/>
            </a:pPr>
            <a:r>
              <a:t/>
            </a:r>
            <a:endParaRPr/>
          </a:p>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2" name="Shape 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p:nvPr/>
        </p:nvSpPr>
        <p:spPr>
          <a:xfrm>
            <a:off y="0" x="0"/>
            <a:ext cy="35183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0" name="Shape 10"/>
          <p:cNvCxnSpPr/>
          <p:nvPr/>
        </p:nvCxnSpPr>
        <p:spPr>
          <a:xfrm>
            <a:off y="3496604"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1" name="Shape 11"/>
          <p:cNvSpPr txBox="1"/>
          <p:nvPr>
            <p:ph type="ctrTitle"/>
          </p:nvPr>
        </p:nvSpPr>
        <p:spPr>
          <a:xfrm>
            <a:off y="1867781" x="685800"/>
            <a:ext cy="1648800" cx="7772400"/>
          </a:xfrm>
          <a:prstGeom prst="rect">
            <a:avLst/>
          </a:prstGeom>
        </p:spPr>
        <p:txBody>
          <a:bodyPr bIns="91425" rIns="91425" lIns="91425" t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y="3627026" x="685800"/>
            <a:ext cy="774300" cx="7772400"/>
          </a:xfrm>
          <a:prstGeom prst="rect">
            <a:avLst/>
          </a:prstGeom>
        </p:spPr>
        <p:txBody>
          <a:bodyPr bIns="91425" rIns="91425" lIns="91425" tIns="91425" anchor="t" anchorCtr="0"/>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y="0" x="0"/>
          <a:ext cy="0" cx="0"/>
          <a:chOff y="0" x="0"/>
          <a:chExt cy="0" cx="0"/>
        </a:xfrm>
      </p:grpSpPr>
      <p:sp>
        <p:nvSpPr>
          <p:cNvPr id="15" name="Shape 15"/>
          <p:cNvSpPr/>
          <p:nvPr/>
        </p:nvSpPr>
        <p:spPr>
          <a:xfrm>
            <a:off y="0" x="0"/>
            <a:ext cy="1149900"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16" name="Shape 16"/>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7" name="Shape 1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y="0" x="0"/>
          <a:ext cy="0" cx="0"/>
          <a:chOff y="0" x="0"/>
          <a:chExt cy="0" cx="0"/>
        </a:xfrm>
      </p:grpSpPr>
      <p:sp>
        <p:nvSpPr>
          <p:cNvPr id="21" name="Shape 21"/>
          <p:cNvSpPr/>
          <p:nvPr/>
        </p:nvSpPr>
        <p:spPr>
          <a:xfrm>
            <a:off y="0" x="0"/>
            <a:ext cy="1149900"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22" name="Shape 22"/>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3" name="Shape 23"/>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y="0" x="0"/>
          <a:ext cy="0" cx="0"/>
          <a:chOff y="0" x="0"/>
          <a:chExt cy="0" cx="0"/>
        </a:xfrm>
      </p:grpSpPr>
      <p:sp>
        <p:nvSpPr>
          <p:cNvPr id="28" name="Shape 28"/>
          <p:cNvSpPr/>
          <p:nvPr/>
        </p:nvSpPr>
        <p:spPr>
          <a:xfrm>
            <a:off y="0" x="0"/>
            <a:ext cy="1149900"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29" name="Shape 29"/>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30" name="Shape 3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y="0" x="0"/>
          <a:ext cy="0" cx="0"/>
          <a:chOff y="0" x="0"/>
          <a:chExt cy="0" cx="0"/>
        </a:xfrm>
      </p:grpSpPr>
      <p:sp>
        <p:nvSpPr>
          <p:cNvPr id="33" name="Shape 33"/>
          <p:cNvSpPr txBox="1"/>
          <p:nvPr>
            <p:ph idx="1" type="body"/>
          </p:nvPr>
        </p:nvSpPr>
        <p:spPr>
          <a:xfrm>
            <a:off y="4406309" x="457200"/>
            <a:ext cy="519599" cx="8229600"/>
          </a:xfrm>
          <a:prstGeom prst="rect">
            <a:avLst/>
          </a:prstGeom>
        </p:spPr>
        <p:txBody>
          <a:bodyPr bIns="91425" rIns="91425" lIns="91425" tIns="91425" anchor="t" anchorCtr="0"/>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y="0" x="4274"/>
            <a:ext cy="4406399"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35" name="Shape 35"/>
          <p:cNvCxnSpPr/>
          <p:nvPr/>
        </p:nvCxnSpPr>
        <p:spPr>
          <a:xfrm>
            <a:off y="4384371"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36" name="Shape 3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y="0" x="0"/>
          <a:ext cy="0" cx="0"/>
          <a:chOff y="0" x="0"/>
          <a:chExt cy="0" cx="0"/>
        </a:xfrm>
      </p:grpSpPr>
      <p:sp>
        <p:nvSpPr>
          <p:cNvPr id="38" name="Shape 38"/>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y="4749850" x="8556791"/>
            <a:ext cy="3936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https://eprint.iacr.org/2013/309.pdf" Type="http://schemas.openxmlformats.org/officeDocument/2006/relationships/hyperlink" TargetMode="External" Id="rId4"/><Relationship Target="https://lacklustre.net/bluetooth/Ryan_Bluetooth_Low_Energy_USENIX_WOOT.pdf" Type="http://schemas.openxmlformats.org/officeDocument/2006/relationships/hyperlink" TargetMode="External" Id="rId3"/><Relationship Target="https://www.bluetooth.org/DocMan/handlers/DownloadDoc.ashx?doc_id=286439" Type="http://schemas.openxmlformats.org/officeDocument/2006/relationships/hyperlink" TargetMode="External"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3.png" Type="http://schemas.openxmlformats.org/officeDocument/2006/relationships/image" Id="rId3"/><Relationship Target="../media/image04.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y="0" x="0"/>
          <a:ext cy="0" cx="0"/>
          <a:chOff y="0" x="0"/>
          <a:chExt cy="0" cx="0"/>
        </a:xfrm>
      </p:grpSpPr>
      <p:sp>
        <p:nvSpPr>
          <p:cNvPr id="40" name="Shape 40"/>
          <p:cNvSpPr txBox="1"/>
          <p:nvPr>
            <p:ph type="ctrTitle"/>
          </p:nvPr>
        </p:nvSpPr>
        <p:spPr>
          <a:xfrm>
            <a:off y="1867781" x="685800"/>
            <a:ext cy="1648800" cx="7772400"/>
          </a:xfrm>
          <a:prstGeom prst="rect">
            <a:avLst/>
          </a:prstGeom>
        </p:spPr>
        <p:txBody>
          <a:bodyPr bIns="91425" rIns="91425" lIns="91425" tIns="91425" anchor="b" anchorCtr="0">
            <a:noAutofit/>
          </a:bodyPr>
          <a:lstStyle/>
          <a:p>
            <a:pPr>
              <a:spcBef>
                <a:spcPts val="0"/>
              </a:spcBef>
              <a:buNone/>
            </a:pPr>
            <a:r>
              <a:rPr lang="en"/>
              <a:t>BLE Security</a:t>
            </a:r>
          </a:p>
        </p:txBody>
      </p:sp>
      <p:sp>
        <p:nvSpPr>
          <p:cNvPr id="41" name="Shape 41"/>
          <p:cNvSpPr txBox="1"/>
          <p:nvPr>
            <p:ph idx="1" type="subTitle"/>
          </p:nvPr>
        </p:nvSpPr>
        <p:spPr>
          <a:xfrm>
            <a:off y="3627026" x="685800"/>
            <a:ext cy="774300" cx="7772400"/>
          </a:xfrm>
          <a:prstGeom prst="rect">
            <a:avLst/>
          </a:prstGeom>
        </p:spPr>
        <p:txBody>
          <a:bodyPr bIns="91425" rIns="91425" lIns="91425" tIns="91425" anchor="t" anchorCtr="0">
            <a:noAutofit/>
          </a:bodyPr>
          <a:lstStyle/>
          <a:p>
            <a:pPr>
              <a:spcBef>
                <a:spcPts val="0"/>
              </a:spcBef>
              <a:buNone/>
            </a:pPr>
            <a:r>
              <a:rPr lang="en"/>
              <a:t>EECS 582 -- Spring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BLE 4.2 - Secure Simple Pairing</a:t>
            </a:r>
          </a:p>
        </p:txBody>
      </p:sp>
      <p:sp>
        <p:nvSpPr>
          <p:cNvPr id="102" name="Shape 10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Elliptic Curve Diffie Hellman</a:t>
            </a:r>
          </a:p>
          <a:p>
            <a:pPr rtl="0" lvl="1" indent="-342900" marL="914400">
              <a:spcBef>
                <a:spcPts val="0"/>
              </a:spcBef>
              <a:buClr>
                <a:schemeClr val="dk1"/>
              </a:buClr>
              <a:buSzPct val="100000"/>
              <a:buFont typeface="Courier New"/>
              <a:buChar char="o"/>
            </a:pPr>
            <a:r>
              <a:rPr sz="1800" lang="en"/>
              <a:t>96 bits of entropy with P-192 or 128 bits with P-256 </a:t>
            </a:r>
          </a:p>
          <a:p>
            <a:pPr rtl="0" lvl="0" indent="-342900" marL="457200">
              <a:spcBef>
                <a:spcPts val="0"/>
              </a:spcBef>
              <a:buClr>
                <a:schemeClr val="dk1"/>
              </a:buClr>
              <a:buSzPct val="100000"/>
              <a:buFont typeface="Arial"/>
              <a:buChar char="●"/>
            </a:pPr>
            <a:r>
              <a:rPr sz="1800" lang="en"/>
              <a:t>Protects against passive eavesdropping</a:t>
            </a:r>
          </a:p>
          <a:p>
            <a:pPr rtl="0" lvl="0" indent="-342900" marL="457200">
              <a:spcBef>
                <a:spcPts val="0"/>
              </a:spcBef>
              <a:buClr>
                <a:schemeClr val="dk1"/>
              </a:buClr>
              <a:buSzPct val="100000"/>
              <a:buFont typeface="Arial"/>
              <a:buChar char="●"/>
            </a:pPr>
            <a:r>
              <a:rPr sz="1800" lang="en"/>
              <a:t>Does not protect against MITM</a:t>
            </a:r>
          </a:p>
          <a:p>
            <a:pPr rtl="0">
              <a:spcBef>
                <a:spcPts val="0"/>
              </a:spcBef>
              <a:buNone/>
            </a:pPr>
            <a:r>
              <a:t/>
            </a:r>
            <a:endParaRPr sz="1800"/>
          </a:p>
          <a:p>
            <a:pPr rtl="0" lvl="0" indent="-342900" marL="457200">
              <a:spcBef>
                <a:spcPts val="0"/>
              </a:spcBef>
              <a:buClr>
                <a:schemeClr val="dk1"/>
              </a:buClr>
              <a:buSzPct val="100000"/>
              <a:buFont typeface="Arial"/>
              <a:buChar char="●"/>
            </a:pPr>
            <a:r>
              <a:rPr sz="1800" lang="en"/>
              <a:t>Association models (anti-MITM)</a:t>
            </a:r>
          </a:p>
          <a:p>
            <a:pPr rtl="0" lvl="1" indent="-342900" marL="914400">
              <a:spcBef>
                <a:spcPts val="0"/>
              </a:spcBef>
              <a:buClr>
                <a:schemeClr val="dk1"/>
              </a:buClr>
              <a:buSzPct val="100000"/>
              <a:buFont typeface="Courier New"/>
              <a:buChar char="o"/>
            </a:pPr>
            <a:r>
              <a:rPr sz="1800" lang="en"/>
              <a:t>Numeric comparison</a:t>
            </a:r>
          </a:p>
          <a:p>
            <a:pPr rtl="0" lvl="1" indent="-342900" marL="914400">
              <a:spcBef>
                <a:spcPts val="0"/>
              </a:spcBef>
              <a:buClr>
                <a:schemeClr val="dk1"/>
              </a:buClr>
              <a:buSzPct val="100000"/>
              <a:buFont typeface="Courier New"/>
              <a:buChar char="o"/>
            </a:pPr>
            <a:r>
              <a:rPr sz="1800" lang="en"/>
              <a:t>Out of Band</a:t>
            </a:r>
          </a:p>
          <a:p>
            <a:pPr rtl="0" lvl="1" indent="-342900" marL="914400">
              <a:spcBef>
                <a:spcPts val="0"/>
              </a:spcBef>
              <a:buClr>
                <a:schemeClr val="dk1"/>
              </a:buClr>
              <a:buSzPct val="100000"/>
              <a:buFont typeface="Courier New"/>
              <a:buChar char="o"/>
            </a:pPr>
            <a:r>
              <a:rPr sz="1800" lang="en"/>
              <a:t>Passkey</a:t>
            </a:r>
          </a:p>
          <a:p>
            <a:pPr rtl="0">
              <a:spcBef>
                <a:spcPts val="0"/>
              </a:spcBef>
              <a:buNone/>
            </a:pPr>
            <a:r>
              <a:t/>
            </a:r>
            <a:endParaRPr sz="1800"/>
          </a:p>
          <a:p>
            <a:pPr rtl="0" lvl="0" indent="-342900" marL="457200">
              <a:spcBef>
                <a:spcPts val="0"/>
              </a:spcBef>
              <a:buClr>
                <a:schemeClr val="dk1"/>
              </a:buClr>
              <a:buSzPct val="100000"/>
              <a:buFont typeface="Arial"/>
              <a:buChar char="●"/>
            </a:pPr>
            <a:r>
              <a:rPr sz="1800" lang="en"/>
              <a:t>Secure Connections Only Mode</a:t>
            </a:r>
          </a:p>
        </p:txBody>
      </p:sp>
      <p:pic>
        <p:nvPicPr>
          <p:cNvPr id="103" name="Shape 103"/>
          <p:cNvPicPr preferRelativeResize="0"/>
          <p:nvPr/>
        </p:nvPicPr>
        <p:blipFill>
          <a:blip r:embed="rId3">
            <a:alphaModFix/>
          </a:blip>
          <a:stretch>
            <a:fillRect/>
          </a:stretch>
        </p:blipFill>
        <p:spPr>
          <a:xfrm>
            <a:off y="2243449" x="4547100"/>
            <a:ext cy="2732800" cx="4398748"/>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Link Layer Encryption</a:t>
            </a:r>
          </a:p>
        </p:txBody>
      </p:sp>
      <p:sp>
        <p:nvSpPr>
          <p:cNvPr id="109" name="Shape 10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TCP/IP</a:t>
            </a:r>
          </a:p>
          <a:p>
            <a:pPr rtl="0" lvl="1" indent="-342900" marL="914400">
              <a:spcBef>
                <a:spcPts val="0"/>
              </a:spcBef>
              <a:buClr>
                <a:schemeClr val="dk1"/>
              </a:buClr>
              <a:buSzPct val="100000"/>
              <a:buFont typeface="Courier New"/>
              <a:buChar char="o"/>
            </a:pPr>
            <a:r>
              <a:rPr sz="1800" lang="en"/>
              <a:t>No encryption</a:t>
            </a:r>
          </a:p>
          <a:p>
            <a:pPr rtl="0" lvl="1" indent="-342900" marL="914400">
              <a:spcBef>
                <a:spcPts val="0"/>
              </a:spcBef>
              <a:buClr>
                <a:schemeClr val="dk1"/>
              </a:buClr>
              <a:buSzPct val="100000"/>
              <a:buFont typeface="Courier New"/>
              <a:buChar char="o"/>
            </a:pPr>
            <a:r>
              <a:rPr sz="1800" lang="en"/>
              <a:t>No authentication</a:t>
            </a:r>
          </a:p>
          <a:p>
            <a:pPr rtl="0" lvl="1" indent="-342900" marL="914400">
              <a:spcBef>
                <a:spcPts val="0"/>
              </a:spcBef>
              <a:buClr>
                <a:schemeClr val="dk1"/>
              </a:buClr>
              <a:buSzPct val="100000"/>
              <a:buFont typeface="Courier New"/>
              <a:buChar char="o"/>
            </a:pPr>
            <a:r>
              <a:rPr sz="1800" lang="en"/>
              <a:t>Relies on application layer</a:t>
            </a:r>
          </a:p>
          <a:p>
            <a:pPr rtl="0" lvl="1" indent="-342900" marL="914400">
              <a:spcBef>
                <a:spcPts val="0"/>
              </a:spcBef>
              <a:buClr>
                <a:schemeClr val="dk1"/>
              </a:buClr>
              <a:buSzPct val="100000"/>
              <a:buFont typeface="Courier New"/>
              <a:buChar char="o"/>
            </a:pPr>
            <a:r>
              <a:rPr sz="1800" lang="en"/>
              <a:t>Vulnerable to passive listener</a:t>
            </a:r>
          </a:p>
          <a:p>
            <a:pPr rtl="0" lvl="0">
              <a:spcBef>
                <a:spcPts val="0"/>
              </a:spcBef>
              <a:buNone/>
            </a:pPr>
            <a:r>
              <a:t/>
            </a:r>
            <a:endParaRPr sz="1800"/>
          </a:p>
          <a:p>
            <a:pPr algn="l" rtl="0" lvl="0" marR="0" indent="-342900" marL="457200">
              <a:lnSpc>
                <a:spcPct val="100000"/>
              </a:lnSpc>
              <a:spcBef>
                <a:spcPts val="600"/>
              </a:spcBef>
              <a:spcAft>
                <a:spcPts val="0"/>
              </a:spcAft>
              <a:buClr>
                <a:schemeClr val="dk1"/>
              </a:buClr>
              <a:buSzPct val="100000"/>
              <a:buFont typeface="Arial"/>
              <a:buChar char="●"/>
            </a:pPr>
            <a:r>
              <a:rPr sz="1800" lang="en"/>
              <a:t>BLE</a:t>
            </a:r>
          </a:p>
          <a:p>
            <a:pPr algn="l" rtl="0" lvl="1" marR="0" indent="-342900" marL="914400">
              <a:lnSpc>
                <a:spcPct val="100000"/>
              </a:lnSpc>
              <a:spcBef>
                <a:spcPts val="600"/>
              </a:spcBef>
              <a:spcAft>
                <a:spcPts val="0"/>
              </a:spcAft>
              <a:buClr>
                <a:schemeClr val="dk1"/>
              </a:buClr>
              <a:buSzPct val="100000"/>
              <a:buFont typeface="Courier New"/>
              <a:buChar char="o"/>
            </a:pPr>
            <a:r>
              <a:rPr sz="1800" lang="en"/>
              <a:t>Node-to-node encryption</a:t>
            </a:r>
          </a:p>
          <a:p>
            <a:pPr algn="l" rtl="0" lvl="1" marR="0" indent="-342900" marL="914400">
              <a:lnSpc>
                <a:spcPct val="100000"/>
              </a:lnSpc>
              <a:spcBef>
                <a:spcPts val="600"/>
              </a:spcBef>
              <a:spcAft>
                <a:spcPts val="0"/>
              </a:spcAft>
              <a:buClr>
                <a:schemeClr val="dk1"/>
              </a:buClr>
              <a:buSzPct val="100000"/>
              <a:buFont typeface="Courier New"/>
              <a:buChar char="o"/>
            </a:pPr>
            <a:r>
              <a:rPr sz="1800" lang="en"/>
              <a:t>Impractical authentication (for many IoT)</a:t>
            </a:r>
          </a:p>
          <a:p>
            <a:pPr algn="l" rtl="0" lvl="1" marR="0" indent="-342900" marL="914400">
              <a:lnSpc>
                <a:spcPct val="100000"/>
              </a:lnSpc>
              <a:spcBef>
                <a:spcPts val="600"/>
              </a:spcBef>
              <a:spcAft>
                <a:spcPts val="0"/>
              </a:spcAft>
              <a:buClr>
                <a:schemeClr val="dk1"/>
              </a:buClr>
              <a:buSzPct val="100000"/>
              <a:buFont typeface="Courier New"/>
              <a:buChar char="o"/>
            </a:pPr>
            <a:r>
              <a:rPr sz="1800" lang="en"/>
              <a:t>Simply Secure is safe from passive listener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Could I be tracked?</a:t>
            </a:r>
          </a:p>
        </p:txBody>
      </p:sp>
      <p:sp>
        <p:nvSpPr>
          <p:cNvPr id="115" name="Shape 11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t/>
            </a:r>
            <a:endParaRPr sz="1800"/>
          </a:p>
          <a:p>
            <a:pPr rtl="0" lvl="0" indent="-342900" marL="457200">
              <a:spcBef>
                <a:spcPts val="0"/>
              </a:spcBef>
              <a:buClr>
                <a:schemeClr val="dk1"/>
              </a:buClr>
              <a:buSzPct val="100000"/>
              <a:buFont typeface="Arial"/>
              <a:buChar char="●"/>
            </a:pPr>
            <a:r>
              <a:rPr sz="1800" lang="en"/>
              <a:t>Device Address Randomization</a:t>
            </a:r>
          </a:p>
          <a:p>
            <a:pPr rtl="0" lvl="1" indent="-342900" marL="914400">
              <a:spcBef>
                <a:spcPts val="0"/>
              </a:spcBef>
              <a:buClr>
                <a:schemeClr val="dk1"/>
              </a:buClr>
              <a:buSzPct val="100000"/>
              <a:buFont typeface="Courier New"/>
              <a:buChar char="o"/>
            </a:pPr>
            <a:r>
              <a:rPr sz="1800" lang="en"/>
              <a:t>Access Address generated by identity key (IRK)</a:t>
            </a:r>
          </a:p>
          <a:p>
            <a:pPr rtl="0" lvl="1" indent="-342900" marL="914400">
              <a:spcBef>
                <a:spcPts val="0"/>
              </a:spcBef>
              <a:buClr>
                <a:schemeClr val="dk1"/>
              </a:buClr>
              <a:buSzPct val="100000"/>
              <a:buFont typeface="Courier New"/>
              <a:buChar char="o"/>
            </a:pPr>
            <a:r>
              <a:rPr sz="1800" lang="en"/>
              <a:t>IRK exchanged during bonding</a:t>
            </a:r>
          </a:p>
          <a:p>
            <a:pPr rtl="0">
              <a:spcBef>
                <a:spcPts val="0"/>
              </a:spcBef>
              <a:buNone/>
            </a:pPr>
            <a:r>
              <a:t/>
            </a:r>
            <a:endParaRPr sz="1800"/>
          </a:p>
          <a:p>
            <a:pPr rtl="0" lvl="0" indent="-342900" marL="457200">
              <a:spcBef>
                <a:spcPts val="0"/>
              </a:spcBef>
              <a:buClr>
                <a:schemeClr val="dk1"/>
              </a:buClr>
              <a:buSzPct val="100000"/>
              <a:buFont typeface="Arial"/>
              <a:buChar char="●"/>
            </a:pPr>
            <a:r>
              <a:rPr sz="1800" lang="en"/>
              <a:t>Do people use it?</a:t>
            </a:r>
          </a:p>
          <a:p>
            <a:pPr rtl="0" lvl="1" indent="-342900" marL="914400">
              <a:spcBef>
                <a:spcPts val="0"/>
              </a:spcBef>
              <a:buClr>
                <a:schemeClr val="dk1"/>
              </a:buClr>
              <a:buSzPct val="100000"/>
              <a:buFont typeface="Courier New"/>
              <a:buChar char="o"/>
            </a:pPr>
            <a:r>
              <a:rPr sz="1800" lang="en"/>
              <a:t>“We do not currently employ Bluetooth Smart in this capability.”</a:t>
            </a:r>
          </a:p>
          <a:p>
            <a:pPr rtl="0" lvl="1" indent="-342900" marL="914400">
              <a:spcBef>
                <a:spcPts val="0"/>
              </a:spcBef>
              <a:buClr>
                <a:schemeClr val="dk1"/>
              </a:buClr>
              <a:buSzPct val="100000"/>
              <a:buFont typeface="Courier New"/>
              <a:buChar char="o"/>
            </a:pPr>
            <a:r>
              <a:rPr sz="1800" lang="en"/>
              <a:t>“...we do not use randomize device address.”</a:t>
            </a:r>
          </a:p>
          <a:p>
            <a:pPr lvl="1" indent="-342900" marL="914400">
              <a:spcBef>
                <a:spcPts val="0"/>
              </a:spcBef>
              <a:buClr>
                <a:schemeClr val="dk1"/>
              </a:buClr>
              <a:buSzPct val="100000"/>
              <a:buFont typeface="Courier New"/>
              <a:buChar char="o"/>
            </a:pPr>
            <a:r>
              <a:rPr sz="1800" lang="en"/>
              <a:t>“As far as we are aware, our two products that use BLE do not utilize this feature.”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Summary</a:t>
            </a:r>
          </a:p>
        </p:txBody>
      </p:sp>
      <p:sp>
        <p:nvSpPr>
          <p:cNvPr id="121" name="Shape 12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Proven link-layer encryption scheme node to node (in 4.2)</a:t>
            </a:r>
          </a:p>
          <a:p>
            <a:pPr rtl="0" lvl="0">
              <a:spcBef>
                <a:spcPts val="0"/>
              </a:spcBef>
              <a:buNone/>
            </a:pPr>
            <a:r>
              <a:t/>
            </a:r>
            <a:endParaRPr sz="1800"/>
          </a:p>
          <a:p>
            <a:pPr rtl="0" lvl="0" indent="-342900" marL="457200">
              <a:spcBef>
                <a:spcPts val="0"/>
              </a:spcBef>
              <a:buClr>
                <a:schemeClr val="dk1"/>
              </a:buClr>
              <a:buSzPct val="100000"/>
              <a:buFont typeface="Arial"/>
              <a:buChar char="●"/>
            </a:pPr>
            <a:r>
              <a:rPr sz="1800" lang="en"/>
              <a:t>No protection against MITM without traditional I/O</a:t>
            </a:r>
          </a:p>
          <a:p>
            <a:pPr rtl="0" lvl="0">
              <a:spcBef>
                <a:spcPts val="0"/>
              </a:spcBef>
              <a:buNone/>
            </a:pPr>
            <a:r>
              <a:t/>
            </a:r>
            <a:endParaRPr sz="1800"/>
          </a:p>
          <a:p>
            <a:pPr lvl="0" indent="-342900" marL="457200">
              <a:spcBef>
                <a:spcPts val="0"/>
              </a:spcBef>
              <a:buClr>
                <a:schemeClr val="dk1"/>
              </a:buClr>
              <a:buSzPct val="100000"/>
              <a:buFont typeface="Arial"/>
              <a:buChar char="●"/>
            </a:pPr>
            <a:r>
              <a:rPr sz="1800" lang="en"/>
              <a:t>Option for randomizing device address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Wishlist</a:t>
            </a:r>
          </a:p>
        </p:txBody>
      </p:sp>
      <p:sp>
        <p:nvSpPr>
          <p:cNvPr id="127" name="Shape 12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Better way to do authentication</a:t>
            </a:r>
          </a:p>
          <a:p>
            <a:pPr rtl="0" lvl="1" indent="-342900" marL="914400">
              <a:spcBef>
                <a:spcPts val="0"/>
              </a:spcBef>
              <a:buClr>
                <a:schemeClr val="dk1"/>
              </a:buClr>
              <a:buSzPct val="100000"/>
              <a:buFont typeface="Courier New"/>
              <a:buChar char="o"/>
            </a:pPr>
            <a:r>
              <a:rPr sz="1800" lang="en"/>
              <a:t>Many IoT class devices don’t have classical I/O</a:t>
            </a:r>
          </a:p>
          <a:p>
            <a:pPr rtl="0" lvl="1" indent="-342900" marL="914400">
              <a:spcBef>
                <a:spcPts val="0"/>
              </a:spcBef>
              <a:buClr>
                <a:schemeClr val="dk1"/>
              </a:buClr>
              <a:buSzPct val="100000"/>
              <a:buFont typeface="Courier New"/>
              <a:buChar char="o"/>
            </a:pPr>
            <a:r>
              <a:rPr sz="1800" lang="en"/>
              <a:t>How to I control what devices are connected to my gateway?</a:t>
            </a:r>
          </a:p>
          <a:p>
            <a:pPr rtl="0" lvl="1" indent="-342900" marL="914400">
              <a:spcBef>
                <a:spcPts val="0"/>
              </a:spcBef>
              <a:buClr>
                <a:schemeClr val="dk1"/>
              </a:buClr>
              <a:buSzPct val="100000"/>
              <a:buFont typeface="Courier New"/>
              <a:buChar char="o"/>
            </a:pPr>
            <a:r>
              <a:rPr sz="1800" lang="en"/>
              <a:t>How can I control what gateways I connect to?</a:t>
            </a:r>
          </a:p>
          <a:p>
            <a:pPr rtl="0" lvl="0" indent="-342900" marL="457200">
              <a:spcBef>
                <a:spcPts val="0"/>
              </a:spcBef>
              <a:buClr>
                <a:schemeClr val="dk1"/>
              </a:buClr>
              <a:buSzPct val="100000"/>
              <a:buFont typeface="Arial"/>
              <a:buChar char="●"/>
            </a:pPr>
            <a:r>
              <a:rPr sz="1800" lang="en"/>
              <a:t>Multihop communication</a:t>
            </a:r>
          </a:p>
          <a:p>
            <a:pPr rtl="0" lvl="1" indent="-342900" marL="914400">
              <a:spcBef>
                <a:spcPts val="0"/>
              </a:spcBef>
              <a:buClr>
                <a:schemeClr val="dk1"/>
              </a:buClr>
              <a:buSzPct val="100000"/>
              <a:buFont typeface="Courier New"/>
              <a:buChar char="o"/>
            </a:pPr>
            <a:r>
              <a:rPr sz="1800" lang="en"/>
              <a:t>Do I trust the nodes in between the gateway and destination?</a:t>
            </a:r>
          </a:p>
          <a:p>
            <a:pPr rtl="0" lvl="1" indent="-342900" marL="914400">
              <a:spcBef>
                <a:spcPts val="0"/>
              </a:spcBef>
              <a:buClr>
                <a:schemeClr val="dk1"/>
              </a:buClr>
              <a:buSzPct val="100000"/>
              <a:buFont typeface="Courier New"/>
              <a:buChar char="o"/>
            </a:pPr>
            <a:r>
              <a:rPr sz="1800" lang="en"/>
              <a:t>What happens if one of my devices is compromised?</a:t>
            </a:r>
          </a:p>
          <a:p>
            <a:pPr rtl="0" lvl="0" indent="-342900" marL="457200">
              <a:spcBef>
                <a:spcPts val="0"/>
              </a:spcBef>
              <a:buClr>
                <a:schemeClr val="dk1"/>
              </a:buClr>
              <a:buSzPct val="100000"/>
              <a:buFont typeface="Arial"/>
              <a:buChar char="●"/>
            </a:pPr>
            <a:r>
              <a:rPr sz="1800" lang="en"/>
              <a:t>Do I trust my gateway?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References</a:t>
            </a:r>
          </a:p>
        </p:txBody>
      </p:sp>
      <p:sp>
        <p:nvSpPr>
          <p:cNvPr id="133" name="Shape 13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u="sng" sz="1800" lang="en">
                <a:solidFill>
                  <a:schemeClr val="hlink"/>
                </a:solidFill>
                <a:hlinkClick r:id="rId3"/>
              </a:rPr>
              <a:t>https://lacklustre.net/bluetooth/Ryan_Bluetooth_Low_Energy_USENIX_WOOT.pdf</a:t>
            </a:r>
          </a:p>
          <a:p>
            <a:pPr rtl="0">
              <a:spcBef>
                <a:spcPts val="0"/>
              </a:spcBef>
              <a:buNone/>
            </a:pPr>
            <a:r>
              <a:rPr u="sng" sz="1800" lang="en">
                <a:solidFill>
                  <a:schemeClr val="hlink"/>
                </a:solidFill>
                <a:hlinkClick r:id="rId4"/>
              </a:rPr>
              <a:t>https://eprint.iacr.org/2013/309.pdf</a:t>
            </a:r>
          </a:p>
          <a:p>
            <a:pPr rtl="0">
              <a:spcBef>
                <a:spcPts val="0"/>
              </a:spcBef>
              <a:buNone/>
            </a:pPr>
            <a:r>
              <a:rPr u="sng" sz="1800" lang="en">
                <a:solidFill>
                  <a:schemeClr val="hlink"/>
                </a:solidFill>
                <a:hlinkClick r:id="rId5"/>
              </a:rPr>
              <a:t>https://www.bluetooth.org/DocMan/handlers/DownloadDoc.ashx?doc_id=286439</a:t>
            </a:r>
          </a:p>
          <a:p>
            <a:pPr>
              <a:spcBef>
                <a:spcPts val="0"/>
              </a:spcBef>
              <a:buNone/>
            </a:pPr>
            <a:r>
              <a:t/>
            </a:r>
            <a:endParaRPr sz="18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What does IoT need?</a:t>
            </a:r>
          </a:p>
        </p:txBody>
      </p:sp>
      <p:sp>
        <p:nvSpPr>
          <p:cNvPr id="139" name="Shape 13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30200" marL="457200">
              <a:spcBef>
                <a:spcPts val="0"/>
              </a:spcBef>
              <a:buClr>
                <a:schemeClr val="dk1"/>
              </a:buClr>
              <a:buSzPct val="100000"/>
              <a:buFont typeface="Arial"/>
              <a:buChar char="●"/>
            </a:pPr>
            <a:r>
              <a:rPr sz="1600" lang="en"/>
              <a:t>Confidentiality</a:t>
            </a:r>
          </a:p>
          <a:p>
            <a:pPr rtl="0" lvl="1" indent="-330200" marL="914400">
              <a:spcBef>
                <a:spcPts val="0"/>
              </a:spcBef>
              <a:buClr>
                <a:schemeClr val="dk1"/>
              </a:buClr>
              <a:buSzPct val="100000"/>
              <a:buFont typeface="Courier New"/>
              <a:buChar char="o"/>
            </a:pPr>
            <a:r>
              <a:rPr sz="1600" lang="en"/>
              <a:t>I don’t want people monitoring my habits at home</a:t>
            </a:r>
          </a:p>
          <a:p>
            <a:pPr rtl="0" lvl="2" indent="-330200" marL="1371600">
              <a:spcBef>
                <a:spcPts val="0"/>
              </a:spcBef>
              <a:buClr>
                <a:schemeClr val="dk1"/>
              </a:buClr>
              <a:buSzPct val="100000"/>
              <a:buFont typeface="Wingdings"/>
              <a:buChar char="§"/>
            </a:pPr>
            <a:r>
              <a:rPr sz="1600" lang="en"/>
              <a:t>...but people can already see if my lights are on…</a:t>
            </a:r>
          </a:p>
          <a:p>
            <a:pPr rtl="0" lvl="1" indent="-330200" marL="914400">
              <a:spcBef>
                <a:spcPts val="0"/>
              </a:spcBef>
              <a:buClr>
                <a:schemeClr val="dk1"/>
              </a:buClr>
              <a:buSzPct val="100000"/>
              <a:buFont typeface="Courier New"/>
              <a:buChar char="o"/>
            </a:pPr>
            <a:r>
              <a:rPr sz="1600" lang="en"/>
              <a:t>Communication between nodes should be kept secret</a:t>
            </a:r>
          </a:p>
          <a:p>
            <a:pPr rtl="0" lvl="0" indent="-330200" marL="457200">
              <a:spcBef>
                <a:spcPts val="0"/>
              </a:spcBef>
              <a:buClr>
                <a:schemeClr val="dk1"/>
              </a:buClr>
              <a:buSzPct val="100000"/>
              <a:buFont typeface="Arial"/>
              <a:buChar char="●"/>
            </a:pPr>
            <a:r>
              <a:rPr sz="1600" lang="en"/>
              <a:t>Authentication</a:t>
            </a:r>
          </a:p>
          <a:p>
            <a:pPr rtl="0" lvl="1" indent="-330200" marL="914400">
              <a:spcBef>
                <a:spcPts val="0"/>
              </a:spcBef>
              <a:buClr>
                <a:schemeClr val="dk1"/>
              </a:buClr>
              <a:buSzPct val="100000"/>
              <a:buFont typeface="Courier New"/>
              <a:buChar char="o"/>
            </a:pPr>
            <a:r>
              <a:rPr sz="1600" lang="en"/>
              <a:t>We want to know what nodes are on our network and that they’re legit.</a:t>
            </a:r>
          </a:p>
          <a:p>
            <a:pPr rtl="0" lvl="0" indent="-330200" marL="457200">
              <a:spcBef>
                <a:spcPts val="0"/>
              </a:spcBef>
              <a:buClr>
                <a:schemeClr val="dk1"/>
              </a:buClr>
              <a:buSzPct val="100000"/>
              <a:buFont typeface="Arial"/>
              <a:buChar char="●"/>
            </a:pPr>
            <a:r>
              <a:rPr sz="1600" lang="en"/>
              <a:t>Preventing pivots</a:t>
            </a:r>
          </a:p>
          <a:p>
            <a:pPr rtl="0" lvl="1" indent="-330200" marL="914400">
              <a:spcBef>
                <a:spcPts val="0"/>
              </a:spcBef>
              <a:buClr>
                <a:schemeClr val="dk1"/>
              </a:buClr>
              <a:buSzPct val="100000"/>
              <a:buFont typeface="Courier New"/>
              <a:buChar char="o"/>
            </a:pPr>
            <a:r>
              <a:rPr sz="1600" lang="en"/>
              <a:t>If a node is compromised, it should be hard for that node to pop other devices.</a:t>
            </a:r>
          </a:p>
          <a:p>
            <a:pPr rtl="0" lvl="0" indent="-330200" marL="457200">
              <a:spcBef>
                <a:spcPts val="0"/>
              </a:spcBef>
              <a:buClr>
                <a:schemeClr val="dk1"/>
              </a:buClr>
              <a:buSzPct val="100000"/>
              <a:buFont typeface="Arial"/>
              <a:buChar char="●"/>
            </a:pPr>
            <a:r>
              <a:rPr sz="1600" lang="en"/>
              <a:t>Do I want people to know what devices I have in my house?</a:t>
            </a:r>
          </a:p>
          <a:p>
            <a:pPr rtl="0" lvl="0" indent="-330200" marL="457200">
              <a:spcBef>
                <a:spcPts val="0"/>
              </a:spcBef>
              <a:buClr>
                <a:schemeClr val="dk1"/>
              </a:buClr>
              <a:buSzPct val="100000"/>
              <a:buFont typeface="Arial"/>
              <a:buChar char="●"/>
            </a:pPr>
            <a:r>
              <a:rPr sz="1600" lang="en"/>
              <a:t>Prevent neighbors from turning off lights</a:t>
            </a:r>
          </a:p>
          <a:p>
            <a:pPr lvl="0" indent="-330200" marL="457200">
              <a:spcBef>
                <a:spcPts val="0"/>
              </a:spcBef>
              <a:buClr>
                <a:schemeClr val="dk1"/>
              </a:buClr>
              <a:buSzPct val="100000"/>
              <a:buFont typeface="Arial"/>
              <a:buChar char="●"/>
            </a:pPr>
            <a:r>
              <a:rPr sz="1600" lang="en"/>
              <a:t>General framework that different classes of devices can “inherit” from: medical IoT can specify something that fitness IoT needn’t have.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Overview</a:t>
            </a:r>
          </a:p>
        </p:txBody>
      </p:sp>
      <p:sp>
        <p:nvSpPr>
          <p:cNvPr id="47" name="Shape 4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BLE Refresher</a:t>
            </a:r>
          </a:p>
          <a:p>
            <a:pPr rtl="0" lvl="0">
              <a:spcBef>
                <a:spcPts val="0"/>
              </a:spcBef>
              <a:buNone/>
            </a:pPr>
            <a:r>
              <a:rPr lang="en"/>
              <a:t>Attacks</a:t>
            </a:r>
          </a:p>
          <a:p>
            <a:pPr rtl="0">
              <a:spcBef>
                <a:spcPts val="0"/>
              </a:spcBef>
              <a:buNone/>
            </a:pPr>
            <a:r>
              <a:rPr lang="en"/>
              <a:t>Improvements</a:t>
            </a:r>
          </a:p>
          <a:p>
            <a:pPr rtl="0">
              <a:spcBef>
                <a:spcPts val="0"/>
              </a:spcBef>
              <a:buNone/>
            </a:pPr>
            <a:r>
              <a:rPr lang="en"/>
              <a:t>Authentication</a:t>
            </a:r>
          </a:p>
          <a:p>
            <a:pPr rtl="0">
              <a:spcBef>
                <a:spcPts val="0"/>
              </a:spcBef>
              <a:buNone/>
            </a:pPr>
            <a:r>
              <a:rPr lang="en"/>
              <a:t>Privacy</a:t>
            </a:r>
          </a:p>
          <a:p>
            <a:pPr lvl="0">
              <a:spcBef>
                <a:spcPts val="0"/>
              </a:spcBef>
              <a:buNone/>
            </a:pPr>
            <a:r>
              <a:rPr lang="en"/>
              <a:t>Discussion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BLE: Quick/Simplified Refresh</a:t>
            </a:r>
          </a:p>
        </p:txBody>
      </p:sp>
      <p:graphicFrame>
        <p:nvGraphicFramePr>
          <p:cNvPr id="53" name="Shape 53"/>
          <p:cNvGraphicFramePr/>
          <p:nvPr/>
        </p:nvGraphicFramePr>
        <p:xfrm>
          <a:off y="1227000" x="2717500"/>
          <a:ext cy="3000000" cx="3000000"/>
        </p:xfrm>
        <a:graphic>
          <a:graphicData uri="http://schemas.openxmlformats.org/drawingml/2006/table">
            <a:tbl>
              <a:tblPr>
                <a:noFill/>
                <a:tableStyleId>{E3B4659B-596A-43EB-BF61-2A3771BD743E}</a:tableStyleId>
              </a:tblPr>
              <a:tblGrid>
                <a:gridCol w="3709000"/>
              </a:tblGrid>
              <a:tr h="609450">
                <a:tc>
                  <a:txBody>
                    <a:bodyPr>
                      <a:noAutofit/>
                    </a:bodyPr>
                    <a:lstStyle/>
                    <a:p>
                      <a:pPr algn="ctr" rtl="0" lvl="0">
                        <a:spcBef>
                          <a:spcPts val="0"/>
                        </a:spcBef>
                        <a:buNone/>
                      </a:pPr>
                      <a:r>
                        <a:rPr sz="3000" lang="en"/>
                        <a:t>Application Layer</a:t>
                      </a:r>
                    </a:p>
                  </a:txBody>
                  <a:tcPr marR="91425" marB="91425" marT="91425" marL="91425"/>
                </a:tc>
              </a:tr>
              <a:tr h="609450">
                <a:tc>
                  <a:txBody>
                    <a:bodyPr>
                      <a:noAutofit/>
                    </a:bodyPr>
                    <a:lstStyle/>
                    <a:p>
                      <a:pPr algn="ctr" rtl="0" lvl="0">
                        <a:spcBef>
                          <a:spcPts val="0"/>
                        </a:spcBef>
                        <a:buNone/>
                      </a:pPr>
                      <a:r>
                        <a:rPr sz="3000" lang="en"/>
                        <a:t>GATT</a:t>
                      </a:r>
                    </a:p>
                  </a:txBody>
                  <a:tcPr marR="91425" marB="91425" marT="91425" marL="91425"/>
                </a:tc>
              </a:tr>
              <a:tr h="609450">
                <a:tc>
                  <a:txBody>
                    <a:bodyPr>
                      <a:noAutofit/>
                    </a:bodyPr>
                    <a:lstStyle/>
                    <a:p>
                      <a:pPr algn="ctr" rtl="0" lvl="0">
                        <a:spcBef>
                          <a:spcPts val="0"/>
                        </a:spcBef>
                        <a:buNone/>
                      </a:pPr>
                      <a:r>
                        <a:rPr sz="3000" lang="en"/>
                        <a:t>ATT</a:t>
                      </a:r>
                    </a:p>
                  </a:txBody>
                  <a:tcPr marR="91425" marB="91425" marT="91425" marL="91425"/>
                </a:tc>
              </a:tr>
              <a:tr h="609450">
                <a:tc>
                  <a:txBody>
                    <a:bodyPr>
                      <a:noAutofit/>
                    </a:bodyPr>
                    <a:lstStyle/>
                    <a:p>
                      <a:pPr algn="ctr" rtl="0" lvl="0">
                        <a:spcBef>
                          <a:spcPts val="0"/>
                        </a:spcBef>
                        <a:buNone/>
                      </a:pPr>
                      <a:r>
                        <a:rPr sz="3000" lang="en"/>
                        <a:t>L2CAP</a:t>
                      </a:r>
                    </a:p>
                  </a:txBody>
                  <a:tcPr marR="91425" marB="91425" marT="91425" marL="91425"/>
                </a:tc>
              </a:tr>
              <a:tr h="609450">
                <a:tc>
                  <a:txBody>
                    <a:bodyPr>
                      <a:noAutofit/>
                    </a:bodyPr>
                    <a:lstStyle/>
                    <a:p>
                      <a:pPr algn="ctr" rtl="0" lvl="0">
                        <a:spcBef>
                          <a:spcPts val="0"/>
                        </a:spcBef>
                        <a:buNone/>
                      </a:pPr>
                      <a:r>
                        <a:rPr sz="3000" lang="en"/>
                        <a:t>Link Layer</a:t>
                      </a:r>
                    </a:p>
                  </a:txBody>
                  <a:tcPr marR="91425" marB="91425" marT="91425" marL="91425">
                    <a:solidFill>
                      <a:schemeClr val="dk2"/>
                    </a:solidFill>
                  </a:tcPr>
                </a:tc>
              </a:tr>
              <a:tr h="609450">
                <a:tc>
                  <a:txBody>
                    <a:bodyPr>
                      <a:noAutofit/>
                    </a:bodyPr>
                    <a:lstStyle/>
                    <a:p>
                      <a:pPr algn="ctr" rtl="0" lvl="0">
                        <a:spcBef>
                          <a:spcPts val="0"/>
                        </a:spcBef>
                        <a:buNone/>
                      </a:pPr>
                      <a:r>
                        <a:rPr sz="3000" lang="en"/>
                        <a:t>Physical Layer</a:t>
                      </a:r>
                    </a:p>
                  </a:txBody>
                  <a:tcPr marR="91425" marB="91425" marT="91425" marL="91425"/>
                </a:tc>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Link Layer State Machine</a:t>
            </a:r>
          </a:p>
        </p:txBody>
      </p:sp>
      <p:pic>
        <p:nvPicPr>
          <p:cNvPr id="59" name="Shape 59"/>
          <p:cNvPicPr preferRelativeResize="0"/>
          <p:nvPr/>
        </p:nvPicPr>
        <p:blipFill>
          <a:blip r:embed="rId3">
            <a:alphaModFix/>
          </a:blip>
          <a:stretch>
            <a:fillRect/>
          </a:stretch>
        </p:blipFill>
        <p:spPr>
          <a:xfrm>
            <a:off y="1166525" x="1701875"/>
            <a:ext cy="3976976" cx="56110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y="0" x="0"/>
          <a:ext cy="0" cx="0"/>
          <a:chOff y="0" x="0"/>
          <a:chExt cy="0" cx="0"/>
        </a:xfrm>
      </p:grpSpPr>
      <p:sp>
        <p:nvSpPr>
          <p:cNvPr id="64" name="Shape 6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Link Layer Connections - Steps</a:t>
            </a:r>
          </a:p>
        </p:txBody>
      </p:sp>
      <p:sp>
        <p:nvSpPr>
          <p:cNvPr id="65" name="Shape 6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AutoNum type="arabicPeriod"/>
            </a:pPr>
            <a:r>
              <a:rPr lang="en"/>
              <a:t>Initiate Connection</a:t>
            </a:r>
          </a:p>
          <a:p>
            <a:pPr rtl="0" lvl="0" indent="-419100" marL="457200">
              <a:spcBef>
                <a:spcPts val="0"/>
              </a:spcBef>
              <a:buClr>
                <a:schemeClr val="dk1"/>
              </a:buClr>
              <a:buSzPct val="100000"/>
              <a:buFont typeface="Arial"/>
              <a:buAutoNum type="arabicPeriod"/>
            </a:pPr>
            <a:r>
              <a:rPr lang="en"/>
              <a:t>Exchange keys &lt;- Attack!</a:t>
            </a:r>
          </a:p>
          <a:p>
            <a:pPr rtl="0" lvl="0" indent="-419100" marL="457200">
              <a:spcBef>
                <a:spcPts val="0"/>
              </a:spcBef>
              <a:buClr>
                <a:schemeClr val="dk1"/>
              </a:buClr>
              <a:buSzPct val="100000"/>
              <a:buFont typeface="Arial"/>
              <a:buAutoNum type="arabicPeriod"/>
            </a:pPr>
            <a:r>
              <a:rPr lang="en"/>
              <a:t>Authenticate</a:t>
            </a:r>
          </a:p>
          <a:p>
            <a:pPr rtl="0" lvl="0" indent="-419100" marL="457200">
              <a:spcBef>
                <a:spcPts val="0"/>
              </a:spcBef>
              <a:buClr>
                <a:schemeClr val="dk1"/>
              </a:buClr>
              <a:buSzPct val="100000"/>
              <a:buFont typeface="Arial"/>
              <a:buAutoNum type="arabicPeriod"/>
            </a:pPr>
            <a:r>
              <a:rPr lang="en"/>
              <a:t>Send encrypted messages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y="0" x="0"/>
          <a:ext cy="0" cx="0"/>
          <a:chOff y="0" x="0"/>
          <a:chExt cy="0" cx="0"/>
        </a:xfrm>
      </p:grpSpPr>
      <p:sp>
        <p:nvSpPr>
          <p:cNvPr id="70" name="Shape 70"/>
          <p:cNvSpPr txBox="1"/>
          <p:nvPr>
            <p:ph type="title"/>
          </p:nvPr>
        </p:nvSpPr>
        <p:spPr>
          <a:xfrm>
            <a:off y="205978" x="457200"/>
            <a:ext cy="857400" cx="8229600"/>
          </a:xfrm>
          <a:prstGeom prst="rect">
            <a:avLst/>
          </a:prstGeom>
        </p:spPr>
        <p:txBody>
          <a:bodyPr bIns="91425" rIns="91425" lIns="91425" tIns="91425" anchor="b" anchorCtr="0">
            <a:noAutofit/>
          </a:bodyPr>
          <a:lstStyle/>
          <a:p>
            <a:pPr lvl="0">
              <a:spcBef>
                <a:spcPts val="0"/>
              </a:spcBef>
              <a:buNone/>
            </a:pPr>
            <a:r>
              <a:rPr lang="en"/>
              <a:t>BLE CONNECT_REQ Packet</a:t>
            </a:r>
          </a:p>
        </p:txBody>
      </p:sp>
      <p:pic>
        <p:nvPicPr>
          <p:cNvPr id="71" name="Shape 71"/>
          <p:cNvPicPr preferRelativeResize="0"/>
          <p:nvPr/>
        </p:nvPicPr>
        <p:blipFill>
          <a:blip r:embed="rId3">
            <a:alphaModFix/>
          </a:blip>
          <a:stretch>
            <a:fillRect/>
          </a:stretch>
        </p:blipFill>
        <p:spPr>
          <a:xfrm>
            <a:off y="1461212" x="1790712"/>
            <a:ext cy="1285875" cx="5334000"/>
          </a:xfrm>
          <a:prstGeom prst="rect">
            <a:avLst/>
          </a:prstGeom>
          <a:noFill/>
          <a:ln>
            <a:noFill/>
          </a:ln>
        </p:spPr>
      </p:pic>
      <p:pic>
        <p:nvPicPr>
          <p:cNvPr id="72" name="Shape 72"/>
          <p:cNvPicPr preferRelativeResize="0"/>
          <p:nvPr/>
        </p:nvPicPr>
        <p:blipFill>
          <a:blip r:embed="rId4">
            <a:alphaModFix/>
          </a:blip>
          <a:stretch>
            <a:fillRect/>
          </a:stretch>
        </p:blipFill>
        <p:spPr>
          <a:xfrm>
            <a:off y="2952750" x="671512"/>
            <a:ext cy="1066800" cx="75723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Initiating a BLE Connection</a:t>
            </a:r>
          </a:p>
        </p:txBody>
      </p:sp>
      <p:pic>
        <p:nvPicPr>
          <p:cNvPr id="78" name="Shape 78"/>
          <p:cNvPicPr preferRelativeResize="0"/>
          <p:nvPr/>
        </p:nvPicPr>
        <p:blipFill>
          <a:blip r:embed="rId3">
            <a:alphaModFix/>
          </a:blip>
          <a:stretch>
            <a:fillRect/>
          </a:stretch>
        </p:blipFill>
        <p:spPr>
          <a:xfrm>
            <a:off y="1733150" x="3809471"/>
            <a:ext cy="2630574" cx="5193949"/>
          </a:xfrm>
          <a:prstGeom prst="rect">
            <a:avLst/>
          </a:prstGeom>
          <a:noFill/>
          <a:ln>
            <a:noFill/>
          </a:ln>
        </p:spPr>
      </p:pic>
      <p:sp>
        <p:nvSpPr>
          <p:cNvPr id="79" name="Shape 79"/>
          <p:cNvSpPr txBox="1"/>
          <p:nvPr/>
        </p:nvSpPr>
        <p:spPr>
          <a:xfrm>
            <a:off y="1733149" x="64275"/>
            <a:ext cy="2630700" cx="3745199"/>
          </a:xfrm>
          <a:prstGeom prst="rect">
            <a:avLst/>
          </a:prstGeom>
          <a:noFill/>
          <a:ln>
            <a:noFill/>
          </a:ln>
        </p:spPr>
        <p:txBody>
          <a:bodyPr bIns="91425" rIns="91425" lIns="91425" tIns="91425" anchor="ctr" anchorCtr="0">
            <a:noAutofit/>
          </a:bodyPr>
          <a:lstStyle/>
          <a:p>
            <a:pPr rtl="0" lvl="0" indent="-342900" marL="457200">
              <a:spcBef>
                <a:spcPts val="600"/>
              </a:spcBef>
              <a:buClr>
                <a:schemeClr val="dk1"/>
              </a:buClr>
              <a:buSzPct val="100000"/>
              <a:buFont typeface="Arial"/>
              <a:buChar char="●"/>
            </a:pPr>
            <a:r>
              <a:rPr sz="1800" lang="en">
                <a:solidFill>
                  <a:schemeClr val="dk1"/>
                </a:solidFill>
              </a:rPr>
              <a:t>Peripheral advertises</a:t>
            </a:r>
          </a:p>
          <a:p>
            <a:pPr rtl="0" lvl="0" indent="-342900" marL="457200">
              <a:spcBef>
                <a:spcPts val="600"/>
              </a:spcBef>
              <a:buClr>
                <a:schemeClr val="dk1"/>
              </a:buClr>
              <a:buSzPct val="100000"/>
              <a:buFont typeface="Arial"/>
              <a:buChar char="●"/>
            </a:pPr>
            <a:r>
              <a:rPr sz="1800" lang="en">
                <a:solidFill>
                  <a:schemeClr val="dk1"/>
                </a:solidFill>
              </a:rPr>
              <a:t>Initiator starts connection</a:t>
            </a:r>
          </a:p>
          <a:p>
            <a:pPr rtl="0" lvl="1" indent="-342900" marL="914400">
              <a:spcBef>
                <a:spcPts val="600"/>
              </a:spcBef>
              <a:buClr>
                <a:schemeClr val="dk1"/>
              </a:buClr>
              <a:buSzPct val="100000"/>
              <a:buFont typeface="Courier New"/>
              <a:buChar char="o"/>
            </a:pPr>
            <a:r>
              <a:rPr sz="1800" lang="en" i="1">
                <a:solidFill>
                  <a:schemeClr val="dk1"/>
                </a:solidFill>
              </a:rPr>
              <a:t>hopInterval</a:t>
            </a:r>
          </a:p>
          <a:p>
            <a:pPr rtl="0" lvl="1" indent="-342900" marL="914400">
              <a:spcBef>
                <a:spcPts val="600"/>
              </a:spcBef>
              <a:buClr>
                <a:schemeClr val="dk1"/>
              </a:buClr>
              <a:buSzPct val="100000"/>
              <a:buFont typeface="Courier New"/>
              <a:buChar char="o"/>
            </a:pPr>
            <a:r>
              <a:rPr sz="1800" lang="en" i="1">
                <a:solidFill>
                  <a:schemeClr val="dk1"/>
                </a:solidFill>
              </a:rPr>
              <a:t>hopIncrement</a:t>
            </a:r>
          </a:p>
          <a:p>
            <a:pPr rtl="0" lvl="1" indent="-342900" marL="914400">
              <a:spcBef>
                <a:spcPts val="600"/>
              </a:spcBef>
              <a:buClr>
                <a:schemeClr val="dk1"/>
              </a:buClr>
              <a:buSzPct val="100000"/>
              <a:buFont typeface="Courier New"/>
              <a:buChar char="o"/>
            </a:pPr>
            <a:r>
              <a:rPr sz="1800" lang="en" i="1">
                <a:solidFill>
                  <a:schemeClr val="dk1"/>
                </a:solidFill>
              </a:rPr>
              <a:t>accessAddress</a:t>
            </a:r>
          </a:p>
          <a:p>
            <a:pPr rtl="0" lvl="1" indent="-342900" marL="914400">
              <a:spcBef>
                <a:spcPts val="600"/>
              </a:spcBef>
              <a:buClr>
                <a:schemeClr val="dk1"/>
              </a:buClr>
              <a:buSzPct val="100000"/>
              <a:buFont typeface="Courier New"/>
              <a:buChar char="o"/>
            </a:pPr>
            <a:r>
              <a:rPr sz="1800" lang="en" i="1">
                <a:solidFill>
                  <a:schemeClr val="dk1"/>
                </a:solidFill>
              </a:rPr>
              <a:t>crcInit</a:t>
            </a:r>
          </a:p>
          <a:p>
            <a:pPr rtl="0" lvl="0" indent="-342900" marL="457200">
              <a:spcBef>
                <a:spcPts val="600"/>
              </a:spcBef>
              <a:buClr>
                <a:schemeClr val="dk1"/>
              </a:buClr>
              <a:buSzPct val="100000"/>
              <a:buFont typeface="Arial"/>
              <a:buChar char="●"/>
            </a:pPr>
            <a:r>
              <a:rPr sz="1800" lang="en"/>
              <a:t>Initiator and peripheral move to next channel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Sniffing an on going connection</a:t>
            </a:r>
          </a:p>
        </p:txBody>
      </p:sp>
      <p:sp>
        <p:nvSpPr>
          <p:cNvPr id="85" name="Shape 85"/>
          <p:cNvSpPr txBox="1"/>
          <p:nvPr>
            <p:ph idx="1" type="body"/>
          </p:nvPr>
        </p:nvSpPr>
        <p:spPr>
          <a:xfrm>
            <a:off y="3645837" x="511337"/>
            <a:ext cy="553200" cx="8229600"/>
          </a:xfrm>
          <a:prstGeom prst="rect">
            <a:avLst/>
          </a:prstGeom>
        </p:spPr>
        <p:txBody>
          <a:bodyPr bIns="91425" rIns="91425" lIns="91425" tIns="91425" anchor="t" anchorCtr="0">
            <a:noAutofit/>
          </a:bodyPr>
          <a:lstStyle/>
          <a:p>
            <a:pPr lvl="0" indent="-342900" marL="457200">
              <a:spcBef>
                <a:spcPts val="0"/>
              </a:spcBef>
              <a:buClr>
                <a:schemeClr val="dk1"/>
              </a:buClr>
              <a:buSzPct val="100000"/>
              <a:buFont typeface="Arial"/>
              <a:buChar char="●"/>
            </a:pPr>
            <a:r>
              <a:rPr sz="1800" lang="en"/>
              <a:t>Wait for a packet on two separate data channels</a:t>
            </a:r>
          </a:p>
        </p:txBody>
      </p:sp>
      <p:pic>
        <p:nvPicPr>
          <p:cNvPr id="86" name="Shape 86"/>
          <p:cNvPicPr preferRelativeResize="0"/>
          <p:nvPr/>
        </p:nvPicPr>
        <p:blipFill>
          <a:blip r:embed="rId3">
            <a:alphaModFix/>
          </a:blip>
          <a:stretch>
            <a:fillRect/>
          </a:stretch>
        </p:blipFill>
        <p:spPr>
          <a:xfrm>
            <a:off y="3286050" x="3537637"/>
            <a:ext cy="423099" cx="2177025"/>
          </a:xfrm>
          <a:prstGeom prst="rect">
            <a:avLst/>
          </a:prstGeom>
          <a:noFill/>
          <a:ln>
            <a:noFill/>
          </a:ln>
        </p:spPr>
      </p:pic>
      <p:pic>
        <p:nvPicPr>
          <p:cNvPr id="87" name="Shape 87"/>
          <p:cNvPicPr preferRelativeResize="0"/>
          <p:nvPr/>
        </p:nvPicPr>
        <p:blipFill>
          <a:blip r:embed="rId4">
            <a:alphaModFix/>
          </a:blip>
          <a:stretch>
            <a:fillRect/>
          </a:stretch>
        </p:blipFill>
        <p:spPr>
          <a:xfrm>
            <a:off y="4314162" x="1067112"/>
            <a:ext cy="382724" cx="3047375"/>
          </a:xfrm>
          <a:prstGeom prst="rect">
            <a:avLst/>
          </a:prstGeom>
          <a:noFill/>
          <a:ln>
            <a:noFill/>
          </a:ln>
        </p:spPr>
      </p:pic>
      <p:sp>
        <p:nvSpPr>
          <p:cNvPr id="88" name="Shape 88"/>
          <p:cNvSpPr txBox="1"/>
          <p:nvPr>
            <p:ph idx="2" type="body"/>
          </p:nvPr>
        </p:nvSpPr>
        <p:spPr>
          <a:xfrm>
            <a:off y="1341325" x="511350"/>
            <a:ext cy="1763699"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Eliminate false positives (how do you know what is a packet)</a:t>
            </a:r>
          </a:p>
          <a:p>
            <a:pPr rtl="0" lvl="1" indent="-342900" marL="914400">
              <a:spcBef>
                <a:spcPts val="0"/>
              </a:spcBef>
              <a:buClr>
                <a:schemeClr val="dk1"/>
              </a:buClr>
              <a:buSzPct val="100000"/>
              <a:buFont typeface="Courier New"/>
              <a:buChar char="o"/>
            </a:pPr>
            <a:r>
              <a:rPr sz="1800" lang="en"/>
              <a:t>Look for 16-bit header for empty packet, take prior 32-bits as AA</a:t>
            </a:r>
          </a:p>
          <a:p>
            <a:pPr rtl="0" lvl="1" indent="-342900" marL="914400">
              <a:spcBef>
                <a:spcPts val="0"/>
              </a:spcBef>
              <a:buClr>
                <a:schemeClr val="dk1"/>
              </a:buClr>
              <a:buSzPct val="100000"/>
              <a:buFont typeface="Courier New"/>
              <a:buChar char="o"/>
            </a:pPr>
            <a:r>
              <a:rPr sz="1800" lang="en" i="1"/>
              <a:t>crcInit</a:t>
            </a:r>
            <a:r>
              <a:rPr sz="1800" lang="en"/>
              <a:t> can be reversed, by running the packet through the LFSR in reverse (magic, magic, math, math...)</a:t>
            </a:r>
          </a:p>
          <a:p>
            <a:pPr rtl="0" lvl="1" indent="-342900" marL="914400">
              <a:spcBef>
                <a:spcPts val="0"/>
              </a:spcBef>
              <a:buClr>
                <a:schemeClr val="dk1"/>
              </a:buClr>
              <a:buSzPct val="100000"/>
              <a:buFont typeface="Courier New"/>
              <a:buChar char="o"/>
            </a:pPr>
            <a:r>
              <a:rPr sz="1800" lang="en"/>
              <a:t>Access Address is set in each packet.</a:t>
            </a:r>
          </a:p>
          <a:p>
            <a:pPr rtl="0" lvl="0" indent="-342900" marL="457200">
              <a:spcBef>
                <a:spcPts val="0"/>
              </a:spcBef>
              <a:buClr>
                <a:schemeClr val="dk1"/>
              </a:buClr>
              <a:buSzPct val="100000"/>
              <a:buFont typeface="Arial"/>
              <a:buChar char="●"/>
            </a:pPr>
            <a:r>
              <a:rPr sz="1800" lang="en"/>
              <a:t>Wait on a channel and observe subsequent packets, record time between</a:t>
            </a:r>
          </a:p>
        </p:txBody>
      </p:sp>
      <p:pic>
        <p:nvPicPr>
          <p:cNvPr id="89" name="Shape 89"/>
          <p:cNvPicPr preferRelativeResize="0"/>
          <p:nvPr/>
        </p:nvPicPr>
        <p:blipFill>
          <a:blip r:embed="rId5">
            <a:alphaModFix/>
          </a:blip>
          <a:stretch>
            <a:fillRect/>
          </a:stretch>
        </p:blipFill>
        <p:spPr>
          <a:xfrm>
            <a:off y="4379900" x="4314850"/>
            <a:ext cy="316974" cx="3962100"/>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8">
                                            <p:txEl>
                                              <p:pRg st="0" end="0"/>
                                            </p:txEl>
                                          </p:spTgt>
                                        </p:tgtEl>
                                        <p:attrNameLst>
                                          <p:attrName>style.visibility</p:attrName>
                                        </p:attrNameLst>
                                      </p:cBhvr>
                                      <p:to>
                                        <p:strVal val="visible"/>
                                      </p:to>
                                    </p:set>
                                    <p:animEffect transition="in" filter="fade">
                                      <p:cBhvr>
                                        <p:cTn dur="1000"/>
                                        <p:tgtEl>
                                          <p:spTgt spid="88">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8">
                                            <p:txEl>
                                              <p:pRg st="1" end="1"/>
                                            </p:txEl>
                                          </p:spTgt>
                                        </p:tgtEl>
                                        <p:attrNameLst>
                                          <p:attrName>style.visibility</p:attrName>
                                        </p:attrNameLst>
                                      </p:cBhvr>
                                      <p:to>
                                        <p:strVal val="visible"/>
                                      </p:to>
                                    </p:set>
                                    <p:animEffect transition="in" filter="fade">
                                      <p:cBhvr>
                                        <p:cTn dur="1000"/>
                                        <p:tgtEl>
                                          <p:spTgt spid="88">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8">
                                            <p:txEl>
                                              <p:pRg st="2" end="2"/>
                                            </p:txEl>
                                          </p:spTgt>
                                        </p:tgtEl>
                                        <p:attrNameLst>
                                          <p:attrName>style.visibility</p:attrName>
                                        </p:attrNameLst>
                                      </p:cBhvr>
                                      <p:to>
                                        <p:strVal val="visible"/>
                                      </p:to>
                                    </p:set>
                                    <p:animEffect transition="in" filter="fade">
                                      <p:cBhvr>
                                        <p:cTn dur="1000"/>
                                        <p:tgtEl>
                                          <p:spTgt spid="88">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8">
                                            <p:txEl>
                                              <p:pRg st="3" end="3"/>
                                            </p:txEl>
                                          </p:spTgt>
                                        </p:tgtEl>
                                        <p:attrNameLst>
                                          <p:attrName>style.visibility</p:attrName>
                                        </p:attrNameLst>
                                      </p:cBhvr>
                                      <p:to>
                                        <p:strVal val="visible"/>
                                      </p:to>
                                    </p:set>
                                    <p:animEffect transition="in" filter="fade">
                                      <p:cBhvr>
                                        <p:cTn dur="1000"/>
                                        <p:tgtEl>
                                          <p:spTgt spid="88">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8">
                                            <p:txEl>
                                              <p:pRg st="4" end="4"/>
                                            </p:txEl>
                                          </p:spTgt>
                                        </p:tgtEl>
                                        <p:attrNameLst>
                                          <p:attrName>style.visibility</p:attrName>
                                        </p:attrNameLst>
                                      </p:cBhvr>
                                      <p:to>
                                        <p:strVal val="visible"/>
                                      </p:to>
                                    </p:set>
                                    <p:animEffect transition="in" filter="fade">
                                      <p:cBhvr>
                                        <p:cTn dur="1000"/>
                                        <p:tgtEl>
                                          <p:spTgt spid="88">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1000"/>
                                        <p:tgtEl>
                                          <p:spTgt spid="89"/>
                                        </p:tgtEl>
                                      </p:cBhvr>
                                    </p:animEffect>
                                  </p:childTnLst>
                                </p:cTn>
                              </p:par>
                              <p:par>
                                <p:cTn presetID="10" fill="hold" presetSubtype="0" presetClass="entr"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Encryption - BLE 4.0 &amp; 4.1</a:t>
            </a:r>
          </a:p>
        </p:txBody>
      </p:sp>
      <p:sp>
        <p:nvSpPr>
          <p:cNvPr id="95" name="Shape 9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Custom key exchange</a:t>
            </a:r>
          </a:p>
          <a:p>
            <a:pPr rtl="0" lvl="1" indent="-342900" marL="914400">
              <a:spcBef>
                <a:spcPts val="0"/>
              </a:spcBef>
              <a:buClr>
                <a:schemeClr val="dk1"/>
              </a:buClr>
              <a:buSzPct val="100000"/>
              <a:buFont typeface="Courier New"/>
              <a:buChar char="o"/>
            </a:pPr>
            <a:r>
              <a:rPr sz="1800" lang="en"/>
              <a:t>Select TK (128 bit AES key)</a:t>
            </a:r>
          </a:p>
          <a:p>
            <a:pPr rtl="0" lvl="1" indent="-342900" marL="914400">
              <a:spcBef>
                <a:spcPts val="0"/>
              </a:spcBef>
              <a:buClr>
                <a:schemeClr val="dk1"/>
              </a:buClr>
              <a:buSzPct val="100000"/>
              <a:buFont typeface="Courier New"/>
              <a:buChar char="o"/>
            </a:pPr>
            <a:r>
              <a:rPr sz="1800" lang="en"/>
              <a:t>Use TK to agree upon LTK</a:t>
            </a:r>
          </a:p>
          <a:p>
            <a:pPr rtl="0" lvl="0" indent="-342900" marL="457200">
              <a:spcBef>
                <a:spcPts val="0"/>
              </a:spcBef>
              <a:buClr>
                <a:schemeClr val="dk1"/>
              </a:buClr>
              <a:buSzPct val="100000"/>
              <a:buFont typeface="Arial"/>
              <a:buChar char="●"/>
            </a:pPr>
            <a:r>
              <a:rPr sz="1800" lang="en"/>
              <a:t>What’s TK?</a:t>
            </a:r>
          </a:p>
          <a:p>
            <a:pPr rtl="0" lvl="1" indent="-342900" marL="914400">
              <a:spcBef>
                <a:spcPts val="0"/>
              </a:spcBef>
              <a:buClr>
                <a:schemeClr val="dk1"/>
              </a:buClr>
              <a:buSzPct val="100000"/>
              <a:buFont typeface="Courier New"/>
              <a:buChar char="o"/>
            </a:pPr>
            <a:r>
              <a:rPr sz="1800" lang="en"/>
              <a:t>Just Works</a:t>
            </a:r>
            <a:r>
              <a:rPr baseline="30000" sz="1800" lang="en"/>
              <a:t>TM</a:t>
            </a:r>
            <a:r>
              <a:rPr sz="1800" lang="en"/>
              <a:t>: key == 0</a:t>
            </a:r>
          </a:p>
          <a:p>
            <a:pPr rtl="0" lvl="1" indent="-342900" marL="914400">
              <a:spcBef>
                <a:spcPts val="0"/>
              </a:spcBef>
              <a:buClr>
                <a:schemeClr val="dk1"/>
              </a:buClr>
              <a:buSzPct val="100000"/>
              <a:buFont typeface="Courier New"/>
              <a:buChar char="o"/>
            </a:pPr>
            <a:r>
              <a:rPr sz="1800" lang="en"/>
              <a:t>6-digit passkey: key in 0-999,999</a:t>
            </a:r>
          </a:p>
          <a:p>
            <a:pPr lvl="1" indent="-342900" marL="914400">
              <a:spcBef>
                <a:spcPts val="0"/>
              </a:spcBef>
              <a:buClr>
                <a:schemeClr val="dk1"/>
              </a:buClr>
              <a:buSzPct val="100000"/>
              <a:buFont typeface="Courier New"/>
              <a:buChar char="o"/>
            </a:pPr>
            <a:r>
              <a:rPr sz="1800" lang="en"/>
              <a:t>Out of Band: You’re on your own.</a:t>
            </a:r>
          </a:p>
        </p:txBody>
      </p:sp>
      <p:pic>
        <p:nvPicPr>
          <p:cNvPr id="96" name="Shape 96"/>
          <p:cNvPicPr preferRelativeResize="0"/>
          <p:nvPr/>
        </p:nvPicPr>
        <p:blipFill>
          <a:blip r:embed="rId3">
            <a:alphaModFix/>
          </a:blip>
          <a:stretch>
            <a:fillRect/>
          </a:stretch>
        </p:blipFill>
        <p:spPr>
          <a:xfrm>
            <a:off y="1485300" x="5011675"/>
            <a:ext cy="3079675" cx="3734925"/>
          </a:xfrm>
          <a:prstGeom prst="rect">
            <a:avLst/>
          </a:prstGeom>
          <a:noFill/>
          <a:ln>
            <a:noFill/>
          </a:ln>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0" end="0"/>
                                            </p:txEl>
                                          </p:spTgt>
                                        </p:tgtEl>
                                        <p:attrNameLst>
                                          <p:attrName>style.visibility</p:attrName>
                                        </p:attrNameLst>
                                      </p:cBhvr>
                                      <p:to>
                                        <p:strVal val="visible"/>
                                      </p:to>
                                    </p:set>
                                    <p:animEffect transition="in" filter="fade">
                                      <p:cBhvr>
                                        <p:cTn dur="1000"/>
                                        <p:tgtEl>
                                          <p:spTgt spid="95">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1" end="1"/>
                                            </p:txEl>
                                          </p:spTgt>
                                        </p:tgtEl>
                                        <p:attrNameLst>
                                          <p:attrName>style.visibility</p:attrName>
                                        </p:attrNameLst>
                                      </p:cBhvr>
                                      <p:to>
                                        <p:strVal val="visible"/>
                                      </p:to>
                                    </p:set>
                                    <p:animEffect transition="in" filter="fade">
                                      <p:cBhvr>
                                        <p:cTn dur="1000"/>
                                        <p:tgtEl>
                                          <p:spTgt spid="95">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2" end="2"/>
                                            </p:txEl>
                                          </p:spTgt>
                                        </p:tgtEl>
                                        <p:attrNameLst>
                                          <p:attrName>style.visibility</p:attrName>
                                        </p:attrNameLst>
                                      </p:cBhvr>
                                      <p:to>
                                        <p:strVal val="visible"/>
                                      </p:to>
                                    </p:set>
                                    <p:animEffect transition="in" filter="fade">
                                      <p:cBhvr>
                                        <p:cTn dur="1000"/>
                                        <p:tgtEl>
                                          <p:spTgt spid="95">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3" end="3"/>
                                            </p:txEl>
                                          </p:spTgt>
                                        </p:tgtEl>
                                        <p:attrNameLst>
                                          <p:attrName>style.visibility</p:attrName>
                                        </p:attrNameLst>
                                      </p:cBhvr>
                                      <p:to>
                                        <p:strVal val="visible"/>
                                      </p:to>
                                    </p:set>
                                    <p:animEffect transition="in" filter="fade">
                                      <p:cBhvr>
                                        <p:cTn dur="1000"/>
                                        <p:tgtEl>
                                          <p:spTgt spid="95">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4" end="4"/>
                                            </p:txEl>
                                          </p:spTgt>
                                        </p:tgtEl>
                                        <p:attrNameLst>
                                          <p:attrName>style.visibility</p:attrName>
                                        </p:attrNameLst>
                                      </p:cBhvr>
                                      <p:to>
                                        <p:strVal val="visible"/>
                                      </p:to>
                                    </p:set>
                                    <p:animEffect transition="in" filter="fade">
                                      <p:cBhvr>
                                        <p:cTn dur="1000"/>
                                        <p:tgtEl>
                                          <p:spTgt spid="95">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5" end="5"/>
                                            </p:txEl>
                                          </p:spTgt>
                                        </p:tgtEl>
                                        <p:attrNameLst>
                                          <p:attrName>style.visibility</p:attrName>
                                        </p:attrNameLst>
                                      </p:cBhvr>
                                      <p:to>
                                        <p:strVal val="visible"/>
                                      </p:to>
                                    </p:set>
                                    <p:animEffect transition="in" filter="fade">
                                      <p:cBhvr>
                                        <p:cTn dur="1000"/>
                                        <p:tgtEl>
                                          <p:spTgt spid="95">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5">
                                            <p:txEl>
                                              <p:pRg st="6" end="6"/>
                                            </p:txEl>
                                          </p:spTgt>
                                        </p:tgtEl>
                                        <p:attrNameLst>
                                          <p:attrName>style.visibility</p:attrName>
                                        </p:attrNameLst>
                                      </p:cBhvr>
                                      <p:to>
                                        <p:strVal val="visible"/>
                                      </p:to>
                                    </p:set>
                                    <p:animEffect transition="in" filter="fade">
                                      <p:cBhvr>
                                        <p:cTn dur="1000"/>
                                        <p:tgtEl>
                                          <p:spTgt spid="95">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