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E117B5F1-2341-4EFF-B921-E8E833C47FBF}">
  <a:tblStyle styleId="{E117B5F1-2341-4EFF-B921-E8E833C47FBF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7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044870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CF0B4-A91E-485E-9C2E-910340429C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BEDD21-C514-4B51-9DF1-5B928EC264A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76200"/>
            <a:ext cx="2219325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863" y="76200"/>
            <a:ext cx="6508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F99EA-BD48-42D7-8B0B-663370CC22D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990600"/>
            <a:ext cx="73152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63408-6DA5-4637-937E-5AE3614649B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63" y="76200"/>
            <a:ext cx="888047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38761-BB43-4F1B-BFD0-C04269E548B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2414C-2444-46D8-972E-4B5DB88641A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DDFC00-B117-4500-8B4D-64405846786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581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11947E-4A86-49E6-BFB2-8C3FE3CAE6E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3179EB-0561-4023-AD74-618FB37CBB6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B4E377-B97B-4829-A2BE-276AA95BAC8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AA7CBC-5F94-43E7-BE3E-BCEDDE9AC97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0769D-88BF-42B0-8717-C6859F2E3FC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58DC7-B996-4099-84AB-1E12E9081A8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990600"/>
            <a:ext cx="731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latin typeface="Trebuchet MS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="1">
                <a:latin typeface="Trebuchet MS" pitchFamily="34" charset="0"/>
              </a:defRPr>
            </a:lvl1pPr>
          </a:lstStyle>
          <a:p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05550" y="6538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folHlink"/>
                </a:solidFill>
                <a:latin typeface="Trebuchet MS" pitchFamily="34" charset="0"/>
              </a:defRPr>
            </a:lvl1pPr>
          </a:lstStyle>
          <a:p>
            <a:fld id="{2AEADBFF-63D7-412C-AB6A-41F69C1E1C7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69863" y="76200"/>
            <a:ext cx="88804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8097838" y="76200"/>
            <a:ext cx="9699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+mj-lt"/>
          <a:ea typeface="MS PGothic" pitchFamily="34" charset="-128"/>
          <a:cs typeface="ＭＳ Ｐゴシック" pitchFamily="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  <a:ea typeface="MS PGothic" pitchFamily="34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  <a:ea typeface="MS PGothic" pitchFamily="34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  <a:ea typeface="MS PGothic" pitchFamily="34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  <a:ea typeface="MS PGothic" pitchFamily="34" charset="-128"/>
          <a:cs typeface="ＭＳ Ｐゴシック" pitchFamily="1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66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://www.ti.com.cn/mcu/cn/docs/mcuproductcontentnp.tsp?familyId=1751&amp;sectionId=95&amp;tabId=2840&amp;family=mcu" TargetMode="Externa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ti.com.cn/mcu/cn/docs/mcuproductcontentnp.tsp?familyId=1751&amp;sectionId=95&amp;tabId=2840&amp;family=mcu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ti.com.cn/mcu/cn/docs/mcuproductcontentnp.tsp?familyId=1751&amp;sectionId=95&amp;tabId=2840&amp;family=mc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ti.com.cn/mcu/cn/docs/mcuproductcontentnp.tsp?familyId=1751&amp;sectionId=95&amp;tabId=2840&amp;family=mc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721.3/4024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fujitsu.com/emea/services/microelectronics/fram/technology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jpeg"/><Relationship Id="rId4" Type="http://schemas.openxmlformats.org/officeDocument/2006/relationships/hyperlink" Target="http://www.fujitsu.com/emea/services/microelectronics/fram/technolog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://www.fujitsu.com/emea/services/microelectronics/fram/technolog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536173"/>
            <a:ext cx="7772400" cy="1169521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algn="ctr" rtl="0">
              <a:buNone/>
            </a:pPr>
            <a:r>
              <a:rPr lang="en" sz="3200" dirty="0">
                <a:solidFill>
                  <a:schemeClr val="tx1"/>
                </a:solidFill>
              </a:rPr>
              <a:t>Ferroelectric Random Access Memory</a:t>
            </a:r>
          </a:p>
          <a:p>
            <a:pPr algn="ctr">
              <a:buNone/>
            </a:pPr>
            <a:r>
              <a:rPr lang="en" sz="3200" dirty="0" smtClean="0">
                <a:solidFill>
                  <a:schemeClr val="tx1"/>
                </a:solidFill>
              </a:rPr>
              <a:t>(FeRAM)</a:t>
            </a:r>
            <a:endParaRPr lang="en" sz="3200" dirty="0">
              <a:solidFill>
                <a:schemeClr val="tx1"/>
              </a:solidFill>
            </a:endParaRPr>
          </a:p>
        </p:txBody>
      </p:sp>
      <p:sp>
        <p:nvSpPr>
          <p:cNvPr id="24" name="Shape 24"/>
          <p:cNvSpPr/>
          <p:nvPr/>
        </p:nvSpPr>
        <p:spPr>
          <a:xfrm>
            <a:off x="5586935" y="3156276"/>
            <a:ext cx="3294539" cy="302390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5" name="Shape 25"/>
          <p:cNvSpPr txBox="1"/>
          <p:nvPr/>
        </p:nvSpPr>
        <p:spPr>
          <a:xfrm>
            <a:off x="6369575" y="6180178"/>
            <a:ext cx="2511900" cy="4085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1000"/>
              <a:t>http://www.symetrixcorp.com/lib/images/Devices/SuperLatice_01.jpg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201050" y="2949973"/>
            <a:ext cx="3657600" cy="2277516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sz="1800" dirty="0">
                <a:solidFill>
                  <a:schemeClr val="tx1"/>
                </a:solidFill>
              </a:rPr>
              <a:t>George Allen</a:t>
            </a:r>
          </a:p>
          <a:p>
            <a:pPr lvl="0" rtl="0">
              <a:buNone/>
            </a:pPr>
            <a:r>
              <a:rPr lang="en" sz="1800" dirty="0">
                <a:solidFill>
                  <a:schemeClr val="tx1"/>
                </a:solidFill>
              </a:rPr>
              <a:t>Carl Stanfield</a:t>
            </a:r>
          </a:p>
          <a:p>
            <a:pPr lvl="0" rtl="0">
              <a:buNone/>
            </a:pPr>
            <a:r>
              <a:rPr lang="en" sz="1800" dirty="0">
                <a:solidFill>
                  <a:schemeClr val="tx1"/>
                </a:solidFill>
              </a:rPr>
              <a:t>Guanye Zheng</a:t>
            </a:r>
          </a:p>
          <a:p>
            <a:endParaRPr dirty="0">
              <a:solidFill>
                <a:schemeClr val="tx1"/>
              </a:solidFill>
            </a:endParaRPr>
          </a:p>
          <a:p>
            <a:pPr lvl="0" rtl="0">
              <a:buNone/>
            </a:pPr>
            <a:r>
              <a:rPr lang="en" sz="1800" dirty="0">
                <a:solidFill>
                  <a:schemeClr val="tx1"/>
                </a:solidFill>
              </a:rPr>
              <a:t>EECS 373 Presentation</a:t>
            </a:r>
          </a:p>
          <a:p>
            <a:pPr lvl="0" rtl="0">
              <a:buNone/>
            </a:pPr>
            <a:r>
              <a:rPr lang="en" sz="1800" dirty="0">
                <a:solidFill>
                  <a:schemeClr val="tx1"/>
                </a:solidFill>
              </a:rPr>
              <a:t>University of Michigan</a:t>
            </a:r>
          </a:p>
          <a:p>
            <a:endParaRPr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" sz="1800" dirty="0">
                <a:solidFill>
                  <a:schemeClr val="tx1"/>
                </a:solidFill>
              </a:rPr>
              <a:t>11/27/2012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FRAM vs FLASH</a:t>
            </a:r>
          </a:p>
          <a:p>
            <a:pPr>
              <a:buNone/>
            </a:pPr>
            <a:r>
              <a:rPr lang="en"/>
              <a:t>Less Power and Faster Speed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57200" y="1600200"/>
            <a:ext cx="3829050" cy="3267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0" name="Shape 100"/>
          <p:cNvSpPr/>
          <p:nvPr/>
        </p:nvSpPr>
        <p:spPr>
          <a:xfrm>
            <a:off x="4181625" y="1600200"/>
            <a:ext cx="2228850" cy="33337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01" name="Shape 101"/>
          <p:cNvSpPr txBox="1"/>
          <p:nvPr/>
        </p:nvSpPr>
        <p:spPr>
          <a:xfrm>
            <a:off x="457200" y="5426000"/>
            <a:ext cx="8036400" cy="76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5"/>
              </a:rPr>
              <a:t>http://www.ti.com.cn/mcu/cn/docs/mcuproductcontentnp.tsp?familyId=1751&amp;sectionId=95&amp;tabId=2840&amp;family=mcu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FRAM vs FLASH</a:t>
            </a:r>
          </a:p>
          <a:p>
            <a:pPr>
              <a:buNone/>
            </a:pPr>
            <a:r>
              <a:rPr lang="en"/>
              <a:t>Much Better Endurance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320920" y="1680948"/>
            <a:ext cx="6415151" cy="384407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9" name="Shape 109"/>
          <p:cNvSpPr txBox="1"/>
          <p:nvPr/>
        </p:nvSpPr>
        <p:spPr>
          <a:xfrm>
            <a:off x="457200" y="5426000"/>
            <a:ext cx="8036400" cy="76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4"/>
              </a:rPr>
              <a:t>http://www.ti.com.cn/mcu/cn/docs/mcuproductcontentnp.tsp?familyId=1751&amp;sectionId=95&amp;tabId=2840&amp;family=mcu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FRAM vs SRAM	</a:t>
            </a:r>
          </a:p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SRAM is better at:</a:t>
            </a:r>
          </a:p>
          <a:p>
            <a:pPr lvl="0" rtl="0">
              <a:buNone/>
            </a:pPr>
            <a:r>
              <a:rPr lang="en" b="1"/>
              <a:t>Price &amp; Speed(not that much)</a:t>
            </a:r>
          </a:p>
          <a:p>
            <a:endParaRPr/>
          </a:p>
          <a:p>
            <a:pPr lvl="0" rtl="0">
              <a:buNone/>
            </a:pPr>
            <a:r>
              <a:rPr lang="en"/>
              <a:t>FRAM is more </a:t>
            </a:r>
          </a:p>
          <a:p>
            <a:pPr lvl="0" rtl="0">
              <a:buNone/>
            </a:pPr>
            <a:r>
              <a:rPr lang="en" b="1"/>
              <a:t>Flexible </a:t>
            </a:r>
          </a:p>
          <a:p>
            <a:pPr>
              <a:buNone/>
            </a:pPr>
            <a:r>
              <a:rPr lang="en" b="1"/>
              <a:t>(</a:t>
            </a:r>
            <a:r>
              <a:rPr lang="en" b="1">
                <a:solidFill>
                  <a:srgbClr val="222222"/>
                </a:solidFill>
                <a:latin typeface="Georgia"/>
                <a:ea typeface="Georgia"/>
                <a:cs typeface="Georgia"/>
                <a:sym typeface="Georgia"/>
              </a:rPr>
              <a:t>all-in-one memories)</a:t>
            </a:r>
          </a:p>
        </p:txBody>
      </p:sp>
      <p:sp>
        <p:nvSpPr>
          <p:cNvPr id="116" name="Shape 116"/>
          <p:cNvSpPr/>
          <p:nvPr/>
        </p:nvSpPr>
        <p:spPr>
          <a:xfrm>
            <a:off x="5534025" y="3306637"/>
            <a:ext cx="3152775" cy="3057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7" name="Shape 117"/>
          <p:cNvSpPr txBox="1"/>
          <p:nvPr/>
        </p:nvSpPr>
        <p:spPr>
          <a:xfrm>
            <a:off x="457200" y="5223020"/>
            <a:ext cx="5238000" cy="9647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4"/>
              </a:rPr>
              <a:t>http://www.ti.com.cn/mcu/cn/docs/mcuproductcontentnp.tsp?familyId=1751&amp;sectionId=95&amp;tabId=2840&amp;family=mcu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FRAM vs DRAM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When density and price are most important</a:t>
            </a:r>
          </a:p>
          <a:p>
            <a:pPr lvl="0" rtl="0">
              <a:buNone/>
            </a:pPr>
            <a:r>
              <a:rPr lang="en"/>
              <a:t>(for example, memories for pixels)</a:t>
            </a:r>
          </a:p>
          <a:p>
            <a:endParaRPr/>
          </a:p>
          <a:p>
            <a:pPr lvl="0" rtl="0">
              <a:buNone/>
            </a:pPr>
            <a:r>
              <a:rPr lang="en"/>
              <a:t>DRAM is best choice</a:t>
            </a:r>
          </a:p>
          <a:p>
            <a:endParaRPr/>
          </a:p>
          <a:p>
            <a:pPr>
              <a:buNone/>
            </a:pPr>
            <a:r>
              <a:rPr lang="en"/>
              <a:t>FRAM cannot replace DRAM yet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FRAM getting better at density!	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Currently:</a:t>
            </a:r>
          </a:p>
          <a:p>
            <a:pPr lvl="0" rtl="0">
              <a:buNone/>
            </a:pPr>
            <a:r>
              <a:rPr lang="en"/>
              <a:t>up to 4Mbits (according to TI's data)</a:t>
            </a:r>
          </a:p>
          <a:p>
            <a:pPr lvl="0" rtl="0">
              <a:buNone/>
            </a:pPr>
            <a:r>
              <a:rPr lang="en"/>
              <a:t>Not as good as DRAM and SRAM</a:t>
            </a:r>
          </a:p>
          <a:p>
            <a:pPr lvl="0" rtl="0">
              <a:buNone/>
            </a:pPr>
            <a:r>
              <a:rPr lang="en"/>
              <a:t>Better than EEPROM and FLASH</a:t>
            </a:r>
          </a:p>
          <a:p>
            <a:endParaRPr/>
          </a:p>
          <a:p>
            <a:pPr lvl="0" rtl="0">
              <a:buNone/>
            </a:pPr>
            <a:r>
              <a:rPr lang="en"/>
              <a:t>Expected:</a:t>
            </a:r>
          </a:p>
          <a:p>
            <a:pPr>
              <a:buNone/>
            </a:pPr>
            <a:r>
              <a:rPr lang="en"/>
              <a:t>As good as DRAM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Take-away Point:</a:t>
            </a:r>
          </a:p>
          <a:p>
            <a:pPr>
              <a:buNone/>
            </a:pPr>
            <a:r>
              <a:rPr lang="en"/>
              <a:t>FRAM combines Advantages!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484324" y="1615547"/>
            <a:ext cx="8175366" cy="369692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7" name="Shape 137"/>
          <p:cNvSpPr txBox="1"/>
          <p:nvPr/>
        </p:nvSpPr>
        <p:spPr>
          <a:xfrm>
            <a:off x="457200" y="5426000"/>
            <a:ext cx="8036400" cy="7616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4"/>
              </a:rPr>
              <a:t>http://www.ti.com.cn/mcu/cn/docs/mcuproductcontentnp.tsp?familyId=1751&amp;sectionId=95&amp;tabId=2840&amp;family=mcu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Application Benefits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3821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Low Power Consumption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Good For: Low energy access systems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Reason: Write cycles require less power (RFID)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Fast Write Speed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Good For: High noise environment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Reason: Short write time limits window of vulnerability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High Endurance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Good For: Diagnostic and maintenance systems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Reason: No restriction of system state writes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ea typeface="MS PGothic"/>
              </a:rPr>
              <a:t>Misc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Resistant to Gamma Radiation (70kGray) unlike EEPROM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AEC-Grade 1 adder cheaper than other nonvolatile </a:t>
            </a:r>
            <a:r>
              <a:rPr lang="en-US" dirty="0" smtClean="0">
                <a:solidFill>
                  <a:srgbClr val="000000"/>
                </a:solidFill>
                <a:ea typeface="MS PGothic"/>
              </a:rPr>
              <a:t>memory</a:t>
            </a:r>
            <a:endParaRPr 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Application Drawbacks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73583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Low Storage Density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Bad For: Storing large amounts of data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Reason: Poor density compared to DRAM &amp; SRAM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Higher </a:t>
            </a:r>
            <a:r>
              <a:rPr lang="en-US" dirty="0" smtClean="0">
                <a:solidFill>
                  <a:srgbClr val="000000"/>
                </a:solidFill>
                <a:ea typeface="MS PGothic"/>
              </a:rPr>
              <a:t>Cost</a:t>
            </a:r>
            <a:endParaRPr lang="en-US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Current Applications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653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Automotive 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Shift-by-Wire/Navigation/Anti-Pinch Control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Computing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Solid State Drive/LAN Bypass/Network Router</a:t>
            </a:r>
          </a:p>
          <a:p>
            <a:endParaRPr/>
          </a:p>
          <a:p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2272594" y="3599275"/>
            <a:ext cx="4634510" cy="28605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57" name="Shape 157"/>
          <p:cNvSpPr txBox="1"/>
          <p:nvPr/>
        </p:nvSpPr>
        <p:spPr>
          <a:xfrm>
            <a:off x="2750350" y="6304375"/>
            <a:ext cx="3759300" cy="3035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1000"/>
              <a:t>http://www.ramtron.com/applications/computing.aspx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Current Applications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5504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Metering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Advanced Metering/Gaming/POS Systems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Industrial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Motion Control/Process Controls</a:t>
            </a:r>
          </a:p>
          <a:p>
            <a:pPr marL="457200" lvl="0" indent="-4191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RFID/Wireless Memory </a:t>
            </a:r>
          </a:p>
          <a:p>
            <a:pPr marL="914400" lvl="1" indent="-381000" rtl="0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Wireless Datalogging/Gamma Radiation</a:t>
            </a:r>
          </a:p>
          <a:p>
            <a:endParaRPr/>
          </a:p>
          <a:p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5147236" y="2270822"/>
            <a:ext cx="3539563" cy="231635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65" name="Shape 165"/>
          <p:cNvSpPr txBox="1"/>
          <p:nvPr/>
        </p:nvSpPr>
        <p:spPr>
          <a:xfrm>
            <a:off x="5384575" y="4587177"/>
            <a:ext cx="3152099" cy="758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1000"/>
              <a:t>http://www.ramtron.com/applications/metering.aspx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685800" y="326848"/>
            <a:ext cx="7772400" cy="329317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l" rtl="0">
              <a:buNone/>
            </a:pPr>
            <a:r>
              <a:rPr lang="en" sz="3400" dirty="0">
                <a:solidFill>
                  <a:schemeClr val="tx1"/>
                </a:solidFill>
              </a:rPr>
              <a:t>History</a:t>
            </a:r>
          </a:p>
          <a:p>
            <a:endParaRPr dirty="0">
              <a:solidFill>
                <a:schemeClr val="tx1"/>
              </a:solidFill>
            </a:endParaRPr>
          </a:p>
          <a:p>
            <a:pPr marL="457200" lvl="0" indent="0" algn="l" rtl="0">
              <a:buNone/>
            </a:pPr>
            <a:r>
              <a:rPr lang="en" sz="2400" b="0" dirty="0">
                <a:solidFill>
                  <a:schemeClr val="tx1"/>
                </a:solidFill>
              </a:rPr>
              <a:t>Dudley Allen Buck, graduate thesis, MIT 1952</a:t>
            </a:r>
          </a:p>
          <a:p>
            <a:pPr marL="457200" lvl="0" indent="0" algn="l" rtl="0">
              <a:buNone/>
            </a:pPr>
            <a:r>
              <a:rPr lang="en" sz="2400" b="0" i="1" dirty="0">
                <a:solidFill>
                  <a:schemeClr val="tx1"/>
                </a:solidFill>
              </a:rPr>
              <a:t>"Ferroelectrics for Digital Information Storage and Switching" - </a:t>
            </a:r>
            <a:r>
              <a:rPr lang="en" sz="2400" b="0" i="1" u="sng" dirty="0">
                <a:solidFill>
                  <a:schemeClr val="tx1"/>
                </a:solidFill>
                <a:hlinkClick r:id="rId3"/>
              </a:rPr>
              <a:t>http://hdl.handle.net/1721.3/40244</a:t>
            </a:r>
          </a:p>
          <a:p>
            <a:endParaRPr dirty="0">
              <a:solidFill>
                <a:schemeClr val="tx1"/>
              </a:solidFill>
            </a:endParaRPr>
          </a:p>
          <a:p>
            <a:endParaRPr dirty="0">
              <a:solidFill>
                <a:schemeClr val="tx1"/>
              </a:solidFill>
            </a:endParaRPr>
          </a:p>
          <a:p>
            <a:endParaRPr dirty="0">
              <a:solidFill>
                <a:schemeClr val="tx1"/>
              </a:solidFill>
            </a:endParaRPr>
          </a:p>
        </p:txBody>
      </p:sp>
      <p:sp>
        <p:nvSpPr>
          <p:cNvPr id="32" name="Shape 32"/>
          <p:cNvSpPr/>
          <p:nvPr/>
        </p:nvSpPr>
        <p:spPr>
          <a:xfrm>
            <a:off x="4438096" y="3233327"/>
            <a:ext cx="3343938" cy="311542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1219987" y="2819508"/>
            <a:ext cx="2932520" cy="351163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The Future of FRAM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287023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Improved Storage Density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Stacking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3D integration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Improved Manufacturing Process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Conventional process degrades ferroelectric layer</a:t>
            </a:r>
            <a:endParaRPr lang="en-US" dirty="0"/>
          </a:p>
          <a:p>
            <a:pPr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Reduction in Size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ea typeface="MS PGothic"/>
              </a:rPr>
              <a:t>Unknown charge density detection limit</a:t>
            </a:r>
            <a:endParaRPr lang="en-US" dirty="0"/>
          </a:p>
          <a:p>
            <a:pPr lvl="1">
              <a:lnSpc>
                <a:spcPct val="100000"/>
              </a:lnSpc>
              <a:buSzPct val="166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ea typeface="MS PGothic"/>
              </a:rPr>
              <a:t>Theoretical </a:t>
            </a:r>
            <a:r>
              <a:rPr lang="en-US">
                <a:solidFill>
                  <a:srgbClr val="000000"/>
                </a:solidFill>
                <a:ea typeface="MS PGothic"/>
              </a:rPr>
              <a:t>performance </a:t>
            </a:r>
            <a:r>
              <a:rPr lang="en-US" smtClean="0">
                <a:solidFill>
                  <a:srgbClr val="000000"/>
                </a:solidFill>
                <a:ea typeface="MS PGothic"/>
              </a:rPr>
              <a:t>unclear</a:t>
            </a:r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ctr">
              <a:buNone/>
            </a:pPr>
            <a:r>
              <a:rPr lang="en"/>
              <a:t>Q &amp; A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07856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 sz="3400" dirty="0">
                <a:solidFill>
                  <a:schemeClr val="tx1"/>
                </a:solidFill>
              </a:rPr>
              <a:t>Is FeRAM just a fancy version of DDR?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299155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u="sng" dirty="0"/>
              <a:t>DDR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1T-1C cell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dielectric layer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read requires cap refresh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volatile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&lt;50nm</a:t>
            </a:r>
          </a:p>
          <a:p>
            <a:pPr marL="457200" lvl="0" indent="-36830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refresh ~65ms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299155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algn="ctr" rtl="0">
              <a:buNone/>
            </a:pPr>
            <a:r>
              <a:rPr lang="en" u="sng" dirty="0"/>
              <a:t>FeRAM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1T-1C cell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ferroelectric layer (PZT)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read requires cap refresh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non-volatile (sorta)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130nm</a:t>
            </a:r>
          </a:p>
          <a:p>
            <a:pPr marL="457200" lvl="0" indent="-368300" rtl="0"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 sz="2200" dirty="0"/>
              <a:t>refresh not needed</a:t>
            </a:r>
          </a:p>
        </p:txBody>
      </p:sp>
      <p:cxnSp>
        <p:nvCxnSpPr>
          <p:cNvPr id="41" name="Shape 41"/>
          <p:cNvCxnSpPr/>
          <p:nvPr/>
        </p:nvCxnSpPr>
        <p:spPr>
          <a:xfrm>
            <a:off x="642910" y="4429132"/>
            <a:ext cx="7615500" cy="0"/>
          </a:xfrm>
          <a:prstGeom prst="straightConnector1">
            <a:avLst/>
          </a:prstGeom>
          <a:noFill/>
          <a:ln w="2857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2" name="Shape 42"/>
          <p:cNvSpPr/>
          <p:nvPr/>
        </p:nvSpPr>
        <p:spPr>
          <a:xfrm>
            <a:off x="252287" y="4448175"/>
            <a:ext cx="4404324" cy="24098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3" name="Shape 43"/>
          <p:cNvSpPr/>
          <p:nvPr/>
        </p:nvSpPr>
        <p:spPr>
          <a:xfrm>
            <a:off x="4865260" y="4453630"/>
            <a:ext cx="3821513" cy="2398913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ctrTitle"/>
          </p:nvPr>
        </p:nvSpPr>
        <p:spPr>
          <a:xfrm>
            <a:off x="214282" y="214290"/>
            <a:ext cx="8561854" cy="4031843"/>
          </a:xfrm>
          <a:prstGeom prst="rect">
            <a:avLst/>
          </a:prstGeom>
        </p:spPr>
        <p:txBody>
          <a:bodyPr wrap="square" lIns="91425" tIns="91425" rIns="91425" bIns="91425" anchor="t" anchorCtr="0">
            <a:spAutoFit/>
          </a:bodyPr>
          <a:lstStyle/>
          <a:p>
            <a:pPr lvl="0" algn="l" rtl="0">
              <a:buNone/>
            </a:pPr>
            <a:r>
              <a:rPr lang="en" sz="3400" dirty="0">
                <a:solidFill>
                  <a:schemeClr val="tx1"/>
                </a:solidFill>
              </a:rPr>
              <a:t>Read/Write process</a:t>
            </a:r>
          </a:p>
          <a:p>
            <a:endParaRPr dirty="0">
              <a:solidFill>
                <a:schemeClr val="tx1"/>
              </a:solidFill>
            </a:endParaRPr>
          </a:p>
          <a:p>
            <a:pPr lvl="0" algn="l" rtl="0">
              <a:buNone/>
            </a:pPr>
            <a:r>
              <a:rPr lang="en" sz="2400" dirty="0">
                <a:solidFill>
                  <a:schemeClr val="tx1"/>
                </a:solidFill>
              </a:rPr>
              <a:t>Read</a:t>
            </a: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force cell to '0' state</a:t>
            </a: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reorientation of atoms causes a pulse sent </a:t>
            </a:r>
            <a:r>
              <a:rPr lang="en" sz="2400" b="0" dirty="0" smtClean="0">
                <a:solidFill>
                  <a:schemeClr val="tx1"/>
                </a:solidFill>
              </a:rPr>
              <a:t>to driveline</a:t>
            </a:r>
            <a:endParaRPr lang="en" sz="2400" b="0" dirty="0">
              <a:solidFill>
                <a:schemeClr val="tx1"/>
              </a:solidFill>
            </a:endParaRP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prior state was '1' - pulse is detected</a:t>
            </a: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prior state was '0' - pulse not detected</a:t>
            </a: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refresh state</a:t>
            </a:r>
          </a:p>
          <a:p>
            <a:pPr lvl="0" algn="l" rtl="0">
              <a:buNone/>
            </a:pPr>
            <a:r>
              <a:rPr lang="en" sz="2400" dirty="0">
                <a:solidFill>
                  <a:schemeClr val="tx1"/>
                </a:solidFill>
              </a:rPr>
              <a:t>Write</a:t>
            </a:r>
          </a:p>
          <a:p>
            <a:pPr marL="457200" lvl="0" indent="-342900" algn="l" rtl="0">
              <a:buClr>
                <a:schemeClr val="dk1"/>
              </a:buClr>
              <a:buSzPct val="124999"/>
              <a:buFont typeface="Arial"/>
              <a:buChar char="•"/>
            </a:pPr>
            <a:r>
              <a:rPr lang="en" sz="2400" b="0" dirty="0">
                <a:solidFill>
                  <a:schemeClr val="tx1"/>
                </a:solidFill>
              </a:rPr>
              <a:t>charge forces a polarity change</a:t>
            </a:r>
          </a:p>
        </p:txBody>
      </p:sp>
      <p:sp>
        <p:nvSpPr>
          <p:cNvPr id="49" name="Shape 49"/>
          <p:cNvSpPr/>
          <p:nvPr/>
        </p:nvSpPr>
        <p:spPr>
          <a:xfrm>
            <a:off x="6867525" y="4357694"/>
            <a:ext cx="2276475" cy="22764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50" name="Shape 50"/>
          <p:cNvSpPr/>
          <p:nvPr/>
        </p:nvSpPr>
        <p:spPr>
          <a:xfrm>
            <a:off x="0" y="4357694"/>
            <a:ext cx="2276475" cy="227647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graphicFrame>
        <p:nvGraphicFramePr>
          <p:cNvPr id="51" name="Shape 51"/>
          <p:cNvGraphicFramePr/>
          <p:nvPr/>
        </p:nvGraphicFramePr>
        <p:xfrm>
          <a:off x="2428860" y="4286256"/>
          <a:ext cx="4258600" cy="2413275"/>
        </p:xfrm>
        <a:graphic>
          <a:graphicData uri="http://schemas.openxmlformats.org/drawingml/2006/table">
            <a:tbl>
              <a:tblPr>
                <a:noFill/>
                <a:tableStyleId>{E117B5F1-2341-4EFF-B921-E8E833C47FBF}</a:tableStyleId>
              </a:tblPr>
              <a:tblGrid>
                <a:gridCol w="1064650"/>
                <a:gridCol w="1064650"/>
                <a:gridCol w="1064650"/>
                <a:gridCol w="1064650"/>
              </a:tblGrid>
              <a:tr h="377552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dirty="0"/>
                        <a:t>write '0'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dirty="0"/>
                        <a:t>write '1'</a:t>
                      </a:r>
                    </a:p>
                  </a:txBody>
                  <a:tcPr marL="91425" marR="91425" marT="91425" marB="91425" anchor="ctr"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read</a:t>
                      </a:r>
                    </a:p>
                  </a:txBody>
                  <a:tcPr marL="91425" marR="91425" marT="91425" marB="91425" anchor="ctr"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1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wordline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dirty="0"/>
                        <a:t>assert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dirty="0"/>
                        <a:t>assert</a:t>
                      </a:r>
                    </a:p>
                  </a:txBody>
                  <a:tcPr marL="91425" marR="91425" marT="91425" marB="91425" anchor="ctr"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assert</a:t>
                      </a:r>
                    </a:p>
                  </a:txBody>
                  <a:tcPr marL="91425" marR="91425" marT="91425" marB="91425" anchor="ctr"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31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bitline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gnd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vdd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float</a:t>
                      </a:r>
                    </a:p>
                  </a:txBody>
                  <a:tcPr marL="91425" marR="91425" marT="91425" marB="91425" anchor="ctr"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31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driveline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vdd</a:t>
                      </a:r>
                    </a:p>
                  </a:txBody>
                  <a:tcPr marL="91425" marR="91425" marT="91425" marB="91425" anchor="ctr">
                    <a:lnL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/>
                        <a:t>gnd</a:t>
                      </a:r>
                    </a:p>
                  </a:txBody>
                  <a:tcPr marL="91425" marR="91425" marT="91425" marB="91425" anchor="ctr"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" dirty="0"/>
                        <a:t>vdd</a:t>
                      </a:r>
                    </a:p>
                  </a:txBody>
                  <a:tcPr marL="91425" marR="91425" marT="91425" marB="91425" anchor="ctr">
                    <a:lnR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Why FRAM?</a:t>
            </a:r>
          </a:p>
          <a:p>
            <a:pPr>
              <a:buNone/>
            </a:pPr>
            <a:r>
              <a:rPr lang="en"/>
              <a:t>Rough Comparison (1st generation)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>
            <a:off x="455848" y="1313203"/>
            <a:ext cx="8232302" cy="499074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9" name="Shape 59"/>
          <p:cNvSpPr txBox="1"/>
          <p:nvPr/>
        </p:nvSpPr>
        <p:spPr>
          <a:xfrm>
            <a:off x="5030551" y="6303946"/>
            <a:ext cx="36576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source: TI's presentation on FRAM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More Detailed / Overall </a:t>
            </a:r>
          </a:p>
          <a:p>
            <a:pPr>
              <a:buNone/>
            </a:pPr>
            <a:r>
              <a:rPr lang="en"/>
              <a:t>Memory Products Comparison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490761" y="1589739"/>
            <a:ext cx="8191487" cy="463743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67" name="Shape 67"/>
          <p:cNvSpPr txBox="1"/>
          <p:nvPr/>
        </p:nvSpPr>
        <p:spPr>
          <a:xfrm>
            <a:off x="490761" y="6227175"/>
            <a:ext cx="8210399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dirty="0"/>
              <a:t>source:</a:t>
            </a:r>
            <a:r>
              <a:rPr lang="en" b="1" u="sng" dirty="0">
                <a:solidFill>
                  <a:schemeClr val="hlink"/>
                </a:solidFill>
                <a:hlinkClick r:id="rId4"/>
              </a:rPr>
              <a:t>http://www.fujitsu.com/emea/services/microelectronics/fram/technology/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Memory Product Comparison</a:t>
            </a:r>
          </a:p>
          <a:p>
            <a:pPr>
              <a:buNone/>
            </a:pPr>
            <a:r>
              <a:rPr lang="en"/>
              <a:t>On Power and Size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459675" y="1594868"/>
            <a:ext cx="8224663" cy="417986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 txBox="1"/>
          <p:nvPr/>
        </p:nvSpPr>
        <p:spPr>
          <a:xfrm>
            <a:off x="457200" y="5774737"/>
            <a:ext cx="8224800" cy="7907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en"/>
              <a:t>source: presentation (titled Novel Memory Architectures) </a:t>
            </a:r>
          </a:p>
          <a:p>
            <a:pPr lvl="0" rtl="0">
              <a:lnSpc>
                <a:spcPct val="115000"/>
              </a:lnSpc>
              <a:buNone/>
            </a:pPr>
            <a:r>
              <a:rPr lang="en"/>
              <a:t>by Insoo Kim / Feng Wang, The Penn State Universitym on Mar. 23th, 2005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382230"/>
            <a:ext cx="8229600" cy="22158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FRAM vs EEPROM</a:t>
            </a:r>
          </a:p>
          <a:p>
            <a:pPr lvl="0" rtl="0">
              <a:buNone/>
            </a:pPr>
            <a:r>
              <a:rPr lang="en"/>
              <a:t>1/30,000 Write Time</a:t>
            </a:r>
          </a:p>
          <a:p>
            <a:pPr lvl="0" rtl="0">
              <a:buNone/>
            </a:pPr>
            <a:r>
              <a:rPr lang="en"/>
              <a:t>1/20 Energy -- 1/400 Power</a:t>
            </a:r>
          </a:p>
          <a:p>
            <a:pPr>
              <a:buNone/>
            </a:pPr>
            <a:r>
              <a:rPr lang="en"/>
              <a:t> 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82" name="Shape 82"/>
          <p:cNvSpPr/>
          <p:nvPr/>
        </p:nvSpPr>
        <p:spPr>
          <a:xfrm>
            <a:off x="457200" y="2646417"/>
            <a:ext cx="3962943" cy="287526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3" name="Shape 83"/>
          <p:cNvSpPr txBox="1"/>
          <p:nvPr/>
        </p:nvSpPr>
        <p:spPr>
          <a:xfrm>
            <a:off x="457200" y="5686950"/>
            <a:ext cx="80364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4"/>
              </a:rPr>
              <a:t>http://www.fujitsu.com/emea/services/microelectronics/fram/technology/</a:t>
            </a:r>
          </a:p>
        </p:txBody>
      </p:sp>
      <p:sp>
        <p:nvSpPr>
          <p:cNvPr id="84" name="Shape 84"/>
          <p:cNvSpPr/>
          <p:nvPr/>
        </p:nvSpPr>
        <p:spPr>
          <a:xfrm>
            <a:off x="4526925" y="2598150"/>
            <a:ext cx="4072900" cy="29718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FRAM vs EEPROM</a:t>
            </a:r>
          </a:p>
          <a:p>
            <a:pPr>
              <a:buNone/>
            </a:pPr>
            <a:r>
              <a:rPr lang="en"/>
              <a:t>100,000 Times Better ENDURANCE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sp>
        <p:nvSpPr>
          <p:cNvPr id="91" name="Shape 91"/>
          <p:cNvSpPr/>
          <p:nvPr/>
        </p:nvSpPr>
        <p:spPr>
          <a:xfrm>
            <a:off x="1079423" y="1640791"/>
            <a:ext cx="6967134" cy="390058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2" name="Shape 92"/>
          <p:cNvSpPr txBox="1"/>
          <p:nvPr/>
        </p:nvSpPr>
        <p:spPr>
          <a:xfrm>
            <a:off x="457200" y="5686950"/>
            <a:ext cx="8036400" cy="4572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source: </a:t>
            </a:r>
            <a:r>
              <a:rPr lang="en" b="1" u="sng">
                <a:solidFill>
                  <a:schemeClr val="hlink"/>
                </a:solidFill>
                <a:hlinkClick r:id="rId4"/>
              </a:rPr>
              <a:t>http://www.fujitsu.com/emea/services/microelectronics/fram/technology/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531</Words>
  <Application>Microsoft Office PowerPoint</Application>
  <PresentationFormat>On-screen Show (4:3)</PresentationFormat>
  <Paragraphs>148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Ferroelectric Random Access Memory (FeRAM)</vt:lpstr>
      <vt:lpstr>History  Dudley Allen Buck, graduate thesis, MIT 1952 "Ferroelectrics for Digital Information Storage and Switching" - http://hdl.handle.net/1721.3/40244   </vt:lpstr>
      <vt:lpstr>Is FeRAM just a fancy version of DDR?</vt:lpstr>
      <vt:lpstr>Read/Write process  Read force cell to '0' state reorientation of atoms causes a pulse sent to driveline prior state was '1' - pulse is detected prior state was '0' - pulse not detected refresh state Write charge forces a polarity change</vt:lpstr>
      <vt:lpstr>Why FRAM? Rough Comparison (1st generation)</vt:lpstr>
      <vt:lpstr>More Detailed / Overall  Memory Products Comparison</vt:lpstr>
      <vt:lpstr>Memory Product Comparison On Power and Size</vt:lpstr>
      <vt:lpstr>FRAM vs EEPROM 1/30,000 Write Time 1/20 Energy -- 1/400 Power  </vt:lpstr>
      <vt:lpstr>FRAM vs EEPROM 100,000 Times Better ENDURANCE</vt:lpstr>
      <vt:lpstr>FRAM vs FLASH Less Power and Faster Speed</vt:lpstr>
      <vt:lpstr>FRAM vs FLASH Much Better Endurance</vt:lpstr>
      <vt:lpstr>FRAM vs SRAM  </vt:lpstr>
      <vt:lpstr>FRAM vs DRAM</vt:lpstr>
      <vt:lpstr>FRAM getting better at density! </vt:lpstr>
      <vt:lpstr>Take-away Point: FRAM combines Advantages!</vt:lpstr>
      <vt:lpstr>Application Benefits</vt:lpstr>
      <vt:lpstr>Application Drawbacks</vt:lpstr>
      <vt:lpstr>Current Applications</vt:lpstr>
      <vt:lpstr>Current Applications</vt:lpstr>
      <vt:lpstr>The Future of FRAM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Ferroelectric Random Access Memory (FeRAM)</dc:title>
  <dc:creator>郑冠烨</dc:creator>
  <cp:lastModifiedBy>carlstan</cp:lastModifiedBy>
  <cp:revision>5</cp:revision>
  <dcterms:modified xsi:type="dcterms:W3CDTF">2012-12-11T17:41:11Z</dcterms:modified>
</cp:coreProperties>
</file>