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3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y="9601200" cx="7315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36" Target="slides/slide31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30" Target="slides/slide25.xml"/><Relationship Type="http://schemas.openxmlformats.org/officeDocument/2006/relationships/slide" Id="rId12" Target="slides/slide7.xml"/><Relationship Type="http://schemas.openxmlformats.org/officeDocument/2006/relationships/slide" Id="rId31" Target="slides/slide26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34" Target="slides/slide29.xml"/><Relationship Type="http://schemas.openxmlformats.org/officeDocument/2006/relationships/slide" Id="rId35" Target="slides/slide30.xml"/><Relationship Type="http://schemas.openxmlformats.org/officeDocument/2006/relationships/slide" Id="rId32" Target="slides/slide27.xml"/><Relationship Type="http://schemas.openxmlformats.org/officeDocument/2006/relationships/slide" Id="rId33" Target="slides/slide28.xml"/><Relationship Type="http://schemas.openxmlformats.org/officeDocument/2006/relationships/slide" Id="rId29" Target="slides/slide24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3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 txBox="1"/>
          <p:nvPr>
            <p:ph idx="2" type="hdr"/>
          </p:nvPr>
        </p:nvSpPr>
        <p:spPr>
          <a:xfrm>
            <a:off x="0" y="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" id="3"/>
          <p:cNvSpPr txBox="1"/>
          <p:nvPr>
            <p:ph idx="10" type="dt"/>
          </p:nvPr>
        </p:nvSpPr>
        <p:spPr>
          <a:xfrm>
            <a:off x="4144962" y="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" id="4"/>
          <p:cNvSpPr/>
          <p:nvPr>
            <p:ph idx="3" type="sldImg"/>
          </p:nvPr>
        </p:nvSpPr>
        <p:spPr>
          <a:xfrm>
            <a:off x="1257300" y="719137"/>
            <a:ext cx="4800600" cy="360045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name="Shape 5" id="5"/>
          <p:cNvSpPr txBox="1"/>
          <p:nvPr>
            <p:ph idx="1" type="body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" id="6"/>
          <p:cNvSpPr txBox="1"/>
          <p:nvPr>
            <p:ph idx="11" type="ftr"/>
          </p:nvPr>
        </p:nvSpPr>
        <p:spPr>
          <a:xfrm>
            <a:off x="0" y="9120186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7" id="7"/>
          <p:cNvSpPr txBox="1"/>
          <p:nvPr>
            <p:ph idx="12" type="sldNum"/>
          </p:nvPr>
        </p:nvSpPr>
        <p:spPr>
          <a:xfrm>
            <a:off x="4144962" y="9120186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b" lIns="91425" rIns="91425"/>
          <a:lstStyle>
            <a:lvl1pPr indent="0" marR="0" rtl="0" marL="0" algn="r">
              <a:defRPr b="0" u="none" cap="none" i="0" baseline="0" sz="1300" strike="noStrike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body" idx="1"/>
          </p:nvPr>
        </p:nvSpPr>
        <p:spPr>
          <a:xfrm>
            <a:off y="4560887" x="976312"/>
            <a:ext cy="4321174" cx="536257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63" id="63"/>
          <p:cNvSpPr/>
          <p:nvPr>
            <p:ph type="sldImg" idx="2"/>
          </p:nvPr>
        </p:nvSpPr>
        <p:spPr>
          <a:xfrm>
            <a:off y="719137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 txBox="1"/>
          <p:nvPr>
            <p:ph type="body" idx="1"/>
          </p:nvPr>
        </p:nvSpPr>
        <p:spPr>
          <a:xfrm>
            <a:off y="4578350" x="973137"/>
            <a:ext cy="4335461" cx="5368924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134" id="134"/>
          <p:cNvSpPr/>
          <p:nvPr>
            <p:ph type="sldImg" idx="2"/>
          </p:nvPr>
        </p:nvSpPr>
        <p:spPr>
          <a:xfrm>
            <a:off y="898525" x="1376362"/>
            <a:ext cy="3432175" cx="457517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0" id="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1" id="141"/>
          <p:cNvSpPr txBox="1"/>
          <p:nvPr>
            <p:ph type="body" idx="1"/>
          </p:nvPr>
        </p:nvSpPr>
        <p:spPr>
          <a:xfrm>
            <a:off y="4578350" x="973137"/>
            <a:ext cy="4335461" cx="5368924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>
            <a:pPr>
              <a:buNone/>
            </a:pPr>
            <a:r>
              <a:rPr lang="en-US" sz="1000"/>
              <a:t>Hot charge carriers diffuse from the hot end to the cold end, since there is a lower density of hot carriers at the cold end of the conductor, and vice versa.</a:t>
            </a:r>
          </a:p>
        </p:txBody>
      </p:sp>
      <p:sp>
        <p:nvSpPr>
          <p:cNvPr name="Shape 142" id="142"/>
          <p:cNvSpPr/>
          <p:nvPr>
            <p:ph type="sldImg" idx="2"/>
          </p:nvPr>
        </p:nvSpPr>
        <p:spPr>
          <a:xfrm>
            <a:off y="898525" x="1376362"/>
            <a:ext cy="3432175" cx="457517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 txBox="1"/>
          <p:nvPr>
            <p:ph type="body" idx="1"/>
          </p:nvPr>
        </p:nvSpPr>
        <p:spPr>
          <a:xfrm>
            <a:off y="4578350" x="973137"/>
            <a:ext cy="4335461" cx="5368924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>
            <a:pPr indent="0" marR="0" algn="l" marL="0" rtl="0" lvl="0">
              <a:buSzPct val="25000"/>
              <a:buFont typeface="Arial"/>
              <a:buNone/>
            </a:pPr>
            <a:r>
              <a:rPr lang="en-US" i="0" baseline="0" strike="noStrike" sz="1800" b="0" cap="none" u="none"/>
              <a:t>Condition codes are simply a way of testing the ALU status flags.</a:t>
            </a:r>
          </a:p>
        </p:txBody>
      </p:sp>
      <p:sp>
        <p:nvSpPr>
          <p:cNvPr name="Shape 149" id="149"/>
          <p:cNvSpPr/>
          <p:nvPr>
            <p:ph type="sldImg" idx="2"/>
          </p:nvPr>
        </p:nvSpPr>
        <p:spPr>
          <a:xfrm>
            <a:off y="898525" x="1376362"/>
            <a:ext cy="3432175" cx="457517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4" id="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5" id="155"/>
          <p:cNvSpPr txBox="1"/>
          <p:nvPr>
            <p:ph type="body" idx="1"/>
          </p:nvPr>
        </p:nvSpPr>
        <p:spPr>
          <a:xfrm>
            <a:off y="4578350" x="973137"/>
            <a:ext cy="4335461" cx="5368924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>
            <a:pPr indent="0" marR="0" algn="l" marL="0" rtl="0" lvl="0">
              <a:buSzPct val="25000"/>
              <a:buFont typeface="Arial"/>
              <a:buNone/>
            </a:pPr>
            <a:r>
              <a:rPr lang="en-US" sz="1800"/>
              <a:t>Electrons inside the metallic atom asorb solar energy and become excited and begin moving current.</a:t>
            </a:r>
          </a:p>
        </p:txBody>
      </p:sp>
      <p:sp>
        <p:nvSpPr>
          <p:cNvPr name="Shape 156" id="156"/>
          <p:cNvSpPr/>
          <p:nvPr>
            <p:ph type="sldImg" idx="2"/>
          </p:nvPr>
        </p:nvSpPr>
        <p:spPr>
          <a:xfrm>
            <a:off y="898525" x="1376362"/>
            <a:ext cy="3432175" cx="457517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1" id="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2" id="162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3" id="163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8" id="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9" id="169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170" id="170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5" id="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6" id="176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177" id="177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3" id="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4" id="184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185" id="185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1" id="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2" id="192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193" id="193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9" id="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0" id="200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201" id="201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 txBox="1"/>
          <p:nvPr>
            <p:ph type="body" idx="1"/>
          </p:nvPr>
        </p:nvSpPr>
        <p:spPr>
          <a:xfrm>
            <a:off y="4560887" x="976312"/>
            <a:ext cy="4321174" cx="536257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71" id="71"/>
          <p:cNvSpPr/>
          <p:nvPr>
            <p:ph type="sldImg" idx="2"/>
          </p:nvPr>
        </p:nvSpPr>
        <p:spPr>
          <a:xfrm>
            <a:off y="719137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8" id="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9" id="209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210" id="210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6" id="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7" id="217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218" id="218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21" id="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2" id="222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23" id="223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26" id="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7" id="227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28" id="228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33" id="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4" id="234"/>
          <p:cNvSpPr txBox="1"/>
          <p:nvPr>
            <p:ph type="body" idx="1"/>
          </p:nvPr>
        </p:nvSpPr>
        <p:spPr>
          <a:xfrm>
            <a:off y="4578350" x="973137"/>
            <a:ext cy="4335599" cx="53688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7325" tIns="47325" lIns="94675" anchor="t" anchorCtr="0" rIns="94675">
            <a:spAutoFit/>
          </a:bodyPr>
          <a:lstStyle/>
          <a:p/>
        </p:txBody>
      </p:sp>
      <p:sp>
        <p:nvSpPr>
          <p:cNvPr name="Shape 235" id="235"/>
          <p:cNvSpPr/>
          <p:nvPr>
            <p:ph type="sldImg" idx="2"/>
          </p:nvPr>
        </p:nvSpPr>
        <p:spPr>
          <a:xfrm>
            <a:off y="898525" x="1376362"/>
            <a:ext cy="3432299" cx="4575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40" id="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1" id="241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42" id="242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46" id="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7" id="247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48" id="248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3" id="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4" id="254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55" id="255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-US"/>
              <a:t>The P088-ND from Panasonic can delivier 200 microA for 500 hours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60" id="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1" id="261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62" id="262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66" id="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7" id="267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68" id="268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0" id="80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2" id="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3" id="273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4" id="274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8" id="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9" id="279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80" id="280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8" id="88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4" id="94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1" id="101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/>
          <p:nvPr>
            <p:ph type="sldImg" idx="2"/>
          </p:nvPr>
        </p:nvSpPr>
        <p:spPr>
          <a:xfrm>
            <a:off y="719137" x="1257300"/>
            <a:ext cy="3600599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4560887" x="976312"/>
            <a:ext cy="4321200" cx="53625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 txBox="1"/>
          <p:nvPr>
            <p:ph type="body" idx="1"/>
          </p:nvPr>
        </p:nvSpPr>
        <p:spPr>
          <a:xfrm>
            <a:off y="4560887" x="976312"/>
            <a:ext cy="4321174" cx="536257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9" id="119"/>
          <p:cNvSpPr/>
          <p:nvPr>
            <p:ph type="sldImg" idx="2"/>
          </p:nvPr>
        </p:nvSpPr>
        <p:spPr>
          <a:xfrm>
            <a:off y="719137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 txBox="1"/>
          <p:nvPr>
            <p:ph type="body" idx="1"/>
          </p:nvPr>
        </p:nvSpPr>
        <p:spPr>
          <a:xfrm>
            <a:off y="4560887" x="976312"/>
            <a:ext cy="4321174" cx="536257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6" id="126"/>
          <p:cNvSpPr/>
          <p:nvPr>
            <p:ph type="sldImg" idx="2"/>
          </p:nvPr>
        </p:nvSpPr>
        <p:spPr>
          <a:xfrm>
            <a:off y="719137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AndObj" type="txAndObj">
  <p:cSld name="txAndObj">
    <p:spTree>
      <p:nvGrpSpPr>
        <p:cNvPr name="Shape 15" id="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" id="16"/>
          <p:cNvSpPr txBox="1"/>
          <p:nvPr>
            <p:ph type="title"/>
          </p:nvPr>
        </p:nvSpPr>
        <p:spPr>
          <a:xfrm>
            <a:off y="76200" x="169863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7" id="17"/>
          <p:cNvSpPr txBox="1"/>
          <p:nvPr>
            <p:ph type="body" idx="1"/>
          </p:nvPr>
        </p:nvSpPr>
        <p:spPr>
          <a:xfrm>
            <a:off y="990600" x="9144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8" id="18"/>
          <p:cNvSpPr txBox="1"/>
          <p:nvPr>
            <p:ph type="body" idx="2"/>
          </p:nvPr>
        </p:nvSpPr>
        <p:spPr>
          <a:xfrm>
            <a:off y="990600" x="46482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990600" x="9144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7" id="47"/>
          <p:cNvSpPr txBox="1"/>
          <p:nvPr>
            <p:ph type="body" idx="2"/>
          </p:nvPr>
        </p:nvSpPr>
        <p:spPr>
          <a:xfrm>
            <a:off y="990600" x="4648200"/>
            <a:ext cy="4876799" cx="3581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Trebuchet MS"/>
              <a:buNone/>
              <a:defRPr sz="2000"/>
            </a:lvl1pPr>
            <a:lvl2pPr indent="0" marL="457200" rtl="0">
              <a:buFont typeface="Trebuchet MS"/>
              <a:buNone/>
              <a:defRPr sz="1800"/>
            </a:lvl2pPr>
            <a:lvl3pPr indent="0" marL="914400" rtl="0">
              <a:buFont typeface="Trebuchet MS"/>
              <a:buNone/>
              <a:defRPr sz="1600"/>
            </a:lvl3pPr>
            <a:lvl4pPr indent="0" marL="1371600" rtl="0">
              <a:buFont typeface="Trebuchet MS"/>
              <a:buNone/>
              <a:defRPr sz="1400"/>
            </a:lvl4pPr>
            <a:lvl5pPr indent="0" marL="1828800" rtl="0">
              <a:buFont typeface="Trebuchet MS"/>
              <a:buNone/>
              <a:defRPr sz="1400"/>
            </a:lvl5pPr>
            <a:lvl6pPr indent="0" marL="2286000" rtl="0">
              <a:buFont typeface="Trebuchet MS"/>
              <a:buNone/>
              <a:defRPr sz="1400"/>
            </a:lvl6pPr>
            <a:lvl7pPr indent="0" marL="2743200" rtl="0">
              <a:buFont typeface="Trebuchet MS"/>
              <a:buNone/>
              <a:defRPr sz="1400"/>
            </a:lvl7pPr>
            <a:lvl8pPr indent="0" marL="3200400" rtl="0">
              <a:buFont typeface="Trebuchet MS"/>
              <a:buNone/>
              <a:defRPr sz="1400"/>
            </a:lvl8pPr>
            <a:lvl9pPr indent="0" marL="3657600" rtl="0">
              <a:buFont typeface="Trebuchet MS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>
              <a:defRPr/>
            </a:lvl1pPr>
            <a:lvl2pPr>
              <a:defRPr/>
            </a:lvl2pPr>
            <a:lvl3pPr rtl="0">
              <a:defRPr sz="2000"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56" id="56"/>
          <p:cNvSpPr txBox="1"/>
          <p:nvPr>
            <p:ph type="subTitle" idx="1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ctr" marL="457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ctr" marL="9144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ctr" marL="1371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ctr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ctr" marL="2286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ctr" marL="2743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ctr" marL="3200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ctr" marL="3657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bl" type="tbl">
  <p:cSld name="tbl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title"/>
          </p:nvPr>
        </p:nvSpPr>
        <p:spPr>
          <a:xfrm>
            <a:off y="76200" x="169863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 txBox="1"/>
          <p:nvPr>
            <p:ph type="title"/>
          </p:nvPr>
        </p:nvSpPr>
        <p:spPr>
          <a:xfrm rot="5400000">
            <a:off y="1862137" x="5045075"/>
            <a:ext cy="2219325" cx="5791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3" id="23"/>
          <p:cNvSpPr txBox="1"/>
          <p:nvPr>
            <p:ph type="body" idx="1"/>
          </p:nvPr>
        </p:nvSpPr>
        <p:spPr>
          <a:xfrm rot="5400000">
            <a:off y="-282574" x="528638"/>
            <a:ext cy="6508749" cx="5791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" id="25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body" idx="1"/>
          </p:nvPr>
        </p:nvSpPr>
        <p:spPr>
          <a:xfrm rot="5400000">
            <a:off y="-228600" x="2133599"/>
            <a:ext cy="7315200" cx="4876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29" id="29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chemeClr val="dk1"/>
              </a:buClr>
              <a:buFont typeface="Trebuchet MS"/>
              <a:buNone/>
              <a:defRPr i="0" baseline="0" strike="noStrike" sz="32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457200" rtl="0">
              <a:buClr>
                <a:schemeClr val="dk1"/>
              </a:buClr>
              <a:buFont typeface="Trebuchet MS"/>
              <a:buNone/>
              <a:defRPr i="0" baseline="0" strike="noStrike" sz="2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914400" rtl="0">
              <a:buClr>
                <a:schemeClr val="dk1"/>
              </a:buClr>
              <a:buFont typeface="Trebuchet MS"/>
              <a:buNone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13716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18288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22860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27432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32004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3657600" rtl="0">
              <a:buClr>
                <a:schemeClr val="dk1"/>
              </a:buClr>
              <a:buFont typeface="Trebuchet MS"/>
              <a:buNone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Font typeface="Trebuchet MS"/>
              <a:buNone/>
              <a:defRPr sz="1400"/>
            </a:lvl1pPr>
            <a:lvl2pPr indent="0" marL="457200" rtl="0">
              <a:buFont typeface="Trebuchet MS"/>
              <a:buNone/>
              <a:defRPr sz="1200"/>
            </a:lvl2pPr>
            <a:lvl3pPr indent="0" marL="914400" rtl="0">
              <a:buFont typeface="Trebuchet MS"/>
              <a:buNone/>
              <a:defRPr sz="1000"/>
            </a:lvl3pPr>
            <a:lvl4pPr indent="0" marL="1371600" rtl="0">
              <a:buFont typeface="Trebuchet MS"/>
              <a:buNone/>
              <a:defRPr sz="900"/>
            </a:lvl4pPr>
            <a:lvl5pPr indent="0" marL="1828800" rtl="0">
              <a:buFont typeface="Trebuchet MS"/>
              <a:buNone/>
              <a:defRPr sz="900"/>
            </a:lvl5pPr>
            <a:lvl6pPr indent="0" marL="2286000" rtl="0">
              <a:buFont typeface="Trebuchet MS"/>
              <a:buNone/>
              <a:defRPr sz="900"/>
            </a:lvl6pPr>
            <a:lvl7pPr indent="0" marL="2743200" rtl="0">
              <a:buFont typeface="Trebuchet MS"/>
              <a:buNone/>
              <a:defRPr sz="900"/>
            </a:lvl7pPr>
            <a:lvl8pPr indent="0" marL="3200400" rtl="0">
              <a:buFont typeface="Trebuchet MS"/>
              <a:buNone/>
              <a:defRPr sz="900"/>
            </a:lvl8pPr>
            <a:lvl9pPr indent="0" marL="3657600" rtl="0">
              <a:buFont typeface="Trebuchet MS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Font typeface="Trebuchet MS"/>
              <a:buNone/>
              <a:defRPr sz="1400"/>
            </a:lvl1pPr>
            <a:lvl2pPr indent="0" marL="457200" rtl="0">
              <a:buFont typeface="Trebuchet MS"/>
              <a:buNone/>
              <a:defRPr sz="1200"/>
            </a:lvl2pPr>
            <a:lvl3pPr indent="0" marL="914400" rtl="0">
              <a:buFont typeface="Trebuchet MS"/>
              <a:buNone/>
              <a:defRPr sz="1000"/>
            </a:lvl3pPr>
            <a:lvl4pPr indent="0" marL="1371600" rtl="0">
              <a:buFont typeface="Trebuchet MS"/>
              <a:buNone/>
              <a:defRPr sz="900"/>
            </a:lvl4pPr>
            <a:lvl5pPr indent="0" marL="1828800" rtl="0">
              <a:buFont typeface="Trebuchet MS"/>
              <a:buNone/>
              <a:defRPr sz="900"/>
            </a:lvl5pPr>
            <a:lvl6pPr indent="0" marL="2286000" rtl="0">
              <a:buFont typeface="Trebuchet MS"/>
              <a:buNone/>
              <a:defRPr sz="900"/>
            </a:lvl6pPr>
            <a:lvl7pPr indent="0" marL="2743200" rtl="0">
              <a:buFont typeface="Trebuchet MS"/>
              <a:buNone/>
              <a:defRPr sz="900"/>
            </a:lvl7pPr>
            <a:lvl8pPr indent="0" marL="3200400" rtl="0">
              <a:buFont typeface="Trebuchet MS"/>
              <a:buNone/>
              <a:defRPr sz="900"/>
            </a:lvl8pPr>
            <a:lvl9pPr indent="0" marL="3657600" rtl="0">
              <a:buFont typeface="Trebuchet MS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Trebuchet MS"/>
              <a:buNone/>
              <a:defRPr sz="2400" b="1"/>
            </a:lvl1pPr>
            <a:lvl2pPr indent="0" marL="457200" rtl="0">
              <a:buFont typeface="Trebuchet MS"/>
              <a:buNone/>
              <a:defRPr sz="2000" b="1"/>
            </a:lvl2pPr>
            <a:lvl3pPr indent="0" marL="914400" rtl="0">
              <a:buFont typeface="Trebuchet MS"/>
              <a:buNone/>
              <a:defRPr sz="1800" b="1"/>
            </a:lvl3pPr>
            <a:lvl4pPr indent="0" marL="1371600" rtl="0">
              <a:buFont typeface="Trebuchet MS"/>
              <a:buNone/>
              <a:defRPr sz="1600" b="1"/>
            </a:lvl4pPr>
            <a:lvl5pPr indent="0" marL="1828800" rtl="0">
              <a:buFont typeface="Trebuchet MS"/>
              <a:buNone/>
              <a:defRPr sz="1600" b="1"/>
            </a:lvl5pPr>
            <a:lvl6pPr indent="0" marL="2286000" rtl="0">
              <a:buFont typeface="Trebuchet MS"/>
              <a:buNone/>
              <a:defRPr sz="1600" b="1"/>
            </a:lvl6pPr>
            <a:lvl7pPr indent="0" marL="2743200" rtl="0">
              <a:buFont typeface="Trebuchet MS"/>
              <a:buNone/>
              <a:defRPr sz="1600" b="1"/>
            </a:lvl7pPr>
            <a:lvl8pPr indent="0" marL="3200400" rtl="0">
              <a:buFont typeface="Trebuchet MS"/>
              <a:buNone/>
              <a:defRPr sz="1600" b="1"/>
            </a:lvl8pPr>
            <a:lvl9pPr indent="0" marL="3657600" rtl="0">
              <a:buFont typeface="Trebuchet MS"/>
              <a:buNone/>
              <a:defRPr sz="1600" b="1"/>
            </a:lvl9pPr>
          </a:lstStyle>
          <a:p/>
        </p:txBody>
      </p:sp>
      <p:sp>
        <p:nvSpPr>
          <p:cNvPr name="Shape 41" id="41"/>
          <p:cNvSpPr txBox="1"/>
          <p:nvPr>
            <p:ph type="body" idx="2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2" id="42"/>
          <p:cNvSpPr txBox="1"/>
          <p:nvPr>
            <p:ph type="body" idx="3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Trebuchet MS"/>
              <a:buNone/>
              <a:defRPr sz="2400" b="1"/>
            </a:lvl1pPr>
            <a:lvl2pPr indent="0" marL="457200" rtl="0">
              <a:buFont typeface="Trebuchet MS"/>
              <a:buNone/>
              <a:defRPr sz="2000" b="1"/>
            </a:lvl2pPr>
            <a:lvl3pPr indent="0" marL="914400" rtl="0">
              <a:buFont typeface="Trebuchet MS"/>
              <a:buNone/>
              <a:defRPr sz="1800" b="1"/>
            </a:lvl3pPr>
            <a:lvl4pPr indent="0" marL="1371600" rtl="0">
              <a:buFont typeface="Trebuchet MS"/>
              <a:buNone/>
              <a:defRPr sz="1600" b="1"/>
            </a:lvl4pPr>
            <a:lvl5pPr indent="0" marL="1828800" rtl="0">
              <a:buFont typeface="Trebuchet MS"/>
              <a:buNone/>
              <a:defRPr sz="1600" b="1"/>
            </a:lvl5pPr>
            <a:lvl6pPr indent="0" marL="2286000" rtl="0">
              <a:buFont typeface="Trebuchet MS"/>
              <a:buNone/>
              <a:defRPr sz="1600" b="1"/>
            </a:lvl6pPr>
            <a:lvl7pPr indent="0" marL="2743200" rtl="0">
              <a:buFont typeface="Trebuchet MS"/>
              <a:buNone/>
              <a:defRPr sz="1600" b="1"/>
            </a:lvl7pPr>
            <a:lvl8pPr indent="0" marL="3200400" rtl="0">
              <a:buFont typeface="Trebuchet MS"/>
              <a:buNone/>
              <a:defRPr sz="1600" b="1"/>
            </a:lvl8pPr>
            <a:lvl9pPr indent="0" marL="3657600" rtl="0">
              <a:buFont typeface="Trebuchet MS"/>
              <a:buNone/>
              <a:defRPr sz="1600" b="1"/>
            </a:lvl9pPr>
          </a:lstStyle>
          <a:p/>
        </p:txBody>
      </p:sp>
      <p:sp>
        <p:nvSpPr>
          <p:cNvPr name="Shape 43" id="43"/>
          <p:cNvSpPr txBox="1"/>
          <p:nvPr>
            <p:ph type="body" idx="4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theme" Id="rId15" Target="../theme/theme2.xml"/><Relationship Type="http://schemas.openxmlformats.org/officeDocument/2006/relationships/slideLayout" Id="rId14" Target="../slideLayouts/slideLayout13.xml"/><Relationship Type="http://schemas.openxmlformats.org/officeDocument/2006/relationships/slideLayout" Id="rId2" Target="../slideLayouts/slideLayout1.xml"/><Relationship Type="http://schemas.openxmlformats.org/officeDocument/2006/relationships/slideLayout" Id="rId12" Target="../slideLayouts/slideLayout11.xml"/><Relationship Type="http://schemas.openxmlformats.org/officeDocument/2006/relationships/image" Id="rId1" Target="../media/image00.png"/><Relationship Type="http://schemas.openxmlformats.org/officeDocument/2006/relationships/slideLayout" Id="rId13" Target="../slideLayouts/slideLayout12.xml"/><Relationship Type="http://schemas.openxmlformats.org/officeDocument/2006/relationships/slideLayout" Id="rId4" Target="../slideLayouts/slideLayout3.xml"/><Relationship Type="http://schemas.openxmlformats.org/officeDocument/2006/relationships/slideLayout" Id="rId10" Target="../slideLayouts/slideLayout9.xml"/><Relationship Type="http://schemas.openxmlformats.org/officeDocument/2006/relationships/slideLayout" Id="rId3" Target="../slideLayouts/slideLayout2.xml"/><Relationship Type="http://schemas.openxmlformats.org/officeDocument/2006/relationships/slideLayout" Id="rId11" Target="../slideLayouts/slideLayout10.xml"/><Relationship Type="http://schemas.openxmlformats.org/officeDocument/2006/relationships/slideLayout" Id="rId9" Target="../slideLayouts/slideLayout8.xml"/><Relationship Type="http://schemas.openxmlformats.org/officeDocument/2006/relationships/slideLayout" Id="rId6" Target="../slideLayouts/slideLayout5.xml"/><Relationship Type="http://schemas.openxmlformats.org/officeDocument/2006/relationships/slideLayout" Id="rId5" Target="../slideLayouts/slideLayout4.xml"/><Relationship Type="http://schemas.openxmlformats.org/officeDocument/2006/relationships/slideLayout" Id="rId8" Target="../slideLayouts/slideLayout7.xml"/><Relationship Type="http://schemas.openxmlformats.org/officeDocument/2006/relationships/slideLayout" Id="rId7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50825" marR="0" algn="l" marL="3429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09550" marR="0" algn="l" marL="74295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36525" marR="0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400" marR="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400" marR="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8750" marR="0" algn="l" marL="25146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8750" marR="0" algn="l" marL="29718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8750" marR="0" algn="l" marL="34290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8750" marR="0" algn="l" marL="3886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dt" idx="10"/>
          </p:nvPr>
        </p:nvSpPr>
        <p:spPr>
          <a:xfrm>
            <a:off y="6248400" x="685800"/>
            <a:ext cy="457200" cx="2666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ftr" idx="11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600" b="0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3" id="13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4" id="14"/>
          <p:cNvSpPr/>
          <p:nvPr/>
        </p:nvSpPr>
        <p:spPr>
          <a:xfrm>
            <a:off y="76200" x="8097836"/>
            <a:ext cy="609599" cx="96996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7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16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7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1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1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3.gif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1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1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13.pn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5.jpg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5.jp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1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12.xml"/><Relationship Type="http://schemas.openxmlformats.org/officeDocument/2006/relationships/image" Id="rId4" Target="../media/image08.jpg"/><Relationship Type="http://schemas.openxmlformats.org/officeDocument/2006/relationships/image" Id="rId3" Target="../media/image05.jpg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6.jpg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11.png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14.png"/></Relationships>
</file>

<file path=ppt/slides/_rels/slide2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4.xml"/><Relationship Type="http://schemas.openxmlformats.org/officeDocument/2006/relationships/slideLayout" Id="rId1" Target="../slideLayouts/slideLayout12.xml"/></Relationships>
</file>

<file path=ppt/slides/_rels/slide2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5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3.gif"/></Relationships>
</file>

<file path=ppt/slides/_rels/slide2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6.xml"/><Relationship Type="http://schemas.openxmlformats.org/officeDocument/2006/relationships/slideLayout" Id="rId1" Target="../slideLayouts/slideLayout12.xml"/></Relationships>
</file>

<file path=ppt/slides/_rels/slide2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7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9.png"/></Relationships>
</file>

<file path=ppt/slides/_rels/slide2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8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10.png"/></Relationships>
</file>

<file path=ppt/slides/_rels/slide2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9.xml"/><Relationship Type="http://schemas.openxmlformats.org/officeDocument/2006/relationships/slideLayout" Id="rId1" Target="../slideLayouts/slideLayout1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12.png"/></Relationships>
</file>

<file path=ppt/slides/_rels/slide3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0.xml"/><Relationship Type="http://schemas.openxmlformats.org/officeDocument/2006/relationships/slideLayout" Id="rId1" Target="../slideLayouts/slideLayout12.xml"/></Relationships>
</file>

<file path=ppt/slides/_rels/slide3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1.xml"/><Relationship Type="http://schemas.openxmlformats.org/officeDocument/2006/relationships/slideLayout" Id="rId1" Target="../slideLayouts/slideLayout12.xml"/><Relationship Type="http://schemas.openxmlformats.org/officeDocument/2006/relationships/hyperlink" Id="rId4" TargetMode="External" Target="http://www.linear.com/product/LTC3108"/><Relationship Type="http://schemas.openxmlformats.org/officeDocument/2006/relationships/hyperlink" Id="rId3" TargetMode="External" Target="http://www.ti.com/product/bq25504"/><Relationship Type="http://schemas.openxmlformats.org/officeDocument/2006/relationships/hyperlink" Id="rId6" TargetMode="External" Target="http://www.linear.com/product/LTC3588-1"/><Relationship Type="http://schemas.openxmlformats.org/officeDocument/2006/relationships/hyperlink" Id="rId5" TargetMode="External" Target="http://www.linear.com/product/LTC3109"/><Relationship Type="http://schemas.openxmlformats.org/officeDocument/2006/relationships/hyperlink" Id="rId7" TargetMode="External" Target="http://www.maximintegrated.com/datasheet/index.mvp/id/7183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1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3.gif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3.gif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3.gif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12.xml"/><Relationship Type="http://schemas.openxmlformats.org/officeDocument/2006/relationships/image" Id="rId4" Target="../media/image15.jpg"/><Relationship Type="http://schemas.openxmlformats.org/officeDocument/2006/relationships/image" Id="rId3" Target="../media/image04.png"/><Relationship Type="http://schemas.openxmlformats.org/officeDocument/2006/relationships/image" Id="rId5" Target="../media/image02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12.xml"/><Relationship Type="http://schemas.openxmlformats.org/officeDocument/2006/relationships/image" Id="rId3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/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1600" b="1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</a:p>
        </p:txBody>
      </p:sp>
      <p:sp>
        <p:nvSpPr>
          <p:cNvPr name="Shape 59" id="59"/>
          <p:cNvSpPr txBox="1"/>
          <p:nvPr/>
        </p:nvSpPr>
        <p:spPr>
          <a:xfrm>
            <a:off y="685800" x="228600"/>
            <a:ext cy="5354636" cx="86868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4000" b="0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EECS 373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Energy Harvesting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28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David Cesiel 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28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Jakob Hoellerbauer 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2800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Shane DeMeulenaere</a:t>
            </a:r>
          </a:p>
          <a:p>
            <a:r>
              <a:t/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2200" b="0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University of Michigan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60" id="60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/>
        </p:nvSpPr>
        <p:spPr>
          <a:xfrm>
            <a:off y="990600" x="228600"/>
            <a:ext cy="4953000" cx="8591550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29" id="129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Piezoelectric Energy Harvesting</a:t>
            </a:r>
          </a:p>
        </p:txBody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990600" x="649843"/>
            <a:ext cy="5495399" cx="79664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R="0" algn="l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Could be used:</a:t>
            </a:r>
          </a:p>
          <a:p>
            <a:pPr indent="-317500" marR="0" algn="l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</a:rPr>
              <a:t>To generate power from human motion</a:t>
            </a:r>
          </a:p>
          <a:p>
            <a:pPr indent="-317500" marR="0" algn="l" marL="1371600" rtl="0" lvl="2">
              <a:buClr>
                <a:schemeClr val="dk1"/>
              </a:buClr>
              <a:buSzPct val="58333"/>
              <a:buFont typeface="Wingdings"/>
              <a:buChar char="§"/>
            </a:pPr>
            <a:r>
              <a:rPr lang="en-US" sz="2400">
                <a:solidFill>
                  <a:srgbClr val="000000"/>
                </a:solidFill>
              </a:rPr>
              <a:t>Shoes</a:t>
            </a:r>
          </a:p>
          <a:p>
            <a:pPr indent="-317500" marR="0" algn="l" marL="1371600" rtl="0" lvl="2">
              <a:buClr>
                <a:schemeClr val="dk1"/>
              </a:buClr>
              <a:buSzPct val="58333"/>
              <a:buFont typeface="Wingdings"/>
              <a:buChar char="§"/>
            </a:pPr>
            <a:r>
              <a:rPr lang="en-US" sz="2400">
                <a:solidFill>
                  <a:srgbClr val="000000"/>
                </a:solidFill>
              </a:rPr>
              <a:t>Clothing</a:t>
            </a:r>
          </a:p>
          <a:p>
            <a:pPr indent="-317500" marR="0" algn="l" marL="1371600" rtl="0" lvl="2">
              <a:buClr>
                <a:schemeClr val="dk1"/>
              </a:buClr>
              <a:buSzPct val="58333"/>
              <a:buFont typeface="Wingdings"/>
              <a:buChar char="§"/>
            </a:pPr>
            <a:r>
              <a:rPr lang="en-US" sz="2400">
                <a:solidFill>
                  <a:srgbClr val="000000"/>
                </a:solidFill>
              </a:rPr>
              <a:t>Wrist Watches</a:t>
            </a:r>
          </a:p>
          <a:p>
            <a:pPr indent="-317500" marR="0" algn="l" marL="1371600" rtl="0" lvl="2">
              <a:buClr>
                <a:schemeClr val="dk1"/>
              </a:buClr>
              <a:buSzPct val="58333"/>
              <a:buFont typeface="Wingdings"/>
              <a:buChar char="§"/>
            </a:pPr>
            <a:r>
              <a:rPr lang="en-US" sz="2400">
                <a:solidFill>
                  <a:srgbClr val="000000"/>
                </a:solidFill>
              </a:rPr>
              <a:t>TV Remote Controls</a:t>
            </a:r>
          </a:p>
          <a:p>
            <a:r>
              <a:t/>
            </a:r>
          </a:p>
          <a:p>
            <a:pPr indent="-317500" marR="0" algn="l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/>
              <a:t>Seismic Vibration</a:t>
            </a:r>
          </a:p>
          <a:p>
            <a:pPr indent="-317500" marR="0" algn="l" marL="1371600" rtl="0" lvl="2">
              <a:buClr>
                <a:schemeClr val="dk1"/>
              </a:buClr>
              <a:buSzPct val="58333"/>
              <a:buFont typeface="Wingdings"/>
              <a:buChar char="§"/>
            </a:pPr>
            <a:r>
              <a:rPr lang="en-US" sz="2400"/>
              <a:t>Train station walk ways</a:t>
            </a:r>
          </a:p>
          <a:p>
            <a:r>
              <a:t/>
            </a:r>
          </a:p>
          <a:p>
            <a:pPr indent="-317500" marR="0" algn="l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/>
              <a:t>To harvest power from acoustic noise</a:t>
            </a:r>
          </a:p>
          <a:p>
            <a:pPr indent="0" marR="0" algn="l" marL="457200" rtl="0" lvl="0">
              <a:buNone/>
            </a:pPr>
            <a:r>
              <a:rPr lang="en-US" sz="2400"/>
              <a:t> </a:t>
            </a:r>
          </a:p>
          <a:p>
            <a:pPr indent="-317500" marR="0" algn="l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/>
              <a:t>To power sensors</a:t>
            </a:r>
          </a:p>
          <a:p>
            <a:pPr indent="-317500" marR="0" algn="l" marL="1371600" rtl="0" lvl="2">
              <a:buClr>
                <a:schemeClr val="dk1"/>
              </a:buClr>
              <a:buSzPct val="58333"/>
              <a:buFont typeface="Wingdings"/>
              <a:buChar char="§"/>
            </a:pPr>
            <a:r>
              <a:rPr lang="en-US" sz="2400"/>
              <a:t>Sensors that detect wear on industrial robots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131" id="131"/>
          <p:cNvSpPr/>
          <p:nvPr/>
        </p:nvSpPr>
        <p:spPr>
          <a:xfrm>
            <a:off y="1831830" x="5448020"/>
            <a:ext cy="2176714" cx="31683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 txBox="1"/>
          <p:nvPr/>
        </p:nvSpPr>
        <p:spPr>
          <a:xfrm>
            <a:off y="990600" x="228600"/>
            <a:ext cy="4953000" cx="8591550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37" id="137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Thermoelectric Energy Harvesting</a:t>
            </a:r>
          </a:p>
        </p:txBody>
      </p:sp>
      <p:sp>
        <p:nvSpPr>
          <p:cNvPr name="Shape 138" id="138"/>
          <p:cNvSpPr txBox="1"/>
          <p:nvPr>
            <p:ph type="body" idx="1"/>
          </p:nvPr>
        </p:nvSpPr>
        <p:spPr>
          <a:xfrm>
            <a:off y="1161763" x="544625"/>
            <a:ext cy="5260199" cx="81386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R="0" algn="l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Converts temperature differences to electric voltage using the thermoelectric effect. </a:t>
            </a:r>
          </a:p>
          <a:p>
            <a:r>
              <a:t/>
            </a:r>
          </a:p>
          <a:p>
            <a:pPr indent="-317500" marR="0" algn="l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This effect occurs when one end of the device is at a different temperature then the other.</a:t>
            </a:r>
          </a:p>
          <a:p>
            <a:r>
              <a:t/>
            </a:r>
          </a:p>
          <a:p>
            <a:pPr indent="-317500" marR="0" algn="l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Temperature change causes charge carriers in the thermoelectric material to diffuse from one end of the conductor to the other</a:t>
            </a:r>
          </a:p>
          <a:p>
            <a:r>
              <a:t/>
            </a:r>
          </a:p>
          <a:p>
            <a:pPr indent="-317500" marR="0" algn="l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Maximum efficiency of ~10%</a:t>
            </a:r>
          </a:p>
        </p:txBody>
      </p:sp>
      <p:sp>
        <p:nvSpPr>
          <p:cNvPr name="Shape 139" id="139"/>
          <p:cNvSpPr/>
          <p:nvPr/>
        </p:nvSpPr>
        <p:spPr>
          <a:xfrm>
            <a:off y="4401807" x="5223739"/>
            <a:ext cy="2020155" cx="33776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43" id="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4" id="144"/>
          <p:cNvSpPr txBox="1"/>
          <p:nvPr/>
        </p:nvSpPr>
        <p:spPr>
          <a:xfrm>
            <a:off y="990600" x="228600"/>
            <a:ext cy="4953000" cx="8591550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45" id="145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Thermoelectric Energy Harvesting</a:t>
            </a:r>
          </a:p>
        </p:txBody>
      </p:sp>
      <p:sp>
        <p:nvSpPr>
          <p:cNvPr name="Shape 146" id="146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Could be used:</a:t>
            </a:r>
          </a:p>
          <a:p>
            <a:r>
              <a:t/>
            </a:r>
          </a:p>
          <a:p>
            <a:pPr indent="-317500" marL="914400" rtl="0" lvl="1">
              <a:spcBef>
                <a:spcPts val="40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</a:rPr>
              <a:t>For heat recovery on vehicles </a:t>
            </a:r>
          </a:p>
          <a:p>
            <a:r>
              <a:t/>
            </a:r>
          </a:p>
          <a:p>
            <a:pPr indent="-317500" marL="914400" rtl="0" lvl="1">
              <a:spcBef>
                <a:spcPts val="40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/>
              <a:t>To power consumer electronics through body heat</a:t>
            </a:r>
          </a:p>
          <a:p>
            <a:pPr indent="0" marL="457200" rtl="0" lvl="0">
              <a:spcBef>
                <a:spcPts val="400"/>
              </a:spcBef>
              <a:buNone/>
            </a:pPr>
            <a:r>
              <a:rPr lang="en-US"/>
              <a:t> </a:t>
            </a:r>
          </a:p>
          <a:p>
            <a:pPr indent="-317500" marL="914400" rtl="0" lvl="1">
              <a:spcBef>
                <a:spcPts val="400"/>
              </a:spcBef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 sz="2400"/>
              <a:t>Sensors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 txBox="1"/>
          <p:nvPr/>
        </p:nvSpPr>
        <p:spPr>
          <a:xfrm>
            <a:off y="990600" x="228600"/>
            <a:ext cy="4953000" cx="8591550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52" id="152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Photovoltaic (Solar)</a:t>
            </a:r>
          </a:p>
        </p:txBody>
      </p:sp>
      <p:sp>
        <p:nvSpPr>
          <p:cNvPr name="Shape 153" id="153"/>
          <p:cNvSpPr txBox="1"/>
          <p:nvPr>
            <p:ph type="body" idx="1"/>
          </p:nvPr>
        </p:nvSpPr>
        <p:spPr>
          <a:xfrm>
            <a:off y="990600" x="897573"/>
            <a:ext cy="5436899" cx="77355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Converts solar radiation into power using semiconductors that exhibit the photovoltaic effect </a:t>
            </a:r>
          </a:p>
          <a:p>
            <a:pPr indent="-317500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>
                <a:solidFill>
                  <a:srgbClr val="000000"/>
                </a:solidFill>
              </a:rPr>
              <a:t>Materials such as Monocrystalline Silicon, Polycrystalline Silicon and Amorphous Silicon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Maximum efficiency of current solar energy harvesters is ~40%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7" id="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8" id="158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/>
              <a:t>Power Management</a:t>
            </a:r>
          </a:p>
        </p:txBody>
      </p:sp>
      <p:sp>
        <p:nvSpPr>
          <p:cNvPr name="Shape 159" id="159"/>
          <p:cNvSpPr/>
          <p:nvPr/>
        </p:nvSpPr>
        <p:spPr>
          <a:xfrm>
            <a:off y="1795000" x="607685"/>
            <a:ext cy="4161149" cx="79286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60" id="160"/>
          <p:cNvSpPr/>
          <p:nvPr/>
        </p:nvSpPr>
        <p:spPr>
          <a:xfrm>
            <a:off y="1539830" x="2488050"/>
            <a:ext cy="1166700" cx="37524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64" id="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5" id="165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66" id="16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Energy Harvesting Power Managers</a:t>
            </a:r>
          </a:p>
        </p:txBody>
      </p:sp>
      <p:sp>
        <p:nvSpPr>
          <p:cNvPr name="Shape 167" id="167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Step up/Rectify input voltage source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Store Energy in Battery/Capacitor/SuperCap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Regulated power to MCU/Radios/etc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Signal MCU when power is available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Many ICs available from companies like TI, Maxim Integrated and Linear Technology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71" id="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2" id="172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73" id="173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Trade-offs</a:t>
            </a:r>
          </a:p>
        </p:txBody>
      </p:sp>
      <p:sp>
        <p:nvSpPr>
          <p:cNvPr name="Shape 174" id="174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Minimum Startup Voltage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Idle (quienscent) current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Minimum charging voltage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Storage types (Battery/Capacitors)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Energy Source Types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voltage(s)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78" id="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9" id="179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80" id="180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Texas Instruments - BQ25504</a:t>
            </a:r>
          </a:p>
        </p:txBody>
      </p:sp>
      <p:sp>
        <p:nvSpPr>
          <p:cNvPr name="Shape 181" id="181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 Cold Start Startup Voltage: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        330mV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Charging Voltage: 80 mV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Quiescent current: &lt;330nA (typical)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Storage Types: Batteries, Caps, Supercaps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Output Voltages: 2.5V - 5.25V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Sources: Broad(Solar, TEG, Piezoelectric, etc..)</a:t>
            </a:r>
          </a:p>
        </p:txBody>
      </p:sp>
      <p:sp>
        <p:nvSpPr>
          <p:cNvPr name="Shape 182" id="182"/>
          <p:cNvSpPr/>
          <p:nvPr/>
        </p:nvSpPr>
        <p:spPr>
          <a:xfrm>
            <a:off y="990600" x="5432578"/>
            <a:ext cy="1217157" cx="32677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86" id="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7" id="187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88" id="188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LTC3108</a:t>
            </a:r>
          </a:p>
        </p:txBody>
      </p:sp>
      <p:sp>
        <p:nvSpPr>
          <p:cNvPr name="Shape 189" id="189"/>
          <p:cNvSpPr/>
          <p:nvPr/>
        </p:nvSpPr>
        <p:spPr>
          <a:xfrm>
            <a:off y="-394662" x="1995925"/>
            <a:ext cy="1585872" cx="19810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90" id="190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Startup Voltage: 20mV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Idle (quiescent) Current: 0.2μA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Charging Voltage: 20 - 500 mV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Storage Types: Capacitor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Source Types: Thermoelectric and Solar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voltage(s): 2.35V, 3.3V, 4.1V or 5V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94" id="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5" id="195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196" id="19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LTC3109</a:t>
            </a:r>
          </a:p>
        </p:txBody>
      </p:sp>
      <p:sp>
        <p:nvSpPr>
          <p:cNvPr name="Shape 197" id="197"/>
          <p:cNvSpPr/>
          <p:nvPr/>
        </p:nvSpPr>
        <p:spPr>
          <a:xfrm>
            <a:off y="-449487" x="2178625"/>
            <a:ext cy="1585872" cx="19810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98" id="198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Startup Voltage: +-30mV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Idle (quiescent) Current: 0.2μA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Charging Voltage: +- 30 +- 500 mV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Storage Types: Capacitor or Battery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Source Types: Thermoelectric or Solar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voltage(s): 2.35V, 3.3V, 4.1V, 5V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/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1600" b="1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</a:p>
        </p:txBody>
      </p:sp>
      <p:sp>
        <p:nvSpPr>
          <p:cNvPr name="Shape 66" id="66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i="0" baseline="0" strike="noStrike" sz="24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Outline</a:t>
            </a:r>
          </a:p>
        </p:txBody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990600" x="533400"/>
            <a:ext cy="5410200" cx="813593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20833"/>
              <a:buFont typeface="Arial"/>
              <a:buChar char="•"/>
            </a:pPr>
            <a:r>
              <a:rPr lang="en-US" i="0" baseline="0" strike="noStrike" sz="2000" b="0" cap="none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
</a:t>
            </a:r>
            <a:r>
              <a:rPr lang="en-US">
                <a:solidFill>
                  <a:srgbClr val="000000"/>
                </a:solidFill>
              </a:rPr>
              <a:t>Why are Energy Harvesting Devices Important?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Energy Sources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Available Energy Harvesting Devices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/>
              <a:t>Comparison of Devices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/>
              <a:t>Power Storage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68" id="68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02" id="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3" id="203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204" id="204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LTC3588-1</a:t>
            </a:r>
          </a:p>
        </p:txBody>
      </p:sp>
      <p:sp>
        <p:nvSpPr>
          <p:cNvPr name="Shape 205" id="205"/>
          <p:cNvSpPr/>
          <p:nvPr/>
        </p:nvSpPr>
        <p:spPr>
          <a:xfrm>
            <a:off y="-449487" x="2178625"/>
            <a:ext cy="1585872" cx="19810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206" id="206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Startup Voltage: 2.7V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Idle (quiescent) Current: 950nA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Charging Voltage: 2.7-20V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Storage Types: Capacitor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Source Types: Piezoelectric, any AC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voltage(s): 2.35V, 3.3V, 4.1V or 5V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207" id="207"/>
          <p:cNvSpPr/>
          <p:nvPr/>
        </p:nvSpPr>
        <p:spPr>
          <a:xfrm>
            <a:off y="906850" x="5662519"/>
            <a:ext cy="3250007" cx="315778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11" id="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2" id="212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213" id="213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MAX17710</a:t>
            </a:r>
          </a:p>
        </p:txBody>
      </p:sp>
      <p:sp>
        <p:nvSpPr>
          <p:cNvPr name="Shape 214" id="214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Startup Voltage: 0.75 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Idle (quiescent) Current: 625nA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Charging Voltage: 0.75 - 5.3 V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Storage Types: Micropower-storage cells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Source Types: Anything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voltage(s): 1.8V, 2.3V, 3.3V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215" id="215"/>
          <p:cNvSpPr/>
          <p:nvPr/>
        </p:nvSpPr>
        <p:spPr>
          <a:xfrm>
            <a:off y="33337" x="2232475"/>
            <a:ext cy="1000125" cx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19" id="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0" id="220"/>
          <p:cNvSpPr/>
          <p:nvPr/>
        </p:nvSpPr>
        <p:spPr>
          <a:xfrm>
            <a:off y="855552" x="592338"/>
            <a:ext cy="5146894" cx="795932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4" id="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5" id="225"/>
          <p:cNvSpPr/>
          <p:nvPr/>
        </p:nvSpPr>
        <p:spPr>
          <a:xfrm>
            <a:off y="571500" x="942975"/>
            <a:ext cy="5715000" cx="72580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9" id="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0" id="230"/>
          <p:cNvSpPr txBox="1"/>
          <p:nvPr/>
        </p:nvSpPr>
        <p:spPr>
          <a:xfrm>
            <a:off y="990600" x="228600"/>
            <a:ext cy="4953000" cx="8591699"/>
          </a:xfrm>
          <a:prstGeom prst="rect">
            <a:avLst/>
          </a:prstGeom>
          <a:noFill/>
          <a:ln>
            <a:noFill/>
          </a:ln>
        </p:spPr>
        <p:txBody>
          <a:bodyPr bIns="46025" tIns="46025" lIns="92075" anchor="t" anchorCtr="0" rIns="92075">
            <a:spAutoFit/>
          </a:bodyPr>
          <a:lstStyle/>
          <a:p/>
        </p:txBody>
      </p:sp>
      <p:sp>
        <p:nvSpPr>
          <p:cNvPr name="Shape 231" id="231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sz="3000"/>
              <a:t>Best Components</a:t>
            </a:r>
          </a:p>
        </p:txBody>
      </p:sp>
      <p:sp>
        <p:nvSpPr>
          <p:cNvPr name="Shape 232" id="232"/>
          <p:cNvSpPr txBox="1"/>
          <p:nvPr>
            <p:ph type="body" idx="1"/>
          </p:nvPr>
        </p:nvSpPr>
        <p:spPr>
          <a:xfrm>
            <a:off y="992129" x="494173"/>
            <a:ext cy="5448300" cx="8206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Low Power: BQ25504 or LTC3108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AC sources: LTC3588-1 or LTC3109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36" id="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7" id="237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/>
              <a:t>Power Storage</a:t>
            </a:r>
          </a:p>
        </p:txBody>
      </p:sp>
      <p:sp>
        <p:nvSpPr>
          <p:cNvPr name="Shape 238" id="238"/>
          <p:cNvSpPr/>
          <p:nvPr/>
        </p:nvSpPr>
        <p:spPr>
          <a:xfrm>
            <a:off y="1795000" x="607685"/>
            <a:ext cy="4161149" cx="79286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239" id="239"/>
          <p:cNvSpPr/>
          <p:nvPr/>
        </p:nvSpPr>
        <p:spPr>
          <a:xfrm>
            <a:off y="2860104" x="2540250"/>
            <a:ext cy="1190699" cx="1955699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43" id="2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4" id="244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-US"/>
              <a:t>Why is Power Storage Necessary?</a:t>
            </a:r>
          </a:p>
        </p:txBody>
      </p:sp>
      <p:sp>
        <p:nvSpPr>
          <p:cNvPr name="Shape 245" id="245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Harvest sources will not always be able to generate current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Solar cells: at night, there is no light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Piezoelectric: there will not always be motion</a:t>
            </a:r>
          </a:p>
          <a:p>
            <a:r>
              <a:t/>
            </a:r>
          </a:p>
          <a:p>
            <a:pPr indent="-317500" marL="45720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thermoelectric devices: there will not always be a suitable temperature gradient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49" id="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0" id="250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-US"/>
              <a:t>Li-Ion/Li-polymer Batteries</a:t>
            </a:r>
          </a:p>
        </p:txBody>
      </p:sp>
      <p:sp>
        <p:nvSpPr>
          <p:cNvPr name="Shape 251" id="251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Can be made extremely small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Li-Po batteries are more often used for energy harvesting systems because they have a very high discharge to charge efficiency (greater than 99 % compared to less than 90 % for standard Li-ion)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One drawback is that Li-ion/Li-polymer batteries have to be charged very carefully. Overcharging could cause the battery to become unstable</a:t>
            </a:r>
          </a:p>
        </p:txBody>
      </p:sp>
      <p:sp>
        <p:nvSpPr>
          <p:cNvPr name="Shape 252" id="252"/>
          <p:cNvSpPr/>
          <p:nvPr/>
        </p:nvSpPr>
        <p:spPr>
          <a:xfrm>
            <a:off y="571536" x="5782050"/>
            <a:ext cy="1245500" cx="20163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56" id="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7" id="257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-US"/>
              <a:t>Solid State Thin Film Batteries</a:t>
            </a:r>
          </a:p>
        </p:txBody>
      </p:sp>
      <p:sp>
        <p:nvSpPr>
          <p:cNvPr name="Shape 258" id="258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Are also Li-Ion batteries but the electrolyte is a solid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Therefore, thin film batteries can be used at very low temperatures, down to -40</a:t>
            </a:r>
            <a:r>
              <a:rPr lang="en-US">
                <a:solidFill>
                  <a:srgbClr val="000000"/>
                </a:solidFill>
              </a:rPr>
              <a:t>°</a:t>
            </a:r>
            <a:r>
              <a:rPr lang="en-US"/>
              <a:t>C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Example: Infinite Power Solutions' (IPS) THINERGY Micro-Energy Cells</a:t>
            </a:r>
          </a:p>
          <a:p>
            <a:pPr indent="-317500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Near zero self-discharge current</a:t>
            </a:r>
          </a:p>
          <a:p>
            <a:pPr indent="-317500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about 100,000 recharge cycles</a:t>
            </a:r>
          </a:p>
          <a:p>
            <a:pPr indent="-317500" marL="91440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low internal resistance, so it can be charged by a very low-current source</a:t>
            </a:r>
          </a:p>
        </p:txBody>
      </p:sp>
      <p:sp>
        <p:nvSpPr>
          <p:cNvPr name="Shape 259" id="259"/>
          <p:cNvSpPr/>
          <p:nvPr/>
        </p:nvSpPr>
        <p:spPr>
          <a:xfrm>
            <a:off y="3088734" x="6815882"/>
            <a:ext cy="1641640" cx="21367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63" id="2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4" id="264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-US"/>
              <a:t>Supercapacitors</a:t>
            </a:r>
          </a:p>
        </p:txBody>
      </p:sp>
      <p:sp>
        <p:nvSpPr>
          <p:cNvPr name="Shape 265" id="265"/>
          <p:cNvSpPr txBox="1"/>
          <p:nvPr>
            <p:ph type="body" idx="1"/>
          </p:nvPr>
        </p:nvSpPr>
        <p:spPr>
          <a:xfrm>
            <a:off y="661750" x="914400"/>
            <a:ext cy="4876799" cx="73152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Another name for an electric double-layer capacitor (EDLC)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Usually used for energy storage rather than in a circuit</a:t>
            </a:r>
          </a:p>
          <a:p>
            <a:pPr indent="-317500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Much higher energy density than regular capacitors </a:t>
            </a:r>
          </a:p>
          <a:p>
            <a:pPr indent="-317500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An EDLC has several orders of magnitude larger capacitance than a similar sized regular capacitor</a:t>
            </a:r>
          </a:p>
          <a:p>
            <a:pPr indent="-317500" marL="914400" rtl="0" lvl="1"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Can only withstand low voltages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Energy density is only around 1/10 that of a conventional battery </a:t>
            </a:r>
          </a:p>
          <a:p>
            <a:r>
              <a:t/>
            </a:r>
          </a:p>
          <a:p>
            <a:pPr indent="-317500" marL="457200" rtl="0" lv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Power density is generally 10 to 100 times greater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/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1600" b="1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</a:p>
        </p:txBody>
      </p:sp>
      <p:sp>
        <p:nvSpPr>
          <p:cNvPr name="Shape 74" id="74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/>
              <a:t>Why are Energy Harvesting Devices Important?</a:t>
            </a:r>
          </a:p>
        </p:txBody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20833"/>
              <a:buFont typeface="Arial"/>
              <a:buChar char="•"/>
            </a:pPr>
            <a:r>
              <a:rPr lang="en-US" sz="2000"/>
              <a:t> </a:t>
            </a:r>
            <a:r>
              <a:rPr lang="en-US"/>
              <a:t>Wireless Sensor Networks</a:t>
            </a:r>
          </a:p>
          <a:p>
            <a:pPr indent="-301625" marR="0" algn="l" marL="74295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/>
              <a:t>Autonomous sensors monitoring physical or environmental conditions</a:t>
            </a:r>
          </a:p>
          <a:p>
            <a:pPr indent="-301625" marR="0" algn="l" marL="74295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/>
              <a:t>Pass data through network back to a main location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76" id="76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name="Shape 77" id="77"/>
          <p:cNvSpPr/>
          <p:nvPr/>
        </p:nvSpPr>
        <p:spPr>
          <a:xfrm>
            <a:off y="3002050" x="2014537"/>
            <a:ext cy="2400300" cx="51149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69" id="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0" id="270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-US"/>
              <a:t>References</a:t>
            </a:r>
          </a:p>
        </p:txBody>
      </p:sp>
      <p:sp>
        <p:nvSpPr>
          <p:cNvPr name="Shape 271" id="271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/>
              <a:t>http://www.ti.com/ww/en/apps/energy-harvesting/index.shtml?DCMP=MSP430_Energy&amp;HQS=Other+OT+430energy</a:t>
            </a:r>
          </a:p>
          <a:p>
            <a:pPr rtl="0" lvl="0">
              <a:buNone/>
            </a:pPr>
            <a:r>
              <a:rPr lang="en-US"/>
              <a:t>http://www.infinitepowersolutions.com/images/stories/downloads/controlled_documents/DS1012.pdf</a:t>
            </a:r>
          </a:p>
          <a:p>
            <a:pPr rtl="0" lvl="0">
              <a:buNone/>
            </a:pPr>
            <a:r>
              <a:rPr lang="en-US"/>
              <a:t>http://www.digikey.com/us/en/techzone/energy-harvesting/resources/articles/storage-battery-solutions.html</a:t>
            </a:r>
          </a:p>
          <a:p>
            <a:pPr rtl="0" lvl="0">
              <a:buNone/>
            </a:pPr>
            <a:r>
              <a:rPr lang="en-US"/>
              <a:t>http://cds.linear.com/docs/Datasheet/3108fb.pdf</a:t>
            </a:r>
          </a:p>
          <a:p>
            <a:pPr>
              <a:buNone/>
            </a:pPr>
            <a:r>
              <a:rPr lang="en-US"/>
              <a:t>http://cds.linear.com/docs/Datasheet/35881fa.pdf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75" id="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6" id="27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/>
              <a:t>References</a:t>
            </a:r>
          </a:p>
        </p:txBody>
      </p:sp>
      <p:sp>
        <p:nvSpPr>
          <p:cNvPr name="Shape 277" id="277"/>
          <p:cNvSpPr txBox="1"/>
          <p:nvPr>
            <p:ph type="body" idx="1"/>
          </p:nvPr>
        </p:nvSpPr>
        <p:spPr>
          <a:xfrm>
            <a:off y="990600" x="914400"/>
            <a:ext cy="4876799" cx="73152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http://www.ti.com/product/bq25504</a:t>
            </a:r>
          </a:p>
          <a:p>
            <a:pPr rtl="0" lvl="0">
              <a:buNone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http://www.linear.com/product/LTC3108</a:t>
            </a:r>
          </a:p>
          <a:p>
            <a:pPr rtl="0" lvl="0"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http://www.linear.com/product/LTC3109</a:t>
            </a:r>
          </a:p>
          <a:p>
            <a:pPr rtl="0" lvl="0">
              <a:buNone/>
            </a:pPr>
            <a:r>
              <a:rPr lang="en-US" sz="1800" u="sng">
                <a:solidFill>
                  <a:schemeClr val="hlink"/>
                </a:solidFill>
                <a:hlinkClick r:id="rId6"/>
              </a:rPr>
              <a:t>http://www.linear.com/product/LTC3588-1</a:t>
            </a:r>
          </a:p>
          <a:p>
            <a:pPr rtl="0" lvl="0">
              <a:buNone/>
            </a:pPr>
            <a:r>
              <a:rPr lang="en-US" sz="1800" u="sng">
                <a:solidFill>
                  <a:schemeClr val="hlink"/>
                </a:solidFill>
                <a:hlinkClick r:id="rId7"/>
              </a:rPr>
              <a:t>http://www.maximintegrated.com/datasheet/index.mvp/id/7183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 txBox="1"/>
          <p:nvPr/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1600" b="1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</a:p>
        </p:txBody>
      </p:sp>
      <p:sp>
        <p:nvSpPr>
          <p:cNvPr name="Shape 83" id="83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/>
              <a:t>Uses for Wireless Sensor Networks</a:t>
            </a:r>
          </a:p>
        </p:txBody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Air Quality Monitoring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Forest Fire Detection 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Landslide Detection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Machine Health Monitoring 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Sense when machines need to be serviced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Water Quality Monitoring 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Monitoring Soil for Agriculture 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Structural Monitoring </a:t>
            </a:r>
          </a:p>
          <a:p>
            <a:pPr indent="-317500" marR="0" algn="l" marL="914400" rtl="0" lv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Courier New"/>
              <a:buChar char="o"/>
            </a:pPr>
            <a:r>
              <a:rPr lang="en-US"/>
              <a:t>Checking loads and vibration on bridges</a:t>
            </a:r>
          </a:p>
          <a:p>
            <a:pPr indent="-317500" marR="0" algn="l" marL="457200" rtl="0" lv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/>
              <a:t>Home Monitoring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85" id="85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-US"/>
              <a:t>Energy harvesting as part of a system</a:t>
            </a:r>
          </a:p>
        </p:txBody>
      </p:sp>
      <p:sp>
        <p:nvSpPr>
          <p:cNvPr name="Shape 91" id="91"/>
          <p:cNvSpPr/>
          <p:nvPr/>
        </p:nvSpPr>
        <p:spPr>
          <a:xfrm>
            <a:off y="1795000" x="607685"/>
            <a:ext cy="4161149" cx="79286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/>
              <a:t>Energy harvesting as part of a system</a:t>
            </a:r>
          </a:p>
        </p:txBody>
      </p:sp>
      <p:sp>
        <p:nvSpPr>
          <p:cNvPr name="Shape 97" id="97"/>
          <p:cNvSpPr/>
          <p:nvPr/>
        </p:nvSpPr>
        <p:spPr>
          <a:xfrm>
            <a:off y="1795000" x="607685"/>
            <a:ext cy="4161149" cx="79286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98" id="98"/>
          <p:cNvSpPr/>
          <p:nvPr/>
        </p:nvSpPr>
        <p:spPr>
          <a:xfrm>
            <a:off y="1683357" x="350875"/>
            <a:ext cy="3094199" cx="4417799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 txBox="1"/>
          <p:nvPr>
            <p:ph type="title"/>
          </p:nvPr>
        </p:nvSpPr>
        <p:spPr>
          <a:xfrm>
            <a:off y="76200" x="169861"/>
            <a:ext cy="914400" cx="8880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-US"/>
              <a:t>Energy harvesting as part of a system</a:t>
            </a:r>
          </a:p>
        </p:txBody>
      </p:sp>
      <p:sp>
        <p:nvSpPr>
          <p:cNvPr name="Shape 104" id="104"/>
          <p:cNvSpPr/>
          <p:nvPr/>
        </p:nvSpPr>
        <p:spPr>
          <a:xfrm>
            <a:off y="1795000" x="607685"/>
            <a:ext cy="4161149" cx="79286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05" id="105"/>
          <p:cNvSpPr/>
          <p:nvPr/>
        </p:nvSpPr>
        <p:spPr>
          <a:xfrm>
            <a:off y="2129930" x="350875"/>
            <a:ext cy="2647499" cx="22806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 txBox="1"/>
          <p:nvPr/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i="0" baseline="0" strike="noStrike" sz="1600" b="1" cap="none" u="none">
                <a:solidFill>
                  <a:schemeClr val="folHlink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</a:p>
        </p:txBody>
      </p:sp>
      <p:sp>
        <p:nvSpPr>
          <p:cNvPr name="Shape 111" id="111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/>
              <a:t>Energy Sources</a:t>
            </a:r>
          </a:p>
        </p:txBody>
      </p:sp>
      <p:sp>
        <p:nvSpPr>
          <p:cNvPr name="Shape 112" id="112"/>
          <p:cNvSpPr txBox="1"/>
          <p:nvPr>
            <p:ph type="body" idx="1"/>
          </p:nvPr>
        </p:nvSpPr>
        <p:spPr>
          <a:xfrm>
            <a:off y="990600" x="533400"/>
            <a:ext cy="5410200" cx="813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L="0" rtl="0" lvl="0">
              <a:buClr>
                <a:schemeClr val="dk1"/>
              </a:buClr>
              <a:buSzPct val="120833"/>
              <a:buFont typeface="Arial"/>
              <a:buChar char="•"/>
            </a:pPr>
            <a:r>
              <a:rPr lang="en-US" sz="2000"/>
              <a:t>
</a:t>
            </a:r>
            <a:r>
              <a:rPr lang="en-US">
                <a:solidFill>
                  <a:srgbClr val="000000"/>
                </a:solidFill>
              </a:rPr>
              <a:t>Piezoelectric</a:t>
            </a:r>
          </a:p>
          <a:p>
            <a:r>
              <a:t/>
            </a:r>
          </a:p>
          <a:p>
            <a:pPr indent="0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Thermoelectric</a:t>
            </a:r>
          </a:p>
          <a:p>
            <a:r>
              <a:t/>
            </a:r>
          </a:p>
          <a:p>
            <a:pPr indent="0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/>
              <a:t>Solar</a:t>
            </a:r>
          </a:p>
        </p:txBody>
      </p:sp>
      <p:sp>
        <p:nvSpPr>
          <p:cNvPr name="Shape 113" id="113"/>
          <p:cNvSpPr txBox="1"/>
          <p:nvPr>
            <p:ph type="sldNum" idx="12"/>
          </p:nvPr>
        </p:nvSpPr>
        <p:spPr>
          <a:xfrm>
            <a:off y="6538912" x="630555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name="Shape 114" id="114"/>
          <p:cNvSpPr/>
          <p:nvPr/>
        </p:nvSpPr>
        <p:spPr>
          <a:xfrm>
            <a:off y="1149012" x="3990150"/>
            <a:ext cy="1876425" cx="2095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15" id="115"/>
          <p:cNvSpPr/>
          <p:nvPr/>
        </p:nvSpPr>
        <p:spPr>
          <a:xfrm>
            <a:off y="3418140" x="4323525"/>
            <a:ext cy="3058859" cx="407503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116" id="116"/>
          <p:cNvSpPr/>
          <p:nvPr/>
        </p:nvSpPr>
        <p:spPr>
          <a:xfrm>
            <a:off y="3543300" x="832400"/>
            <a:ext cy="2857500" cx="2857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 txBox="1"/>
          <p:nvPr>
            <p:ph type="title"/>
          </p:nvPr>
        </p:nvSpPr>
        <p:spPr>
          <a:xfrm>
            <a:off y="76200" x="169861"/>
            <a:ext cy="914400" cx="88804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rebuchet MS"/>
              <a:buNone/>
            </a:pPr>
            <a:r>
              <a:rPr lang="en-US" i="0" baseline="0" strike="noStrike" sz="3000" b="1" cap="none" u="none">
                <a:solidFill>
                  <a:srgbClr val="000066"/>
                </a:solidFill>
                <a:latin typeface="Trebuchet MS"/>
                <a:ea typeface="Trebuchet MS"/>
                <a:cs typeface="Trebuchet MS"/>
                <a:sym typeface="Trebuchet MS"/>
              </a:rPr>
              <a:t>Piezoelectric Energ</a:t>
            </a:r>
            <a:r>
              <a:rPr lang="en-US" sz="3000"/>
              <a:t>y Harvesting</a:t>
            </a:r>
          </a:p>
        </p:txBody>
      </p:sp>
      <p:sp>
        <p:nvSpPr>
          <p:cNvPr name="Shape 122" id="122"/>
          <p:cNvSpPr txBox="1"/>
          <p:nvPr/>
        </p:nvSpPr>
        <p:spPr>
          <a:xfrm>
            <a:off y="907675" x="537875"/>
            <a:ext cy="5443499" cx="80427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latin typeface="Trebuchet MS"/>
                <a:ea typeface="Trebuchet MS"/>
                <a:cs typeface="Trebuchet MS"/>
                <a:sym typeface="Trebuchet MS"/>
              </a:rPr>
              <a:t>Uses materials, usually crystals, that accumulate charge under stress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317500" marL="457200" rtl="0" lv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latin typeface="Trebuchet MS"/>
                <a:ea typeface="Trebuchet MS"/>
                <a:cs typeface="Trebuchet MS"/>
                <a:sym typeface="Trebuchet MS"/>
              </a:rPr>
              <a:t>This can be used to convert movement into power</a:t>
            </a:r>
          </a:p>
          <a:p>
            <a:r>
              <a:t/>
            </a:r>
          </a:p>
          <a:p>
            <a:pPr indent="-317500" marL="457200" rtl="0" lv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latin typeface="Trebuchet MS"/>
                <a:ea typeface="Trebuchet MS"/>
                <a:cs typeface="Trebuchet MS"/>
                <a:sym typeface="Trebuchet MS"/>
              </a:rPr>
              <a:t>Can achieve power conversion efficiency of nearly 90%</a:t>
            </a:r>
          </a:p>
        </p:txBody>
      </p:sp>
      <p:sp>
        <p:nvSpPr>
          <p:cNvPr name="Shape 123" id="123"/>
          <p:cNvSpPr/>
          <p:nvPr/>
        </p:nvSpPr>
        <p:spPr>
          <a:xfrm>
            <a:off y="2000700" x="2518378"/>
            <a:ext cy="1921869" cx="37154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