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Default Extension="wmv" ContentType="video/unknown"/>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diagrams/quickStyle1.xml" ContentType="application/vnd.openxmlformats-officedocument.drawingml.diagramStyl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ppt/diagrams/data1.xml" ContentType="application/vnd.openxmlformats-officedocument.drawingml.diagramData+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Lst>
  <p:notesMasterIdLst>
    <p:notesMasterId r:id="rId47"/>
  </p:notesMasterIdLst>
  <p:handoutMasterIdLst>
    <p:handoutMasterId r:id="rId48"/>
  </p:handoutMasterIdLst>
  <p:sldIdLst>
    <p:sldId id="350" r:id="rId5"/>
    <p:sldId id="445" r:id="rId6"/>
    <p:sldId id="444" r:id="rId7"/>
    <p:sldId id="262" r:id="rId8"/>
    <p:sldId id="354" r:id="rId9"/>
    <p:sldId id="353" r:id="rId10"/>
    <p:sldId id="308" r:id="rId11"/>
    <p:sldId id="333" r:id="rId12"/>
    <p:sldId id="334" r:id="rId13"/>
    <p:sldId id="424" r:id="rId14"/>
    <p:sldId id="406" r:id="rId15"/>
    <p:sldId id="411" r:id="rId16"/>
    <p:sldId id="409" r:id="rId17"/>
    <p:sldId id="428" r:id="rId18"/>
    <p:sldId id="416" r:id="rId19"/>
    <p:sldId id="417" r:id="rId20"/>
    <p:sldId id="418" r:id="rId21"/>
    <p:sldId id="419" r:id="rId22"/>
    <p:sldId id="420" r:id="rId23"/>
    <p:sldId id="421" r:id="rId24"/>
    <p:sldId id="423" r:id="rId25"/>
    <p:sldId id="391" r:id="rId26"/>
    <p:sldId id="426" r:id="rId27"/>
    <p:sldId id="429" r:id="rId28"/>
    <p:sldId id="430" r:id="rId29"/>
    <p:sldId id="431" r:id="rId30"/>
    <p:sldId id="432" r:id="rId31"/>
    <p:sldId id="433" r:id="rId32"/>
    <p:sldId id="434" r:id="rId33"/>
    <p:sldId id="435" r:id="rId34"/>
    <p:sldId id="440" r:id="rId35"/>
    <p:sldId id="437" r:id="rId36"/>
    <p:sldId id="438" r:id="rId37"/>
    <p:sldId id="439" r:id="rId38"/>
    <p:sldId id="441" r:id="rId39"/>
    <p:sldId id="443" r:id="rId40"/>
    <p:sldId id="332" r:id="rId41"/>
    <p:sldId id="446" r:id="rId42"/>
    <p:sldId id="447" r:id="rId43"/>
    <p:sldId id="448" r:id="rId44"/>
    <p:sldId id="330" r:id="rId45"/>
    <p:sldId id="316" r:id="rId46"/>
  </p:sldIdLst>
  <p:sldSz cx="9144000" cy="6858000" type="screen4x3"/>
  <p:notesSz cx="6743700" cy="9880600"/>
  <p:defaultTextStyle>
    <a:defPPr>
      <a:defRPr lang="en-US"/>
    </a:defPPr>
    <a:lvl1pPr algn="ctr" rtl="0" fontAlgn="base">
      <a:spcBef>
        <a:spcPct val="0"/>
      </a:spcBef>
      <a:spcAft>
        <a:spcPct val="0"/>
      </a:spcAft>
      <a:defRPr sz="1400" b="1" kern="1200">
        <a:solidFill>
          <a:srgbClr val="000000"/>
        </a:solidFill>
        <a:latin typeface="Arial" pitchFamily="34" charset="0"/>
        <a:ea typeface="MS PGothic" pitchFamily="34" charset="-128"/>
        <a:cs typeface="+mn-cs"/>
      </a:defRPr>
    </a:lvl1pPr>
    <a:lvl2pPr marL="457200" algn="ctr" rtl="0" fontAlgn="base">
      <a:spcBef>
        <a:spcPct val="0"/>
      </a:spcBef>
      <a:spcAft>
        <a:spcPct val="0"/>
      </a:spcAft>
      <a:defRPr sz="1400" b="1" kern="1200">
        <a:solidFill>
          <a:srgbClr val="000000"/>
        </a:solidFill>
        <a:latin typeface="Arial" pitchFamily="34" charset="0"/>
        <a:ea typeface="MS PGothic" pitchFamily="34" charset="-128"/>
        <a:cs typeface="+mn-cs"/>
      </a:defRPr>
    </a:lvl2pPr>
    <a:lvl3pPr marL="914400" algn="ctr" rtl="0" fontAlgn="base">
      <a:spcBef>
        <a:spcPct val="0"/>
      </a:spcBef>
      <a:spcAft>
        <a:spcPct val="0"/>
      </a:spcAft>
      <a:defRPr sz="1400" b="1" kern="1200">
        <a:solidFill>
          <a:srgbClr val="000000"/>
        </a:solidFill>
        <a:latin typeface="Arial" pitchFamily="34" charset="0"/>
        <a:ea typeface="MS PGothic" pitchFamily="34" charset="-128"/>
        <a:cs typeface="+mn-cs"/>
      </a:defRPr>
    </a:lvl3pPr>
    <a:lvl4pPr marL="1371600" algn="ctr" rtl="0" fontAlgn="base">
      <a:spcBef>
        <a:spcPct val="0"/>
      </a:spcBef>
      <a:spcAft>
        <a:spcPct val="0"/>
      </a:spcAft>
      <a:defRPr sz="1400" b="1" kern="1200">
        <a:solidFill>
          <a:srgbClr val="000000"/>
        </a:solidFill>
        <a:latin typeface="Arial" pitchFamily="34" charset="0"/>
        <a:ea typeface="MS PGothic" pitchFamily="34" charset="-128"/>
        <a:cs typeface="+mn-cs"/>
      </a:defRPr>
    </a:lvl4pPr>
    <a:lvl5pPr marL="1828800" algn="ctr" rtl="0" fontAlgn="base">
      <a:spcBef>
        <a:spcPct val="0"/>
      </a:spcBef>
      <a:spcAft>
        <a:spcPct val="0"/>
      </a:spcAft>
      <a:defRPr sz="1400" b="1" kern="1200">
        <a:solidFill>
          <a:srgbClr val="000000"/>
        </a:solidFill>
        <a:latin typeface="Arial" pitchFamily="34" charset="0"/>
        <a:ea typeface="MS PGothic" pitchFamily="34" charset="-128"/>
        <a:cs typeface="+mn-cs"/>
      </a:defRPr>
    </a:lvl5pPr>
    <a:lvl6pPr marL="2286000" algn="l" defTabSz="914400" rtl="0" eaLnBrk="1" latinLnBrk="0" hangingPunct="1">
      <a:defRPr sz="1400" b="1" kern="1200">
        <a:solidFill>
          <a:srgbClr val="000000"/>
        </a:solidFill>
        <a:latin typeface="Arial" pitchFamily="34" charset="0"/>
        <a:ea typeface="MS PGothic" pitchFamily="34" charset="-128"/>
        <a:cs typeface="+mn-cs"/>
      </a:defRPr>
    </a:lvl6pPr>
    <a:lvl7pPr marL="2743200" algn="l" defTabSz="914400" rtl="0" eaLnBrk="1" latinLnBrk="0" hangingPunct="1">
      <a:defRPr sz="1400" b="1" kern="1200">
        <a:solidFill>
          <a:srgbClr val="000000"/>
        </a:solidFill>
        <a:latin typeface="Arial" pitchFamily="34" charset="0"/>
        <a:ea typeface="MS PGothic" pitchFamily="34" charset="-128"/>
        <a:cs typeface="+mn-cs"/>
      </a:defRPr>
    </a:lvl7pPr>
    <a:lvl8pPr marL="3200400" algn="l" defTabSz="914400" rtl="0" eaLnBrk="1" latinLnBrk="0" hangingPunct="1">
      <a:defRPr sz="1400" b="1" kern="1200">
        <a:solidFill>
          <a:srgbClr val="000000"/>
        </a:solidFill>
        <a:latin typeface="Arial" pitchFamily="34" charset="0"/>
        <a:ea typeface="MS PGothic" pitchFamily="34" charset="-128"/>
        <a:cs typeface="+mn-cs"/>
      </a:defRPr>
    </a:lvl8pPr>
    <a:lvl9pPr marL="3657600" algn="l" defTabSz="914400" rtl="0" eaLnBrk="1" latinLnBrk="0" hangingPunct="1">
      <a:defRPr sz="1400" b="1" kern="1200">
        <a:solidFill>
          <a:srgbClr val="000000"/>
        </a:solidFill>
        <a:latin typeface="Arial"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0A3"/>
    <a:srgbClr val="D6E4EE"/>
    <a:srgbClr val="CCEECC"/>
    <a:srgbClr val="FFCDCD"/>
    <a:srgbClr val="FF3399"/>
    <a:srgbClr val="9A8B7C"/>
    <a:srgbClr val="000000"/>
    <a:srgbClr val="95BAC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8" autoAdjust="0"/>
    <p:restoredTop sz="79014" autoAdjust="0"/>
  </p:normalViewPr>
  <p:slideViewPr>
    <p:cSldViewPr snapToGrid="0">
      <p:cViewPr varScale="1">
        <p:scale>
          <a:sx n="75" d="100"/>
          <a:sy n="75" d="100"/>
        </p:scale>
        <p:origin x="-172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970"/>
    </p:cViewPr>
  </p:sorterViewPr>
  <p:notesViewPr>
    <p:cSldViewPr snapToGrid="0">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rende01\Desktop\resul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rende01\Desktop\resul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rende01\Desktop\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GB"/>
  <c:chart>
    <c:title>
      <c:layout/>
    </c:title>
    <c:plotArea>
      <c:layout/>
      <c:lineChart>
        <c:grouping val="standard"/>
        <c:ser>
          <c:idx val="0"/>
          <c:order val="0"/>
          <c:tx>
            <c:strRef>
              <c:f>Blad2!$B$1</c:f>
              <c:strCache>
                <c:ptCount val="1"/>
                <c:pt idx="0">
                  <c:v>Read accesses</c:v>
                </c:pt>
              </c:strCache>
            </c:strRef>
          </c:tx>
          <c:cat>
            <c:numRef>
              <c:f>Blad2!$A$2:$A$157</c:f>
              <c:numCache>
                <c:formatCode>General</c:formatCode>
                <c:ptCount val="156"/>
                <c:pt idx="0">
                  <c:v>0.1</c:v>
                </c:pt>
                <c:pt idx="1">
                  <c:v>0.2</c:v>
                </c:pt>
                <c:pt idx="2">
                  <c:v>0.3000000000000001</c:v>
                </c:pt>
                <c:pt idx="3">
                  <c:v>0.4</c:v>
                </c:pt>
                <c:pt idx="4">
                  <c:v>0.5</c:v>
                </c:pt>
                <c:pt idx="5">
                  <c:v>0.6000000000000002</c:v>
                </c:pt>
                <c:pt idx="6">
                  <c:v>0.70000000000000018</c:v>
                </c:pt>
                <c:pt idx="7">
                  <c:v>0.8</c:v>
                </c:pt>
                <c:pt idx="8">
                  <c:v>0.9</c:v>
                </c:pt>
                <c:pt idx="9">
                  <c:v>1</c:v>
                </c:pt>
                <c:pt idx="10">
                  <c:v>1.1000000000000001</c:v>
                </c:pt>
                <c:pt idx="11">
                  <c:v>1.2</c:v>
                </c:pt>
                <c:pt idx="12">
                  <c:v>1.3</c:v>
                </c:pt>
                <c:pt idx="13">
                  <c:v>1.4</c:v>
                </c:pt>
                <c:pt idx="14">
                  <c:v>1.5</c:v>
                </c:pt>
                <c:pt idx="15">
                  <c:v>1.6</c:v>
                </c:pt>
                <c:pt idx="16">
                  <c:v>1.7000000000000002</c:v>
                </c:pt>
                <c:pt idx="17">
                  <c:v>1.8</c:v>
                </c:pt>
                <c:pt idx="18">
                  <c:v>1.9000000000000001</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c:v>
                </c:pt>
                <c:pt idx="73">
                  <c:v>7.4</c:v>
                </c:pt>
                <c:pt idx="74">
                  <c:v>7.5</c:v>
                </c:pt>
                <c:pt idx="75">
                  <c:v>7.6</c:v>
                </c:pt>
                <c:pt idx="76">
                  <c:v>7.7</c:v>
                </c:pt>
                <c:pt idx="77">
                  <c:v>7.8</c:v>
                </c:pt>
                <c:pt idx="78">
                  <c:v>7.9</c:v>
                </c:pt>
                <c:pt idx="79">
                  <c:v>8</c:v>
                </c:pt>
                <c:pt idx="80">
                  <c:v>8.1</c:v>
                </c:pt>
                <c:pt idx="81">
                  <c:v>8.2000000000000011</c:v>
                </c:pt>
                <c:pt idx="82">
                  <c:v>8.3000000000000007</c:v>
                </c:pt>
                <c:pt idx="83">
                  <c:v>8.4</c:v>
                </c:pt>
                <c:pt idx="84">
                  <c:v>8.5</c:v>
                </c:pt>
                <c:pt idx="85">
                  <c:v>8.6</c:v>
                </c:pt>
                <c:pt idx="86">
                  <c:v>8.7000000000000011</c:v>
                </c:pt>
                <c:pt idx="87">
                  <c:v>8.8000000000000007</c:v>
                </c:pt>
                <c:pt idx="88">
                  <c:v>8.9</c:v>
                </c:pt>
                <c:pt idx="89">
                  <c:v>9</c:v>
                </c:pt>
                <c:pt idx="90">
                  <c:v>9.1</c:v>
                </c:pt>
                <c:pt idx="91">
                  <c:v>9.2000000000000011</c:v>
                </c:pt>
                <c:pt idx="92">
                  <c:v>9.3000000000000007</c:v>
                </c:pt>
                <c:pt idx="93">
                  <c:v>9.4</c:v>
                </c:pt>
                <c:pt idx="94">
                  <c:v>9.5</c:v>
                </c:pt>
                <c:pt idx="95">
                  <c:v>9.6</c:v>
                </c:pt>
                <c:pt idx="96">
                  <c:v>9.7000000000000011</c:v>
                </c:pt>
                <c:pt idx="97">
                  <c:v>9.8000000000000007</c:v>
                </c:pt>
                <c:pt idx="98">
                  <c:v>9.9</c:v>
                </c:pt>
                <c:pt idx="99">
                  <c:v>10</c:v>
                </c:pt>
                <c:pt idx="100">
                  <c:v>10.1</c:v>
                </c:pt>
                <c:pt idx="101">
                  <c:v>10.200000000000001</c:v>
                </c:pt>
                <c:pt idx="102">
                  <c:v>10.3</c:v>
                </c:pt>
                <c:pt idx="103">
                  <c:v>10.4</c:v>
                </c:pt>
                <c:pt idx="104">
                  <c:v>10.5</c:v>
                </c:pt>
                <c:pt idx="105">
                  <c:v>10.6</c:v>
                </c:pt>
                <c:pt idx="106">
                  <c:v>10.7</c:v>
                </c:pt>
                <c:pt idx="107">
                  <c:v>10.8</c:v>
                </c:pt>
                <c:pt idx="108">
                  <c:v>10.9</c:v>
                </c:pt>
                <c:pt idx="109">
                  <c:v>11</c:v>
                </c:pt>
                <c:pt idx="110">
                  <c:v>11.1</c:v>
                </c:pt>
                <c:pt idx="111">
                  <c:v>11.2</c:v>
                </c:pt>
                <c:pt idx="112">
                  <c:v>11.3</c:v>
                </c:pt>
                <c:pt idx="113">
                  <c:v>11.4</c:v>
                </c:pt>
                <c:pt idx="114">
                  <c:v>11.5</c:v>
                </c:pt>
                <c:pt idx="115">
                  <c:v>11.6</c:v>
                </c:pt>
                <c:pt idx="116">
                  <c:v>11.7</c:v>
                </c:pt>
                <c:pt idx="117">
                  <c:v>11.8</c:v>
                </c:pt>
                <c:pt idx="118">
                  <c:v>11.9</c:v>
                </c:pt>
                <c:pt idx="119">
                  <c:v>12</c:v>
                </c:pt>
                <c:pt idx="120">
                  <c:v>12.1</c:v>
                </c:pt>
                <c:pt idx="121">
                  <c:v>12.2</c:v>
                </c:pt>
                <c:pt idx="122">
                  <c:v>12.3</c:v>
                </c:pt>
                <c:pt idx="123">
                  <c:v>12.4</c:v>
                </c:pt>
                <c:pt idx="124">
                  <c:v>12.5</c:v>
                </c:pt>
                <c:pt idx="125">
                  <c:v>12.6</c:v>
                </c:pt>
                <c:pt idx="126">
                  <c:v>12.7</c:v>
                </c:pt>
                <c:pt idx="127">
                  <c:v>12.8</c:v>
                </c:pt>
                <c:pt idx="128">
                  <c:v>12.9</c:v>
                </c:pt>
                <c:pt idx="129">
                  <c:v>13</c:v>
                </c:pt>
                <c:pt idx="130">
                  <c:v>13.1</c:v>
                </c:pt>
                <c:pt idx="131">
                  <c:v>13.2</c:v>
                </c:pt>
                <c:pt idx="132">
                  <c:v>13.3</c:v>
                </c:pt>
                <c:pt idx="133">
                  <c:v>13.4</c:v>
                </c:pt>
                <c:pt idx="134">
                  <c:v>13.5</c:v>
                </c:pt>
                <c:pt idx="135">
                  <c:v>13.6</c:v>
                </c:pt>
                <c:pt idx="136">
                  <c:v>13.7</c:v>
                </c:pt>
                <c:pt idx="137">
                  <c:v>13.8</c:v>
                </c:pt>
                <c:pt idx="138">
                  <c:v>13.9</c:v>
                </c:pt>
                <c:pt idx="139">
                  <c:v>14</c:v>
                </c:pt>
                <c:pt idx="140">
                  <c:v>14.1</c:v>
                </c:pt>
                <c:pt idx="141">
                  <c:v>14.2</c:v>
                </c:pt>
                <c:pt idx="142">
                  <c:v>14.3</c:v>
                </c:pt>
                <c:pt idx="143">
                  <c:v>14.4</c:v>
                </c:pt>
                <c:pt idx="144">
                  <c:v>14.5</c:v>
                </c:pt>
                <c:pt idx="145">
                  <c:v>14.6</c:v>
                </c:pt>
                <c:pt idx="146">
                  <c:v>14.7</c:v>
                </c:pt>
                <c:pt idx="147">
                  <c:v>14.8</c:v>
                </c:pt>
                <c:pt idx="148">
                  <c:v>14.9</c:v>
                </c:pt>
                <c:pt idx="149">
                  <c:v>15</c:v>
                </c:pt>
                <c:pt idx="150">
                  <c:v>15.1</c:v>
                </c:pt>
                <c:pt idx="151">
                  <c:v>15.2</c:v>
                </c:pt>
                <c:pt idx="152">
                  <c:v>15.3</c:v>
                </c:pt>
                <c:pt idx="153">
                  <c:v>15.4</c:v>
                </c:pt>
                <c:pt idx="154">
                  <c:v>15.5</c:v>
                </c:pt>
                <c:pt idx="155">
                  <c:v>15.6</c:v>
                </c:pt>
              </c:numCache>
            </c:numRef>
          </c:cat>
          <c:val>
            <c:numRef>
              <c:f>Blad2!$B$2:$B$157</c:f>
              <c:numCache>
                <c:formatCode>General</c:formatCode>
                <c:ptCount val="156"/>
                <c:pt idx="0">
                  <c:v>4096</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9216</c:v>
                </c:pt>
                <c:pt idx="23">
                  <c:v>234496</c:v>
                </c:pt>
                <c:pt idx="24">
                  <c:v>8585216</c:v>
                </c:pt>
                <c:pt idx="25">
                  <c:v>7680000</c:v>
                </c:pt>
                <c:pt idx="26">
                  <c:v>6856704</c:v>
                </c:pt>
                <c:pt idx="27">
                  <c:v>3899391.9999999991</c:v>
                </c:pt>
                <c:pt idx="28">
                  <c:v>2486271.9999999991</c:v>
                </c:pt>
                <c:pt idx="29">
                  <c:v>2592767.9999999991</c:v>
                </c:pt>
                <c:pt idx="30">
                  <c:v>151552</c:v>
                </c:pt>
                <c:pt idx="31">
                  <c:v>0</c:v>
                </c:pt>
                <c:pt idx="32">
                  <c:v>0</c:v>
                </c:pt>
                <c:pt idx="33">
                  <c:v>0</c:v>
                </c:pt>
                <c:pt idx="34">
                  <c:v>483328</c:v>
                </c:pt>
                <c:pt idx="35">
                  <c:v>0</c:v>
                </c:pt>
                <c:pt idx="36">
                  <c:v>393216</c:v>
                </c:pt>
                <c:pt idx="37">
                  <c:v>552960</c:v>
                </c:pt>
                <c:pt idx="38">
                  <c:v>1245184</c:v>
                </c:pt>
                <c:pt idx="39">
                  <c:v>430080</c:v>
                </c:pt>
                <c:pt idx="40">
                  <c:v>131072</c:v>
                </c:pt>
                <c:pt idx="41">
                  <c:v>7262208</c:v>
                </c:pt>
                <c:pt idx="42">
                  <c:v>4538368.0000000009</c:v>
                </c:pt>
                <c:pt idx="43">
                  <c:v>4104191.9999999991</c:v>
                </c:pt>
                <c:pt idx="44">
                  <c:v>516096</c:v>
                </c:pt>
                <c:pt idx="45">
                  <c:v>544768</c:v>
                </c:pt>
                <c:pt idx="46">
                  <c:v>458752</c:v>
                </c:pt>
                <c:pt idx="47">
                  <c:v>1167360</c:v>
                </c:pt>
                <c:pt idx="48">
                  <c:v>749568</c:v>
                </c:pt>
                <c:pt idx="49">
                  <c:v>372736</c:v>
                </c:pt>
                <c:pt idx="50">
                  <c:v>421888</c:v>
                </c:pt>
                <c:pt idx="51">
                  <c:v>32768</c:v>
                </c:pt>
                <c:pt idx="52">
                  <c:v>1036288.0000000001</c:v>
                </c:pt>
                <c:pt idx="53">
                  <c:v>270336</c:v>
                </c:pt>
                <c:pt idx="54">
                  <c:v>12288</c:v>
                </c:pt>
                <c:pt idx="55">
                  <c:v>98304</c:v>
                </c:pt>
                <c:pt idx="56">
                  <c:v>638976</c:v>
                </c:pt>
                <c:pt idx="57">
                  <c:v>684032</c:v>
                </c:pt>
                <c:pt idx="58">
                  <c:v>2002944</c:v>
                </c:pt>
                <c:pt idx="59">
                  <c:v>823296</c:v>
                </c:pt>
                <c:pt idx="60">
                  <c:v>159744</c:v>
                </c:pt>
                <c:pt idx="61">
                  <c:v>0</c:v>
                </c:pt>
                <c:pt idx="62">
                  <c:v>0</c:v>
                </c:pt>
                <c:pt idx="63">
                  <c:v>0</c:v>
                </c:pt>
                <c:pt idx="64">
                  <c:v>0</c:v>
                </c:pt>
                <c:pt idx="65">
                  <c:v>0</c:v>
                </c:pt>
                <c:pt idx="66">
                  <c:v>0</c:v>
                </c:pt>
                <c:pt idx="67">
                  <c:v>0</c:v>
                </c:pt>
                <c:pt idx="68">
                  <c:v>0</c:v>
                </c:pt>
                <c:pt idx="69">
                  <c:v>0</c:v>
                </c:pt>
                <c:pt idx="70">
                  <c:v>0</c:v>
                </c:pt>
                <c:pt idx="71">
                  <c:v>0</c:v>
                </c:pt>
                <c:pt idx="72">
                  <c:v>0</c:v>
                </c:pt>
                <c:pt idx="73">
                  <c:v>0</c:v>
                </c:pt>
                <c:pt idx="74">
                  <c:v>4096</c:v>
                </c:pt>
                <c:pt idx="75">
                  <c:v>610304</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131072</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numCache>
            </c:numRef>
          </c:val>
        </c:ser>
        <c:marker val="1"/>
        <c:axId val="70798720"/>
        <c:axId val="71382528"/>
      </c:lineChart>
      <c:catAx>
        <c:axId val="70798720"/>
        <c:scaling>
          <c:orientation val="minMax"/>
        </c:scaling>
        <c:axPos val="b"/>
        <c:title>
          <c:tx>
            <c:rich>
              <a:bodyPr/>
              <a:lstStyle/>
              <a:p>
                <a:pPr>
                  <a:defRPr/>
                </a:pPr>
                <a:r>
                  <a:rPr lang="en-GB"/>
                  <a:t>Time in seconds</a:t>
                </a:r>
              </a:p>
            </c:rich>
          </c:tx>
          <c:layout/>
        </c:title>
        <c:numFmt formatCode="General" sourceLinked="1"/>
        <c:tickLblPos val="nextTo"/>
        <c:crossAx val="71382528"/>
        <c:crosses val="autoZero"/>
        <c:auto val="1"/>
        <c:lblAlgn val="ctr"/>
        <c:lblOffset val="100"/>
      </c:catAx>
      <c:valAx>
        <c:axId val="71382528"/>
        <c:scaling>
          <c:orientation val="minMax"/>
        </c:scaling>
        <c:axPos val="l"/>
        <c:majorGridlines/>
        <c:title>
          <c:tx>
            <c:rich>
              <a:bodyPr rot="-5400000" vert="horz"/>
              <a:lstStyle/>
              <a:p>
                <a:pPr>
                  <a:defRPr/>
                </a:pPr>
                <a:r>
                  <a:rPr lang="en-GB"/>
                  <a:t>Number</a:t>
                </a:r>
                <a:r>
                  <a:rPr lang="en-GB" baseline="0"/>
                  <a:t> of bytes transfered per 0.1s interval</a:t>
                </a:r>
                <a:endParaRPr lang="en-GB"/>
              </a:p>
            </c:rich>
          </c:tx>
          <c:layout/>
        </c:title>
        <c:numFmt formatCode="General" sourceLinked="1"/>
        <c:tickLblPos val="nextTo"/>
        <c:crossAx val="70798720"/>
        <c:crosses val="autoZero"/>
        <c:crossBetween val="between"/>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GB"/>
  <c:chart>
    <c:title>
      <c:layout/>
    </c:title>
    <c:plotArea>
      <c:layout/>
      <c:lineChart>
        <c:grouping val="standard"/>
        <c:ser>
          <c:idx val="1"/>
          <c:order val="0"/>
          <c:tx>
            <c:strRef>
              <c:f>Blad2!$E$1</c:f>
              <c:strCache>
                <c:ptCount val="1"/>
                <c:pt idx="0">
                  <c:v>Write accesses</c:v>
                </c:pt>
              </c:strCache>
            </c:strRef>
          </c:tx>
          <c:cat>
            <c:numRef>
              <c:f>Blad2!$A$2:$A$157</c:f>
              <c:numCache>
                <c:formatCode>General</c:formatCode>
                <c:ptCount val="156"/>
                <c:pt idx="0">
                  <c:v>0.1</c:v>
                </c:pt>
                <c:pt idx="1">
                  <c:v>0.2</c:v>
                </c:pt>
                <c:pt idx="2">
                  <c:v>0.3000000000000001</c:v>
                </c:pt>
                <c:pt idx="3">
                  <c:v>0.4</c:v>
                </c:pt>
                <c:pt idx="4">
                  <c:v>0.5</c:v>
                </c:pt>
                <c:pt idx="5">
                  <c:v>0.6000000000000002</c:v>
                </c:pt>
                <c:pt idx="6">
                  <c:v>0.70000000000000018</c:v>
                </c:pt>
                <c:pt idx="7">
                  <c:v>0.8</c:v>
                </c:pt>
                <c:pt idx="8">
                  <c:v>0.9</c:v>
                </c:pt>
                <c:pt idx="9">
                  <c:v>1</c:v>
                </c:pt>
                <c:pt idx="10">
                  <c:v>1.1000000000000001</c:v>
                </c:pt>
                <c:pt idx="11">
                  <c:v>1.2</c:v>
                </c:pt>
                <c:pt idx="12">
                  <c:v>1.3</c:v>
                </c:pt>
                <c:pt idx="13">
                  <c:v>1.4</c:v>
                </c:pt>
                <c:pt idx="14">
                  <c:v>1.5</c:v>
                </c:pt>
                <c:pt idx="15">
                  <c:v>1.6</c:v>
                </c:pt>
                <c:pt idx="16">
                  <c:v>1.7</c:v>
                </c:pt>
                <c:pt idx="17">
                  <c:v>1.8</c:v>
                </c:pt>
                <c:pt idx="18">
                  <c:v>1.9000000000000001</c:v>
                </c:pt>
                <c:pt idx="19">
                  <c:v>2</c:v>
                </c:pt>
                <c:pt idx="20">
                  <c:v>2.1</c:v>
                </c:pt>
                <c:pt idx="21">
                  <c:v>2.2000000000000002</c:v>
                </c:pt>
                <c:pt idx="22">
                  <c:v>2.2999999999999998</c:v>
                </c:pt>
                <c:pt idx="23">
                  <c:v>2.4</c:v>
                </c:pt>
                <c:pt idx="24">
                  <c:v>2.5</c:v>
                </c:pt>
                <c:pt idx="25">
                  <c:v>2.6</c:v>
                </c:pt>
                <c:pt idx="26">
                  <c:v>2.7</c:v>
                </c:pt>
                <c:pt idx="27">
                  <c:v>2.8</c:v>
                </c:pt>
                <c:pt idx="28">
                  <c:v>2.9</c:v>
                </c:pt>
                <c:pt idx="29">
                  <c:v>3</c:v>
                </c:pt>
                <c:pt idx="30">
                  <c:v>3.1</c:v>
                </c:pt>
                <c:pt idx="31">
                  <c:v>3.2</c:v>
                </c:pt>
                <c:pt idx="32">
                  <c:v>3.3</c:v>
                </c:pt>
                <c:pt idx="33">
                  <c:v>3.4</c:v>
                </c:pt>
                <c:pt idx="34">
                  <c:v>3.5</c:v>
                </c:pt>
                <c:pt idx="35">
                  <c:v>3.6</c:v>
                </c:pt>
                <c:pt idx="36">
                  <c:v>3.7</c:v>
                </c:pt>
                <c:pt idx="37">
                  <c:v>3.8</c:v>
                </c:pt>
                <c:pt idx="38">
                  <c:v>3.9</c:v>
                </c:pt>
                <c:pt idx="39">
                  <c:v>4</c:v>
                </c:pt>
                <c:pt idx="40">
                  <c:v>4.0999999999999996</c:v>
                </c:pt>
                <c:pt idx="41">
                  <c:v>4.2</c:v>
                </c:pt>
                <c:pt idx="42">
                  <c:v>4.3</c:v>
                </c:pt>
                <c:pt idx="43">
                  <c:v>4.4000000000000004</c:v>
                </c:pt>
                <c:pt idx="44">
                  <c:v>4.5</c:v>
                </c:pt>
                <c:pt idx="45">
                  <c:v>4.5999999999999996</c:v>
                </c:pt>
                <c:pt idx="46">
                  <c:v>4.7</c:v>
                </c:pt>
                <c:pt idx="47">
                  <c:v>4.8</c:v>
                </c:pt>
                <c:pt idx="48">
                  <c:v>4.9000000000000004</c:v>
                </c:pt>
                <c:pt idx="49">
                  <c:v>5</c:v>
                </c:pt>
                <c:pt idx="50">
                  <c:v>5.0999999999999996</c:v>
                </c:pt>
                <c:pt idx="51">
                  <c:v>5.2</c:v>
                </c:pt>
                <c:pt idx="52">
                  <c:v>5.3</c:v>
                </c:pt>
                <c:pt idx="53">
                  <c:v>5.4</c:v>
                </c:pt>
                <c:pt idx="54">
                  <c:v>5.5</c:v>
                </c:pt>
                <c:pt idx="55">
                  <c:v>5.6</c:v>
                </c:pt>
                <c:pt idx="56">
                  <c:v>5.7</c:v>
                </c:pt>
                <c:pt idx="57">
                  <c:v>5.8</c:v>
                </c:pt>
                <c:pt idx="58">
                  <c:v>5.9</c:v>
                </c:pt>
                <c:pt idx="59">
                  <c:v>6</c:v>
                </c:pt>
                <c:pt idx="60">
                  <c:v>6.1</c:v>
                </c:pt>
                <c:pt idx="61">
                  <c:v>6.2</c:v>
                </c:pt>
                <c:pt idx="62">
                  <c:v>6.3</c:v>
                </c:pt>
                <c:pt idx="63">
                  <c:v>6.4</c:v>
                </c:pt>
                <c:pt idx="64">
                  <c:v>6.5</c:v>
                </c:pt>
                <c:pt idx="65">
                  <c:v>6.6</c:v>
                </c:pt>
                <c:pt idx="66">
                  <c:v>6.7</c:v>
                </c:pt>
                <c:pt idx="67">
                  <c:v>6.8</c:v>
                </c:pt>
                <c:pt idx="68">
                  <c:v>6.9</c:v>
                </c:pt>
                <c:pt idx="69">
                  <c:v>7</c:v>
                </c:pt>
                <c:pt idx="70">
                  <c:v>7.1</c:v>
                </c:pt>
                <c:pt idx="71">
                  <c:v>7.2</c:v>
                </c:pt>
                <c:pt idx="72">
                  <c:v>7.3</c:v>
                </c:pt>
                <c:pt idx="73">
                  <c:v>7.4</c:v>
                </c:pt>
                <c:pt idx="74">
                  <c:v>7.5</c:v>
                </c:pt>
                <c:pt idx="75">
                  <c:v>7.6</c:v>
                </c:pt>
                <c:pt idx="76">
                  <c:v>7.7</c:v>
                </c:pt>
                <c:pt idx="77">
                  <c:v>7.8</c:v>
                </c:pt>
                <c:pt idx="78">
                  <c:v>7.9</c:v>
                </c:pt>
                <c:pt idx="79">
                  <c:v>8</c:v>
                </c:pt>
                <c:pt idx="80">
                  <c:v>8.1</c:v>
                </c:pt>
                <c:pt idx="81">
                  <c:v>8.2000000000000011</c:v>
                </c:pt>
                <c:pt idx="82">
                  <c:v>8.3000000000000007</c:v>
                </c:pt>
                <c:pt idx="83">
                  <c:v>8.4</c:v>
                </c:pt>
                <c:pt idx="84">
                  <c:v>8.5</c:v>
                </c:pt>
                <c:pt idx="85">
                  <c:v>8.6</c:v>
                </c:pt>
                <c:pt idx="86">
                  <c:v>8.7000000000000011</c:v>
                </c:pt>
                <c:pt idx="87">
                  <c:v>8.8000000000000007</c:v>
                </c:pt>
                <c:pt idx="88">
                  <c:v>8.9</c:v>
                </c:pt>
                <c:pt idx="89">
                  <c:v>9</c:v>
                </c:pt>
                <c:pt idx="90">
                  <c:v>9.1</c:v>
                </c:pt>
                <c:pt idx="91">
                  <c:v>9.2000000000000011</c:v>
                </c:pt>
                <c:pt idx="92">
                  <c:v>9.3000000000000007</c:v>
                </c:pt>
                <c:pt idx="93">
                  <c:v>9.4</c:v>
                </c:pt>
                <c:pt idx="94">
                  <c:v>9.5</c:v>
                </c:pt>
                <c:pt idx="95">
                  <c:v>9.6</c:v>
                </c:pt>
                <c:pt idx="96">
                  <c:v>9.7000000000000011</c:v>
                </c:pt>
                <c:pt idx="97">
                  <c:v>9.8000000000000007</c:v>
                </c:pt>
                <c:pt idx="98">
                  <c:v>9.9</c:v>
                </c:pt>
                <c:pt idx="99">
                  <c:v>10</c:v>
                </c:pt>
                <c:pt idx="100">
                  <c:v>10.1</c:v>
                </c:pt>
                <c:pt idx="101">
                  <c:v>10.200000000000001</c:v>
                </c:pt>
                <c:pt idx="102">
                  <c:v>10.3</c:v>
                </c:pt>
                <c:pt idx="103">
                  <c:v>10.4</c:v>
                </c:pt>
                <c:pt idx="104">
                  <c:v>10.5</c:v>
                </c:pt>
                <c:pt idx="105">
                  <c:v>10.6</c:v>
                </c:pt>
                <c:pt idx="106">
                  <c:v>10.7</c:v>
                </c:pt>
                <c:pt idx="107">
                  <c:v>10.8</c:v>
                </c:pt>
                <c:pt idx="108">
                  <c:v>10.9</c:v>
                </c:pt>
                <c:pt idx="109">
                  <c:v>11</c:v>
                </c:pt>
                <c:pt idx="110">
                  <c:v>11.1</c:v>
                </c:pt>
                <c:pt idx="111">
                  <c:v>11.2</c:v>
                </c:pt>
                <c:pt idx="112">
                  <c:v>11.3</c:v>
                </c:pt>
                <c:pt idx="113">
                  <c:v>11.4</c:v>
                </c:pt>
                <c:pt idx="114">
                  <c:v>11.5</c:v>
                </c:pt>
                <c:pt idx="115">
                  <c:v>11.6</c:v>
                </c:pt>
                <c:pt idx="116">
                  <c:v>11.7</c:v>
                </c:pt>
                <c:pt idx="117">
                  <c:v>11.8</c:v>
                </c:pt>
                <c:pt idx="118">
                  <c:v>11.9</c:v>
                </c:pt>
                <c:pt idx="119">
                  <c:v>12</c:v>
                </c:pt>
                <c:pt idx="120">
                  <c:v>12.1</c:v>
                </c:pt>
                <c:pt idx="121">
                  <c:v>12.2</c:v>
                </c:pt>
                <c:pt idx="122">
                  <c:v>12.3</c:v>
                </c:pt>
                <c:pt idx="123">
                  <c:v>12.4</c:v>
                </c:pt>
                <c:pt idx="124">
                  <c:v>12.5</c:v>
                </c:pt>
                <c:pt idx="125">
                  <c:v>12.6</c:v>
                </c:pt>
                <c:pt idx="126">
                  <c:v>12.7</c:v>
                </c:pt>
                <c:pt idx="127">
                  <c:v>12.8</c:v>
                </c:pt>
                <c:pt idx="128">
                  <c:v>12.9</c:v>
                </c:pt>
                <c:pt idx="129">
                  <c:v>13</c:v>
                </c:pt>
                <c:pt idx="130">
                  <c:v>13.1</c:v>
                </c:pt>
                <c:pt idx="131">
                  <c:v>13.2</c:v>
                </c:pt>
                <c:pt idx="132">
                  <c:v>13.3</c:v>
                </c:pt>
                <c:pt idx="133">
                  <c:v>13.4</c:v>
                </c:pt>
                <c:pt idx="134">
                  <c:v>13.5</c:v>
                </c:pt>
                <c:pt idx="135">
                  <c:v>13.6</c:v>
                </c:pt>
                <c:pt idx="136">
                  <c:v>13.7</c:v>
                </c:pt>
                <c:pt idx="137">
                  <c:v>13.8</c:v>
                </c:pt>
                <c:pt idx="138">
                  <c:v>13.9</c:v>
                </c:pt>
                <c:pt idx="139">
                  <c:v>14</c:v>
                </c:pt>
                <c:pt idx="140">
                  <c:v>14.1</c:v>
                </c:pt>
                <c:pt idx="141">
                  <c:v>14.2</c:v>
                </c:pt>
                <c:pt idx="142">
                  <c:v>14.3</c:v>
                </c:pt>
                <c:pt idx="143">
                  <c:v>14.4</c:v>
                </c:pt>
                <c:pt idx="144">
                  <c:v>14.5</c:v>
                </c:pt>
                <c:pt idx="145">
                  <c:v>14.6</c:v>
                </c:pt>
                <c:pt idx="146">
                  <c:v>14.7</c:v>
                </c:pt>
                <c:pt idx="147">
                  <c:v>14.8</c:v>
                </c:pt>
                <c:pt idx="148">
                  <c:v>14.9</c:v>
                </c:pt>
                <c:pt idx="149">
                  <c:v>15</c:v>
                </c:pt>
                <c:pt idx="150">
                  <c:v>15.1</c:v>
                </c:pt>
                <c:pt idx="151">
                  <c:v>15.2</c:v>
                </c:pt>
                <c:pt idx="152">
                  <c:v>15.3</c:v>
                </c:pt>
                <c:pt idx="153">
                  <c:v>15.4</c:v>
                </c:pt>
                <c:pt idx="154">
                  <c:v>15.5</c:v>
                </c:pt>
                <c:pt idx="155">
                  <c:v>15.6</c:v>
                </c:pt>
              </c:numCache>
            </c:numRef>
          </c:cat>
          <c:val>
            <c:numRef>
              <c:f>Blad2!$E$2:$E$157</c:f>
              <c:numCache>
                <c:formatCode>General</c:formatCode>
                <c:ptCount val="15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4096</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28672</c:v>
                </c:pt>
                <c:pt idx="40">
                  <c:v>0</c:v>
                </c:pt>
                <c:pt idx="41">
                  <c:v>0</c:v>
                </c:pt>
                <c:pt idx="42">
                  <c:v>0</c:v>
                </c:pt>
                <c:pt idx="43">
                  <c:v>0</c:v>
                </c:pt>
                <c:pt idx="44">
                  <c:v>86016</c:v>
                </c:pt>
                <c:pt idx="45">
                  <c:v>45056</c:v>
                </c:pt>
                <c:pt idx="46">
                  <c:v>0</c:v>
                </c:pt>
                <c:pt idx="47">
                  <c:v>0</c:v>
                </c:pt>
                <c:pt idx="48">
                  <c:v>0</c:v>
                </c:pt>
                <c:pt idx="49">
                  <c:v>0</c:v>
                </c:pt>
                <c:pt idx="50">
                  <c:v>4096</c:v>
                </c:pt>
                <c:pt idx="51">
                  <c:v>0</c:v>
                </c:pt>
                <c:pt idx="52">
                  <c:v>0</c:v>
                </c:pt>
                <c:pt idx="53">
                  <c:v>24576</c:v>
                </c:pt>
                <c:pt idx="54">
                  <c:v>0</c:v>
                </c:pt>
                <c:pt idx="55">
                  <c:v>0</c:v>
                </c:pt>
                <c:pt idx="56">
                  <c:v>4096</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339968</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8192</c:v>
                </c:pt>
                <c:pt idx="97">
                  <c:v>0</c:v>
                </c:pt>
                <c:pt idx="98">
                  <c:v>0</c:v>
                </c:pt>
                <c:pt idx="99">
                  <c:v>0</c:v>
                </c:pt>
                <c:pt idx="100">
                  <c:v>0</c:v>
                </c:pt>
                <c:pt idx="101">
                  <c:v>0</c:v>
                </c:pt>
                <c:pt idx="102">
                  <c:v>0</c:v>
                </c:pt>
                <c:pt idx="103">
                  <c:v>0</c:v>
                </c:pt>
                <c:pt idx="104">
                  <c:v>0</c:v>
                </c:pt>
                <c:pt idx="105">
                  <c:v>0</c:v>
                </c:pt>
                <c:pt idx="106">
                  <c:v>0</c:v>
                </c:pt>
                <c:pt idx="107">
                  <c:v>0</c:v>
                </c:pt>
                <c:pt idx="108">
                  <c:v>0</c:v>
                </c:pt>
                <c:pt idx="109">
                  <c:v>32768</c:v>
                </c:pt>
                <c:pt idx="110">
                  <c:v>4096</c:v>
                </c:pt>
                <c:pt idx="111">
                  <c:v>0</c:v>
                </c:pt>
                <c:pt idx="112">
                  <c:v>0</c:v>
                </c:pt>
                <c:pt idx="113">
                  <c:v>0</c:v>
                </c:pt>
                <c:pt idx="114">
                  <c:v>0</c:v>
                </c:pt>
                <c:pt idx="115">
                  <c:v>0</c:v>
                </c:pt>
                <c:pt idx="116">
                  <c:v>0</c:v>
                </c:pt>
                <c:pt idx="117">
                  <c:v>0</c:v>
                </c:pt>
                <c:pt idx="118">
                  <c:v>0</c:v>
                </c:pt>
                <c:pt idx="119">
                  <c:v>0</c:v>
                </c:pt>
                <c:pt idx="120">
                  <c:v>0</c:v>
                </c:pt>
                <c:pt idx="121">
                  <c:v>0</c:v>
                </c:pt>
                <c:pt idx="122">
                  <c:v>0</c:v>
                </c:pt>
                <c:pt idx="123">
                  <c:v>53248</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numCache>
            </c:numRef>
          </c:val>
        </c:ser>
        <c:marker val="1"/>
        <c:axId val="78358400"/>
        <c:axId val="104367616"/>
      </c:lineChart>
      <c:catAx>
        <c:axId val="78358400"/>
        <c:scaling>
          <c:orientation val="minMax"/>
        </c:scaling>
        <c:axPos val="b"/>
        <c:title>
          <c:tx>
            <c:rich>
              <a:bodyPr/>
              <a:lstStyle/>
              <a:p>
                <a:pPr>
                  <a:defRPr/>
                </a:pPr>
                <a:r>
                  <a:rPr lang="en-GB"/>
                  <a:t>Time</a:t>
                </a:r>
                <a:r>
                  <a:rPr lang="en-GB" baseline="0"/>
                  <a:t> in seconds</a:t>
                </a:r>
                <a:endParaRPr lang="en-GB"/>
              </a:p>
            </c:rich>
          </c:tx>
          <c:layout/>
        </c:title>
        <c:numFmt formatCode="General" sourceLinked="1"/>
        <c:tickLblPos val="nextTo"/>
        <c:crossAx val="104367616"/>
        <c:crosses val="autoZero"/>
        <c:auto val="1"/>
        <c:lblAlgn val="ctr"/>
        <c:lblOffset val="100"/>
      </c:catAx>
      <c:valAx>
        <c:axId val="104367616"/>
        <c:scaling>
          <c:orientation val="minMax"/>
          <c:max val="100000"/>
          <c:min val="0"/>
        </c:scaling>
        <c:axPos val="l"/>
        <c:majorGridlines/>
        <c:title>
          <c:tx>
            <c:rich>
              <a:bodyPr rot="-5400000" vert="horz"/>
              <a:lstStyle/>
              <a:p>
                <a:pPr>
                  <a:defRPr/>
                </a:pPr>
                <a:r>
                  <a:rPr lang="en-GB"/>
                  <a:t>Number</a:t>
                </a:r>
                <a:r>
                  <a:rPr lang="en-GB" baseline="0"/>
                  <a:t> of bytes transfered per 0.1s interval</a:t>
                </a:r>
                <a:endParaRPr lang="en-GB"/>
              </a:p>
            </c:rich>
          </c:tx>
          <c:layout/>
        </c:title>
        <c:numFmt formatCode="General" sourceLinked="1"/>
        <c:tickLblPos val="nextTo"/>
        <c:crossAx val="78358400"/>
        <c:crosses val="autoZero"/>
        <c:crossBetween val="between"/>
      </c:valAx>
    </c:plotArea>
    <c:legend>
      <c:legendPos val="r"/>
      <c:layout/>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GB"/>
  <c:chart>
    <c:title>
      <c:layout>
        <c:manualLayout>
          <c:xMode val="edge"/>
          <c:yMode val="edge"/>
          <c:x val="0.42283115486030792"/>
          <c:y val="2.6082302603178113E-2"/>
        </c:manualLayout>
      </c:layout>
      <c:txPr>
        <a:bodyPr/>
        <a:lstStyle/>
        <a:p>
          <a:pPr>
            <a:defRPr sz="1400"/>
          </a:pPr>
          <a:endParaRPr lang="en-US"/>
        </a:p>
      </c:txPr>
    </c:title>
    <c:plotArea>
      <c:layout>
        <c:manualLayout>
          <c:layoutTarget val="inner"/>
          <c:xMode val="edge"/>
          <c:yMode val="edge"/>
          <c:x val="0.18882912509752206"/>
          <c:y val="0.143974310369543"/>
          <c:w val="0.76185779497193096"/>
          <c:h val="0.53380369103602598"/>
        </c:manualLayout>
      </c:layout>
      <c:lineChart>
        <c:grouping val="standard"/>
        <c:ser>
          <c:idx val="1"/>
          <c:order val="0"/>
          <c:tx>
            <c:strRef>
              <c:f>Blad2!$E$1</c:f>
              <c:strCache>
                <c:ptCount val="1"/>
                <c:pt idx="0">
                  <c:v>Write accesses</c:v>
                </c:pt>
              </c:strCache>
            </c:strRef>
          </c:tx>
          <c:cat>
            <c:numRef>
              <c:f>Blad2!$A$158:$A$1277</c:f>
              <c:numCache>
                <c:formatCode>General</c:formatCode>
                <c:ptCount val="1120"/>
                <c:pt idx="0">
                  <c:v>15.639351</c:v>
                </c:pt>
                <c:pt idx="1">
                  <c:v>15.699592000000003</c:v>
                </c:pt>
                <c:pt idx="2">
                  <c:v>15.799592000000002</c:v>
                </c:pt>
                <c:pt idx="3">
                  <c:v>15.899592000000016</c:v>
                </c:pt>
                <c:pt idx="4">
                  <c:v>15.999592000000014</c:v>
                </c:pt>
                <c:pt idx="5">
                  <c:v>16.099591999999987</c:v>
                </c:pt>
                <c:pt idx="6">
                  <c:v>16.199591999999999</c:v>
                </c:pt>
                <c:pt idx="7">
                  <c:v>16.299591999999986</c:v>
                </c:pt>
                <c:pt idx="8">
                  <c:v>16.399591999999988</c:v>
                </c:pt>
                <c:pt idx="9">
                  <c:v>16.499591999999986</c:v>
                </c:pt>
                <c:pt idx="10">
                  <c:v>16.599591999999987</c:v>
                </c:pt>
                <c:pt idx="11">
                  <c:v>16.699591999999999</c:v>
                </c:pt>
                <c:pt idx="12">
                  <c:v>16.799591999999986</c:v>
                </c:pt>
                <c:pt idx="13">
                  <c:v>16.899591999999988</c:v>
                </c:pt>
                <c:pt idx="14">
                  <c:v>16.999591999999986</c:v>
                </c:pt>
                <c:pt idx="15">
                  <c:v>17.099591999999987</c:v>
                </c:pt>
                <c:pt idx="16">
                  <c:v>17.199591999999999</c:v>
                </c:pt>
                <c:pt idx="17">
                  <c:v>17.299591999999986</c:v>
                </c:pt>
                <c:pt idx="18">
                  <c:v>17.399591999999988</c:v>
                </c:pt>
                <c:pt idx="19">
                  <c:v>17.499591999999986</c:v>
                </c:pt>
                <c:pt idx="20">
                  <c:v>17.599591999999987</c:v>
                </c:pt>
                <c:pt idx="21">
                  <c:v>17.699591999999999</c:v>
                </c:pt>
                <c:pt idx="22">
                  <c:v>17.799591999999986</c:v>
                </c:pt>
                <c:pt idx="23">
                  <c:v>17.899591999999988</c:v>
                </c:pt>
                <c:pt idx="24">
                  <c:v>17.999591999999986</c:v>
                </c:pt>
                <c:pt idx="25">
                  <c:v>18.099591999999987</c:v>
                </c:pt>
                <c:pt idx="26">
                  <c:v>18.199591999999999</c:v>
                </c:pt>
                <c:pt idx="27">
                  <c:v>18.299591999999986</c:v>
                </c:pt>
                <c:pt idx="28">
                  <c:v>18.399591999999988</c:v>
                </c:pt>
                <c:pt idx="29">
                  <c:v>18.499591999999986</c:v>
                </c:pt>
                <c:pt idx="30">
                  <c:v>18.599591999999987</c:v>
                </c:pt>
                <c:pt idx="31">
                  <c:v>18.699591999999999</c:v>
                </c:pt>
                <c:pt idx="32">
                  <c:v>18.799591999999986</c:v>
                </c:pt>
                <c:pt idx="33">
                  <c:v>18.899591999999988</c:v>
                </c:pt>
                <c:pt idx="34">
                  <c:v>18.999591999999986</c:v>
                </c:pt>
                <c:pt idx="35">
                  <c:v>19.099591999999987</c:v>
                </c:pt>
                <c:pt idx="36">
                  <c:v>19.199591999999999</c:v>
                </c:pt>
                <c:pt idx="37">
                  <c:v>19.299591999999986</c:v>
                </c:pt>
                <c:pt idx="38">
                  <c:v>19.399591999999988</c:v>
                </c:pt>
                <c:pt idx="39">
                  <c:v>19.499591999999986</c:v>
                </c:pt>
                <c:pt idx="40">
                  <c:v>19.599591999999987</c:v>
                </c:pt>
                <c:pt idx="41">
                  <c:v>19.699591999999999</c:v>
                </c:pt>
                <c:pt idx="42">
                  <c:v>19.799591999999986</c:v>
                </c:pt>
                <c:pt idx="43">
                  <c:v>19.899591999999988</c:v>
                </c:pt>
                <c:pt idx="44">
                  <c:v>19.999591999999986</c:v>
                </c:pt>
                <c:pt idx="45">
                  <c:v>20.099591999999987</c:v>
                </c:pt>
                <c:pt idx="46">
                  <c:v>20.199591999999999</c:v>
                </c:pt>
                <c:pt idx="47">
                  <c:v>20.299591999999986</c:v>
                </c:pt>
                <c:pt idx="48">
                  <c:v>20.399591999999988</c:v>
                </c:pt>
                <c:pt idx="49">
                  <c:v>20.499591999999986</c:v>
                </c:pt>
                <c:pt idx="50">
                  <c:v>20.599591999999987</c:v>
                </c:pt>
                <c:pt idx="51">
                  <c:v>20.699591999999999</c:v>
                </c:pt>
                <c:pt idx="52">
                  <c:v>20.799591999999986</c:v>
                </c:pt>
                <c:pt idx="53">
                  <c:v>20.899591999999988</c:v>
                </c:pt>
                <c:pt idx="54">
                  <c:v>20.999591999999986</c:v>
                </c:pt>
                <c:pt idx="55">
                  <c:v>21.099591999999987</c:v>
                </c:pt>
                <c:pt idx="56">
                  <c:v>21.199591999999999</c:v>
                </c:pt>
                <c:pt idx="57">
                  <c:v>21.299591999999986</c:v>
                </c:pt>
                <c:pt idx="58">
                  <c:v>21.399591999999988</c:v>
                </c:pt>
                <c:pt idx="59">
                  <c:v>21.499591999999986</c:v>
                </c:pt>
                <c:pt idx="60">
                  <c:v>21.599591999999987</c:v>
                </c:pt>
                <c:pt idx="61">
                  <c:v>21.699591999999999</c:v>
                </c:pt>
                <c:pt idx="62">
                  <c:v>21.799591999999986</c:v>
                </c:pt>
                <c:pt idx="63">
                  <c:v>21.899591999999988</c:v>
                </c:pt>
                <c:pt idx="64">
                  <c:v>21.999591999999986</c:v>
                </c:pt>
                <c:pt idx="65">
                  <c:v>22.099591999999987</c:v>
                </c:pt>
                <c:pt idx="66">
                  <c:v>22.199591999999999</c:v>
                </c:pt>
                <c:pt idx="67">
                  <c:v>22.299591999999986</c:v>
                </c:pt>
                <c:pt idx="68">
                  <c:v>22.399591999999988</c:v>
                </c:pt>
                <c:pt idx="69">
                  <c:v>22.499591999999986</c:v>
                </c:pt>
                <c:pt idx="70">
                  <c:v>22.599591999999987</c:v>
                </c:pt>
                <c:pt idx="71">
                  <c:v>22.699591999999999</c:v>
                </c:pt>
                <c:pt idx="72">
                  <c:v>22.799591999999986</c:v>
                </c:pt>
                <c:pt idx="73">
                  <c:v>22.899591999999988</c:v>
                </c:pt>
                <c:pt idx="74">
                  <c:v>22.999591999999986</c:v>
                </c:pt>
                <c:pt idx="75">
                  <c:v>23.099591999999987</c:v>
                </c:pt>
                <c:pt idx="76">
                  <c:v>23.199591999999999</c:v>
                </c:pt>
                <c:pt idx="77">
                  <c:v>23.299591999999986</c:v>
                </c:pt>
                <c:pt idx="78">
                  <c:v>23.399591999999988</c:v>
                </c:pt>
                <c:pt idx="79">
                  <c:v>23.499591999999986</c:v>
                </c:pt>
                <c:pt idx="80">
                  <c:v>23.599591999999987</c:v>
                </c:pt>
                <c:pt idx="81">
                  <c:v>23.699591999999999</c:v>
                </c:pt>
                <c:pt idx="82">
                  <c:v>23.799591999999986</c:v>
                </c:pt>
                <c:pt idx="83">
                  <c:v>23.899591999999988</c:v>
                </c:pt>
                <c:pt idx="84">
                  <c:v>23.999591999999986</c:v>
                </c:pt>
                <c:pt idx="85">
                  <c:v>24.099591999999987</c:v>
                </c:pt>
                <c:pt idx="86">
                  <c:v>24.199591999999999</c:v>
                </c:pt>
                <c:pt idx="87">
                  <c:v>24.299591999999986</c:v>
                </c:pt>
                <c:pt idx="88">
                  <c:v>24.399591999999988</c:v>
                </c:pt>
                <c:pt idx="89">
                  <c:v>24.499591999999986</c:v>
                </c:pt>
                <c:pt idx="90">
                  <c:v>24.599591999999987</c:v>
                </c:pt>
                <c:pt idx="91">
                  <c:v>24.699591999999999</c:v>
                </c:pt>
                <c:pt idx="92">
                  <c:v>24.799591999999986</c:v>
                </c:pt>
                <c:pt idx="93">
                  <c:v>24.899591999999988</c:v>
                </c:pt>
                <c:pt idx="94">
                  <c:v>24.999591999999986</c:v>
                </c:pt>
                <c:pt idx="95">
                  <c:v>25.099591999999987</c:v>
                </c:pt>
                <c:pt idx="96">
                  <c:v>25.199591999999999</c:v>
                </c:pt>
                <c:pt idx="97">
                  <c:v>25.299591999999986</c:v>
                </c:pt>
                <c:pt idx="98">
                  <c:v>25.399591999999988</c:v>
                </c:pt>
                <c:pt idx="99">
                  <c:v>25.499591999999986</c:v>
                </c:pt>
                <c:pt idx="100">
                  <c:v>25.599591999999987</c:v>
                </c:pt>
                <c:pt idx="101">
                  <c:v>25.699591999999999</c:v>
                </c:pt>
                <c:pt idx="102">
                  <c:v>25.799591999999986</c:v>
                </c:pt>
                <c:pt idx="103">
                  <c:v>25.899591999999988</c:v>
                </c:pt>
                <c:pt idx="104">
                  <c:v>25.999591999999986</c:v>
                </c:pt>
                <c:pt idx="105">
                  <c:v>26.099591999999987</c:v>
                </c:pt>
                <c:pt idx="106">
                  <c:v>26.199591999999999</c:v>
                </c:pt>
                <c:pt idx="107">
                  <c:v>26.299591999999986</c:v>
                </c:pt>
                <c:pt idx="108">
                  <c:v>26.399591999999988</c:v>
                </c:pt>
                <c:pt idx="109">
                  <c:v>26.499591999999986</c:v>
                </c:pt>
                <c:pt idx="110">
                  <c:v>26.599591999999987</c:v>
                </c:pt>
                <c:pt idx="111">
                  <c:v>26.699591999999999</c:v>
                </c:pt>
                <c:pt idx="112">
                  <c:v>26.799591999999986</c:v>
                </c:pt>
                <c:pt idx="113">
                  <c:v>26.899591999999988</c:v>
                </c:pt>
                <c:pt idx="114">
                  <c:v>26.999591999999986</c:v>
                </c:pt>
                <c:pt idx="115">
                  <c:v>27.099591999999987</c:v>
                </c:pt>
                <c:pt idx="116">
                  <c:v>27.199591999999999</c:v>
                </c:pt>
                <c:pt idx="117">
                  <c:v>27.299591999999986</c:v>
                </c:pt>
                <c:pt idx="118">
                  <c:v>27.399591999999988</c:v>
                </c:pt>
                <c:pt idx="119">
                  <c:v>27.499591999999986</c:v>
                </c:pt>
                <c:pt idx="120">
                  <c:v>27.599591999999987</c:v>
                </c:pt>
                <c:pt idx="121">
                  <c:v>27.699591999999999</c:v>
                </c:pt>
                <c:pt idx="122">
                  <c:v>27.799591999999986</c:v>
                </c:pt>
                <c:pt idx="123">
                  <c:v>27.899591999999988</c:v>
                </c:pt>
                <c:pt idx="124">
                  <c:v>27.999591999999986</c:v>
                </c:pt>
                <c:pt idx="125">
                  <c:v>28.099591999999987</c:v>
                </c:pt>
                <c:pt idx="126">
                  <c:v>28.199591999999999</c:v>
                </c:pt>
                <c:pt idx="127">
                  <c:v>28.299591999999986</c:v>
                </c:pt>
                <c:pt idx="128">
                  <c:v>28.399591999999988</c:v>
                </c:pt>
                <c:pt idx="129">
                  <c:v>28.499591999999986</c:v>
                </c:pt>
                <c:pt idx="130">
                  <c:v>28.599591999999987</c:v>
                </c:pt>
                <c:pt idx="131">
                  <c:v>28.699591999999999</c:v>
                </c:pt>
                <c:pt idx="132">
                  <c:v>28.799591999999986</c:v>
                </c:pt>
                <c:pt idx="133">
                  <c:v>28.899591999999988</c:v>
                </c:pt>
                <c:pt idx="134">
                  <c:v>28.999591999999986</c:v>
                </c:pt>
                <c:pt idx="135">
                  <c:v>29.099591999999987</c:v>
                </c:pt>
                <c:pt idx="136">
                  <c:v>29.199591999999999</c:v>
                </c:pt>
                <c:pt idx="137">
                  <c:v>29.299591999999986</c:v>
                </c:pt>
                <c:pt idx="138">
                  <c:v>29.399591999999988</c:v>
                </c:pt>
                <c:pt idx="139">
                  <c:v>29.499591999999986</c:v>
                </c:pt>
                <c:pt idx="140">
                  <c:v>29.599591999999987</c:v>
                </c:pt>
                <c:pt idx="141">
                  <c:v>29.699591999999999</c:v>
                </c:pt>
                <c:pt idx="142">
                  <c:v>29.799591999999986</c:v>
                </c:pt>
                <c:pt idx="143">
                  <c:v>29.899591999999988</c:v>
                </c:pt>
                <c:pt idx="144">
                  <c:v>29.999591999999986</c:v>
                </c:pt>
                <c:pt idx="145">
                  <c:v>30.099591999999987</c:v>
                </c:pt>
                <c:pt idx="146">
                  <c:v>30.199591999999999</c:v>
                </c:pt>
                <c:pt idx="147">
                  <c:v>30.299591999999986</c:v>
                </c:pt>
                <c:pt idx="148">
                  <c:v>30.399591999999988</c:v>
                </c:pt>
                <c:pt idx="149">
                  <c:v>30.499591999999986</c:v>
                </c:pt>
                <c:pt idx="150">
                  <c:v>30.599591999999987</c:v>
                </c:pt>
                <c:pt idx="151">
                  <c:v>30.699591999999999</c:v>
                </c:pt>
                <c:pt idx="152">
                  <c:v>30.799591999999986</c:v>
                </c:pt>
                <c:pt idx="153">
                  <c:v>30.899591999999988</c:v>
                </c:pt>
                <c:pt idx="154">
                  <c:v>30.999591999999986</c:v>
                </c:pt>
                <c:pt idx="155">
                  <c:v>31.099591999999987</c:v>
                </c:pt>
                <c:pt idx="156">
                  <c:v>31.199591999999999</c:v>
                </c:pt>
                <c:pt idx="157">
                  <c:v>31.299591999999986</c:v>
                </c:pt>
                <c:pt idx="158">
                  <c:v>31.399591999999988</c:v>
                </c:pt>
                <c:pt idx="159">
                  <c:v>31.499591999999986</c:v>
                </c:pt>
                <c:pt idx="160">
                  <c:v>31.599591999999987</c:v>
                </c:pt>
                <c:pt idx="161">
                  <c:v>31.699591999999999</c:v>
                </c:pt>
                <c:pt idx="162">
                  <c:v>31.799591999999986</c:v>
                </c:pt>
                <c:pt idx="163">
                  <c:v>31.899591999999988</c:v>
                </c:pt>
                <c:pt idx="164">
                  <c:v>31.999591999999986</c:v>
                </c:pt>
                <c:pt idx="165">
                  <c:v>32.099592000000037</c:v>
                </c:pt>
                <c:pt idx="166">
                  <c:v>32.199592000000045</c:v>
                </c:pt>
                <c:pt idx="167">
                  <c:v>32.299592000000054</c:v>
                </c:pt>
                <c:pt idx="168">
                  <c:v>32.399592000000013</c:v>
                </c:pt>
                <c:pt idx="169">
                  <c:v>32.499592000000035</c:v>
                </c:pt>
                <c:pt idx="170">
                  <c:v>32.599592000000037</c:v>
                </c:pt>
                <c:pt idx="171">
                  <c:v>32.699592000000045</c:v>
                </c:pt>
                <c:pt idx="172">
                  <c:v>32.799592000000054</c:v>
                </c:pt>
                <c:pt idx="173">
                  <c:v>32.899592000000013</c:v>
                </c:pt>
                <c:pt idx="174">
                  <c:v>32.999592000000035</c:v>
                </c:pt>
                <c:pt idx="175">
                  <c:v>33.099592000000037</c:v>
                </c:pt>
                <c:pt idx="176">
                  <c:v>33.199592000000045</c:v>
                </c:pt>
                <c:pt idx="177">
                  <c:v>33.299592000000054</c:v>
                </c:pt>
                <c:pt idx="178">
                  <c:v>33.399592000000013</c:v>
                </c:pt>
                <c:pt idx="179">
                  <c:v>33.499592000000035</c:v>
                </c:pt>
                <c:pt idx="180">
                  <c:v>33.599592000000037</c:v>
                </c:pt>
                <c:pt idx="181">
                  <c:v>33.699592000000045</c:v>
                </c:pt>
                <c:pt idx="182">
                  <c:v>33.799592000000054</c:v>
                </c:pt>
                <c:pt idx="183">
                  <c:v>33.899592000000013</c:v>
                </c:pt>
                <c:pt idx="184">
                  <c:v>33.999592000000035</c:v>
                </c:pt>
                <c:pt idx="185">
                  <c:v>34.099592000000037</c:v>
                </c:pt>
                <c:pt idx="186">
                  <c:v>34.199592000000045</c:v>
                </c:pt>
                <c:pt idx="187">
                  <c:v>34.299592000000054</c:v>
                </c:pt>
                <c:pt idx="188">
                  <c:v>34.399592000000013</c:v>
                </c:pt>
                <c:pt idx="189">
                  <c:v>34.499592000000035</c:v>
                </c:pt>
                <c:pt idx="190">
                  <c:v>34.599592000000037</c:v>
                </c:pt>
                <c:pt idx="191">
                  <c:v>34.699592000000045</c:v>
                </c:pt>
                <c:pt idx="192">
                  <c:v>34.799592000000054</c:v>
                </c:pt>
                <c:pt idx="193">
                  <c:v>34.899592000000013</c:v>
                </c:pt>
                <c:pt idx="194">
                  <c:v>34.999592000000035</c:v>
                </c:pt>
                <c:pt idx="195">
                  <c:v>35.099592000000037</c:v>
                </c:pt>
                <c:pt idx="196">
                  <c:v>35.199592000000045</c:v>
                </c:pt>
                <c:pt idx="197">
                  <c:v>35.299592000000054</c:v>
                </c:pt>
                <c:pt idx="198">
                  <c:v>35.399592000000013</c:v>
                </c:pt>
                <c:pt idx="199">
                  <c:v>35.499592000000035</c:v>
                </c:pt>
                <c:pt idx="200">
                  <c:v>35.599592000000037</c:v>
                </c:pt>
                <c:pt idx="201">
                  <c:v>35.699592000000045</c:v>
                </c:pt>
                <c:pt idx="202">
                  <c:v>35.799592000000054</c:v>
                </c:pt>
                <c:pt idx="203">
                  <c:v>35.899592000000013</c:v>
                </c:pt>
                <c:pt idx="204">
                  <c:v>35.999592000000035</c:v>
                </c:pt>
                <c:pt idx="205">
                  <c:v>36.099592000000037</c:v>
                </c:pt>
                <c:pt idx="206">
                  <c:v>36.199592000000045</c:v>
                </c:pt>
                <c:pt idx="207">
                  <c:v>36.299592000000054</c:v>
                </c:pt>
                <c:pt idx="208">
                  <c:v>36.399592000000013</c:v>
                </c:pt>
                <c:pt idx="209">
                  <c:v>36.499592000000035</c:v>
                </c:pt>
                <c:pt idx="210">
                  <c:v>36.599592000000037</c:v>
                </c:pt>
                <c:pt idx="211">
                  <c:v>36.699592000000045</c:v>
                </c:pt>
                <c:pt idx="212">
                  <c:v>36.799592000000054</c:v>
                </c:pt>
                <c:pt idx="213">
                  <c:v>36.899592000000013</c:v>
                </c:pt>
                <c:pt idx="214">
                  <c:v>36.999592000000035</c:v>
                </c:pt>
                <c:pt idx="215">
                  <c:v>37.099592000000037</c:v>
                </c:pt>
                <c:pt idx="216">
                  <c:v>37.199592000000045</c:v>
                </c:pt>
                <c:pt idx="217">
                  <c:v>37.299592000000054</c:v>
                </c:pt>
                <c:pt idx="218">
                  <c:v>37.399592000000013</c:v>
                </c:pt>
                <c:pt idx="219">
                  <c:v>37.499592000000035</c:v>
                </c:pt>
                <c:pt idx="220">
                  <c:v>37.599592000000037</c:v>
                </c:pt>
                <c:pt idx="221">
                  <c:v>37.699592000000045</c:v>
                </c:pt>
                <c:pt idx="222">
                  <c:v>37.799592000000054</c:v>
                </c:pt>
                <c:pt idx="223">
                  <c:v>37.899592000000013</c:v>
                </c:pt>
                <c:pt idx="224">
                  <c:v>37.999592000000035</c:v>
                </c:pt>
                <c:pt idx="225">
                  <c:v>38.099592000000037</c:v>
                </c:pt>
                <c:pt idx="226">
                  <c:v>38.199592000000045</c:v>
                </c:pt>
                <c:pt idx="227">
                  <c:v>38.299592000000054</c:v>
                </c:pt>
                <c:pt idx="228">
                  <c:v>38.399592000000013</c:v>
                </c:pt>
                <c:pt idx="229">
                  <c:v>38.499592000000035</c:v>
                </c:pt>
                <c:pt idx="230">
                  <c:v>38.599592000000037</c:v>
                </c:pt>
                <c:pt idx="231">
                  <c:v>38.699592000000045</c:v>
                </c:pt>
                <c:pt idx="232">
                  <c:v>38.799592000000054</c:v>
                </c:pt>
                <c:pt idx="233">
                  <c:v>38.899592000000013</c:v>
                </c:pt>
                <c:pt idx="234">
                  <c:v>38.999592000000035</c:v>
                </c:pt>
                <c:pt idx="235">
                  <c:v>39.099592000000037</c:v>
                </c:pt>
                <c:pt idx="236">
                  <c:v>39.199592000000045</c:v>
                </c:pt>
                <c:pt idx="237">
                  <c:v>39.299592000000054</c:v>
                </c:pt>
                <c:pt idx="238">
                  <c:v>39.399592000000013</c:v>
                </c:pt>
                <c:pt idx="239">
                  <c:v>39.499592000000035</c:v>
                </c:pt>
                <c:pt idx="240">
                  <c:v>39.599592000000037</c:v>
                </c:pt>
                <c:pt idx="241">
                  <c:v>39.699592000000045</c:v>
                </c:pt>
                <c:pt idx="242">
                  <c:v>39.799592000000054</c:v>
                </c:pt>
                <c:pt idx="243">
                  <c:v>39.899592000000013</c:v>
                </c:pt>
                <c:pt idx="244">
                  <c:v>39.999592000000035</c:v>
                </c:pt>
                <c:pt idx="245">
                  <c:v>40.099592000000037</c:v>
                </c:pt>
                <c:pt idx="246">
                  <c:v>40.199592000000045</c:v>
                </c:pt>
                <c:pt idx="247">
                  <c:v>40.299592000000054</c:v>
                </c:pt>
                <c:pt idx="248">
                  <c:v>40.399592000000013</c:v>
                </c:pt>
                <c:pt idx="249">
                  <c:v>40.499592000000035</c:v>
                </c:pt>
                <c:pt idx="250">
                  <c:v>40.599592000000037</c:v>
                </c:pt>
                <c:pt idx="251">
                  <c:v>40.699592000000045</c:v>
                </c:pt>
                <c:pt idx="252">
                  <c:v>40.799592000000054</c:v>
                </c:pt>
                <c:pt idx="253">
                  <c:v>40.899592000000013</c:v>
                </c:pt>
                <c:pt idx="254">
                  <c:v>40.999592000000035</c:v>
                </c:pt>
                <c:pt idx="255">
                  <c:v>41.099592000000037</c:v>
                </c:pt>
                <c:pt idx="256">
                  <c:v>41.199592000000045</c:v>
                </c:pt>
                <c:pt idx="257">
                  <c:v>41.299592000000054</c:v>
                </c:pt>
                <c:pt idx="258">
                  <c:v>41.399592000000013</c:v>
                </c:pt>
                <c:pt idx="259">
                  <c:v>41.499592000000035</c:v>
                </c:pt>
                <c:pt idx="260">
                  <c:v>41.599592000000037</c:v>
                </c:pt>
                <c:pt idx="261">
                  <c:v>41.699592000000045</c:v>
                </c:pt>
                <c:pt idx="262">
                  <c:v>41.799592000000054</c:v>
                </c:pt>
                <c:pt idx="263">
                  <c:v>41.899592000000013</c:v>
                </c:pt>
                <c:pt idx="264">
                  <c:v>41.999592000000035</c:v>
                </c:pt>
                <c:pt idx="265">
                  <c:v>42.099592000000037</c:v>
                </c:pt>
                <c:pt idx="266">
                  <c:v>42.199592000000045</c:v>
                </c:pt>
                <c:pt idx="267">
                  <c:v>42.299592000000054</c:v>
                </c:pt>
                <c:pt idx="268">
                  <c:v>42.399592000000013</c:v>
                </c:pt>
                <c:pt idx="269">
                  <c:v>42.499592000000035</c:v>
                </c:pt>
                <c:pt idx="270">
                  <c:v>42.599592000000037</c:v>
                </c:pt>
                <c:pt idx="271">
                  <c:v>42.699592000000045</c:v>
                </c:pt>
                <c:pt idx="272">
                  <c:v>42.799592000000054</c:v>
                </c:pt>
                <c:pt idx="273">
                  <c:v>42.899592000000013</c:v>
                </c:pt>
                <c:pt idx="274">
                  <c:v>42.999592000000035</c:v>
                </c:pt>
                <c:pt idx="275">
                  <c:v>43.099592000000037</c:v>
                </c:pt>
                <c:pt idx="276">
                  <c:v>43.199592000000045</c:v>
                </c:pt>
                <c:pt idx="277">
                  <c:v>43.299592000000054</c:v>
                </c:pt>
                <c:pt idx="278">
                  <c:v>43.399592000000013</c:v>
                </c:pt>
                <c:pt idx="279">
                  <c:v>43.499592000000035</c:v>
                </c:pt>
                <c:pt idx="280">
                  <c:v>43.599592000000037</c:v>
                </c:pt>
                <c:pt idx="281">
                  <c:v>43.699592000000045</c:v>
                </c:pt>
                <c:pt idx="282">
                  <c:v>43.799592000000054</c:v>
                </c:pt>
                <c:pt idx="283">
                  <c:v>43.899592000000013</c:v>
                </c:pt>
                <c:pt idx="284">
                  <c:v>43.999592000000035</c:v>
                </c:pt>
                <c:pt idx="285">
                  <c:v>44.099592000000037</c:v>
                </c:pt>
                <c:pt idx="286">
                  <c:v>44.199592000000045</c:v>
                </c:pt>
                <c:pt idx="287">
                  <c:v>44.299592000000054</c:v>
                </c:pt>
                <c:pt idx="288">
                  <c:v>44.399592000000013</c:v>
                </c:pt>
                <c:pt idx="289">
                  <c:v>44.499592000000035</c:v>
                </c:pt>
                <c:pt idx="290">
                  <c:v>44.599592000000037</c:v>
                </c:pt>
                <c:pt idx="291">
                  <c:v>44.699592000000045</c:v>
                </c:pt>
                <c:pt idx="292">
                  <c:v>44.799592000000054</c:v>
                </c:pt>
                <c:pt idx="293">
                  <c:v>44.899592000000013</c:v>
                </c:pt>
                <c:pt idx="294">
                  <c:v>44.999592000000035</c:v>
                </c:pt>
                <c:pt idx="295">
                  <c:v>45.099592000000037</c:v>
                </c:pt>
                <c:pt idx="296">
                  <c:v>45.199592000000045</c:v>
                </c:pt>
                <c:pt idx="297">
                  <c:v>45.299592000000054</c:v>
                </c:pt>
                <c:pt idx="298">
                  <c:v>45.399592000000013</c:v>
                </c:pt>
                <c:pt idx="299">
                  <c:v>45.499592000000035</c:v>
                </c:pt>
                <c:pt idx="300">
                  <c:v>45.599592000000037</c:v>
                </c:pt>
                <c:pt idx="301">
                  <c:v>45.699592000000045</c:v>
                </c:pt>
                <c:pt idx="302">
                  <c:v>45.799592000000054</c:v>
                </c:pt>
                <c:pt idx="303">
                  <c:v>45.899592000000013</c:v>
                </c:pt>
                <c:pt idx="304">
                  <c:v>45.999592000000035</c:v>
                </c:pt>
                <c:pt idx="305">
                  <c:v>46.099592000000037</c:v>
                </c:pt>
                <c:pt idx="306">
                  <c:v>46.199592000000045</c:v>
                </c:pt>
                <c:pt idx="307">
                  <c:v>46.299592000000054</c:v>
                </c:pt>
                <c:pt idx="308">
                  <c:v>46.399592000000013</c:v>
                </c:pt>
                <c:pt idx="309">
                  <c:v>46.499592000000035</c:v>
                </c:pt>
                <c:pt idx="310">
                  <c:v>46.599592000000037</c:v>
                </c:pt>
                <c:pt idx="311">
                  <c:v>46.699592000000045</c:v>
                </c:pt>
                <c:pt idx="312">
                  <c:v>46.799592000000054</c:v>
                </c:pt>
                <c:pt idx="313">
                  <c:v>46.899592000000013</c:v>
                </c:pt>
                <c:pt idx="314">
                  <c:v>46.999592000000035</c:v>
                </c:pt>
                <c:pt idx="315">
                  <c:v>47.099592000000037</c:v>
                </c:pt>
                <c:pt idx="316">
                  <c:v>47.199592000000045</c:v>
                </c:pt>
                <c:pt idx="317">
                  <c:v>47.299592000000054</c:v>
                </c:pt>
                <c:pt idx="318">
                  <c:v>47.399592000000013</c:v>
                </c:pt>
                <c:pt idx="319">
                  <c:v>47.499592000000035</c:v>
                </c:pt>
                <c:pt idx="320">
                  <c:v>47.599592000000037</c:v>
                </c:pt>
                <c:pt idx="321">
                  <c:v>47.699592000000045</c:v>
                </c:pt>
                <c:pt idx="322">
                  <c:v>47.799592000000054</c:v>
                </c:pt>
                <c:pt idx="323">
                  <c:v>47.899592000000013</c:v>
                </c:pt>
                <c:pt idx="324">
                  <c:v>47.999592000000035</c:v>
                </c:pt>
                <c:pt idx="325">
                  <c:v>48.099592000000037</c:v>
                </c:pt>
                <c:pt idx="326">
                  <c:v>48.199592000000045</c:v>
                </c:pt>
                <c:pt idx="327">
                  <c:v>48.299592000000054</c:v>
                </c:pt>
                <c:pt idx="328">
                  <c:v>48.399592000000013</c:v>
                </c:pt>
                <c:pt idx="329">
                  <c:v>48.499592000000035</c:v>
                </c:pt>
                <c:pt idx="330">
                  <c:v>48.599592000000037</c:v>
                </c:pt>
                <c:pt idx="331">
                  <c:v>48.699592000000045</c:v>
                </c:pt>
                <c:pt idx="332">
                  <c:v>48.799592000000054</c:v>
                </c:pt>
                <c:pt idx="333">
                  <c:v>48.899592000000013</c:v>
                </c:pt>
                <c:pt idx="334">
                  <c:v>48.999592000000035</c:v>
                </c:pt>
                <c:pt idx="335">
                  <c:v>49.099592000000037</c:v>
                </c:pt>
                <c:pt idx="336">
                  <c:v>49.199592000000045</c:v>
                </c:pt>
                <c:pt idx="337">
                  <c:v>49.299592000000054</c:v>
                </c:pt>
                <c:pt idx="338">
                  <c:v>49.399592000000013</c:v>
                </c:pt>
                <c:pt idx="339">
                  <c:v>49.499592000000035</c:v>
                </c:pt>
                <c:pt idx="340">
                  <c:v>49.599592000000037</c:v>
                </c:pt>
                <c:pt idx="341">
                  <c:v>49.699592000000045</c:v>
                </c:pt>
                <c:pt idx="342">
                  <c:v>49.799592000000054</c:v>
                </c:pt>
                <c:pt idx="343">
                  <c:v>49.899592000000013</c:v>
                </c:pt>
                <c:pt idx="344">
                  <c:v>49.999592000000035</c:v>
                </c:pt>
                <c:pt idx="345">
                  <c:v>50.099592000000037</c:v>
                </c:pt>
                <c:pt idx="346">
                  <c:v>50.199592000000045</c:v>
                </c:pt>
                <c:pt idx="347">
                  <c:v>50.299592000000054</c:v>
                </c:pt>
                <c:pt idx="348">
                  <c:v>50.399592000000013</c:v>
                </c:pt>
                <c:pt idx="349">
                  <c:v>50.499592000000035</c:v>
                </c:pt>
                <c:pt idx="350">
                  <c:v>50.599592000000037</c:v>
                </c:pt>
                <c:pt idx="351">
                  <c:v>50.699592000000045</c:v>
                </c:pt>
                <c:pt idx="352">
                  <c:v>50.799592000000054</c:v>
                </c:pt>
                <c:pt idx="353">
                  <c:v>50.899592000000013</c:v>
                </c:pt>
                <c:pt idx="354">
                  <c:v>50.999592000000035</c:v>
                </c:pt>
                <c:pt idx="355">
                  <c:v>51.099592000000037</c:v>
                </c:pt>
                <c:pt idx="356">
                  <c:v>51.199592000000045</c:v>
                </c:pt>
                <c:pt idx="357">
                  <c:v>51.299592000000054</c:v>
                </c:pt>
                <c:pt idx="358">
                  <c:v>51.399592000000013</c:v>
                </c:pt>
                <c:pt idx="359">
                  <c:v>51.499592000000035</c:v>
                </c:pt>
                <c:pt idx="360">
                  <c:v>51.599592000000037</c:v>
                </c:pt>
                <c:pt idx="361">
                  <c:v>51.699592000000045</c:v>
                </c:pt>
                <c:pt idx="362">
                  <c:v>51.799592000000054</c:v>
                </c:pt>
                <c:pt idx="363">
                  <c:v>51.899592000000013</c:v>
                </c:pt>
                <c:pt idx="364">
                  <c:v>51.999592000000035</c:v>
                </c:pt>
                <c:pt idx="365">
                  <c:v>52.099592000000037</c:v>
                </c:pt>
                <c:pt idx="366">
                  <c:v>52.199592000000045</c:v>
                </c:pt>
                <c:pt idx="367">
                  <c:v>52.299592000000054</c:v>
                </c:pt>
                <c:pt idx="368">
                  <c:v>52.399592000000013</c:v>
                </c:pt>
                <c:pt idx="369">
                  <c:v>52.499592000000035</c:v>
                </c:pt>
                <c:pt idx="370">
                  <c:v>52.599592000000037</c:v>
                </c:pt>
                <c:pt idx="371">
                  <c:v>52.699592000000045</c:v>
                </c:pt>
                <c:pt idx="372">
                  <c:v>52.799592000000054</c:v>
                </c:pt>
                <c:pt idx="373">
                  <c:v>52.899592000000013</c:v>
                </c:pt>
                <c:pt idx="374">
                  <c:v>52.999592000000035</c:v>
                </c:pt>
                <c:pt idx="375">
                  <c:v>53.099592000000037</c:v>
                </c:pt>
                <c:pt idx="376">
                  <c:v>53.199592000000045</c:v>
                </c:pt>
                <c:pt idx="377">
                  <c:v>53.299592000000054</c:v>
                </c:pt>
                <c:pt idx="378">
                  <c:v>53.399592000000013</c:v>
                </c:pt>
                <c:pt idx="379">
                  <c:v>53.499592000000035</c:v>
                </c:pt>
                <c:pt idx="380">
                  <c:v>53.599592000000037</c:v>
                </c:pt>
                <c:pt idx="381">
                  <c:v>53.699592000000045</c:v>
                </c:pt>
                <c:pt idx="382">
                  <c:v>53.799592000000054</c:v>
                </c:pt>
                <c:pt idx="383">
                  <c:v>53.899592000000013</c:v>
                </c:pt>
                <c:pt idx="384">
                  <c:v>53.999592000000035</c:v>
                </c:pt>
                <c:pt idx="385">
                  <c:v>54.099592000000037</c:v>
                </c:pt>
                <c:pt idx="386">
                  <c:v>54.199592000000045</c:v>
                </c:pt>
                <c:pt idx="387">
                  <c:v>54.299592000000054</c:v>
                </c:pt>
                <c:pt idx="388">
                  <c:v>54.399592000000013</c:v>
                </c:pt>
                <c:pt idx="389">
                  <c:v>54.499592000000035</c:v>
                </c:pt>
                <c:pt idx="390">
                  <c:v>54.599592000000037</c:v>
                </c:pt>
                <c:pt idx="391">
                  <c:v>54.699592000000045</c:v>
                </c:pt>
                <c:pt idx="392">
                  <c:v>54.799592000000054</c:v>
                </c:pt>
                <c:pt idx="393">
                  <c:v>54.899592000000013</c:v>
                </c:pt>
                <c:pt idx="394">
                  <c:v>54.999592000000035</c:v>
                </c:pt>
                <c:pt idx="395">
                  <c:v>55.099592000000037</c:v>
                </c:pt>
                <c:pt idx="396">
                  <c:v>55.199592000000045</c:v>
                </c:pt>
                <c:pt idx="397">
                  <c:v>55.299592000000054</c:v>
                </c:pt>
                <c:pt idx="398">
                  <c:v>55.399592000000013</c:v>
                </c:pt>
                <c:pt idx="399">
                  <c:v>55.499592000000035</c:v>
                </c:pt>
                <c:pt idx="400">
                  <c:v>55.599592000000037</c:v>
                </c:pt>
                <c:pt idx="401">
                  <c:v>55.699592000000045</c:v>
                </c:pt>
                <c:pt idx="402">
                  <c:v>55.799592000000054</c:v>
                </c:pt>
                <c:pt idx="403">
                  <c:v>55.899592000000013</c:v>
                </c:pt>
                <c:pt idx="404">
                  <c:v>55.999592000000035</c:v>
                </c:pt>
                <c:pt idx="405">
                  <c:v>56.099592000000037</c:v>
                </c:pt>
                <c:pt idx="406">
                  <c:v>56.199592000000045</c:v>
                </c:pt>
                <c:pt idx="407">
                  <c:v>56.299592000000054</c:v>
                </c:pt>
                <c:pt idx="408">
                  <c:v>56.399592000000013</c:v>
                </c:pt>
                <c:pt idx="409">
                  <c:v>56.499592000000035</c:v>
                </c:pt>
                <c:pt idx="410">
                  <c:v>56.599592000000037</c:v>
                </c:pt>
                <c:pt idx="411">
                  <c:v>56.699592000000045</c:v>
                </c:pt>
                <c:pt idx="412">
                  <c:v>56.799592000000054</c:v>
                </c:pt>
                <c:pt idx="413">
                  <c:v>56.899592000000013</c:v>
                </c:pt>
                <c:pt idx="414">
                  <c:v>56.999592000000035</c:v>
                </c:pt>
                <c:pt idx="415">
                  <c:v>57.099592000000037</c:v>
                </c:pt>
                <c:pt idx="416">
                  <c:v>57.199592000000045</c:v>
                </c:pt>
                <c:pt idx="417">
                  <c:v>57.299592000000054</c:v>
                </c:pt>
                <c:pt idx="418">
                  <c:v>57.399592000000013</c:v>
                </c:pt>
                <c:pt idx="419">
                  <c:v>57.499592000000035</c:v>
                </c:pt>
                <c:pt idx="420">
                  <c:v>57.599592000000037</c:v>
                </c:pt>
                <c:pt idx="421">
                  <c:v>57.699592000000045</c:v>
                </c:pt>
                <c:pt idx="422">
                  <c:v>57.799592000000054</c:v>
                </c:pt>
                <c:pt idx="423">
                  <c:v>57.899592000000013</c:v>
                </c:pt>
                <c:pt idx="424">
                  <c:v>57.999592000000035</c:v>
                </c:pt>
                <c:pt idx="425">
                  <c:v>58.099592000000037</c:v>
                </c:pt>
                <c:pt idx="426">
                  <c:v>58.199592000000045</c:v>
                </c:pt>
                <c:pt idx="427">
                  <c:v>58.299592000000054</c:v>
                </c:pt>
                <c:pt idx="428">
                  <c:v>58.399592000000013</c:v>
                </c:pt>
                <c:pt idx="429">
                  <c:v>58.499592000000035</c:v>
                </c:pt>
                <c:pt idx="430">
                  <c:v>58.599592000000037</c:v>
                </c:pt>
                <c:pt idx="431">
                  <c:v>58.699592000000045</c:v>
                </c:pt>
                <c:pt idx="432">
                  <c:v>58.799592000000054</c:v>
                </c:pt>
                <c:pt idx="433">
                  <c:v>58.899592000000013</c:v>
                </c:pt>
                <c:pt idx="434">
                  <c:v>58.999592000000035</c:v>
                </c:pt>
                <c:pt idx="435">
                  <c:v>59.099592000000037</c:v>
                </c:pt>
                <c:pt idx="436">
                  <c:v>59.199592000000045</c:v>
                </c:pt>
                <c:pt idx="437">
                  <c:v>59.299592000000054</c:v>
                </c:pt>
                <c:pt idx="438">
                  <c:v>59.399592000000013</c:v>
                </c:pt>
                <c:pt idx="439">
                  <c:v>59.499592000000035</c:v>
                </c:pt>
                <c:pt idx="440">
                  <c:v>59.599592000000037</c:v>
                </c:pt>
                <c:pt idx="441">
                  <c:v>59.699592000000045</c:v>
                </c:pt>
                <c:pt idx="442">
                  <c:v>59.799592000000054</c:v>
                </c:pt>
                <c:pt idx="443">
                  <c:v>59.899592000000013</c:v>
                </c:pt>
                <c:pt idx="444">
                  <c:v>59.999592000000035</c:v>
                </c:pt>
                <c:pt idx="445">
                  <c:v>60.099592000000037</c:v>
                </c:pt>
                <c:pt idx="446">
                  <c:v>60.199592000000045</c:v>
                </c:pt>
                <c:pt idx="447">
                  <c:v>60.299592000000054</c:v>
                </c:pt>
                <c:pt idx="448">
                  <c:v>60.399592000000013</c:v>
                </c:pt>
                <c:pt idx="449">
                  <c:v>60.499592000000035</c:v>
                </c:pt>
                <c:pt idx="450">
                  <c:v>60.599592000000037</c:v>
                </c:pt>
                <c:pt idx="451">
                  <c:v>60.699592000000045</c:v>
                </c:pt>
                <c:pt idx="452">
                  <c:v>60.799592000000054</c:v>
                </c:pt>
                <c:pt idx="453">
                  <c:v>60.899592000000013</c:v>
                </c:pt>
                <c:pt idx="454">
                  <c:v>60.999592000000035</c:v>
                </c:pt>
                <c:pt idx="455">
                  <c:v>61.099592000000037</c:v>
                </c:pt>
                <c:pt idx="456">
                  <c:v>61.199592000000045</c:v>
                </c:pt>
                <c:pt idx="457">
                  <c:v>61.299592000000054</c:v>
                </c:pt>
                <c:pt idx="458">
                  <c:v>61.399592000000013</c:v>
                </c:pt>
                <c:pt idx="459">
                  <c:v>61.499592000000035</c:v>
                </c:pt>
                <c:pt idx="460">
                  <c:v>61.599592000000037</c:v>
                </c:pt>
                <c:pt idx="461">
                  <c:v>61.699592000000045</c:v>
                </c:pt>
                <c:pt idx="462">
                  <c:v>61.799592000000054</c:v>
                </c:pt>
                <c:pt idx="463">
                  <c:v>61.899592000000013</c:v>
                </c:pt>
                <c:pt idx="464">
                  <c:v>61.999592000000035</c:v>
                </c:pt>
                <c:pt idx="465">
                  <c:v>62.099592000000037</c:v>
                </c:pt>
                <c:pt idx="466">
                  <c:v>62.199592000000045</c:v>
                </c:pt>
                <c:pt idx="467">
                  <c:v>62.299592000000054</c:v>
                </c:pt>
                <c:pt idx="468">
                  <c:v>62.399592000000013</c:v>
                </c:pt>
                <c:pt idx="469">
                  <c:v>62.499592000000035</c:v>
                </c:pt>
                <c:pt idx="470">
                  <c:v>62.599592000000037</c:v>
                </c:pt>
                <c:pt idx="471">
                  <c:v>62.699592000000045</c:v>
                </c:pt>
                <c:pt idx="472">
                  <c:v>62.799592000000054</c:v>
                </c:pt>
                <c:pt idx="473">
                  <c:v>62.899592000000013</c:v>
                </c:pt>
                <c:pt idx="474">
                  <c:v>62.999592000000035</c:v>
                </c:pt>
                <c:pt idx="475">
                  <c:v>63.099592000000037</c:v>
                </c:pt>
                <c:pt idx="476">
                  <c:v>63.199592000000045</c:v>
                </c:pt>
                <c:pt idx="477">
                  <c:v>63.299592000000054</c:v>
                </c:pt>
                <c:pt idx="478">
                  <c:v>63.399592000000013</c:v>
                </c:pt>
                <c:pt idx="479">
                  <c:v>63.499592000000035</c:v>
                </c:pt>
                <c:pt idx="480">
                  <c:v>63.599592000000037</c:v>
                </c:pt>
                <c:pt idx="481">
                  <c:v>63.699592000000045</c:v>
                </c:pt>
                <c:pt idx="482">
                  <c:v>63.799592000000054</c:v>
                </c:pt>
                <c:pt idx="483">
                  <c:v>63.899592000000013</c:v>
                </c:pt>
                <c:pt idx="484">
                  <c:v>63.999592000000035</c:v>
                </c:pt>
                <c:pt idx="485">
                  <c:v>64.099592000000001</c:v>
                </c:pt>
                <c:pt idx="486">
                  <c:v>64.199591999999981</c:v>
                </c:pt>
                <c:pt idx="487">
                  <c:v>64.299592000000004</c:v>
                </c:pt>
                <c:pt idx="488">
                  <c:v>64.399591999999998</c:v>
                </c:pt>
                <c:pt idx="489">
                  <c:v>64.499592000000007</c:v>
                </c:pt>
                <c:pt idx="490">
                  <c:v>64.599592000000001</c:v>
                </c:pt>
                <c:pt idx="491">
                  <c:v>64.699591999999981</c:v>
                </c:pt>
                <c:pt idx="492">
                  <c:v>64.799592000000004</c:v>
                </c:pt>
                <c:pt idx="493">
                  <c:v>64.899591999999998</c:v>
                </c:pt>
                <c:pt idx="494">
                  <c:v>64.999592000000007</c:v>
                </c:pt>
                <c:pt idx="495">
                  <c:v>65.099592000000001</c:v>
                </c:pt>
                <c:pt idx="496">
                  <c:v>65.199591999999981</c:v>
                </c:pt>
                <c:pt idx="497">
                  <c:v>65.299592000000004</c:v>
                </c:pt>
                <c:pt idx="498">
                  <c:v>65.399591999999998</c:v>
                </c:pt>
                <c:pt idx="499">
                  <c:v>65.499592000000007</c:v>
                </c:pt>
                <c:pt idx="500">
                  <c:v>65.599592000000001</c:v>
                </c:pt>
                <c:pt idx="501">
                  <c:v>65.699591999999981</c:v>
                </c:pt>
                <c:pt idx="502">
                  <c:v>65.799592000000004</c:v>
                </c:pt>
                <c:pt idx="503">
                  <c:v>65.899591999999998</c:v>
                </c:pt>
                <c:pt idx="504">
                  <c:v>65.999592000000007</c:v>
                </c:pt>
                <c:pt idx="505">
                  <c:v>66.099592000000001</c:v>
                </c:pt>
                <c:pt idx="506">
                  <c:v>66.199591999999981</c:v>
                </c:pt>
                <c:pt idx="507">
                  <c:v>66.299592000000004</c:v>
                </c:pt>
                <c:pt idx="508">
                  <c:v>66.399591999999998</c:v>
                </c:pt>
                <c:pt idx="509">
                  <c:v>66.499592000000007</c:v>
                </c:pt>
                <c:pt idx="510">
                  <c:v>66.599592000000001</c:v>
                </c:pt>
                <c:pt idx="511">
                  <c:v>66.699591999999981</c:v>
                </c:pt>
                <c:pt idx="512">
                  <c:v>66.799592000000004</c:v>
                </c:pt>
                <c:pt idx="513">
                  <c:v>66.899591999999998</c:v>
                </c:pt>
                <c:pt idx="514">
                  <c:v>66.999592000000007</c:v>
                </c:pt>
                <c:pt idx="515">
                  <c:v>67.099592000000001</c:v>
                </c:pt>
                <c:pt idx="516">
                  <c:v>67.199591999999981</c:v>
                </c:pt>
                <c:pt idx="517">
                  <c:v>67.299592000000004</c:v>
                </c:pt>
                <c:pt idx="518">
                  <c:v>67.399591999999998</c:v>
                </c:pt>
                <c:pt idx="519">
                  <c:v>67.499592000000007</c:v>
                </c:pt>
                <c:pt idx="520">
                  <c:v>67.599592000000001</c:v>
                </c:pt>
                <c:pt idx="521">
                  <c:v>67.699591999999981</c:v>
                </c:pt>
                <c:pt idx="522">
                  <c:v>67.799592000000004</c:v>
                </c:pt>
                <c:pt idx="523">
                  <c:v>67.899591999999998</c:v>
                </c:pt>
                <c:pt idx="524">
                  <c:v>67.999592000000007</c:v>
                </c:pt>
                <c:pt idx="525">
                  <c:v>68.099592000000001</c:v>
                </c:pt>
                <c:pt idx="526">
                  <c:v>68.199591999999981</c:v>
                </c:pt>
                <c:pt idx="527">
                  <c:v>68.299592000000004</c:v>
                </c:pt>
                <c:pt idx="528">
                  <c:v>68.399591999999998</c:v>
                </c:pt>
                <c:pt idx="529">
                  <c:v>68.499592000000007</c:v>
                </c:pt>
                <c:pt idx="530">
                  <c:v>68.599592000000001</c:v>
                </c:pt>
                <c:pt idx="531">
                  <c:v>68.699591999999981</c:v>
                </c:pt>
                <c:pt idx="532">
                  <c:v>68.799592000000004</c:v>
                </c:pt>
                <c:pt idx="533">
                  <c:v>68.899591999999998</c:v>
                </c:pt>
                <c:pt idx="534">
                  <c:v>68.999592000000007</c:v>
                </c:pt>
                <c:pt idx="535">
                  <c:v>69.099592000000001</c:v>
                </c:pt>
                <c:pt idx="536">
                  <c:v>69.199591999999981</c:v>
                </c:pt>
                <c:pt idx="537">
                  <c:v>69.299592000000004</c:v>
                </c:pt>
                <c:pt idx="538">
                  <c:v>69.399591999999998</c:v>
                </c:pt>
                <c:pt idx="539">
                  <c:v>69.499592000000007</c:v>
                </c:pt>
                <c:pt idx="540">
                  <c:v>69.599592000000001</c:v>
                </c:pt>
                <c:pt idx="541">
                  <c:v>69.699591999999981</c:v>
                </c:pt>
                <c:pt idx="542">
                  <c:v>69.799592000000004</c:v>
                </c:pt>
                <c:pt idx="543">
                  <c:v>69.899591999999998</c:v>
                </c:pt>
                <c:pt idx="544">
                  <c:v>69.999592000000007</c:v>
                </c:pt>
                <c:pt idx="545">
                  <c:v>70.099592000000001</c:v>
                </c:pt>
                <c:pt idx="546">
                  <c:v>70.199591999999981</c:v>
                </c:pt>
                <c:pt idx="547">
                  <c:v>70.299592000000004</c:v>
                </c:pt>
                <c:pt idx="548">
                  <c:v>70.399591999999998</c:v>
                </c:pt>
                <c:pt idx="549">
                  <c:v>70.499592000000007</c:v>
                </c:pt>
                <c:pt idx="550">
                  <c:v>70.599592000000001</c:v>
                </c:pt>
                <c:pt idx="551">
                  <c:v>70.699591999999981</c:v>
                </c:pt>
                <c:pt idx="552">
                  <c:v>70.799592000000004</c:v>
                </c:pt>
                <c:pt idx="553">
                  <c:v>70.899591999999998</c:v>
                </c:pt>
                <c:pt idx="554">
                  <c:v>70.999592000000007</c:v>
                </c:pt>
                <c:pt idx="555">
                  <c:v>71.099592000000001</c:v>
                </c:pt>
                <c:pt idx="556">
                  <c:v>71.199591999999981</c:v>
                </c:pt>
                <c:pt idx="557">
                  <c:v>71.299592000000004</c:v>
                </c:pt>
                <c:pt idx="558">
                  <c:v>71.399591999999998</c:v>
                </c:pt>
                <c:pt idx="559">
                  <c:v>71.499592000000007</c:v>
                </c:pt>
                <c:pt idx="560">
                  <c:v>71.599592000000001</c:v>
                </c:pt>
                <c:pt idx="561">
                  <c:v>71.699591999999981</c:v>
                </c:pt>
                <c:pt idx="562">
                  <c:v>71.799592000000004</c:v>
                </c:pt>
                <c:pt idx="563">
                  <c:v>71.899591999999998</c:v>
                </c:pt>
                <c:pt idx="564">
                  <c:v>71.999592000000007</c:v>
                </c:pt>
                <c:pt idx="565">
                  <c:v>72.099592000000001</c:v>
                </c:pt>
                <c:pt idx="566">
                  <c:v>72.199591999999981</c:v>
                </c:pt>
                <c:pt idx="567">
                  <c:v>72.299592000000004</c:v>
                </c:pt>
                <c:pt idx="568">
                  <c:v>72.399591999999998</c:v>
                </c:pt>
                <c:pt idx="569">
                  <c:v>72.499592000000007</c:v>
                </c:pt>
                <c:pt idx="570">
                  <c:v>72.599592000000001</c:v>
                </c:pt>
                <c:pt idx="571">
                  <c:v>72.699591999999981</c:v>
                </c:pt>
                <c:pt idx="572">
                  <c:v>72.799592000000004</c:v>
                </c:pt>
                <c:pt idx="573">
                  <c:v>72.899591999999998</c:v>
                </c:pt>
                <c:pt idx="574">
                  <c:v>72.999592000000007</c:v>
                </c:pt>
                <c:pt idx="575">
                  <c:v>73.099592000000001</c:v>
                </c:pt>
                <c:pt idx="576">
                  <c:v>73.199591999999981</c:v>
                </c:pt>
                <c:pt idx="577">
                  <c:v>73.299592000000004</c:v>
                </c:pt>
                <c:pt idx="578">
                  <c:v>73.399591999999998</c:v>
                </c:pt>
                <c:pt idx="579">
                  <c:v>73.499592000000007</c:v>
                </c:pt>
                <c:pt idx="580">
                  <c:v>73.599592000000001</c:v>
                </c:pt>
                <c:pt idx="581">
                  <c:v>73.699591999999981</c:v>
                </c:pt>
                <c:pt idx="582">
                  <c:v>73.799592000000004</c:v>
                </c:pt>
                <c:pt idx="583">
                  <c:v>73.899591999999998</c:v>
                </c:pt>
                <c:pt idx="584">
                  <c:v>73.999592000000007</c:v>
                </c:pt>
                <c:pt idx="585">
                  <c:v>74.099592000000001</c:v>
                </c:pt>
                <c:pt idx="586">
                  <c:v>74.199591999999981</c:v>
                </c:pt>
                <c:pt idx="587">
                  <c:v>74.299592000000004</c:v>
                </c:pt>
                <c:pt idx="588">
                  <c:v>74.399591999999998</c:v>
                </c:pt>
                <c:pt idx="589">
                  <c:v>74.499592000000007</c:v>
                </c:pt>
                <c:pt idx="590">
                  <c:v>74.599592000000001</c:v>
                </c:pt>
                <c:pt idx="591">
                  <c:v>74.699591999999981</c:v>
                </c:pt>
                <c:pt idx="592">
                  <c:v>74.799592000000004</c:v>
                </c:pt>
                <c:pt idx="593">
                  <c:v>74.899591999999998</c:v>
                </c:pt>
                <c:pt idx="594">
                  <c:v>74.999592000000007</c:v>
                </c:pt>
                <c:pt idx="595">
                  <c:v>75.099592000000001</c:v>
                </c:pt>
                <c:pt idx="596">
                  <c:v>75.199591999999981</c:v>
                </c:pt>
                <c:pt idx="597">
                  <c:v>75.299592000000004</c:v>
                </c:pt>
                <c:pt idx="598">
                  <c:v>75.399591999999998</c:v>
                </c:pt>
                <c:pt idx="599">
                  <c:v>75.499592000000007</c:v>
                </c:pt>
                <c:pt idx="600">
                  <c:v>75.599592000000001</c:v>
                </c:pt>
                <c:pt idx="601">
                  <c:v>75.699591999999981</c:v>
                </c:pt>
                <c:pt idx="602">
                  <c:v>75.799592000000004</c:v>
                </c:pt>
                <c:pt idx="603">
                  <c:v>75.899591999999998</c:v>
                </c:pt>
                <c:pt idx="604">
                  <c:v>75.999592000000007</c:v>
                </c:pt>
                <c:pt idx="605">
                  <c:v>76.099592000000001</c:v>
                </c:pt>
                <c:pt idx="606">
                  <c:v>76.199591999999981</c:v>
                </c:pt>
                <c:pt idx="607">
                  <c:v>76.299592000000004</c:v>
                </c:pt>
                <c:pt idx="608">
                  <c:v>76.399591999999998</c:v>
                </c:pt>
                <c:pt idx="609">
                  <c:v>76.499592000000007</c:v>
                </c:pt>
                <c:pt idx="610">
                  <c:v>76.599592000000001</c:v>
                </c:pt>
                <c:pt idx="611">
                  <c:v>76.699591999999981</c:v>
                </c:pt>
                <c:pt idx="612">
                  <c:v>76.799592000000004</c:v>
                </c:pt>
                <c:pt idx="613">
                  <c:v>76.899591999999998</c:v>
                </c:pt>
                <c:pt idx="614">
                  <c:v>76.999592000000007</c:v>
                </c:pt>
                <c:pt idx="615">
                  <c:v>77.099592000000001</c:v>
                </c:pt>
                <c:pt idx="616">
                  <c:v>77.199591999999981</c:v>
                </c:pt>
                <c:pt idx="617">
                  <c:v>77.299592000000004</c:v>
                </c:pt>
                <c:pt idx="618">
                  <c:v>77.399591999999998</c:v>
                </c:pt>
                <c:pt idx="619">
                  <c:v>77.499592000000007</c:v>
                </c:pt>
                <c:pt idx="620">
                  <c:v>77.599592000000001</c:v>
                </c:pt>
                <c:pt idx="621">
                  <c:v>77.699591999999981</c:v>
                </c:pt>
                <c:pt idx="622">
                  <c:v>77.799592000000004</c:v>
                </c:pt>
                <c:pt idx="623">
                  <c:v>77.899591999999998</c:v>
                </c:pt>
                <c:pt idx="624">
                  <c:v>77.999592000000007</c:v>
                </c:pt>
                <c:pt idx="625">
                  <c:v>78.099592000000001</c:v>
                </c:pt>
                <c:pt idx="626">
                  <c:v>78.199591999999981</c:v>
                </c:pt>
                <c:pt idx="627">
                  <c:v>78.299592000000004</c:v>
                </c:pt>
                <c:pt idx="628">
                  <c:v>78.399591999999998</c:v>
                </c:pt>
                <c:pt idx="629">
                  <c:v>78.499592000000007</c:v>
                </c:pt>
                <c:pt idx="630">
                  <c:v>78.599592000000001</c:v>
                </c:pt>
                <c:pt idx="631">
                  <c:v>78.699591999999981</c:v>
                </c:pt>
                <c:pt idx="632">
                  <c:v>78.799592000000004</c:v>
                </c:pt>
                <c:pt idx="633">
                  <c:v>78.899591999999998</c:v>
                </c:pt>
                <c:pt idx="634">
                  <c:v>78.999592000000007</c:v>
                </c:pt>
                <c:pt idx="635">
                  <c:v>79.099592000000001</c:v>
                </c:pt>
                <c:pt idx="636">
                  <c:v>79.199591999999981</c:v>
                </c:pt>
                <c:pt idx="637">
                  <c:v>79.299592000000004</c:v>
                </c:pt>
                <c:pt idx="638">
                  <c:v>79.399591999999998</c:v>
                </c:pt>
                <c:pt idx="639">
                  <c:v>79.499592000000007</c:v>
                </c:pt>
                <c:pt idx="640">
                  <c:v>79.599592000000001</c:v>
                </c:pt>
                <c:pt idx="641">
                  <c:v>79.699591999999981</c:v>
                </c:pt>
                <c:pt idx="642">
                  <c:v>79.799592000000004</c:v>
                </c:pt>
                <c:pt idx="643">
                  <c:v>79.899591999999998</c:v>
                </c:pt>
                <c:pt idx="644">
                  <c:v>79.999592000000007</c:v>
                </c:pt>
                <c:pt idx="645">
                  <c:v>80.099592000000001</c:v>
                </c:pt>
                <c:pt idx="646">
                  <c:v>80.199591999999981</c:v>
                </c:pt>
                <c:pt idx="647">
                  <c:v>80.299592000000004</c:v>
                </c:pt>
                <c:pt idx="648">
                  <c:v>80.399591999999998</c:v>
                </c:pt>
                <c:pt idx="649">
                  <c:v>80.499592000000007</c:v>
                </c:pt>
                <c:pt idx="650">
                  <c:v>80.599592000000001</c:v>
                </c:pt>
                <c:pt idx="651">
                  <c:v>80.699591999999981</c:v>
                </c:pt>
                <c:pt idx="652">
                  <c:v>80.799592000000004</c:v>
                </c:pt>
                <c:pt idx="653">
                  <c:v>80.899591999999998</c:v>
                </c:pt>
                <c:pt idx="654">
                  <c:v>80.999592000000007</c:v>
                </c:pt>
                <c:pt idx="655">
                  <c:v>81.099592000000001</c:v>
                </c:pt>
                <c:pt idx="656">
                  <c:v>81.199591999999981</c:v>
                </c:pt>
                <c:pt idx="657">
                  <c:v>81.299592000000004</c:v>
                </c:pt>
                <c:pt idx="658">
                  <c:v>81.399591999999998</c:v>
                </c:pt>
                <c:pt idx="659">
                  <c:v>81.499592000000007</c:v>
                </c:pt>
                <c:pt idx="660">
                  <c:v>81.599592000000001</c:v>
                </c:pt>
                <c:pt idx="661">
                  <c:v>81.699591999999981</c:v>
                </c:pt>
                <c:pt idx="662">
                  <c:v>81.799592000000004</c:v>
                </c:pt>
                <c:pt idx="663">
                  <c:v>81.899591999999998</c:v>
                </c:pt>
                <c:pt idx="664">
                  <c:v>81.999592000000007</c:v>
                </c:pt>
                <c:pt idx="665">
                  <c:v>82.099592000000001</c:v>
                </c:pt>
                <c:pt idx="666">
                  <c:v>82.199591999999981</c:v>
                </c:pt>
                <c:pt idx="667">
                  <c:v>82.299592000000004</c:v>
                </c:pt>
                <c:pt idx="668">
                  <c:v>82.399591999999998</c:v>
                </c:pt>
                <c:pt idx="669">
                  <c:v>82.499592000000007</c:v>
                </c:pt>
                <c:pt idx="670">
                  <c:v>82.599592000000001</c:v>
                </c:pt>
                <c:pt idx="671">
                  <c:v>82.699591999999981</c:v>
                </c:pt>
                <c:pt idx="672">
                  <c:v>82.799592000000004</c:v>
                </c:pt>
                <c:pt idx="673">
                  <c:v>82.899591999999998</c:v>
                </c:pt>
                <c:pt idx="674">
                  <c:v>82.999592000000007</c:v>
                </c:pt>
                <c:pt idx="675">
                  <c:v>83.099592000000001</c:v>
                </c:pt>
                <c:pt idx="676">
                  <c:v>83.199591999999981</c:v>
                </c:pt>
                <c:pt idx="677">
                  <c:v>83.299592000000004</c:v>
                </c:pt>
                <c:pt idx="678">
                  <c:v>83.399591999999998</c:v>
                </c:pt>
                <c:pt idx="679">
                  <c:v>83.499592000000007</c:v>
                </c:pt>
                <c:pt idx="680">
                  <c:v>83.599592000000001</c:v>
                </c:pt>
                <c:pt idx="681">
                  <c:v>83.699591999999981</c:v>
                </c:pt>
                <c:pt idx="682">
                  <c:v>83.799592000000004</c:v>
                </c:pt>
                <c:pt idx="683">
                  <c:v>83.899591999999998</c:v>
                </c:pt>
                <c:pt idx="684">
                  <c:v>83.999592000000007</c:v>
                </c:pt>
                <c:pt idx="685">
                  <c:v>84.099592000000001</c:v>
                </c:pt>
                <c:pt idx="686">
                  <c:v>84.199591999999981</c:v>
                </c:pt>
                <c:pt idx="687">
                  <c:v>84.299592000000004</c:v>
                </c:pt>
                <c:pt idx="688">
                  <c:v>84.399591999999998</c:v>
                </c:pt>
                <c:pt idx="689">
                  <c:v>84.499592000000007</c:v>
                </c:pt>
                <c:pt idx="690">
                  <c:v>84.599592000000001</c:v>
                </c:pt>
                <c:pt idx="691">
                  <c:v>84.699591999999981</c:v>
                </c:pt>
                <c:pt idx="692">
                  <c:v>84.799592000000004</c:v>
                </c:pt>
                <c:pt idx="693">
                  <c:v>84.899591999999998</c:v>
                </c:pt>
                <c:pt idx="694">
                  <c:v>84.999592000000007</c:v>
                </c:pt>
                <c:pt idx="695">
                  <c:v>85.099592000000001</c:v>
                </c:pt>
                <c:pt idx="696">
                  <c:v>85.199591999999981</c:v>
                </c:pt>
                <c:pt idx="697">
                  <c:v>85.299592000000004</c:v>
                </c:pt>
                <c:pt idx="698">
                  <c:v>85.399591999999998</c:v>
                </c:pt>
                <c:pt idx="699">
                  <c:v>85.499592000000007</c:v>
                </c:pt>
                <c:pt idx="700">
                  <c:v>85.599592000000001</c:v>
                </c:pt>
                <c:pt idx="701">
                  <c:v>85.699591999999981</c:v>
                </c:pt>
                <c:pt idx="702">
                  <c:v>85.799592000000004</c:v>
                </c:pt>
                <c:pt idx="703">
                  <c:v>85.899591999999998</c:v>
                </c:pt>
                <c:pt idx="704">
                  <c:v>85.999592000000007</c:v>
                </c:pt>
                <c:pt idx="705">
                  <c:v>86.099592000000001</c:v>
                </c:pt>
                <c:pt idx="706">
                  <c:v>86.199591999999981</c:v>
                </c:pt>
                <c:pt idx="707">
                  <c:v>86.299592000000004</c:v>
                </c:pt>
                <c:pt idx="708">
                  <c:v>86.399591999999998</c:v>
                </c:pt>
                <c:pt idx="709">
                  <c:v>86.499592000000007</c:v>
                </c:pt>
                <c:pt idx="710">
                  <c:v>86.599592000000001</c:v>
                </c:pt>
                <c:pt idx="711">
                  <c:v>86.699591999999981</c:v>
                </c:pt>
                <c:pt idx="712">
                  <c:v>86.799592000000004</c:v>
                </c:pt>
                <c:pt idx="713">
                  <c:v>86.899591999999998</c:v>
                </c:pt>
                <c:pt idx="714">
                  <c:v>86.999592000000007</c:v>
                </c:pt>
                <c:pt idx="715">
                  <c:v>87.099592000000001</c:v>
                </c:pt>
                <c:pt idx="716">
                  <c:v>87.199591999999981</c:v>
                </c:pt>
                <c:pt idx="717">
                  <c:v>87.299592000000004</c:v>
                </c:pt>
                <c:pt idx="718">
                  <c:v>87.399591999999998</c:v>
                </c:pt>
                <c:pt idx="719">
                  <c:v>87.499592000000007</c:v>
                </c:pt>
                <c:pt idx="720">
                  <c:v>87.599592000000001</c:v>
                </c:pt>
                <c:pt idx="721">
                  <c:v>87.699591999999981</c:v>
                </c:pt>
                <c:pt idx="722">
                  <c:v>87.799592000000004</c:v>
                </c:pt>
                <c:pt idx="723">
                  <c:v>87.899591999999998</c:v>
                </c:pt>
                <c:pt idx="724">
                  <c:v>87.999592000000007</c:v>
                </c:pt>
                <c:pt idx="725">
                  <c:v>88.099592000000001</c:v>
                </c:pt>
                <c:pt idx="726">
                  <c:v>88.199591999999981</c:v>
                </c:pt>
                <c:pt idx="727">
                  <c:v>88.299592000000004</c:v>
                </c:pt>
                <c:pt idx="728">
                  <c:v>88.399591999999998</c:v>
                </c:pt>
                <c:pt idx="729">
                  <c:v>88.499592000000007</c:v>
                </c:pt>
                <c:pt idx="730">
                  <c:v>88.599592000000001</c:v>
                </c:pt>
                <c:pt idx="731">
                  <c:v>88.699591999999981</c:v>
                </c:pt>
                <c:pt idx="732">
                  <c:v>88.799592000000004</c:v>
                </c:pt>
                <c:pt idx="733">
                  <c:v>88.899591999999998</c:v>
                </c:pt>
                <c:pt idx="734">
                  <c:v>88.999592000000007</c:v>
                </c:pt>
                <c:pt idx="735">
                  <c:v>89.099592000000001</c:v>
                </c:pt>
                <c:pt idx="736">
                  <c:v>89.199591999999981</c:v>
                </c:pt>
                <c:pt idx="737">
                  <c:v>89.299592000000004</c:v>
                </c:pt>
                <c:pt idx="738">
                  <c:v>89.399591999999998</c:v>
                </c:pt>
                <c:pt idx="739">
                  <c:v>89.499592000000007</c:v>
                </c:pt>
                <c:pt idx="740">
                  <c:v>89.599592000000001</c:v>
                </c:pt>
                <c:pt idx="741">
                  <c:v>89.699591999999981</c:v>
                </c:pt>
                <c:pt idx="742">
                  <c:v>89.799592000000004</c:v>
                </c:pt>
                <c:pt idx="743">
                  <c:v>89.899591999999998</c:v>
                </c:pt>
                <c:pt idx="744">
                  <c:v>89.999592000000007</c:v>
                </c:pt>
                <c:pt idx="745">
                  <c:v>90.099592000000001</c:v>
                </c:pt>
                <c:pt idx="746">
                  <c:v>90.199591999999981</c:v>
                </c:pt>
                <c:pt idx="747">
                  <c:v>90.299592000000004</c:v>
                </c:pt>
                <c:pt idx="748">
                  <c:v>90.399591999999998</c:v>
                </c:pt>
                <c:pt idx="749">
                  <c:v>90.499592000000007</c:v>
                </c:pt>
                <c:pt idx="750">
                  <c:v>90.599592000000001</c:v>
                </c:pt>
                <c:pt idx="751">
                  <c:v>90.699591999999981</c:v>
                </c:pt>
                <c:pt idx="752">
                  <c:v>90.799592000000004</c:v>
                </c:pt>
                <c:pt idx="753">
                  <c:v>90.899591999999998</c:v>
                </c:pt>
                <c:pt idx="754">
                  <c:v>90.999592000000007</c:v>
                </c:pt>
                <c:pt idx="755">
                  <c:v>91.099592000000001</c:v>
                </c:pt>
                <c:pt idx="756">
                  <c:v>91.199591999999981</c:v>
                </c:pt>
                <c:pt idx="757">
                  <c:v>91.299592000000004</c:v>
                </c:pt>
                <c:pt idx="758">
                  <c:v>91.399591999999998</c:v>
                </c:pt>
                <c:pt idx="759">
                  <c:v>91.499592000000007</c:v>
                </c:pt>
                <c:pt idx="760">
                  <c:v>91.599592000000001</c:v>
                </c:pt>
                <c:pt idx="761">
                  <c:v>91.699591999999981</c:v>
                </c:pt>
                <c:pt idx="762">
                  <c:v>91.799592000000004</c:v>
                </c:pt>
                <c:pt idx="763">
                  <c:v>91.899591999999998</c:v>
                </c:pt>
                <c:pt idx="764">
                  <c:v>91.999592000000007</c:v>
                </c:pt>
                <c:pt idx="765">
                  <c:v>92.099592000000001</c:v>
                </c:pt>
                <c:pt idx="766">
                  <c:v>92.199591999999981</c:v>
                </c:pt>
                <c:pt idx="767">
                  <c:v>92.299592000000004</c:v>
                </c:pt>
                <c:pt idx="768">
                  <c:v>92.399591999999998</c:v>
                </c:pt>
                <c:pt idx="769">
                  <c:v>92.499592000000007</c:v>
                </c:pt>
                <c:pt idx="770">
                  <c:v>92.599592000000001</c:v>
                </c:pt>
                <c:pt idx="771">
                  <c:v>92.699591999999981</c:v>
                </c:pt>
                <c:pt idx="772">
                  <c:v>92.799592000000004</c:v>
                </c:pt>
                <c:pt idx="773">
                  <c:v>92.899591999999998</c:v>
                </c:pt>
                <c:pt idx="774">
                  <c:v>92.999592000000007</c:v>
                </c:pt>
                <c:pt idx="775">
                  <c:v>93.099592000000001</c:v>
                </c:pt>
                <c:pt idx="776">
                  <c:v>93.199591999999981</c:v>
                </c:pt>
                <c:pt idx="777">
                  <c:v>93.299592000000004</c:v>
                </c:pt>
                <c:pt idx="778">
                  <c:v>93.399591999999998</c:v>
                </c:pt>
                <c:pt idx="779">
                  <c:v>93.499592000000007</c:v>
                </c:pt>
                <c:pt idx="780">
                  <c:v>93.599592000000001</c:v>
                </c:pt>
                <c:pt idx="781">
                  <c:v>93.699591999999981</c:v>
                </c:pt>
                <c:pt idx="782">
                  <c:v>93.799592000000004</c:v>
                </c:pt>
                <c:pt idx="783">
                  <c:v>93.899591999999998</c:v>
                </c:pt>
                <c:pt idx="784">
                  <c:v>93.999592000000007</c:v>
                </c:pt>
                <c:pt idx="785">
                  <c:v>94.099592000000001</c:v>
                </c:pt>
                <c:pt idx="786">
                  <c:v>94.199591999999981</c:v>
                </c:pt>
                <c:pt idx="787">
                  <c:v>94.299592000000004</c:v>
                </c:pt>
                <c:pt idx="788">
                  <c:v>94.399591999999998</c:v>
                </c:pt>
                <c:pt idx="789">
                  <c:v>94.499592000000007</c:v>
                </c:pt>
                <c:pt idx="790">
                  <c:v>94.599592000000001</c:v>
                </c:pt>
                <c:pt idx="791">
                  <c:v>94.699591999999981</c:v>
                </c:pt>
                <c:pt idx="792">
                  <c:v>94.799592000000004</c:v>
                </c:pt>
                <c:pt idx="793">
                  <c:v>94.899591999999998</c:v>
                </c:pt>
                <c:pt idx="794">
                  <c:v>94.999592000000007</c:v>
                </c:pt>
                <c:pt idx="795">
                  <c:v>95.099592000000001</c:v>
                </c:pt>
                <c:pt idx="796">
                  <c:v>95.199591999999981</c:v>
                </c:pt>
                <c:pt idx="797">
                  <c:v>95.299592000000004</c:v>
                </c:pt>
                <c:pt idx="798">
                  <c:v>95.399591999999998</c:v>
                </c:pt>
                <c:pt idx="799">
                  <c:v>95.499592000000007</c:v>
                </c:pt>
                <c:pt idx="800">
                  <c:v>95.599592000000001</c:v>
                </c:pt>
                <c:pt idx="801">
                  <c:v>95.699591999999981</c:v>
                </c:pt>
                <c:pt idx="802">
                  <c:v>95.799592000000004</c:v>
                </c:pt>
                <c:pt idx="803">
                  <c:v>95.899591999999998</c:v>
                </c:pt>
                <c:pt idx="804">
                  <c:v>95.999592000000007</c:v>
                </c:pt>
                <c:pt idx="805">
                  <c:v>96.099592000000001</c:v>
                </c:pt>
                <c:pt idx="806">
                  <c:v>96.199591999999981</c:v>
                </c:pt>
                <c:pt idx="807">
                  <c:v>96.299592000000004</c:v>
                </c:pt>
                <c:pt idx="808">
                  <c:v>96.399591999999998</c:v>
                </c:pt>
                <c:pt idx="809">
                  <c:v>96.499592000000007</c:v>
                </c:pt>
                <c:pt idx="810">
                  <c:v>96.599592000000001</c:v>
                </c:pt>
                <c:pt idx="811">
                  <c:v>96.699591999999981</c:v>
                </c:pt>
                <c:pt idx="812">
                  <c:v>96.799592000000004</c:v>
                </c:pt>
                <c:pt idx="813">
                  <c:v>96.899591999999998</c:v>
                </c:pt>
                <c:pt idx="814">
                  <c:v>96.999592000000007</c:v>
                </c:pt>
                <c:pt idx="815">
                  <c:v>97.099592000000001</c:v>
                </c:pt>
                <c:pt idx="816">
                  <c:v>97.199591999999981</c:v>
                </c:pt>
                <c:pt idx="817">
                  <c:v>97.299592000000004</c:v>
                </c:pt>
                <c:pt idx="818">
                  <c:v>97.399591999999998</c:v>
                </c:pt>
                <c:pt idx="819">
                  <c:v>97.499592000000007</c:v>
                </c:pt>
                <c:pt idx="820">
                  <c:v>97.599592000000001</c:v>
                </c:pt>
                <c:pt idx="821">
                  <c:v>97.699591999999981</c:v>
                </c:pt>
                <c:pt idx="822">
                  <c:v>97.799592000000004</c:v>
                </c:pt>
                <c:pt idx="823">
                  <c:v>97.899591999999998</c:v>
                </c:pt>
                <c:pt idx="824">
                  <c:v>97.999592000000007</c:v>
                </c:pt>
                <c:pt idx="825">
                  <c:v>98.099592000000001</c:v>
                </c:pt>
                <c:pt idx="826">
                  <c:v>98.199591999999981</c:v>
                </c:pt>
                <c:pt idx="827">
                  <c:v>98.299592000000004</c:v>
                </c:pt>
                <c:pt idx="828">
                  <c:v>98.399591999999998</c:v>
                </c:pt>
                <c:pt idx="829">
                  <c:v>98.499592000000007</c:v>
                </c:pt>
                <c:pt idx="830">
                  <c:v>98.599592000000001</c:v>
                </c:pt>
                <c:pt idx="831">
                  <c:v>98.699591999999981</c:v>
                </c:pt>
                <c:pt idx="832">
                  <c:v>98.799592000000004</c:v>
                </c:pt>
                <c:pt idx="833">
                  <c:v>98.899591999999998</c:v>
                </c:pt>
                <c:pt idx="834">
                  <c:v>98.999592000000007</c:v>
                </c:pt>
                <c:pt idx="835">
                  <c:v>99.099592000000001</c:v>
                </c:pt>
                <c:pt idx="836">
                  <c:v>99.199591999999981</c:v>
                </c:pt>
                <c:pt idx="837">
                  <c:v>99.299592000000004</c:v>
                </c:pt>
                <c:pt idx="838">
                  <c:v>99.399591999999998</c:v>
                </c:pt>
                <c:pt idx="839">
                  <c:v>99.499592000000007</c:v>
                </c:pt>
                <c:pt idx="840">
                  <c:v>99.599592000000001</c:v>
                </c:pt>
                <c:pt idx="841">
                  <c:v>99.699591999999981</c:v>
                </c:pt>
                <c:pt idx="842">
                  <c:v>99.799592000000004</c:v>
                </c:pt>
                <c:pt idx="843">
                  <c:v>99.899591999999998</c:v>
                </c:pt>
                <c:pt idx="844">
                  <c:v>99.999592000000007</c:v>
                </c:pt>
                <c:pt idx="845">
                  <c:v>100.099592</c:v>
                </c:pt>
                <c:pt idx="846">
                  <c:v>100.199592</c:v>
                </c:pt>
                <c:pt idx="847">
                  <c:v>100.299592</c:v>
                </c:pt>
                <c:pt idx="848">
                  <c:v>100.399592</c:v>
                </c:pt>
                <c:pt idx="849">
                  <c:v>100.49959200000002</c:v>
                </c:pt>
                <c:pt idx="850">
                  <c:v>100.599592</c:v>
                </c:pt>
                <c:pt idx="851">
                  <c:v>100.699592</c:v>
                </c:pt>
                <c:pt idx="852">
                  <c:v>100.799592</c:v>
                </c:pt>
                <c:pt idx="853">
                  <c:v>100.899592</c:v>
                </c:pt>
                <c:pt idx="854">
                  <c:v>100.99959200000002</c:v>
                </c:pt>
                <c:pt idx="855">
                  <c:v>101.099592</c:v>
                </c:pt>
                <c:pt idx="856">
                  <c:v>101.199592</c:v>
                </c:pt>
                <c:pt idx="857">
                  <c:v>101.299592</c:v>
                </c:pt>
                <c:pt idx="858">
                  <c:v>101.399592</c:v>
                </c:pt>
                <c:pt idx="859">
                  <c:v>101.49959200000002</c:v>
                </c:pt>
                <c:pt idx="860">
                  <c:v>101.599592</c:v>
                </c:pt>
                <c:pt idx="861">
                  <c:v>101.699592</c:v>
                </c:pt>
                <c:pt idx="862">
                  <c:v>101.799592</c:v>
                </c:pt>
                <c:pt idx="863">
                  <c:v>101.899592</c:v>
                </c:pt>
                <c:pt idx="864">
                  <c:v>101.99959200000002</c:v>
                </c:pt>
                <c:pt idx="865">
                  <c:v>102.099592</c:v>
                </c:pt>
                <c:pt idx="866">
                  <c:v>102.199592</c:v>
                </c:pt>
                <c:pt idx="867">
                  <c:v>102.299592</c:v>
                </c:pt>
                <c:pt idx="868">
                  <c:v>102.399592</c:v>
                </c:pt>
                <c:pt idx="869">
                  <c:v>102.49959200000002</c:v>
                </c:pt>
                <c:pt idx="870">
                  <c:v>102.599592</c:v>
                </c:pt>
                <c:pt idx="871">
                  <c:v>102.699592</c:v>
                </c:pt>
                <c:pt idx="872">
                  <c:v>102.799592</c:v>
                </c:pt>
                <c:pt idx="873">
                  <c:v>102.899592</c:v>
                </c:pt>
                <c:pt idx="874">
                  <c:v>102.99959200000002</c:v>
                </c:pt>
                <c:pt idx="875">
                  <c:v>103.099592</c:v>
                </c:pt>
                <c:pt idx="876">
                  <c:v>103.199592</c:v>
                </c:pt>
                <c:pt idx="877">
                  <c:v>103.299592</c:v>
                </c:pt>
                <c:pt idx="878">
                  <c:v>103.399592</c:v>
                </c:pt>
                <c:pt idx="879">
                  <c:v>103.49959200000002</c:v>
                </c:pt>
                <c:pt idx="880">
                  <c:v>103.599592</c:v>
                </c:pt>
                <c:pt idx="881">
                  <c:v>103.699592</c:v>
                </c:pt>
                <c:pt idx="882">
                  <c:v>103.799592</c:v>
                </c:pt>
                <c:pt idx="883">
                  <c:v>103.899592</c:v>
                </c:pt>
                <c:pt idx="884">
                  <c:v>103.99959200000002</c:v>
                </c:pt>
                <c:pt idx="885">
                  <c:v>104.099592</c:v>
                </c:pt>
                <c:pt idx="886">
                  <c:v>104.199592</c:v>
                </c:pt>
                <c:pt idx="887">
                  <c:v>104.299592</c:v>
                </c:pt>
                <c:pt idx="888">
                  <c:v>104.399592</c:v>
                </c:pt>
                <c:pt idx="889">
                  <c:v>104.49959200000002</c:v>
                </c:pt>
                <c:pt idx="890">
                  <c:v>104.599592</c:v>
                </c:pt>
                <c:pt idx="891">
                  <c:v>104.699592</c:v>
                </c:pt>
                <c:pt idx="892">
                  <c:v>104.799592</c:v>
                </c:pt>
                <c:pt idx="893">
                  <c:v>104.899592</c:v>
                </c:pt>
                <c:pt idx="894">
                  <c:v>104.99959200000002</c:v>
                </c:pt>
                <c:pt idx="895">
                  <c:v>105.099592</c:v>
                </c:pt>
                <c:pt idx="896">
                  <c:v>105.199592</c:v>
                </c:pt>
                <c:pt idx="897">
                  <c:v>105.299592</c:v>
                </c:pt>
                <c:pt idx="898">
                  <c:v>105.399592</c:v>
                </c:pt>
                <c:pt idx="899">
                  <c:v>105.49959200000002</c:v>
                </c:pt>
                <c:pt idx="900">
                  <c:v>105.599592</c:v>
                </c:pt>
                <c:pt idx="901">
                  <c:v>105.699592</c:v>
                </c:pt>
                <c:pt idx="902">
                  <c:v>105.799592</c:v>
                </c:pt>
                <c:pt idx="903">
                  <c:v>105.899592</c:v>
                </c:pt>
                <c:pt idx="904">
                  <c:v>105.99959200000002</c:v>
                </c:pt>
                <c:pt idx="905">
                  <c:v>106.099592</c:v>
                </c:pt>
                <c:pt idx="906">
                  <c:v>106.199592</c:v>
                </c:pt>
                <c:pt idx="907">
                  <c:v>106.299592</c:v>
                </c:pt>
                <c:pt idx="908">
                  <c:v>106.399592</c:v>
                </c:pt>
                <c:pt idx="909">
                  <c:v>106.49959200000002</c:v>
                </c:pt>
                <c:pt idx="910">
                  <c:v>106.599592</c:v>
                </c:pt>
                <c:pt idx="911">
                  <c:v>106.699592</c:v>
                </c:pt>
                <c:pt idx="912">
                  <c:v>106.799592</c:v>
                </c:pt>
                <c:pt idx="913">
                  <c:v>106.899592</c:v>
                </c:pt>
                <c:pt idx="914">
                  <c:v>106.99959200000002</c:v>
                </c:pt>
                <c:pt idx="915">
                  <c:v>107.099592</c:v>
                </c:pt>
                <c:pt idx="916">
                  <c:v>107.199592</c:v>
                </c:pt>
                <c:pt idx="917">
                  <c:v>107.299592</c:v>
                </c:pt>
                <c:pt idx="918">
                  <c:v>107.399592</c:v>
                </c:pt>
                <c:pt idx="919">
                  <c:v>107.49959200000002</c:v>
                </c:pt>
                <c:pt idx="920">
                  <c:v>107.599592</c:v>
                </c:pt>
                <c:pt idx="921">
                  <c:v>107.699592</c:v>
                </c:pt>
                <c:pt idx="922">
                  <c:v>107.799592</c:v>
                </c:pt>
                <c:pt idx="923">
                  <c:v>107.899592</c:v>
                </c:pt>
                <c:pt idx="924">
                  <c:v>107.99959200000002</c:v>
                </c:pt>
                <c:pt idx="925">
                  <c:v>108.099592</c:v>
                </c:pt>
                <c:pt idx="926">
                  <c:v>108.199592</c:v>
                </c:pt>
                <c:pt idx="927">
                  <c:v>108.299592</c:v>
                </c:pt>
                <c:pt idx="928">
                  <c:v>108.399592</c:v>
                </c:pt>
                <c:pt idx="929">
                  <c:v>108.49959200000002</c:v>
                </c:pt>
                <c:pt idx="930">
                  <c:v>108.599592</c:v>
                </c:pt>
                <c:pt idx="931">
                  <c:v>108.699592</c:v>
                </c:pt>
                <c:pt idx="932">
                  <c:v>108.799592</c:v>
                </c:pt>
                <c:pt idx="933">
                  <c:v>108.899592</c:v>
                </c:pt>
                <c:pt idx="934">
                  <c:v>108.99959200000002</c:v>
                </c:pt>
                <c:pt idx="935">
                  <c:v>109.099592</c:v>
                </c:pt>
                <c:pt idx="936">
                  <c:v>109.199592</c:v>
                </c:pt>
                <c:pt idx="937">
                  <c:v>109.299592</c:v>
                </c:pt>
                <c:pt idx="938">
                  <c:v>109.399592</c:v>
                </c:pt>
                <c:pt idx="939">
                  <c:v>109.49959200000002</c:v>
                </c:pt>
                <c:pt idx="940">
                  <c:v>109.599592</c:v>
                </c:pt>
                <c:pt idx="941">
                  <c:v>109.699592</c:v>
                </c:pt>
                <c:pt idx="942">
                  <c:v>109.799592</c:v>
                </c:pt>
                <c:pt idx="943">
                  <c:v>109.899592</c:v>
                </c:pt>
                <c:pt idx="944">
                  <c:v>109.99959200000002</c:v>
                </c:pt>
                <c:pt idx="945">
                  <c:v>110.099592</c:v>
                </c:pt>
                <c:pt idx="946">
                  <c:v>110.199592</c:v>
                </c:pt>
                <c:pt idx="947">
                  <c:v>110.299592</c:v>
                </c:pt>
                <c:pt idx="948">
                  <c:v>110.399592</c:v>
                </c:pt>
                <c:pt idx="949">
                  <c:v>110.49959200000002</c:v>
                </c:pt>
                <c:pt idx="950">
                  <c:v>110.599592</c:v>
                </c:pt>
                <c:pt idx="951">
                  <c:v>110.699592</c:v>
                </c:pt>
                <c:pt idx="952">
                  <c:v>110.799592</c:v>
                </c:pt>
                <c:pt idx="953">
                  <c:v>110.899592</c:v>
                </c:pt>
                <c:pt idx="954">
                  <c:v>110.99959200000002</c:v>
                </c:pt>
                <c:pt idx="955">
                  <c:v>111.099592</c:v>
                </c:pt>
                <c:pt idx="956">
                  <c:v>111.199592</c:v>
                </c:pt>
                <c:pt idx="957">
                  <c:v>111.299592</c:v>
                </c:pt>
                <c:pt idx="958">
                  <c:v>111.399592</c:v>
                </c:pt>
                <c:pt idx="959">
                  <c:v>111.49959200000002</c:v>
                </c:pt>
                <c:pt idx="960">
                  <c:v>111.599592</c:v>
                </c:pt>
                <c:pt idx="961">
                  <c:v>111.699592</c:v>
                </c:pt>
                <c:pt idx="962">
                  <c:v>111.799592</c:v>
                </c:pt>
                <c:pt idx="963">
                  <c:v>111.899592</c:v>
                </c:pt>
                <c:pt idx="964">
                  <c:v>111.99959200000002</c:v>
                </c:pt>
                <c:pt idx="965">
                  <c:v>112.099592</c:v>
                </c:pt>
                <c:pt idx="966">
                  <c:v>112.199592</c:v>
                </c:pt>
                <c:pt idx="967">
                  <c:v>112.299592</c:v>
                </c:pt>
                <c:pt idx="968">
                  <c:v>112.399592</c:v>
                </c:pt>
                <c:pt idx="969">
                  <c:v>112.49959200000002</c:v>
                </c:pt>
                <c:pt idx="970">
                  <c:v>112.599592</c:v>
                </c:pt>
                <c:pt idx="971">
                  <c:v>112.699592</c:v>
                </c:pt>
                <c:pt idx="972">
                  <c:v>112.799592</c:v>
                </c:pt>
                <c:pt idx="973">
                  <c:v>112.899592</c:v>
                </c:pt>
                <c:pt idx="974">
                  <c:v>112.99959200000002</c:v>
                </c:pt>
                <c:pt idx="975">
                  <c:v>113.099592</c:v>
                </c:pt>
                <c:pt idx="976">
                  <c:v>113.199592</c:v>
                </c:pt>
                <c:pt idx="977">
                  <c:v>113.299592</c:v>
                </c:pt>
                <c:pt idx="978">
                  <c:v>113.399592</c:v>
                </c:pt>
                <c:pt idx="979">
                  <c:v>113.49959200000002</c:v>
                </c:pt>
                <c:pt idx="980">
                  <c:v>113.599592</c:v>
                </c:pt>
                <c:pt idx="981">
                  <c:v>113.699592</c:v>
                </c:pt>
                <c:pt idx="982">
                  <c:v>113.799592</c:v>
                </c:pt>
                <c:pt idx="983">
                  <c:v>113.899592</c:v>
                </c:pt>
                <c:pt idx="984">
                  <c:v>113.99959200000002</c:v>
                </c:pt>
                <c:pt idx="985">
                  <c:v>114.099592</c:v>
                </c:pt>
                <c:pt idx="986">
                  <c:v>114.199592</c:v>
                </c:pt>
                <c:pt idx="987">
                  <c:v>114.299592</c:v>
                </c:pt>
                <c:pt idx="988">
                  <c:v>114.399592</c:v>
                </c:pt>
                <c:pt idx="989">
                  <c:v>114.49959200000002</c:v>
                </c:pt>
                <c:pt idx="990">
                  <c:v>114.599592</c:v>
                </c:pt>
                <c:pt idx="991">
                  <c:v>114.699592</c:v>
                </c:pt>
                <c:pt idx="992">
                  <c:v>114.799592</c:v>
                </c:pt>
                <c:pt idx="993">
                  <c:v>114.899592</c:v>
                </c:pt>
                <c:pt idx="994">
                  <c:v>114.99959200000002</c:v>
                </c:pt>
                <c:pt idx="995">
                  <c:v>115.099592</c:v>
                </c:pt>
                <c:pt idx="996">
                  <c:v>115.199592</c:v>
                </c:pt>
                <c:pt idx="997">
                  <c:v>115.299592</c:v>
                </c:pt>
                <c:pt idx="998">
                  <c:v>115.399592</c:v>
                </c:pt>
                <c:pt idx="999">
                  <c:v>115.49959200000002</c:v>
                </c:pt>
                <c:pt idx="1000">
                  <c:v>115.599592</c:v>
                </c:pt>
                <c:pt idx="1001">
                  <c:v>115.699592</c:v>
                </c:pt>
                <c:pt idx="1002">
                  <c:v>115.799592</c:v>
                </c:pt>
                <c:pt idx="1003">
                  <c:v>115.899592</c:v>
                </c:pt>
                <c:pt idx="1004">
                  <c:v>115.99959200000002</c:v>
                </c:pt>
                <c:pt idx="1005">
                  <c:v>116.099592</c:v>
                </c:pt>
                <c:pt idx="1006">
                  <c:v>116.199592</c:v>
                </c:pt>
                <c:pt idx="1007">
                  <c:v>116.299592</c:v>
                </c:pt>
                <c:pt idx="1008">
                  <c:v>116.399592</c:v>
                </c:pt>
                <c:pt idx="1009">
                  <c:v>116.49959200000002</c:v>
                </c:pt>
                <c:pt idx="1010">
                  <c:v>116.599592</c:v>
                </c:pt>
                <c:pt idx="1011">
                  <c:v>116.699592</c:v>
                </c:pt>
                <c:pt idx="1012">
                  <c:v>116.799592</c:v>
                </c:pt>
                <c:pt idx="1013">
                  <c:v>116.899592</c:v>
                </c:pt>
                <c:pt idx="1014">
                  <c:v>116.99959200000002</c:v>
                </c:pt>
                <c:pt idx="1015">
                  <c:v>117.099592</c:v>
                </c:pt>
                <c:pt idx="1016">
                  <c:v>117.199592</c:v>
                </c:pt>
                <c:pt idx="1017">
                  <c:v>117.299592</c:v>
                </c:pt>
                <c:pt idx="1018">
                  <c:v>117.399592</c:v>
                </c:pt>
                <c:pt idx="1019">
                  <c:v>117.49959200000002</c:v>
                </c:pt>
                <c:pt idx="1020">
                  <c:v>117.599592</c:v>
                </c:pt>
                <c:pt idx="1021">
                  <c:v>117.699592</c:v>
                </c:pt>
                <c:pt idx="1022">
                  <c:v>117.799592</c:v>
                </c:pt>
                <c:pt idx="1023">
                  <c:v>117.899592</c:v>
                </c:pt>
                <c:pt idx="1024">
                  <c:v>117.99959200000002</c:v>
                </c:pt>
                <c:pt idx="1025">
                  <c:v>118.099592</c:v>
                </c:pt>
                <c:pt idx="1026">
                  <c:v>118.199592</c:v>
                </c:pt>
                <c:pt idx="1027">
                  <c:v>118.299592</c:v>
                </c:pt>
                <c:pt idx="1028">
                  <c:v>118.399592</c:v>
                </c:pt>
                <c:pt idx="1029">
                  <c:v>118.49959200000002</c:v>
                </c:pt>
                <c:pt idx="1030">
                  <c:v>118.599592</c:v>
                </c:pt>
                <c:pt idx="1031">
                  <c:v>118.699592</c:v>
                </c:pt>
                <c:pt idx="1032">
                  <c:v>118.799592</c:v>
                </c:pt>
                <c:pt idx="1033">
                  <c:v>118.899592</c:v>
                </c:pt>
                <c:pt idx="1034">
                  <c:v>118.99959200000002</c:v>
                </c:pt>
                <c:pt idx="1035">
                  <c:v>119.099592</c:v>
                </c:pt>
                <c:pt idx="1036">
                  <c:v>119.199592</c:v>
                </c:pt>
                <c:pt idx="1037">
                  <c:v>119.299592</c:v>
                </c:pt>
                <c:pt idx="1038">
                  <c:v>119.399592</c:v>
                </c:pt>
                <c:pt idx="1039">
                  <c:v>119.49959200000002</c:v>
                </c:pt>
                <c:pt idx="1040">
                  <c:v>119.599592</c:v>
                </c:pt>
                <c:pt idx="1041">
                  <c:v>119.699592</c:v>
                </c:pt>
                <c:pt idx="1042">
                  <c:v>119.799592</c:v>
                </c:pt>
                <c:pt idx="1043">
                  <c:v>119.899592</c:v>
                </c:pt>
                <c:pt idx="1044">
                  <c:v>119.99959200000002</c:v>
                </c:pt>
                <c:pt idx="1045">
                  <c:v>120.099592</c:v>
                </c:pt>
                <c:pt idx="1046">
                  <c:v>120.199592</c:v>
                </c:pt>
                <c:pt idx="1047">
                  <c:v>120.299592</c:v>
                </c:pt>
                <c:pt idx="1048">
                  <c:v>120.399592</c:v>
                </c:pt>
                <c:pt idx="1049">
                  <c:v>120.49959200000002</c:v>
                </c:pt>
                <c:pt idx="1050">
                  <c:v>120.599592</c:v>
                </c:pt>
                <c:pt idx="1051">
                  <c:v>120.699592</c:v>
                </c:pt>
                <c:pt idx="1052">
                  <c:v>120.799592</c:v>
                </c:pt>
                <c:pt idx="1053">
                  <c:v>120.899592</c:v>
                </c:pt>
                <c:pt idx="1054">
                  <c:v>120.99959200000002</c:v>
                </c:pt>
                <c:pt idx="1055">
                  <c:v>121.099592</c:v>
                </c:pt>
                <c:pt idx="1056">
                  <c:v>121.199592</c:v>
                </c:pt>
                <c:pt idx="1057">
                  <c:v>121.299592</c:v>
                </c:pt>
                <c:pt idx="1058">
                  <c:v>121.399592</c:v>
                </c:pt>
                <c:pt idx="1059">
                  <c:v>121.49959200000002</c:v>
                </c:pt>
                <c:pt idx="1060">
                  <c:v>121.599592</c:v>
                </c:pt>
                <c:pt idx="1061">
                  <c:v>121.699592</c:v>
                </c:pt>
                <c:pt idx="1062">
                  <c:v>121.799592</c:v>
                </c:pt>
                <c:pt idx="1063">
                  <c:v>121.899592</c:v>
                </c:pt>
                <c:pt idx="1064">
                  <c:v>121.99959200000002</c:v>
                </c:pt>
                <c:pt idx="1065">
                  <c:v>122.099592</c:v>
                </c:pt>
                <c:pt idx="1066">
                  <c:v>122.199592</c:v>
                </c:pt>
                <c:pt idx="1067">
                  <c:v>122.299592</c:v>
                </c:pt>
                <c:pt idx="1068">
                  <c:v>122.399592</c:v>
                </c:pt>
                <c:pt idx="1069">
                  <c:v>122.49959200000002</c:v>
                </c:pt>
                <c:pt idx="1070">
                  <c:v>122.599592</c:v>
                </c:pt>
                <c:pt idx="1071">
                  <c:v>122.699592</c:v>
                </c:pt>
                <c:pt idx="1072">
                  <c:v>122.799592</c:v>
                </c:pt>
                <c:pt idx="1073">
                  <c:v>122.899592</c:v>
                </c:pt>
                <c:pt idx="1074">
                  <c:v>122.99959200000002</c:v>
                </c:pt>
                <c:pt idx="1075">
                  <c:v>123.099592</c:v>
                </c:pt>
                <c:pt idx="1076">
                  <c:v>123.199592</c:v>
                </c:pt>
                <c:pt idx="1077">
                  <c:v>123.299592</c:v>
                </c:pt>
                <c:pt idx="1078">
                  <c:v>123.399592</c:v>
                </c:pt>
                <c:pt idx="1079">
                  <c:v>123.49959200000002</c:v>
                </c:pt>
                <c:pt idx="1080">
                  <c:v>123.599592</c:v>
                </c:pt>
                <c:pt idx="1081">
                  <c:v>123.699592</c:v>
                </c:pt>
                <c:pt idx="1082">
                  <c:v>123.799592</c:v>
                </c:pt>
                <c:pt idx="1083">
                  <c:v>123.899592</c:v>
                </c:pt>
                <c:pt idx="1084">
                  <c:v>123.99959200000002</c:v>
                </c:pt>
                <c:pt idx="1085">
                  <c:v>124.099592</c:v>
                </c:pt>
                <c:pt idx="1086">
                  <c:v>124.199592</c:v>
                </c:pt>
                <c:pt idx="1087">
                  <c:v>124.299592</c:v>
                </c:pt>
                <c:pt idx="1088">
                  <c:v>124.399592</c:v>
                </c:pt>
                <c:pt idx="1089">
                  <c:v>124.49959200000002</c:v>
                </c:pt>
                <c:pt idx="1090">
                  <c:v>124.599592</c:v>
                </c:pt>
                <c:pt idx="1091">
                  <c:v>124.699592</c:v>
                </c:pt>
                <c:pt idx="1092">
                  <c:v>124.799592</c:v>
                </c:pt>
                <c:pt idx="1093">
                  <c:v>124.899592</c:v>
                </c:pt>
                <c:pt idx="1094">
                  <c:v>124.99959200000002</c:v>
                </c:pt>
                <c:pt idx="1095">
                  <c:v>125.099592</c:v>
                </c:pt>
                <c:pt idx="1096">
                  <c:v>125.199592</c:v>
                </c:pt>
                <c:pt idx="1097">
                  <c:v>125.299592</c:v>
                </c:pt>
                <c:pt idx="1098">
                  <c:v>125.399592</c:v>
                </c:pt>
                <c:pt idx="1099">
                  <c:v>125.49959200000002</c:v>
                </c:pt>
                <c:pt idx="1100">
                  <c:v>125.599592</c:v>
                </c:pt>
                <c:pt idx="1101">
                  <c:v>125.699592</c:v>
                </c:pt>
                <c:pt idx="1102">
                  <c:v>125.799592</c:v>
                </c:pt>
                <c:pt idx="1103">
                  <c:v>125.899592</c:v>
                </c:pt>
                <c:pt idx="1104">
                  <c:v>125.99959200000002</c:v>
                </c:pt>
                <c:pt idx="1105">
                  <c:v>126.099592</c:v>
                </c:pt>
                <c:pt idx="1106">
                  <c:v>126.199592</c:v>
                </c:pt>
                <c:pt idx="1107">
                  <c:v>126.299592</c:v>
                </c:pt>
                <c:pt idx="1108">
                  <c:v>126.399592</c:v>
                </c:pt>
                <c:pt idx="1109">
                  <c:v>126.49959200000002</c:v>
                </c:pt>
                <c:pt idx="1110">
                  <c:v>126.599592</c:v>
                </c:pt>
                <c:pt idx="1111">
                  <c:v>126.699592</c:v>
                </c:pt>
                <c:pt idx="1112">
                  <c:v>126.799592</c:v>
                </c:pt>
                <c:pt idx="1113">
                  <c:v>126.899592</c:v>
                </c:pt>
                <c:pt idx="1114">
                  <c:v>126.99959200000002</c:v>
                </c:pt>
                <c:pt idx="1115">
                  <c:v>127.099592</c:v>
                </c:pt>
                <c:pt idx="1116">
                  <c:v>127.199592</c:v>
                </c:pt>
                <c:pt idx="1117">
                  <c:v>127.299592</c:v>
                </c:pt>
                <c:pt idx="1118">
                  <c:v>127.399592</c:v>
                </c:pt>
                <c:pt idx="1119">
                  <c:v>127.41594900000003</c:v>
                </c:pt>
              </c:numCache>
            </c:numRef>
          </c:cat>
          <c:val>
            <c:numRef>
              <c:f>Blad2!$E$158:$E$1277</c:f>
              <c:numCache>
                <c:formatCode>General</c:formatCode>
                <c:ptCount val="1120"/>
                <c:pt idx="0">
                  <c:v>0</c:v>
                </c:pt>
                <c:pt idx="1">
                  <c:v>0</c:v>
                </c:pt>
                <c:pt idx="2">
                  <c:v>0</c:v>
                </c:pt>
                <c:pt idx="3">
                  <c:v>0</c:v>
                </c:pt>
                <c:pt idx="4">
                  <c:v>0</c:v>
                </c:pt>
                <c:pt idx="5">
                  <c:v>0</c:v>
                </c:pt>
                <c:pt idx="6">
                  <c:v>0</c:v>
                </c:pt>
                <c:pt idx="7">
                  <c:v>204800</c:v>
                </c:pt>
                <c:pt idx="8">
                  <c:v>225280</c:v>
                </c:pt>
                <c:pt idx="9">
                  <c:v>0</c:v>
                </c:pt>
                <c:pt idx="10">
                  <c:v>0</c:v>
                </c:pt>
                <c:pt idx="11">
                  <c:v>0</c:v>
                </c:pt>
                <c:pt idx="12">
                  <c:v>24576</c:v>
                </c:pt>
                <c:pt idx="13">
                  <c:v>36864</c:v>
                </c:pt>
                <c:pt idx="14">
                  <c:v>12288</c:v>
                </c:pt>
                <c:pt idx="15">
                  <c:v>4096</c:v>
                </c:pt>
                <c:pt idx="16">
                  <c:v>0</c:v>
                </c:pt>
                <c:pt idx="17">
                  <c:v>0</c:v>
                </c:pt>
                <c:pt idx="18">
                  <c:v>61440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4096</c:v>
                </c:pt>
                <c:pt idx="64">
                  <c:v>0</c:v>
                </c:pt>
                <c:pt idx="65">
                  <c:v>0</c:v>
                </c:pt>
                <c:pt idx="66">
                  <c:v>0</c:v>
                </c:pt>
                <c:pt idx="67">
                  <c:v>0</c:v>
                </c:pt>
                <c:pt idx="68">
                  <c:v>212992</c:v>
                </c:pt>
                <c:pt idx="69">
                  <c:v>0</c:v>
                </c:pt>
                <c:pt idx="70">
                  <c:v>0</c:v>
                </c:pt>
                <c:pt idx="71">
                  <c:v>0</c:v>
                </c:pt>
                <c:pt idx="72">
                  <c:v>0</c:v>
                </c:pt>
                <c:pt idx="73">
                  <c:v>0</c:v>
                </c:pt>
                <c:pt idx="74">
                  <c:v>0</c:v>
                </c:pt>
                <c:pt idx="75">
                  <c:v>4096</c:v>
                </c:pt>
                <c:pt idx="76">
                  <c:v>0</c:v>
                </c:pt>
                <c:pt idx="77">
                  <c:v>0</c:v>
                </c:pt>
                <c:pt idx="78">
                  <c:v>0</c:v>
                </c:pt>
                <c:pt idx="79">
                  <c:v>0</c:v>
                </c:pt>
                <c:pt idx="80">
                  <c:v>0</c:v>
                </c:pt>
                <c:pt idx="81">
                  <c:v>0</c:v>
                </c:pt>
                <c:pt idx="82">
                  <c:v>0</c:v>
                </c:pt>
                <c:pt idx="83">
                  <c:v>0</c:v>
                </c:pt>
                <c:pt idx="84">
                  <c:v>32768</c:v>
                </c:pt>
                <c:pt idx="85">
                  <c:v>0</c:v>
                </c:pt>
                <c:pt idx="86">
                  <c:v>8192</c:v>
                </c:pt>
                <c:pt idx="87">
                  <c:v>24576</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98304</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4096</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53248</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28672</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4096</c:v>
                </c:pt>
                <c:pt idx="196">
                  <c:v>0</c:v>
                </c:pt>
                <c:pt idx="197">
                  <c:v>0</c:v>
                </c:pt>
                <c:pt idx="198">
                  <c:v>65536</c:v>
                </c:pt>
                <c:pt idx="199">
                  <c:v>0</c:v>
                </c:pt>
                <c:pt idx="200">
                  <c:v>12288</c:v>
                </c:pt>
                <c:pt idx="201">
                  <c:v>20480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28672</c:v>
                </c:pt>
                <c:pt idx="217">
                  <c:v>0</c:v>
                </c:pt>
                <c:pt idx="218">
                  <c:v>24576</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4096</c:v>
                </c:pt>
                <c:pt idx="256">
                  <c:v>0</c:v>
                </c:pt>
                <c:pt idx="257">
                  <c:v>0</c:v>
                </c:pt>
                <c:pt idx="258">
                  <c:v>0</c:v>
                </c:pt>
                <c:pt idx="259">
                  <c:v>0</c:v>
                </c:pt>
                <c:pt idx="260">
                  <c:v>0</c:v>
                </c:pt>
                <c:pt idx="261">
                  <c:v>0</c:v>
                </c:pt>
                <c:pt idx="262">
                  <c:v>0</c:v>
                </c:pt>
                <c:pt idx="263">
                  <c:v>0</c:v>
                </c:pt>
                <c:pt idx="264">
                  <c:v>0</c:v>
                </c:pt>
                <c:pt idx="265">
                  <c:v>0</c:v>
                </c:pt>
                <c:pt idx="266">
                  <c:v>0</c:v>
                </c:pt>
                <c:pt idx="267">
                  <c:v>0</c:v>
                </c:pt>
                <c:pt idx="268">
                  <c:v>167936</c:v>
                </c:pt>
                <c:pt idx="269">
                  <c:v>0</c:v>
                </c:pt>
                <c:pt idx="270">
                  <c:v>0</c:v>
                </c:pt>
                <c:pt idx="271">
                  <c:v>0</c:v>
                </c:pt>
                <c:pt idx="272">
                  <c:v>0</c:v>
                </c:pt>
                <c:pt idx="273">
                  <c:v>0</c:v>
                </c:pt>
                <c:pt idx="274">
                  <c:v>0</c:v>
                </c:pt>
                <c:pt idx="275">
                  <c:v>28672</c:v>
                </c:pt>
                <c:pt idx="276">
                  <c:v>32768</c:v>
                </c:pt>
                <c:pt idx="277">
                  <c:v>4096</c:v>
                </c:pt>
                <c:pt idx="278">
                  <c:v>28672</c:v>
                </c:pt>
                <c:pt idx="279">
                  <c:v>0</c:v>
                </c:pt>
                <c:pt idx="280">
                  <c:v>0</c:v>
                </c:pt>
                <c:pt idx="281">
                  <c:v>0</c:v>
                </c:pt>
                <c:pt idx="282">
                  <c:v>28672</c:v>
                </c:pt>
                <c:pt idx="283">
                  <c:v>0</c:v>
                </c:pt>
                <c:pt idx="284">
                  <c:v>4096</c:v>
                </c:pt>
                <c:pt idx="285">
                  <c:v>40960</c:v>
                </c:pt>
                <c:pt idx="286">
                  <c:v>24576</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36864</c:v>
                </c:pt>
                <c:pt idx="316">
                  <c:v>0</c:v>
                </c:pt>
                <c:pt idx="317">
                  <c:v>32768</c:v>
                </c:pt>
                <c:pt idx="318">
                  <c:v>24576</c:v>
                </c:pt>
                <c:pt idx="319">
                  <c:v>32768</c:v>
                </c:pt>
                <c:pt idx="320">
                  <c:v>0</c:v>
                </c:pt>
                <c:pt idx="321">
                  <c:v>28672</c:v>
                </c:pt>
                <c:pt idx="322">
                  <c:v>4096</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12288</c:v>
                </c:pt>
                <c:pt idx="337">
                  <c:v>20480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102400</c:v>
                </c:pt>
                <c:pt idx="369">
                  <c:v>0</c:v>
                </c:pt>
                <c:pt idx="370">
                  <c:v>0</c:v>
                </c:pt>
                <c:pt idx="371">
                  <c:v>0</c:v>
                </c:pt>
                <c:pt idx="372">
                  <c:v>0</c:v>
                </c:pt>
                <c:pt idx="373">
                  <c:v>0</c:v>
                </c:pt>
                <c:pt idx="374">
                  <c:v>8192</c:v>
                </c:pt>
                <c:pt idx="375">
                  <c:v>28672</c:v>
                </c:pt>
                <c:pt idx="376">
                  <c:v>0</c:v>
                </c:pt>
                <c:pt idx="377">
                  <c:v>0</c:v>
                </c:pt>
                <c:pt idx="378">
                  <c:v>32768</c:v>
                </c:pt>
                <c:pt idx="379">
                  <c:v>0</c:v>
                </c:pt>
                <c:pt idx="380">
                  <c:v>0</c:v>
                </c:pt>
                <c:pt idx="381">
                  <c:v>0</c:v>
                </c:pt>
                <c:pt idx="382">
                  <c:v>0</c:v>
                </c:pt>
                <c:pt idx="383">
                  <c:v>0</c:v>
                </c:pt>
                <c:pt idx="384">
                  <c:v>0</c:v>
                </c:pt>
                <c:pt idx="385">
                  <c:v>0</c:v>
                </c:pt>
                <c:pt idx="386">
                  <c:v>61440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28672</c:v>
                </c:pt>
                <c:pt idx="426">
                  <c:v>0</c:v>
                </c:pt>
                <c:pt idx="427">
                  <c:v>0</c:v>
                </c:pt>
                <c:pt idx="428">
                  <c:v>0</c:v>
                </c:pt>
                <c:pt idx="429">
                  <c:v>0</c:v>
                </c:pt>
                <c:pt idx="430">
                  <c:v>0</c:v>
                </c:pt>
                <c:pt idx="431">
                  <c:v>0</c:v>
                </c:pt>
                <c:pt idx="432">
                  <c:v>0</c:v>
                </c:pt>
                <c:pt idx="433">
                  <c:v>0</c:v>
                </c:pt>
                <c:pt idx="434">
                  <c:v>0</c:v>
                </c:pt>
                <c:pt idx="435">
                  <c:v>4096</c:v>
                </c:pt>
                <c:pt idx="436">
                  <c:v>0</c:v>
                </c:pt>
                <c:pt idx="437">
                  <c:v>0</c:v>
                </c:pt>
                <c:pt idx="438">
                  <c:v>0</c:v>
                </c:pt>
                <c:pt idx="439">
                  <c:v>0</c:v>
                </c:pt>
                <c:pt idx="440">
                  <c:v>0</c:v>
                </c:pt>
                <c:pt idx="441">
                  <c:v>0</c:v>
                </c:pt>
                <c:pt idx="442">
                  <c:v>0</c:v>
                </c:pt>
                <c:pt idx="443">
                  <c:v>0</c:v>
                </c:pt>
                <c:pt idx="444">
                  <c:v>65536</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40960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4096</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4096</c:v>
                </c:pt>
                <c:pt idx="526">
                  <c:v>0</c:v>
                </c:pt>
                <c:pt idx="527">
                  <c:v>0</c:v>
                </c:pt>
                <c:pt idx="528">
                  <c:v>0</c:v>
                </c:pt>
                <c:pt idx="529">
                  <c:v>0</c:v>
                </c:pt>
                <c:pt idx="530">
                  <c:v>0</c:v>
                </c:pt>
                <c:pt idx="531">
                  <c:v>36864</c:v>
                </c:pt>
                <c:pt idx="532">
                  <c:v>0</c:v>
                </c:pt>
                <c:pt idx="533">
                  <c:v>0</c:v>
                </c:pt>
                <c:pt idx="534">
                  <c:v>4096</c:v>
                </c:pt>
                <c:pt idx="535">
                  <c:v>28672</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32768</c:v>
                </c:pt>
                <c:pt idx="550">
                  <c:v>0</c:v>
                </c:pt>
                <c:pt idx="551">
                  <c:v>0</c:v>
                </c:pt>
                <c:pt idx="552">
                  <c:v>0</c:v>
                </c:pt>
                <c:pt idx="553">
                  <c:v>0</c:v>
                </c:pt>
                <c:pt idx="554">
                  <c:v>0</c:v>
                </c:pt>
                <c:pt idx="555">
                  <c:v>4096</c:v>
                </c:pt>
                <c:pt idx="556">
                  <c:v>0</c:v>
                </c:pt>
                <c:pt idx="557">
                  <c:v>0</c:v>
                </c:pt>
                <c:pt idx="558">
                  <c:v>0</c:v>
                </c:pt>
                <c:pt idx="559">
                  <c:v>0</c:v>
                </c:pt>
                <c:pt idx="560">
                  <c:v>0</c:v>
                </c:pt>
                <c:pt idx="561">
                  <c:v>0</c:v>
                </c:pt>
                <c:pt idx="562">
                  <c:v>0</c:v>
                </c:pt>
                <c:pt idx="563">
                  <c:v>0</c:v>
                </c:pt>
                <c:pt idx="564">
                  <c:v>0</c:v>
                </c:pt>
                <c:pt idx="565">
                  <c:v>0</c:v>
                </c:pt>
                <c:pt idx="566">
                  <c:v>32768</c:v>
                </c:pt>
                <c:pt idx="567">
                  <c:v>0</c:v>
                </c:pt>
                <c:pt idx="568">
                  <c:v>4096</c:v>
                </c:pt>
                <c:pt idx="569">
                  <c:v>28672</c:v>
                </c:pt>
                <c:pt idx="570">
                  <c:v>32768</c:v>
                </c:pt>
                <c:pt idx="571">
                  <c:v>0</c:v>
                </c:pt>
                <c:pt idx="572">
                  <c:v>0</c:v>
                </c:pt>
                <c:pt idx="573">
                  <c:v>0</c:v>
                </c:pt>
                <c:pt idx="574">
                  <c:v>0</c:v>
                </c:pt>
                <c:pt idx="575">
                  <c:v>0</c:v>
                </c:pt>
                <c:pt idx="576">
                  <c:v>0</c:v>
                </c:pt>
                <c:pt idx="577">
                  <c:v>0</c:v>
                </c:pt>
                <c:pt idx="578">
                  <c:v>0</c:v>
                </c:pt>
                <c:pt idx="579">
                  <c:v>0</c:v>
                </c:pt>
                <c:pt idx="580">
                  <c:v>0</c:v>
                </c:pt>
                <c:pt idx="581">
                  <c:v>16384</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65536</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4096</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53248</c:v>
                </c:pt>
                <c:pt idx="632">
                  <c:v>94208</c:v>
                </c:pt>
                <c:pt idx="633">
                  <c:v>0</c:v>
                </c:pt>
                <c:pt idx="634">
                  <c:v>20480</c:v>
                </c:pt>
                <c:pt idx="635">
                  <c:v>12288</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4096</c:v>
                </c:pt>
                <c:pt idx="676">
                  <c:v>0</c:v>
                </c:pt>
                <c:pt idx="677">
                  <c:v>0</c:v>
                </c:pt>
                <c:pt idx="678">
                  <c:v>0</c:v>
                </c:pt>
                <c:pt idx="679">
                  <c:v>0</c:v>
                </c:pt>
                <c:pt idx="680">
                  <c:v>0</c:v>
                </c:pt>
                <c:pt idx="681">
                  <c:v>0</c:v>
                </c:pt>
                <c:pt idx="682">
                  <c:v>24576</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45056</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69632</c:v>
                </c:pt>
                <c:pt idx="733">
                  <c:v>0</c:v>
                </c:pt>
                <c:pt idx="734">
                  <c:v>0</c:v>
                </c:pt>
                <c:pt idx="735">
                  <c:v>4096</c:v>
                </c:pt>
                <c:pt idx="736">
                  <c:v>0</c:v>
                </c:pt>
                <c:pt idx="737">
                  <c:v>0</c:v>
                </c:pt>
                <c:pt idx="738">
                  <c:v>0</c:v>
                </c:pt>
                <c:pt idx="739">
                  <c:v>0</c:v>
                </c:pt>
                <c:pt idx="740">
                  <c:v>0</c:v>
                </c:pt>
                <c:pt idx="741">
                  <c:v>0</c:v>
                </c:pt>
                <c:pt idx="742">
                  <c:v>0</c:v>
                </c:pt>
                <c:pt idx="743">
                  <c:v>0</c:v>
                </c:pt>
                <c:pt idx="744">
                  <c:v>0</c:v>
                </c:pt>
                <c:pt idx="745">
                  <c:v>0</c:v>
                </c:pt>
                <c:pt idx="746">
                  <c:v>0</c:v>
                </c:pt>
                <c:pt idx="747">
                  <c:v>0</c:v>
                </c:pt>
                <c:pt idx="748">
                  <c:v>61440</c:v>
                </c:pt>
                <c:pt idx="749">
                  <c:v>0</c:v>
                </c:pt>
                <c:pt idx="750">
                  <c:v>0</c:v>
                </c:pt>
                <c:pt idx="751">
                  <c:v>32768</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20480</c:v>
                </c:pt>
                <c:pt idx="783">
                  <c:v>0</c:v>
                </c:pt>
                <c:pt idx="784">
                  <c:v>0</c:v>
                </c:pt>
                <c:pt idx="785">
                  <c:v>0</c:v>
                </c:pt>
                <c:pt idx="786">
                  <c:v>0</c:v>
                </c:pt>
                <c:pt idx="787">
                  <c:v>0</c:v>
                </c:pt>
                <c:pt idx="788">
                  <c:v>0</c:v>
                </c:pt>
                <c:pt idx="789">
                  <c:v>0</c:v>
                </c:pt>
                <c:pt idx="790">
                  <c:v>0</c:v>
                </c:pt>
                <c:pt idx="791">
                  <c:v>0</c:v>
                </c:pt>
                <c:pt idx="792">
                  <c:v>0</c:v>
                </c:pt>
                <c:pt idx="793">
                  <c:v>0</c:v>
                </c:pt>
                <c:pt idx="794">
                  <c:v>0</c:v>
                </c:pt>
                <c:pt idx="795">
                  <c:v>4096</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40960</c:v>
                </c:pt>
                <c:pt idx="816">
                  <c:v>0</c:v>
                </c:pt>
                <c:pt idx="817">
                  <c:v>0</c:v>
                </c:pt>
                <c:pt idx="818">
                  <c:v>0</c:v>
                </c:pt>
                <c:pt idx="819">
                  <c:v>0</c:v>
                </c:pt>
                <c:pt idx="820">
                  <c:v>0</c:v>
                </c:pt>
                <c:pt idx="821">
                  <c:v>0</c:v>
                </c:pt>
                <c:pt idx="822">
                  <c:v>0</c:v>
                </c:pt>
                <c:pt idx="823">
                  <c:v>0</c:v>
                </c:pt>
                <c:pt idx="824">
                  <c:v>0</c:v>
                </c:pt>
                <c:pt idx="825">
                  <c:v>65536</c:v>
                </c:pt>
                <c:pt idx="826">
                  <c:v>0</c:v>
                </c:pt>
                <c:pt idx="827">
                  <c:v>4096</c:v>
                </c:pt>
                <c:pt idx="828">
                  <c:v>28672</c:v>
                </c:pt>
                <c:pt idx="829">
                  <c:v>32768</c:v>
                </c:pt>
                <c:pt idx="830">
                  <c:v>0</c:v>
                </c:pt>
                <c:pt idx="831">
                  <c:v>0</c:v>
                </c:pt>
                <c:pt idx="832">
                  <c:v>94208</c:v>
                </c:pt>
                <c:pt idx="833">
                  <c:v>28672</c:v>
                </c:pt>
                <c:pt idx="834">
                  <c:v>0</c:v>
                </c:pt>
                <c:pt idx="835">
                  <c:v>0</c:v>
                </c:pt>
                <c:pt idx="836">
                  <c:v>32768</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4096</c:v>
                </c:pt>
                <c:pt idx="856">
                  <c:v>0</c:v>
                </c:pt>
                <c:pt idx="857">
                  <c:v>0</c:v>
                </c:pt>
                <c:pt idx="858">
                  <c:v>0</c:v>
                </c:pt>
                <c:pt idx="859">
                  <c:v>0</c:v>
                </c:pt>
                <c:pt idx="860">
                  <c:v>0</c:v>
                </c:pt>
                <c:pt idx="861">
                  <c:v>0</c:v>
                </c:pt>
                <c:pt idx="862">
                  <c:v>0</c:v>
                </c:pt>
                <c:pt idx="863">
                  <c:v>0</c:v>
                </c:pt>
                <c:pt idx="864">
                  <c:v>0</c:v>
                </c:pt>
                <c:pt idx="865">
                  <c:v>32768</c:v>
                </c:pt>
                <c:pt idx="866">
                  <c:v>0</c:v>
                </c:pt>
                <c:pt idx="867">
                  <c:v>28672</c:v>
                </c:pt>
                <c:pt idx="868">
                  <c:v>4096</c:v>
                </c:pt>
                <c:pt idx="869">
                  <c:v>0</c:v>
                </c:pt>
                <c:pt idx="870">
                  <c:v>4096</c:v>
                </c:pt>
                <c:pt idx="871">
                  <c:v>28672</c:v>
                </c:pt>
                <c:pt idx="872">
                  <c:v>4096</c:v>
                </c:pt>
                <c:pt idx="873">
                  <c:v>28672</c:v>
                </c:pt>
                <c:pt idx="874">
                  <c:v>0</c:v>
                </c:pt>
                <c:pt idx="875">
                  <c:v>0</c:v>
                </c:pt>
                <c:pt idx="876">
                  <c:v>0</c:v>
                </c:pt>
                <c:pt idx="877">
                  <c:v>0</c:v>
                </c:pt>
                <c:pt idx="878">
                  <c:v>0</c:v>
                </c:pt>
                <c:pt idx="879">
                  <c:v>0</c:v>
                </c:pt>
                <c:pt idx="880">
                  <c:v>0</c:v>
                </c:pt>
                <c:pt idx="881">
                  <c:v>0</c:v>
                </c:pt>
                <c:pt idx="882">
                  <c:v>69632</c:v>
                </c:pt>
                <c:pt idx="883">
                  <c:v>0</c:v>
                </c:pt>
                <c:pt idx="884">
                  <c:v>0</c:v>
                </c:pt>
                <c:pt idx="885">
                  <c:v>0</c:v>
                </c:pt>
                <c:pt idx="886">
                  <c:v>36864</c:v>
                </c:pt>
                <c:pt idx="887">
                  <c:v>24576</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4096</c:v>
                </c:pt>
                <c:pt idx="916">
                  <c:v>0</c:v>
                </c:pt>
                <c:pt idx="917">
                  <c:v>0</c:v>
                </c:pt>
                <c:pt idx="918">
                  <c:v>0</c:v>
                </c:pt>
                <c:pt idx="919">
                  <c:v>0</c:v>
                </c:pt>
                <c:pt idx="920">
                  <c:v>0</c:v>
                </c:pt>
                <c:pt idx="921">
                  <c:v>0</c:v>
                </c:pt>
                <c:pt idx="922">
                  <c:v>0</c:v>
                </c:pt>
                <c:pt idx="923">
                  <c:v>0</c:v>
                </c:pt>
                <c:pt idx="924">
                  <c:v>0</c:v>
                </c:pt>
                <c:pt idx="925">
                  <c:v>40960</c:v>
                </c:pt>
                <c:pt idx="926">
                  <c:v>0</c:v>
                </c:pt>
                <c:pt idx="927">
                  <c:v>0</c:v>
                </c:pt>
                <c:pt idx="928">
                  <c:v>32768</c:v>
                </c:pt>
                <c:pt idx="929">
                  <c:v>0</c:v>
                </c:pt>
                <c:pt idx="930">
                  <c:v>0</c:v>
                </c:pt>
                <c:pt idx="931">
                  <c:v>0</c:v>
                </c:pt>
                <c:pt idx="932">
                  <c:v>49152</c:v>
                </c:pt>
                <c:pt idx="933">
                  <c:v>0</c:v>
                </c:pt>
                <c:pt idx="934">
                  <c:v>0</c:v>
                </c:pt>
                <c:pt idx="935">
                  <c:v>53248</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4096</c:v>
                </c:pt>
                <c:pt idx="976">
                  <c:v>0</c:v>
                </c:pt>
                <c:pt idx="977">
                  <c:v>0</c:v>
                </c:pt>
                <c:pt idx="978">
                  <c:v>0</c:v>
                </c:pt>
                <c:pt idx="979">
                  <c:v>0</c:v>
                </c:pt>
                <c:pt idx="980">
                  <c:v>0</c:v>
                </c:pt>
                <c:pt idx="981">
                  <c:v>0</c:v>
                </c:pt>
                <c:pt idx="982">
                  <c:v>53248</c:v>
                </c:pt>
                <c:pt idx="983">
                  <c:v>0</c:v>
                </c:pt>
                <c:pt idx="984">
                  <c:v>0</c:v>
                </c:pt>
                <c:pt idx="985">
                  <c:v>0</c:v>
                </c:pt>
                <c:pt idx="986">
                  <c:v>0</c:v>
                </c:pt>
                <c:pt idx="987">
                  <c:v>0</c:v>
                </c:pt>
                <c:pt idx="988">
                  <c:v>0</c:v>
                </c:pt>
                <c:pt idx="989">
                  <c:v>0</c:v>
                </c:pt>
                <c:pt idx="990">
                  <c:v>0</c:v>
                </c:pt>
                <c:pt idx="991">
                  <c:v>49152</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4096</c:v>
                </c:pt>
                <c:pt idx="1036">
                  <c:v>0</c:v>
                </c:pt>
                <c:pt idx="1037">
                  <c:v>0</c:v>
                </c:pt>
                <c:pt idx="1038">
                  <c:v>0</c:v>
                </c:pt>
                <c:pt idx="1039">
                  <c:v>0</c:v>
                </c:pt>
                <c:pt idx="1040">
                  <c:v>0</c:v>
                </c:pt>
                <c:pt idx="1041">
                  <c:v>20480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32768</c:v>
                </c:pt>
                <c:pt idx="1082">
                  <c:v>0</c:v>
                </c:pt>
                <c:pt idx="1083">
                  <c:v>0</c:v>
                </c:pt>
                <c:pt idx="1084">
                  <c:v>32768</c:v>
                </c:pt>
                <c:pt idx="1085">
                  <c:v>12288</c:v>
                </c:pt>
                <c:pt idx="1086">
                  <c:v>20480</c:v>
                </c:pt>
                <c:pt idx="1087">
                  <c:v>0</c:v>
                </c:pt>
                <c:pt idx="1088">
                  <c:v>0</c:v>
                </c:pt>
                <c:pt idx="1089">
                  <c:v>0</c:v>
                </c:pt>
                <c:pt idx="1090">
                  <c:v>0</c:v>
                </c:pt>
                <c:pt idx="1091">
                  <c:v>16384</c:v>
                </c:pt>
                <c:pt idx="1092">
                  <c:v>0</c:v>
                </c:pt>
                <c:pt idx="1093">
                  <c:v>0</c:v>
                </c:pt>
                <c:pt idx="1094">
                  <c:v>0</c:v>
                </c:pt>
                <c:pt idx="1095">
                  <c:v>4096</c:v>
                </c:pt>
                <c:pt idx="1096">
                  <c:v>0</c:v>
                </c:pt>
                <c:pt idx="1097">
                  <c:v>0</c:v>
                </c:pt>
                <c:pt idx="1098">
                  <c:v>0</c:v>
                </c:pt>
                <c:pt idx="1099">
                  <c:v>32768</c:v>
                </c:pt>
                <c:pt idx="1100">
                  <c:v>28672</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32768</c:v>
                </c:pt>
                <c:pt idx="1119">
                  <c:v>0</c:v>
                </c:pt>
              </c:numCache>
            </c:numRef>
          </c:val>
        </c:ser>
        <c:marker val="1"/>
        <c:axId val="115340032"/>
        <c:axId val="115341952"/>
      </c:lineChart>
      <c:catAx>
        <c:axId val="115340032"/>
        <c:scaling>
          <c:orientation val="minMax"/>
        </c:scaling>
        <c:axPos val="b"/>
        <c:title>
          <c:tx>
            <c:rich>
              <a:bodyPr/>
              <a:lstStyle/>
              <a:p>
                <a:pPr>
                  <a:defRPr/>
                </a:pPr>
                <a:r>
                  <a:rPr lang="en-GB"/>
                  <a:t>Time</a:t>
                </a:r>
                <a:r>
                  <a:rPr lang="en-GB" baseline="0"/>
                  <a:t> in seconds</a:t>
                </a:r>
                <a:endParaRPr lang="en-GB"/>
              </a:p>
            </c:rich>
          </c:tx>
          <c:layout/>
        </c:title>
        <c:numFmt formatCode="0.0" sourceLinked="0"/>
        <c:tickLblPos val="nextTo"/>
        <c:crossAx val="115341952"/>
        <c:crosses val="autoZero"/>
        <c:auto val="1"/>
        <c:lblAlgn val="ctr"/>
        <c:lblOffset val="100"/>
      </c:catAx>
      <c:valAx>
        <c:axId val="115341952"/>
        <c:scaling>
          <c:orientation val="minMax"/>
          <c:max val="100000"/>
          <c:min val="0"/>
        </c:scaling>
        <c:axPos val="l"/>
        <c:majorGridlines/>
        <c:title>
          <c:tx>
            <c:rich>
              <a:bodyPr rot="-5400000" vert="horz"/>
              <a:lstStyle/>
              <a:p>
                <a:pPr>
                  <a:defRPr/>
                </a:pPr>
                <a:r>
                  <a:rPr lang="en-GB"/>
                  <a:t>Number</a:t>
                </a:r>
                <a:r>
                  <a:rPr lang="en-GB" baseline="0"/>
                  <a:t> of bytes transfered per 0.1s interval</a:t>
                </a:r>
                <a:endParaRPr lang="en-GB"/>
              </a:p>
            </c:rich>
          </c:tx>
          <c:layout/>
        </c:title>
        <c:numFmt formatCode="General" sourceLinked="1"/>
        <c:tickLblPos val="nextTo"/>
        <c:crossAx val="115340032"/>
        <c:crosses val="autoZero"/>
        <c:crossBetween val="between"/>
      </c:valAx>
    </c:plotArea>
    <c:plotVisOnly val="1"/>
    <c:dispBlanksAs val="gap"/>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CB4320-F8EA-A04C-BC75-0928A0CA11C2}" type="doc">
      <dgm:prSet loTypeId="urn:microsoft.com/office/officeart/2005/8/layout/matrix3" loCatId="" qsTypeId="urn:microsoft.com/office/officeart/2005/8/quickstyle/3D7" qsCatId="3D" csTypeId="urn:microsoft.com/office/officeart/2005/8/colors/accent1_2" csCatId="accent1" phldr="1"/>
      <dgm:spPr/>
      <dgm:t>
        <a:bodyPr/>
        <a:lstStyle/>
        <a:p>
          <a:endParaRPr lang="en-US"/>
        </a:p>
      </dgm:t>
    </dgm:pt>
    <dgm:pt modelId="{658CA112-A758-C545-A1CA-2BEF451475EA}">
      <dgm:prSet phldrT="[Text]"/>
      <dgm:spPr/>
      <dgm:t>
        <a:bodyPr/>
        <a:lstStyle/>
        <a:p>
          <a:r>
            <a:rPr lang="en-US" dirty="0" smtClean="0"/>
            <a:t>Architecture Exploration</a:t>
          </a:r>
          <a:endParaRPr lang="en-US" dirty="0"/>
        </a:p>
      </dgm:t>
    </dgm:pt>
    <dgm:pt modelId="{2ECCC8C5-70D8-2E4E-93D3-50EF79450AB7}" type="parTrans" cxnId="{67611CA9-0A75-0344-8D48-156D204CCE3E}">
      <dgm:prSet/>
      <dgm:spPr/>
      <dgm:t>
        <a:bodyPr/>
        <a:lstStyle/>
        <a:p>
          <a:endParaRPr lang="en-US"/>
        </a:p>
      </dgm:t>
    </dgm:pt>
    <dgm:pt modelId="{EE66172B-8A5D-2A4B-963F-1BF415422FA4}" type="sibTrans" cxnId="{67611CA9-0A75-0344-8D48-156D204CCE3E}">
      <dgm:prSet/>
      <dgm:spPr/>
      <dgm:t>
        <a:bodyPr/>
        <a:lstStyle/>
        <a:p>
          <a:endParaRPr lang="en-US"/>
        </a:p>
      </dgm:t>
    </dgm:pt>
    <dgm:pt modelId="{00A291C8-0215-1643-B0CB-37810FDA0596}">
      <dgm:prSet phldrT="[Text]"/>
      <dgm:spPr/>
      <dgm:t>
        <a:bodyPr/>
        <a:lstStyle/>
        <a:p>
          <a:r>
            <a:rPr lang="en-US" dirty="0" smtClean="0"/>
            <a:t>Compilers and Libraries</a:t>
          </a:r>
          <a:endParaRPr lang="en-US" dirty="0"/>
        </a:p>
      </dgm:t>
    </dgm:pt>
    <dgm:pt modelId="{6F0975B7-4146-E945-8EA6-587BA6CC9227}" type="parTrans" cxnId="{6669C3B2-F5FB-134B-A480-EC2C11D42429}">
      <dgm:prSet/>
      <dgm:spPr/>
      <dgm:t>
        <a:bodyPr/>
        <a:lstStyle/>
        <a:p>
          <a:endParaRPr lang="en-US"/>
        </a:p>
      </dgm:t>
    </dgm:pt>
    <dgm:pt modelId="{6CBED5B4-C63A-1441-868D-96CD4441C978}" type="sibTrans" cxnId="{6669C3B2-F5FB-134B-A480-EC2C11D42429}">
      <dgm:prSet/>
      <dgm:spPr/>
      <dgm:t>
        <a:bodyPr/>
        <a:lstStyle/>
        <a:p>
          <a:endParaRPr lang="en-US"/>
        </a:p>
      </dgm:t>
    </dgm:pt>
    <dgm:pt modelId="{4997F15A-B8A5-F140-BA72-B0E6AC3413D3}">
      <dgm:prSet phldrT="[Text]"/>
      <dgm:spPr/>
      <dgm:t>
        <a:bodyPr/>
        <a:lstStyle/>
        <a:p>
          <a:r>
            <a:rPr lang="en-US" dirty="0" smtClean="0"/>
            <a:t>Operating Systems &amp; Runtime</a:t>
          </a:r>
          <a:endParaRPr lang="en-US" dirty="0"/>
        </a:p>
      </dgm:t>
    </dgm:pt>
    <dgm:pt modelId="{6B896C4E-03F3-1B46-8EA6-CE2135EDFE47}" type="parTrans" cxnId="{CEA5D8FC-D3C1-8340-A03B-FB02AD99E244}">
      <dgm:prSet/>
      <dgm:spPr/>
      <dgm:t>
        <a:bodyPr/>
        <a:lstStyle/>
        <a:p>
          <a:endParaRPr lang="en-US"/>
        </a:p>
      </dgm:t>
    </dgm:pt>
    <dgm:pt modelId="{A04F00B1-676B-D647-8B3E-8BBDDE78ACE9}" type="sibTrans" cxnId="{CEA5D8FC-D3C1-8340-A03B-FB02AD99E244}">
      <dgm:prSet/>
      <dgm:spPr/>
      <dgm:t>
        <a:bodyPr/>
        <a:lstStyle/>
        <a:p>
          <a:endParaRPr lang="en-US"/>
        </a:p>
      </dgm:t>
    </dgm:pt>
    <dgm:pt modelId="{E17C9FFD-69FD-324E-872E-EF15267D21E0}">
      <dgm:prSet phldrT="[Text]"/>
      <dgm:spPr/>
      <dgm:t>
        <a:bodyPr/>
        <a:lstStyle/>
        <a:p>
          <a:r>
            <a:rPr lang="en-US" dirty="0" smtClean="0"/>
            <a:t>Interconnect</a:t>
          </a:r>
        </a:p>
        <a:p>
          <a:r>
            <a:rPr lang="en-US" dirty="0" smtClean="0"/>
            <a:t>And</a:t>
          </a:r>
        </a:p>
        <a:p>
          <a:r>
            <a:rPr lang="en-US" dirty="0" smtClean="0"/>
            <a:t>Storage</a:t>
          </a:r>
          <a:endParaRPr lang="en-US" dirty="0"/>
        </a:p>
      </dgm:t>
    </dgm:pt>
    <dgm:pt modelId="{546F5269-7CDB-8D4C-AE62-03EB31B0C615}" type="parTrans" cxnId="{D546E6A8-805F-344E-8043-4C004D441A18}">
      <dgm:prSet/>
      <dgm:spPr/>
      <dgm:t>
        <a:bodyPr/>
        <a:lstStyle/>
        <a:p>
          <a:endParaRPr lang="en-US"/>
        </a:p>
      </dgm:t>
    </dgm:pt>
    <dgm:pt modelId="{D98A3DF3-56BB-D143-A293-E311C4D50611}" type="sibTrans" cxnId="{D546E6A8-805F-344E-8043-4C004D441A18}">
      <dgm:prSet/>
      <dgm:spPr/>
      <dgm:t>
        <a:bodyPr/>
        <a:lstStyle/>
        <a:p>
          <a:endParaRPr lang="en-US"/>
        </a:p>
      </dgm:t>
    </dgm:pt>
    <dgm:pt modelId="{15E178A3-9000-E94B-AD37-E52A60BE85CF}" type="pres">
      <dgm:prSet presAssocID="{D8CB4320-F8EA-A04C-BC75-0928A0CA11C2}" presName="matrix" presStyleCnt="0">
        <dgm:presLayoutVars>
          <dgm:chMax val="1"/>
          <dgm:dir/>
          <dgm:resizeHandles val="exact"/>
        </dgm:presLayoutVars>
      </dgm:prSet>
      <dgm:spPr/>
      <dgm:t>
        <a:bodyPr/>
        <a:lstStyle/>
        <a:p>
          <a:endParaRPr lang="en-US"/>
        </a:p>
      </dgm:t>
    </dgm:pt>
    <dgm:pt modelId="{DE448C64-A603-F443-9EBD-95340F27D5C7}" type="pres">
      <dgm:prSet presAssocID="{D8CB4320-F8EA-A04C-BC75-0928A0CA11C2}" presName="diamond" presStyleLbl="bgShp" presStyleIdx="0" presStyleCnt="1"/>
      <dgm:spPr/>
    </dgm:pt>
    <dgm:pt modelId="{8D382441-C3FF-294F-8F38-B4949954F413}" type="pres">
      <dgm:prSet presAssocID="{D8CB4320-F8EA-A04C-BC75-0928A0CA11C2}" presName="quad1" presStyleLbl="node1" presStyleIdx="0" presStyleCnt="4">
        <dgm:presLayoutVars>
          <dgm:chMax val="0"/>
          <dgm:chPref val="0"/>
          <dgm:bulletEnabled val="1"/>
        </dgm:presLayoutVars>
      </dgm:prSet>
      <dgm:spPr/>
      <dgm:t>
        <a:bodyPr/>
        <a:lstStyle/>
        <a:p>
          <a:endParaRPr lang="en-US"/>
        </a:p>
      </dgm:t>
    </dgm:pt>
    <dgm:pt modelId="{C7BE5CBB-479D-3941-BBFD-B9C491F1412B}" type="pres">
      <dgm:prSet presAssocID="{D8CB4320-F8EA-A04C-BC75-0928A0CA11C2}" presName="quad2" presStyleLbl="node1" presStyleIdx="1" presStyleCnt="4">
        <dgm:presLayoutVars>
          <dgm:chMax val="0"/>
          <dgm:chPref val="0"/>
          <dgm:bulletEnabled val="1"/>
        </dgm:presLayoutVars>
      </dgm:prSet>
      <dgm:spPr/>
      <dgm:t>
        <a:bodyPr/>
        <a:lstStyle/>
        <a:p>
          <a:endParaRPr lang="en-US"/>
        </a:p>
      </dgm:t>
    </dgm:pt>
    <dgm:pt modelId="{1FC8E95B-2358-6F4D-8C6B-986A26B66E85}" type="pres">
      <dgm:prSet presAssocID="{D8CB4320-F8EA-A04C-BC75-0928A0CA11C2}" presName="quad3" presStyleLbl="node1" presStyleIdx="2" presStyleCnt="4">
        <dgm:presLayoutVars>
          <dgm:chMax val="0"/>
          <dgm:chPref val="0"/>
          <dgm:bulletEnabled val="1"/>
        </dgm:presLayoutVars>
      </dgm:prSet>
      <dgm:spPr/>
      <dgm:t>
        <a:bodyPr/>
        <a:lstStyle/>
        <a:p>
          <a:endParaRPr lang="en-US"/>
        </a:p>
      </dgm:t>
    </dgm:pt>
    <dgm:pt modelId="{8CB1A745-42CB-1D4B-B2ED-DDDA64646311}" type="pres">
      <dgm:prSet presAssocID="{D8CB4320-F8EA-A04C-BC75-0928A0CA11C2}" presName="quad4" presStyleLbl="node1" presStyleIdx="3" presStyleCnt="4">
        <dgm:presLayoutVars>
          <dgm:chMax val="0"/>
          <dgm:chPref val="0"/>
          <dgm:bulletEnabled val="1"/>
        </dgm:presLayoutVars>
      </dgm:prSet>
      <dgm:spPr/>
      <dgm:t>
        <a:bodyPr/>
        <a:lstStyle/>
        <a:p>
          <a:endParaRPr lang="en-US"/>
        </a:p>
      </dgm:t>
    </dgm:pt>
  </dgm:ptLst>
  <dgm:cxnLst>
    <dgm:cxn modelId="{6669C3B2-F5FB-134B-A480-EC2C11D42429}" srcId="{D8CB4320-F8EA-A04C-BC75-0928A0CA11C2}" destId="{00A291C8-0215-1643-B0CB-37810FDA0596}" srcOrd="1" destOrd="0" parTransId="{6F0975B7-4146-E945-8EA6-587BA6CC9227}" sibTransId="{6CBED5B4-C63A-1441-868D-96CD4441C978}"/>
    <dgm:cxn modelId="{CEA5D8FC-D3C1-8340-A03B-FB02AD99E244}" srcId="{D8CB4320-F8EA-A04C-BC75-0928A0CA11C2}" destId="{4997F15A-B8A5-F140-BA72-B0E6AC3413D3}" srcOrd="2" destOrd="0" parTransId="{6B896C4E-03F3-1B46-8EA6-CE2135EDFE47}" sibTransId="{A04F00B1-676B-D647-8B3E-8BBDDE78ACE9}"/>
    <dgm:cxn modelId="{4B787E07-3898-F646-AE99-C1CC8428C36D}" type="presOf" srcId="{D8CB4320-F8EA-A04C-BC75-0928A0CA11C2}" destId="{15E178A3-9000-E94B-AD37-E52A60BE85CF}" srcOrd="0" destOrd="0" presId="urn:microsoft.com/office/officeart/2005/8/layout/matrix3"/>
    <dgm:cxn modelId="{D546E6A8-805F-344E-8043-4C004D441A18}" srcId="{D8CB4320-F8EA-A04C-BC75-0928A0CA11C2}" destId="{E17C9FFD-69FD-324E-872E-EF15267D21E0}" srcOrd="3" destOrd="0" parTransId="{546F5269-7CDB-8D4C-AE62-03EB31B0C615}" sibTransId="{D98A3DF3-56BB-D143-A293-E311C4D50611}"/>
    <dgm:cxn modelId="{5112280A-73C7-FA48-B12F-9CF0923B987B}" type="presOf" srcId="{658CA112-A758-C545-A1CA-2BEF451475EA}" destId="{8D382441-C3FF-294F-8F38-B4949954F413}" srcOrd="0" destOrd="0" presId="urn:microsoft.com/office/officeart/2005/8/layout/matrix3"/>
    <dgm:cxn modelId="{D78055A6-AB74-DC4B-94C8-4E39B7A0BB8B}" type="presOf" srcId="{00A291C8-0215-1643-B0CB-37810FDA0596}" destId="{C7BE5CBB-479D-3941-BBFD-B9C491F1412B}" srcOrd="0" destOrd="0" presId="urn:microsoft.com/office/officeart/2005/8/layout/matrix3"/>
    <dgm:cxn modelId="{83D494E1-4ACF-0045-ADE9-B39954802BC2}" type="presOf" srcId="{4997F15A-B8A5-F140-BA72-B0E6AC3413D3}" destId="{1FC8E95B-2358-6F4D-8C6B-986A26B66E85}" srcOrd="0" destOrd="0" presId="urn:microsoft.com/office/officeart/2005/8/layout/matrix3"/>
    <dgm:cxn modelId="{8ED68124-1985-8943-B2F5-68E680484D41}" type="presOf" srcId="{E17C9FFD-69FD-324E-872E-EF15267D21E0}" destId="{8CB1A745-42CB-1D4B-B2ED-DDDA64646311}" srcOrd="0" destOrd="0" presId="urn:microsoft.com/office/officeart/2005/8/layout/matrix3"/>
    <dgm:cxn modelId="{67611CA9-0A75-0344-8D48-156D204CCE3E}" srcId="{D8CB4320-F8EA-A04C-BC75-0928A0CA11C2}" destId="{658CA112-A758-C545-A1CA-2BEF451475EA}" srcOrd="0" destOrd="0" parTransId="{2ECCC8C5-70D8-2E4E-93D3-50EF79450AB7}" sibTransId="{EE66172B-8A5D-2A4B-963F-1BF415422FA4}"/>
    <dgm:cxn modelId="{57F2522D-E1B4-F642-87EB-FCFF92BFAF74}" type="presParOf" srcId="{15E178A3-9000-E94B-AD37-E52A60BE85CF}" destId="{DE448C64-A603-F443-9EBD-95340F27D5C7}" srcOrd="0" destOrd="0" presId="urn:microsoft.com/office/officeart/2005/8/layout/matrix3"/>
    <dgm:cxn modelId="{185D15C8-E98C-2742-9C4F-E3C4580DF9B0}" type="presParOf" srcId="{15E178A3-9000-E94B-AD37-E52A60BE85CF}" destId="{8D382441-C3FF-294F-8F38-B4949954F413}" srcOrd="1" destOrd="0" presId="urn:microsoft.com/office/officeart/2005/8/layout/matrix3"/>
    <dgm:cxn modelId="{625A6657-39DB-C448-9A97-349C046EBEF8}" type="presParOf" srcId="{15E178A3-9000-E94B-AD37-E52A60BE85CF}" destId="{C7BE5CBB-479D-3941-BBFD-B9C491F1412B}" srcOrd="2" destOrd="0" presId="urn:microsoft.com/office/officeart/2005/8/layout/matrix3"/>
    <dgm:cxn modelId="{9FC04F13-78E0-3B49-838F-F85E510CF676}" type="presParOf" srcId="{15E178A3-9000-E94B-AD37-E52A60BE85CF}" destId="{1FC8E95B-2358-6F4D-8C6B-986A26B66E85}" srcOrd="3" destOrd="0" presId="urn:microsoft.com/office/officeart/2005/8/layout/matrix3"/>
    <dgm:cxn modelId="{F74834C0-C6A7-8C46-96DF-583D46A9024F}" type="presParOf" srcId="{15E178A3-9000-E94B-AD37-E52A60BE85CF}" destId="{8CB1A745-42CB-1D4B-B2ED-DDDA64646311}" srcOrd="4" destOrd="0" presId="urn:microsoft.com/office/officeart/2005/8/layout/matrix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CFAC74-16C1-BC4F-834C-E70E382DFE03}"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D9D93259-ACAC-3C45-A506-0E25B665E42E}">
      <dgm:prSet phldrT="[Text]"/>
      <dgm:spPr/>
      <dgm:t>
        <a:bodyPr/>
        <a:lstStyle/>
        <a:p>
          <a:r>
            <a:rPr lang="en-US" dirty="0" smtClean="0"/>
            <a:t>Research Areas</a:t>
          </a:r>
          <a:endParaRPr lang="en-US" dirty="0"/>
        </a:p>
      </dgm:t>
    </dgm:pt>
    <dgm:pt modelId="{39DD3ED4-1C5C-F441-A81D-157889EB7B03}" type="parTrans" cxnId="{CE97B3B0-1468-1841-9120-414F99BC9E85}">
      <dgm:prSet/>
      <dgm:spPr/>
      <dgm:t>
        <a:bodyPr/>
        <a:lstStyle/>
        <a:p>
          <a:endParaRPr lang="en-US"/>
        </a:p>
      </dgm:t>
    </dgm:pt>
    <dgm:pt modelId="{BA6CD242-7B29-6A4F-949A-EF0906CB7088}" type="sibTrans" cxnId="{CE97B3B0-1468-1841-9120-414F99BC9E85}">
      <dgm:prSet/>
      <dgm:spPr/>
      <dgm:t>
        <a:bodyPr/>
        <a:lstStyle/>
        <a:p>
          <a:endParaRPr lang="en-US"/>
        </a:p>
      </dgm:t>
    </dgm:pt>
    <dgm:pt modelId="{1A98CE3C-71DF-6E41-B511-3E8574ACA692}">
      <dgm:prSet phldrT="[Text]"/>
      <dgm:spPr/>
      <dgm:t>
        <a:bodyPr/>
        <a:lstStyle/>
        <a:p>
          <a:pPr algn="l"/>
          <a:r>
            <a:rPr lang="en-US" dirty="0" smtClean="0"/>
            <a:t>Interconnect &amp; Storage</a:t>
          </a:r>
        </a:p>
      </dgm:t>
    </dgm:pt>
    <dgm:pt modelId="{33C24B59-2554-CE4A-B824-1D3E1A7C3A88}" type="sibTrans" cxnId="{7BA78553-6636-4149-874F-EC3CD185CCD5}">
      <dgm:prSet/>
      <dgm:spPr/>
      <dgm:t>
        <a:bodyPr/>
        <a:lstStyle/>
        <a:p>
          <a:endParaRPr lang="en-US"/>
        </a:p>
      </dgm:t>
    </dgm:pt>
    <dgm:pt modelId="{3772772B-E3EE-CA45-87B8-55AE7B9FBFC8}" type="parTrans" cxnId="{7BA78553-6636-4149-874F-EC3CD185CCD5}">
      <dgm:prSet/>
      <dgm:spPr/>
      <dgm:t>
        <a:bodyPr/>
        <a:lstStyle/>
        <a:p>
          <a:endParaRPr lang="en-US"/>
        </a:p>
      </dgm:t>
    </dgm:pt>
    <dgm:pt modelId="{A45E6CE9-A80B-B943-8E4A-45C40CCFC0EE}">
      <dgm:prSet phldrT="[Text]"/>
      <dgm:spPr/>
      <dgm:t>
        <a:bodyPr/>
        <a:lstStyle/>
        <a:p>
          <a:pPr algn="l"/>
          <a:r>
            <a:rPr lang="en-US" dirty="0" smtClean="0"/>
            <a:t>OS/Runtime</a:t>
          </a:r>
        </a:p>
      </dgm:t>
    </dgm:pt>
    <dgm:pt modelId="{3161521E-74B5-B74D-B4DB-BE5CE78C7FF4}" type="sibTrans" cxnId="{636681D6-597F-384B-9425-E751EA3F5F08}">
      <dgm:prSet/>
      <dgm:spPr/>
      <dgm:t>
        <a:bodyPr/>
        <a:lstStyle/>
        <a:p>
          <a:endParaRPr lang="en-US"/>
        </a:p>
      </dgm:t>
    </dgm:pt>
    <dgm:pt modelId="{79F01901-D822-7444-8B79-909006A33ED5}" type="parTrans" cxnId="{636681D6-597F-384B-9425-E751EA3F5F08}">
      <dgm:prSet/>
      <dgm:spPr/>
      <dgm:t>
        <a:bodyPr/>
        <a:lstStyle/>
        <a:p>
          <a:endParaRPr lang="en-US"/>
        </a:p>
      </dgm:t>
    </dgm:pt>
    <dgm:pt modelId="{3009F643-6035-334F-8C36-6860FC42C529}">
      <dgm:prSet phldrT="[Text]"/>
      <dgm:spPr/>
      <dgm:t>
        <a:bodyPr/>
        <a:lstStyle/>
        <a:p>
          <a:pPr algn="l"/>
          <a:r>
            <a:rPr lang="en-US" dirty="0" smtClean="0"/>
            <a:t>Compiler/Libraries</a:t>
          </a:r>
          <a:endParaRPr lang="en-US" dirty="0"/>
        </a:p>
      </dgm:t>
    </dgm:pt>
    <dgm:pt modelId="{DBD59822-C968-4140-8847-DC94B7BCABC7}" type="sibTrans" cxnId="{EE6BBE7B-8A7E-7145-84CF-5F373FCAD715}">
      <dgm:prSet/>
      <dgm:spPr/>
      <dgm:t>
        <a:bodyPr/>
        <a:lstStyle/>
        <a:p>
          <a:endParaRPr lang="en-US"/>
        </a:p>
      </dgm:t>
    </dgm:pt>
    <dgm:pt modelId="{29A65255-96A5-F749-9FF2-8F9C03FC4934}" type="parTrans" cxnId="{EE6BBE7B-8A7E-7145-84CF-5F373FCAD715}">
      <dgm:prSet/>
      <dgm:spPr/>
      <dgm:t>
        <a:bodyPr/>
        <a:lstStyle/>
        <a:p>
          <a:endParaRPr lang="en-US"/>
        </a:p>
      </dgm:t>
    </dgm:pt>
    <dgm:pt modelId="{72212D53-268B-3B44-ACCB-7798A583195D}">
      <dgm:prSet phldrT="[Text]"/>
      <dgm:spPr/>
      <dgm:t>
        <a:bodyPr/>
        <a:lstStyle/>
        <a:p>
          <a:pPr algn="l"/>
          <a:r>
            <a:rPr lang="en-US" dirty="0" smtClean="0"/>
            <a:t>Architecture Exploration</a:t>
          </a:r>
          <a:endParaRPr lang="en-US" dirty="0"/>
        </a:p>
      </dgm:t>
    </dgm:pt>
    <dgm:pt modelId="{51B16E13-BD03-C249-B06F-2EF61EBF90B4}" type="sibTrans" cxnId="{466D89C1-EF45-CF4F-B75C-F2A8DF5FE4B2}">
      <dgm:prSet/>
      <dgm:spPr/>
      <dgm:t>
        <a:bodyPr/>
        <a:lstStyle/>
        <a:p>
          <a:endParaRPr lang="en-US"/>
        </a:p>
      </dgm:t>
    </dgm:pt>
    <dgm:pt modelId="{46018CCE-A48D-7A48-893F-58D6C252D44C}" type="parTrans" cxnId="{466D89C1-EF45-CF4F-B75C-F2A8DF5FE4B2}">
      <dgm:prSet/>
      <dgm:spPr/>
      <dgm:t>
        <a:bodyPr/>
        <a:lstStyle/>
        <a:p>
          <a:endParaRPr lang="en-US"/>
        </a:p>
      </dgm:t>
    </dgm:pt>
    <dgm:pt modelId="{27A36265-379C-AD44-A1CD-958BD2153782}">
      <dgm:prSet phldrT="[Text]"/>
      <dgm:spPr/>
      <dgm:t>
        <a:bodyPr/>
        <a:lstStyle/>
        <a:p>
          <a:pPr algn="l"/>
          <a:r>
            <a:rPr lang="en-US" dirty="0" smtClean="0"/>
            <a:t>Massive multi-core optimizations for synchronization, communications, and transactions</a:t>
          </a:r>
          <a:endParaRPr lang="en-US" dirty="0"/>
        </a:p>
      </dgm:t>
    </dgm:pt>
    <dgm:pt modelId="{9F38ECA6-92C3-7A41-ADF8-E26470539801}" type="parTrans" cxnId="{D351A71B-D37C-FC44-9635-3BD5DF1BD92A}">
      <dgm:prSet/>
      <dgm:spPr/>
      <dgm:t>
        <a:bodyPr/>
        <a:lstStyle/>
        <a:p>
          <a:endParaRPr lang="en-US"/>
        </a:p>
      </dgm:t>
    </dgm:pt>
    <dgm:pt modelId="{D40A90E2-600F-7D44-AE7F-D783C6866B5A}" type="sibTrans" cxnId="{D351A71B-D37C-FC44-9635-3BD5DF1BD92A}">
      <dgm:prSet/>
      <dgm:spPr/>
      <dgm:t>
        <a:bodyPr/>
        <a:lstStyle/>
        <a:p>
          <a:endParaRPr lang="en-US"/>
        </a:p>
      </dgm:t>
    </dgm:pt>
    <dgm:pt modelId="{B88809C9-C5F2-674B-920E-89549817B368}">
      <dgm:prSet phldrT="[Text]"/>
      <dgm:spPr/>
      <dgm:t>
        <a:bodyPr/>
        <a:lstStyle/>
        <a:p>
          <a:pPr algn="l"/>
          <a:r>
            <a:rPr lang="en-US" dirty="0" err="1" smtClean="0"/>
            <a:t>big.LITTLE</a:t>
          </a:r>
          <a:r>
            <a:rPr lang="en-US" dirty="0" smtClean="0"/>
            <a:t> &amp; Heterogeneity</a:t>
          </a:r>
          <a:endParaRPr lang="en-US" dirty="0"/>
        </a:p>
      </dgm:t>
    </dgm:pt>
    <dgm:pt modelId="{D88B0E95-8C66-A949-8E8F-A6D1B47282FA}" type="parTrans" cxnId="{B6D81206-F06D-0947-B64F-9A7A85D975C4}">
      <dgm:prSet/>
      <dgm:spPr/>
      <dgm:t>
        <a:bodyPr/>
        <a:lstStyle/>
        <a:p>
          <a:endParaRPr lang="en-US"/>
        </a:p>
      </dgm:t>
    </dgm:pt>
    <dgm:pt modelId="{0750995D-6091-304A-A5A2-30327C93427C}" type="sibTrans" cxnId="{B6D81206-F06D-0947-B64F-9A7A85D975C4}">
      <dgm:prSet/>
      <dgm:spPr/>
      <dgm:t>
        <a:bodyPr/>
        <a:lstStyle/>
        <a:p>
          <a:endParaRPr lang="en-US"/>
        </a:p>
      </dgm:t>
    </dgm:pt>
    <dgm:pt modelId="{6DCD3456-5AFB-BE4C-82F5-B3D2C2D648A1}">
      <dgm:prSet phldrT="[Text]"/>
      <dgm:spPr/>
      <dgm:t>
        <a:bodyPr/>
        <a:lstStyle/>
        <a:p>
          <a:pPr algn="l"/>
          <a:r>
            <a:rPr lang="en-US" dirty="0" smtClean="0"/>
            <a:t>Gem5 extensions for HPC interconnects &amp; fault injection</a:t>
          </a:r>
        </a:p>
      </dgm:t>
    </dgm:pt>
    <dgm:pt modelId="{CFB6B41A-33F7-A943-A198-39BA6AFCA7E5}" type="parTrans" cxnId="{C2675219-760D-1D45-8224-A0896873DD2F}">
      <dgm:prSet/>
      <dgm:spPr/>
      <dgm:t>
        <a:bodyPr/>
        <a:lstStyle/>
        <a:p>
          <a:endParaRPr lang="en-US"/>
        </a:p>
      </dgm:t>
    </dgm:pt>
    <dgm:pt modelId="{014EBFAF-7BD5-BD4F-A07A-7E696B7D7312}" type="sibTrans" cxnId="{C2675219-760D-1D45-8224-A0896873DD2F}">
      <dgm:prSet/>
      <dgm:spPr/>
      <dgm:t>
        <a:bodyPr/>
        <a:lstStyle/>
        <a:p>
          <a:endParaRPr lang="en-US"/>
        </a:p>
      </dgm:t>
    </dgm:pt>
    <dgm:pt modelId="{A251F187-93BA-2343-9A5C-0AE61C92BEB9}">
      <dgm:prSet phldrT="[Text]"/>
      <dgm:spPr/>
      <dgm:t>
        <a:bodyPr/>
        <a:lstStyle/>
        <a:p>
          <a:pPr algn="l"/>
          <a:r>
            <a:rPr lang="en-US" dirty="0" smtClean="0"/>
            <a:t>Power/Reliability/Precision tradeoffs</a:t>
          </a:r>
        </a:p>
      </dgm:t>
    </dgm:pt>
    <dgm:pt modelId="{6ED21354-9C8B-434E-A61B-864F0E85D0FD}" type="parTrans" cxnId="{0BEC153C-9E31-D441-95AE-0C2F0D6C8F6C}">
      <dgm:prSet/>
      <dgm:spPr/>
      <dgm:t>
        <a:bodyPr/>
        <a:lstStyle/>
        <a:p>
          <a:endParaRPr lang="en-US"/>
        </a:p>
      </dgm:t>
    </dgm:pt>
    <dgm:pt modelId="{93AF5725-DAF3-E24D-8CB0-4F37D04BB940}" type="sibTrans" cxnId="{0BEC153C-9E31-D441-95AE-0C2F0D6C8F6C}">
      <dgm:prSet/>
      <dgm:spPr/>
      <dgm:t>
        <a:bodyPr/>
        <a:lstStyle/>
        <a:p>
          <a:endParaRPr lang="en-US"/>
        </a:p>
      </dgm:t>
    </dgm:pt>
    <dgm:pt modelId="{78838312-4062-B040-96E2-55873DFA6A78}">
      <dgm:prSet phldrT="[Text]"/>
      <dgm:spPr/>
      <dgm:t>
        <a:bodyPr/>
        <a:lstStyle/>
        <a:p>
          <a:pPr algn="l"/>
          <a:r>
            <a:rPr lang="en-US" dirty="0" smtClean="0"/>
            <a:t>64-bit Optimizations</a:t>
          </a:r>
          <a:endParaRPr lang="en-US" dirty="0"/>
        </a:p>
      </dgm:t>
    </dgm:pt>
    <dgm:pt modelId="{9BB11928-1E09-F241-B032-F167C3571A67}" type="parTrans" cxnId="{FB831B48-E980-8048-90E1-3A7B9EC586FE}">
      <dgm:prSet/>
      <dgm:spPr/>
      <dgm:t>
        <a:bodyPr/>
        <a:lstStyle/>
        <a:p>
          <a:endParaRPr lang="en-US"/>
        </a:p>
      </dgm:t>
    </dgm:pt>
    <dgm:pt modelId="{403AFD1E-BCE8-314C-9740-EAA7CADAAA88}" type="sibTrans" cxnId="{FB831B48-E980-8048-90E1-3A7B9EC586FE}">
      <dgm:prSet/>
      <dgm:spPr/>
      <dgm:t>
        <a:bodyPr/>
        <a:lstStyle/>
        <a:p>
          <a:endParaRPr lang="en-US"/>
        </a:p>
      </dgm:t>
    </dgm:pt>
    <dgm:pt modelId="{87AD15B3-E23B-C947-B94C-4A22DF3B9593}">
      <dgm:prSet phldrT="[Text]"/>
      <dgm:spPr/>
      <dgm:t>
        <a:bodyPr/>
        <a:lstStyle/>
        <a:p>
          <a:pPr algn="l"/>
          <a:r>
            <a:rPr lang="en-US" dirty="0" smtClean="0"/>
            <a:t>Dynamic optimization on heterogeneous systems (both </a:t>
          </a:r>
          <a:r>
            <a:rPr lang="en-US" dirty="0" err="1" smtClean="0"/>
            <a:t>big.LITTLE</a:t>
          </a:r>
          <a:r>
            <a:rPr lang="en-US" dirty="0" smtClean="0"/>
            <a:t> and GPUs)</a:t>
          </a:r>
          <a:endParaRPr lang="en-US" dirty="0"/>
        </a:p>
      </dgm:t>
    </dgm:pt>
    <dgm:pt modelId="{6FD3F18A-A8FA-A046-B71F-D04E96F50560}" type="parTrans" cxnId="{3B4DFB78-0AAF-9443-8938-E940646D7A1B}">
      <dgm:prSet/>
      <dgm:spPr/>
      <dgm:t>
        <a:bodyPr/>
        <a:lstStyle/>
        <a:p>
          <a:endParaRPr lang="en-US"/>
        </a:p>
      </dgm:t>
    </dgm:pt>
    <dgm:pt modelId="{4C1489AA-D3CA-314A-819E-23296FEEF28A}" type="sibTrans" cxnId="{3B4DFB78-0AAF-9443-8938-E940646D7A1B}">
      <dgm:prSet/>
      <dgm:spPr/>
      <dgm:t>
        <a:bodyPr/>
        <a:lstStyle/>
        <a:p>
          <a:endParaRPr lang="en-US"/>
        </a:p>
      </dgm:t>
    </dgm:pt>
    <dgm:pt modelId="{8710B7B8-C950-7047-A5F4-431F8B0D4AB4}">
      <dgm:prSet phldrT="[Text]"/>
      <dgm:spPr/>
      <dgm:t>
        <a:bodyPr/>
        <a:lstStyle/>
        <a:p>
          <a:pPr algn="l"/>
          <a:r>
            <a:rPr lang="en-US" dirty="0" smtClean="0"/>
            <a:t>Focused architecture-driven optimization of key HPC math libraries.</a:t>
          </a:r>
        </a:p>
      </dgm:t>
    </dgm:pt>
    <dgm:pt modelId="{9582C736-1B61-0D46-B5CD-4D8DA3B9B5D3}" type="parTrans" cxnId="{8D970FCC-C386-514E-8754-E94920F4ED48}">
      <dgm:prSet/>
      <dgm:spPr/>
      <dgm:t>
        <a:bodyPr/>
        <a:lstStyle/>
        <a:p>
          <a:endParaRPr lang="en-US"/>
        </a:p>
      </dgm:t>
    </dgm:pt>
    <dgm:pt modelId="{E325D634-5D5E-E442-A87F-6804793A0625}" type="sibTrans" cxnId="{8D970FCC-C386-514E-8754-E94920F4ED48}">
      <dgm:prSet/>
      <dgm:spPr/>
      <dgm:t>
        <a:bodyPr/>
        <a:lstStyle/>
        <a:p>
          <a:endParaRPr lang="en-US"/>
        </a:p>
      </dgm:t>
    </dgm:pt>
    <dgm:pt modelId="{5687F821-4900-1B4A-850E-C668B085C627}">
      <dgm:prSet phldrT="[Text]"/>
      <dgm:spPr/>
      <dgm:t>
        <a:bodyPr/>
        <a:lstStyle/>
        <a:p>
          <a:pPr algn="l"/>
          <a:r>
            <a:rPr lang="en-US" dirty="0" smtClean="0"/>
            <a:t>Partitioned systems for I/O and Compute acceleration enablement</a:t>
          </a:r>
        </a:p>
      </dgm:t>
    </dgm:pt>
    <dgm:pt modelId="{5E00EA9E-9E6F-FF46-85B7-C1B8C451CCA5}" type="parTrans" cxnId="{686A4ABD-C9FC-B748-BEA4-00A5102DFB00}">
      <dgm:prSet/>
      <dgm:spPr/>
      <dgm:t>
        <a:bodyPr/>
        <a:lstStyle/>
        <a:p>
          <a:endParaRPr lang="en-US"/>
        </a:p>
      </dgm:t>
    </dgm:pt>
    <dgm:pt modelId="{4290BAA6-EA09-7943-A4F2-9996B01A1151}" type="sibTrans" cxnId="{686A4ABD-C9FC-B748-BEA4-00A5102DFB00}">
      <dgm:prSet/>
      <dgm:spPr/>
      <dgm:t>
        <a:bodyPr/>
        <a:lstStyle/>
        <a:p>
          <a:endParaRPr lang="en-US"/>
        </a:p>
      </dgm:t>
    </dgm:pt>
    <dgm:pt modelId="{A00FA14D-7826-DA43-AB7D-B023A9995CFC}">
      <dgm:prSet phldrT="[Text]"/>
      <dgm:spPr/>
      <dgm:t>
        <a:bodyPr/>
        <a:lstStyle/>
        <a:p>
          <a:pPr algn="l"/>
          <a:r>
            <a:rPr lang="en-US" dirty="0" smtClean="0"/>
            <a:t>Role-based core assignment</a:t>
          </a:r>
        </a:p>
      </dgm:t>
    </dgm:pt>
    <dgm:pt modelId="{0B9D3265-5197-5245-870E-ABA2663E63DC}" type="parTrans" cxnId="{4E1EF828-2BD9-3540-B194-46A6235A6DA0}">
      <dgm:prSet/>
      <dgm:spPr/>
      <dgm:t>
        <a:bodyPr/>
        <a:lstStyle/>
        <a:p>
          <a:endParaRPr lang="en-US"/>
        </a:p>
      </dgm:t>
    </dgm:pt>
    <dgm:pt modelId="{3CC045D5-2DD9-204C-B59F-E791F4B522B5}" type="sibTrans" cxnId="{4E1EF828-2BD9-3540-B194-46A6235A6DA0}">
      <dgm:prSet/>
      <dgm:spPr/>
      <dgm:t>
        <a:bodyPr/>
        <a:lstStyle/>
        <a:p>
          <a:endParaRPr lang="en-US"/>
        </a:p>
      </dgm:t>
    </dgm:pt>
    <dgm:pt modelId="{FAC9041B-6BBA-6743-88A0-8ECC97BB113B}">
      <dgm:prSet phldrT="[Text]"/>
      <dgm:spPr/>
      <dgm:t>
        <a:bodyPr/>
        <a:lstStyle/>
        <a:p>
          <a:pPr algn="l"/>
          <a:r>
            <a:rPr lang="en-US" dirty="0" smtClean="0"/>
            <a:t>Alternative allocation and scheduling models for HPC</a:t>
          </a:r>
        </a:p>
      </dgm:t>
    </dgm:pt>
    <dgm:pt modelId="{523B3DC5-AEF9-CB4A-87FC-B47877FEC771}" type="parTrans" cxnId="{62FAEAB4-56EB-8140-9F7B-FD2578B7C2CB}">
      <dgm:prSet/>
      <dgm:spPr/>
      <dgm:t>
        <a:bodyPr/>
        <a:lstStyle/>
        <a:p>
          <a:endParaRPr lang="en-US"/>
        </a:p>
      </dgm:t>
    </dgm:pt>
    <dgm:pt modelId="{6608BF0E-5AB4-DB4D-98B3-10C936A3CA7A}" type="sibTrans" cxnId="{62FAEAB4-56EB-8140-9F7B-FD2578B7C2CB}">
      <dgm:prSet/>
      <dgm:spPr/>
      <dgm:t>
        <a:bodyPr/>
        <a:lstStyle/>
        <a:p>
          <a:endParaRPr lang="en-US"/>
        </a:p>
      </dgm:t>
    </dgm:pt>
    <dgm:pt modelId="{EAF1BA0F-75FE-BE46-A41E-CADB104E0E3B}">
      <dgm:prSet/>
      <dgm:spPr/>
      <dgm:t>
        <a:bodyPr/>
        <a:lstStyle/>
        <a:p>
          <a:pPr algn="l"/>
          <a:r>
            <a:rPr lang="en-US" dirty="0" smtClean="0"/>
            <a:t>Low-latency node-to-node communication and synchronization.</a:t>
          </a:r>
        </a:p>
      </dgm:t>
    </dgm:pt>
    <dgm:pt modelId="{F74F431D-A7F2-CE41-A751-D1662AEC2F09}" type="parTrans" cxnId="{D91BC194-5A0D-7B4D-9750-4CA2C6F918EA}">
      <dgm:prSet/>
      <dgm:spPr/>
      <dgm:t>
        <a:bodyPr/>
        <a:lstStyle/>
        <a:p>
          <a:endParaRPr lang="en-US"/>
        </a:p>
      </dgm:t>
    </dgm:pt>
    <dgm:pt modelId="{38BF5D8A-5525-4B4F-8D42-4D88BC09DAEB}" type="sibTrans" cxnId="{D91BC194-5A0D-7B4D-9750-4CA2C6F918EA}">
      <dgm:prSet/>
      <dgm:spPr/>
      <dgm:t>
        <a:bodyPr/>
        <a:lstStyle/>
        <a:p>
          <a:endParaRPr lang="en-US"/>
        </a:p>
      </dgm:t>
    </dgm:pt>
    <dgm:pt modelId="{49797A3C-3F62-C941-B5F7-1E3FD9FAA47B}">
      <dgm:prSet/>
      <dgm:spPr/>
      <dgm:t>
        <a:bodyPr/>
        <a:lstStyle/>
        <a:p>
          <a:pPr algn="l"/>
          <a:r>
            <a:rPr lang="en-US" dirty="0" smtClean="0"/>
            <a:t>Enablement of novel hybrid memory cube models incorporating acceleration and computation offload.</a:t>
          </a:r>
        </a:p>
      </dgm:t>
    </dgm:pt>
    <dgm:pt modelId="{28846F4D-0653-6048-B031-C876325F43E6}" type="parTrans" cxnId="{31E3C983-E695-DF4C-914E-C54B34B7362F}">
      <dgm:prSet/>
      <dgm:spPr/>
      <dgm:t>
        <a:bodyPr/>
        <a:lstStyle/>
        <a:p>
          <a:endParaRPr lang="en-US"/>
        </a:p>
      </dgm:t>
    </dgm:pt>
    <dgm:pt modelId="{0EC0A091-B396-E54F-A526-BFE5C53077A1}" type="sibTrans" cxnId="{31E3C983-E695-DF4C-914E-C54B34B7362F}">
      <dgm:prSet/>
      <dgm:spPr/>
      <dgm:t>
        <a:bodyPr/>
        <a:lstStyle/>
        <a:p>
          <a:endParaRPr lang="en-US"/>
        </a:p>
      </dgm:t>
    </dgm:pt>
    <dgm:pt modelId="{30D366A6-024A-CA4D-B52B-B695664346FE}">
      <dgm:prSet/>
      <dgm:spPr/>
      <dgm:t>
        <a:bodyPr/>
        <a:lstStyle/>
        <a:p>
          <a:pPr algn="l"/>
          <a:r>
            <a:rPr lang="en-US" dirty="0" smtClean="0"/>
            <a:t>Architected communication offload models incorporated into OS/Runtime</a:t>
          </a:r>
        </a:p>
      </dgm:t>
    </dgm:pt>
    <dgm:pt modelId="{2FDDFA6D-49E4-0B4D-8DF0-776FEFCC5C34}" type="parTrans" cxnId="{0980E4DB-FD92-A049-BFC2-65C712F94B46}">
      <dgm:prSet/>
      <dgm:spPr/>
      <dgm:t>
        <a:bodyPr/>
        <a:lstStyle/>
        <a:p>
          <a:endParaRPr lang="en-US"/>
        </a:p>
      </dgm:t>
    </dgm:pt>
    <dgm:pt modelId="{1C239D43-FB63-304B-A41D-EA3AEDF07958}" type="sibTrans" cxnId="{0980E4DB-FD92-A049-BFC2-65C712F94B46}">
      <dgm:prSet/>
      <dgm:spPr/>
      <dgm:t>
        <a:bodyPr/>
        <a:lstStyle/>
        <a:p>
          <a:endParaRPr lang="en-US"/>
        </a:p>
      </dgm:t>
    </dgm:pt>
    <dgm:pt modelId="{B9C630CF-9372-3545-B3D2-E7FC18CBCB36}">
      <dgm:prSet phldrT="[Text]"/>
      <dgm:spPr/>
      <dgm:t>
        <a:bodyPr/>
        <a:lstStyle/>
        <a:p>
          <a:pPr algn="l"/>
          <a:r>
            <a:rPr lang="en-US" dirty="0" smtClean="0"/>
            <a:t>Compiler &amp; Library driven energy and reliability optimizations/instrumentation</a:t>
          </a:r>
        </a:p>
      </dgm:t>
    </dgm:pt>
    <dgm:pt modelId="{81510809-7D10-A642-9C05-6FD4AD9F8875}" type="parTrans" cxnId="{5DBEA1C6-1A39-794B-BBBE-9023FCBF84FF}">
      <dgm:prSet/>
      <dgm:spPr/>
      <dgm:t>
        <a:bodyPr/>
        <a:lstStyle/>
        <a:p>
          <a:endParaRPr lang="en-US"/>
        </a:p>
      </dgm:t>
    </dgm:pt>
    <dgm:pt modelId="{D95CFE99-3D2A-814C-BAAB-04BB79BCD72C}" type="sibTrans" cxnId="{5DBEA1C6-1A39-794B-BBBE-9023FCBF84FF}">
      <dgm:prSet/>
      <dgm:spPr/>
      <dgm:t>
        <a:bodyPr/>
        <a:lstStyle/>
        <a:p>
          <a:endParaRPr lang="en-US"/>
        </a:p>
      </dgm:t>
    </dgm:pt>
    <dgm:pt modelId="{98E3105D-D3D1-7741-A97B-AAF92053147C}" type="pres">
      <dgm:prSet presAssocID="{3CCFAC74-16C1-BC4F-834C-E70E382DFE03}" presName="diagram" presStyleCnt="0">
        <dgm:presLayoutVars>
          <dgm:chMax val="1"/>
          <dgm:dir/>
          <dgm:animLvl val="ctr"/>
          <dgm:resizeHandles val="exact"/>
        </dgm:presLayoutVars>
      </dgm:prSet>
      <dgm:spPr/>
      <dgm:t>
        <a:bodyPr/>
        <a:lstStyle/>
        <a:p>
          <a:endParaRPr lang="en-US"/>
        </a:p>
      </dgm:t>
    </dgm:pt>
    <dgm:pt modelId="{C9E01FEB-1A0A-B14A-A098-3F796F1114B2}" type="pres">
      <dgm:prSet presAssocID="{3CCFAC74-16C1-BC4F-834C-E70E382DFE03}" presName="matrix" presStyleCnt="0"/>
      <dgm:spPr/>
    </dgm:pt>
    <dgm:pt modelId="{A651719F-F243-A741-B95D-694CD062098D}" type="pres">
      <dgm:prSet presAssocID="{3CCFAC74-16C1-BC4F-834C-E70E382DFE03}" presName="tile1" presStyleLbl="node1" presStyleIdx="0" presStyleCnt="4"/>
      <dgm:spPr/>
      <dgm:t>
        <a:bodyPr/>
        <a:lstStyle/>
        <a:p>
          <a:endParaRPr lang="en-US"/>
        </a:p>
      </dgm:t>
    </dgm:pt>
    <dgm:pt modelId="{3EA674F5-9CEF-DD46-B8EB-29CF8835C71A}" type="pres">
      <dgm:prSet presAssocID="{3CCFAC74-16C1-BC4F-834C-E70E382DFE03}" presName="tile1text" presStyleLbl="node1" presStyleIdx="0" presStyleCnt="4">
        <dgm:presLayoutVars>
          <dgm:chMax val="0"/>
          <dgm:chPref val="0"/>
          <dgm:bulletEnabled val="1"/>
        </dgm:presLayoutVars>
      </dgm:prSet>
      <dgm:spPr/>
      <dgm:t>
        <a:bodyPr/>
        <a:lstStyle/>
        <a:p>
          <a:endParaRPr lang="en-US"/>
        </a:p>
      </dgm:t>
    </dgm:pt>
    <dgm:pt modelId="{17AF3448-0838-5C4C-8E0C-C14A1B2F0ECF}" type="pres">
      <dgm:prSet presAssocID="{3CCFAC74-16C1-BC4F-834C-E70E382DFE03}" presName="tile2" presStyleLbl="node1" presStyleIdx="1" presStyleCnt="4"/>
      <dgm:spPr/>
      <dgm:t>
        <a:bodyPr/>
        <a:lstStyle/>
        <a:p>
          <a:endParaRPr lang="en-US"/>
        </a:p>
      </dgm:t>
    </dgm:pt>
    <dgm:pt modelId="{7C170CDF-50E2-414B-AF4F-42AE0B7BA7A6}" type="pres">
      <dgm:prSet presAssocID="{3CCFAC74-16C1-BC4F-834C-E70E382DFE03}" presName="tile2text" presStyleLbl="node1" presStyleIdx="1" presStyleCnt="4">
        <dgm:presLayoutVars>
          <dgm:chMax val="0"/>
          <dgm:chPref val="0"/>
          <dgm:bulletEnabled val="1"/>
        </dgm:presLayoutVars>
      </dgm:prSet>
      <dgm:spPr/>
      <dgm:t>
        <a:bodyPr/>
        <a:lstStyle/>
        <a:p>
          <a:endParaRPr lang="en-US"/>
        </a:p>
      </dgm:t>
    </dgm:pt>
    <dgm:pt modelId="{D018BB79-B17A-4A42-B5FA-6C135A120D41}" type="pres">
      <dgm:prSet presAssocID="{3CCFAC74-16C1-BC4F-834C-E70E382DFE03}" presName="tile3" presStyleLbl="node1" presStyleIdx="2" presStyleCnt="4"/>
      <dgm:spPr/>
      <dgm:t>
        <a:bodyPr/>
        <a:lstStyle/>
        <a:p>
          <a:endParaRPr lang="en-US"/>
        </a:p>
      </dgm:t>
    </dgm:pt>
    <dgm:pt modelId="{6D03ADDA-2194-AB44-BF31-4CB504D92452}" type="pres">
      <dgm:prSet presAssocID="{3CCFAC74-16C1-BC4F-834C-E70E382DFE03}" presName="tile3text" presStyleLbl="node1" presStyleIdx="2" presStyleCnt="4">
        <dgm:presLayoutVars>
          <dgm:chMax val="0"/>
          <dgm:chPref val="0"/>
          <dgm:bulletEnabled val="1"/>
        </dgm:presLayoutVars>
      </dgm:prSet>
      <dgm:spPr/>
      <dgm:t>
        <a:bodyPr/>
        <a:lstStyle/>
        <a:p>
          <a:endParaRPr lang="en-US"/>
        </a:p>
      </dgm:t>
    </dgm:pt>
    <dgm:pt modelId="{5B7D5B8C-0634-2F4B-9413-7D2EEA2C1813}" type="pres">
      <dgm:prSet presAssocID="{3CCFAC74-16C1-BC4F-834C-E70E382DFE03}" presName="tile4" presStyleLbl="node1" presStyleIdx="3" presStyleCnt="4"/>
      <dgm:spPr/>
      <dgm:t>
        <a:bodyPr/>
        <a:lstStyle/>
        <a:p>
          <a:endParaRPr lang="en-US"/>
        </a:p>
      </dgm:t>
    </dgm:pt>
    <dgm:pt modelId="{10EE02D7-4501-9A46-94C9-B5CDA5CFB92C}" type="pres">
      <dgm:prSet presAssocID="{3CCFAC74-16C1-BC4F-834C-E70E382DFE03}" presName="tile4text" presStyleLbl="node1" presStyleIdx="3" presStyleCnt="4">
        <dgm:presLayoutVars>
          <dgm:chMax val="0"/>
          <dgm:chPref val="0"/>
          <dgm:bulletEnabled val="1"/>
        </dgm:presLayoutVars>
      </dgm:prSet>
      <dgm:spPr/>
      <dgm:t>
        <a:bodyPr/>
        <a:lstStyle/>
        <a:p>
          <a:endParaRPr lang="en-US"/>
        </a:p>
      </dgm:t>
    </dgm:pt>
    <dgm:pt modelId="{AA444E00-E6B9-114E-B608-C5B6F4D75FBB}" type="pres">
      <dgm:prSet presAssocID="{3CCFAC74-16C1-BC4F-834C-E70E382DFE03}" presName="centerTile" presStyleLbl="fgShp" presStyleIdx="0" presStyleCnt="1" custScaleX="101675" custScaleY="49071">
        <dgm:presLayoutVars>
          <dgm:chMax val="0"/>
          <dgm:chPref val="0"/>
        </dgm:presLayoutVars>
      </dgm:prSet>
      <dgm:spPr/>
      <dgm:t>
        <a:bodyPr/>
        <a:lstStyle/>
        <a:p>
          <a:endParaRPr lang="en-US"/>
        </a:p>
      </dgm:t>
    </dgm:pt>
  </dgm:ptLst>
  <dgm:cxnLst>
    <dgm:cxn modelId="{EE6BBE7B-8A7E-7145-84CF-5F373FCAD715}" srcId="{D9D93259-ACAC-3C45-A506-0E25B665E42E}" destId="{3009F643-6035-334F-8C36-6860FC42C529}" srcOrd="1" destOrd="0" parTransId="{29A65255-96A5-F749-9FF2-8F9C03FC4934}" sibTransId="{DBD59822-C968-4140-8847-DC94B7BCABC7}"/>
    <dgm:cxn modelId="{466D89C1-EF45-CF4F-B75C-F2A8DF5FE4B2}" srcId="{D9D93259-ACAC-3C45-A506-0E25B665E42E}" destId="{72212D53-268B-3B44-ACCB-7798A583195D}" srcOrd="0" destOrd="0" parTransId="{46018CCE-A48D-7A48-893F-58D6C252D44C}" sibTransId="{51B16E13-BD03-C249-B06F-2EF61EBF90B4}"/>
    <dgm:cxn modelId="{9BDBB87B-1F3A-9E45-9C0F-1AFD0404ED3E}" type="presOf" srcId="{B88809C9-C5F2-674B-920E-89549817B368}" destId="{A651719F-F243-A741-B95D-694CD062098D}" srcOrd="0" destOrd="2" presId="urn:microsoft.com/office/officeart/2005/8/layout/matrix1"/>
    <dgm:cxn modelId="{686A4ABD-C9FC-B748-BEA4-00A5102DFB00}" srcId="{A45E6CE9-A80B-B943-8E4A-45C40CCFC0EE}" destId="{5687F821-4900-1B4A-850E-C668B085C627}" srcOrd="0" destOrd="0" parTransId="{5E00EA9E-9E6F-FF46-85B7-C1B8C451CCA5}" sibTransId="{4290BAA6-EA09-7943-A4F2-9996B01A1151}"/>
    <dgm:cxn modelId="{528D5686-91C9-2246-B264-0CCF52AAE049}" type="presOf" srcId="{1A98CE3C-71DF-6E41-B511-3E8574ACA692}" destId="{10EE02D7-4501-9A46-94C9-B5CDA5CFB92C}" srcOrd="1" destOrd="0" presId="urn:microsoft.com/office/officeart/2005/8/layout/matrix1"/>
    <dgm:cxn modelId="{3B56060F-0493-E64E-8136-D79043B21589}" type="presOf" srcId="{3CCFAC74-16C1-BC4F-834C-E70E382DFE03}" destId="{98E3105D-D3D1-7741-A97B-AAF92053147C}" srcOrd="0" destOrd="0" presId="urn:microsoft.com/office/officeart/2005/8/layout/matrix1"/>
    <dgm:cxn modelId="{B6D81206-F06D-0947-B64F-9A7A85D975C4}" srcId="{72212D53-268B-3B44-ACCB-7798A583195D}" destId="{B88809C9-C5F2-674B-920E-89549817B368}" srcOrd="1" destOrd="0" parTransId="{D88B0E95-8C66-A949-8E8F-A6D1B47282FA}" sibTransId="{0750995D-6091-304A-A5A2-30327C93427C}"/>
    <dgm:cxn modelId="{6093F303-ECB1-454C-96AE-9E75FF8347D0}" type="presOf" srcId="{1A98CE3C-71DF-6E41-B511-3E8574ACA692}" destId="{5B7D5B8C-0634-2F4B-9413-7D2EEA2C1813}" srcOrd="0" destOrd="0" presId="urn:microsoft.com/office/officeart/2005/8/layout/matrix1"/>
    <dgm:cxn modelId="{D91BC194-5A0D-7B4D-9750-4CA2C6F918EA}" srcId="{1A98CE3C-71DF-6E41-B511-3E8574ACA692}" destId="{EAF1BA0F-75FE-BE46-A41E-CADB104E0E3B}" srcOrd="0" destOrd="0" parTransId="{F74F431D-A7F2-CE41-A751-D1662AEC2F09}" sibTransId="{38BF5D8A-5525-4B4F-8D42-4D88BC09DAEB}"/>
    <dgm:cxn modelId="{8D970FCC-C386-514E-8754-E94920F4ED48}" srcId="{3009F643-6035-334F-8C36-6860FC42C529}" destId="{8710B7B8-C950-7047-A5F4-431F8B0D4AB4}" srcOrd="2" destOrd="0" parTransId="{9582C736-1B61-0D46-B5CD-4D8DA3B9B5D3}" sibTransId="{E325D634-5D5E-E442-A87F-6804793A0625}"/>
    <dgm:cxn modelId="{A0AEA0EC-F1C2-F243-B5FE-026D63FABF03}" type="presOf" srcId="{27A36265-379C-AD44-A1CD-958BD2153782}" destId="{3EA674F5-9CEF-DD46-B8EB-29CF8835C71A}" srcOrd="1" destOrd="1" presId="urn:microsoft.com/office/officeart/2005/8/layout/matrix1"/>
    <dgm:cxn modelId="{FBBEE16E-5813-4A48-8B90-E9C97E58CD17}" type="presOf" srcId="{5687F821-4900-1B4A-850E-C668B085C627}" destId="{D018BB79-B17A-4A42-B5FA-6C135A120D41}" srcOrd="0" destOrd="1" presId="urn:microsoft.com/office/officeart/2005/8/layout/matrix1"/>
    <dgm:cxn modelId="{D351A71B-D37C-FC44-9635-3BD5DF1BD92A}" srcId="{72212D53-268B-3B44-ACCB-7798A583195D}" destId="{27A36265-379C-AD44-A1CD-958BD2153782}" srcOrd="0" destOrd="0" parTransId="{9F38ECA6-92C3-7A41-ADF8-E26470539801}" sibTransId="{D40A90E2-600F-7D44-AE7F-D783C6866B5A}"/>
    <dgm:cxn modelId="{E44FDD79-72EA-AF49-AA51-EE9448150699}" type="presOf" srcId="{6DCD3456-5AFB-BE4C-82F5-B3D2C2D648A1}" destId="{A651719F-F243-A741-B95D-694CD062098D}" srcOrd="0" destOrd="3" presId="urn:microsoft.com/office/officeart/2005/8/layout/matrix1"/>
    <dgm:cxn modelId="{3B4DFB78-0AAF-9443-8938-E940646D7A1B}" srcId="{3009F643-6035-334F-8C36-6860FC42C529}" destId="{87AD15B3-E23B-C947-B94C-4A22DF3B9593}" srcOrd="1" destOrd="0" parTransId="{6FD3F18A-A8FA-A046-B71F-D04E96F50560}" sibTransId="{4C1489AA-D3CA-314A-819E-23296FEEF28A}"/>
    <dgm:cxn modelId="{0BEC153C-9E31-D441-95AE-0C2F0D6C8F6C}" srcId="{72212D53-268B-3B44-ACCB-7798A583195D}" destId="{A251F187-93BA-2343-9A5C-0AE61C92BEB9}" srcOrd="3" destOrd="0" parTransId="{6ED21354-9C8B-434E-A61B-864F0E85D0FD}" sibTransId="{93AF5725-DAF3-E24D-8CB0-4F37D04BB940}"/>
    <dgm:cxn modelId="{636681D6-597F-384B-9425-E751EA3F5F08}" srcId="{D9D93259-ACAC-3C45-A506-0E25B665E42E}" destId="{A45E6CE9-A80B-B943-8E4A-45C40CCFC0EE}" srcOrd="2" destOrd="0" parTransId="{79F01901-D822-7444-8B79-909006A33ED5}" sibTransId="{3161521E-74B5-B74D-B4DB-BE5CE78C7FF4}"/>
    <dgm:cxn modelId="{DD2A4AD8-830C-8E4C-A28C-80FCAD1A869D}" type="presOf" srcId="{78838312-4062-B040-96E2-55873DFA6A78}" destId="{7C170CDF-50E2-414B-AF4F-42AE0B7BA7A6}" srcOrd="1" destOrd="1" presId="urn:microsoft.com/office/officeart/2005/8/layout/matrix1"/>
    <dgm:cxn modelId="{6D42D62D-01A7-684E-B6DC-EC6ADD9B8800}" type="presOf" srcId="{6DCD3456-5AFB-BE4C-82F5-B3D2C2D648A1}" destId="{3EA674F5-9CEF-DD46-B8EB-29CF8835C71A}" srcOrd="1" destOrd="3" presId="urn:microsoft.com/office/officeart/2005/8/layout/matrix1"/>
    <dgm:cxn modelId="{C2675219-760D-1D45-8224-A0896873DD2F}" srcId="{72212D53-268B-3B44-ACCB-7798A583195D}" destId="{6DCD3456-5AFB-BE4C-82F5-B3D2C2D648A1}" srcOrd="2" destOrd="0" parTransId="{CFB6B41A-33F7-A943-A198-39BA6AFCA7E5}" sibTransId="{014EBFAF-7BD5-BD4F-A07A-7E696B7D7312}"/>
    <dgm:cxn modelId="{B2C28FEC-0636-3A4A-A70C-A51B1078DDAE}" type="presOf" srcId="{FAC9041B-6BBA-6743-88A0-8ECC97BB113B}" destId="{6D03ADDA-2194-AB44-BF31-4CB504D92452}" srcOrd="1" destOrd="3" presId="urn:microsoft.com/office/officeart/2005/8/layout/matrix1"/>
    <dgm:cxn modelId="{C74FFEC8-DA7D-D14A-9975-1E4A06D8D1C5}" type="presOf" srcId="{EAF1BA0F-75FE-BE46-A41E-CADB104E0E3B}" destId="{5B7D5B8C-0634-2F4B-9413-7D2EEA2C1813}" srcOrd="0" destOrd="1" presId="urn:microsoft.com/office/officeart/2005/8/layout/matrix1"/>
    <dgm:cxn modelId="{7BA78553-6636-4149-874F-EC3CD185CCD5}" srcId="{D9D93259-ACAC-3C45-A506-0E25B665E42E}" destId="{1A98CE3C-71DF-6E41-B511-3E8574ACA692}" srcOrd="3" destOrd="0" parTransId="{3772772B-E3EE-CA45-87B8-55AE7B9FBFC8}" sibTransId="{33C24B59-2554-CE4A-B824-1D3E1A7C3A88}"/>
    <dgm:cxn modelId="{81BD5F89-D316-5A4E-B9BC-314327AFAD51}" type="presOf" srcId="{EAF1BA0F-75FE-BE46-A41E-CADB104E0E3B}" destId="{10EE02D7-4501-9A46-94C9-B5CDA5CFB92C}" srcOrd="1" destOrd="1" presId="urn:microsoft.com/office/officeart/2005/8/layout/matrix1"/>
    <dgm:cxn modelId="{E4627996-E147-7F4A-833E-01F3CF6D970A}" type="presOf" srcId="{5687F821-4900-1B4A-850E-C668B085C627}" destId="{6D03ADDA-2194-AB44-BF31-4CB504D92452}" srcOrd="1" destOrd="1" presId="urn:microsoft.com/office/officeart/2005/8/layout/matrix1"/>
    <dgm:cxn modelId="{4E1EF828-2BD9-3540-B194-46A6235A6DA0}" srcId="{A45E6CE9-A80B-B943-8E4A-45C40CCFC0EE}" destId="{A00FA14D-7826-DA43-AB7D-B023A9995CFC}" srcOrd="1" destOrd="0" parTransId="{0B9D3265-5197-5245-870E-ABA2663E63DC}" sibTransId="{3CC045D5-2DD9-204C-B59F-E791F4B522B5}"/>
    <dgm:cxn modelId="{3EE6BA35-D880-1943-BB73-F29C2B4D72E9}" type="presOf" srcId="{A00FA14D-7826-DA43-AB7D-B023A9995CFC}" destId="{D018BB79-B17A-4A42-B5FA-6C135A120D41}" srcOrd="0" destOrd="2" presId="urn:microsoft.com/office/officeart/2005/8/layout/matrix1"/>
    <dgm:cxn modelId="{1CA80AB7-A096-854D-B48F-FB80DBC0C365}" type="presOf" srcId="{87AD15B3-E23B-C947-B94C-4A22DF3B9593}" destId="{17AF3448-0838-5C4C-8E0C-C14A1B2F0ECF}" srcOrd="0" destOrd="2" presId="urn:microsoft.com/office/officeart/2005/8/layout/matrix1"/>
    <dgm:cxn modelId="{EADAB9B3-5A15-5D40-8C58-E2C1A8A9A06F}" type="presOf" srcId="{B9C630CF-9372-3545-B3D2-E7FC18CBCB36}" destId="{17AF3448-0838-5C4C-8E0C-C14A1B2F0ECF}" srcOrd="0" destOrd="4" presId="urn:microsoft.com/office/officeart/2005/8/layout/matrix1"/>
    <dgm:cxn modelId="{47DFA390-1D85-694B-A4D4-545957E48A78}" type="presOf" srcId="{3009F643-6035-334F-8C36-6860FC42C529}" destId="{7C170CDF-50E2-414B-AF4F-42AE0B7BA7A6}" srcOrd="1" destOrd="0" presId="urn:microsoft.com/office/officeart/2005/8/layout/matrix1"/>
    <dgm:cxn modelId="{7DDF826A-792D-F143-B11D-7048D1CD3C49}" type="presOf" srcId="{49797A3C-3F62-C941-B5F7-1E3FD9FAA47B}" destId="{10EE02D7-4501-9A46-94C9-B5CDA5CFB92C}" srcOrd="1" destOrd="2" presId="urn:microsoft.com/office/officeart/2005/8/layout/matrix1"/>
    <dgm:cxn modelId="{06088E43-D623-3447-835E-5B62C8FE0C35}" type="presOf" srcId="{27A36265-379C-AD44-A1CD-958BD2153782}" destId="{A651719F-F243-A741-B95D-694CD062098D}" srcOrd="0" destOrd="1" presId="urn:microsoft.com/office/officeart/2005/8/layout/matrix1"/>
    <dgm:cxn modelId="{00CF235D-50DB-CE46-9633-49FD923922A1}" type="presOf" srcId="{FAC9041B-6BBA-6743-88A0-8ECC97BB113B}" destId="{D018BB79-B17A-4A42-B5FA-6C135A120D41}" srcOrd="0" destOrd="3" presId="urn:microsoft.com/office/officeart/2005/8/layout/matrix1"/>
    <dgm:cxn modelId="{BB12EA0B-F15D-B641-A5ED-807EA63D7F8A}" type="presOf" srcId="{8710B7B8-C950-7047-A5F4-431F8B0D4AB4}" destId="{7C170CDF-50E2-414B-AF4F-42AE0B7BA7A6}" srcOrd="1" destOrd="3" presId="urn:microsoft.com/office/officeart/2005/8/layout/matrix1"/>
    <dgm:cxn modelId="{2EAAFE3C-D408-1F43-8A84-FA1EB408024F}" type="presOf" srcId="{B88809C9-C5F2-674B-920E-89549817B368}" destId="{3EA674F5-9CEF-DD46-B8EB-29CF8835C71A}" srcOrd="1" destOrd="2" presId="urn:microsoft.com/office/officeart/2005/8/layout/matrix1"/>
    <dgm:cxn modelId="{FB831B48-E980-8048-90E1-3A7B9EC586FE}" srcId="{3009F643-6035-334F-8C36-6860FC42C529}" destId="{78838312-4062-B040-96E2-55873DFA6A78}" srcOrd="0" destOrd="0" parTransId="{9BB11928-1E09-F241-B032-F167C3571A67}" sibTransId="{403AFD1E-BCE8-314C-9740-EAA7CADAAA88}"/>
    <dgm:cxn modelId="{62FAEAB4-56EB-8140-9F7B-FD2578B7C2CB}" srcId="{A45E6CE9-A80B-B943-8E4A-45C40CCFC0EE}" destId="{FAC9041B-6BBA-6743-88A0-8ECC97BB113B}" srcOrd="2" destOrd="0" parTransId="{523B3DC5-AEF9-CB4A-87FC-B47877FEC771}" sibTransId="{6608BF0E-5AB4-DB4D-98B3-10C936A3CA7A}"/>
    <dgm:cxn modelId="{0F0BAE5B-86FB-DA46-8A57-2DCD2BDD6FE7}" type="presOf" srcId="{72212D53-268B-3B44-ACCB-7798A583195D}" destId="{3EA674F5-9CEF-DD46-B8EB-29CF8835C71A}" srcOrd="1" destOrd="0" presId="urn:microsoft.com/office/officeart/2005/8/layout/matrix1"/>
    <dgm:cxn modelId="{2EF92EE2-08FC-7B46-B8DF-842DF1A016C8}" type="presOf" srcId="{A251F187-93BA-2343-9A5C-0AE61C92BEB9}" destId="{3EA674F5-9CEF-DD46-B8EB-29CF8835C71A}" srcOrd="1" destOrd="4" presId="urn:microsoft.com/office/officeart/2005/8/layout/matrix1"/>
    <dgm:cxn modelId="{B22CAE13-A2E6-344A-9D79-74DB40BED58A}" type="presOf" srcId="{A00FA14D-7826-DA43-AB7D-B023A9995CFC}" destId="{6D03ADDA-2194-AB44-BF31-4CB504D92452}" srcOrd="1" destOrd="2" presId="urn:microsoft.com/office/officeart/2005/8/layout/matrix1"/>
    <dgm:cxn modelId="{31E3C983-E695-DF4C-914E-C54B34B7362F}" srcId="{1A98CE3C-71DF-6E41-B511-3E8574ACA692}" destId="{49797A3C-3F62-C941-B5F7-1E3FD9FAA47B}" srcOrd="1" destOrd="0" parTransId="{28846F4D-0653-6048-B031-C876325F43E6}" sibTransId="{0EC0A091-B396-E54F-A526-BFE5C53077A1}"/>
    <dgm:cxn modelId="{CC804C7D-438E-434B-8364-E66C674C62E6}" type="presOf" srcId="{3009F643-6035-334F-8C36-6860FC42C529}" destId="{17AF3448-0838-5C4C-8E0C-C14A1B2F0ECF}" srcOrd="0" destOrd="0" presId="urn:microsoft.com/office/officeart/2005/8/layout/matrix1"/>
    <dgm:cxn modelId="{49459DC6-2489-1C44-946F-069041E67317}" type="presOf" srcId="{8710B7B8-C950-7047-A5F4-431F8B0D4AB4}" destId="{17AF3448-0838-5C4C-8E0C-C14A1B2F0ECF}" srcOrd="0" destOrd="3" presId="urn:microsoft.com/office/officeart/2005/8/layout/matrix1"/>
    <dgm:cxn modelId="{6E02592E-F727-F349-BBC0-1BE65C8FD613}" type="presOf" srcId="{30D366A6-024A-CA4D-B52B-B695664346FE}" destId="{10EE02D7-4501-9A46-94C9-B5CDA5CFB92C}" srcOrd="1" destOrd="3" presId="urn:microsoft.com/office/officeart/2005/8/layout/matrix1"/>
    <dgm:cxn modelId="{0F67A7C9-22D4-3143-8139-044771E2C787}" type="presOf" srcId="{A45E6CE9-A80B-B943-8E4A-45C40CCFC0EE}" destId="{D018BB79-B17A-4A42-B5FA-6C135A120D41}" srcOrd="0" destOrd="0" presId="urn:microsoft.com/office/officeart/2005/8/layout/matrix1"/>
    <dgm:cxn modelId="{A1CFBFBE-092C-4C4F-AF66-12001B9285BB}" type="presOf" srcId="{A45E6CE9-A80B-B943-8E4A-45C40CCFC0EE}" destId="{6D03ADDA-2194-AB44-BF31-4CB504D92452}" srcOrd="1" destOrd="0" presId="urn:microsoft.com/office/officeart/2005/8/layout/matrix1"/>
    <dgm:cxn modelId="{9F7DEEC6-7291-5347-8ED3-6FBCB070DB56}" type="presOf" srcId="{49797A3C-3F62-C941-B5F7-1E3FD9FAA47B}" destId="{5B7D5B8C-0634-2F4B-9413-7D2EEA2C1813}" srcOrd="0" destOrd="2" presId="urn:microsoft.com/office/officeart/2005/8/layout/matrix1"/>
    <dgm:cxn modelId="{5D75B1A2-736E-764D-898F-40740345CFA3}" type="presOf" srcId="{30D366A6-024A-CA4D-B52B-B695664346FE}" destId="{5B7D5B8C-0634-2F4B-9413-7D2EEA2C1813}" srcOrd="0" destOrd="3" presId="urn:microsoft.com/office/officeart/2005/8/layout/matrix1"/>
    <dgm:cxn modelId="{CE97B3B0-1468-1841-9120-414F99BC9E85}" srcId="{3CCFAC74-16C1-BC4F-834C-E70E382DFE03}" destId="{D9D93259-ACAC-3C45-A506-0E25B665E42E}" srcOrd="0" destOrd="0" parTransId="{39DD3ED4-1C5C-F441-A81D-157889EB7B03}" sibTransId="{BA6CD242-7B29-6A4F-949A-EF0906CB7088}"/>
    <dgm:cxn modelId="{508B6262-E245-6A4C-90D6-3CD9D609CC82}" type="presOf" srcId="{D9D93259-ACAC-3C45-A506-0E25B665E42E}" destId="{AA444E00-E6B9-114E-B608-C5B6F4D75FBB}" srcOrd="0" destOrd="0" presId="urn:microsoft.com/office/officeart/2005/8/layout/matrix1"/>
    <dgm:cxn modelId="{92C0A584-FF40-3849-B1E5-6B074F98D8BE}" type="presOf" srcId="{B9C630CF-9372-3545-B3D2-E7FC18CBCB36}" destId="{7C170CDF-50E2-414B-AF4F-42AE0B7BA7A6}" srcOrd="1" destOrd="4" presId="urn:microsoft.com/office/officeart/2005/8/layout/matrix1"/>
    <dgm:cxn modelId="{4A5E85C2-4F3E-EB4F-A81C-595BBBE9BD14}" type="presOf" srcId="{72212D53-268B-3B44-ACCB-7798A583195D}" destId="{A651719F-F243-A741-B95D-694CD062098D}" srcOrd="0" destOrd="0" presId="urn:microsoft.com/office/officeart/2005/8/layout/matrix1"/>
    <dgm:cxn modelId="{0980E4DB-FD92-A049-BFC2-65C712F94B46}" srcId="{1A98CE3C-71DF-6E41-B511-3E8574ACA692}" destId="{30D366A6-024A-CA4D-B52B-B695664346FE}" srcOrd="2" destOrd="0" parTransId="{2FDDFA6D-49E4-0B4D-8DF0-776FEFCC5C34}" sibTransId="{1C239D43-FB63-304B-A41D-EA3AEDF07958}"/>
    <dgm:cxn modelId="{84EA50DC-1ED6-6141-91F2-BDF0D420E77A}" type="presOf" srcId="{A251F187-93BA-2343-9A5C-0AE61C92BEB9}" destId="{A651719F-F243-A741-B95D-694CD062098D}" srcOrd="0" destOrd="4" presId="urn:microsoft.com/office/officeart/2005/8/layout/matrix1"/>
    <dgm:cxn modelId="{5FFD9993-4766-0444-8F5F-FB1483C196D8}" type="presOf" srcId="{87AD15B3-E23B-C947-B94C-4A22DF3B9593}" destId="{7C170CDF-50E2-414B-AF4F-42AE0B7BA7A6}" srcOrd="1" destOrd="2" presId="urn:microsoft.com/office/officeart/2005/8/layout/matrix1"/>
    <dgm:cxn modelId="{3F709B52-B656-D146-8435-4274D4577BEE}" type="presOf" srcId="{78838312-4062-B040-96E2-55873DFA6A78}" destId="{17AF3448-0838-5C4C-8E0C-C14A1B2F0ECF}" srcOrd="0" destOrd="1" presId="urn:microsoft.com/office/officeart/2005/8/layout/matrix1"/>
    <dgm:cxn modelId="{5DBEA1C6-1A39-794B-BBBE-9023FCBF84FF}" srcId="{3009F643-6035-334F-8C36-6860FC42C529}" destId="{B9C630CF-9372-3545-B3D2-E7FC18CBCB36}" srcOrd="3" destOrd="0" parTransId="{81510809-7D10-A642-9C05-6FD4AD9F8875}" sibTransId="{D95CFE99-3D2A-814C-BAAB-04BB79BCD72C}"/>
    <dgm:cxn modelId="{4A0802BA-0E5D-764D-AD26-DC2BF1E8D9B6}" type="presParOf" srcId="{98E3105D-D3D1-7741-A97B-AAF92053147C}" destId="{C9E01FEB-1A0A-B14A-A098-3F796F1114B2}" srcOrd="0" destOrd="0" presId="urn:microsoft.com/office/officeart/2005/8/layout/matrix1"/>
    <dgm:cxn modelId="{865DE2AE-F513-B040-9A93-AB68E618FEFE}" type="presParOf" srcId="{C9E01FEB-1A0A-B14A-A098-3F796F1114B2}" destId="{A651719F-F243-A741-B95D-694CD062098D}" srcOrd="0" destOrd="0" presId="urn:microsoft.com/office/officeart/2005/8/layout/matrix1"/>
    <dgm:cxn modelId="{5FBF3578-0664-2945-B88E-F4C1B8ACCCDA}" type="presParOf" srcId="{C9E01FEB-1A0A-B14A-A098-3F796F1114B2}" destId="{3EA674F5-9CEF-DD46-B8EB-29CF8835C71A}" srcOrd="1" destOrd="0" presId="urn:microsoft.com/office/officeart/2005/8/layout/matrix1"/>
    <dgm:cxn modelId="{3CCC7DF8-DD5E-304C-A02F-DFE8C64ED946}" type="presParOf" srcId="{C9E01FEB-1A0A-B14A-A098-3F796F1114B2}" destId="{17AF3448-0838-5C4C-8E0C-C14A1B2F0ECF}" srcOrd="2" destOrd="0" presId="urn:microsoft.com/office/officeart/2005/8/layout/matrix1"/>
    <dgm:cxn modelId="{21298B06-5036-5347-A17B-F038D48F2905}" type="presParOf" srcId="{C9E01FEB-1A0A-B14A-A098-3F796F1114B2}" destId="{7C170CDF-50E2-414B-AF4F-42AE0B7BA7A6}" srcOrd="3" destOrd="0" presId="urn:microsoft.com/office/officeart/2005/8/layout/matrix1"/>
    <dgm:cxn modelId="{AD779C81-0920-6348-83CF-95F8B8F2C7DB}" type="presParOf" srcId="{C9E01FEB-1A0A-B14A-A098-3F796F1114B2}" destId="{D018BB79-B17A-4A42-B5FA-6C135A120D41}" srcOrd="4" destOrd="0" presId="urn:microsoft.com/office/officeart/2005/8/layout/matrix1"/>
    <dgm:cxn modelId="{CD9FA637-9AC3-E944-B016-92331D5CA091}" type="presParOf" srcId="{C9E01FEB-1A0A-B14A-A098-3F796F1114B2}" destId="{6D03ADDA-2194-AB44-BF31-4CB504D92452}" srcOrd="5" destOrd="0" presId="urn:microsoft.com/office/officeart/2005/8/layout/matrix1"/>
    <dgm:cxn modelId="{35644E3A-5697-F64A-A479-81515CC47797}" type="presParOf" srcId="{C9E01FEB-1A0A-B14A-A098-3F796F1114B2}" destId="{5B7D5B8C-0634-2F4B-9413-7D2EEA2C1813}" srcOrd="6" destOrd="0" presId="urn:microsoft.com/office/officeart/2005/8/layout/matrix1"/>
    <dgm:cxn modelId="{F3A5846C-6C9C-8849-B80D-1181138EAE5D}" type="presParOf" srcId="{C9E01FEB-1A0A-B14A-A098-3F796F1114B2}" destId="{10EE02D7-4501-9A46-94C9-B5CDA5CFB92C}" srcOrd="7" destOrd="0" presId="urn:microsoft.com/office/officeart/2005/8/layout/matrix1"/>
    <dgm:cxn modelId="{230FF210-EE2A-8148-825C-C28B29ABD39C}" type="presParOf" srcId="{98E3105D-D3D1-7741-A97B-AAF92053147C}" destId="{AA444E00-E6B9-114E-B608-C5B6F4D75FBB}" srcOrd="1" destOrd="0" presId="urn:microsoft.com/office/officeart/2005/8/layout/matrix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E448C64-A603-F443-9EBD-95340F27D5C7}">
      <dsp:nvSpPr>
        <dsp:cNvPr id="0" name=""/>
        <dsp:cNvSpPr/>
      </dsp:nvSpPr>
      <dsp:spPr>
        <a:xfrm>
          <a:off x="1262017" y="0"/>
          <a:ext cx="4359288" cy="4359288"/>
        </a:xfrm>
        <a:prstGeom prst="diamond">
          <a:avLst/>
        </a:prstGeom>
        <a:solidFill>
          <a:schemeClr val="accent1">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8D382441-C3FF-294F-8F38-B4949954F413}">
      <dsp:nvSpPr>
        <dsp:cNvPr id="0" name=""/>
        <dsp:cNvSpPr/>
      </dsp:nvSpPr>
      <dsp:spPr>
        <a:xfrm>
          <a:off x="1676149" y="414132"/>
          <a:ext cx="1700122" cy="1700122"/>
        </a:xfrm>
        <a:prstGeom prst="round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Architecture Exploration</a:t>
          </a:r>
          <a:endParaRPr lang="en-US" sz="1900" kern="1200" dirty="0"/>
        </a:p>
      </dsp:txBody>
      <dsp:txXfrm>
        <a:off x="1676149" y="414132"/>
        <a:ext cx="1700122" cy="1700122"/>
      </dsp:txXfrm>
    </dsp:sp>
    <dsp:sp modelId="{C7BE5CBB-479D-3941-BBFD-B9C491F1412B}">
      <dsp:nvSpPr>
        <dsp:cNvPr id="0" name=""/>
        <dsp:cNvSpPr/>
      </dsp:nvSpPr>
      <dsp:spPr>
        <a:xfrm>
          <a:off x="3507050" y="414132"/>
          <a:ext cx="1700122" cy="1700122"/>
        </a:xfrm>
        <a:prstGeom prst="round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Compilers and Libraries</a:t>
          </a:r>
          <a:endParaRPr lang="en-US" sz="1900" kern="1200" dirty="0"/>
        </a:p>
      </dsp:txBody>
      <dsp:txXfrm>
        <a:off x="3507050" y="414132"/>
        <a:ext cx="1700122" cy="1700122"/>
      </dsp:txXfrm>
    </dsp:sp>
    <dsp:sp modelId="{1FC8E95B-2358-6F4D-8C6B-986A26B66E85}">
      <dsp:nvSpPr>
        <dsp:cNvPr id="0" name=""/>
        <dsp:cNvSpPr/>
      </dsp:nvSpPr>
      <dsp:spPr>
        <a:xfrm>
          <a:off x="1676149" y="2245033"/>
          <a:ext cx="1700122" cy="1700122"/>
        </a:xfrm>
        <a:prstGeom prst="round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Operating Systems &amp; Runtime</a:t>
          </a:r>
          <a:endParaRPr lang="en-US" sz="1900" kern="1200" dirty="0"/>
        </a:p>
      </dsp:txBody>
      <dsp:txXfrm>
        <a:off x="1676149" y="2245033"/>
        <a:ext cx="1700122" cy="1700122"/>
      </dsp:txXfrm>
    </dsp:sp>
    <dsp:sp modelId="{8CB1A745-42CB-1D4B-B2ED-DDDA64646311}">
      <dsp:nvSpPr>
        <dsp:cNvPr id="0" name=""/>
        <dsp:cNvSpPr/>
      </dsp:nvSpPr>
      <dsp:spPr>
        <a:xfrm>
          <a:off x="3507050" y="2245033"/>
          <a:ext cx="1700122" cy="1700122"/>
        </a:xfrm>
        <a:prstGeom prst="roundRect">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Interconnect</a:t>
          </a:r>
        </a:p>
        <a:p>
          <a:pPr lvl="0" algn="ctr" defTabSz="844550">
            <a:lnSpc>
              <a:spcPct val="90000"/>
            </a:lnSpc>
            <a:spcBef>
              <a:spcPct val="0"/>
            </a:spcBef>
            <a:spcAft>
              <a:spcPct val="35000"/>
            </a:spcAft>
          </a:pPr>
          <a:r>
            <a:rPr lang="en-US" sz="1900" kern="1200" dirty="0" smtClean="0"/>
            <a:t>And</a:t>
          </a:r>
        </a:p>
        <a:p>
          <a:pPr lvl="0" algn="ctr" defTabSz="844550">
            <a:lnSpc>
              <a:spcPct val="90000"/>
            </a:lnSpc>
            <a:spcBef>
              <a:spcPct val="0"/>
            </a:spcBef>
            <a:spcAft>
              <a:spcPct val="35000"/>
            </a:spcAft>
          </a:pPr>
          <a:r>
            <a:rPr lang="en-US" sz="1900" kern="1200" dirty="0" smtClean="0"/>
            <a:t>Storage</a:t>
          </a:r>
          <a:endParaRPr lang="en-US" sz="1900" kern="1200" dirty="0"/>
        </a:p>
      </dsp:txBody>
      <dsp:txXfrm>
        <a:off x="3507050" y="2245033"/>
        <a:ext cx="1700122" cy="170012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651719F-F243-A741-B95D-694CD062098D}">
      <dsp:nvSpPr>
        <dsp:cNvPr id="0" name=""/>
        <dsp:cNvSpPr/>
      </dsp:nvSpPr>
      <dsp:spPr>
        <a:xfrm rot="16200000">
          <a:off x="676671" y="-676671"/>
          <a:ext cx="3131344" cy="4484688"/>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l" defTabSz="933450">
            <a:lnSpc>
              <a:spcPct val="90000"/>
            </a:lnSpc>
            <a:spcBef>
              <a:spcPct val="0"/>
            </a:spcBef>
            <a:spcAft>
              <a:spcPct val="35000"/>
            </a:spcAft>
          </a:pPr>
          <a:r>
            <a:rPr lang="en-US" sz="2100" kern="1200" dirty="0" smtClean="0"/>
            <a:t>Architecture Exploration</a:t>
          </a:r>
          <a:endParaRPr lang="en-US" sz="2100" kern="1200" dirty="0"/>
        </a:p>
        <a:p>
          <a:pPr marL="171450" lvl="1" indent="-171450" algn="l" defTabSz="711200">
            <a:lnSpc>
              <a:spcPct val="90000"/>
            </a:lnSpc>
            <a:spcBef>
              <a:spcPct val="0"/>
            </a:spcBef>
            <a:spcAft>
              <a:spcPct val="15000"/>
            </a:spcAft>
            <a:buChar char="••"/>
          </a:pPr>
          <a:r>
            <a:rPr lang="en-US" sz="1600" kern="1200" dirty="0" smtClean="0"/>
            <a:t>Massive multi-core optimizations for synchronization, communications, and transactions</a:t>
          </a:r>
          <a:endParaRPr lang="en-US" sz="1600" kern="1200" dirty="0"/>
        </a:p>
        <a:p>
          <a:pPr marL="171450" lvl="1" indent="-171450" algn="l" defTabSz="711200">
            <a:lnSpc>
              <a:spcPct val="90000"/>
            </a:lnSpc>
            <a:spcBef>
              <a:spcPct val="0"/>
            </a:spcBef>
            <a:spcAft>
              <a:spcPct val="15000"/>
            </a:spcAft>
            <a:buChar char="••"/>
          </a:pPr>
          <a:r>
            <a:rPr lang="en-US" sz="1600" kern="1200" dirty="0" err="1" smtClean="0"/>
            <a:t>big.LITTLE</a:t>
          </a:r>
          <a:r>
            <a:rPr lang="en-US" sz="1600" kern="1200" dirty="0" smtClean="0"/>
            <a:t> &amp; Heterogeneity</a:t>
          </a:r>
          <a:endParaRPr lang="en-US" sz="1600" kern="1200" dirty="0"/>
        </a:p>
        <a:p>
          <a:pPr marL="171450" lvl="1" indent="-171450" algn="l" defTabSz="711200">
            <a:lnSpc>
              <a:spcPct val="90000"/>
            </a:lnSpc>
            <a:spcBef>
              <a:spcPct val="0"/>
            </a:spcBef>
            <a:spcAft>
              <a:spcPct val="15000"/>
            </a:spcAft>
            <a:buChar char="••"/>
          </a:pPr>
          <a:r>
            <a:rPr lang="en-US" sz="1600" kern="1200" dirty="0" smtClean="0"/>
            <a:t>Gem5 extensions for HPC interconnects &amp; fault injection</a:t>
          </a:r>
        </a:p>
        <a:p>
          <a:pPr marL="171450" lvl="1" indent="-171450" algn="l" defTabSz="711200">
            <a:lnSpc>
              <a:spcPct val="90000"/>
            </a:lnSpc>
            <a:spcBef>
              <a:spcPct val="0"/>
            </a:spcBef>
            <a:spcAft>
              <a:spcPct val="15000"/>
            </a:spcAft>
            <a:buChar char="••"/>
          </a:pPr>
          <a:r>
            <a:rPr lang="en-US" sz="1600" kern="1200" dirty="0" smtClean="0"/>
            <a:t>Power/Reliability/Precision tradeoffs</a:t>
          </a:r>
        </a:p>
      </dsp:txBody>
      <dsp:txXfrm rot="16200000">
        <a:off x="1068089" y="-1068089"/>
        <a:ext cx="2348508" cy="4484688"/>
      </dsp:txXfrm>
    </dsp:sp>
    <dsp:sp modelId="{17AF3448-0838-5C4C-8E0C-C14A1B2F0ECF}">
      <dsp:nvSpPr>
        <dsp:cNvPr id="0" name=""/>
        <dsp:cNvSpPr/>
      </dsp:nvSpPr>
      <dsp:spPr>
        <a:xfrm>
          <a:off x="4484688" y="0"/>
          <a:ext cx="4484688" cy="3131344"/>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l" defTabSz="933450">
            <a:lnSpc>
              <a:spcPct val="90000"/>
            </a:lnSpc>
            <a:spcBef>
              <a:spcPct val="0"/>
            </a:spcBef>
            <a:spcAft>
              <a:spcPct val="35000"/>
            </a:spcAft>
          </a:pPr>
          <a:r>
            <a:rPr lang="en-US" sz="2100" kern="1200" dirty="0" smtClean="0"/>
            <a:t>Compiler/Libraries</a:t>
          </a:r>
          <a:endParaRPr lang="en-US" sz="2100" kern="1200" dirty="0"/>
        </a:p>
        <a:p>
          <a:pPr marL="171450" lvl="1" indent="-171450" algn="l" defTabSz="711200">
            <a:lnSpc>
              <a:spcPct val="90000"/>
            </a:lnSpc>
            <a:spcBef>
              <a:spcPct val="0"/>
            </a:spcBef>
            <a:spcAft>
              <a:spcPct val="15000"/>
            </a:spcAft>
            <a:buChar char="••"/>
          </a:pPr>
          <a:r>
            <a:rPr lang="en-US" sz="1600" kern="1200" dirty="0" smtClean="0"/>
            <a:t>64-bit Optimizations</a:t>
          </a:r>
          <a:endParaRPr lang="en-US" sz="1600" kern="1200" dirty="0"/>
        </a:p>
        <a:p>
          <a:pPr marL="171450" lvl="1" indent="-171450" algn="l" defTabSz="711200">
            <a:lnSpc>
              <a:spcPct val="90000"/>
            </a:lnSpc>
            <a:spcBef>
              <a:spcPct val="0"/>
            </a:spcBef>
            <a:spcAft>
              <a:spcPct val="15000"/>
            </a:spcAft>
            <a:buChar char="••"/>
          </a:pPr>
          <a:r>
            <a:rPr lang="en-US" sz="1600" kern="1200" dirty="0" smtClean="0"/>
            <a:t>Dynamic optimization on heterogeneous systems (both </a:t>
          </a:r>
          <a:r>
            <a:rPr lang="en-US" sz="1600" kern="1200" dirty="0" err="1" smtClean="0"/>
            <a:t>big.LITTLE</a:t>
          </a:r>
          <a:r>
            <a:rPr lang="en-US" sz="1600" kern="1200" dirty="0" smtClean="0"/>
            <a:t> and GPUs)</a:t>
          </a:r>
          <a:endParaRPr lang="en-US" sz="1600" kern="1200" dirty="0"/>
        </a:p>
        <a:p>
          <a:pPr marL="171450" lvl="1" indent="-171450" algn="l" defTabSz="711200">
            <a:lnSpc>
              <a:spcPct val="90000"/>
            </a:lnSpc>
            <a:spcBef>
              <a:spcPct val="0"/>
            </a:spcBef>
            <a:spcAft>
              <a:spcPct val="15000"/>
            </a:spcAft>
            <a:buChar char="••"/>
          </a:pPr>
          <a:r>
            <a:rPr lang="en-US" sz="1600" kern="1200" dirty="0" smtClean="0"/>
            <a:t>Focused architecture-driven optimization of key HPC math libraries.</a:t>
          </a:r>
        </a:p>
        <a:p>
          <a:pPr marL="171450" lvl="1" indent="-171450" algn="l" defTabSz="711200">
            <a:lnSpc>
              <a:spcPct val="90000"/>
            </a:lnSpc>
            <a:spcBef>
              <a:spcPct val="0"/>
            </a:spcBef>
            <a:spcAft>
              <a:spcPct val="15000"/>
            </a:spcAft>
            <a:buChar char="••"/>
          </a:pPr>
          <a:r>
            <a:rPr lang="en-US" sz="1600" kern="1200" dirty="0" smtClean="0"/>
            <a:t>Compiler &amp; Library driven energy and reliability optimizations/instrumentation</a:t>
          </a:r>
        </a:p>
      </dsp:txBody>
      <dsp:txXfrm>
        <a:off x="4484688" y="0"/>
        <a:ext cx="4484688" cy="2348508"/>
      </dsp:txXfrm>
    </dsp:sp>
    <dsp:sp modelId="{D018BB79-B17A-4A42-B5FA-6C135A120D41}">
      <dsp:nvSpPr>
        <dsp:cNvPr id="0" name=""/>
        <dsp:cNvSpPr/>
      </dsp:nvSpPr>
      <dsp:spPr>
        <a:xfrm rot="10800000">
          <a:off x="0" y="3131344"/>
          <a:ext cx="4484688" cy="3131344"/>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l" defTabSz="933450">
            <a:lnSpc>
              <a:spcPct val="90000"/>
            </a:lnSpc>
            <a:spcBef>
              <a:spcPct val="0"/>
            </a:spcBef>
            <a:spcAft>
              <a:spcPct val="35000"/>
            </a:spcAft>
          </a:pPr>
          <a:r>
            <a:rPr lang="en-US" sz="2100" kern="1200" dirty="0" smtClean="0"/>
            <a:t>OS/Runtime</a:t>
          </a:r>
        </a:p>
        <a:p>
          <a:pPr marL="171450" lvl="1" indent="-171450" algn="l" defTabSz="711200">
            <a:lnSpc>
              <a:spcPct val="90000"/>
            </a:lnSpc>
            <a:spcBef>
              <a:spcPct val="0"/>
            </a:spcBef>
            <a:spcAft>
              <a:spcPct val="15000"/>
            </a:spcAft>
            <a:buChar char="••"/>
          </a:pPr>
          <a:r>
            <a:rPr lang="en-US" sz="1600" kern="1200" dirty="0" smtClean="0"/>
            <a:t>Partitioned systems for I/O and Compute acceleration enablement</a:t>
          </a:r>
        </a:p>
        <a:p>
          <a:pPr marL="171450" lvl="1" indent="-171450" algn="l" defTabSz="711200">
            <a:lnSpc>
              <a:spcPct val="90000"/>
            </a:lnSpc>
            <a:spcBef>
              <a:spcPct val="0"/>
            </a:spcBef>
            <a:spcAft>
              <a:spcPct val="15000"/>
            </a:spcAft>
            <a:buChar char="••"/>
          </a:pPr>
          <a:r>
            <a:rPr lang="en-US" sz="1600" kern="1200" dirty="0" smtClean="0"/>
            <a:t>Role-based core assignment</a:t>
          </a:r>
        </a:p>
        <a:p>
          <a:pPr marL="171450" lvl="1" indent="-171450" algn="l" defTabSz="711200">
            <a:lnSpc>
              <a:spcPct val="90000"/>
            </a:lnSpc>
            <a:spcBef>
              <a:spcPct val="0"/>
            </a:spcBef>
            <a:spcAft>
              <a:spcPct val="15000"/>
            </a:spcAft>
            <a:buChar char="••"/>
          </a:pPr>
          <a:r>
            <a:rPr lang="en-US" sz="1600" kern="1200" dirty="0" smtClean="0"/>
            <a:t>Alternative allocation and scheduling models for HPC</a:t>
          </a:r>
        </a:p>
      </dsp:txBody>
      <dsp:txXfrm rot="10800000">
        <a:off x="0" y="3914180"/>
        <a:ext cx="4484688" cy="2348508"/>
      </dsp:txXfrm>
    </dsp:sp>
    <dsp:sp modelId="{5B7D5B8C-0634-2F4B-9413-7D2EEA2C1813}">
      <dsp:nvSpPr>
        <dsp:cNvPr id="0" name=""/>
        <dsp:cNvSpPr/>
      </dsp:nvSpPr>
      <dsp:spPr>
        <a:xfrm rot="5400000">
          <a:off x="5161359" y="2454672"/>
          <a:ext cx="3131344" cy="4484688"/>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l" defTabSz="933450">
            <a:lnSpc>
              <a:spcPct val="90000"/>
            </a:lnSpc>
            <a:spcBef>
              <a:spcPct val="0"/>
            </a:spcBef>
            <a:spcAft>
              <a:spcPct val="35000"/>
            </a:spcAft>
          </a:pPr>
          <a:r>
            <a:rPr lang="en-US" sz="2100" kern="1200" dirty="0" smtClean="0"/>
            <a:t>Interconnect &amp; Storage</a:t>
          </a:r>
        </a:p>
        <a:p>
          <a:pPr marL="171450" lvl="1" indent="-171450" algn="l" defTabSz="711200">
            <a:lnSpc>
              <a:spcPct val="90000"/>
            </a:lnSpc>
            <a:spcBef>
              <a:spcPct val="0"/>
            </a:spcBef>
            <a:spcAft>
              <a:spcPct val="15000"/>
            </a:spcAft>
            <a:buChar char="••"/>
          </a:pPr>
          <a:r>
            <a:rPr lang="en-US" sz="1600" kern="1200" dirty="0" smtClean="0"/>
            <a:t>Low-latency node-to-node communication and synchronization.</a:t>
          </a:r>
        </a:p>
        <a:p>
          <a:pPr marL="171450" lvl="1" indent="-171450" algn="l" defTabSz="711200">
            <a:lnSpc>
              <a:spcPct val="90000"/>
            </a:lnSpc>
            <a:spcBef>
              <a:spcPct val="0"/>
            </a:spcBef>
            <a:spcAft>
              <a:spcPct val="15000"/>
            </a:spcAft>
            <a:buChar char="••"/>
          </a:pPr>
          <a:r>
            <a:rPr lang="en-US" sz="1600" kern="1200" dirty="0" smtClean="0"/>
            <a:t>Enablement of novel hybrid memory cube models incorporating acceleration and computation offload.</a:t>
          </a:r>
        </a:p>
        <a:p>
          <a:pPr marL="171450" lvl="1" indent="-171450" algn="l" defTabSz="711200">
            <a:lnSpc>
              <a:spcPct val="90000"/>
            </a:lnSpc>
            <a:spcBef>
              <a:spcPct val="0"/>
            </a:spcBef>
            <a:spcAft>
              <a:spcPct val="15000"/>
            </a:spcAft>
            <a:buChar char="••"/>
          </a:pPr>
          <a:r>
            <a:rPr lang="en-US" sz="1600" kern="1200" dirty="0" smtClean="0"/>
            <a:t>Architected communication offload models incorporated into OS/Runtime</a:t>
          </a:r>
        </a:p>
      </dsp:txBody>
      <dsp:txXfrm rot="5400000">
        <a:off x="5552777" y="2846090"/>
        <a:ext cx="2348508" cy="4484688"/>
      </dsp:txXfrm>
    </dsp:sp>
    <dsp:sp modelId="{AA444E00-E6B9-114E-B608-C5B6F4D75FBB}">
      <dsp:nvSpPr>
        <dsp:cNvPr id="0" name=""/>
        <dsp:cNvSpPr/>
      </dsp:nvSpPr>
      <dsp:spPr>
        <a:xfrm>
          <a:off x="3116746" y="2747198"/>
          <a:ext cx="2735883" cy="768291"/>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Research Areas</a:t>
          </a:r>
          <a:endParaRPr lang="en-US" sz="2100" kern="1200" dirty="0"/>
        </a:p>
      </dsp:txBody>
      <dsp:txXfrm>
        <a:off x="3116746" y="2747198"/>
        <a:ext cx="2735883" cy="768291"/>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3154" name="Rectangle 2"/>
          <p:cNvSpPr>
            <a:spLocks noGrp="1" noChangeArrowheads="1"/>
          </p:cNvSpPr>
          <p:nvPr>
            <p:ph type="hdr" sz="quarter"/>
          </p:nvPr>
        </p:nvSpPr>
        <p:spPr bwMode="auto">
          <a:xfrm>
            <a:off x="0" y="0"/>
            <a:ext cx="292258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endParaRPr lang="en-US"/>
          </a:p>
        </p:txBody>
      </p:sp>
      <p:sp>
        <p:nvSpPr>
          <p:cNvPr id="433155" name="Rectangle 3"/>
          <p:cNvSpPr>
            <a:spLocks noGrp="1" noChangeArrowheads="1"/>
          </p:cNvSpPr>
          <p:nvPr>
            <p:ph type="dt" sz="quarter" idx="1"/>
          </p:nvPr>
        </p:nvSpPr>
        <p:spPr bwMode="auto">
          <a:xfrm>
            <a:off x="3819525" y="0"/>
            <a:ext cx="292258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p>
        </p:txBody>
      </p:sp>
      <p:sp>
        <p:nvSpPr>
          <p:cNvPr id="433156" name="Rectangle 4"/>
          <p:cNvSpPr>
            <a:spLocks noGrp="1" noChangeArrowheads="1"/>
          </p:cNvSpPr>
          <p:nvPr>
            <p:ph type="ftr" sz="quarter" idx="2"/>
          </p:nvPr>
        </p:nvSpPr>
        <p:spPr bwMode="auto">
          <a:xfrm>
            <a:off x="0" y="9385300"/>
            <a:ext cx="292258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endParaRPr lang="en-US"/>
          </a:p>
        </p:txBody>
      </p:sp>
      <p:sp>
        <p:nvSpPr>
          <p:cNvPr id="433157" name="Rectangle 5"/>
          <p:cNvSpPr>
            <a:spLocks noGrp="1" noChangeArrowheads="1"/>
          </p:cNvSpPr>
          <p:nvPr>
            <p:ph type="sldNum" sz="quarter" idx="3"/>
          </p:nvPr>
        </p:nvSpPr>
        <p:spPr bwMode="auto">
          <a:xfrm>
            <a:off x="3819525" y="9385300"/>
            <a:ext cx="292258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FCD43C96-4F61-4A41-9866-02EC659567B4}" type="slidenum">
              <a:rPr lang="en-US"/>
              <a:pPr/>
              <a:t>‹#›</a:t>
            </a:fld>
            <a:endParaRPr lang="en-US"/>
          </a:p>
        </p:txBody>
      </p:sp>
    </p:spTree>
    <p:extLst>
      <p:ext uri="{BB962C8B-B14F-4D97-AF65-F5344CB8AC3E}">
        <p14:creationId xmlns="" xmlns:p14="http://schemas.microsoft.com/office/powerpoint/2010/main" val="17002844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292258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endParaRPr lang="en-US"/>
          </a:p>
        </p:txBody>
      </p:sp>
      <p:sp>
        <p:nvSpPr>
          <p:cNvPr id="77827" name="Rectangle 3"/>
          <p:cNvSpPr>
            <a:spLocks noGrp="1" noChangeArrowheads="1"/>
          </p:cNvSpPr>
          <p:nvPr>
            <p:ph type="dt" idx="1"/>
          </p:nvPr>
        </p:nvSpPr>
        <p:spPr bwMode="auto">
          <a:xfrm>
            <a:off x="3819525" y="0"/>
            <a:ext cx="292258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p>
        </p:txBody>
      </p:sp>
      <p:sp>
        <p:nvSpPr>
          <p:cNvPr id="15364" name="Rectangle 4"/>
          <p:cNvSpPr>
            <a:spLocks noGrp="1" noRot="1" noChangeAspect="1" noChangeArrowheads="1" noTextEdit="1"/>
          </p:cNvSpPr>
          <p:nvPr>
            <p:ph type="sldImg" idx="2"/>
          </p:nvPr>
        </p:nvSpPr>
        <p:spPr bwMode="auto">
          <a:xfrm>
            <a:off x="901700" y="741363"/>
            <a:ext cx="4940300" cy="3705225"/>
          </a:xfrm>
          <a:prstGeom prst="rect">
            <a:avLst/>
          </a:prstGeom>
          <a:noFill/>
          <a:ln w="9525">
            <a:solidFill>
              <a:srgbClr val="000000"/>
            </a:solidFill>
            <a:miter lim="800000"/>
            <a:headEnd/>
            <a:tailEnd/>
          </a:ln>
        </p:spPr>
      </p:sp>
      <p:sp>
        <p:nvSpPr>
          <p:cNvPr id="77829" name="Rectangle 5"/>
          <p:cNvSpPr>
            <a:spLocks noGrp="1" noChangeArrowheads="1"/>
          </p:cNvSpPr>
          <p:nvPr>
            <p:ph type="body" sz="quarter" idx="3"/>
          </p:nvPr>
        </p:nvSpPr>
        <p:spPr bwMode="auto">
          <a:xfrm>
            <a:off x="674688" y="4692650"/>
            <a:ext cx="5394325" cy="44465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7830" name="Rectangle 6"/>
          <p:cNvSpPr>
            <a:spLocks noGrp="1" noChangeArrowheads="1"/>
          </p:cNvSpPr>
          <p:nvPr>
            <p:ph type="ftr" sz="quarter" idx="4"/>
          </p:nvPr>
        </p:nvSpPr>
        <p:spPr bwMode="auto">
          <a:xfrm>
            <a:off x="0" y="9385300"/>
            <a:ext cx="292258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endParaRPr lang="en-US"/>
          </a:p>
        </p:txBody>
      </p:sp>
      <p:sp>
        <p:nvSpPr>
          <p:cNvPr id="77831" name="Rectangle 7"/>
          <p:cNvSpPr>
            <a:spLocks noGrp="1" noChangeArrowheads="1"/>
          </p:cNvSpPr>
          <p:nvPr>
            <p:ph type="sldNum" sz="quarter" idx="5"/>
          </p:nvPr>
        </p:nvSpPr>
        <p:spPr bwMode="auto">
          <a:xfrm>
            <a:off x="3819525" y="9385300"/>
            <a:ext cx="292258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121E9D1A-A909-4A80-A865-4F2F5C432BE0}" type="slidenum">
              <a:rPr lang="en-US"/>
              <a:pPr/>
              <a:t>‹#›</a:t>
            </a:fld>
            <a:endParaRPr lang="en-US"/>
          </a:p>
        </p:txBody>
      </p:sp>
    </p:spTree>
    <p:extLst>
      <p:ext uri="{BB962C8B-B14F-4D97-AF65-F5344CB8AC3E}">
        <p14:creationId xmlns="" xmlns:p14="http://schemas.microsoft.com/office/powerpoint/2010/main" val="2473842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0"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pitchFamily="100"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00"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00"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00"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xfrm>
            <a:off x="901700" y="739775"/>
            <a:ext cx="4940300" cy="3705225"/>
          </a:xfrm>
          <a:ln/>
        </p:spPr>
      </p:sp>
      <p:sp>
        <p:nvSpPr>
          <p:cNvPr id="37892" name="Rectangle 3"/>
          <p:cNvSpPr>
            <a:spLocks noGrp="1" noChangeArrowheads="1"/>
          </p:cNvSpPr>
          <p:nvPr>
            <p:ph type="body" idx="1"/>
          </p:nvPr>
        </p:nvSpPr>
        <p:spPr>
          <a:xfrm>
            <a:off x="674210" y="4693010"/>
            <a:ext cx="5395281" cy="4448087"/>
          </a:xfrm>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5AA9201-EE1A-43E0-A7DA-8BE80C2DCD5F}" type="slidenum">
              <a:rPr lang="en-US" smtClean="0"/>
              <a:pPr>
                <a:defRPr/>
              </a:pPr>
              <a:t>10</a:t>
            </a:fld>
            <a:endParaRPr lang="en-US"/>
          </a:p>
        </p:txBody>
      </p:sp>
    </p:spTree>
    <p:extLst>
      <p:ext uri="{BB962C8B-B14F-4D97-AF65-F5344CB8AC3E}">
        <p14:creationId xmlns="" xmlns:p14="http://schemas.microsoft.com/office/powerpoint/2010/main" val="3771068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5AA9201-EE1A-43E0-A7DA-8BE80C2DCD5F}" type="slidenum">
              <a:rPr lang="en-US" smtClean="0"/>
              <a:pPr>
                <a:defRPr/>
              </a:pPr>
              <a:t>11</a:t>
            </a:fld>
            <a:endParaRPr lang="en-US"/>
          </a:p>
        </p:txBody>
      </p:sp>
    </p:spTree>
    <p:extLst>
      <p:ext uri="{BB962C8B-B14F-4D97-AF65-F5344CB8AC3E}">
        <p14:creationId xmlns="" xmlns:p14="http://schemas.microsoft.com/office/powerpoint/2010/main" val="90263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A0BA8D3B-8F84-5F4A-8014-55E4F652C766}" type="slidenum">
              <a:rPr lang="en-US" smtClean="0"/>
              <a:pPr/>
              <a:t>12</a:t>
            </a:fld>
            <a:endParaRPr lang="en-US"/>
          </a:p>
        </p:txBody>
      </p:sp>
    </p:spTree>
    <p:extLst>
      <p:ext uri="{BB962C8B-B14F-4D97-AF65-F5344CB8AC3E}">
        <p14:creationId xmlns="" xmlns:p14="http://schemas.microsoft.com/office/powerpoint/2010/main" val="2197493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5AA9201-EE1A-43E0-A7DA-8BE80C2DCD5F}" type="slidenum">
              <a:rPr lang="en-US" smtClean="0"/>
              <a:pPr>
                <a:defRPr/>
              </a:pPr>
              <a:t>13</a:t>
            </a:fld>
            <a:endParaRPr lang="en-US"/>
          </a:p>
        </p:txBody>
      </p:sp>
    </p:spTree>
    <p:extLst>
      <p:ext uri="{BB962C8B-B14F-4D97-AF65-F5344CB8AC3E}">
        <p14:creationId xmlns="" xmlns:p14="http://schemas.microsoft.com/office/powerpoint/2010/main" val="663961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5AA9201-EE1A-43E0-A7DA-8BE80C2DCD5F}" type="slidenum">
              <a:rPr lang="en-US" smtClean="0"/>
              <a:pPr>
                <a:defRPr/>
              </a:pPr>
              <a:t>14</a:t>
            </a:fld>
            <a:endParaRPr lang="en-US"/>
          </a:p>
        </p:txBody>
      </p:sp>
    </p:spTree>
    <p:extLst>
      <p:ext uri="{BB962C8B-B14F-4D97-AF65-F5344CB8AC3E}">
        <p14:creationId xmlns="" xmlns:p14="http://schemas.microsoft.com/office/powerpoint/2010/main" val="3771068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message: Mobile</a:t>
            </a:r>
            <a:r>
              <a:rPr lang="en-US" baseline="0" dirty="0" smtClean="0"/>
              <a:t> devices are becoming more aware of the environment that they operate, more incoming data streams in many formats that need processing and may new and interesting ways of combining and presenting mixtures of data into an context aware output – </a:t>
            </a:r>
            <a:r>
              <a:rPr lang="en-US" baseline="0" dirty="0" err="1" smtClean="0"/>
              <a:t>Cognisant</a:t>
            </a:r>
            <a:r>
              <a:rPr lang="en-US" baseline="0" dirty="0" smtClean="0"/>
              <a:t> computing because the devices are become more </a:t>
            </a:r>
            <a:r>
              <a:rPr lang="en-US" baseline="0" dirty="0" err="1" smtClean="0"/>
              <a:t>congnisant</a:t>
            </a:r>
            <a:r>
              <a:rPr lang="en-US" baseline="0" dirty="0" smtClean="0"/>
              <a:t> of their surroundings.</a:t>
            </a:r>
            <a:endParaRPr lang="en-US" dirty="0"/>
          </a:p>
        </p:txBody>
      </p:sp>
      <p:sp>
        <p:nvSpPr>
          <p:cNvPr id="4" name="Slide Number Placeholder 3"/>
          <p:cNvSpPr>
            <a:spLocks noGrp="1"/>
          </p:cNvSpPr>
          <p:nvPr>
            <p:ph type="sldNum" sz="quarter" idx="10"/>
          </p:nvPr>
        </p:nvSpPr>
        <p:spPr/>
        <p:txBody>
          <a:bodyPr/>
          <a:lstStyle/>
          <a:p>
            <a:pPr>
              <a:defRPr/>
            </a:pPr>
            <a:fld id="{8734798B-2247-47A7-A9A1-3752FC914A8A}"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Diverse requirements – need to partition.  Stress</a:t>
            </a:r>
            <a:r>
              <a:rPr lang="en-US" baseline="0" dirty="0" smtClean="0"/>
              <a:t> potential room for multi-performance ARMs like M3 alongside A-class cores</a:t>
            </a:r>
            <a:endParaRPr lang="en-US" dirty="0"/>
          </a:p>
        </p:txBody>
      </p:sp>
      <p:sp>
        <p:nvSpPr>
          <p:cNvPr id="4" name="Slide Number Placeholder 3"/>
          <p:cNvSpPr>
            <a:spLocks noGrp="1"/>
          </p:cNvSpPr>
          <p:nvPr>
            <p:ph type="sldNum" sz="quarter" idx="10"/>
          </p:nvPr>
        </p:nvSpPr>
        <p:spPr/>
        <p:txBody>
          <a:bodyPr/>
          <a:lstStyle/>
          <a:p>
            <a:pPr>
              <a:defRPr/>
            </a:pPr>
            <a:fld id="{15AA9201-EE1A-43E0-A7DA-8BE80C2DCD5F}" type="slidenum">
              <a:rPr lang="en-US" smtClean="0"/>
              <a:pPr>
                <a:defRPr/>
              </a:pPr>
              <a:t>16</a:t>
            </a:fld>
            <a:endParaRPr lang="en-US"/>
          </a:p>
        </p:txBody>
      </p:sp>
    </p:spTree>
    <p:extLst>
      <p:ext uri="{BB962C8B-B14F-4D97-AF65-F5344CB8AC3E}">
        <p14:creationId xmlns="" xmlns:p14="http://schemas.microsoft.com/office/powerpoint/2010/main" val="2814170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34798B-2247-47A7-A9A1-3752FC914A8A}"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34798B-2247-47A7-A9A1-3752FC914A8A}"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734798B-2247-47A7-A9A1-3752FC914A8A}"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5E16853-7D2F-4C3E-BDB6-44BF33528420}"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734798B-2247-47A7-A9A1-3752FC914A8A}" type="slidenum">
              <a:rPr lang="en-US" smtClean="0"/>
              <a:pPr>
                <a:defRPr/>
              </a:pPr>
              <a:t>20</a:t>
            </a:fld>
            <a:endParaRPr lang="en-US"/>
          </a:p>
        </p:txBody>
      </p:sp>
    </p:spTree>
    <p:extLst>
      <p:ext uri="{BB962C8B-B14F-4D97-AF65-F5344CB8AC3E}">
        <p14:creationId xmlns="" xmlns:p14="http://schemas.microsoft.com/office/powerpoint/2010/main" val="3987465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34798B-2247-47A7-A9A1-3752FC914A8A}"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diverse systems possible</a:t>
            </a:r>
            <a:r>
              <a:rPr lang="en-US" baseline="0" dirty="0" smtClean="0"/>
              <a:t> using array of ARM technology including M3-type things they work on</a:t>
            </a:r>
            <a:endParaRPr lang="en-US" dirty="0"/>
          </a:p>
        </p:txBody>
      </p:sp>
      <p:sp>
        <p:nvSpPr>
          <p:cNvPr id="4" name="Slide Number Placeholder 3"/>
          <p:cNvSpPr>
            <a:spLocks noGrp="1"/>
          </p:cNvSpPr>
          <p:nvPr>
            <p:ph type="sldNum" sz="quarter" idx="10"/>
          </p:nvPr>
        </p:nvSpPr>
        <p:spPr/>
        <p:txBody>
          <a:bodyPr/>
          <a:lstStyle/>
          <a:p>
            <a:fld id="{121E9D1A-A909-4A80-A865-4F2F5C432BE0}" type="slidenum">
              <a:rPr lang="en-US" smtClean="0"/>
              <a:pPr/>
              <a:t>22</a:t>
            </a:fld>
            <a:endParaRPr lang="en-US"/>
          </a:p>
        </p:txBody>
      </p:sp>
    </p:spTree>
    <p:extLst>
      <p:ext uri="{BB962C8B-B14F-4D97-AF65-F5344CB8AC3E}">
        <p14:creationId xmlns="" xmlns:p14="http://schemas.microsoft.com/office/powerpoint/2010/main" val="1389679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C3CA58-A2A2-9645-A32E-D694970FBAE5}" type="slidenum">
              <a:rPr lang="en-US" smtClean="0"/>
              <a:pPr/>
              <a:t>23</a:t>
            </a:fld>
            <a:endParaRPr lang="en-US"/>
          </a:p>
        </p:txBody>
      </p:sp>
    </p:spTree>
    <p:extLst>
      <p:ext uri="{BB962C8B-B14F-4D97-AF65-F5344CB8AC3E}">
        <p14:creationId xmlns="" xmlns:p14="http://schemas.microsoft.com/office/powerpoint/2010/main" val="3855216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Raid Rene’s tech meeting slides</a:t>
            </a:r>
          </a:p>
          <a:p>
            <a:r>
              <a:rPr lang="en-US" dirty="0" smtClean="0"/>
              <a:t>Slide on HMC</a:t>
            </a:r>
          </a:p>
          <a:p>
            <a:r>
              <a:rPr lang="en-US" dirty="0" smtClean="0"/>
              <a:t>Slide</a:t>
            </a:r>
            <a:r>
              <a:rPr lang="en-US" baseline="0" dirty="0" smtClean="0"/>
              <a:t> on Samsung meetings</a:t>
            </a:r>
          </a:p>
          <a:p>
            <a:endParaRPr lang="en-US" dirty="0"/>
          </a:p>
        </p:txBody>
      </p:sp>
      <p:sp>
        <p:nvSpPr>
          <p:cNvPr id="4" name="Slide Number Placeholder 3"/>
          <p:cNvSpPr>
            <a:spLocks noGrp="1"/>
          </p:cNvSpPr>
          <p:nvPr>
            <p:ph type="sldNum" sz="quarter" idx="10"/>
          </p:nvPr>
        </p:nvSpPr>
        <p:spPr/>
        <p:txBody>
          <a:bodyPr/>
          <a:lstStyle/>
          <a:p>
            <a:pPr>
              <a:defRPr/>
            </a:pPr>
            <a:fld id="{8734798B-2247-47A7-A9A1-3752FC914A8A}" type="slidenum">
              <a:rPr lang="en-US" smtClean="0"/>
              <a:pPr>
                <a:defRPr/>
              </a:pPr>
              <a:t>24</a:t>
            </a:fld>
            <a:endParaRPr lang="en-US"/>
          </a:p>
        </p:txBody>
      </p:sp>
    </p:spTree>
    <p:extLst>
      <p:ext uri="{BB962C8B-B14F-4D97-AF65-F5344CB8AC3E}">
        <p14:creationId xmlns="" xmlns:p14="http://schemas.microsoft.com/office/powerpoint/2010/main" val="855367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merge this with</a:t>
            </a:r>
            <a:r>
              <a:rPr lang="en-US" baseline="0" dirty="0" smtClean="0"/>
              <a:t> next slide</a:t>
            </a:r>
            <a:endParaRPr lang="en-US" dirty="0"/>
          </a:p>
        </p:txBody>
      </p:sp>
      <p:sp>
        <p:nvSpPr>
          <p:cNvPr id="4" name="Slide Number Placeholder 3"/>
          <p:cNvSpPr>
            <a:spLocks noGrp="1"/>
          </p:cNvSpPr>
          <p:nvPr>
            <p:ph type="sldNum" sz="quarter" idx="10"/>
          </p:nvPr>
        </p:nvSpPr>
        <p:spPr/>
        <p:txBody>
          <a:bodyPr/>
          <a:lstStyle/>
          <a:p>
            <a:pPr>
              <a:defRPr/>
            </a:pPr>
            <a:fld id="{8734798B-2247-47A7-A9A1-3752FC914A8A}" type="slidenum">
              <a:rPr lang="en-US" smtClean="0"/>
              <a:pPr>
                <a:defRPr/>
              </a:pPr>
              <a:t>25</a:t>
            </a:fld>
            <a:endParaRPr lang="en-US"/>
          </a:p>
        </p:txBody>
      </p:sp>
    </p:spTree>
    <p:extLst>
      <p:ext uri="{BB962C8B-B14F-4D97-AF65-F5344CB8AC3E}">
        <p14:creationId xmlns="" xmlns:p14="http://schemas.microsoft.com/office/powerpoint/2010/main" val="1050316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21E9D1A-A909-4A80-A865-4F2F5C432BE0}"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a:t>
            </a:r>
            <a:r>
              <a:rPr lang="en-US" baseline="0" dirty="0" smtClean="0"/>
              <a:t> a </a:t>
            </a:r>
            <a:r>
              <a:rPr lang="en-US" baseline="0" dirty="0" err="1" smtClean="0"/>
              <a:t>gener</a:t>
            </a:r>
            <a:endParaRPr lang="en-US" dirty="0"/>
          </a:p>
        </p:txBody>
      </p:sp>
      <p:sp>
        <p:nvSpPr>
          <p:cNvPr id="4" name="Slide Number Placeholder 3"/>
          <p:cNvSpPr>
            <a:spLocks noGrp="1"/>
          </p:cNvSpPr>
          <p:nvPr>
            <p:ph type="sldNum" sz="quarter" idx="10"/>
          </p:nvPr>
        </p:nvSpPr>
        <p:spPr/>
        <p:txBody>
          <a:bodyPr/>
          <a:lstStyle/>
          <a:p>
            <a:pPr>
              <a:defRPr/>
            </a:pPr>
            <a:fld id="{8734798B-2247-47A7-A9A1-3752FC914A8A}" type="slidenum">
              <a:rPr lang="en-US" smtClean="0"/>
              <a:pPr>
                <a:defRPr/>
              </a:pPr>
              <a:t>27</a:t>
            </a:fld>
            <a:endParaRPr lang="en-US"/>
          </a:p>
        </p:txBody>
      </p:sp>
    </p:spTree>
    <p:extLst>
      <p:ext uri="{BB962C8B-B14F-4D97-AF65-F5344CB8AC3E}">
        <p14:creationId xmlns="" xmlns:p14="http://schemas.microsoft.com/office/powerpoint/2010/main" val="312580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something like this – need clear message from slide</a:t>
            </a:r>
            <a:endParaRPr lang="en-US" dirty="0"/>
          </a:p>
        </p:txBody>
      </p:sp>
      <p:sp>
        <p:nvSpPr>
          <p:cNvPr id="4" name="Slide Number Placeholder 3"/>
          <p:cNvSpPr>
            <a:spLocks noGrp="1"/>
          </p:cNvSpPr>
          <p:nvPr>
            <p:ph type="sldNum" sz="quarter" idx="10"/>
          </p:nvPr>
        </p:nvSpPr>
        <p:spPr/>
        <p:txBody>
          <a:bodyPr/>
          <a:lstStyle/>
          <a:p>
            <a:pPr>
              <a:defRPr/>
            </a:pPr>
            <a:fld id="{8734798B-2247-47A7-A9A1-3752FC914A8A}" type="slidenum">
              <a:rPr lang="en-US" smtClean="0"/>
              <a:pPr>
                <a:defRPr/>
              </a:pPr>
              <a:t>29</a:t>
            </a:fld>
            <a:endParaRPr lang="en-US"/>
          </a:p>
        </p:txBody>
      </p:sp>
    </p:spTree>
    <p:extLst>
      <p:ext uri="{BB962C8B-B14F-4D97-AF65-F5344CB8AC3E}">
        <p14:creationId xmlns="" xmlns:p14="http://schemas.microsoft.com/office/powerpoint/2010/main" val="3348720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r>
              <a:rPr lang="en-US" dirty="0" smtClean="0">
                <a:latin typeface="Arial" pitchFamily="34" charset="0"/>
                <a:ea typeface="MS PGothic"/>
              </a:rPr>
              <a:t>Are</a:t>
            </a:r>
            <a:r>
              <a:rPr lang="en-US" baseline="0" dirty="0" smtClean="0">
                <a:latin typeface="Arial" pitchFamily="34" charset="0"/>
                <a:ea typeface="MS PGothic"/>
              </a:rPr>
              <a:t> The pictures non confidential</a:t>
            </a:r>
            <a:endParaRPr lang="en-US" dirty="0" smtClean="0">
              <a:latin typeface="Arial" pitchFamily="34" charset="0"/>
              <a:ea typeface="MS PGothic"/>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xfrm>
            <a:off x="3820520" y="9384438"/>
            <a:ext cx="2921574" cy="494583"/>
          </a:xfrm>
          <a:prstGeom prst="rect">
            <a:avLst/>
          </a:prstGeom>
          <a:noFill/>
        </p:spPr>
        <p:txBody>
          <a:bodyPr/>
          <a:lstStyle/>
          <a:p>
            <a:fld id="{49C434DE-9AEA-4CD1-9A6B-4E80635FEF83}" type="slidenum">
              <a:rPr lang="en-US"/>
              <a:pPr/>
              <a:t>3</a:t>
            </a:fld>
            <a:endParaRPr lang="en-US"/>
          </a:p>
        </p:txBody>
      </p:sp>
      <p:sp>
        <p:nvSpPr>
          <p:cNvPr id="48131" name="Rectangle 2"/>
          <p:cNvSpPr>
            <a:spLocks noGrp="1" noRot="1" noChangeAspect="1" noChangeArrowheads="1" noTextEdit="1"/>
          </p:cNvSpPr>
          <p:nvPr>
            <p:ph type="sldImg"/>
          </p:nvPr>
        </p:nvSpPr>
        <p:spPr>
          <a:xfrm>
            <a:off x="901700" y="119063"/>
            <a:ext cx="4940300" cy="3705225"/>
          </a:xfrm>
          <a:ln/>
        </p:spPr>
      </p:sp>
      <p:sp>
        <p:nvSpPr>
          <p:cNvPr id="48132" name="Rectangle 3"/>
          <p:cNvSpPr>
            <a:spLocks noGrp="1" noChangeArrowheads="1"/>
          </p:cNvSpPr>
          <p:nvPr>
            <p:ph type="body" idx="1"/>
          </p:nvPr>
        </p:nvSpPr>
        <p:spPr>
          <a:noFill/>
          <a:ln/>
        </p:spPr>
        <p:txBody>
          <a:bodyPr/>
          <a:lstStyle/>
          <a:p>
            <a:pPr eaLnBrk="1" hangingPunct="1"/>
            <a:r>
              <a:rPr lang="en-GB" dirty="0" smtClean="0"/>
              <a:t>Version 7 of</a:t>
            </a:r>
            <a:r>
              <a:rPr lang="en-GB" baseline="0" dirty="0" smtClean="0"/>
              <a:t> the instruction set architecture coincided with the introduction of the Cortex product naming convention.</a:t>
            </a:r>
          </a:p>
          <a:p>
            <a:pPr eaLnBrk="1" hangingPunct="1"/>
            <a:r>
              <a:rPr lang="en-GB" baseline="0" dirty="0" smtClean="0"/>
              <a:t>Cortex processors are named based on how they are used (letter), along with a qualitative numeric indicator of performance and functionality.</a:t>
            </a:r>
          </a:p>
          <a:p>
            <a:pPr eaLnBrk="1" hangingPunct="1"/>
            <a:r>
              <a:rPr lang="en-GB" baseline="0" dirty="0" smtClean="0"/>
              <a:t>This slide shows the 3 families along with the processor designs we have in hand today and can deliver tomorrow.</a:t>
            </a:r>
            <a:endParaRPr lang="en-GB"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Raid Rene’s tech meeting slides</a:t>
            </a:r>
          </a:p>
          <a:p>
            <a:r>
              <a:rPr lang="en-US" dirty="0" smtClean="0"/>
              <a:t>Slide on HMC</a:t>
            </a:r>
          </a:p>
          <a:p>
            <a:r>
              <a:rPr lang="en-US" dirty="0" smtClean="0"/>
              <a:t>Slide</a:t>
            </a:r>
            <a:r>
              <a:rPr lang="en-US" baseline="0" dirty="0" smtClean="0"/>
              <a:t> on Samsung meetings</a:t>
            </a:r>
          </a:p>
          <a:p>
            <a:endParaRPr lang="en-US" dirty="0"/>
          </a:p>
        </p:txBody>
      </p:sp>
      <p:sp>
        <p:nvSpPr>
          <p:cNvPr id="4" name="Slide Number Placeholder 3"/>
          <p:cNvSpPr>
            <a:spLocks noGrp="1"/>
          </p:cNvSpPr>
          <p:nvPr>
            <p:ph type="sldNum" sz="quarter" idx="10"/>
          </p:nvPr>
        </p:nvSpPr>
        <p:spPr/>
        <p:txBody>
          <a:bodyPr/>
          <a:lstStyle/>
          <a:p>
            <a:pPr>
              <a:defRPr/>
            </a:pPr>
            <a:fld id="{8734798B-2247-47A7-A9A1-3752FC914A8A}" type="slidenum">
              <a:rPr lang="en-US" smtClean="0"/>
              <a:pPr>
                <a:defRPr/>
              </a:pPr>
              <a:t>31</a:t>
            </a:fld>
            <a:endParaRPr lang="en-US"/>
          </a:p>
        </p:txBody>
      </p:sp>
    </p:spTree>
    <p:extLst>
      <p:ext uri="{BB962C8B-B14F-4D97-AF65-F5344CB8AC3E}">
        <p14:creationId xmlns="" xmlns:p14="http://schemas.microsoft.com/office/powerpoint/2010/main" val="855367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HPC is the new microscope, being used to make</a:t>
            </a:r>
            <a:r>
              <a:rPr lang="en-US" baseline="0" dirty="0" smtClean="0"/>
              <a:t> discoveries and enable innovation at both very small and very large scales – is is becoming THE critical tool to drive progress across scientific, industrial, medical, and financial domains.</a:t>
            </a:r>
          </a:p>
          <a:p>
            <a:endParaRPr lang="en-US" baseline="0" dirty="0" smtClean="0"/>
          </a:p>
          <a:p>
            <a:r>
              <a:rPr lang="en-US" baseline="0" dirty="0" smtClean="0"/>
              <a:t>Mont-Blanc has started building out a foundation for ARM within the HPC domain, I want to build on their work and expand its impact using US based funding opportunities from the Department of Energy, the Department of Defense, and DARPA based </a:t>
            </a:r>
            <a:r>
              <a:rPr lang="en-US" baseline="0" dirty="0" err="1" smtClean="0"/>
              <a:t>fudning</a:t>
            </a:r>
            <a:r>
              <a:rPr lang="en-US" baseline="0" dirty="0" smtClean="0"/>
              <a:t> opportunities.</a:t>
            </a:r>
          </a:p>
          <a:p>
            <a:endParaRPr lang="en-US" baseline="0" dirty="0" smtClean="0"/>
          </a:p>
          <a:p>
            <a:r>
              <a:rPr lang="en-US" baseline="0" dirty="0" smtClean="0"/>
              <a:t>These agencies are currently driving progress on HPC computing with a target of achieving </a:t>
            </a:r>
            <a:r>
              <a:rPr lang="en-US" baseline="0" dirty="0" err="1" smtClean="0"/>
              <a:t>Exascale</a:t>
            </a:r>
            <a:r>
              <a:rPr lang="en-US" baseline="0" dirty="0" smtClean="0"/>
              <a:t> computers in the 2018-2022 timeframe (budget permitting).  For the </a:t>
            </a:r>
            <a:r>
              <a:rPr lang="en-US" baseline="0" dirty="0" err="1" smtClean="0"/>
              <a:t>exascale</a:t>
            </a:r>
            <a:r>
              <a:rPr lang="en-US" baseline="0" dirty="0" smtClean="0"/>
              <a:t> system, this translates to a data-center sized computer which operates at around 20MW.  But the various funding agencies aren’t only interested in data-center scale computers – they are interested in seeing the same power and performance density necessary to achieve data center </a:t>
            </a:r>
            <a:r>
              <a:rPr lang="en-US" baseline="0" dirty="0" err="1" smtClean="0"/>
              <a:t>exascale</a:t>
            </a:r>
            <a:r>
              <a:rPr lang="en-US" baseline="0" dirty="0" smtClean="0"/>
              <a:t> in rack, chassis, and even chip embodiments.</a:t>
            </a:r>
          </a:p>
          <a:p>
            <a:endParaRPr lang="en-US" baseline="0" dirty="0" smtClean="0"/>
          </a:p>
          <a:p>
            <a:r>
              <a:rPr lang="en-US" baseline="0" dirty="0" smtClean="0"/>
              <a:t>While these funding agencies are primarily focused on military applications there are technology transfer opportunities for all of these different form-factors into </a:t>
            </a:r>
            <a:r>
              <a:rPr lang="en-US" baseline="0" dirty="0" err="1" smtClean="0"/>
              <a:t>commerical</a:t>
            </a:r>
            <a:r>
              <a:rPr lang="en-US" baseline="0" dirty="0" smtClean="0"/>
              <a:t> domains.</a:t>
            </a:r>
            <a:endParaRPr lang="en-US" dirty="0" smtClean="0"/>
          </a:p>
          <a:p>
            <a:endParaRPr lang="en-US" dirty="0" smtClean="0"/>
          </a:p>
          <a:p>
            <a:r>
              <a:rPr lang="en-US" dirty="0" smtClean="0"/>
              <a:t>Pushing </a:t>
            </a:r>
            <a:r>
              <a:rPr lang="en-US" dirty="0"/>
              <a:t>from the bottom on Servers, entering HPC lets us push down from the top and eat Intel’s lunch from both ends</a:t>
            </a:r>
            <a:r>
              <a:rPr lang="en-US" dirty="0" smtClean="0"/>
              <a:t>.</a:t>
            </a:r>
          </a:p>
          <a:p>
            <a:endParaRPr lang="en-US" dirty="0"/>
          </a:p>
        </p:txBody>
      </p:sp>
      <p:sp>
        <p:nvSpPr>
          <p:cNvPr id="4" name="Slide Number Placeholder 3"/>
          <p:cNvSpPr>
            <a:spLocks noGrp="1"/>
          </p:cNvSpPr>
          <p:nvPr>
            <p:ph type="sldNum" sz="quarter" idx="10"/>
          </p:nvPr>
        </p:nvSpPr>
        <p:spPr/>
        <p:txBody>
          <a:bodyPr/>
          <a:lstStyle/>
          <a:p>
            <a:fld id="{35E16853-7D2F-4C3E-BDB6-44BF33528420}" type="slidenum">
              <a:rPr lang="en-GB" smtClean="0"/>
              <a:pPr/>
              <a:t>32</a:t>
            </a:fld>
            <a:endParaRPr lang="en-GB"/>
          </a:p>
        </p:txBody>
      </p:sp>
    </p:spTree>
    <p:extLst>
      <p:ext uri="{BB962C8B-B14F-4D97-AF65-F5344CB8AC3E}">
        <p14:creationId xmlns="" xmlns:p14="http://schemas.microsoft.com/office/powerpoint/2010/main" val="2385105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(4/25/12 14:37) -----</a:t>
            </a:r>
          </a:p>
          <a:p>
            <a:r>
              <a:rPr lang="en-US"/>
              <a:t>PCIe why and when </a:t>
            </a:r>
          </a:p>
        </p:txBody>
      </p:sp>
      <p:sp>
        <p:nvSpPr>
          <p:cNvPr id="4" name="Slide Number Placeholder 3"/>
          <p:cNvSpPr>
            <a:spLocks noGrp="1"/>
          </p:cNvSpPr>
          <p:nvPr>
            <p:ph type="sldNum" sz="quarter" idx="10"/>
          </p:nvPr>
        </p:nvSpPr>
        <p:spPr/>
        <p:txBody>
          <a:bodyPr/>
          <a:lstStyle/>
          <a:p>
            <a:pPr>
              <a:defRPr/>
            </a:pPr>
            <a:fld id="{608B156F-D177-482A-ACE7-B8AF955D4A95}" type="slidenum">
              <a:rPr lang="en-US" smtClean="0"/>
              <a:pPr>
                <a:defRPr/>
              </a:pPr>
              <a:t>35</a:t>
            </a:fld>
            <a:endParaRPr lang="en-US"/>
          </a:p>
        </p:txBody>
      </p:sp>
    </p:spTree>
    <p:extLst>
      <p:ext uri="{BB962C8B-B14F-4D97-AF65-F5344CB8AC3E}">
        <p14:creationId xmlns="" xmlns:p14="http://schemas.microsoft.com/office/powerpoint/2010/main" val="2592164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08B156F-D177-482A-ACE7-B8AF955D4A95}" type="slidenum">
              <a:rPr lang="en-US" smtClean="0"/>
              <a:pPr>
                <a:defRPr/>
              </a:pPr>
              <a:t>36</a:t>
            </a:fld>
            <a:endParaRPr lang="en-US"/>
          </a:p>
        </p:txBody>
      </p:sp>
    </p:spTree>
    <p:extLst>
      <p:ext uri="{BB962C8B-B14F-4D97-AF65-F5344CB8AC3E}">
        <p14:creationId xmlns="" xmlns:p14="http://schemas.microsoft.com/office/powerpoint/2010/main" val="2592164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21E9D1A-A909-4A80-A865-4F2F5C432BE0}" type="slidenum">
              <a:rPr lang="en-US" smtClean="0"/>
              <a:pPr/>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5E16853-7D2F-4C3E-BDB6-44BF33528420}" type="slidenum">
              <a:rPr lang="en-GB" smtClean="0"/>
              <a:pPr/>
              <a:t>38</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5E16853-7D2F-4C3E-BDB6-44BF33528420}" type="slidenum">
              <a:rPr lang="en-GB" smtClean="0"/>
              <a:pPr/>
              <a:t>39</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35E16853-7D2F-4C3E-BDB6-44BF33528420}" type="slidenum">
              <a:rPr lang="en-GB" smtClean="0"/>
              <a:pPr/>
              <a:t>40</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21E9D1A-A909-4A80-A865-4F2F5C432BE0}" type="slidenum">
              <a:rPr lang="en-US" smtClean="0"/>
              <a:pPr/>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p:spPr>
        <p:txBody>
          <a:bodyPr/>
          <a:lstStyle/>
          <a:p>
            <a:r>
              <a:rPr lang="en-US" smtClean="0">
                <a:latin typeface="Arial" pitchFamily="34" charset="0"/>
              </a:rPr>
              <a:t>FIN means “end” in French.  It’s a mock of French Indie films who seem to think it’s kind of a “posh” way to end films.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xfrm>
            <a:off x="909638" y="912813"/>
            <a:ext cx="4965700" cy="3724275"/>
          </a:xfrm>
          <a:ln/>
        </p:spPr>
      </p:sp>
      <p:sp>
        <p:nvSpPr>
          <p:cNvPr id="226307" name="Rectangle 3"/>
          <p:cNvSpPr>
            <a:spLocks noGrp="1" noChangeArrowheads="1"/>
          </p:cNvSpPr>
          <p:nvPr>
            <p:ph type="body" idx="1"/>
          </p:nvPr>
        </p:nvSpPr>
        <p:spPr>
          <a:xfrm>
            <a:off x="909638" y="6423025"/>
            <a:ext cx="11679237" cy="984250"/>
          </a:xfrm>
          <a:noFill/>
          <a:ln/>
        </p:spPr>
        <p:txBody>
          <a:bodyPr/>
          <a:lstStyle/>
          <a:p>
            <a:r>
              <a:rPr lang="en-GB" smtClean="0">
                <a:latin typeface="Arial" pitchFamily="34" charset="0"/>
              </a:rPr>
              <a:t>The slide helps explain where ARM products play. A generic Digital product; ARM supplies system level IP into the SoC along with Physical IP to ensure its manufacturable;</a:t>
            </a:r>
          </a:p>
          <a:p>
            <a:r>
              <a:rPr lang="en-GB" smtClean="0">
                <a:latin typeface="Arial" pitchFamily="34" charset="0"/>
              </a:rPr>
              <a:t>Software IP into the system; Development tools to help design and build the system architecture and software.</a:t>
            </a:r>
          </a:p>
          <a:p>
            <a:r>
              <a:rPr lang="en-GB" smtClean="0">
                <a:latin typeface="Arial" pitchFamily="34" charset="0"/>
              </a:rPr>
              <a:t>Finally, we work with an extensive 3</a:t>
            </a:r>
            <a:r>
              <a:rPr lang="en-GB" baseline="30000" smtClean="0">
                <a:latin typeface="Arial" pitchFamily="34" charset="0"/>
              </a:rPr>
              <a:t>rd</a:t>
            </a:r>
            <a:r>
              <a:rPr lang="en-GB" smtClean="0">
                <a:latin typeface="Arial" pitchFamily="34" charset="0"/>
              </a:rPr>
              <a:t> party community to make the whole device creation possible.</a:t>
            </a:r>
          </a:p>
          <a:p>
            <a:r>
              <a:rPr lang="en-GB" smtClean="0">
                <a:latin typeface="Arial" pitchFamily="34" charset="0"/>
              </a:rPr>
              <a:t>Remember this helps frame what we do not cover also, e.g. industrial design of the device.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4294967295"/>
          </p:nvPr>
        </p:nvSpPr>
        <p:spPr bwMode="auto">
          <a:xfrm>
            <a:off x="6487458" y="9604691"/>
            <a:ext cx="268301" cy="275909"/>
          </a:xfrm>
          <a:prstGeom prst="rect">
            <a:avLst/>
          </a:prstGeom>
          <a:noFill/>
          <a:ln>
            <a:miter lim="800000"/>
            <a:headEnd/>
            <a:tailEnd/>
          </a:ln>
        </p:spPr>
        <p:txBody>
          <a:bodyPr lIns="87607" tIns="43803" rIns="87607" bIns="43803"/>
          <a:lstStyle/>
          <a:p>
            <a:fld id="{4634F7D1-9994-4365-8E23-7073E476A298}" type="slidenum">
              <a:rPr lang="en-GB"/>
              <a:pPr/>
              <a:t>5</a:t>
            </a:fld>
            <a:endParaRPr lang="en-GB"/>
          </a:p>
        </p:txBody>
      </p:sp>
      <p:sp>
        <p:nvSpPr>
          <p:cNvPr id="147459" name="Rectangle 2"/>
          <p:cNvSpPr>
            <a:spLocks noGrp="1" noRot="1" noChangeAspect="1" noChangeArrowheads="1" noTextEdit="1"/>
          </p:cNvSpPr>
          <p:nvPr>
            <p:ph type="sldImg"/>
          </p:nvPr>
        </p:nvSpPr>
        <p:spPr>
          <a:xfrm>
            <a:off x="904875" y="741363"/>
            <a:ext cx="4935538" cy="3703637"/>
          </a:xfrm>
          <a:ln/>
        </p:spPr>
      </p:sp>
      <p:sp>
        <p:nvSpPr>
          <p:cNvPr id="147460" name="Rectangle 3"/>
          <p:cNvSpPr>
            <a:spLocks noGrp="1" noChangeArrowheads="1"/>
          </p:cNvSpPr>
          <p:nvPr>
            <p:ph type="body" idx="1"/>
          </p:nvPr>
        </p:nvSpPr>
        <p:spPr>
          <a:xfrm>
            <a:off x="675275" y="6778159"/>
            <a:ext cx="183891" cy="275909"/>
          </a:xfrm>
          <a:noFill/>
          <a:ln/>
        </p:spPr>
        <p:txBody>
          <a:bodyPr>
            <a:normAutofit fontScale="92500" lnSpcReduction="10000"/>
          </a:bodyPr>
          <a:lstStyle/>
          <a:p>
            <a:pPr marL="200741" indent="-200741">
              <a:spcBef>
                <a:spcPct val="0"/>
              </a:spcBef>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bwMode="auto">
          <a:xfrm>
            <a:off x="3819522" y="9385498"/>
            <a:ext cx="2922672" cy="493570"/>
          </a:xfrm>
          <a:prstGeom prst="rect">
            <a:avLst/>
          </a:prstGeom>
          <a:noFill/>
          <a:ln w="9525">
            <a:noFill/>
            <a:miter lim="800000"/>
            <a:headEnd/>
            <a:tailEnd/>
          </a:ln>
        </p:spPr>
        <p:txBody>
          <a:bodyPr lIns="91430" tIns="45714" rIns="91430" bIns="45714" anchor="b"/>
          <a:lstStyle/>
          <a:p>
            <a:pPr algn="r" defTabSz="914324" fontAlgn="base">
              <a:spcBef>
                <a:spcPct val="0"/>
              </a:spcBef>
            </a:pPr>
            <a:fld id="{202E2F0A-DE0D-4AF1-BA42-36FEFD0B4059}" type="slidenum">
              <a:rPr lang="en-GB" sz="1200"/>
              <a:pPr algn="r" defTabSz="914324" fontAlgn="base">
                <a:spcBef>
                  <a:spcPct val="0"/>
                </a:spcBef>
              </a:pPr>
              <a:t>6</a:t>
            </a:fld>
            <a:endParaRPr lang="en-GB" sz="1200" dirty="0"/>
          </a:p>
        </p:txBody>
      </p:sp>
      <p:sp>
        <p:nvSpPr>
          <p:cNvPr id="147459" name="Rectangle 2"/>
          <p:cNvSpPr>
            <a:spLocks noGrp="1" noRot="1" noChangeAspect="1" noChangeArrowheads="1" noTextEdit="1"/>
          </p:cNvSpPr>
          <p:nvPr>
            <p:ph type="sldImg"/>
          </p:nvPr>
        </p:nvSpPr>
        <p:spPr>
          <a:xfrm>
            <a:off x="1259762" y="910868"/>
            <a:ext cx="4211690" cy="3471933"/>
          </a:xfrm>
          <a:ln/>
        </p:spPr>
      </p:sp>
      <p:sp>
        <p:nvSpPr>
          <p:cNvPr id="147460" name="Rectangle 3"/>
          <p:cNvSpPr>
            <a:spLocks noGrp="1" noChangeArrowheads="1"/>
          </p:cNvSpPr>
          <p:nvPr>
            <p:ph type="body" idx="1"/>
          </p:nvPr>
        </p:nvSpPr>
        <p:spPr>
          <a:xfrm>
            <a:off x="896851" y="4710376"/>
            <a:ext cx="4946988" cy="4463591"/>
          </a:xfrm>
          <a:noFill/>
          <a:ln/>
        </p:spPr>
        <p:txBody>
          <a:bodyPr lIns="90742" tIns="45371" rIns="90742" bIns="45371"/>
          <a:lstStyle/>
          <a:p>
            <a:pPr eaLnBrk="1" hangingPunct="1"/>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a:defRPr/>
            </a:pPr>
            <a:fld id="{AD879B63-C418-4922-A501-3567CBB2B2C8}" type="slidenum">
              <a:rPr lang="en-GB"/>
              <a:pPr>
                <a:defRPr/>
              </a:pPr>
              <a:t>7</a:t>
            </a:fld>
            <a:endParaRPr lang="en-GB"/>
          </a:p>
        </p:txBody>
      </p:sp>
      <p:sp>
        <p:nvSpPr>
          <p:cNvPr id="69635" name="Rectangle 7"/>
          <p:cNvSpPr txBox="1">
            <a:spLocks noGrp="1" noChangeArrowheads="1"/>
          </p:cNvSpPr>
          <p:nvPr/>
        </p:nvSpPr>
        <p:spPr bwMode="auto">
          <a:xfrm>
            <a:off x="6319165" y="9607264"/>
            <a:ext cx="436752" cy="276711"/>
          </a:xfrm>
          <a:prstGeom prst="rect">
            <a:avLst/>
          </a:prstGeom>
          <a:noFill/>
          <a:ln w="9525">
            <a:noFill/>
            <a:miter lim="800000"/>
            <a:headEnd/>
            <a:tailEnd/>
          </a:ln>
        </p:spPr>
        <p:txBody>
          <a:bodyPr anchor="b"/>
          <a:lstStyle/>
          <a:p>
            <a:pPr algn="r"/>
            <a:fld id="{1731A01C-EEE3-4FB9-AA31-D899A58F0296}" type="slidenum">
              <a:rPr lang="en-US" sz="1200">
                <a:latin typeface="Calibri" pitchFamily="34" charset="0"/>
                <a:cs typeface="Arial" pitchFamily="34" charset="0"/>
              </a:rPr>
              <a:pPr algn="r"/>
              <a:t>7</a:t>
            </a:fld>
            <a:endParaRPr lang="en-US" sz="1200">
              <a:latin typeface="Calibri" pitchFamily="34" charset="0"/>
              <a:cs typeface="Arial" pitchFamily="34" charset="0"/>
            </a:endParaRPr>
          </a:p>
        </p:txBody>
      </p:sp>
      <p:sp>
        <p:nvSpPr>
          <p:cNvPr id="69636" name="Rectangle 7"/>
          <p:cNvSpPr txBox="1">
            <a:spLocks noGrp="1" noChangeArrowheads="1"/>
          </p:cNvSpPr>
          <p:nvPr/>
        </p:nvSpPr>
        <p:spPr bwMode="auto">
          <a:xfrm>
            <a:off x="3819293" y="9384545"/>
            <a:ext cx="2922881" cy="494368"/>
          </a:xfrm>
          <a:prstGeom prst="rect">
            <a:avLst/>
          </a:prstGeom>
          <a:noFill/>
          <a:ln w="9525">
            <a:noFill/>
            <a:miter lim="800000"/>
            <a:headEnd/>
            <a:tailEnd/>
          </a:ln>
        </p:spPr>
        <p:txBody>
          <a:bodyPr lIns="92609" tIns="46308" rIns="92609" bIns="46308" anchor="b"/>
          <a:lstStyle/>
          <a:p>
            <a:pPr algn="r" defTabSz="922338">
              <a:spcBef>
                <a:spcPct val="25000"/>
              </a:spcBef>
              <a:buSzPct val="125000"/>
            </a:pPr>
            <a:fld id="{0D2B36DD-093F-435F-A751-BD77C771F9D2}" type="slidenum">
              <a:rPr lang="en-US" sz="1200">
                <a:latin typeface="Myriad Pro"/>
              </a:rPr>
              <a:pPr algn="r" defTabSz="922338">
                <a:spcBef>
                  <a:spcPct val="25000"/>
                </a:spcBef>
                <a:buSzPct val="125000"/>
              </a:pPr>
              <a:t>7</a:t>
            </a:fld>
            <a:endParaRPr lang="en-US" sz="1200">
              <a:latin typeface="Myriad Pro"/>
            </a:endParaRPr>
          </a:p>
        </p:txBody>
      </p:sp>
      <p:sp>
        <p:nvSpPr>
          <p:cNvPr id="69637" name="Rectangle 2"/>
          <p:cNvSpPr>
            <a:spLocks noGrp="1" noRot="1" noChangeAspect="1" noChangeArrowheads="1" noTextEdit="1"/>
          </p:cNvSpPr>
          <p:nvPr>
            <p:ph type="sldImg"/>
          </p:nvPr>
        </p:nvSpPr>
        <p:spPr>
          <a:xfrm>
            <a:off x="1139221" y="740708"/>
            <a:ext cx="4474421" cy="3706912"/>
          </a:xfrm>
          <a:ln/>
        </p:spPr>
      </p:sp>
      <p:sp>
        <p:nvSpPr>
          <p:cNvPr id="69638" name="Rectangle 3"/>
          <p:cNvSpPr>
            <a:spLocks noGrp="1" noChangeArrowheads="1"/>
          </p:cNvSpPr>
          <p:nvPr>
            <p:ph type="body" idx="1"/>
          </p:nvPr>
        </p:nvSpPr>
        <p:spPr>
          <a:xfrm>
            <a:off x="673454" y="4693960"/>
            <a:ext cx="6077882" cy="347576"/>
          </a:xfrm>
          <a:noFill/>
          <a:ln/>
        </p:spPr>
        <p:txBody>
          <a:bodyPr lIns="92609" tIns="46308" rIns="92609" bIns="46308"/>
          <a:lstStyle/>
          <a:p>
            <a:pPr>
              <a:lnSpc>
                <a:spcPct val="80000"/>
              </a:lnSpc>
              <a:spcBef>
                <a:spcPct val="0"/>
              </a:spcBef>
            </a:pPr>
            <a:endParaRPr lang="en-US" sz="1800" b="1" smtClean="0">
              <a:solidFill>
                <a:srgbClr val="000000"/>
              </a:solidFill>
              <a:latin typeface="Arial" pitchFamily="34" charset="0"/>
              <a:ea typeface="MS PGothic"/>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Rot="1" noChangeAspect="1" noChangeArrowheads="1" noTextEdit="1"/>
          </p:cNvSpPr>
          <p:nvPr>
            <p:ph type="sldImg"/>
          </p:nvPr>
        </p:nvSpPr>
        <p:spPr>
          <a:xfrm>
            <a:off x="903288" y="741363"/>
            <a:ext cx="4938712" cy="3705225"/>
          </a:xfrm>
          <a:ln/>
        </p:spPr>
      </p:sp>
      <p:sp>
        <p:nvSpPr>
          <p:cNvPr id="67588" name="Rectangle 3"/>
          <p:cNvSpPr>
            <a:spLocks noGrp="1" noChangeArrowheads="1"/>
          </p:cNvSpPr>
          <p:nvPr>
            <p:ph type="body" idx="1"/>
          </p:nvPr>
        </p:nvSpPr>
        <p:spPr>
          <a:xfrm>
            <a:off x="672797" y="4693918"/>
            <a:ext cx="5398111" cy="4445954"/>
          </a:xfrm>
          <a:noFill/>
          <a:ln/>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a:defRPr/>
            </a:pPr>
            <a:r>
              <a:rPr lang="en-GB" dirty="0" smtClean="0"/>
              <a:t>In 2001, after cumulatively shipping &gt;400k units, we projected cumulative shipments exceeding 1 billion by mid Q4 of that year COO – we did over 3.4bn</a:t>
            </a:r>
          </a:p>
          <a:p>
            <a:pPr>
              <a:defRPr/>
            </a:pPr>
            <a:r>
              <a:rPr lang="en-GB" dirty="0" smtClean="0"/>
              <a:t>2002 CEO</a:t>
            </a:r>
          </a:p>
          <a:p>
            <a:pPr marL="266695" lvl="1" indent="-266695">
              <a:defRPr/>
            </a:pPr>
            <a:r>
              <a:rPr lang="en-US" dirty="0" smtClean="0"/>
              <a:t>ARM7TDMIr4 	@ 11,000 MIPS/Watt</a:t>
            </a:r>
          </a:p>
          <a:p>
            <a:pPr>
              <a:defRPr/>
            </a:pPr>
            <a:r>
              <a:rPr lang="en-GB" dirty="0" smtClean="0"/>
              <a:t>2004 1 billion per year</a:t>
            </a:r>
          </a:p>
          <a:p>
            <a:pPr>
              <a:defRPr/>
            </a:pPr>
            <a:r>
              <a:rPr lang="en-GB" dirty="0" smtClean="0"/>
              <a:t>In 2005, we predicted you’d ship 4.5 billion chips in 2010</a:t>
            </a:r>
          </a:p>
          <a:p>
            <a:pPr lvl="1">
              <a:defRPr/>
            </a:pPr>
            <a:r>
              <a:rPr lang="en-GB" dirty="0" smtClean="0"/>
              <a:t>In our first half, we reported over 2.8 billion chips</a:t>
            </a:r>
          </a:p>
          <a:p>
            <a:pPr>
              <a:defRPr/>
            </a:pPr>
            <a:r>
              <a:rPr lang="en-GB" dirty="0" smtClean="0"/>
              <a:t>In 2007 we predicted over 5 billion cores in 2010</a:t>
            </a:r>
          </a:p>
          <a:p>
            <a:pPr>
              <a:defRPr/>
            </a:pPr>
            <a:endParaRPr lang="en-US" dirty="0" smtClean="0">
              <a:cs typeface="+mn-cs"/>
            </a:endParaRPr>
          </a:p>
          <a:p>
            <a:pPr>
              <a:defRPr/>
            </a:pPr>
            <a:endParaRPr lang="en-US" dirty="0" smtClean="0">
              <a:cs typeface="+mn-cs"/>
            </a:endParaRPr>
          </a:p>
          <a:p>
            <a:pPr>
              <a:defRPr/>
            </a:pPr>
            <a:endParaRPr lang="en-US" dirty="0" smtClean="0">
              <a:cs typeface="+mn-cs"/>
            </a:endParaRPr>
          </a:p>
          <a:p>
            <a:pPr>
              <a:defRPr/>
            </a:pPr>
            <a:endParaRPr lang="en-US" dirty="0" smtClean="0">
              <a:cs typeface="+mn-cs"/>
            </a:endParaRPr>
          </a:p>
          <a:p>
            <a:pPr>
              <a:defRPr/>
            </a:pPr>
            <a:endParaRPr lang="en-US" dirty="0" smtClean="0">
              <a:cs typeface="+mn-cs"/>
            </a:endParaRPr>
          </a:p>
          <a:p>
            <a:pPr>
              <a:defRPr/>
            </a:pPr>
            <a:r>
              <a:rPr lang="en-US" dirty="0" smtClean="0">
                <a:cs typeface="+mn-cs"/>
              </a:rPr>
              <a:t>Mobile has been what has established the ARM architecture as the World leading architecture that it has become and as the devices diversify coming from this position is more conducive to building on the mobile heritage. However many of the growth areas are related to what we have already achieved in the mobile space – performance energy efficient solutions that are extending battery life beyond what could have been dreamed of a few years ago, compelling interfaces that create the emotional attachment to devices  </a:t>
            </a:r>
            <a:endParaRPr lang="en-GB" dirty="0" smtClean="0">
              <a:cs typeface="+mn-cs"/>
            </a:endParaRPr>
          </a:p>
          <a:p>
            <a:pPr>
              <a:defRPr/>
            </a:pPr>
            <a:r>
              <a:rPr lang="en-GB" dirty="0" smtClean="0">
                <a:cs typeface="+mn-cs"/>
              </a:rPr>
              <a:t>Currently, the ARM Partnership has shipped 20 billion units</a:t>
            </a:r>
          </a:p>
          <a:p>
            <a:pPr>
              <a:defRPr/>
            </a:pPr>
            <a:r>
              <a:rPr lang="en-GB" dirty="0" smtClean="0">
                <a:cs typeface="+mn-cs"/>
              </a:rPr>
              <a:t>The growth areas that we are seeing means that we are just scratching the surface of the opportunity before us - 100 billion units are in sight</a:t>
            </a:r>
          </a:p>
          <a:p>
            <a:pPr>
              <a:defRPr/>
            </a:pPr>
            <a:r>
              <a:rPr lang="en-GB" dirty="0" smtClean="0">
                <a:cs typeface="+mn-cs"/>
              </a:rPr>
              <a:t>Starting to see the new generate of ARM industry leading products coming to market – the Cortex , R and M class  products are already on the market. At the APM, you’ll learn how we’re extending these roadmaps to ensure your success in the years to come.</a:t>
            </a:r>
          </a:p>
          <a:p>
            <a:pPr>
              <a:defRPr/>
            </a:pPr>
            <a:endParaRPr lang="en-GB" dirty="0" smtClean="0"/>
          </a:p>
          <a:p>
            <a:pPr>
              <a:defRPr/>
            </a:pPr>
            <a:endParaRPr lang="en-GB" dirty="0" smtClean="0"/>
          </a:p>
          <a:p>
            <a:pPr>
              <a:defRPr/>
            </a:pPr>
            <a:endParaRPr lang="en-GB" dirty="0" smtClean="0"/>
          </a:p>
          <a:p>
            <a:pPr>
              <a:defRPr/>
            </a:pPr>
            <a:r>
              <a:rPr lang="en-GB" dirty="0" smtClean="0"/>
              <a:t>20 billion units under the belt</a:t>
            </a:r>
          </a:p>
          <a:p>
            <a:pPr>
              <a:defRPr/>
            </a:pPr>
            <a:r>
              <a:rPr lang="en-GB" dirty="0" smtClean="0"/>
              <a:t>We’re just scratching the surface</a:t>
            </a:r>
          </a:p>
          <a:p>
            <a:pPr>
              <a:defRPr/>
            </a:pPr>
            <a:r>
              <a:rPr lang="en-GB" dirty="0" smtClean="0"/>
              <a:t>100 billion units in sight</a:t>
            </a:r>
          </a:p>
          <a:p>
            <a:pPr>
              <a:defRPr/>
            </a:pPr>
            <a:r>
              <a:rPr lang="en-GB" dirty="0" smtClean="0"/>
              <a:t>Cortex now ramping rapidly</a:t>
            </a:r>
          </a:p>
          <a:p>
            <a:pPr>
              <a:defRPr/>
            </a:pPr>
            <a:endParaRPr lang="en-GB" dirty="0"/>
          </a:p>
        </p:txBody>
      </p:sp>
      <p:sp>
        <p:nvSpPr>
          <p:cNvPr id="4" name="Slide Number Placeholder 3"/>
          <p:cNvSpPr>
            <a:spLocks noGrp="1"/>
          </p:cNvSpPr>
          <p:nvPr>
            <p:ph type="sldNum" sz="quarter" idx="5"/>
          </p:nvPr>
        </p:nvSpPr>
        <p:spPr>
          <a:xfrm>
            <a:off x="6488115" y="9604375"/>
            <a:ext cx="268287" cy="276225"/>
          </a:xfrm>
        </p:spPr>
        <p:txBody>
          <a:bodyPr/>
          <a:lstStyle/>
          <a:p>
            <a:pPr>
              <a:defRPr/>
            </a:pPr>
            <a:fld id="{0B085BF9-D72F-430B-8AB3-1295B8ACECE9}" type="slidenum">
              <a:rPr lang="en-GB" smtClean="0"/>
              <a:pPr>
                <a:defRPr/>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7315" name="Picture 35" descr="combined"/>
          <p:cNvPicPr>
            <a:picLocks noChangeAspect="1" noChangeArrowheads="1"/>
          </p:cNvPicPr>
          <p:nvPr/>
        </p:nvPicPr>
        <p:blipFill>
          <a:blip r:embed="rId2"/>
          <a:srcRect/>
          <a:stretch>
            <a:fillRect/>
          </a:stretch>
        </p:blipFill>
        <p:spPr bwMode="auto">
          <a:xfrm>
            <a:off x="0" y="4757738"/>
            <a:ext cx="9144000" cy="2100262"/>
          </a:xfrm>
          <a:prstGeom prst="rect">
            <a:avLst/>
          </a:prstGeom>
          <a:noFill/>
        </p:spPr>
      </p:pic>
      <p:sp>
        <p:nvSpPr>
          <p:cNvPr id="97283" name="Rectangle 3"/>
          <p:cNvSpPr>
            <a:spLocks noGrp="1" noChangeArrowheads="1"/>
          </p:cNvSpPr>
          <p:nvPr>
            <p:ph type="ctrTitle"/>
          </p:nvPr>
        </p:nvSpPr>
        <p:spPr>
          <a:xfrm>
            <a:off x="927100" y="2058988"/>
            <a:ext cx="7337425" cy="1411287"/>
          </a:xfrm>
        </p:spPr>
        <p:txBody>
          <a:bodyPr wrap="square" anchor="t"/>
          <a:lstStyle>
            <a:lvl1pPr algn="ctr">
              <a:defRPr sz="4600"/>
            </a:lvl1pPr>
          </a:lstStyle>
          <a:p>
            <a:r>
              <a:rPr lang="en-US"/>
              <a:t>Click to edit Master title style</a:t>
            </a:r>
          </a:p>
        </p:txBody>
      </p:sp>
      <p:sp>
        <p:nvSpPr>
          <p:cNvPr id="97284" name="Rectangle 4"/>
          <p:cNvSpPr>
            <a:spLocks noGrp="1" noChangeArrowheads="1"/>
          </p:cNvSpPr>
          <p:nvPr>
            <p:ph type="subTitle" idx="1"/>
          </p:nvPr>
        </p:nvSpPr>
        <p:spPr>
          <a:xfrm>
            <a:off x="1216025" y="3673475"/>
            <a:ext cx="6711950" cy="1460500"/>
          </a:xfrm>
        </p:spPr>
        <p:txBody>
          <a:bodyPr/>
          <a:lstStyle>
            <a:lvl1pPr marL="0" indent="0" algn="ctr">
              <a:buFont typeface="Wingdings" pitchFamily="2" charset="2"/>
              <a:buNone/>
              <a:defRPr/>
            </a:lvl1pPr>
          </a:lstStyle>
          <a:p>
            <a:r>
              <a:rPr lang="en-US"/>
              <a:t>Click to edit Master subtitle style</a:t>
            </a:r>
          </a:p>
        </p:txBody>
      </p:sp>
      <p:sp>
        <p:nvSpPr>
          <p:cNvPr id="97310" name="Rectangle 30"/>
          <p:cNvSpPr>
            <a:spLocks noChangeArrowheads="1"/>
          </p:cNvSpPr>
          <p:nvPr/>
        </p:nvSpPr>
        <p:spPr bwMode="auto">
          <a:xfrm>
            <a:off x="257175" y="6621463"/>
            <a:ext cx="427038" cy="238125"/>
          </a:xfrm>
          <a:prstGeom prst="rect">
            <a:avLst/>
          </a:prstGeom>
          <a:noFill/>
          <a:ln w="9525">
            <a:noFill/>
            <a:miter lim="800000"/>
            <a:headEnd/>
            <a:tailEnd/>
          </a:ln>
          <a:effectLst/>
        </p:spPr>
        <p:txBody>
          <a:bodyPr/>
          <a:lstStyle/>
          <a:p>
            <a:pPr algn="r"/>
            <a:fld id="{5B6F7C05-D46B-46DF-BACF-189E7433BB91}" type="slidenum">
              <a:rPr lang="en-US" sz="900">
                <a:solidFill>
                  <a:schemeClr val="bg1"/>
                </a:solidFill>
              </a:rPr>
              <a:pPr algn="r"/>
              <a:t>‹#›</a:t>
            </a:fld>
            <a:endParaRPr lang="en-US" sz="900">
              <a:solidFill>
                <a:schemeClr val="bg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7938"/>
            <a:ext cx="2193925" cy="6372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7488" y="7938"/>
            <a:ext cx="6430962" cy="6372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17488" y="7938"/>
            <a:ext cx="8777287" cy="6372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60000" y="1440000"/>
            <a:ext cx="8280000" cy="4389120"/>
          </a:xfrm>
        </p:spPr>
        <p:txBody>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2282577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7488" y="906463"/>
            <a:ext cx="4311650" cy="547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1538" y="906463"/>
            <a:ext cx="4311650" cy="547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6294" name="Picture 38" descr="combinedfooter"/>
          <p:cNvPicPr>
            <a:picLocks noChangeAspect="1" noChangeArrowheads="1"/>
          </p:cNvPicPr>
          <p:nvPr/>
        </p:nvPicPr>
        <p:blipFill>
          <a:blip r:embed="rId15"/>
          <a:srcRect/>
          <a:stretch>
            <a:fillRect/>
          </a:stretch>
        </p:blipFill>
        <p:spPr bwMode="auto">
          <a:xfrm>
            <a:off x="0" y="4757738"/>
            <a:ext cx="9144000" cy="2100262"/>
          </a:xfrm>
          <a:prstGeom prst="rect">
            <a:avLst/>
          </a:prstGeom>
          <a:noFill/>
        </p:spPr>
      </p:pic>
      <p:sp>
        <p:nvSpPr>
          <p:cNvPr id="96258" name="Rectangle 2"/>
          <p:cNvSpPr>
            <a:spLocks noGrp="1" noChangeArrowheads="1"/>
          </p:cNvSpPr>
          <p:nvPr>
            <p:ph type="title"/>
          </p:nvPr>
        </p:nvSpPr>
        <p:spPr bwMode="auto">
          <a:xfrm>
            <a:off x="217488" y="7938"/>
            <a:ext cx="8777287" cy="838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lvl="0"/>
            <a:r>
              <a:rPr lang="en-US" smtClean="0"/>
              <a:t>Click to edit Master title style</a:t>
            </a:r>
          </a:p>
        </p:txBody>
      </p:sp>
      <p:sp>
        <p:nvSpPr>
          <p:cNvPr id="96259" name="Rectangle 3"/>
          <p:cNvSpPr>
            <a:spLocks noGrp="1" noChangeArrowheads="1"/>
          </p:cNvSpPr>
          <p:nvPr>
            <p:ph type="body" idx="1"/>
          </p:nvPr>
        </p:nvSpPr>
        <p:spPr bwMode="auto">
          <a:xfrm>
            <a:off x="217488" y="906463"/>
            <a:ext cx="8775700" cy="5473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6260" name="Line 4"/>
          <p:cNvSpPr>
            <a:spLocks noChangeShapeType="1"/>
          </p:cNvSpPr>
          <p:nvPr/>
        </p:nvSpPr>
        <p:spPr bwMode="auto">
          <a:xfrm>
            <a:off x="342900" y="787400"/>
            <a:ext cx="8801100" cy="0"/>
          </a:xfrm>
          <a:prstGeom prst="line">
            <a:avLst/>
          </a:prstGeom>
          <a:noFill/>
          <a:ln w="12700">
            <a:solidFill>
              <a:schemeClr val="folHlink"/>
            </a:solidFill>
            <a:round/>
            <a:headEnd/>
            <a:tailEnd/>
          </a:ln>
          <a:effectLst/>
        </p:spPr>
        <p:txBody>
          <a:bodyPr lIns="80167" tIns="40084" rIns="80167" bIns="40084" anchor="ctr"/>
          <a:lstStyle/>
          <a:p>
            <a:endParaRPr lang="en-US"/>
          </a:p>
        </p:txBody>
      </p:sp>
      <p:sp>
        <p:nvSpPr>
          <p:cNvPr id="96284" name="Rectangle 28"/>
          <p:cNvSpPr>
            <a:spLocks noChangeArrowheads="1"/>
          </p:cNvSpPr>
          <p:nvPr/>
        </p:nvSpPr>
        <p:spPr bwMode="auto">
          <a:xfrm>
            <a:off x="257175" y="6621463"/>
            <a:ext cx="427038" cy="238125"/>
          </a:xfrm>
          <a:prstGeom prst="rect">
            <a:avLst/>
          </a:prstGeom>
          <a:noFill/>
          <a:ln w="9525">
            <a:noFill/>
            <a:miter lim="800000"/>
            <a:headEnd/>
            <a:tailEnd/>
          </a:ln>
          <a:effectLst/>
        </p:spPr>
        <p:txBody>
          <a:bodyPr/>
          <a:lstStyle/>
          <a:p>
            <a:pPr algn="r"/>
            <a:fld id="{631915B3-261B-470F-BA35-311A79492EF6}" type="slidenum">
              <a:rPr lang="en-US" sz="900">
                <a:solidFill>
                  <a:schemeClr val="bg1"/>
                </a:solidFill>
              </a:rPr>
              <a:pPr algn="r"/>
              <a:t>‹#›</a:t>
            </a:fld>
            <a:endParaRPr lang="en-US" sz="900">
              <a:solidFill>
                <a:schemeClr val="bg1"/>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l" rtl="0" fontAlgn="base">
        <a:spcBef>
          <a:spcPct val="0"/>
        </a:spcBef>
        <a:spcAft>
          <a:spcPct val="0"/>
        </a:spcAft>
        <a:defRPr sz="3600" b="1">
          <a:solidFill>
            <a:srgbClr val="000000"/>
          </a:solidFill>
          <a:latin typeface="+mj-lt"/>
          <a:ea typeface="+mj-ea"/>
          <a:cs typeface="+mj-cs"/>
        </a:defRPr>
      </a:lvl1pPr>
      <a:lvl2pPr algn="l" rtl="0" fontAlgn="base">
        <a:spcBef>
          <a:spcPct val="0"/>
        </a:spcBef>
        <a:spcAft>
          <a:spcPct val="0"/>
        </a:spcAft>
        <a:defRPr sz="3600" b="1">
          <a:solidFill>
            <a:srgbClr val="000000"/>
          </a:solidFill>
          <a:latin typeface="Arial" pitchFamily="34" charset="0"/>
        </a:defRPr>
      </a:lvl2pPr>
      <a:lvl3pPr algn="l" rtl="0" fontAlgn="base">
        <a:spcBef>
          <a:spcPct val="0"/>
        </a:spcBef>
        <a:spcAft>
          <a:spcPct val="0"/>
        </a:spcAft>
        <a:defRPr sz="3600" b="1">
          <a:solidFill>
            <a:srgbClr val="000000"/>
          </a:solidFill>
          <a:latin typeface="Arial" pitchFamily="34" charset="0"/>
        </a:defRPr>
      </a:lvl3pPr>
      <a:lvl4pPr algn="l" rtl="0" fontAlgn="base">
        <a:spcBef>
          <a:spcPct val="0"/>
        </a:spcBef>
        <a:spcAft>
          <a:spcPct val="0"/>
        </a:spcAft>
        <a:defRPr sz="3600" b="1">
          <a:solidFill>
            <a:srgbClr val="000000"/>
          </a:solidFill>
          <a:latin typeface="Arial" pitchFamily="34" charset="0"/>
        </a:defRPr>
      </a:lvl4pPr>
      <a:lvl5pPr algn="l" rtl="0" fontAlgn="base">
        <a:spcBef>
          <a:spcPct val="0"/>
        </a:spcBef>
        <a:spcAft>
          <a:spcPct val="0"/>
        </a:spcAft>
        <a:defRPr sz="3600" b="1">
          <a:solidFill>
            <a:srgbClr val="000000"/>
          </a:solidFill>
          <a:latin typeface="Arial" pitchFamily="34" charset="0"/>
        </a:defRPr>
      </a:lvl5pPr>
      <a:lvl6pPr marL="457200" algn="l" rtl="0" fontAlgn="base">
        <a:spcBef>
          <a:spcPct val="0"/>
        </a:spcBef>
        <a:spcAft>
          <a:spcPct val="0"/>
        </a:spcAft>
        <a:defRPr sz="3600" b="1">
          <a:solidFill>
            <a:srgbClr val="000000"/>
          </a:solidFill>
          <a:latin typeface="Arial" pitchFamily="34" charset="0"/>
        </a:defRPr>
      </a:lvl6pPr>
      <a:lvl7pPr marL="914400" algn="l" rtl="0" fontAlgn="base">
        <a:spcBef>
          <a:spcPct val="0"/>
        </a:spcBef>
        <a:spcAft>
          <a:spcPct val="0"/>
        </a:spcAft>
        <a:defRPr sz="3600" b="1">
          <a:solidFill>
            <a:srgbClr val="000000"/>
          </a:solidFill>
          <a:latin typeface="Arial" pitchFamily="34" charset="0"/>
        </a:defRPr>
      </a:lvl7pPr>
      <a:lvl8pPr marL="1371600" algn="l" rtl="0" fontAlgn="base">
        <a:spcBef>
          <a:spcPct val="0"/>
        </a:spcBef>
        <a:spcAft>
          <a:spcPct val="0"/>
        </a:spcAft>
        <a:defRPr sz="3600" b="1">
          <a:solidFill>
            <a:srgbClr val="000000"/>
          </a:solidFill>
          <a:latin typeface="Arial" pitchFamily="34" charset="0"/>
        </a:defRPr>
      </a:lvl8pPr>
      <a:lvl9pPr marL="1828800" algn="l" rtl="0" fontAlgn="base">
        <a:spcBef>
          <a:spcPct val="0"/>
        </a:spcBef>
        <a:spcAft>
          <a:spcPct val="0"/>
        </a:spcAft>
        <a:defRPr sz="3600" b="1">
          <a:solidFill>
            <a:srgbClr val="000000"/>
          </a:solidFill>
          <a:latin typeface="Arial" pitchFamily="34" charset="0"/>
        </a:defRPr>
      </a:lvl9pPr>
    </p:titleStyle>
    <p:bodyStyle>
      <a:lvl1pPr marL="265113" indent="-265113" algn="l" rtl="0" fontAlgn="ctr">
        <a:spcBef>
          <a:spcPct val="25000"/>
        </a:spcBef>
        <a:spcAft>
          <a:spcPct val="0"/>
        </a:spcAft>
        <a:buClr>
          <a:schemeClr val="accent1"/>
        </a:buClr>
        <a:buSzPct val="125000"/>
        <a:buFont typeface="Wingdings" pitchFamily="2" charset="2"/>
        <a:buChar char="§"/>
        <a:defRPr sz="2400">
          <a:solidFill>
            <a:srgbClr val="000000"/>
          </a:solidFill>
          <a:latin typeface="+mn-lt"/>
          <a:ea typeface="+mn-ea"/>
          <a:cs typeface="+mn-cs"/>
        </a:defRPr>
      </a:lvl1pPr>
      <a:lvl2pPr marL="722313" indent="-277813" algn="l" rtl="0" fontAlgn="ctr">
        <a:spcBef>
          <a:spcPct val="25000"/>
        </a:spcBef>
        <a:spcAft>
          <a:spcPct val="0"/>
        </a:spcAft>
        <a:buClr>
          <a:schemeClr val="accent1"/>
        </a:buClr>
        <a:buSzPct val="125000"/>
        <a:buFont typeface="Wingdings" pitchFamily="2" charset="2"/>
        <a:buChar char="§"/>
        <a:defRPr sz="2000">
          <a:solidFill>
            <a:srgbClr val="000000"/>
          </a:solidFill>
          <a:latin typeface="+mn-lt"/>
        </a:defRPr>
      </a:lvl2pPr>
      <a:lvl3pPr marL="1165225" indent="-250825" algn="l" rtl="0" fontAlgn="ctr">
        <a:spcBef>
          <a:spcPct val="25000"/>
        </a:spcBef>
        <a:spcAft>
          <a:spcPct val="0"/>
        </a:spcAft>
        <a:buClr>
          <a:schemeClr val="accent1"/>
        </a:buClr>
        <a:buSzPct val="125000"/>
        <a:buFont typeface="Wingdings" pitchFamily="2" charset="2"/>
        <a:buChar char="§"/>
        <a:defRPr sz="2000">
          <a:solidFill>
            <a:srgbClr val="000000"/>
          </a:solidFill>
          <a:latin typeface="+mn-lt"/>
        </a:defRPr>
      </a:lvl3pPr>
      <a:lvl4pPr marL="1600200" indent="-228600" algn="l" rtl="0" fontAlgn="ctr">
        <a:spcBef>
          <a:spcPct val="25000"/>
        </a:spcBef>
        <a:spcAft>
          <a:spcPct val="0"/>
        </a:spcAft>
        <a:buClr>
          <a:schemeClr val="accent1"/>
        </a:buClr>
        <a:buSzPct val="125000"/>
        <a:buFont typeface="Wingdings" pitchFamily="2" charset="2"/>
        <a:buChar char="§"/>
        <a:defRPr sz="2000">
          <a:solidFill>
            <a:srgbClr val="000000"/>
          </a:solidFill>
          <a:latin typeface="+mn-lt"/>
        </a:defRPr>
      </a:lvl4pPr>
      <a:lvl5pPr marL="2057400" indent="-228600" algn="l" rtl="0" fontAlgn="ctr">
        <a:spcBef>
          <a:spcPct val="25000"/>
        </a:spcBef>
        <a:spcAft>
          <a:spcPct val="0"/>
        </a:spcAft>
        <a:buClr>
          <a:schemeClr val="accent1"/>
        </a:buClr>
        <a:buSzPct val="125000"/>
        <a:buFont typeface="Wingdings" pitchFamily="2" charset="2"/>
        <a:buChar char="§"/>
        <a:defRPr sz="2000">
          <a:solidFill>
            <a:srgbClr val="000000"/>
          </a:solidFill>
          <a:latin typeface="+mn-lt"/>
        </a:defRPr>
      </a:lvl5pPr>
      <a:lvl6pPr marL="2514600" indent="-228600" algn="l" rtl="0" fontAlgn="ctr">
        <a:spcBef>
          <a:spcPct val="25000"/>
        </a:spcBef>
        <a:spcAft>
          <a:spcPct val="0"/>
        </a:spcAft>
        <a:buClr>
          <a:schemeClr val="accent1"/>
        </a:buClr>
        <a:buSzPct val="125000"/>
        <a:buFont typeface="Wingdings" pitchFamily="2" charset="2"/>
        <a:buChar char="§"/>
        <a:defRPr sz="2000">
          <a:solidFill>
            <a:srgbClr val="000000"/>
          </a:solidFill>
          <a:latin typeface="+mn-lt"/>
        </a:defRPr>
      </a:lvl6pPr>
      <a:lvl7pPr marL="2971800" indent="-228600" algn="l" rtl="0" fontAlgn="ctr">
        <a:spcBef>
          <a:spcPct val="25000"/>
        </a:spcBef>
        <a:spcAft>
          <a:spcPct val="0"/>
        </a:spcAft>
        <a:buClr>
          <a:schemeClr val="accent1"/>
        </a:buClr>
        <a:buSzPct val="125000"/>
        <a:buFont typeface="Wingdings" pitchFamily="2" charset="2"/>
        <a:buChar char="§"/>
        <a:defRPr sz="2000">
          <a:solidFill>
            <a:srgbClr val="000000"/>
          </a:solidFill>
          <a:latin typeface="+mn-lt"/>
        </a:defRPr>
      </a:lvl7pPr>
      <a:lvl8pPr marL="3429000" indent="-228600" algn="l" rtl="0" fontAlgn="ctr">
        <a:spcBef>
          <a:spcPct val="25000"/>
        </a:spcBef>
        <a:spcAft>
          <a:spcPct val="0"/>
        </a:spcAft>
        <a:buClr>
          <a:schemeClr val="accent1"/>
        </a:buClr>
        <a:buSzPct val="125000"/>
        <a:buFont typeface="Wingdings" pitchFamily="2" charset="2"/>
        <a:buChar char="§"/>
        <a:defRPr sz="2000">
          <a:solidFill>
            <a:srgbClr val="000000"/>
          </a:solidFill>
          <a:latin typeface="+mn-lt"/>
        </a:defRPr>
      </a:lvl8pPr>
      <a:lvl9pPr marL="3886200" indent="-228600" algn="l" rtl="0" fontAlgn="ctr">
        <a:spcBef>
          <a:spcPct val="25000"/>
        </a:spcBef>
        <a:spcAft>
          <a:spcPct val="0"/>
        </a:spcAft>
        <a:buClr>
          <a:schemeClr val="accent1"/>
        </a:buClr>
        <a:buSzPct val="125000"/>
        <a:buFont typeface="Wingdings" pitchFamily="2" charset="2"/>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68.gif"/><Relationship Id="rId13" Type="http://schemas.openxmlformats.org/officeDocument/2006/relationships/image" Target="../media/image72.emf"/><Relationship Id="rId3" Type="http://schemas.openxmlformats.org/officeDocument/2006/relationships/image" Target="../media/image64.jpeg"/><Relationship Id="rId7" Type="http://schemas.openxmlformats.org/officeDocument/2006/relationships/image" Target="../media/image67.jpeg"/><Relationship Id="rId12"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71.pn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jpeg"/><Relationship Id="rId9" Type="http://schemas.openxmlformats.org/officeDocument/2006/relationships/image" Target="../media/image69.jpeg"/><Relationship Id="rId14" Type="http://schemas.openxmlformats.org/officeDocument/2006/relationships/image" Target="../media/image7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ideo" Target="../media/media1.wmv"/><Relationship Id="rId6" Type="http://schemas.openxmlformats.org/officeDocument/2006/relationships/image" Target="../media/image75.png"/><Relationship Id="rId5" Type="http://schemas.microsoft.com/office/2007/relationships/media" Target="../media/media1.wmv"/><Relationship Id="rId4" Type="http://schemas.openxmlformats.org/officeDocument/2006/relationships/image" Target="../media/image74.jpe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jpeg"/><Relationship Id="rId18" Type="http://schemas.openxmlformats.org/officeDocument/2006/relationships/image" Target="../media/image91.jpeg"/><Relationship Id="rId26" Type="http://schemas.openxmlformats.org/officeDocument/2006/relationships/image" Target="../media/image99.jpeg"/><Relationship Id="rId3" Type="http://schemas.openxmlformats.org/officeDocument/2006/relationships/image" Target="../media/image76.png"/><Relationship Id="rId21" Type="http://schemas.openxmlformats.org/officeDocument/2006/relationships/image" Target="../media/image94.jpeg"/><Relationship Id="rId34" Type="http://schemas.openxmlformats.org/officeDocument/2006/relationships/image" Target="../media/image107.jpeg"/><Relationship Id="rId7" Type="http://schemas.openxmlformats.org/officeDocument/2006/relationships/image" Target="../media/image80.jpeg"/><Relationship Id="rId12" Type="http://schemas.openxmlformats.org/officeDocument/2006/relationships/image" Target="../media/image85.jpeg"/><Relationship Id="rId17" Type="http://schemas.openxmlformats.org/officeDocument/2006/relationships/image" Target="../media/image90.jpeg"/><Relationship Id="rId25" Type="http://schemas.openxmlformats.org/officeDocument/2006/relationships/image" Target="../media/image98.gif"/><Relationship Id="rId33" Type="http://schemas.openxmlformats.org/officeDocument/2006/relationships/image" Target="../media/image106.jpeg"/><Relationship Id="rId2" Type="http://schemas.openxmlformats.org/officeDocument/2006/relationships/notesSlide" Target="../notesSlides/notesSlide15.xml"/><Relationship Id="rId16" Type="http://schemas.openxmlformats.org/officeDocument/2006/relationships/image" Target="../media/image89.jpeg"/><Relationship Id="rId20" Type="http://schemas.openxmlformats.org/officeDocument/2006/relationships/image" Target="../media/image93.jpeg"/><Relationship Id="rId29" Type="http://schemas.openxmlformats.org/officeDocument/2006/relationships/image" Target="../media/image102.jpeg"/><Relationship Id="rId1" Type="http://schemas.openxmlformats.org/officeDocument/2006/relationships/slideLayout" Target="../slideLayouts/slideLayout13.xml"/><Relationship Id="rId6" Type="http://schemas.openxmlformats.org/officeDocument/2006/relationships/image" Target="../media/image79.jpeg"/><Relationship Id="rId11" Type="http://schemas.openxmlformats.org/officeDocument/2006/relationships/image" Target="../media/image84.jpeg"/><Relationship Id="rId24" Type="http://schemas.openxmlformats.org/officeDocument/2006/relationships/image" Target="../media/image97.png"/><Relationship Id="rId32" Type="http://schemas.openxmlformats.org/officeDocument/2006/relationships/image" Target="../media/image105.jpeg"/><Relationship Id="rId5" Type="http://schemas.openxmlformats.org/officeDocument/2006/relationships/image" Target="../media/image78.jpeg"/><Relationship Id="rId15" Type="http://schemas.openxmlformats.org/officeDocument/2006/relationships/image" Target="../media/image88.jpeg"/><Relationship Id="rId23" Type="http://schemas.openxmlformats.org/officeDocument/2006/relationships/image" Target="../media/image96.jpeg"/><Relationship Id="rId28" Type="http://schemas.openxmlformats.org/officeDocument/2006/relationships/image" Target="../media/image101.jpeg"/><Relationship Id="rId10" Type="http://schemas.openxmlformats.org/officeDocument/2006/relationships/image" Target="../media/image83.jpeg"/><Relationship Id="rId19" Type="http://schemas.openxmlformats.org/officeDocument/2006/relationships/image" Target="../media/image92.jpeg"/><Relationship Id="rId31" Type="http://schemas.openxmlformats.org/officeDocument/2006/relationships/image" Target="../media/image104.jpeg"/><Relationship Id="rId4" Type="http://schemas.openxmlformats.org/officeDocument/2006/relationships/image" Target="../media/image77.jpeg"/><Relationship Id="rId9" Type="http://schemas.openxmlformats.org/officeDocument/2006/relationships/image" Target="../media/image82.jpeg"/><Relationship Id="rId14" Type="http://schemas.openxmlformats.org/officeDocument/2006/relationships/image" Target="../media/image87.jpeg"/><Relationship Id="rId22" Type="http://schemas.openxmlformats.org/officeDocument/2006/relationships/image" Target="../media/image95.png"/><Relationship Id="rId27" Type="http://schemas.openxmlformats.org/officeDocument/2006/relationships/image" Target="../media/image100.png"/><Relationship Id="rId30" Type="http://schemas.openxmlformats.org/officeDocument/2006/relationships/image" Target="../media/image103.jpeg"/></Relationships>
</file>

<file path=ppt/slides/_rels/slide1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jpeg"/><Relationship Id="rId7"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94.jpeg"/><Relationship Id="rId5" Type="http://schemas.openxmlformats.org/officeDocument/2006/relationships/image" Target="../media/image110.png"/><Relationship Id="rId10" Type="http://schemas.openxmlformats.org/officeDocument/2006/relationships/image" Target="../media/image114.png"/><Relationship Id="rId4" Type="http://schemas.openxmlformats.org/officeDocument/2006/relationships/image" Target="../media/image109.jpeg"/><Relationship Id="rId9" Type="http://schemas.openxmlformats.org/officeDocument/2006/relationships/image" Target="../media/image113.png"/></Relationships>
</file>

<file path=ppt/slides/_rels/slide1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16.png"/></Relationships>
</file>

<file path=ppt/slides/_rels/slide18.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23.emf"/><Relationship Id="rId3" Type="http://schemas.openxmlformats.org/officeDocument/2006/relationships/image" Target="../media/image118.emf"/><Relationship Id="rId7" Type="http://schemas.openxmlformats.org/officeDocument/2006/relationships/image" Target="../media/image122.emf"/><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21.emf"/><Relationship Id="rId5" Type="http://schemas.openxmlformats.org/officeDocument/2006/relationships/image" Target="../media/image120.emf"/><Relationship Id="rId4" Type="http://schemas.openxmlformats.org/officeDocument/2006/relationships/image" Target="../media/image119.em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31.png"/></Relationships>
</file>

<file path=ppt/slides/_rels/slide28.x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chart" Target="../charts/chart3.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image" Target="../media/image148.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150.png"/></Relationships>
</file>

<file path=ppt/slides/_rels/slide37.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1.png"/><Relationship Id="rId7" Type="http://schemas.openxmlformats.org/officeDocument/2006/relationships/image" Target="../media/image15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www.linkedin.com/profile/view?id=6622629&amp;trk=tab_pro" TargetMode="External"/><Relationship Id="rId5" Type="http://schemas.openxmlformats.org/officeDocument/2006/relationships/image" Target="../media/image152.png"/><Relationship Id="rId4" Type="http://schemas.openxmlformats.org/officeDocument/2006/relationships/hyperlink" Target="https://twitter.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arm.com/university/"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mailto:University@arm.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jpeg"/><Relationship Id="rId17" Type="http://schemas.openxmlformats.org/officeDocument/2006/relationships/image" Target="../media/image32.jpeg"/><Relationship Id="rId2" Type="http://schemas.openxmlformats.org/officeDocument/2006/relationships/notesSlide" Target="../notesSlides/notesSlide7.xml"/><Relationship Id="rId16" Type="http://schemas.openxmlformats.org/officeDocument/2006/relationships/image" Target="../media/image31.png"/><Relationship Id="rId20"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jpeg"/><Relationship Id="rId24" Type="http://schemas.openxmlformats.org/officeDocument/2006/relationships/image" Target="../media/image39.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25.png"/><Relationship Id="rId19" Type="http://schemas.openxmlformats.org/officeDocument/2006/relationships/image" Target="../media/image34.jpeg"/><Relationship Id="rId4" Type="http://schemas.openxmlformats.org/officeDocument/2006/relationships/image" Target="../media/image19.jpeg"/><Relationship Id="rId9" Type="http://schemas.openxmlformats.org/officeDocument/2006/relationships/image" Target="../media/image24.png"/><Relationship Id="rId14" Type="http://schemas.openxmlformats.org/officeDocument/2006/relationships/image" Target="../media/image29.jpeg"/><Relationship Id="rId22"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7.jpeg"/><Relationship Id="rId17" Type="http://schemas.openxmlformats.org/officeDocument/2006/relationships/image" Target="../media/image52.jpeg"/><Relationship Id="rId2" Type="http://schemas.openxmlformats.org/officeDocument/2006/relationships/notesSlide" Target="../notesSlides/notesSlide8.xml"/><Relationship Id="rId16"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hyperlink" Target="http://images.google.com/imgres?imgurl=http://www.bpesolutions.com/pgimages/robotarm2.jpg&amp;imgrefurl=http://www.bpesolutions.com/photo7.html&amp;h=394&amp;w=558&amp;sz=27&amp;tbnid=G8euluzq9JeuLM:&amp;tbnh=92&amp;tbnw=131&amp;hl=en&amp;start=1&amp;prev=/images?q=robot+arm&amp;svnum=10&amp;hl=en&amp;lr=" TargetMode="External"/><Relationship Id="rId5" Type="http://schemas.openxmlformats.org/officeDocument/2006/relationships/image" Target="../media/image42.png"/><Relationship Id="rId15" Type="http://schemas.openxmlformats.org/officeDocument/2006/relationships/image" Target="../media/image50.jpeg"/><Relationship Id="rId10" Type="http://schemas.openxmlformats.org/officeDocument/2006/relationships/image" Target="../media/image46.jpeg"/><Relationship Id="rId4" Type="http://schemas.openxmlformats.org/officeDocument/2006/relationships/image" Target="../media/image41.jpeg"/><Relationship Id="rId9" Type="http://schemas.openxmlformats.org/officeDocument/2006/relationships/image" Target="../media/image32.jpeg"/><Relationship Id="rId14" Type="http://schemas.openxmlformats.org/officeDocument/2006/relationships/image" Target="../media/image49.wmf"/></Relationships>
</file>

<file path=ppt/slides/_rels/slide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notesSlide" Target="../notesSlides/notesSlide9.xml"/><Relationship Id="rId7" Type="http://schemas.openxmlformats.org/officeDocument/2006/relationships/oleObject" Target="../embeddings/Microsoft_Office_Excel_97-2003_Worksheet1.xls"/><Relationship Id="rId12"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1 bg image"/>
          <p:cNvPicPr>
            <a:picLocks noChangeAspect="1" noChangeArrowheads="1"/>
          </p:cNvPicPr>
          <p:nvPr/>
        </p:nvPicPr>
        <p:blipFill>
          <a:blip r:embed="rId3" cstate="print"/>
          <a:srcRect/>
          <a:stretch>
            <a:fillRect/>
          </a:stretch>
        </p:blipFill>
        <p:spPr bwMode="auto">
          <a:xfrm>
            <a:off x="0" y="52108"/>
            <a:ext cx="5289552" cy="6351587"/>
          </a:xfrm>
          <a:prstGeom prst="rect">
            <a:avLst/>
          </a:prstGeom>
          <a:noFill/>
          <a:ln w="9525">
            <a:noFill/>
            <a:miter lim="800000"/>
            <a:headEnd/>
            <a:tailEnd/>
          </a:ln>
        </p:spPr>
      </p:pic>
      <p:sp>
        <p:nvSpPr>
          <p:cNvPr id="3075" name="Rectangle 4"/>
          <p:cNvSpPr>
            <a:spLocks noGrp="1" noChangeArrowheads="1"/>
          </p:cNvSpPr>
          <p:nvPr>
            <p:ph type="ctrTitle"/>
          </p:nvPr>
        </p:nvSpPr>
        <p:spPr>
          <a:xfrm>
            <a:off x="361950" y="1993896"/>
            <a:ext cx="8420100" cy="1411288"/>
          </a:xfrm>
        </p:spPr>
        <p:txBody>
          <a:bodyPr/>
          <a:lstStyle/>
          <a:p>
            <a:pPr eaLnBrk="1" hangingPunct="1"/>
            <a:r>
              <a:rPr lang="en-US" sz="4400" dirty="0" smtClean="0"/>
              <a:t>Systems Research with ARM:</a:t>
            </a:r>
            <a:br>
              <a:rPr lang="en-US" sz="4400" dirty="0" smtClean="0"/>
            </a:br>
            <a:r>
              <a:rPr lang="en-US" sz="4400" dirty="0" smtClean="0"/>
              <a:t>The Architecture for the Digital World</a:t>
            </a:r>
            <a:br>
              <a:rPr lang="en-US" sz="4400" dirty="0" smtClean="0"/>
            </a:br>
            <a:r>
              <a:rPr lang="en-US" sz="6000" b="0" dirty="0" smtClean="0"/>
              <a:t/>
            </a:r>
            <a:br>
              <a:rPr lang="en-US" sz="6000" b="0" dirty="0" smtClean="0"/>
            </a:br>
            <a:endParaRPr lang="en-GB" sz="1900" b="0" dirty="0" smtClean="0"/>
          </a:p>
        </p:txBody>
      </p:sp>
      <p:pic>
        <p:nvPicPr>
          <p:cNvPr id="3077" name="Picture 7" descr="ARM_Corp_rgb-Tag(1).jpg"/>
          <p:cNvPicPr>
            <a:picLocks noChangeAspect="1"/>
          </p:cNvPicPr>
          <p:nvPr/>
        </p:nvPicPr>
        <p:blipFill>
          <a:blip r:embed="rId4" cstate="print"/>
          <a:srcRect/>
          <a:stretch>
            <a:fillRect/>
          </a:stretch>
        </p:blipFill>
        <p:spPr bwMode="auto">
          <a:xfrm>
            <a:off x="3379791" y="361945"/>
            <a:ext cx="2447925" cy="1131888"/>
          </a:xfrm>
          <a:prstGeom prst="rect">
            <a:avLst/>
          </a:prstGeom>
          <a:noFill/>
          <a:ln w="9525">
            <a:noFill/>
            <a:miter lim="800000"/>
            <a:headEnd/>
            <a:tailEnd/>
          </a:ln>
        </p:spPr>
      </p:pic>
      <p:pic>
        <p:nvPicPr>
          <p:cNvPr id="6" name="Picture 35" descr="combined"/>
          <p:cNvPicPr>
            <a:picLocks noChangeAspect="1" noChangeArrowheads="1"/>
          </p:cNvPicPr>
          <p:nvPr/>
        </p:nvPicPr>
        <p:blipFill>
          <a:blip r:embed="rId5" cstate="print"/>
          <a:srcRect/>
          <a:stretch>
            <a:fillRect/>
          </a:stretch>
        </p:blipFill>
        <p:spPr bwMode="auto">
          <a:xfrm>
            <a:off x="0" y="4757738"/>
            <a:ext cx="9144000" cy="2100262"/>
          </a:xfrm>
          <a:prstGeom prst="rect">
            <a:avLst/>
          </a:prstGeom>
          <a:noFill/>
        </p:spPr>
      </p:pic>
      <p:sp>
        <p:nvSpPr>
          <p:cNvPr id="3076" name="Rectangle 5"/>
          <p:cNvSpPr>
            <a:spLocks noGrp="1" noChangeArrowheads="1"/>
          </p:cNvSpPr>
          <p:nvPr>
            <p:ph type="subTitle" idx="1"/>
          </p:nvPr>
        </p:nvSpPr>
        <p:spPr>
          <a:xfrm>
            <a:off x="1616765" y="4609404"/>
            <a:ext cx="6920059" cy="1462212"/>
          </a:xfrm>
        </p:spPr>
        <p:txBody>
          <a:bodyPr/>
          <a:lstStyle/>
          <a:p>
            <a:pPr algn="r" eaLnBrk="1" hangingPunct="1">
              <a:lnSpc>
                <a:spcPct val="80000"/>
              </a:lnSpc>
            </a:pPr>
            <a:r>
              <a:rPr lang="en-US" sz="2000" dirty="0" smtClean="0"/>
              <a:t>Peter Aldworth</a:t>
            </a:r>
          </a:p>
          <a:p>
            <a:pPr algn="r" eaLnBrk="1" hangingPunct="1">
              <a:lnSpc>
                <a:spcPct val="80000"/>
              </a:lnSpc>
            </a:pPr>
            <a:r>
              <a:rPr lang="en-US" sz="2000" dirty="0" smtClean="0"/>
              <a:t>Systems Research</a:t>
            </a:r>
            <a:br>
              <a:rPr lang="en-US" sz="2000" dirty="0" smtClean="0"/>
            </a:br>
            <a:r>
              <a:rPr lang="en-US" sz="2000" dirty="0" smtClean="0"/>
              <a:t>R&amp;D Division</a:t>
            </a:r>
            <a:r>
              <a:rPr lang="en-US" sz="1800" dirty="0" smtClean="0"/>
              <a:t/>
            </a:r>
            <a:br>
              <a:rPr lang="en-US" sz="1800" dirty="0" smtClean="0"/>
            </a:br>
            <a:endParaRPr lang="en-US" sz="1800" dirty="0" smtClean="0"/>
          </a:p>
          <a:p>
            <a:pPr algn="r" eaLnBrk="1" hangingPunct="1">
              <a:lnSpc>
                <a:spcPct val="80000"/>
              </a:lnSpc>
            </a:pPr>
            <a:endParaRPr lang="en-US" sz="1800" dirty="0" smtClean="0"/>
          </a:p>
          <a:p>
            <a:pPr algn="r" eaLnBrk="1" hangingPunct="1">
              <a:lnSpc>
                <a:spcPct val="80000"/>
              </a:lnSpc>
            </a:pPr>
            <a:endParaRPr lang="en-GB" sz="1800" dirty="0" smtClean="0"/>
          </a:p>
        </p:txBody>
      </p:sp>
      <p:sp>
        <p:nvSpPr>
          <p:cNvPr id="7" name="Rectangle 6"/>
          <p:cNvSpPr/>
          <p:nvPr/>
        </p:nvSpPr>
        <p:spPr bwMode="auto">
          <a:xfrm>
            <a:off x="2702859" y="1129552"/>
            <a:ext cx="3415553" cy="322730"/>
          </a:xfrm>
          <a:prstGeom prst="rect">
            <a:avLst/>
          </a:prstGeom>
          <a:solidFill>
            <a:schemeClr val="bg1"/>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pitchFamily="34" charset="0"/>
              <a:ea typeface="MS PGothic" pitchFamily="34" charset="-128"/>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27100" y="1635683"/>
            <a:ext cx="7337425" cy="1411287"/>
          </a:xfrm>
        </p:spPr>
        <p:txBody>
          <a:bodyPr/>
          <a:lstStyle/>
          <a:p>
            <a:r>
              <a:rPr lang="en-US" dirty="0" smtClean="0"/>
              <a:t>Systems Research and Development</a:t>
            </a:r>
            <a:endParaRPr lang="en-US" dirty="0"/>
          </a:p>
        </p:txBody>
      </p:sp>
      <p:pic>
        <p:nvPicPr>
          <p:cNvPr id="6" name="Picture 5"/>
          <p:cNvPicPr>
            <a:picLocks noChangeAspect="1"/>
          </p:cNvPicPr>
          <p:nvPr/>
        </p:nvPicPr>
        <p:blipFill>
          <a:blip r:embed="rId3">
            <a:alphaModFix amt="39000"/>
          </a:blip>
          <a:stretch>
            <a:fillRect/>
          </a:stretch>
        </p:blipFill>
        <p:spPr>
          <a:xfrm>
            <a:off x="2863754" y="3148624"/>
            <a:ext cx="3841912" cy="2128419"/>
          </a:xfrm>
          <a:prstGeom prst="rect">
            <a:avLst/>
          </a:prstGeom>
        </p:spPr>
      </p:pic>
    </p:spTree>
    <p:extLst>
      <p:ext uri="{BB962C8B-B14F-4D97-AF65-F5344CB8AC3E}">
        <p14:creationId xmlns="" xmlns:p14="http://schemas.microsoft.com/office/powerpoint/2010/main" val="6234383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
            </a:r>
            <a:r>
              <a:rPr lang="en-US" dirty="0" smtClean="0"/>
              <a:t>em5</a:t>
            </a:r>
            <a:endParaRPr lang="en-US" dirty="0"/>
          </a:p>
        </p:txBody>
      </p:sp>
      <p:sp>
        <p:nvSpPr>
          <p:cNvPr id="3" name="Text Placeholder 2"/>
          <p:cNvSpPr>
            <a:spLocks noGrp="1"/>
          </p:cNvSpPr>
          <p:nvPr>
            <p:ph sz="half" idx="1"/>
          </p:nvPr>
        </p:nvSpPr>
        <p:spPr>
          <a:xfrm>
            <a:off x="360000" y="864638"/>
            <a:ext cx="4603191" cy="5316309"/>
          </a:xfrm>
        </p:spPr>
        <p:txBody>
          <a:bodyPr>
            <a:noAutofit/>
          </a:bodyPr>
          <a:lstStyle/>
          <a:p>
            <a:r>
              <a:rPr lang="en-US" sz="2200" dirty="0" smtClean="0"/>
              <a:t>A simulation tool set for rapidly exploring new system architectures</a:t>
            </a:r>
          </a:p>
          <a:p>
            <a:pPr lvl="1"/>
            <a:r>
              <a:rPr lang="en-US" sz="1800" dirty="0" smtClean="0"/>
              <a:t>Highly configurable model</a:t>
            </a:r>
          </a:p>
          <a:p>
            <a:pPr lvl="1"/>
            <a:r>
              <a:rPr lang="en-US" sz="1800" dirty="0" smtClean="0"/>
              <a:t>Using real workloads</a:t>
            </a:r>
          </a:p>
          <a:p>
            <a:pPr lvl="1"/>
            <a:endParaRPr lang="en-US" sz="800" dirty="0" smtClean="0"/>
          </a:p>
          <a:p>
            <a:r>
              <a:rPr lang="en-US" sz="2200" dirty="0" smtClean="0"/>
              <a:t>Simulating</a:t>
            </a:r>
            <a:r>
              <a:rPr lang="en-US" sz="2200" b="1" dirty="0" smtClean="0"/>
              <a:t> </a:t>
            </a:r>
            <a:r>
              <a:rPr lang="en-US" sz="2200" dirty="0" smtClean="0">
                <a:solidFill>
                  <a:schemeClr val="tx1"/>
                </a:solidFill>
              </a:rPr>
              <a:t>systems</a:t>
            </a:r>
          </a:p>
          <a:p>
            <a:pPr lvl="1"/>
            <a:r>
              <a:rPr lang="en-US" sz="1800" dirty="0" smtClean="0"/>
              <a:t>Memory and I/O devices</a:t>
            </a:r>
          </a:p>
          <a:p>
            <a:pPr lvl="1"/>
            <a:r>
              <a:rPr lang="en-US" sz="1800" dirty="0" smtClean="0"/>
              <a:t>Full OS, Web browsers</a:t>
            </a:r>
          </a:p>
          <a:p>
            <a:pPr lvl="1"/>
            <a:r>
              <a:rPr lang="en-US" sz="1800" dirty="0" smtClean="0"/>
              <a:t>Clients and servers</a:t>
            </a:r>
          </a:p>
          <a:p>
            <a:pPr lvl="1"/>
            <a:endParaRPr lang="en-US" sz="600" dirty="0" smtClean="0"/>
          </a:p>
          <a:p>
            <a:r>
              <a:rPr lang="en-US" sz="2200" dirty="0" smtClean="0"/>
              <a:t>gem5 supports:</a:t>
            </a:r>
          </a:p>
          <a:p>
            <a:pPr lvl="1"/>
            <a:r>
              <a:rPr lang="en-US" sz="1800" dirty="0" smtClean="0"/>
              <a:t>Two ARM CPU models </a:t>
            </a:r>
          </a:p>
          <a:p>
            <a:pPr lvl="1"/>
            <a:r>
              <a:rPr lang="en-US" sz="1800" dirty="0" smtClean="0"/>
              <a:t>System Platforms – Versatile Express</a:t>
            </a:r>
          </a:p>
          <a:p>
            <a:pPr lvl="1"/>
            <a:r>
              <a:rPr lang="en-US" sz="1800" dirty="0" smtClean="0"/>
              <a:t>OS – Android, Ubuntu</a:t>
            </a:r>
          </a:p>
          <a:p>
            <a:pPr lvl="1"/>
            <a:r>
              <a:rPr lang="en-US" sz="1800" dirty="0"/>
              <a:t>A</a:t>
            </a:r>
            <a:r>
              <a:rPr lang="en-US" sz="1800" dirty="0" smtClean="0"/>
              <a:t>pplications – Smartphone, Server</a:t>
            </a:r>
          </a:p>
        </p:txBody>
      </p:sp>
      <p:pic>
        <p:nvPicPr>
          <p:cNvPr id="7" name="Picture 6" descr="ethernet.jpg"/>
          <p:cNvPicPr>
            <a:picLocks noChangeAspect="1"/>
          </p:cNvPicPr>
          <p:nvPr/>
        </p:nvPicPr>
        <p:blipFill>
          <a:blip r:embed="rId3" cstate="print"/>
          <a:stretch>
            <a:fillRect/>
          </a:stretch>
        </p:blipFill>
        <p:spPr>
          <a:xfrm>
            <a:off x="4616968" y="2596047"/>
            <a:ext cx="1304925" cy="904875"/>
          </a:xfrm>
          <a:prstGeom prst="rect">
            <a:avLst/>
          </a:prstGeom>
        </p:spPr>
      </p:pic>
      <p:pic>
        <p:nvPicPr>
          <p:cNvPr id="8" name="Picture 7" descr="Disc.jpg"/>
          <p:cNvPicPr>
            <a:picLocks noChangeAspect="1"/>
          </p:cNvPicPr>
          <p:nvPr/>
        </p:nvPicPr>
        <p:blipFill>
          <a:blip r:embed="rId4" cstate="print"/>
          <a:stretch>
            <a:fillRect/>
          </a:stretch>
        </p:blipFill>
        <p:spPr>
          <a:xfrm>
            <a:off x="5398515" y="1426569"/>
            <a:ext cx="1162050" cy="933450"/>
          </a:xfrm>
          <a:prstGeom prst="rect">
            <a:avLst/>
          </a:prstGeom>
        </p:spPr>
      </p:pic>
      <p:pic>
        <p:nvPicPr>
          <p:cNvPr id="9" name="Picture 8" descr="memory_netlist.jpg"/>
          <p:cNvPicPr>
            <a:picLocks noChangeAspect="1"/>
          </p:cNvPicPr>
          <p:nvPr/>
        </p:nvPicPr>
        <p:blipFill>
          <a:blip r:embed="rId5" cstate="print">
            <a:extLst>
              <a:ext uri="{BEBA8EAE-BF5A-486C-A8C5-ECC9F3942E4B}">
                <a14:imgProps xmlns="" xmlns:a14="http://schemas.microsoft.com/office/drawing/2010/main">
                  <a14:imgLayer r:embed="rId6">
                    <a14:imgEffect>
                      <a14:backgroundRemoval t="500" b="95500" l="1220" r="84756"/>
                    </a14:imgEffect>
                  </a14:imgLayer>
                </a14:imgProps>
              </a:ext>
            </a:extLst>
          </a:blip>
          <a:stretch>
            <a:fillRect/>
          </a:stretch>
        </p:blipFill>
        <p:spPr>
          <a:xfrm>
            <a:off x="6712207" y="972553"/>
            <a:ext cx="1562100" cy="1905000"/>
          </a:xfrm>
          <a:prstGeom prst="rect">
            <a:avLst/>
          </a:prstGeom>
        </p:spPr>
      </p:pic>
      <p:pic>
        <p:nvPicPr>
          <p:cNvPr id="10" name="Picture 9" descr="amba-memory-c-max.gif"/>
          <p:cNvPicPr>
            <a:picLocks noChangeAspect="1"/>
          </p:cNvPicPr>
          <p:nvPr/>
        </p:nvPicPr>
        <p:blipFill>
          <a:blip r:embed="rId7" cstate="print"/>
          <a:stretch>
            <a:fillRect/>
          </a:stretch>
        </p:blipFill>
        <p:spPr>
          <a:xfrm>
            <a:off x="6029717" y="2129320"/>
            <a:ext cx="1486831" cy="1371602"/>
          </a:xfrm>
          <a:prstGeom prst="rect">
            <a:avLst/>
          </a:prstGeom>
          <a:noFill/>
          <a:ln>
            <a:noFill/>
          </a:ln>
        </p:spPr>
      </p:pic>
      <p:pic>
        <p:nvPicPr>
          <p:cNvPr id="11" name="Picture 10" descr="AMBA-Digital-Highway-small.gif"/>
          <p:cNvPicPr>
            <a:picLocks noChangeAspect="1"/>
          </p:cNvPicPr>
          <p:nvPr/>
        </p:nvPicPr>
        <p:blipFill>
          <a:blip r:embed="rId8" cstate="print"/>
          <a:stretch>
            <a:fillRect/>
          </a:stretch>
        </p:blipFill>
        <p:spPr>
          <a:xfrm>
            <a:off x="7307750" y="3412372"/>
            <a:ext cx="1198179" cy="409279"/>
          </a:xfrm>
          <a:prstGeom prst="rect">
            <a:avLst/>
          </a:prstGeom>
        </p:spPr>
      </p:pic>
      <p:pic>
        <p:nvPicPr>
          <p:cNvPr id="17" name="Picture 16" descr="Linux.jpg"/>
          <p:cNvPicPr>
            <a:picLocks noChangeAspect="1"/>
          </p:cNvPicPr>
          <p:nvPr/>
        </p:nvPicPr>
        <p:blipFill>
          <a:blip r:embed="rId9" cstate="print"/>
          <a:stretch>
            <a:fillRect/>
          </a:stretch>
        </p:blipFill>
        <p:spPr>
          <a:xfrm>
            <a:off x="8050795" y="2448189"/>
            <a:ext cx="578143" cy="682807"/>
          </a:xfrm>
          <a:prstGeom prst="rect">
            <a:avLst/>
          </a:prstGeom>
        </p:spPr>
      </p:pic>
      <p:pic>
        <p:nvPicPr>
          <p:cNvPr id="18" name="Picture 17" descr="m5.png"/>
          <p:cNvPicPr>
            <a:picLocks noChangeAspect="1"/>
          </p:cNvPicPr>
          <p:nvPr/>
        </p:nvPicPr>
        <p:blipFill>
          <a:blip r:embed="rId10" cstate="print"/>
          <a:stretch>
            <a:fillRect/>
          </a:stretch>
        </p:blipFill>
        <p:spPr>
          <a:xfrm>
            <a:off x="5305616" y="3603397"/>
            <a:ext cx="807334" cy="575599"/>
          </a:xfrm>
          <a:prstGeom prst="rect">
            <a:avLst/>
          </a:prstGeom>
        </p:spPr>
      </p:pic>
      <p:pic>
        <p:nvPicPr>
          <p:cNvPr id="5" name="Picture 4"/>
          <p:cNvPicPr>
            <a:picLocks noChangeAspect="1"/>
          </p:cNvPicPr>
          <p:nvPr/>
        </p:nvPicPr>
        <p:blipFill>
          <a:blip r:embed="rId11" cstate="print">
            <a:extLst>
              <a:ext uri="{BEBA8EAE-BF5A-486C-A8C5-ECC9F3942E4B}">
                <a14:imgProps xmlns="" xmlns:a14="http://schemas.microsoft.com/office/drawing/2010/main">
                  <a14:imgLayer r:embed="rId12">
                    <a14:imgEffect>
                      <a14:backgroundRemoval t="2750" b="95500" l="6500" r="93000">
                        <a14:foregroundMark x1="24000" y1="33500" x2="24000" y2="33500"/>
                        <a14:foregroundMark x1="48000" y1="21500" x2="48000" y2="21500"/>
                        <a14:foregroundMark x1="79000" y1="41250" x2="79000" y2="41250"/>
                        <a14:foregroundMark x1="88000" y1="85500" x2="88000" y2="85500"/>
                        <a14:foregroundMark x1="77750" y1="88500" x2="77750" y2="88500"/>
                        <a14:foregroundMark x1="72500" y1="89750" x2="72500" y2="89750"/>
                        <a14:foregroundMark x1="57250" y1="91000" x2="57250" y2="91000"/>
                        <a14:foregroundMark x1="46250" y1="91750" x2="46250" y2="91750"/>
                        <a14:foregroundMark x1="33500" y1="91250" x2="33500" y2="91250"/>
                        <a14:foregroundMark x1="17750" y1="85250" x2="17750" y2="85250"/>
                      </a14:backgroundRemoval>
                    </a14:imgEffect>
                  </a14:imgLayer>
                </a14:imgProps>
              </a:ext>
            </a:extLst>
          </a:blip>
          <a:stretch>
            <a:fillRect/>
          </a:stretch>
        </p:blipFill>
        <p:spPr>
          <a:xfrm>
            <a:off x="6197964" y="3484826"/>
            <a:ext cx="891657" cy="891657"/>
          </a:xfrm>
          <a:prstGeom prst="rect">
            <a:avLst/>
          </a:prstGeom>
        </p:spPr>
      </p:pic>
      <p:pic>
        <p:nvPicPr>
          <p:cNvPr id="4" name="Picture 3" descr="gem5.pdf"/>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5136117" y="3973671"/>
            <a:ext cx="1571551" cy="1704960"/>
          </a:xfrm>
          <a:prstGeom prst="rect">
            <a:avLst/>
          </a:prstGeom>
        </p:spPr>
      </p:pic>
      <p:sp>
        <p:nvSpPr>
          <p:cNvPr id="15" name="Rounded Rectangle 14"/>
          <p:cNvSpPr/>
          <p:nvPr/>
        </p:nvSpPr>
        <p:spPr bwMode="auto">
          <a:xfrm>
            <a:off x="7089621" y="4086540"/>
            <a:ext cx="1684962" cy="1438382"/>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endParaRPr lang="en-US" sz="1200" b="1" smtClean="0">
              <a:solidFill>
                <a:srgbClr val="000000"/>
              </a:solidFill>
              <a:latin typeface="Arial" charset="0"/>
              <a:ea typeface="MS PGothic" pitchFamily="34" charset="-128"/>
            </a:endParaRPr>
          </a:p>
        </p:txBody>
      </p:sp>
      <p:pic>
        <p:nvPicPr>
          <p:cNvPr id="19" name="Picture 18" descr="Screenshot at 2012-02-29 11^%51^%13.png"/>
          <p:cNvPicPr>
            <a:picLocks noChangeAspect="1"/>
          </p:cNvPicPr>
          <p:nvPr/>
        </p:nvPicPr>
        <p:blipFill>
          <a:blip r:embed="rId14"/>
          <a:stretch>
            <a:fillRect/>
          </a:stretch>
        </p:blipFill>
        <p:spPr>
          <a:xfrm>
            <a:off x="7254864" y="4318252"/>
            <a:ext cx="1375880" cy="1073106"/>
          </a:xfrm>
          <a:prstGeom prst="rect">
            <a:avLst/>
          </a:prstGeom>
        </p:spPr>
      </p:pic>
      <p:sp>
        <p:nvSpPr>
          <p:cNvPr id="23" name="Rounded Rectangle 22"/>
          <p:cNvSpPr/>
          <p:nvPr/>
        </p:nvSpPr>
        <p:spPr bwMode="auto">
          <a:xfrm rot="16200000">
            <a:off x="8320808" y="4680731"/>
            <a:ext cx="996594" cy="318499"/>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endParaRPr lang="en-US" sz="1200" b="1" smtClean="0">
              <a:solidFill>
                <a:srgbClr val="000000"/>
              </a:solidFill>
              <a:latin typeface="Arial" charset="0"/>
              <a:ea typeface="MS PGothic" pitchFamily="34" charset="-128"/>
            </a:endParaRPr>
          </a:p>
        </p:txBody>
      </p:sp>
    </p:spTree>
    <p:extLst>
      <p:ext uri="{BB962C8B-B14F-4D97-AF65-F5344CB8AC3E}">
        <p14:creationId xmlns="" xmlns:p14="http://schemas.microsoft.com/office/powerpoint/2010/main" val="249332416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363" y="97680"/>
            <a:ext cx="8280400" cy="958850"/>
          </a:xfrm>
        </p:spPr>
        <p:txBody>
          <a:bodyPr anchor="t"/>
          <a:lstStyle/>
          <a:p>
            <a:r>
              <a:rPr lang="en-US" dirty="0" smtClean="0"/>
              <a:t>Public Gem5 Component Availability</a:t>
            </a:r>
            <a:endParaRPr lang="en-US" dirty="0"/>
          </a:p>
        </p:txBody>
      </p:sp>
      <p:sp>
        <p:nvSpPr>
          <p:cNvPr id="45" name="Rectangle 44"/>
          <p:cNvSpPr/>
          <p:nvPr/>
        </p:nvSpPr>
        <p:spPr bwMode="auto">
          <a:xfrm>
            <a:off x="6149141" y="3337013"/>
            <a:ext cx="2679170" cy="2470674"/>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b"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defTabSz="914400"/>
            <a:r>
              <a:rPr lang="en-US" sz="1200" b="1" dirty="0" smtClean="0">
                <a:solidFill>
                  <a:srgbClr val="000000"/>
                </a:solidFill>
                <a:ea typeface="MS PGothic"/>
                <a:cs typeface="ヒラギノ角ゴ Pro W3" charset="-128"/>
              </a:rPr>
              <a:t>IO components</a:t>
            </a:r>
          </a:p>
        </p:txBody>
      </p:sp>
      <p:sp>
        <p:nvSpPr>
          <p:cNvPr id="46" name="Rectangle 45"/>
          <p:cNvSpPr/>
          <p:nvPr/>
        </p:nvSpPr>
        <p:spPr bwMode="auto">
          <a:xfrm>
            <a:off x="6148164" y="1831021"/>
            <a:ext cx="2704570" cy="1409421"/>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b"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defTabSz="914400"/>
            <a:r>
              <a:rPr lang="en-US" sz="1200" b="1" dirty="0" smtClean="0">
                <a:solidFill>
                  <a:srgbClr val="000000"/>
                </a:solidFill>
                <a:ea typeface="MS PGothic"/>
                <a:cs typeface="ヒラギノ角ゴ Pro W3" charset="-128"/>
              </a:rPr>
              <a:t>Simulation support</a:t>
            </a:r>
          </a:p>
        </p:txBody>
      </p:sp>
      <p:sp>
        <p:nvSpPr>
          <p:cNvPr id="47" name="Rectangle 46"/>
          <p:cNvSpPr/>
          <p:nvPr/>
        </p:nvSpPr>
        <p:spPr bwMode="auto">
          <a:xfrm>
            <a:off x="3628336" y="4418621"/>
            <a:ext cx="2039645" cy="1372132"/>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b"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defTabSz="914400"/>
            <a:r>
              <a:rPr lang="en-US" sz="1200" b="1" dirty="0" smtClean="0">
                <a:solidFill>
                  <a:srgbClr val="000000"/>
                </a:solidFill>
                <a:ea typeface="MS PGothic"/>
                <a:cs typeface="ヒラギノ角ゴ Pro W3" charset="-128"/>
              </a:rPr>
              <a:t>Memory</a:t>
            </a:r>
          </a:p>
        </p:txBody>
      </p:sp>
      <p:sp>
        <p:nvSpPr>
          <p:cNvPr id="48" name="Rectangle 47"/>
          <p:cNvSpPr/>
          <p:nvPr/>
        </p:nvSpPr>
        <p:spPr bwMode="auto">
          <a:xfrm>
            <a:off x="291266" y="1083780"/>
            <a:ext cx="2881312" cy="4706973"/>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b"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defTabSz="914400"/>
            <a:r>
              <a:rPr lang="en-US" sz="1200" b="1" dirty="0" smtClean="0">
                <a:solidFill>
                  <a:srgbClr val="000000"/>
                </a:solidFill>
                <a:ea typeface="MS PGothic"/>
                <a:cs typeface="ヒラギノ角ゴ Pro W3" charset="-128"/>
              </a:rPr>
              <a:t>ARM IP </a:t>
            </a:r>
          </a:p>
        </p:txBody>
      </p:sp>
      <p:sp>
        <p:nvSpPr>
          <p:cNvPr id="49" name="Rectangle 48"/>
          <p:cNvSpPr/>
          <p:nvPr/>
        </p:nvSpPr>
        <p:spPr bwMode="auto">
          <a:xfrm>
            <a:off x="3628336" y="2567176"/>
            <a:ext cx="2039645" cy="1506900"/>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b"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defTabSz="914400"/>
            <a:r>
              <a:rPr lang="en-US" sz="1200" b="1" dirty="0" smtClean="0">
                <a:solidFill>
                  <a:srgbClr val="000000"/>
                </a:solidFill>
                <a:ea typeface="MS PGothic"/>
                <a:cs typeface="ヒラギノ角ゴ Pro W3" charset="-128"/>
              </a:rPr>
              <a:t>Interconnect</a:t>
            </a:r>
          </a:p>
        </p:txBody>
      </p:sp>
      <p:sp>
        <p:nvSpPr>
          <p:cNvPr id="50" name="TextBox 49"/>
          <p:cNvSpPr txBox="1"/>
          <p:nvPr/>
        </p:nvSpPr>
        <p:spPr>
          <a:xfrm>
            <a:off x="3467735" y="1039432"/>
            <a:ext cx="2390246" cy="523220"/>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defTabSz="914400"/>
            <a:r>
              <a:rPr lang="en-US" sz="1400" b="1" dirty="0" smtClean="0">
                <a:solidFill>
                  <a:srgbClr val="000000"/>
                </a:solidFill>
                <a:ea typeface="MS PGothic"/>
                <a:cs typeface="ヒラギノ角ゴ Pro W3" charset="-128"/>
              </a:rPr>
              <a:t>Currently available on</a:t>
            </a:r>
          </a:p>
          <a:p>
            <a:pPr algn="ctr" defTabSz="914400"/>
            <a:r>
              <a:rPr lang="en-US" sz="1400" b="1" dirty="0" smtClean="0">
                <a:solidFill>
                  <a:srgbClr val="000000"/>
                </a:solidFill>
                <a:ea typeface="MS PGothic"/>
                <a:cs typeface="ヒラギノ角ゴ Pro W3" charset="-128"/>
              </a:rPr>
              <a:t>gem5 website</a:t>
            </a:r>
          </a:p>
        </p:txBody>
      </p:sp>
      <p:sp>
        <p:nvSpPr>
          <p:cNvPr id="64" name="Rectangle 63"/>
          <p:cNvSpPr/>
          <p:nvPr/>
        </p:nvSpPr>
        <p:spPr bwMode="auto">
          <a:xfrm>
            <a:off x="387285" y="1177219"/>
            <a:ext cx="2686051" cy="3320084"/>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b"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defTabSz="914400"/>
            <a:r>
              <a:rPr lang="en-US" sz="1200" b="1" dirty="0" smtClean="0">
                <a:solidFill>
                  <a:srgbClr val="000000"/>
                </a:solidFill>
                <a:ea typeface="MS PGothic"/>
                <a:cs typeface="ヒラギノ角ゴ Pro W3" charset="-128"/>
              </a:rPr>
              <a:t>ARM ISA Support</a:t>
            </a:r>
          </a:p>
        </p:txBody>
      </p:sp>
      <p:sp>
        <p:nvSpPr>
          <p:cNvPr id="67" name="Rectangle 66"/>
          <p:cNvSpPr/>
          <p:nvPr/>
        </p:nvSpPr>
        <p:spPr bwMode="auto">
          <a:xfrm>
            <a:off x="754430" y="2882238"/>
            <a:ext cx="1887202" cy="1340533"/>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b"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defTabSz="914400"/>
            <a:r>
              <a:rPr lang="en-US" sz="1200" b="1" dirty="0" smtClean="0">
                <a:solidFill>
                  <a:srgbClr val="000000"/>
                </a:solidFill>
                <a:ea typeface="MS PGothic"/>
                <a:cs typeface="ヒラギノ角ゴ Pro W3" charset="-128"/>
              </a:rPr>
              <a:t>CPU Models</a:t>
            </a:r>
          </a:p>
        </p:txBody>
      </p:sp>
      <p:sp>
        <p:nvSpPr>
          <p:cNvPr id="80" name="Left-Right Arrow 79"/>
          <p:cNvSpPr/>
          <p:nvPr/>
        </p:nvSpPr>
        <p:spPr bwMode="auto">
          <a:xfrm>
            <a:off x="3172578" y="3511520"/>
            <a:ext cx="455758" cy="255304"/>
          </a:xfrm>
          <a:prstGeom prst="leftRightArrow">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softEdge rad="12700"/>
          </a:effectLst>
        </p:spPr>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defTabSz="914400"/>
            <a:endParaRPr lang="en-GB" sz="1400" b="1" smtClean="0">
              <a:solidFill>
                <a:srgbClr val="000000"/>
              </a:solidFill>
              <a:latin typeface="Arial" charset="0"/>
              <a:ea typeface="MS PGothic" pitchFamily="34" charset="-128"/>
              <a:cs typeface="MS PGothic"/>
            </a:endParaRPr>
          </a:p>
        </p:txBody>
      </p:sp>
      <p:sp>
        <p:nvSpPr>
          <p:cNvPr id="81" name="Left-Right Arrow 80"/>
          <p:cNvSpPr/>
          <p:nvPr/>
        </p:nvSpPr>
        <p:spPr bwMode="auto">
          <a:xfrm>
            <a:off x="5670243" y="3506959"/>
            <a:ext cx="478897" cy="255304"/>
          </a:xfrm>
          <a:prstGeom prst="leftRightArrow">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softEdge rad="12700"/>
          </a:effectLst>
        </p:spPr>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defTabSz="914400"/>
            <a:endParaRPr lang="en-GB" sz="1400" b="1" smtClean="0">
              <a:solidFill>
                <a:srgbClr val="000000"/>
              </a:solidFill>
              <a:latin typeface="Arial" charset="0"/>
              <a:ea typeface="MS PGothic" pitchFamily="34" charset="-128"/>
              <a:cs typeface="MS PGothic"/>
            </a:endParaRPr>
          </a:p>
        </p:txBody>
      </p:sp>
      <p:sp>
        <p:nvSpPr>
          <p:cNvPr id="82" name="Left-Right Arrow 81"/>
          <p:cNvSpPr/>
          <p:nvPr/>
        </p:nvSpPr>
        <p:spPr bwMode="auto">
          <a:xfrm rot="5400000">
            <a:off x="4450936" y="2242303"/>
            <a:ext cx="394443" cy="255304"/>
          </a:xfrm>
          <a:prstGeom prst="leftRightArrow">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softEdge rad="12700"/>
          </a:effectLst>
        </p:spPr>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defTabSz="914400"/>
            <a:endParaRPr lang="en-GB" sz="1400" b="1" smtClean="0">
              <a:solidFill>
                <a:srgbClr val="000000"/>
              </a:solidFill>
              <a:latin typeface="Arial" charset="0"/>
              <a:ea typeface="MS PGothic" pitchFamily="34" charset="-128"/>
              <a:cs typeface="MS PGothic"/>
            </a:endParaRPr>
          </a:p>
        </p:txBody>
      </p:sp>
      <p:sp>
        <p:nvSpPr>
          <p:cNvPr id="83" name="Left-Right Arrow 82"/>
          <p:cNvSpPr/>
          <p:nvPr/>
        </p:nvSpPr>
        <p:spPr bwMode="auto">
          <a:xfrm rot="5400000">
            <a:off x="4465085" y="4107899"/>
            <a:ext cx="366146" cy="255304"/>
          </a:xfrm>
          <a:prstGeom prst="leftRightArrow">
            <a:avLst/>
          </a:prstGeom>
          <a:solidFill>
            <a:schemeClr val="bg1">
              <a:lumMod val="95000"/>
            </a:schemeClr>
          </a:solidFill>
          <a:ln w="19050"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softEdge rad="12700"/>
          </a:effectLst>
        </p:spPr>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defTabSz="914400"/>
            <a:endParaRPr lang="en-GB" sz="1400" b="1" smtClean="0">
              <a:solidFill>
                <a:srgbClr val="000000"/>
              </a:solidFill>
              <a:latin typeface="Arial" charset="0"/>
              <a:ea typeface="MS PGothic" pitchFamily="34" charset="-128"/>
              <a:cs typeface="MS PGothic"/>
            </a:endParaRPr>
          </a:p>
        </p:txBody>
      </p:sp>
      <p:sp>
        <p:nvSpPr>
          <p:cNvPr id="84" name="Rectangle 83"/>
          <p:cNvSpPr/>
          <p:nvPr/>
        </p:nvSpPr>
        <p:spPr bwMode="auto">
          <a:xfrm>
            <a:off x="7958569" y="1983051"/>
            <a:ext cx="733425" cy="421885"/>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000" b="1" dirty="0" smtClean="0">
                <a:solidFill>
                  <a:srgbClr val="000000"/>
                </a:solidFill>
                <a:latin typeface="Arial" charset="0"/>
                <a:ea typeface="MS PGothic" pitchFamily="34" charset="-128"/>
              </a:rPr>
              <a:t>Stream</a:t>
            </a:r>
          </a:p>
          <a:p>
            <a:pPr algn="ctr" defTabSz="914400"/>
            <a:r>
              <a:rPr lang="en-US" sz="1000" b="1" dirty="0" smtClean="0">
                <a:solidFill>
                  <a:srgbClr val="000000"/>
                </a:solidFill>
                <a:latin typeface="Arial" charset="0"/>
                <a:ea typeface="MS PGothic" pitchFamily="34" charset="-128"/>
              </a:rPr>
              <a:t>Line</a:t>
            </a:r>
          </a:p>
        </p:txBody>
      </p:sp>
      <p:sp>
        <p:nvSpPr>
          <p:cNvPr id="85" name="Rectangle 84"/>
          <p:cNvSpPr/>
          <p:nvPr/>
        </p:nvSpPr>
        <p:spPr bwMode="auto">
          <a:xfrm>
            <a:off x="6144638" y="1014042"/>
            <a:ext cx="2704570" cy="730100"/>
          </a:xfrm>
          <a:prstGeom prst="rect">
            <a:avLst/>
          </a:prstGeom>
          <a:solidFill>
            <a:schemeClr val="bg1">
              <a:lumMod val="9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b"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defTabSz="914400"/>
            <a:r>
              <a:rPr lang="en-US" sz="1200" b="1" dirty="0" smtClean="0">
                <a:solidFill>
                  <a:srgbClr val="000000"/>
                </a:solidFill>
                <a:ea typeface="MS PGothic"/>
                <a:cs typeface="ヒラギノ角ゴ Pro W3" charset="-128"/>
              </a:rPr>
              <a:t>OS support</a:t>
            </a:r>
          </a:p>
        </p:txBody>
      </p:sp>
      <p:sp>
        <p:nvSpPr>
          <p:cNvPr id="51" name="Rectangle 50"/>
          <p:cNvSpPr/>
          <p:nvPr/>
        </p:nvSpPr>
        <p:spPr bwMode="auto">
          <a:xfrm>
            <a:off x="6510225" y="4075417"/>
            <a:ext cx="733425"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200" b="1" dirty="0" smtClean="0">
                <a:solidFill>
                  <a:srgbClr val="000000"/>
                </a:solidFill>
                <a:latin typeface="Arial" charset="0"/>
                <a:ea typeface="MS PGothic" pitchFamily="34" charset="-128"/>
              </a:rPr>
              <a:t>UART</a:t>
            </a:r>
          </a:p>
        </p:txBody>
      </p:sp>
      <p:sp>
        <p:nvSpPr>
          <p:cNvPr id="52" name="Rectangle 51"/>
          <p:cNvSpPr/>
          <p:nvPr/>
        </p:nvSpPr>
        <p:spPr bwMode="auto">
          <a:xfrm>
            <a:off x="6509134" y="3547725"/>
            <a:ext cx="733425"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200" b="1" dirty="0" smtClean="0">
                <a:solidFill>
                  <a:srgbClr val="000000"/>
                </a:solidFill>
                <a:latin typeface="Arial" charset="0"/>
                <a:ea typeface="MS PGothic" pitchFamily="34" charset="-128"/>
              </a:rPr>
              <a:t>LCD</a:t>
            </a:r>
          </a:p>
        </p:txBody>
      </p:sp>
      <p:sp>
        <p:nvSpPr>
          <p:cNvPr id="53" name="Rectangle 52"/>
          <p:cNvSpPr/>
          <p:nvPr/>
        </p:nvSpPr>
        <p:spPr bwMode="auto">
          <a:xfrm>
            <a:off x="7689260" y="5109687"/>
            <a:ext cx="733425"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200" b="1" dirty="0" smtClean="0">
                <a:solidFill>
                  <a:srgbClr val="000000"/>
                </a:solidFill>
                <a:latin typeface="Arial" charset="0"/>
                <a:ea typeface="MS PGothic" pitchFamily="34" charset="-128"/>
              </a:rPr>
              <a:t>Ethernet</a:t>
            </a:r>
          </a:p>
        </p:txBody>
      </p:sp>
      <p:sp>
        <p:nvSpPr>
          <p:cNvPr id="54" name="Rectangle 53"/>
          <p:cNvSpPr/>
          <p:nvPr/>
        </p:nvSpPr>
        <p:spPr bwMode="auto">
          <a:xfrm>
            <a:off x="7689260" y="4592552"/>
            <a:ext cx="733425"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200" b="1" dirty="0" smtClean="0">
                <a:solidFill>
                  <a:srgbClr val="000000"/>
                </a:solidFill>
                <a:latin typeface="Arial" charset="0"/>
                <a:ea typeface="MS PGothic" pitchFamily="34" charset="-128"/>
              </a:rPr>
              <a:t>PCIe</a:t>
            </a:r>
          </a:p>
        </p:txBody>
      </p:sp>
      <p:sp>
        <p:nvSpPr>
          <p:cNvPr id="55" name="Rectangle 54"/>
          <p:cNvSpPr/>
          <p:nvPr/>
        </p:nvSpPr>
        <p:spPr bwMode="auto">
          <a:xfrm>
            <a:off x="7696636" y="3558282"/>
            <a:ext cx="733425"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200" b="1" dirty="0" smtClean="0">
                <a:solidFill>
                  <a:srgbClr val="000000"/>
                </a:solidFill>
                <a:latin typeface="Arial" charset="0"/>
                <a:ea typeface="MS PGothic" pitchFamily="34" charset="-128"/>
              </a:rPr>
              <a:t>DMA</a:t>
            </a:r>
          </a:p>
        </p:txBody>
      </p:sp>
      <p:sp>
        <p:nvSpPr>
          <p:cNvPr id="60" name="Rectangle 59"/>
          <p:cNvSpPr/>
          <p:nvPr/>
        </p:nvSpPr>
        <p:spPr bwMode="auto">
          <a:xfrm>
            <a:off x="7689260" y="4052477"/>
            <a:ext cx="733425"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200" b="1" dirty="0" smtClean="0">
                <a:solidFill>
                  <a:srgbClr val="000000"/>
                </a:solidFill>
                <a:latin typeface="Arial" charset="0"/>
                <a:ea typeface="MS PGothic" pitchFamily="34" charset="-128"/>
              </a:rPr>
              <a:t>USB</a:t>
            </a:r>
          </a:p>
        </p:txBody>
      </p:sp>
      <p:sp>
        <p:nvSpPr>
          <p:cNvPr id="65" name="Rectangle 64"/>
          <p:cNvSpPr/>
          <p:nvPr/>
        </p:nvSpPr>
        <p:spPr bwMode="auto">
          <a:xfrm>
            <a:off x="920672" y="1247305"/>
            <a:ext cx="733425"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200" b="1" dirty="0" smtClean="0">
                <a:solidFill>
                  <a:srgbClr val="000000"/>
                </a:solidFill>
                <a:latin typeface="Arial" charset="0"/>
                <a:ea typeface="MS PGothic" pitchFamily="34" charset="-128"/>
              </a:rPr>
              <a:t>ARMv7a</a:t>
            </a:r>
          </a:p>
        </p:txBody>
      </p:sp>
      <p:sp>
        <p:nvSpPr>
          <p:cNvPr id="66" name="Rectangle 65"/>
          <p:cNvSpPr/>
          <p:nvPr/>
        </p:nvSpPr>
        <p:spPr bwMode="auto">
          <a:xfrm>
            <a:off x="495089" y="4623121"/>
            <a:ext cx="733425"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200" b="1" dirty="0" smtClean="0">
                <a:solidFill>
                  <a:srgbClr val="000000"/>
                </a:solidFill>
                <a:latin typeface="Arial" charset="0"/>
                <a:ea typeface="MS PGothic" pitchFamily="34" charset="-128"/>
              </a:rPr>
              <a:t>GIC, RTC </a:t>
            </a:r>
          </a:p>
          <a:p>
            <a:pPr algn="ctr" defTabSz="914400"/>
            <a:r>
              <a:rPr lang="en-US" sz="1200" b="1" dirty="0" smtClean="0">
                <a:solidFill>
                  <a:srgbClr val="000000"/>
                </a:solidFill>
                <a:latin typeface="Arial" charset="0"/>
                <a:ea typeface="MS PGothic" pitchFamily="34" charset="-128"/>
              </a:rPr>
              <a:t>Timer</a:t>
            </a:r>
          </a:p>
        </p:txBody>
      </p:sp>
      <p:sp>
        <p:nvSpPr>
          <p:cNvPr id="68" name="Rectangle 67"/>
          <p:cNvSpPr/>
          <p:nvPr/>
        </p:nvSpPr>
        <p:spPr bwMode="auto">
          <a:xfrm>
            <a:off x="897711" y="2991248"/>
            <a:ext cx="733425"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200" b="1" dirty="0" smtClean="0">
                <a:solidFill>
                  <a:srgbClr val="000000"/>
                </a:solidFill>
                <a:latin typeface="Arial" charset="0"/>
                <a:ea typeface="MS PGothic" pitchFamily="34" charset="-128"/>
              </a:rPr>
              <a:t>Atomic</a:t>
            </a:r>
          </a:p>
        </p:txBody>
      </p:sp>
      <p:sp>
        <p:nvSpPr>
          <p:cNvPr id="69" name="Rectangle 68"/>
          <p:cNvSpPr/>
          <p:nvPr/>
        </p:nvSpPr>
        <p:spPr bwMode="auto">
          <a:xfrm>
            <a:off x="1726386" y="2991248"/>
            <a:ext cx="733425"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200" b="1" dirty="0" smtClean="0">
                <a:solidFill>
                  <a:srgbClr val="000000"/>
                </a:solidFill>
                <a:latin typeface="Arial" charset="0"/>
                <a:ea typeface="MS PGothic" pitchFamily="34" charset="-128"/>
              </a:rPr>
              <a:t>Timing</a:t>
            </a:r>
          </a:p>
        </p:txBody>
      </p:sp>
      <p:sp>
        <p:nvSpPr>
          <p:cNvPr id="73" name="Rectangle 72"/>
          <p:cNvSpPr/>
          <p:nvPr/>
        </p:nvSpPr>
        <p:spPr bwMode="auto">
          <a:xfrm>
            <a:off x="930928" y="3529868"/>
            <a:ext cx="733425"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200" b="1" dirty="0" smtClean="0">
                <a:solidFill>
                  <a:srgbClr val="000000"/>
                </a:solidFill>
                <a:latin typeface="Arial" charset="0"/>
                <a:ea typeface="MS PGothic" pitchFamily="34" charset="-128"/>
              </a:rPr>
              <a:t>Out of</a:t>
            </a:r>
          </a:p>
          <a:p>
            <a:pPr algn="ctr" defTabSz="914400"/>
            <a:r>
              <a:rPr lang="en-US" sz="1200" b="1" dirty="0" smtClean="0">
                <a:solidFill>
                  <a:srgbClr val="000000"/>
                </a:solidFill>
                <a:latin typeface="Arial" charset="0"/>
                <a:ea typeface="MS PGothic" pitchFamily="34" charset="-128"/>
              </a:rPr>
              <a:t>Order</a:t>
            </a:r>
          </a:p>
        </p:txBody>
      </p:sp>
      <p:sp>
        <p:nvSpPr>
          <p:cNvPr id="74" name="Rectangle 73"/>
          <p:cNvSpPr/>
          <p:nvPr/>
        </p:nvSpPr>
        <p:spPr bwMode="auto">
          <a:xfrm>
            <a:off x="1356329" y="4623121"/>
            <a:ext cx="733425"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200" b="1" dirty="0" smtClean="0">
                <a:solidFill>
                  <a:srgbClr val="000000"/>
                </a:solidFill>
                <a:latin typeface="Arial" charset="0"/>
                <a:ea typeface="MS PGothic" pitchFamily="34" charset="-128"/>
              </a:rPr>
              <a:t>L1-L3 $</a:t>
            </a:r>
          </a:p>
        </p:txBody>
      </p:sp>
      <p:sp>
        <p:nvSpPr>
          <p:cNvPr id="75" name="Rectangle 74"/>
          <p:cNvSpPr/>
          <p:nvPr/>
        </p:nvSpPr>
        <p:spPr bwMode="auto">
          <a:xfrm>
            <a:off x="2209590" y="4623121"/>
            <a:ext cx="733425"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200" b="1" dirty="0" smtClean="0">
                <a:solidFill>
                  <a:srgbClr val="000000"/>
                </a:solidFill>
                <a:latin typeface="Arial" charset="0"/>
                <a:ea typeface="MS PGothic" pitchFamily="34" charset="-128"/>
              </a:rPr>
              <a:t>SCU</a:t>
            </a:r>
          </a:p>
        </p:txBody>
      </p:sp>
      <p:sp>
        <p:nvSpPr>
          <p:cNvPr id="76" name="Rectangle 75"/>
          <p:cNvSpPr/>
          <p:nvPr/>
        </p:nvSpPr>
        <p:spPr bwMode="auto">
          <a:xfrm>
            <a:off x="3823600" y="4580975"/>
            <a:ext cx="733425"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200" b="1" dirty="0" smtClean="0">
                <a:solidFill>
                  <a:srgbClr val="000000"/>
                </a:solidFill>
                <a:latin typeface="Arial" charset="0"/>
                <a:ea typeface="MS PGothic" pitchFamily="34" charset="-128"/>
              </a:rPr>
              <a:t>Flash</a:t>
            </a:r>
          </a:p>
        </p:txBody>
      </p:sp>
      <p:sp>
        <p:nvSpPr>
          <p:cNvPr id="77" name="Rectangle 76"/>
          <p:cNvSpPr/>
          <p:nvPr/>
        </p:nvSpPr>
        <p:spPr bwMode="auto">
          <a:xfrm>
            <a:off x="4703677" y="4580975"/>
            <a:ext cx="733425"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200" b="1" dirty="0" smtClean="0">
                <a:solidFill>
                  <a:srgbClr val="000000"/>
                </a:solidFill>
                <a:latin typeface="Arial" charset="0"/>
                <a:ea typeface="MS PGothic" pitchFamily="34" charset="-128"/>
              </a:rPr>
              <a:t>DRAM</a:t>
            </a:r>
          </a:p>
        </p:txBody>
      </p:sp>
      <p:sp>
        <p:nvSpPr>
          <p:cNvPr id="78" name="Rectangle 77"/>
          <p:cNvSpPr/>
          <p:nvPr/>
        </p:nvSpPr>
        <p:spPr bwMode="auto">
          <a:xfrm>
            <a:off x="4279544" y="2726530"/>
            <a:ext cx="733425"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200" b="1" dirty="0" smtClean="0">
                <a:solidFill>
                  <a:srgbClr val="000000"/>
                </a:solidFill>
                <a:latin typeface="Arial" charset="0"/>
                <a:ea typeface="MS PGothic" pitchFamily="34" charset="-128"/>
              </a:rPr>
              <a:t>Bridges</a:t>
            </a:r>
          </a:p>
        </p:txBody>
      </p:sp>
      <p:sp>
        <p:nvSpPr>
          <p:cNvPr id="86" name="Rectangle 85"/>
          <p:cNvSpPr/>
          <p:nvPr/>
        </p:nvSpPr>
        <p:spPr bwMode="auto">
          <a:xfrm>
            <a:off x="6589296" y="1083780"/>
            <a:ext cx="545603"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000" b="1" dirty="0" smtClean="0">
                <a:solidFill>
                  <a:srgbClr val="000000"/>
                </a:solidFill>
                <a:latin typeface="Arial" charset="0"/>
                <a:ea typeface="MS PGothic" pitchFamily="34" charset="-128"/>
              </a:rPr>
              <a:t>Ubuntu</a:t>
            </a:r>
          </a:p>
        </p:txBody>
      </p:sp>
      <p:sp>
        <p:nvSpPr>
          <p:cNvPr id="87" name="Rectangle 86"/>
          <p:cNvSpPr/>
          <p:nvPr/>
        </p:nvSpPr>
        <p:spPr bwMode="auto">
          <a:xfrm>
            <a:off x="7230136" y="1083780"/>
            <a:ext cx="545603"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000" b="1" dirty="0" smtClean="0">
                <a:solidFill>
                  <a:srgbClr val="000000"/>
                </a:solidFill>
                <a:latin typeface="Arial" charset="0"/>
                <a:ea typeface="MS PGothic" pitchFamily="34" charset="-128"/>
              </a:rPr>
              <a:t>Android</a:t>
            </a:r>
          </a:p>
        </p:txBody>
      </p:sp>
      <p:sp>
        <p:nvSpPr>
          <p:cNvPr id="88" name="Rectangle 87"/>
          <p:cNvSpPr/>
          <p:nvPr/>
        </p:nvSpPr>
        <p:spPr bwMode="auto">
          <a:xfrm>
            <a:off x="1107449" y="1793447"/>
            <a:ext cx="587134"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200" b="1" dirty="0" smtClean="0">
                <a:solidFill>
                  <a:srgbClr val="000000"/>
                </a:solidFill>
                <a:latin typeface="Arial" charset="0"/>
                <a:ea typeface="MS PGothic" pitchFamily="34" charset="-128"/>
              </a:rPr>
              <a:t>THUMB</a:t>
            </a:r>
          </a:p>
        </p:txBody>
      </p:sp>
      <p:sp>
        <p:nvSpPr>
          <p:cNvPr id="89" name="Rectangle 88"/>
          <p:cNvSpPr/>
          <p:nvPr/>
        </p:nvSpPr>
        <p:spPr bwMode="auto">
          <a:xfrm>
            <a:off x="1754082" y="1793447"/>
            <a:ext cx="587133"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defTabSz="914400"/>
            <a:r>
              <a:rPr lang="en-US" sz="1200" b="1" dirty="0" smtClean="0">
                <a:solidFill>
                  <a:srgbClr val="000000"/>
                </a:solidFill>
                <a:latin typeface="Arial" charset="0"/>
                <a:ea typeface="MS PGothic" pitchFamily="34" charset="-128"/>
              </a:rPr>
              <a:t>VFPv3</a:t>
            </a:r>
          </a:p>
        </p:txBody>
      </p:sp>
      <p:sp>
        <p:nvSpPr>
          <p:cNvPr id="90" name="Rectangle 89"/>
          <p:cNvSpPr/>
          <p:nvPr/>
        </p:nvSpPr>
        <p:spPr bwMode="auto">
          <a:xfrm>
            <a:off x="460816" y="1793447"/>
            <a:ext cx="587134"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defTabSz="914400"/>
            <a:r>
              <a:rPr lang="en-US" sz="1200" b="1" dirty="0" smtClean="0">
                <a:solidFill>
                  <a:srgbClr val="000000"/>
                </a:solidFill>
                <a:latin typeface="Arial" charset="0"/>
                <a:ea typeface="MS PGothic" pitchFamily="34" charset="-128"/>
              </a:rPr>
              <a:t>NEON</a:t>
            </a:r>
          </a:p>
        </p:txBody>
      </p:sp>
      <p:sp>
        <p:nvSpPr>
          <p:cNvPr id="91" name="Rectangle 90"/>
          <p:cNvSpPr/>
          <p:nvPr/>
        </p:nvSpPr>
        <p:spPr bwMode="auto">
          <a:xfrm>
            <a:off x="2400714" y="1793447"/>
            <a:ext cx="599063"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defTabSz="914400"/>
            <a:r>
              <a:rPr lang="en-US" sz="1200" b="1" dirty="0" smtClean="0">
                <a:solidFill>
                  <a:srgbClr val="000000"/>
                </a:solidFill>
                <a:latin typeface="Arial" charset="0"/>
                <a:ea typeface="MS PGothic" pitchFamily="34" charset="-128"/>
              </a:rPr>
              <a:t>INT</a:t>
            </a:r>
          </a:p>
          <a:p>
            <a:pPr defTabSz="914400"/>
            <a:r>
              <a:rPr lang="en-US" sz="1200" b="1" dirty="0" smtClean="0">
                <a:solidFill>
                  <a:srgbClr val="000000"/>
                </a:solidFill>
                <a:latin typeface="Arial" charset="0"/>
                <a:ea typeface="MS PGothic" pitchFamily="34" charset="-128"/>
              </a:rPr>
              <a:t>EXCP</a:t>
            </a:r>
          </a:p>
        </p:txBody>
      </p:sp>
      <p:grpSp>
        <p:nvGrpSpPr>
          <p:cNvPr id="92" name="Group 91"/>
          <p:cNvGrpSpPr/>
          <p:nvPr/>
        </p:nvGrpSpPr>
        <p:grpSpPr>
          <a:xfrm>
            <a:off x="5383402" y="6129144"/>
            <a:ext cx="1560968" cy="421885"/>
            <a:chOff x="5613400" y="179248"/>
            <a:chExt cx="1560968" cy="421885"/>
          </a:xfrm>
        </p:grpSpPr>
        <p:sp>
          <p:nvSpPr>
            <p:cNvPr id="99" name="Rectangle 98"/>
            <p:cNvSpPr/>
            <p:nvPr/>
          </p:nvSpPr>
          <p:spPr bwMode="auto">
            <a:xfrm>
              <a:off x="5613400" y="179248"/>
              <a:ext cx="733425" cy="42188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200" b="1" dirty="0" smtClean="0">
                  <a:solidFill>
                    <a:srgbClr val="000000"/>
                  </a:solidFill>
                  <a:latin typeface="Arial" charset="0"/>
                  <a:ea typeface="MS PGothic" pitchFamily="34" charset="-128"/>
                </a:rPr>
                <a:t>Done</a:t>
              </a:r>
            </a:p>
          </p:txBody>
        </p:sp>
        <p:sp>
          <p:nvSpPr>
            <p:cNvPr id="100" name="Rectangle 99"/>
            <p:cNvSpPr/>
            <p:nvPr/>
          </p:nvSpPr>
          <p:spPr bwMode="auto">
            <a:xfrm>
              <a:off x="6440943" y="179248"/>
              <a:ext cx="733425" cy="421885"/>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200" b="1" dirty="0" smtClean="0">
                  <a:solidFill>
                    <a:srgbClr val="000000"/>
                  </a:solidFill>
                  <a:latin typeface="Arial" charset="0"/>
                  <a:ea typeface="MS PGothic" pitchFamily="34" charset="-128"/>
                </a:rPr>
                <a:t>Planned</a:t>
              </a:r>
            </a:p>
          </p:txBody>
        </p:sp>
      </p:grpSp>
      <p:sp>
        <p:nvSpPr>
          <p:cNvPr id="94" name="Rectangle 93"/>
          <p:cNvSpPr/>
          <p:nvPr/>
        </p:nvSpPr>
        <p:spPr bwMode="auto">
          <a:xfrm>
            <a:off x="6318576" y="1970655"/>
            <a:ext cx="733425" cy="421885"/>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000" b="1" dirty="0" smtClean="0">
                <a:solidFill>
                  <a:srgbClr val="000000"/>
                </a:solidFill>
                <a:latin typeface="Arial" charset="0"/>
                <a:ea typeface="MS PGothic" pitchFamily="34" charset="-128"/>
              </a:rPr>
              <a:t>Traffic</a:t>
            </a:r>
          </a:p>
          <a:p>
            <a:pPr algn="ctr" defTabSz="914400"/>
            <a:r>
              <a:rPr lang="en-US" sz="1000" b="1" dirty="0" smtClean="0">
                <a:solidFill>
                  <a:srgbClr val="000000"/>
                </a:solidFill>
                <a:latin typeface="Arial" charset="0"/>
                <a:ea typeface="MS PGothic" pitchFamily="34" charset="-128"/>
              </a:rPr>
              <a:t>Gen</a:t>
            </a:r>
          </a:p>
        </p:txBody>
      </p:sp>
      <p:sp>
        <p:nvSpPr>
          <p:cNvPr id="95" name="Rectangle 94"/>
          <p:cNvSpPr/>
          <p:nvPr/>
        </p:nvSpPr>
        <p:spPr bwMode="auto">
          <a:xfrm>
            <a:off x="7136964" y="1970655"/>
            <a:ext cx="733425" cy="421885"/>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algn="l" defTabSz="457200" rtl="0" fontAlgn="base">
              <a:spcBef>
                <a:spcPct val="0"/>
              </a:spcBef>
              <a:spcAft>
                <a:spcPct val="0"/>
              </a:spcAft>
              <a:defRPr kern="1200">
                <a:solidFill>
                  <a:schemeClr val="dk1"/>
                </a:solidFill>
                <a:latin typeface="+mn-lt"/>
                <a:ea typeface="+mn-ea"/>
                <a:cs typeface="+mn-cs"/>
              </a:defRPr>
            </a:lvl1pPr>
            <a:lvl2pPr marL="457200" algn="l" defTabSz="457200" rtl="0" fontAlgn="base">
              <a:spcBef>
                <a:spcPct val="0"/>
              </a:spcBef>
              <a:spcAft>
                <a:spcPct val="0"/>
              </a:spcAft>
              <a:defRPr kern="1200">
                <a:solidFill>
                  <a:schemeClr val="dk1"/>
                </a:solidFill>
                <a:latin typeface="+mn-lt"/>
                <a:ea typeface="+mn-ea"/>
                <a:cs typeface="+mn-cs"/>
              </a:defRPr>
            </a:lvl2pPr>
            <a:lvl3pPr marL="914400" algn="l" defTabSz="457200" rtl="0" fontAlgn="base">
              <a:spcBef>
                <a:spcPct val="0"/>
              </a:spcBef>
              <a:spcAft>
                <a:spcPct val="0"/>
              </a:spcAft>
              <a:defRPr kern="1200">
                <a:solidFill>
                  <a:schemeClr val="dk1"/>
                </a:solidFill>
                <a:latin typeface="+mn-lt"/>
                <a:ea typeface="+mn-ea"/>
                <a:cs typeface="+mn-cs"/>
              </a:defRPr>
            </a:lvl3pPr>
            <a:lvl4pPr marL="1371600" algn="l" defTabSz="457200" rtl="0" fontAlgn="base">
              <a:spcBef>
                <a:spcPct val="0"/>
              </a:spcBef>
              <a:spcAft>
                <a:spcPct val="0"/>
              </a:spcAft>
              <a:defRPr kern="1200">
                <a:solidFill>
                  <a:schemeClr val="dk1"/>
                </a:solidFill>
                <a:latin typeface="+mn-lt"/>
                <a:ea typeface="+mn-ea"/>
                <a:cs typeface="+mn-cs"/>
              </a:defRPr>
            </a:lvl4pPr>
            <a:lvl5pPr marL="1828800" algn="l" defTabSz="457200"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defTabSz="914400"/>
            <a:r>
              <a:rPr lang="en-US" sz="1000" b="1" dirty="0" smtClean="0">
                <a:solidFill>
                  <a:srgbClr val="000000"/>
                </a:solidFill>
                <a:latin typeface="Arial" charset="0"/>
                <a:ea typeface="MS PGothic" pitchFamily="34" charset="-128"/>
              </a:rPr>
              <a:t>Traffic</a:t>
            </a:r>
          </a:p>
          <a:p>
            <a:pPr algn="ctr" defTabSz="914400"/>
            <a:r>
              <a:rPr lang="en-US" sz="1000" b="1" dirty="0" smtClean="0">
                <a:solidFill>
                  <a:srgbClr val="000000"/>
                </a:solidFill>
                <a:latin typeface="Arial" charset="0"/>
                <a:ea typeface="MS PGothic" pitchFamily="34" charset="-128"/>
              </a:rPr>
              <a:t>Monitor</a:t>
            </a:r>
          </a:p>
        </p:txBody>
      </p:sp>
    </p:spTree>
    <p:extLst>
      <p:ext uri="{BB962C8B-B14F-4D97-AF65-F5344CB8AC3E}">
        <p14:creationId xmlns="" xmlns:p14="http://schemas.microsoft.com/office/powerpoint/2010/main" val="124335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ubuntu.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28938" y="1250947"/>
            <a:ext cx="3771792" cy="2828844"/>
          </a:xfrm>
          <a:prstGeom prst="rect">
            <a:avLst/>
          </a:prstGeom>
        </p:spPr>
      </p:pic>
      <p:sp>
        <p:nvSpPr>
          <p:cNvPr id="2" name="Title 1"/>
          <p:cNvSpPr>
            <a:spLocks noGrp="1"/>
          </p:cNvSpPr>
          <p:nvPr>
            <p:ph type="title"/>
          </p:nvPr>
        </p:nvSpPr>
        <p:spPr/>
        <p:txBody>
          <a:bodyPr/>
          <a:lstStyle/>
          <a:p>
            <a:r>
              <a:rPr lang="en-US" dirty="0" smtClean="0"/>
              <a:t>OS Support on Gem5</a:t>
            </a:r>
            <a:endParaRPr lang="en-US" dirty="0"/>
          </a:p>
        </p:txBody>
      </p:sp>
      <p:sp>
        <p:nvSpPr>
          <p:cNvPr id="3" name="Content Placeholder 2"/>
          <p:cNvSpPr>
            <a:spLocks noGrp="1"/>
          </p:cNvSpPr>
          <p:nvPr>
            <p:ph sz="half" idx="1"/>
          </p:nvPr>
        </p:nvSpPr>
        <p:spPr>
          <a:xfrm>
            <a:off x="360000" y="903205"/>
            <a:ext cx="8280000" cy="4389120"/>
          </a:xfrm>
        </p:spPr>
        <p:txBody>
          <a:bodyPr/>
          <a:lstStyle/>
          <a:p>
            <a:pPr marL="0" indent="0">
              <a:buNone/>
            </a:pPr>
            <a:r>
              <a:rPr lang="en-US" sz="2000" b="1" dirty="0" smtClean="0"/>
              <a:t>Ubuntu 12.04</a:t>
            </a:r>
            <a:endParaRPr lang="en-US" sz="1200" b="1" dirty="0" smtClean="0"/>
          </a:p>
        </p:txBody>
      </p:sp>
      <p:sp>
        <p:nvSpPr>
          <p:cNvPr id="4" name="Content Placeholder 3"/>
          <p:cNvSpPr>
            <a:spLocks noGrp="1"/>
          </p:cNvSpPr>
          <p:nvPr>
            <p:ph sz="half" idx="4294967295"/>
          </p:nvPr>
        </p:nvSpPr>
        <p:spPr>
          <a:xfrm>
            <a:off x="4832350" y="903286"/>
            <a:ext cx="4311650" cy="4973638"/>
          </a:xfrm>
        </p:spPr>
        <p:txBody>
          <a:bodyPr/>
          <a:lstStyle/>
          <a:p>
            <a:pPr marL="0" indent="0">
              <a:buNone/>
            </a:pPr>
            <a:r>
              <a:rPr lang="en-US" sz="2000" b="1" dirty="0" smtClean="0"/>
              <a:t>Android Jellybean</a:t>
            </a:r>
          </a:p>
        </p:txBody>
      </p:sp>
      <p:pic>
        <p:nvPicPr>
          <p:cNvPr id="8" name="out4fps.wmv">
            <a:hlinkClick r:id="" action="ppaction://media"/>
          </p:cNvPr>
          <p:cNvPicPr>
            <a:picLocks noChangeAspect="1"/>
          </p:cNvPicPr>
          <p:nvPr>
            <a:videoFile r:link="rId1"/>
            <p:extLst>
              <p:ext uri="{DAA4B4D4-6D71-4841-9C94-3DE7FCFB9230}">
                <p14:media xmlns="" xmlns:p14="http://schemas.microsoft.com/office/powerpoint/2010/main" r:embed="rId5"/>
              </p:ext>
            </p:extLst>
          </p:nvPr>
        </p:nvPicPr>
        <p:blipFill>
          <a:blip r:embed="rId6"/>
          <a:stretch>
            <a:fillRect/>
          </a:stretch>
        </p:blipFill>
        <p:spPr>
          <a:xfrm>
            <a:off x="4744850" y="1250947"/>
            <a:ext cx="3771792" cy="2828844"/>
          </a:xfrm>
          <a:prstGeom prst="rect">
            <a:avLst/>
          </a:prstGeom>
        </p:spPr>
      </p:pic>
      <p:sp>
        <p:nvSpPr>
          <p:cNvPr id="10" name="Content Placeholder 2"/>
          <p:cNvSpPr txBox="1">
            <a:spLocks/>
          </p:cNvSpPr>
          <p:nvPr/>
        </p:nvSpPr>
        <p:spPr bwMode="auto">
          <a:xfrm>
            <a:off x="360000" y="4269151"/>
            <a:ext cx="8156642" cy="1695421"/>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265113" indent="-265113" algn="l" rtl="0" eaLnBrk="0" fontAlgn="base" hangingPunct="0">
              <a:spcBef>
                <a:spcPts val="250"/>
              </a:spcBef>
              <a:spcAft>
                <a:spcPct val="0"/>
              </a:spcAft>
              <a:buClr>
                <a:schemeClr val="accent1"/>
              </a:buClr>
              <a:buSzPct val="120000"/>
              <a:buFont typeface="Wingdings" pitchFamily="2" charset="2"/>
              <a:buChar char="§"/>
              <a:defRPr sz="2400" kern="1200">
                <a:solidFill>
                  <a:schemeClr val="tx1"/>
                </a:solidFill>
                <a:latin typeface="Gill Sans MT"/>
                <a:ea typeface="Gill Sans MT" pitchFamily="34" charset="0"/>
                <a:cs typeface="Gill Sans MT"/>
              </a:defRPr>
            </a:lvl1pPr>
            <a:lvl2pPr marL="803275" indent="-265113" algn="l" rtl="0" eaLnBrk="0" fontAlgn="base" hangingPunct="0">
              <a:spcBef>
                <a:spcPts val="250"/>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2pPr>
            <a:lvl3pPr marL="803275" indent="-265113" algn="l" rtl="0" eaLnBrk="0" fontAlgn="base" hangingPunct="0">
              <a:spcBef>
                <a:spcPts val="250"/>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3pPr>
            <a:lvl4pPr marL="803275" indent="-265113" algn="l" rtl="0" eaLnBrk="0" fontAlgn="base" hangingPunct="0">
              <a:spcBef>
                <a:spcPts val="225"/>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4pPr>
            <a:lvl5pPr marL="1097280" indent="-265113" algn="l" rtl="0" eaLnBrk="0" fontAlgn="base" hangingPunct="0">
              <a:spcBef>
                <a:spcPts val="250"/>
              </a:spcBef>
              <a:spcAft>
                <a:spcPct val="0"/>
              </a:spcAft>
              <a:buClr>
                <a:schemeClr val="accent1"/>
              </a:buClr>
              <a:buSzPct val="120000"/>
              <a:buFont typeface="Wingdings" pitchFamily="2" charset="2"/>
              <a:buChar char="§"/>
              <a:defRPr sz="2000" kern="1200">
                <a:solidFill>
                  <a:schemeClr val="tx1"/>
                </a:solidFill>
                <a:latin typeface="Gill Sans MT"/>
                <a:ea typeface="Gill Sans MT" pitchFamily="34" charset="0"/>
                <a:cs typeface="Gill Sans MT"/>
              </a:defRPr>
            </a:lvl5pPr>
            <a:lvl6pPr marL="1307592" indent="0" algn="l" rtl="0" eaLnBrk="1" latinLnBrk="0" hangingPunct="1">
              <a:spcBef>
                <a:spcPts val="250"/>
              </a:spcBef>
              <a:buClr>
                <a:schemeClr val="accent3">
                  <a:tint val="85000"/>
                  <a:satMod val="275000"/>
                </a:schemeClr>
              </a:buClr>
              <a:buSzPct val="100000"/>
              <a:buFont typeface="Verdana"/>
              <a:buNone/>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lstStyle>
          <a:p>
            <a:r>
              <a:rPr lang="en-US" sz="2800" b="0" dirty="0" smtClean="0"/>
              <a:t>Full software stacks</a:t>
            </a:r>
          </a:p>
          <a:p>
            <a:pPr lvl="1"/>
            <a:r>
              <a:rPr lang="en-US" sz="2400" b="0" dirty="0" smtClean="0"/>
              <a:t>Latest Ubuntu and Android distributions running</a:t>
            </a:r>
          </a:p>
          <a:p>
            <a:pPr lvl="1"/>
            <a:r>
              <a:rPr lang="en-US" sz="2400" b="0" dirty="0" smtClean="0"/>
              <a:t>Kernel v3.5-rc7 is the latest available</a:t>
            </a:r>
          </a:p>
          <a:p>
            <a:pPr lvl="4"/>
            <a:r>
              <a:rPr lang="en-US" b="0" dirty="0" smtClean="0"/>
              <a:t>Based off of the Linaro tree</a:t>
            </a:r>
          </a:p>
          <a:p>
            <a:pPr lvl="4"/>
            <a:r>
              <a:rPr lang="en-US" b="0" dirty="0" smtClean="0"/>
              <a:t>Includes some Device Tree support</a:t>
            </a:r>
          </a:p>
        </p:txBody>
      </p:sp>
    </p:spTree>
    <p:extLst>
      <p:ext uri="{BB962C8B-B14F-4D97-AF65-F5344CB8AC3E}">
        <p14:creationId xmlns="" xmlns:p14="http://schemas.microsoft.com/office/powerpoint/2010/main" val="236432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27100" y="1635683"/>
            <a:ext cx="7337425" cy="1411287"/>
          </a:xfrm>
        </p:spPr>
        <p:txBody>
          <a:bodyPr/>
          <a:lstStyle/>
          <a:p>
            <a:r>
              <a:rPr lang="en-US" dirty="0" smtClean="0"/>
              <a:t>Smartphone</a:t>
            </a:r>
            <a:endParaRPr lang="en-US" dirty="0"/>
          </a:p>
        </p:txBody>
      </p:sp>
      <p:pic>
        <p:nvPicPr>
          <p:cNvPr id="6" name="Picture 5"/>
          <p:cNvPicPr>
            <a:picLocks noChangeAspect="1"/>
          </p:cNvPicPr>
          <p:nvPr/>
        </p:nvPicPr>
        <p:blipFill>
          <a:blip r:embed="rId3">
            <a:alphaModFix amt="39000"/>
          </a:blip>
          <a:stretch>
            <a:fillRect/>
          </a:stretch>
        </p:blipFill>
        <p:spPr>
          <a:xfrm>
            <a:off x="2863754" y="3148624"/>
            <a:ext cx="3841912" cy="2128419"/>
          </a:xfrm>
          <a:prstGeom prst="rect">
            <a:avLst/>
          </a:prstGeom>
        </p:spPr>
      </p:pic>
    </p:spTree>
    <p:extLst>
      <p:ext uri="{BB962C8B-B14F-4D97-AF65-F5344CB8AC3E}">
        <p14:creationId xmlns="" xmlns:p14="http://schemas.microsoft.com/office/powerpoint/2010/main" val="26226805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4855822" y="3454359"/>
            <a:ext cx="1417903" cy="2233402"/>
          </a:xfrm>
          <a:prstGeom prst="rect">
            <a:avLst/>
          </a:prstGeom>
          <a:noFill/>
          <a:ln w="9525">
            <a:noFill/>
            <a:miter lim="800000"/>
            <a:headEnd/>
            <a:tailEnd/>
          </a:ln>
        </p:spPr>
      </p:pic>
      <p:sp>
        <p:nvSpPr>
          <p:cNvPr id="2" name="Title 1"/>
          <p:cNvSpPr>
            <a:spLocks noGrp="1"/>
          </p:cNvSpPr>
          <p:nvPr>
            <p:ph type="title"/>
          </p:nvPr>
        </p:nvSpPr>
        <p:spPr>
          <a:xfrm>
            <a:off x="360363" y="115443"/>
            <a:ext cx="8280400" cy="1151097"/>
          </a:xfrm>
        </p:spPr>
        <p:txBody>
          <a:bodyPr anchor="t"/>
          <a:lstStyle/>
          <a:p>
            <a:r>
              <a:rPr lang="en-US" dirty="0" smtClean="0"/>
              <a:t>Mobile System Requirements</a:t>
            </a:r>
            <a:endParaRPr lang="en-US" dirty="0"/>
          </a:p>
        </p:txBody>
      </p:sp>
      <p:sp>
        <p:nvSpPr>
          <p:cNvPr id="3" name="Content Placeholder 2"/>
          <p:cNvSpPr>
            <a:spLocks noGrp="1"/>
          </p:cNvSpPr>
          <p:nvPr>
            <p:ph sz="half" idx="1"/>
          </p:nvPr>
        </p:nvSpPr>
        <p:spPr>
          <a:xfrm>
            <a:off x="256332" y="4911066"/>
            <a:ext cx="5341839" cy="1308755"/>
          </a:xfrm>
        </p:spPr>
        <p:txBody>
          <a:bodyPr>
            <a:normAutofit fontScale="62500" lnSpcReduction="20000"/>
          </a:bodyPr>
          <a:lstStyle/>
          <a:p>
            <a:pPr marL="0" indent="0">
              <a:buNone/>
            </a:pPr>
            <a:r>
              <a:rPr lang="en-US" dirty="0" smtClean="0"/>
              <a:t>Smartphone features are evolving rapidly</a:t>
            </a:r>
          </a:p>
          <a:p>
            <a:r>
              <a:rPr lang="en-US" dirty="0" smtClean="0"/>
              <a:t>Many independent sources of information</a:t>
            </a:r>
          </a:p>
          <a:p>
            <a:r>
              <a:rPr lang="en-US" dirty="0" smtClean="0"/>
              <a:t>Complex interactions and transformations of data streams</a:t>
            </a:r>
          </a:p>
          <a:p>
            <a:r>
              <a:rPr lang="en-US" dirty="0" smtClean="0"/>
              <a:t>Does power, BW, compute work for these usage cases?</a:t>
            </a:r>
          </a:p>
          <a:p>
            <a:r>
              <a:rPr lang="en-US" dirty="0" smtClean="0"/>
              <a:t>How does new IP solve the real issues?</a:t>
            </a:r>
          </a:p>
        </p:txBody>
      </p:sp>
      <p:pic>
        <p:nvPicPr>
          <p:cNvPr id="4" name="Picture 3" descr="proximity.jpg"/>
          <p:cNvPicPr>
            <a:picLocks noChangeAspect="1"/>
          </p:cNvPicPr>
          <p:nvPr/>
        </p:nvPicPr>
        <p:blipFill>
          <a:blip r:embed="rId4" cstate="print"/>
          <a:stretch>
            <a:fillRect/>
          </a:stretch>
        </p:blipFill>
        <p:spPr>
          <a:xfrm>
            <a:off x="1701809" y="1972513"/>
            <a:ext cx="1234385" cy="822923"/>
          </a:xfrm>
          <a:prstGeom prst="rect">
            <a:avLst/>
          </a:prstGeom>
        </p:spPr>
      </p:pic>
      <p:pic>
        <p:nvPicPr>
          <p:cNvPr id="5" name="Picture 4" descr="GPS.jpg"/>
          <p:cNvPicPr>
            <a:picLocks noChangeAspect="1"/>
          </p:cNvPicPr>
          <p:nvPr/>
        </p:nvPicPr>
        <p:blipFill>
          <a:blip r:embed="rId5" cstate="print"/>
          <a:stretch>
            <a:fillRect/>
          </a:stretch>
        </p:blipFill>
        <p:spPr>
          <a:xfrm>
            <a:off x="1773486" y="927618"/>
            <a:ext cx="392589" cy="392589"/>
          </a:xfrm>
          <a:prstGeom prst="rect">
            <a:avLst/>
          </a:prstGeom>
        </p:spPr>
      </p:pic>
      <p:pic>
        <p:nvPicPr>
          <p:cNvPr id="6" name="Picture 5" descr="Maps.jpg"/>
          <p:cNvPicPr>
            <a:picLocks noChangeAspect="1"/>
          </p:cNvPicPr>
          <p:nvPr/>
        </p:nvPicPr>
        <p:blipFill>
          <a:blip r:embed="rId6" cstate="print"/>
          <a:stretch>
            <a:fillRect/>
          </a:stretch>
        </p:blipFill>
        <p:spPr>
          <a:xfrm>
            <a:off x="2072833" y="1026375"/>
            <a:ext cx="689294" cy="846501"/>
          </a:xfrm>
          <a:prstGeom prst="rect">
            <a:avLst/>
          </a:prstGeom>
        </p:spPr>
      </p:pic>
      <p:pic>
        <p:nvPicPr>
          <p:cNvPr id="7" name="Picture 6" descr="Motion.jpg"/>
          <p:cNvPicPr>
            <a:picLocks noChangeAspect="1"/>
          </p:cNvPicPr>
          <p:nvPr/>
        </p:nvPicPr>
        <p:blipFill>
          <a:blip r:embed="rId7" cstate="print"/>
          <a:stretch>
            <a:fillRect/>
          </a:stretch>
        </p:blipFill>
        <p:spPr>
          <a:xfrm>
            <a:off x="2787574" y="1471344"/>
            <a:ext cx="437478" cy="409042"/>
          </a:xfrm>
          <a:prstGeom prst="rect">
            <a:avLst/>
          </a:prstGeom>
        </p:spPr>
      </p:pic>
      <p:pic>
        <p:nvPicPr>
          <p:cNvPr id="8" name="Picture 7" descr="myspace.jpg"/>
          <p:cNvPicPr>
            <a:picLocks noChangeAspect="1"/>
          </p:cNvPicPr>
          <p:nvPr/>
        </p:nvPicPr>
        <p:blipFill>
          <a:blip r:embed="rId8" cstate="print"/>
          <a:stretch>
            <a:fillRect/>
          </a:stretch>
        </p:blipFill>
        <p:spPr>
          <a:xfrm>
            <a:off x="4102650" y="836345"/>
            <a:ext cx="524411" cy="524411"/>
          </a:xfrm>
          <a:prstGeom prst="rect">
            <a:avLst/>
          </a:prstGeom>
        </p:spPr>
      </p:pic>
      <p:pic>
        <p:nvPicPr>
          <p:cNvPr id="9" name="Picture 8" descr="Object recog.jpg"/>
          <p:cNvPicPr>
            <a:picLocks noChangeAspect="1"/>
          </p:cNvPicPr>
          <p:nvPr/>
        </p:nvPicPr>
        <p:blipFill>
          <a:blip r:embed="rId9" cstate="print"/>
          <a:stretch>
            <a:fillRect/>
          </a:stretch>
        </p:blipFill>
        <p:spPr>
          <a:xfrm>
            <a:off x="5225058" y="836345"/>
            <a:ext cx="835789" cy="839520"/>
          </a:xfrm>
          <a:prstGeom prst="rect">
            <a:avLst/>
          </a:prstGeom>
        </p:spPr>
      </p:pic>
      <p:pic>
        <p:nvPicPr>
          <p:cNvPr id="10" name="Content Placeholder 44" descr="database.jpg"/>
          <p:cNvPicPr>
            <a:picLocks noChangeAspect="1"/>
          </p:cNvPicPr>
          <p:nvPr/>
        </p:nvPicPr>
        <p:blipFill>
          <a:blip r:embed="rId10" cstate="print"/>
          <a:stretch>
            <a:fillRect/>
          </a:stretch>
        </p:blipFill>
        <p:spPr bwMode="auto">
          <a:xfrm>
            <a:off x="8181258" y="1184069"/>
            <a:ext cx="606482" cy="590522"/>
          </a:xfrm>
          <a:prstGeom prst="rect">
            <a:avLst/>
          </a:prstGeom>
          <a:noFill/>
          <a:ln w="9525">
            <a:noFill/>
            <a:miter lim="800000"/>
            <a:headEnd/>
            <a:tailEnd/>
          </a:ln>
          <a:effectLst/>
        </p:spPr>
      </p:pic>
      <p:pic>
        <p:nvPicPr>
          <p:cNvPr id="11" name="Picture 10" descr="Wallet.jpg"/>
          <p:cNvPicPr>
            <a:picLocks noChangeAspect="1"/>
          </p:cNvPicPr>
          <p:nvPr/>
        </p:nvPicPr>
        <p:blipFill>
          <a:blip r:embed="rId11" cstate="print"/>
          <a:stretch>
            <a:fillRect/>
          </a:stretch>
        </p:blipFill>
        <p:spPr>
          <a:xfrm>
            <a:off x="6579719" y="1512343"/>
            <a:ext cx="699909" cy="699909"/>
          </a:xfrm>
          <a:prstGeom prst="rect">
            <a:avLst/>
          </a:prstGeom>
        </p:spPr>
      </p:pic>
      <p:pic>
        <p:nvPicPr>
          <p:cNvPr id="12" name="Picture 11" descr="face_recog.jpg"/>
          <p:cNvPicPr>
            <a:picLocks noChangeAspect="1"/>
          </p:cNvPicPr>
          <p:nvPr/>
        </p:nvPicPr>
        <p:blipFill>
          <a:blip r:embed="rId12" cstate="print"/>
          <a:stretch>
            <a:fillRect/>
          </a:stretch>
        </p:blipFill>
        <p:spPr>
          <a:xfrm>
            <a:off x="4813018" y="922266"/>
            <a:ext cx="701593" cy="637812"/>
          </a:xfrm>
          <a:prstGeom prst="rect">
            <a:avLst/>
          </a:prstGeom>
        </p:spPr>
      </p:pic>
      <p:pic>
        <p:nvPicPr>
          <p:cNvPr id="13" name="Picture 12" descr="touchscreen1.jpg"/>
          <p:cNvPicPr>
            <a:picLocks noChangeAspect="1"/>
          </p:cNvPicPr>
          <p:nvPr/>
        </p:nvPicPr>
        <p:blipFill>
          <a:blip r:embed="rId13" cstate="print"/>
          <a:stretch>
            <a:fillRect/>
          </a:stretch>
        </p:blipFill>
        <p:spPr>
          <a:xfrm>
            <a:off x="3006313" y="986443"/>
            <a:ext cx="553711" cy="553711"/>
          </a:xfrm>
          <a:prstGeom prst="rect">
            <a:avLst/>
          </a:prstGeom>
        </p:spPr>
      </p:pic>
      <p:pic>
        <p:nvPicPr>
          <p:cNvPr id="14" name="Picture 13" descr="facebook.jpg"/>
          <p:cNvPicPr>
            <a:picLocks noChangeAspect="1"/>
          </p:cNvPicPr>
          <p:nvPr/>
        </p:nvPicPr>
        <p:blipFill>
          <a:blip r:embed="rId14" cstate="print"/>
          <a:stretch>
            <a:fillRect/>
          </a:stretch>
        </p:blipFill>
        <p:spPr>
          <a:xfrm>
            <a:off x="4017485" y="1360756"/>
            <a:ext cx="512120" cy="512120"/>
          </a:xfrm>
          <a:prstGeom prst="rect">
            <a:avLst/>
          </a:prstGeom>
        </p:spPr>
      </p:pic>
      <p:pic>
        <p:nvPicPr>
          <p:cNvPr id="15" name="Picture 14" descr="camera1.jpg"/>
          <p:cNvPicPr>
            <a:picLocks noChangeAspect="1"/>
          </p:cNvPicPr>
          <p:nvPr/>
        </p:nvPicPr>
        <p:blipFill>
          <a:blip r:embed="rId15" cstate="print"/>
          <a:stretch>
            <a:fillRect/>
          </a:stretch>
        </p:blipFill>
        <p:spPr>
          <a:xfrm>
            <a:off x="233334" y="1712186"/>
            <a:ext cx="517864" cy="517864"/>
          </a:xfrm>
          <a:prstGeom prst="rect">
            <a:avLst/>
          </a:prstGeom>
        </p:spPr>
      </p:pic>
      <p:pic>
        <p:nvPicPr>
          <p:cNvPr id="16" name="Picture 15" descr="video1.jpg"/>
          <p:cNvPicPr>
            <a:picLocks noChangeAspect="1"/>
          </p:cNvPicPr>
          <p:nvPr/>
        </p:nvPicPr>
        <p:blipFill>
          <a:blip r:embed="rId16" cstate="print"/>
          <a:stretch>
            <a:fillRect/>
          </a:stretch>
        </p:blipFill>
        <p:spPr>
          <a:xfrm>
            <a:off x="147038" y="1055536"/>
            <a:ext cx="604160" cy="604160"/>
          </a:xfrm>
          <a:prstGeom prst="rect">
            <a:avLst/>
          </a:prstGeom>
        </p:spPr>
      </p:pic>
      <p:pic>
        <p:nvPicPr>
          <p:cNvPr id="17" name="Picture 16" descr="best price.jpg"/>
          <p:cNvPicPr>
            <a:picLocks noChangeAspect="1"/>
          </p:cNvPicPr>
          <p:nvPr/>
        </p:nvPicPr>
        <p:blipFill>
          <a:blip r:embed="rId17" cstate="print"/>
          <a:stretch>
            <a:fillRect/>
          </a:stretch>
        </p:blipFill>
        <p:spPr>
          <a:xfrm>
            <a:off x="8596823" y="1883796"/>
            <a:ext cx="274805" cy="346254"/>
          </a:xfrm>
          <a:prstGeom prst="rect">
            <a:avLst/>
          </a:prstGeom>
        </p:spPr>
      </p:pic>
      <p:pic>
        <p:nvPicPr>
          <p:cNvPr id="18" name="Picture 17" descr="Voice recog.jpg"/>
          <p:cNvPicPr>
            <a:picLocks noChangeAspect="1"/>
          </p:cNvPicPr>
          <p:nvPr/>
        </p:nvPicPr>
        <p:blipFill>
          <a:blip r:embed="rId18" cstate="print"/>
          <a:stretch>
            <a:fillRect/>
          </a:stretch>
        </p:blipFill>
        <p:spPr>
          <a:xfrm>
            <a:off x="5032024" y="1675865"/>
            <a:ext cx="533475" cy="313809"/>
          </a:xfrm>
          <a:prstGeom prst="rect">
            <a:avLst/>
          </a:prstGeom>
        </p:spPr>
      </p:pic>
      <p:pic>
        <p:nvPicPr>
          <p:cNvPr id="19" name="Picture 18" descr="twitter1.jpg"/>
          <p:cNvPicPr>
            <a:picLocks noChangeAspect="1"/>
          </p:cNvPicPr>
          <p:nvPr/>
        </p:nvPicPr>
        <p:blipFill>
          <a:blip r:embed="rId19" cstate="print"/>
          <a:stretch>
            <a:fillRect/>
          </a:stretch>
        </p:blipFill>
        <p:spPr>
          <a:xfrm>
            <a:off x="3770796" y="967692"/>
            <a:ext cx="493376" cy="493376"/>
          </a:xfrm>
          <a:prstGeom prst="rect">
            <a:avLst/>
          </a:prstGeom>
        </p:spPr>
      </p:pic>
      <p:pic>
        <p:nvPicPr>
          <p:cNvPr id="20" name="Picture 19" descr="barcode.jpg"/>
          <p:cNvPicPr>
            <a:picLocks noChangeAspect="1"/>
          </p:cNvPicPr>
          <p:nvPr/>
        </p:nvPicPr>
        <p:blipFill>
          <a:blip r:embed="rId20" cstate="print"/>
          <a:stretch>
            <a:fillRect/>
          </a:stretch>
        </p:blipFill>
        <p:spPr>
          <a:xfrm>
            <a:off x="5671225" y="1611901"/>
            <a:ext cx="475772" cy="475772"/>
          </a:xfrm>
          <a:prstGeom prst="rect">
            <a:avLst/>
          </a:prstGeom>
        </p:spPr>
      </p:pic>
      <p:pic>
        <p:nvPicPr>
          <p:cNvPr id="21" name="Picture 20" descr="audio.jpg"/>
          <p:cNvPicPr>
            <a:picLocks noChangeAspect="1"/>
          </p:cNvPicPr>
          <p:nvPr/>
        </p:nvPicPr>
        <p:blipFill>
          <a:blip r:embed="rId21" cstate="print"/>
          <a:stretch>
            <a:fillRect/>
          </a:stretch>
        </p:blipFill>
        <p:spPr>
          <a:xfrm>
            <a:off x="728823" y="1184069"/>
            <a:ext cx="553998" cy="553998"/>
          </a:xfrm>
          <a:prstGeom prst="rect">
            <a:avLst/>
          </a:prstGeom>
        </p:spPr>
      </p:pic>
      <p:pic>
        <p:nvPicPr>
          <p:cNvPr id="22" name="Picture 21" descr="personal data.bmp"/>
          <p:cNvPicPr>
            <a:picLocks noChangeAspect="1"/>
          </p:cNvPicPr>
          <p:nvPr/>
        </p:nvPicPr>
        <p:blipFill>
          <a:blip r:embed="rId22" cstate="print"/>
          <a:stretch>
            <a:fillRect/>
          </a:stretch>
        </p:blipFill>
        <p:spPr>
          <a:xfrm>
            <a:off x="6327096" y="1055536"/>
            <a:ext cx="505245" cy="576498"/>
          </a:xfrm>
          <a:prstGeom prst="rect">
            <a:avLst/>
          </a:prstGeom>
        </p:spPr>
      </p:pic>
      <p:pic>
        <p:nvPicPr>
          <p:cNvPr id="23" name="Picture 22" descr="internet.jpg"/>
          <p:cNvPicPr>
            <a:picLocks noChangeAspect="1"/>
          </p:cNvPicPr>
          <p:nvPr/>
        </p:nvPicPr>
        <p:blipFill>
          <a:blip r:embed="rId23" cstate="print"/>
          <a:stretch>
            <a:fillRect/>
          </a:stretch>
        </p:blipFill>
        <p:spPr>
          <a:xfrm>
            <a:off x="7806610" y="1819099"/>
            <a:ext cx="564876" cy="564876"/>
          </a:xfrm>
          <a:prstGeom prst="rect">
            <a:avLst/>
          </a:prstGeom>
        </p:spPr>
      </p:pic>
      <p:pic>
        <p:nvPicPr>
          <p:cNvPr id="24" name="Picture 23" descr="weather.bmp"/>
          <p:cNvPicPr>
            <a:picLocks noChangeAspect="1"/>
          </p:cNvPicPr>
          <p:nvPr/>
        </p:nvPicPr>
        <p:blipFill>
          <a:blip r:embed="rId24" cstate="print"/>
          <a:stretch>
            <a:fillRect/>
          </a:stretch>
        </p:blipFill>
        <p:spPr>
          <a:xfrm>
            <a:off x="3225052" y="1488839"/>
            <a:ext cx="500835" cy="500835"/>
          </a:xfrm>
          <a:prstGeom prst="rect">
            <a:avLst/>
          </a:prstGeom>
        </p:spPr>
      </p:pic>
      <p:pic>
        <p:nvPicPr>
          <p:cNvPr id="25" name="Picture 24" descr="icon_paypal.gif"/>
          <p:cNvPicPr>
            <a:picLocks noChangeAspect="1"/>
          </p:cNvPicPr>
          <p:nvPr/>
        </p:nvPicPr>
        <p:blipFill>
          <a:blip r:embed="rId25" cstate="print"/>
          <a:stretch>
            <a:fillRect/>
          </a:stretch>
        </p:blipFill>
        <p:spPr>
          <a:xfrm>
            <a:off x="6884341" y="960009"/>
            <a:ext cx="565972" cy="552334"/>
          </a:xfrm>
          <a:prstGeom prst="rect">
            <a:avLst/>
          </a:prstGeom>
        </p:spPr>
      </p:pic>
      <p:pic>
        <p:nvPicPr>
          <p:cNvPr id="26" name="Picture 25" descr="compass1.jpg"/>
          <p:cNvPicPr>
            <a:picLocks noChangeAspect="1"/>
          </p:cNvPicPr>
          <p:nvPr/>
        </p:nvPicPr>
        <p:blipFill>
          <a:blip r:embed="rId26" cstate="print"/>
          <a:stretch>
            <a:fillRect/>
          </a:stretch>
        </p:blipFill>
        <p:spPr>
          <a:xfrm>
            <a:off x="1384924" y="1283948"/>
            <a:ext cx="743138" cy="743138"/>
          </a:xfrm>
          <a:prstGeom prst="rect">
            <a:avLst/>
          </a:prstGeom>
        </p:spPr>
      </p:pic>
      <p:pic>
        <p:nvPicPr>
          <p:cNvPr id="27" name="Picture 26" descr="bing.bmp"/>
          <p:cNvPicPr>
            <a:picLocks noChangeAspect="1"/>
          </p:cNvPicPr>
          <p:nvPr/>
        </p:nvPicPr>
        <p:blipFill>
          <a:blip r:embed="rId27" cstate="print"/>
          <a:stretch>
            <a:fillRect/>
          </a:stretch>
        </p:blipFill>
        <p:spPr>
          <a:xfrm>
            <a:off x="7649467" y="1509818"/>
            <a:ext cx="543268" cy="404735"/>
          </a:xfrm>
          <a:prstGeom prst="rect">
            <a:avLst/>
          </a:prstGeom>
        </p:spPr>
      </p:pic>
      <p:pic>
        <p:nvPicPr>
          <p:cNvPr id="28" name="Picture 27" descr="yahoo.jpg"/>
          <p:cNvPicPr>
            <a:picLocks noChangeAspect="1"/>
          </p:cNvPicPr>
          <p:nvPr/>
        </p:nvPicPr>
        <p:blipFill>
          <a:blip r:embed="rId28" cstate="print"/>
          <a:stretch>
            <a:fillRect/>
          </a:stretch>
        </p:blipFill>
        <p:spPr>
          <a:xfrm>
            <a:off x="7450313" y="1111231"/>
            <a:ext cx="742422" cy="520803"/>
          </a:xfrm>
          <a:prstGeom prst="rect">
            <a:avLst/>
          </a:prstGeom>
        </p:spPr>
      </p:pic>
      <p:pic>
        <p:nvPicPr>
          <p:cNvPr id="29" name="Picture 28" descr="google.jpg"/>
          <p:cNvPicPr>
            <a:picLocks noChangeAspect="1"/>
          </p:cNvPicPr>
          <p:nvPr/>
        </p:nvPicPr>
        <p:blipFill>
          <a:blip r:embed="rId29" cstate="print"/>
          <a:stretch>
            <a:fillRect/>
          </a:stretch>
        </p:blipFill>
        <p:spPr>
          <a:xfrm>
            <a:off x="7806610" y="895813"/>
            <a:ext cx="652811" cy="261124"/>
          </a:xfrm>
          <a:prstGeom prst="rect">
            <a:avLst/>
          </a:prstGeom>
        </p:spPr>
      </p:pic>
      <p:sp>
        <p:nvSpPr>
          <p:cNvPr id="30" name="TextBox 29"/>
          <p:cNvSpPr txBox="1"/>
          <p:nvPr/>
        </p:nvSpPr>
        <p:spPr>
          <a:xfrm>
            <a:off x="1701809" y="2795436"/>
            <a:ext cx="1228221" cy="215444"/>
          </a:xfrm>
          <a:prstGeom prst="rect">
            <a:avLst/>
          </a:prstGeom>
          <a:noFill/>
        </p:spPr>
        <p:txBody>
          <a:bodyPr wrap="none" rtlCol="0">
            <a:spAutoFit/>
          </a:bodyPr>
          <a:lstStyle/>
          <a:p>
            <a:pPr algn="ctr" defTabSz="914400"/>
            <a:r>
              <a:rPr lang="en-US" sz="800" b="1" dirty="0" smtClean="0">
                <a:solidFill>
                  <a:srgbClr val="000000"/>
                </a:solidFill>
                <a:latin typeface="Arial" charset="0"/>
                <a:ea typeface="MS PGothic" pitchFamily="34" charset="-128"/>
                <a:cs typeface="+mn-cs"/>
              </a:rPr>
              <a:t>Location and Proximity</a:t>
            </a:r>
            <a:endParaRPr lang="en-US" sz="800" b="1" dirty="0">
              <a:solidFill>
                <a:srgbClr val="000000"/>
              </a:solidFill>
              <a:latin typeface="Arial" charset="0"/>
              <a:ea typeface="MS PGothic" pitchFamily="34" charset="-128"/>
              <a:cs typeface="+mn-cs"/>
            </a:endParaRPr>
          </a:p>
        </p:txBody>
      </p:sp>
      <p:sp>
        <p:nvSpPr>
          <p:cNvPr id="31" name="TextBox 30"/>
          <p:cNvSpPr txBox="1"/>
          <p:nvPr/>
        </p:nvSpPr>
        <p:spPr>
          <a:xfrm>
            <a:off x="6246145" y="2087673"/>
            <a:ext cx="774571" cy="338554"/>
          </a:xfrm>
          <a:prstGeom prst="rect">
            <a:avLst/>
          </a:prstGeom>
          <a:noFill/>
        </p:spPr>
        <p:txBody>
          <a:bodyPr wrap="none" rtlCol="0">
            <a:spAutoFit/>
          </a:bodyPr>
          <a:lstStyle/>
          <a:p>
            <a:pPr algn="ctr" defTabSz="914400"/>
            <a:r>
              <a:rPr lang="en-US" sz="800" b="1" dirty="0" smtClean="0">
                <a:solidFill>
                  <a:srgbClr val="000000"/>
                </a:solidFill>
                <a:latin typeface="Arial" charset="0"/>
                <a:ea typeface="MS PGothic" pitchFamily="34" charset="-128"/>
                <a:cs typeface="+mn-cs"/>
              </a:rPr>
              <a:t>Secure</a:t>
            </a:r>
          </a:p>
          <a:p>
            <a:pPr algn="ctr" defTabSz="914400"/>
            <a:r>
              <a:rPr lang="en-US" sz="800" b="1" dirty="0" smtClean="0">
                <a:solidFill>
                  <a:srgbClr val="000000"/>
                </a:solidFill>
                <a:latin typeface="Arial" charset="0"/>
                <a:ea typeface="MS PGothic" pitchFamily="34" charset="-128"/>
                <a:cs typeface="+mn-cs"/>
              </a:rPr>
              <a:t>Transactions</a:t>
            </a:r>
            <a:endParaRPr lang="en-US" sz="800" b="1" dirty="0">
              <a:solidFill>
                <a:srgbClr val="000000"/>
              </a:solidFill>
              <a:latin typeface="Arial" charset="0"/>
              <a:ea typeface="MS PGothic" pitchFamily="34" charset="-128"/>
              <a:cs typeface="+mn-cs"/>
            </a:endParaRPr>
          </a:p>
        </p:txBody>
      </p:sp>
      <p:sp>
        <p:nvSpPr>
          <p:cNvPr id="32" name="TextBox 31"/>
          <p:cNvSpPr txBox="1"/>
          <p:nvPr/>
        </p:nvSpPr>
        <p:spPr>
          <a:xfrm>
            <a:off x="4936409" y="2087673"/>
            <a:ext cx="954107" cy="338554"/>
          </a:xfrm>
          <a:prstGeom prst="rect">
            <a:avLst/>
          </a:prstGeom>
          <a:noFill/>
        </p:spPr>
        <p:txBody>
          <a:bodyPr wrap="none" rtlCol="0">
            <a:spAutoFit/>
          </a:bodyPr>
          <a:lstStyle/>
          <a:p>
            <a:pPr algn="ctr" defTabSz="914400"/>
            <a:r>
              <a:rPr lang="en-US" sz="800" b="1" dirty="0" smtClean="0">
                <a:solidFill>
                  <a:srgbClr val="000000"/>
                </a:solidFill>
                <a:latin typeface="Arial" charset="0"/>
                <a:ea typeface="MS PGothic" pitchFamily="34" charset="-128"/>
                <a:cs typeface="+mn-cs"/>
              </a:rPr>
              <a:t>Recognizing the </a:t>
            </a:r>
          </a:p>
          <a:p>
            <a:pPr algn="ctr" defTabSz="914400"/>
            <a:r>
              <a:rPr lang="en-US" sz="800" b="1" dirty="0" smtClean="0">
                <a:solidFill>
                  <a:srgbClr val="000000"/>
                </a:solidFill>
                <a:latin typeface="Arial" charset="0"/>
                <a:ea typeface="MS PGothic" pitchFamily="34" charset="-128"/>
                <a:cs typeface="+mn-cs"/>
              </a:rPr>
              <a:t>Environment</a:t>
            </a:r>
            <a:endParaRPr lang="en-US" sz="800" b="1" dirty="0">
              <a:solidFill>
                <a:srgbClr val="000000"/>
              </a:solidFill>
              <a:latin typeface="Arial" charset="0"/>
              <a:ea typeface="MS PGothic" pitchFamily="34" charset="-128"/>
              <a:cs typeface="+mn-cs"/>
            </a:endParaRPr>
          </a:p>
        </p:txBody>
      </p:sp>
      <p:sp>
        <p:nvSpPr>
          <p:cNvPr id="33" name="TextBox 32"/>
          <p:cNvSpPr txBox="1"/>
          <p:nvPr/>
        </p:nvSpPr>
        <p:spPr>
          <a:xfrm>
            <a:off x="4158953" y="1971499"/>
            <a:ext cx="612667" cy="338554"/>
          </a:xfrm>
          <a:prstGeom prst="rect">
            <a:avLst/>
          </a:prstGeom>
          <a:noFill/>
        </p:spPr>
        <p:txBody>
          <a:bodyPr wrap="none" rtlCol="0">
            <a:spAutoFit/>
          </a:bodyPr>
          <a:lstStyle/>
          <a:p>
            <a:pPr algn="ctr" defTabSz="914400"/>
            <a:r>
              <a:rPr lang="en-US" sz="800" b="1" dirty="0" smtClean="0">
                <a:solidFill>
                  <a:srgbClr val="000000"/>
                </a:solidFill>
                <a:latin typeface="Arial" charset="0"/>
                <a:ea typeface="MS PGothic" pitchFamily="34" charset="-128"/>
                <a:cs typeface="+mn-cs"/>
              </a:rPr>
              <a:t>Social </a:t>
            </a:r>
          </a:p>
          <a:p>
            <a:pPr algn="ctr" defTabSz="914400"/>
            <a:r>
              <a:rPr lang="en-US" sz="800" b="1" dirty="0" smtClean="0">
                <a:solidFill>
                  <a:srgbClr val="000000"/>
                </a:solidFill>
                <a:latin typeface="Arial" charset="0"/>
                <a:ea typeface="MS PGothic" pitchFamily="34" charset="-128"/>
                <a:cs typeface="+mn-cs"/>
              </a:rPr>
              <a:t>Networks</a:t>
            </a:r>
            <a:endParaRPr lang="en-US" sz="800" b="1" dirty="0">
              <a:solidFill>
                <a:srgbClr val="000000"/>
              </a:solidFill>
              <a:latin typeface="Arial" charset="0"/>
              <a:ea typeface="MS PGothic" pitchFamily="34" charset="-128"/>
              <a:cs typeface="+mn-cs"/>
            </a:endParaRPr>
          </a:p>
        </p:txBody>
      </p:sp>
      <p:sp>
        <p:nvSpPr>
          <p:cNvPr id="34" name="TextBox 33"/>
          <p:cNvSpPr txBox="1"/>
          <p:nvPr/>
        </p:nvSpPr>
        <p:spPr>
          <a:xfrm>
            <a:off x="7324174" y="2337772"/>
            <a:ext cx="1135247" cy="215444"/>
          </a:xfrm>
          <a:prstGeom prst="rect">
            <a:avLst/>
          </a:prstGeom>
          <a:noFill/>
        </p:spPr>
        <p:txBody>
          <a:bodyPr wrap="none" rtlCol="0">
            <a:spAutoFit/>
          </a:bodyPr>
          <a:lstStyle/>
          <a:p>
            <a:pPr algn="ctr" defTabSz="914400"/>
            <a:r>
              <a:rPr lang="en-US" sz="800" b="1" dirty="0" smtClean="0">
                <a:solidFill>
                  <a:srgbClr val="000000"/>
                </a:solidFill>
                <a:latin typeface="Arial" charset="0"/>
                <a:ea typeface="MS PGothic" pitchFamily="34" charset="-128"/>
                <a:cs typeface="+mn-cs"/>
              </a:rPr>
              <a:t>Information Retrieval</a:t>
            </a:r>
            <a:endParaRPr lang="en-US" sz="800" b="1" dirty="0">
              <a:solidFill>
                <a:srgbClr val="000000"/>
              </a:solidFill>
              <a:latin typeface="Arial" charset="0"/>
              <a:ea typeface="MS PGothic" pitchFamily="34" charset="-128"/>
              <a:cs typeface="+mn-cs"/>
            </a:endParaRPr>
          </a:p>
        </p:txBody>
      </p:sp>
      <p:sp>
        <p:nvSpPr>
          <p:cNvPr id="35" name="TextBox 34"/>
          <p:cNvSpPr txBox="1"/>
          <p:nvPr/>
        </p:nvSpPr>
        <p:spPr>
          <a:xfrm>
            <a:off x="410399" y="2230050"/>
            <a:ext cx="681597" cy="215444"/>
          </a:xfrm>
          <a:prstGeom prst="rect">
            <a:avLst/>
          </a:prstGeom>
          <a:noFill/>
        </p:spPr>
        <p:txBody>
          <a:bodyPr wrap="none" rtlCol="0">
            <a:spAutoFit/>
          </a:bodyPr>
          <a:lstStyle/>
          <a:p>
            <a:pPr algn="ctr" defTabSz="914400"/>
            <a:r>
              <a:rPr lang="en-US" sz="800" b="1" dirty="0" smtClean="0">
                <a:solidFill>
                  <a:srgbClr val="000000"/>
                </a:solidFill>
                <a:latin typeface="Arial" charset="0"/>
                <a:ea typeface="MS PGothic" pitchFamily="34" charset="-128"/>
                <a:cs typeface="+mn-cs"/>
              </a:rPr>
              <a:t>Multimedia</a:t>
            </a:r>
            <a:endParaRPr lang="en-US" sz="800" b="1" dirty="0">
              <a:solidFill>
                <a:srgbClr val="000000"/>
              </a:solidFill>
              <a:latin typeface="Arial" charset="0"/>
              <a:ea typeface="MS PGothic" pitchFamily="34" charset="-128"/>
              <a:cs typeface="+mn-cs"/>
            </a:endParaRPr>
          </a:p>
        </p:txBody>
      </p:sp>
      <p:sp>
        <p:nvSpPr>
          <p:cNvPr id="36" name="TextBox 35"/>
          <p:cNvSpPr txBox="1"/>
          <p:nvPr/>
        </p:nvSpPr>
        <p:spPr>
          <a:xfrm>
            <a:off x="3006313" y="1971499"/>
            <a:ext cx="667170" cy="338554"/>
          </a:xfrm>
          <a:prstGeom prst="rect">
            <a:avLst/>
          </a:prstGeom>
          <a:noFill/>
        </p:spPr>
        <p:txBody>
          <a:bodyPr wrap="none" rtlCol="0">
            <a:spAutoFit/>
          </a:bodyPr>
          <a:lstStyle/>
          <a:p>
            <a:pPr algn="ctr" defTabSz="914400"/>
            <a:r>
              <a:rPr lang="en-US" sz="800" b="1" dirty="0" smtClean="0">
                <a:solidFill>
                  <a:srgbClr val="000000"/>
                </a:solidFill>
                <a:latin typeface="Arial" charset="0"/>
                <a:ea typeface="MS PGothic" pitchFamily="34" charset="-128"/>
                <a:cs typeface="+mn-cs"/>
              </a:rPr>
              <a:t>Physical</a:t>
            </a:r>
          </a:p>
          <a:p>
            <a:pPr algn="ctr" defTabSz="914400"/>
            <a:r>
              <a:rPr lang="en-US" sz="800" b="1" dirty="0" smtClean="0">
                <a:solidFill>
                  <a:srgbClr val="000000"/>
                </a:solidFill>
                <a:latin typeface="Arial" charset="0"/>
                <a:ea typeface="MS PGothic" pitchFamily="34" charset="-128"/>
                <a:cs typeface="+mn-cs"/>
              </a:rPr>
              <a:t>Interaction</a:t>
            </a:r>
          </a:p>
        </p:txBody>
      </p:sp>
      <p:grpSp>
        <p:nvGrpSpPr>
          <p:cNvPr id="37" name="Group 37"/>
          <p:cNvGrpSpPr/>
          <p:nvPr/>
        </p:nvGrpSpPr>
        <p:grpSpPr>
          <a:xfrm>
            <a:off x="7843503" y="3074604"/>
            <a:ext cx="1222831" cy="1197791"/>
            <a:chOff x="302558" y="2843142"/>
            <a:chExt cx="1222831" cy="1197791"/>
          </a:xfrm>
        </p:grpSpPr>
        <p:pic>
          <p:nvPicPr>
            <p:cNvPr id="39" name="Picture 38" descr="wifi.jpg"/>
            <p:cNvPicPr>
              <a:picLocks noChangeAspect="1"/>
            </p:cNvPicPr>
            <p:nvPr/>
          </p:nvPicPr>
          <p:blipFill>
            <a:blip r:embed="rId30" cstate="print"/>
            <a:stretch>
              <a:fillRect/>
            </a:stretch>
          </p:blipFill>
          <p:spPr>
            <a:xfrm>
              <a:off x="959153" y="3365304"/>
              <a:ext cx="566236" cy="587739"/>
            </a:xfrm>
            <a:prstGeom prst="rect">
              <a:avLst/>
            </a:prstGeom>
          </p:spPr>
        </p:pic>
        <p:pic>
          <p:nvPicPr>
            <p:cNvPr id="40" name="Picture 39" descr="4G.jpg"/>
            <p:cNvPicPr>
              <a:picLocks noChangeAspect="1"/>
            </p:cNvPicPr>
            <p:nvPr/>
          </p:nvPicPr>
          <p:blipFill>
            <a:blip r:embed="rId31" cstate="print"/>
            <a:stretch>
              <a:fillRect/>
            </a:stretch>
          </p:blipFill>
          <p:spPr>
            <a:xfrm>
              <a:off x="302558" y="2843142"/>
              <a:ext cx="424787" cy="411745"/>
            </a:xfrm>
            <a:prstGeom prst="rect">
              <a:avLst/>
            </a:prstGeom>
          </p:spPr>
        </p:pic>
        <p:pic>
          <p:nvPicPr>
            <p:cNvPr id="41" name="Picture 40" descr="3G.jpg"/>
            <p:cNvPicPr>
              <a:picLocks noChangeAspect="1"/>
            </p:cNvPicPr>
            <p:nvPr/>
          </p:nvPicPr>
          <p:blipFill>
            <a:blip r:embed="rId32" cstate="print"/>
            <a:stretch>
              <a:fillRect/>
            </a:stretch>
          </p:blipFill>
          <p:spPr>
            <a:xfrm>
              <a:off x="341943" y="3416234"/>
              <a:ext cx="409255" cy="409255"/>
            </a:xfrm>
            <a:prstGeom prst="rect">
              <a:avLst/>
            </a:prstGeom>
          </p:spPr>
        </p:pic>
        <p:pic>
          <p:nvPicPr>
            <p:cNvPr id="42" name="Picture 41" descr="bluetooth.jpg"/>
            <p:cNvPicPr>
              <a:picLocks noChangeAspect="1"/>
            </p:cNvPicPr>
            <p:nvPr/>
          </p:nvPicPr>
          <p:blipFill>
            <a:blip r:embed="rId33" cstate="print"/>
            <a:stretch>
              <a:fillRect/>
            </a:stretch>
          </p:blipFill>
          <p:spPr>
            <a:xfrm>
              <a:off x="680250" y="3004488"/>
              <a:ext cx="411746" cy="411746"/>
            </a:xfrm>
            <a:prstGeom prst="rect">
              <a:avLst/>
            </a:prstGeom>
          </p:spPr>
        </p:pic>
        <p:sp>
          <p:nvSpPr>
            <p:cNvPr id="43" name="TextBox 42"/>
            <p:cNvSpPr txBox="1"/>
            <p:nvPr/>
          </p:nvSpPr>
          <p:spPr>
            <a:xfrm>
              <a:off x="530741" y="3825489"/>
              <a:ext cx="745717" cy="215444"/>
            </a:xfrm>
            <a:prstGeom prst="rect">
              <a:avLst/>
            </a:prstGeom>
            <a:noFill/>
          </p:spPr>
          <p:txBody>
            <a:bodyPr wrap="none" rtlCol="0">
              <a:spAutoFit/>
            </a:bodyPr>
            <a:lstStyle/>
            <a:p>
              <a:pPr algn="ctr" defTabSz="914400"/>
              <a:r>
                <a:rPr lang="en-US" sz="800" b="1" dirty="0" smtClean="0">
                  <a:solidFill>
                    <a:srgbClr val="000000"/>
                  </a:solidFill>
                  <a:latin typeface="Arial" charset="0"/>
                  <a:ea typeface="MS PGothic" pitchFamily="34" charset="-128"/>
                  <a:cs typeface="+mn-cs"/>
                </a:rPr>
                <a:t>Connectivity</a:t>
              </a:r>
              <a:endParaRPr lang="en-US" sz="800" b="1" dirty="0">
                <a:solidFill>
                  <a:srgbClr val="000000"/>
                </a:solidFill>
                <a:latin typeface="Arial" charset="0"/>
                <a:ea typeface="MS PGothic" pitchFamily="34" charset="-128"/>
                <a:cs typeface="+mn-cs"/>
              </a:endParaRPr>
            </a:p>
          </p:txBody>
        </p:sp>
      </p:grpSp>
      <p:sp>
        <p:nvSpPr>
          <p:cNvPr id="44" name="Freeform 43"/>
          <p:cNvSpPr/>
          <p:nvPr/>
        </p:nvSpPr>
        <p:spPr bwMode="auto">
          <a:xfrm>
            <a:off x="3327991" y="2360428"/>
            <a:ext cx="1541721" cy="1499190"/>
          </a:xfrm>
          <a:custGeom>
            <a:avLst/>
            <a:gdLst>
              <a:gd name="connsiteX0" fmla="*/ 0 w 1280160"/>
              <a:gd name="connsiteY0" fmla="*/ 0 h 1582310"/>
              <a:gd name="connsiteX1" fmla="*/ 302150 w 1280160"/>
              <a:gd name="connsiteY1" fmla="*/ 779228 h 1582310"/>
              <a:gd name="connsiteX2" fmla="*/ 1280160 w 1280160"/>
              <a:gd name="connsiteY2" fmla="*/ 1582310 h 1582310"/>
              <a:gd name="connsiteX0" fmla="*/ 0 w 1419729"/>
              <a:gd name="connsiteY0" fmla="*/ 0 h 1582310"/>
              <a:gd name="connsiteX1" fmla="*/ 441719 w 1419729"/>
              <a:gd name="connsiteY1" fmla="*/ 779228 h 1582310"/>
              <a:gd name="connsiteX2" fmla="*/ 1419729 w 1419729"/>
              <a:gd name="connsiteY2" fmla="*/ 1582310 h 1582310"/>
              <a:gd name="connsiteX0" fmla="*/ 0 w 1471294"/>
              <a:gd name="connsiteY0" fmla="*/ 0 h 1405723"/>
              <a:gd name="connsiteX1" fmla="*/ 441719 w 1471294"/>
              <a:gd name="connsiteY1" fmla="*/ 779228 h 1405723"/>
              <a:gd name="connsiteX2" fmla="*/ 1471294 w 1471294"/>
              <a:gd name="connsiteY2" fmla="*/ 1405723 h 1405723"/>
            </a:gdLst>
            <a:ahLst/>
            <a:cxnLst>
              <a:cxn ang="0">
                <a:pos x="connsiteX0" y="connsiteY0"/>
              </a:cxn>
              <a:cxn ang="0">
                <a:pos x="connsiteX1" y="connsiteY1"/>
              </a:cxn>
              <a:cxn ang="0">
                <a:pos x="connsiteX2" y="connsiteY2"/>
              </a:cxn>
            </a:cxnLst>
            <a:rect l="l" t="t" r="r" b="b"/>
            <a:pathLst>
              <a:path w="1471294" h="1405723">
                <a:moveTo>
                  <a:pt x="0" y="0"/>
                </a:moveTo>
                <a:cubicBezTo>
                  <a:pt x="44395" y="257755"/>
                  <a:pt x="196503" y="544941"/>
                  <a:pt x="441719" y="779228"/>
                </a:cubicBezTo>
                <a:cubicBezTo>
                  <a:pt x="686935" y="1013515"/>
                  <a:pt x="1088969" y="1136041"/>
                  <a:pt x="1471294" y="1405723"/>
                </a:cubicBezTo>
              </a:path>
            </a:pathLst>
          </a:custGeom>
          <a:noFill/>
          <a:ln w="117475" cap="rnd" cmpd="sng" algn="ctr">
            <a:solidFill>
              <a:srgbClr val="00B0F0"/>
            </a:solidFill>
            <a:prstDash val="solid"/>
            <a:round/>
            <a:headEnd type="none" w="lg" len="lg"/>
            <a:tailEnd type="triangle" w="med" len="med"/>
          </a:ln>
          <a:effectLst>
            <a:outerShdw blurRad="50800" dist="38100" dir="2700000" algn="tl" rotWithShape="0">
              <a:schemeClr val="accent1">
                <a:lumMod val="60000"/>
                <a:lumOff val="40000"/>
                <a:alpha val="40000"/>
              </a:schemeClr>
            </a:outerShdw>
          </a:effectLst>
          <a:scene3d>
            <a:camera prst="orthographicFront"/>
            <a:lightRig rig="threePt" dir="t"/>
          </a:scene3d>
          <a:sp3d prstMaterial="softEdge">
            <a:bevelT/>
          </a:sp3d>
        </p:spPr>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cs typeface="+mn-cs"/>
            </a:endParaRPr>
          </a:p>
        </p:txBody>
      </p:sp>
      <p:sp>
        <p:nvSpPr>
          <p:cNvPr id="45" name="Freeform 44"/>
          <p:cNvSpPr/>
          <p:nvPr/>
        </p:nvSpPr>
        <p:spPr bwMode="auto">
          <a:xfrm>
            <a:off x="1113183" y="2544419"/>
            <a:ext cx="3743249" cy="2288403"/>
          </a:xfrm>
          <a:custGeom>
            <a:avLst/>
            <a:gdLst>
              <a:gd name="connsiteX0" fmla="*/ 0 w 3339548"/>
              <a:gd name="connsiteY0" fmla="*/ 0 h 1789043"/>
              <a:gd name="connsiteX1" fmla="*/ 874644 w 3339548"/>
              <a:gd name="connsiteY1" fmla="*/ 930303 h 1789043"/>
              <a:gd name="connsiteX2" fmla="*/ 3339548 w 3339548"/>
              <a:gd name="connsiteY2" fmla="*/ 1789043 h 1789043"/>
              <a:gd name="connsiteX0" fmla="*/ 0 w 3232886"/>
              <a:gd name="connsiteY0" fmla="*/ 0 h 1916264"/>
              <a:gd name="connsiteX1" fmla="*/ 874644 w 3232886"/>
              <a:gd name="connsiteY1" fmla="*/ 930303 h 1916264"/>
              <a:gd name="connsiteX2" fmla="*/ 3232886 w 3232886"/>
              <a:gd name="connsiteY2" fmla="*/ 1916264 h 1916264"/>
              <a:gd name="connsiteX0" fmla="*/ 0 w 3232886"/>
              <a:gd name="connsiteY0" fmla="*/ 0 h 1916264"/>
              <a:gd name="connsiteX1" fmla="*/ 1297834 w 3232886"/>
              <a:gd name="connsiteY1" fmla="*/ 1392722 h 1916264"/>
              <a:gd name="connsiteX2" fmla="*/ 3232886 w 3232886"/>
              <a:gd name="connsiteY2" fmla="*/ 1916264 h 1916264"/>
              <a:gd name="connsiteX0" fmla="*/ 0 w 3743249"/>
              <a:gd name="connsiteY0" fmla="*/ 0 h 2288403"/>
              <a:gd name="connsiteX1" fmla="*/ 1297834 w 3743249"/>
              <a:gd name="connsiteY1" fmla="*/ 1392722 h 2288403"/>
              <a:gd name="connsiteX2" fmla="*/ 3743249 w 3743249"/>
              <a:gd name="connsiteY2" fmla="*/ 2288403 h 2288403"/>
            </a:gdLst>
            <a:ahLst/>
            <a:cxnLst>
              <a:cxn ang="0">
                <a:pos x="connsiteX0" y="connsiteY0"/>
              </a:cxn>
              <a:cxn ang="0">
                <a:pos x="connsiteX1" y="connsiteY1"/>
              </a:cxn>
              <a:cxn ang="0">
                <a:pos x="connsiteX2" y="connsiteY2"/>
              </a:cxn>
            </a:cxnLst>
            <a:rect l="l" t="t" r="r" b="b"/>
            <a:pathLst>
              <a:path w="3743249" h="2288403">
                <a:moveTo>
                  <a:pt x="0" y="0"/>
                </a:moveTo>
                <a:cubicBezTo>
                  <a:pt x="159026" y="316064"/>
                  <a:pt x="673959" y="1011322"/>
                  <a:pt x="1297834" y="1392722"/>
                </a:cubicBezTo>
                <a:cubicBezTo>
                  <a:pt x="1921709" y="1774123"/>
                  <a:pt x="3294000" y="2132027"/>
                  <a:pt x="3743249" y="2288403"/>
                </a:cubicBezTo>
              </a:path>
            </a:pathLst>
          </a:custGeom>
          <a:noFill/>
          <a:ln w="117475" cap="rnd" cmpd="sng" algn="ctr">
            <a:solidFill>
              <a:srgbClr val="00B0F0"/>
            </a:solidFill>
            <a:prstDash val="solid"/>
            <a:round/>
            <a:headEnd type="none" w="lg" len="lg"/>
            <a:tailEnd type="triangle" w="med" len="med"/>
          </a:ln>
          <a:effectLst>
            <a:outerShdw blurRad="50800" dist="38100" dir="2700000" algn="tl" rotWithShape="0">
              <a:schemeClr val="accent1">
                <a:lumMod val="60000"/>
                <a:lumOff val="40000"/>
                <a:alpha val="40000"/>
              </a:schemeClr>
            </a:outerShdw>
          </a:effectLst>
          <a:scene3d>
            <a:camera prst="orthographicFront"/>
            <a:lightRig rig="threePt" dir="t"/>
          </a:scene3d>
          <a:sp3d prstMaterial="softEdge">
            <a:bevelT/>
          </a:sp3d>
        </p:spPr>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cs typeface="+mn-cs"/>
            </a:endParaRPr>
          </a:p>
        </p:txBody>
      </p:sp>
      <p:sp>
        <p:nvSpPr>
          <p:cNvPr id="46" name="Freeform 45"/>
          <p:cNvSpPr/>
          <p:nvPr/>
        </p:nvSpPr>
        <p:spPr bwMode="auto">
          <a:xfrm>
            <a:off x="4500436" y="2451870"/>
            <a:ext cx="464970" cy="993079"/>
          </a:xfrm>
          <a:custGeom>
            <a:avLst/>
            <a:gdLst>
              <a:gd name="connsiteX0" fmla="*/ 0 w 492981"/>
              <a:gd name="connsiteY0" fmla="*/ 0 h 1359673"/>
              <a:gd name="connsiteX1" fmla="*/ 151075 w 492981"/>
              <a:gd name="connsiteY1" fmla="*/ 723569 h 1359673"/>
              <a:gd name="connsiteX2" fmla="*/ 492981 w 492981"/>
              <a:gd name="connsiteY2" fmla="*/ 1359673 h 1359673"/>
              <a:gd name="connsiteX0" fmla="*/ 0 w 514246"/>
              <a:gd name="connsiteY0" fmla="*/ 0 h 1263980"/>
              <a:gd name="connsiteX1" fmla="*/ 151075 w 514246"/>
              <a:gd name="connsiteY1" fmla="*/ 723569 h 1263980"/>
              <a:gd name="connsiteX2" fmla="*/ 514246 w 514246"/>
              <a:gd name="connsiteY2" fmla="*/ 1263980 h 1263980"/>
              <a:gd name="connsiteX0" fmla="*/ 0 w 492981"/>
              <a:gd name="connsiteY0" fmla="*/ 0 h 1093859"/>
              <a:gd name="connsiteX1" fmla="*/ 129810 w 492981"/>
              <a:gd name="connsiteY1" fmla="*/ 553448 h 1093859"/>
              <a:gd name="connsiteX2" fmla="*/ 492981 w 492981"/>
              <a:gd name="connsiteY2" fmla="*/ 1093859 h 1093859"/>
            </a:gdLst>
            <a:ahLst/>
            <a:cxnLst>
              <a:cxn ang="0">
                <a:pos x="connsiteX0" y="connsiteY0"/>
              </a:cxn>
              <a:cxn ang="0">
                <a:pos x="connsiteX1" y="connsiteY1"/>
              </a:cxn>
              <a:cxn ang="0">
                <a:pos x="connsiteX2" y="connsiteY2"/>
              </a:cxn>
            </a:cxnLst>
            <a:rect l="l" t="t" r="r" b="b"/>
            <a:pathLst>
              <a:path w="492981" h="1093859">
                <a:moveTo>
                  <a:pt x="0" y="0"/>
                </a:moveTo>
                <a:cubicBezTo>
                  <a:pt x="34456" y="248478"/>
                  <a:pt x="47647" y="371138"/>
                  <a:pt x="129810" y="553448"/>
                </a:cubicBezTo>
                <a:cubicBezTo>
                  <a:pt x="211974" y="735758"/>
                  <a:pt x="363110" y="889113"/>
                  <a:pt x="492981" y="1093859"/>
                </a:cubicBezTo>
              </a:path>
            </a:pathLst>
          </a:custGeom>
          <a:noFill/>
          <a:ln w="117475" cap="rnd" cmpd="sng" algn="ctr">
            <a:solidFill>
              <a:srgbClr val="00B0F0"/>
            </a:solidFill>
            <a:prstDash val="solid"/>
            <a:round/>
            <a:headEnd type="none" w="lg" len="lg"/>
            <a:tailEnd type="triangle" w="med" len="med"/>
          </a:ln>
          <a:effectLst>
            <a:outerShdw blurRad="50800" dist="38100" dir="2700000" algn="tl" rotWithShape="0">
              <a:schemeClr val="accent1">
                <a:lumMod val="60000"/>
                <a:lumOff val="40000"/>
                <a:alpha val="40000"/>
              </a:schemeClr>
            </a:outerShdw>
          </a:effectLst>
          <a:scene3d>
            <a:camera prst="orthographicFront"/>
            <a:lightRig rig="threePt" dir="t"/>
          </a:scene3d>
          <a:sp3d prstMaterial="softEdge">
            <a:bevelT/>
          </a:sp3d>
        </p:spPr>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cs typeface="+mn-cs"/>
            </a:endParaRPr>
          </a:p>
        </p:txBody>
      </p:sp>
      <p:sp>
        <p:nvSpPr>
          <p:cNvPr id="47" name="Freeform 46"/>
          <p:cNvSpPr/>
          <p:nvPr/>
        </p:nvSpPr>
        <p:spPr bwMode="auto">
          <a:xfrm>
            <a:off x="5383033" y="2480809"/>
            <a:ext cx="95275" cy="934030"/>
          </a:xfrm>
          <a:custGeom>
            <a:avLst/>
            <a:gdLst>
              <a:gd name="connsiteX0" fmla="*/ 39757 w 39757"/>
              <a:gd name="connsiteY0" fmla="*/ 0 h 1073426"/>
              <a:gd name="connsiteX1" fmla="*/ 0 w 39757"/>
              <a:gd name="connsiteY1" fmla="*/ 1073426 h 1073426"/>
            </a:gdLst>
            <a:ahLst/>
            <a:cxnLst>
              <a:cxn ang="0">
                <a:pos x="connsiteX0" y="connsiteY0"/>
              </a:cxn>
              <a:cxn ang="0">
                <a:pos x="connsiteX1" y="connsiteY1"/>
              </a:cxn>
            </a:cxnLst>
            <a:rect l="l" t="t" r="r" b="b"/>
            <a:pathLst>
              <a:path w="39757" h="1073426">
                <a:moveTo>
                  <a:pt x="39757" y="0"/>
                </a:moveTo>
                <a:cubicBezTo>
                  <a:pt x="23854" y="449911"/>
                  <a:pt x="7951" y="899823"/>
                  <a:pt x="0" y="1073426"/>
                </a:cubicBezTo>
              </a:path>
            </a:pathLst>
          </a:custGeom>
          <a:noFill/>
          <a:ln w="117475" cap="rnd" cmpd="sng" algn="ctr">
            <a:solidFill>
              <a:srgbClr val="00B0F0"/>
            </a:solidFill>
            <a:prstDash val="solid"/>
            <a:round/>
            <a:headEnd type="none" w="lg" len="lg"/>
            <a:tailEnd type="triangle" w="med" len="med"/>
          </a:ln>
          <a:effectLst>
            <a:outerShdw blurRad="50800" dist="38100" dir="2700000" algn="tl" rotWithShape="0">
              <a:schemeClr val="accent1">
                <a:lumMod val="60000"/>
                <a:lumOff val="40000"/>
                <a:alpha val="40000"/>
              </a:schemeClr>
            </a:outerShdw>
          </a:effectLst>
          <a:scene3d>
            <a:camera prst="orthographicFront"/>
            <a:lightRig rig="threePt" dir="t"/>
          </a:scene3d>
          <a:sp3d prstMaterial="softEdge">
            <a:bevelT/>
          </a:sp3d>
        </p:spPr>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cs typeface="+mn-cs"/>
            </a:endParaRPr>
          </a:p>
        </p:txBody>
      </p:sp>
      <p:sp>
        <p:nvSpPr>
          <p:cNvPr id="48" name="Freeform 47"/>
          <p:cNvSpPr/>
          <p:nvPr/>
        </p:nvSpPr>
        <p:spPr bwMode="auto">
          <a:xfrm>
            <a:off x="6166885" y="4341415"/>
            <a:ext cx="2134278" cy="336912"/>
          </a:xfrm>
          <a:custGeom>
            <a:avLst/>
            <a:gdLst>
              <a:gd name="connsiteX0" fmla="*/ 1439186 w 1439186"/>
              <a:gd name="connsiteY0" fmla="*/ 0 h 523461"/>
              <a:gd name="connsiteX1" fmla="*/ 715617 w 1439186"/>
              <a:gd name="connsiteY1" fmla="*/ 437322 h 523461"/>
              <a:gd name="connsiteX2" fmla="*/ 0 w 1439186"/>
              <a:gd name="connsiteY2" fmla="*/ 516835 h 523461"/>
            </a:gdLst>
            <a:ahLst/>
            <a:cxnLst>
              <a:cxn ang="0">
                <a:pos x="connsiteX0" y="connsiteY0"/>
              </a:cxn>
              <a:cxn ang="0">
                <a:pos x="connsiteX1" y="connsiteY1"/>
              </a:cxn>
              <a:cxn ang="0">
                <a:pos x="connsiteX2" y="connsiteY2"/>
              </a:cxn>
            </a:cxnLst>
            <a:rect l="l" t="t" r="r" b="b"/>
            <a:pathLst>
              <a:path w="1439186" h="523461">
                <a:moveTo>
                  <a:pt x="1439186" y="0"/>
                </a:moveTo>
                <a:cubicBezTo>
                  <a:pt x="1197333" y="175591"/>
                  <a:pt x="955481" y="351183"/>
                  <a:pt x="715617" y="437322"/>
                </a:cubicBezTo>
                <a:cubicBezTo>
                  <a:pt x="475753" y="523461"/>
                  <a:pt x="67586" y="489006"/>
                  <a:pt x="0" y="516835"/>
                </a:cubicBezTo>
              </a:path>
            </a:pathLst>
          </a:custGeom>
          <a:noFill/>
          <a:ln w="117475" cap="rnd" cmpd="sng" algn="ctr">
            <a:solidFill>
              <a:srgbClr val="00B0F0"/>
            </a:solidFill>
            <a:prstDash val="solid"/>
            <a:round/>
            <a:headEnd type="none" w="med" len="med"/>
            <a:tailEnd type="triangl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cs typeface="+mn-cs"/>
            </a:endParaRPr>
          </a:p>
        </p:txBody>
      </p:sp>
      <p:sp>
        <p:nvSpPr>
          <p:cNvPr id="49" name="Freeform 48"/>
          <p:cNvSpPr/>
          <p:nvPr/>
        </p:nvSpPr>
        <p:spPr bwMode="auto">
          <a:xfrm>
            <a:off x="2360428" y="3040912"/>
            <a:ext cx="2453627" cy="1287742"/>
          </a:xfrm>
          <a:custGeom>
            <a:avLst/>
            <a:gdLst>
              <a:gd name="connsiteX0" fmla="*/ 0 w 1924216"/>
              <a:gd name="connsiteY0" fmla="*/ 0 h 1097280"/>
              <a:gd name="connsiteX1" fmla="*/ 906449 w 1924216"/>
              <a:gd name="connsiteY1" fmla="*/ 596348 h 1097280"/>
              <a:gd name="connsiteX2" fmla="*/ 1924216 w 1924216"/>
              <a:gd name="connsiteY2" fmla="*/ 1097280 h 1097280"/>
              <a:gd name="connsiteX0" fmla="*/ 0 w 2232561"/>
              <a:gd name="connsiteY0" fmla="*/ 0 h 1278034"/>
              <a:gd name="connsiteX1" fmla="*/ 906449 w 2232561"/>
              <a:gd name="connsiteY1" fmla="*/ 596348 h 1278034"/>
              <a:gd name="connsiteX2" fmla="*/ 2232561 w 2232561"/>
              <a:gd name="connsiteY2" fmla="*/ 1278034 h 1278034"/>
              <a:gd name="connsiteX0" fmla="*/ 0 w 2264459"/>
              <a:gd name="connsiteY0" fmla="*/ 0 h 1256768"/>
              <a:gd name="connsiteX1" fmla="*/ 906449 w 2264459"/>
              <a:gd name="connsiteY1" fmla="*/ 596348 h 1256768"/>
              <a:gd name="connsiteX2" fmla="*/ 2264459 w 2264459"/>
              <a:gd name="connsiteY2" fmla="*/ 1256768 h 1256768"/>
              <a:gd name="connsiteX0" fmla="*/ 0 w 2360152"/>
              <a:gd name="connsiteY0" fmla="*/ 0 h 1139810"/>
              <a:gd name="connsiteX1" fmla="*/ 906449 w 2360152"/>
              <a:gd name="connsiteY1" fmla="*/ 596348 h 1139810"/>
              <a:gd name="connsiteX2" fmla="*/ 2360152 w 2360152"/>
              <a:gd name="connsiteY2" fmla="*/ 1139810 h 1139810"/>
            </a:gdLst>
            <a:ahLst/>
            <a:cxnLst>
              <a:cxn ang="0">
                <a:pos x="connsiteX0" y="connsiteY0"/>
              </a:cxn>
              <a:cxn ang="0">
                <a:pos x="connsiteX1" y="connsiteY1"/>
              </a:cxn>
              <a:cxn ang="0">
                <a:pos x="connsiteX2" y="connsiteY2"/>
              </a:cxn>
            </a:cxnLst>
            <a:rect l="l" t="t" r="r" b="b"/>
            <a:pathLst>
              <a:path w="2360152" h="1139810">
                <a:moveTo>
                  <a:pt x="0" y="0"/>
                </a:moveTo>
                <a:cubicBezTo>
                  <a:pt x="292873" y="206734"/>
                  <a:pt x="513090" y="406380"/>
                  <a:pt x="906449" y="596348"/>
                </a:cubicBezTo>
                <a:cubicBezTo>
                  <a:pt x="1299808" y="786316"/>
                  <a:pt x="2181248" y="1068248"/>
                  <a:pt x="2360152" y="1139810"/>
                </a:cubicBezTo>
              </a:path>
            </a:pathLst>
          </a:custGeom>
          <a:noFill/>
          <a:ln w="117475" cap="rnd" cmpd="sng" algn="ctr">
            <a:solidFill>
              <a:srgbClr val="00B0F0"/>
            </a:solidFill>
            <a:prstDash val="solid"/>
            <a:round/>
            <a:headEnd type="none" w="med" len="med"/>
            <a:tailEnd type="triangl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cs typeface="+mn-cs"/>
            </a:endParaRPr>
          </a:p>
        </p:txBody>
      </p:sp>
      <p:sp>
        <p:nvSpPr>
          <p:cNvPr id="50" name="Freeform 49"/>
          <p:cNvSpPr/>
          <p:nvPr/>
        </p:nvSpPr>
        <p:spPr bwMode="auto">
          <a:xfrm>
            <a:off x="6156251" y="2608028"/>
            <a:ext cx="1659881" cy="1549301"/>
          </a:xfrm>
          <a:custGeom>
            <a:avLst/>
            <a:gdLst>
              <a:gd name="connsiteX0" fmla="*/ 826935 w 826935"/>
              <a:gd name="connsiteY0" fmla="*/ 0 h 1089328"/>
              <a:gd name="connsiteX1" fmla="*/ 302149 w 826935"/>
              <a:gd name="connsiteY1" fmla="*/ 747422 h 1089328"/>
              <a:gd name="connsiteX2" fmla="*/ 0 w 826935"/>
              <a:gd name="connsiteY2" fmla="*/ 1089328 h 1089328"/>
              <a:gd name="connsiteX0" fmla="*/ 944034 w 944034"/>
              <a:gd name="connsiteY0" fmla="*/ 0 h 1074579"/>
              <a:gd name="connsiteX1" fmla="*/ 419248 w 944034"/>
              <a:gd name="connsiteY1" fmla="*/ 747422 h 1074579"/>
              <a:gd name="connsiteX2" fmla="*/ 0 w 944034"/>
              <a:gd name="connsiteY2" fmla="*/ 1074579 h 1074579"/>
            </a:gdLst>
            <a:ahLst/>
            <a:cxnLst>
              <a:cxn ang="0">
                <a:pos x="connsiteX0" y="connsiteY0"/>
              </a:cxn>
              <a:cxn ang="0">
                <a:pos x="connsiteX1" y="connsiteY1"/>
              </a:cxn>
              <a:cxn ang="0">
                <a:pos x="connsiteX2" y="connsiteY2"/>
              </a:cxn>
            </a:cxnLst>
            <a:rect l="l" t="t" r="r" b="b"/>
            <a:pathLst>
              <a:path w="944034" h="1074579">
                <a:moveTo>
                  <a:pt x="944034" y="0"/>
                </a:moveTo>
                <a:cubicBezTo>
                  <a:pt x="750552" y="282933"/>
                  <a:pt x="576587" y="568326"/>
                  <a:pt x="419248" y="747422"/>
                </a:cubicBezTo>
                <a:cubicBezTo>
                  <a:pt x="261909" y="926518"/>
                  <a:pt x="98066" y="1030847"/>
                  <a:pt x="0" y="1074579"/>
                </a:cubicBezTo>
              </a:path>
            </a:pathLst>
          </a:custGeom>
          <a:noFill/>
          <a:ln w="117475" cap="rnd" cmpd="sng" algn="ctr">
            <a:solidFill>
              <a:srgbClr val="00B0F0"/>
            </a:solidFill>
            <a:prstDash val="solid"/>
            <a:round/>
            <a:headEnd type="none" w="med" len="med"/>
            <a:tailEnd type="triangl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cs typeface="+mn-cs"/>
            </a:endParaRPr>
          </a:p>
        </p:txBody>
      </p:sp>
      <p:sp>
        <p:nvSpPr>
          <p:cNvPr id="51" name="Freeform 50"/>
          <p:cNvSpPr/>
          <p:nvPr/>
        </p:nvSpPr>
        <p:spPr bwMode="auto">
          <a:xfrm>
            <a:off x="6166885" y="2441051"/>
            <a:ext cx="551968" cy="1227181"/>
          </a:xfrm>
          <a:custGeom>
            <a:avLst/>
            <a:gdLst>
              <a:gd name="connsiteX0" fmla="*/ 302149 w 302149"/>
              <a:gd name="connsiteY0" fmla="*/ 0 h 1073426"/>
              <a:gd name="connsiteX1" fmla="*/ 182880 w 302149"/>
              <a:gd name="connsiteY1" fmla="*/ 652007 h 1073426"/>
              <a:gd name="connsiteX2" fmla="*/ 0 w 302149"/>
              <a:gd name="connsiteY2" fmla="*/ 1073426 h 1073426"/>
            </a:gdLst>
            <a:ahLst/>
            <a:cxnLst>
              <a:cxn ang="0">
                <a:pos x="connsiteX0" y="connsiteY0"/>
              </a:cxn>
              <a:cxn ang="0">
                <a:pos x="connsiteX1" y="connsiteY1"/>
              </a:cxn>
              <a:cxn ang="0">
                <a:pos x="connsiteX2" y="connsiteY2"/>
              </a:cxn>
            </a:cxnLst>
            <a:rect l="l" t="t" r="r" b="b"/>
            <a:pathLst>
              <a:path w="302149" h="1073426">
                <a:moveTo>
                  <a:pt x="302149" y="0"/>
                </a:moveTo>
                <a:cubicBezTo>
                  <a:pt x="267693" y="236551"/>
                  <a:pt x="233238" y="473103"/>
                  <a:pt x="182880" y="652007"/>
                </a:cubicBezTo>
                <a:cubicBezTo>
                  <a:pt x="132522" y="830911"/>
                  <a:pt x="84814" y="997889"/>
                  <a:pt x="0" y="1073426"/>
                </a:cubicBezTo>
              </a:path>
            </a:pathLst>
          </a:custGeom>
          <a:noFill/>
          <a:ln w="117475" cap="rnd" cmpd="sng" algn="ctr">
            <a:solidFill>
              <a:srgbClr val="00B0F0"/>
            </a:solidFill>
            <a:prstDash val="solid"/>
            <a:round/>
            <a:headEnd type="none" w="med" len="med"/>
            <a:tailEnd type="triangle" w="med" len="med"/>
          </a:ln>
          <a:effectLst/>
          <a:scene3d>
            <a:camera prst="orthographicFront"/>
            <a:lightRig rig="threePt" dir="t"/>
          </a:scene3d>
          <a:sp3d>
            <a:bevelT/>
          </a:sp3d>
        </p:spPr>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cs typeface="+mn-cs"/>
            </a:endParaRPr>
          </a:p>
        </p:txBody>
      </p:sp>
      <p:pic>
        <p:nvPicPr>
          <p:cNvPr id="52" name="Picture 51" descr="openGL.jpg"/>
          <p:cNvPicPr>
            <a:picLocks noChangeAspect="1"/>
          </p:cNvPicPr>
          <p:nvPr/>
        </p:nvPicPr>
        <p:blipFill>
          <a:blip r:embed="rId34" cstate="print"/>
          <a:stretch>
            <a:fillRect/>
          </a:stretch>
        </p:blipFill>
        <p:spPr>
          <a:xfrm>
            <a:off x="839973" y="1711839"/>
            <a:ext cx="568842" cy="568842"/>
          </a:xfrm>
          <a:prstGeom prst="rect">
            <a:avLst/>
          </a:prstGeom>
        </p:spPr>
      </p:pic>
    </p:spTree>
    <p:extLst>
      <p:ext uri="{BB962C8B-B14F-4D97-AF65-F5344CB8AC3E}">
        <p14:creationId xmlns="" xmlns:p14="http://schemas.microsoft.com/office/powerpoint/2010/main" val="882399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Partitioning a System</a:t>
            </a:r>
            <a:endParaRPr lang="en-US" dirty="0"/>
          </a:p>
        </p:txBody>
      </p:sp>
      <p:sp>
        <p:nvSpPr>
          <p:cNvPr id="3" name="Content Placeholder 2"/>
          <p:cNvSpPr>
            <a:spLocks noGrp="1"/>
          </p:cNvSpPr>
          <p:nvPr>
            <p:ph sz="half" idx="1"/>
          </p:nvPr>
        </p:nvSpPr>
        <p:spPr>
          <a:xfrm>
            <a:off x="360000" y="1139995"/>
            <a:ext cx="4950700" cy="4747567"/>
          </a:xfrm>
        </p:spPr>
        <p:txBody>
          <a:bodyPr>
            <a:normAutofit fontScale="77500" lnSpcReduction="20000"/>
          </a:bodyPr>
          <a:lstStyle/>
          <a:p>
            <a:pPr marL="265113" lvl="1"/>
            <a:r>
              <a:rPr lang="en-US" sz="2400" dirty="0"/>
              <a:t>Drive to </a:t>
            </a:r>
            <a:r>
              <a:rPr lang="en-US" sz="2400" dirty="0" smtClean="0"/>
              <a:t>increase system efficiency</a:t>
            </a:r>
          </a:p>
          <a:p>
            <a:pPr marL="559118" lvl="4"/>
            <a:r>
              <a:rPr lang="en-US" dirty="0" smtClean="0"/>
              <a:t>Map tasks onto most efficient resources</a:t>
            </a:r>
          </a:p>
          <a:p>
            <a:pPr marL="559118" lvl="4"/>
            <a:r>
              <a:rPr lang="en-US" dirty="0" smtClean="0"/>
              <a:t>Divide whole application and SW stack</a:t>
            </a:r>
            <a:endParaRPr lang="en-US" dirty="0"/>
          </a:p>
          <a:p>
            <a:endParaRPr lang="en-US" sz="2800" dirty="0" smtClean="0"/>
          </a:p>
          <a:p>
            <a:r>
              <a:rPr lang="en-US" dirty="0" smtClean="0"/>
              <a:t>Partition system on heterogeneous compute</a:t>
            </a:r>
          </a:p>
          <a:p>
            <a:pPr lvl="1"/>
            <a:r>
              <a:rPr lang="en-US" dirty="0" smtClean="0"/>
              <a:t>Multiple compute subsystems</a:t>
            </a:r>
          </a:p>
          <a:p>
            <a:pPr lvl="1"/>
            <a:r>
              <a:rPr lang="en-US" dirty="0" smtClean="0"/>
              <a:t>Task optimized subsystems</a:t>
            </a:r>
          </a:p>
          <a:p>
            <a:pPr marL="538162" lvl="1" indent="0">
              <a:buNone/>
            </a:pPr>
            <a:endParaRPr lang="en-US" sz="3100" dirty="0" smtClean="0"/>
          </a:p>
          <a:p>
            <a:r>
              <a:rPr lang="en-US" dirty="0" smtClean="0"/>
              <a:t>What are the interesting system </a:t>
            </a:r>
            <a:br>
              <a:rPr lang="en-US" dirty="0" smtClean="0"/>
            </a:br>
            <a:r>
              <a:rPr lang="en-US" dirty="0" smtClean="0"/>
              <a:t>partitions?</a:t>
            </a:r>
          </a:p>
          <a:p>
            <a:pPr lvl="1"/>
            <a:r>
              <a:rPr lang="en-US" dirty="0" smtClean="0"/>
              <a:t>What are the characteristics</a:t>
            </a:r>
            <a:br>
              <a:rPr lang="en-US" dirty="0" smtClean="0"/>
            </a:br>
            <a:r>
              <a:rPr lang="en-US" dirty="0" smtClean="0"/>
              <a:t> of each partition?</a:t>
            </a:r>
          </a:p>
          <a:p>
            <a:pPr lvl="1"/>
            <a:r>
              <a:rPr lang="en-US" dirty="0" smtClean="0"/>
              <a:t>How many distinct partitions </a:t>
            </a:r>
            <a:br>
              <a:rPr lang="en-US" dirty="0" smtClean="0"/>
            </a:br>
            <a:r>
              <a:rPr lang="en-US" dirty="0" smtClean="0"/>
              <a:t>are there?</a:t>
            </a:r>
          </a:p>
          <a:p>
            <a:pPr lvl="1"/>
            <a:r>
              <a:rPr lang="en-US" dirty="0" smtClean="0"/>
              <a:t>How can each partition be </a:t>
            </a:r>
            <a:br>
              <a:rPr lang="en-US" dirty="0" smtClean="0"/>
            </a:br>
            <a:r>
              <a:rPr lang="en-US" dirty="0" smtClean="0"/>
              <a:t>mapped onto the most </a:t>
            </a:r>
            <a:br>
              <a:rPr lang="en-US" dirty="0" smtClean="0"/>
            </a:br>
            <a:r>
              <a:rPr lang="en-US" dirty="0" smtClean="0"/>
              <a:t>power efficient HW?</a:t>
            </a:r>
          </a:p>
          <a:p>
            <a:pPr marL="538162" lvl="1" indent="0">
              <a:buNone/>
            </a:pPr>
            <a:endParaRPr lang="en-US" dirty="0" smtClean="0"/>
          </a:p>
          <a:p>
            <a:pPr lvl="1"/>
            <a:endParaRPr lang="en-US" sz="1100" dirty="0" smtClean="0"/>
          </a:p>
        </p:txBody>
      </p:sp>
      <p:grpSp>
        <p:nvGrpSpPr>
          <p:cNvPr id="4" name="Group 3"/>
          <p:cNvGrpSpPr/>
          <p:nvPr/>
        </p:nvGrpSpPr>
        <p:grpSpPr>
          <a:xfrm>
            <a:off x="4150192" y="2726515"/>
            <a:ext cx="4808673" cy="3520965"/>
            <a:chOff x="254457" y="346106"/>
            <a:chExt cx="8382787" cy="6137973"/>
          </a:xfrm>
        </p:grpSpPr>
        <p:sp>
          <p:nvSpPr>
            <p:cNvPr id="5" name="Rectangle 4"/>
            <p:cNvSpPr/>
            <p:nvPr/>
          </p:nvSpPr>
          <p:spPr bwMode="auto">
            <a:xfrm>
              <a:off x="3191419" y="902423"/>
              <a:ext cx="4778774" cy="5531522"/>
            </a:xfrm>
            <a:prstGeom prst="rect">
              <a:avLst/>
            </a:prstGeom>
            <a:solidFill>
              <a:schemeClr val="bg1">
                <a:lumMod val="85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grpSp>
          <p:nvGrpSpPr>
            <p:cNvPr id="6" name="Group 5"/>
            <p:cNvGrpSpPr/>
            <p:nvPr/>
          </p:nvGrpSpPr>
          <p:grpSpPr>
            <a:xfrm>
              <a:off x="5811121" y="2046418"/>
              <a:ext cx="973928" cy="989186"/>
              <a:chOff x="4478605" y="1686281"/>
              <a:chExt cx="973928" cy="989186"/>
            </a:xfrm>
          </p:grpSpPr>
          <p:sp>
            <p:nvSpPr>
              <p:cNvPr id="81" name="Rectangle 80"/>
              <p:cNvSpPr/>
              <p:nvPr/>
            </p:nvSpPr>
            <p:spPr bwMode="auto">
              <a:xfrm>
                <a:off x="4487333" y="2235200"/>
                <a:ext cx="423334" cy="440267"/>
              </a:xfrm>
              <a:prstGeom prst="rect">
                <a:avLst/>
              </a:prstGeom>
              <a:solidFill>
                <a:srgbClr val="128CAB"/>
              </a:solidFill>
              <a:ln w="19050" cap="flat" cmpd="sng" algn="ctr">
                <a:solidFill>
                  <a:srgbClr val="128CA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82" name="Rectangle 81"/>
              <p:cNvSpPr/>
              <p:nvPr/>
            </p:nvSpPr>
            <p:spPr bwMode="auto">
              <a:xfrm>
                <a:off x="5029199" y="2235200"/>
                <a:ext cx="423334" cy="440267"/>
              </a:xfrm>
              <a:prstGeom prst="rect">
                <a:avLst/>
              </a:prstGeom>
              <a:solidFill>
                <a:srgbClr val="128CAB"/>
              </a:solidFill>
              <a:ln w="19050" cap="flat" cmpd="sng" algn="ctr">
                <a:solidFill>
                  <a:srgbClr val="128CA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83" name="Rectangle 82"/>
              <p:cNvSpPr/>
              <p:nvPr/>
            </p:nvSpPr>
            <p:spPr bwMode="auto">
              <a:xfrm>
                <a:off x="4478605" y="1686281"/>
                <a:ext cx="423334" cy="440267"/>
              </a:xfrm>
              <a:prstGeom prst="rect">
                <a:avLst/>
              </a:prstGeom>
              <a:solidFill>
                <a:srgbClr val="128CAB"/>
              </a:solidFill>
              <a:ln w="19050" cap="flat" cmpd="sng" algn="ctr">
                <a:solidFill>
                  <a:srgbClr val="128CA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84" name="Rectangle 83"/>
              <p:cNvSpPr/>
              <p:nvPr/>
            </p:nvSpPr>
            <p:spPr bwMode="auto">
              <a:xfrm>
                <a:off x="5020471" y="1686281"/>
                <a:ext cx="423334" cy="440267"/>
              </a:xfrm>
              <a:prstGeom prst="rect">
                <a:avLst/>
              </a:prstGeom>
              <a:solidFill>
                <a:srgbClr val="128CAB"/>
              </a:solidFill>
              <a:ln w="19050" cap="flat" cmpd="sng" algn="ctr">
                <a:solidFill>
                  <a:srgbClr val="128CA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grpSp>
        <p:sp>
          <p:nvSpPr>
            <p:cNvPr id="7" name="Rectangle 6"/>
            <p:cNvSpPr/>
            <p:nvPr/>
          </p:nvSpPr>
          <p:spPr bwMode="auto">
            <a:xfrm>
              <a:off x="6905642" y="2047094"/>
              <a:ext cx="957288" cy="985638"/>
            </a:xfrm>
            <a:prstGeom prst="rect">
              <a:avLst/>
            </a:prstGeom>
            <a:solidFill>
              <a:srgbClr val="128CAB"/>
            </a:solidFill>
            <a:ln w="19050" cap="flat" cmpd="sng" algn="ctr">
              <a:solidFill>
                <a:srgbClr val="128CA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r>
                <a:rPr lang="en-US" sz="800" b="1" dirty="0" smtClean="0">
                  <a:solidFill>
                    <a:srgbClr val="FFFFFF"/>
                  </a:solidFill>
                  <a:latin typeface="Arial" charset="0"/>
                  <a:ea typeface="MS PGothic" pitchFamily="34" charset="-128"/>
                  <a:cs typeface="+mn-cs"/>
                </a:rPr>
                <a:t>CPU</a:t>
              </a:r>
            </a:p>
          </p:txBody>
        </p:sp>
        <p:sp>
          <p:nvSpPr>
            <p:cNvPr id="8" name="Rectangle 7"/>
            <p:cNvSpPr/>
            <p:nvPr/>
          </p:nvSpPr>
          <p:spPr bwMode="auto">
            <a:xfrm>
              <a:off x="6896914" y="948491"/>
              <a:ext cx="957288" cy="985638"/>
            </a:xfrm>
            <a:prstGeom prst="rect">
              <a:avLst/>
            </a:prstGeom>
            <a:solidFill>
              <a:srgbClr val="128CAB"/>
            </a:solidFill>
            <a:ln w="19050" cap="flat" cmpd="sng" algn="ctr">
              <a:solidFill>
                <a:srgbClr val="128CA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r>
                <a:rPr lang="en-US" sz="800" b="1" dirty="0" smtClean="0">
                  <a:solidFill>
                    <a:srgbClr val="FFFFFF"/>
                  </a:solidFill>
                  <a:latin typeface="Arial" charset="0"/>
                  <a:ea typeface="MS PGothic" pitchFamily="34" charset="-128"/>
                  <a:cs typeface="+mn-cs"/>
                </a:rPr>
                <a:t>CPU</a:t>
              </a:r>
            </a:p>
          </p:txBody>
        </p:sp>
        <p:sp>
          <p:nvSpPr>
            <p:cNvPr id="9" name="Rectangle 8"/>
            <p:cNvSpPr/>
            <p:nvPr/>
          </p:nvSpPr>
          <p:spPr bwMode="auto">
            <a:xfrm>
              <a:off x="5820053" y="3194093"/>
              <a:ext cx="2039840" cy="820972"/>
            </a:xfrm>
            <a:prstGeom prst="rect">
              <a:avLst/>
            </a:prstGeom>
            <a:solidFill>
              <a:srgbClr val="FFFF00"/>
            </a:solidFill>
            <a:ln w="1905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r>
                <a:rPr lang="en-US" sz="800" b="1" dirty="0" smtClean="0">
                  <a:solidFill>
                    <a:srgbClr val="000000"/>
                  </a:solidFill>
                  <a:latin typeface="Arial" charset="0"/>
                  <a:ea typeface="MS PGothic" pitchFamily="34" charset="-128"/>
                  <a:cs typeface="+mn-cs"/>
                </a:rPr>
                <a:t>L2 Cache</a:t>
              </a:r>
            </a:p>
          </p:txBody>
        </p:sp>
        <p:sp>
          <p:nvSpPr>
            <p:cNvPr id="10" name="Rectangle 9"/>
            <p:cNvSpPr/>
            <p:nvPr/>
          </p:nvSpPr>
          <p:spPr bwMode="auto">
            <a:xfrm>
              <a:off x="5819186" y="4123851"/>
              <a:ext cx="2039840" cy="2249354"/>
            </a:xfrm>
            <a:prstGeom prst="rect">
              <a:avLst/>
            </a:prstGeom>
            <a:solidFill>
              <a:srgbClr val="008000"/>
            </a:solidFill>
            <a:ln w="19050" cap="flat" cmpd="sng" algn="ctr">
              <a:solidFill>
                <a:srgbClr val="0BAD1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r>
                <a:rPr lang="en-US" sz="800" b="1" dirty="0" smtClean="0">
                  <a:solidFill>
                    <a:srgbClr val="FFFFFF"/>
                  </a:solidFill>
                  <a:latin typeface="Arial" charset="0"/>
                  <a:ea typeface="MS PGothic" pitchFamily="34" charset="-128"/>
                  <a:cs typeface="+mn-cs"/>
                </a:rPr>
                <a:t>GPU/Throughput</a:t>
              </a:r>
            </a:p>
            <a:p>
              <a:pPr algn="ctr" defTabSz="914400"/>
              <a:r>
                <a:rPr lang="en-US" sz="800" b="1" dirty="0" smtClean="0">
                  <a:solidFill>
                    <a:srgbClr val="FFFFFF"/>
                  </a:solidFill>
                  <a:latin typeface="Arial" charset="0"/>
                  <a:ea typeface="MS PGothic" pitchFamily="34" charset="-128"/>
                  <a:cs typeface="+mn-cs"/>
                </a:rPr>
                <a:t>Processing</a:t>
              </a:r>
            </a:p>
          </p:txBody>
        </p:sp>
        <p:sp>
          <p:nvSpPr>
            <p:cNvPr id="11" name="Rectangle 10"/>
            <p:cNvSpPr/>
            <p:nvPr/>
          </p:nvSpPr>
          <p:spPr bwMode="auto">
            <a:xfrm>
              <a:off x="3279016" y="4473416"/>
              <a:ext cx="2493196" cy="1882296"/>
            </a:xfrm>
            <a:prstGeom prst="rect">
              <a:avLst/>
            </a:prstGeom>
            <a:solidFill>
              <a:srgbClr val="FFFF00"/>
            </a:solidFill>
            <a:ln w="1905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r>
                <a:rPr lang="en-US" sz="800" b="1" dirty="0" smtClean="0">
                  <a:solidFill>
                    <a:srgbClr val="000000"/>
                  </a:solidFill>
                  <a:latin typeface="Arial" charset="0"/>
                  <a:ea typeface="MS PGothic" pitchFamily="34" charset="-128"/>
                  <a:cs typeface="+mn-cs"/>
                </a:rPr>
                <a:t>SOC L3</a:t>
              </a:r>
            </a:p>
          </p:txBody>
        </p:sp>
        <p:sp>
          <p:nvSpPr>
            <p:cNvPr id="12" name="Rectangle 11"/>
            <p:cNvSpPr/>
            <p:nvPr/>
          </p:nvSpPr>
          <p:spPr bwMode="auto">
            <a:xfrm>
              <a:off x="3287102" y="4013577"/>
              <a:ext cx="536433" cy="810197"/>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13" name="Rectangle 12"/>
            <p:cNvSpPr/>
            <p:nvPr/>
          </p:nvSpPr>
          <p:spPr bwMode="auto">
            <a:xfrm>
              <a:off x="3848955" y="4024139"/>
              <a:ext cx="423334" cy="440267"/>
            </a:xfrm>
            <a:prstGeom prst="rect">
              <a:avLst/>
            </a:prstGeom>
            <a:solidFill>
              <a:srgbClr val="128CAB"/>
            </a:solid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grpSp>
          <p:nvGrpSpPr>
            <p:cNvPr id="14" name="Group 13"/>
            <p:cNvGrpSpPr/>
            <p:nvPr/>
          </p:nvGrpSpPr>
          <p:grpSpPr>
            <a:xfrm>
              <a:off x="3275287" y="2913017"/>
              <a:ext cx="1389249" cy="1001142"/>
              <a:chOff x="1203371" y="2479666"/>
              <a:chExt cx="1389249" cy="1001142"/>
            </a:xfrm>
          </p:grpSpPr>
          <p:grpSp>
            <p:nvGrpSpPr>
              <p:cNvPr id="74" name="Group 73"/>
              <p:cNvGrpSpPr/>
              <p:nvPr/>
            </p:nvGrpSpPr>
            <p:grpSpPr>
              <a:xfrm>
                <a:off x="1676746" y="2479666"/>
                <a:ext cx="874049" cy="987164"/>
                <a:chOff x="4502099" y="947728"/>
                <a:chExt cx="874049" cy="987164"/>
              </a:xfrm>
            </p:grpSpPr>
            <p:sp>
              <p:nvSpPr>
                <p:cNvPr id="79" name="Rectangle 78"/>
                <p:cNvSpPr/>
                <p:nvPr/>
              </p:nvSpPr>
              <p:spPr bwMode="auto">
                <a:xfrm>
                  <a:off x="4740551" y="949254"/>
                  <a:ext cx="635597" cy="985638"/>
                </a:xfrm>
                <a:prstGeom prst="rect">
                  <a:avLst/>
                </a:prstGeom>
                <a:solidFill>
                  <a:srgbClr val="128CAB"/>
                </a:solid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FFFFFF"/>
                    </a:solidFill>
                    <a:latin typeface="Arial" charset="0"/>
                    <a:ea typeface="MS PGothic" pitchFamily="34" charset="-128"/>
                    <a:cs typeface="+mn-cs"/>
                  </a:endParaRPr>
                </a:p>
              </p:txBody>
            </p:sp>
            <p:sp>
              <p:nvSpPr>
                <p:cNvPr id="80" name="Rectangle 79"/>
                <p:cNvSpPr/>
                <p:nvPr/>
              </p:nvSpPr>
              <p:spPr bwMode="auto">
                <a:xfrm>
                  <a:off x="4502099" y="947728"/>
                  <a:ext cx="236953" cy="625501"/>
                </a:xfrm>
                <a:prstGeom prst="rect">
                  <a:avLst/>
                </a:prstGeom>
                <a:solidFill>
                  <a:srgbClr val="128CAB"/>
                </a:solidFill>
                <a:ln w="19050" cap="flat" cmpd="sng" algn="ctr">
                  <a:solidFill>
                    <a:srgbClr val="128CA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FFFFFF"/>
                    </a:solidFill>
                    <a:latin typeface="Arial" charset="0"/>
                    <a:ea typeface="MS PGothic" pitchFamily="34" charset="-128"/>
                    <a:cs typeface="+mn-cs"/>
                  </a:endParaRPr>
                </a:p>
              </p:txBody>
            </p:sp>
          </p:grpSp>
          <p:grpSp>
            <p:nvGrpSpPr>
              <p:cNvPr id="75" name="Group 74"/>
              <p:cNvGrpSpPr/>
              <p:nvPr/>
            </p:nvGrpSpPr>
            <p:grpSpPr>
              <a:xfrm>
                <a:off x="1203371" y="2495424"/>
                <a:ext cx="656858" cy="985384"/>
                <a:chOff x="3930195" y="952538"/>
                <a:chExt cx="656858" cy="985384"/>
              </a:xfrm>
            </p:grpSpPr>
            <p:sp>
              <p:nvSpPr>
                <p:cNvPr id="77" name="Rectangle 76"/>
                <p:cNvSpPr/>
                <p:nvPr/>
              </p:nvSpPr>
              <p:spPr bwMode="auto">
                <a:xfrm>
                  <a:off x="3930195" y="952538"/>
                  <a:ext cx="416009" cy="985384"/>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FFFFFF"/>
                    </a:solidFill>
                    <a:latin typeface="Arial" charset="0"/>
                    <a:ea typeface="MS PGothic" pitchFamily="34" charset="-128"/>
                    <a:cs typeface="+mn-cs"/>
                  </a:endParaRPr>
                </a:p>
              </p:txBody>
            </p:sp>
            <p:sp>
              <p:nvSpPr>
                <p:cNvPr id="78" name="Rectangle 77"/>
                <p:cNvSpPr/>
                <p:nvPr/>
              </p:nvSpPr>
              <p:spPr bwMode="auto">
                <a:xfrm>
                  <a:off x="4258624" y="1620409"/>
                  <a:ext cx="328429" cy="317513"/>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FFFFFF"/>
                    </a:solidFill>
                    <a:latin typeface="Arial" charset="0"/>
                    <a:ea typeface="MS PGothic" pitchFamily="34" charset="-128"/>
                    <a:cs typeface="+mn-cs"/>
                  </a:endParaRPr>
                </a:p>
              </p:txBody>
            </p:sp>
          </p:grpSp>
          <p:sp>
            <p:nvSpPr>
              <p:cNvPr id="76" name="TextBox 75"/>
              <p:cNvSpPr txBox="1"/>
              <p:nvPr/>
            </p:nvSpPr>
            <p:spPr>
              <a:xfrm>
                <a:off x="1664564" y="2551051"/>
                <a:ext cx="928056" cy="590189"/>
              </a:xfrm>
              <a:prstGeom prst="rect">
                <a:avLst/>
              </a:prstGeom>
              <a:noFill/>
            </p:spPr>
            <p:txBody>
              <a:bodyPr wrap="none" rtlCol="0">
                <a:spAutoFit/>
              </a:bodyPr>
              <a:lstStyle/>
              <a:p>
                <a:pPr algn="ctr" defTabSz="914400"/>
                <a:r>
                  <a:rPr lang="en-US" sz="800" b="1" dirty="0" smtClean="0">
                    <a:solidFill>
                      <a:srgbClr val="FFFFFF"/>
                    </a:solidFill>
                    <a:latin typeface="Arial" charset="0"/>
                    <a:ea typeface="MS PGothic" pitchFamily="34" charset="-128"/>
                    <a:cs typeface="+mn-cs"/>
                  </a:rPr>
                  <a:t>IO OPT</a:t>
                </a:r>
              </a:p>
              <a:p>
                <a:pPr algn="ctr" defTabSz="914400"/>
                <a:r>
                  <a:rPr lang="en-US" sz="800" b="1" dirty="0" smtClean="0">
                    <a:solidFill>
                      <a:srgbClr val="FFFFFF"/>
                    </a:solidFill>
                    <a:latin typeface="Arial" charset="0"/>
                    <a:ea typeface="MS PGothic" pitchFamily="34" charset="-128"/>
                    <a:cs typeface="+mn-cs"/>
                  </a:rPr>
                  <a:t>CPU</a:t>
                </a:r>
              </a:p>
            </p:txBody>
          </p:sp>
        </p:grpSp>
        <p:grpSp>
          <p:nvGrpSpPr>
            <p:cNvPr id="15" name="Group 14"/>
            <p:cNvGrpSpPr/>
            <p:nvPr/>
          </p:nvGrpSpPr>
          <p:grpSpPr>
            <a:xfrm>
              <a:off x="3289760" y="1659545"/>
              <a:ext cx="839344" cy="440267"/>
              <a:chOff x="2203675" y="1659545"/>
              <a:chExt cx="839344" cy="440267"/>
            </a:xfrm>
          </p:grpSpPr>
          <p:sp>
            <p:nvSpPr>
              <p:cNvPr id="72" name="Rectangle 71"/>
              <p:cNvSpPr/>
              <p:nvPr/>
            </p:nvSpPr>
            <p:spPr bwMode="auto">
              <a:xfrm>
                <a:off x="2619685" y="1659545"/>
                <a:ext cx="423334" cy="440267"/>
              </a:xfrm>
              <a:prstGeom prst="rect">
                <a:avLst/>
              </a:prstGeom>
              <a:solidFill>
                <a:srgbClr val="128CAB"/>
              </a:solid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73" name="Rectangle 72"/>
              <p:cNvSpPr/>
              <p:nvPr/>
            </p:nvSpPr>
            <p:spPr bwMode="auto">
              <a:xfrm>
                <a:off x="2203675" y="1659545"/>
                <a:ext cx="423334" cy="440267"/>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grpSp>
        <p:sp>
          <p:nvSpPr>
            <p:cNvPr id="16" name="Rectangle 15"/>
            <p:cNvSpPr/>
            <p:nvPr/>
          </p:nvSpPr>
          <p:spPr bwMode="auto">
            <a:xfrm>
              <a:off x="3786721" y="2198560"/>
              <a:ext cx="578433" cy="593383"/>
            </a:xfrm>
            <a:prstGeom prst="rect">
              <a:avLst/>
            </a:prstGeom>
            <a:solidFill>
              <a:srgbClr val="128CAB"/>
            </a:solid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17" name="Rectangle 16"/>
            <p:cNvSpPr/>
            <p:nvPr/>
          </p:nvSpPr>
          <p:spPr bwMode="auto">
            <a:xfrm>
              <a:off x="3283131" y="2189764"/>
              <a:ext cx="423334" cy="602345"/>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18" name="Rectangle 17"/>
            <p:cNvSpPr/>
            <p:nvPr/>
          </p:nvSpPr>
          <p:spPr bwMode="auto">
            <a:xfrm>
              <a:off x="4442711" y="2197680"/>
              <a:ext cx="907730" cy="594264"/>
            </a:xfrm>
            <a:prstGeom prst="rect">
              <a:avLst/>
            </a:prstGeom>
            <a:solidFill>
              <a:srgbClr val="008000"/>
            </a:solidFill>
            <a:ln w="19050" cap="flat" cmpd="sng" algn="ctr">
              <a:solidFill>
                <a:srgbClr val="0BAD1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19" name="Rectangle 18"/>
            <p:cNvSpPr/>
            <p:nvPr/>
          </p:nvSpPr>
          <p:spPr bwMode="auto">
            <a:xfrm>
              <a:off x="3276502" y="953545"/>
              <a:ext cx="1706906" cy="617769"/>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r>
                <a:rPr lang="en-US" sz="800" b="1" dirty="0" smtClean="0">
                  <a:solidFill>
                    <a:srgbClr val="D9D9D9"/>
                  </a:solidFill>
                  <a:latin typeface="Arial" charset="0"/>
                  <a:ea typeface="MS PGothic" pitchFamily="34" charset="-128"/>
                  <a:cs typeface="+mn-cs"/>
                </a:rPr>
                <a:t>Video HW</a:t>
              </a:r>
            </a:p>
          </p:txBody>
        </p:sp>
        <p:sp>
          <p:nvSpPr>
            <p:cNvPr id="20" name="Left-Right Arrow 19"/>
            <p:cNvSpPr/>
            <p:nvPr/>
          </p:nvSpPr>
          <p:spPr bwMode="auto">
            <a:xfrm>
              <a:off x="2472932" y="1711859"/>
              <a:ext cx="701778" cy="300809"/>
            </a:xfrm>
            <a:prstGeom prst="leftRightArrow">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pic>
          <p:nvPicPr>
            <p:cNvPr id="21" name="Picture 2" descr="http://wccftech.com/images/articles/History-of-RAM/EDO-DRAM.jpg"/>
            <p:cNvPicPr>
              <a:picLocks noChangeAspect="1" noChangeArrowheads="1"/>
            </p:cNvPicPr>
            <p:nvPr/>
          </p:nvPicPr>
          <p:blipFill>
            <a:blip r:embed="rId3"/>
            <a:srcRect/>
            <a:stretch>
              <a:fillRect/>
            </a:stretch>
          </p:blipFill>
          <p:spPr bwMode="auto">
            <a:xfrm>
              <a:off x="1571148" y="4047697"/>
              <a:ext cx="905647" cy="777261"/>
            </a:xfrm>
            <a:prstGeom prst="rect">
              <a:avLst/>
            </a:prstGeom>
            <a:noFill/>
          </p:spPr>
        </p:pic>
        <p:pic>
          <p:nvPicPr>
            <p:cNvPr id="22" name="Picture 8" descr="http://images.intomobile.com/wp-content/uploads/2009/04/iphone-camera-icon.jpg"/>
            <p:cNvPicPr>
              <a:picLocks noChangeAspect="1" noChangeArrowheads="1"/>
            </p:cNvPicPr>
            <p:nvPr/>
          </p:nvPicPr>
          <p:blipFill>
            <a:blip r:embed="rId4"/>
            <a:srcRect/>
            <a:stretch>
              <a:fillRect/>
            </a:stretch>
          </p:blipFill>
          <p:spPr bwMode="auto">
            <a:xfrm>
              <a:off x="1755634" y="2208767"/>
              <a:ext cx="567814" cy="571600"/>
            </a:xfrm>
            <a:prstGeom prst="rect">
              <a:avLst/>
            </a:prstGeom>
            <a:noFill/>
          </p:spPr>
        </p:pic>
        <p:pic>
          <p:nvPicPr>
            <p:cNvPr id="23" name="Picture 22"/>
            <p:cNvPicPr>
              <a:picLocks noChangeAspect="1"/>
            </p:cNvPicPr>
            <p:nvPr/>
          </p:nvPicPr>
          <p:blipFill>
            <a:blip r:embed="rId5"/>
            <a:stretch>
              <a:fillRect/>
            </a:stretch>
          </p:blipFill>
          <p:spPr>
            <a:xfrm>
              <a:off x="1693259" y="2927005"/>
              <a:ext cx="623494" cy="494836"/>
            </a:xfrm>
            <a:prstGeom prst="rect">
              <a:avLst/>
            </a:prstGeom>
          </p:spPr>
        </p:pic>
        <p:pic>
          <p:nvPicPr>
            <p:cNvPr id="24" name="Picture 23" descr="audio.jpg"/>
            <p:cNvPicPr>
              <a:picLocks noChangeAspect="1"/>
            </p:cNvPicPr>
            <p:nvPr/>
          </p:nvPicPr>
          <p:blipFill>
            <a:blip r:embed="rId6"/>
            <a:stretch>
              <a:fillRect/>
            </a:stretch>
          </p:blipFill>
          <p:spPr>
            <a:xfrm>
              <a:off x="1872808" y="1643754"/>
              <a:ext cx="417799" cy="417799"/>
            </a:xfrm>
            <a:prstGeom prst="rect">
              <a:avLst/>
            </a:prstGeom>
          </p:spPr>
        </p:pic>
        <p:sp>
          <p:nvSpPr>
            <p:cNvPr id="25" name="Left-Right Arrow 24"/>
            <p:cNvSpPr/>
            <p:nvPr/>
          </p:nvSpPr>
          <p:spPr bwMode="auto">
            <a:xfrm>
              <a:off x="2472932" y="2316329"/>
              <a:ext cx="701778" cy="300809"/>
            </a:xfrm>
            <a:prstGeom prst="leftRightArrow">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26" name="Left-Right Arrow 25"/>
            <p:cNvSpPr/>
            <p:nvPr/>
          </p:nvSpPr>
          <p:spPr bwMode="auto">
            <a:xfrm>
              <a:off x="2472932" y="3033789"/>
              <a:ext cx="701778" cy="300809"/>
            </a:xfrm>
            <a:prstGeom prst="leftRightArrow">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27" name="Left-Right Arrow 26"/>
            <p:cNvSpPr/>
            <p:nvPr/>
          </p:nvSpPr>
          <p:spPr bwMode="auto">
            <a:xfrm>
              <a:off x="2472932" y="4463978"/>
              <a:ext cx="701778" cy="300809"/>
            </a:xfrm>
            <a:prstGeom prst="leftRightArrow">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28" name="Left-Right Arrow 27"/>
            <p:cNvSpPr/>
            <p:nvPr/>
          </p:nvSpPr>
          <p:spPr bwMode="auto">
            <a:xfrm>
              <a:off x="2472932" y="4095929"/>
              <a:ext cx="701778" cy="300809"/>
            </a:xfrm>
            <a:prstGeom prst="leftRightArrow">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pic>
          <p:nvPicPr>
            <p:cNvPr id="29" name="Picture 28"/>
            <p:cNvPicPr>
              <a:picLocks noChangeAspect="1"/>
            </p:cNvPicPr>
            <p:nvPr/>
          </p:nvPicPr>
          <p:blipFill>
            <a:blip r:embed="rId7"/>
            <a:stretch>
              <a:fillRect/>
            </a:stretch>
          </p:blipFill>
          <p:spPr>
            <a:xfrm>
              <a:off x="1762912" y="973469"/>
              <a:ext cx="589384" cy="589384"/>
            </a:xfrm>
            <a:prstGeom prst="rect">
              <a:avLst/>
            </a:prstGeom>
          </p:spPr>
        </p:pic>
        <p:sp>
          <p:nvSpPr>
            <p:cNvPr id="30" name="Left-Right Arrow 29"/>
            <p:cNvSpPr/>
            <p:nvPr/>
          </p:nvSpPr>
          <p:spPr bwMode="auto">
            <a:xfrm>
              <a:off x="2466577" y="1096037"/>
              <a:ext cx="701778" cy="300809"/>
            </a:xfrm>
            <a:prstGeom prst="leftRightArrow">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31" name="Left-Right Arrow 30"/>
            <p:cNvSpPr/>
            <p:nvPr/>
          </p:nvSpPr>
          <p:spPr bwMode="auto">
            <a:xfrm>
              <a:off x="2466577" y="3516798"/>
              <a:ext cx="701778" cy="300809"/>
            </a:xfrm>
            <a:prstGeom prst="leftRightArrow">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grpSp>
          <p:nvGrpSpPr>
            <p:cNvPr id="32" name="Group 31"/>
            <p:cNvGrpSpPr/>
            <p:nvPr/>
          </p:nvGrpSpPr>
          <p:grpSpPr>
            <a:xfrm>
              <a:off x="254457" y="885710"/>
              <a:ext cx="4791682" cy="735941"/>
              <a:chOff x="254457" y="885710"/>
              <a:chExt cx="4791682" cy="735941"/>
            </a:xfrm>
          </p:grpSpPr>
          <p:sp>
            <p:nvSpPr>
              <p:cNvPr id="70" name="Rounded Rectangle 69"/>
              <p:cNvSpPr/>
              <p:nvPr/>
            </p:nvSpPr>
            <p:spPr bwMode="auto">
              <a:xfrm>
                <a:off x="254457" y="889514"/>
                <a:ext cx="4791682" cy="732137"/>
              </a:xfrm>
              <a:prstGeom prst="roundRect">
                <a:avLst/>
              </a:prstGeom>
              <a:noFill/>
              <a:ln w="1905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71" name="TextBox 70"/>
              <p:cNvSpPr txBox="1"/>
              <p:nvPr/>
            </p:nvSpPr>
            <p:spPr>
              <a:xfrm>
                <a:off x="325101" y="885710"/>
                <a:ext cx="1283215" cy="590189"/>
              </a:xfrm>
              <a:prstGeom prst="rect">
                <a:avLst/>
              </a:prstGeom>
              <a:noFill/>
            </p:spPr>
            <p:txBody>
              <a:bodyPr wrap="none" rtlCol="0">
                <a:spAutoFit/>
              </a:bodyPr>
              <a:lstStyle/>
              <a:p>
                <a:pPr defTabSz="914400"/>
                <a:r>
                  <a:rPr lang="en-US" sz="800" b="1" dirty="0" smtClean="0">
                    <a:solidFill>
                      <a:srgbClr val="000000"/>
                    </a:solidFill>
                    <a:latin typeface="Arial" charset="0"/>
                    <a:ea typeface="MS PGothic" pitchFamily="34" charset="-128"/>
                    <a:cs typeface="+mn-cs"/>
                  </a:rPr>
                  <a:t>Video</a:t>
                </a:r>
              </a:p>
              <a:p>
                <a:pPr defTabSz="914400"/>
                <a:r>
                  <a:rPr lang="en-US" sz="800" b="1" dirty="0" smtClean="0">
                    <a:solidFill>
                      <a:srgbClr val="000000"/>
                    </a:solidFill>
                    <a:latin typeface="Arial" charset="0"/>
                    <a:ea typeface="MS PGothic" pitchFamily="34" charset="-128"/>
                    <a:cs typeface="+mn-cs"/>
                  </a:rPr>
                  <a:t>Subsystem</a:t>
                </a:r>
                <a:endParaRPr lang="en-US" sz="800" b="1" dirty="0">
                  <a:solidFill>
                    <a:srgbClr val="000000"/>
                  </a:solidFill>
                  <a:latin typeface="Arial" charset="0"/>
                  <a:ea typeface="MS PGothic" pitchFamily="34" charset="-128"/>
                  <a:cs typeface="+mn-cs"/>
                </a:endParaRPr>
              </a:p>
            </p:txBody>
          </p:sp>
        </p:grpSp>
        <p:grpSp>
          <p:nvGrpSpPr>
            <p:cNvPr id="33" name="Group 32"/>
            <p:cNvGrpSpPr/>
            <p:nvPr/>
          </p:nvGrpSpPr>
          <p:grpSpPr>
            <a:xfrm>
              <a:off x="254457" y="1606303"/>
              <a:ext cx="4035630" cy="590190"/>
              <a:chOff x="254457" y="1606303"/>
              <a:chExt cx="4035630" cy="590190"/>
            </a:xfrm>
          </p:grpSpPr>
          <p:sp>
            <p:nvSpPr>
              <p:cNvPr id="68" name="Rounded Rectangle 67"/>
              <p:cNvSpPr/>
              <p:nvPr/>
            </p:nvSpPr>
            <p:spPr bwMode="auto">
              <a:xfrm>
                <a:off x="254457" y="1628253"/>
                <a:ext cx="4035630" cy="521041"/>
              </a:xfrm>
              <a:prstGeom prst="roundRect">
                <a:avLst/>
              </a:prstGeom>
              <a:noFill/>
              <a:ln w="1905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69" name="TextBox 68"/>
              <p:cNvSpPr txBox="1"/>
              <p:nvPr/>
            </p:nvSpPr>
            <p:spPr>
              <a:xfrm>
                <a:off x="325101" y="1606303"/>
                <a:ext cx="1283215" cy="590190"/>
              </a:xfrm>
              <a:prstGeom prst="rect">
                <a:avLst/>
              </a:prstGeom>
              <a:noFill/>
            </p:spPr>
            <p:txBody>
              <a:bodyPr wrap="none" rtlCol="0">
                <a:spAutoFit/>
              </a:bodyPr>
              <a:lstStyle/>
              <a:p>
                <a:pPr defTabSz="914400"/>
                <a:r>
                  <a:rPr lang="en-US" sz="800" b="1" dirty="0" smtClean="0">
                    <a:solidFill>
                      <a:srgbClr val="000000"/>
                    </a:solidFill>
                    <a:latin typeface="Arial" charset="0"/>
                    <a:ea typeface="MS PGothic" pitchFamily="34" charset="-128"/>
                    <a:cs typeface="+mn-cs"/>
                  </a:rPr>
                  <a:t>Audio</a:t>
                </a:r>
              </a:p>
              <a:p>
                <a:pPr defTabSz="914400"/>
                <a:r>
                  <a:rPr lang="en-US" sz="800" b="1" dirty="0" smtClean="0">
                    <a:solidFill>
                      <a:srgbClr val="000000"/>
                    </a:solidFill>
                    <a:latin typeface="Arial" charset="0"/>
                    <a:ea typeface="MS PGothic" pitchFamily="34" charset="-128"/>
                    <a:cs typeface="+mn-cs"/>
                  </a:rPr>
                  <a:t>Subsystem</a:t>
                </a:r>
                <a:endParaRPr lang="en-US" sz="800" b="1" dirty="0">
                  <a:solidFill>
                    <a:srgbClr val="000000"/>
                  </a:solidFill>
                  <a:latin typeface="Arial" charset="0"/>
                  <a:ea typeface="MS PGothic" pitchFamily="34" charset="-128"/>
                  <a:cs typeface="+mn-cs"/>
                </a:endParaRPr>
              </a:p>
            </p:txBody>
          </p:sp>
        </p:grpSp>
        <p:grpSp>
          <p:nvGrpSpPr>
            <p:cNvPr id="34" name="Group 33"/>
            <p:cNvGrpSpPr/>
            <p:nvPr/>
          </p:nvGrpSpPr>
          <p:grpSpPr>
            <a:xfrm>
              <a:off x="254457" y="2141071"/>
              <a:ext cx="5182214" cy="724654"/>
              <a:chOff x="254457" y="2141071"/>
              <a:chExt cx="5182214" cy="724654"/>
            </a:xfrm>
          </p:grpSpPr>
          <p:sp>
            <p:nvSpPr>
              <p:cNvPr id="66" name="Rounded Rectangle 65"/>
              <p:cNvSpPr/>
              <p:nvPr/>
            </p:nvSpPr>
            <p:spPr bwMode="auto">
              <a:xfrm>
                <a:off x="254457" y="2143302"/>
                <a:ext cx="5182214" cy="722423"/>
              </a:xfrm>
              <a:prstGeom prst="roundRect">
                <a:avLst/>
              </a:prstGeom>
              <a:noFill/>
              <a:ln w="1905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67" name="TextBox 66"/>
              <p:cNvSpPr txBox="1"/>
              <p:nvPr/>
            </p:nvSpPr>
            <p:spPr>
              <a:xfrm>
                <a:off x="325101" y="2141071"/>
                <a:ext cx="1283215" cy="590189"/>
              </a:xfrm>
              <a:prstGeom prst="rect">
                <a:avLst/>
              </a:prstGeom>
              <a:noFill/>
            </p:spPr>
            <p:txBody>
              <a:bodyPr wrap="none" rtlCol="0">
                <a:spAutoFit/>
              </a:bodyPr>
              <a:lstStyle/>
              <a:p>
                <a:pPr defTabSz="914400"/>
                <a:r>
                  <a:rPr lang="en-US" sz="800" b="1" dirty="0" smtClean="0">
                    <a:solidFill>
                      <a:srgbClr val="000000"/>
                    </a:solidFill>
                    <a:latin typeface="Arial" charset="0"/>
                    <a:ea typeface="MS PGothic" pitchFamily="34" charset="-128"/>
                    <a:cs typeface="+mn-cs"/>
                  </a:rPr>
                  <a:t>Camera</a:t>
                </a:r>
              </a:p>
              <a:p>
                <a:pPr defTabSz="914400"/>
                <a:r>
                  <a:rPr lang="en-US" sz="800" b="1" dirty="0" smtClean="0">
                    <a:solidFill>
                      <a:srgbClr val="000000"/>
                    </a:solidFill>
                    <a:latin typeface="Arial" charset="0"/>
                    <a:ea typeface="MS PGothic" pitchFamily="34" charset="-128"/>
                    <a:cs typeface="+mn-cs"/>
                  </a:rPr>
                  <a:t>Subsystem</a:t>
                </a:r>
                <a:endParaRPr lang="en-US" sz="800" b="1" dirty="0">
                  <a:solidFill>
                    <a:srgbClr val="000000"/>
                  </a:solidFill>
                  <a:latin typeface="Arial" charset="0"/>
                  <a:ea typeface="MS PGothic" pitchFamily="34" charset="-128"/>
                  <a:cs typeface="+mn-cs"/>
                </a:endParaRPr>
              </a:p>
            </p:txBody>
          </p:sp>
        </p:grpSp>
        <p:grpSp>
          <p:nvGrpSpPr>
            <p:cNvPr id="35" name="Group 34"/>
            <p:cNvGrpSpPr/>
            <p:nvPr/>
          </p:nvGrpSpPr>
          <p:grpSpPr>
            <a:xfrm>
              <a:off x="254457" y="2862714"/>
              <a:ext cx="4485511" cy="1117704"/>
              <a:chOff x="254457" y="2862714"/>
              <a:chExt cx="4485511" cy="1117704"/>
            </a:xfrm>
          </p:grpSpPr>
          <p:sp>
            <p:nvSpPr>
              <p:cNvPr id="64" name="Rounded Rectangle 63"/>
              <p:cNvSpPr/>
              <p:nvPr/>
            </p:nvSpPr>
            <p:spPr bwMode="auto">
              <a:xfrm>
                <a:off x="254457" y="2862714"/>
                <a:ext cx="4485511" cy="1117704"/>
              </a:xfrm>
              <a:prstGeom prst="roundRect">
                <a:avLst/>
              </a:prstGeom>
              <a:noFill/>
              <a:ln w="1905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65" name="TextBox 64"/>
              <p:cNvSpPr txBox="1"/>
              <p:nvPr/>
            </p:nvSpPr>
            <p:spPr>
              <a:xfrm>
                <a:off x="325101" y="2893090"/>
                <a:ext cx="1283215" cy="590189"/>
              </a:xfrm>
              <a:prstGeom prst="rect">
                <a:avLst/>
              </a:prstGeom>
              <a:noFill/>
            </p:spPr>
            <p:txBody>
              <a:bodyPr wrap="none" rtlCol="0">
                <a:spAutoFit/>
              </a:bodyPr>
              <a:lstStyle/>
              <a:p>
                <a:pPr defTabSz="914400"/>
                <a:r>
                  <a:rPr lang="en-US" sz="800" b="1" dirty="0" smtClean="0">
                    <a:solidFill>
                      <a:srgbClr val="000000"/>
                    </a:solidFill>
                    <a:latin typeface="Arial" charset="0"/>
                    <a:ea typeface="MS PGothic" pitchFamily="34" charset="-128"/>
                    <a:cs typeface="+mn-cs"/>
                  </a:rPr>
                  <a:t>HS I/O</a:t>
                </a:r>
              </a:p>
              <a:p>
                <a:pPr defTabSz="914400"/>
                <a:r>
                  <a:rPr lang="en-US" sz="800" b="1" dirty="0" smtClean="0">
                    <a:solidFill>
                      <a:srgbClr val="000000"/>
                    </a:solidFill>
                    <a:latin typeface="Arial" charset="0"/>
                    <a:ea typeface="MS PGothic" pitchFamily="34" charset="-128"/>
                    <a:cs typeface="+mn-cs"/>
                  </a:rPr>
                  <a:t>Subsystem</a:t>
                </a:r>
                <a:endParaRPr lang="en-US" sz="800" b="1" dirty="0">
                  <a:solidFill>
                    <a:srgbClr val="000000"/>
                  </a:solidFill>
                  <a:latin typeface="Arial" charset="0"/>
                  <a:ea typeface="MS PGothic" pitchFamily="34" charset="-128"/>
                  <a:cs typeface="+mn-cs"/>
                </a:endParaRPr>
              </a:p>
            </p:txBody>
          </p:sp>
        </p:grpSp>
        <p:grpSp>
          <p:nvGrpSpPr>
            <p:cNvPr id="36" name="Group 35"/>
            <p:cNvGrpSpPr/>
            <p:nvPr/>
          </p:nvGrpSpPr>
          <p:grpSpPr>
            <a:xfrm>
              <a:off x="254457" y="3983926"/>
              <a:ext cx="5552108" cy="2415110"/>
              <a:chOff x="254457" y="3983926"/>
              <a:chExt cx="5552108" cy="2415110"/>
            </a:xfrm>
          </p:grpSpPr>
          <p:sp>
            <p:nvSpPr>
              <p:cNvPr id="62" name="Rounded Rectangle 61"/>
              <p:cNvSpPr/>
              <p:nvPr/>
            </p:nvSpPr>
            <p:spPr bwMode="auto">
              <a:xfrm>
                <a:off x="254457" y="3983926"/>
                <a:ext cx="5552108" cy="2415110"/>
              </a:xfrm>
              <a:prstGeom prst="roundRect">
                <a:avLst/>
              </a:prstGeom>
              <a:noFill/>
              <a:ln w="1905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63" name="TextBox 62"/>
              <p:cNvSpPr txBox="1"/>
              <p:nvPr/>
            </p:nvSpPr>
            <p:spPr>
              <a:xfrm>
                <a:off x="325101" y="5750772"/>
                <a:ext cx="1283215" cy="590189"/>
              </a:xfrm>
              <a:prstGeom prst="rect">
                <a:avLst/>
              </a:prstGeom>
              <a:noFill/>
            </p:spPr>
            <p:txBody>
              <a:bodyPr wrap="none" rtlCol="0">
                <a:spAutoFit/>
              </a:bodyPr>
              <a:lstStyle/>
              <a:p>
                <a:pPr defTabSz="914400"/>
                <a:r>
                  <a:rPr lang="en-US" sz="800" b="1" dirty="0" smtClean="0">
                    <a:solidFill>
                      <a:srgbClr val="000000"/>
                    </a:solidFill>
                    <a:latin typeface="Arial" charset="0"/>
                    <a:ea typeface="MS PGothic" pitchFamily="34" charset="-128"/>
                    <a:cs typeface="+mn-cs"/>
                  </a:rPr>
                  <a:t>Memory</a:t>
                </a:r>
              </a:p>
              <a:p>
                <a:pPr defTabSz="914400"/>
                <a:r>
                  <a:rPr lang="en-US" sz="800" b="1" dirty="0" smtClean="0">
                    <a:solidFill>
                      <a:srgbClr val="000000"/>
                    </a:solidFill>
                    <a:latin typeface="Arial" charset="0"/>
                    <a:ea typeface="MS PGothic" pitchFamily="34" charset="-128"/>
                    <a:cs typeface="+mn-cs"/>
                  </a:rPr>
                  <a:t>Subsystem</a:t>
                </a:r>
                <a:endParaRPr lang="en-US" sz="800" b="1" dirty="0">
                  <a:solidFill>
                    <a:srgbClr val="000000"/>
                  </a:solidFill>
                  <a:latin typeface="Arial" charset="0"/>
                  <a:ea typeface="MS PGothic" pitchFamily="34" charset="-128"/>
                  <a:cs typeface="+mn-cs"/>
                </a:endParaRPr>
              </a:p>
            </p:txBody>
          </p:sp>
        </p:grpSp>
        <p:sp>
          <p:nvSpPr>
            <p:cNvPr id="37" name="Rectangle 36"/>
            <p:cNvSpPr/>
            <p:nvPr/>
          </p:nvSpPr>
          <p:spPr bwMode="auto">
            <a:xfrm>
              <a:off x="6065367" y="5899175"/>
              <a:ext cx="233926" cy="350943"/>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38" name="Rectangle 37"/>
            <p:cNvSpPr/>
            <p:nvPr/>
          </p:nvSpPr>
          <p:spPr bwMode="auto">
            <a:xfrm>
              <a:off x="6368148" y="5901171"/>
              <a:ext cx="233926" cy="350943"/>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grpSp>
          <p:nvGrpSpPr>
            <p:cNvPr id="39" name="Group 38"/>
            <p:cNvGrpSpPr/>
            <p:nvPr/>
          </p:nvGrpSpPr>
          <p:grpSpPr>
            <a:xfrm>
              <a:off x="5697769" y="417789"/>
              <a:ext cx="2939475" cy="6066290"/>
              <a:chOff x="5697769" y="417789"/>
              <a:chExt cx="2939475" cy="6066290"/>
            </a:xfrm>
          </p:grpSpPr>
          <p:sp>
            <p:nvSpPr>
              <p:cNvPr id="60" name="Rounded Rectangle 59"/>
              <p:cNvSpPr/>
              <p:nvPr/>
            </p:nvSpPr>
            <p:spPr bwMode="auto">
              <a:xfrm>
                <a:off x="5697769" y="417789"/>
                <a:ext cx="2939475" cy="6066290"/>
              </a:xfrm>
              <a:prstGeom prst="roundRect">
                <a:avLst/>
              </a:prstGeom>
              <a:noFill/>
              <a:ln w="1905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61" name="TextBox 60"/>
              <p:cNvSpPr txBox="1"/>
              <p:nvPr/>
            </p:nvSpPr>
            <p:spPr>
              <a:xfrm rot="16200000">
                <a:off x="7640620" y="1623359"/>
                <a:ext cx="1283215" cy="590189"/>
              </a:xfrm>
              <a:prstGeom prst="rect">
                <a:avLst/>
              </a:prstGeom>
              <a:noFill/>
            </p:spPr>
            <p:txBody>
              <a:bodyPr wrap="none" rtlCol="0">
                <a:spAutoFit/>
              </a:bodyPr>
              <a:lstStyle/>
              <a:p>
                <a:pPr defTabSz="914400"/>
                <a:r>
                  <a:rPr lang="en-US" sz="800" b="1" dirty="0" smtClean="0">
                    <a:solidFill>
                      <a:srgbClr val="000000"/>
                    </a:solidFill>
                    <a:latin typeface="Arial" charset="0"/>
                    <a:ea typeface="MS PGothic" pitchFamily="34" charset="-128"/>
                    <a:cs typeface="+mn-cs"/>
                  </a:rPr>
                  <a:t>GP APPS</a:t>
                </a:r>
              </a:p>
              <a:p>
                <a:pPr defTabSz="914400"/>
                <a:r>
                  <a:rPr lang="en-US" sz="800" b="1" dirty="0" smtClean="0">
                    <a:solidFill>
                      <a:srgbClr val="000000"/>
                    </a:solidFill>
                    <a:latin typeface="Arial" charset="0"/>
                    <a:ea typeface="MS PGothic" pitchFamily="34" charset="-128"/>
                    <a:cs typeface="+mn-cs"/>
                  </a:rPr>
                  <a:t>Subsystem</a:t>
                </a:r>
                <a:endParaRPr lang="en-US" sz="800" b="1" dirty="0">
                  <a:solidFill>
                    <a:srgbClr val="000000"/>
                  </a:solidFill>
                  <a:latin typeface="Arial" charset="0"/>
                  <a:ea typeface="MS PGothic" pitchFamily="34" charset="-128"/>
                  <a:cs typeface="+mn-cs"/>
                </a:endParaRPr>
              </a:p>
            </p:txBody>
          </p:sp>
        </p:grpSp>
        <p:grpSp>
          <p:nvGrpSpPr>
            <p:cNvPr id="40" name="Group 39"/>
            <p:cNvGrpSpPr/>
            <p:nvPr/>
          </p:nvGrpSpPr>
          <p:grpSpPr>
            <a:xfrm>
              <a:off x="5588184" y="947728"/>
              <a:ext cx="1195741" cy="987164"/>
              <a:chOff x="4502099" y="947728"/>
              <a:chExt cx="1195741" cy="987164"/>
            </a:xfrm>
          </p:grpSpPr>
          <p:sp>
            <p:nvSpPr>
              <p:cNvPr id="58" name="Rectangle 57"/>
              <p:cNvSpPr/>
              <p:nvPr/>
            </p:nvSpPr>
            <p:spPr bwMode="auto">
              <a:xfrm>
                <a:off x="4502099" y="947728"/>
                <a:ext cx="236953" cy="625501"/>
              </a:xfrm>
              <a:prstGeom prst="rect">
                <a:avLst/>
              </a:prstGeom>
              <a:solidFill>
                <a:srgbClr val="128CAB"/>
              </a:solidFill>
              <a:ln w="19050" cap="flat" cmpd="sng" algn="ctr">
                <a:solidFill>
                  <a:srgbClr val="128CAB"/>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59" name="Rectangle 58"/>
              <p:cNvSpPr/>
              <p:nvPr/>
            </p:nvSpPr>
            <p:spPr bwMode="auto">
              <a:xfrm>
                <a:off x="4740552" y="949254"/>
                <a:ext cx="957288" cy="985638"/>
              </a:xfrm>
              <a:prstGeom prst="rect">
                <a:avLst/>
              </a:prstGeom>
              <a:solidFill>
                <a:srgbClr val="128CAB"/>
              </a:solid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grpSp>
        <p:sp>
          <p:nvSpPr>
            <p:cNvPr id="41" name="TextBox 40"/>
            <p:cNvSpPr txBox="1"/>
            <p:nvPr/>
          </p:nvSpPr>
          <p:spPr>
            <a:xfrm>
              <a:off x="5839717" y="1291951"/>
              <a:ext cx="749211" cy="375576"/>
            </a:xfrm>
            <a:prstGeom prst="rect">
              <a:avLst/>
            </a:prstGeom>
            <a:noFill/>
          </p:spPr>
          <p:txBody>
            <a:bodyPr wrap="none" rtlCol="0">
              <a:spAutoFit/>
            </a:bodyPr>
            <a:lstStyle/>
            <a:p>
              <a:pPr algn="ctr" defTabSz="914400"/>
              <a:r>
                <a:rPr lang="en-US" sz="800" b="1" dirty="0">
                  <a:solidFill>
                    <a:srgbClr val="FFFFFF"/>
                  </a:solidFill>
                  <a:latin typeface="Arial" charset="0"/>
                  <a:ea typeface="MS PGothic" pitchFamily="34" charset="-128"/>
                  <a:cs typeface="+mn-cs"/>
                </a:rPr>
                <a:t> </a:t>
              </a:r>
              <a:r>
                <a:rPr lang="en-US" sz="800" b="1" dirty="0" smtClean="0">
                  <a:solidFill>
                    <a:srgbClr val="FFFFFF"/>
                  </a:solidFill>
                  <a:latin typeface="Arial" charset="0"/>
                  <a:ea typeface="MS PGothic" pitchFamily="34" charset="-128"/>
                  <a:cs typeface="+mn-cs"/>
                </a:rPr>
                <a:t>CPU </a:t>
              </a:r>
              <a:endParaRPr lang="en-US" sz="800" b="1" dirty="0">
                <a:solidFill>
                  <a:srgbClr val="FFFFFF"/>
                </a:solidFill>
                <a:latin typeface="Arial" charset="0"/>
                <a:ea typeface="MS PGothic" pitchFamily="34" charset="-128"/>
                <a:cs typeface="+mn-cs"/>
              </a:endParaRPr>
            </a:p>
          </p:txBody>
        </p:sp>
        <p:grpSp>
          <p:nvGrpSpPr>
            <p:cNvPr id="42" name="Group 41"/>
            <p:cNvGrpSpPr/>
            <p:nvPr/>
          </p:nvGrpSpPr>
          <p:grpSpPr>
            <a:xfrm>
              <a:off x="5114809" y="963486"/>
              <a:ext cx="656858" cy="985384"/>
              <a:chOff x="3930195" y="952538"/>
              <a:chExt cx="656858" cy="985384"/>
            </a:xfrm>
          </p:grpSpPr>
          <p:sp>
            <p:nvSpPr>
              <p:cNvPr id="56" name="Rectangle 55"/>
              <p:cNvSpPr/>
              <p:nvPr/>
            </p:nvSpPr>
            <p:spPr bwMode="auto">
              <a:xfrm>
                <a:off x="4258624" y="1620409"/>
                <a:ext cx="328429" cy="317513"/>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57" name="Rectangle 56"/>
              <p:cNvSpPr/>
              <p:nvPr/>
            </p:nvSpPr>
            <p:spPr bwMode="auto">
              <a:xfrm>
                <a:off x="3930195" y="952538"/>
                <a:ext cx="416009" cy="985384"/>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grpSp>
        <p:sp>
          <p:nvSpPr>
            <p:cNvPr id="43" name="TextBox 42"/>
            <p:cNvSpPr txBox="1"/>
            <p:nvPr/>
          </p:nvSpPr>
          <p:spPr>
            <a:xfrm>
              <a:off x="5077994" y="1154798"/>
              <a:ext cx="908408" cy="804804"/>
            </a:xfrm>
            <a:prstGeom prst="rect">
              <a:avLst/>
            </a:prstGeom>
            <a:noFill/>
          </p:spPr>
          <p:txBody>
            <a:bodyPr wrap="none" rtlCol="0">
              <a:spAutoFit/>
            </a:bodyPr>
            <a:lstStyle/>
            <a:p>
              <a:pPr defTabSz="914400"/>
              <a:r>
                <a:rPr lang="en-US" sz="800" b="1" dirty="0" smtClean="0">
                  <a:solidFill>
                    <a:srgbClr val="FFFFFF"/>
                  </a:solidFill>
                  <a:latin typeface="Arial" charset="0"/>
                  <a:ea typeface="MS PGothic" pitchFamily="34" charset="-128"/>
                  <a:cs typeface="+mn-cs"/>
                </a:rPr>
                <a:t>GIC </a:t>
              </a:r>
            </a:p>
            <a:p>
              <a:pPr defTabSz="914400"/>
              <a:r>
                <a:rPr lang="en-US" sz="800" b="1" dirty="0" smtClean="0">
                  <a:solidFill>
                    <a:srgbClr val="FFFFFF"/>
                  </a:solidFill>
                  <a:latin typeface="Arial" charset="0"/>
                  <a:ea typeface="MS PGothic" pitchFamily="34" charset="-128"/>
                  <a:cs typeface="+mn-cs"/>
                </a:rPr>
                <a:t>&amp;</a:t>
              </a:r>
            </a:p>
            <a:p>
              <a:pPr defTabSz="914400"/>
              <a:r>
                <a:rPr lang="en-US" sz="800" b="1" dirty="0" smtClean="0">
                  <a:solidFill>
                    <a:srgbClr val="FFFFFF"/>
                  </a:solidFill>
                  <a:latin typeface="Arial" charset="0"/>
                  <a:ea typeface="MS PGothic" pitchFamily="34" charset="-128"/>
                  <a:cs typeface="+mn-cs"/>
                </a:rPr>
                <a:t>Events</a:t>
              </a:r>
              <a:endParaRPr lang="en-US" sz="800" b="1" dirty="0">
                <a:solidFill>
                  <a:srgbClr val="FFFFFF"/>
                </a:solidFill>
                <a:latin typeface="Arial" charset="0"/>
                <a:ea typeface="MS PGothic" pitchFamily="34" charset="-128"/>
                <a:cs typeface="+mn-cs"/>
              </a:endParaRPr>
            </a:p>
          </p:txBody>
        </p:sp>
        <p:grpSp>
          <p:nvGrpSpPr>
            <p:cNvPr id="44" name="Group 43"/>
            <p:cNvGrpSpPr/>
            <p:nvPr/>
          </p:nvGrpSpPr>
          <p:grpSpPr>
            <a:xfrm>
              <a:off x="5062826" y="346106"/>
              <a:ext cx="1787863" cy="1664788"/>
              <a:chOff x="5062826" y="346106"/>
              <a:chExt cx="1787863" cy="1664788"/>
            </a:xfrm>
          </p:grpSpPr>
          <p:sp>
            <p:nvSpPr>
              <p:cNvPr id="52" name="Rectangle 51"/>
              <p:cNvSpPr/>
              <p:nvPr/>
            </p:nvSpPr>
            <p:spPr bwMode="auto">
              <a:xfrm>
                <a:off x="5346880" y="434499"/>
                <a:ext cx="1035958" cy="330779"/>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grpSp>
            <p:nvGrpSpPr>
              <p:cNvPr id="53" name="Group 52"/>
              <p:cNvGrpSpPr/>
              <p:nvPr/>
            </p:nvGrpSpPr>
            <p:grpSpPr>
              <a:xfrm>
                <a:off x="5062826" y="346106"/>
                <a:ext cx="1787863" cy="1664788"/>
                <a:chOff x="5062826" y="346106"/>
                <a:chExt cx="1787863" cy="1664788"/>
              </a:xfrm>
            </p:grpSpPr>
            <p:sp>
              <p:nvSpPr>
                <p:cNvPr id="54" name="Rounded Rectangle 53"/>
                <p:cNvSpPr/>
                <p:nvPr/>
              </p:nvSpPr>
              <p:spPr bwMode="auto">
                <a:xfrm>
                  <a:off x="5062826" y="400171"/>
                  <a:ext cx="1787863" cy="1610723"/>
                </a:xfrm>
                <a:prstGeom prst="roundRect">
                  <a:avLst/>
                </a:prstGeom>
                <a:noFill/>
                <a:ln w="1905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sp>
              <p:nvSpPr>
                <p:cNvPr id="55" name="TextBox 54"/>
                <p:cNvSpPr txBox="1"/>
                <p:nvPr/>
              </p:nvSpPr>
              <p:spPr>
                <a:xfrm>
                  <a:off x="5207233" y="346106"/>
                  <a:ext cx="1506771" cy="590189"/>
                </a:xfrm>
                <a:prstGeom prst="rect">
                  <a:avLst/>
                </a:prstGeom>
                <a:noFill/>
              </p:spPr>
              <p:txBody>
                <a:bodyPr wrap="none" rtlCol="0">
                  <a:spAutoFit/>
                </a:bodyPr>
                <a:lstStyle/>
                <a:p>
                  <a:pPr defTabSz="914400"/>
                  <a:r>
                    <a:rPr lang="en-US" sz="800" b="1" dirty="0" smtClean="0">
                      <a:solidFill>
                        <a:srgbClr val="000000"/>
                      </a:solidFill>
                      <a:latin typeface="Arial" charset="0"/>
                      <a:ea typeface="MS PGothic" pitchFamily="34" charset="-128"/>
                      <a:cs typeface="+mn-cs"/>
                    </a:rPr>
                    <a:t>OS Optimized</a:t>
                  </a:r>
                </a:p>
                <a:p>
                  <a:pPr defTabSz="914400"/>
                  <a:r>
                    <a:rPr lang="en-US" sz="800" b="1" dirty="0" smtClean="0">
                      <a:solidFill>
                        <a:srgbClr val="000000"/>
                      </a:solidFill>
                      <a:latin typeface="Arial" charset="0"/>
                      <a:ea typeface="MS PGothic" pitchFamily="34" charset="-128"/>
                      <a:cs typeface="+mn-cs"/>
                    </a:rPr>
                    <a:t>Subsystem</a:t>
                  </a:r>
                  <a:endParaRPr lang="en-US" sz="800" b="1" dirty="0">
                    <a:solidFill>
                      <a:srgbClr val="000000"/>
                    </a:solidFill>
                    <a:latin typeface="Arial" charset="0"/>
                    <a:ea typeface="MS PGothic" pitchFamily="34" charset="-128"/>
                    <a:cs typeface="+mn-cs"/>
                  </a:endParaRPr>
                </a:p>
              </p:txBody>
            </p:sp>
          </p:grpSp>
        </p:grpSp>
        <p:pic>
          <p:nvPicPr>
            <p:cNvPr id="45" name="Picture 44" descr="um3d_n3.bmp"/>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464017" y="4017634"/>
              <a:ext cx="1136211" cy="852158"/>
            </a:xfrm>
            <a:prstGeom prst="rect">
              <a:avLst/>
            </a:prstGeom>
            <a:noFill/>
            <a:ln w="9525">
              <a:noFill/>
              <a:miter lim="800000"/>
              <a:headEnd/>
              <a:tailEnd/>
            </a:ln>
            <a:effectLst>
              <a:outerShdw blurRad="63500" dist="63500" dir="2700000">
                <a:srgbClr val="000000">
                  <a:alpha val="43000"/>
                </a:srgbClr>
              </a:outerShdw>
            </a:effectLst>
          </p:spPr>
        </p:pic>
        <p:pic>
          <p:nvPicPr>
            <p:cNvPr id="46" name="Picture 45"/>
            <p:cNvPicPr>
              <a:picLocks noChangeAspect="1"/>
            </p:cNvPicPr>
            <p:nvPr/>
          </p:nvPicPr>
          <p:blipFill>
            <a:blip r:embed="rId9"/>
            <a:stretch>
              <a:fillRect/>
            </a:stretch>
          </p:blipFill>
          <p:spPr>
            <a:xfrm>
              <a:off x="1797609" y="3492604"/>
              <a:ext cx="462554" cy="462554"/>
            </a:xfrm>
            <a:prstGeom prst="rect">
              <a:avLst/>
            </a:prstGeom>
          </p:spPr>
        </p:pic>
        <p:sp>
          <p:nvSpPr>
            <p:cNvPr id="47" name="TextBox 46"/>
            <p:cNvSpPr txBox="1"/>
            <p:nvPr/>
          </p:nvSpPr>
          <p:spPr>
            <a:xfrm>
              <a:off x="6590431" y="5869303"/>
              <a:ext cx="1014948" cy="429228"/>
            </a:xfrm>
            <a:prstGeom prst="rect">
              <a:avLst/>
            </a:prstGeom>
            <a:noFill/>
          </p:spPr>
          <p:txBody>
            <a:bodyPr wrap="none" rtlCol="0">
              <a:spAutoFit/>
            </a:bodyPr>
            <a:lstStyle/>
            <a:p>
              <a:pPr defTabSz="914400"/>
              <a:r>
                <a:rPr lang="en-US" sz="500" b="1" dirty="0" smtClean="0">
                  <a:solidFill>
                    <a:srgbClr val="800000"/>
                  </a:solidFill>
                  <a:latin typeface="Arial" charset="0"/>
                  <a:ea typeface="MS PGothic" pitchFamily="34" charset="-128"/>
                  <a:cs typeface="+mn-cs"/>
                </a:rPr>
                <a:t>HW </a:t>
              </a:r>
            </a:p>
            <a:p>
              <a:pPr defTabSz="914400"/>
              <a:r>
                <a:rPr lang="en-US" sz="500" b="1" dirty="0" smtClean="0">
                  <a:solidFill>
                    <a:srgbClr val="800000"/>
                  </a:solidFill>
                  <a:latin typeface="Arial" charset="0"/>
                  <a:ea typeface="MS PGothic" pitchFamily="34" charset="-128"/>
                  <a:cs typeface="+mn-cs"/>
                </a:rPr>
                <a:t>Accelerators</a:t>
              </a:r>
              <a:endParaRPr lang="en-US" sz="500" b="1" dirty="0">
                <a:solidFill>
                  <a:srgbClr val="800000"/>
                </a:solidFill>
                <a:latin typeface="Arial" charset="0"/>
                <a:ea typeface="MS PGothic" pitchFamily="34" charset="-128"/>
                <a:cs typeface="+mn-cs"/>
              </a:endParaRPr>
            </a:p>
          </p:txBody>
        </p:sp>
        <p:grpSp>
          <p:nvGrpSpPr>
            <p:cNvPr id="48" name="Group 47"/>
            <p:cNvGrpSpPr/>
            <p:nvPr/>
          </p:nvGrpSpPr>
          <p:grpSpPr>
            <a:xfrm>
              <a:off x="4881889" y="2997201"/>
              <a:ext cx="536778" cy="874537"/>
              <a:chOff x="4881889" y="2997201"/>
              <a:chExt cx="536778" cy="874537"/>
            </a:xfrm>
          </p:grpSpPr>
          <p:sp>
            <p:nvSpPr>
              <p:cNvPr id="50" name="Rectangle 49"/>
              <p:cNvSpPr/>
              <p:nvPr/>
            </p:nvSpPr>
            <p:spPr bwMode="auto">
              <a:xfrm flipH="1">
                <a:off x="4881889" y="2997201"/>
                <a:ext cx="536778" cy="569738"/>
              </a:xfrm>
              <a:prstGeom prst="rect">
                <a:avLst/>
              </a:prstGeom>
              <a:solidFill>
                <a:srgbClr val="128CAB"/>
              </a:solidFill>
              <a:ln w="1905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r>
                  <a:rPr lang="en-US" sz="500" b="1" dirty="0" smtClean="0">
                    <a:solidFill>
                      <a:srgbClr val="D9D9D9"/>
                    </a:solidFill>
                    <a:latin typeface="Arial" charset="0"/>
                    <a:ea typeface="MS PGothic" pitchFamily="34" charset="-128"/>
                    <a:cs typeface="+mn-cs"/>
                  </a:rPr>
                  <a:t>Security</a:t>
                </a:r>
              </a:p>
            </p:txBody>
          </p:sp>
          <p:sp>
            <p:nvSpPr>
              <p:cNvPr id="51" name="Rectangle 50"/>
              <p:cNvSpPr/>
              <p:nvPr/>
            </p:nvSpPr>
            <p:spPr bwMode="auto">
              <a:xfrm flipH="1">
                <a:off x="4881889" y="3640667"/>
                <a:ext cx="536778" cy="231071"/>
              </a:xfrm>
              <a:prstGeom prst="rect">
                <a:avLst/>
              </a:prstGeom>
              <a:solidFill>
                <a:srgbClr val="800000"/>
              </a:solidFill>
              <a:ln w="19050"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grpSp>
        <p:sp>
          <p:nvSpPr>
            <p:cNvPr id="49" name="Rounded Rectangle 48"/>
            <p:cNvSpPr/>
            <p:nvPr/>
          </p:nvSpPr>
          <p:spPr bwMode="auto">
            <a:xfrm>
              <a:off x="4775201" y="2912533"/>
              <a:ext cx="784952" cy="1049867"/>
            </a:xfrm>
            <a:prstGeom prst="roundRect">
              <a:avLst/>
            </a:prstGeom>
            <a:noFill/>
            <a:ln w="19050" cap="flat" cmpd="sng" algn="ctr">
              <a:solidFill>
                <a:schemeClr val="tx1"/>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800" b="1" smtClean="0">
                <a:solidFill>
                  <a:srgbClr val="000000"/>
                </a:solidFill>
                <a:latin typeface="Arial" charset="0"/>
                <a:ea typeface="MS PGothic" pitchFamily="34" charset="-128"/>
                <a:cs typeface="+mn-cs"/>
              </a:endParaRPr>
            </a:p>
          </p:txBody>
        </p:sp>
      </p:grpSp>
      <p:pic>
        <p:nvPicPr>
          <p:cNvPr id="86" name="Picture 85"/>
          <p:cNvPicPr>
            <a:picLocks noChangeAspect="1"/>
          </p:cNvPicPr>
          <p:nvPr/>
        </p:nvPicPr>
        <p:blipFill>
          <a:blip r:embed="rId10"/>
          <a:stretch>
            <a:fillRect/>
          </a:stretch>
        </p:blipFill>
        <p:spPr>
          <a:xfrm>
            <a:off x="5606009" y="105102"/>
            <a:ext cx="3292750" cy="2073213"/>
          </a:xfrm>
          <a:prstGeom prst="rect">
            <a:avLst/>
          </a:prstGeom>
        </p:spPr>
      </p:pic>
      <p:sp>
        <p:nvSpPr>
          <p:cNvPr id="87" name="Right Arrow 86"/>
          <p:cNvSpPr/>
          <p:nvPr/>
        </p:nvSpPr>
        <p:spPr bwMode="auto">
          <a:xfrm rot="5400000">
            <a:off x="6077899" y="2382968"/>
            <a:ext cx="732041" cy="436247"/>
          </a:xfrm>
          <a:prstGeom prst="right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r>
              <a:rPr lang="en-US" sz="1100" b="1" dirty="0" smtClean="0">
                <a:solidFill>
                  <a:srgbClr val="FFFFFF"/>
                </a:solidFill>
                <a:latin typeface="Arial" charset="0"/>
                <a:ea typeface="MS PGothic" pitchFamily="34" charset="-128"/>
              </a:rPr>
              <a:t>Partition</a:t>
            </a:r>
          </a:p>
        </p:txBody>
      </p:sp>
    </p:spTree>
    <p:extLst>
      <p:ext uri="{BB962C8B-B14F-4D97-AF65-F5344CB8AC3E}">
        <p14:creationId xmlns="" xmlns:p14="http://schemas.microsoft.com/office/powerpoint/2010/main" val="36584271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363" y="101360"/>
            <a:ext cx="8280400" cy="958850"/>
          </a:xfrm>
        </p:spPr>
        <p:txBody>
          <a:bodyPr anchor="t"/>
          <a:lstStyle/>
          <a:p>
            <a:r>
              <a:rPr lang="en-US" dirty="0" smtClean="0"/>
              <a:t>Partitioning a System</a:t>
            </a:r>
            <a:endParaRPr lang="en-US" dirty="0"/>
          </a:p>
        </p:txBody>
      </p:sp>
      <p:sp>
        <p:nvSpPr>
          <p:cNvPr id="3" name="Content Placeholder 2"/>
          <p:cNvSpPr>
            <a:spLocks noGrp="1"/>
          </p:cNvSpPr>
          <p:nvPr>
            <p:ph sz="half" idx="1"/>
          </p:nvPr>
        </p:nvSpPr>
        <p:spPr>
          <a:xfrm>
            <a:off x="360000" y="998848"/>
            <a:ext cx="8280000" cy="2118098"/>
          </a:xfrm>
        </p:spPr>
        <p:txBody>
          <a:bodyPr>
            <a:normAutofit fontScale="92500"/>
          </a:bodyPr>
          <a:lstStyle/>
          <a:p>
            <a:r>
              <a:rPr lang="en-US" dirty="0" smtClean="0"/>
              <a:t>We can expose opportunities for optimization by identifying partitions between unique behaviors in the system</a:t>
            </a:r>
          </a:p>
          <a:p>
            <a:pPr lvl="1"/>
            <a:r>
              <a:rPr lang="en-US" dirty="0" smtClean="0"/>
              <a:t>Phase partitioning:  Real use-cases have phases of behavior that stress the system in different ways over time</a:t>
            </a:r>
          </a:p>
          <a:p>
            <a:pPr lvl="1"/>
            <a:r>
              <a:rPr lang="en-US" dirty="0" smtClean="0"/>
              <a:t>Thread partitioning:  Threads of activity may have unique characteristics associated with them</a:t>
            </a:r>
            <a:endParaRPr lang="en-US" dirty="0"/>
          </a:p>
        </p:txBody>
      </p:sp>
      <p:pic>
        <p:nvPicPr>
          <p:cNvPr id="4" name="Picture 3"/>
          <p:cNvPicPr>
            <a:picLocks noChangeAspect="1" noChangeArrowheads="1"/>
          </p:cNvPicPr>
          <p:nvPr/>
        </p:nvPicPr>
        <p:blipFill>
          <a:blip r:embed="rId3"/>
          <a:srcRect/>
          <a:stretch>
            <a:fillRect/>
          </a:stretch>
        </p:blipFill>
        <p:spPr bwMode="auto">
          <a:xfrm>
            <a:off x="434312" y="3323123"/>
            <a:ext cx="3561430" cy="2550911"/>
          </a:xfrm>
          <a:prstGeom prst="rect">
            <a:avLst/>
          </a:prstGeom>
          <a:noFill/>
          <a:ln w="9525">
            <a:noFill/>
            <a:miter lim="800000"/>
            <a:headEnd/>
            <a:tailEnd/>
          </a:ln>
          <a:effectLst/>
        </p:spPr>
      </p:pic>
      <p:sp>
        <p:nvSpPr>
          <p:cNvPr id="5" name="TextBox 4"/>
          <p:cNvSpPr txBox="1"/>
          <p:nvPr/>
        </p:nvSpPr>
        <p:spPr>
          <a:xfrm>
            <a:off x="513039" y="5927815"/>
            <a:ext cx="3506877" cy="307777"/>
          </a:xfrm>
          <a:prstGeom prst="rect">
            <a:avLst/>
          </a:prstGeom>
          <a:noFill/>
        </p:spPr>
        <p:txBody>
          <a:bodyPr wrap="none" rtlCol="0">
            <a:spAutoFit/>
          </a:bodyPr>
          <a:lstStyle/>
          <a:p>
            <a:pPr algn="ctr" defTabSz="914400"/>
            <a:r>
              <a:rPr lang="en-US" sz="1400" b="1" dirty="0" smtClean="0">
                <a:solidFill>
                  <a:srgbClr val="000000"/>
                </a:solidFill>
                <a:latin typeface="Arial" charset="0"/>
                <a:ea typeface="MS PGothic" pitchFamily="34" charset="-128"/>
                <a:cs typeface="+mn-cs"/>
              </a:rPr>
              <a:t>Phase partitioning of BBench use case</a:t>
            </a:r>
            <a:endParaRPr lang="en-US" sz="1400" b="1" dirty="0">
              <a:solidFill>
                <a:srgbClr val="000000"/>
              </a:solidFill>
              <a:latin typeface="Arial" charset="0"/>
              <a:ea typeface="MS PGothic" pitchFamily="34" charset="-128"/>
              <a:cs typeface="+mn-cs"/>
            </a:endParaRPr>
          </a:p>
        </p:txBody>
      </p:sp>
      <p:pic>
        <p:nvPicPr>
          <p:cNvPr id="6" name="Picture 2"/>
          <p:cNvPicPr>
            <a:picLocks noChangeAspect="1" noChangeArrowheads="1"/>
          </p:cNvPicPr>
          <p:nvPr/>
        </p:nvPicPr>
        <p:blipFill>
          <a:blip r:embed="rId4"/>
          <a:srcRect/>
          <a:stretch>
            <a:fillRect/>
          </a:stretch>
        </p:blipFill>
        <p:spPr bwMode="auto">
          <a:xfrm>
            <a:off x="5147139" y="3323124"/>
            <a:ext cx="3081819" cy="2545726"/>
          </a:xfrm>
          <a:prstGeom prst="rect">
            <a:avLst/>
          </a:prstGeom>
          <a:noFill/>
          <a:ln w="9525">
            <a:noFill/>
            <a:miter lim="800000"/>
            <a:headEnd/>
            <a:tailEnd/>
          </a:ln>
          <a:effectLst/>
        </p:spPr>
      </p:pic>
      <p:sp>
        <p:nvSpPr>
          <p:cNvPr id="7" name="TextBox 6"/>
          <p:cNvSpPr txBox="1"/>
          <p:nvPr/>
        </p:nvSpPr>
        <p:spPr>
          <a:xfrm>
            <a:off x="4879590" y="5927815"/>
            <a:ext cx="3583032" cy="307777"/>
          </a:xfrm>
          <a:prstGeom prst="rect">
            <a:avLst/>
          </a:prstGeom>
          <a:noFill/>
        </p:spPr>
        <p:txBody>
          <a:bodyPr wrap="none" rtlCol="0">
            <a:spAutoFit/>
          </a:bodyPr>
          <a:lstStyle/>
          <a:p>
            <a:pPr algn="ctr" defTabSz="914400"/>
            <a:r>
              <a:rPr lang="en-US" sz="1400" b="1" dirty="0" smtClean="0">
                <a:solidFill>
                  <a:srgbClr val="000000"/>
                </a:solidFill>
                <a:latin typeface="Arial" charset="0"/>
                <a:ea typeface="MS PGothic" pitchFamily="34" charset="-128"/>
                <a:cs typeface="+mn-cs"/>
              </a:rPr>
              <a:t>Thread partitioning of BBench use case</a:t>
            </a:r>
            <a:endParaRPr lang="en-US" sz="1400" b="1" dirty="0">
              <a:solidFill>
                <a:srgbClr val="000000"/>
              </a:solidFill>
              <a:latin typeface="Arial" charset="0"/>
              <a:ea typeface="MS PGothic" pitchFamily="34" charset="-128"/>
              <a:cs typeface="+mn-cs"/>
            </a:endParaRPr>
          </a:p>
        </p:txBody>
      </p:sp>
      <p:sp>
        <p:nvSpPr>
          <p:cNvPr id="8" name="Rectangle 7"/>
          <p:cNvSpPr/>
          <p:nvPr/>
        </p:nvSpPr>
        <p:spPr bwMode="auto">
          <a:xfrm>
            <a:off x="4962943" y="4715419"/>
            <a:ext cx="3416320" cy="165191"/>
          </a:xfrm>
          <a:prstGeom prst="rect">
            <a:avLst/>
          </a:prstGeom>
          <a:noFill/>
          <a:ln w="3810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cs typeface="+mn-cs"/>
            </a:endParaRPr>
          </a:p>
        </p:txBody>
      </p:sp>
      <p:sp>
        <p:nvSpPr>
          <p:cNvPr id="11" name="Rectangle 10"/>
          <p:cNvSpPr/>
          <p:nvPr/>
        </p:nvSpPr>
        <p:spPr bwMode="auto">
          <a:xfrm>
            <a:off x="2983900" y="3208052"/>
            <a:ext cx="536896" cy="2768962"/>
          </a:xfrm>
          <a:prstGeom prst="rect">
            <a:avLst/>
          </a:prstGeom>
          <a:noFill/>
          <a:ln w="38100" cap="flat" cmpd="sng" algn="ctr">
            <a:solidFill>
              <a:srgbClr val="FF0000"/>
            </a:solidFill>
            <a:prstDash val="sys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cs typeface="+mn-cs"/>
            </a:endParaRPr>
          </a:p>
        </p:txBody>
      </p:sp>
    </p:spTree>
    <p:extLst>
      <p:ext uri="{BB962C8B-B14F-4D97-AF65-F5344CB8AC3E}">
        <p14:creationId xmlns="" xmlns:p14="http://schemas.microsoft.com/office/powerpoint/2010/main" val="20098486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Thread Partitioning</a:t>
            </a:r>
            <a:endParaRPr lang="en-US" dirty="0"/>
          </a:p>
        </p:txBody>
      </p:sp>
      <p:sp>
        <p:nvSpPr>
          <p:cNvPr id="3" name="Content Placeholder 2"/>
          <p:cNvSpPr>
            <a:spLocks noGrp="1"/>
          </p:cNvSpPr>
          <p:nvPr>
            <p:ph sz="half" idx="1"/>
          </p:nvPr>
        </p:nvSpPr>
        <p:spPr>
          <a:xfrm>
            <a:off x="360000" y="972718"/>
            <a:ext cx="4395852" cy="4856402"/>
          </a:xfrm>
        </p:spPr>
        <p:txBody>
          <a:bodyPr/>
          <a:lstStyle/>
          <a:p>
            <a:r>
              <a:rPr lang="en-US" sz="2400" dirty="0" smtClean="0"/>
              <a:t>Individual threads and functions can run more efficiently on specialized compute subsystems</a:t>
            </a:r>
          </a:p>
          <a:p>
            <a:pPr lvl="1"/>
            <a:r>
              <a:rPr lang="en-US" sz="2000" dirty="0" smtClean="0"/>
              <a:t>Exploit programmers’ partitioning of the workload</a:t>
            </a:r>
          </a:p>
          <a:p>
            <a:pPr lvl="1"/>
            <a:r>
              <a:rPr lang="en-US" sz="2000" dirty="0" smtClean="0"/>
              <a:t>Favor optimal compute resources per thread, per function, etc.</a:t>
            </a:r>
          </a:p>
          <a:p>
            <a:r>
              <a:rPr lang="en-US" sz="2400" dirty="0" smtClean="0"/>
              <a:t>Example study</a:t>
            </a:r>
          </a:p>
          <a:p>
            <a:pPr lvl="1"/>
            <a:r>
              <a:rPr lang="en-US" sz="2000" dirty="0"/>
              <a:t>T</a:t>
            </a:r>
            <a:r>
              <a:rPr lang="en-US" sz="2000" dirty="0" smtClean="0"/>
              <a:t>hree primary threads in Android-BBench consume 93% of the CPU cycles</a:t>
            </a:r>
          </a:p>
        </p:txBody>
      </p:sp>
      <p:pic>
        <p:nvPicPr>
          <p:cNvPr id="6" name="Picture 5"/>
          <p:cNvPicPr>
            <a:picLocks noChangeAspect="1"/>
          </p:cNvPicPr>
          <p:nvPr/>
        </p:nvPicPr>
        <p:blipFill>
          <a:blip r:embed="rId3"/>
          <a:stretch>
            <a:fillRect/>
          </a:stretch>
        </p:blipFill>
        <p:spPr>
          <a:xfrm>
            <a:off x="4965795" y="1035864"/>
            <a:ext cx="3973647" cy="4920925"/>
          </a:xfrm>
          <a:prstGeom prst="rect">
            <a:avLst/>
          </a:prstGeom>
        </p:spPr>
      </p:pic>
    </p:spTree>
    <p:extLst>
      <p:ext uri="{BB962C8B-B14F-4D97-AF65-F5344CB8AC3E}">
        <p14:creationId xmlns="" xmlns:p14="http://schemas.microsoft.com/office/powerpoint/2010/main" val="22241025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363" y="86930"/>
            <a:ext cx="8280400" cy="958850"/>
          </a:xfrm>
        </p:spPr>
        <p:txBody>
          <a:bodyPr anchor="t"/>
          <a:lstStyle/>
          <a:p>
            <a:r>
              <a:rPr lang="en-US" dirty="0" smtClean="0"/>
              <a:t>Thread Analysis</a:t>
            </a:r>
            <a:endParaRPr lang="en-US" dirty="0"/>
          </a:p>
        </p:txBody>
      </p:sp>
      <p:sp>
        <p:nvSpPr>
          <p:cNvPr id="27" name="Content Placeholder 2"/>
          <p:cNvSpPr>
            <a:spLocks noGrp="1"/>
          </p:cNvSpPr>
          <p:nvPr>
            <p:ph sz="half" idx="1"/>
          </p:nvPr>
        </p:nvSpPr>
        <p:spPr>
          <a:xfrm>
            <a:off x="360000" y="5377552"/>
            <a:ext cx="8280000" cy="945932"/>
          </a:xfrm>
        </p:spPr>
        <p:txBody>
          <a:bodyPr/>
          <a:lstStyle/>
          <a:p>
            <a:r>
              <a:rPr lang="en-US" sz="1600" dirty="0" smtClean="0"/>
              <a:t>Threads may vary in many ways – just a few examples shown</a:t>
            </a:r>
          </a:p>
          <a:p>
            <a:r>
              <a:rPr lang="en-US" sz="1600" dirty="0" smtClean="0"/>
              <a:t>Can we build cores or subsystems more tailored to needs of different threads?</a:t>
            </a:r>
          </a:p>
          <a:p>
            <a:r>
              <a:rPr lang="en-US" sz="1600" dirty="0" smtClean="0"/>
              <a:t>Performance or power efficiency gains both wins</a:t>
            </a:r>
            <a:endParaRPr lang="en-US" sz="1600" dirty="0"/>
          </a:p>
        </p:txBody>
      </p:sp>
      <p:sp>
        <p:nvSpPr>
          <p:cNvPr id="21" name="TextBox 20"/>
          <p:cNvSpPr txBox="1"/>
          <p:nvPr/>
        </p:nvSpPr>
        <p:spPr>
          <a:xfrm>
            <a:off x="0" y="1600875"/>
            <a:ext cx="1465482" cy="738664"/>
          </a:xfrm>
          <a:prstGeom prst="rect">
            <a:avLst/>
          </a:prstGeom>
          <a:noFill/>
        </p:spPr>
        <p:txBody>
          <a:bodyPr wrap="square" rtlCol="0">
            <a:spAutoFit/>
          </a:bodyPr>
          <a:lstStyle/>
          <a:p>
            <a:pPr algn="ctr" defTabSz="914400"/>
            <a:r>
              <a:rPr lang="en-US" sz="1400" b="1" dirty="0" smtClean="0">
                <a:solidFill>
                  <a:srgbClr val="FF0000"/>
                </a:solidFill>
                <a:latin typeface="Arial" charset="0"/>
                <a:ea typeface="MS PGothic" pitchFamily="34" charset="-128"/>
                <a:cs typeface="+mn-cs"/>
              </a:rPr>
              <a:t>Read </a:t>
            </a:r>
            <a:r>
              <a:rPr lang="en-US" sz="1400" b="1" dirty="0" smtClean="0">
                <a:solidFill>
                  <a:srgbClr val="000000"/>
                </a:solidFill>
                <a:latin typeface="Arial" charset="0"/>
                <a:ea typeface="MS PGothic" pitchFamily="34" charset="-128"/>
                <a:cs typeface="+mn-cs"/>
              </a:rPr>
              <a:t>/ </a:t>
            </a:r>
            <a:r>
              <a:rPr lang="en-US" sz="1400" b="1" dirty="0" smtClean="0">
                <a:solidFill>
                  <a:srgbClr val="008000"/>
                </a:solidFill>
                <a:latin typeface="Arial" charset="0"/>
                <a:ea typeface="MS PGothic" pitchFamily="34" charset="-128"/>
                <a:cs typeface="+mn-cs"/>
              </a:rPr>
              <a:t>Write</a:t>
            </a:r>
            <a:r>
              <a:rPr lang="en-US" sz="1400" b="1" dirty="0" smtClean="0">
                <a:solidFill>
                  <a:srgbClr val="000000"/>
                </a:solidFill>
                <a:latin typeface="Arial" charset="0"/>
                <a:ea typeface="MS PGothic" pitchFamily="34" charset="-128"/>
                <a:cs typeface="+mn-cs"/>
              </a:rPr>
              <a:t> Bandwidth (MB/s)</a:t>
            </a:r>
            <a:endParaRPr lang="en-US" sz="1400" b="1" dirty="0">
              <a:solidFill>
                <a:srgbClr val="000000"/>
              </a:solidFill>
              <a:latin typeface="Arial" charset="0"/>
              <a:ea typeface="MS PGothic" pitchFamily="34" charset="-128"/>
              <a:cs typeface="+mn-cs"/>
            </a:endParaRPr>
          </a:p>
        </p:txBody>
      </p:sp>
      <p:sp>
        <p:nvSpPr>
          <p:cNvPr id="22" name="TextBox 21"/>
          <p:cNvSpPr txBox="1"/>
          <p:nvPr/>
        </p:nvSpPr>
        <p:spPr>
          <a:xfrm>
            <a:off x="0" y="3461579"/>
            <a:ext cx="1453270" cy="523220"/>
          </a:xfrm>
          <a:prstGeom prst="rect">
            <a:avLst/>
          </a:prstGeom>
          <a:noFill/>
        </p:spPr>
        <p:txBody>
          <a:bodyPr wrap="square" rtlCol="0">
            <a:spAutoFit/>
          </a:bodyPr>
          <a:lstStyle/>
          <a:p>
            <a:pPr algn="ctr" defTabSz="914400"/>
            <a:r>
              <a:rPr lang="en-US" sz="1400" b="1" dirty="0" smtClean="0">
                <a:solidFill>
                  <a:srgbClr val="0000FF"/>
                </a:solidFill>
                <a:latin typeface="Arial" charset="0"/>
                <a:ea typeface="MS PGothic" pitchFamily="34" charset="-128"/>
                <a:cs typeface="+mn-cs"/>
              </a:rPr>
              <a:t>D$</a:t>
            </a:r>
            <a:r>
              <a:rPr lang="en-US" sz="1400" b="1" dirty="0" smtClean="0">
                <a:solidFill>
                  <a:srgbClr val="FF0000"/>
                </a:solidFill>
                <a:latin typeface="Arial" charset="0"/>
                <a:ea typeface="MS PGothic" pitchFamily="34" charset="-128"/>
                <a:cs typeface="+mn-cs"/>
              </a:rPr>
              <a:t> </a:t>
            </a:r>
            <a:r>
              <a:rPr lang="en-US" sz="1400" b="1" dirty="0" smtClean="0">
                <a:solidFill>
                  <a:srgbClr val="000000"/>
                </a:solidFill>
                <a:latin typeface="Arial" charset="0"/>
                <a:ea typeface="MS PGothic" pitchFamily="34" charset="-128"/>
                <a:cs typeface="+mn-cs"/>
              </a:rPr>
              <a:t>/ DTLB</a:t>
            </a:r>
            <a:r>
              <a:rPr lang="en-US" sz="1400" b="1" dirty="0" smtClean="0">
                <a:solidFill>
                  <a:srgbClr val="008000"/>
                </a:solidFill>
                <a:latin typeface="Arial" charset="0"/>
                <a:ea typeface="MS PGothic" pitchFamily="34" charset="-128"/>
                <a:cs typeface="+mn-cs"/>
              </a:rPr>
              <a:t> </a:t>
            </a:r>
            <a:r>
              <a:rPr lang="en-US" sz="1400" b="1" dirty="0" smtClean="0">
                <a:solidFill>
                  <a:srgbClr val="000000"/>
                </a:solidFill>
                <a:latin typeface="Arial" charset="0"/>
                <a:ea typeface="MS PGothic" pitchFamily="34" charset="-128"/>
                <a:cs typeface="+mn-cs"/>
              </a:rPr>
              <a:t>Miss Rates</a:t>
            </a:r>
            <a:endParaRPr lang="en-US" sz="1400" b="1" dirty="0">
              <a:solidFill>
                <a:srgbClr val="000000"/>
              </a:solidFill>
              <a:latin typeface="Arial" charset="0"/>
              <a:ea typeface="MS PGothic" pitchFamily="34" charset="-128"/>
              <a:cs typeface="+mn-cs"/>
            </a:endParaRPr>
          </a:p>
        </p:txBody>
      </p:sp>
      <p:grpSp>
        <p:nvGrpSpPr>
          <p:cNvPr id="11" name="Group 10"/>
          <p:cNvGrpSpPr/>
          <p:nvPr/>
        </p:nvGrpSpPr>
        <p:grpSpPr>
          <a:xfrm>
            <a:off x="1891973" y="691400"/>
            <a:ext cx="7127871" cy="4710482"/>
            <a:chOff x="1416633" y="191095"/>
            <a:chExt cx="7982970" cy="5275577"/>
          </a:xfrm>
        </p:grpSpPr>
        <p:sp>
          <p:nvSpPr>
            <p:cNvPr id="19" name="Rounded Rectangle 18"/>
            <p:cNvSpPr/>
            <p:nvPr/>
          </p:nvSpPr>
          <p:spPr bwMode="auto">
            <a:xfrm>
              <a:off x="6518347" y="665262"/>
              <a:ext cx="2531008" cy="4566912"/>
            </a:xfrm>
            <a:prstGeom prst="roundRect">
              <a:avLst>
                <a:gd name="adj" fmla="val 7532"/>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endParaRPr>
            </a:p>
          </p:txBody>
        </p:sp>
        <p:sp>
          <p:nvSpPr>
            <p:cNvPr id="18" name="Rounded Rectangle 17"/>
            <p:cNvSpPr/>
            <p:nvPr/>
          </p:nvSpPr>
          <p:spPr bwMode="auto">
            <a:xfrm>
              <a:off x="3950442" y="653051"/>
              <a:ext cx="2534318" cy="4566912"/>
            </a:xfrm>
            <a:prstGeom prst="roundRect">
              <a:avLst>
                <a:gd name="adj" fmla="val 7532"/>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endParaRPr>
            </a:p>
          </p:txBody>
        </p:sp>
        <p:sp>
          <p:nvSpPr>
            <p:cNvPr id="6" name="Rounded Rectangle 5"/>
            <p:cNvSpPr/>
            <p:nvPr/>
          </p:nvSpPr>
          <p:spPr bwMode="auto">
            <a:xfrm>
              <a:off x="1416633" y="647183"/>
              <a:ext cx="2540170" cy="4566912"/>
            </a:xfrm>
            <a:prstGeom prst="roundRect">
              <a:avLst>
                <a:gd name="adj" fmla="val 7532"/>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endParaRPr>
            </a:p>
          </p:txBody>
        </p:sp>
        <p:sp>
          <p:nvSpPr>
            <p:cNvPr id="28" name="TextBox 27"/>
            <p:cNvSpPr txBox="1"/>
            <p:nvPr/>
          </p:nvSpPr>
          <p:spPr>
            <a:xfrm>
              <a:off x="6281945" y="5189673"/>
              <a:ext cx="2959751" cy="276999"/>
            </a:xfrm>
            <a:prstGeom prst="rect">
              <a:avLst/>
            </a:prstGeom>
            <a:noFill/>
          </p:spPr>
          <p:txBody>
            <a:bodyPr wrap="none" rtlCol="0">
              <a:spAutoFit/>
            </a:bodyPr>
            <a:lstStyle/>
            <a:p>
              <a:pPr algn="r" defTabSz="914400"/>
              <a:r>
                <a:rPr lang="en-US" sz="1200" i="1" dirty="0" smtClean="0">
                  <a:solidFill>
                    <a:srgbClr val="000000"/>
                  </a:solidFill>
                  <a:latin typeface="Arial" charset="0"/>
                  <a:ea typeface="MS PGothic" pitchFamily="34" charset="-128"/>
                  <a:cs typeface="+mn-cs"/>
                </a:rPr>
                <a:t>20-pt moving averages shown as</a:t>
              </a:r>
              <a:r>
                <a:rPr lang="en-US" sz="1200" b="1" i="1" dirty="0" smtClean="0">
                  <a:solidFill>
                    <a:srgbClr val="000000"/>
                  </a:solidFill>
                  <a:latin typeface="Arial" charset="0"/>
                  <a:ea typeface="MS PGothic" pitchFamily="34" charset="-128"/>
                  <a:cs typeface="+mn-cs"/>
                </a:rPr>
                <a:t> BOLD</a:t>
              </a:r>
              <a:endParaRPr lang="en-US" sz="1200" b="1" i="1" dirty="0">
                <a:solidFill>
                  <a:srgbClr val="000000"/>
                </a:solidFill>
                <a:latin typeface="Arial" charset="0"/>
                <a:ea typeface="MS PGothic" pitchFamily="34" charset="-128"/>
                <a:cs typeface="+mn-cs"/>
              </a:endParaRPr>
            </a:p>
          </p:txBody>
        </p:sp>
        <p:sp>
          <p:nvSpPr>
            <p:cNvPr id="16" name="TextBox 15"/>
            <p:cNvSpPr txBox="1"/>
            <p:nvPr/>
          </p:nvSpPr>
          <p:spPr>
            <a:xfrm>
              <a:off x="2029070" y="4910358"/>
              <a:ext cx="1485295" cy="307777"/>
            </a:xfrm>
            <a:prstGeom prst="rect">
              <a:avLst/>
            </a:prstGeom>
            <a:noFill/>
          </p:spPr>
          <p:txBody>
            <a:bodyPr wrap="none" rtlCol="0">
              <a:spAutoFit/>
            </a:bodyPr>
            <a:lstStyle/>
            <a:p>
              <a:pPr defTabSz="914400"/>
              <a:r>
                <a:rPr lang="en-US" sz="1400" b="1" dirty="0" err="1" smtClean="0">
                  <a:solidFill>
                    <a:srgbClr val="FFFFFF"/>
                  </a:solidFill>
                  <a:effectLst>
                    <a:outerShdw blurRad="50800" dist="38100" dir="2700000" algn="tl" rotWithShape="0">
                      <a:srgbClr val="000000">
                        <a:alpha val="43000"/>
                      </a:srgbClr>
                    </a:outerShdw>
                  </a:effectLst>
                  <a:latin typeface="Arial" charset="0"/>
                  <a:ea typeface="MS PGothic" pitchFamily="34" charset="-128"/>
                  <a:cs typeface="+mn-cs"/>
                </a:rPr>
                <a:t>SurfaceFlinger</a:t>
              </a:r>
              <a:endParaRPr lang="en-US" sz="1400" b="1" dirty="0">
                <a:solidFill>
                  <a:srgbClr val="FFFFFF"/>
                </a:solidFill>
                <a:effectLst>
                  <a:outerShdw blurRad="50800" dist="38100" dir="2700000" algn="tl" rotWithShape="0">
                    <a:srgbClr val="000000">
                      <a:alpha val="43000"/>
                    </a:srgbClr>
                  </a:outerShdw>
                </a:effectLst>
                <a:latin typeface="Arial" charset="0"/>
                <a:ea typeface="MS PGothic" pitchFamily="34" charset="-128"/>
                <a:cs typeface="+mn-cs"/>
              </a:endParaRPr>
            </a:p>
          </p:txBody>
        </p:sp>
        <p:sp>
          <p:nvSpPr>
            <p:cNvPr id="29" name="TextBox 28"/>
            <p:cNvSpPr txBox="1"/>
            <p:nvPr/>
          </p:nvSpPr>
          <p:spPr>
            <a:xfrm>
              <a:off x="4489604" y="4916226"/>
              <a:ext cx="1595309" cy="307777"/>
            </a:xfrm>
            <a:prstGeom prst="rect">
              <a:avLst/>
            </a:prstGeom>
            <a:noFill/>
          </p:spPr>
          <p:txBody>
            <a:bodyPr wrap="none" rtlCol="0">
              <a:spAutoFit/>
            </a:bodyPr>
            <a:lstStyle/>
            <a:p>
              <a:pPr defTabSz="914400"/>
              <a:r>
                <a:rPr lang="en-US" sz="1400" b="1" dirty="0" err="1">
                  <a:solidFill>
                    <a:srgbClr val="FFFFFF"/>
                  </a:solidFill>
                  <a:effectLst>
                    <a:outerShdw blurRad="50800" dist="38100" dir="2700000" algn="tl" rotWithShape="0">
                      <a:srgbClr val="000000">
                        <a:alpha val="43000"/>
                      </a:srgbClr>
                    </a:outerShdw>
                  </a:effectLst>
                  <a:latin typeface="Arial" charset="0"/>
                  <a:ea typeface="MS PGothic" pitchFamily="34" charset="-128"/>
                  <a:cs typeface="+mn-cs"/>
                </a:rPr>
                <a:t>a</a:t>
              </a:r>
              <a:r>
                <a:rPr lang="en-US" sz="1400" b="1" dirty="0" err="1" smtClean="0">
                  <a:solidFill>
                    <a:srgbClr val="FFFFFF"/>
                  </a:solidFill>
                  <a:effectLst>
                    <a:outerShdw blurRad="50800" dist="38100" dir="2700000" algn="tl" rotWithShape="0">
                      <a:srgbClr val="000000">
                        <a:alpha val="43000"/>
                      </a:srgbClr>
                    </a:outerShdw>
                  </a:effectLst>
                  <a:latin typeface="Arial" charset="0"/>
                  <a:ea typeface="MS PGothic" pitchFamily="34" charset="-128"/>
                  <a:cs typeface="+mn-cs"/>
                </a:rPr>
                <a:t>ndroid.browser</a:t>
              </a:r>
              <a:endParaRPr lang="en-US" sz="1400" b="1" dirty="0">
                <a:solidFill>
                  <a:srgbClr val="FFFFFF"/>
                </a:solidFill>
                <a:effectLst>
                  <a:outerShdw blurRad="50800" dist="38100" dir="2700000" algn="tl" rotWithShape="0">
                    <a:srgbClr val="000000">
                      <a:alpha val="43000"/>
                    </a:srgbClr>
                  </a:outerShdw>
                </a:effectLst>
                <a:latin typeface="Arial" charset="0"/>
                <a:ea typeface="MS PGothic" pitchFamily="34" charset="-128"/>
                <a:cs typeface="+mn-cs"/>
              </a:endParaRPr>
            </a:p>
          </p:txBody>
        </p:sp>
        <p:sp>
          <p:nvSpPr>
            <p:cNvPr id="30" name="TextBox 29"/>
            <p:cNvSpPr txBox="1"/>
            <p:nvPr/>
          </p:nvSpPr>
          <p:spPr>
            <a:xfrm>
              <a:off x="6852446" y="4922094"/>
              <a:ext cx="1973893" cy="307777"/>
            </a:xfrm>
            <a:prstGeom prst="rect">
              <a:avLst/>
            </a:prstGeom>
            <a:noFill/>
          </p:spPr>
          <p:txBody>
            <a:bodyPr wrap="none" rtlCol="0">
              <a:spAutoFit/>
            </a:bodyPr>
            <a:lstStyle/>
            <a:p>
              <a:pPr defTabSz="914400"/>
              <a:r>
                <a:rPr lang="en-US" sz="1400" b="1" dirty="0" err="1" smtClean="0">
                  <a:solidFill>
                    <a:srgbClr val="FFFFFF"/>
                  </a:solidFill>
                  <a:effectLst>
                    <a:outerShdw blurRad="50800" dist="38100" dir="2700000" algn="tl" rotWithShape="0">
                      <a:srgbClr val="000000">
                        <a:alpha val="43000"/>
                      </a:srgbClr>
                    </a:outerShdw>
                  </a:effectLst>
                  <a:latin typeface="Arial" charset="0"/>
                  <a:ea typeface="MS PGothic" pitchFamily="34" charset="-128"/>
                  <a:cs typeface="+mn-cs"/>
                </a:rPr>
                <a:t>WebViewCoreThread</a:t>
              </a:r>
              <a:endParaRPr lang="en-US" sz="1400" b="1" dirty="0">
                <a:solidFill>
                  <a:srgbClr val="FFFFFF"/>
                </a:solidFill>
                <a:effectLst>
                  <a:outerShdw blurRad="50800" dist="38100" dir="2700000" algn="tl" rotWithShape="0">
                    <a:srgbClr val="000000">
                      <a:alpha val="43000"/>
                    </a:srgbClr>
                  </a:outerShdw>
                </a:effectLst>
                <a:latin typeface="Arial" charset="0"/>
                <a:ea typeface="MS PGothic" pitchFamily="34" charset="-128"/>
                <a:cs typeface="+mn-cs"/>
              </a:endParaRPr>
            </a:p>
          </p:txBody>
        </p:sp>
        <p:pic>
          <p:nvPicPr>
            <p:cNvPr id="7" name="Picture 6"/>
            <p:cNvPicPr>
              <a:picLocks noChangeAspect="1"/>
            </p:cNvPicPr>
            <p:nvPr/>
          </p:nvPicPr>
          <p:blipFill>
            <a:blip r:embed="rId3"/>
            <a:stretch>
              <a:fillRect/>
            </a:stretch>
          </p:blipFill>
          <p:spPr>
            <a:xfrm>
              <a:off x="1433997" y="738137"/>
              <a:ext cx="2501900" cy="2133600"/>
            </a:xfrm>
            <a:prstGeom prst="rect">
              <a:avLst/>
            </a:prstGeom>
          </p:spPr>
        </p:pic>
        <p:pic>
          <p:nvPicPr>
            <p:cNvPr id="8" name="Picture 7"/>
            <p:cNvPicPr>
              <a:picLocks noChangeAspect="1"/>
            </p:cNvPicPr>
            <p:nvPr/>
          </p:nvPicPr>
          <p:blipFill>
            <a:blip r:embed="rId4"/>
            <a:stretch>
              <a:fillRect/>
            </a:stretch>
          </p:blipFill>
          <p:spPr>
            <a:xfrm>
              <a:off x="1433997" y="2875062"/>
              <a:ext cx="2510593" cy="2120900"/>
            </a:xfrm>
            <a:prstGeom prst="rect">
              <a:avLst/>
            </a:prstGeom>
          </p:spPr>
        </p:pic>
        <p:pic>
          <p:nvPicPr>
            <p:cNvPr id="9" name="Picture 8"/>
            <p:cNvPicPr>
              <a:picLocks noChangeAspect="1"/>
            </p:cNvPicPr>
            <p:nvPr/>
          </p:nvPicPr>
          <p:blipFill>
            <a:blip r:embed="rId5"/>
            <a:stretch>
              <a:fillRect/>
            </a:stretch>
          </p:blipFill>
          <p:spPr>
            <a:xfrm>
              <a:off x="3974167" y="750349"/>
              <a:ext cx="2501900" cy="2120900"/>
            </a:xfrm>
            <a:prstGeom prst="rect">
              <a:avLst/>
            </a:prstGeom>
          </p:spPr>
        </p:pic>
        <p:pic>
          <p:nvPicPr>
            <p:cNvPr id="10" name="Picture 9"/>
            <p:cNvPicPr>
              <a:picLocks noChangeAspect="1"/>
            </p:cNvPicPr>
            <p:nvPr/>
          </p:nvPicPr>
          <p:blipFill>
            <a:blip r:embed="rId6"/>
            <a:stretch>
              <a:fillRect/>
            </a:stretch>
          </p:blipFill>
          <p:spPr>
            <a:xfrm>
              <a:off x="3974167" y="2875062"/>
              <a:ext cx="2501900" cy="2120900"/>
            </a:xfrm>
            <a:prstGeom prst="rect">
              <a:avLst/>
            </a:prstGeom>
          </p:spPr>
        </p:pic>
        <p:pic>
          <p:nvPicPr>
            <p:cNvPr id="13" name="Picture 12"/>
            <p:cNvPicPr>
              <a:picLocks noChangeAspect="1"/>
            </p:cNvPicPr>
            <p:nvPr/>
          </p:nvPicPr>
          <p:blipFill>
            <a:blip r:embed="rId7"/>
            <a:stretch>
              <a:fillRect/>
            </a:stretch>
          </p:blipFill>
          <p:spPr>
            <a:xfrm>
              <a:off x="6526549" y="2875062"/>
              <a:ext cx="2501900" cy="2120900"/>
            </a:xfrm>
            <a:prstGeom prst="rect">
              <a:avLst/>
            </a:prstGeom>
          </p:spPr>
        </p:pic>
        <p:pic>
          <p:nvPicPr>
            <p:cNvPr id="14" name="Picture 13"/>
            <p:cNvPicPr>
              <a:picLocks noChangeAspect="1"/>
            </p:cNvPicPr>
            <p:nvPr/>
          </p:nvPicPr>
          <p:blipFill>
            <a:blip r:embed="rId8"/>
            <a:stretch>
              <a:fillRect/>
            </a:stretch>
          </p:blipFill>
          <p:spPr>
            <a:xfrm>
              <a:off x="6527037" y="750348"/>
              <a:ext cx="2489200" cy="2120900"/>
            </a:xfrm>
            <a:prstGeom prst="rect">
              <a:avLst/>
            </a:prstGeom>
          </p:spPr>
        </p:pic>
        <p:grpSp>
          <p:nvGrpSpPr>
            <p:cNvPr id="5" name="Group 4"/>
            <p:cNvGrpSpPr/>
            <p:nvPr/>
          </p:nvGrpSpPr>
          <p:grpSpPr>
            <a:xfrm>
              <a:off x="3893210" y="191095"/>
              <a:ext cx="5506393" cy="5079268"/>
              <a:chOff x="3893210" y="191095"/>
              <a:chExt cx="5506393" cy="5079268"/>
            </a:xfrm>
          </p:grpSpPr>
          <p:sp>
            <p:nvSpPr>
              <p:cNvPr id="3" name="Rectangle 2"/>
              <p:cNvSpPr/>
              <p:nvPr/>
            </p:nvSpPr>
            <p:spPr bwMode="auto">
              <a:xfrm>
                <a:off x="3893210" y="581639"/>
                <a:ext cx="2670648" cy="4688724"/>
              </a:xfrm>
              <a:prstGeom prst="rect">
                <a:avLst/>
              </a:prstGeom>
              <a:noFill/>
              <a:ln w="79375"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cs typeface="+mn-cs"/>
                </a:endParaRPr>
              </a:p>
            </p:txBody>
          </p:sp>
          <p:sp>
            <p:nvSpPr>
              <p:cNvPr id="4" name="TextBox 3"/>
              <p:cNvSpPr txBox="1"/>
              <p:nvPr/>
            </p:nvSpPr>
            <p:spPr>
              <a:xfrm>
                <a:off x="3909209" y="191095"/>
                <a:ext cx="5490394" cy="344700"/>
              </a:xfrm>
              <a:prstGeom prst="rect">
                <a:avLst/>
              </a:prstGeom>
              <a:noFill/>
            </p:spPr>
            <p:txBody>
              <a:bodyPr wrap="none" rtlCol="0">
                <a:spAutoFit/>
              </a:bodyPr>
              <a:lstStyle/>
              <a:p>
                <a:pPr algn="ctr" defTabSz="914400"/>
                <a:r>
                  <a:rPr lang="en-US" sz="1400" b="1" i="1" dirty="0" err="1" smtClean="0">
                    <a:solidFill>
                      <a:schemeClr val="bg2"/>
                    </a:solidFill>
                    <a:latin typeface="Arial" charset="0"/>
                    <a:ea typeface="MS PGothic" pitchFamily="34" charset="-128"/>
                    <a:cs typeface="+mn-cs"/>
                  </a:rPr>
                  <a:t>Android.Browser</a:t>
                </a:r>
                <a:r>
                  <a:rPr lang="en-US" sz="1400" b="1" i="1" dirty="0" smtClean="0">
                    <a:solidFill>
                      <a:schemeClr val="bg2"/>
                    </a:solidFill>
                    <a:latin typeface="Arial" charset="0"/>
                    <a:ea typeface="MS PGothic" pitchFamily="34" charset="-128"/>
                    <a:cs typeface="+mn-cs"/>
                  </a:rPr>
                  <a:t> thread is relatively </a:t>
                </a:r>
                <a:r>
                  <a:rPr lang="en-US" sz="1400" b="1" i="1" dirty="0">
                    <a:solidFill>
                      <a:schemeClr val="bg2"/>
                    </a:solidFill>
                    <a:latin typeface="Arial" charset="0"/>
                    <a:ea typeface="MS PGothic" pitchFamily="34" charset="-128"/>
                    <a:cs typeface="+mn-cs"/>
                  </a:rPr>
                  <a:t>m</a:t>
                </a:r>
                <a:r>
                  <a:rPr lang="en-US" sz="1400" b="1" i="1" dirty="0" smtClean="0">
                    <a:solidFill>
                      <a:schemeClr val="bg2"/>
                    </a:solidFill>
                    <a:latin typeface="Arial" charset="0"/>
                    <a:ea typeface="MS PGothic" pitchFamily="34" charset="-128"/>
                    <a:cs typeface="+mn-cs"/>
                  </a:rPr>
                  <a:t>emory-intensive</a:t>
                </a:r>
                <a:endParaRPr lang="en-US" sz="1400" b="1" i="1" dirty="0">
                  <a:solidFill>
                    <a:schemeClr val="bg2"/>
                  </a:solidFill>
                  <a:latin typeface="Arial" charset="0"/>
                  <a:ea typeface="MS PGothic" pitchFamily="34" charset="-128"/>
                  <a:cs typeface="+mn-cs"/>
                </a:endParaRPr>
              </a:p>
            </p:txBody>
          </p:sp>
        </p:grpSp>
      </p:grpSp>
    </p:spTree>
    <p:extLst>
      <p:ext uri="{BB962C8B-B14F-4D97-AF65-F5344CB8AC3E}">
        <p14:creationId xmlns="" xmlns:p14="http://schemas.microsoft.com/office/powerpoint/2010/main" val="5165140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m-cortex-a15-mpcore-processor.jpg"/>
          <p:cNvPicPr>
            <a:picLocks noChangeAspect="1"/>
          </p:cNvPicPr>
          <p:nvPr/>
        </p:nvPicPr>
        <p:blipFill>
          <a:blip r:embed="rId3">
            <a:lum bright="60000"/>
          </a:blip>
          <a:stretch>
            <a:fillRect/>
          </a:stretch>
        </p:blipFill>
        <p:spPr>
          <a:xfrm>
            <a:off x="555671" y="3009418"/>
            <a:ext cx="8398393" cy="3147188"/>
          </a:xfrm>
          <a:prstGeom prst="rect">
            <a:avLst/>
          </a:prstGeom>
        </p:spPr>
      </p:pic>
      <p:sp>
        <p:nvSpPr>
          <p:cNvPr id="2" name="Title 1"/>
          <p:cNvSpPr>
            <a:spLocks noGrp="1"/>
          </p:cNvSpPr>
          <p:nvPr>
            <p:ph type="title"/>
          </p:nvPr>
        </p:nvSpPr>
        <p:spPr/>
        <p:txBody>
          <a:bodyPr/>
          <a:lstStyle/>
          <a:p>
            <a:r>
              <a:rPr lang="en-GB" dirty="0" smtClean="0"/>
              <a:t>Who are we?</a:t>
            </a:r>
            <a:endParaRPr lang="en-GB" dirty="0"/>
          </a:p>
        </p:txBody>
      </p:sp>
      <p:sp>
        <p:nvSpPr>
          <p:cNvPr id="3" name="Content Placeholder 2"/>
          <p:cNvSpPr>
            <a:spLocks noGrp="1"/>
          </p:cNvSpPr>
          <p:nvPr>
            <p:ph idx="1"/>
          </p:nvPr>
        </p:nvSpPr>
        <p:spPr/>
        <p:txBody>
          <a:bodyPr/>
          <a:lstStyle/>
          <a:p>
            <a:r>
              <a:rPr lang="en-GB" dirty="0" smtClean="0"/>
              <a:t>ARM as a company</a:t>
            </a:r>
          </a:p>
          <a:p>
            <a:pPr lvl="1"/>
            <a:r>
              <a:rPr lang="en-GB" dirty="0"/>
              <a:t>F</a:t>
            </a:r>
            <a:r>
              <a:rPr lang="en-GB" dirty="0" smtClean="0"/>
              <a:t>ounded in 1990 (as Advanced RISC Machines Ltd</a:t>
            </a:r>
            <a:r>
              <a:rPr lang="en-GB" i="1" dirty="0" smtClean="0"/>
              <a:t>)</a:t>
            </a:r>
            <a:endParaRPr lang="en-GB" dirty="0" smtClean="0"/>
          </a:p>
          <a:p>
            <a:pPr lvl="1"/>
            <a:r>
              <a:rPr lang="en-GB" dirty="0"/>
              <a:t>L</a:t>
            </a:r>
            <a:r>
              <a:rPr lang="en-GB" dirty="0" smtClean="0"/>
              <a:t>eader in microprocessor Intellectual Property (IP)</a:t>
            </a:r>
          </a:p>
          <a:p>
            <a:pPr lvl="2"/>
            <a:r>
              <a:rPr lang="en-GB" dirty="0"/>
              <a:t>O</a:t>
            </a:r>
            <a:r>
              <a:rPr lang="en-GB" dirty="0" smtClean="0"/>
              <a:t>ver 75% of all 32-bit embedded CPUs</a:t>
            </a:r>
          </a:p>
          <a:p>
            <a:pPr lvl="2"/>
            <a:r>
              <a:rPr lang="en-GB" dirty="0" smtClean="0"/>
              <a:t>Over 99% of all mobile phones and tablets</a:t>
            </a:r>
          </a:p>
          <a:p>
            <a:pPr lvl="1"/>
            <a:r>
              <a:rPr lang="en-GB" dirty="0" smtClean="0"/>
              <a:t>Products ranging from MCUs to high-end CPUs and GPUs</a:t>
            </a:r>
          </a:p>
          <a:p>
            <a:pPr lvl="1"/>
            <a:r>
              <a:rPr lang="en-GB" dirty="0" smtClean="0"/>
              <a:t>~2200 employees world wide</a:t>
            </a:r>
          </a:p>
          <a:p>
            <a:r>
              <a:rPr lang="en-GB" dirty="0" smtClean="0"/>
              <a:t>R&amp;D group based in Cambridge (UK) and Austin (US)</a:t>
            </a:r>
          </a:p>
          <a:p>
            <a:pPr lvl="1"/>
            <a:r>
              <a:rPr lang="en-GB" dirty="0"/>
              <a:t>S</a:t>
            </a:r>
            <a:r>
              <a:rPr lang="en-GB" dirty="0" smtClean="0"/>
              <a:t>ystems group of ~17 people</a:t>
            </a:r>
          </a:p>
          <a:p>
            <a:pPr lvl="2"/>
            <a:r>
              <a:rPr lang="en-GB" dirty="0"/>
              <a:t>F</a:t>
            </a:r>
            <a:r>
              <a:rPr lang="en-GB" dirty="0" smtClean="0"/>
              <a:t>ocus on system-level aspects</a:t>
            </a:r>
          </a:p>
          <a:p>
            <a:pPr lvl="3"/>
            <a:r>
              <a:rPr lang="en-GB" dirty="0"/>
              <a:t>W</a:t>
            </a:r>
            <a:r>
              <a:rPr lang="en-GB" dirty="0" smtClean="0"/>
              <a:t>orkloads, application drivers</a:t>
            </a:r>
          </a:p>
          <a:p>
            <a:pPr lvl="3"/>
            <a:r>
              <a:rPr lang="en-GB" dirty="0"/>
              <a:t>I</a:t>
            </a:r>
            <a:r>
              <a:rPr lang="en-GB" dirty="0" smtClean="0"/>
              <a:t>nterconnect, caches, memories</a:t>
            </a:r>
          </a:p>
          <a:p>
            <a:pPr lvl="3"/>
            <a:r>
              <a:rPr lang="en-GB" dirty="0"/>
              <a:t>P</a:t>
            </a:r>
            <a:r>
              <a:rPr lang="en-GB" dirty="0" smtClean="0"/>
              <a:t>ower, energy, thermals</a:t>
            </a:r>
          </a:p>
          <a:p>
            <a:pPr lvl="3"/>
            <a:r>
              <a:rPr lang="en-GB" dirty="0"/>
              <a:t>S</a:t>
            </a:r>
            <a:r>
              <a:rPr lang="en-GB" dirty="0" smtClean="0"/>
              <a:t>imulation, infrastructure, modelling, analysis</a:t>
            </a:r>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Thread Partitioning</a:t>
            </a:r>
            <a:endParaRPr lang="en-US" dirty="0"/>
          </a:p>
        </p:txBody>
      </p:sp>
      <p:sp>
        <p:nvSpPr>
          <p:cNvPr id="3" name="Content Placeholder 2"/>
          <p:cNvSpPr>
            <a:spLocks noGrp="1"/>
          </p:cNvSpPr>
          <p:nvPr>
            <p:ph sz="half" idx="1"/>
          </p:nvPr>
        </p:nvSpPr>
        <p:spPr>
          <a:xfrm>
            <a:off x="163865" y="805619"/>
            <a:ext cx="8807735" cy="3236129"/>
          </a:xfrm>
        </p:spPr>
        <p:txBody>
          <a:bodyPr>
            <a:normAutofit fontScale="92500" lnSpcReduction="10000"/>
          </a:bodyPr>
          <a:lstStyle/>
          <a:p>
            <a:r>
              <a:rPr lang="en-US" dirty="0" smtClean="0">
                <a:solidFill>
                  <a:schemeClr val="tx1"/>
                </a:solidFill>
              </a:rPr>
              <a:t>Can we increase Browser efficiency by running </a:t>
            </a:r>
            <a:r>
              <a:rPr lang="en-US" dirty="0" err="1" smtClean="0">
                <a:solidFill>
                  <a:schemeClr val="tx1"/>
                </a:solidFill>
              </a:rPr>
              <a:t>Android.Browser</a:t>
            </a:r>
            <a:r>
              <a:rPr lang="en-US" dirty="0" smtClean="0">
                <a:solidFill>
                  <a:schemeClr val="tx1"/>
                </a:solidFill>
              </a:rPr>
              <a:t> on a more power-efficient core?</a:t>
            </a:r>
          </a:p>
          <a:p>
            <a:pPr lvl="1"/>
            <a:r>
              <a:rPr lang="en-US" dirty="0" err="1" smtClean="0">
                <a:solidFill>
                  <a:schemeClr val="tx1"/>
                </a:solidFill>
              </a:rPr>
              <a:t>Android.Browser</a:t>
            </a:r>
            <a:r>
              <a:rPr lang="en-US" dirty="0" smtClean="0">
                <a:solidFill>
                  <a:schemeClr val="tx1"/>
                </a:solidFill>
              </a:rPr>
              <a:t> is memory intensive and is not limited by core frequency.  Browser performance can be maintained while lowering energy requirements of the system.</a:t>
            </a:r>
          </a:p>
          <a:p>
            <a:pPr lvl="1"/>
            <a:r>
              <a:rPr lang="en-US" dirty="0" smtClean="0">
                <a:solidFill>
                  <a:schemeClr val="tx1"/>
                </a:solidFill>
              </a:rPr>
              <a:t>Create two systems with one fast core and one slower core with same memory subsystem performance</a:t>
            </a:r>
          </a:p>
          <a:p>
            <a:pPr lvl="1"/>
            <a:r>
              <a:rPr lang="en-US" dirty="0" smtClean="0">
                <a:solidFill>
                  <a:schemeClr val="tx1"/>
                </a:solidFill>
              </a:rPr>
              <a:t>Pin all threads to the fast CPU0 except for </a:t>
            </a:r>
            <a:r>
              <a:rPr lang="en-US" dirty="0" err="1" smtClean="0">
                <a:solidFill>
                  <a:schemeClr val="tx1"/>
                </a:solidFill>
              </a:rPr>
              <a:t>Android.Browser</a:t>
            </a:r>
            <a:endParaRPr lang="en-US" dirty="0">
              <a:solidFill>
                <a:schemeClr val="tx1"/>
              </a:solidFill>
            </a:endParaRPr>
          </a:p>
          <a:p>
            <a:pPr lvl="2"/>
            <a:r>
              <a:rPr lang="en-US" dirty="0" smtClean="0">
                <a:solidFill>
                  <a:schemeClr val="tx1"/>
                </a:solidFill>
              </a:rPr>
              <a:t>Pin </a:t>
            </a:r>
            <a:r>
              <a:rPr lang="en-US" dirty="0" err="1" smtClean="0">
                <a:solidFill>
                  <a:schemeClr val="tx1"/>
                </a:solidFill>
              </a:rPr>
              <a:t>Android.Browser</a:t>
            </a:r>
            <a:r>
              <a:rPr lang="en-US" dirty="0" smtClean="0">
                <a:solidFill>
                  <a:schemeClr val="tx1"/>
                </a:solidFill>
              </a:rPr>
              <a:t> to CPU1 using </a:t>
            </a:r>
            <a:r>
              <a:rPr lang="en-US" i="1" dirty="0" err="1" smtClean="0">
                <a:solidFill>
                  <a:schemeClr val="tx1"/>
                </a:solidFill>
              </a:rPr>
              <a:t>taskset</a:t>
            </a:r>
            <a:r>
              <a:rPr lang="en-US" dirty="0" smtClean="0">
                <a:solidFill>
                  <a:schemeClr val="tx1"/>
                </a:solidFill>
              </a:rPr>
              <a:t> utility</a:t>
            </a:r>
          </a:p>
          <a:p>
            <a:pPr lvl="2"/>
            <a:r>
              <a:rPr lang="en-US" sz="1900" b="1" i="1" dirty="0" smtClean="0">
                <a:solidFill>
                  <a:schemeClr val="tx1"/>
                </a:solidFill>
              </a:rPr>
              <a:t>Observed identical performance with significant power savings</a:t>
            </a:r>
            <a:endParaRPr lang="en-US" sz="1900" b="1" i="1" dirty="0">
              <a:solidFill>
                <a:schemeClr val="tx1"/>
              </a:solidFill>
            </a:endParaRPr>
          </a:p>
        </p:txBody>
      </p:sp>
      <p:grpSp>
        <p:nvGrpSpPr>
          <p:cNvPr id="20" name="Group 19"/>
          <p:cNvGrpSpPr/>
          <p:nvPr/>
        </p:nvGrpSpPr>
        <p:grpSpPr>
          <a:xfrm>
            <a:off x="146548" y="3894634"/>
            <a:ext cx="8925095" cy="2395857"/>
            <a:chOff x="146548" y="3724354"/>
            <a:chExt cx="8925095" cy="2395857"/>
          </a:xfrm>
        </p:grpSpPr>
        <p:grpSp>
          <p:nvGrpSpPr>
            <p:cNvPr id="4" name="Group 3"/>
            <p:cNvGrpSpPr/>
            <p:nvPr/>
          </p:nvGrpSpPr>
          <p:grpSpPr>
            <a:xfrm>
              <a:off x="1208698" y="3826296"/>
              <a:ext cx="2348541" cy="1944018"/>
              <a:chOff x="2893742" y="1218282"/>
              <a:chExt cx="2348541" cy="1944018"/>
            </a:xfrm>
          </p:grpSpPr>
          <p:sp>
            <p:nvSpPr>
              <p:cNvPr id="5" name="Rectangle 4"/>
              <p:cNvSpPr/>
              <p:nvPr/>
            </p:nvSpPr>
            <p:spPr bwMode="auto">
              <a:xfrm>
                <a:off x="2893742" y="1218282"/>
                <a:ext cx="2348541" cy="1944018"/>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endParaRPr>
              </a:p>
            </p:txBody>
          </p:sp>
          <p:sp>
            <p:nvSpPr>
              <p:cNvPr id="6" name="Rounded Rectangle 5"/>
              <p:cNvSpPr/>
              <p:nvPr/>
            </p:nvSpPr>
            <p:spPr bwMode="auto">
              <a:xfrm>
                <a:off x="2976342" y="1300874"/>
                <a:ext cx="1053141" cy="827403"/>
              </a:xfrm>
              <a:prstGeom prst="roundRect">
                <a:avLst/>
              </a:prstGeom>
              <a:solidFill>
                <a:schemeClr val="bg2">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r>
                  <a:rPr lang="en-US" sz="1400" b="1" dirty="0" smtClean="0">
                    <a:solidFill>
                      <a:srgbClr val="FFFFFF"/>
                    </a:solidFill>
                    <a:effectLst>
                      <a:outerShdw blurRad="50800" dist="38100" dir="2700000" algn="tl" rotWithShape="0">
                        <a:prstClr val="black">
                          <a:alpha val="40000"/>
                        </a:prstClr>
                      </a:outerShdw>
                    </a:effectLst>
                    <a:latin typeface="Arial" charset="0"/>
                    <a:ea typeface="MS PGothic" pitchFamily="34" charset="-128"/>
                  </a:rPr>
                  <a:t>1 GHz</a:t>
                </a:r>
              </a:p>
              <a:p>
                <a:pPr algn="ctr" defTabSz="914400"/>
                <a:r>
                  <a:rPr lang="en-US" sz="1400" b="1" dirty="0" smtClean="0">
                    <a:solidFill>
                      <a:srgbClr val="FFFFFF"/>
                    </a:solidFill>
                    <a:effectLst>
                      <a:outerShdw blurRad="50800" dist="38100" dir="2700000" algn="tl" rotWithShape="0">
                        <a:prstClr val="black">
                          <a:alpha val="40000"/>
                        </a:prstClr>
                      </a:outerShdw>
                    </a:effectLst>
                    <a:latin typeface="Arial" charset="0"/>
                    <a:ea typeface="MS PGothic" pitchFamily="34" charset="-128"/>
                  </a:rPr>
                  <a:t>ARM</a:t>
                </a:r>
              </a:p>
              <a:p>
                <a:pPr algn="ctr" defTabSz="914400"/>
                <a:r>
                  <a:rPr lang="en-US" sz="1400" b="1" dirty="0" smtClean="0">
                    <a:solidFill>
                      <a:srgbClr val="FFFFFF"/>
                    </a:solidFill>
                    <a:effectLst>
                      <a:outerShdw blurRad="50800" dist="38100" dir="2700000" algn="tl" rotWithShape="0">
                        <a:prstClr val="black">
                          <a:alpha val="40000"/>
                        </a:prstClr>
                      </a:outerShdw>
                    </a:effectLst>
                    <a:latin typeface="Arial" charset="0"/>
                    <a:ea typeface="MS PGothic" pitchFamily="34" charset="-128"/>
                  </a:rPr>
                  <a:t>(V=1.0)</a:t>
                </a:r>
              </a:p>
            </p:txBody>
          </p:sp>
          <p:sp>
            <p:nvSpPr>
              <p:cNvPr id="7" name="Rounded Rectangle 6"/>
              <p:cNvSpPr/>
              <p:nvPr/>
            </p:nvSpPr>
            <p:spPr bwMode="auto">
              <a:xfrm>
                <a:off x="2976342" y="2195849"/>
                <a:ext cx="1053141" cy="385254"/>
              </a:xfrm>
              <a:prstGeom prst="roundRect">
                <a:avLst/>
              </a:prstGeom>
              <a:solidFill>
                <a:schemeClr val="tx2">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r>
                  <a:rPr lang="en-US" sz="1400" b="1" dirty="0" smtClean="0">
                    <a:solidFill>
                      <a:srgbClr val="FFFFFF"/>
                    </a:solidFill>
                    <a:effectLst>
                      <a:outerShdw blurRad="50800" dist="38100" dir="2700000" algn="tl" rotWithShape="0">
                        <a:prstClr val="black">
                          <a:alpha val="40000"/>
                        </a:prstClr>
                      </a:outerShdw>
                    </a:effectLst>
                    <a:latin typeface="Arial" charset="0"/>
                    <a:ea typeface="MS PGothic" pitchFamily="34" charset="-128"/>
                  </a:rPr>
                  <a:t> 1 GHz L2</a:t>
                </a:r>
              </a:p>
            </p:txBody>
          </p:sp>
          <p:sp>
            <p:nvSpPr>
              <p:cNvPr id="8" name="Rounded Rectangle 7"/>
              <p:cNvSpPr/>
              <p:nvPr/>
            </p:nvSpPr>
            <p:spPr bwMode="auto">
              <a:xfrm>
                <a:off x="2976342" y="2658947"/>
                <a:ext cx="2176082" cy="385254"/>
              </a:xfrm>
              <a:prstGeom prst="roundRect">
                <a:avLst/>
              </a:prstGeom>
              <a:solidFill>
                <a:schemeClr val="tx1">
                  <a:lumMod val="50000"/>
                  <a:lumOff val="5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r>
                  <a:rPr lang="en-US" sz="1400" b="1" dirty="0" smtClean="0">
                    <a:solidFill>
                      <a:srgbClr val="FFFFFF"/>
                    </a:solidFill>
                    <a:effectLst>
                      <a:outerShdw blurRad="50800" dist="38100" dir="2700000" algn="tl" rotWithShape="0">
                        <a:prstClr val="black">
                          <a:alpha val="40000"/>
                        </a:prstClr>
                      </a:outerShdw>
                    </a:effectLst>
                    <a:latin typeface="Arial" charset="0"/>
                    <a:ea typeface="MS PGothic" pitchFamily="34" charset="-128"/>
                  </a:rPr>
                  <a:t>Coherent Interconnect</a:t>
                </a:r>
              </a:p>
            </p:txBody>
          </p:sp>
          <p:sp>
            <p:nvSpPr>
              <p:cNvPr id="9" name="Rounded Rectangle 8"/>
              <p:cNvSpPr/>
              <p:nvPr/>
            </p:nvSpPr>
            <p:spPr bwMode="auto">
              <a:xfrm>
                <a:off x="4099283" y="1300874"/>
                <a:ext cx="1053141" cy="827403"/>
              </a:xfrm>
              <a:prstGeom prst="roundRect">
                <a:avLst/>
              </a:prstGeom>
              <a:solidFill>
                <a:schemeClr val="bg2">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r>
                  <a:rPr lang="en-US" sz="1400" b="1" dirty="0" smtClean="0">
                    <a:solidFill>
                      <a:srgbClr val="FFFFFF"/>
                    </a:solidFill>
                    <a:effectLst>
                      <a:outerShdw blurRad="50800" dist="38100" dir="2700000" algn="tl" rotWithShape="0">
                        <a:prstClr val="black">
                          <a:alpha val="40000"/>
                        </a:prstClr>
                      </a:outerShdw>
                    </a:effectLst>
                    <a:latin typeface="Arial" charset="0"/>
                    <a:ea typeface="MS PGothic" pitchFamily="34" charset="-128"/>
                  </a:rPr>
                  <a:t>1 GHz</a:t>
                </a:r>
              </a:p>
              <a:p>
                <a:pPr algn="ctr" defTabSz="914400"/>
                <a:r>
                  <a:rPr lang="en-US" sz="1400" b="1" dirty="0" smtClean="0">
                    <a:solidFill>
                      <a:srgbClr val="FFFFFF"/>
                    </a:solidFill>
                    <a:effectLst>
                      <a:outerShdw blurRad="50800" dist="38100" dir="2700000" algn="tl" rotWithShape="0">
                        <a:prstClr val="black">
                          <a:alpha val="40000"/>
                        </a:prstClr>
                      </a:outerShdw>
                    </a:effectLst>
                    <a:latin typeface="Arial" charset="0"/>
                    <a:ea typeface="MS PGothic" pitchFamily="34" charset="-128"/>
                  </a:rPr>
                  <a:t>ARM</a:t>
                </a:r>
              </a:p>
              <a:p>
                <a:pPr algn="ctr" defTabSz="914400"/>
                <a:r>
                  <a:rPr lang="en-US" sz="1400" b="1" dirty="0" smtClean="0">
                    <a:solidFill>
                      <a:srgbClr val="FFFFFF"/>
                    </a:solidFill>
                    <a:effectLst>
                      <a:outerShdw blurRad="50800" dist="38100" dir="2700000" algn="tl" rotWithShape="0">
                        <a:prstClr val="black">
                          <a:alpha val="40000"/>
                        </a:prstClr>
                      </a:outerShdw>
                    </a:effectLst>
                    <a:latin typeface="Arial" charset="0"/>
                    <a:ea typeface="MS PGothic" pitchFamily="34" charset="-128"/>
                  </a:rPr>
                  <a:t>(V=1.0)</a:t>
                </a:r>
              </a:p>
            </p:txBody>
          </p:sp>
          <p:sp>
            <p:nvSpPr>
              <p:cNvPr id="10" name="Rounded Rectangle 9"/>
              <p:cNvSpPr/>
              <p:nvPr/>
            </p:nvSpPr>
            <p:spPr bwMode="auto">
              <a:xfrm>
                <a:off x="4099283" y="2195849"/>
                <a:ext cx="1053141" cy="385254"/>
              </a:xfrm>
              <a:prstGeom prst="roundRect">
                <a:avLst/>
              </a:prstGeom>
              <a:solidFill>
                <a:schemeClr val="tx2">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r>
                  <a:rPr lang="en-US" sz="1400" b="1" dirty="0" smtClean="0">
                    <a:solidFill>
                      <a:srgbClr val="FFFFFF"/>
                    </a:solidFill>
                    <a:effectLst>
                      <a:outerShdw blurRad="50800" dist="38100" dir="2700000" algn="tl" rotWithShape="0">
                        <a:prstClr val="black">
                          <a:alpha val="40000"/>
                        </a:prstClr>
                      </a:outerShdw>
                    </a:effectLst>
                    <a:latin typeface="Arial" charset="0"/>
                    <a:ea typeface="MS PGothic" pitchFamily="34" charset="-128"/>
                  </a:rPr>
                  <a:t>1 GHz L2</a:t>
                </a:r>
              </a:p>
            </p:txBody>
          </p:sp>
        </p:grpSp>
        <p:grpSp>
          <p:nvGrpSpPr>
            <p:cNvPr id="11" name="Group 10"/>
            <p:cNvGrpSpPr/>
            <p:nvPr/>
          </p:nvGrpSpPr>
          <p:grpSpPr>
            <a:xfrm>
              <a:off x="5513296" y="3807743"/>
              <a:ext cx="2348541" cy="1944018"/>
              <a:chOff x="2893742" y="1218282"/>
              <a:chExt cx="2348541" cy="1944018"/>
            </a:xfrm>
          </p:grpSpPr>
          <p:sp>
            <p:nvSpPr>
              <p:cNvPr id="12" name="Rectangle 11"/>
              <p:cNvSpPr/>
              <p:nvPr/>
            </p:nvSpPr>
            <p:spPr bwMode="auto">
              <a:xfrm>
                <a:off x="2893742" y="1218282"/>
                <a:ext cx="2348541" cy="1944018"/>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endParaRPr>
              </a:p>
            </p:txBody>
          </p:sp>
          <p:sp>
            <p:nvSpPr>
              <p:cNvPr id="13" name="Rounded Rectangle 12"/>
              <p:cNvSpPr/>
              <p:nvPr/>
            </p:nvSpPr>
            <p:spPr bwMode="auto">
              <a:xfrm>
                <a:off x="2976342" y="1300874"/>
                <a:ext cx="1053141" cy="827403"/>
              </a:xfrm>
              <a:prstGeom prst="roundRect">
                <a:avLst/>
              </a:prstGeom>
              <a:solidFill>
                <a:schemeClr val="bg2">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r>
                  <a:rPr lang="en-US" sz="1400" b="1" dirty="0" smtClean="0">
                    <a:solidFill>
                      <a:srgbClr val="FFFFFF"/>
                    </a:solidFill>
                    <a:effectLst>
                      <a:outerShdw blurRad="50800" dist="38100" dir="2700000" algn="tl" rotWithShape="0">
                        <a:prstClr val="black">
                          <a:alpha val="40000"/>
                        </a:prstClr>
                      </a:outerShdw>
                    </a:effectLst>
                    <a:latin typeface="Arial" charset="0"/>
                    <a:ea typeface="MS PGothic" pitchFamily="34" charset="-128"/>
                  </a:rPr>
                  <a:t>1 GHz</a:t>
                </a:r>
              </a:p>
              <a:p>
                <a:pPr algn="ctr" defTabSz="914400"/>
                <a:r>
                  <a:rPr lang="en-US" sz="1400" b="1" dirty="0" smtClean="0">
                    <a:solidFill>
                      <a:srgbClr val="FFFFFF"/>
                    </a:solidFill>
                    <a:effectLst>
                      <a:outerShdw blurRad="50800" dist="38100" dir="2700000" algn="tl" rotWithShape="0">
                        <a:prstClr val="black">
                          <a:alpha val="40000"/>
                        </a:prstClr>
                      </a:outerShdw>
                    </a:effectLst>
                    <a:latin typeface="Arial" charset="0"/>
                    <a:ea typeface="MS PGothic" pitchFamily="34" charset="-128"/>
                  </a:rPr>
                  <a:t>ARM</a:t>
                </a:r>
              </a:p>
              <a:p>
                <a:pPr algn="ctr" defTabSz="914400"/>
                <a:r>
                  <a:rPr lang="en-US" sz="1400" b="1" dirty="0" smtClean="0">
                    <a:solidFill>
                      <a:srgbClr val="FFFFFF"/>
                    </a:solidFill>
                    <a:effectLst>
                      <a:outerShdw blurRad="50800" dist="38100" dir="2700000" algn="tl" rotWithShape="0">
                        <a:prstClr val="black">
                          <a:alpha val="40000"/>
                        </a:prstClr>
                      </a:outerShdw>
                    </a:effectLst>
                    <a:latin typeface="Arial" charset="0"/>
                    <a:ea typeface="MS PGothic" pitchFamily="34" charset="-128"/>
                  </a:rPr>
                  <a:t>(V=1.0)</a:t>
                </a:r>
              </a:p>
            </p:txBody>
          </p:sp>
          <p:sp>
            <p:nvSpPr>
              <p:cNvPr id="14" name="Rounded Rectangle 13"/>
              <p:cNvSpPr/>
              <p:nvPr/>
            </p:nvSpPr>
            <p:spPr bwMode="auto">
              <a:xfrm>
                <a:off x="2976342" y="2195849"/>
                <a:ext cx="1053141" cy="385254"/>
              </a:xfrm>
              <a:prstGeom prst="roundRect">
                <a:avLst/>
              </a:prstGeom>
              <a:solidFill>
                <a:schemeClr val="tx2">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r>
                  <a:rPr lang="en-US" sz="1400" b="1" dirty="0" smtClean="0">
                    <a:solidFill>
                      <a:srgbClr val="FFFFFF"/>
                    </a:solidFill>
                    <a:effectLst>
                      <a:outerShdw blurRad="50800" dist="38100" dir="2700000" algn="tl" rotWithShape="0">
                        <a:prstClr val="black">
                          <a:alpha val="40000"/>
                        </a:prstClr>
                      </a:outerShdw>
                    </a:effectLst>
                    <a:latin typeface="Arial" charset="0"/>
                    <a:ea typeface="MS PGothic" pitchFamily="34" charset="-128"/>
                  </a:rPr>
                  <a:t> 1 GHz L2</a:t>
                </a:r>
              </a:p>
            </p:txBody>
          </p:sp>
          <p:sp>
            <p:nvSpPr>
              <p:cNvPr id="15" name="Rounded Rectangle 14"/>
              <p:cNvSpPr/>
              <p:nvPr/>
            </p:nvSpPr>
            <p:spPr bwMode="auto">
              <a:xfrm>
                <a:off x="2976342" y="2658947"/>
                <a:ext cx="2176082" cy="385254"/>
              </a:xfrm>
              <a:prstGeom prst="roundRect">
                <a:avLst/>
              </a:prstGeom>
              <a:solidFill>
                <a:schemeClr val="tx1">
                  <a:lumMod val="50000"/>
                  <a:lumOff val="5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r>
                  <a:rPr lang="en-US" sz="1400" b="1" dirty="0" smtClean="0">
                    <a:solidFill>
                      <a:srgbClr val="FFFFFF"/>
                    </a:solidFill>
                    <a:effectLst>
                      <a:outerShdw blurRad="50800" dist="38100" dir="2700000" algn="tl" rotWithShape="0">
                        <a:prstClr val="black">
                          <a:alpha val="40000"/>
                        </a:prstClr>
                      </a:outerShdw>
                    </a:effectLst>
                    <a:latin typeface="Arial" charset="0"/>
                    <a:ea typeface="MS PGothic" pitchFamily="34" charset="-128"/>
                  </a:rPr>
                  <a:t>Coherent Interconnect</a:t>
                </a:r>
              </a:p>
            </p:txBody>
          </p:sp>
          <p:sp>
            <p:nvSpPr>
              <p:cNvPr id="16" name="Rounded Rectangle 15"/>
              <p:cNvSpPr/>
              <p:nvPr/>
            </p:nvSpPr>
            <p:spPr bwMode="auto">
              <a:xfrm>
                <a:off x="4099283" y="1300874"/>
                <a:ext cx="1053141" cy="827403"/>
              </a:xfrm>
              <a:prstGeom prst="roundRect">
                <a:avLst/>
              </a:prstGeom>
              <a:solidFill>
                <a:schemeClr val="bg2">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r>
                  <a:rPr lang="en-US" sz="1400" b="1" dirty="0" smtClean="0">
                    <a:solidFill>
                      <a:srgbClr val="FFFFFF"/>
                    </a:solidFill>
                    <a:effectLst>
                      <a:outerShdw blurRad="50800" dist="38100" dir="2700000" algn="tl" rotWithShape="0">
                        <a:prstClr val="black">
                          <a:alpha val="40000"/>
                        </a:prstClr>
                      </a:outerShdw>
                    </a:effectLst>
                    <a:latin typeface="Arial" charset="0"/>
                    <a:ea typeface="MS PGothic" pitchFamily="34" charset="-128"/>
                  </a:rPr>
                  <a:t>500 MHz</a:t>
                </a:r>
              </a:p>
              <a:p>
                <a:pPr algn="ctr" defTabSz="914400"/>
                <a:r>
                  <a:rPr lang="en-US" sz="1400" b="1" dirty="0" smtClean="0">
                    <a:solidFill>
                      <a:srgbClr val="FFFFFF"/>
                    </a:solidFill>
                    <a:effectLst>
                      <a:outerShdw blurRad="50800" dist="38100" dir="2700000" algn="tl" rotWithShape="0">
                        <a:prstClr val="black">
                          <a:alpha val="40000"/>
                        </a:prstClr>
                      </a:outerShdw>
                    </a:effectLst>
                    <a:latin typeface="Arial" charset="0"/>
                    <a:ea typeface="MS PGothic" pitchFamily="34" charset="-128"/>
                  </a:rPr>
                  <a:t>ARM </a:t>
                </a:r>
              </a:p>
              <a:p>
                <a:pPr algn="ctr" defTabSz="914400"/>
                <a:r>
                  <a:rPr lang="en-US" sz="1400" b="1" dirty="0" smtClean="0">
                    <a:solidFill>
                      <a:srgbClr val="FFFFFF"/>
                    </a:solidFill>
                    <a:effectLst>
                      <a:outerShdw blurRad="50800" dist="38100" dir="2700000" algn="tl" rotWithShape="0">
                        <a:prstClr val="black">
                          <a:alpha val="40000"/>
                        </a:prstClr>
                      </a:outerShdw>
                    </a:effectLst>
                    <a:latin typeface="Arial" charset="0"/>
                    <a:ea typeface="MS PGothic" pitchFamily="34" charset="-128"/>
                  </a:rPr>
                  <a:t> (V=0.73)</a:t>
                </a:r>
              </a:p>
            </p:txBody>
          </p:sp>
          <p:sp>
            <p:nvSpPr>
              <p:cNvPr id="17" name="Rounded Rectangle 16"/>
              <p:cNvSpPr/>
              <p:nvPr/>
            </p:nvSpPr>
            <p:spPr bwMode="auto">
              <a:xfrm>
                <a:off x="4099283" y="2195849"/>
                <a:ext cx="1053141" cy="385254"/>
              </a:xfrm>
              <a:prstGeom prst="roundRect">
                <a:avLst/>
              </a:prstGeom>
              <a:solidFill>
                <a:schemeClr val="tx2">
                  <a:lumMod val="7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r>
                  <a:rPr lang="en-US" sz="1400" b="1" dirty="0" smtClean="0">
                    <a:solidFill>
                      <a:srgbClr val="FFFFFF"/>
                    </a:solidFill>
                    <a:effectLst>
                      <a:outerShdw blurRad="50800" dist="38100" dir="2700000" algn="tl" rotWithShape="0">
                        <a:prstClr val="black">
                          <a:alpha val="40000"/>
                        </a:prstClr>
                      </a:outerShdw>
                    </a:effectLst>
                    <a:latin typeface="Arial" charset="0"/>
                    <a:ea typeface="MS PGothic" pitchFamily="34" charset="-128"/>
                  </a:rPr>
                  <a:t>500 MHz L2</a:t>
                </a:r>
              </a:p>
            </p:txBody>
          </p:sp>
        </p:grpSp>
        <p:sp>
          <p:nvSpPr>
            <p:cNvPr id="18" name="TextBox 17"/>
            <p:cNvSpPr txBox="1"/>
            <p:nvPr/>
          </p:nvSpPr>
          <p:spPr>
            <a:xfrm>
              <a:off x="1490619" y="5812434"/>
              <a:ext cx="1770862" cy="307777"/>
            </a:xfrm>
            <a:prstGeom prst="rect">
              <a:avLst/>
            </a:prstGeom>
            <a:noFill/>
          </p:spPr>
          <p:txBody>
            <a:bodyPr wrap="none" rtlCol="0">
              <a:spAutoFit/>
            </a:bodyPr>
            <a:lstStyle/>
            <a:p>
              <a:pPr algn="ctr" defTabSz="914400"/>
              <a:r>
                <a:rPr lang="en-US" sz="1400" b="1" dirty="0" smtClean="0">
                  <a:solidFill>
                    <a:srgbClr val="000000"/>
                  </a:solidFill>
                  <a:latin typeface="Arial" charset="0"/>
                  <a:ea typeface="MS PGothic" pitchFamily="34" charset="-128"/>
                  <a:cs typeface="+mn-cs"/>
                </a:rPr>
                <a:t>System 1:  Control</a:t>
              </a:r>
              <a:endParaRPr lang="en-US" sz="1400" b="1" dirty="0">
                <a:solidFill>
                  <a:srgbClr val="000000"/>
                </a:solidFill>
                <a:latin typeface="Arial" charset="0"/>
                <a:ea typeface="MS PGothic" pitchFamily="34" charset="-128"/>
                <a:cs typeface="+mn-cs"/>
              </a:endParaRPr>
            </a:p>
          </p:txBody>
        </p:sp>
        <p:sp>
          <p:nvSpPr>
            <p:cNvPr id="19" name="TextBox 18"/>
            <p:cNvSpPr txBox="1"/>
            <p:nvPr/>
          </p:nvSpPr>
          <p:spPr>
            <a:xfrm>
              <a:off x="5574972" y="5781669"/>
              <a:ext cx="2260204" cy="307777"/>
            </a:xfrm>
            <a:prstGeom prst="rect">
              <a:avLst/>
            </a:prstGeom>
            <a:noFill/>
          </p:spPr>
          <p:txBody>
            <a:bodyPr wrap="none" rtlCol="0">
              <a:spAutoFit/>
            </a:bodyPr>
            <a:lstStyle/>
            <a:p>
              <a:pPr algn="ctr" defTabSz="914400"/>
              <a:r>
                <a:rPr lang="en-US" sz="1400" b="1" dirty="0" smtClean="0">
                  <a:solidFill>
                    <a:srgbClr val="000000"/>
                  </a:solidFill>
                  <a:latin typeface="Arial" charset="0"/>
                  <a:ea typeface="MS PGothic" pitchFamily="34" charset="-128"/>
                  <a:cs typeface="+mn-cs"/>
                </a:rPr>
                <a:t>System 2:  Experimental</a:t>
              </a:r>
              <a:endParaRPr lang="en-US" sz="1400" b="1" dirty="0">
                <a:solidFill>
                  <a:srgbClr val="000000"/>
                </a:solidFill>
                <a:latin typeface="Arial" charset="0"/>
                <a:ea typeface="MS PGothic" pitchFamily="34" charset="-128"/>
                <a:cs typeface="+mn-cs"/>
              </a:endParaRPr>
            </a:p>
          </p:txBody>
        </p:sp>
        <p:sp>
          <p:nvSpPr>
            <p:cNvPr id="23" name="Left Arrow 22"/>
            <p:cNvSpPr/>
            <p:nvPr/>
          </p:nvSpPr>
          <p:spPr bwMode="auto">
            <a:xfrm rot="708547">
              <a:off x="3346186" y="4444802"/>
              <a:ext cx="1465483" cy="500651"/>
            </a:xfrm>
            <a:prstGeom prst="lef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r>
                <a:rPr lang="en-US" sz="1200" dirty="0" err="1" smtClean="0">
                  <a:solidFill>
                    <a:srgbClr val="FFFFFF"/>
                  </a:solidFill>
                  <a:latin typeface="Arial" charset="0"/>
                  <a:ea typeface="MS PGothic" pitchFamily="34" charset="-128"/>
                </a:rPr>
                <a:t>android.browser</a:t>
              </a:r>
              <a:endParaRPr lang="en-US" sz="1200" dirty="0" smtClean="0">
                <a:solidFill>
                  <a:srgbClr val="FFFFFF"/>
                </a:solidFill>
                <a:latin typeface="Arial" charset="0"/>
                <a:ea typeface="MS PGothic" pitchFamily="34" charset="-128"/>
              </a:endParaRPr>
            </a:p>
          </p:txBody>
        </p:sp>
        <p:sp>
          <p:nvSpPr>
            <p:cNvPr id="24" name="Left Arrow 23"/>
            <p:cNvSpPr/>
            <p:nvPr/>
          </p:nvSpPr>
          <p:spPr bwMode="auto">
            <a:xfrm rot="708547">
              <a:off x="7606160" y="4450670"/>
              <a:ext cx="1465483" cy="500651"/>
            </a:xfrm>
            <a:prstGeom prst="lef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r>
                <a:rPr lang="en-US" sz="1200" dirty="0" err="1" smtClean="0">
                  <a:solidFill>
                    <a:srgbClr val="FFFFFF"/>
                  </a:solidFill>
                  <a:latin typeface="Arial" charset="0"/>
                  <a:ea typeface="MS PGothic" pitchFamily="34" charset="-128"/>
                </a:rPr>
                <a:t>android.browser</a:t>
              </a:r>
              <a:endParaRPr lang="en-US" sz="1200" dirty="0" smtClean="0">
                <a:solidFill>
                  <a:srgbClr val="FFFFFF"/>
                </a:solidFill>
                <a:latin typeface="Arial" charset="0"/>
                <a:ea typeface="MS PGothic" pitchFamily="34" charset="-128"/>
              </a:endParaRPr>
            </a:p>
          </p:txBody>
        </p:sp>
        <p:sp>
          <p:nvSpPr>
            <p:cNvPr id="25" name="Right Arrow 24"/>
            <p:cNvSpPr/>
            <p:nvPr/>
          </p:nvSpPr>
          <p:spPr bwMode="auto">
            <a:xfrm rot="21186890">
              <a:off x="146548" y="3724354"/>
              <a:ext cx="1306722" cy="903614"/>
            </a:xfrm>
            <a:prstGeom prst="right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r>
                <a:rPr lang="en-US" sz="1200" dirty="0" smtClean="0">
                  <a:solidFill>
                    <a:srgbClr val="FFFFFF"/>
                  </a:solidFill>
                  <a:latin typeface="Arial" charset="0"/>
                  <a:ea typeface="MS PGothic" pitchFamily="34" charset="-128"/>
                </a:rPr>
                <a:t>All other</a:t>
              </a:r>
            </a:p>
            <a:p>
              <a:pPr algn="ctr" defTabSz="914400"/>
              <a:r>
                <a:rPr lang="en-US" sz="1200" dirty="0" smtClean="0">
                  <a:solidFill>
                    <a:srgbClr val="FFFFFF"/>
                  </a:solidFill>
                  <a:latin typeface="Arial" charset="0"/>
                  <a:ea typeface="MS PGothic" pitchFamily="34" charset="-128"/>
                </a:rPr>
                <a:t>threads</a:t>
              </a:r>
            </a:p>
          </p:txBody>
        </p:sp>
        <p:sp>
          <p:nvSpPr>
            <p:cNvPr id="26" name="Right Arrow 25"/>
            <p:cNvSpPr/>
            <p:nvPr/>
          </p:nvSpPr>
          <p:spPr bwMode="auto">
            <a:xfrm rot="21186890">
              <a:off x="4402298" y="3730221"/>
              <a:ext cx="1306722" cy="903614"/>
            </a:xfrm>
            <a:prstGeom prst="right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a:r>
                <a:rPr lang="en-US" sz="1200" dirty="0" smtClean="0">
                  <a:solidFill>
                    <a:srgbClr val="FFFFFF"/>
                  </a:solidFill>
                  <a:latin typeface="Arial" charset="0"/>
                  <a:ea typeface="MS PGothic" pitchFamily="34" charset="-128"/>
                </a:rPr>
                <a:t>All other</a:t>
              </a:r>
            </a:p>
            <a:p>
              <a:pPr algn="ctr" defTabSz="914400"/>
              <a:r>
                <a:rPr lang="en-US" sz="1200" dirty="0" smtClean="0">
                  <a:solidFill>
                    <a:srgbClr val="FFFFFF"/>
                  </a:solidFill>
                  <a:latin typeface="Arial" charset="0"/>
                  <a:ea typeface="MS PGothic" pitchFamily="34" charset="-128"/>
                </a:rPr>
                <a:t>threads</a:t>
              </a:r>
            </a:p>
          </p:txBody>
        </p:sp>
      </p:grpSp>
    </p:spTree>
    <p:extLst>
      <p:ext uri="{BB962C8B-B14F-4D97-AF65-F5344CB8AC3E}">
        <p14:creationId xmlns="" xmlns:p14="http://schemas.microsoft.com/office/powerpoint/2010/main" val="11028622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Partitioning</a:t>
            </a:r>
            <a:endParaRPr lang="en-US" dirty="0"/>
          </a:p>
        </p:txBody>
      </p:sp>
      <p:sp>
        <p:nvSpPr>
          <p:cNvPr id="3" name="Content Placeholder 2"/>
          <p:cNvSpPr>
            <a:spLocks noGrp="1"/>
          </p:cNvSpPr>
          <p:nvPr>
            <p:ph sz="half" idx="1"/>
          </p:nvPr>
        </p:nvSpPr>
        <p:spPr>
          <a:xfrm>
            <a:off x="360000" y="928510"/>
            <a:ext cx="3709040" cy="5420857"/>
          </a:xfrm>
        </p:spPr>
        <p:txBody>
          <a:bodyPr>
            <a:noAutofit/>
          </a:bodyPr>
          <a:lstStyle/>
          <a:p>
            <a:r>
              <a:rPr lang="en-US" sz="2000" dirty="0" smtClean="0"/>
              <a:t>Identify unique phases of the workload</a:t>
            </a:r>
          </a:p>
          <a:p>
            <a:pPr lvl="1"/>
            <a:r>
              <a:rPr lang="en-US" sz="1600" dirty="0" smtClean="0"/>
              <a:t>Each phase has different </a:t>
            </a:r>
            <a:r>
              <a:rPr lang="en-US" sz="1600" dirty="0"/>
              <a:t>system </a:t>
            </a:r>
            <a:r>
              <a:rPr lang="en-US" sz="1600" dirty="0" smtClean="0"/>
              <a:t>sensitivities</a:t>
            </a:r>
          </a:p>
          <a:p>
            <a:r>
              <a:rPr lang="en-US" sz="2000" dirty="0" smtClean="0"/>
              <a:t>Map to most efficient resources</a:t>
            </a:r>
          </a:p>
          <a:p>
            <a:pPr lvl="1"/>
            <a:r>
              <a:rPr lang="en-US" sz="1600" dirty="0" smtClean="0"/>
              <a:t>Determine </a:t>
            </a:r>
            <a:r>
              <a:rPr lang="en-US" sz="1600" dirty="0"/>
              <a:t>metrics of </a:t>
            </a:r>
            <a:r>
              <a:rPr lang="en-US" sz="1600" dirty="0" smtClean="0"/>
              <a:t>interest</a:t>
            </a:r>
          </a:p>
          <a:p>
            <a:pPr lvl="1"/>
            <a:r>
              <a:rPr lang="en-US" sz="1600" dirty="0" smtClean="0"/>
              <a:t>Phase-optimized HW </a:t>
            </a:r>
          </a:p>
          <a:p>
            <a:pPr lvl="1"/>
            <a:r>
              <a:rPr lang="en-US" sz="1600" dirty="0" smtClean="0"/>
              <a:t>Dynamic scheduling</a:t>
            </a:r>
            <a:endParaRPr lang="en-US" sz="1800" dirty="0" smtClean="0"/>
          </a:p>
          <a:p>
            <a:r>
              <a:rPr lang="en-US" sz="2000" dirty="0" smtClean="0"/>
              <a:t>For BBench, 97.6% of the estimated performance can be  determined by three phases</a:t>
            </a:r>
          </a:p>
          <a:p>
            <a:r>
              <a:rPr lang="en-US" sz="2000" b="1" i="1" dirty="0" smtClean="0"/>
              <a:t>Opportunity to create custom heterogeneous architecture to improve system energy efficiency</a:t>
            </a:r>
          </a:p>
          <a:p>
            <a:pPr lvl="1"/>
            <a:endParaRPr lang="en-US" sz="16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p:txBody>
      </p:sp>
      <p:pic>
        <p:nvPicPr>
          <p:cNvPr id="1029" name="Picture 5"/>
          <p:cNvPicPr>
            <a:picLocks noChangeAspect="1" noChangeArrowheads="1"/>
          </p:cNvPicPr>
          <p:nvPr/>
        </p:nvPicPr>
        <p:blipFill>
          <a:blip r:embed="rId3"/>
          <a:srcRect/>
          <a:stretch>
            <a:fillRect/>
          </a:stretch>
        </p:blipFill>
        <p:spPr bwMode="auto">
          <a:xfrm>
            <a:off x="3469644" y="1433251"/>
            <a:ext cx="6265648" cy="3602182"/>
          </a:xfrm>
          <a:prstGeom prst="rect">
            <a:avLst/>
          </a:prstGeom>
          <a:noFill/>
          <a:ln w="9525">
            <a:noFill/>
            <a:miter lim="800000"/>
            <a:headEnd/>
            <a:tailEnd/>
          </a:ln>
          <a:effectLst/>
        </p:spPr>
      </p:pic>
      <p:sp>
        <p:nvSpPr>
          <p:cNvPr id="8" name="TextBox 7"/>
          <p:cNvSpPr txBox="1"/>
          <p:nvPr/>
        </p:nvSpPr>
        <p:spPr>
          <a:xfrm>
            <a:off x="4796906" y="5192453"/>
            <a:ext cx="3888509" cy="307777"/>
          </a:xfrm>
          <a:prstGeom prst="rect">
            <a:avLst/>
          </a:prstGeom>
          <a:noFill/>
        </p:spPr>
        <p:txBody>
          <a:bodyPr wrap="square" rtlCol="0">
            <a:spAutoFit/>
          </a:bodyPr>
          <a:lstStyle/>
          <a:p>
            <a:pPr algn="ctr" defTabSz="914400"/>
            <a:r>
              <a:rPr lang="en-US" sz="1400" b="1" dirty="0" smtClean="0">
                <a:solidFill>
                  <a:srgbClr val="000000"/>
                </a:solidFill>
                <a:latin typeface="Arial" charset="0"/>
                <a:ea typeface="MS PGothic" pitchFamily="34" charset="-128"/>
                <a:cs typeface="+mn-cs"/>
              </a:rPr>
              <a:t> </a:t>
            </a:r>
            <a:r>
              <a:rPr lang="en-US" sz="1400" b="1" dirty="0" err="1" smtClean="0">
                <a:solidFill>
                  <a:srgbClr val="000000"/>
                </a:solidFill>
                <a:latin typeface="Arial" charset="0"/>
                <a:ea typeface="MS PGothic" pitchFamily="34" charset="-128"/>
                <a:cs typeface="+mn-cs"/>
              </a:rPr>
              <a:t>SystemBench</a:t>
            </a:r>
            <a:r>
              <a:rPr lang="en-US" sz="1400" b="1" dirty="0" smtClean="0">
                <a:solidFill>
                  <a:srgbClr val="000000"/>
                </a:solidFill>
                <a:latin typeface="Arial" charset="0"/>
                <a:ea typeface="MS PGothic" pitchFamily="34" charset="-128"/>
                <a:cs typeface="+mn-cs"/>
              </a:rPr>
              <a:t> Firefox 3.5</a:t>
            </a:r>
          </a:p>
        </p:txBody>
      </p:sp>
    </p:spTree>
    <p:extLst>
      <p:ext uri="{BB962C8B-B14F-4D97-AF65-F5344CB8AC3E}">
        <p14:creationId xmlns="" xmlns:p14="http://schemas.microsoft.com/office/powerpoint/2010/main" val="12965118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r>
              <a:rPr lang="en-US" dirty="0" smtClean="0"/>
              <a:t>Smarter watches, glasses, phones, jewelry will work together as a personal area system</a:t>
            </a:r>
          </a:p>
          <a:p>
            <a:r>
              <a:rPr lang="en-US" dirty="0" smtClean="0"/>
              <a:t>Plug-and-play new forms of compute, storage, capability</a:t>
            </a:r>
          </a:p>
          <a:p>
            <a:endParaRPr lang="en-US" dirty="0"/>
          </a:p>
        </p:txBody>
      </p:sp>
      <p:sp>
        <p:nvSpPr>
          <p:cNvPr id="2" name="Title 1"/>
          <p:cNvSpPr>
            <a:spLocks noGrp="1"/>
          </p:cNvSpPr>
          <p:nvPr>
            <p:ph type="title"/>
          </p:nvPr>
        </p:nvSpPr>
        <p:spPr/>
        <p:txBody>
          <a:bodyPr/>
          <a:lstStyle/>
          <a:p>
            <a:r>
              <a:rPr lang="en-US" dirty="0" smtClean="0"/>
              <a:t>Future Platforms:  Systems of Systems</a:t>
            </a:r>
            <a:endParaRPr lang="en-US" dirty="0"/>
          </a:p>
        </p:txBody>
      </p:sp>
      <p:pic>
        <p:nvPicPr>
          <p:cNvPr id="4" name="Picture 3"/>
          <p:cNvPicPr>
            <a:picLocks noChangeAspect="1"/>
          </p:cNvPicPr>
          <p:nvPr/>
        </p:nvPicPr>
        <p:blipFill>
          <a:blip r:embed="rId3">
            <a:alphaModFix amt="39000"/>
          </a:blip>
          <a:stretch>
            <a:fillRect/>
          </a:stretch>
        </p:blipFill>
        <p:spPr>
          <a:xfrm>
            <a:off x="2525087" y="2050034"/>
            <a:ext cx="3841912" cy="2128419"/>
          </a:xfrm>
          <a:prstGeom prst="rect">
            <a:avLst/>
          </a:prstGeom>
        </p:spPr>
      </p:pic>
      <p:pic>
        <p:nvPicPr>
          <p:cNvPr id="11" name="Picture 10"/>
          <p:cNvPicPr>
            <a:picLocks noChangeAspect="1"/>
          </p:cNvPicPr>
          <p:nvPr/>
        </p:nvPicPr>
        <p:blipFill>
          <a:blip r:embed="rId4"/>
          <a:stretch>
            <a:fillRect/>
          </a:stretch>
        </p:blipFill>
        <p:spPr>
          <a:xfrm>
            <a:off x="6821574" y="3297081"/>
            <a:ext cx="1778000" cy="1778000"/>
          </a:xfrm>
          <a:prstGeom prst="rect">
            <a:avLst/>
          </a:prstGeom>
        </p:spPr>
      </p:pic>
      <p:pic>
        <p:nvPicPr>
          <p:cNvPr id="12" name="Picture 11"/>
          <p:cNvPicPr>
            <a:picLocks noChangeAspect="1"/>
          </p:cNvPicPr>
          <p:nvPr/>
        </p:nvPicPr>
        <p:blipFill>
          <a:blip r:embed="rId5"/>
          <a:stretch>
            <a:fillRect/>
          </a:stretch>
        </p:blipFill>
        <p:spPr>
          <a:xfrm>
            <a:off x="499031" y="2991695"/>
            <a:ext cx="1505586" cy="1505586"/>
          </a:xfrm>
          <a:prstGeom prst="rect">
            <a:avLst/>
          </a:prstGeom>
        </p:spPr>
      </p:pic>
      <p:pic>
        <p:nvPicPr>
          <p:cNvPr id="14" name="Picture 13"/>
          <p:cNvPicPr>
            <a:picLocks noChangeAspect="1"/>
          </p:cNvPicPr>
          <p:nvPr/>
        </p:nvPicPr>
        <p:blipFill>
          <a:blip r:embed="rId6"/>
          <a:stretch>
            <a:fillRect/>
          </a:stretch>
        </p:blipFill>
        <p:spPr>
          <a:xfrm>
            <a:off x="2968874" y="4281659"/>
            <a:ext cx="2807570" cy="2038958"/>
          </a:xfrm>
          <a:prstGeom prst="rect">
            <a:avLst/>
          </a:prstGeom>
        </p:spPr>
      </p:pic>
    </p:spTree>
    <p:extLst>
      <p:ext uri="{BB962C8B-B14F-4D97-AF65-F5344CB8AC3E}">
        <p14:creationId xmlns="" xmlns:p14="http://schemas.microsoft.com/office/powerpoint/2010/main" val="10401384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Themes</a:t>
            </a:r>
            <a:endParaRPr lang="en-US" dirty="0"/>
          </a:p>
        </p:txBody>
      </p:sp>
      <p:sp>
        <p:nvSpPr>
          <p:cNvPr id="3" name="Content Placeholder 2"/>
          <p:cNvSpPr>
            <a:spLocks noGrp="1"/>
          </p:cNvSpPr>
          <p:nvPr>
            <p:ph sz="half" idx="1"/>
          </p:nvPr>
        </p:nvSpPr>
        <p:spPr>
          <a:xfrm>
            <a:off x="360000" y="1038981"/>
            <a:ext cx="8280000" cy="5194909"/>
          </a:xfrm>
        </p:spPr>
        <p:txBody>
          <a:bodyPr>
            <a:normAutofit fontScale="92500" lnSpcReduction="10000"/>
          </a:bodyPr>
          <a:lstStyle/>
          <a:p>
            <a:pPr marL="265113" lvl="1" indent="-265113"/>
            <a:r>
              <a:rPr lang="en-US" dirty="0" smtClean="0">
                <a:solidFill>
                  <a:schemeClr val="tx1"/>
                </a:solidFill>
              </a:rPr>
              <a:t>Workload Characterization</a:t>
            </a:r>
          </a:p>
          <a:p>
            <a:pPr marL="708025" lvl="2" indent="-265113"/>
            <a:r>
              <a:rPr lang="en-US" sz="1600" dirty="0" smtClean="0">
                <a:solidFill>
                  <a:schemeClr val="tx1"/>
                </a:solidFill>
              </a:rPr>
              <a:t>Classify program behaviors across workloads of interest using thread-level profiling and program-phase analysis</a:t>
            </a:r>
          </a:p>
          <a:p>
            <a:pPr marL="708025" lvl="2" indent="-265113"/>
            <a:endParaRPr lang="en-US" sz="300" dirty="0" smtClean="0">
              <a:solidFill>
                <a:schemeClr val="tx1"/>
              </a:solidFill>
            </a:endParaRPr>
          </a:p>
          <a:p>
            <a:pPr marL="265113" lvl="1" indent="-265113"/>
            <a:r>
              <a:rPr lang="en-US" dirty="0" smtClean="0">
                <a:solidFill>
                  <a:schemeClr val="tx1"/>
                </a:solidFill>
              </a:rPr>
              <a:t>Hardware Partitioning – Designing Optimal Heterogeneous Architectures</a:t>
            </a:r>
          </a:p>
          <a:p>
            <a:pPr marL="708025" lvl="2" indent="-265113"/>
            <a:r>
              <a:rPr lang="en-US" sz="1600" dirty="0" smtClean="0">
                <a:solidFill>
                  <a:schemeClr val="tx1"/>
                </a:solidFill>
              </a:rPr>
              <a:t>Design and model cores that run key program behaviors efficiently (e.g. </a:t>
            </a:r>
            <a:r>
              <a:rPr lang="en-US" sz="1600" dirty="0" err="1" smtClean="0">
                <a:solidFill>
                  <a:schemeClr val="tx1"/>
                </a:solidFill>
              </a:rPr>
              <a:t>memcpy</a:t>
            </a:r>
            <a:r>
              <a:rPr lang="en-US" sz="1600" dirty="0" smtClean="0">
                <a:solidFill>
                  <a:schemeClr val="tx1"/>
                </a:solidFill>
              </a:rPr>
              <a:t>-optimized core, I/O-optimized core, </a:t>
            </a:r>
            <a:r>
              <a:rPr lang="en-US" sz="1600" dirty="0" err="1" smtClean="0">
                <a:solidFill>
                  <a:schemeClr val="tx1"/>
                </a:solidFill>
              </a:rPr>
              <a:t>etc</a:t>
            </a:r>
            <a:r>
              <a:rPr lang="en-US" sz="1600" dirty="0" smtClean="0">
                <a:solidFill>
                  <a:schemeClr val="tx1"/>
                </a:solidFill>
              </a:rPr>
              <a:t>)</a:t>
            </a:r>
          </a:p>
          <a:p>
            <a:pPr marL="708025" lvl="2" indent="-265113"/>
            <a:r>
              <a:rPr lang="en-US" sz="1600" dirty="0" smtClean="0">
                <a:solidFill>
                  <a:schemeClr val="tx1"/>
                </a:solidFill>
              </a:rPr>
              <a:t>Determine how to connect heterogeneous cores together with a heterogeneous set of system memories</a:t>
            </a:r>
          </a:p>
          <a:p>
            <a:pPr marL="708025" lvl="2" indent="-265113"/>
            <a:endParaRPr lang="en-US" sz="300" dirty="0" smtClean="0">
              <a:solidFill>
                <a:schemeClr val="tx1"/>
              </a:solidFill>
            </a:endParaRPr>
          </a:p>
          <a:p>
            <a:pPr marL="265113" lvl="1" indent="-265113"/>
            <a:r>
              <a:rPr lang="en-US" dirty="0" smtClean="0">
                <a:solidFill>
                  <a:schemeClr val="tx1"/>
                </a:solidFill>
              </a:rPr>
              <a:t>Software Partitioning – Running Software on the Optimal Subsystem</a:t>
            </a:r>
          </a:p>
          <a:p>
            <a:pPr marL="708025" lvl="2" indent="-265113"/>
            <a:r>
              <a:rPr lang="en-US" sz="1600" dirty="0" smtClean="0">
                <a:solidFill>
                  <a:schemeClr val="tx1"/>
                </a:solidFill>
              </a:rPr>
              <a:t>Dynamically map and schedule software to run on the most optimal compute subsystem</a:t>
            </a:r>
          </a:p>
          <a:p>
            <a:pPr marL="708025" lvl="2" indent="-265113"/>
            <a:endParaRPr lang="en-US" sz="300" dirty="0" smtClean="0">
              <a:solidFill>
                <a:schemeClr val="tx1"/>
              </a:solidFill>
            </a:endParaRPr>
          </a:p>
          <a:p>
            <a:pPr marL="265113" lvl="1" indent="-265113"/>
            <a:r>
              <a:rPr lang="en-US" dirty="0" smtClean="0">
                <a:solidFill>
                  <a:schemeClr val="tx1"/>
                </a:solidFill>
              </a:rPr>
              <a:t>Device Partitioning </a:t>
            </a:r>
            <a:r>
              <a:rPr lang="en-US" sz="1600" dirty="0" smtClean="0">
                <a:solidFill>
                  <a:schemeClr val="tx1"/>
                </a:solidFill>
              </a:rPr>
              <a:t>– Intelligently Partitioning Compute, Storage, and Communication</a:t>
            </a:r>
          </a:p>
          <a:p>
            <a:pPr marL="708025" lvl="2" indent="-265113"/>
            <a:r>
              <a:rPr lang="en-US" sz="1600" dirty="0" smtClean="0">
                <a:solidFill>
                  <a:schemeClr val="tx1"/>
                </a:solidFill>
              </a:rPr>
              <a:t>Determine how to optimally and dynamically distribute compute, storage, and communication across different physical devices</a:t>
            </a:r>
          </a:p>
          <a:p>
            <a:pPr marL="708025" lvl="2" indent="-265113"/>
            <a:endParaRPr lang="en-US" sz="300" dirty="0" smtClean="0">
              <a:solidFill>
                <a:schemeClr val="tx1"/>
              </a:solidFill>
            </a:endParaRPr>
          </a:p>
          <a:p>
            <a:pPr marL="265113" lvl="1" indent="-265113"/>
            <a:r>
              <a:rPr lang="en-US" dirty="0" smtClean="0">
                <a:solidFill>
                  <a:schemeClr val="tx1"/>
                </a:solidFill>
              </a:rPr>
              <a:t>Future Platforms</a:t>
            </a:r>
          </a:p>
          <a:p>
            <a:pPr marL="708025" lvl="2" indent="-265113"/>
            <a:r>
              <a:rPr lang="en-US" sz="1600" dirty="0" smtClean="0">
                <a:solidFill>
                  <a:schemeClr val="tx1"/>
                </a:solidFill>
              </a:rPr>
              <a:t>Create vision of on-person computing of the future</a:t>
            </a:r>
          </a:p>
          <a:p>
            <a:pPr marL="708025" lvl="2" indent="-265113"/>
            <a:r>
              <a:rPr lang="en-US" sz="1600" dirty="0" smtClean="0">
                <a:solidFill>
                  <a:schemeClr val="tx1"/>
                </a:solidFill>
              </a:rPr>
              <a:t>Reason about future platforms by researching roadmaps for the relevant technology building blocks</a:t>
            </a:r>
          </a:p>
        </p:txBody>
      </p:sp>
    </p:spTree>
    <p:extLst>
      <p:ext uri="{BB962C8B-B14F-4D97-AF65-F5344CB8AC3E}">
        <p14:creationId xmlns="" xmlns:p14="http://schemas.microsoft.com/office/powerpoint/2010/main" val="41934766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Memory &amp; Interconnect</a:t>
            </a:r>
            <a:endParaRPr lang="en-US" dirty="0"/>
          </a:p>
        </p:txBody>
      </p:sp>
      <p:pic>
        <p:nvPicPr>
          <p:cNvPr id="6" name="Picture 5" descr="um3d_n3.bmp"/>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5060890" y="3508416"/>
            <a:ext cx="3636913" cy="2727684"/>
          </a:xfrm>
          <a:prstGeom prst="rect">
            <a:avLst/>
          </a:prstGeom>
          <a:noFill/>
          <a:ln w="9525">
            <a:noFill/>
            <a:miter lim="800000"/>
            <a:headEnd/>
            <a:tailEnd/>
          </a:ln>
          <a:effectLst>
            <a:outerShdw blurRad="63500" dist="63500" dir="2700000">
              <a:srgbClr val="000000">
                <a:alpha val="43000"/>
              </a:srgbClr>
            </a:outerShdw>
          </a:effectLst>
        </p:spPr>
      </p:pic>
    </p:spTree>
    <p:extLst>
      <p:ext uri="{BB962C8B-B14F-4D97-AF65-F5344CB8AC3E}">
        <p14:creationId xmlns="" xmlns:p14="http://schemas.microsoft.com/office/powerpoint/2010/main" val="40053946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Emerging Memory </a:t>
            </a:r>
            <a:r>
              <a:rPr lang="en-GB" dirty="0"/>
              <a:t>T</a:t>
            </a:r>
            <a:r>
              <a:rPr lang="en-GB" dirty="0" smtClean="0"/>
              <a:t>echnologies</a:t>
            </a:r>
            <a:endParaRPr lang="en-GB" dirty="0"/>
          </a:p>
        </p:txBody>
      </p:sp>
      <p:sp>
        <p:nvSpPr>
          <p:cNvPr id="3" name="Content Placeholder 2"/>
          <p:cNvSpPr>
            <a:spLocks noGrp="1"/>
          </p:cNvSpPr>
          <p:nvPr>
            <p:ph sz="half" idx="1"/>
          </p:nvPr>
        </p:nvSpPr>
        <p:spPr>
          <a:xfrm>
            <a:off x="360000" y="1166216"/>
            <a:ext cx="3942297" cy="5066562"/>
          </a:xfrm>
        </p:spPr>
        <p:txBody>
          <a:bodyPr>
            <a:normAutofit fontScale="92500" lnSpcReduction="10000"/>
          </a:bodyPr>
          <a:lstStyle/>
          <a:p>
            <a:pPr fontAlgn="ctr">
              <a:spcBef>
                <a:spcPct val="25000"/>
              </a:spcBef>
              <a:spcAft>
                <a:spcPts val="0"/>
              </a:spcAft>
              <a:buClr>
                <a:srgbClr val="128CAB"/>
              </a:buClr>
              <a:buSzPct val="125000"/>
            </a:pPr>
            <a:r>
              <a:rPr lang="en-GB" sz="1800" dirty="0">
                <a:solidFill>
                  <a:srgbClr val="000000"/>
                </a:solidFill>
                <a:latin typeface="Arial" charset="0"/>
                <a:ea typeface="MS PGothic" pitchFamily="34" charset="-128"/>
              </a:rPr>
              <a:t>2.5D/3D...everyone is doing it, and it’s mostly about energy</a:t>
            </a:r>
          </a:p>
          <a:p>
            <a:pPr fontAlgn="ctr">
              <a:spcBef>
                <a:spcPct val="25000"/>
              </a:spcBef>
              <a:spcAft>
                <a:spcPts val="0"/>
              </a:spcAft>
              <a:buClr>
                <a:srgbClr val="128CAB"/>
              </a:buClr>
              <a:buSzPct val="125000"/>
            </a:pPr>
            <a:endParaRPr lang="en-GB" sz="700" kern="0" dirty="0">
              <a:solidFill>
                <a:srgbClr val="000000"/>
              </a:solidFill>
              <a:latin typeface="Arial"/>
              <a:ea typeface="MS PGothic" pitchFamily="34" charset="-128"/>
            </a:endParaRPr>
          </a:p>
          <a:p>
            <a:pPr fontAlgn="ctr">
              <a:spcBef>
                <a:spcPct val="25000"/>
              </a:spcBef>
              <a:spcAft>
                <a:spcPts val="0"/>
              </a:spcAft>
              <a:buClr>
                <a:srgbClr val="128CAB"/>
              </a:buClr>
              <a:buSzPct val="125000"/>
            </a:pPr>
            <a:r>
              <a:rPr lang="en-GB" sz="1800" kern="0" dirty="0">
                <a:solidFill>
                  <a:srgbClr val="000000"/>
                </a:solidFill>
                <a:latin typeface="Arial"/>
                <a:ea typeface="MS PGothic" pitchFamily="34" charset="-128"/>
              </a:rPr>
              <a:t>Communication energy outweighs computation energy</a:t>
            </a:r>
          </a:p>
          <a:p>
            <a:pPr marL="722313" lvl="1" fontAlgn="ctr">
              <a:spcBef>
                <a:spcPct val="25000"/>
              </a:spcBef>
              <a:spcAft>
                <a:spcPts val="0"/>
              </a:spcAft>
              <a:buClr>
                <a:srgbClr val="128CAB"/>
              </a:buClr>
              <a:buSzPct val="125000"/>
            </a:pPr>
            <a:r>
              <a:rPr lang="en-GB" sz="1800" kern="0" dirty="0">
                <a:solidFill>
                  <a:srgbClr val="000000"/>
                </a:solidFill>
                <a:latin typeface="Arial"/>
                <a:ea typeface="MS PGothic" pitchFamily="34" charset="-128"/>
              </a:rPr>
              <a:t>Must minimise communication </a:t>
            </a:r>
            <a:br>
              <a:rPr lang="en-GB" sz="1800" kern="0" dirty="0">
                <a:solidFill>
                  <a:srgbClr val="000000"/>
                </a:solidFill>
                <a:latin typeface="Arial"/>
                <a:ea typeface="MS PGothic" pitchFamily="34" charset="-128"/>
              </a:rPr>
            </a:br>
            <a:r>
              <a:rPr lang="en-GB" sz="1800" kern="0" dirty="0">
                <a:solidFill>
                  <a:srgbClr val="000000"/>
                </a:solidFill>
                <a:latin typeface="Arial"/>
                <a:ea typeface="MS PGothic" pitchFamily="34" charset="-128"/>
              </a:rPr>
              <a:t>energy / op</a:t>
            </a:r>
          </a:p>
          <a:p>
            <a:pPr marL="722313" lvl="1" fontAlgn="ctr">
              <a:spcBef>
                <a:spcPct val="25000"/>
              </a:spcBef>
              <a:spcAft>
                <a:spcPts val="0"/>
              </a:spcAft>
              <a:buClr>
                <a:srgbClr val="128CAB"/>
              </a:buClr>
              <a:buSzPct val="125000"/>
            </a:pPr>
            <a:endParaRPr lang="en-GB" sz="700" kern="0" dirty="0">
              <a:solidFill>
                <a:srgbClr val="000000"/>
              </a:solidFill>
              <a:latin typeface="Arial"/>
              <a:ea typeface="MS PGothic" pitchFamily="34" charset="-128"/>
            </a:endParaRPr>
          </a:p>
          <a:p>
            <a:pPr fontAlgn="ctr">
              <a:spcBef>
                <a:spcPct val="25000"/>
              </a:spcBef>
              <a:spcAft>
                <a:spcPts val="0"/>
              </a:spcAft>
              <a:buClr>
                <a:srgbClr val="128CAB"/>
              </a:buClr>
              <a:buSzPct val="125000"/>
            </a:pPr>
            <a:r>
              <a:rPr lang="en-GB" sz="1800" kern="0" dirty="0">
                <a:solidFill>
                  <a:srgbClr val="000000"/>
                </a:solidFill>
                <a:latin typeface="Arial"/>
                <a:ea typeface="MS PGothic" pitchFamily="34" charset="-128"/>
              </a:rPr>
              <a:t>Memory technology landscape is fundamentally changing</a:t>
            </a:r>
          </a:p>
          <a:p>
            <a:pPr marL="722313" lvl="1" fontAlgn="ctr">
              <a:spcBef>
                <a:spcPct val="25000"/>
              </a:spcBef>
              <a:spcAft>
                <a:spcPts val="0"/>
              </a:spcAft>
              <a:buClr>
                <a:srgbClr val="128CAB"/>
              </a:buClr>
              <a:buSzPct val="125000"/>
            </a:pPr>
            <a:r>
              <a:rPr lang="en-GB" sz="1800" kern="0" dirty="0">
                <a:solidFill>
                  <a:srgbClr val="000000"/>
                </a:solidFill>
                <a:latin typeface="Arial"/>
                <a:ea typeface="MS PGothic" pitchFamily="34" charset="-128"/>
              </a:rPr>
              <a:t>Heterogeneous memory/storage technologies with complex trade-offs, </a:t>
            </a:r>
            <a:br>
              <a:rPr lang="en-GB" sz="1800" kern="0" dirty="0">
                <a:solidFill>
                  <a:srgbClr val="000000"/>
                </a:solidFill>
                <a:latin typeface="Arial"/>
                <a:ea typeface="MS PGothic" pitchFamily="34" charset="-128"/>
              </a:rPr>
            </a:br>
            <a:r>
              <a:rPr lang="en-GB" sz="1800" kern="0" dirty="0">
                <a:solidFill>
                  <a:srgbClr val="000000"/>
                </a:solidFill>
                <a:latin typeface="Arial"/>
                <a:ea typeface="MS PGothic" pitchFamily="34" charset="-128"/>
              </a:rPr>
              <a:t>but huge potential to be harnessed</a:t>
            </a:r>
          </a:p>
          <a:p>
            <a:pPr fontAlgn="ctr">
              <a:spcBef>
                <a:spcPct val="25000"/>
              </a:spcBef>
              <a:spcAft>
                <a:spcPts val="0"/>
              </a:spcAft>
              <a:buClr>
                <a:srgbClr val="128CAB"/>
              </a:buClr>
              <a:buSzPct val="125000"/>
            </a:pPr>
            <a:endParaRPr lang="en-GB" sz="700" kern="0" dirty="0">
              <a:solidFill>
                <a:srgbClr val="000000"/>
              </a:solidFill>
              <a:latin typeface="Arial"/>
              <a:ea typeface="MS PGothic" pitchFamily="34" charset="-128"/>
            </a:endParaRPr>
          </a:p>
          <a:p>
            <a:pPr fontAlgn="ctr">
              <a:spcBef>
                <a:spcPct val="25000"/>
              </a:spcBef>
              <a:spcAft>
                <a:spcPts val="0"/>
              </a:spcAft>
              <a:buClr>
                <a:srgbClr val="128CAB"/>
              </a:buClr>
              <a:buSzPct val="125000"/>
            </a:pPr>
            <a:r>
              <a:rPr lang="en-GB" sz="1800" kern="0" dirty="0">
                <a:solidFill>
                  <a:srgbClr val="000000"/>
                </a:solidFill>
                <a:latin typeface="Arial"/>
                <a:ea typeface="MS PGothic" pitchFamily="34" charset="-128"/>
              </a:rPr>
              <a:t>Influence and steer emerging memory technologies and interfaces to improve performance and efficiency</a:t>
            </a:r>
            <a:endParaRPr lang="en-GB" sz="2000" kern="0" dirty="0">
              <a:solidFill>
                <a:srgbClr val="000000"/>
              </a:solidFill>
              <a:latin typeface="Arial"/>
              <a:ea typeface="MS PGothic" pitchFamily="34" charset="-128"/>
            </a:endParaRPr>
          </a:p>
          <a:p>
            <a:endParaRPr lang="en-US" sz="2000" dirty="0"/>
          </a:p>
        </p:txBody>
      </p:sp>
      <p:pic>
        <p:nvPicPr>
          <p:cNvPr id="4" name="Picture 2"/>
          <p:cNvPicPr>
            <a:picLocks noChangeAspect="1" noChangeArrowheads="1"/>
          </p:cNvPicPr>
          <p:nvPr/>
        </p:nvPicPr>
        <p:blipFill>
          <a:blip r:embed="rId3"/>
          <a:srcRect/>
          <a:stretch>
            <a:fillRect/>
          </a:stretch>
        </p:blipFill>
        <p:spPr bwMode="auto">
          <a:xfrm>
            <a:off x="4341173" y="1174835"/>
            <a:ext cx="4802827" cy="2977475"/>
          </a:xfrm>
          <a:prstGeom prst="rect">
            <a:avLst/>
          </a:prstGeom>
          <a:noFill/>
          <a:ln w="9525">
            <a:noFill/>
            <a:miter lim="800000"/>
            <a:headEnd/>
            <a:tailEnd/>
          </a:ln>
        </p:spPr>
      </p:pic>
      <p:pic>
        <p:nvPicPr>
          <p:cNvPr id="7" name="Picture 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718304" y="4439682"/>
            <a:ext cx="4262438" cy="1924542"/>
          </a:xfrm>
          <a:prstGeom prst="rect">
            <a:avLst/>
          </a:prstGeom>
          <a:noFill/>
          <a:ln w="9525">
            <a:noFill/>
            <a:miter lim="800000"/>
            <a:headEnd/>
            <a:tailEnd/>
          </a:ln>
        </p:spPr>
      </p:pic>
    </p:spTree>
    <p:extLst>
      <p:ext uri="{BB962C8B-B14F-4D97-AF65-F5344CB8AC3E}">
        <p14:creationId xmlns="" xmlns:p14="http://schemas.microsoft.com/office/powerpoint/2010/main" val="21800548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bwMode="auto">
          <a:xfrm>
            <a:off x="8078681" y="4357158"/>
            <a:ext cx="942728" cy="1017261"/>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charset="0"/>
                <a:ea typeface="MS PGothic" pitchFamily="34" charset="-128"/>
              </a:rPr>
              <a:t>Resource</a:t>
            </a:r>
          </a:p>
          <a:p>
            <a:pPr algn="ctr" fontAlgn="auto">
              <a:spcBef>
                <a:spcPts val="0"/>
              </a:spcBef>
              <a:spcAft>
                <a:spcPts val="0"/>
              </a:spcAft>
            </a:pPr>
            <a:r>
              <a:rPr lang="en-US" sz="1200" b="1" dirty="0" smtClean="0">
                <a:solidFill>
                  <a:srgbClr val="000000"/>
                </a:solidFill>
                <a:latin typeface="Arial" charset="0"/>
                <a:ea typeface="MS PGothic" pitchFamily="34" charset="-128"/>
              </a:rPr>
              <a:t>manager</a:t>
            </a:r>
          </a:p>
        </p:txBody>
      </p:sp>
      <p:sp>
        <p:nvSpPr>
          <p:cNvPr id="2" name="Title 1"/>
          <p:cNvSpPr>
            <a:spLocks noGrp="1"/>
          </p:cNvSpPr>
          <p:nvPr>
            <p:ph type="title"/>
          </p:nvPr>
        </p:nvSpPr>
        <p:spPr/>
        <p:txBody>
          <a:bodyPr/>
          <a:lstStyle/>
          <a:p>
            <a:r>
              <a:rPr lang="en-GB" dirty="0" smtClean="0"/>
              <a:t>What are we doing?</a:t>
            </a:r>
            <a:endParaRPr lang="en-GB" dirty="0"/>
          </a:p>
        </p:txBody>
      </p:sp>
      <p:sp>
        <p:nvSpPr>
          <p:cNvPr id="3" name="Content Placeholder 2"/>
          <p:cNvSpPr>
            <a:spLocks noGrp="1"/>
          </p:cNvSpPr>
          <p:nvPr>
            <p:ph sz="half" idx="1"/>
          </p:nvPr>
        </p:nvSpPr>
        <p:spPr>
          <a:xfrm>
            <a:off x="360000" y="1245630"/>
            <a:ext cx="8280000" cy="2162313"/>
          </a:xfrm>
        </p:spPr>
        <p:txBody>
          <a:bodyPr/>
          <a:lstStyle/>
          <a:p>
            <a:r>
              <a:rPr lang="en-GB" sz="2000" dirty="0" smtClean="0"/>
              <a:t>Evaluating and tuning ARM IP and strategy to emerging memory technologies and architectures</a:t>
            </a:r>
          </a:p>
          <a:p>
            <a:pPr lvl="1"/>
            <a:r>
              <a:rPr lang="en-GB" sz="1600" dirty="0" smtClean="0"/>
              <a:t>Providing evaluation framework and realistic benchmarks, evaluating IP proposals, guiding APD with output and transfer</a:t>
            </a:r>
          </a:p>
          <a:p>
            <a:pPr lvl="1"/>
            <a:endParaRPr lang="en-GB" sz="800" dirty="0" smtClean="0"/>
          </a:p>
          <a:p>
            <a:r>
              <a:rPr lang="en-GB" sz="2000" dirty="0" smtClean="0"/>
              <a:t>Proposing future interfaces and memory architectures and providing feedback and guidance to partners and standardisation bodies</a:t>
            </a:r>
            <a:endParaRPr lang="en-GB" sz="2000" dirty="0"/>
          </a:p>
        </p:txBody>
      </p:sp>
      <p:sp>
        <p:nvSpPr>
          <p:cNvPr id="6" name="Rectangle 5"/>
          <p:cNvSpPr/>
          <p:nvPr/>
        </p:nvSpPr>
        <p:spPr bwMode="auto">
          <a:xfrm>
            <a:off x="3813245" y="5380237"/>
            <a:ext cx="1136762" cy="744373"/>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charset="0"/>
                <a:ea typeface="MS PGothic" pitchFamily="34" charset="-128"/>
              </a:rPr>
              <a:t>Hybrid Memory</a:t>
            </a:r>
          </a:p>
          <a:p>
            <a:pPr algn="ctr" fontAlgn="auto">
              <a:spcBef>
                <a:spcPts val="0"/>
              </a:spcBef>
              <a:spcAft>
                <a:spcPts val="0"/>
              </a:spcAft>
            </a:pPr>
            <a:r>
              <a:rPr lang="en-US" sz="1200" b="1" dirty="0" smtClean="0">
                <a:solidFill>
                  <a:srgbClr val="000000"/>
                </a:solidFill>
                <a:latin typeface="Arial" charset="0"/>
                <a:ea typeface="MS PGothic" pitchFamily="34" charset="-128"/>
              </a:rPr>
              <a:t>Cube</a:t>
            </a:r>
          </a:p>
        </p:txBody>
      </p:sp>
      <p:grpSp>
        <p:nvGrpSpPr>
          <p:cNvPr id="7" name="Group 6"/>
          <p:cNvGrpSpPr/>
          <p:nvPr/>
        </p:nvGrpSpPr>
        <p:grpSpPr>
          <a:xfrm>
            <a:off x="364175" y="3901874"/>
            <a:ext cx="3086757" cy="2279987"/>
            <a:chOff x="364175" y="4072242"/>
            <a:chExt cx="3086757" cy="2279987"/>
          </a:xfrm>
        </p:grpSpPr>
        <p:cxnSp>
          <p:nvCxnSpPr>
            <p:cNvPr id="8" name="Straight Connector 7"/>
            <p:cNvCxnSpPr/>
            <p:nvPr/>
          </p:nvCxnSpPr>
          <p:spPr bwMode="auto">
            <a:xfrm>
              <a:off x="919442" y="5390492"/>
              <a:ext cx="0" cy="638666"/>
            </a:xfrm>
            <a:prstGeom prst="line">
              <a:avLst/>
            </a:prstGeom>
            <a:noFill/>
            <a:ln w="19050"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991784" y="4974827"/>
              <a:ext cx="0" cy="226648"/>
            </a:xfrm>
            <a:prstGeom prst="line">
              <a:avLst/>
            </a:prstGeom>
            <a:noFill/>
            <a:ln w="19050"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2319421" y="5323957"/>
              <a:ext cx="0" cy="226648"/>
            </a:xfrm>
            <a:prstGeom prst="line">
              <a:avLst/>
            </a:prstGeom>
            <a:noFill/>
            <a:ln w="19050" cap="flat" cmpd="sng" algn="ctr">
              <a:solidFill>
                <a:schemeClr val="tx1"/>
              </a:solidFill>
              <a:prstDash val="solid"/>
              <a:round/>
              <a:headEnd type="none" w="med" len="med"/>
              <a:tailEnd type="none" w="med" len="med"/>
            </a:ln>
            <a:effectLst/>
          </p:spPr>
        </p:cxnSp>
        <p:cxnSp>
          <p:nvCxnSpPr>
            <p:cNvPr id="11" name="Straight Connector 10"/>
            <p:cNvCxnSpPr>
              <a:stCxn id="18" idx="0"/>
            </p:cNvCxnSpPr>
            <p:nvPr/>
          </p:nvCxnSpPr>
          <p:spPr bwMode="auto">
            <a:xfrm flipV="1">
              <a:off x="1858473" y="5730786"/>
              <a:ext cx="4" cy="392704"/>
            </a:xfrm>
            <a:prstGeom prst="line">
              <a:avLst/>
            </a:prstGeom>
            <a:noFill/>
            <a:ln w="19050" cap="flat" cmpd="sng" algn="ctr">
              <a:solidFill>
                <a:schemeClr val="tx1"/>
              </a:solidFill>
              <a:prstDash val="solid"/>
              <a:round/>
              <a:headEnd type="none" w="med" len="med"/>
              <a:tailEnd type="none" w="med" len="med"/>
            </a:ln>
            <a:effectLst/>
          </p:spPr>
        </p:cxnSp>
        <p:sp>
          <p:nvSpPr>
            <p:cNvPr id="12" name="Rectangle 11"/>
            <p:cNvSpPr/>
            <p:nvPr/>
          </p:nvSpPr>
          <p:spPr bwMode="auto">
            <a:xfrm>
              <a:off x="364175" y="4132239"/>
              <a:ext cx="377475" cy="395287"/>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a:ea typeface="MS PGothic" pitchFamily="34" charset="-128"/>
                </a:rPr>
                <a:t>C</a:t>
              </a:r>
              <a:endParaRPr lang="en-US" sz="1200" b="1" dirty="0" smtClean="0">
                <a:solidFill>
                  <a:srgbClr val="000000"/>
                </a:solidFill>
                <a:latin typeface="Arial" charset="0"/>
                <a:ea typeface="MS PGothic" pitchFamily="34" charset="-128"/>
              </a:endParaRPr>
            </a:p>
          </p:txBody>
        </p:sp>
        <p:sp>
          <p:nvSpPr>
            <p:cNvPr id="13" name="Rectangle 12"/>
            <p:cNvSpPr/>
            <p:nvPr/>
          </p:nvSpPr>
          <p:spPr bwMode="auto">
            <a:xfrm>
              <a:off x="364175" y="5201475"/>
              <a:ext cx="2417196" cy="217156"/>
            </a:xfrm>
            <a:prstGeom prst="rect">
              <a:avLst/>
            </a:prstGeom>
            <a:solidFill>
              <a:schemeClr val="bg2">
                <a:lumMod val="60000"/>
                <a:lumOff val="4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charset="0"/>
                  <a:ea typeface="MS PGothic" pitchFamily="34" charset="-128"/>
                </a:rPr>
                <a:t>Bus</a:t>
              </a:r>
            </a:p>
          </p:txBody>
        </p:sp>
        <p:sp>
          <p:nvSpPr>
            <p:cNvPr id="14" name="Rectangle 13"/>
            <p:cNvSpPr/>
            <p:nvPr/>
          </p:nvSpPr>
          <p:spPr bwMode="auto">
            <a:xfrm>
              <a:off x="364175" y="5929224"/>
              <a:ext cx="1136762" cy="404812"/>
            </a:xfrm>
            <a:prstGeom prst="rect">
              <a:avLst/>
            </a:prstGeom>
            <a:solidFill>
              <a:schemeClr val="bg2">
                <a:lumMod val="60000"/>
                <a:lumOff val="4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charset="0"/>
                  <a:ea typeface="MS PGothic" pitchFamily="34" charset="-128"/>
                </a:rPr>
                <a:t>DRAM</a:t>
              </a:r>
            </a:p>
          </p:txBody>
        </p:sp>
        <p:sp>
          <p:nvSpPr>
            <p:cNvPr id="15" name="Rectangle 14"/>
            <p:cNvSpPr/>
            <p:nvPr/>
          </p:nvSpPr>
          <p:spPr bwMode="auto">
            <a:xfrm>
              <a:off x="1635336" y="5503816"/>
              <a:ext cx="1625770" cy="275345"/>
            </a:xfrm>
            <a:prstGeom prst="rect">
              <a:avLst/>
            </a:prstGeom>
            <a:solidFill>
              <a:schemeClr val="bg2">
                <a:lumMod val="60000"/>
                <a:lumOff val="4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charset="0"/>
                  <a:ea typeface="MS PGothic" pitchFamily="34" charset="-128"/>
                </a:rPr>
                <a:t>Bridge(s)</a:t>
              </a:r>
            </a:p>
          </p:txBody>
        </p:sp>
        <p:sp>
          <p:nvSpPr>
            <p:cNvPr id="16" name="Rectangle 15"/>
            <p:cNvSpPr/>
            <p:nvPr/>
          </p:nvSpPr>
          <p:spPr bwMode="auto">
            <a:xfrm>
              <a:off x="2234118" y="6125259"/>
              <a:ext cx="564259" cy="22697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charset="0"/>
                  <a:ea typeface="MS PGothic" pitchFamily="34" charset="-128"/>
                </a:rPr>
                <a:t>UART</a:t>
              </a:r>
            </a:p>
          </p:txBody>
        </p:sp>
        <p:sp>
          <p:nvSpPr>
            <p:cNvPr id="17" name="Rectangle 16"/>
            <p:cNvSpPr/>
            <p:nvPr/>
          </p:nvSpPr>
          <p:spPr bwMode="auto">
            <a:xfrm>
              <a:off x="2886673" y="6125259"/>
              <a:ext cx="564259" cy="22697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charset="0"/>
                  <a:ea typeface="MS PGothic" pitchFamily="34" charset="-128"/>
                </a:rPr>
                <a:t>NV</a:t>
              </a:r>
            </a:p>
          </p:txBody>
        </p:sp>
        <p:sp>
          <p:nvSpPr>
            <p:cNvPr id="18" name="Rectangle 17"/>
            <p:cNvSpPr/>
            <p:nvPr/>
          </p:nvSpPr>
          <p:spPr bwMode="auto">
            <a:xfrm>
              <a:off x="1576343" y="6123490"/>
              <a:ext cx="564259" cy="225757"/>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charset="0"/>
                  <a:ea typeface="MS PGothic" pitchFamily="34" charset="-128"/>
                </a:rPr>
                <a:t>NIC</a:t>
              </a:r>
            </a:p>
          </p:txBody>
        </p:sp>
        <p:cxnSp>
          <p:nvCxnSpPr>
            <p:cNvPr id="19" name="Straight Connector 18"/>
            <p:cNvCxnSpPr>
              <a:stCxn id="17" idx="0"/>
            </p:cNvCxnSpPr>
            <p:nvPr/>
          </p:nvCxnSpPr>
          <p:spPr bwMode="auto">
            <a:xfrm flipV="1">
              <a:off x="3168803" y="5777685"/>
              <a:ext cx="2" cy="347574"/>
            </a:xfrm>
            <a:prstGeom prst="line">
              <a:avLst/>
            </a:prstGeom>
            <a:noFill/>
            <a:ln w="19050" cap="flat" cmpd="sng" algn="ctr">
              <a:solidFill>
                <a:schemeClr val="tx1"/>
              </a:solidFill>
              <a:prstDash val="solid"/>
              <a:round/>
              <a:headEnd type="none" w="med" len="med"/>
              <a:tailEnd type="none" w="med" len="med"/>
            </a:ln>
            <a:effectLst/>
          </p:spPr>
        </p:cxnSp>
        <p:cxnSp>
          <p:nvCxnSpPr>
            <p:cNvPr id="20" name="Straight Connector 19"/>
            <p:cNvCxnSpPr>
              <a:stCxn id="16" idx="0"/>
            </p:cNvCxnSpPr>
            <p:nvPr/>
          </p:nvCxnSpPr>
          <p:spPr bwMode="auto">
            <a:xfrm flipV="1">
              <a:off x="2516248" y="5777685"/>
              <a:ext cx="5" cy="347574"/>
            </a:xfrm>
            <a:prstGeom prst="line">
              <a:avLst/>
            </a:prstGeom>
            <a:noFill/>
            <a:ln w="19050" cap="flat" cmpd="sng" algn="ctr">
              <a:solidFill>
                <a:schemeClr val="tx1"/>
              </a:solidFill>
              <a:prstDash val="solid"/>
              <a:round/>
              <a:headEnd type="none" w="med" len="med"/>
              <a:tailEnd type="none" w="med" len="med"/>
            </a:ln>
            <a:effectLst/>
          </p:spPr>
        </p:cxnSp>
        <p:sp>
          <p:nvSpPr>
            <p:cNvPr id="21" name="Rectangle 20"/>
            <p:cNvSpPr/>
            <p:nvPr/>
          </p:nvSpPr>
          <p:spPr bwMode="auto">
            <a:xfrm>
              <a:off x="364175" y="4622043"/>
              <a:ext cx="1300462" cy="442125"/>
            </a:xfrm>
            <a:prstGeom prst="rect">
              <a:avLst/>
            </a:prstGeom>
            <a:solidFill>
              <a:schemeClr val="bg2">
                <a:lumMod val="60000"/>
                <a:lumOff val="4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a:ea typeface="MS PGothic" pitchFamily="34" charset="-128"/>
                </a:rPr>
                <a:t>L2</a:t>
              </a:r>
            </a:p>
            <a:p>
              <a:pPr algn="ctr" fontAlgn="auto">
                <a:spcBef>
                  <a:spcPts val="0"/>
                </a:spcBef>
                <a:spcAft>
                  <a:spcPts val="0"/>
                </a:spcAft>
              </a:pPr>
              <a:r>
                <a:rPr lang="en-US" sz="1200" b="1" dirty="0" smtClean="0">
                  <a:solidFill>
                    <a:srgbClr val="000000"/>
                  </a:solidFill>
                  <a:latin typeface="Arial"/>
                  <a:ea typeface="MS PGothic" pitchFamily="34" charset="-128"/>
                </a:rPr>
                <a:t>Cache</a:t>
              </a:r>
              <a:endParaRPr lang="en-US" sz="1200" b="1" dirty="0" smtClean="0">
                <a:solidFill>
                  <a:srgbClr val="000000"/>
                </a:solidFill>
                <a:latin typeface="Arial" charset="0"/>
                <a:ea typeface="MS PGothic" pitchFamily="34" charset="-128"/>
              </a:endParaRPr>
            </a:p>
          </p:txBody>
        </p:sp>
        <p:sp>
          <p:nvSpPr>
            <p:cNvPr id="22" name="Rectangle 21"/>
            <p:cNvSpPr/>
            <p:nvPr/>
          </p:nvSpPr>
          <p:spPr bwMode="auto">
            <a:xfrm>
              <a:off x="1257860" y="4132239"/>
              <a:ext cx="377476" cy="395287"/>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a:ea typeface="MS PGothic" pitchFamily="34" charset="-128"/>
                </a:rPr>
                <a:t>C</a:t>
              </a:r>
              <a:endParaRPr lang="en-US" sz="1200" b="1" dirty="0" smtClean="0">
                <a:solidFill>
                  <a:srgbClr val="000000"/>
                </a:solidFill>
                <a:latin typeface="Arial" charset="0"/>
                <a:ea typeface="MS PGothic" pitchFamily="34" charset="-128"/>
              </a:endParaRPr>
            </a:p>
          </p:txBody>
        </p:sp>
        <p:sp>
          <p:nvSpPr>
            <p:cNvPr id="23" name="TextBox 22"/>
            <p:cNvSpPr txBox="1"/>
            <p:nvPr/>
          </p:nvSpPr>
          <p:spPr>
            <a:xfrm>
              <a:off x="789194" y="4072242"/>
              <a:ext cx="427869" cy="400110"/>
            </a:xfrm>
            <a:prstGeom prst="rect">
              <a:avLst/>
            </a:prstGeom>
            <a:noFill/>
          </p:spPr>
          <p:txBody>
            <a:bodyPr wrap="square" rtlCol="0">
              <a:spAutoFit/>
            </a:bodyPr>
            <a:lstStyle/>
            <a:p>
              <a:pPr fontAlgn="auto">
                <a:spcBef>
                  <a:spcPts val="0"/>
                </a:spcBef>
                <a:spcAft>
                  <a:spcPts val="0"/>
                </a:spcAft>
              </a:pPr>
              <a:r>
                <a:rPr lang="en-US" sz="2000" b="1" dirty="0" smtClean="0">
                  <a:solidFill>
                    <a:srgbClr val="000000"/>
                  </a:solidFill>
                  <a:latin typeface="Arial"/>
                  <a:ea typeface="MS PGothic" pitchFamily="34" charset="-128"/>
                  <a:cs typeface="+mn-cs"/>
                </a:rPr>
                <a:t>…</a:t>
              </a:r>
              <a:endParaRPr lang="en-US" sz="2000" b="1" dirty="0">
                <a:solidFill>
                  <a:srgbClr val="000000"/>
                </a:solidFill>
                <a:latin typeface="Arial"/>
                <a:ea typeface="MS PGothic" pitchFamily="34" charset="-128"/>
                <a:cs typeface="+mn-cs"/>
              </a:endParaRPr>
            </a:p>
          </p:txBody>
        </p:sp>
      </p:grpSp>
      <p:sp>
        <p:nvSpPr>
          <p:cNvPr id="33" name="Rectangle 32"/>
          <p:cNvSpPr/>
          <p:nvPr/>
        </p:nvSpPr>
        <p:spPr bwMode="auto">
          <a:xfrm>
            <a:off x="6437582" y="4262926"/>
            <a:ext cx="736433" cy="25669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charset="0"/>
                <a:ea typeface="MS PGothic" pitchFamily="34" charset="-128"/>
              </a:rPr>
              <a:t>PCM</a:t>
            </a:r>
          </a:p>
        </p:txBody>
      </p:sp>
      <p:sp>
        <p:nvSpPr>
          <p:cNvPr id="48" name="Right Arrow 47"/>
          <p:cNvSpPr/>
          <p:nvPr/>
        </p:nvSpPr>
        <p:spPr bwMode="auto">
          <a:xfrm>
            <a:off x="2655166" y="4484104"/>
            <a:ext cx="863682" cy="412405"/>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endParaRPr>
          </a:p>
        </p:txBody>
      </p:sp>
      <p:cxnSp>
        <p:nvCxnSpPr>
          <p:cNvPr id="56" name="Straight Connector 55"/>
          <p:cNvCxnSpPr>
            <a:endCxn id="6" idx="0"/>
          </p:cNvCxnSpPr>
          <p:nvPr/>
        </p:nvCxnSpPr>
        <p:spPr bwMode="auto">
          <a:xfrm>
            <a:off x="4381626" y="5209205"/>
            <a:ext cx="0" cy="171032"/>
          </a:xfrm>
          <a:prstGeom prst="line">
            <a:avLst/>
          </a:prstGeom>
          <a:noFill/>
          <a:ln w="19050"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a:off x="4458610" y="4765401"/>
            <a:ext cx="0" cy="226648"/>
          </a:xfrm>
          <a:prstGeom prst="line">
            <a:avLst/>
          </a:prstGeom>
          <a:noFill/>
          <a:ln w="19050"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a:off x="5786247" y="5114531"/>
            <a:ext cx="0" cy="226648"/>
          </a:xfrm>
          <a:prstGeom prst="line">
            <a:avLst/>
          </a:prstGeom>
          <a:noFill/>
          <a:ln w="19050" cap="flat" cmpd="sng" algn="ctr">
            <a:solidFill>
              <a:schemeClr val="tx1"/>
            </a:solidFill>
            <a:prstDash val="solid"/>
            <a:round/>
            <a:headEnd type="none" w="med" len="med"/>
            <a:tailEnd type="none" w="med" len="med"/>
          </a:ln>
          <a:effectLst/>
        </p:spPr>
      </p:cxnSp>
      <p:cxnSp>
        <p:nvCxnSpPr>
          <p:cNvPr id="59" name="Straight Connector 58"/>
          <p:cNvCxnSpPr>
            <a:stCxn id="66" idx="0"/>
          </p:cNvCxnSpPr>
          <p:nvPr/>
        </p:nvCxnSpPr>
        <p:spPr bwMode="auto">
          <a:xfrm flipV="1">
            <a:off x="5325299" y="5521360"/>
            <a:ext cx="4" cy="392704"/>
          </a:xfrm>
          <a:prstGeom prst="line">
            <a:avLst/>
          </a:prstGeom>
          <a:noFill/>
          <a:ln w="19050" cap="flat" cmpd="sng" algn="ctr">
            <a:solidFill>
              <a:schemeClr val="tx1"/>
            </a:solidFill>
            <a:prstDash val="solid"/>
            <a:round/>
            <a:headEnd type="none" w="med" len="med"/>
            <a:tailEnd type="none" w="med" len="med"/>
          </a:ln>
          <a:effectLst/>
        </p:spPr>
      </p:cxnSp>
      <p:sp>
        <p:nvSpPr>
          <p:cNvPr id="60" name="Rectangle 59"/>
          <p:cNvSpPr/>
          <p:nvPr/>
        </p:nvSpPr>
        <p:spPr bwMode="auto">
          <a:xfrm>
            <a:off x="3831001" y="3922813"/>
            <a:ext cx="377475" cy="395287"/>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a:ea typeface="MS PGothic" pitchFamily="34" charset="-128"/>
              </a:rPr>
              <a:t>C</a:t>
            </a:r>
            <a:endParaRPr lang="en-US" sz="1200" b="1" dirty="0" smtClean="0">
              <a:solidFill>
                <a:srgbClr val="000000"/>
              </a:solidFill>
              <a:latin typeface="Arial" charset="0"/>
              <a:ea typeface="MS PGothic" pitchFamily="34" charset="-128"/>
            </a:endParaRPr>
          </a:p>
        </p:txBody>
      </p:sp>
      <p:sp>
        <p:nvSpPr>
          <p:cNvPr id="61" name="Rectangle 60"/>
          <p:cNvSpPr/>
          <p:nvPr/>
        </p:nvSpPr>
        <p:spPr bwMode="auto">
          <a:xfrm>
            <a:off x="3831000" y="4992049"/>
            <a:ext cx="4172397" cy="217156"/>
          </a:xfrm>
          <a:prstGeom prst="rect">
            <a:avLst/>
          </a:prstGeom>
          <a:solidFill>
            <a:srgbClr val="FCCA76"/>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charset="0"/>
                <a:ea typeface="MS PGothic" pitchFamily="34" charset="-128"/>
              </a:rPr>
              <a:t>Bus</a:t>
            </a:r>
          </a:p>
        </p:txBody>
      </p:sp>
      <p:sp>
        <p:nvSpPr>
          <p:cNvPr id="63" name="Rectangle 62"/>
          <p:cNvSpPr/>
          <p:nvPr/>
        </p:nvSpPr>
        <p:spPr bwMode="auto">
          <a:xfrm>
            <a:off x="5102162" y="5294390"/>
            <a:ext cx="1163041" cy="275345"/>
          </a:xfrm>
          <a:prstGeom prst="rect">
            <a:avLst/>
          </a:prstGeom>
          <a:solidFill>
            <a:srgbClr val="FCCA76"/>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charset="0"/>
                <a:ea typeface="MS PGothic" pitchFamily="34" charset="-128"/>
              </a:rPr>
              <a:t>Bridge(s)</a:t>
            </a:r>
          </a:p>
        </p:txBody>
      </p:sp>
      <p:sp>
        <p:nvSpPr>
          <p:cNvPr id="64" name="Rectangle 63"/>
          <p:cNvSpPr/>
          <p:nvPr/>
        </p:nvSpPr>
        <p:spPr bwMode="auto">
          <a:xfrm>
            <a:off x="5700944" y="5915833"/>
            <a:ext cx="564259" cy="226970"/>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charset="0"/>
                <a:ea typeface="MS PGothic" pitchFamily="34" charset="-128"/>
              </a:rPr>
              <a:t>UART</a:t>
            </a:r>
          </a:p>
        </p:txBody>
      </p:sp>
      <p:sp>
        <p:nvSpPr>
          <p:cNvPr id="66" name="Rectangle 65"/>
          <p:cNvSpPr/>
          <p:nvPr/>
        </p:nvSpPr>
        <p:spPr bwMode="auto">
          <a:xfrm>
            <a:off x="5043169" y="5914064"/>
            <a:ext cx="564259" cy="225757"/>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charset="0"/>
                <a:ea typeface="MS PGothic" pitchFamily="34" charset="-128"/>
              </a:rPr>
              <a:t>NIC</a:t>
            </a:r>
          </a:p>
        </p:txBody>
      </p:sp>
      <p:cxnSp>
        <p:nvCxnSpPr>
          <p:cNvPr id="68" name="Straight Connector 67"/>
          <p:cNvCxnSpPr>
            <a:stCxn id="64" idx="0"/>
          </p:cNvCxnSpPr>
          <p:nvPr/>
        </p:nvCxnSpPr>
        <p:spPr bwMode="auto">
          <a:xfrm flipV="1">
            <a:off x="5983074" y="5568259"/>
            <a:ext cx="5" cy="347574"/>
          </a:xfrm>
          <a:prstGeom prst="line">
            <a:avLst/>
          </a:prstGeom>
          <a:noFill/>
          <a:ln w="19050" cap="flat" cmpd="sng" algn="ctr">
            <a:solidFill>
              <a:schemeClr val="tx1"/>
            </a:solidFill>
            <a:prstDash val="solid"/>
            <a:round/>
            <a:headEnd type="none" w="med" len="med"/>
            <a:tailEnd type="none" w="med" len="med"/>
          </a:ln>
          <a:effectLst/>
        </p:spPr>
      </p:cxnSp>
      <p:sp>
        <p:nvSpPr>
          <p:cNvPr id="69" name="Rectangle 68"/>
          <p:cNvSpPr/>
          <p:nvPr/>
        </p:nvSpPr>
        <p:spPr bwMode="auto">
          <a:xfrm>
            <a:off x="3831001" y="4412617"/>
            <a:ext cx="1300462" cy="442125"/>
          </a:xfrm>
          <a:prstGeom prst="rect">
            <a:avLst/>
          </a:prstGeom>
          <a:solidFill>
            <a:srgbClr val="FCCA76"/>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a:ea typeface="MS PGothic" pitchFamily="34" charset="-128"/>
              </a:rPr>
              <a:t>L2</a:t>
            </a:r>
          </a:p>
          <a:p>
            <a:pPr algn="ctr" fontAlgn="auto">
              <a:spcBef>
                <a:spcPts val="0"/>
              </a:spcBef>
              <a:spcAft>
                <a:spcPts val="0"/>
              </a:spcAft>
            </a:pPr>
            <a:r>
              <a:rPr lang="en-US" sz="1200" b="1" dirty="0" smtClean="0">
                <a:solidFill>
                  <a:srgbClr val="000000"/>
                </a:solidFill>
                <a:latin typeface="Arial"/>
                <a:ea typeface="MS PGothic" pitchFamily="34" charset="-128"/>
              </a:rPr>
              <a:t>Cache</a:t>
            </a:r>
            <a:endParaRPr lang="en-US" sz="1200" b="1" dirty="0" smtClean="0">
              <a:solidFill>
                <a:srgbClr val="000000"/>
              </a:solidFill>
              <a:latin typeface="Arial" charset="0"/>
              <a:ea typeface="MS PGothic" pitchFamily="34" charset="-128"/>
            </a:endParaRPr>
          </a:p>
        </p:txBody>
      </p:sp>
      <p:sp>
        <p:nvSpPr>
          <p:cNvPr id="70" name="Rectangle 69"/>
          <p:cNvSpPr/>
          <p:nvPr/>
        </p:nvSpPr>
        <p:spPr bwMode="auto">
          <a:xfrm>
            <a:off x="4724686" y="3922813"/>
            <a:ext cx="377476" cy="395287"/>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a:ea typeface="MS PGothic" pitchFamily="34" charset="-128"/>
              </a:rPr>
              <a:t>C</a:t>
            </a:r>
            <a:endParaRPr lang="en-US" sz="1200" b="1" dirty="0" smtClean="0">
              <a:solidFill>
                <a:srgbClr val="000000"/>
              </a:solidFill>
              <a:latin typeface="Arial" charset="0"/>
              <a:ea typeface="MS PGothic" pitchFamily="34" charset="-128"/>
            </a:endParaRPr>
          </a:p>
        </p:txBody>
      </p:sp>
      <p:sp>
        <p:nvSpPr>
          <p:cNvPr id="71" name="TextBox 70"/>
          <p:cNvSpPr txBox="1"/>
          <p:nvPr/>
        </p:nvSpPr>
        <p:spPr>
          <a:xfrm>
            <a:off x="4256020" y="3862816"/>
            <a:ext cx="427869" cy="400110"/>
          </a:xfrm>
          <a:prstGeom prst="rect">
            <a:avLst/>
          </a:prstGeom>
          <a:noFill/>
        </p:spPr>
        <p:txBody>
          <a:bodyPr wrap="square" rtlCol="0">
            <a:spAutoFit/>
          </a:bodyPr>
          <a:lstStyle/>
          <a:p>
            <a:pPr fontAlgn="auto">
              <a:spcBef>
                <a:spcPts val="0"/>
              </a:spcBef>
              <a:spcAft>
                <a:spcPts val="0"/>
              </a:spcAft>
            </a:pPr>
            <a:r>
              <a:rPr lang="en-US" sz="2000" b="1" dirty="0" smtClean="0">
                <a:solidFill>
                  <a:srgbClr val="000000"/>
                </a:solidFill>
                <a:latin typeface="Arial"/>
                <a:ea typeface="MS PGothic" pitchFamily="34" charset="-128"/>
                <a:cs typeface="+mn-cs"/>
              </a:rPr>
              <a:t>…</a:t>
            </a:r>
            <a:endParaRPr lang="en-US" sz="2000" b="1" dirty="0">
              <a:solidFill>
                <a:srgbClr val="000000"/>
              </a:solidFill>
              <a:latin typeface="Arial"/>
              <a:ea typeface="MS PGothic" pitchFamily="34" charset="-128"/>
              <a:cs typeface="+mn-cs"/>
            </a:endParaRPr>
          </a:p>
        </p:txBody>
      </p:sp>
      <p:sp>
        <p:nvSpPr>
          <p:cNvPr id="72" name="Rectangle 71"/>
          <p:cNvSpPr/>
          <p:nvPr/>
        </p:nvSpPr>
        <p:spPr bwMode="auto">
          <a:xfrm>
            <a:off x="4328316" y="5839859"/>
            <a:ext cx="225076" cy="207574"/>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a:ea typeface="MS PGothic" pitchFamily="34" charset="-128"/>
              </a:rPr>
              <a:t>C</a:t>
            </a:r>
            <a:endParaRPr lang="en-US" sz="1200" b="1" dirty="0" smtClean="0">
              <a:solidFill>
                <a:srgbClr val="000000"/>
              </a:solidFill>
              <a:latin typeface="Arial" charset="0"/>
              <a:ea typeface="MS PGothic" pitchFamily="34" charset="-128"/>
            </a:endParaRPr>
          </a:p>
        </p:txBody>
      </p:sp>
      <p:sp>
        <p:nvSpPr>
          <p:cNvPr id="73" name="Rectangle 72"/>
          <p:cNvSpPr/>
          <p:nvPr/>
        </p:nvSpPr>
        <p:spPr bwMode="auto">
          <a:xfrm>
            <a:off x="4653484" y="5839859"/>
            <a:ext cx="225076" cy="207574"/>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a:ea typeface="MS PGothic" pitchFamily="34" charset="-128"/>
              </a:rPr>
              <a:t>C</a:t>
            </a:r>
            <a:endParaRPr lang="en-US" sz="1200" b="1" dirty="0" smtClean="0">
              <a:solidFill>
                <a:srgbClr val="000000"/>
              </a:solidFill>
              <a:latin typeface="Arial" charset="0"/>
              <a:ea typeface="MS PGothic" pitchFamily="34" charset="-128"/>
            </a:endParaRPr>
          </a:p>
        </p:txBody>
      </p:sp>
      <p:cxnSp>
        <p:nvCxnSpPr>
          <p:cNvPr id="75" name="Straight Connector 74"/>
          <p:cNvCxnSpPr/>
          <p:nvPr/>
        </p:nvCxnSpPr>
        <p:spPr bwMode="auto">
          <a:xfrm>
            <a:off x="5786247" y="4780476"/>
            <a:ext cx="0" cy="226648"/>
          </a:xfrm>
          <a:prstGeom prst="line">
            <a:avLst/>
          </a:prstGeom>
          <a:noFill/>
          <a:ln w="19050" cap="flat" cmpd="sng" algn="ctr">
            <a:solidFill>
              <a:schemeClr val="tx1"/>
            </a:solidFill>
            <a:prstDash val="solid"/>
            <a:round/>
            <a:headEnd type="none" w="med" len="med"/>
            <a:tailEnd type="none" w="med" len="med"/>
          </a:ln>
          <a:effectLst/>
        </p:spPr>
      </p:cxnSp>
      <p:sp>
        <p:nvSpPr>
          <p:cNvPr id="74" name="Rectangle 73"/>
          <p:cNvSpPr/>
          <p:nvPr/>
        </p:nvSpPr>
        <p:spPr bwMode="auto">
          <a:xfrm>
            <a:off x="5283863" y="4262926"/>
            <a:ext cx="964334" cy="591816"/>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a:ea typeface="MS PGothic" pitchFamily="34" charset="-128"/>
              </a:rPr>
              <a:t>L3</a:t>
            </a:r>
          </a:p>
          <a:p>
            <a:pPr algn="ctr" fontAlgn="auto">
              <a:spcBef>
                <a:spcPts val="0"/>
              </a:spcBef>
              <a:spcAft>
                <a:spcPts val="0"/>
              </a:spcAft>
            </a:pPr>
            <a:r>
              <a:rPr lang="en-US" sz="1200" b="1" dirty="0" smtClean="0">
                <a:solidFill>
                  <a:srgbClr val="000000"/>
                </a:solidFill>
                <a:latin typeface="Arial"/>
                <a:ea typeface="MS PGothic" pitchFamily="34" charset="-128"/>
              </a:rPr>
              <a:t>3D-DRAM</a:t>
            </a:r>
          </a:p>
          <a:p>
            <a:pPr algn="ctr" fontAlgn="auto">
              <a:spcBef>
                <a:spcPts val="0"/>
              </a:spcBef>
              <a:spcAft>
                <a:spcPts val="0"/>
              </a:spcAft>
            </a:pPr>
            <a:r>
              <a:rPr lang="en-US" sz="1200" b="1" dirty="0" smtClean="0">
                <a:solidFill>
                  <a:srgbClr val="000000"/>
                </a:solidFill>
                <a:latin typeface="Arial"/>
                <a:ea typeface="MS PGothic" pitchFamily="34" charset="-128"/>
              </a:rPr>
              <a:t>Cache</a:t>
            </a:r>
            <a:endParaRPr lang="en-US" sz="1200" b="1" dirty="0" smtClean="0">
              <a:solidFill>
                <a:srgbClr val="000000"/>
              </a:solidFill>
              <a:latin typeface="Arial" charset="0"/>
              <a:ea typeface="MS PGothic" pitchFamily="34" charset="-128"/>
            </a:endParaRPr>
          </a:p>
        </p:txBody>
      </p:sp>
      <p:sp>
        <p:nvSpPr>
          <p:cNvPr id="80" name="Rectangle 79"/>
          <p:cNvSpPr/>
          <p:nvPr/>
        </p:nvSpPr>
        <p:spPr bwMode="auto">
          <a:xfrm>
            <a:off x="3983400" y="5812046"/>
            <a:ext cx="225076" cy="207574"/>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a:ea typeface="MS PGothic" pitchFamily="34" charset="-128"/>
              </a:rPr>
              <a:t>C</a:t>
            </a:r>
            <a:endParaRPr lang="en-US" sz="1200" b="1" dirty="0" smtClean="0">
              <a:solidFill>
                <a:srgbClr val="000000"/>
              </a:solidFill>
              <a:latin typeface="Arial" charset="0"/>
              <a:ea typeface="MS PGothic" pitchFamily="34" charset="-128"/>
            </a:endParaRPr>
          </a:p>
        </p:txBody>
      </p:sp>
      <p:sp>
        <p:nvSpPr>
          <p:cNvPr id="81" name="Rectangle 80"/>
          <p:cNvSpPr/>
          <p:nvPr/>
        </p:nvSpPr>
        <p:spPr bwMode="auto">
          <a:xfrm>
            <a:off x="7224096" y="4255956"/>
            <a:ext cx="792420" cy="272539"/>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t"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charset="0"/>
                <a:ea typeface="MS PGothic" pitchFamily="34" charset="-128"/>
              </a:rPr>
              <a:t>MRAM</a:t>
            </a:r>
          </a:p>
        </p:txBody>
      </p:sp>
      <p:cxnSp>
        <p:nvCxnSpPr>
          <p:cNvPr id="87" name="Straight Connector 86"/>
          <p:cNvCxnSpPr/>
          <p:nvPr/>
        </p:nvCxnSpPr>
        <p:spPr bwMode="auto">
          <a:xfrm>
            <a:off x="6791417" y="4519616"/>
            <a:ext cx="0" cy="226648"/>
          </a:xfrm>
          <a:prstGeom prst="line">
            <a:avLst/>
          </a:prstGeom>
          <a:noFill/>
          <a:ln w="19050" cap="flat" cmpd="sng" algn="ctr">
            <a:solidFill>
              <a:schemeClr val="tx1"/>
            </a:solidFill>
            <a:prstDash val="solid"/>
            <a:round/>
            <a:headEnd type="none" w="med" len="med"/>
            <a:tailEnd type="none" w="med" len="med"/>
          </a:ln>
          <a:effectLst/>
        </p:spPr>
      </p:cxnSp>
      <p:cxnSp>
        <p:nvCxnSpPr>
          <p:cNvPr id="88" name="Straight Connector 87"/>
          <p:cNvCxnSpPr/>
          <p:nvPr/>
        </p:nvCxnSpPr>
        <p:spPr bwMode="auto">
          <a:xfrm>
            <a:off x="7634800" y="4545800"/>
            <a:ext cx="0" cy="226648"/>
          </a:xfrm>
          <a:prstGeom prst="line">
            <a:avLst/>
          </a:prstGeom>
          <a:noFill/>
          <a:ln w="19050" cap="flat" cmpd="sng" algn="ctr">
            <a:solidFill>
              <a:schemeClr val="tx1"/>
            </a:solidFill>
            <a:prstDash val="solid"/>
            <a:round/>
            <a:headEnd type="none" w="med" len="med"/>
            <a:tailEnd type="none" w="med" len="med"/>
          </a:ln>
          <a:effectLst/>
        </p:spPr>
      </p:cxnSp>
      <p:cxnSp>
        <p:nvCxnSpPr>
          <p:cNvPr id="89" name="Straight Connector 88"/>
          <p:cNvCxnSpPr/>
          <p:nvPr/>
        </p:nvCxnSpPr>
        <p:spPr bwMode="auto">
          <a:xfrm>
            <a:off x="7174015" y="4784722"/>
            <a:ext cx="0" cy="226648"/>
          </a:xfrm>
          <a:prstGeom prst="line">
            <a:avLst/>
          </a:prstGeom>
          <a:noFill/>
          <a:ln w="19050" cap="flat" cmpd="sng" algn="ctr">
            <a:solidFill>
              <a:schemeClr val="tx1"/>
            </a:solidFill>
            <a:prstDash val="solid"/>
            <a:round/>
            <a:headEnd type="none" w="med" len="med"/>
            <a:tailEnd type="none" w="med" len="med"/>
          </a:ln>
          <a:effectLst/>
        </p:spPr>
      </p:cxnSp>
      <p:sp>
        <p:nvSpPr>
          <p:cNvPr id="82" name="Rectangle 81"/>
          <p:cNvSpPr/>
          <p:nvPr/>
        </p:nvSpPr>
        <p:spPr bwMode="auto">
          <a:xfrm>
            <a:off x="6437582" y="4680296"/>
            <a:ext cx="1578934" cy="169114"/>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100" b="1" dirty="0" smtClean="0">
                <a:solidFill>
                  <a:srgbClr val="000000"/>
                </a:solidFill>
                <a:latin typeface="Arial" charset="0"/>
                <a:ea typeface="MS PGothic" pitchFamily="34" charset="-128"/>
              </a:rPr>
              <a:t>(NV) Memory controller</a:t>
            </a:r>
          </a:p>
        </p:txBody>
      </p:sp>
      <p:cxnSp>
        <p:nvCxnSpPr>
          <p:cNvPr id="90" name="Straight Connector 89"/>
          <p:cNvCxnSpPr/>
          <p:nvPr/>
        </p:nvCxnSpPr>
        <p:spPr bwMode="auto">
          <a:xfrm flipH="1">
            <a:off x="8016535" y="5114531"/>
            <a:ext cx="142042" cy="0"/>
          </a:xfrm>
          <a:prstGeom prst="line">
            <a:avLst/>
          </a:prstGeom>
          <a:noFill/>
          <a:ln w="19050" cap="flat" cmpd="sng" algn="ctr">
            <a:solidFill>
              <a:schemeClr val="tx1"/>
            </a:solidFill>
            <a:prstDash val="solid"/>
            <a:round/>
            <a:headEnd type="none" w="med" len="med"/>
            <a:tailEnd type="none" w="med" len="med"/>
          </a:ln>
          <a:effectLst/>
        </p:spPr>
      </p:cxnSp>
      <p:sp>
        <p:nvSpPr>
          <p:cNvPr id="92" name="Rectangle 91"/>
          <p:cNvSpPr/>
          <p:nvPr/>
        </p:nvSpPr>
        <p:spPr bwMode="auto">
          <a:xfrm>
            <a:off x="8158577" y="4893800"/>
            <a:ext cx="377476" cy="395287"/>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fontAlgn="auto">
              <a:spcBef>
                <a:spcPts val="0"/>
              </a:spcBef>
              <a:spcAft>
                <a:spcPts val="0"/>
              </a:spcAft>
            </a:pPr>
            <a:r>
              <a:rPr lang="en-US" sz="1200" b="1" dirty="0" smtClean="0">
                <a:solidFill>
                  <a:srgbClr val="000000"/>
                </a:solidFill>
                <a:latin typeface="Arial"/>
                <a:ea typeface="MS PGothic" pitchFamily="34" charset="-128"/>
              </a:rPr>
              <a:t>C</a:t>
            </a:r>
            <a:endParaRPr lang="en-US" sz="1200" b="1" dirty="0" smtClean="0">
              <a:solidFill>
                <a:srgbClr val="000000"/>
              </a:solidFill>
              <a:latin typeface="Arial" charset="0"/>
              <a:ea typeface="MS PGothic" pitchFamily="34" charset="-128"/>
            </a:endParaRPr>
          </a:p>
        </p:txBody>
      </p:sp>
      <p:grpSp>
        <p:nvGrpSpPr>
          <p:cNvPr id="94" name="Group 93"/>
          <p:cNvGrpSpPr/>
          <p:nvPr/>
        </p:nvGrpSpPr>
        <p:grpSpPr>
          <a:xfrm>
            <a:off x="2009862" y="3447702"/>
            <a:ext cx="6983326" cy="2824488"/>
            <a:chOff x="2009862" y="3447702"/>
            <a:chExt cx="6983326" cy="2824488"/>
          </a:xfrm>
          <a:solidFill>
            <a:schemeClr val="accent6">
              <a:lumMod val="40000"/>
              <a:lumOff val="60000"/>
            </a:schemeClr>
          </a:solidFill>
        </p:grpSpPr>
        <p:sp>
          <p:nvSpPr>
            <p:cNvPr id="44" name="Rounded Rectangular Callout 43"/>
            <p:cNvSpPr/>
            <p:nvPr/>
          </p:nvSpPr>
          <p:spPr bwMode="auto">
            <a:xfrm>
              <a:off x="2009862" y="4412617"/>
              <a:ext cx="2448748" cy="598753"/>
            </a:xfrm>
            <a:prstGeom prst="wedgeRoundRectCallout">
              <a:avLst>
                <a:gd name="adj1" fmla="val 48066"/>
                <a:gd name="adj2" fmla="val 115778"/>
                <a:gd name="adj3" fmla="val 16667"/>
              </a:avLst>
            </a:prstGeom>
            <a:grp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defTabSz="914400"/>
              <a:r>
                <a:rPr lang="en-US" sz="1000" b="1" dirty="0" smtClean="0">
                  <a:solidFill>
                    <a:srgbClr val="000000"/>
                  </a:solidFill>
                  <a:latin typeface="Arial" charset="0"/>
                  <a:ea typeface="MS PGothic" pitchFamily="34" charset="-128"/>
                </a:rPr>
                <a:t>Intent-based interface that abstracts from memory details and allow efficient partitioning</a:t>
              </a:r>
            </a:p>
          </p:txBody>
        </p:sp>
        <p:sp>
          <p:nvSpPr>
            <p:cNvPr id="46" name="Rounded Rectangular Callout 45"/>
            <p:cNvSpPr/>
            <p:nvPr/>
          </p:nvSpPr>
          <p:spPr bwMode="auto">
            <a:xfrm>
              <a:off x="6544440" y="3455415"/>
              <a:ext cx="2448748" cy="575123"/>
            </a:xfrm>
            <a:prstGeom prst="wedgeRoundRectCallout">
              <a:avLst>
                <a:gd name="adj1" fmla="val -31781"/>
                <a:gd name="adj2" fmla="val 165494"/>
                <a:gd name="adj3" fmla="val 16667"/>
              </a:avLst>
            </a:prstGeom>
            <a:grp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normAutofit lnSpcReduction="10000"/>
            </a:bodyPr>
            <a:lstStyle/>
            <a:p>
              <a:pPr algn="ctr" defTabSz="914400"/>
              <a:r>
                <a:rPr lang="en-US" sz="1000" b="1" dirty="0" smtClean="0">
                  <a:solidFill>
                    <a:srgbClr val="000000"/>
                  </a:solidFill>
                  <a:latin typeface="Arial" charset="0"/>
                  <a:ea typeface="MS PGothic" pitchFamily="34" charset="-128"/>
                </a:rPr>
                <a:t>New controllers to extract most value from emerging disruptive memory technologies</a:t>
              </a:r>
            </a:p>
          </p:txBody>
        </p:sp>
        <p:sp>
          <p:nvSpPr>
            <p:cNvPr id="45" name="Rounded Rectangular Callout 44"/>
            <p:cNvSpPr/>
            <p:nvPr/>
          </p:nvSpPr>
          <p:spPr bwMode="auto">
            <a:xfrm>
              <a:off x="6544440" y="5637592"/>
              <a:ext cx="2448748" cy="634598"/>
            </a:xfrm>
            <a:prstGeom prst="wedgeRoundRectCallout">
              <a:avLst>
                <a:gd name="adj1" fmla="val 40896"/>
                <a:gd name="adj2" fmla="val -139337"/>
                <a:gd name="adj3" fmla="val 16667"/>
              </a:avLst>
            </a:prstGeom>
            <a:grp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normAutofit/>
            </a:bodyPr>
            <a:lstStyle/>
            <a:p>
              <a:pPr algn="ctr" defTabSz="914400"/>
              <a:r>
                <a:rPr lang="en-US" sz="1000" b="1" dirty="0" smtClean="0">
                  <a:solidFill>
                    <a:srgbClr val="000000"/>
                  </a:solidFill>
                  <a:latin typeface="Arial" charset="0"/>
                  <a:ea typeface="MS PGothic" pitchFamily="34" charset="-128"/>
                </a:rPr>
                <a:t>System-level framework for Quality-of-Experience for maximum energy efficiency</a:t>
              </a:r>
            </a:p>
          </p:txBody>
        </p:sp>
        <p:sp>
          <p:nvSpPr>
            <p:cNvPr id="47" name="Rounded Rectangular Callout 46"/>
            <p:cNvSpPr/>
            <p:nvPr/>
          </p:nvSpPr>
          <p:spPr bwMode="auto">
            <a:xfrm>
              <a:off x="3988834" y="3447702"/>
              <a:ext cx="2448748" cy="415114"/>
            </a:xfrm>
            <a:prstGeom prst="wedgeRoundRectCallout">
              <a:avLst>
                <a:gd name="adj1" fmla="val 32828"/>
                <a:gd name="adj2" fmla="val 165828"/>
                <a:gd name="adj3" fmla="val 16667"/>
              </a:avLst>
            </a:prstGeom>
            <a:grpFill/>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normAutofit lnSpcReduction="10000"/>
            </a:bodyPr>
            <a:lstStyle/>
            <a:p>
              <a:pPr algn="ctr" defTabSz="914400"/>
              <a:r>
                <a:rPr lang="en-US" sz="1000" b="1" dirty="0" smtClean="0">
                  <a:solidFill>
                    <a:srgbClr val="000000"/>
                  </a:solidFill>
                  <a:latin typeface="Arial" charset="0"/>
                  <a:ea typeface="MS PGothic" pitchFamily="34" charset="-128"/>
                </a:rPr>
                <a:t>Stacked DRAM architected to serve as an efficient L3 cache</a:t>
              </a:r>
            </a:p>
          </p:txBody>
        </p:sp>
      </p:grpSp>
    </p:spTree>
    <p:extLst>
      <p:ext uri="{BB962C8B-B14F-4D97-AF65-F5344CB8AC3E}">
        <p14:creationId xmlns="" xmlns:p14="http://schemas.microsoft.com/office/powerpoint/2010/main" val="102964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UFS is next-big-thing in Mobile </a:t>
            </a:r>
            <a:r>
              <a:rPr lang="en-GB" dirty="0"/>
              <a:t>F</a:t>
            </a:r>
            <a:r>
              <a:rPr lang="en-GB" dirty="0" smtClean="0"/>
              <a:t>lash</a:t>
            </a:r>
            <a:endParaRPr lang="en-GB" dirty="0"/>
          </a:p>
        </p:txBody>
      </p:sp>
      <p:sp>
        <p:nvSpPr>
          <p:cNvPr id="3" name="Content Placeholder 2"/>
          <p:cNvSpPr>
            <a:spLocks noGrp="1"/>
          </p:cNvSpPr>
          <p:nvPr>
            <p:ph sz="half" idx="1"/>
          </p:nvPr>
        </p:nvSpPr>
        <p:spPr>
          <a:xfrm>
            <a:off x="360000" y="1192131"/>
            <a:ext cx="3423948" cy="4975857"/>
          </a:xfrm>
        </p:spPr>
        <p:txBody>
          <a:bodyPr>
            <a:normAutofit fontScale="92500" lnSpcReduction="10000"/>
          </a:bodyPr>
          <a:lstStyle/>
          <a:p>
            <a:r>
              <a:rPr lang="en-GB" sz="2000" dirty="0" smtClean="0"/>
              <a:t>UFS is a fact in the mobile world, both x86 and ARM</a:t>
            </a:r>
          </a:p>
          <a:p>
            <a:pPr lvl="1"/>
            <a:r>
              <a:rPr lang="en-GB" sz="1800" dirty="0" smtClean="0"/>
              <a:t>Match increasing I/O</a:t>
            </a:r>
            <a:br>
              <a:rPr lang="en-GB" sz="1800" dirty="0" smtClean="0"/>
            </a:br>
            <a:r>
              <a:rPr lang="en-GB" sz="1800" dirty="0" smtClean="0"/>
              <a:t>rates and use-cases</a:t>
            </a:r>
          </a:p>
          <a:p>
            <a:pPr lvl="2"/>
            <a:r>
              <a:rPr lang="en-GB" sz="1800" dirty="0" smtClean="0"/>
              <a:t>USB3, 802.11ac</a:t>
            </a:r>
          </a:p>
          <a:p>
            <a:pPr lvl="2"/>
            <a:r>
              <a:rPr lang="en-GB" sz="1800" dirty="0" smtClean="0"/>
              <a:t>High res. video</a:t>
            </a:r>
          </a:p>
          <a:p>
            <a:r>
              <a:rPr lang="en-GB" sz="2000" dirty="0" smtClean="0"/>
              <a:t>But does it really</a:t>
            </a:r>
            <a:br>
              <a:rPr lang="en-GB" sz="2000" dirty="0" smtClean="0"/>
            </a:br>
            <a:r>
              <a:rPr lang="en-GB" sz="2000" dirty="0" smtClean="0"/>
              <a:t>matter in actual apps?</a:t>
            </a:r>
            <a:endParaRPr lang="en-GB" sz="1800" dirty="0" smtClean="0"/>
          </a:p>
          <a:p>
            <a:r>
              <a:rPr lang="en-GB" sz="2000" dirty="0" smtClean="0"/>
              <a:t>Choice of </a:t>
            </a:r>
            <a:r>
              <a:rPr lang="en-GB" sz="2000" dirty="0" err="1" smtClean="0"/>
              <a:t>eMMC</a:t>
            </a:r>
            <a:r>
              <a:rPr lang="en-GB" sz="2000" dirty="0" smtClean="0"/>
              <a:t> flash causes </a:t>
            </a:r>
            <a:br>
              <a:rPr lang="en-GB" sz="2000" dirty="0" smtClean="0"/>
            </a:br>
            <a:r>
              <a:rPr lang="en-GB" sz="2000" dirty="0" smtClean="0"/>
              <a:t>3x performance difference</a:t>
            </a:r>
            <a:br>
              <a:rPr lang="en-GB" sz="2000" dirty="0" smtClean="0"/>
            </a:br>
            <a:r>
              <a:rPr lang="en-GB" sz="2000" dirty="0" smtClean="0"/>
              <a:t>on Android browser </a:t>
            </a:r>
            <a:r>
              <a:rPr lang="en-GB" sz="2000" dirty="0"/>
              <a:t>b</a:t>
            </a:r>
            <a:r>
              <a:rPr lang="en-GB" sz="2000" dirty="0" smtClean="0"/>
              <a:t>ench</a:t>
            </a:r>
          </a:p>
          <a:p>
            <a:pPr lvl="1"/>
            <a:r>
              <a:rPr lang="en-GB" sz="1800" dirty="0" smtClean="0"/>
              <a:t>Can UFS solve the problem?</a:t>
            </a:r>
          </a:p>
          <a:p>
            <a:pPr lvl="1">
              <a:defRPr/>
            </a:pPr>
            <a:r>
              <a:rPr lang="en-GB" sz="1800" dirty="0" smtClean="0"/>
              <a:t>Where in the stack are the</a:t>
            </a:r>
            <a:br>
              <a:rPr lang="en-GB" sz="1800" dirty="0" smtClean="0"/>
            </a:br>
            <a:r>
              <a:rPr lang="en-GB" sz="1800" dirty="0" smtClean="0"/>
              <a:t>bottlenecks?</a:t>
            </a:r>
          </a:p>
          <a:p>
            <a:pPr lvl="2">
              <a:defRPr/>
            </a:pPr>
            <a:endParaRPr lang="en-GB" sz="1800" dirty="0" smtClean="0"/>
          </a:p>
        </p:txBody>
      </p:sp>
      <p:pic>
        <p:nvPicPr>
          <p:cNvPr id="5" name="Picture 4"/>
          <p:cNvPicPr>
            <a:picLocks noChangeAspect="1"/>
          </p:cNvPicPr>
          <p:nvPr/>
        </p:nvPicPr>
        <p:blipFill>
          <a:blip r:embed="rId3"/>
          <a:stretch>
            <a:fillRect/>
          </a:stretch>
        </p:blipFill>
        <p:spPr>
          <a:xfrm>
            <a:off x="3801241" y="1313122"/>
            <a:ext cx="5051209" cy="2171007"/>
          </a:xfrm>
          <a:prstGeom prst="rect">
            <a:avLst/>
          </a:prstGeom>
        </p:spPr>
      </p:pic>
      <p:sp>
        <p:nvSpPr>
          <p:cNvPr id="6" name="TextBox 5"/>
          <p:cNvSpPr txBox="1"/>
          <p:nvPr/>
        </p:nvSpPr>
        <p:spPr>
          <a:xfrm>
            <a:off x="3442744" y="3524182"/>
            <a:ext cx="5480533" cy="215444"/>
          </a:xfrm>
          <a:prstGeom prst="rect">
            <a:avLst/>
          </a:prstGeom>
          <a:noFill/>
        </p:spPr>
        <p:txBody>
          <a:bodyPr wrap="square" rtlCol="0">
            <a:spAutoFit/>
          </a:bodyPr>
          <a:lstStyle/>
          <a:p>
            <a:pPr algn="r" defTabSz="914400"/>
            <a:r>
              <a:rPr lang="en-US" sz="800" i="1" dirty="0" err="1" smtClean="0">
                <a:solidFill>
                  <a:srgbClr val="000000"/>
                </a:solidFill>
                <a:latin typeface="Arial" charset="0"/>
                <a:ea typeface="MS PGothic" pitchFamily="34" charset="-128"/>
                <a:cs typeface="+mn-cs"/>
              </a:rPr>
              <a:t>Linaro</a:t>
            </a:r>
            <a:r>
              <a:rPr lang="en-US" sz="800" i="1" dirty="0" smtClean="0">
                <a:solidFill>
                  <a:srgbClr val="000000"/>
                </a:solidFill>
                <a:latin typeface="Arial" charset="0"/>
                <a:ea typeface="MS PGothic" pitchFamily="34" charset="-128"/>
                <a:cs typeface="+mn-cs"/>
              </a:rPr>
              <a:t>: “Next Gen. Mobile Storage: UFS, </a:t>
            </a:r>
            <a:r>
              <a:rPr lang="en-US" sz="800" i="1" dirty="0" err="1" smtClean="0">
                <a:solidFill>
                  <a:srgbClr val="000000"/>
                </a:solidFill>
                <a:latin typeface="Arial" charset="0"/>
                <a:ea typeface="MS PGothic" pitchFamily="34" charset="-128"/>
                <a:cs typeface="+mn-cs"/>
              </a:rPr>
              <a:t>Yejin</a:t>
            </a:r>
            <a:r>
              <a:rPr lang="en-US" sz="800" i="1" dirty="0" smtClean="0">
                <a:solidFill>
                  <a:srgbClr val="000000"/>
                </a:solidFill>
                <a:latin typeface="Arial" charset="0"/>
                <a:ea typeface="MS PGothic" pitchFamily="34" charset="-128"/>
                <a:cs typeface="+mn-cs"/>
              </a:rPr>
              <a:t> Moon, 2011</a:t>
            </a:r>
            <a:endParaRPr lang="en-US" sz="800" i="1" dirty="0">
              <a:solidFill>
                <a:srgbClr val="000000"/>
              </a:solidFill>
              <a:latin typeface="Arial" charset="0"/>
              <a:ea typeface="MS PGothic" pitchFamily="34" charset="-128"/>
              <a:cs typeface="+mn-cs"/>
            </a:endParaRPr>
          </a:p>
        </p:txBody>
      </p:sp>
      <p:pic>
        <p:nvPicPr>
          <p:cNvPr id="10" name="Picture 2"/>
          <p:cNvPicPr>
            <a:picLocks noChangeAspect="1" noChangeArrowheads="1"/>
          </p:cNvPicPr>
          <p:nvPr/>
        </p:nvPicPr>
        <p:blipFill>
          <a:blip r:embed="rId4"/>
          <a:srcRect/>
          <a:stretch>
            <a:fillRect/>
          </a:stretch>
        </p:blipFill>
        <p:spPr bwMode="auto">
          <a:xfrm>
            <a:off x="4023594" y="3862917"/>
            <a:ext cx="5000833" cy="2353333"/>
          </a:xfrm>
          <a:prstGeom prst="rect">
            <a:avLst/>
          </a:prstGeom>
          <a:noFill/>
          <a:ln w="9525">
            <a:noFill/>
            <a:miter lim="800000"/>
            <a:headEnd/>
            <a:tailEnd/>
          </a:ln>
        </p:spPr>
      </p:pic>
      <p:sp>
        <p:nvSpPr>
          <p:cNvPr id="11" name="TextBox 10"/>
          <p:cNvSpPr txBox="1"/>
          <p:nvPr/>
        </p:nvSpPr>
        <p:spPr>
          <a:xfrm>
            <a:off x="4668348" y="6217974"/>
            <a:ext cx="4256690" cy="215444"/>
          </a:xfrm>
          <a:prstGeom prst="rect">
            <a:avLst/>
          </a:prstGeom>
          <a:noFill/>
        </p:spPr>
        <p:txBody>
          <a:bodyPr wrap="square" rtlCol="0">
            <a:spAutoFit/>
          </a:bodyPr>
          <a:lstStyle/>
          <a:p>
            <a:pPr algn="r" defTabSz="914400"/>
            <a:r>
              <a:rPr lang="en-GB" sz="800" i="1" dirty="0" smtClean="0">
                <a:solidFill>
                  <a:srgbClr val="000000"/>
                </a:solidFill>
                <a:latin typeface="Arial" charset="0"/>
                <a:ea typeface="MS PGothic" pitchFamily="34" charset="-128"/>
                <a:cs typeface="+mn-cs"/>
              </a:rPr>
              <a:t>Revisiting Storage for Smartphones; </a:t>
            </a:r>
            <a:r>
              <a:rPr lang="en-GB" sz="800" i="1" dirty="0" err="1" smtClean="0">
                <a:solidFill>
                  <a:srgbClr val="000000"/>
                </a:solidFill>
                <a:latin typeface="Arial" charset="0"/>
                <a:ea typeface="MS PGothic" pitchFamily="34" charset="-128"/>
                <a:cs typeface="+mn-cs"/>
              </a:rPr>
              <a:t>Hyojun</a:t>
            </a:r>
            <a:r>
              <a:rPr lang="en-GB" sz="800" i="1" dirty="0" smtClean="0">
                <a:solidFill>
                  <a:srgbClr val="000000"/>
                </a:solidFill>
                <a:latin typeface="Arial" charset="0"/>
                <a:ea typeface="MS PGothic" pitchFamily="34" charset="-128"/>
                <a:cs typeface="+mn-cs"/>
              </a:rPr>
              <a:t> Kim et al. FAST’12 - Best paper award</a:t>
            </a:r>
            <a:endParaRPr lang="en-GB" sz="800" i="1" dirty="0">
              <a:solidFill>
                <a:srgbClr val="000000"/>
              </a:solidFill>
              <a:latin typeface="Arial" charset="0"/>
              <a:ea typeface="MS PGothic" pitchFamily="34" charset="-128"/>
              <a:cs typeface="+mn-cs"/>
            </a:endParaRPr>
          </a:p>
        </p:txBody>
      </p:sp>
    </p:spTree>
    <p:extLst>
      <p:ext uri="{BB962C8B-B14F-4D97-AF65-F5344CB8AC3E}">
        <p14:creationId xmlns="" xmlns:p14="http://schemas.microsoft.com/office/powerpoint/2010/main" val="30022197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UFS in a System Context</a:t>
            </a:r>
            <a:endParaRPr lang="en-US" dirty="0"/>
          </a:p>
        </p:txBody>
      </p:sp>
      <p:sp>
        <p:nvSpPr>
          <p:cNvPr id="5" name="Content Placeholder 4"/>
          <p:cNvSpPr>
            <a:spLocks noGrp="1"/>
          </p:cNvSpPr>
          <p:nvPr>
            <p:ph sz="half" idx="1"/>
          </p:nvPr>
        </p:nvSpPr>
        <p:spPr>
          <a:xfrm>
            <a:off x="359999" y="1065055"/>
            <a:ext cx="5037287" cy="5168835"/>
          </a:xfrm>
        </p:spPr>
        <p:txBody>
          <a:bodyPr>
            <a:normAutofit fontScale="85000" lnSpcReduction="10000"/>
          </a:bodyPr>
          <a:lstStyle/>
          <a:p>
            <a:pPr fontAlgn="ctr">
              <a:spcBef>
                <a:spcPct val="25000"/>
              </a:spcBef>
              <a:buClr>
                <a:srgbClr val="128CAB"/>
              </a:buClr>
              <a:buSzPct val="125000"/>
              <a:defRPr/>
            </a:pPr>
            <a:r>
              <a:rPr lang="en-GB" sz="2000" kern="0" dirty="0">
                <a:solidFill>
                  <a:srgbClr val="000000"/>
                </a:solidFill>
                <a:latin typeface="Arial"/>
                <a:ea typeface="MS PGothic" pitchFamily="34" charset="-128"/>
              </a:rPr>
              <a:t>UFS has a complex stack (Linux shown)</a:t>
            </a:r>
          </a:p>
          <a:p>
            <a:pPr marL="722313" lvl="1" fontAlgn="ctr">
              <a:spcBef>
                <a:spcPct val="25000"/>
              </a:spcBef>
              <a:buClr>
                <a:srgbClr val="128CAB"/>
              </a:buClr>
              <a:buSzPct val="125000"/>
              <a:defRPr/>
            </a:pPr>
            <a:r>
              <a:rPr lang="en-GB" kern="0" dirty="0">
                <a:solidFill>
                  <a:srgbClr val="000000"/>
                </a:solidFill>
                <a:latin typeface="Arial"/>
                <a:ea typeface="MS PGothic" pitchFamily="34" charset="-128"/>
              </a:rPr>
              <a:t>Bottleneck can be at different levels</a:t>
            </a:r>
          </a:p>
          <a:p>
            <a:pPr marL="722313" lvl="1" fontAlgn="ctr">
              <a:spcBef>
                <a:spcPct val="25000"/>
              </a:spcBef>
              <a:buClr>
                <a:srgbClr val="128CAB"/>
              </a:buClr>
              <a:buSzPct val="125000"/>
              <a:defRPr/>
            </a:pPr>
            <a:r>
              <a:rPr lang="en-GB" kern="0" dirty="0">
                <a:solidFill>
                  <a:srgbClr val="000000"/>
                </a:solidFill>
                <a:latin typeface="Arial"/>
                <a:ea typeface="MS PGothic" pitchFamily="34" charset="-128"/>
              </a:rPr>
              <a:t>Maintenance, e.g. GC, is an extra burden</a:t>
            </a:r>
          </a:p>
          <a:p>
            <a:pPr marL="722313" lvl="1" fontAlgn="ctr">
              <a:spcBef>
                <a:spcPct val="25000"/>
              </a:spcBef>
              <a:buClr>
                <a:srgbClr val="128CAB"/>
              </a:buClr>
              <a:buSzPct val="125000"/>
              <a:defRPr/>
            </a:pPr>
            <a:r>
              <a:rPr lang="en-GB" kern="0" dirty="0">
                <a:solidFill>
                  <a:srgbClr val="000000"/>
                </a:solidFill>
                <a:latin typeface="Arial"/>
                <a:ea typeface="MS PGothic" pitchFamily="34" charset="-128"/>
              </a:rPr>
              <a:t>Address abstractions make it impossible</a:t>
            </a:r>
            <a:br>
              <a:rPr lang="en-GB" kern="0" dirty="0">
                <a:solidFill>
                  <a:srgbClr val="000000"/>
                </a:solidFill>
                <a:latin typeface="Arial"/>
                <a:ea typeface="MS PGothic" pitchFamily="34" charset="-128"/>
              </a:rPr>
            </a:br>
            <a:r>
              <a:rPr lang="en-GB" kern="0" dirty="0">
                <a:solidFill>
                  <a:srgbClr val="000000"/>
                </a:solidFill>
                <a:latin typeface="Arial"/>
                <a:ea typeface="MS PGothic" pitchFamily="34" charset="-128"/>
              </a:rPr>
              <a:t>for OS to predict were data will end up</a:t>
            </a:r>
          </a:p>
          <a:p>
            <a:pPr marL="722313" lvl="1" fontAlgn="ctr">
              <a:spcBef>
                <a:spcPct val="25000"/>
              </a:spcBef>
              <a:buClr>
                <a:srgbClr val="128CAB"/>
              </a:buClr>
              <a:buSzPct val="125000"/>
              <a:defRPr/>
            </a:pPr>
            <a:endParaRPr lang="en-GB" sz="800" kern="0" dirty="0">
              <a:solidFill>
                <a:srgbClr val="000000"/>
              </a:solidFill>
              <a:latin typeface="Arial"/>
              <a:ea typeface="MS PGothic" pitchFamily="34" charset="-128"/>
            </a:endParaRPr>
          </a:p>
          <a:p>
            <a:pPr fontAlgn="ctr">
              <a:spcBef>
                <a:spcPct val="25000"/>
              </a:spcBef>
              <a:buClr>
                <a:srgbClr val="128CAB"/>
              </a:buClr>
              <a:buSzPct val="125000"/>
              <a:defRPr/>
            </a:pPr>
            <a:r>
              <a:rPr lang="en-GB" sz="2000" kern="0" dirty="0">
                <a:solidFill>
                  <a:srgbClr val="000000"/>
                </a:solidFill>
                <a:latin typeface="Arial"/>
                <a:ea typeface="MS PGothic" pitchFamily="34" charset="-128"/>
              </a:rPr>
              <a:t>To evaluate UFS we need a full-system</a:t>
            </a:r>
            <a:br>
              <a:rPr lang="en-GB" sz="2000" kern="0" dirty="0">
                <a:solidFill>
                  <a:srgbClr val="000000"/>
                </a:solidFill>
                <a:latin typeface="Arial"/>
                <a:ea typeface="MS PGothic" pitchFamily="34" charset="-128"/>
              </a:rPr>
            </a:br>
            <a:r>
              <a:rPr lang="en-GB" sz="2000" kern="0" dirty="0">
                <a:solidFill>
                  <a:srgbClr val="000000"/>
                </a:solidFill>
                <a:latin typeface="Arial"/>
                <a:ea typeface="MS PGothic" pitchFamily="34" charset="-128"/>
              </a:rPr>
              <a:t>model with real workloads</a:t>
            </a:r>
          </a:p>
          <a:p>
            <a:pPr marL="722313" lvl="1" fontAlgn="ctr">
              <a:spcBef>
                <a:spcPct val="25000"/>
              </a:spcBef>
              <a:buClr>
                <a:srgbClr val="128CAB"/>
              </a:buClr>
              <a:buSzPct val="125000"/>
              <a:defRPr/>
            </a:pPr>
            <a:r>
              <a:rPr lang="en-GB" kern="0" dirty="0">
                <a:solidFill>
                  <a:srgbClr val="000000"/>
                </a:solidFill>
                <a:latin typeface="Arial"/>
                <a:ea typeface="MS PGothic" pitchFamily="34" charset="-128"/>
              </a:rPr>
              <a:t>Full system up and running in gem5</a:t>
            </a:r>
          </a:p>
          <a:p>
            <a:pPr marL="722313" lvl="1" fontAlgn="ctr">
              <a:spcBef>
                <a:spcPct val="25000"/>
              </a:spcBef>
              <a:buClr>
                <a:srgbClr val="128CAB"/>
              </a:buClr>
              <a:buSzPct val="125000"/>
              <a:defRPr/>
            </a:pPr>
            <a:r>
              <a:rPr lang="en-GB" kern="0" dirty="0">
                <a:solidFill>
                  <a:srgbClr val="000000"/>
                </a:solidFill>
                <a:latin typeface="Arial"/>
                <a:ea typeface="MS PGothic" pitchFamily="34" charset="-128"/>
              </a:rPr>
              <a:t>Android setup with Linux kernel 3.4 rc3</a:t>
            </a:r>
          </a:p>
          <a:p>
            <a:pPr marL="722313" lvl="1" fontAlgn="ctr">
              <a:spcBef>
                <a:spcPct val="25000"/>
              </a:spcBef>
              <a:buClr>
                <a:srgbClr val="128CAB"/>
              </a:buClr>
              <a:buSzPct val="125000"/>
              <a:defRPr/>
            </a:pPr>
            <a:r>
              <a:rPr lang="en-GB" kern="0" dirty="0">
                <a:solidFill>
                  <a:srgbClr val="000000"/>
                </a:solidFill>
                <a:latin typeface="Arial"/>
                <a:ea typeface="MS PGothic" pitchFamily="34" charset="-128"/>
              </a:rPr>
              <a:t>Highly-configurable (behavioural) model</a:t>
            </a:r>
          </a:p>
          <a:p>
            <a:pPr marL="722313" lvl="1" fontAlgn="ctr">
              <a:spcBef>
                <a:spcPct val="25000"/>
              </a:spcBef>
              <a:buClr>
                <a:srgbClr val="128CAB"/>
              </a:buClr>
              <a:buSzPct val="125000"/>
              <a:defRPr/>
            </a:pPr>
            <a:r>
              <a:rPr lang="en-GB" kern="0" dirty="0">
                <a:solidFill>
                  <a:srgbClr val="000000"/>
                </a:solidFill>
                <a:latin typeface="Arial"/>
                <a:ea typeface="MS PGothic" pitchFamily="34" charset="-128"/>
              </a:rPr>
              <a:t>Measures activity of all the levels in the stack</a:t>
            </a:r>
          </a:p>
          <a:p>
            <a:pPr marL="722313" lvl="1" fontAlgn="ctr">
              <a:spcBef>
                <a:spcPct val="25000"/>
              </a:spcBef>
              <a:buClr>
                <a:srgbClr val="128CAB"/>
              </a:buClr>
              <a:buSzPct val="125000"/>
              <a:defRPr/>
            </a:pPr>
            <a:r>
              <a:rPr lang="en-GB" kern="0" dirty="0">
                <a:solidFill>
                  <a:srgbClr val="000000"/>
                </a:solidFill>
                <a:latin typeface="Arial"/>
                <a:ea typeface="MS PGothic" pitchFamily="34" charset="-128"/>
              </a:rPr>
              <a:t>Workloads</a:t>
            </a:r>
          </a:p>
          <a:p>
            <a:pPr marL="1179513" lvl="2" fontAlgn="ctr">
              <a:spcBef>
                <a:spcPct val="25000"/>
              </a:spcBef>
              <a:buClr>
                <a:srgbClr val="128CAB"/>
              </a:buClr>
              <a:buSzPct val="125000"/>
              <a:defRPr/>
            </a:pPr>
            <a:r>
              <a:rPr lang="en-GB" kern="0" dirty="0">
                <a:solidFill>
                  <a:srgbClr val="000000"/>
                </a:solidFill>
                <a:latin typeface="Arial"/>
                <a:ea typeface="MS PGothic" pitchFamily="34" charset="-128"/>
              </a:rPr>
              <a:t>Synthetic stress test and </a:t>
            </a:r>
            <a:br>
              <a:rPr lang="en-GB" kern="0" dirty="0">
                <a:solidFill>
                  <a:srgbClr val="000000"/>
                </a:solidFill>
                <a:latin typeface="Arial"/>
                <a:ea typeface="MS PGothic" pitchFamily="34" charset="-128"/>
              </a:rPr>
            </a:br>
            <a:r>
              <a:rPr lang="en-GB" kern="0" dirty="0">
                <a:solidFill>
                  <a:srgbClr val="000000"/>
                </a:solidFill>
                <a:latin typeface="Arial"/>
                <a:ea typeface="MS PGothic" pitchFamily="34" charset="-128"/>
              </a:rPr>
              <a:t>verification using </a:t>
            </a:r>
            <a:r>
              <a:rPr lang="en-GB" kern="0" dirty="0" err="1">
                <a:solidFill>
                  <a:srgbClr val="000000"/>
                </a:solidFill>
                <a:latin typeface="Arial"/>
                <a:ea typeface="MS PGothic" pitchFamily="34" charset="-128"/>
              </a:rPr>
              <a:t>Iozone</a:t>
            </a:r>
            <a:endParaRPr lang="en-GB" kern="0" dirty="0">
              <a:solidFill>
                <a:srgbClr val="000000"/>
              </a:solidFill>
              <a:latin typeface="Arial"/>
              <a:ea typeface="MS PGothic" pitchFamily="34" charset="-128"/>
            </a:endParaRPr>
          </a:p>
          <a:p>
            <a:pPr marL="1179513" lvl="2" fontAlgn="ctr">
              <a:spcBef>
                <a:spcPct val="25000"/>
              </a:spcBef>
              <a:buClr>
                <a:srgbClr val="128CAB"/>
              </a:buClr>
              <a:buSzPct val="125000"/>
              <a:defRPr/>
            </a:pPr>
            <a:r>
              <a:rPr lang="en-GB" kern="0" dirty="0">
                <a:solidFill>
                  <a:srgbClr val="000000"/>
                </a:solidFill>
                <a:latin typeface="Arial"/>
                <a:ea typeface="MS PGothic" pitchFamily="34" charset="-128"/>
              </a:rPr>
              <a:t>Real life tests using </a:t>
            </a:r>
            <a:r>
              <a:rPr lang="en-GB" kern="0" dirty="0" err="1">
                <a:solidFill>
                  <a:srgbClr val="000000"/>
                </a:solidFill>
                <a:latin typeface="Arial"/>
                <a:ea typeface="MS PGothic" pitchFamily="34" charset="-128"/>
              </a:rPr>
              <a:t>bbench</a:t>
            </a:r>
            <a:r>
              <a:rPr lang="en-GB" kern="0" dirty="0">
                <a:solidFill>
                  <a:srgbClr val="000000"/>
                </a:solidFill>
                <a:latin typeface="Arial"/>
                <a:ea typeface="MS PGothic" pitchFamily="34" charset="-128"/>
              </a:rPr>
              <a:t>, </a:t>
            </a:r>
            <a:br>
              <a:rPr lang="en-GB" kern="0" dirty="0">
                <a:solidFill>
                  <a:srgbClr val="000000"/>
                </a:solidFill>
                <a:latin typeface="Arial"/>
                <a:ea typeface="MS PGothic" pitchFamily="34" charset="-128"/>
              </a:rPr>
            </a:br>
            <a:r>
              <a:rPr lang="en-GB" kern="0" dirty="0" err="1">
                <a:solidFill>
                  <a:srgbClr val="000000"/>
                </a:solidFill>
                <a:latin typeface="Arial"/>
                <a:ea typeface="MS PGothic" pitchFamily="34" charset="-128"/>
              </a:rPr>
              <a:t>RLBench</a:t>
            </a:r>
            <a:r>
              <a:rPr lang="en-GB" kern="0" dirty="0">
                <a:solidFill>
                  <a:srgbClr val="000000"/>
                </a:solidFill>
                <a:latin typeface="Arial"/>
                <a:ea typeface="MS PGothic" pitchFamily="34" charset="-128"/>
              </a:rPr>
              <a:t>, </a:t>
            </a:r>
            <a:r>
              <a:rPr lang="en-GB" kern="0" dirty="0" err="1">
                <a:solidFill>
                  <a:srgbClr val="000000"/>
                </a:solidFill>
                <a:latin typeface="Arial"/>
                <a:ea typeface="MS PGothic" pitchFamily="34" charset="-128"/>
              </a:rPr>
              <a:t>AppLaunch</a:t>
            </a:r>
            <a:r>
              <a:rPr lang="en-GB" kern="0" dirty="0">
                <a:solidFill>
                  <a:srgbClr val="000000"/>
                </a:solidFill>
                <a:latin typeface="Arial"/>
                <a:ea typeface="MS PGothic" pitchFamily="34" charset="-128"/>
              </a:rPr>
              <a:t>, </a:t>
            </a:r>
            <a:r>
              <a:rPr lang="en-GB" kern="0" dirty="0" err="1">
                <a:solidFill>
                  <a:srgbClr val="000000"/>
                </a:solidFill>
                <a:latin typeface="Arial"/>
                <a:ea typeface="MS PGothic" pitchFamily="34" charset="-128"/>
              </a:rPr>
              <a:t>AppInstall</a:t>
            </a:r>
            <a:endParaRPr lang="en-GB" kern="0" dirty="0">
              <a:solidFill>
                <a:srgbClr val="000000"/>
              </a:solidFill>
              <a:latin typeface="Arial"/>
              <a:ea typeface="MS PGothic" pitchFamily="34" charset="-128"/>
            </a:endParaRPr>
          </a:p>
          <a:p>
            <a:endParaRPr lang="en-US" dirty="0"/>
          </a:p>
        </p:txBody>
      </p:sp>
      <p:pic>
        <p:nvPicPr>
          <p:cNvPr id="6" name="Content Placeholder 4" descr="NVMcontroller_systemoverview.eps"/>
          <p:cNvPicPr>
            <a:picLocks noChangeAspect="1"/>
          </p:cNvPicPr>
          <p:nvPr/>
        </p:nvPicPr>
        <p:blipFill>
          <a:blip r:embed="rId2"/>
          <a:stretch>
            <a:fillRect/>
          </a:stretch>
        </p:blipFill>
        <p:spPr bwMode="auto">
          <a:xfrm>
            <a:off x="5741123" y="1226576"/>
            <a:ext cx="3052994" cy="4855184"/>
          </a:xfrm>
          <a:prstGeom prst="rect">
            <a:avLst/>
          </a:prstGeom>
          <a:noFill/>
          <a:ln w="9525">
            <a:noFill/>
            <a:miter lim="800000"/>
            <a:headEnd/>
            <a:tailEnd/>
          </a:ln>
        </p:spPr>
      </p:pic>
    </p:spTree>
    <p:extLst>
      <p:ext uri="{BB962C8B-B14F-4D97-AF65-F5344CB8AC3E}">
        <p14:creationId xmlns="" xmlns:p14="http://schemas.microsoft.com/office/powerpoint/2010/main" val="7797515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Grafiek 2"/>
          <p:cNvGraphicFramePr>
            <a:graphicFrameLocks/>
          </p:cNvGraphicFramePr>
          <p:nvPr>
            <p:extLst>
              <p:ext uri="{D42A27DB-BD31-4B8C-83A1-F6EECF244321}">
                <p14:modId xmlns="" xmlns:p14="http://schemas.microsoft.com/office/powerpoint/2010/main" val="25010091"/>
              </p:ext>
            </p:extLst>
          </p:nvPr>
        </p:nvGraphicFramePr>
        <p:xfrm>
          <a:off x="161129" y="849600"/>
          <a:ext cx="4292288" cy="275113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GB" dirty="0" err="1" smtClean="0"/>
              <a:t>BBench</a:t>
            </a:r>
            <a:r>
              <a:rPr lang="en-GB" dirty="0" smtClean="0"/>
              <a:t> – UFS Impact</a:t>
            </a:r>
            <a:endParaRPr lang="en-GB" dirty="0"/>
          </a:p>
        </p:txBody>
      </p:sp>
      <p:graphicFrame>
        <p:nvGraphicFramePr>
          <p:cNvPr id="11" name="Grafiek 2"/>
          <p:cNvGraphicFramePr>
            <a:graphicFrameLocks noGrp="1"/>
          </p:cNvGraphicFramePr>
          <p:nvPr>
            <p:ph sz="half" idx="4294967295"/>
            <p:extLst>
              <p:ext uri="{D42A27DB-BD31-4B8C-83A1-F6EECF244321}">
                <p14:modId xmlns="" xmlns:p14="http://schemas.microsoft.com/office/powerpoint/2010/main" val="3426104943"/>
              </p:ext>
            </p:extLst>
          </p:nvPr>
        </p:nvGraphicFramePr>
        <p:xfrm>
          <a:off x="5060950" y="823913"/>
          <a:ext cx="4083050" cy="2835275"/>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1728500" y="1216210"/>
            <a:ext cx="2093843" cy="246221"/>
          </a:xfrm>
          <a:prstGeom prst="rect">
            <a:avLst/>
          </a:prstGeom>
          <a:noFill/>
        </p:spPr>
        <p:txBody>
          <a:bodyPr wrap="none" rtlCol="0">
            <a:spAutoFit/>
          </a:bodyPr>
          <a:lstStyle/>
          <a:p>
            <a:pPr algn="ctr" defTabSz="914400"/>
            <a:r>
              <a:rPr lang="en-GB" sz="1000" b="1" dirty="0" smtClean="0">
                <a:solidFill>
                  <a:srgbClr val="000000"/>
                </a:solidFill>
                <a:latin typeface="Arial" charset="0"/>
                <a:ea typeface="MS PGothic" pitchFamily="34" charset="-128"/>
                <a:cs typeface="+mn-cs"/>
              </a:rPr>
              <a:t>Reading the disk; peak 80 MB/s</a:t>
            </a:r>
            <a:endParaRPr lang="en-GB" sz="1000" b="1" dirty="0">
              <a:solidFill>
                <a:srgbClr val="000000"/>
              </a:solidFill>
              <a:latin typeface="Arial" charset="0"/>
              <a:ea typeface="MS PGothic" pitchFamily="34" charset="-128"/>
              <a:cs typeface="+mn-cs"/>
            </a:endParaRPr>
          </a:p>
        </p:txBody>
      </p:sp>
      <p:sp>
        <p:nvSpPr>
          <p:cNvPr id="8" name="TextBox 7"/>
          <p:cNvSpPr txBox="1"/>
          <p:nvPr/>
        </p:nvSpPr>
        <p:spPr>
          <a:xfrm>
            <a:off x="6044239" y="1184488"/>
            <a:ext cx="2257348" cy="246221"/>
          </a:xfrm>
          <a:prstGeom prst="rect">
            <a:avLst/>
          </a:prstGeom>
          <a:noFill/>
        </p:spPr>
        <p:txBody>
          <a:bodyPr wrap="none" rtlCol="0">
            <a:spAutoFit/>
          </a:bodyPr>
          <a:lstStyle/>
          <a:p>
            <a:pPr algn="ctr" defTabSz="914400"/>
            <a:r>
              <a:rPr lang="en-GB" sz="1000" b="1" dirty="0" smtClean="0">
                <a:solidFill>
                  <a:srgbClr val="000000"/>
                </a:solidFill>
                <a:latin typeface="Arial" charset="0"/>
                <a:ea typeface="MS PGothic" pitchFamily="34" charset="-128"/>
                <a:cs typeface="+mn-cs"/>
              </a:rPr>
              <a:t>Write transactions; peak 3.3 MB/s</a:t>
            </a:r>
            <a:endParaRPr lang="en-GB" sz="1000" b="1" dirty="0">
              <a:solidFill>
                <a:srgbClr val="000000"/>
              </a:solidFill>
              <a:latin typeface="Arial" charset="0"/>
              <a:ea typeface="MS PGothic" pitchFamily="34" charset="-128"/>
              <a:cs typeface="+mn-cs"/>
            </a:endParaRPr>
          </a:p>
        </p:txBody>
      </p:sp>
      <p:graphicFrame>
        <p:nvGraphicFramePr>
          <p:cNvPr id="7" name="Grafiek 2"/>
          <p:cNvGraphicFramePr>
            <a:graphicFrameLocks/>
          </p:cNvGraphicFramePr>
          <p:nvPr>
            <p:extLst>
              <p:ext uri="{D42A27DB-BD31-4B8C-83A1-F6EECF244321}">
                <p14:modId xmlns="" xmlns:p14="http://schemas.microsoft.com/office/powerpoint/2010/main" val="2209533638"/>
              </p:ext>
            </p:extLst>
          </p:nvPr>
        </p:nvGraphicFramePr>
        <p:xfrm>
          <a:off x="4659769" y="3811218"/>
          <a:ext cx="4259329" cy="2434601"/>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tangle 13"/>
          <p:cNvSpPr/>
          <p:nvPr/>
        </p:nvSpPr>
        <p:spPr bwMode="auto">
          <a:xfrm>
            <a:off x="1296276" y="2969172"/>
            <a:ext cx="3039241" cy="289035"/>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cs typeface="+mn-cs"/>
            </a:endParaRPr>
          </a:p>
        </p:txBody>
      </p:sp>
      <p:sp>
        <p:nvSpPr>
          <p:cNvPr id="15" name="Rectangle 14"/>
          <p:cNvSpPr/>
          <p:nvPr/>
        </p:nvSpPr>
        <p:spPr bwMode="auto">
          <a:xfrm>
            <a:off x="5701862" y="3042746"/>
            <a:ext cx="2105443" cy="261794"/>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cs typeface="+mn-cs"/>
            </a:endParaRPr>
          </a:p>
        </p:txBody>
      </p:sp>
      <p:sp>
        <p:nvSpPr>
          <p:cNvPr id="17" name="Rectangle 16"/>
          <p:cNvSpPr/>
          <p:nvPr/>
        </p:nvSpPr>
        <p:spPr bwMode="auto">
          <a:xfrm>
            <a:off x="5372538" y="5517931"/>
            <a:ext cx="3403600" cy="336331"/>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cs typeface="+mn-cs"/>
            </a:endParaRPr>
          </a:p>
        </p:txBody>
      </p:sp>
      <p:grpSp>
        <p:nvGrpSpPr>
          <p:cNvPr id="16" name="Group 15"/>
          <p:cNvGrpSpPr/>
          <p:nvPr/>
        </p:nvGrpSpPr>
        <p:grpSpPr>
          <a:xfrm>
            <a:off x="5580450" y="2855111"/>
            <a:ext cx="3271298" cy="3235544"/>
            <a:chOff x="5580450" y="2855111"/>
            <a:chExt cx="3271298" cy="3235544"/>
          </a:xfrm>
        </p:grpSpPr>
        <p:sp>
          <p:nvSpPr>
            <p:cNvPr id="6" name="Oval 5"/>
            <p:cNvSpPr/>
            <p:nvPr/>
          </p:nvSpPr>
          <p:spPr bwMode="auto">
            <a:xfrm>
              <a:off x="5580450" y="3752536"/>
              <a:ext cx="3271298" cy="2338119"/>
            </a:xfrm>
            <a:prstGeom prst="ellipse">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cs typeface="+mn-cs"/>
              </a:endParaRPr>
            </a:p>
          </p:txBody>
        </p:sp>
        <p:sp>
          <p:nvSpPr>
            <p:cNvPr id="10" name="Oval 9"/>
            <p:cNvSpPr/>
            <p:nvPr/>
          </p:nvSpPr>
          <p:spPr bwMode="auto">
            <a:xfrm>
              <a:off x="6985184" y="2855111"/>
              <a:ext cx="230915" cy="173194"/>
            </a:xfrm>
            <a:prstGeom prst="ellipse">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cs typeface="+mn-cs"/>
              </a:endParaRPr>
            </a:p>
          </p:txBody>
        </p:sp>
        <p:cxnSp>
          <p:nvCxnSpPr>
            <p:cNvPr id="4" name="Straight Connector 3"/>
            <p:cNvCxnSpPr>
              <a:endCxn id="6" idx="7"/>
            </p:cNvCxnSpPr>
            <p:nvPr/>
          </p:nvCxnSpPr>
          <p:spPr bwMode="auto">
            <a:xfrm>
              <a:off x="7235342" y="3002029"/>
              <a:ext cx="1137335" cy="1092917"/>
            </a:xfrm>
            <a:prstGeom prst="line">
              <a:avLst/>
            </a:prstGeom>
            <a:noFill/>
            <a:ln w="19050"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H="1">
              <a:off x="5693103" y="2969172"/>
              <a:ext cx="1261241" cy="1506483"/>
            </a:xfrm>
            <a:prstGeom prst="line">
              <a:avLst/>
            </a:prstGeom>
            <a:noFill/>
            <a:ln w="19050" cap="flat" cmpd="sng" algn="ctr">
              <a:solidFill>
                <a:schemeClr val="tx1"/>
              </a:solidFill>
              <a:prstDash val="solid"/>
              <a:round/>
              <a:headEnd type="none" w="med" len="med"/>
              <a:tailEnd type="none" w="med" len="med"/>
            </a:ln>
            <a:effectLst/>
          </p:spPr>
        </p:cxnSp>
      </p:grpSp>
      <p:sp>
        <p:nvSpPr>
          <p:cNvPr id="19" name="Rectangle 18"/>
          <p:cNvSpPr/>
          <p:nvPr/>
        </p:nvSpPr>
        <p:spPr bwMode="auto">
          <a:xfrm>
            <a:off x="227725" y="1273503"/>
            <a:ext cx="1068552" cy="207229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cs typeface="+mn-cs"/>
            </a:endParaRPr>
          </a:p>
        </p:txBody>
      </p:sp>
      <p:sp>
        <p:nvSpPr>
          <p:cNvPr id="20" name="Rectangle 19"/>
          <p:cNvSpPr/>
          <p:nvPr/>
        </p:nvSpPr>
        <p:spPr bwMode="auto">
          <a:xfrm>
            <a:off x="4706884" y="1268248"/>
            <a:ext cx="1068552" cy="236658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cs typeface="+mn-cs"/>
            </a:endParaRPr>
          </a:p>
        </p:txBody>
      </p:sp>
      <p:sp>
        <p:nvSpPr>
          <p:cNvPr id="21" name="Rectangle 20"/>
          <p:cNvSpPr/>
          <p:nvPr/>
        </p:nvSpPr>
        <p:spPr bwMode="auto">
          <a:xfrm>
            <a:off x="4276239" y="4109543"/>
            <a:ext cx="1068552" cy="1749973"/>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n-US" sz="1400" b="1" smtClean="0">
              <a:solidFill>
                <a:srgbClr val="000000"/>
              </a:solidFill>
              <a:latin typeface="Arial" charset="0"/>
              <a:ea typeface="MS PGothic" pitchFamily="34" charset="-128"/>
              <a:cs typeface="+mn-cs"/>
            </a:endParaRPr>
          </a:p>
        </p:txBody>
      </p:sp>
      <p:sp>
        <p:nvSpPr>
          <p:cNvPr id="22" name="Content Placeholder 21"/>
          <p:cNvSpPr>
            <a:spLocks noGrp="1"/>
          </p:cNvSpPr>
          <p:nvPr>
            <p:ph sz="half" idx="1"/>
          </p:nvPr>
        </p:nvSpPr>
        <p:spPr>
          <a:xfrm>
            <a:off x="204831" y="3680060"/>
            <a:ext cx="5017535" cy="2519108"/>
          </a:xfrm>
        </p:spPr>
        <p:txBody>
          <a:bodyPr/>
          <a:lstStyle/>
          <a:p>
            <a:pPr lvl="0">
              <a:defRPr/>
            </a:pPr>
            <a:r>
              <a:rPr lang="en-GB" sz="2000" dirty="0" smtClean="0"/>
              <a:t>Browser bench shows strong connection between instruction throughput and disk accesses, especially for cold run</a:t>
            </a:r>
          </a:p>
          <a:p>
            <a:pPr lvl="1">
              <a:defRPr/>
            </a:pPr>
            <a:r>
              <a:rPr lang="en-GB" sz="1800" dirty="0" smtClean="0"/>
              <a:t>Many small accesses (</a:t>
            </a:r>
            <a:r>
              <a:rPr lang="en-GB" sz="1800" dirty="0" err="1" smtClean="0"/>
              <a:t>SQLite</a:t>
            </a:r>
            <a:r>
              <a:rPr lang="en-GB" sz="1800" dirty="0" smtClean="0"/>
              <a:t>) which is detrimental for performance</a:t>
            </a:r>
            <a:endParaRPr lang="en-US" sz="2400" dirty="0" smtClean="0"/>
          </a:p>
          <a:p>
            <a:pPr lvl="1"/>
            <a:r>
              <a:rPr lang="en-US" sz="1800" dirty="0" smtClean="0"/>
              <a:t>Related to </a:t>
            </a:r>
            <a:r>
              <a:rPr lang="en-US" sz="1800" dirty="0" err="1" smtClean="0"/>
              <a:t>SQLite</a:t>
            </a:r>
            <a:r>
              <a:rPr lang="en-US" sz="1800" dirty="0" smtClean="0"/>
              <a:t> used for web cache</a:t>
            </a:r>
          </a:p>
          <a:p>
            <a:pPr lvl="4"/>
            <a:r>
              <a:rPr lang="en-US" sz="1800" dirty="0" smtClean="0"/>
              <a:t>All synchronous accesses</a:t>
            </a:r>
          </a:p>
        </p:txBody>
      </p:sp>
    </p:spTree>
    <p:extLst>
      <p:ext uri="{BB962C8B-B14F-4D97-AF65-F5344CB8AC3E}">
        <p14:creationId xmlns="" xmlns:p14="http://schemas.microsoft.com/office/powerpoint/2010/main" val="99537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 name="Picture 34" descr="Cortex Low-Power Leadership from ARM.jpg"/>
          <p:cNvPicPr>
            <a:picLocks noChangeAspect="1"/>
          </p:cNvPicPr>
          <p:nvPr/>
        </p:nvPicPr>
        <p:blipFill>
          <a:blip r:embed="rId3" cstate="print"/>
          <a:stretch>
            <a:fillRect/>
          </a:stretch>
        </p:blipFill>
        <p:spPr>
          <a:xfrm>
            <a:off x="6680610" y="908678"/>
            <a:ext cx="2031919" cy="941466"/>
          </a:xfrm>
          <a:prstGeom prst="rect">
            <a:avLst/>
          </a:prstGeom>
        </p:spPr>
      </p:pic>
      <p:sp>
        <p:nvSpPr>
          <p:cNvPr id="11268" name="Rectangle 3"/>
          <p:cNvSpPr>
            <a:spLocks noGrp="1" noChangeArrowheads="1"/>
          </p:cNvSpPr>
          <p:nvPr>
            <p:ph type="title"/>
          </p:nvPr>
        </p:nvSpPr>
        <p:spPr/>
        <p:txBody>
          <a:bodyPr/>
          <a:lstStyle/>
          <a:p>
            <a:pPr eaLnBrk="1" hangingPunct="1"/>
            <a:r>
              <a:rPr lang="en-GB" dirty="0" smtClean="0"/>
              <a:t>ARM Cortex Advanced Processors</a:t>
            </a:r>
          </a:p>
        </p:txBody>
      </p:sp>
      <p:sp>
        <p:nvSpPr>
          <p:cNvPr id="11269" name="Rectangle 4"/>
          <p:cNvSpPr>
            <a:spLocks noGrp="1" noChangeArrowheads="1"/>
          </p:cNvSpPr>
          <p:nvPr>
            <p:ph idx="1"/>
          </p:nvPr>
        </p:nvSpPr>
        <p:spPr>
          <a:xfrm>
            <a:off x="233363" y="906463"/>
            <a:ext cx="8824912" cy="5930900"/>
          </a:xfrm>
        </p:spPr>
        <p:txBody>
          <a:bodyPr/>
          <a:lstStyle/>
          <a:p>
            <a:pPr defTabSz="301625" eaLnBrk="1" hangingPunct="1">
              <a:tabLst>
                <a:tab pos="5195888" algn="l"/>
              </a:tabLst>
            </a:pPr>
            <a:endParaRPr lang="en-GB" sz="1400" dirty="0" smtClean="0"/>
          </a:p>
          <a:p>
            <a:pPr defTabSz="301625" eaLnBrk="1" hangingPunct="1">
              <a:tabLst>
                <a:tab pos="5195888" algn="l"/>
              </a:tabLst>
            </a:pPr>
            <a:r>
              <a:rPr lang="en-US" altLang="ja-JP" sz="2800" dirty="0" smtClean="0">
                <a:ea typeface="MS PGothic" pitchFamily="34" charset="-128"/>
              </a:rPr>
              <a:t>ARM Cortex-</a:t>
            </a:r>
            <a:r>
              <a:rPr lang="en-US" altLang="ja-JP" sz="2800" b="1" dirty="0" smtClean="0">
                <a:solidFill>
                  <a:srgbClr val="0070C0"/>
                </a:solidFill>
                <a:ea typeface="MS PGothic" pitchFamily="34" charset="-128"/>
              </a:rPr>
              <a:t>A</a:t>
            </a:r>
            <a:r>
              <a:rPr lang="en-US" altLang="ja-JP" sz="2800" dirty="0" smtClean="0">
                <a:ea typeface="MS PGothic" pitchFamily="34" charset="-128"/>
              </a:rPr>
              <a:t> family:</a:t>
            </a:r>
          </a:p>
          <a:p>
            <a:pPr marL="530225" lvl="1" defTabSz="301625" eaLnBrk="1" hangingPunct="1">
              <a:tabLst>
                <a:tab pos="5195888" algn="l"/>
              </a:tabLst>
            </a:pPr>
            <a:r>
              <a:rPr lang="en-US" altLang="ja-JP" dirty="0" smtClean="0">
                <a:ea typeface="MS PGothic" pitchFamily="34" charset="-128"/>
              </a:rPr>
              <a:t>Applications processors</a:t>
            </a:r>
          </a:p>
          <a:p>
            <a:pPr marL="530225" lvl="1" defTabSz="301625" eaLnBrk="1" hangingPunct="1">
              <a:tabLst>
                <a:tab pos="5195888" algn="l"/>
              </a:tabLst>
            </a:pPr>
            <a:r>
              <a:rPr lang="en-US" altLang="ja-JP" dirty="0" smtClean="0">
                <a:ea typeface="MS PGothic" pitchFamily="34" charset="-128"/>
              </a:rPr>
              <a:t>Targeted for OS’s, graphics, demanding tasks</a:t>
            </a:r>
          </a:p>
          <a:p>
            <a:pPr defTabSz="301625">
              <a:tabLst>
                <a:tab pos="5195888" algn="l"/>
              </a:tabLst>
            </a:pPr>
            <a:endParaRPr lang="en-US" altLang="ja-JP" sz="1600" dirty="0" smtClean="0">
              <a:ea typeface="MS PGothic" pitchFamily="34" charset="-128"/>
            </a:endParaRPr>
          </a:p>
          <a:p>
            <a:pPr defTabSz="301625" eaLnBrk="1" hangingPunct="1">
              <a:tabLst>
                <a:tab pos="5195888" algn="l"/>
              </a:tabLst>
            </a:pPr>
            <a:r>
              <a:rPr lang="en-US" altLang="ja-JP" sz="2800" dirty="0" smtClean="0">
                <a:ea typeface="MS PGothic" pitchFamily="34" charset="-128"/>
              </a:rPr>
              <a:t>ARM Cortex-</a:t>
            </a:r>
            <a:r>
              <a:rPr lang="en-US" altLang="ja-JP" sz="2800" b="1" dirty="0" smtClean="0">
                <a:solidFill>
                  <a:srgbClr val="0070C0"/>
                </a:solidFill>
                <a:ea typeface="MS PGothic" pitchFamily="34" charset="-128"/>
              </a:rPr>
              <a:t>R</a:t>
            </a:r>
            <a:r>
              <a:rPr lang="en-US" altLang="ja-JP" sz="2800" dirty="0" smtClean="0">
                <a:ea typeface="MS PGothic" pitchFamily="34" charset="-128"/>
              </a:rPr>
              <a:t> family:</a:t>
            </a:r>
          </a:p>
          <a:p>
            <a:pPr marL="530225" lvl="1" defTabSz="301625" eaLnBrk="1" hangingPunct="1">
              <a:tabLst>
                <a:tab pos="5195888" algn="l"/>
              </a:tabLst>
            </a:pPr>
            <a:r>
              <a:rPr lang="en-GB" dirty="0" smtClean="0"/>
              <a:t>Embedded processors </a:t>
            </a:r>
          </a:p>
          <a:p>
            <a:pPr marL="530225" lvl="1" defTabSz="301625" eaLnBrk="1" hangingPunct="1">
              <a:tabLst>
                <a:tab pos="5195888" algn="l"/>
              </a:tabLst>
            </a:pPr>
            <a:r>
              <a:rPr lang="en-GB" dirty="0" smtClean="0"/>
              <a:t>Real-time signal processing, control applications</a:t>
            </a:r>
            <a:endParaRPr lang="en-US" altLang="ja-JP" sz="1600" dirty="0" smtClean="0">
              <a:ea typeface="MS PGothic" pitchFamily="34" charset="-128"/>
            </a:endParaRPr>
          </a:p>
          <a:p>
            <a:pPr defTabSz="301625">
              <a:tabLst>
                <a:tab pos="5195888" algn="l"/>
              </a:tabLst>
            </a:pPr>
            <a:endParaRPr lang="en-US" altLang="ja-JP" sz="1600" dirty="0" smtClean="0">
              <a:ea typeface="MS PGothic" pitchFamily="34" charset="-128"/>
            </a:endParaRPr>
          </a:p>
          <a:p>
            <a:pPr defTabSz="301625" eaLnBrk="1" hangingPunct="1">
              <a:tabLst>
                <a:tab pos="5195888" algn="l"/>
              </a:tabLst>
            </a:pPr>
            <a:r>
              <a:rPr lang="en-US" altLang="ja-JP" sz="2800" dirty="0" smtClean="0">
                <a:ea typeface="MS PGothic" pitchFamily="34" charset="-128"/>
              </a:rPr>
              <a:t>ARM Cortex-</a:t>
            </a:r>
            <a:r>
              <a:rPr lang="en-US" altLang="ja-JP" sz="2800" b="1" dirty="0" smtClean="0">
                <a:solidFill>
                  <a:srgbClr val="0070C0"/>
                </a:solidFill>
                <a:ea typeface="MS PGothic" pitchFamily="34" charset="-128"/>
              </a:rPr>
              <a:t>M</a:t>
            </a:r>
            <a:r>
              <a:rPr lang="en-US" altLang="ja-JP" sz="2800" dirty="0" smtClean="0">
                <a:ea typeface="MS PGothic" pitchFamily="34" charset="-128"/>
              </a:rPr>
              <a:t> family:</a:t>
            </a:r>
          </a:p>
          <a:p>
            <a:pPr marL="530225" lvl="1" defTabSz="301625" eaLnBrk="1" hangingPunct="1">
              <a:tabLst>
                <a:tab pos="5195888" algn="l"/>
              </a:tabLst>
            </a:pPr>
            <a:r>
              <a:rPr lang="en-US" altLang="ja-JP" dirty="0" smtClean="0">
                <a:ea typeface="MS PGothic" pitchFamily="34" charset="-128"/>
              </a:rPr>
              <a:t>Microcontroller-oriented  processors</a:t>
            </a:r>
          </a:p>
          <a:p>
            <a:pPr marL="530225" lvl="1" defTabSz="301625" eaLnBrk="1" hangingPunct="1">
              <a:tabLst>
                <a:tab pos="5195888" algn="l"/>
              </a:tabLst>
            </a:pPr>
            <a:r>
              <a:rPr lang="en-US" altLang="ja-JP" dirty="0" smtClean="0">
                <a:ea typeface="MS PGothic" pitchFamily="34" charset="-128"/>
              </a:rPr>
              <a:t>MCU, ASSP, and </a:t>
            </a:r>
            <a:r>
              <a:rPr lang="en-US" altLang="ja-JP" dirty="0" err="1" smtClean="0">
                <a:ea typeface="MS PGothic" pitchFamily="34" charset="-128"/>
              </a:rPr>
              <a:t>SoC</a:t>
            </a:r>
            <a:r>
              <a:rPr lang="en-US" altLang="ja-JP" dirty="0" smtClean="0">
                <a:ea typeface="MS PGothic" pitchFamily="34" charset="-128"/>
              </a:rPr>
              <a:t> applications </a:t>
            </a:r>
            <a:endParaRPr lang="en-GB" dirty="0" smtClean="0">
              <a:ea typeface="MS PGothic" pitchFamily="34" charset="-128"/>
            </a:endParaRPr>
          </a:p>
        </p:txBody>
      </p:sp>
      <p:grpSp>
        <p:nvGrpSpPr>
          <p:cNvPr id="2" name="Group 54"/>
          <p:cNvGrpSpPr/>
          <p:nvPr/>
        </p:nvGrpSpPr>
        <p:grpSpPr>
          <a:xfrm>
            <a:off x="6372672" y="1895218"/>
            <a:ext cx="2283965" cy="4427597"/>
            <a:chOff x="5686872" y="1881771"/>
            <a:chExt cx="2283965" cy="4427597"/>
          </a:xfrm>
        </p:grpSpPr>
        <p:sp>
          <p:nvSpPr>
            <p:cNvPr id="11270" name="AutoShape 5"/>
            <p:cNvSpPr>
              <a:spLocks noChangeArrowheads="1"/>
            </p:cNvSpPr>
            <p:nvPr/>
          </p:nvSpPr>
          <p:spPr bwMode="auto">
            <a:xfrm>
              <a:off x="5686872" y="1984461"/>
              <a:ext cx="2036838" cy="4248000"/>
            </a:xfrm>
            <a:prstGeom prst="roundRect">
              <a:avLst>
                <a:gd name="adj" fmla="val 16667"/>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GB"/>
            </a:p>
          </p:txBody>
        </p:sp>
        <p:grpSp>
          <p:nvGrpSpPr>
            <p:cNvPr id="3" name="Group 68"/>
            <p:cNvGrpSpPr/>
            <p:nvPr/>
          </p:nvGrpSpPr>
          <p:grpSpPr>
            <a:xfrm>
              <a:off x="5881564" y="4370684"/>
              <a:ext cx="2089273" cy="1938684"/>
              <a:chOff x="5881564" y="4370684"/>
              <a:chExt cx="2089273" cy="1938684"/>
            </a:xfrm>
          </p:grpSpPr>
          <p:sp>
            <p:nvSpPr>
              <p:cNvPr id="46" name="Oval 45"/>
              <p:cNvSpPr/>
              <p:nvPr/>
            </p:nvSpPr>
            <p:spPr bwMode="auto">
              <a:xfrm>
                <a:off x="6292550" y="5669288"/>
                <a:ext cx="1463040" cy="640080"/>
              </a:xfrm>
              <a:prstGeom prst="ellipse">
                <a:avLst/>
              </a:prstGeom>
              <a:ln>
                <a:solidFill>
                  <a:schemeClr val="accent3"/>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rtl="0" fontAlgn="base">
                  <a:spcBef>
                    <a:spcPct val="0"/>
                  </a:spcBef>
                  <a:spcAft>
                    <a:spcPct val="0"/>
                  </a:spcAft>
                </a:pPr>
                <a:r>
                  <a:rPr lang="en-GB" sz="1800" b="1" kern="1200" dirty="0">
                    <a:solidFill>
                      <a:srgbClr val="000000"/>
                    </a:solidFill>
                    <a:latin typeface="Arial" pitchFamily="68" charset="0"/>
                    <a:ea typeface="MS PGothic" pitchFamily="34" charset="-128"/>
                    <a:cs typeface="MS PGothic" pitchFamily="34" charset="-128"/>
                  </a:rPr>
                  <a:t/>
                </a:r>
                <a:br>
                  <a:rPr lang="en-GB" sz="1800" b="1" kern="1200" dirty="0">
                    <a:solidFill>
                      <a:srgbClr val="000000"/>
                    </a:solidFill>
                    <a:latin typeface="Arial" pitchFamily="68" charset="0"/>
                    <a:ea typeface="MS PGothic" pitchFamily="34" charset="-128"/>
                    <a:cs typeface="MS PGothic" pitchFamily="34" charset="-128"/>
                  </a:rPr>
                </a:br>
                <a:r>
                  <a:rPr lang="en-GB" sz="600" b="1" kern="1200" dirty="0">
                    <a:solidFill>
                      <a:srgbClr val="000000"/>
                    </a:solidFill>
                    <a:latin typeface="Arial" pitchFamily="68" charset="0"/>
                    <a:ea typeface="MS PGothic" pitchFamily="34" charset="-128"/>
                    <a:cs typeface="MS PGothic" pitchFamily="34" charset="-128"/>
                  </a:rPr>
                  <a:t/>
                </a:r>
                <a:br>
                  <a:rPr lang="en-GB" sz="600" b="1" kern="1200" dirty="0">
                    <a:solidFill>
                      <a:srgbClr val="000000"/>
                    </a:solidFill>
                    <a:latin typeface="Arial" pitchFamily="68" charset="0"/>
                    <a:ea typeface="MS PGothic" pitchFamily="34" charset="-128"/>
                    <a:cs typeface="MS PGothic" pitchFamily="34" charset="-128"/>
                  </a:rPr>
                </a:br>
                <a:r>
                  <a:rPr lang="en-GB" sz="1000" b="1" kern="1200" dirty="0" smtClean="0">
                    <a:solidFill>
                      <a:srgbClr val="000000"/>
                    </a:solidFill>
                    <a:latin typeface="Arial" pitchFamily="68" charset="0"/>
                    <a:ea typeface="MS PGothic" pitchFamily="34" charset="-128"/>
                    <a:cs typeface="MS PGothic" pitchFamily="34" charset="-128"/>
                  </a:rPr>
                  <a:t>12k </a:t>
                </a:r>
                <a:r>
                  <a:rPr lang="en-GB" sz="1000" b="1" kern="1200" dirty="0">
                    <a:solidFill>
                      <a:srgbClr val="000000"/>
                    </a:solidFill>
                    <a:latin typeface="Arial" pitchFamily="68" charset="0"/>
                    <a:ea typeface="MS PGothic" pitchFamily="34" charset="-128"/>
                    <a:cs typeface="MS PGothic" pitchFamily="34" charset="-128"/>
                  </a:rPr>
                  <a:t>gates...</a:t>
                </a:r>
                <a:endParaRPr lang="en-GB" sz="1100" b="1" kern="1200" dirty="0">
                  <a:solidFill>
                    <a:srgbClr val="000000"/>
                  </a:solidFill>
                  <a:latin typeface="Arial" pitchFamily="68" charset="0"/>
                  <a:ea typeface="MS PGothic" pitchFamily="34" charset="-128"/>
                  <a:cs typeface="MS PGothic" pitchFamily="34" charset="-128"/>
                </a:endParaRPr>
              </a:p>
            </p:txBody>
          </p:sp>
          <p:sp>
            <p:nvSpPr>
              <p:cNvPr id="93" name="TextBox 92"/>
              <p:cNvSpPr txBox="1"/>
              <p:nvPr/>
            </p:nvSpPr>
            <p:spPr bwMode="auto">
              <a:xfrm>
                <a:off x="6535614" y="4370684"/>
                <a:ext cx="1285875" cy="307975"/>
              </a:xfrm>
              <a:prstGeom prst="rect">
                <a:avLst/>
              </a:prstGeom>
              <a:noFill/>
            </p:spPr>
            <p:txBody>
              <a:bodyPr>
                <a:spAutoFit/>
              </a:bodyPr>
              <a:lstStyle/>
              <a:p>
                <a:pPr algn="l" fontAlgn="auto">
                  <a:spcBef>
                    <a:spcPts val="0"/>
                  </a:spcBef>
                  <a:spcAft>
                    <a:spcPts val="0"/>
                  </a:spcAft>
                  <a:buSzTx/>
                  <a:buFontTx/>
                  <a:buNone/>
                  <a:defRPr/>
                </a:pPr>
                <a:r>
                  <a:rPr lang="en-GB" sz="1400" b="1" kern="0" dirty="0">
                    <a:solidFill>
                      <a:sysClr val="windowText" lastClr="000000"/>
                    </a:solidFill>
                    <a:latin typeface="Arial"/>
                  </a:rPr>
                  <a:t>Cortex-M4</a:t>
                </a:r>
              </a:p>
            </p:txBody>
          </p:sp>
          <p:sp>
            <p:nvSpPr>
              <p:cNvPr id="94" name="Rounded Rectangle 93"/>
              <p:cNvSpPr/>
              <p:nvPr/>
            </p:nvSpPr>
            <p:spPr bwMode="auto">
              <a:xfrm>
                <a:off x="6389564" y="4417445"/>
                <a:ext cx="214216" cy="214452"/>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96" name="TextBox 95"/>
              <p:cNvSpPr txBox="1"/>
              <p:nvPr/>
            </p:nvSpPr>
            <p:spPr bwMode="auto">
              <a:xfrm>
                <a:off x="6407027" y="4635796"/>
                <a:ext cx="1287462" cy="307975"/>
              </a:xfrm>
              <a:prstGeom prst="rect">
                <a:avLst/>
              </a:prstGeom>
              <a:noFill/>
            </p:spPr>
            <p:txBody>
              <a:bodyPr>
                <a:spAutoFit/>
              </a:bodyPr>
              <a:lstStyle/>
              <a:p>
                <a:pPr algn="l" fontAlgn="auto">
                  <a:spcBef>
                    <a:spcPts val="0"/>
                  </a:spcBef>
                  <a:spcAft>
                    <a:spcPts val="0"/>
                  </a:spcAft>
                  <a:buSzTx/>
                  <a:buFontTx/>
                  <a:buNone/>
                  <a:defRPr/>
                </a:pPr>
                <a:r>
                  <a:rPr lang="en-GB" sz="1400" b="1" kern="0" dirty="0">
                    <a:solidFill>
                      <a:sysClr val="windowText" lastClr="000000"/>
                    </a:solidFill>
                    <a:latin typeface="Arial"/>
                  </a:rPr>
                  <a:t>SC300</a:t>
                </a:r>
              </a:p>
            </p:txBody>
          </p:sp>
          <p:sp>
            <p:nvSpPr>
              <p:cNvPr id="97" name="Rounded Rectangle 96"/>
              <p:cNvSpPr/>
              <p:nvPr/>
            </p:nvSpPr>
            <p:spPr bwMode="auto">
              <a:xfrm>
                <a:off x="6260977" y="4682557"/>
                <a:ext cx="214454" cy="214452"/>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99" name="TextBox 98"/>
              <p:cNvSpPr txBox="1"/>
              <p:nvPr/>
            </p:nvSpPr>
            <p:spPr bwMode="auto">
              <a:xfrm>
                <a:off x="6276852" y="4902496"/>
                <a:ext cx="1285875" cy="307975"/>
              </a:xfrm>
              <a:prstGeom prst="rect">
                <a:avLst/>
              </a:prstGeom>
              <a:noFill/>
            </p:spPr>
            <p:txBody>
              <a:bodyPr>
                <a:spAutoFit/>
              </a:bodyPr>
              <a:lstStyle/>
              <a:p>
                <a:pPr algn="l" fontAlgn="auto">
                  <a:spcBef>
                    <a:spcPts val="0"/>
                  </a:spcBef>
                  <a:spcAft>
                    <a:spcPts val="0"/>
                  </a:spcAft>
                  <a:buSzTx/>
                  <a:buFontTx/>
                  <a:buNone/>
                  <a:defRPr/>
                </a:pPr>
                <a:r>
                  <a:rPr lang="en-GB" sz="1400" b="1" kern="0" dirty="0">
                    <a:solidFill>
                      <a:sysClr val="windowText" lastClr="000000"/>
                    </a:solidFill>
                    <a:latin typeface="Arial"/>
                  </a:rPr>
                  <a:t>Cortex-M3</a:t>
                </a:r>
              </a:p>
            </p:txBody>
          </p:sp>
          <p:sp>
            <p:nvSpPr>
              <p:cNvPr id="100" name="Rounded Rectangle 99"/>
              <p:cNvSpPr/>
              <p:nvPr/>
            </p:nvSpPr>
            <p:spPr bwMode="auto">
              <a:xfrm>
                <a:off x="6133977" y="4949257"/>
                <a:ext cx="214284" cy="214452"/>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102" name="TextBox 101"/>
              <p:cNvSpPr txBox="1"/>
              <p:nvPr/>
            </p:nvSpPr>
            <p:spPr bwMode="auto">
              <a:xfrm>
                <a:off x="6154614" y="5167609"/>
                <a:ext cx="1287463" cy="307975"/>
              </a:xfrm>
              <a:prstGeom prst="rect">
                <a:avLst/>
              </a:prstGeom>
              <a:noFill/>
            </p:spPr>
            <p:txBody>
              <a:bodyPr>
                <a:spAutoFit/>
              </a:bodyPr>
              <a:lstStyle/>
              <a:p>
                <a:pPr algn="l" fontAlgn="auto">
                  <a:spcBef>
                    <a:spcPts val="0"/>
                  </a:spcBef>
                  <a:spcAft>
                    <a:spcPts val="0"/>
                  </a:spcAft>
                  <a:buSzTx/>
                  <a:buFontTx/>
                  <a:buNone/>
                  <a:defRPr/>
                </a:pPr>
                <a:r>
                  <a:rPr lang="en-GB" sz="1400" b="1" kern="0" dirty="0">
                    <a:solidFill>
                      <a:sysClr val="windowText" lastClr="000000"/>
                    </a:solidFill>
                    <a:latin typeface="Arial"/>
                  </a:rPr>
                  <a:t>Cortex-M1</a:t>
                </a:r>
              </a:p>
            </p:txBody>
          </p:sp>
          <p:sp>
            <p:nvSpPr>
              <p:cNvPr id="103" name="Rounded Rectangle 102"/>
              <p:cNvSpPr/>
              <p:nvPr/>
            </p:nvSpPr>
            <p:spPr bwMode="auto">
              <a:xfrm>
                <a:off x="6008564" y="5214370"/>
                <a:ext cx="214454" cy="214452"/>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113" name="TextBox 112"/>
              <p:cNvSpPr txBox="1"/>
              <p:nvPr/>
            </p:nvSpPr>
            <p:spPr bwMode="auto">
              <a:xfrm>
                <a:off x="6684961" y="5821370"/>
                <a:ext cx="1285876" cy="307975"/>
              </a:xfrm>
              <a:prstGeom prst="rect">
                <a:avLst/>
              </a:prstGeom>
              <a:noFill/>
            </p:spPr>
            <p:txBody>
              <a:bodyPr>
                <a:spAutoFit/>
              </a:bodyPr>
              <a:lstStyle/>
              <a:p>
                <a:pPr algn="l" fontAlgn="auto">
                  <a:spcBef>
                    <a:spcPts val="0"/>
                  </a:spcBef>
                  <a:spcAft>
                    <a:spcPts val="0"/>
                  </a:spcAft>
                  <a:buSzTx/>
                  <a:buFontTx/>
                  <a:buNone/>
                  <a:defRPr/>
                </a:pPr>
                <a:r>
                  <a:rPr lang="en-GB" sz="1400" b="1" kern="0" dirty="0">
                    <a:solidFill>
                      <a:sysClr val="windowText" lastClr="000000"/>
                    </a:solidFill>
                    <a:latin typeface="Arial"/>
                  </a:rPr>
                  <a:t>Cortex-M0</a:t>
                </a:r>
              </a:p>
            </p:txBody>
          </p:sp>
          <p:sp>
            <p:nvSpPr>
              <p:cNvPr id="114" name="Rounded Rectangle 113"/>
              <p:cNvSpPr/>
              <p:nvPr/>
            </p:nvSpPr>
            <p:spPr bwMode="auto">
              <a:xfrm>
                <a:off x="6542085" y="5868108"/>
                <a:ext cx="214284" cy="214375"/>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116" name="Rounded Rectangle 115"/>
              <p:cNvSpPr/>
              <p:nvPr/>
            </p:nvSpPr>
            <p:spPr bwMode="auto">
              <a:xfrm>
                <a:off x="5881564" y="5477171"/>
                <a:ext cx="214211" cy="215081"/>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117" name="TextBox 116"/>
              <p:cNvSpPr txBox="1"/>
              <p:nvPr/>
            </p:nvSpPr>
            <p:spPr bwMode="auto">
              <a:xfrm>
                <a:off x="6045077" y="5489871"/>
                <a:ext cx="1428750" cy="247650"/>
              </a:xfrm>
              <a:prstGeom prst="rect">
                <a:avLst/>
              </a:prstGeom>
              <a:noFill/>
            </p:spPr>
            <p:txBody>
              <a:bodyPr>
                <a:spAutoFit/>
              </a:bodyPr>
              <a:lstStyle/>
              <a:p>
                <a:pPr algn="l" fontAlgn="auto">
                  <a:lnSpc>
                    <a:spcPct val="70000"/>
                  </a:lnSpc>
                  <a:spcBef>
                    <a:spcPts val="0"/>
                  </a:spcBef>
                  <a:spcAft>
                    <a:spcPts val="0"/>
                  </a:spcAft>
                  <a:buSzTx/>
                  <a:buFontTx/>
                  <a:buNone/>
                  <a:defRPr/>
                </a:pPr>
                <a:r>
                  <a:rPr lang="en-GB" sz="1400" b="1" kern="0" dirty="0">
                    <a:solidFill>
                      <a:sysClr val="windowText" lastClr="000000"/>
                    </a:solidFill>
                    <a:latin typeface="Arial"/>
                  </a:rPr>
                  <a:t>SC000</a:t>
                </a:r>
                <a:endParaRPr lang="en-GB" sz="800" b="1" kern="0" dirty="0">
                  <a:solidFill>
                    <a:sysClr val="windowText" lastClr="000000"/>
                  </a:solidFill>
                  <a:latin typeface="Arial"/>
                </a:endParaRPr>
              </a:p>
            </p:txBody>
          </p:sp>
        </p:grpSp>
        <p:grpSp>
          <p:nvGrpSpPr>
            <p:cNvPr id="4" name="Group 66"/>
            <p:cNvGrpSpPr/>
            <p:nvPr/>
          </p:nvGrpSpPr>
          <p:grpSpPr>
            <a:xfrm>
              <a:off x="5841877" y="1881771"/>
              <a:ext cx="2044551" cy="1642454"/>
              <a:chOff x="5841877" y="1881771"/>
              <a:chExt cx="2044551" cy="1642454"/>
            </a:xfrm>
          </p:grpSpPr>
          <p:sp>
            <p:nvSpPr>
              <p:cNvPr id="38" name="Oval 37"/>
              <p:cNvSpPr/>
              <p:nvPr/>
            </p:nvSpPr>
            <p:spPr bwMode="auto">
              <a:xfrm>
                <a:off x="6292841" y="1881771"/>
                <a:ext cx="1463040" cy="640080"/>
              </a:xfrm>
              <a:prstGeom prst="ellipse">
                <a:avLst/>
              </a:prstGeom>
              <a:ln>
                <a:solidFill>
                  <a:schemeClr val="accent3"/>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none" lIns="91440" tIns="45720" rIns="91440" bIns="45720" numCol="1" rtlCol="0" anchor="ctr" anchorCtr="0" compatLnSpc="1">
                <a:prstTxWarp prst="textNoShape">
                  <a:avLst/>
                </a:prstTxWarp>
              </a:bodyPr>
              <a:lstStyle/>
              <a:p>
                <a:pPr algn="ctr" rtl="0" fontAlgn="base">
                  <a:spcBef>
                    <a:spcPct val="0"/>
                  </a:spcBef>
                  <a:spcAft>
                    <a:spcPct val="0"/>
                  </a:spcAft>
                </a:pPr>
                <a:r>
                  <a:rPr lang="en-GB" sz="700" b="1" kern="1200" dirty="0">
                    <a:solidFill>
                      <a:srgbClr val="000000"/>
                    </a:solidFill>
                    <a:latin typeface="Arial" pitchFamily="68" charset="0"/>
                    <a:ea typeface="MS PGothic" pitchFamily="34" charset="-128"/>
                    <a:cs typeface="MS PGothic" pitchFamily="34" charset="-128"/>
                  </a:rPr>
                  <a:t/>
                </a:r>
                <a:br>
                  <a:rPr lang="en-GB" sz="700" b="1" kern="1200" dirty="0">
                    <a:solidFill>
                      <a:srgbClr val="000000"/>
                    </a:solidFill>
                    <a:latin typeface="Arial" pitchFamily="68" charset="0"/>
                    <a:ea typeface="MS PGothic" pitchFamily="34" charset="-128"/>
                    <a:cs typeface="MS PGothic" pitchFamily="34" charset="-128"/>
                  </a:rPr>
                </a:br>
                <a:r>
                  <a:rPr lang="en-GB" sz="700" b="1" kern="1200" dirty="0">
                    <a:solidFill>
                      <a:srgbClr val="000000"/>
                    </a:solidFill>
                    <a:latin typeface="Arial" pitchFamily="68" charset="0"/>
                    <a:ea typeface="MS PGothic" pitchFamily="34" charset="-128"/>
                    <a:cs typeface="MS PGothic" pitchFamily="34" charset="-128"/>
                  </a:rPr>
                  <a:t/>
                </a:r>
                <a:br>
                  <a:rPr lang="en-GB" sz="700" b="1" kern="1200" dirty="0">
                    <a:solidFill>
                      <a:srgbClr val="000000"/>
                    </a:solidFill>
                    <a:latin typeface="Arial" pitchFamily="68" charset="0"/>
                    <a:ea typeface="MS PGothic" pitchFamily="34" charset="-128"/>
                    <a:cs typeface="MS PGothic" pitchFamily="34" charset="-128"/>
                  </a:rPr>
                </a:br>
                <a:r>
                  <a:rPr lang="en-GB" sz="1100" b="1" kern="1200" dirty="0">
                    <a:solidFill>
                      <a:srgbClr val="000000"/>
                    </a:solidFill>
                    <a:latin typeface="Arial" pitchFamily="68" charset="0"/>
                    <a:ea typeface="MS PGothic" pitchFamily="34" charset="-128"/>
                    <a:cs typeface="MS PGothic" pitchFamily="34" charset="-128"/>
                  </a:rPr>
                  <a:t/>
                </a:r>
                <a:br>
                  <a:rPr lang="en-GB" sz="1100" b="1" kern="1200" dirty="0">
                    <a:solidFill>
                      <a:srgbClr val="000000"/>
                    </a:solidFill>
                    <a:latin typeface="Arial" pitchFamily="68" charset="0"/>
                    <a:ea typeface="MS PGothic" pitchFamily="34" charset="-128"/>
                    <a:cs typeface="MS PGothic" pitchFamily="34" charset="-128"/>
                  </a:rPr>
                </a:br>
                <a:r>
                  <a:rPr lang="en-GB" sz="1000" b="1" kern="1200" dirty="0" smtClean="0">
                    <a:solidFill>
                      <a:srgbClr val="000000"/>
                    </a:solidFill>
                    <a:latin typeface="Arial" pitchFamily="68" charset="0"/>
                    <a:ea typeface="MS PGothic" pitchFamily="34" charset="-128"/>
                    <a:cs typeface="MS PGothic" pitchFamily="34" charset="-128"/>
                  </a:rPr>
                  <a:t>...</a:t>
                </a:r>
                <a:r>
                  <a:rPr lang="en-GB" sz="1000" b="1" dirty="0" smtClean="0">
                    <a:solidFill>
                      <a:srgbClr val="000000"/>
                    </a:solidFill>
                    <a:latin typeface="Arial" pitchFamily="68" charset="0"/>
                    <a:ea typeface="MS PGothic" pitchFamily="34" charset="-128"/>
                    <a:cs typeface="MS PGothic" pitchFamily="34" charset="-128"/>
                  </a:rPr>
                  <a:t>2.5</a:t>
                </a:r>
                <a:r>
                  <a:rPr lang="en-GB" sz="1000" b="1" kern="1200" dirty="0" smtClean="0">
                    <a:solidFill>
                      <a:srgbClr val="000000"/>
                    </a:solidFill>
                    <a:latin typeface="Arial" pitchFamily="68" charset="0"/>
                    <a:ea typeface="MS PGothic" pitchFamily="34" charset="-128"/>
                    <a:cs typeface="MS PGothic" pitchFamily="34" charset="-128"/>
                  </a:rPr>
                  <a:t>GHz</a:t>
                </a:r>
                <a:endParaRPr lang="en-GB" sz="1100" b="1" kern="1200" dirty="0">
                  <a:solidFill>
                    <a:srgbClr val="000000"/>
                  </a:solidFill>
                  <a:latin typeface="Arial" pitchFamily="68" charset="0"/>
                  <a:ea typeface="MS PGothic" pitchFamily="34" charset="-128"/>
                  <a:cs typeface="MS PGothic" pitchFamily="34" charset="-128"/>
                </a:endParaRPr>
              </a:p>
            </p:txBody>
          </p:sp>
          <p:sp>
            <p:nvSpPr>
              <p:cNvPr id="73" name="Arc 72"/>
              <p:cNvSpPr/>
              <p:nvPr/>
            </p:nvSpPr>
            <p:spPr bwMode="auto">
              <a:xfrm>
                <a:off x="5841877" y="2598712"/>
                <a:ext cx="1576387" cy="925513"/>
              </a:xfrm>
              <a:prstGeom prst="arc">
                <a:avLst>
                  <a:gd name="adj1" fmla="val 9574341"/>
                  <a:gd name="adj2" fmla="val 13430678"/>
                </a:avLst>
              </a:prstGeom>
              <a:noFill/>
              <a:ln w="6350" cap="flat" cmpd="sng" algn="ctr">
                <a:solidFill>
                  <a:srgbClr val="FFFFFF">
                    <a:lumMod val="50000"/>
                  </a:srgbClr>
                </a:solidFill>
                <a:prstDash val="dash"/>
                <a:round/>
                <a:headEnd type="arrow" w="med" len="med"/>
                <a:tailEnd type="arrow" w="med" len="med"/>
              </a:ln>
              <a:effectLst/>
            </p:spPr>
            <p:txBody>
              <a:bodyPr wrap="none" anchor="ctr"/>
              <a:lstStyle/>
              <a:p>
                <a:pPr algn="l">
                  <a:spcBef>
                    <a:spcPct val="0"/>
                  </a:spcBef>
                  <a:buSzTx/>
                  <a:buFontTx/>
                  <a:buNone/>
                  <a:defRPr/>
                </a:pPr>
                <a:endParaRPr lang="en-GB" sz="1400" b="1" kern="0">
                  <a:solidFill>
                    <a:srgbClr val="000000"/>
                  </a:solidFill>
                  <a:ea typeface="MS PGothic" pitchFamily="34" charset="-128"/>
                </a:endParaRPr>
              </a:p>
            </p:txBody>
          </p:sp>
          <p:sp>
            <p:nvSpPr>
              <p:cNvPr id="75" name="TextBox 74"/>
              <p:cNvSpPr txBox="1"/>
              <p:nvPr/>
            </p:nvSpPr>
            <p:spPr bwMode="auto">
              <a:xfrm>
                <a:off x="6154614" y="3140050"/>
                <a:ext cx="1287463" cy="306387"/>
              </a:xfrm>
              <a:prstGeom prst="rect">
                <a:avLst/>
              </a:prstGeom>
              <a:noFill/>
            </p:spPr>
            <p:txBody>
              <a:bodyPr>
                <a:spAutoFit/>
              </a:bodyPr>
              <a:lstStyle/>
              <a:p>
                <a:pPr algn="l" fontAlgn="auto">
                  <a:spcBef>
                    <a:spcPts val="0"/>
                  </a:spcBef>
                  <a:spcAft>
                    <a:spcPts val="0"/>
                  </a:spcAft>
                  <a:buSzTx/>
                  <a:buFontTx/>
                  <a:buNone/>
                  <a:defRPr/>
                </a:pPr>
                <a:r>
                  <a:rPr lang="en-GB" sz="1400" b="1" kern="0" dirty="0">
                    <a:solidFill>
                      <a:sysClr val="windowText" lastClr="000000"/>
                    </a:solidFill>
                    <a:latin typeface="Arial"/>
                  </a:rPr>
                  <a:t>Cortex-A5</a:t>
                </a:r>
              </a:p>
            </p:txBody>
          </p:sp>
          <p:cxnSp>
            <p:nvCxnSpPr>
              <p:cNvPr id="76" name="Straight Arrow Connector 260"/>
              <p:cNvCxnSpPr>
                <a:cxnSpLocks noChangeShapeType="1"/>
              </p:cNvCxnSpPr>
              <p:nvPr/>
            </p:nvCxnSpPr>
            <p:spPr bwMode="auto">
              <a:xfrm rot="5400000" flipH="1" flipV="1">
                <a:off x="6008917" y="3195513"/>
                <a:ext cx="213748" cy="1589"/>
              </a:xfrm>
              <a:prstGeom prst="straightConnector1">
                <a:avLst/>
              </a:prstGeom>
              <a:noFill/>
              <a:ln w="19050" algn="ctr">
                <a:solidFill>
                  <a:srgbClr val="000000"/>
                </a:solidFill>
                <a:round/>
                <a:headEnd/>
                <a:tailEnd type="stealth" w="med" len="med"/>
              </a:ln>
            </p:spPr>
          </p:cxnSp>
          <p:sp>
            <p:nvSpPr>
              <p:cNvPr id="77" name="Rounded Rectangle 76"/>
              <p:cNvSpPr/>
              <p:nvPr/>
            </p:nvSpPr>
            <p:spPr bwMode="auto">
              <a:xfrm>
                <a:off x="6008564" y="3186080"/>
                <a:ext cx="214454" cy="213748"/>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78" name="TextBox 77"/>
              <p:cNvSpPr txBox="1"/>
              <p:nvPr/>
            </p:nvSpPr>
            <p:spPr bwMode="auto">
              <a:xfrm>
                <a:off x="6094289" y="3022575"/>
                <a:ext cx="428625" cy="214312"/>
              </a:xfrm>
              <a:prstGeom prst="rect">
                <a:avLst/>
              </a:prstGeom>
              <a:noFill/>
            </p:spPr>
            <p:txBody>
              <a:bodyPr>
                <a:spAutoFit/>
              </a:bodyPr>
              <a:lstStyle/>
              <a:p>
                <a:pPr algn="l" fontAlgn="auto">
                  <a:spcBef>
                    <a:spcPts val="0"/>
                  </a:spcBef>
                  <a:spcAft>
                    <a:spcPts val="0"/>
                  </a:spcAft>
                  <a:buSzTx/>
                  <a:buFontTx/>
                  <a:buNone/>
                  <a:defRPr/>
                </a:pPr>
                <a:r>
                  <a:rPr lang="en-GB" sz="800" b="1" kern="0" dirty="0">
                    <a:solidFill>
                      <a:sysClr val="windowText" lastClr="000000"/>
                    </a:solidFill>
                    <a:latin typeface="Arial"/>
                  </a:rPr>
                  <a:t>x1-4</a:t>
                </a:r>
              </a:p>
            </p:txBody>
          </p:sp>
          <p:sp>
            <p:nvSpPr>
              <p:cNvPr id="87" name="TextBox 86"/>
              <p:cNvSpPr txBox="1"/>
              <p:nvPr/>
            </p:nvSpPr>
            <p:spPr bwMode="auto">
              <a:xfrm>
                <a:off x="6287964" y="2784450"/>
                <a:ext cx="1285875" cy="307975"/>
              </a:xfrm>
              <a:prstGeom prst="rect">
                <a:avLst/>
              </a:prstGeom>
              <a:noFill/>
            </p:spPr>
            <p:txBody>
              <a:bodyPr>
                <a:spAutoFit/>
              </a:bodyPr>
              <a:lstStyle/>
              <a:p>
                <a:pPr algn="l" fontAlgn="auto">
                  <a:spcBef>
                    <a:spcPts val="0"/>
                  </a:spcBef>
                  <a:spcAft>
                    <a:spcPts val="0"/>
                  </a:spcAft>
                  <a:buSzTx/>
                  <a:buFontTx/>
                  <a:buNone/>
                  <a:defRPr/>
                </a:pPr>
                <a:r>
                  <a:rPr lang="en-GB" sz="1400" b="1" kern="0" dirty="0">
                    <a:solidFill>
                      <a:sysClr val="windowText" lastClr="000000"/>
                    </a:solidFill>
                    <a:latin typeface="Arial"/>
                  </a:rPr>
                  <a:t>Cortex-A8</a:t>
                </a:r>
              </a:p>
            </p:txBody>
          </p:sp>
          <p:sp>
            <p:nvSpPr>
              <p:cNvPr id="88" name="Rounded Rectangle 87"/>
              <p:cNvSpPr/>
              <p:nvPr/>
            </p:nvSpPr>
            <p:spPr bwMode="auto">
              <a:xfrm>
                <a:off x="6133977" y="2831211"/>
                <a:ext cx="214318" cy="214452"/>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106" name="TextBox 105"/>
              <p:cNvSpPr txBox="1"/>
              <p:nvPr/>
            </p:nvSpPr>
            <p:spPr bwMode="auto">
              <a:xfrm>
                <a:off x="6414964" y="2527275"/>
                <a:ext cx="1285875" cy="307975"/>
              </a:xfrm>
              <a:prstGeom prst="rect">
                <a:avLst/>
              </a:prstGeom>
              <a:noFill/>
            </p:spPr>
            <p:txBody>
              <a:bodyPr>
                <a:spAutoFit/>
              </a:bodyPr>
              <a:lstStyle/>
              <a:p>
                <a:pPr algn="l" fontAlgn="auto">
                  <a:spcBef>
                    <a:spcPts val="0"/>
                  </a:spcBef>
                  <a:spcAft>
                    <a:spcPts val="0"/>
                  </a:spcAft>
                  <a:buSzTx/>
                  <a:buFontTx/>
                  <a:buNone/>
                  <a:defRPr/>
                </a:pPr>
                <a:r>
                  <a:rPr lang="en-GB" sz="1400" b="1" kern="0" dirty="0">
                    <a:solidFill>
                      <a:sysClr val="windowText" lastClr="000000"/>
                    </a:solidFill>
                    <a:latin typeface="Arial"/>
                  </a:rPr>
                  <a:t>Cortex-A9</a:t>
                </a:r>
              </a:p>
            </p:txBody>
          </p:sp>
          <p:cxnSp>
            <p:nvCxnSpPr>
              <p:cNvPr id="107" name="Straight Arrow Connector 188"/>
              <p:cNvCxnSpPr>
                <a:cxnSpLocks noChangeShapeType="1"/>
              </p:cNvCxnSpPr>
              <p:nvPr/>
            </p:nvCxnSpPr>
            <p:spPr bwMode="auto">
              <a:xfrm rot="5400000" flipH="1" flipV="1">
                <a:off x="6261126" y="2587721"/>
                <a:ext cx="214019" cy="1588"/>
              </a:xfrm>
              <a:prstGeom prst="straightConnector1">
                <a:avLst/>
              </a:prstGeom>
              <a:noFill/>
              <a:ln w="19050" algn="ctr">
                <a:solidFill>
                  <a:srgbClr val="000000"/>
                </a:solidFill>
                <a:round/>
                <a:headEnd/>
                <a:tailEnd type="stealth" w="med" len="med"/>
              </a:ln>
            </p:spPr>
          </p:cxnSp>
          <p:sp>
            <p:nvSpPr>
              <p:cNvPr id="108" name="Rounded Rectangle 107"/>
              <p:cNvSpPr/>
              <p:nvPr/>
            </p:nvSpPr>
            <p:spPr bwMode="auto">
              <a:xfrm>
                <a:off x="6260977" y="2574563"/>
                <a:ext cx="214318" cy="214019"/>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109" name="TextBox 108"/>
              <p:cNvSpPr txBox="1"/>
              <p:nvPr/>
            </p:nvSpPr>
            <p:spPr bwMode="auto">
              <a:xfrm>
                <a:off x="6343527" y="2414562"/>
                <a:ext cx="428625" cy="215900"/>
              </a:xfrm>
              <a:prstGeom prst="rect">
                <a:avLst/>
              </a:prstGeom>
              <a:noFill/>
            </p:spPr>
            <p:txBody>
              <a:bodyPr>
                <a:spAutoFit/>
              </a:bodyPr>
              <a:lstStyle/>
              <a:p>
                <a:pPr algn="l" fontAlgn="auto">
                  <a:spcBef>
                    <a:spcPts val="0"/>
                  </a:spcBef>
                  <a:spcAft>
                    <a:spcPts val="0"/>
                  </a:spcAft>
                  <a:buSzTx/>
                  <a:buFontTx/>
                  <a:buNone/>
                  <a:defRPr/>
                </a:pPr>
                <a:r>
                  <a:rPr lang="en-GB" sz="800" b="1" kern="0" dirty="0">
                    <a:solidFill>
                      <a:sysClr val="windowText" lastClr="000000"/>
                    </a:solidFill>
                    <a:latin typeface="Arial"/>
                  </a:rPr>
                  <a:t>x1-4</a:t>
                </a:r>
              </a:p>
            </p:txBody>
          </p:sp>
          <p:sp>
            <p:nvSpPr>
              <p:cNvPr id="120" name="TextBox 119"/>
              <p:cNvSpPr txBox="1"/>
              <p:nvPr/>
            </p:nvSpPr>
            <p:spPr bwMode="auto">
              <a:xfrm>
                <a:off x="6639917" y="2116470"/>
                <a:ext cx="1246511" cy="264688"/>
              </a:xfrm>
              <a:prstGeom prst="rect">
                <a:avLst/>
              </a:prstGeom>
              <a:noFill/>
            </p:spPr>
            <p:txBody>
              <a:bodyPr wrap="square">
                <a:spAutoFit/>
              </a:bodyPr>
              <a:lstStyle/>
              <a:p>
                <a:pPr algn="l" fontAlgn="auto">
                  <a:lnSpc>
                    <a:spcPct val="80000"/>
                  </a:lnSpc>
                  <a:spcBef>
                    <a:spcPts val="0"/>
                  </a:spcBef>
                  <a:spcAft>
                    <a:spcPts val="0"/>
                  </a:spcAft>
                  <a:buSzTx/>
                  <a:buFontTx/>
                  <a:buNone/>
                  <a:defRPr/>
                </a:pPr>
                <a:r>
                  <a:rPr lang="en-GB" sz="1400" b="1" kern="0" dirty="0" smtClean="0">
                    <a:solidFill>
                      <a:sysClr val="windowText" lastClr="000000"/>
                    </a:solidFill>
                    <a:latin typeface="Arial"/>
                  </a:rPr>
                  <a:t>Cortex-A15</a:t>
                </a:r>
                <a:endParaRPr lang="en-GB" sz="1400" b="1" kern="0" dirty="0">
                  <a:solidFill>
                    <a:sysClr val="windowText" lastClr="000000"/>
                  </a:solidFill>
                  <a:latin typeface="Arial"/>
                </a:endParaRPr>
              </a:p>
            </p:txBody>
          </p:sp>
          <p:cxnSp>
            <p:nvCxnSpPr>
              <p:cNvPr id="121" name="Straight Arrow Connector 200"/>
              <p:cNvCxnSpPr>
                <a:cxnSpLocks noChangeShapeType="1"/>
              </p:cNvCxnSpPr>
              <p:nvPr/>
            </p:nvCxnSpPr>
            <p:spPr bwMode="auto">
              <a:xfrm rot="5400000" flipH="1" flipV="1">
                <a:off x="6485466" y="2133568"/>
                <a:ext cx="214052" cy="1588"/>
              </a:xfrm>
              <a:prstGeom prst="straightConnector1">
                <a:avLst/>
              </a:prstGeom>
              <a:noFill/>
              <a:ln w="19050" algn="ctr">
                <a:solidFill>
                  <a:srgbClr val="000000"/>
                </a:solidFill>
                <a:round/>
                <a:headEnd/>
                <a:tailEnd type="stealth" w="med" len="med"/>
              </a:ln>
            </p:spPr>
          </p:cxnSp>
          <p:sp>
            <p:nvSpPr>
              <p:cNvPr id="122" name="TextBox 121"/>
              <p:cNvSpPr txBox="1"/>
              <p:nvPr/>
            </p:nvSpPr>
            <p:spPr bwMode="auto">
              <a:xfrm>
                <a:off x="6563719" y="1952959"/>
                <a:ext cx="428625" cy="215900"/>
              </a:xfrm>
              <a:prstGeom prst="rect">
                <a:avLst/>
              </a:prstGeom>
              <a:noFill/>
            </p:spPr>
            <p:txBody>
              <a:bodyPr>
                <a:spAutoFit/>
              </a:bodyPr>
              <a:lstStyle/>
              <a:p>
                <a:pPr algn="l" fontAlgn="auto">
                  <a:spcBef>
                    <a:spcPts val="0"/>
                  </a:spcBef>
                  <a:spcAft>
                    <a:spcPts val="0"/>
                  </a:spcAft>
                  <a:buSzTx/>
                  <a:buFontTx/>
                  <a:buNone/>
                  <a:defRPr/>
                </a:pPr>
                <a:r>
                  <a:rPr lang="en-GB" sz="800" b="1" kern="0" dirty="0">
                    <a:solidFill>
                      <a:sysClr val="windowText" lastClr="000000"/>
                    </a:solidFill>
                    <a:latin typeface="Arial"/>
                  </a:rPr>
                  <a:t>x1-4</a:t>
                </a:r>
              </a:p>
            </p:txBody>
          </p:sp>
          <p:sp>
            <p:nvSpPr>
              <p:cNvPr id="124" name="TextBox 123"/>
              <p:cNvSpPr txBox="1"/>
              <p:nvPr/>
            </p:nvSpPr>
            <p:spPr bwMode="auto">
              <a:xfrm>
                <a:off x="6446244" y="1979211"/>
                <a:ext cx="357187" cy="284164"/>
              </a:xfrm>
              <a:prstGeom prst="rect">
                <a:avLst/>
              </a:prstGeom>
              <a:noFill/>
            </p:spPr>
            <p:txBody>
              <a:bodyPr>
                <a:spAutoFit/>
              </a:bodyPr>
              <a:lstStyle/>
              <a:p>
                <a:pPr algn="l" fontAlgn="auto">
                  <a:spcBef>
                    <a:spcPts val="0"/>
                  </a:spcBef>
                  <a:spcAft>
                    <a:spcPts val="0"/>
                  </a:spcAft>
                  <a:buSzTx/>
                  <a:buFontTx/>
                  <a:buNone/>
                  <a:defRPr/>
                </a:pPr>
                <a:endParaRPr lang="en-GB" sz="1200" b="1" kern="0" dirty="0">
                  <a:solidFill>
                    <a:sysClr val="windowText" lastClr="000000"/>
                  </a:solidFill>
                  <a:latin typeface="Arial"/>
                </a:endParaRPr>
              </a:p>
            </p:txBody>
          </p:sp>
        </p:grpSp>
        <p:grpSp>
          <p:nvGrpSpPr>
            <p:cNvPr id="5" name="Group 67"/>
            <p:cNvGrpSpPr/>
            <p:nvPr/>
          </p:nvGrpSpPr>
          <p:grpSpPr>
            <a:xfrm>
              <a:off x="6048252" y="3356017"/>
              <a:ext cx="1700856" cy="1042828"/>
              <a:chOff x="6048252" y="3356017"/>
              <a:chExt cx="1700856" cy="1042828"/>
            </a:xfrm>
          </p:grpSpPr>
          <p:grpSp>
            <p:nvGrpSpPr>
              <p:cNvPr id="6" name="Group 64"/>
              <p:cNvGrpSpPr/>
              <p:nvPr/>
            </p:nvGrpSpPr>
            <p:grpSpPr>
              <a:xfrm>
                <a:off x="6175896" y="3700345"/>
                <a:ext cx="1573212" cy="422275"/>
                <a:chOff x="6133977" y="3700345"/>
                <a:chExt cx="1573212" cy="422275"/>
              </a:xfrm>
            </p:grpSpPr>
            <p:sp>
              <p:nvSpPr>
                <p:cNvPr id="83" name="TextBox 82"/>
                <p:cNvSpPr txBox="1"/>
                <p:nvPr/>
              </p:nvSpPr>
              <p:spPr bwMode="auto">
                <a:xfrm>
                  <a:off x="6278439" y="3876558"/>
                  <a:ext cx="1428750" cy="246062"/>
                </a:xfrm>
                <a:prstGeom prst="rect">
                  <a:avLst/>
                </a:prstGeom>
                <a:noFill/>
              </p:spPr>
              <p:txBody>
                <a:bodyPr>
                  <a:spAutoFit/>
                </a:bodyPr>
                <a:lstStyle/>
                <a:p>
                  <a:pPr algn="l" fontAlgn="auto">
                    <a:lnSpc>
                      <a:spcPct val="70000"/>
                    </a:lnSpc>
                    <a:spcBef>
                      <a:spcPts val="0"/>
                    </a:spcBef>
                    <a:spcAft>
                      <a:spcPts val="0"/>
                    </a:spcAft>
                    <a:buSzTx/>
                    <a:buFontTx/>
                    <a:buNone/>
                    <a:defRPr/>
                  </a:pPr>
                  <a:r>
                    <a:rPr lang="en-GB" sz="1400" b="1" kern="0" dirty="0" smtClean="0">
                      <a:solidFill>
                        <a:sysClr val="windowText" lastClr="000000"/>
                      </a:solidFill>
                      <a:latin typeface="Arial"/>
                    </a:rPr>
                    <a:t>Cortex-R5</a:t>
                  </a:r>
                  <a:endParaRPr lang="en-GB" sz="800" b="1" kern="0" dirty="0">
                    <a:solidFill>
                      <a:sysClr val="windowText" lastClr="000000"/>
                    </a:solidFill>
                    <a:latin typeface="Arial"/>
                  </a:endParaRPr>
                </a:p>
              </p:txBody>
            </p:sp>
            <p:cxnSp>
              <p:nvCxnSpPr>
                <p:cNvPr id="84" name="Straight Arrow Connector 295"/>
                <p:cNvCxnSpPr>
                  <a:cxnSpLocks noChangeShapeType="1"/>
                </p:cNvCxnSpPr>
                <p:nvPr/>
              </p:nvCxnSpPr>
              <p:spPr bwMode="auto">
                <a:xfrm rot="5400000" flipH="1" flipV="1">
                  <a:off x="6124970" y="3873432"/>
                  <a:ext cx="214522" cy="1588"/>
                </a:xfrm>
                <a:prstGeom prst="straightConnector1">
                  <a:avLst/>
                </a:prstGeom>
                <a:noFill/>
                <a:ln w="19050" algn="ctr">
                  <a:solidFill>
                    <a:srgbClr val="000000"/>
                  </a:solidFill>
                  <a:round/>
                  <a:headEnd/>
                  <a:tailEnd type="stealth" w="med" len="med"/>
                </a:ln>
              </p:spPr>
            </p:cxnSp>
            <p:sp>
              <p:nvSpPr>
                <p:cNvPr id="85" name="TextBox 84"/>
                <p:cNvSpPr txBox="1"/>
                <p:nvPr/>
              </p:nvSpPr>
              <p:spPr bwMode="auto">
                <a:xfrm>
                  <a:off x="6199064" y="3700345"/>
                  <a:ext cx="428625" cy="215900"/>
                </a:xfrm>
                <a:prstGeom prst="rect">
                  <a:avLst/>
                </a:prstGeom>
                <a:noFill/>
              </p:spPr>
              <p:txBody>
                <a:bodyPr>
                  <a:spAutoFit/>
                </a:bodyPr>
                <a:lstStyle/>
                <a:p>
                  <a:pPr algn="l" fontAlgn="auto">
                    <a:spcBef>
                      <a:spcPts val="0"/>
                    </a:spcBef>
                    <a:spcAft>
                      <a:spcPts val="0"/>
                    </a:spcAft>
                    <a:buSzTx/>
                    <a:buFontTx/>
                    <a:buNone/>
                    <a:defRPr/>
                  </a:pPr>
                  <a:r>
                    <a:rPr lang="en-GB" sz="800" b="1" kern="0" dirty="0">
                      <a:solidFill>
                        <a:sysClr val="windowText" lastClr="000000"/>
                      </a:solidFill>
                      <a:latin typeface="Arial"/>
                    </a:rPr>
                    <a:t>1-2</a:t>
                  </a:r>
                </a:p>
              </p:txBody>
            </p:sp>
            <p:sp>
              <p:nvSpPr>
                <p:cNvPr id="81" name="Rounded Rectangle 80"/>
                <p:cNvSpPr/>
                <p:nvPr/>
              </p:nvSpPr>
              <p:spPr bwMode="auto">
                <a:xfrm>
                  <a:off x="6133977" y="3864764"/>
                  <a:ext cx="214252" cy="214522"/>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sp>
              <p:nvSpPr>
                <p:cNvPr id="82" name="TextBox 81"/>
                <p:cNvSpPr txBox="1"/>
                <p:nvPr/>
              </p:nvSpPr>
              <p:spPr bwMode="auto">
                <a:xfrm>
                  <a:off x="6181602" y="3830520"/>
                  <a:ext cx="182562" cy="287338"/>
                </a:xfrm>
                <a:prstGeom prst="rect">
                  <a:avLst/>
                </a:prstGeom>
                <a:noFill/>
              </p:spPr>
              <p:txBody>
                <a:bodyPr lIns="0" rIns="0">
                  <a:spAutoFit/>
                </a:bodyPr>
                <a:lstStyle/>
                <a:p>
                  <a:pPr algn="l" fontAlgn="auto">
                    <a:spcBef>
                      <a:spcPts val="0"/>
                    </a:spcBef>
                    <a:spcAft>
                      <a:spcPts val="0"/>
                    </a:spcAft>
                    <a:buSzTx/>
                    <a:buFontTx/>
                    <a:buNone/>
                    <a:defRPr/>
                  </a:pPr>
                  <a:endParaRPr lang="en-GB" sz="1200" b="1" kern="0" dirty="0">
                    <a:solidFill>
                      <a:sysClr val="windowText" lastClr="000000"/>
                    </a:solidFill>
                    <a:latin typeface="Arial"/>
                  </a:endParaRPr>
                </a:p>
              </p:txBody>
            </p:sp>
          </p:grpSp>
          <p:sp>
            <p:nvSpPr>
              <p:cNvPr id="90" name="TextBox 89"/>
              <p:cNvSpPr txBox="1"/>
              <p:nvPr/>
            </p:nvSpPr>
            <p:spPr bwMode="auto">
              <a:xfrm>
                <a:off x="6202239" y="4090870"/>
                <a:ext cx="1285875" cy="307975"/>
              </a:xfrm>
              <a:prstGeom prst="rect">
                <a:avLst/>
              </a:prstGeom>
              <a:noFill/>
            </p:spPr>
            <p:txBody>
              <a:bodyPr>
                <a:spAutoFit/>
              </a:bodyPr>
              <a:lstStyle/>
              <a:p>
                <a:pPr algn="l" fontAlgn="auto">
                  <a:spcBef>
                    <a:spcPts val="0"/>
                  </a:spcBef>
                  <a:spcAft>
                    <a:spcPts val="0"/>
                  </a:spcAft>
                  <a:buSzTx/>
                  <a:buFontTx/>
                  <a:buNone/>
                  <a:defRPr/>
                </a:pPr>
                <a:r>
                  <a:rPr lang="en-GB" sz="1400" b="1" kern="0" dirty="0">
                    <a:solidFill>
                      <a:sysClr val="windowText" lastClr="000000"/>
                    </a:solidFill>
                    <a:latin typeface="Arial"/>
                  </a:rPr>
                  <a:t>Cortex-R4</a:t>
                </a:r>
              </a:p>
            </p:txBody>
          </p:sp>
          <p:sp>
            <p:nvSpPr>
              <p:cNvPr id="91" name="Rounded Rectangle 90"/>
              <p:cNvSpPr/>
              <p:nvPr/>
            </p:nvSpPr>
            <p:spPr bwMode="auto">
              <a:xfrm>
                <a:off x="6048252" y="4137631"/>
                <a:ext cx="214318" cy="214452"/>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grpSp>
            <p:nvGrpSpPr>
              <p:cNvPr id="7" name="Group 65"/>
              <p:cNvGrpSpPr/>
              <p:nvPr/>
            </p:nvGrpSpPr>
            <p:grpSpPr>
              <a:xfrm>
                <a:off x="6295702" y="3356017"/>
                <a:ext cx="1392961" cy="433029"/>
                <a:chOff x="6239430" y="3356017"/>
                <a:chExt cx="1392961" cy="433029"/>
              </a:xfrm>
            </p:grpSpPr>
            <p:cxnSp>
              <p:nvCxnSpPr>
                <p:cNvPr id="63" name="Straight Arrow Connector 295"/>
                <p:cNvCxnSpPr>
                  <a:cxnSpLocks noChangeShapeType="1"/>
                </p:cNvCxnSpPr>
                <p:nvPr/>
              </p:nvCxnSpPr>
              <p:spPr bwMode="auto">
                <a:xfrm rot="5400000" flipH="1" flipV="1">
                  <a:off x="6229557" y="3529104"/>
                  <a:ext cx="214522" cy="1588"/>
                </a:xfrm>
                <a:prstGeom prst="straightConnector1">
                  <a:avLst/>
                </a:prstGeom>
                <a:noFill/>
                <a:ln w="19050" algn="ctr">
                  <a:solidFill>
                    <a:srgbClr val="000000"/>
                  </a:solidFill>
                  <a:round/>
                  <a:headEnd/>
                  <a:tailEnd type="stealth" w="med" len="med"/>
                </a:ln>
              </p:spPr>
            </p:cxnSp>
            <p:sp>
              <p:nvSpPr>
                <p:cNvPr id="64" name="TextBox 63"/>
                <p:cNvSpPr txBox="1"/>
                <p:nvPr/>
              </p:nvSpPr>
              <p:spPr bwMode="auto">
                <a:xfrm>
                  <a:off x="6303651" y="3356017"/>
                  <a:ext cx="428625" cy="215900"/>
                </a:xfrm>
                <a:prstGeom prst="rect">
                  <a:avLst/>
                </a:prstGeom>
                <a:noFill/>
              </p:spPr>
              <p:txBody>
                <a:bodyPr>
                  <a:spAutoFit/>
                </a:bodyPr>
                <a:lstStyle/>
                <a:p>
                  <a:pPr algn="l" fontAlgn="auto">
                    <a:spcBef>
                      <a:spcPts val="0"/>
                    </a:spcBef>
                    <a:spcAft>
                      <a:spcPts val="0"/>
                    </a:spcAft>
                    <a:buSzTx/>
                    <a:buFontTx/>
                    <a:buNone/>
                    <a:defRPr/>
                  </a:pPr>
                  <a:r>
                    <a:rPr lang="en-GB" sz="800" b="1" kern="0" dirty="0">
                      <a:solidFill>
                        <a:sysClr val="windowText" lastClr="000000"/>
                      </a:solidFill>
                      <a:latin typeface="Arial"/>
                    </a:rPr>
                    <a:t>1-2</a:t>
                  </a:r>
                </a:p>
              </p:txBody>
            </p:sp>
            <p:sp>
              <p:nvSpPr>
                <p:cNvPr id="60" name="TextBox 59"/>
                <p:cNvSpPr txBox="1"/>
                <p:nvPr/>
              </p:nvSpPr>
              <p:spPr bwMode="auto">
                <a:xfrm>
                  <a:off x="6385880" y="3524358"/>
                  <a:ext cx="1246511" cy="264688"/>
                </a:xfrm>
                <a:prstGeom prst="rect">
                  <a:avLst/>
                </a:prstGeom>
                <a:noFill/>
              </p:spPr>
              <p:txBody>
                <a:bodyPr wrap="square">
                  <a:spAutoFit/>
                </a:bodyPr>
                <a:lstStyle/>
                <a:p>
                  <a:pPr algn="l" fontAlgn="auto">
                    <a:lnSpc>
                      <a:spcPct val="80000"/>
                    </a:lnSpc>
                    <a:spcBef>
                      <a:spcPts val="0"/>
                    </a:spcBef>
                    <a:spcAft>
                      <a:spcPts val="0"/>
                    </a:spcAft>
                    <a:buSzTx/>
                    <a:buFontTx/>
                    <a:buNone/>
                    <a:defRPr/>
                  </a:pPr>
                  <a:r>
                    <a:rPr lang="en-GB" sz="1400" b="1" kern="0" dirty="0" smtClean="0">
                      <a:solidFill>
                        <a:sysClr val="windowText" lastClr="000000"/>
                      </a:solidFill>
                      <a:latin typeface="Arial"/>
                    </a:rPr>
                    <a:t>Cortex-R7</a:t>
                  </a:r>
                  <a:endParaRPr lang="en-GB" sz="1400" b="1" kern="0" dirty="0">
                    <a:solidFill>
                      <a:sysClr val="windowText" lastClr="000000"/>
                    </a:solidFill>
                    <a:latin typeface="Arial"/>
                  </a:endParaRPr>
                </a:p>
              </p:txBody>
            </p:sp>
            <p:sp>
              <p:nvSpPr>
                <p:cNvPr id="61" name="Rounded Rectangle 60"/>
                <p:cNvSpPr/>
                <p:nvPr/>
              </p:nvSpPr>
              <p:spPr bwMode="auto">
                <a:xfrm rot="18900000">
                  <a:off x="6239430" y="3546954"/>
                  <a:ext cx="198048" cy="197758"/>
                </a:xfrm>
                <a:prstGeom prst="roundRect">
                  <a:avLst>
                    <a:gd name="adj" fmla="val 23213"/>
                  </a:avLst>
                </a:prstGeom>
                <a:solidFill>
                  <a:srgbClr val="00B05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grpSp>
        </p:grpSp>
        <p:sp>
          <p:nvSpPr>
            <p:cNvPr id="53" name="Rounded Rectangle 52"/>
            <p:cNvSpPr/>
            <p:nvPr/>
          </p:nvSpPr>
          <p:spPr bwMode="auto">
            <a:xfrm>
              <a:off x="6486127" y="2122654"/>
              <a:ext cx="214318" cy="214019"/>
            </a:xfrm>
            <a:prstGeom prst="roundRect">
              <a:avLst>
                <a:gd name="adj" fmla="val 23213"/>
              </a:avLst>
            </a:prstGeom>
            <a:solidFill>
              <a:srgbClr val="0070C0"/>
            </a:solidFill>
            <a:ln>
              <a:noFill/>
              <a:headEnd type="none" w="med" len="med"/>
              <a:tailEnd type="none" w="med" len="med"/>
            </a:ln>
            <a:effectLst>
              <a:outerShdw blurRad="63500" dist="63500" dir="8100000" rotWithShape="0">
                <a:srgbClr val="000000">
                  <a:alpha val="30000"/>
                </a:srgbClr>
              </a:outerShdw>
            </a:effectLst>
            <a:scene3d>
              <a:camera prst="orthographicFront">
                <a:rot lat="0" lon="0" rev="0"/>
              </a:camera>
              <a:lightRig rig="threePt" dir="t">
                <a:rot lat="0" lon="0" rev="1200000"/>
              </a:lightRig>
            </a:scene3d>
            <a:sp3d>
              <a:bevelT w="63500" h="25400"/>
            </a:sp3d>
          </p:spPr>
          <p:txBody>
            <a:bodyPr wrap="none" lIns="0" tIns="0" rIns="0" bIns="0" anchor="ctr"/>
            <a:lstStyle/>
            <a:p>
              <a:pPr algn="l">
                <a:spcBef>
                  <a:spcPct val="0"/>
                </a:spcBef>
                <a:buSzTx/>
                <a:buFontTx/>
                <a:buNone/>
                <a:defRPr/>
              </a:pPr>
              <a:endParaRPr lang="en-GB" sz="1400" b="1" kern="0" dirty="0">
                <a:ln>
                  <a:gradFill>
                    <a:gsLst>
                      <a:gs pos="0">
                        <a:srgbClr val="FFFFFF"/>
                      </a:gs>
                      <a:gs pos="50000">
                        <a:srgbClr val="FFFFFF"/>
                      </a:gs>
                      <a:gs pos="100000">
                        <a:srgbClr val="FFFFFF"/>
                      </a:gs>
                    </a:gsLst>
                    <a:lin ang="5400000" scaled="0"/>
                  </a:gradFill>
                </a:ln>
                <a:solidFill>
                  <a:srgbClr val="000000"/>
                </a:solidFill>
                <a:ea typeface="MS PGothic" pitchFamily="34" charset="-128"/>
              </a:endParaRPr>
            </a:p>
          </p:txBody>
        </p:sp>
      </p:grpSp>
    </p:spTree>
    <p:extLst>
      <p:ext uri="{BB962C8B-B14F-4D97-AF65-F5344CB8AC3E}">
        <p14:creationId xmlns="" xmlns:p14="http://schemas.microsoft.com/office/powerpoint/2010/main" val="135695102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smtClean="0"/>
              <a:t>Hybrid Memory Cube</a:t>
            </a:r>
          </a:p>
        </p:txBody>
      </p:sp>
      <p:sp>
        <p:nvSpPr>
          <p:cNvPr id="18435" name="Rectangle 3"/>
          <p:cNvSpPr>
            <a:spLocks noGrp="1" noChangeArrowheads="1"/>
          </p:cNvSpPr>
          <p:nvPr>
            <p:ph sz="half" idx="1"/>
          </p:nvPr>
        </p:nvSpPr>
        <p:spPr>
          <a:xfrm>
            <a:off x="372959" y="1245630"/>
            <a:ext cx="8280000" cy="4389120"/>
          </a:xfrm>
        </p:spPr>
        <p:txBody>
          <a:bodyPr>
            <a:normAutofit lnSpcReduction="10000"/>
          </a:bodyPr>
          <a:lstStyle/>
          <a:p>
            <a:r>
              <a:rPr lang="en-US" sz="2000" dirty="0"/>
              <a:t>ARM is </a:t>
            </a:r>
            <a:r>
              <a:rPr lang="en-US" sz="2000" dirty="0" smtClean="0"/>
              <a:t>now a “</a:t>
            </a:r>
            <a:r>
              <a:rPr lang="en-US" sz="2000" dirty="0"/>
              <a:t>Developer” in HMC </a:t>
            </a:r>
            <a:r>
              <a:rPr lang="en-US" sz="2000" dirty="0" smtClean="0"/>
              <a:t>consortium</a:t>
            </a:r>
          </a:p>
          <a:p>
            <a:r>
              <a:rPr lang="en-US" sz="2000" dirty="0" smtClean="0"/>
              <a:t>Massively parallel TSV stacked DRAM architecture</a:t>
            </a:r>
          </a:p>
          <a:p>
            <a:pPr lvl="1"/>
            <a:r>
              <a:rPr lang="en-US" sz="1800" dirty="0" smtClean="0"/>
              <a:t>8 dies x16 “vaults” (channels) x 2 banks</a:t>
            </a:r>
          </a:p>
          <a:p>
            <a:pPr lvl="2"/>
            <a:r>
              <a:rPr lang="en-US" sz="1600" dirty="0" smtClean="0"/>
              <a:t>More responders -&gt; lower average and worst-case latency</a:t>
            </a:r>
          </a:p>
          <a:p>
            <a:pPr lvl="1"/>
            <a:r>
              <a:rPr lang="en-US" sz="1800" dirty="0" smtClean="0"/>
              <a:t>DRAM peak bandwidth 160GByte/s</a:t>
            </a:r>
          </a:p>
          <a:p>
            <a:pPr lvl="1"/>
            <a:r>
              <a:rPr lang="en-US" sz="1800" dirty="0" smtClean="0"/>
              <a:t>15 </a:t>
            </a:r>
            <a:r>
              <a:rPr lang="en-US" sz="1800" dirty="0" err="1" smtClean="0"/>
              <a:t>pJ</a:t>
            </a:r>
            <a:r>
              <a:rPr lang="en-US" sz="1800" dirty="0" smtClean="0"/>
              <a:t>/bit compared to DDR4 45 </a:t>
            </a:r>
            <a:r>
              <a:rPr lang="en-US" sz="1800" dirty="0" err="1" smtClean="0"/>
              <a:t>pJ</a:t>
            </a:r>
            <a:r>
              <a:rPr lang="en-US" sz="1800" dirty="0" smtClean="0"/>
              <a:t>/bit (DDR3 70pJ/bit)</a:t>
            </a:r>
          </a:p>
          <a:p>
            <a:pPr marL="265113" lvl="1" indent="-265113"/>
            <a:r>
              <a:rPr lang="en-US" sz="2200" dirty="0" smtClean="0"/>
              <a:t>Influence </a:t>
            </a:r>
            <a:r>
              <a:rPr lang="en-US" sz="2200" dirty="0"/>
              <a:t>abstract interfaces with </a:t>
            </a:r>
            <a:r>
              <a:rPr lang="en-US" sz="2200" dirty="0" smtClean="0"/>
              <a:t>ARM</a:t>
            </a:r>
            <a:r>
              <a:rPr lang="en-US" sz="2200" dirty="0"/>
              <a:t>-system </a:t>
            </a:r>
            <a:r>
              <a:rPr lang="en-US" sz="2200" dirty="0" smtClean="0"/>
              <a:t/>
            </a:r>
            <a:br>
              <a:rPr lang="en-US" sz="2200" dirty="0" smtClean="0"/>
            </a:br>
            <a:r>
              <a:rPr lang="en-US" sz="2200" dirty="0" smtClean="0"/>
              <a:t>requirements </a:t>
            </a:r>
            <a:r>
              <a:rPr lang="en-US" sz="2200" dirty="0"/>
              <a:t>in </a:t>
            </a:r>
            <a:r>
              <a:rPr lang="en-US" sz="2200" dirty="0" smtClean="0"/>
              <a:t>mind</a:t>
            </a:r>
          </a:p>
          <a:p>
            <a:pPr marL="708025" lvl="2" indent="-265113"/>
            <a:r>
              <a:rPr lang="en-US" sz="1600" dirty="0"/>
              <a:t>AMBA-like/Skyros protocol stack, power-efficiency/proportionality, </a:t>
            </a:r>
            <a:r>
              <a:rPr lang="en-US" sz="1600" dirty="0" smtClean="0"/>
              <a:t/>
            </a:r>
            <a:br>
              <a:rPr lang="en-US" sz="1600" dirty="0" smtClean="0"/>
            </a:br>
            <a:r>
              <a:rPr lang="en-US" sz="1600" dirty="0" smtClean="0"/>
              <a:t>ordering </a:t>
            </a:r>
            <a:r>
              <a:rPr lang="en-US" sz="1600" dirty="0"/>
              <a:t>rules, quality of service, non-blocking flow </a:t>
            </a:r>
            <a:r>
              <a:rPr lang="en-US" sz="1600" dirty="0" smtClean="0"/>
              <a:t>control</a:t>
            </a:r>
          </a:p>
          <a:p>
            <a:r>
              <a:rPr lang="en-US" sz="2200" dirty="0" smtClean="0"/>
              <a:t>Path </a:t>
            </a:r>
            <a:r>
              <a:rPr lang="en-US" sz="2200" dirty="0"/>
              <a:t>to increased bandwidth </a:t>
            </a:r>
            <a:r>
              <a:rPr lang="en-US" sz="2200" dirty="0" smtClean="0"/>
              <a:t>and power </a:t>
            </a:r>
            <a:r>
              <a:rPr lang="en-US" sz="2200" dirty="0"/>
              <a:t>efficiency </a:t>
            </a:r>
            <a:r>
              <a:rPr lang="en-US" sz="2200" dirty="0" smtClean="0"/>
              <a:t/>
            </a:r>
            <a:br>
              <a:rPr lang="en-US" sz="2200" dirty="0" smtClean="0"/>
            </a:br>
            <a:r>
              <a:rPr lang="en-US" sz="2200" dirty="0" smtClean="0"/>
              <a:t>beyond </a:t>
            </a:r>
            <a:r>
              <a:rPr lang="en-US" sz="2200" dirty="0"/>
              <a:t>JEDEC</a:t>
            </a:r>
          </a:p>
          <a:p>
            <a:pPr lvl="2"/>
            <a:r>
              <a:rPr lang="en-US" sz="1600" dirty="0"/>
              <a:t>Gap with DDR widens with gen3</a:t>
            </a:r>
          </a:p>
          <a:p>
            <a:pPr lvl="2"/>
            <a:r>
              <a:rPr lang="en-US" sz="1600" dirty="0"/>
              <a:t>Solving “dark bandwidth”?</a:t>
            </a:r>
          </a:p>
          <a:p>
            <a:pPr lvl="1"/>
            <a:endParaRPr lang="en-US" sz="1800" dirty="0" smtClean="0"/>
          </a:p>
        </p:txBody>
      </p:sp>
      <p:pic>
        <p:nvPicPr>
          <p:cNvPr id="1027"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884267" y="874392"/>
            <a:ext cx="2061763" cy="1965867"/>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6906197" y="3787750"/>
            <a:ext cx="1602828" cy="1320278"/>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7436169" y="3118857"/>
            <a:ext cx="942975" cy="657225"/>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364700" y="5356779"/>
            <a:ext cx="5010643" cy="1102705"/>
          </a:xfrm>
          <a:prstGeom prst="rect">
            <a:avLst/>
          </a:prstGeom>
          <a:noFill/>
          <a:ln w="9525">
            <a:noFill/>
            <a:miter lim="800000"/>
            <a:headEnd/>
            <a:tailEnd/>
          </a:ln>
          <a:effectLst/>
        </p:spPr>
      </p:pic>
    </p:spTree>
    <p:extLst>
      <p:ext uri="{BB962C8B-B14F-4D97-AF65-F5344CB8AC3E}">
        <p14:creationId xmlns="" xmlns:p14="http://schemas.microsoft.com/office/powerpoint/2010/main" val="18170825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27100" y="327710"/>
            <a:ext cx="7337425" cy="3142566"/>
          </a:xfrm>
        </p:spPr>
        <p:txBody>
          <a:bodyPr/>
          <a:lstStyle/>
          <a:p>
            <a:r>
              <a:rPr lang="en-US" dirty="0" smtClean="0"/>
              <a:t>High Performance Computing</a:t>
            </a:r>
            <a:endParaRPr lang="en-US" dirty="0"/>
          </a:p>
        </p:txBody>
      </p:sp>
      <p:graphicFrame>
        <p:nvGraphicFramePr>
          <p:cNvPr id="5" name="Content Placeholder 3"/>
          <p:cNvGraphicFramePr>
            <a:graphicFrameLocks/>
          </p:cNvGraphicFramePr>
          <p:nvPr>
            <p:extLst>
              <p:ext uri="{D42A27DB-BD31-4B8C-83A1-F6EECF244321}">
                <p14:modId xmlns="" xmlns:p14="http://schemas.microsoft.com/office/powerpoint/2010/main" val="4227120919"/>
              </p:ext>
            </p:extLst>
          </p:nvPr>
        </p:nvGraphicFramePr>
        <p:xfrm>
          <a:off x="1173366" y="1979911"/>
          <a:ext cx="6883322" cy="4359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5867617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Performance Computing</a:t>
            </a:r>
            <a:endParaRPr lang="en-US" dirty="0"/>
          </a:p>
        </p:txBody>
      </p:sp>
      <p:sp>
        <p:nvSpPr>
          <p:cNvPr id="3" name="Content Placeholder 2"/>
          <p:cNvSpPr>
            <a:spLocks noGrp="1"/>
          </p:cNvSpPr>
          <p:nvPr>
            <p:ph idx="1"/>
          </p:nvPr>
        </p:nvSpPr>
        <p:spPr>
          <a:xfrm>
            <a:off x="217488" y="906463"/>
            <a:ext cx="8775700" cy="1763909"/>
          </a:xfrm>
        </p:spPr>
        <p:txBody>
          <a:bodyPr>
            <a:normAutofit fontScale="77500" lnSpcReduction="20000"/>
          </a:bodyPr>
          <a:lstStyle/>
          <a:p>
            <a:r>
              <a:rPr lang="en-US" dirty="0"/>
              <a:t>High performance computing (HPC) is becoming much more pervasive.</a:t>
            </a:r>
          </a:p>
          <a:p>
            <a:r>
              <a:rPr lang="en-US" dirty="0" smtClean="0"/>
              <a:t>ARM has had pull from partners to explore how we can apply our technology to HPC.</a:t>
            </a:r>
          </a:p>
          <a:p>
            <a:r>
              <a:rPr lang="en-US" dirty="0" smtClean="0"/>
              <a:t>Already involved in European </a:t>
            </a:r>
            <a:r>
              <a:rPr lang="en-US" dirty="0" err="1" smtClean="0"/>
              <a:t>Exascale</a:t>
            </a:r>
            <a:r>
              <a:rPr lang="en-US" dirty="0" smtClean="0"/>
              <a:t> Mont-Blanc project, but want to get involved in US HPC and </a:t>
            </a:r>
            <a:r>
              <a:rPr lang="en-US" dirty="0" err="1" smtClean="0"/>
              <a:t>Exascale</a:t>
            </a:r>
            <a:r>
              <a:rPr lang="en-US" dirty="0" smtClean="0"/>
              <a:t> programs.</a:t>
            </a:r>
            <a:endParaRPr lang="en-US" dirty="0"/>
          </a:p>
          <a:p>
            <a:r>
              <a:rPr lang="en-US" dirty="0"/>
              <a:t>2018-2022 DARPA/DOD/DOE Visions for </a:t>
            </a:r>
            <a:r>
              <a:rPr lang="en-US" dirty="0" smtClean="0"/>
              <a:t>HPC:</a:t>
            </a:r>
            <a:endParaRPr lang="en-US" dirty="0"/>
          </a:p>
        </p:txBody>
      </p:sp>
      <p:pic>
        <p:nvPicPr>
          <p:cNvPr id="4" name="Picture 3"/>
          <p:cNvPicPr>
            <a:picLocks noChangeAspect="1"/>
          </p:cNvPicPr>
          <p:nvPr/>
        </p:nvPicPr>
        <p:blipFill>
          <a:blip r:embed="rId3" cstate="print">
            <a:extLst>
              <a:ext uri="{28A0092B-C50C-407E-A947-70E740481C1C}">
                <a14:useLocalDpi xmlns="" xmlns:a14="http://schemas.microsoft.com/office/drawing/2010/main"/>
              </a:ext>
            </a:extLst>
          </a:blip>
          <a:stretch>
            <a:fillRect/>
          </a:stretch>
        </p:blipFill>
        <p:spPr>
          <a:xfrm flipH="1">
            <a:off x="446303" y="3413190"/>
            <a:ext cx="1188826" cy="1219839"/>
          </a:xfrm>
          <a:prstGeom prst="rect">
            <a:avLst/>
          </a:prstGeom>
          <a:effectLst>
            <a:innerShdw blurRad="63500" dist="50800" dir="18900000">
              <a:prstClr val="black">
                <a:alpha val="50000"/>
              </a:prstClr>
            </a:innerShdw>
          </a:effectLst>
        </p:spPr>
        <p:style>
          <a:lnRef idx="1">
            <a:schemeClr val="accent5"/>
          </a:lnRef>
          <a:fillRef idx="3">
            <a:schemeClr val="accent5"/>
          </a:fillRef>
          <a:effectRef idx="2">
            <a:schemeClr val="accent5"/>
          </a:effectRef>
          <a:fontRef idx="minor">
            <a:schemeClr val="lt1"/>
          </a:fontRef>
        </p:style>
      </p:pic>
      <p:pic>
        <p:nvPicPr>
          <p:cNvPr id="5" name="Picture 4"/>
          <p:cNvPicPr>
            <a:picLocks noChangeAspect="1"/>
          </p:cNvPicPr>
          <p:nvPr/>
        </p:nvPicPr>
        <p:blipFill rotWithShape="1">
          <a:blip r:embed="rId4" cstate="print">
            <a:extLst>
              <a:ext uri="{28A0092B-C50C-407E-A947-70E740481C1C}">
                <a14:useLocalDpi xmlns="" xmlns:a14="http://schemas.microsoft.com/office/drawing/2010/main"/>
              </a:ext>
            </a:extLst>
          </a:blip>
          <a:srcRect/>
          <a:stretch/>
        </p:blipFill>
        <p:spPr>
          <a:xfrm>
            <a:off x="1788252" y="3421078"/>
            <a:ext cx="1316736" cy="1194109"/>
          </a:xfrm>
          <a:prstGeom prst="rect">
            <a:avLst/>
          </a:prstGeom>
          <a:effectLst>
            <a:innerShdw blurRad="63500" dist="50800" dir="18900000">
              <a:prstClr val="black">
                <a:alpha val="50000"/>
              </a:prstClr>
            </a:innerShdw>
          </a:effectLst>
        </p:spPr>
        <p:style>
          <a:lnRef idx="1">
            <a:schemeClr val="accent5"/>
          </a:lnRef>
          <a:fillRef idx="3">
            <a:schemeClr val="accent5"/>
          </a:fillRef>
          <a:effectRef idx="2">
            <a:schemeClr val="accent5"/>
          </a:effectRef>
          <a:fontRef idx="minor">
            <a:schemeClr val="lt1"/>
          </a:fontRef>
        </p:style>
      </p:pic>
      <p:pic>
        <p:nvPicPr>
          <p:cNvPr id="6" name="Picture 5"/>
          <p:cNvPicPr>
            <a:picLocks noChangeAspect="1"/>
          </p:cNvPicPr>
          <p:nvPr/>
        </p:nvPicPr>
        <p:blipFill>
          <a:blip r:embed="rId5" cstate="print">
            <a:extLst>
              <a:ext uri="{28A0092B-C50C-407E-A947-70E740481C1C}">
                <a14:useLocalDpi xmlns="" xmlns:a14="http://schemas.microsoft.com/office/drawing/2010/main"/>
              </a:ext>
            </a:extLst>
          </a:blip>
          <a:stretch>
            <a:fillRect/>
          </a:stretch>
        </p:blipFill>
        <p:spPr>
          <a:xfrm>
            <a:off x="3217710" y="3413189"/>
            <a:ext cx="1461139" cy="1168911"/>
          </a:xfrm>
          <a:prstGeom prst="rect">
            <a:avLst/>
          </a:prstGeom>
          <a:effectLst>
            <a:innerShdw blurRad="63500" dist="50800" dir="18900000">
              <a:prstClr val="black">
                <a:alpha val="50000"/>
              </a:prstClr>
            </a:innerShdw>
          </a:effectLst>
        </p:spPr>
        <p:style>
          <a:lnRef idx="1">
            <a:schemeClr val="accent5"/>
          </a:lnRef>
          <a:fillRef idx="3">
            <a:schemeClr val="accent5"/>
          </a:fillRef>
          <a:effectRef idx="2">
            <a:schemeClr val="accent5"/>
          </a:effectRef>
          <a:fontRef idx="minor">
            <a:schemeClr val="lt1"/>
          </a:fontRef>
        </p:style>
      </p:pic>
      <p:pic>
        <p:nvPicPr>
          <p:cNvPr id="8" name="Picture 7"/>
          <p:cNvPicPr>
            <a:picLocks noChangeAspect="1"/>
          </p:cNvPicPr>
          <p:nvPr/>
        </p:nvPicPr>
        <p:blipFill rotWithShape="1">
          <a:blip r:embed="rId6" cstate="print">
            <a:extLst>
              <a:ext uri="{28A0092B-C50C-407E-A947-70E740481C1C}">
                <a14:useLocalDpi xmlns="" xmlns:a14="http://schemas.microsoft.com/office/drawing/2010/main"/>
              </a:ext>
            </a:extLst>
          </a:blip>
          <a:srcRect/>
          <a:stretch/>
        </p:blipFill>
        <p:spPr>
          <a:xfrm>
            <a:off x="4821806" y="3413190"/>
            <a:ext cx="1591056" cy="1151712"/>
          </a:xfrm>
          <a:prstGeom prst="rect">
            <a:avLst/>
          </a:prstGeom>
          <a:effectLst>
            <a:innerShdw blurRad="63500" dist="50800" dir="18900000">
              <a:prstClr val="black">
                <a:alpha val="50000"/>
              </a:prstClr>
            </a:innerShdw>
          </a:effectLst>
        </p:spPr>
        <p:style>
          <a:lnRef idx="1">
            <a:schemeClr val="accent5"/>
          </a:lnRef>
          <a:fillRef idx="3">
            <a:schemeClr val="accent5"/>
          </a:fillRef>
          <a:effectRef idx="2">
            <a:schemeClr val="accent5"/>
          </a:effectRef>
          <a:fontRef idx="minor">
            <a:schemeClr val="lt1"/>
          </a:fontRef>
        </p:style>
      </p:pic>
      <p:pic>
        <p:nvPicPr>
          <p:cNvPr id="9" name="Picture 8"/>
          <p:cNvPicPr>
            <a:picLocks noChangeAspect="1"/>
          </p:cNvPicPr>
          <p:nvPr/>
        </p:nvPicPr>
        <p:blipFill>
          <a:blip r:embed="rId7" cstate="print">
            <a:extLst>
              <a:ext uri="{28A0092B-C50C-407E-A947-70E740481C1C}">
                <a14:useLocalDpi xmlns="" xmlns:a14="http://schemas.microsoft.com/office/drawing/2010/main"/>
              </a:ext>
            </a:extLst>
          </a:blip>
          <a:stretch>
            <a:fillRect/>
          </a:stretch>
        </p:blipFill>
        <p:spPr>
          <a:xfrm>
            <a:off x="6478766" y="3413189"/>
            <a:ext cx="1733346" cy="1151712"/>
          </a:xfrm>
          <a:prstGeom prst="rect">
            <a:avLst/>
          </a:prstGeom>
          <a:effectLst>
            <a:innerShdw blurRad="63500" dist="50800" dir="18900000">
              <a:prstClr val="black">
                <a:alpha val="50000"/>
              </a:prstClr>
            </a:innerShdw>
          </a:effectLst>
        </p:spPr>
        <p:style>
          <a:lnRef idx="1">
            <a:schemeClr val="accent5"/>
          </a:lnRef>
          <a:fillRef idx="3">
            <a:schemeClr val="accent5"/>
          </a:fillRef>
          <a:effectRef idx="2">
            <a:schemeClr val="accent5"/>
          </a:effectRef>
          <a:fontRef idx="minor">
            <a:schemeClr val="lt1"/>
          </a:fontRef>
        </p:style>
      </p:pic>
      <p:pic>
        <p:nvPicPr>
          <p:cNvPr id="10" name="Picture 9"/>
          <p:cNvPicPr>
            <a:picLocks noChangeAspect="1"/>
          </p:cNvPicPr>
          <p:nvPr/>
        </p:nvPicPr>
        <p:blipFill rotWithShape="1">
          <a:blip r:embed="rId8" cstate="print">
            <a:extLst>
              <a:ext uri="{28A0092B-C50C-407E-A947-70E740481C1C}">
                <a14:useLocalDpi xmlns="" xmlns:a14="http://schemas.microsoft.com/office/drawing/2010/main"/>
              </a:ext>
            </a:extLst>
          </a:blip>
          <a:srcRect/>
          <a:stretch/>
        </p:blipFill>
        <p:spPr>
          <a:xfrm>
            <a:off x="766266" y="4998762"/>
            <a:ext cx="1296869" cy="1276237"/>
          </a:xfrm>
          <a:prstGeom prst="rect">
            <a:avLst/>
          </a:prstGeom>
          <a:effectLst>
            <a:innerShdw blurRad="63500" dist="50800" dir="18900000">
              <a:prstClr val="black">
                <a:alpha val="50000"/>
              </a:prstClr>
            </a:innerShdw>
          </a:effectLst>
        </p:spPr>
        <p:style>
          <a:lnRef idx="1">
            <a:schemeClr val="accent5"/>
          </a:lnRef>
          <a:fillRef idx="3">
            <a:schemeClr val="accent5"/>
          </a:fillRef>
          <a:effectRef idx="2">
            <a:schemeClr val="accent5"/>
          </a:effectRef>
          <a:fontRef idx="minor">
            <a:schemeClr val="lt1"/>
          </a:fontRef>
        </p:style>
      </p:pic>
      <p:pic>
        <p:nvPicPr>
          <p:cNvPr id="11" name="Picture 10"/>
          <p:cNvPicPr>
            <a:picLocks noChangeAspect="1"/>
          </p:cNvPicPr>
          <p:nvPr/>
        </p:nvPicPr>
        <p:blipFill rotWithShape="1">
          <a:blip r:embed="rId9" cstate="print">
            <a:extLst>
              <a:ext uri="{28A0092B-C50C-407E-A947-70E740481C1C}">
                <a14:useLocalDpi xmlns="" xmlns:a14="http://schemas.microsoft.com/office/drawing/2010/main"/>
              </a:ext>
            </a:extLst>
          </a:blip>
          <a:srcRect/>
          <a:stretch/>
        </p:blipFill>
        <p:spPr>
          <a:xfrm>
            <a:off x="2256831" y="4998763"/>
            <a:ext cx="1285806" cy="1243584"/>
          </a:xfrm>
          <a:prstGeom prst="rect">
            <a:avLst/>
          </a:prstGeom>
          <a:effectLst>
            <a:innerShdw blurRad="63500" dist="50800" dir="18900000">
              <a:prstClr val="black">
                <a:alpha val="50000"/>
              </a:prstClr>
            </a:innerShdw>
          </a:effectLst>
        </p:spPr>
        <p:style>
          <a:lnRef idx="1">
            <a:schemeClr val="accent5"/>
          </a:lnRef>
          <a:fillRef idx="3">
            <a:schemeClr val="accent5"/>
          </a:fillRef>
          <a:effectRef idx="2">
            <a:schemeClr val="accent5"/>
          </a:effectRef>
          <a:fontRef idx="minor">
            <a:schemeClr val="lt1"/>
          </a:fontRef>
        </p:style>
      </p:pic>
      <p:pic>
        <p:nvPicPr>
          <p:cNvPr id="12" name="Picture 11"/>
          <p:cNvPicPr>
            <a:picLocks noChangeAspect="1"/>
          </p:cNvPicPr>
          <p:nvPr/>
        </p:nvPicPr>
        <p:blipFill rotWithShape="1">
          <a:blip r:embed="rId10" cstate="print">
            <a:extLst>
              <a:ext uri="{28A0092B-C50C-407E-A947-70E740481C1C}">
                <a14:useLocalDpi xmlns="" xmlns:a14="http://schemas.microsoft.com/office/drawing/2010/main"/>
              </a:ext>
            </a:extLst>
          </a:blip>
          <a:srcRect/>
          <a:stretch/>
        </p:blipFill>
        <p:spPr>
          <a:xfrm>
            <a:off x="3743480" y="4994573"/>
            <a:ext cx="1490472" cy="1258450"/>
          </a:xfrm>
          <a:prstGeom prst="rect">
            <a:avLst/>
          </a:prstGeom>
          <a:effectLst>
            <a:innerShdw blurRad="63500" dist="50800" dir="18900000">
              <a:prstClr val="black">
                <a:alpha val="50000"/>
              </a:prstClr>
            </a:innerShdw>
          </a:effectLst>
        </p:spPr>
        <p:style>
          <a:lnRef idx="1">
            <a:schemeClr val="accent5"/>
          </a:lnRef>
          <a:fillRef idx="3">
            <a:schemeClr val="accent5"/>
          </a:fillRef>
          <a:effectRef idx="2">
            <a:schemeClr val="accent5"/>
          </a:effectRef>
          <a:fontRef idx="minor">
            <a:schemeClr val="lt1"/>
          </a:fontRef>
        </p:style>
      </p:pic>
      <p:pic>
        <p:nvPicPr>
          <p:cNvPr id="14" name="Picture 13"/>
          <p:cNvPicPr>
            <a:picLocks noChangeAspect="1"/>
          </p:cNvPicPr>
          <p:nvPr/>
        </p:nvPicPr>
        <p:blipFill>
          <a:blip r:embed="rId11"/>
          <a:stretch>
            <a:fillRect/>
          </a:stretch>
        </p:blipFill>
        <p:spPr>
          <a:xfrm>
            <a:off x="5398582" y="4988282"/>
            <a:ext cx="1850581" cy="1256853"/>
          </a:xfrm>
          <a:prstGeom prst="rect">
            <a:avLst/>
          </a:prstGeom>
          <a:effectLst>
            <a:innerShdw blurRad="63500" dist="50800" dir="18900000">
              <a:prstClr val="black">
                <a:alpha val="50000"/>
              </a:prstClr>
            </a:innerShdw>
          </a:effectLst>
        </p:spPr>
        <p:style>
          <a:lnRef idx="1">
            <a:schemeClr val="accent5"/>
          </a:lnRef>
          <a:fillRef idx="3">
            <a:schemeClr val="accent5"/>
          </a:fillRef>
          <a:effectRef idx="2">
            <a:schemeClr val="accent5"/>
          </a:effectRef>
          <a:fontRef idx="minor">
            <a:schemeClr val="lt1"/>
          </a:fontRef>
        </p:style>
      </p:pic>
      <p:sp>
        <p:nvSpPr>
          <p:cNvPr id="15" name="Notched Right Arrow 14"/>
          <p:cNvSpPr/>
          <p:nvPr/>
        </p:nvSpPr>
        <p:spPr bwMode="auto">
          <a:xfrm rot="2584887">
            <a:off x="883440" y="4614730"/>
            <a:ext cx="749346" cy="370756"/>
          </a:xfrm>
          <a:prstGeom prst="notchedRightArrow">
            <a:avLst/>
          </a:prstGeom>
          <a:solidFill>
            <a:schemeClr val="accent1">
              <a:lumMod val="40000"/>
              <a:lumOff val="6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16" name="Notched Right Arrow 15"/>
          <p:cNvSpPr/>
          <p:nvPr/>
        </p:nvSpPr>
        <p:spPr bwMode="auto">
          <a:xfrm rot="2584887">
            <a:off x="2242681" y="4617249"/>
            <a:ext cx="749346" cy="370756"/>
          </a:xfrm>
          <a:prstGeom prst="notchedRightArrow">
            <a:avLst/>
          </a:prstGeom>
          <a:solidFill>
            <a:schemeClr val="accent1">
              <a:lumMod val="40000"/>
              <a:lumOff val="6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17" name="Notched Right Arrow 16"/>
          <p:cNvSpPr/>
          <p:nvPr/>
        </p:nvSpPr>
        <p:spPr bwMode="auto">
          <a:xfrm rot="2584887">
            <a:off x="3796590" y="4569920"/>
            <a:ext cx="749346" cy="370756"/>
          </a:xfrm>
          <a:prstGeom prst="notchedRightArrow">
            <a:avLst/>
          </a:prstGeom>
          <a:solidFill>
            <a:schemeClr val="accent1">
              <a:lumMod val="40000"/>
              <a:lumOff val="6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18" name="Notched Right Arrow 17"/>
          <p:cNvSpPr/>
          <p:nvPr/>
        </p:nvSpPr>
        <p:spPr bwMode="auto">
          <a:xfrm rot="2584887">
            <a:off x="5610797" y="4562032"/>
            <a:ext cx="749346" cy="370756"/>
          </a:xfrm>
          <a:prstGeom prst="notchedRightArrow">
            <a:avLst/>
          </a:prstGeom>
          <a:solidFill>
            <a:schemeClr val="accent1">
              <a:lumMod val="40000"/>
              <a:lumOff val="6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sp>
        <p:nvSpPr>
          <p:cNvPr id="20" name="TextBox 19"/>
          <p:cNvSpPr txBox="1"/>
          <p:nvPr/>
        </p:nvSpPr>
        <p:spPr>
          <a:xfrm>
            <a:off x="5056221" y="2768839"/>
            <a:ext cx="1162560" cy="523220"/>
          </a:xfrm>
          <a:prstGeom prst="rect">
            <a:avLst/>
          </a:prstGeom>
          <a:noFill/>
        </p:spPr>
        <p:txBody>
          <a:bodyPr wrap="none" rtlCol="0">
            <a:spAutoFit/>
          </a:bodyPr>
          <a:lstStyle/>
          <a:p>
            <a:r>
              <a:rPr lang="en-US" dirty="0" smtClean="0"/>
              <a:t>20KW Rack</a:t>
            </a:r>
          </a:p>
          <a:p>
            <a:r>
              <a:rPr lang="en-US" dirty="0" err="1" smtClean="0"/>
              <a:t>Petascale</a:t>
            </a:r>
            <a:endParaRPr lang="en-US" dirty="0"/>
          </a:p>
        </p:txBody>
      </p:sp>
      <p:sp>
        <p:nvSpPr>
          <p:cNvPr id="21" name="TextBox 20"/>
          <p:cNvSpPr txBox="1"/>
          <p:nvPr/>
        </p:nvSpPr>
        <p:spPr>
          <a:xfrm>
            <a:off x="6533793" y="2779246"/>
            <a:ext cx="1762021" cy="523220"/>
          </a:xfrm>
          <a:prstGeom prst="rect">
            <a:avLst/>
          </a:prstGeom>
          <a:noFill/>
        </p:spPr>
        <p:txBody>
          <a:bodyPr wrap="none" rtlCol="0">
            <a:spAutoFit/>
          </a:bodyPr>
          <a:lstStyle/>
          <a:p>
            <a:r>
              <a:rPr lang="en-US" dirty="0" smtClean="0"/>
              <a:t>20MW Data Center</a:t>
            </a:r>
          </a:p>
          <a:p>
            <a:r>
              <a:rPr lang="en-US" dirty="0" err="1" smtClean="0"/>
              <a:t>Exaflop</a:t>
            </a:r>
            <a:endParaRPr lang="en-US" dirty="0"/>
          </a:p>
        </p:txBody>
      </p:sp>
      <p:sp>
        <p:nvSpPr>
          <p:cNvPr id="22" name="TextBox 21"/>
          <p:cNvSpPr txBox="1"/>
          <p:nvPr/>
        </p:nvSpPr>
        <p:spPr>
          <a:xfrm>
            <a:off x="548009" y="2802911"/>
            <a:ext cx="1002573" cy="523220"/>
          </a:xfrm>
          <a:prstGeom prst="rect">
            <a:avLst/>
          </a:prstGeom>
          <a:noFill/>
        </p:spPr>
        <p:txBody>
          <a:bodyPr wrap="none" rtlCol="0">
            <a:spAutoFit/>
          </a:bodyPr>
          <a:lstStyle/>
          <a:p>
            <a:r>
              <a:rPr lang="en-US" dirty="0" smtClean="0"/>
              <a:t>20W Chip</a:t>
            </a:r>
          </a:p>
          <a:p>
            <a:r>
              <a:rPr lang="en-US" dirty="0" smtClean="0"/>
              <a:t> Teraflop</a:t>
            </a:r>
            <a:endParaRPr lang="en-US" dirty="0"/>
          </a:p>
        </p:txBody>
      </p:sp>
      <p:sp>
        <p:nvSpPr>
          <p:cNvPr id="23" name="TextBox 22"/>
          <p:cNvSpPr txBox="1"/>
          <p:nvPr/>
        </p:nvSpPr>
        <p:spPr>
          <a:xfrm>
            <a:off x="2496831" y="2805431"/>
            <a:ext cx="1322109" cy="523220"/>
          </a:xfrm>
          <a:prstGeom prst="rect">
            <a:avLst/>
          </a:prstGeom>
          <a:noFill/>
        </p:spPr>
        <p:txBody>
          <a:bodyPr wrap="none" rtlCol="0">
            <a:spAutoFit/>
          </a:bodyPr>
          <a:lstStyle/>
          <a:p>
            <a:r>
              <a:rPr lang="en-US" dirty="0" smtClean="0"/>
              <a:t>5KW Chassis</a:t>
            </a:r>
          </a:p>
          <a:p>
            <a:r>
              <a:rPr lang="en-US" dirty="0" smtClean="0"/>
              <a:t> </a:t>
            </a:r>
            <a:r>
              <a:rPr lang="en-US" dirty="0" err="1" smtClean="0"/>
              <a:t>Terascale</a:t>
            </a:r>
            <a:endParaRPr lang="en-US" dirty="0"/>
          </a:p>
        </p:txBody>
      </p:sp>
      <p:sp>
        <p:nvSpPr>
          <p:cNvPr id="24" name="TextBox 23"/>
          <p:cNvSpPr txBox="1"/>
          <p:nvPr/>
        </p:nvSpPr>
        <p:spPr>
          <a:xfrm>
            <a:off x="5545331" y="5916319"/>
            <a:ext cx="1556836" cy="307777"/>
          </a:xfrm>
          <a:prstGeom prst="rect">
            <a:avLst/>
          </a:prstGeom>
          <a:noFill/>
        </p:spPr>
        <p:txBody>
          <a:bodyPr wrap="none" rtlCol="0">
            <a:spAutoFit/>
          </a:bodyPr>
          <a:lstStyle/>
          <a:p>
            <a:r>
              <a:rPr lang="en-US" dirty="0" smtClean="0">
                <a:solidFill>
                  <a:schemeClr val="bg1"/>
                </a:solidFill>
              </a:rPr>
              <a:t>Medical/</a:t>
            </a:r>
            <a:r>
              <a:rPr lang="en-US" dirty="0" err="1" smtClean="0">
                <a:solidFill>
                  <a:schemeClr val="bg1"/>
                </a:solidFill>
              </a:rPr>
              <a:t>Pharma</a:t>
            </a:r>
            <a:endParaRPr lang="en-US" dirty="0">
              <a:solidFill>
                <a:schemeClr val="bg1"/>
              </a:solidFill>
            </a:endParaRPr>
          </a:p>
        </p:txBody>
      </p:sp>
      <p:pic>
        <p:nvPicPr>
          <p:cNvPr id="25" name="Picture 24"/>
          <p:cNvPicPr>
            <a:picLocks noChangeAspect="1"/>
          </p:cNvPicPr>
          <p:nvPr/>
        </p:nvPicPr>
        <p:blipFill>
          <a:blip r:embed="rId12" cstate="print">
            <a:extLst>
              <a:ext uri="{28A0092B-C50C-407E-A947-70E740481C1C}">
                <a14:useLocalDpi xmlns="" xmlns:a14="http://schemas.microsoft.com/office/drawing/2010/main"/>
              </a:ext>
            </a:extLst>
          </a:blip>
          <a:stretch>
            <a:fillRect/>
          </a:stretch>
        </p:blipFill>
        <p:spPr>
          <a:xfrm>
            <a:off x="7345240" y="5416849"/>
            <a:ext cx="1035795" cy="776846"/>
          </a:xfrm>
          <a:prstGeom prst="rect">
            <a:avLst/>
          </a:prstGeom>
          <a:effectLst>
            <a:innerShdw blurRad="63500" dist="50800" dir="18900000">
              <a:prstClr val="black">
                <a:alpha val="50000"/>
              </a:prstClr>
            </a:innerShdw>
          </a:effectLst>
        </p:spPr>
        <p:style>
          <a:lnRef idx="1">
            <a:schemeClr val="accent5"/>
          </a:lnRef>
          <a:fillRef idx="3">
            <a:schemeClr val="accent5"/>
          </a:fillRef>
          <a:effectRef idx="2">
            <a:schemeClr val="accent5"/>
          </a:effectRef>
          <a:fontRef idx="minor">
            <a:schemeClr val="lt1"/>
          </a:fontRef>
        </p:style>
      </p:pic>
      <p:pic>
        <p:nvPicPr>
          <p:cNvPr id="13" name="Picture 12"/>
          <p:cNvPicPr>
            <a:picLocks noChangeAspect="1"/>
          </p:cNvPicPr>
          <p:nvPr/>
        </p:nvPicPr>
        <p:blipFill>
          <a:blip r:embed="rId13" cstate="print">
            <a:extLst>
              <a:ext uri="{28A0092B-C50C-407E-A947-70E740481C1C}">
                <a14:useLocalDpi xmlns="" xmlns:a14="http://schemas.microsoft.com/office/drawing/2010/main"/>
              </a:ext>
            </a:extLst>
          </a:blip>
          <a:stretch>
            <a:fillRect/>
          </a:stretch>
        </p:blipFill>
        <p:spPr>
          <a:xfrm>
            <a:off x="7640822" y="4977470"/>
            <a:ext cx="854260" cy="642118"/>
          </a:xfrm>
          <a:prstGeom prst="rect">
            <a:avLst/>
          </a:prstGeom>
          <a:effectLst>
            <a:innerShdw blurRad="63500" dist="50800" dir="18900000">
              <a:prstClr val="black">
                <a:alpha val="50000"/>
              </a:prstClr>
            </a:innerShdw>
          </a:effectLst>
        </p:spPr>
        <p:style>
          <a:lnRef idx="1">
            <a:schemeClr val="accent5"/>
          </a:lnRef>
          <a:fillRef idx="3">
            <a:schemeClr val="accent5"/>
          </a:fillRef>
          <a:effectRef idx="2">
            <a:schemeClr val="accent5"/>
          </a:effectRef>
          <a:fontRef idx="minor">
            <a:schemeClr val="lt1"/>
          </a:fontRef>
        </p:style>
      </p:pic>
      <p:sp>
        <p:nvSpPr>
          <p:cNvPr id="19" name="Notched Right Arrow 18"/>
          <p:cNvSpPr/>
          <p:nvPr/>
        </p:nvSpPr>
        <p:spPr bwMode="auto">
          <a:xfrm rot="2584887">
            <a:off x="7314574" y="4569920"/>
            <a:ext cx="749346" cy="370756"/>
          </a:xfrm>
          <a:prstGeom prst="notchedRightArrow">
            <a:avLst/>
          </a:prstGeom>
          <a:solidFill>
            <a:schemeClr val="accent1">
              <a:lumMod val="40000"/>
              <a:lumOff val="60000"/>
            </a:schemeClr>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rgbClr val="000000"/>
              </a:solidFill>
              <a:effectLst/>
              <a:latin typeface="Arial" charset="0"/>
              <a:ea typeface="MS PGothic" pitchFamily="34" charset="-128"/>
            </a:endParaRPr>
          </a:p>
        </p:txBody>
      </p:sp>
      <p:pic>
        <p:nvPicPr>
          <p:cNvPr id="26" name="Picture 25"/>
          <p:cNvPicPr>
            <a:picLocks noChangeAspect="1"/>
          </p:cNvPicPr>
          <p:nvPr/>
        </p:nvPicPr>
        <p:blipFill>
          <a:blip r:embed="rId14" cstate="print">
            <a:extLst>
              <a:ext uri="{28A0092B-C50C-407E-A947-70E740481C1C}">
                <a14:useLocalDpi xmlns="" xmlns:a14="http://schemas.microsoft.com/office/drawing/2010/main"/>
              </a:ext>
            </a:extLst>
          </a:blip>
          <a:stretch>
            <a:fillRect/>
          </a:stretch>
        </p:blipFill>
        <p:spPr>
          <a:xfrm>
            <a:off x="7974814" y="5575879"/>
            <a:ext cx="1113971" cy="603938"/>
          </a:xfrm>
          <a:prstGeom prst="rect">
            <a:avLst/>
          </a:prstGeom>
          <a:effectLst>
            <a:innerShdw blurRad="63500" dist="50800" dir="18900000">
              <a:prstClr val="black">
                <a:alpha val="50000"/>
              </a:prstClr>
            </a:innerShdw>
          </a:effectLst>
        </p:spPr>
        <p:style>
          <a:lnRef idx="1">
            <a:schemeClr val="accent5"/>
          </a:lnRef>
          <a:fillRef idx="3">
            <a:schemeClr val="accent5"/>
          </a:fillRef>
          <a:effectRef idx="2">
            <a:schemeClr val="accent5"/>
          </a:effectRef>
          <a:fontRef idx="minor">
            <a:schemeClr val="lt1"/>
          </a:fontRef>
        </p:style>
      </p:pic>
      <p:sp>
        <p:nvSpPr>
          <p:cNvPr id="27" name="TextBox 26"/>
          <p:cNvSpPr txBox="1"/>
          <p:nvPr/>
        </p:nvSpPr>
        <p:spPr>
          <a:xfrm>
            <a:off x="2447744" y="2524296"/>
            <a:ext cx="3224373" cy="369332"/>
          </a:xfrm>
          <a:prstGeom prst="rect">
            <a:avLst/>
          </a:prstGeom>
          <a:noFill/>
        </p:spPr>
        <p:txBody>
          <a:bodyPr wrap="none" rtlCol="0">
            <a:spAutoFit/>
          </a:bodyPr>
          <a:lstStyle/>
          <a:p>
            <a:r>
              <a:rPr lang="en-US" sz="1800" dirty="0" smtClean="0"/>
              <a:t>50 GFLOPS/W (20 </a:t>
            </a:r>
            <a:r>
              <a:rPr lang="en-US" sz="1800" dirty="0" err="1" smtClean="0"/>
              <a:t>pJ</a:t>
            </a:r>
            <a:r>
              <a:rPr lang="en-US" sz="1800" dirty="0" smtClean="0"/>
              <a:t>/FLOP)</a:t>
            </a:r>
            <a:endParaRPr lang="en-US" sz="1800" dirty="0"/>
          </a:p>
        </p:txBody>
      </p:sp>
    </p:spTree>
    <p:extLst>
      <p:ext uri="{BB962C8B-B14F-4D97-AF65-F5344CB8AC3E}">
        <p14:creationId xmlns="" xmlns:p14="http://schemas.microsoft.com/office/powerpoint/2010/main" val="6400903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7" name="Diagram 6"/>
          <p:cNvGraphicFramePr/>
          <p:nvPr>
            <p:extLst>
              <p:ext uri="{D42A27DB-BD31-4B8C-83A1-F6EECF244321}">
                <p14:modId xmlns="" xmlns:p14="http://schemas.microsoft.com/office/powerpoint/2010/main" val="10163787"/>
              </p:ext>
            </p:extLst>
          </p:nvPr>
        </p:nvGraphicFramePr>
        <p:xfrm>
          <a:off x="79376" y="95248"/>
          <a:ext cx="8969376" cy="62626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Left-Right Arrow 7"/>
          <p:cNvSpPr/>
          <p:nvPr/>
        </p:nvSpPr>
        <p:spPr bwMode="auto">
          <a:xfrm>
            <a:off x="3810001" y="2293938"/>
            <a:ext cx="1492250" cy="452438"/>
          </a:xfrm>
          <a:prstGeom prst="leftRightArrow">
            <a:avLst/>
          </a:prstGeom>
          <a:solidFill>
            <a:srgbClr val="0080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Co-Design</a:t>
            </a:r>
          </a:p>
        </p:txBody>
      </p:sp>
      <p:sp>
        <p:nvSpPr>
          <p:cNvPr id="9" name="Left-Right Arrow 8"/>
          <p:cNvSpPr/>
          <p:nvPr/>
        </p:nvSpPr>
        <p:spPr bwMode="auto">
          <a:xfrm>
            <a:off x="3819525" y="3676651"/>
            <a:ext cx="1492250" cy="452438"/>
          </a:xfrm>
          <a:prstGeom prst="leftRightArrow">
            <a:avLst/>
          </a:prstGeom>
          <a:solidFill>
            <a:srgbClr val="0080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Co-Design</a:t>
            </a:r>
          </a:p>
        </p:txBody>
      </p:sp>
      <p:sp>
        <p:nvSpPr>
          <p:cNvPr id="10" name="Left-Right Arrow 9"/>
          <p:cNvSpPr/>
          <p:nvPr/>
        </p:nvSpPr>
        <p:spPr bwMode="auto">
          <a:xfrm rot="5400000">
            <a:off x="644526" y="3025776"/>
            <a:ext cx="1492250" cy="452438"/>
          </a:xfrm>
          <a:prstGeom prst="leftRightArrow">
            <a:avLst/>
          </a:prstGeom>
          <a:solidFill>
            <a:srgbClr val="0080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ea typeface="MS PGothic" pitchFamily="34" charset="-128"/>
              </a:rPr>
              <a:t>Co-Design</a:t>
            </a:r>
          </a:p>
        </p:txBody>
      </p:sp>
    </p:spTree>
    <p:extLst>
      <p:ext uri="{BB962C8B-B14F-4D97-AF65-F5344CB8AC3E}">
        <p14:creationId xmlns="" xmlns:p14="http://schemas.microsoft.com/office/powerpoint/2010/main" val="3057615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 and Opportunities</a:t>
            </a:r>
            <a:endParaRPr lang="en-US" dirty="0"/>
          </a:p>
        </p:txBody>
      </p:sp>
      <p:sp>
        <p:nvSpPr>
          <p:cNvPr id="3" name="Content Placeholder 2"/>
          <p:cNvSpPr>
            <a:spLocks noGrp="1"/>
          </p:cNvSpPr>
          <p:nvPr>
            <p:ph idx="1"/>
          </p:nvPr>
        </p:nvSpPr>
        <p:spPr/>
        <p:txBody>
          <a:bodyPr/>
          <a:lstStyle/>
          <a:p>
            <a:r>
              <a:rPr lang="en-US" dirty="0" smtClean="0"/>
              <a:t>European Mont-Blanc Project</a:t>
            </a:r>
          </a:p>
          <a:p>
            <a:pPr lvl="1"/>
            <a:r>
              <a:rPr lang="en-US" dirty="0" smtClean="0"/>
              <a:t>Current phase building prototypes at Barcelona Supercomputing Center with existing available hardware and components</a:t>
            </a:r>
          </a:p>
          <a:p>
            <a:pPr lvl="1"/>
            <a:r>
              <a:rPr lang="en-US" dirty="0" smtClean="0"/>
              <a:t>Next generation will involve more custom designed hardware.</a:t>
            </a:r>
          </a:p>
          <a:p>
            <a:r>
              <a:rPr lang="en-US" dirty="0" smtClean="0"/>
              <a:t>Outstanding proposals for involvement in DOD funded big-data oriented HPC</a:t>
            </a:r>
          </a:p>
          <a:p>
            <a:r>
              <a:rPr lang="en-US" dirty="0" smtClean="0"/>
              <a:t>Upcoming expected DOE funding opportunities</a:t>
            </a:r>
          </a:p>
          <a:p>
            <a:pPr lvl="1"/>
            <a:r>
              <a:rPr lang="en-US" dirty="0" smtClean="0"/>
              <a:t>Operating Systems/Runtime (4Q12)</a:t>
            </a:r>
          </a:p>
          <a:p>
            <a:pPr lvl="1"/>
            <a:r>
              <a:rPr lang="en-US" dirty="0"/>
              <a:t>Analytical Modeling and Simulation of Applications </a:t>
            </a:r>
            <a:r>
              <a:rPr lang="en-US" dirty="0" smtClean="0"/>
              <a:t>(4Q12) </a:t>
            </a:r>
          </a:p>
          <a:p>
            <a:pPr lvl="1"/>
            <a:r>
              <a:rPr lang="en-US" dirty="0" smtClean="0"/>
              <a:t>Resiliency (4Q12/1Q13)</a:t>
            </a:r>
          </a:p>
          <a:p>
            <a:r>
              <a:rPr lang="en-US" dirty="0" smtClean="0"/>
              <a:t>Accelerating research in this space</a:t>
            </a:r>
          </a:p>
          <a:p>
            <a:pPr lvl="1"/>
            <a:endParaRPr lang="en-US" dirty="0"/>
          </a:p>
          <a:p>
            <a:pPr lvl="1"/>
            <a:endParaRPr lang="en-US" dirty="0"/>
          </a:p>
        </p:txBody>
      </p:sp>
    </p:spTree>
    <p:extLst>
      <p:ext uri="{BB962C8B-B14F-4D97-AF65-F5344CB8AC3E}">
        <p14:creationId xmlns="" xmlns:p14="http://schemas.microsoft.com/office/powerpoint/2010/main" val="39708724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Research in Brief</a:t>
            </a:r>
            <a:endParaRPr lang="en-US" dirty="0"/>
          </a:p>
        </p:txBody>
      </p:sp>
      <p:sp>
        <p:nvSpPr>
          <p:cNvPr id="3" name="Content Placeholder 2"/>
          <p:cNvSpPr>
            <a:spLocks noGrp="1"/>
          </p:cNvSpPr>
          <p:nvPr>
            <p:ph sz="half" idx="1"/>
          </p:nvPr>
        </p:nvSpPr>
        <p:spPr>
          <a:xfrm>
            <a:off x="360000" y="914855"/>
            <a:ext cx="8280000" cy="4914265"/>
          </a:xfrm>
        </p:spPr>
        <p:txBody>
          <a:bodyPr>
            <a:normAutofit/>
          </a:bodyPr>
          <a:lstStyle/>
          <a:p>
            <a:r>
              <a:rPr lang="en-US" dirty="0" smtClean="0"/>
              <a:t>Understanding server workload and performance on ARM</a:t>
            </a:r>
          </a:p>
          <a:p>
            <a:pPr lvl="1"/>
            <a:r>
              <a:rPr lang="en-US" dirty="0" smtClean="0"/>
              <a:t>Cores, fabric, network, memory</a:t>
            </a:r>
          </a:p>
          <a:p>
            <a:r>
              <a:rPr lang="en-US" dirty="0" smtClean="0"/>
              <a:t>Create representative workloads for IP design and evaluation</a:t>
            </a:r>
          </a:p>
          <a:p>
            <a:pPr marL="700088" lvl="3" indent="-265113"/>
            <a:r>
              <a:rPr lang="en-US" dirty="0" err="1"/>
              <a:t>Specweb</a:t>
            </a:r>
            <a:r>
              <a:rPr lang="en-US" dirty="0"/>
              <a:t>, </a:t>
            </a:r>
            <a:r>
              <a:rPr lang="en-US" dirty="0" err="1"/>
              <a:t>memcached</a:t>
            </a:r>
            <a:r>
              <a:rPr lang="en-US" dirty="0"/>
              <a:t>, </a:t>
            </a:r>
            <a:r>
              <a:rPr lang="en-US" dirty="0" err="1" smtClean="0"/>
              <a:t>Hadoop</a:t>
            </a:r>
            <a:r>
              <a:rPr lang="en-US" dirty="0" smtClean="0"/>
              <a:t>, SSJ</a:t>
            </a:r>
          </a:p>
          <a:p>
            <a:pPr marL="265113" lvl="2" indent="-265113"/>
            <a:r>
              <a:rPr lang="en-US" sz="2400" dirty="0" smtClean="0"/>
              <a:t>Taking server performance to the next level</a:t>
            </a:r>
          </a:p>
          <a:p>
            <a:pPr marL="265113" lvl="2" indent="-265113"/>
            <a:r>
              <a:rPr lang="en-US" sz="2400" dirty="0" smtClean="0"/>
              <a:t>Enabling and evangelism for past couple of years...</a:t>
            </a:r>
          </a:p>
        </p:txBody>
      </p:sp>
      <p:pic>
        <p:nvPicPr>
          <p:cNvPr id="4" name="Picture 3"/>
          <p:cNvPicPr>
            <a:picLocks noChangeAspect="1"/>
          </p:cNvPicPr>
          <p:nvPr/>
        </p:nvPicPr>
        <p:blipFill>
          <a:blip r:embed="rId3" cstate="print"/>
          <a:stretch>
            <a:fillRect/>
          </a:stretch>
        </p:blipFill>
        <p:spPr>
          <a:xfrm>
            <a:off x="5158548" y="4082712"/>
            <a:ext cx="2812003" cy="2106287"/>
          </a:xfrm>
          <a:prstGeom prst="rect">
            <a:avLst/>
          </a:prstGeom>
        </p:spPr>
      </p:pic>
    </p:spTree>
    <p:extLst>
      <p:ext uri="{BB962C8B-B14F-4D97-AF65-F5344CB8AC3E}">
        <p14:creationId xmlns="" xmlns:p14="http://schemas.microsoft.com/office/powerpoint/2010/main" val="35994224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Server Research in Brief</a:t>
            </a:r>
            <a:endParaRPr lang="en-US" dirty="0"/>
          </a:p>
        </p:txBody>
      </p:sp>
      <p:sp>
        <p:nvSpPr>
          <p:cNvPr id="3" name="Content Placeholder 2"/>
          <p:cNvSpPr>
            <a:spLocks noGrp="1"/>
          </p:cNvSpPr>
          <p:nvPr>
            <p:ph sz="half" idx="1"/>
          </p:nvPr>
        </p:nvSpPr>
        <p:spPr>
          <a:xfrm>
            <a:off x="360000" y="914855"/>
            <a:ext cx="8280000" cy="4914265"/>
          </a:xfrm>
        </p:spPr>
        <p:txBody>
          <a:bodyPr>
            <a:normAutofit/>
          </a:bodyPr>
          <a:lstStyle/>
          <a:p>
            <a:r>
              <a:rPr lang="en-US" dirty="0" smtClean="0"/>
              <a:t>Understanding server workload and performance on ARM</a:t>
            </a:r>
          </a:p>
          <a:p>
            <a:pPr lvl="1"/>
            <a:r>
              <a:rPr lang="en-US" dirty="0" smtClean="0"/>
              <a:t>Cores, fabric, network, memory</a:t>
            </a:r>
          </a:p>
          <a:p>
            <a:r>
              <a:rPr lang="en-US" dirty="0" smtClean="0"/>
              <a:t>Create representative workloads for IP design and evaluation</a:t>
            </a:r>
          </a:p>
          <a:p>
            <a:pPr marL="700088" lvl="3" indent="-265113"/>
            <a:r>
              <a:rPr lang="en-US" dirty="0" err="1"/>
              <a:t>Specweb</a:t>
            </a:r>
            <a:r>
              <a:rPr lang="en-US" dirty="0"/>
              <a:t>, </a:t>
            </a:r>
            <a:r>
              <a:rPr lang="en-US" dirty="0" err="1"/>
              <a:t>memcached</a:t>
            </a:r>
            <a:r>
              <a:rPr lang="en-US" dirty="0"/>
              <a:t>, </a:t>
            </a:r>
            <a:r>
              <a:rPr lang="en-US" dirty="0" err="1" smtClean="0"/>
              <a:t>Hadoop</a:t>
            </a:r>
            <a:r>
              <a:rPr lang="en-US" dirty="0" smtClean="0"/>
              <a:t>, SSJ</a:t>
            </a:r>
          </a:p>
          <a:p>
            <a:pPr marL="265113" lvl="2" indent="-265113"/>
            <a:r>
              <a:rPr lang="en-US" sz="2400" dirty="0" smtClean="0"/>
              <a:t>Taking server performance to the next level</a:t>
            </a:r>
          </a:p>
          <a:p>
            <a:pPr marL="265113" lvl="2" indent="-265113"/>
            <a:r>
              <a:rPr lang="en-US" sz="2400" dirty="0" smtClean="0"/>
              <a:t>Enabling and evangelism for past couple of years...</a:t>
            </a:r>
          </a:p>
        </p:txBody>
      </p:sp>
      <p:pic>
        <p:nvPicPr>
          <p:cNvPr id="4" name="Picture 3"/>
          <p:cNvPicPr>
            <a:picLocks noChangeAspect="1"/>
          </p:cNvPicPr>
          <p:nvPr/>
        </p:nvPicPr>
        <p:blipFill>
          <a:blip r:embed="rId3" cstate="print"/>
          <a:stretch>
            <a:fillRect/>
          </a:stretch>
        </p:blipFill>
        <p:spPr>
          <a:xfrm>
            <a:off x="5158548" y="4082712"/>
            <a:ext cx="2812003" cy="2106287"/>
          </a:xfrm>
          <a:prstGeom prst="rect">
            <a:avLst/>
          </a:prstGeom>
        </p:spPr>
      </p:pic>
      <p:pic>
        <p:nvPicPr>
          <p:cNvPr id="5" name="Picture 4"/>
          <p:cNvPicPr>
            <a:picLocks noChangeAspect="1"/>
          </p:cNvPicPr>
          <p:nvPr/>
        </p:nvPicPr>
        <p:blipFill>
          <a:blip r:embed="rId4"/>
          <a:stretch>
            <a:fillRect/>
          </a:stretch>
        </p:blipFill>
        <p:spPr>
          <a:xfrm>
            <a:off x="812240" y="4212526"/>
            <a:ext cx="8216900" cy="1943100"/>
          </a:xfrm>
          <a:prstGeom prst="rect">
            <a:avLst/>
          </a:prstGeom>
        </p:spPr>
      </p:pic>
      <p:sp>
        <p:nvSpPr>
          <p:cNvPr id="6" name="TextBox 5"/>
          <p:cNvSpPr txBox="1"/>
          <p:nvPr/>
        </p:nvSpPr>
        <p:spPr>
          <a:xfrm>
            <a:off x="212254" y="3932500"/>
            <a:ext cx="2436627" cy="307777"/>
          </a:xfrm>
          <a:prstGeom prst="rect">
            <a:avLst/>
          </a:prstGeom>
          <a:noFill/>
        </p:spPr>
        <p:txBody>
          <a:bodyPr wrap="none" rtlCol="0">
            <a:spAutoFit/>
          </a:bodyPr>
          <a:lstStyle/>
          <a:p>
            <a:r>
              <a:rPr lang="en-US" i="1" dirty="0" smtClean="0"/>
              <a:t>Monday, October 29, 2012</a:t>
            </a:r>
            <a:endParaRPr lang="en-US" i="1" dirty="0"/>
          </a:p>
        </p:txBody>
      </p:sp>
      <p:sp>
        <p:nvSpPr>
          <p:cNvPr id="7" name="Rectangle 6"/>
          <p:cNvSpPr/>
          <p:nvPr/>
        </p:nvSpPr>
        <p:spPr>
          <a:xfrm>
            <a:off x="1" y="6536568"/>
            <a:ext cx="7647026" cy="30777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b="0" i="1" dirty="0"/>
              <a:t>http://</a:t>
            </a:r>
            <a:r>
              <a:rPr lang="en-US" b="0" i="1" dirty="0" err="1"/>
              <a:t>www.zdnet.com</a:t>
            </a:r>
            <a:r>
              <a:rPr lang="en-US" b="0" i="1" dirty="0"/>
              <a:t>/amd-unveils-plans-for-64-bit-arm-processors-for-servers-7000006549/</a:t>
            </a:r>
          </a:p>
        </p:txBody>
      </p:sp>
    </p:spTree>
    <p:extLst>
      <p:ext uri="{BB962C8B-B14F-4D97-AF65-F5344CB8AC3E}">
        <p14:creationId xmlns="" xmlns:p14="http://schemas.microsoft.com/office/powerpoint/2010/main" val="42943253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p:txBody>
          <a:bodyPr/>
          <a:lstStyle/>
          <a:p>
            <a:pPr eaLnBrk="1" hangingPunct="1"/>
            <a:r>
              <a:rPr lang="en-US" smtClean="0"/>
              <a:t>Your Future at ARM…</a:t>
            </a:r>
          </a:p>
        </p:txBody>
      </p:sp>
      <p:sp>
        <p:nvSpPr>
          <p:cNvPr id="3075" name="Content Placeholder 4"/>
          <p:cNvSpPr>
            <a:spLocks noGrp="1"/>
          </p:cNvSpPr>
          <p:nvPr>
            <p:ph idx="1"/>
          </p:nvPr>
        </p:nvSpPr>
        <p:spPr>
          <a:xfrm>
            <a:off x="217488" y="906463"/>
            <a:ext cx="8775700" cy="5951537"/>
          </a:xfrm>
        </p:spPr>
        <p:txBody>
          <a:bodyPr/>
          <a:lstStyle/>
          <a:p>
            <a:pPr eaLnBrk="1" hangingPunct="1"/>
            <a:r>
              <a:rPr lang="en-US" sz="2000" b="1" i="1" smtClean="0"/>
              <a:t>Graduate and Internship/Co-op Opportunities</a:t>
            </a:r>
          </a:p>
          <a:p>
            <a:pPr lvl="1" eaLnBrk="1" hangingPunct="1"/>
            <a:r>
              <a:rPr lang="en-US" sz="1800" smtClean="0"/>
              <a:t>Engineering: Memory, Validation, Performance, DFT, R&amp;D, GPU and more!</a:t>
            </a:r>
          </a:p>
          <a:p>
            <a:pPr lvl="1" eaLnBrk="1" hangingPunct="1"/>
            <a:r>
              <a:rPr lang="en-US" sz="1800" smtClean="0"/>
              <a:t>Sales and Marketing: Corporate and Technical</a:t>
            </a:r>
          </a:p>
          <a:p>
            <a:pPr lvl="1" eaLnBrk="1" hangingPunct="1"/>
            <a:r>
              <a:rPr lang="en-US" sz="1800" smtClean="0"/>
              <a:t>Corporate: IT, Patents, Services (Training and Support), and Human Resources</a:t>
            </a:r>
          </a:p>
          <a:p>
            <a:pPr eaLnBrk="1" hangingPunct="1"/>
            <a:endParaRPr lang="en-US" sz="1800" smtClean="0"/>
          </a:p>
          <a:p>
            <a:pPr eaLnBrk="1" hangingPunct="1"/>
            <a:r>
              <a:rPr lang="en-US" sz="2000" b="1" i="1" smtClean="0"/>
              <a:t>Incredible Culture and Comprehensive Benefit Package</a:t>
            </a:r>
          </a:p>
          <a:p>
            <a:pPr lvl="1" eaLnBrk="1" hangingPunct="1"/>
            <a:r>
              <a:rPr lang="en-US" sz="1800" smtClean="0"/>
              <a:t>Competitive Reward</a:t>
            </a:r>
          </a:p>
          <a:p>
            <a:pPr lvl="1" eaLnBrk="1" hangingPunct="1"/>
            <a:r>
              <a:rPr lang="en-US" sz="1800" smtClean="0"/>
              <a:t>Work/Life Balance</a:t>
            </a:r>
          </a:p>
          <a:p>
            <a:pPr lvl="1" eaLnBrk="1" hangingPunct="1"/>
            <a:r>
              <a:rPr lang="en-US" sz="1800" smtClean="0"/>
              <a:t>Personal Development</a:t>
            </a:r>
          </a:p>
          <a:p>
            <a:pPr lvl="1" eaLnBrk="1" hangingPunct="1"/>
            <a:r>
              <a:rPr lang="en-US" sz="1800" smtClean="0"/>
              <a:t>Brilliant Minds and Innovative Solutions</a:t>
            </a:r>
          </a:p>
          <a:p>
            <a:pPr eaLnBrk="1" hangingPunct="1"/>
            <a:endParaRPr lang="en-US" sz="1800" smtClean="0"/>
          </a:p>
          <a:p>
            <a:pPr eaLnBrk="1" hangingPunct="1"/>
            <a:r>
              <a:rPr lang="en-US" sz="2000" b="1" i="1" smtClean="0"/>
              <a:t>Keep in Touch!</a:t>
            </a:r>
          </a:p>
          <a:p>
            <a:pPr lvl="1" eaLnBrk="1" hangingPunct="1"/>
            <a:r>
              <a:rPr lang="en-US" sz="1800" smtClean="0"/>
              <a:t>www.arm.com/about/careers</a:t>
            </a:r>
          </a:p>
          <a:p>
            <a:pPr lvl="1" eaLnBrk="1" hangingPunct="1">
              <a:buFont typeface="Wingdings" pitchFamily="2" charset="2"/>
              <a:buNone/>
            </a:pPr>
            <a:endParaRPr lang="en-US" smtClean="0"/>
          </a:p>
        </p:txBody>
      </p:sp>
      <p:pic>
        <p:nvPicPr>
          <p:cNvPr id="3076" name="Image.jpg"/>
          <p:cNvPicPr>
            <a:picLocks noChangeAspect="1" noChangeArrowheads="1"/>
          </p:cNvPicPr>
          <p:nvPr/>
        </p:nvPicPr>
        <p:blipFill>
          <a:blip r:embed="rId3"/>
          <a:srcRect l="68994" t="49329" r="3999" b="25331"/>
          <a:stretch>
            <a:fillRect/>
          </a:stretch>
        </p:blipFill>
        <p:spPr bwMode="auto">
          <a:xfrm>
            <a:off x="5791200" y="3962400"/>
            <a:ext cx="3079750" cy="2322513"/>
          </a:xfrm>
          <a:prstGeom prst="rect">
            <a:avLst/>
          </a:prstGeom>
          <a:noFill/>
          <a:ln w="9525">
            <a:noFill/>
            <a:miter lim="800000"/>
            <a:headEnd/>
            <a:tailEnd/>
          </a:ln>
        </p:spPr>
      </p:pic>
      <p:pic>
        <p:nvPicPr>
          <p:cNvPr id="3077" name="Picture 4">
            <a:hlinkClick r:id="rId4"/>
          </p:cNvPr>
          <p:cNvPicPr>
            <a:picLocks noChangeAspect="1" noChangeArrowheads="1"/>
          </p:cNvPicPr>
          <p:nvPr/>
        </p:nvPicPr>
        <p:blipFill>
          <a:blip r:embed="rId5"/>
          <a:srcRect l="56250" t="49200" r="34500" b="39600"/>
          <a:stretch>
            <a:fillRect/>
          </a:stretch>
        </p:blipFill>
        <p:spPr bwMode="auto">
          <a:xfrm>
            <a:off x="914400" y="5867400"/>
            <a:ext cx="419100" cy="314325"/>
          </a:xfrm>
          <a:prstGeom prst="rect">
            <a:avLst/>
          </a:prstGeom>
          <a:noFill/>
          <a:ln w="9525">
            <a:noFill/>
            <a:miter lim="800000"/>
            <a:headEnd/>
            <a:tailEnd/>
          </a:ln>
        </p:spPr>
      </p:pic>
      <p:pic>
        <p:nvPicPr>
          <p:cNvPr id="3078" name="Picture 5">
            <a:hlinkClick r:id="rId6"/>
          </p:cNvPr>
          <p:cNvPicPr>
            <a:picLocks noChangeAspect="1" noChangeArrowheads="1"/>
          </p:cNvPicPr>
          <p:nvPr/>
        </p:nvPicPr>
        <p:blipFill>
          <a:blip r:embed="rId7"/>
          <a:srcRect l="28876" t="52800" r="63000" b="36000"/>
          <a:stretch>
            <a:fillRect/>
          </a:stretch>
        </p:blipFill>
        <p:spPr bwMode="auto">
          <a:xfrm>
            <a:off x="1600200" y="5867400"/>
            <a:ext cx="361950" cy="304800"/>
          </a:xfrm>
          <a:prstGeom prst="rect">
            <a:avLst/>
          </a:prstGeom>
          <a:noFill/>
          <a:ln w="9525">
            <a:noFill/>
            <a:miter lim="800000"/>
            <a:headEnd/>
            <a:tailEnd/>
          </a:ln>
        </p:spPr>
      </p:pic>
      <p:pic>
        <p:nvPicPr>
          <p:cNvPr id="3079" name="Picture 4"/>
          <p:cNvPicPr>
            <a:picLocks noChangeAspect="1" noChangeArrowheads="1"/>
          </p:cNvPicPr>
          <p:nvPr/>
        </p:nvPicPr>
        <p:blipFill>
          <a:blip r:embed="rId8"/>
          <a:srcRect l="3751" t="15938" r="88499" b="81563"/>
          <a:stretch>
            <a:fillRect/>
          </a:stretch>
        </p:blipFill>
        <p:spPr bwMode="auto">
          <a:xfrm>
            <a:off x="2209800" y="5927725"/>
            <a:ext cx="944563" cy="244475"/>
          </a:xfrm>
          <a:prstGeom prst="rect">
            <a:avLst/>
          </a:prstGeom>
          <a:noFill/>
          <a:ln w="19050" algn="ctr">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2-Shank-Screwdriver.jpg"/>
          <p:cNvPicPr>
            <a:picLocks noChangeAspect="1"/>
          </p:cNvPicPr>
          <p:nvPr/>
        </p:nvPicPr>
        <p:blipFill>
          <a:blip r:embed="rId3">
            <a:lum bright="70000" contrast="-70000"/>
          </a:blip>
          <a:stretch>
            <a:fillRect/>
          </a:stretch>
        </p:blipFill>
        <p:spPr>
          <a:xfrm>
            <a:off x="543010" y="972040"/>
            <a:ext cx="8226917" cy="5168987"/>
          </a:xfrm>
          <a:prstGeom prst="rect">
            <a:avLst/>
          </a:prstGeom>
        </p:spPr>
      </p:pic>
      <p:sp>
        <p:nvSpPr>
          <p:cNvPr id="2" name="Title 1"/>
          <p:cNvSpPr>
            <a:spLocks noGrp="1"/>
          </p:cNvSpPr>
          <p:nvPr>
            <p:ph type="title"/>
          </p:nvPr>
        </p:nvSpPr>
        <p:spPr/>
        <p:txBody>
          <a:bodyPr/>
          <a:lstStyle/>
          <a:p>
            <a:r>
              <a:rPr lang="en-GB" dirty="0" smtClean="0"/>
              <a:t>What can you expect?</a:t>
            </a:r>
            <a:endParaRPr lang="en-GB" dirty="0"/>
          </a:p>
        </p:txBody>
      </p:sp>
      <p:sp>
        <p:nvSpPr>
          <p:cNvPr id="3" name="Content Placeholder 2"/>
          <p:cNvSpPr>
            <a:spLocks noGrp="1"/>
          </p:cNvSpPr>
          <p:nvPr>
            <p:ph idx="1"/>
          </p:nvPr>
        </p:nvSpPr>
        <p:spPr/>
        <p:txBody>
          <a:bodyPr/>
          <a:lstStyle/>
          <a:p>
            <a:pPr lvl="0"/>
            <a:r>
              <a:rPr lang="en-GB" dirty="0" smtClean="0"/>
              <a:t>All projects involve</a:t>
            </a:r>
          </a:p>
          <a:p>
            <a:pPr lvl="1"/>
            <a:r>
              <a:rPr lang="en-GB" dirty="0"/>
              <a:t>P</a:t>
            </a:r>
            <a:r>
              <a:rPr lang="en-GB" dirty="0" smtClean="0"/>
              <a:t>roblem definition and refinement...you will own the problem and be the expert</a:t>
            </a:r>
          </a:p>
          <a:p>
            <a:pPr lvl="1"/>
            <a:r>
              <a:rPr lang="en-GB" dirty="0"/>
              <a:t>T</a:t>
            </a:r>
            <a:r>
              <a:rPr lang="en-GB" dirty="0" smtClean="0"/>
              <a:t>eam work and co-ordination with other R&amp;D and product divisions</a:t>
            </a:r>
          </a:p>
          <a:p>
            <a:pPr lvl="1"/>
            <a:r>
              <a:rPr lang="en-GB" dirty="0"/>
              <a:t>D</a:t>
            </a:r>
            <a:r>
              <a:rPr lang="en-GB" dirty="0" smtClean="0"/>
              <a:t>evelopment of models and modelling infrastructure to fit in a high-level full-system simulation framework</a:t>
            </a:r>
          </a:p>
          <a:p>
            <a:pPr lvl="1"/>
            <a:r>
              <a:rPr lang="en-GB" dirty="0"/>
              <a:t>E</a:t>
            </a:r>
            <a:r>
              <a:rPr lang="en-GB" dirty="0" smtClean="0"/>
              <a:t>valuation of new architectures and methodologies using realistic models and workloads</a:t>
            </a:r>
          </a:p>
          <a:p>
            <a:pPr lvl="1"/>
            <a:endParaRPr lang="en-GB" dirty="0" smtClean="0"/>
          </a:p>
          <a:p>
            <a:r>
              <a:rPr lang="en-GB" dirty="0" smtClean="0"/>
              <a:t>Currently our work is focused on</a:t>
            </a:r>
          </a:p>
          <a:p>
            <a:pPr lvl="1"/>
            <a:r>
              <a:rPr lang="en-GB" dirty="0" smtClean="0"/>
              <a:t>Evaluating emerging workloads and future heterogeneous system architectures</a:t>
            </a:r>
          </a:p>
          <a:p>
            <a:pPr lvl="2"/>
            <a:r>
              <a:rPr lang="en-GB" dirty="0"/>
              <a:t>e</a:t>
            </a:r>
            <a:r>
              <a:rPr lang="en-GB" dirty="0" smtClean="0"/>
              <a:t>.g. cloud servers, high-end portable computing</a:t>
            </a:r>
          </a:p>
          <a:p>
            <a:pPr lvl="1"/>
            <a:r>
              <a:rPr lang="en-GB" dirty="0" smtClean="0"/>
              <a:t>Capturing and evaluating a wider range of performance metrics</a:t>
            </a:r>
          </a:p>
          <a:p>
            <a:pPr lvl="2"/>
            <a:r>
              <a:rPr lang="en-GB" dirty="0" smtClean="0"/>
              <a:t>e.g. temporal performance, power, thermals</a:t>
            </a:r>
          </a:p>
          <a:p>
            <a:pPr lvl="1"/>
            <a:endParaRPr lang="en-GB"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Project examples</a:t>
            </a:r>
            <a:endParaRPr lang="en-GB" dirty="0"/>
          </a:p>
        </p:txBody>
      </p:sp>
      <p:sp>
        <p:nvSpPr>
          <p:cNvPr id="3" name="Content Placeholder 2"/>
          <p:cNvSpPr>
            <a:spLocks noGrp="1"/>
          </p:cNvSpPr>
          <p:nvPr>
            <p:ph idx="1"/>
          </p:nvPr>
        </p:nvSpPr>
        <p:spPr/>
        <p:txBody>
          <a:bodyPr/>
          <a:lstStyle/>
          <a:p>
            <a:pPr lvl="0"/>
            <a:r>
              <a:rPr lang="en-GB" dirty="0" smtClean="0"/>
              <a:t>Evaluate system implications of new memory technologies and improve performance/power</a:t>
            </a:r>
          </a:p>
          <a:p>
            <a:pPr lvl="1"/>
            <a:r>
              <a:rPr lang="en-GB" dirty="0" smtClean="0"/>
              <a:t>emerging memory types, organisations and combinations</a:t>
            </a:r>
          </a:p>
          <a:p>
            <a:pPr lvl="1"/>
            <a:r>
              <a:rPr lang="en-GB" dirty="0"/>
              <a:t>c</a:t>
            </a:r>
            <a:r>
              <a:rPr lang="en-GB" dirty="0" smtClean="0"/>
              <a:t>omplete software stack and hardware system design, from smartphones to servers</a:t>
            </a:r>
          </a:p>
          <a:p>
            <a:r>
              <a:rPr lang="en-GB" dirty="0" smtClean="0"/>
              <a:t>Extend system-simulation with power and thermal modelling </a:t>
            </a:r>
          </a:p>
          <a:p>
            <a:pPr lvl="1"/>
            <a:r>
              <a:rPr lang="en-GB" dirty="0"/>
              <a:t>s</a:t>
            </a:r>
            <a:r>
              <a:rPr lang="en-GB" dirty="0" smtClean="0"/>
              <a:t>calable and </a:t>
            </a:r>
            <a:r>
              <a:rPr lang="en-GB" dirty="0" err="1" smtClean="0"/>
              <a:t>parametrisable</a:t>
            </a:r>
            <a:r>
              <a:rPr lang="en-GB" dirty="0" smtClean="0"/>
              <a:t> power models for system components</a:t>
            </a:r>
          </a:p>
          <a:p>
            <a:pPr lvl="1"/>
            <a:r>
              <a:rPr lang="en-GB" dirty="0" smtClean="0"/>
              <a:t>monitor activity and use e.g. </a:t>
            </a:r>
            <a:r>
              <a:rPr lang="en-GB" dirty="0" err="1" smtClean="0"/>
              <a:t>HotSpot</a:t>
            </a:r>
            <a:r>
              <a:rPr lang="en-GB" dirty="0" smtClean="0"/>
              <a:t> for analysis</a:t>
            </a:r>
          </a:p>
          <a:p>
            <a:r>
              <a:rPr lang="en-GB" dirty="0"/>
              <a:t>P</a:t>
            </a:r>
            <a:r>
              <a:rPr lang="en-GB" dirty="0" smtClean="0"/>
              <a:t>ropose power/energy regulation mechanisms</a:t>
            </a:r>
          </a:p>
          <a:p>
            <a:pPr lvl="1"/>
            <a:r>
              <a:rPr lang="en-GB" dirty="0" smtClean="0"/>
              <a:t>e.g. bandwidth throttling, clock gating, frequency scaling</a:t>
            </a:r>
          </a:p>
          <a:p>
            <a:pPr lvl="1"/>
            <a:r>
              <a:rPr lang="en-GB" dirty="0" smtClean="0"/>
              <a:t>combination with performance Quality of Service (</a:t>
            </a:r>
            <a:r>
              <a:rPr lang="en-GB" dirty="0" err="1" smtClean="0"/>
              <a:t>QoS</a:t>
            </a:r>
            <a:r>
              <a:rPr lang="en-GB" dirty="0" smtClean="0"/>
              <a:t>)</a:t>
            </a:r>
          </a:p>
          <a:p>
            <a:r>
              <a:rPr lang="en-GB" dirty="0" smtClean="0"/>
              <a:t>Dynamic system-adaptation and performance/power tuning</a:t>
            </a:r>
          </a:p>
          <a:p>
            <a:pPr lvl="1"/>
            <a:r>
              <a:rPr lang="en-GB" dirty="0"/>
              <a:t>u</a:t>
            </a:r>
            <a:r>
              <a:rPr lang="en-GB" dirty="0" smtClean="0"/>
              <a:t>se on-line performance/power metrics and tune system for the workloads, exploit heterogeneity</a:t>
            </a:r>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Connected Community all "/>
          <p:cNvPicPr>
            <a:picLocks noChangeAspect="1" noChangeArrowheads="1"/>
          </p:cNvPicPr>
          <p:nvPr/>
        </p:nvPicPr>
        <p:blipFill>
          <a:blip r:embed="rId3"/>
          <a:srcRect/>
          <a:stretch>
            <a:fillRect/>
          </a:stretch>
        </p:blipFill>
        <p:spPr bwMode="auto">
          <a:xfrm>
            <a:off x="0" y="822325"/>
            <a:ext cx="9144000" cy="5484813"/>
          </a:xfrm>
          <a:prstGeom prst="rect">
            <a:avLst/>
          </a:prstGeom>
          <a:noFill/>
        </p:spPr>
      </p:pic>
      <p:pic>
        <p:nvPicPr>
          <p:cNvPr id="225283" name="Picture 3" descr="Untitled-1"/>
          <p:cNvPicPr>
            <a:picLocks noChangeAspect="1" noChangeArrowheads="1"/>
          </p:cNvPicPr>
          <p:nvPr/>
        </p:nvPicPr>
        <p:blipFill>
          <a:blip r:embed="rId4"/>
          <a:srcRect/>
          <a:stretch>
            <a:fillRect/>
          </a:stretch>
        </p:blipFill>
        <p:spPr bwMode="auto">
          <a:xfrm>
            <a:off x="-179388" y="519113"/>
            <a:ext cx="10261601" cy="6143625"/>
          </a:xfrm>
          <a:prstGeom prst="rect">
            <a:avLst/>
          </a:prstGeom>
          <a:noFill/>
        </p:spPr>
      </p:pic>
      <p:pic>
        <p:nvPicPr>
          <p:cNvPr id="225284" name="Picture 4" descr="devicefuturetry"/>
          <p:cNvPicPr>
            <a:picLocks noChangeAspect="1" noChangeArrowheads="1"/>
          </p:cNvPicPr>
          <p:nvPr/>
        </p:nvPicPr>
        <p:blipFill>
          <a:blip r:embed="rId5"/>
          <a:srcRect/>
          <a:stretch>
            <a:fillRect/>
          </a:stretch>
        </p:blipFill>
        <p:spPr bwMode="auto">
          <a:xfrm>
            <a:off x="2185988" y="2930525"/>
            <a:ext cx="5341937" cy="3371850"/>
          </a:xfrm>
          <a:prstGeom prst="rect">
            <a:avLst/>
          </a:prstGeom>
          <a:noFill/>
        </p:spPr>
      </p:pic>
      <p:sp>
        <p:nvSpPr>
          <p:cNvPr id="225285" name="Rectangle 5"/>
          <p:cNvSpPr>
            <a:spLocks noGrp="1" noChangeArrowheads="1"/>
          </p:cNvSpPr>
          <p:nvPr>
            <p:ph type="title"/>
          </p:nvPr>
        </p:nvSpPr>
        <p:spPr/>
        <p:txBody>
          <a:bodyPr/>
          <a:lstStyle/>
          <a:p>
            <a:r>
              <a:rPr lang="en-GB"/>
              <a:t>ARM’s Activities</a:t>
            </a:r>
            <a:endParaRPr lang="en-US"/>
          </a:p>
        </p:txBody>
      </p:sp>
      <p:pic>
        <p:nvPicPr>
          <p:cNvPr id="225286" name="Picture 6" descr="devicefutureC"/>
          <p:cNvPicPr>
            <a:picLocks noChangeAspect="1" noChangeArrowheads="1"/>
          </p:cNvPicPr>
          <p:nvPr/>
        </p:nvPicPr>
        <p:blipFill>
          <a:blip r:embed="rId6"/>
          <a:srcRect/>
          <a:stretch>
            <a:fillRect/>
          </a:stretch>
        </p:blipFill>
        <p:spPr bwMode="auto">
          <a:xfrm>
            <a:off x="4702175" y="3779838"/>
            <a:ext cx="2028825" cy="1565275"/>
          </a:xfrm>
          <a:prstGeom prst="rect">
            <a:avLst/>
          </a:prstGeom>
          <a:noFill/>
        </p:spPr>
      </p:pic>
      <p:pic>
        <p:nvPicPr>
          <p:cNvPr id="225287" name="Picture 7" descr="devicefutureD"/>
          <p:cNvPicPr>
            <a:picLocks noChangeAspect="1" noChangeArrowheads="1"/>
          </p:cNvPicPr>
          <p:nvPr/>
        </p:nvPicPr>
        <p:blipFill>
          <a:blip r:embed="rId7"/>
          <a:srcRect/>
          <a:stretch>
            <a:fillRect/>
          </a:stretch>
        </p:blipFill>
        <p:spPr bwMode="auto">
          <a:xfrm>
            <a:off x="4721225" y="2886075"/>
            <a:ext cx="2006600" cy="1509713"/>
          </a:xfrm>
          <a:prstGeom prst="rect">
            <a:avLst/>
          </a:prstGeom>
          <a:noFill/>
        </p:spPr>
      </p:pic>
      <p:sp>
        <p:nvSpPr>
          <p:cNvPr id="225288" name="Rectangle 8"/>
          <p:cNvSpPr>
            <a:spLocks noChangeArrowheads="1"/>
          </p:cNvSpPr>
          <p:nvPr/>
        </p:nvSpPr>
        <p:spPr bwMode="invGray">
          <a:xfrm>
            <a:off x="5786438" y="4087813"/>
            <a:ext cx="877887" cy="330200"/>
          </a:xfrm>
          <a:prstGeom prst="rect">
            <a:avLst/>
          </a:prstGeom>
          <a:noFill/>
          <a:ln w="12700">
            <a:noFill/>
            <a:miter lim="800000"/>
            <a:headEnd/>
            <a:tailEnd/>
          </a:ln>
          <a:effectLst>
            <a:outerShdw dist="17961" dir="2700000" algn="ctr" rotWithShape="0">
              <a:srgbClr val="000000"/>
            </a:outerShdw>
          </a:effectLst>
        </p:spPr>
        <p:txBody>
          <a:bodyPr/>
          <a:lstStyle/>
          <a:p>
            <a:pPr eaLnBrk="0" hangingPunct="0">
              <a:lnSpc>
                <a:spcPct val="85000"/>
              </a:lnSpc>
              <a:spcBef>
                <a:spcPct val="65000"/>
              </a:spcBef>
              <a:buClr>
                <a:srgbClr val="FFCC00"/>
              </a:buClr>
              <a:buSzPct val="105000"/>
            </a:pPr>
            <a:r>
              <a:rPr lang="en-GB" sz="1000">
                <a:solidFill>
                  <a:schemeClr val="bg1"/>
                </a:solidFill>
              </a:rPr>
              <a:t>memory</a:t>
            </a:r>
            <a:endParaRPr lang="en-US" sz="1000">
              <a:solidFill>
                <a:schemeClr val="bg1"/>
              </a:solidFill>
            </a:endParaRPr>
          </a:p>
        </p:txBody>
      </p:sp>
      <p:sp>
        <p:nvSpPr>
          <p:cNvPr id="225289" name="Rectangle 9"/>
          <p:cNvSpPr>
            <a:spLocks noChangeArrowheads="1"/>
          </p:cNvSpPr>
          <p:nvPr/>
        </p:nvSpPr>
        <p:spPr bwMode="invGray">
          <a:xfrm>
            <a:off x="4799013" y="4803775"/>
            <a:ext cx="555625" cy="228600"/>
          </a:xfrm>
          <a:prstGeom prst="rect">
            <a:avLst/>
          </a:prstGeom>
          <a:noFill/>
          <a:ln w="12700">
            <a:noFill/>
            <a:miter lim="800000"/>
            <a:headEnd/>
            <a:tailEnd/>
          </a:ln>
          <a:effectLst>
            <a:outerShdw dist="17961" dir="2700000" algn="ctr" rotWithShape="0">
              <a:srgbClr val="000000"/>
            </a:outerShdw>
          </a:effectLst>
        </p:spPr>
        <p:txBody>
          <a:bodyPr/>
          <a:lstStyle/>
          <a:p>
            <a:pPr eaLnBrk="0" hangingPunct="0">
              <a:lnSpc>
                <a:spcPct val="85000"/>
              </a:lnSpc>
              <a:spcBef>
                <a:spcPct val="65000"/>
              </a:spcBef>
              <a:buClr>
                <a:srgbClr val="FFCC00"/>
              </a:buClr>
              <a:buSzPct val="105000"/>
            </a:pPr>
            <a:r>
              <a:rPr lang="en-GB" sz="1000">
                <a:solidFill>
                  <a:schemeClr val="bg1"/>
                </a:solidFill>
              </a:rPr>
              <a:t>SoC</a:t>
            </a:r>
            <a:endParaRPr lang="en-US" sz="1000">
              <a:solidFill>
                <a:schemeClr val="bg1"/>
              </a:solidFill>
            </a:endParaRPr>
          </a:p>
        </p:txBody>
      </p:sp>
      <p:sp>
        <p:nvSpPr>
          <p:cNvPr id="225290" name="Text Box 10"/>
          <p:cNvSpPr txBox="1">
            <a:spLocks noChangeArrowheads="1"/>
          </p:cNvSpPr>
          <p:nvPr/>
        </p:nvSpPr>
        <p:spPr bwMode="auto">
          <a:xfrm>
            <a:off x="312738" y="3902075"/>
            <a:ext cx="2301875" cy="1727200"/>
          </a:xfrm>
          <a:prstGeom prst="rect">
            <a:avLst/>
          </a:prstGeom>
          <a:noFill/>
          <a:ln w="12700" algn="ctr">
            <a:noFill/>
            <a:miter lim="800000"/>
            <a:headEnd/>
            <a:tailEnd/>
          </a:ln>
          <a:effectLst/>
        </p:spPr>
        <p:txBody>
          <a:bodyPr lIns="80167" tIns="40084" rIns="80167" bIns="40084">
            <a:spAutoFit/>
          </a:bodyPr>
          <a:lstStyle/>
          <a:p>
            <a:pPr algn="l" defTabSz="801688" eaLnBrk="0" fontAlgn="ctr" hangingPunct="0">
              <a:lnSpc>
                <a:spcPct val="80000"/>
              </a:lnSpc>
              <a:spcBef>
                <a:spcPct val="50000"/>
              </a:spcBef>
              <a:buClr>
                <a:schemeClr val="bg2"/>
              </a:buClr>
              <a:buSzPct val="125000"/>
              <a:buFont typeface="Wingdings" pitchFamily="2" charset="2"/>
              <a:buNone/>
            </a:pPr>
            <a:r>
              <a:rPr lang="en-GB" sz="1800">
                <a:solidFill>
                  <a:schemeClr val="tx1"/>
                </a:solidFill>
              </a:rPr>
              <a:t>Processors</a:t>
            </a:r>
          </a:p>
          <a:p>
            <a:pPr algn="l" defTabSz="801688" eaLnBrk="0" fontAlgn="ctr" hangingPunct="0">
              <a:lnSpc>
                <a:spcPct val="80000"/>
              </a:lnSpc>
              <a:spcBef>
                <a:spcPct val="50000"/>
              </a:spcBef>
              <a:buClr>
                <a:schemeClr val="bg2"/>
              </a:buClr>
              <a:buSzPct val="125000"/>
              <a:buFont typeface="Wingdings" pitchFamily="2" charset="2"/>
              <a:buNone/>
            </a:pPr>
            <a:r>
              <a:rPr lang="en-GB" sz="1800">
                <a:solidFill>
                  <a:schemeClr val="tx1"/>
                </a:solidFill>
              </a:rPr>
              <a:t>System Level IP:</a:t>
            </a:r>
          </a:p>
          <a:p>
            <a:pPr algn="l" defTabSz="801688" eaLnBrk="0" fontAlgn="ctr" hangingPunct="0">
              <a:lnSpc>
                <a:spcPct val="80000"/>
              </a:lnSpc>
              <a:spcBef>
                <a:spcPct val="50000"/>
              </a:spcBef>
              <a:buClr>
                <a:schemeClr val="bg2"/>
              </a:buClr>
              <a:buSzPct val="125000"/>
              <a:buFont typeface="Wingdings" pitchFamily="2" charset="2"/>
              <a:buNone/>
            </a:pPr>
            <a:r>
              <a:rPr lang="en-GB" sz="1800" b="0">
                <a:solidFill>
                  <a:schemeClr val="tx1"/>
                </a:solidFill>
              </a:rPr>
              <a:t>Data Engines</a:t>
            </a:r>
          </a:p>
          <a:p>
            <a:pPr algn="l" defTabSz="801688" eaLnBrk="0" fontAlgn="ctr" hangingPunct="0">
              <a:lnSpc>
                <a:spcPct val="80000"/>
              </a:lnSpc>
              <a:spcBef>
                <a:spcPct val="50000"/>
              </a:spcBef>
              <a:buClr>
                <a:schemeClr val="bg2"/>
              </a:buClr>
              <a:buSzPct val="125000"/>
              <a:buFont typeface="Wingdings" pitchFamily="2" charset="2"/>
              <a:buNone/>
            </a:pPr>
            <a:r>
              <a:rPr lang="en-GB" sz="1800" b="0">
                <a:solidFill>
                  <a:schemeClr val="tx1"/>
                </a:solidFill>
              </a:rPr>
              <a:t>Fabric</a:t>
            </a:r>
          </a:p>
          <a:p>
            <a:pPr algn="l" defTabSz="801688" eaLnBrk="0" fontAlgn="ctr" hangingPunct="0">
              <a:lnSpc>
                <a:spcPct val="80000"/>
              </a:lnSpc>
              <a:spcBef>
                <a:spcPct val="50000"/>
              </a:spcBef>
              <a:buClr>
                <a:schemeClr val="bg2"/>
              </a:buClr>
              <a:buSzPct val="125000"/>
              <a:buFont typeface="Wingdings" pitchFamily="2" charset="2"/>
              <a:buNone/>
            </a:pPr>
            <a:r>
              <a:rPr lang="en-GB" sz="1800" b="0">
                <a:solidFill>
                  <a:schemeClr val="tx1"/>
                </a:solidFill>
              </a:rPr>
              <a:t>3D Graphics</a:t>
            </a:r>
            <a:endParaRPr lang="en-US" sz="1800" b="0">
              <a:solidFill>
                <a:schemeClr val="tx1"/>
              </a:solidFill>
            </a:endParaRPr>
          </a:p>
        </p:txBody>
      </p:sp>
      <p:sp>
        <p:nvSpPr>
          <p:cNvPr id="225291" name="Text Box 11"/>
          <p:cNvSpPr txBox="1">
            <a:spLocks noChangeArrowheads="1"/>
          </p:cNvSpPr>
          <p:nvPr/>
        </p:nvSpPr>
        <p:spPr bwMode="auto">
          <a:xfrm>
            <a:off x="280988" y="5926138"/>
            <a:ext cx="2301875" cy="298450"/>
          </a:xfrm>
          <a:prstGeom prst="rect">
            <a:avLst/>
          </a:prstGeom>
          <a:noFill/>
          <a:ln w="12700" algn="ctr">
            <a:noFill/>
            <a:miter lim="800000"/>
            <a:headEnd/>
            <a:tailEnd/>
          </a:ln>
          <a:effectLst/>
        </p:spPr>
        <p:txBody>
          <a:bodyPr lIns="80167" tIns="40084" rIns="80167" bIns="40084">
            <a:spAutoFit/>
          </a:bodyPr>
          <a:lstStyle/>
          <a:p>
            <a:pPr algn="l" defTabSz="801688" eaLnBrk="0" fontAlgn="ctr" hangingPunct="0">
              <a:lnSpc>
                <a:spcPct val="80000"/>
              </a:lnSpc>
              <a:spcBef>
                <a:spcPct val="50000"/>
              </a:spcBef>
              <a:buClr>
                <a:schemeClr val="bg2"/>
              </a:buClr>
              <a:buSzPct val="125000"/>
              <a:buFont typeface="Wingdings" pitchFamily="2" charset="2"/>
              <a:buNone/>
            </a:pPr>
            <a:r>
              <a:rPr lang="en-GB" sz="1800">
                <a:solidFill>
                  <a:schemeClr val="tx1"/>
                </a:solidFill>
              </a:rPr>
              <a:t>Physical IP</a:t>
            </a:r>
            <a:endParaRPr lang="en-US" sz="1800" b="0">
              <a:solidFill>
                <a:schemeClr val="tx1"/>
              </a:solidFill>
            </a:endParaRPr>
          </a:p>
        </p:txBody>
      </p:sp>
      <p:sp>
        <p:nvSpPr>
          <p:cNvPr id="225292" name="Text Box 12"/>
          <p:cNvSpPr txBox="1">
            <a:spLocks noChangeArrowheads="1"/>
          </p:cNvSpPr>
          <p:nvPr/>
        </p:nvSpPr>
        <p:spPr bwMode="auto">
          <a:xfrm>
            <a:off x="7064375" y="2676525"/>
            <a:ext cx="1973263" cy="298450"/>
          </a:xfrm>
          <a:prstGeom prst="rect">
            <a:avLst/>
          </a:prstGeom>
          <a:noFill/>
          <a:ln w="12700" algn="ctr">
            <a:noFill/>
            <a:miter lim="800000"/>
            <a:headEnd/>
            <a:tailEnd/>
          </a:ln>
          <a:effectLst/>
        </p:spPr>
        <p:txBody>
          <a:bodyPr lIns="80167" tIns="40084" rIns="80167" bIns="40084">
            <a:spAutoFit/>
          </a:bodyPr>
          <a:lstStyle/>
          <a:p>
            <a:pPr algn="r" defTabSz="801688" eaLnBrk="0" fontAlgn="ctr" hangingPunct="0">
              <a:lnSpc>
                <a:spcPct val="80000"/>
              </a:lnSpc>
              <a:spcBef>
                <a:spcPct val="50000"/>
              </a:spcBef>
              <a:buClr>
                <a:schemeClr val="bg2"/>
              </a:buClr>
              <a:buSzPct val="125000"/>
              <a:buFont typeface="Wingdings" pitchFamily="2" charset="2"/>
              <a:buNone/>
            </a:pPr>
            <a:r>
              <a:rPr lang="en-GB" sz="1800">
                <a:solidFill>
                  <a:schemeClr val="tx1"/>
                </a:solidFill>
              </a:rPr>
              <a:t>Software IP</a:t>
            </a:r>
            <a:endParaRPr lang="en-US" sz="1800" b="0">
              <a:solidFill>
                <a:schemeClr val="tx1"/>
              </a:solidFill>
            </a:endParaRPr>
          </a:p>
        </p:txBody>
      </p:sp>
      <p:sp>
        <p:nvSpPr>
          <p:cNvPr id="225293" name="Text Box 13"/>
          <p:cNvSpPr txBox="1">
            <a:spLocks noChangeArrowheads="1"/>
          </p:cNvSpPr>
          <p:nvPr/>
        </p:nvSpPr>
        <p:spPr bwMode="auto">
          <a:xfrm>
            <a:off x="6748463" y="2244725"/>
            <a:ext cx="2379662" cy="298450"/>
          </a:xfrm>
          <a:prstGeom prst="rect">
            <a:avLst/>
          </a:prstGeom>
          <a:noFill/>
          <a:ln w="12700" algn="ctr">
            <a:noFill/>
            <a:miter lim="800000"/>
            <a:headEnd/>
            <a:tailEnd/>
          </a:ln>
          <a:effectLst/>
        </p:spPr>
        <p:txBody>
          <a:bodyPr lIns="80167" tIns="40084" rIns="80167" bIns="40084">
            <a:spAutoFit/>
          </a:bodyPr>
          <a:lstStyle/>
          <a:p>
            <a:pPr algn="l" defTabSz="801688" eaLnBrk="0" fontAlgn="ctr" hangingPunct="0">
              <a:lnSpc>
                <a:spcPct val="80000"/>
              </a:lnSpc>
              <a:spcBef>
                <a:spcPct val="50000"/>
              </a:spcBef>
              <a:buClr>
                <a:schemeClr val="bg2"/>
              </a:buClr>
              <a:buSzPct val="125000"/>
              <a:buFont typeface="Wingdings" pitchFamily="2" charset="2"/>
              <a:buNone/>
            </a:pPr>
            <a:r>
              <a:rPr lang="en-GB" sz="1800">
                <a:solidFill>
                  <a:schemeClr val="tx1"/>
                </a:solidFill>
              </a:rPr>
              <a:t>Development Tools</a:t>
            </a:r>
            <a:endParaRPr lang="en-US" sz="1800" b="0">
              <a:solidFill>
                <a:schemeClr val="tx1"/>
              </a:solidFill>
            </a:endParaRPr>
          </a:p>
        </p:txBody>
      </p:sp>
      <p:pic>
        <p:nvPicPr>
          <p:cNvPr id="225294" name="Picture 14" descr="devicefuturesoc"/>
          <p:cNvPicPr>
            <a:picLocks noChangeAspect="1" noChangeArrowheads="1"/>
          </p:cNvPicPr>
          <p:nvPr/>
        </p:nvPicPr>
        <p:blipFill>
          <a:blip r:embed="rId8"/>
          <a:srcRect/>
          <a:stretch>
            <a:fillRect/>
          </a:stretch>
        </p:blipFill>
        <p:spPr bwMode="auto">
          <a:xfrm>
            <a:off x="3541713" y="4978400"/>
            <a:ext cx="1497012" cy="830263"/>
          </a:xfrm>
          <a:prstGeom prst="rect">
            <a:avLst/>
          </a:prstGeom>
          <a:noFill/>
        </p:spPr>
      </p:pic>
      <p:pic>
        <p:nvPicPr>
          <p:cNvPr id="225295" name="Picture 15" descr="devicefuturegreencircle"/>
          <p:cNvPicPr>
            <a:picLocks noChangeAspect="1" noChangeArrowheads="1"/>
          </p:cNvPicPr>
          <p:nvPr/>
        </p:nvPicPr>
        <p:blipFill>
          <a:blip r:embed="rId9"/>
          <a:srcRect/>
          <a:stretch>
            <a:fillRect/>
          </a:stretch>
        </p:blipFill>
        <p:spPr bwMode="auto">
          <a:xfrm>
            <a:off x="4732338" y="4654550"/>
            <a:ext cx="777875" cy="503238"/>
          </a:xfrm>
          <a:prstGeom prst="rect">
            <a:avLst/>
          </a:prstGeom>
          <a:noFill/>
        </p:spPr>
      </p:pic>
      <p:pic>
        <p:nvPicPr>
          <p:cNvPr id="225296" name="Picture 16" descr="devicefuturephys"/>
          <p:cNvPicPr>
            <a:picLocks noChangeAspect="1" noChangeArrowheads="1"/>
          </p:cNvPicPr>
          <p:nvPr/>
        </p:nvPicPr>
        <p:blipFill>
          <a:blip r:embed="rId10"/>
          <a:srcRect/>
          <a:stretch>
            <a:fillRect/>
          </a:stretch>
        </p:blipFill>
        <p:spPr bwMode="auto">
          <a:xfrm>
            <a:off x="1838325" y="4995863"/>
            <a:ext cx="1768475" cy="976312"/>
          </a:xfrm>
          <a:prstGeom prst="rect">
            <a:avLst/>
          </a:prstGeom>
          <a:noFill/>
        </p:spPr>
      </p:pic>
      <p:grpSp>
        <p:nvGrpSpPr>
          <p:cNvPr id="225297" name="Group 17"/>
          <p:cNvGrpSpPr>
            <a:grpSpLocks/>
          </p:cNvGrpSpPr>
          <p:nvPr/>
        </p:nvGrpSpPr>
        <p:grpSpPr bwMode="auto">
          <a:xfrm>
            <a:off x="4689475" y="2092325"/>
            <a:ext cx="1914525" cy="1423988"/>
            <a:chOff x="2954" y="637"/>
            <a:chExt cx="1206" cy="897"/>
          </a:xfrm>
        </p:grpSpPr>
        <p:sp>
          <p:nvSpPr>
            <p:cNvPr id="225298" name="Freeform 18"/>
            <p:cNvSpPr>
              <a:spLocks/>
            </p:cNvSpPr>
            <p:nvPr/>
          </p:nvSpPr>
          <p:spPr bwMode="auto">
            <a:xfrm>
              <a:off x="2969" y="660"/>
              <a:ext cx="1169" cy="850"/>
            </a:xfrm>
            <a:custGeom>
              <a:avLst/>
              <a:gdLst/>
              <a:ahLst/>
              <a:cxnLst>
                <a:cxn ang="0">
                  <a:pos x="0" y="662"/>
                </a:cxn>
                <a:cxn ang="0">
                  <a:pos x="593" y="850"/>
                </a:cxn>
                <a:cxn ang="0">
                  <a:pos x="1169" y="137"/>
                </a:cxn>
                <a:cxn ang="0">
                  <a:pos x="650" y="0"/>
                </a:cxn>
                <a:cxn ang="0">
                  <a:pos x="0" y="662"/>
                </a:cxn>
              </a:cxnLst>
              <a:rect l="0" t="0" r="r" b="b"/>
              <a:pathLst>
                <a:path w="1169" h="850">
                  <a:moveTo>
                    <a:pt x="0" y="662"/>
                  </a:moveTo>
                  <a:lnTo>
                    <a:pt x="593" y="850"/>
                  </a:lnTo>
                  <a:lnTo>
                    <a:pt x="1169" y="137"/>
                  </a:lnTo>
                  <a:lnTo>
                    <a:pt x="650" y="0"/>
                  </a:lnTo>
                  <a:lnTo>
                    <a:pt x="0" y="662"/>
                  </a:lnTo>
                  <a:close/>
                </a:path>
              </a:pathLst>
            </a:custGeom>
            <a:solidFill>
              <a:schemeClr val="bg1"/>
            </a:solidFill>
            <a:ln w="12700" cap="flat" cmpd="sng">
              <a:solidFill>
                <a:srgbClr val="FD1E07"/>
              </a:solidFill>
              <a:prstDash val="solid"/>
              <a:round/>
              <a:headEnd/>
              <a:tailEnd/>
            </a:ln>
            <a:effectLst/>
          </p:spPr>
          <p:txBody>
            <a:bodyPr wrap="none" lIns="80167" tIns="40084" rIns="80167" bIns="40084" anchor="ctr">
              <a:spAutoFit/>
            </a:bodyPr>
            <a:lstStyle/>
            <a:p>
              <a:endParaRPr lang="en-US"/>
            </a:p>
          </p:txBody>
        </p:sp>
        <p:pic>
          <p:nvPicPr>
            <p:cNvPr id="225299" name="Picture 19" descr="devicefuturerv"/>
            <p:cNvPicPr>
              <a:picLocks noChangeAspect="1" noChangeArrowheads="1"/>
            </p:cNvPicPr>
            <p:nvPr/>
          </p:nvPicPr>
          <p:blipFill>
            <a:blip r:embed="rId11"/>
            <a:srcRect/>
            <a:stretch>
              <a:fillRect/>
            </a:stretch>
          </p:blipFill>
          <p:spPr bwMode="auto">
            <a:xfrm>
              <a:off x="2954" y="637"/>
              <a:ext cx="1206" cy="897"/>
            </a:xfrm>
            <a:prstGeom prst="rect">
              <a:avLst/>
            </a:prstGeom>
            <a:noFill/>
          </p:spPr>
        </p:pic>
      </p:grpSp>
      <p:sp>
        <p:nvSpPr>
          <p:cNvPr id="225300" name="Text Box 20"/>
          <p:cNvSpPr txBox="1">
            <a:spLocks noChangeArrowheads="1"/>
          </p:cNvSpPr>
          <p:nvPr/>
        </p:nvSpPr>
        <p:spPr bwMode="auto">
          <a:xfrm>
            <a:off x="6359525" y="1798638"/>
            <a:ext cx="2784475" cy="298450"/>
          </a:xfrm>
          <a:prstGeom prst="rect">
            <a:avLst/>
          </a:prstGeom>
          <a:noFill/>
          <a:ln w="12700" algn="ctr">
            <a:noFill/>
            <a:miter lim="800000"/>
            <a:headEnd/>
            <a:tailEnd/>
          </a:ln>
          <a:effectLst/>
        </p:spPr>
        <p:txBody>
          <a:bodyPr lIns="80167" tIns="40084" rIns="80167" bIns="40084">
            <a:spAutoFit/>
          </a:bodyPr>
          <a:lstStyle/>
          <a:p>
            <a:pPr algn="l" defTabSz="801688" eaLnBrk="0" fontAlgn="ctr" hangingPunct="0">
              <a:lnSpc>
                <a:spcPct val="80000"/>
              </a:lnSpc>
              <a:spcBef>
                <a:spcPct val="50000"/>
              </a:spcBef>
              <a:buClr>
                <a:schemeClr val="bg2"/>
              </a:buClr>
              <a:buSzPct val="125000"/>
              <a:buFont typeface="Wingdings" pitchFamily="2" charset="2"/>
              <a:buNone/>
            </a:pPr>
            <a:r>
              <a:rPr lang="en-GB" sz="1800">
                <a:solidFill>
                  <a:schemeClr val="tx1"/>
                </a:solidFill>
              </a:rPr>
              <a:t>Connected Community</a:t>
            </a:r>
            <a:endParaRPr lang="en-US" sz="1800" b="0">
              <a:solidFill>
                <a:schemeClr val="tx1"/>
              </a:solidFill>
            </a:endParaRPr>
          </a:p>
        </p:txBody>
      </p:sp>
      <p:pic>
        <p:nvPicPr>
          <p:cNvPr id="225301" name="Picture 21" descr="devicefuturegreencircle"/>
          <p:cNvPicPr>
            <a:picLocks noChangeAspect="1" noChangeArrowheads="1"/>
          </p:cNvPicPr>
          <p:nvPr/>
        </p:nvPicPr>
        <p:blipFill>
          <a:blip r:embed="rId9"/>
          <a:srcRect/>
          <a:stretch>
            <a:fillRect/>
          </a:stretch>
        </p:blipFill>
        <p:spPr bwMode="auto">
          <a:xfrm>
            <a:off x="4073525" y="5181600"/>
            <a:ext cx="777875" cy="5032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29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25294"/>
                                        </p:tgtEl>
                                        <p:attrNameLst>
                                          <p:attrName>style.visibility</p:attrName>
                                        </p:attrNameLst>
                                      </p:cBhvr>
                                      <p:to>
                                        <p:strVal val="visible"/>
                                      </p:to>
                                    </p:set>
                                    <p:animEffect transition="in" filter="fade">
                                      <p:cBhvr>
                                        <p:cTn id="9" dur="3000"/>
                                        <p:tgtEl>
                                          <p:spTgt spid="225294"/>
                                        </p:tgtEl>
                                      </p:cBhvr>
                                    </p:animEffect>
                                  </p:childTnLst>
                                </p:cTn>
                              </p:par>
                              <p:par>
                                <p:cTn id="10" presetID="0" presetClass="path" presetSubtype="0" accel="50000" decel="50000" fill="hold" nodeType="withEffect">
                                  <p:stCondLst>
                                    <p:cond delay="0"/>
                                  </p:stCondLst>
                                  <p:childTnLst>
                                    <p:animMotion origin="layout" path="M 0.09392 -0.06848 L -6.66667E-6 1.13347E-6 " pathEditMode="relative" ptsTypes="AA">
                                      <p:cBhvr>
                                        <p:cTn id="11" dur="2000" fill="hold"/>
                                        <p:tgtEl>
                                          <p:spTgt spid="225294"/>
                                        </p:tgtEl>
                                        <p:attrNameLst>
                                          <p:attrName>ppt_x</p:attrName>
                                          <p:attrName>ppt_y</p:attrName>
                                        </p:attrNameLst>
                                      </p:cBhvr>
                                    </p:animMotion>
                                  </p:childTnLst>
                                </p:cTn>
                              </p:par>
                              <p:par>
                                <p:cTn id="12" presetID="1" presetClass="entr" presetSubtype="0" fill="hold" grpId="0" nodeType="withEffect">
                                  <p:stCondLst>
                                    <p:cond delay="0"/>
                                  </p:stCondLst>
                                  <p:childTnLst>
                                    <p:set>
                                      <p:cBhvr>
                                        <p:cTn id="13" dur="1" fill="hold">
                                          <p:stCondLst>
                                            <p:cond delay="0"/>
                                          </p:stCondLst>
                                        </p:cTn>
                                        <p:tgtEl>
                                          <p:spTgt spid="22529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5301"/>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225296"/>
                                        </p:tgtEl>
                                        <p:attrNameLst>
                                          <p:attrName>style.visibility</p:attrName>
                                        </p:attrNameLst>
                                      </p:cBhvr>
                                      <p:to>
                                        <p:strVal val="visible"/>
                                      </p:to>
                                    </p:set>
                                    <p:animEffect transition="in" filter="fade">
                                      <p:cBhvr>
                                        <p:cTn id="20" dur="3000"/>
                                        <p:tgtEl>
                                          <p:spTgt spid="225296"/>
                                        </p:tgtEl>
                                      </p:cBhvr>
                                    </p:animEffect>
                                  </p:childTnLst>
                                </p:cTn>
                              </p:par>
                              <p:par>
                                <p:cTn id="21" presetID="0" presetClass="path" presetSubtype="0" accel="50000" decel="50000" fill="hold" nodeType="withEffect">
                                  <p:stCondLst>
                                    <p:cond delay="0"/>
                                  </p:stCondLst>
                                  <p:childTnLst>
                                    <p:animMotion origin="layout" path="M 0.17136 -0.01318 L -0.00433 0.00186 " pathEditMode="relative" ptsTypes="AA">
                                      <p:cBhvr>
                                        <p:cTn id="22" dur="2000" fill="hold"/>
                                        <p:tgtEl>
                                          <p:spTgt spid="225296"/>
                                        </p:tgtEl>
                                        <p:attrNameLst>
                                          <p:attrName>ppt_x</p:attrName>
                                          <p:attrName>ppt_y</p:attrName>
                                        </p:attrNameLst>
                                      </p:cBhvr>
                                    </p:animMotion>
                                  </p:childTnLst>
                                </p:cTn>
                              </p:par>
                              <p:par>
                                <p:cTn id="23" presetID="1" presetClass="entr" presetSubtype="0" fill="hold" grpId="0" nodeType="withEffect">
                                  <p:stCondLst>
                                    <p:cond delay="0"/>
                                  </p:stCondLst>
                                  <p:childTnLst>
                                    <p:set>
                                      <p:cBhvr>
                                        <p:cTn id="24" dur="1" fill="hold">
                                          <p:stCondLst>
                                            <p:cond delay="0"/>
                                          </p:stCondLst>
                                        </p:cTn>
                                        <p:tgtEl>
                                          <p:spTgt spid="22529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5286"/>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225287"/>
                                        </p:tgtEl>
                                        <p:attrNameLst>
                                          <p:attrName>style.visibility</p:attrName>
                                        </p:attrNameLst>
                                      </p:cBhvr>
                                      <p:to>
                                        <p:strVal val="visible"/>
                                      </p:to>
                                    </p:set>
                                    <p:animEffect transition="in" filter="fade">
                                      <p:cBhvr>
                                        <p:cTn id="31" dur="3000"/>
                                        <p:tgtEl>
                                          <p:spTgt spid="225287"/>
                                        </p:tgtEl>
                                      </p:cBhvr>
                                    </p:animEffect>
                                  </p:childTnLst>
                                </p:cTn>
                              </p:par>
                              <p:par>
                                <p:cTn id="32" presetID="0" presetClass="path" presetSubtype="0" accel="50000" decel="50000" fill="hold" nodeType="withEffect">
                                  <p:stCondLst>
                                    <p:cond delay="0"/>
                                  </p:stCondLst>
                                  <p:childTnLst>
                                    <p:animMotion origin="layout" path="M -2.77778E-7 0.14481 L -2.77778E-7 -2.63243E-6 " pathEditMode="relative" ptsTypes="AA">
                                      <p:cBhvr>
                                        <p:cTn id="33" dur="2000" fill="hold"/>
                                        <p:tgtEl>
                                          <p:spTgt spid="225287"/>
                                        </p:tgtEl>
                                        <p:attrNameLst>
                                          <p:attrName>ppt_x</p:attrName>
                                          <p:attrName>ppt_y</p:attrName>
                                        </p:attrNameLst>
                                      </p:cBhvr>
                                    </p:animMotion>
                                  </p:childTnLst>
                                </p:cTn>
                              </p:par>
                              <p:par>
                                <p:cTn id="34" presetID="1" presetClass="entr" presetSubtype="0" fill="hold" grpId="0" nodeType="withEffect">
                                  <p:stCondLst>
                                    <p:cond delay="0"/>
                                  </p:stCondLst>
                                  <p:childTnLst>
                                    <p:set>
                                      <p:cBhvr>
                                        <p:cTn id="35" dur="1" fill="hold">
                                          <p:stCondLst>
                                            <p:cond delay="0"/>
                                          </p:stCondLst>
                                        </p:cTn>
                                        <p:tgtEl>
                                          <p:spTgt spid="22529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5297"/>
                                        </p:tgtEl>
                                        <p:attrNameLst>
                                          <p:attrName>style.visibility</p:attrName>
                                        </p:attrNameLst>
                                      </p:cBhvr>
                                      <p:to>
                                        <p:strVal val="visible"/>
                                      </p:to>
                                    </p:set>
                                    <p:animEffect transition="in" filter="fade">
                                      <p:cBhvr>
                                        <p:cTn id="40" dur="3000"/>
                                        <p:tgtEl>
                                          <p:spTgt spid="225297"/>
                                        </p:tgtEl>
                                      </p:cBhvr>
                                    </p:animEffect>
                                  </p:childTnLst>
                                </p:cTn>
                              </p:par>
                              <p:par>
                                <p:cTn id="41" presetID="0" presetClass="path" presetSubtype="0" accel="50000" decel="50000" fill="hold" nodeType="withEffect">
                                  <p:stCondLst>
                                    <p:cond delay="0"/>
                                  </p:stCondLst>
                                  <p:childTnLst>
                                    <p:animMotion origin="layout" path="M 0.00851 0.28769 L 0.00851 1.86864E-6 " pathEditMode="relative" rAng="0" ptsTypes="AA">
                                      <p:cBhvr>
                                        <p:cTn id="42" dur="2000" fill="hold"/>
                                        <p:tgtEl>
                                          <p:spTgt spid="225297"/>
                                        </p:tgtEl>
                                        <p:attrNameLst>
                                          <p:attrName>ppt_x</p:attrName>
                                          <p:attrName>ppt_y</p:attrName>
                                        </p:attrNameLst>
                                      </p:cBhvr>
                                      <p:rCtr x="0" y="-144"/>
                                    </p:animMotion>
                                  </p:childTnLst>
                                </p:cTn>
                              </p:par>
                              <p:par>
                                <p:cTn id="43" presetID="1" presetClass="entr" presetSubtype="0" fill="hold" grpId="0" nodeType="withEffect">
                                  <p:stCondLst>
                                    <p:cond delay="0"/>
                                  </p:stCondLst>
                                  <p:childTnLst>
                                    <p:set>
                                      <p:cBhvr>
                                        <p:cTn id="44" dur="1" fill="hold">
                                          <p:stCondLst>
                                            <p:cond delay="0"/>
                                          </p:stCondLst>
                                        </p:cTn>
                                        <p:tgtEl>
                                          <p:spTgt spid="22529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5300"/>
                                        </p:tgtEl>
                                        <p:attrNameLst>
                                          <p:attrName>style.visibility</p:attrName>
                                        </p:attrNameLst>
                                      </p:cBhvr>
                                      <p:to>
                                        <p:strVal val="visible"/>
                                      </p:to>
                                    </p:set>
                                  </p:childTnLst>
                                </p:cTn>
                              </p:par>
                              <p:par>
                                <p:cTn id="49" presetID="10" presetClass="entr" presetSubtype="0" fill="hold" nodeType="withEffect">
                                  <p:stCondLst>
                                    <p:cond delay="0"/>
                                  </p:stCondLst>
                                  <p:childTnLst>
                                    <p:set>
                                      <p:cBhvr>
                                        <p:cTn id="50" dur="1" fill="hold">
                                          <p:stCondLst>
                                            <p:cond delay="0"/>
                                          </p:stCondLst>
                                        </p:cTn>
                                        <p:tgtEl>
                                          <p:spTgt spid="225282"/>
                                        </p:tgtEl>
                                        <p:attrNameLst>
                                          <p:attrName>style.visibility</p:attrName>
                                        </p:attrNameLst>
                                      </p:cBhvr>
                                      <p:to>
                                        <p:strVal val="visible"/>
                                      </p:to>
                                    </p:set>
                                    <p:animEffect transition="in" filter="fade">
                                      <p:cBhvr>
                                        <p:cTn id="51" dur="2000"/>
                                        <p:tgtEl>
                                          <p:spTgt spid="225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0" grpId="0"/>
      <p:bldP spid="225291" grpId="0"/>
      <p:bldP spid="225292" grpId="0"/>
      <p:bldP spid="225293" grpId="0"/>
      <p:bldP spid="22530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apply?</a:t>
            </a:r>
            <a:endParaRPr lang="en-GB" dirty="0"/>
          </a:p>
        </p:txBody>
      </p:sp>
      <p:sp>
        <p:nvSpPr>
          <p:cNvPr id="3" name="Content Placeholder 2"/>
          <p:cNvSpPr>
            <a:spLocks noGrp="1"/>
          </p:cNvSpPr>
          <p:nvPr>
            <p:ph idx="1"/>
          </p:nvPr>
        </p:nvSpPr>
        <p:spPr/>
        <p:txBody>
          <a:bodyPr/>
          <a:lstStyle/>
          <a:p>
            <a:r>
              <a:rPr lang="en-GB" dirty="0" smtClean="0"/>
              <a:t>Send a mail with a cover letter and resume</a:t>
            </a:r>
          </a:p>
          <a:p>
            <a:pPr lvl="1"/>
            <a:r>
              <a:rPr lang="en-GB" dirty="0" smtClean="0">
                <a:solidFill>
                  <a:schemeClr val="tx1"/>
                </a:solidFill>
              </a:rPr>
              <a:t>andreas.hansson@arm.com</a:t>
            </a:r>
          </a:p>
          <a:p>
            <a:r>
              <a:rPr lang="en-GB" dirty="0" smtClean="0"/>
              <a:t>Let us know</a:t>
            </a:r>
          </a:p>
          <a:p>
            <a:pPr lvl="1"/>
            <a:r>
              <a:rPr lang="en-GB" dirty="0" smtClean="0"/>
              <a:t>why you want to do your MSc project at ARM</a:t>
            </a:r>
          </a:p>
          <a:p>
            <a:pPr lvl="1"/>
            <a:r>
              <a:rPr lang="en-GB" dirty="0" smtClean="0"/>
              <a:t>why your experience is a good fit with the work we do</a:t>
            </a:r>
          </a:p>
          <a:p>
            <a:pPr lvl="1"/>
            <a:r>
              <a:rPr lang="en-GB" dirty="0" smtClean="0"/>
              <a:t>when you would like to come (we expect a six month duration)</a:t>
            </a:r>
          </a:p>
          <a:p>
            <a:pPr lvl="1"/>
            <a:endParaRPr lang="en-GB" dirty="0" smtClean="0"/>
          </a:p>
          <a:p>
            <a:r>
              <a:rPr lang="en-GB" dirty="0" smtClean="0"/>
              <a:t>We look forward to hearing from you!</a:t>
            </a:r>
          </a:p>
          <a:p>
            <a:endParaRPr lang="en-GB"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r>
              <a:rPr lang="en-US" dirty="0"/>
              <a:t>University Resources</a:t>
            </a:r>
          </a:p>
        </p:txBody>
      </p:sp>
      <p:sp>
        <p:nvSpPr>
          <p:cNvPr id="290819" name="Rectangle 3"/>
          <p:cNvSpPr>
            <a:spLocks noGrp="1" noChangeArrowheads="1"/>
          </p:cNvSpPr>
          <p:nvPr>
            <p:ph type="body" idx="1"/>
          </p:nvPr>
        </p:nvSpPr>
        <p:spPr/>
        <p:txBody>
          <a:bodyPr/>
          <a:lstStyle/>
          <a:p>
            <a:endParaRPr lang="en-US" sz="3200" b="1" dirty="0" smtClean="0"/>
          </a:p>
          <a:p>
            <a:pPr marL="0" indent="0">
              <a:buNone/>
            </a:pPr>
            <a:endParaRPr lang="en-US" sz="3200" b="1" dirty="0"/>
          </a:p>
          <a:p>
            <a:r>
              <a:rPr lang="en-US" sz="3200" b="1" dirty="0" smtClean="0">
                <a:hlinkClick r:id="rId3"/>
              </a:rPr>
              <a:t>www.arm.com/university/</a:t>
            </a:r>
            <a:r>
              <a:rPr lang="en-US" sz="3200" b="1" dirty="0" smtClean="0"/>
              <a:t> </a:t>
            </a:r>
          </a:p>
          <a:p>
            <a:endParaRPr lang="en-US" sz="3200" b="1" dirty="0"/>
          </a:p>
          <a:p>
            <a:r>
              <a:rPr lang="en-US" sz="3200" b="1" dirty="0" smtClean="0">
                <a:hlinkClick r:id="rId4"/>
              </a:rPr>
              <a:t>University@arm.com</a:t>
            </a:r>
            <a:endParaRPr lang="en-US" sz="3200" b="1" dirty="0" smtClean="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0" y="0"/>
            <a:ext cx="9144000" cy="6432550"/>
          </a:xfrm>
          <a:prstGeom prst="rect">
            <a:avLst/>
          </a:prstGeom>
          <a:solidFill>
            <a:srgbClr val="128DAB"/>
          </a:solidFill>
          <a:ln w="9525">
            <a:noFill/>
            <a:miter lim="800000"/>
            <a:headEnd/>
            <a:tailEnd/>
          </a:ln>
          <a:effectLst/>
        </p:spPr>
        <p:txBody>
          <a:bodyPr wrap="none" anchor="ctr"/>
          <a:lstStyle/>
          <a:p>
            <a:endParaRPr lang="en-US"/>
          </a:p>
        </p:txBody>
      </p:sp>
      <p:sp>
        <p:nvSpPr>
          <p:cNvPr id="217091" name="Rectangle 3"/>
          <p:cNvSpPr>
            <a:spLocks noChangeArrowheads="1"/>
          </p:cNvSpPr>
          <p:nvPr/>
        </p:nvSpPr>
        <p:spPr bwMode="auto">
          <a:xfrm>
            <a:off x="0" y="3170238"/>
            <a:ext cx="4222750" cy="3678237"/>
          </a:xfrm>
          <a:prstGeom prst="rect">
            <a:avLst/>
          </a:prstGeom>
          <a:solidFill>
            <a:srgbClr val="128DAB"/>
          </a:solidFill>
          <a:ln w="9525">
            <a:noFill/>
            <a:miter lim="800000"/>
            <a:headEnd/>
            <a:tailEnd/>
          </a:ln>
          <a:effectLst/>
        </p:spPr>
        <p:txBody>
          <a:bodyPr wrap="none" anchor="ctr"/>
          <a:lstStyle/>
          <a:p>
            <a:endParaRPr lang="en-US"/>
          </a:p>
        </p:txBody>
      </p:sp>
      <p:sp>
        <p:nvSpPr>
          <p:cNvPr id="217092" name="Oval 4"/>
          <p:cNvSpPr>
            <a:spLocks noChangeArrowheads="1"/>
          </p:cNvSpPr>
          <p:nvPr/>
        </p:nvSpPr>
        <p:spPr bwMode="auto">
          <a:xfrm>
            <a:off x="-2049463" y="3219450"/>
            <a:ext cx="6327776" cy="6321425"/>
          </a:xfrm>
          <a:prstGeom prst="ellipse">
            <a:avLst/>
          </a:prstGeom>
          <a:gradFill rotWithShape="1">
            <a:gsLst>
              <a:gs pos="0">
                <a:schemeClr val="bg1"/>
              </a:gs>
              <a:gs pos="100000">
                <a:srgbClr val="128DAB"/>
              </a:gs>
            </a:gsLst>
            <a:path path="shape">
              <a:fillToRect l="50000" t="50000" r="50000" b="50000"/>
            </a:path>
          </a:gradFill>
          <a:ln w="9525">
            <a:noFill/>
            <a:round/>
            <a:headEnd/>
            <a:tailEnd/>
          </a:ln>
          <a:effectLst/>
        </p:spPr>
        <p:txBody>
          <a:bodyPr wrap="none" anchor="ctr"/>
          <a:lstStyle/>
          <a:p>
            <a:endParaRPr lang="en-US"/>
          </a:p>
        </p:txBody>
      </p:sp>
      <p:pic>
        <p:nvPicPr>
          <p:cNvPr id="217093" name="Picture 5" descr="Globe"/>
          <p:cNvPicPr>
            <a:picLocks noChangeAspect="1" noChangeArrowheads="1"/>
          </p:cNvPicPr>
          <p:nvPr/>
        </p:nvPicPr>
        <p:blipFill>
          <a:blip r:embed="rId3"/>
          <a:srcRect/>
          <a:stretch>
            <a:fillRect/>
          </a:stretch>
        </p:blipFill>
        <p:spPr bwMode="auto">
          <a:xfrm>
            <a:off x="0" y="4754563"/>
            <a:ext cx="2773363" cy="2103437"/>
          </a:xfrm>
          <a:prstGeom prst="rect">
            <a:avLst/>
          </a:prstGeom>
          <a:noFill/>
        </p:spPr>
      </p:pic>
      <p:sp>
        <p:nvSpPr>
          <p:cNvPr id="217094" name="Text Box 6"/>
          <p:cNvSpPr txBox="1">
            <a:spLocks noChangeArrowheads="1"/>
          </p:cNvSpPr>
          <p:nvPr/>
        </p:nvSpPr>
        <p:spPr bwMode="auto">
          <a:xfrm>
            <a:off x="4100513" y="2865438"/>
            <a:ext cx="944562" cy="701675"/>
          </a:xfrm>
          <a:prstGeom prst="rect">
            <a:avLst/>
          </a:prstGeom>
          <a:noFill/>
          <a:ln w="9525">
            <a:noFill/>
            <a:miter lim="800000"/>
            <a:headEnd/>
            <a:tailEnd/>
          </a:ln>
          <a:effectLst/>
        </p:spPr>
        <p:txBody>
          <a:bodyPr wrap="none">
            <a:spAutoFit/>
          </a:bodyPr>
          <a:lstStyle/>
          <a:p>
            <a:pPr algn="l"/>
            <a:r>
              <a:rPr lang="en-US" sz="4000">
                <a:solidFill>
                  <a:schemeClr val="bg1"/>
                </a:solidFill>
              </a:rPr>
              <a:t>Fin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eaLnBrk="1" hangingPunct="1"/>
            <a:r>
              <a:rPr lang="en-GB" dirty="0" smtClean="0"/>
              <a:t>ARM Connected Community – 800+</a:t>
            </a:r>
          </a:p>
        </p:txBody>
      </p:sp>
      <p:pic>
        <p:nvPicPr>
          <p:cNvPr id="10243" name="Picture 3" descr="3CC_Partner_Panels_3D_PPT_Blue_07-10.jpg"/>
          <p:cNvPicPr>
            <a:picLocks noChangeAspect="1"/>
          </p:cNvPicPr>
          <p:nvPr/>
        </p:nvPicPr>
        <p:blipFill>
          <a:blip r:embed="rId3" cstate="print"/>
          <a:srcRect t="3384" r="3998" b="3990"/>
          <a:stretch>
            <a:fillRect/>
          </a:stretch>
        </p:blipFill>
        <p:spPr bwMode="auto">
          <a:xfrm>
            <a:off x="0" y="1145540"/>
            <a:ext cx="9144000" cy="5168900"/>
          </a:xfrm>
          <a:prstGeom prst="rect">
            <a:avLst/>
          </a:prstGeom>
          <a:noFill/>
          <a:ln w="9525">
            <a:noFill/>
            <a:miter lim="800000"/>
            <a:headEnd/>
            <a:tailEnd/>
          </a:ln>
        </p:spPr>
      </p:pic>
    </p:spTree>
    <p:extLst>
      <p:ext uri="{BB962C8B-B14F-4D97-AF65-F5344CB8AC3E}">
        <p14:creationId xmlns="" xmlns:p14="http://schemas.microsoft.com/office/powerpoint/2010/main" val="325069035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4"/>
          <p:cNvSpPr>
            <a:spLocks noChangeArrowheads="1"/>
          </p:cNvSpPr>
          <p:nvPr/>
        </p:nvSpPr>
        <p:spPr bwMode="auto">
          <a:xfrm>
            <a:off x="4479925" y="3260725"/>
            <a:ext cx="184150" cy="336550"/>
          </a:xfrm>
          <a:prstGeom prst="rect">
            <a:avLst/>
          </a:prstGeom>
          <a:noFill/>
          <a:ln w="38100" algn="ctr">
            <a:noFill/>
            <a:miter lim="800000"/>
            <a:headEnd/>
            <a:tailEnd/>
          </a:ln>
        </p:spPr>
        <p:txBody>
          <a:bodyPr wrap="none">
            <a:spAutoFit/>
          </a:bodyPr>
          <a:lstStyle/>
          <a:p>
            <a:pPr eaLnBrk="1" fontAlgn="base" hangingPunct="1">
              <a:lnSpc>
                <a:spcPct val="100000"/>
              </a:lnSpc>
              <a:spcBef>
                <a:spcPct val="25000"/>
              </a:spcBef>
              <a:buClrTx/>
            </a:pPr>
            <a:endParaRPr lang="en-US" sz="1600"/>
          </a:p>
        </p:txBody>
      </p:sp>
      <p:sp>
        <p:nvSpPr>
          <p:cNvPr id="9220" name="Rectangle 5"/>
          <p:cNvSpPr>
            <a:spLocks noChangeArrowheads="1"/>
          </p:cNvSpPr>
          <p:nvPr/>
        </p:nvSpPr>
        <p:spPr bwMode="auto">
          <a:xfrm>
            <a:off x="4479925" y="3260725"/>
            <a:ext cx="184150" cy="336550"/>
          </a:xfrm>
          <a:prstGeom prst="rect">
            <a:avLst/>
          </a:prstGeom>
          <a:noFill/>
          <a:ln w="38100" algn="ctr">
            <a:noFill/>
            <a:miter lim="800000"/>
            <a:headEnd/>
            <a:tailEnd/>
          </a:ln>
        </p:spPr>
        <p:txBody>
          <a:bodyPr wrap="none">
            <a:spAutoFit/>
          </a:bodyPr>
          <a:lstStyle/>
          <a:p>
            <a:pPr eaLnBrk="1" fontAlgn="base" hangingPunct="1">
              <a:lnSpc>
                <a:spcPct val="100000"/>
              </a:lnSpc>
              <a:spcBef>
                <a:spcPct val="25000"/>
              </a:spcBef>
              <a:buClrTx/>
            </a:pPr>
            <a:endParaRPr lang="en-US" sz="1600"/>
          </a:p>
        </p:txBody>
      </p:sp>
      <p:pic>
        <p:nvPicPr>
          <p:cNvPr id="119809" name="Picture 1" descr="\\Mercury\Artwork\GRAPHIC_RESOURCES\IMAGES\Various World Maps\Office map\Office world map_new template.jpg"/>
          <p:cNvPicPr>
            <a:picLocks noChangeAspect="1" noChangeArrowheads="1"/>
          </p:cNvPicPr>
          <p:nvPr/>
        </p:nvPicPr>
        <p:blipFill>
          <a:blip r:embed="rId3" cstate="print"/>
          <a:srcRect/>
          <a:stretch>
            <a:fillRect/>
          </a:stretch>
        </p:blipFill>
        <p:spPr bwMode="auto">
          <a:xfrm>
            <a:off x="118110" y="1192371"/>
            <a:ext cx="8919210" cy="4551883"/>
          </a:xfrm>
          <a:prstGeom prst="rect">
            <a:avLst/>
          </a:prstGeom>
          <a:noFill/>
        </p:spPr>
      </p:pic>
      <p:sp>
        <p:nvSpPr>
          <p:cNvPr id="6" name="Rectangle 2"/>
          <p:cNvSpPr txBox="1">
            <a:spLocks noChangeArrowheads="1"/>
          </p:cNvSpPr>
          <p:nvPr/>
        </p:nvSpPr>
        <p:spPr>
          <a:xfrm>
            <a:off x="209550" y="12700"/>
            <a:ext cx="8934450" cy="839788"/>
          </a:xfrm>
          <a:prstGeom prst="rect">
            <a:avLst/>
          </a:prstGeom>
          <a:noFill/>
        </p:spPr>
        <p:txBody>
          <a:bodyPr lIns="92075" tIns="46038" rIns="92075" bIns="46038"/>
          <a:lstStyle/>
          <a:p>
            <a:pPr marL="0" marR="0" lvl="0" indent="0" algn="l" defTabSz="801688"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1"/>
                </a:solidFill>
                <a:effectLst/>
                <a:uLnTx/>
                <a:uFillTx/>
                <a:latin typeface="+mj-lt"/>
                <a:ea typeface="+mj-ea"/>
                <a:cs typeface="+mj-cs"/>
              </a:rPr>
              <a:t>ARM</a:t>
            </a:r>
            <a:r>
              <a:rPr kumimoji="0" lang="en-US" sz="3600" b="1" i="0" u="none" strike="noStrike" kern="0" cap="none" spc="0" normalizeH="0" noProof="0" dirty="0" smtClean="0">
                <a:ln>
                  <a:noFill/>
                </a:ln>
                <a:solidFill>
                  <a:schemeClr val="tx1"/>
                </a:solidFill>
                <a:effectLst/>
                <a:uLnTx/>
                <a:uFillTx/>
                <a:latin typeface="+mj-lt"/>
                <a:ea typeface="+mj-ea"/>
                <a:cs typeface="+mj-cs"/>
              </a:rPr>
              <a:t> Offices Worldwide</a:t>
            </a:r>
            <a:endParaRPr kumimoji="0" lang="en-US" sz="3600" b="1" i="0" u="none" strike="noStrike" kern="0" cap="none" spc="0" normalizeH="0" baseline="0" noProof="0" dirty="0" smtClean="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85713639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title" idx="4294967295"/>
          </p:nvPr>
        </p:nvSpPr>
        <p:spPr/>
        <p:txBody>
          <a:bodyPr/>
          <a:lstStyle/>
          <a:p>
            <a:r>
              <a:rPr lang="en-GB" smtClean="0"/>
              <a:t>Huge Range of Applications</a:t>
            </a:r>
            <a:endParaRPr lang="en-US" smtClean="0"/>
          </a:p>
        </p:txBody>
      </p:sp>
      <p:pic>
        <p:nvPicPr>
          <p:cNvPr id="44035" name="Picture 2"/>
          <p:cNvPicPr>
            <a:picLocks noChangeAspect="1" noChangeArrowheads="1"/>
          </p:cNvPicPr>
          <p:nvPr/>
        </p:nvPicPr>
        <p:blipFill>
          <a:blip r:embed="rId3"/>
          <a:srcRect r="68773" b="52895"/>
          <a:stretch>
            <a:fillRect/>
          </a:stretch>
        </p:blipFill>
        <p:spPr bwMode="auto">
          <a:xfrm>
            <a:off x="595313" y="809625"/>
            <a:ext cx="1552575" cy="1465263"/>
          </a:xfrm>
          <a:prstGeom prst="rect">
            <a:avLst/>
          </a:prstGeom>
          <a:noFill/>
          <a:ln w="9525">
            <a:noFill/>
            <a:miter lim="800000"/>
            <a:headEnd/>
            <a:tailEnd/>
          </a:ln>
        </p:spPr>
      </p:pic>
      <p:grpSp>
        <p:nvGrpSpPr>
          <p:cNvPr id="2" name="Group 14"/>
          <p:cNvGrpSpPr>
            <a:grpSpLocks/>
          </p:cNvGrpSpPr>
          <p:nvPr/>
        </p:nvGrpSpPr>
        <p:grpSpPr bwMode="auto">
          <a:xfrm>
            <a:off x="5187950" y="838200"/>
            <a:ext cx="1927225" cy="1577975"/>
            <a:chOff x="3839" y="2951"/>
            <a:chExt cx="1214" cy="994"/>
          </a:xfrm>
        </p:grpSpPr>
        <p:pic>
          <p:nvPicPr>
            <p:cNvPr id="44080" name="Picture 15" descr="MIELE K8967 SED-1"/>
            <p:cNvPicPr>
              <a:picLocks noChangeAspect="1" noChangeArrowheads="1"/>
            </p:cNvPicPr>
            <p:nvPr/>
          </p:nvPicPr>
          <p:blipFill>
            <a:blip r:embed="rId4"/>
            <a:srcRect/>
            <a:stretch>
              <a:fillRect/>
            </a:stretch>
          </p:blipFill>
          <p:spPr bwMode="auto">
            <a:xfrm>
              <a:off x="3839" y="2951"/>
              <a:ext cx="844" cy="869"/>
            </a:xfrm>
            <a:prstGeom prst="rect">
              <a:avLst/>
            </a:prstGeom>
            <a:noFill/>
            <a:ln w="9525">
              <a:noFill/>
              <a:miter lim="800000"/>
              <a:headEnd/>
              <a:tailEnd/>
            </a:ln>
          </p:spPr>
        </p:pic>
        <p:pic>
          <p:nvPicPr>
            <p:cNvPr id="44081" name="Picture 16"/>
            <p:cNvPicPr>
              <a:picLocks noChangeAspect="1" noChangeArrowheads="1"/>
            </p:cNvPicPr>
            <p:nvPr/>
          </p:nvPicPr>
          <p:blipFill>
            <a:blip r:embed="rId5"/>
            <a:srcRect/>
            <a:stretch>
              <a:fillRect/>
            </a:stretch>
          </p:blipFill>
          <p:spPr bwMode="auto">
            <a:xfrm>
              <a:off x="4455" y="3167"/>
              <a:ext cx="456" cy="627"/>
            </a:xfrm>
            <a:prstGeom prst="rect">
              <a:avLst/>
            </a:prstGeom>
            <a:noFill/>
            <a:ln w="9525">
              <a:noFill/>
              <a:miter lim="800000"/>
              <a:headEnd/>
              <a:tailEnd/>
            </a:ln>
          </p:spPr>
        </p:pic>
        <p:sp>
          <p:nvSpPr>
            <p:cNvPr id="44082" name="Text Box 17"/>
            <p:cNvSpPr txBox="1">
              <a:spLocks noChangeArrowheads="1"/>
            </p:cNvSpPr>
            <p:nvPr/>
          </p:nvSpPr>
          <p:spPr bwMode="auto">
            <a:xfrm>
              <a:off x="3928" y="3800"/>
              <a:ext cx="1125" cy="145"/>
            </a:xfrm>
            <a:prstGeom prst="rect">
              <a:avLst/>
            </a:prstGeom>
            <a:noFill/>
            <a:ln w="38100" algn="ctr">
              <a:noFill/>
              <a:miter lim="800000"/>
              <a:headEnd/>
              <a:tailEnd/>
            </a:ln>
          </p:spPr>
          <p:txBody>
            <a:bodyPr>
              <a:spAutoFit/>
            </a:bodyPr>
            <a:lstStyle/>
            <a:p>
              <a:pPr algn="ctr">
                <a:spcBef>
                  <a:spcPct val="25000"/>
                </a:spcBef>
                <a:buSzPct val="125000"/>
                <a:buFont typeface="Wingdings" pitchFamily="2" charset="2"/>
                <a:buNone/>
              </a:pPr>
              <a:r>
                <a:rPr lang="en-GB" sz="900">
                  <a:cs typeface="Arial" pitchFamily="34" charset="0"/>
                </a:rPr>
                <a:t>Energy Efficient Appliances</a:t>
              </a:r>
            </a:p>
          </p:txBody>
        </p:sp>
      </p:grpSp>
      <p:pic>
        <p:nvPicPr>
          <p:cNvPr id="44037" name="Picture 6" descr="meter"/>
          <p:cNvPicPr>
            <a:picLocks noChangeAspect="1" noChangeArrowheads="1"/>
          </p:cNvPicPr>
          <p:nvPr/>
        </p:nvPicPr>
        <p:blipFill>
          <a:blip r:embed="rId6"/>
          <a:srcRect/>
          <a:stretch>
            <a:fillRect/>
          </a:stretch>
        </p:blipFill>
        <p:spPr bwMode="auto">
          <a:xfrm>
            <a:off x="7289800" y="1827213"/>
            <a:ext cx="577850" cy="855662"/>
          </a:xfrm>
          <a:prstGeom prst="rect">
            <a:avLst/>
          </a:prstGeom>
          <a:noFill/>
          <a:ln w="9525">
            <a:noFill/>
            <a:miter lim="800000"/>
            <a:headEnd/>
            <a:tailEnd/>
          </a:ln>
        </p:spPr>
      </p:pic>
      <p:pic>
        <p:nvPicPr>
          <p:cNvPr id="44038" name="Picture 7"/>
          <p:cNvPicPr>
            <a:picLocks noChangeAspect="1" noChangeArrowheads="1"/>
          </p:cNvPicPr>
          <p:nvPr/>
        </p:nvPicPr>
        <p:blipFill>
          <a:blip r:embed="rId7"/>
          <a:srcRect/>
          <a:stretch>
            <a:fillRect/>
          </a:stretch>
        </p:blipFill>
        <p:spPr bwMode="auto">
          <a:xfrm>
            <a:off x="7089775" y="1000125"/>
            <a:ext cx="908050" cy="823913"/>
          </a:xfrm>
          <a:prstGeom prst="rect">
            <a:avLst/>
          </a:prstGeom>
          <a:noFill/>
          <a:ln w="38100" algn="ctr">
            <a:noFill/>
            <a:miter lim="800000"/>
            <a:headEnd/>
            <a:tailEnd/>
          </a:ln>
        </p:spPr>
      </p:pic>
      <p:grpSp>
        <p:nvGrpSpPr>
          <p:cNvPr id="3" name="Group 5"/>
          <p:cNvGrpSpPr>
            <a:grpSpLocks/>
          </p:cNvGrpSpPr>
          <p:nvPr/>
        </p:nvGrpSpPr>
        <p:grpSpPr bwMode="auto">
          <a:xfrm>
            <a:off x="2551113" y="981075"/>
            <a:ext cx="1012825" cy="1214438"/>
            <a:chOff x="1748" y="3042"/>
            <a:chExt cx="638" cy="765"/>
          </a:xfrm>
        </p:grpSpPr>
        <p:pic>
          <p:nvPicPr>
            <p:cNvPr id="44078" name="Picture 6" descr="XP95 Flame Detector"/>
            <p:cNvPicPr>
              <a:picLocks noChangeAspect="1" noChangeArrowheads="1"/>
            </p:cNvPicPr>
            <p:nvPr/>
          </p:nvPicPr>
          <p:blipFill>
            <a:blip r:embed="rId8"/>
            <a:srcRect/>
            <a:stretch>
              <a:fillRect/>
            </a:stretch>
          </p:blipFill>
          <p:spPr bwMode="auto">
            <a:xfrm>
              <a:off x="1894" y="3042"/>
              <a:ext cx="393" cy="555"/>
            </a:xfrm>
            <a:prstGeom prst="rect">
              <a:avLst/>
            </a:prstGeom>
            <a:noFill/>
            <a:ln w="9525">
              <a:noFill/>
              <a:miter lim="800000"/>
              <a:headEnd/>
              <a:tailEnd/>
            </a:ln>
          </p:spPr>
        </p:pic>
        <p:sp>
          <p:nvSpPr>
            <p:cNvPr id="44079" name="Text Box 7"/>
            <p:cNvSpPr txBox="1">
              <a:spLocks noChangeArrowheads="1"/>
            </p:cNvSpPr>
            <p:nvPr/>
          </p:nvSpPr>
          <p:spPr bwMode="auto">
            <a:xfrm>
              <a:off x="1748" y="3577"/>
              <a:ext cx="638" cy="230"/>
            </a:xfrm>
            <a:prstGeom prst="rect">
              <a:avLst/>
            </a:prstGeom>
            <a:noFill/>
            <a:ln w="38100" algn="ctr">
              <a:noFill/>
              <a:miter lim="800000"/>
              <a:headEnd/>
              <a:tailEnd/>
            </a:ln>
          </p:spPr>
          <p:txBody>
            <a:bodyPr>
              <a:spAutoFit/>
            </a:bodyPr>
            <a:lstStyle/>
            <a:p>
              <a:pPr algn="ctr">
                <a:spcBef>
                  <a:spcPct val="25000"/>
                </a:spcBef>
                <a:buSzPct val="125000"/>
                <a:buFont typeface="Wingdings" pitchFamily="2" charset="2"/>
                <a:buNone/>
              </a:pPr>
              <a:r>
                <a:rPr lang="en-GB" sz="900">
                  <a:cs typeface="Arial" pitchFamily="34" charset="0"/>
                </a:rPr>
                <a:t>IR Fire Detector  </a:t>
              </a:r>
            </a:p>
          </p:txBody>
        </p:sp>
      </p:grpSp>
      <p:grpSp>
        <p:nvGrpSpPr>
          <p:cNvPr id="4" name="Group 8"/>
          <p:cNvGrpSpPr>
            <a:grpSpLocks/>
          </p:cNvGrpSpPr>
          <p:nvPr/>
        </p:nvGrpSpPr>
        <p:grpSpPr bwMode="auto">
          <a:xfrm>
            <a:off x="7845425" y="1085850"/>
            <a:ext cx="1250950" cy="1404938"/>
            <a:chOff x="4619" y="3069"/>
            <a:chExt cx="788" cy="885"/>
          </a:xfrm>
        </p:grpSpPr>
        <p:pic>
          <p:nvPicPr>
            <p:cNvPr id="44076" name="Picture 9" descr="vending"/>
            <p:cNvPicPr>
              <a:picLocks noChangeAspect="1" noChangeArrowheads="1"/>
            </p:cNvPicPr>
            <p:nvPr/>
          </p:nvPicPr>
          <p:blipFill>
            <a:blip r:embed="rId9"/>
            <a:srcRect/>
            <a:stretch>
              <a:fillRect/>
            </a:stretch>
          </p:blipFill>
          <p:spPr bwMode="auto">
            <a:xfrm>
              <a:off x="4876" y="3069"/>
              <a:ext cx="531" cy="758"/>
            </a:xfrm>
            <a:prstGeom prst="rect">
              <a:avLst/>
            </a:prstGeom>
            <a:noFill/>
            <a:ln w="9525">
              <a:noFill/>
              <a:miter lim="800000"/>
              <a:headEnd/>
              <a:tailEnd/>
            </a:ln>
          </p:spPr>
        </p:pic>
        <p:sp>
          <p:nvSpPr>
            <p:cNvPr id="44077" name="Text Box 10"/>
            <p:cNvSpPr txBox="1">
              <a:spLocks noChangeArrowheads="1"/>
            </p:cNvSpPr>
            <p:nvPr/>
          </p:nvSpPr>
          <p:spPr bwMode="auto">
            <a:xfrm>
              <a:off x="4619" y="3724"/>
              <a:ext cx="638" cy="230"/>
            </a:xfrm>
            <a:prstGeom prst="rect">
              <a:avLst/>
            </a:prstGeom>
            <a:noFill/>
            <a:ln w="38100" algn="ctr">
              <a:noFill/>
              <a:miter lim="800000"/>
              <a:headEnd/>
              <a:tailEnd/>
            </a:ln>
          </p:spPr>
          <p:txBody>
            <a:bodyPr>
              <a:spAutoFit/>
            </a:bodyPr>
            <a:lstStyle/>
            <a:p>
              <a:pPr algn="ctr">
                <a:spcBef>
                  <a:spcPct val="25000"/>
                </a:spcBef>
                <a:buSzPct val="125000"/>
                <a:buFont typeface="Wingdings" pitchFamily="2" charset="2"/>
                <a:buNone/>
              </a:pPr>
              <a:r>
                <a:rPr lang="en-GB" sz="900">
                  <a:cs typeface="Arial" pitchFamily="34" charset="0"/>
                </a:rPr>
                <a:t>Intelligent Vending  </a:t>
              </a:r>
            </a:p>
          </p:txBody>
        </p:sp>
      </p:grpSp>
      <p:grpSp>
        <p:nvGrpSpPr>
          <p:cNvPr id="5" name="Group 11"/>
          <p:cNvGrpSpPr>
            <a:grpSpLocks/>
          </p:cNvGrpSpPr>
          <p:nvPr/>
        </p:nvGrpSpPr>
        <p:grpSpPr bwMode="auto">
          <a:xfrm>
            <a:off x="9525" y="930275"/>
            <a:ext cx="1012825" cy="1731963"/>
            <a:chOff x="217" y="2942"/>
            <a:chExt cx="638" cy="1091"/>
          </a:xfrm>
        </p:grpSpPr>
        <p:pic>
          <p:nvPicPr>
            <p:cNvPr id="44074" name="Picture 12" descr="parking_meter2"/>
            <p:cNvPicPr>
              <a:picLocks noChangeAspect="1" noChangeArrowheads="1"/>
            </p:cNvPicPr>
            <p:nvPr/>
          </p:nvPicPr>
          <p:blipFill>
            <a:blip r:embed="rId10"/>
            <a:srcRect/>
            <a:stretch>
              <a:fillRect/>
            </a:stretch>
          </p:blipFill>
          <p:spPr bwMode="auto">
            <a:xfrm>
              <a:off x="297" y="2942"/>
              <a:ext cx="343" cy="958"/>
            </a:xfrm>
            <a:prstGeom prst="rect">
              <a:avLst/>
            </a:prstGeom>
            <a:noFill/>
            <a:ln w="9525">
              <a:noFill/>
              <a:miter lim="800000"/>
              <a:headEnd/>
              <a:tailEnd/>
            </a:ln>
          </p:spPr>
        </p:pic>
        <p:sp>
          <p:nvSpPr>
            <p:cNvPr id="44075" name="Text Box 13"/>
            <p:cNvSpPr txBox="1">
              <a:spLocks noChangeArrowheads="1"/>
            </p:cNvSpPr>
            <p:nvPr/>
          </p:nvSpPr>
          <p:spPr bwMode="auto">
            <a:xfrm>
              <a:off x="217" y="3889"/>
              <a:ext cx="638" cy="144"/>
            </a:xfrm>
            <a:prstGeom prst="rect">
              <a:avLst/>
            </a:prstGeom>
            <a:noFill/>
            <a:ln w="38100" algn="ctr">
              <a:noFill/>
              <a:miter lim="800000"/>
              <a:headEnd/>
              <a:tailEnd/>
            </a:ln>
          </p:spPr>
          <p:txBody>
            <a:bodyPr>
              <a:spAutoFit/>
            </a:bodyPr>
            <a:lstStyle/>
            <a:p>
              <a:pPr algn="ctr">
                <a:spcBef>
                  <a:spcPct val="25000"/>
                </a:spcBef>
                <a:buSzPct val="125000"/>
                <a:buFont typeface="Wingdings" pitchFamily="2" charset="2"/>
                <a:buNone/>
              </a:pPr>
              <a:r>
                <a:rPr lang="en-GB" sz="900">
                  <a:cs typeface="Arial" pitchFamily="34" charset="0"/>
                </a:rPr>
                <a:t>Tele-parking  </a:t>
              </a:r>
            </a:p>
          </p:txBody>
        </p:sp>
      </p:grpSp>
      <p:grpSp>
        <p:nvGrpSpPr>
          <p:cNvPr id="6" name="Group 18"/>
          <p:cNvGrpSpPr>
            <a:grpSpLocks/>
          </p:cNvGrpSpPr>
          <p:nvPr/>
        </p:nvGrpSpPr>
        <p:grpSpPr bwMode="auto">
          <a:xfrm>
            <a:off x="1889125" y="1411288"/>
            <a:ext cx="769938" cy="1025525"/>
            <a:chOff x="662" y="3142"/>
            <a:chExt cx="485" cy="646"/>
          </a:xfrm>
        </p:grpSpPr>
        <p:pic>
          <p:nvPicPr>
            <p:cNvPr id="44072" name="Picture 19" descr="automatic meter reading"/>
            <p:cNvPicPr>
              <a:picLocks noChangeAspect="1" noChangeArrowheads="1"/>
            </p:cNvPicPr>
            <p:nvPr/>
          </p:nvPicPr>
          <p:blipFill>
            <a:blip r:embed="rId11"/>
            <a:srcRect/>
            <a:stretch>
              <a:fillRect/>
            </a:stretch>
          </p:blipFill>
          <p:spPr bwMode="auto">
            <a:xfrm>
              <a:off x="731" y="3142"/>
              <a:ext cx="331" cy="440"/>
            </a:xfrm>
            <a:prstGeom prst="rect">
              <a:avLst/>
            </a:prstGeom>
            <a:noFill/>
            <a:ln w="9525">
              <a:noFill/>
              <a:miter lim="800000"/>
              <a:headEnd/>
              <a:tailEnd/>
            </a:ln>
          </p:spPr>
        </p:pic>
        <p:sp>
          <p:nvSpPr>
            <p:cNvPr id="44073" name="Text Box 20"/>
            <p:cNvSpPr txBox="1">
              <a:spLocks noChangeArrowheads="1"/>
            </p:cNvSpPr>
            <p:nvPr/>
          </p:nvSpPr>
          <p:spPr bwMode="auto">
            <a:xfrm>
              <a:off x="662" y="3558"/>
              <a:ext cx="485" cy="230"/>
            </a:xfrm>
            <a:prstGeom prst="rect">
              <a:avLst/>
            </a:prstGeom>
            <a:noFill/>
            <a:ln w="38100" algn="ctr">
              <a:noFill/>
              <a:miter lim="800000"/>
              <a:headEnd/>
              <a:tailEnd/>
            </a:ln>
          </p:spPr>
          <p:txBody>
            <a:bodyPr>
              <a:spAutoFit/>
            </a:bodyPr>
            <a:lstStyle/>
            <a:p>
              <a:pPr algn="ctr">
                <a:spcBef>
                  <a:spcPct val="25000"/>
                </a:spcBef>
                <a:buSzPct val="125000"/>
                <a:buFont typeface="Wingdings" pitchFamily="2" charset="2"/>
                <a:buNone/>
              </a:pPr>
              <a:r>
                <a:rPr lang="en-GB" sz="900">
                  <a:cs typeface="Arial" pitchFamily="34" charset="0"/>
                </a:rPr>
                <a:t>Utility Meters  </a:t>
              </a:r>
            </a:p>
          </p:txBody>
        </p:sp>
      </p:grpSp>
      <p:grpSp>
        <p:nvGrpSpPr>
          <p:cNvPr id="7" name="Group 21"/>
          <p:cNvGrpSpPr>
            <a:grpSpLocks/>
          </p:cNvGrpSpPr>
          <p:nvPr/>
        </p:nvGrpSpPr>
        <p:grpSpPr bwMode="auto">
          <a:xfrm>
            <a:off x="3876675" y="981075"/>
            <a:ext cx="1504950" cy="1423988"/>
            <a:chOff x="2819" y="2855"/>
            <a:chExt cx="948" cy="897"/>
          </a:xfrm>
        </p:grpSpPr>
        <p:pic>
          <p:nvPicPr>
            <p:cNvPr id="44070" name="Picture 22" descr="217"/>
            <p:cNvPicPr>
              <a:picLocks noChangeAspect="1" noChangeArrowheads="1"/>
            </p:cNvPicPr>
            <p:nvPr/>
          </p:nvPicPr>
          <p:blipFill>
            <a:blip r:embed="rId12"/>
            <a:srcRect/>
            <a:stretch>
              <a:fillRect/>
            </a:stretch>
          </p:blipFill>
          <p:spPr bwMode="auto">
            <a:xfrm>
              <a:off x="2819" y="2855"/>
              <a:ext cx="825" cy="799"/>
            </a:xfrm>
            <a:prstGeom prst="rect">
              <a:avLst/>
            </a:prstGeom>
            <a:noFill/>
            <a:ln w="9525">
              <a:noFill/>
              <a:miter lim="800000"/>
              <a:headEnd/>
              <a:tailEnd/>
            </a:ln>
          </p:spPr>
        </p:pic>
        <p:sp>
          <p:nvSpPr>
            <p:cNvPr id="44071" name="Text Box 23"/>
            <p:cNvSpPr txBox="1">
              <a:spLocks noChangeArrowheads="1"/>
            </p:cNvSpPr>
            <p:nvPr/>
          </p:nvSpPr>
          <p:spPr bwMode="auto">
            <a:xfrm>
              <a:off x="3232" y="3522"/>
              <a:ext cx="535" cy="230"/>
            </a:xfrm>
            <a:prstGeom prst="rect">
              <a:avLst/>
            </a:prstGeom>
            <a:noFill/>
            <a:ln w="38100" algn="ctr">
              <a:noFill/>
              <a:miter lim="800000"/>
              <a:headEnd/>
              <a:tailEnd/>
            </a:ln>
          </p:spPr>
          <p:txBody>
            <a:bodyPr>
              <a:spAutoFit/>
            </a:bodyPr>
            <a:lstStyle/>
            <a:p>
              <a:pPr algn="ctr">
                <a:spcBef>
                  <a:spcPct val="25000"/>
                </a:spcBef>
                <a:buSzPct val="125000"/>
                <a:buFont typeface="Wingdings" pitchFamily="2" charset="2"/>
                <a:buNone/>
              </a:pPr>
              <a:r>
                <a:rPr lang="en-GB" sz="900">
                  <a:cs typeface="Arial" pitchFamily="34" charset="0"/>
                </a:rPr>
                <a:t>Exercise Machines</a:t>
              </a:r>
            </a:p>
          </p:txBody>
        </p:sp>
      </p:grpSp>
      <p:sp>
        <p:nvSpPr>
          <p:cNvPr id="44044" name="Text Box 40"/>
          <p:cNvSpPr txBox="1">
            <a:spLocks noChangeArrowheads="1"/>
          </p:cNvSpPr>
          <p:nvPr/>
        </p:nvSpPr>
        <p:spPr bwMode="auto">
          <a:xfrm>
            <a:off x="882650" y="2214563"/>
            <a:ext cx="1050925" cy="228600"/>
          </a:xfrm>
          <a:prstGeom prst="rect">
            <a:avLst/>
          </a:prstGeom>
          <a:noFill/>
          <a:ln w="9525" algn="ctr">
            <a:noFill/>
            <a:miter lim="800000"/>
            <a:headEnd/>
            <a:tailEnd/>
          </a:ln>
        </p:spPr>
        <p:txBody>
          <a:bodyPr>
            <a:spAutoFit/>
          </a:bodyPr>
          <a:lstStyle/>
          <a:p>
            <a:pPr algn="ctr">
              <a:spcBef>
                <a:spcPct val="50000"/>
              </a:spcBef>
              <a:buSzPct val="125000"/>
              <a:buFont typeface="Wingdings" pitchFamily="2" charset="2"/>
              <a:buNone/>
            </a:pPr>
            <a:r>
              <a:rPr lang="en-GB" sz="900">
                <a:cs typeface="Arial" pitchFamily="34" charset="0"/>
              </a:rPr>
              <a:t>Intelligent toys</a:t>
            </a:r>
          </a:p>
        </p:txBody>
      </p:sp>
      <p:pic>
        <p:nvPicPr>
          <p:cNvPr id="44045" name="Picture 27" descr="Smartmetre.png"/>
          <p:cNvPicPr>
            <a:picLocks noChangeAspect="1"/>
          </p:cNvPicPr>
          <p:nvPr/>
        </p:nvPicPr>
        <p:blipFill>
          <a:blip r:embed="rId13"/>
          <a:srcRect/>
          <a:stretch>
            <a:fillRect/>
          </a:stretch>
        </p:blipFill>
        <p:spPr bwMode="auto">
          <a:xfrm>
            <a:off x="3294063" y="850900"/>
            <a:ext cx="1152525" cy="865188"/>
          </a:xfrm>
          <a:prstGeom prst="rect">
            <a:avLst/>
          </a:prstGeom>
          <a:noFill/>
          <a:ln w="9525">
            <a:noFill/>
            <a:miter lim="800000"/>
            <a:headEnd/>
            <a:tailEnd/>
          </a:ln>
        </p:spPr>
      </p:pic>
      <p:grpSp>
        <p:nvGrpSpPr>
          <p:cNvPr id="8" name="Group 83"/>
          <p:cNvGrpSpPr>
            <a:grpSpLocks/>
          </p:cNvGrpSpPr>
          <p:nvPr/>
        </p:nvGrpSpPr>
        <p:grpSpPr bwMode="auto">
          <a:xfrm>
            <a:off x="341313" y="2451100"/>
            <a:ext cx="8329612" cy="2384425"/>
            <a:chOff x="340944" y="2450848"/>
            <a:chExt cx="8329911" cy="2384970"/>
          </a:xfrm>
        </p:grpSpPr>
        <p:grpSp>
          <p:nvGrpSpPr>
            <p:cNvPr id="9" name="Group 72"/>
            <p:cNvGrpSpPr>
              <a:grpSpLocks/>
            </p:cNvGrpSpPr>
            <p:nvPr/>
          </p:nvGrpSpPr>
          <p:grpSpPr bwMode="auto">
            <a:xfrm>
              <a:off x="445316" y="2450848"/>
              <a:ext cx="8225539" cy="2025069"/>
              <a:chOff x="445316" y="2450848"/>
              <a:chExt cx="8225539" cy="2025069"/>
            </a:xfrm>
          </p:grpSpPr>
          <p:pic>
            <p:nvPicPr>
              <p:cNvPr id="44059" name="Picture 71" descr="Device.jpg"/>
              <p:cNvPicPr>
                <a:picLocks noChangeAspect="1"/>
              </p:cNvPicPr>
              <p:nvPr/>
            </p:nvPicPr>
            <p:blipFill>
              <a:blip r:embed="rId14"/>
              <a:srcRect/>
              <a:stretch>
                <a:fillRect/>
              </a:stretch>
            </p:blipFill>
            <p:spPr bwMode="auto">
              <a:xfrm rot="-882969">
                <a:off x="5692187" y="3487616"/>
                <a:ext cx="1786351" cy="924169"/>
              </a:xfrm>
              <a:prstGeom prst="rect">
                <a:avLst/>
              </a:prstGeom>
              <a:noFill/>
              <a:ln w="9525">
                <a:noFill/>
                <a:miter lim="800000"/>
                <a:headEnd/>
                <a:tailEnd/>
              </a:ln>
            </p:spPr>
          </p:pic>
          <p:grpSp>
            <p:nvGrpSpPr>
              <p:cNvPr id="10" name="Group 27"/>
              <p:cNvGrpSpPr>
                <a:grpSpLocks/>
              </p:cNvGrpSpPr>
              <p:nvPr/>
            </p:nvGrpSpPr>
            <p:grpSpPr bwMode="auto">
              <a:xfrm>
                <a:off x="445316" y="2450848"/>
                <a:ext cx="8225539" cy="2025069"/>
                <a:chOff x="399" y="2462"/>
                <a:chExt cx="5298" cy="1558"/>
              </a:xfrm>
            </p:grpSpPr>
            <p:grpSp>
              <p:nvGrpSpPr>
                <p:cNvPr id="11" name="Group 29"/>
                <p:cNvGrpSpPr>
                  <a:grpSpLocks/>
                </p:cNvGrpSpPr>
                <p:nvPr/>
              </p:nvGrpSpPr>
              <p:grpSpPr bwMode="auto">
                <a:xfrm>
                  <a:off x="399" y="2462"/>
                  <a:ext cx="5298" cy="1558"/>
                  <a:chOff x="399" y="2462"/>
                  <a:chExt cx="5298" cy="1558"/>
                </a:xfrm>
              </p:grpSpPr>
              <p:pic>
                <p:nvPicPr>
                  <p:cNvPr id="44063" name="Picture 5"/>
                  <p:cNvPicPr>
                    <a:picLocks noChangeAspect="1" noChangeArrowheads="1"/>
                  </p:cNvPicPr>
                  <p:nvPr/>
                </p:nvPicPr>
                <p:blipFill>
                  <a:blip r:embed="rId15"/>
                  <a:srcRect/>
                  <a:stretch>
                    <a:fillRect/>
                  </a:stretch>
                </p:blipFill>
                <p:spPr bwMode="auto">
                  <a:xfrm>
                    <a:off x="3538" y="2462"/>
                    <a:ext cx="923" cy="806"/>
                  </a:xfrm>
                  <a:prstGeom prst="rect">
                    <a:avLst/>
                  </a:prstGeom>
                  <a:noFill/>
                  <a:ln w="9525">
                    <a:noFill/>
                    <a:miter lim="800000"/>
                    <a:headEnd/>
                    <a:tailEnd/>
                  </a:ln>
                </p:spPr>
              </p:pic>
              <p:pic>
                <p:nvPicPr>
                  <p:cNvPr id="44064" name="Picture 15"/>
                  <p:cNvPicPr>
                    <a:picLocks noChangeAspect="1" noChangeArrowheads="1"/>
                  </p:cNvPicPr>
                  <p:nvPr/>
                </p:nvPicPr>
                <p:blipFill>
                  <a:blip r:embed="rId16"/>
                  <a:srcRect/>
                  <a:stretch>
                    <a:fillRect/>
                  </a:stretch>
                </p:blipFill>
                <p:spPr bwMode="auto">
                  <a:xfrm>
                    <a:off x="399" y="3424"/>
                    <a:ext cx="742" cy="596"/>
                  </a:xfrm>
                  <a:prstGeom prst="rect">
                    <a:avLst/>
                  </a:prstGeom>
                  <a:noFill/>
                  <a:ln w="9525">
                    <a:noFill/>
                    <a:miter lim="800000"/>
                    <a:headEnd/>
                    <a:tailEnd/>
                  </a:ln>
                </p:spPr>
              </p:pic>
              <p:pic>
                <p:nvPicPr>
                  <p:cNvPr id="44065" name="Picture 18" descr="http://www.tomsnetworking.com/Reviews/images/linksys_nslu2.jpg"/>
                  <p:cNvPicPr>
                    <a:picLocks noChangeAspect="1" noChangeArrowheads="1"/>
                  </p:cNvPicPr>
                  <p:nvPr/>
                </p:nvPicPr>
                <p:blipFill>
                  <a:blip r:embed="rId17"/>
                  <a:srcRect/>
                  <a:stretch>
                    <a:fillRect/>
                  </a:stretch>
                </p:blipFill>
                <p:spPr bwMode="auto">
                  <a:xfrm>
                    <a:off x="5303" y="3393"/>
                    <a:ext cx="394" cy="627"/>
                  </a:xfrm>
                  <a:prstGeom prst="rect">
                    <a:avLst/>
                  </a:prstGeom>
                  <a:noFill/>
                  <a:ln w="9525">
                    <a:noFill/>
                    <a:miter lim="800000"/>
                    <a:headEnd/>
                    <a:tailEnd/>
                  </a:ln>
                </p:spPr>
              </p:pic>
              <p:pic>
                <p:nvPicPr>
                  <p:cNvPr id="44066" name="Picture 8" descr="nokia-n95"/>
                  <p:cNvPicPr>
                    <a:picLocks noChangeAspect="1" noChangeArrowheads="1"/>
                  </p:cNvPicPr>
                  <p:nvPr/>
                </p:nvPicPr>
                <p:blipFill>
                  <a:blip r:embed="rId18"/>
                  <a:srcRect/>
                  <a:stretch>
                    <a:fillRect/>
                  </a:stretch>
                </p:blipFill>
                <p:spPr bwMode="auto">
                  <a:xfrm>
                    <a:off x="1610" y="3461"/>
                    <a:ext cx="857" cy="444"/>
                  </a:xfrm>
                  <a:prstGeom prst="rect">
                    <a:avLst/>
                  </a:prstGeom>
                  <a:noFill/>
                  <a:ln w="9525">
                    <a:noFill/>
                    <a:miter lim="800000"/>
                    <a:headEnd/>
                    <a:tailEnd/>
                  </a:ln>
                </p:spPr>
              </p:pic>
              <p:pic>
                <p:nvPicPr>
                  <p:cNvPr id="44067" name="Picture 32" descr="G1_black"/>
                  <p:cNvPicPr>
                    <a:picLocks noChangeAspect="1" noChangeArrowheads="1"/>
                  </p:cNvPicPr>
                  <p:nvPr/>
                </p:nvPicPr>
                <p:blipFill>
                  <a:blip r:embed="rId19">
                    <a:clrChange>
                      <a:clrFrom>
                        <a:srgbClr val="FFFFFF"/>
                      </a:clrFrom>
                      <a:clrTo>
                        <a:srgbClr val="FFFFFF">
                          <a:alpha val="0"/>
                        </a:srgbClr>
                      </a:clrTo>
                    </a:clrChange>
                  </a:blip>
                  <a:srcRect/>
                  <a:stretch>
                    <a:fillRect/>
                  </a:stretch>
                </p:blipFill>
                <p:spPr bwMode="auto">
                  <a:xfrm>
                    <a:off x="695" y="2639"/>
                    <a:ext cx="745" cy="745"/>
                  </a:xfrm>
                  <a:prstGeom prst="rect">
                    <a:avLst/>
                  </a:prstGeom>
                  <a:noFill/>
                  <a:ln w="9525">
                    <a:noFill/>
                    <a:miter lim="800000"/>
                    <a:headEnd/>
                    <a:tailEnd/>
                  </a:ln>
                </p:spPr>
              </p:pic>
              <p:pic>
                <p:nvPicPr>
                  <p:cNvPr id="44068" name="Picture 18" descr="piccy.jpg"/>
                  <p:cNvPicPr>
                    <a:picLocks noChangeAspect="1"/>
                  </p:cNvPicPr>
                  <p:nvPr/>
                </p:nvPicPr>
                <p:blipFill>
                  <a:blip r:embed="rId20">
                    <a:clrChange>
                      <a:clrFrom>
                        <a:srgbClr val="FFFFFF"/>
                      </a:clrFrom>
                      <a:clrTo>
                        <a:srgbClr val="FFFFFF">
                          <a:alpha val="0"/>
                        </a:srgbClr>
                      </a:clrTo>
                    </a:clrChange>
                  </a:blip>
                  <a:srcRect/>
                  <a:stretch>
                    <a:fillRect/>
                  </a:stretch>
                </p:blipFill>
                <p:spPr bwMode="auto">
                  <a:xfrm>
                    <a:off x="4624" y="2638"/>
                    <a:ext cx="1071" cy="806"/>
                  </a:xfrm>
                  <a:prstGeom prst="rect">
                    <a:avLst/>
                  </a:prstGeom>
                  <a:noFill/>
                  <a:ln w="9525">
                    <a:noFill/>
                    <a:miter lim="800000"/>
                    <a:headEnd/>
                    <a:tailEnd/>
                  </a:ln>
                </p:spPr>
              </p:pic>
              <p:pic>
                <p:nvPicPr>
                  <p:cNvPr id="44069" name="Picture 46"/>
                  <p:cNvPicPr>
                    <a:picLocks noChangeAspect="1" noChangeArrowheads="1"/>
                  </p:cNvPicPr>
                  <p:nvPr/>
                </p:nvPicPr>
                <p:blipFill>
                  <a:blip r:embed="rId21">
                    <a:clrChange>
                      <a:clrFrom>
                        <a:srgbClr val="FEFEFE"/>
                      </a:clrFrom>
                      <a:clrTo>
                        <a:srgbClr val="FEFEFE">
                          <a:alpha val="0"/>
                        </a:srgbClr>
                      </a:clrTo>
                    </a:clrChange>
                  </a:blip>
                  <a:srcRect/>
                  <a:stretch>
                    <a:fillRect/>
                  </a:stretch>
                </p:blipFill>
                <p:spPr bwMode="auto">
                  <a:xfrm>
                    <a:off x="1576" y="2538"/>
                    <a:ext cx="1374" cy="897"/>
                  </a:xfrm>
                  <a:prstGeom prst="rect">
                    <a:avLst/>
                  </a:prstGeom>
                  <a:noFill/>
                  <a:ln w="12700" algn="ctr">
                    <a:noFill/>
                    <a:miter lim="800000"/>
                    <a:headEnd/>
                    <a:tailEnd/>
                  </a:ln>
                </p:spPr>
              </p:pic>
            </p:grpSp>
            <p:pic>
              <p:nvPicPr>
                <p:cNvPr id="44062" name="Picture 49"/>
                <p:cNvPicPr>
                  <a:picLocks noChangeAspect="1" noChangeArrowheads="1"/>
                </p:cNvPicPr>
                <p:nvPr/>
              </p:nvPicPr>
              <p:blipFill>
                <a:blip r:embed="rId22">
                  <a:clrChange>
                    <a:clrFrom>
                      <a:srgbClr val="FEFEFE"/>
                    </a:clrFrom>
                    <a:clrTo>
                      <a:srgbClr val="FEFEFE">
                        <a:alpha val="0"/>
                      </a:srgbClr>
                    </a:clrTo>
                  </a:clrChange>
                </a:blip>
                <a:srcRect/>
                <a:stretch>
                  <a:fillRect/>
                </a:stretch>
              </p:blipFill>
              <p:spPr bwMode="auto">
                <a:xfrm rot="590921">
                  <a:off x="2745" y="2913"/>
                  <a:ext cx="1107" cy="1107"/>
                </a:xfrm>
                <a:prstGeom prst="rect">
                  <a:avLst/>
                </a:prstGeom>
                <a:noFill/>
                <a:ln w="12700" algn="ctr">
                  <a:noFill/>
                  <a:miter lim="800000"/>
                  <a:headEnd/>
                  <a:tailEnd/>
                </a:ln>
              </p:spPr>
            </p:pic>
          </p:grpSp>
        </p:grpSp>
        <p:pic>
          <p:nvPicPr>
            <p:cNvPr id="44050" name="Picture 73" descr="Radiate.png"/>
            <p:cNvPicPr>
              <a:picLocks noChangeAspect="1"/>
            </p:cNvPicPr>
            <p:nvPr/>
          </p:nvPicPr>
          <p:blipFill>
            <a:blip r:embed="rId23"/>
            <a:srcRect/>
            <a:stretch>
              <a:fillRect/>
            </a:stretch>
          </p:blipFill>
          <p:spPr bwMode="auto">
            <a:xfrm rot="5400000">
              <a:off x="1433144" y="4303611"/>
              <a:ext cx="532207" cy="532207"/>
            </a:xfrm>
            <a:prstGeom prst="rect">
              <a:avLst/>
            </a:prstGeom>
            <a:noFill/>
            <a:ln w="9525">
              <a:noFill/>
              <a:miter lim="800000"/>
              <a:headEnd/>
              <a:tailEnd/>
            </a:ln>
          </p:spPr>
        </p:pic>
        <p:pic>
          <p:nvPicPr>
            <p:cNvPr id="44051" name="Picture 74" descr="Radiate.png"/>
            <p:cNvPicPr>
              <a:picLocks noChangeAspect="1"/>
            </p:cNvPicPr>
            <p:nvPr/>
          </p:nvPicPr>
          <p:blipFill>
            <a:blip r:embed="rId23"/>
            <a:srcRect/>
            <a:stretch>
              <a:fillRect/>
            </a:stretch>
          </p:blipFill>
          <p:spPr bwMode="auto">
            <a:xfrm rot="-8210724">
              <a:off x="1790698" y="3684242"/>
              <a:ext cx="532207" cy="532207"/>
            </a:xfrm>
            <a:prstGeom prst="rect">
              <a:avLst/>
            </a:prstGeom>
            <a:noFill/>
            <a:ln w="9525">
              <a:noFill/>
              <a:miter lim="800000"/>
              <a:headEnd/>
              <a:tailEnd/>
            </a:ln>
          </p:spPr>
        </p:pic>
        <p:pic>
          <p:nvPicPr>
            <p:cNvPr id="44052" name="Picture 75" descr="Radiate.png"/>
            <p:cNvPicPr>
              <a:picLocks noChangeAspect="1"/>
            </p:cNvPicPr>
            <p:nvPr/>
          </p:nvPicPr>
          <p:blipFill>
            <a:blip r:embed="rId23"/>
            <a:srcRect/>
            <a:stretch>
              <a:fillRect/>
            </a:stretch>
          </p:blipFill>
          <p:spPr bwMode="auto">
            <a:xfrm rot="-8234787">
              <a:off x="340944" y="2898797"/>
              <a:ext cx="532207" cy="532207"/>
            </a:xfrm>
            <a:prstGeom prst="rect">
              <a:avLst/>
            </a:prstGeom>
            <a:noFill/>
            <a:ln w="9525">
              <a:noFill/>
              <a:miter lim="800000"/>
              <a:headEnd/>
              <a:tailEnd/>
            </a:ln>
          </p:spPr>
        </p:pic>
        <p:pic>
          <p:nvPicPr>
            <p:cNvPr id="44053" name="Picture 76" descr="Radiate.png"/>
            <p:cNvPicPr>
              <a:picLocks noChangeAspect="1"/>
            </p:cNvPicPr>
            <p:nvPr/>
          </p:nvPicPr>
          <p:blipFill>
            <a:blip r:embed="rId23"/>
            <a:srcRect/>
            <a:stretch>
              <a:fillRect/>
            </a:stretch>
          </p:blipFill>
          <p:spPr bwMode="auto">
            <a:xfrm rot="1384765">
              <a:off x="4154853" y="2472857"/>
              <a:ext cx="532207" cy="532207"/>
            </a:xfrm>
            <a:prstGeom prst="rect">
              <a:avLst/>
            </a:prstGeom>
            <a:noFill/>
            <a:ln w="9525">
              <a:noFill/>
              <a:miter lim="800000"/>
              <a:headEnd/>
              <a:tailEnd/>
            </a:ln>
          </p:spPr>
        </p:pic>
        <p:pic>
          <p:nvPicPr>
            <p:cNvPr id="44054" name="Picture 77" descr="Radiate.png"/>
            <p:cNvPicPr>
              <a:picLocks noChangeAspect="1"/>
            </p:cNvPicPr>
            <p:nvPr/>
          </p:nvPicPr>
          <p:blipFill>
            <a:blip r:embed="rId23"/>
            <a:srcRect/>
            <a:stretch>
              <a:fillRect/>
            </a:stretch>
          </p:blipFill>
          <p:spPr bwMode="auto">
            <a:xfrm rot="1800000">
              <a:off x="8111390" y="2736627"/>
              <a:ext cx="532207" cy="532207"/>
            </a:xfrm>
            <a:prstGeom prst="rect">
              <a:avLst/>
            </a:prstGeom>
            <a:noFill/>
            <a:ln w="9525">
              <a:noFill/>
              <a:miter lim="800000"/>
              <a:headEnd/>
              <a:tailEnd/>
            </a:ln>
          </p:spPr>
        </p:pic>
        <p:pic>
          <p:nvPicPr>
            <p:cNvPr id="44055" name="Picture 78" descr="Radiate.png"/>
            <p:cNvPicPr>
              <a:picLocks noChangeAspect="1"/>
            </p:cNvPicPr>
            <p:nvPr/>
          </p:nvPicPr>
          <p:blipFill>
            <a:blip r:embed="rId23"/>
            <a:srcRect/>
            <a:stretch>
              <a:fillRect/>
            </a:stretch>
          </p:blipFill>
          <p:spPr bwMode="auto">
            <a:xfrm rot="-8100000">
              <a:off x="7554544" y="3791703"/>
              <a:ext cx="532207" cy="532207"/>
            </a:xfrm>
            <a:prstGeom prst="rect">
              <a:avLst/>
            </a:prstGeom>
            <a:noFill/>
            <a:ln w="9525">
              <a:noFill/>
              <a:miter lim="800000"/>
              <a:headEnd/>
              <a:tailEnd/>
            </a:ln>
          </p:spPr>
        </p:pic>
        <p:pic>
          <p:nvPicPr>
            <p:cNvPr id="44056" name="Picture 79" descr="Radiate.png"/>
            <p:cNvPicPr>
              <a:picLocks noChangeAspect="1"/>
            </p:cNvPicPr>
            <p:nvPr/>
          </p:nvPicPr>
          <p:blipFill>
            <a:blip r:embed="rId23"/>
            <a:srcRect/>
            <a:stretch>
              <a:fillRect/>
            </a:stretch>
          </p:blipFill>
          <p:spPr bwMode="auto">
            <a:xfrm rot="7216701">
              <a:off x="5786314" y="3361856"/>
              <a:ext cx="532207" cy="532207"/>
            </a:xfrm>
            <a:prstGeom prst="rect">
              <a:avLst/>
            </a:prstGeom>
            <a:noFill/>
            <a:ln w="9525">
              <a:noFill/>
              <a:miter lim="800000"/>
              <a:headEnd/>
              <a:tailEnd/>
            </a:ln>
          </p:spPr>
        </p:pic>
        <p:pic>
          <p:nvPicPr>
            <p:cNvPr id="44057" name="Picture 80" descr="Radiate.png"/>
            <p:cNvPicPr>
              <a:picLocks noChangeAspect="1"/>
            </p:cNvPicPr>
            <p:nvPr/>
          </p:nvPicPr>
          <p:blipFill>
            <a:blip r:embed="rId23"/>
            <a:srcRect/>
            <a:stretch>
              <a:fillRect/>
            </a:stretch>
          </p:blipFill>
          <p:spPr bwMode="auto">
            <a:xfrm rot="6031808">
              <a:off x="6851159" y="4065241"/>
              <a:ext cx="532207" cy="532207"/>
            </a:xfrm>
            <a:prstGeom prst="rect">
              <a:avLst/>
            </a:prstGeom>
            <a:noFill/>
            <a:ln w="9525">
              <a:noFill/>
              <a:miter lim="800000"/>
              <a:headEnd/>
              <a:tailEnd/>
            </a:ln>
          </p:spPr>
        </p:pic>
        <p:pic>
          <p:nvPicPr>
            <p:cNvPr id="44058" name="Picture 82" descr="Radiate.png"/>
            <p:cNvPicPr>
              <a:picLocks noChangeAspect="1"/>
            </p:cNvPicPr>
            <p:nvPr/>
          </p:nvPicPr>
          <p:blipFill>
            <a:blip r:embed="rId23"/>
            <a:srcRect/>
            <a:stretch>
              <a:fillRect/>
            </a:stretch>
          </p:blipFill>
          <p:spPr bwMode="auto">
            <a:xfrm rot="-9640121">
              <a:off x="3809021" y="3641257"/>
              <a:ext cx="532207" cy="532207"/>
            </a:xfrm>
            <a:prstGeom prst="rect">
              <a:avLst/>
            </a:prstGeom>
            <a:noFill/>
            <a:ln w="9525">
              <a:noFill/>
              <a:miter lim="800000"/>
              <a:headEnd/>
              <a:tailEnd/>
            </a:ln>
          </p:spPr>
        </p:pic>
      </p:grpSp>
      <p:sp>
        <p:nvSpPr>
          <p:cNvPr id="826461" name="Text Box 32"/>
          <p:cNvSpPr txBox="1">
            <a:spLocks noChangeArrowheads="1"/>
          </p:cNvSpPr>
          <p:nvPr/>
        </p:nvSpPr>
        <p:spPr bwMode="auto">
          <a:xfrm>
            <a:off x="1409700" y="3100388"/>
            <a:ext cx="6329363" cy="822325"/>
          </a:xfrm>
          <a:prstGeom prst="rect">
            <a:avLst/>
          </a:prstGeom>
          <a:noFill/>
          <a:ln w="38100" algn="ctr">
            <a:noFill/>
            <a:miter lim="800000"/>
            <a:headEnd/>
            <a:tailEnd/>
          </a:ln>
        </p:spPr>
        <p:txBody>
          <a:bodyPr>
            <a:spAutoFit/>
          </a:bodyPr>
          <a:lstStyle/>
          <a:p>
            <a:pPr algn="ctr">
              <a:spcBef>
                <a:spcPct val="25000"/>
              </a:spcBef>
              <a:buSzPct val="125000"/>
              <a:buFont typeface="Wingdings" pitchFamily="2" charset="2"/>
              <a:buNone/>
            </a:pPr>
            <a:r>
              <a:rPr lang="en-GB" sz="2400">
                <a:cs typeface="Arial" pitchFamily="34" charset="0"/>
              </a:rPr>
              <a:t>Equipment Adopting 32-bit ARM Microcontrollers</a:t>
            </a:r>
          </a:p>
        </p:txBody>
      </p:sp>
      <p:pic>
        <p:nvPicPr>
          <p:cNvPr id="85" name="Picture 84" descr="Various screens.png"/>
          <p:cNvPicPr>
            <a:picLocks noChangeAspect="1"/>
          </p:cNvPicPr>
          <p:nvPr/>
        </p:nvPicPr>
        <p:blipFill>
          <a:blip r:embed="rId24"/>
          <a:srcRect/>
          <a:stretch>
            <a:fillRect/>
          </a:stretch>
        </p:blipFill>
        <p:spPr bwMode="auto">
          <a:xfrm>
            <a:off x="0" y="3252788"/>
            <a:ext cx="9144000" cy="32702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8264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64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6"/>
          <p:cNvGrpSpPr/>
          <p:nvPr/>
        </p:nvGrpSpPr>
        <p:grpSpPr>
          <a:xfrm>
            <a:off x="71405" y="806291"/>
            <a:ext cx="2057401" cy="2748246"/>
            <a:chOff x="71405" y="806291"/>
            <a:chExt cx="2057401" cy="2748246"/>
          </a:xfrm>
        </p:grpSpPr>
        <p:sp>
          <p:nvSpPr>
            <p:cNvPr id="25609" name="Text Box 9"/>
            <p:cNvSpPr txBox="1">
              <a:spLocks noChangeArrowheads="1"/>
            </p:cNvSpPr>
            <p:nvPr/>
          </p:nvSpPr>
          <p:spPr bwMode="auto">
            <a:xfrm>
              <a:off x="342856" y="960096"/>
              <a:ext cx="1496428" cy="304800"/>
            </a:xfrm>
            <a:prstGeom prst="rect">
              <a:avLst/>
            </a:prstGeom>
            <a:noFill/>
            <a:ln w="38100" algn="ctr">
              <a:noFill/>
              <a:miter lim="800000"/>
              <a:headEnd/>
              <a:tailEnd/>
            </a:ln>
          </p:spPr>
          <p:txBody>
            <a:bodyPr wrap="square">
              <a:spAutoFit/>
            </a:bodyPr>
            <a:lstStyle/>
            <a:p>
              <a:pPr algn="r"/>
              <a:r>
                <a:rPr lang="en-GB" sz="1400" b="1" dirty="0"/>
                <a:t>Ultra Low Cost</a:t>
              </a:r>
            </a:p>
          </p:txBody>
        </p:sp>
        <p:sp>
          <p:nvSpPr>
            <p:cNvPr id="43" name="Rectangle 2"/>
            <p:cNvSpPr>
              <a:spLocks noChangeArrowheads="1"/>
            </p:cNvSpPr>
            <p:nvPr/>
          </p:nvSpPr>
          <p:spPr bwMode="auto">
            <a:xfrm>
              <a:off x="71405" y="811944"/>
              <a:ext cx="2057400" cy="2734444"/>
            </a:xfrm>
            <a:prstGeom prst="rect">
              <a:avLst/>
            </a:prstGeom>
            <a:gradFill>
              <a:gsLst>
                <a:gs pos="33000">
                  <a:schemeClr val="bg1"/>
                </a:gs>
                <a:gs pos="100000">
                  <a:schemeClr val="tx2"/>
                </a:gs>
              </a:gsLst>
              <a:lin ang="5400000" scaled="0"/>
            </a:gradFill>
            <a:ln w="38100" algn="ctr">
              <a:solidFill>
                <a:schemeClr val="tx1"/>
              </a:solidFill>
              <a:miter lim="800000"/>
              <a:headEnd/>
              <a:tailEnd/>
            </a:ln>
          </p:spPr>
          <p:txBody>
            <a:bodyPr wrap="none" anchor="ctr"/>
            <a:lstStyle/>
            <a:p>
              <a:endParaRPr lang="en-US" dirty="0"/>
            </a:p>
          </p:txBody>
        </p:sp>
        <p:sp>
          <p:nvSpPr>
            <p:cNvPr id="49" name="Text Box 12"/>
            <p:cNvSpPr txBox="1">
              <a:spLocks noChangeArrowheads="1"/>
            </p:cNvSpPr>
            <p:nvPr/>
          </p:nvSpPr>
          <p:spPr bwMode="auto">
            <a:xfrm>
              <a:off x="71406" y="806291"/>
              <a:ext cx="2057400" cy="307777"/>
            </a:xfrm>
            <a:prstGeom prst="rect">
              <a:avLst/>
            </a:prstGeom>
            <a:solidFill>
              <a:schemeClr val="tx2"/>
            </a:solidFill>
            <a:ln w="28575" algn="ctr">
              <a:solidFill>
                <a:schemeClr val="tx1"/>
              </a:solidFill>
              <a:miter lim="800000"/>
              <a:headEnd/>
              <a:tailEnd/>
            </a:ln>
          </p:spPr>
          <p:txBody>
            <a:bodyPr wrap="square">
              <a:spAutoFit/>
            </a:bodyPr>
            <a:lstStyle/>
            <a:p>
              <a:pPr algn="ctr"/>
              <a:endParaRPr lang="en-GB" sz="1400" b="1" dirty="0">
                <a:solidFill>
                  <a:schemeClr val="bg1"/>
                </a:solidFill>
              </a:endParaRPr>
            </a:p>
          </p:txBody>
        </p:sp>
        <p:sp>
          <p:nvSpPr>
            <p:cNvPr id="50" name="TextBox 49"/>
            <p:cNvSpPr txBox="1"/>
            <p:nvPr/>
          </p:nvSpPr>
          <p:spPr>
            <a:xfrm>
              <a:off x="440636" y="828316"/>
              <a:ext cx="1435009" cy="307777"/>
            </a:xfrm>
            <a:prstGeom prst="rect">
              <a:avLst/>
            </a:prstGeom>
            <a:noFill/>
          </p:spPr>
          <p:txBody>
            <a:bodyPr wrap="none" rtlCol="0">
              <a:spAutoFit/>
            </a:bodyPr>
            <a:lstStyle/>
            <a:p>
              <a:pPr algn="ctr"/>
              <a:r>
                <a:rPr lang="en-US" sz="1400" b="1" dirty="0" smtClean="0">
                  <a:solidFill>
                    <a:schemeClr val="bg1"/>
                  </a:solidFill>
                </a:rPr>
                <a:t>Mobile phones</a:t>
              </a:r>
              <a:endParaRPr lang="en-GB" sz="1400" b="1" dirty="0" smtClean="0">
                <a:solidFill>
                  <a:schemeClr val="bg1"/>
                </a:solidFill>
              </a:endParaRPr>
            </a:p>
          </p:txBody>
        </p:sp>
        <p:pic>
          <p:nvPicPr>
            <p:cNvPr id="2054"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67264" y="1199361"/>
              <a:ext cx="953405" cy="1622891"/>
            </a:xfrm>
            <a:prstGeom prst="rect">
              <a:avLst/>
            </a:prstGeom>
            <a:noFill/>
            <a:ln w="9525">
              <a:noFill/>
              <a:miter lim="800000"/>
              <a:headEnd/>
              <a:tailEnd/>
            </a:ln>
            <a:effectLst/>
          </p:spPr>
        </p:pic>
        <p:sp>
          <p:nvSpPr>
            <p:cNvPr id="37" name="TextBox 36"/>
            <p:cNvSpPr txBox="1"/>
            <p:nvPr/>
          </p:nvSpPr>
          <p:spPr>
            <a:xfrm>
              <a:off x="358973" y="2754318"/>
              <a:ext cx="1531188" cy="800219"/>
            </a:xfrm>
            <a:prstGeom prst="rect">
              <a:avLst/>
            </a:prstGeom>
            <a:noFill/>
            <a:ln w="3175">
              <a:noFill/>
            </a:ln>
          </p:spPr>
          <p:txBody>
            <a:bodyPr wrap="none" rtlCol="0">
              <a:spAutoFit/>
            </a:bodyPr>
            <a:lstStyle/>
            <a:p>
              <a:pPr algn="ctr"/>
              <a:r>
                <a:rPr lang="en-US" sz="2800" b="1" dirty="0" smtClean="0"/>
                <a:t>~100%</a:t>
              </a:r>
              <a:br>
                <a:rPr lang="en-US" sz="2800" b="1" dirty="0" smtClean="0"/>
              </a:br>
              <a:r>
                <a:rPr lang="en-US" sz="1800" dirty="0" smtClean="0"/>
                <a:t>market share</a:t>
              </a:r>
              <a:endParaRPr lang="en-GB" sz="1200" dirty="0"/>
            </a:p>
          </p:txBody>
        </p:sp>
      </p:grpSp>
      <p:sp>
        <p:nvSpPr>
          <p:cNvPr id="25604" name="Rectangle 4"/>
          <p:cNvSpPr>
            <a:spLocks noGrp="1" noChangeArrowheads="1"/>
          </p:cNvSpPr>
          <p:nvPr>
            <p:ph type="title"/>
          </p:nvPr>
        </p:nvSpPr>
        <p:spPr/>
        <p:txBody>
          <a:bodyPr/>
          <a:lstStyle/>
          <a:p>
            <a:pPr eaLnBrk="1" hangingPunct="1"/>
            <a:r>
              <a:rPr lang="en-US" dirty="0" smtClean="0"/>
              <a:t>How many ARM’s Do You Have?</a:t>
            </a:r>
            <a:endParaRPr lang="en-GB" dirty="0" smtClean="0"/>
          </a:p>
        </p:txBody>
      </p:sp>
      <p:grpSp>
        <p:nvGrpSpPr>
          <p:cNvPr id="3" name="Group 133"/>
          <p:cNvGrpSpPr/>
          <p:nvPr/>
        </p:nvGrpSpPr>
        <p:grpSpPr>
          <a:xfrm>
            <a:off x="4643437" y="806291"/>
            <a:ext cx="2057401" cy="2752453"/>
            <a:chOff x="4643437" y="806291"/>
            <a:chExt cx="2057401" cy="2752453"/>
          </a:xfrm>
        </p:grpSpPr>
        <p:sp>
          <p:nvSpPr>
            <p:cNvPr id="62" name="Text Box 9"/>
            <p:cNvSpPr txBox="1">
              <a:spLocks noChangeArrowheads="1"/>
            </p:cNvSpPr>
            <p:nvPr/>
          </p:nvSpPr>
          <p:spPr bwMode="auto">
            <a:xfrm>
              <a:off x="4914888" y="960096"/>
              <a:ext cx="1496428" cy="304800"/>
            </a:xfrm>
            <a:prstGeom prst="rect">
              <a:avLst/>
            </a:prstGeom>
            <a:noFill/>
            <a:ln w="38100" algn="ctr">
              <a:noFill/>
              <a:miter lim="800000"/>
              <a:headEnd/>
              <a:tailEnd/>
            </a:ln>
          </p:spPr>
          <p:txBody>
            <a:bodyPr wrap="square">
              <a:spAutoFit/>
            </a:bodyPr>
            <a:lstStyle/>
            <a:p>
              <a:pPr algn="r"/>
              <a:r>
                <a:rPr lang="en-GB" sz="1400" b="1" dirty="0"/>
                <a:t>Ultra Low Cost</a:t>
              </a:r>
            </a:p>
          </p:txBody>
        </p:sp>
        <p:sp>
          <p:nvSpPr>
            <p:cNvPr id="63" name="Rectangle 2"/>
            <p:cNvSpPr>
              <a:spLocks noChangeArrowheads="1"/>
            </p:cNvSpPr>
            <p:nvPr/>
          </p:nvSpPr>
          <p:spPr bwMode="auto">
            <a:xfrm>
              <a:off x="4643437" y="811943"/>
              <a:ext cx="2057400" cy="2746801"/>
            </a:xfrm>
            <a:prstGeom prst="rect">
              <a:avLst/>
            </a:prstGeom>
            <a:gradFill>
              <a:gsLst>
                <a:gs pos="33000">
                  <a:schemeClr val="bg1"/>
                </a:gs>
                <a:gs pos="100000">
                  <a:srgbClr val="00B050"/>
                </a:gs>
              </a:gsLst>
              <a:lin ang="5400000" scaled="0"/>
            </a:gradFill>
            <a:ln w="38100" algn="ctr">
              <a:solidFill>
                <a:schemeClr val="tx1"/>
              </a:solidFill>
              <a:miter lim="800000"/>
              <a:headEnd/>
              <a:tailEnd/>
            </a:ln>
          </p:spPr>
          <p:txBody>
            <a:bodyPr wrap="none" anchor="ctr"/>
            <a:lstStyle/>
            <a:p>
              <a:endParaRPr lang="en-US"/>
            </a:p>
          </p:txBody>
        </p:sp>
        <p:sp>
          <p:nvSpPr>
            <p:cNvPr id="67" name="Text Box 12"/>
            <p:cNvSpPr txBox="1">
              <a:spLocks noChangeArrowheads="1"/>
            </p:cNvSpPr>
            <p:nvPr/>
          </p:nvSpPr>
          <p:spPr bwMode="auto">
            <a:xfrm>
              <a:off x="4643438" y="806291"/>
              <a:ext cx="2057400" cy="307777"/>
            </a:xfrm>
            <a:prstGeom prst="rect">
              <a:avLst/>
            </a:prstGeom>
            <a:solidFill>
              <a:srgbClr val="00B050"/>
            </a:solidFill>
            <a:ln w="28575" algn="ctr">
              <a:solidFill>
                <a:schemeClr val="tx1"/>
              </a:solidFill>
              <a:miter lim="800000"/>
              <a:headEnd/>
              <a:tailEnd/>
            </a:ln>
          </p:spPr>
          <p:txBody>
            <a:bodyPr wrap="square">
              <a:spAutoFit/>
            </a:bodyPr>
            <a:lstStyle/>
            <a:p>
              <a:pPr algn="ctr"/>
              <a:endParaRPr lang="en-GB" sz="1400" b="1" dirty="0">
                <a:solidFill>
                  <a:schemeClr val="bg1"/>
                </a:solidFill>
              </a:endParaRPr>
            </a:p>
          </p:txBody>
        </p:sp>
        <p:sp>
          <p:nvSpPr>
            <p:cNvPr id="69" name="TextBox 68"/>
            <p:cNvSpPr txBox="1"/>
            <p:nvPr/>
          </p:nvSpPr>
          <p:spPr>
            <a:xfrm>
              <a:off x="4857171" y="828316"/>
              <a:ext cx="1745991" cy="307777"/>
            </a:xfrm>
            <a:prstGeom prst="rect">
              <a:avLst/>
            </a:prstGeom>
            <a:noFill/>
          </p:spPr>
          <p:txBody>
            <a:bodyPr wrap="none" rtlCol="0">
              <a:spAutoFit/>
            </a:bodyPr>
            <a:lstStyle/>
            <a:p>
              <a:pPr algn="ctr"/>
              <a:r>
                <a:rPr lang="en-US" sz="1400" b="1" dirty="0" smtClean="0">
                  <a:solidFill>
                    <a:schemeClr val="bg1"/>
                  </a:solidFill>
                </a:rPr>
                <a:t>Mobile Computers</a:t>
              </a:r>
              <a:endParaRPr lang="en-GB" sz="1400" b="1" dirty="0" smtClean="0">
                <a:solidFill>
                  <a:schemeClr val="bg1"/>
                </a:solidFill>
              </a:endParaRPr>
            </a:p>
          </p:txBody>
        </p:sp>
        <p:sp>
          <p:nvSpPr>
            <p:cNvPr id="38" name="TextBox 37"/>
            <p:cNvSpPr txBox="1"/>
            <p:nvPr/>
          </p:nvSpPr>
          <p:spPr>
            <a:xfrm>
              <a:off x="4894135" y="2754318"/>
              <a:ext cx="1604927" cy="800219"/>
            </a:xfrm>
            <a:prstGeom prst="rect">
              <a:avLst/>
            </a:prstGeom>
            <a:noFill/>
            <a:ln w="3175">
              <a:noFill/>
            </a:ln>
          </p:spPr>
          <p:txBody>
            <a:bodyPr wrap="none" rtlCol="0">
              <a:spAutoFit/>
            </a:bodyPr>
            <a:lstStyle/>
            <a:p>
              <a:pPr algn="ctr"/>
              <a:r>
                <a:rPr lang="en-US" sz="2800" b="1" dirty="0" smtClean="0"/>
                <a:t>5x 100%</a:t>
              </a:r>
              <a:br>
                <a:rPr lang="en-US" sz="2800" b="1" dirty="0" smtClean="0"/>
              </a:br>
              <a:r>
                <a:rPr lang="en-US" sz="1800" dirty="0" smtClean="0"/>
                <a:t>market share</a:t>
              </a:r>
              <a:endParaRPr lang="en-GB" sz="1000" dirty="0" smtClean="0"/>
            </a:p>
          </p:txBody>
        </p:sp>
        <p:pic>
          <p:nvPicPr>
            <p:cNvPr id="41" name="Picture 22" descr="MID1.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4702547" y="1253351"/>
              <a:ext cx="1889459" cy="1507734"/>
            </a:xfrm>
            <a:prstGeom prst="rect">
              <a:avLst/>
            </a:prstGeom>
            <a:noFill/>
            <a:ln w="9525">
              <a:noFill/>
              <a:miter lim="800000"/>
              <a:headEnd/>
              <a:tailEnd/>
            </a:ln>
          </p:spPr>
        </p:pic>
      </p:grpSp>
      <p:grpSp>
        <p:nvGrpSpPr>
          <p:cNvPr id="4" name="Group 135"/>
          <p:cNvGrpSpPr/>
          <p:nvPr/>
        </p:nvGrpSpPr>
        <p:grpSpPr>
          <a:xfrm>
            <a:off x="2280862" y="811944"/>
            <a:ext cx="2537717" cy="2759157"/>
            <a:chOff x="2280862" y="811944"/>
            <a:chExt cx="2537717" cy="2759157"/>
          </a:xfrm>
        </p:grpSpPr>
        <p:sp>
          <p:nvSpPr>
            <p:cNvPr id="54" name="Rectangle 2"/>
            <p:cNvSpPr>
              <a:spLocks noChangeArrowheads="1"/>
            </p:cNvSpPr>
            <p:nvPr/>
          </p:nvSpPr>
          <p:spPr bwMode="auto">
            <a:xfrm>
              <a:off x="2357421" y="811944"/>
              <a:ext cx="2057400" cy="2759157"/>
            </a:xfrm>
            <a:prstGeom prst="rect">
              <a:avLst/>
            </a:prstGeom>
            <a:gradFill>
              <a:gsLst>
                <a:gs pos="33000">
                  <a:schemeClr val="bg1"/>
                </a:gs>
                <a:gs pos="100000">
                  <a:schemeClr val="bg2"/>
                </a:gs>
              </a:gsLst>
              <a:lin ang="5400000" scaled="0"/>
            </a:gradFill>
            <a:ln w="38100" algn="ctr">
              <a:solidFill>
                <a:schemeClr val="tx1"/>
              </a:solidFill>
              <a:miter lim="800000"/>
              <a:headEnd/>
              <a:tailEnd/>
            </a:ln>
          </p:spPr>
          <p:txBody>
            <a:bodyPr wrap="none" anchor="ctr"/>
            <a:lstStyle/>
            <a:p>
              <a:endParaRPr lang="en-US"/>
            </a:p>
          </p:txBody>
        </p:sp>
        <p:sp>
          <p:nvSpPr>
            <p:cNvPr id="58" name="Text Box 12"/>
            <p:cNvSpPr txBox="1">
              <a:spLocks noChangeArrowheads="1"/>
            </p:cNvSpPr>
            <p:nvPr/>
          </p:nvSpPr>
          <p:spPr bwMode="auto">
            <a:xfrm>
              <a:off x="2357422" y="813245"/>
              <a:ext cx="2057400" cy="307777"/>
            </a:xfrm>
            <a:prstGeom prst="rect">
              <a:avLst/>
            </a:prstGeom>
            <a:solidFill>
              <a:schemeClr val="bg2"/>
            </a:solidFill>
            <a:ln w="28575" algn="ctr">
              <a:solidFill>
                <a:schemeClr val="tx1"/>
              </a:solidFill>
              <a:miter lim="800000"/>
              <a:headEnd/>
              <a:tailEnd/>
            </a:ln>
          </p:spPr>
          <p:txBody>
            <a:bodyPr wrap="square">
              <a:spAutoFit/>
            </a:bodyPr>
            <a:lstStyle/>
            <a:p>
              <a:pPr algn="ctr"/>
              <a:endParaRPr lang="en-GB" sz="1400" b="1" dirty="0">
                <a:solidFill>
                  <a:schemeClr val="bg1"/>
                </a:solidFill>
              </a:endParaRPr>
            </a:p>
          </p:txBody>
        </p:sp>
        <p:sp>
          <p:nvSpPr>
            <p:cNvPr id="60" name="TextBox 59"/>
            <p:cNvSpPr txBox="1"/>
            <p:nvPr/>
          </p:nvSpPr>
          <p:spPr>
            <a:xfrm>
              <a:off x="2280862" y="828316"/>
              <a:ext cx="2537717" cy="307777"/>
            </a:xfrm>
            <a:prstGeom prst="rect">
              <a:avLst/>
            </a:prstGeom>
            <a:noFill/>
          </p:spPr>
          <p:txBody>
            <a:bodyPr wrap="square" rtlCol="0">
              <a:spAutoFit/>
            </a:bodyPr>
            <a:lstStyle/>
            <a:p>
              <a:pPr algn="ctr"/>
              <a:r>
                <a:rPr lang="en-US" sz="1400" b="1" dirty="0" smtClean="0">
                  <a:solidFill>
                    <a:schemeClr val="bg1"/>
                  </a:solidFill>
                </a:rPr>
                <a:t> Smartphones</a:t>
              </a:r>
              <a:endParaRPr lang="en-GB" sz="1400" b="1" dirty="0" smtClean="0">
                <a:solidFill>
                  <a:schemeClr val="bg1"/>
                </a:solidFill>
              </a:endParaRPr>
            </a:p>
          </p:txBody>
        </p:sp>
        <p:sp>
          <p:nvSpPr>
            <p:cNvPr id="36" name="TextBox 35"/>
            <p:cNvSpPr txBox="1"/>
            <p:nvPr/>
          </p:nvSpPr>
          <p:spPr>
            <a:xfrm>
              <a:off x="2527968" y="2754318"/>
              <a:ext cx="1620957" cy="800219"/>
            </a:xfrm>
            <a:prstGeom prst="rect">
              <a:avLst/>
            </a:prstGeom>
            <a:noFill/>
            <a:ln w="3175">
              <a:noFill/>
            </a:ln>
          </p:spPr>
          <p:txBody>
            <a:bodyPr wrap="none" rtlCol="0">
              <a:spAutoFit/>
            </a:bodyPr>
            <a:lstStyle/>
            <a:p>
              <a:pPr algn="ctr"/>
              <a:r>
                <a:rPr lang="en-US" sz="2800" b="1" dirty="0" smtClean="0"/>
                <a:t>3x 100%</a:t>
              </a:r>
              <a:br>
                <a:rPr lang="en-US" sz="2800" b="1" dirty="0" smtClean="0"/>
              </a:br>
              <a:r>
                <a:rPr lang="en-US" sz="1800" dirty="0" smtClean="0"/>
                <a:t>market share</a:t>
              </a:r>
              <a:endParaRPr lang="en-GB" sz="1200" dirty="0"/>
            </a:p>
          </p:txBody>
        </p:sp>
        <p:pic>
          <p:nvPicPr>
            <p:cNvPr id="4098" name="Picture 2"/>
            <p:cNvPicPr>
              <a:picLocks noChangeAspect="1" noChangeArrowheads="1"/>
            </p:cNvPicPr>
            <p:nvPr/>
          </p:nvPicPr>
          <p:blipFill>
            <a:blip r:embed="rId5" cstate="print">
              <a:clrChange>
                <a:clrFrom>
                  <a:srgbClr val="FEFEFE"/>
                </a:clrFrom>
                <a:clrTo>
                  <a:srgbClr val="FEFEFE">
                    <a:alpha val="0"/>
                  </a:srgbClr>
                </a:clrTo>
              </a:clrChange>
            </a:blip>
            <a:srcRect l="10318" r="29243"/>
            <a:stretch>
              <a:fillRect/>
            </a:stretch>
          </p:blipFill>
          <p:spPr bwMode="auto">
            <a:xfrm>
              <a:off x="2990336" y="1204782"/>
              <a:ext cx="829872" cy="1550773"/>
            </a:xfrm>
            <a:prstGeom prst="rect">
              <a:avLst/>
            </a:prstGeom>
            <a:noFill/>
            <a:ln w="9525">
              <a:noFill/>
              <a:miter lim="800000"/>
              <a:headEnd/>
              <a:tailEnd/>
            </a:ln>
            <a:effectLst/>
          </p:spPr>
        </p:pic>
      </p:grpSp>
      <p:grpSp>
        <p:nvGrpSpPr>
          <p:cNvPr id="5" name="Group 128"/>
          <p:cNvGrpSpPr/>
          <p:nvPr/>
        </p:nvGrpSpPr>
        <p:grpSpPr>
          <a:xfrm>
            <a:off x="6855796" y="806291"/>
            <a:ext cx="2190776" cy="2752453"/>
            <a:chOff x="6855796" y="806291"/>
            <a:chExt cx="2190776" cy="2752453"/>
          </a:xfrm>
        </p:grpSpPr>
        <p:sp>
          <p:nvSpPr>
            <p:cNvPr id="71" name="Text Box 9"/>
            <p:cNvSpPr txBox="1">
              <a:spLocks noChangeArrowheads="1"/>
            </p:cNvSpPr>
            <p:nvPr/>
          </p:nvSpPr>
          <p:spPr bwMode="auto">
            <a:xfrm>
              <a:off x="7200904" y="960096"/>
              <a:ext cx="1496428" cy="304800"/>
            </a:xfrm>
            <a:prstGeom prst="rect">
              <a:avLst/>
            </a:prstGeom>
            <a:noFill/>
            <a:ln w="38100" algn="ctr">
              <a:noFill/>
              <a:miter lim="800000"/>
              <a:headEnd/>
              <a:tailEnd/>
            </a:ln>
          </p:spPr>
          <p:txBody>
            <a:bodyPr wrap="square">
              <a:spAutoFit/>
            </a:bodyPr>
            <a:lstStyle/>
            <a:p>
              <a:pPr algn="r"/>
              <a:r>
                <a:rPr lang="en-GB" sz="1400" b="1" dirty="0"/>
                <a:t>Ultra Low Cost</a:t>
              </a:r>
            </a:p>
          </p:txBody>
        </p:sp>
        <p:sp>
          <p:nvSpPr>
            <p:cNvPr id="72" name="Rectangle 2"/>
            <p:cNvSpPr>
              <a:spLocks noChangeArrowheads="1"/>
            </p:cNvSpPr>
            <p:nvPr/>
          </p:nvSpPr>
          <p:spPr bwMode="auto">
            <a:xfrm>
              <a:off x="6929453" y="811944"/>
              <a:ext cx="2057400" cy="2746800"/>
            </a:xfrm>
            <a:prstGeom prst="rect">
              <a:avLst/>
            </a:prstGeom>
            <a:gradFill>
              <a:gsLst>
                <a:gs pos="33000">
                  <a:schemeClr val="bg1"/>
                </a:gs>
                <a:gs pos="100000">
                  <a:schemeClr val="accent1"/>
                </a:gs>
              </a:gsLst>
              <a:lin ang="5400000" scaled="0"/>
            </a:gradFill>
            <a:ln w="38100" algn="ctr">
              <a:solidFill>
                <a:schemeClr val="tx1"/>
              </a:solidFill>
              <a:miter lim="800000"/>
              <a:headEnd/>
              <a:tailEnd/>
            </a:ln>
          </p:spPr>
          <p:txBody>
            <a:bodyPr wrap="none" anchor="ctr"/>
            <a:lstStyle/>
            <a:p>
              <a:endParaRPr lang="en-US"/>
            </a:p>
          </p:txBody>
        </p:sp>
        <p:sp>
          <p:nvSpPr>
            <p:cNvPr id="76" name="Text Box 12"/>
            <p:cNvSpPr txBox="1">
              <a:spLocks noChangeArrowheads="1"/>
            </p:cNvSpPr>
            <p:nvPr/>
          </p:nvSpPr>
          <p:spPr bwMode="auto">
            <a:xfrm>
              <a:off x="6929454" y="806291"/>
              <a:ext cx="2057400" cy="307777"/>
            </a:xfrm>
            <a:prstGeom prst="rect">
              <a:avLst/>
            </a:prstGeom>
            <a:solidFill>
              <a:schemeClr val="accent1"/>
            </a:solidFill>
            <a:ln w="28575" algn="ctr">
              <a:solidFill>
                <a:schemeClr val="tx1"/>
              </a:solidFill>
              <a:miter lim="800000"/>
              <a:headEnd/>
              <a:tailEnd/>
            </a:ln>
          </p:spPr>
          <p:txBody>
            <a:bodyPr wrap="square">
              <a:spAutoFit/>
            </a:bodyPr>
            <a:lstStyle/>
            <a:p>
              <a:pPr algn="ctr"/>
              <a:endParaRPr lang="en-GB" sz="1400" b="1" dirty="0">
                <a:solidFill>
                  <a:schemeClr val="bg1"/>
                </a:solidFill>
              </a:endParaRPr>
            </a:p>
          </p:txBody>
        </p:sp>
        <p:sp>
          <p:nvSpPr>
            <p:cNvPr id="78" name="TextBox 77"/>
            <p:cNvSpPr txBox="1"/>
            <p:nvPr/>
          </p:nvSpPr>
          <p:spPr>
            <a:xfrm>
              <a:off x="7461384" y="828316"/>
              <a:ext cx="1109599" cy="307777"/>
            </a:xfrm>
            <a:prstGeom prst="rect">
              <a:avLst/>
            </a:prstGeom>
            <a:noFill/>
          </p:spPr>
          <p:txBody>
            <a:bodyPr wrap="none" rtlCol="0">
              <a:spAutoFit/>
            </a:bodyPr>
            <a:lstStyle/>
            <a:p>
              <a:pPr algn="ctr"/>
              <a:r>
                <a:rPr lang="en-US" sz="1400" b="1" dirty="0" smtClean="0">
                  <a:solidFill>
                    <a:schemeClr val="bg1"/>
                  </a:solidFill>
                </a:rPr>
                <a:t>Digital TVs</a:t>
              </a:r>
              <a:endParaRPr lang="en-GB" sz="1400" b="1" dirty="0" smtClean="0">
                <a:solidFill>
                  <a:schemeClr val="bg1"/>
                </a:solidFill>
              </a:endParaRPr>
            </a:p>
          </p:txBody>
        </p:sp>
        <p:sp>
          <p:nvSpPr>
            <p:cNvPr id="39" name="TextBox 38"/>
            <p:cNvSpPr txBox="1"/>
            <p:nvPr/>
          </p:nvSpPr>
          <p:spPr>
            <a:xfrm>
              <a:off x="7100698" y="2754318"/>
              <a:ext cx="1620958" cy="800219"/>
            </a:xfrm>
            <a:prstGeom prst="rect">
              <a:avLst/>
            </a:prstGeom>
            <a:noFill/>
            <a:ln w="3175">
              <a:noFill/>
            </a:ln>
          </p:spPr>
          <p:txBody>
            <a:bodyPr wrap="none" rtlCol="0">
              <a:spAutoFit/>
            </a:bodyPr>
            <a:lstStyle/>
            <a:p>
              <a:pPr algn="ctr"/>
              <a:r>
                <a:rPr lang="en-US" sz="2800" b="1" dirty="0" smtClean="0"/>
                <a:t>35%</a:t>
              </a:r>
              <a:br>
                <a:rPr lang="en-US" sz="2800" b="1" dirty="0" smtClean="0"/>
              </a:br>
              <a:r>
                <a:rPr lang="en-US" sz="1800" dirty="0" smtClean="0"/>
                <a:t>market share</a:t>
              </a:r>
              <a:endParaRPr lang="en-GB" sz="1000" dirty="0" smtClean="0"/>
            </a:p>
          </p:txBody>
        </p:sp>
        <p:pic>
          <p:nvPicPr>
            <p:cNvPr id="42" name="Picture 1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855796" y="1315291"/>
              <a:ext cx="2190776" cy="1168414"/>
            </a:xfrm>
            <a:prstGeom prst="rect">
              <a:avLst/>
            </a:prstGeom>
            <a:noFill/>
            <a:ln w="9525">
              <a:noFill/>
              <a:miter lim="800000"/>
              <a:headEnd/>
              <a:tailEnd/>
            </a:ln>
          </p:spPr>
        </p:pic>
      </p:grpSp>
      <p:grpSp>
        <p:nvGrpSpPr>
          <p:cNvPr id="6" name="Group 132"/>
          <p:cNvGrpSpPr/>
          <p:nvPr/>
        </p:nvGrpSpPr>
        <p:grpSpPr>
          <a:xfrm>
            <a:off x="71405" y="3611274"/>
            <a:ext cx="2057401" cy="2748246"/>
            <a:chOff x="71405" y="3611274"/>
            <a:chExt cx="2057401" cy="2748246"/>
          </a:xfrm>
        </p:grpSpPr>
        <p:sp>
          <p:nvSpPr>
            <p:cNvPr id="95" name="Text Box 9"/>
            <p:cNvSpPr txBox="1">
              <a:spLocks noChangeArrowheads="1"/>
            </p:cNvSpPr>
            <p:nvPr/>
          </p:nvSpPr>
          <p:spPr bwMode="auto">
            <a:xfrm>
              <a:off x="342856" y="3765079"/>
              <a:ext cx="1496428" cy="304800"/>
            </a:xfrm>
            <a:prstGeom prst="rect">
              <a:avLst/>
            </a:prstGeom>
            <a:noFill/>
            <a:ln w="38100" algn="ctr">
              <a:noFill/>
              <a:miter lim="800000"/>
              <a:headEnd/>
              <a:tailEnd/>
            </a:ln>
          </p:spPr>
          <p:txBody>
            <a:bodyPr wrap="square">
              <a:spAutoFit/>
            </a:bodyPr>
            <a:lstStyle/>
            <a:p>
              <a:pPr algn="r"/>
              <a:r>
                <a:rPr lang="en-GB" sz="1400" b="1" dirty="0"/>
                <a:t>Ultra Low Cost</a:t>
              </a:r>
            </a:p>
          </p:txBody>
        </p:sp>
        <p:sp>
          <p:nvSpPr>
            <p:cNvPr id="96" name="Rectangle 2"/>
            <p:cNvSpPr>
              <a:spLocks noChangeArrowheads="1"/>
            </p:cNvSpPr>
            <p:nvPr/>
          </p:nvSpPr>
          <p:spPr bwMode="auto">
            <a:xfrm>
              <a:off x="71405" y="3616927"/>
              <a:ext cx="2057400" cy="2734444"/>
            </a:xfrm>
            <a:prstGeom prst="rect">
              <a:avLst/>
            </a:prstGeom>
            <a:gradFill>
              <a:gsLst>
                <a:gs pos="33000">
                  <a:schemeClr val="bg1"/>
                </a:gs>
                <a:gs pos="100000">
                  <a:schemeClr val="tx2"/>
                </a:gs>
              </a:gsLst>
              <a:lin ang="5400000" scaled="0"/>
            </a:gradFill>
            <a:ln w="38100" algn="ctr">
              <a:solidFill>
                <a:schemeClr val="tx1"/>
              </a:solidFill>
              <a:miter lim="800000"/>
              <a:headEnd/>
              <a:tailEnd/>
            </a:ln>
          </p:spPr>
          <p:txBody>
            <a:bodyPr wrap="none" anchor="ctr"/>
            <a:lstStyle/>
            <a:p>
              <a:endParaRPr lang="en-US" dirty="0"/>
            </a:p>
          </p:txBody>
        </p:sp>
        <p:sp>
          <p:nvSpPr>
            <p:cNvPr id="97" name="Text Box 12"/>
            <p:cNvSpPr txBox="1">
              <a:spLocks noChangeArrowheads="1"/>
            </p:cNvSpPr>
            <p:nvPr/>
          </p:nvSpPr>
          <p:spPr bwMode="auto">
            <a:xfrm>
              <a:off x="71406" y="3611274"/>
              <a:ext cx="2057400" cy="307777"/>
            </a:xfrm>
            <a:prstGeom prst="rect">
              <a:avLst/>
            </a:prstGeom>
            <a:solidFill>
              <a:schemeClr val="tx2"/>
            </a:solidFill>
            <a:ln w="28575" algn="ctr">
              <a:solidFill>
                <a:schemeClr val="tx1"/>
              </a:solidFill>
              <a:miter lim="800000"/>
              <a:headEnd/>
              <a:tailEnd/>
            </a:ln>
          </p:spPr>
          <p:txBody>
            <a:bodyPr wrap="square">
              <a:spAutoFit/>
            </a:bodyPr>
            <a:lstStyle/>
            <a:p>
              <a:pPr algn="ctr"/>
              <a:endParaRPr lang="en-GB" sz="1400" b="1" dirty="0">
                <a:solidFill>
                  <a:schemeClr val="bg1"/>
                </a:solidFill>
              </a:endParaRPr>
            </a:p>
          </p:txBody>
        </p:sp>
        <p:sp>
          <p:nvSpPr>
            <p:cNvPr id="98" name="TextBox 97"/>
            <p:cNvSpPr txBox="1"/>
            <p:nvPr/>
          </p:nvSpPr>
          <p:spPr>
            <a:xfrm>
              <a:off x="577695" y="3633299"/>
              <a:ext cx="1160895" cy="307777"/>
            </a:xfrm>
            <a:prstGeom prst="rect">
              <a:avLst/>
            </a:prstGeom>
            <a:noFill/>
          </p:spPr>
          <p:txBody>
            <a:bodyPr wrap="none" rtlCol="0">
              <a:spAutoFit/>
            </a:bodyPr>
            <a:lstStyle/>
            <a:p>
              <a:pPr algn="ctr"/>
              <a:r>
                <a:rPr lang="en-US" sz="1400" b="1" dirty="0" smtClean="0">
                  <a:solidFill>
                    <a:schemeClr val="bg1"/>
                  </a:solidFill>
                </a:rPr>
                <a:t>Disk Drives</a:t>
              </a:r>
              <a:endParaRPr lang="en-GB" sz="1400" b="1" dirty="0" smtClean="0">
                <a:solidFill>
                  <a:schemeClr val="bg1"/>
                </a:solidFill>
              </a:endParaRPr>
            </a:p>
          </p:txBody>
        </p:sp>
        <p:sp>
          <p:nvSpPr>
            <p:cNvPr id="113" name="TextBox 112"/>
            <p:cNvSpPr txBox="1"/>
            <p:nvPr/>
          </p:nvSpPr>
          <p:spPr>
            <a:xfrm>
              <a:off x="314088" y="5559301"/>
              <a:ext cx="1620958" cy="800219"/>
            </a:xfrm>
            <a:prstGeom prst="rect">
              <a:avLst/>
            </a:prstGeom>
            <a:noFill/>
            <a:ln w="3175">
              <a:noFill/>
            </a:ln>
          </p:spPr>
          <p:txBody>
            <a:bodyPr wrap="none" rtlCol="0">
              <a:spAutoFit/>
            </a:bodyPr>
            <a:lstStyle/>
            <a:p>
              <a:pPr algn="ctr"/>
              <a:r>
                <a:rPr lang="en-US" sz="2800" b="1" dirty="0" smtClean="0"/>
                <a:t>~75%</a:t>
              </a:r>
              <a:br>
                <a:rPr lang="en-US" sz="2800" b="1" dirty="0" smtClean="0"/>
              </a:br>
              <a:r>
                <a:rPr lang="en-US" sz="1800" dirty="0" smtClean="0"/>
                <a:t>market share</a:t>
              </a:r>
              <a:endParaRPr lang="en-GB" sz="1200" dirty="0"/>
            </a:p>
          </p:txBody>
        </p:sp>
        <p:pic>
          <p:nvPicPr>
            <p:cNvPr id="119" name="Picture 16"/>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476636" y="4106562"/>
              <a:ext cx="1272943" cy="1293341"/>
            </a:xfrm>
            <a:prstGeom prst="rect">
              <a:avLst/>
            </a:prstGeom>
            <a:noFill/>
            <a:ln w="12700" algn="ctr">
              <a:noFill/>
              <a:miter lim="800000"/>
              <a:headEnd/>
              <a:tailEnd/>
            </a:ln>
          </p:spPr>
        </p:pic>
      </p:grpSp>
      <p:grpSp>
        <p:nvGrpSpPr>
          <p:cNvPr id="7" name="Group 131"/>
          <p:cNvGrpSpPr/>
          <p:nvPr/>
        </p:nvGrpSpPr>
        <p:grpSpPr>
          <a:xfrm>
            <a:off x="2280862" y="3616927"/>
            <a:ext cx="2537717" cy="2759157"/>
            <a:chOff x="2280862" y="3616927"/>
            <a:chExt cx="2537717" cy="2759157"/>
          </a:xfrm>
        </p:grpSpPr>
        <p:sp>
          <p:nvSpPr>
            <p:cNvPr id="99" name="Text Box 9"/>
            <p:cNvSpPr txBox="1">
              <a:spLocks noChangeArrowheads="1"/>
            </p:cNvSpPr>
            <p:nvPr/>
          </p:nvSpPr>
          <p:spPr bwMode="auto">
            <a:xfrm>
              <a:off x="2628872" y="3765079"/>
              <a:ext cx="1496428" cy="304800"/>
            </a:xfrm>
            <a:prstGeom prst="rect">
              <a:avLst/>
            </a:prstGeom>
            <a:noFill/>
            <a:ln w="38100" algn="ctr">
              <a:noFill/>
              <a:miter lim="800000"/>
              <a:headEnd/>
              <a:tailEnd/>
            </a:ln>
          </p:spPr>
          <p:txBody>
            <a:bodyPr wrap="square">
              <a:spAutoFit/>
            </a:bodyPr>
            <a:lstStyle/>
            <a:p>
              <a:pPr algn="r"/>
              <a:r>
                <a:rPr lang="en-GB" sz="1400" b="1" dirty="0"/>
                <a:t>Ultra Low Cost</a:t>
              </a:r>
            </a:p>
          </p:txBody>
        </p:sp>
        <p:sp>
          <p:nvSpPr>
            <p:cNvPr id="100" name="Rectangle 2"/>
            <p:cNvSpPr>
              <a:spLocks noChangeArrowheads="1"/>
            </p:cNvSpPr>
            <p:nvPr/>
          </p:nvSpPr>
          <p:spPr bwMode="auto">
            <a:xfrm>
              <a:off x="2357421" y="3616927"/>
              <a:ext cx="2057400" cy="2759157"/>
            </a:xfrm>
            <a:prstGeom prst="rect">
              <a:avLst/>
            </a:prstGeom>
            <a:gradFill>
              <a:gsLst>
                <a:gs pos="33000">
                  <a:schemeClr val="bg1"/>
                </a:gs>
                <a:gs pos="100000">
                  <a:schemeClr val="bg2"/>
                </a:gs>
              </a:gsLst>
              <a:lin ang="5400000" scaled="0"/>
            </a:gradFill>
            <a:ln w="38100" algn="ctr">
              <a:solidFill>
                <a:schemeClr val="tx1"/>
              </a:solidFill>
              <a:miter lim="800000"/>
              <a:headEnd/>
              <a:tailEnd/>
            </a:ln>
          </p:spPr>
          <p:txBody>
            <a:bodyPr wrap="none" anchor="ctr"/>
            <a:lstStyle/>
            <a:p>
              <a:endParaRPr lang="en-US"/>
            </a:p>
          </p:txBody>
        </p:sp>
        <p:sp>
          <p:nvSpPr>
            <p:cNvPr id="101" name="Text Box 12"/>
            <p:cNvSpPr txBox="1">
              <a:spLocks noChangeArrowheads="1"/>
            </p:cNvSpPr>
            <p:nvPr/>
          </p:nvSpPr>
          <p:spPr bwMode="auto">
            <a:xfrm>
              <a:off x="2357422" y="3618228"/>
              <a:ext cx="2057400" cy="307777"/>
            </a:xfrm>
            <a:prstGeom prst="rect">
              <a:avLst/>
            </a:prstGeom>
            <a:solidFill>
              <a:schemeClr val="bg2"/>
            </a:solidFill>
            <a:ln w="28575" algn="ctr">
              <a:solidFill>
                <a:schemeClr val="tx1"/>
              </a:solidFill>
              <a:miter lim="800000"/>
              <a:headEnd/>
              <a:tailEnd/>
            </a:ln>
          </p:spPr>
          <p:txBody>
            <a:bodyPr wrap="square">
              <a:spAutoFit/>
            </a:bodyPr>
            <a:lstStyle/>
            <a:p>
              <a:pPr algn="ctr"/>
              <a:endParaRPr lang="en-GB" sz="1400" b="1" dirty="0">
                <a:solidFill>
                  <a:schemeClr val="bg1"/>
                </a:solidFill>
              </a:endParaRPr>
            </a:p>
          </p:txBody>
        </p:sp>
        <p:sp>
          <p:nvSpPr>
            <p:cNvPr id="102" name="TextBox 101"/>
            <p:cNvSpPr txBox="1"/>
            <p:nvPr/>
          </p:nvSpPr>
          <p:spPr>
            <a:xfrm>
              <a:off x="2280862" y="3633299"/>
              <a:ext cx="2537717" cy="307777"/>
            </a:xfrm>
            <a:prstGeom prst="rect">
              <a:avLst/>
            </a:prstGeom>
            <a:noFill/>
          </p:spPr>
          <p:txBody>
            <a:bodyPr wrap="square" rtlCol="0">
              <a:spAutoFit/>
            </a:bodyPr>
            <a:lstStyle/>
            <a:p>
              <a:pPr algn="ctr"/>
              <a:r>
                <a:rPr lang="en-US" sz="1400" b="1" dirty="0" smtClean="0">
                  <a:solidFill>
                    <a:schemeClr val="bg1"/>
                  </a:solidFill>
                </a:rPr>
                <a:t>PC Peripherals</a:t>
              </a:r>
              <a:endParaRPr lang="en-GB" sz="1400" b="1" dirty="0" smtClean="0">
                <a:solidFill>
                  <a:schemeClr val="bg1"/>
                </a:solidFill>
              </a:endParaRPr>
            </a:p>
          </p:txBody>
        </p:sp>
        <p:sp>
          <p:nvSpPr>
            <p:cNvPr id="112" name="TextBox 111"/>
            <p:cNvSpPr txBox="1"/>
            <p:nvPr/>
          </p:nvSpPr>
          <p:spPr>
            <a:xfrm>
              <a:off x="2527967" y="5559301"/>
              <a:ext cx="1620958" cy="800219"/>
            </a:xfrm>
            <a:prstGeom prst="rect">
              <a:avLst/>
            </a:prstGeom>
            <a:noFill/>
            <a:ln w="3175">
              <a:noFill/>
            </a:ln>
          </p:spPr>
          <p:txBody>
            <a:bodyPr wrap="none" rtlCol="0">
              <a:spAutoFit/>
            </a:bodyPr>
            <a:lstStyle/>
            <a:p>
              <a:pPr algn="ctr"/>
              <a:r>
                <a:rPr lang="en-US" sz="2800" dirty="0" smtClean="0"/>
                <a:t>4</a:t>
              </a:r>
              <a:r>
                <a:rPr lang="en-US" sz="2800" b="1" dirty="0" smtClean="0"/>
                <a:t>0%</a:t>
              </a:r>
              <a:br>
                <a:rPr lang="en-US" sz="2800" b="1" dirty="0" smtClean="0"/>
              </a:br>
              <a:r>
                <a:rPr lang="en-US" sz="1800" dirty="0" smtClean="0"/>
                <a:t>market share</a:t>
              </a:r>
              <a:endParaRPr lang="en-GB" sz="1200" dirty="0"/>
            </a:p>
          </p:txBody>
        </p:sp>
        <p:pic>
          <p:nvPicPr>
            <p:cNvPr id="120" name="Picture 17"/>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2421495" y="4102744"/>
              <a:ext cx="1243869" cy="938813"/>
            </a:xfrm>
            <a:prstGeom prst="rect">
              <a:avLst/>
            </a:prstGeom>
            <a:noFill/>
            <a:ln w="12700" algn="ctr">
              <a:noFill/>
              <a:miter lim="800000"/>
              <a:headEnd/>
              <a:tailEnd/>
            </a:ln>
          </p:spPr>
        </p:pic>
        <p:pic>
          <p:nvPicPr>
            <p:cNvPr id="121" name="Picture 18" descr="http://www.tomsnetworking.com/Reviews/images/linksys_nslu2.jpg"/>
            <p:cNvPicPr>
              <a:picLocks noChangeAspect="1" noChangeArrowheads="1"/>
            </p:cNvPicPr>
            <p:nvPr/>
          </p:nvPicPr>
          <p:blipFill>
            <a:blip r:embed="rId9" cstate="screen"/>
            <a:srcRect/>
            <a:stretch>
              <a:fillRect/>
            </a:stretch>
          </p:blipFill>
          <p:spPr bwMode="auto">
            <a:xfrm>
              <a:off x="3748603" y="4121839"/>
              <a:ext cx="588619" cy="935594"/>
            </a:xfrm>
            <a:prstGeom prst="rect">
              <a:avLst/>
            </a:prstGeom>
            <a:noFill/>
            <a:ln w="9525">
              <a:noFill/>
              <a:miter lim="800000"/>
              <a:headEnd/>
              <a:tailEnd/>
            </a:ln>
          </p:spPr>
        </p:pic>
      </p:grpSp>
      <p:grpSp>
        <p:nvGrpSpPr>
          <p:cNvPr id="8" name="Group 129"/>
          <p:cNvGrpSpPr/>
          <p:nvPr/>
        </p:nvGrpSpPr>
        <p:grpSpPr>
          <a:xfrm>
            <a:off x="6929453" y="3611274"/>
            <a:ext cx="2057401" cy="2752453"/>
            <a:chOff x="6929453" y="3611274"/>
            <a:chExt cx="2057401" cy="2752453"/>
          </a:xfrm>
        </p:grpSpPr>
        <p:sp>
          <p:nvSpPr>
            <p:cNvPr id="107" name="Text Box 9"/>
            <p:cNvSpPr txBox="1">
              <a:spLocks noChangeArrowheads="1"/>
            </p:cNvSpPr>
            <p:nvPr/>
          </p:nvSpPr>
          <p:spPr bwMode="auto">
            <a:xfrm>
              <a:off x="7200904" y="3765079"/>
              <a:ext cx="1496428" cy="304800"/>
            </a:xfrm>
            <a:prstGeom prst="rect">
              <a:avLst/>
            </a:prstGeom>
            <a:noFill/>
            <a:ln w="38100" algn="ctr">
              <a:noFill/>
              <a:miter lim="800000"/>
              <a:headEnd/>
              <a:tailEnd/>
            </a:ln>
          </p:spPr>
          <p:txBody>
            <a:bodyPr wrap="square">
              <a:spAutoFit/>
            </a:bodyPr>
            <a:lstStyle/>
            <a:p>
              <a:pPr algn="r"/>
              <a:r>
                <a:rPr lang="en-GB" sz="1400" b="1" dirty="0"/>
                <a:t>Ultra Low Cost</a:t>
              </a:r>
            </a:p>
          </p:txBody>
        </p:sp>
        <p:sp>
          <p:nvSpPr>
            <p:cNvPr id="108" name="Rectangle 2"/>
            <p:cNvSpPr>
              <a:spLocks noChangeArrowheads="1"/>
            </p:cNvSpPr>
            <p:nvPr/>
          </p:nvSpPr>
          <p:spPr bwMode="auto">
            <a:xfrm>
              <a:off x="6929453" y="3616927"/>
              <a:ext cx="2057400" cy="2746800"/>
            </a:xfrm>
            <a:prstGeom prst="rect">
              <a:avLst/>
            </a:prstGeom>
            <a:gradFill>
              <a:gsLst>
                <a:gs pos="33000">
                  <a:schemeClr val="bg1"/>
                </a:gs>
                <a:gs pos="100000">
                  <a:schemeClr val="accent1"/>
                </a:gs>
              </a:gsLst>
              <a:lin ang="5400000" scaled="0"/>
            </a:gradFill>
            <a:ln w="38100" algn="ctr">
              <a:solidFill>
                <a:schemeClr val="tx1"/>
              </a:solidFill>
              <a:miter lim="800000"/>
              <a:headEnd/>
              <a:tailEnd/>
            </a:ln>
          </p:spPr>
          <p:txBody>
            <a:bodyPr wrap="none" anchor="ctr"/>
            <a:lstStyle/>
            <a:p>
              <a:endParaRPr lang="en-US"/>
            </a:p>
          </p:txBody>
        </p:sp>
        <p:sp>
          <p:nvSpPr>
            <p:cNvPr id="109" name="Text Box 12"/>
            <p:cNvSpPr txBox="1">
              <a:spLocks noChangeArrowheads="1"/>
            </p:cNvSpPr>
            <p:nvPr/>
          </p:nvSpPr>
          <p:spPr bwMode="auto">
            <a:xfrm>
              <a:off x="6929454" y="3611274"/>
              <a:ext cx="2057400" cy="307777"/>
            </a:xfrm>
            <a:prstGeom prst="rect">
              <a:avLst/>
            </a:prstGeom>
            <a:solidFill>
              <a:schemeClr val="accent1"/>
            </a:solidFill>
            <a:ln w="28575" algn="ctr">
              <a:solidFill>
                <a:schemeClr val="tx1"/>
              </a:solidFill>
              <a:miter lim="800000"/>
              <a:headEnd/>
              <a:tailEnd/>
            </a:ln>
          </p:spPr>
          <p:txBody>
            <a:bodyPr wrap="square">
              <a:spAutoFit/>
            </a:bodyPr>
            <a:lstStyle/>
            <a:p>
              <a:pPr algn="ctr"/>
              <a:endParaRPr lang="en-GB" sz="1400" b="1" dirty="0">
                <a:solidFill>
                  <a:schemeClr val="bg1"/>
                </a:solidFill>
              </a:endParaRPr>
            </a:p>
          </p:txBody>
        </p:sp>
        <p:sp>
          <p:nvSpPr>
            <p:cNvPr id="110" name="TextBox 109"/>
            <p:cNvSpPr txBox="1"/>
            <p:nvPr/>
          </p:nvSpPr>
          <p:spPr>
            <a:xfrm>
              <a:off x="7222539" y="3633299"/>
              <a:ext cx="1587294" cy="307777"/>
            </a:xfrm>
            <a:prstGeom prst="rect">
              <a:avLst/>
            </a:prstGeom>
            <a:noFill/>
          </p:spPr>
          <p:txBody>
            <a:bodyPr wrap="none" rtlCol="0">
              <a:spAutoFit/>
            </a:bodyPr>
            <a:lstStyle/>
            <a:p>
              <a:pPr algn="ctr"/>
              <a:r>
                <a:rPr lang="en-US" sz="1400" b="1" dirty="0" smtClean="0">
                  <a:solidFill>
                    <a:schemeClr val="bg1"/>
                  </a:solidFill>
                </a:rPr>
                <a:t>Microcontrollers</a:t>
              </a:r>
              <a:endParaRPr lang="en-GB" sz="1400" b="1" dirty="0" smtClean="0">
                <a:solidFill>
                  <a:schemeClr val="bg1"/>
                </a:solidFill>
              </a:endParaRPr>
            </a:p>
          </p:txBody>
        </p:sp>
        <p:sp>
          <p:nvSpPr>
            <p:cNvPr id="115" name="TextBox 114"/>
            <p:cNvSpPr txBox="1"/>
            <p:nvPr/>
          </p:nvSpPr>
          <p:spPr>
            <a:xfrm>
              <a:off x="7100698" y="5559301"/>
              <a:ext cx="1620958" cy="800219"/>
            </a:xfrm>
            <a:prstGeom prst="rect">
              <a:avLst/>
            </a:prstGeom>
            <a:noFill/>
            <a:ln w="3175">
              <a:noFill/>
            </a:ln>
          </p:spPr>
          <p:txBody>
            <a:bodyPr wrap="none" rtlCol="0">
              <a:spAutoFit/>
            </a:bodyPr>
            <a:lstStyle/>
            <a:p>
              <a:pPr algn="ctr"/>
              <a:r>
                <a:rPr lang="en-US" sz="2800" dirty="0" smtClean="0"/>
                <a:t>35</a:t>
              </a:r>
              <a:r>
                <a:rPr lang="en-US" sz="2800" b="1" dirty="0" smtClean="0"/>
                <a:t>%</a:t>
              </a:r>
              <a:br>
                <a:rPr lang="en-US" sz="2800" b="1" dirty="0" smtClean="0"/>
              </a:br>
              <a:r>
                <a:rPr lang="en-US" sz="1800" dirty="0" smtClean="0"/>
                <a:t>market share</a:t>
              </a:r>
              <a:endParaRPr lang="en-GB" sz="1000" dirty="0" smtClean="0"/>
            </a:p>
          </p:txBody>
        </p:sp>
        <p:pic>
          <p:nvPicPr>
            <p:cNvPr id="122" name="Picture 4"/>
            <p:cNvPicPr>
              <a:picLocks noChangeAspect="1" noChangeArrowheads="1"/>
            </p:cNvPicPr>
            <p:nvPr/>
          </p:nvPicPr>
          <p:blipFill>
            <a:blip r:embed="rId10" cstate="screen"/>
            <a:srcRect/>
            <a:stretch>
              <a:fillRect/>
            </a:stretch>
          </p:blipFill>
          <p:spPr bwMode="auto">
            <a:xfrm>
              <a:off x="7498535" y="4071621"/>
              <a:ext cx="639762" cy="433387"/>
            </a:xfrm>
            <a:prstGeom prst="rect">
              <a:avLst/>
            </a:prstGeom>
            <a:noFill/>
            <a:ln w="12700" algn="ctr">
              <a:noFill/>
              <a:miter lim="800000"/>
              <a:headEnd/>
              <a:tailEnd/>
            </a:ln>
          </p:spPr>
        </p:pic>
        <p:pic>
          <p:nvPicPr>
            <p:cNvPr id="123" name="Picture 21" descr="robotarm2">
              <a:hlinkClick r:id="rId11"/>
            </p:cNvPr>
            <p:cNvPicPr>
              <a:picLocks noChangeAspect="1" noChangeArrowheads="1"/>
            </p:cNvPicPr>
            <p:nvPr/>
          </p:nvPicPr>
          <p:blipFill>
            <a:blip r:embed="rId12" cstate="screen"/>
            <a:srcRect/>
            <a:stretch>
              <a:fillRect/>
            </a:stretch>
          </p:blipFill>
          <p:spPr bwMode="auto">
            <a:xfrm>
              <a:off x="8111310" y="4065676"/>
              <a:ext cx="501650" cy="358775"/>
            </a:xfrm>
            <a:prstGeom prst="rect">
              <a:avLst/>
            </a:prstGeom>
            <a:noFill/>
            <a:ln w="9525">
              <a:noFill/>
              <a:miter lim="800000"/>
              <a:headEnd/>
              <a:tailEnd/>
            </a:ln>
          </p:spPr>
        </p:pic>
        <p:pic>
          <p:nvPicPr>
            <p:cNvPr id="124" name="Picture 22"/>
            <p:cNvPicPr>
              <a:picLocks noChangeAspect="1" noChangeArrowheads="1"/>
            </p:cNvPicPr>
            <p:nvPr/>
          </p:nvPicPr>
          <p:blipFill>
            <a:blip r:embed="rId13" cstate="screen"/>
            <a:srcRect/>
            <a:stretch>
              <a:fillRect/>
            </a:stretch>
          </p:blipFill>
          <p:spPr bwMode="auto">
            <a:xfrm>
              <a:off x="6998129" y="4065676"/>
              <a:ext cx="388938" cy="709613"/>
            </a:xfrm>
            <a:prstGeom prst="rect">
              <a:avLst/>
            </a:prstGeom>
            <a:noFill/>
            <a:ln w="38100" algn="ctr">
              <a:noFill/>
              <a:miter lim="800000"/>
              <a:headEnd/>
              <a:tailEnd/>
            </a:ln>
          </p:spPr>
        </p:pic>
        <p:pic>
          <p:nvPicPr>
            <p:cNvPr id="125" name="Picture 102"/>
            <p:cNvPicPr>
              <a:picLocks noChangeAspect="1" noChangeArrowheads="1"/>
            </p:cNvPicPr>
            <p:nvPr/>
          </p:nvPicPr>
          <p:blipFill>
            <a:blip r:embed="rId14" cstate="screen"/>
            <a:srcRect/>
            <a:stretch>
              <a:fillRect/>
            </a:stretch>
          </p:blipFill>
          <p:spPr bwMode="auto">
            <a:xfrm>
              <a:off x="7614444" y="4694369"/>
              <a:ext cx="590442" cy="423059"/>
            </a:xfrm>
            <a:prstGeom prst="rect">
              <a:avLst/>
            </a:prstGeom>
            <a:noFill/>
            <a:ln w="9525" algn="ctr">
              <a:noFill/>
              <a:miter lim="800000"/>
              <a:headEnd/>
              <a:tailEnd/>
            </a:ln>
          </p:spPr>
        </p:pic>
        <p:pic>
          <p:nvPicPr>
            <p:cNvPr id="126" name="Picture 6" descr="lacies"/>
            <p:cNvPicPr>
              <a:picLocks noChangeAspect="1" noChangeArrowheads="1"/>
            </p:cNvPicPr>
            <p:nvPr/>
          </p:nvPicPr>
          <p:blipFill>
            <a:blip r:embed="rId15" cstate="screen"/>
            <a:srcRect/>
            <a:stretch>
              <a:fillRect/>
            </a:stretch>
          </p:blipFill>
          <p:spPr bwMode="auto">
            <a:xfrm>
              <a:off x="8177042" y="4621915"/>
              <a:ext cx="787400" cy="398462"/>
            </a:xfrm>
            <a:prstGeom prst="rect">
              <a:avLst/>
            </a:prstGeom>
            <a:noFill/>
            <a:ln w="9525">
              <a:noFill/>
              <a:miter lim="800000"/>
              <a:headEnd/>
              <a:tailEnd/>
            </a:ln>
          </p:spPr>
        </p:pic>
        <p:pic>
          <p:nvPicPr>
            <p:cNvPr id="4099" name="Picture 3"/>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6993924" y="4745298"/>
              <a:ext cx="561932" cy="561932"/>
            </a:xfrm>
            <a:prstGeom prst="rect">
              <a:avLst/>
            </a:prstGeom>
            <a:noFill/>
            <a:ln w="9525">
              <a:noFill/>
              <a:miter lim="800000"/>
              <a:headEnd/>
              <a:tailEnd/>
            </a:ln>
            <a:effectLst/>
          </p:spPr>
        </p:pic>
      </p:grpSp>
      <p:grpSp>
        <p:nvGrpSpPr>
          <p:cNvPr id="9" name="Group 130"/>
          <p:cNvGrpSpPr/>
          <p:nvPr/>
        </p:nvGrpSpPr>
        <p:grpSpPr>
          <a:xfrm>
            <a:off x="4643437" y="3611274"/>
            <a:ext cx="2057401" cy="2752453"/>
            <a:chOff x="4643437" y="3611274"/>
            <a:chExt cx="2057401" cy="2752453"/>
          </a:xfrm>
        </p:grpSpPr>
        <p:sp>
          <p:nvSpPr>
            <p:cNvPr id="103" name="Text Box 9"/>
            <p:cNvSpPr txBox="1">
              <a:spLocks noChangeArrowheads="1"/>
            </p:cNvSpPr>
            <p:nvPr/>
          </p:nvSpPr>
          <p:spPr bwMode="auto">
            <a:xfrm>
              <a:off x="4914888" y="3765079"/>
              <a:ext cx="1496428" cy="304800"/>
            </a:xfrm>
            <a:prstGeom prst="rect">
              <a:avLst/>
            </a:prstGeom>
            <a:noFill/>
            <a:ln w="38100" algn="ctr">
              <a:noFill/>
              <a:miter lim="800000"/>
              <a:headEnd/>
              <a:tailEnd/>
            </a:ln>
          </p:spPr>
          <p:txBody>
            <a:bodyPr wrap="square">
              <a:spAutoFit/>
            </a:bodyPr>
            <a:lstStyle/>
            <a:p>
              <a:pPr algn="r"/>
              <a:r>
                <a:rPr lang="en-GB" sz="1400" b="1" dirty="0"/>
                <a:t>Ultra Low Cost</a:t>
              </a:r>
            </a:p>
          </p:txBody>
        </p:sp>
        <p:sp>
          <p:nvSpPr>
            <p:cNvPr id="104" name="Rectangle 2"/>
            <p:cNvSpPr>
              <a:spLocks noChangeArrowheads="1"/>
            </p:cNvSpPr>
            <p:nvPr/>
          </p:nvSpPr>
          <p:spPr bwMode="auto">
            <a:xfrm>
              <a:off x="4643437" y="3616926"/>
              <a:ext cx="2057400" cy="2746801"/>
            </a:xfrm>
            <a:prstGeom prst="rect">
              <a:avLst/>
            </a:prstGeom>
            <a:gradFill>
              <a:gsLst>
                <a:gs pos="33000">
                  <a:schemeClr val="bg1"/>
                </a:gs>
                <a:gs pos="100000">
                  <a:srgbClr val="00B050"/>
                </a:gs>
              </a:gsLst>
              <a:lin ang="5400000" scaled="0"/>
            </a:gradFill>
            <a:ln w="38100" algn="ctr">
              <a:solidFill>
                <a:schemeClr val="tx1"/>
              </a:solidFill>
              <a:miter lim="800000"/>
              <a:headEnd/>
              <a:tailEnd/>
            </a:ln>
          </p:spPr>
          <p:txBody>
            <a:bodyPr wrap="none" anchor="ctr"/>
            <a:lstStyle/>
            <a:p>
              <a:endParaRPr lang="en-US"/>
            </a:p>
          </p:txBody>
        </p:sp>
        <p:sp>
          <p:nvSpPr>
            <p:cNvPr id="105" name="Text Box 12"/>
            <p:cNvSpPr txBox="1">
              <a:spLocks noChangeArrowheads="1"/>
            </p:cNvSpPr>
            <p:nvPr/>
          </p:nvSpPr>
          <p:spPr bwMode="auto">
            <a:xfrm>
              <a:off x="4643438" y="3611274"/>
              <a:ext cx="2057400" cy="307777"/>
            </a:xfrm>
            <a:prstGeom prst="rect">
              <a:avLst/>
            </a:prstGeom>
            <a:solidFill>
              <a:srgbClr val="00B050"/>
            </a:solidFill>
            <a:ln w="28575" algn="ctr">
              <a:solidFill>
                <a:schemeClr val="tx1"/>
              </a:solidFill>
              <a:miter lim="800000"/>
              <a:headEnd/>
              <a:tailEnd/>
            </a:ln>
          </p:spPr>
          <p:txBody>
            <a:bodyPr wrap="square">
              <a:spAutoFit/>
            </a:bodyPr>
            <a:lstStyle/>
            <a:p>
              <a:pPr algn="ctr"/>
              <a:endParaRPr lang="en-GB" sz="1400" b="1" dirty="0">
                <a:solidFill>
                  <a:schemeClr val="bg1"/>
                </a:solidFill>
              </a:endParaRPr>
            </a:p>
          </p:txBody>
        </p:sp>
        <p:sp>
          <p:nvSpPr>
            <p:cNvPr id="106" name="TextBox 105"/>
            <p:cNvSpPr txBox="1"/>
            <p:nvPr/>
          </p:nvSpPr>
          <p:spPr>
            <a:xfrm>
              <a:off x="5438260" y="3633299"/>
              <a:ext cx="583814" cy="307777"/>
            </a:xfrm>
            <a:prstGeom prst="rect">
              <a:avLst/>
            </a:prstGeom>
            <a:noFill/>
          </p:spPr>
          <p:txBody>
            <a:bodyPr wrap="none" rtlCol="0">
              <a:spAutoFit/>
            </a:bodyPr>
            <a:lstStyle/>
            <a:p>
              <a:pPr algn="ctr"/>
              <a:r>
                <a:rPr lang="en-US" sz="1400" b="1" dirty="0" smtClean="0">
                  <a:solidFill>
                    <a:schemeClr val="bg1"/>
                  </a:solidFill>
                </a:rPr>
                <a:t>Cars</a:t>
              </a:r>
              <a:endParaRPr lang="en-GB" sz="1400" b="1" dirty="0" smtClean="0">
                <a:solidFill>
                  <a:schemeClr val="bg1"/>
                </a:solidFill>
              </a:endParaRPr>
            </a:p>
          </p:txBody>
        </p:sp>
        <p:sp>
          <p:nvSpPr>
            <p:cNvPr id="114" name="TextBox 113"/>
            <p:cNvSpPr txBox="1"/>
            <p:nvPr/>
          </p:nvSpPr>
          <p:spPr>
            <a:xfrm>
              <a:off x="4886119" y="5559301"/>
              <a:ext cx="1620958" cy="800219"/>
            </a:xfrm>
            <a:prstGeom prst="rect">
              <a:avLst/>
            </a:prstGeom>
            <a:noFill/>
            <a:ln w="3175">
              <a:noFill/>
            </a:ln>
          </p:spPr>
          <p:txBody>
            <a:bodyPr wrap="none" rtlCol="0">
              <a:spAutoFit/>
            </a:bodyPr>
            <a:lstStyle/>
            <a:p>
              <a:pPr algn="ctr"/>
              <a:r>
                <a:rPr lang="en-US" sz="2800" b="1" dirty="0" smtClean="0"/>
                <a:t>5x 50%</a:t>
              </a:r>
              <a:br>
                <a:rPr lang="en-US" sz="2800" b="1" dirty="0" smtClean="0"/>
              </a:br>
              <a:r>
                <a:rPr lang="en-US" sz="1800" dirty="0" smtClean="0"/>
                <a:t>market share</a:t>
              </a:r>
              <a:endParaRPr lang="en-GB" sz="1000" dirty="0" smtClean="0"/>
            </a:p>
          </p:txBody>
        </p:sp>
        <p:pic>
          <p:nvPicPr>
            <p:cNvPr id="4100" name="Picture 4"/>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5371071" y="4213955"/>
              <a:ext cx="1301578" cy="699598"/>
            </a:xfrm>
            <a:prstGeom prst="rect">
              <a:avLst/>
            </a:prstGeom>
            <a:noFill/>
            <a:ln w="9525">
              <a:noFill/>
              <a:miter lim="800000"/>
              <a:headEnd/>
              <a:tailEnd/>
            </a:ln>
            <a:effectLst/>
          </p:spPr>
        </p:pic>
        <p:pic>
          <p:nvPicPr>
            <p:cNvPr id="4101" name="Picture 5"/>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4695567" y="3954463"/>
              <a:ext cx="1010782" cy="631739"/>
            </a:xfrm>
            <a:prstGeom prst="rect">
              <a:avLst/>
            </a:prstGeom>
            <a:noFill/>
            <a:ln w="9525">
              <a:noFill/>
              <a:miter lim="800000"/>
              <a:headEnd/>
              <a:tailEnd/>
            </a:ln>
            <a:effectLst/>
          </p:spPr>
        </p:pic>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ight Arrow 32"/>
          <p:cNvSpPr/>
          <p:nvPr/>
        </p:nvSpPr>
        <p:spPr>
          <a:xfrm rot="20475960">
            <a:off x="416377" y="3130163"/>
            <a:ext cx="8244408" cy="1457558"/>
          </a:xfrm>
          <a:prstGeom prst="rightArrow">
            <a:avLst>
              <a:gd name="adj1" fmla="val 50000"/>
              <a:gd name="adj2" fmla="val 68626"/>
            </a:avLst>
          </a:prstGeom>
          <a:gradFill flip="none" rotWithShape="1">
            <a:gsLst>
              <a:gs pos="0">
                <a:srgbClr val="9FB43B">
                  <a:tint val="66000"/>
                  <a:satMod val="160000"/>
                  <a:alpha val="49000"/>
                </a:srgbClr>
              </a:gs>
              <a:gs pos="66000">
                <a:srgbClr val="9FB43B">
                  <a:tint val="44500"/>
                  <a:satMod val="160000"/>
                  <a:alpha val="61000"/>
                </a:srgbClr>
              </a:gs>
              <a:gs pos="100000">
                <a:srgbClr val="9FB43B">
                  <a:tint val="23500"/>
                  <a:satMod val="160000"/>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solidFill>
                <a:prstClr val="white"/>
              </a:solidFill>
            </a:endParaRPr>
          </a:p>
        </p:txBody>
      </p:sp>
      <p:pic>
        <p:nvPicPr>
          <p:cNvPr id="40" name="Picture 1" descr="H:\SLEDGE\ARM CEO presn\low-end-handheld.png"/>
          <p:cNvPicPr>
            <a:picLocks noChangeAspect="1" noChangeArrowheads="1"/>
          </p:cNvPicPr>
          <p:nvPr/>
        </p:nvPicPr>
        <p:blipFill>
          <a:blip r:embed="rId4" cstate="print"/>
          <a:srcRect/>
          <a:stretch>
            <a:fillRect/>
          </a:stretch>
        </p:blipFill>
        <p:spPr bwMode="auto">
          <a:xfrm>
            <a:off x="7398950" y="2678113"/>
            <a:ext cx="990600" cy="1025525"/>
          </a:xfrm>
          <a:prstGeom prst="rect">
            <a:avLst/>
          </a:prstGeom>
          <a:ln>
            <a:noFill/>
          </a:ln>
          <a:effectLst>
            <a:outerShdw blurRad="292100" dist="139700" dir="2700000" algn="tl" rotWithShape="0">
              <a:srgbClr val="333333">
                <a:alpha val="65000"/>
              </a:srgbClr>
            </a:outerShdw>
          </a:effectLst>
        </p:spPr>
      </p:pic>
      <p:pic>
        <p:nvPicPr>
          <p:cNvPr id="38" name="Picture 2" descr="E:\BigBlueShed\jobs\Telegraphic\APM\gfx\e330printer.png"/>
          <p:cNvPicPr>
            <a:picLocks noChangeAspect="1" noChangeArrowheads="1"/>
          </p:cNvPicPr>
          <p:nvPr/>
        </p:nvPicPr>
        <p:blipFill>
          <a:blip r:embed="rId5" cstate="print"/>
          <a:srcRect/>
          <a:stretch>
            <a:fillRect/>
          </a:stretch>
        </p:blipFill>
        <p:spPr bwMode="auto">
          <a:xfrm>
            <a:off x="4792663" y="2984500"/>
            <a:ext cx="1103312" cy="911225"/>
          </a:xfrm>
          <a:prstGeom prst="rect">
            <a:avLst/>
          </a:prstGeom>
          <a:ln>
            <a:noFill/>
          </a:ln>
          <a:effectLst>
            <a:outerShdw blurRad="292100" dist="139700" dir="2700000" algn="tl" rotWithShape="0">
              <a:srgbClr val="333333">
                <a:alpha val="65000"/>
              </a:srgbClr>
            </a:outerShdw>
          </a:effectLst>
        </p:spPr>
      </p:pic>
      <p:pic>
        <p:nvPicPr>
          <p:cNvPr id="35" name="Picture 4" descr="E:\BigBlueShed\jobs\Telegraphic\APM\gfx\phone.png"/>
          <p:cNvPicPr>
            <a:picLocks noChangeAspect="1" noChangeArrowheads="1"/>
          </p:cNvPicPr>
          <p:nvPr/>
        </p:nvPicPr>
        <p:blipFill>
          <a:blip r:embed="rId6" cstate="print"/>
          <a:srcRect b="2814"/>
          <a:stretch>
            <a:fillRect/>
          </a:stretch>
        </p:blipFill>
        <p:spPr bwMode="auto">
          <a:xfrm>
            <a:off x="7053263" y="3190875"/>
            <a:ext cx="555625" cy="1008063"/>
          </a:xfrm>
          <a:prstGeom prst="rect">
            <a:avLst/>
          </a:prstGeom>
          <a:ln>
            <a:noFill/>
          </a:ln>
          <a:effectLst>
            <a:outerShdw blurRad="292100" dist="139700" dir="2700000" algn="tl" rotWithShape="0">
              <a:srgbClr val="333333">
                <a:alpha val="65000"/>
              </a:srgbClr>
            </a:outerShdw>
          </a:effectLst>
        </p:spPr>
      </p:pic>
      <p:graphicFrame>
        <p:nvGraphicFramePr>
          <p:cNvPr id="29698" name="Object 120"/>
          <p:cNvGraphicFramePr>
            <a:graphicFrameLocks noGrp="1"/>
          </p:cNvGraphicFramePr>
          <p:nvPr/>
        </p:nvGraphicFramePr>
        <p:xfrm>
          <a:off x="-612775" y="2665413"/>
          <a:ext cx="10369550" cy="3975100"/>
        </p:xfrm>
        <a:graphic>
          <a:graphicData uri="http://schemas.openxmlformats.org/presentationml/2006/ole">
            <p:oleObj spid="_x0000_s385040" name="Worksheet" r:id="rId7" imgW="7363326" imgH="3007895" progId="Excel.Sheet.8">
              <p:embed/>
            </p:oleObj>
          </a:graphicData>
        </a:graphic>
      </p:graphicFrame>
      <p:pic>
        <p:nvPicPr>
          <p:cNvPr id="29706" name="Picture 6" descr="C:\Documents and Settings\stetay02\Local Settings\Temp\wz751c\Various screens_Corner Image.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991100" y="3262313"/>
            <a:ext cx="3541713" cy="2182812"/>
          </a:xfrm>
          <a:prstGeom prst="rect">
            <a:avLst/>
          </a:prstGeom>
          <a:noFill/>
          <a:ln w="9525">
            <a:noFill/>
            <a:miter lim="800000"/>
            <a:headEnd/>
            <a:tailEnd/>
          </a:ln>
        </p:spPr>
      </p:pic>
      <p:sp>
        <p:nvSpPr>
          <p:cNvPr id="29707" name="Title 1"/>
          <p:cNvSpPr>
            <a:spLocks noGrp="1"/>
          </p:cNvSpPr>
          <p:nvPr>
            <p:ph type="title"/>
          </p:nvPr>
        </p:nvSpPr>
        <p:spPr/>
        <p:txBody>
          <a:bodyPr/>
          <a:lstStyle/>
          <a:p>
            <a:r>
              <a:rPr lang="en-GB" sz="3600" dirty="0" smtClean="0">
                <a:latin typeface="Arial" pitchFamily="84" charset="0"/>
              </a:rPr>
              <a:t>Huge Opportunity For ARM Technology</a:t>
            </a:r>
          </a:p>
        </p:txBody>
      </p:sp>
      <p:sp>
        <p:nvSpPr>
          <p:cNvPr id="9" name="TextBox 8"/>
          <p:cNvSpPr txBox="1"/>
          <p:nvPr/>
        </p:nvSpPr>
        <p:spPr>
          <a:xfrm>
            <a:off x="250825" y="5578475"/>
            <a:ext cx="749300" cy="396875"/>
          </a:xfrm>
          <a:prstGeom prst="rect">
            <a:avLst/>
          </a:prstGeom>
          <a:noFill/>
        </p:spPr>
        <p:txBody>
          <a:bodyPr wrap="none">
            <a:spAutoFit/>
          </a:bodyPr>
          <a:lstStyle/>
          <a:p>
            <a:pPr algn="l">
              <a:defRPr/>
            </a:pPr>
            <a:r>
              <a:rPr lang="en-US" sz="2000" dirty="0">
                <a:solidFill>
                  <a:srgbClr val="1F497D">
                    <a:lumMod val="75000"/>
                  </a:srgbClr>
                </a:solidFill>
                <a:ea typeface="MS PGothic"/>
                <a:cs typeface="Arial" charset="0"/>
              </a:rPr>
              <a:t>1998</a:t>
            </a:r>
            <a:endParaRPr lang="en-GB" sz="2000" dirty="0">
              <a:solidFill>
                <a:srgbClr val="1F497D">
                  <a:lumMod val="75000"/>
                </a:srgbClr>
              </a:solidFill>
              <a:ea typeface="MS PGothic"/>
              <a:cs typeface="Arial" charset="0"/>
            </a:endParaRPr>
          </a:p>
        </p:txBody>
      </p:sp>
      <p:sp>
        <p:nvSpPr>
          <p:cNvPr id="10" name="TextBox 9"/>
          <p:cNvSpPr txBox="1"/>
          <p:nvPr/>
        </p:nvSpPr>
        <p:spPr>
          <a:xfrm>
            <a:off x="4500563" y="5516563"/>
            <a:ext cx="741165" cy="400110"/>
          </a:xfrm>
          <a:prstGeom prst="rect">
            <a:avLst/>
          </a:prstGeom>
          <a:noFill/>
        </p:spPr>
        <p:txBody>
          <a:bodyPr wrap="none">
            <a:spAutoFit/>
          </a:bodyPr>
          <a:lstStyle/>
          <a:p>
            <a:pPr algn="l">
              <a:defRPr/>
            </a:pPr>
            <a:r>
              <a:rPr lang="en-US" sz="2000" dirty="0" smtClean="0">
                <a:solidFill>
                  <a:srgbClr val="1F497D">
                    <a:lumMod val="75000"/>
                  </a:srgbClr>
                </a:solidFill>
                <a:ea typeface="MS PGothic"/>
                <a:cs typeface="Arial" charset="0"/>
              </a:rPr>
              <a:t>2011</a:t>
            </a:r>
            <a:endParaRPr lang="en-GB" sz="2000" dirty="0">
              <a:solidFill>
                <a:srgbClr val="1F497D">
                  <a:lumMod val="75000"/>
                </a:srgbClr>
              </a:solidFill>
              <a:ea typeface="MS PGothic"/>
              <a:cs typeface="Arial" charset="0"/>
            </a:endParaRPr>
          </a:p>
        </p:txBody>
      </p:sp>
      <p:sp>
        <p:nvSpPr>
          <p:cNvPr id="11" name="TextBox 10"/>
          <p:cNvSpPr txBox="1"/>
          <p:nvPr/>
        </p:nvSpPr>
        <p:spPr>
          <a:xfrm>
            <a:off x="8137525" y="5516563"/>
            <a:ext cx="749300" cy="396875"/>
          </a:xfrm>
          <a:prstGeom prst="rect">
            <a:avLst/>
          </a:prstGeom>
          <a:noFill/>
        </p:spPr>
        <p:txBody>
          <a:bodyPr wrap="none">
            <a:spAutoFit/>
          </a:bodyPr>
          <a:lstStyle/>
          <a:p>
            <a:pPr algn="l">
              <a:defRPr/>
            </a:pPr>
            <a:r>
              <a:rPr lang="en-US" sz="2000" dirty="0">
                <a:solidFill>
                  <a:srgbClr val="1F497D">
                    <a:lumMod val="75000"/>
                  </a:srgbClr>
                </a:solidFill>
                <a:ea typeface="MS PGothic"/>
                <a:cs typeface="Arial" charset="0"/>
              </a:rPr>
              <a:t>2020</a:t>
            </a:r>
            <a:endParaRPr lang="en-GB" sz="2000" dirty="0">
              <a:solidFill>
                <a:srgbClr val="1F497D">
                  <a:lumMod val="75000"/>
                </a:srgbClr>
              </a:solidFill>
              <a:ea typeface="MS PGothic"/>
              <a:cs typeface="Arial" charset="0"/>
            </a:endParaRPr>
          </a:p>
        </p:txBody>
      </p:sp>
      <p:cxnSp>
        <p:nvCxnSpPr>
          <p:cNvPr id="15" name="Straight Connector 14"/>
          <p:cNvCxnSpPr/>
          <p:nvPr/>
        </p:nvCxnSpPr>
        <p:spPr>
          <a:xfrm>
            <a:off x="323850" y="5487988"/>
            <a:ext cx="8496300" cy="0"/>
          </a:xfrm>
          <a:prstGeom prst="line">
            <a:avLst/>
          </a:prstGeom>
          <a:ln w="5715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 name="Group 55"/>
          <p:cNvGrpSpPr/>
          <p:nvPr/>
        </p:nvGrpSpPr>
        <p:grpSpPr>
          <a:xfrm>
            <a:off x="0" y="1182816"/>
            <a:ext cx="2032929" cy="1792498"/>
            <a:chOff x="0" y="3236744"/>
            <a:chExt cx="2032929" cy="1792498"/>
          </a:xfrm>
        </p:grpSpPr>
        <p:grpSp>
          <p:nvGrpSpPr>
            <p:cNvPr id="3" name="Group 21"/>
            <p:cNvGrpSpPr/>
            <p:nvPr/>
          </p:nvGrpSpPr>
          <p:grpSpPr bwMode="auto">
            <a:xfrm>
              <a:off x="146600" y="3236744"/>
              <a:ext cx="1749197" cy="1531113"/>
              <a:chOff x="302523" y="2186482"/>
              <a:chExt cx="1749337" cy="1530550"/>
            </a:xfrm>
            <a:effectLst>
              <a:outerShdw blurRad="50800" dist="38100" dir="2700000" algn="tl" rotWithShape="0">
                <a:prstClr val="black">
                  <a:alpha val="40000"/>
                </a:prstClr>
              </a:outerShdw>
            </a:effectLst>
          </p:grpSpPr>
          <p:sp>
            <p:nvSpPr>
              <p:cNvPr id="21" name="TextBox 20"/>
              <p:cNvSpPr txBox="1"/>
              <p:nvPr/>
            </p:nvSpPr>
            <p:spPr>
              <a:xfrm>
                <a:off x="323528" y="3132257"/>
                <a:ext cx="1390124" cy="584775"/>
              </a:xfrm>
              <a:prstGeom prst="rect">
                <a:avLst/>
              </a:prstGeom>
              <a:noFill/>
              <a:effectLst/>
            </p:spPr>
            <p:txBody>
              <a:bodyPr wrap="none">
                <a:spAutoFit/>
              </a:bodyPr>
              <a:lstStyle/>
              <a:p>
                <a:pPr algn="l">
                  <a:defRPr/>
                </a:pPr>
                <a:r>
                  <a:rPr lang="en-US" sz="3200" dirty="0">
                    <a:solidFill>
                      <a:srgbClr val="128CAB"/>
                    </a:solidFill>
                    <a:ea typeface="MS PGothic"/>
                    <a:cs typeface="Arial" charset="0"/>
                  </a:rPr>
                  <a:t>billion</a:t>
                </a:r>
                <a:endParaRPr lang="en-GB" sz="3200" dirty="0">
                  <a:solidFill>
                    <a:srgbClr val="128CAB"/>
                  </a:solidFill>
                  <a:ea typeface="MS PGothic"/>
                  <a:cs typeface="Arial" charset="0"/>
                </a:endParaRPr>
              </a:p>
            </p:txBody>
          </p:sp>
          <p:sp>
            <p:nvSpPr>
              <p:cNvPr id="20" name="TextBox 19"/>
              <p:cNvSpPr txBox="1"/>
              <p:nvPr/>
            </p:nvSpPr>
            <p:spPr>
              <a:xfrm>
                <a:off x="302523" y="2186482"/>
                <a:ext cx="1749337" cy="1199888"/>
              </a:xfrm>
              <a:prstGeom prst="rect">
                <a:avLst/>
              </a:prstGeom>
              <a:noFill/>
              <a:effectLst>
                <a:outerShdw blurRad="50800" dist="38100" dir="2700000" algn="tl" rotWithShape="0">
                  <a:prstClr val="black">
                    <a:alpha val="40000"/>
                  </a:prstClr>
                </a:outerShdw>
              </a:effectLst>
            </p:spPr>
            <p:txBody>
              <a:bodyPr wrap="none">
                <a:spAutoFit/>
              </a:bodyPr>
              <a:lstStyle/>
              <a:p>
                <a:pPr algn="l">
                  <a:defRPr/>
                </a:pPr>
                <a:r>
                  <a:rPr lang="en-US" sz="7200" dirty="0" smtClean="0">
                    <a:solidFill>
                      <a:srgbClr val="128CAB"/>
                    </a:solidFill>
                    <a:ea typeface="MS PGothic"/>
                    <a:cs typeface="Arial" charset="0"/>
                  </a:rPr>
                  <a:t>25+</a:t>
                </a:r>
                <a:endParaRPr lang="en-GB" sz="7200" dirty="0">
                  <a:solidFill>
                    <a:srgbClr val="128CAB"/>
                  </a:solidFill>
                  <a:ea typeface="MS PGothic"/>
                  <a:cs typeface="Arial" charset="0"/>
                </a:endParaRPr>
              </a:p>
            </p:txBody>
          </p:sp>
        </p:grpSp>
        <p:sp>
          <p:nvSpPr>
            <p:cNvPr id="23" name="TextBox 22"/>
            <p:cNvSpPr txBox="1"/>
            <p:nvPr/>
          </p:nvSpPr>
          <p:spPr bwMode="auto">
            <a:xfrm>
              <a:off x="0" y="4567577"/>
              <a:ext cx="2032929" cy="461665"/>
            </a:xfrm>
            <a:prstGeom prst="rect">
              <a:avLst/>
            </a:prstGeom>
            <a:noFill/>
          </p:spPr>
          <p:txBody>
            <a:bodyPr wrap="none">
              <a:spAutoFit/>
            </a:bodyPr>
            <a:lstStyle/>
            <a:p>
              <a:pPr algn="l">
                <a:defRPr/>
              </a:pPr>
              <a:r>
                <a:rPr lang="en-GB" sz="2400" b="0" dirty="0" smtClean="0">
                  <a:solidFill>
                    <a:srgbClr val="1F497D">
                      <a:lumMod val="75000"/>
                    </a:srgbClr>
                  </a:solidFill>
                  <a:ea typeface="MS PGothic"/>
                  <a:cs typeface="Arial" charset="0"/>
                </a:rPr>
                <a:t>cores to </a:t>
              </a:r>
              <a:r>
                <a:rPr lang="en-GB" sz="2400" b="0" dirty="0">
                  <a:solidFill>
                    <a:srgbClr val="1F497D">
                      <a:lumMod val="75000"/>
                    </a:srgbClr>
                  </a:solidFill>
                  <a:ea typeface="MS PGothic"/>
                  <a:cs typeface="Arial" charset="0"/>
                </a:rPr>
                <a:t>date</a:t>
              </a:r>
            </a:p>
          </p:txBody>
        </p:sp>
      </p:grpSp>
      <p:grpSp>
        <p:nvGrpSpPr>
          <p:cNvPr id="4" name="Group 24"/>
          <p:cNvGrpSpPr>
            <a:grpSpLocks/>
          </p:cNvGrpSpPr>
          <p:nvPr/>
        </p:nvGrpSpPr>
        <p:grpSpPr bwMode="auto">
          <a:xfrm>
            <a:off x="4774036" y="1042988"/>
            <a:ext cx="3881438" cy="1795462"/>
            <a:chOff x="125417" y="2197071"/>
            <a:chExt cx="3880050" cy="1796606"/>
          </a:xfrm>
        </p:grpSpPr>
        <p:grpSp>
          <p:nvGrpSpPr>
            <p:cNvPr id="5" name="Group 21"/>
            <p:cNvGrpSpPr/>
            <p:nvPr/>
          </p:nvGrpSpPr>
          <p:grpSpPr>
            <a:xfrm>
              <a:off x="158185" y="2228671"/>
              <a:ext cx="2262158" cy="1488361"/>
              <a:chOff x="158185" y="2228671"/>
              <a:chExt cx="2262158" cy="1488361"/>
            </a:xfrm>
            <a:effectLst>
              <a:outerShdw blurRad="50800" dist="38100" dir="2700000" algn="tl" rotWithShape="0">
                <a:prstClr val="black">
                  <a:alpha val="40000"/>
                </a:prstClr>
              </a:outerShdw>
            </a:effectLst>
          </p:grpSpPr>
          <p:sp>
            <p:nvSpPr>
              <p:cNvPr id="28" name="TextBox 27"/>
              <p:cNvSpPr txBox="1"/>
              <p:nvPr/>
            </p:nvSpPr>
            <p:spPr>
              <a:xfrm>
                <a:off x="158185" y="2228671"/>
                <a:ext cx="2262158" cy="1200329"/>
              </a:xfrm>
              <a:prstGeom prst="rect">
                <a:avLst/>
              </a:prstGeom>
              <a:noFill/>
              <a:effectLst>
                <a:outerShdw blurRad="50800" dist="38100" dir="2700000" algn="tl" rotWithShape="0">
                  <a:prstClr val="black">
                    <a:alpha val="40000"/>
                  </a:prstClr>
                </a:outerShdw>
              </a:effectLst>
            </p:spPr>
            <p:txBody>
              <a:bodyPr wrap="none">
                <a:spAutoFit/>
              </a:bodyPr>
              <a:lstStyle/>
              <a:p>
                <a:pPr algn="l">
                  <a:defRPr/>
                </a:pPr>
                <a:r>
                  <a:rPr lang="en-US" sz="7200" dirty="0">
                    <a:solidFill>
                      <a:srgbClr val="9FB43B"/>
                    </a:solidFill>
                    <a:ea typeface="MS PGothic"/>
                    <a:cs typeface="Arial" charset="0"/>
                  </a:rPr>
                  <a:t>100+</a:t>
                </a:r>
                <a:endParaRPr lang="en-GB" sz="7200" dirty="0">
                  <a:solidFill>
                    <a:srgbClr val="9FB43B"/>
                  </a:solidFill>
                  <a:ea typeface="MS PGothic"/>
                  <a:cs typeface="Arial" charset="0"/>
                </a:endParaRPr>
              </a:p>
            </p:txBody>
          </p:sp>
          <p:sp>
            <p:nvSpPr>
              <p:cNvPr id="29" name="TextBox 28"/>
              <p:cNvSpPr txBox="1"/>
              <p:nvPr/>
            </p:nvSpPr>
            <p:spPr>
              <a:xfrm>
                <a:off x="323528" y="3132257"/>
                <a:ext cx="1390124" cy="584775"/>
              </a:xfrm>
              <a:prstGeom prst="rect">
                <a:avLst/>
              </a:prstGeom>
              <a:noFill/>
              <a:effectLst/>
            </p:spPr>
            <p:txBody>
              <a:bodyPr wrap="none">
                <a:spAutoFit/>
              </a:bodyPr>
              <a:lstStyle/>
              <a:p>
                <a:pPr algn="l">
                  <a:defRPr/>
                </a:pPr>
                <a:r>
                  <a:rPr lang="en-US" sz="3200" dirty="0">
                    <a:solidFill>
                      <a:srgbClr val="9FB43B"/>
                    </a:solidFill>
                    <a:ea typeface="MS PGothic"/>
                    <a:cs typeface="Arial" charset="0"/>
                  </a:rPr>
                  <a:t>billion</a:t>
                </a:r>
                <a:endParaRPr lang="en-GB" sz="3200" dirty="0">
                  <a:solidFill>
                    <a:srgbClr val="9FB43B"/>
                  </a:solidFill>
                  <a:ea typeface="MS PGothic"/>
                  <a:cs typeface="Arial" charset="0"/>
                </a:endParaRPr>
              </a:p>
            </p:txBody>
          </p:sp>
        </p:grpSp>
        <p:sp>
          <p:nvSpPr>
            <p:cNvPr id="27" name="TextBox 26"/>
            <p:cNvSpPr txBox="1"/>
            <p:nvPr/>
          </p:nvSpPr>
          <p:spPr>
            <a:xfrm>
              <a:off x="1620307" y="3291555"/>
              <a:ext cx="2385160" cy="702122"/>
            </a:xfrm>
            <a:prstGeom prst="rect">
              <a:avLst/>
            </a:prstGeom>
            <a:noFill/>
          </p:spPr>
          <p:txBody>
            <a:bodyPr wrap="none">
              <a:spAutoFit/>
            </a:bodyPr>
            <a:lstStyle/>
            <a:p>
              <a:pPr algn="l">
                <a:defRPr/>
              </a:pPr>
              <a:r>
                <a:rPr lang="en-GB" sz="2000" b="0" dirty="0">
                  <a:solidFill>
                    <a:srgbClr val="1F497D">
                      <a:lumMod val="75000"/>
                    </a:srgbClr>
                  </a:solidFill>
                  <a:ea typeface="MS PGothic"/>
                  <a:cs typeface="Arial" charset="0"/>
                </a:rPr>
                <a:t>cores accumulated </a:t>
              </a:r>
              <a:br>
                <a:rPr lang="en-GB" sz="2000" b="0" dirty="0">
                  <a:solidFill>
                    <a:srgbClr val="1F497D">
                      <a:lumMod val="75000"/>
                    </a:srgbClr>
                  </a:solidFill>
                  <a:ea typeface="MS PGothic"/>
                  <a:cs typeface="Arial" charset="0"/>
                </a:rPr>
              </a:br>
              <a:r>
                <a:rPr lang="en-GB" sz="2000" b="0" dirty="0">
                  <a:solidFill>
                    <a:srgbClr val="1F497D">
                      <a:lumMod val="75000"/>
                    </a:srgbClr>
                  </a:solidFill>
                  <a:ea typeface="MS PGothic"/>
                  <a:cs typeface="Arial" charset="0"/>
                </a:rPr>
                <a:t>after next </a:t>
              </a:r>
              <a:r>
                <a:rPr lang="en-GB" sz="2000" b="0" dirty="0" smtClean="0">
                  <a:solidFill>
                    <a:srgbClr val="1F497D">
                      <a:lumMod val="75000"/>
                    </a:srgbClr>
                  </a:solidFill>
                  <a:ea typeface="MS PGothic"/>
                  <a:cs typeface="Arial" charset="0"/>
                </a:rPr>
                <a:t>9 </a:t>
              </a:r>
              <a:r>
                <a:rPr lang="en-GB" sz="2000" b="0" dirty="0">
                  <a:solidFill>
                    <a:srgbClr val="1F497D">
                      <a:lumMod val="75000"/>
                    </a:srgbClr>
                  </a:solidFill>
                  <a:ea typeface="MS PGothic"/>
                  <a:cs typeface="Arial" charset="0"/>
                </a:rPr>
                <a:t>yrs</a:t>
              </a:r>
            </a:p>
          </p:txBody>
        </p:sp>
      </p:grpSp>
      <p:pic>
        <p:nvPicPr>
          <p:cNvPr id="32" name="Picture 3" descr="E:\BigBlueShed\jobs\Telegraphic\APM\gfx\carDash.jpg"/>
          <p:cNvPicPr>
            <a:picLocks noChangeAspect="1" noChangeArrowheads="1"/>
          </p:cNvPicPr>
          <p:nvPr/>
        </p:nvPicPr>
        <p:blipFill>
          <a:blip r:embed="rId9" cstate="print"/>
          <a:stretch>
            <a:fillRect/>
          </a:stretch>
        </p:blipFill>
        <p:spPr bwMode="auto">
          <a:xfrm>
            <a:off x="5003800" y="3716338"/>
            <a:ext cx="1296988" cy="892175"/>
          </a:xfrm>
          <a:prstGeom prst="rect">
            <a:avLst/>
          </a:prstGeom>
          <a:ln>
            <a:noFill/>
          </a:ln>
          <a:effectLst>
            <a:outerShdw blurRad="292100" dist="139700" dir="2700000" algn="tl" rotWithShape="0">
              <a:srgbClr val="333333">
                <a:alpha val="65000"/>
              </a:srgbClr>
            </a:outerShdw>
          </a:effectLst>
        </p:spPr>
      </p:pic>
      <p:pic>
        <p:nvPicPr>
          <p:cNvPr id="31" name="Picture 27" descr="Smartmetre.png"/>
          <p:cNvPicPr>
            <a:picLocks noChangeAspect="1"/>
          </p:cNvPicPr>
          <p:nvPr/>
        </p:nvPicPr>
        <p:blipFill>
          <a:blip r:embed="rId10" cstate="print"/>
          <a:srcRect/>
          <a:stretch>
            <a:fillRect/>
          </a:stretch>
        </p:blipFill>
        <p:spPr bwMode="auto">
          <a:xfrm>
            <a:off x="5816212" y="2762250"/>
            <a:ext cx="1404938" cy="1031875"/>
          </a:xfrm>
          <a:prstGeom prst="rect">
            <a:avLst/>
          </a:prstGeom>
          <a:ln>
            <a:noFill/>
          </a:ln>
          <a:effectLst>
            <a:outerShdw blurRad="292100" dist="139700" dir="2700000" algn="tl" rotWithShape="0">
              <a:srgbClr val="333333">
                <a:alpha val="65000"/>
              </a:srgbClr>
            </a:outerShdw>
          </a:effectLst>
        </p:spPr>
      </p:pic>
      <p:pic>
        <p:nvPicPr>
          <p:cNvPr id="36" name="Picture 5" descr="E:\BigBlueShed\jobs\Telegraphic\APM\gfx\ebookreader_open[1].png"/>
          <p:cNvPicPr>
            <a:picLocks noChangeAspect="1" noChangeArrowheads="1"/>
          </p:cNvPicPr>
          <p:nvPr/>
        </p:nvPicPr>
        <p:blipFill>
          <a:blip r:embed="rId11" cstate="print"/>
          <a:stretch>
            <a:fillRect/>
          </a:stretch>
        </p:blipFill>
        <p:spPr bwMode="auto">
          <a:xfrm>
            <a:off x="6369050" y="3673475"/>
            <a:ext cx="825500" cy="747713"/>
          </a:xfrm>
          <a:prstGeom prst="rect">
            <a:avLst/>
          </a:prstGeom>
          <a:ln>
            <a:noFill/>
          </a:ln>
          <a:effectLst>
            <a:outerShdw blurRad="292100" dist="139700" dir="2700000" algn="tl" rotWithShape="0">
              <a:srgbClr val="333333">
                <a:alpha val="65000"/>
              </a:srgbClr>
            </a:outerShdw>
          </a:effectLst>
        </p:spPr>
      </p:pic>
      <p:pic>
        <p:nvPicPr>
          <p:cNvPr id="3075" name="Picture 3"/>
          <p:cNvPicPr>
            <a:picLocks noChangeAspect="1" noChangeArrowheads="1"/>
          </p:cNvPicPr>
          <p:nvPr/>
        </p:nvPicPr>
        <p:blipFill>
          <a:blip r:embed="rId12" cstate="print">
            <a:clrChange>
              <a:clrFrom>
                <a:srgbClr val="FFFFFF"/>
              </a:clrFrom>
              <a:clrTo>
                <a:srgbClr val="FFFFFF">
                  <a:alpha val="0"/>
                </a:srgbClr>
              </a:clrTo>
            </a:clrChange>
          </a:blip>
          <a:srcRect r="5429" b="6706"/>
          <a:stretch>
            <a:fillRect/>
          </a:stretch>
        </p:blipFill>
        <p:spPr bwMode="auto">
          <a:xfrm>
            <a:off x="92202" y="3770186"/>
            <a:ext cx="1261110" cy="135959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RM_confidential_2003_0409">
  <a:themeElements>
    <a:clrScheme name="ARM_confidential_2003_0409 2">
      <a:dk1>
        <a:srgbClr val="000000"/>
      </a:dk1>
      <a:lt1>
        <a:srgbClr val="FFFFFF"/>
      </a:lt1>
      <a:dk2>
        <a:srgbClr val="090262"/>
      </a:dk2>
      <a:lt2>
        <a:srgbClr val="FAA61A"/>
      </a:lt2>
      <a:accent1>
        <a:srgbClr val="128CAB"/>
      </a:accent1>
      <a:accent2>
        <a:srgbClr val="911B1D"/>
      </a:accent2>
      <a:accent3>
        <a:srgbClr val="FFFFFF"/>
      </a:accent3>
      <a:accent4>
        <a:srgbClr val="000000"/>
      </a:accent4>
      <a:accent5>
        <a:srgbClr val="AAC5D2"/>
      </a:accent5>
      <a:accent6>
        <a:srgbClr val="831719"/>
      </a:accent6>
      <a:hlink>
        <a:srgbClr val="9FB43B"/>
      </a:hlink>
      <a:folHlink>
        <a:srgbClr val="9A8B7C"/>
      </a:folHlink>
    </a:clrScheme>
    <a:fontScheme name="ARM_confidential_2003_04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rgbClr val="000000"/>
            </a:solidFill>
            <a:effectLst/>
            <a:latin typeface="Arial" pitchFamily="34" charset="0"/>
            <a:ea typeface="MS PGothic" pitchFamily="34"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1" i="0" u="none" strike="noStrike" cap="none" normalizeH="0" baseline="0" smtClean="0">
            <a:ln>
              <a:noFill/>
            </a:ln>
            <a:solidFill>
              <a:srgbClr val="000000"/>
            </a:solidFill>
            <a:effectLst/>
            <a:latin typeface="Arial" pitchFamily="34" charset="0"/>
            <a:ea typeface="MS PGothic" pitchFamily="34" charset="-128"/>
          </a:defRPr>
        </a:defPPr>
      </a:lstStyle>
    </a:lnDef>
  </a:objectDefaults>
  <a:extraClrSchemeLst>
    <a:extraClrScheme>
      <a:clrScheme name="ARM_confidential_2003_0409 1">
        <a:dk1>
          <a:srgbClr val="000000"/>
        </a:dk1>
        <a:lt1>
          <a:srgbClr val="FFFFFF"/>
        </a:lt1>
        <a:dk2>
          <a:srgbClr val="D93D89"/>
        </a:dk2>
        <a:lt2>
          <a:srgbClr val="FAA61A"/>
        </a:lt2>
        <a:accent1>
          <a:srgbClr val="128CAB"/>
        </a:accent1>
        <a:accent2>
          <a:srgbClr val="911B1D"/>
        </a:accent2>
        <a:accent3>
          <a:srgbClr val="FFFFFF"/>
        </a:accent3>
        <a:accent4>
          <a:srgbClr val="000000"/>
        </a:accent4>
        <a:accent5>
          <a:srgbClr val="AAC5D2"/>
        </a:accent5>
        <a:accent6>
          <a:srgbClr val="831719"/>
        </a:accent6>
        <a:hlink>
          <a:srgbClr val="9FB43B"/>
        </a:hlink>
        <a:folHlink>
          <a:srgbClr val="9A8B7C"/>
        </a:folHlink>
      </a:clrScheme>
      <a:clrMap bg1="lt1" tx1="dk1" bg2="lt2" tx2="dk2" accent1="accent1" accent2="accent2" accent3="accent3" accent4="accent4" accent5="accent5" accent6="accent6" hlink="hlink" folHlink="folHlink"/>
    </a:extraClrScheme>
    <a:extraClrScheme>
      <a:clrScheme name="ARM_confidential_2003_0409 2">
        <a:dk1>
          <a:srgbClr val="000000"/>
        </a:dk1>
        <a:lt1>
          <a:srgbClr val="FFFFFF"/>
        </a:lt1>
        <a:dk2>
          <a:srgbClr val="090262"/>
        </a:dk2>
        <a:lt2>
          <a:srgbClr val="FAA61A"/>
        </a:lt2>
        <a:accent1>
          <a:srgbClr val="128CAB"/>
        </a:accent1>
        <a:accent2>
          <a:srgbClr val="911B1D"/>
        </a:accent2>
        <a:accent3>
          <a:srgbClr val="FFFFFF"/>
        </a:accent3>
        <a:accent4>
          <a:srgbClr val="000000"/>
        </a:accent4>
        <a:accent5>
          <a:srgbClr val="AAC5D2"/>
        </a:accent5>
        <a:accent6>
          <a:srgbClr val="831719"/>
        </a:accent6>
        <a:hlink>
          <a:srgbClr val="9FB43B"/>
        </a:hlink>
        <a:folHlink>
          <a:srgbClr val="9A8B7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F6546DBF80A140B7B48DFE9400F27F" ma:contentTypeVersion="0" ma:contentTypeDescription="Create a new document." ma:contentTypeScope="" ma:versionID="97a6955d08bdb27eb24d3198317674f3">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442494CF-6F38-439C-9128-9901584F66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88282F91-EDDC-4DB5-A0CE-CCBAC0D364C9}">
  <ds:schemaRefs>
    <ds:schemaRef ds:uri="http://schemas.microsoft.com/sharepoint/v3/contenttype/forms"/>
  </ds:schemaRefs>
</ds:datastoreItem>
</file>

<file path=customXml/itemProps3.xml><?xml version="1.0" encoding="utf-8"?>
<ds:datastoreItem xmlns:ds="http://schemas.openxmlformats.org/officeDocument/2006/customXml" ds:itemID="{A179B56B-E87C-4E80-848D-2E509B431F5E}">
  <ds:schemaRef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3954</TotalTime>
  <Words>2846</Words>
  <Application>Microsoft Office PowerPoint</Application>
  <PresentationFormat>On-screen Show (4:3)</PresentationFormat>
  <Paragraphs>653</Paragraphs>
  <Slides>42</Slides>
  <Notes>39</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ARM_confidential_2003_0409</vt:lpstr>
      <vt:lpstr>Worksheet</vt:lpstr>
      <vt:lpstr>Systems Research with ARM: The Architecture for the Digital World  </vt:lpstr>
      <vt:lpstr>Who are we?</vt:lpstr>
      <vt:lpstr>ARM Cortex Advanced Processors</vt:lpstr>
      <vt:lpstr>ARM’s Activities</vt:lpstr>
      <vt:lpstr>ARM Connected Community – 800+</vt:lpstr>
      <vt:lpstr>Slide 6</vt:lpstr>
      <vt:lpstr>Huge Range of Applications</vt:lpstr>
      <vt:lpstr>How many ARM’s Do You Have?</vt:lpstr>
      <vt:lpstr>Huge Opportunity For ARM Technology</vt:lpstr>
      <vt:lpstr>Systems Research and Development</vt:lpstr>
      <vt:lpstr>gem5</vt:lpstr>
      <vt:lpstr>Public Gem5 Component Availability</vt:lpstr>
      <vt:lpstr>OS Support on Gem5</vt:lpstr>
      <vt:lpstr>Smartphone</vt:lpstr>
      <vt:lpstr>Mobile System Requirements</vt:lpstr>
      <vt:lpstr>Partitioning a System</vt:lpstr>
      <vt:lpstr>Partitioning a System</vt:lpstr>
      <vt:lpstr>Thread Partitioning</vt:lpstr>
      <vt:lpstr>Thread Analysis</vt:lpstr>
      <vt:lpstr>Thread Partitioning</vt:lpstr>
      <vt:lpstr>Phase Partitioning</vt:lpstr>
      <vt:lpstr>Future Platforms:  Systems of Systems</vt:lpstr>
      <vt:lpstr>Research Themes</vt:lpstr>
      <vt:lpstr>Memory &amp; Interconnect</vt:lpstr>
      <vt:lpstr>Emerging Memory Technologies</vt:lpstr>
      <vt:lpstr>What are we doing?</vt:lpstr>
      <vt:lpstr>UFS is next-big-thing in Mobile Flash</vt:lpstr>
      <vt:lpstr>UFS in a System Context</vt:lpstr>
      <vt:lpstr>BBench – UFS Impact</vt:lpstr>
      <vt:lpstr>Hybrid Memory Cube</vt:lpstr>
      <vt:lpstr>High Performance Computing</vt:lpstr>
      <vt:lpstr>High Performance Computing</vt:lpstr>
      <vt:lpstr>Slide 33</vt:lpstr>
      <vt:lpstr>Activities and Opportunities</vt:lpstr>
      <vt:lpstr>Server Research in Brief</vt:lpstr>
      <vt:lpstr>Server Research in Brief</vt:lpstr>
      <vt:lpstr>Your Future at ARM…</vt:lpstr>
      <vt:lpstr>What can you expect?</vt:lpstr>
      <vt:lpstr>Project examples</vt:lpstr>
      <vt:lpstr>How to apply?</vt:lpstr>
      <vt:lpstr>University Resources</vt:lpstr>
      <vt:lpstr>Slide 42</vt:lpstr>
    </vt:vector>
  </TitlesOfParts>
  <Company>Arm Ltd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 Aldworth</dc:creator>
  <cp:lastModifiedBy>Peter Aldworth</cp:lastModifiedBy>
  <cp:revision>105</cp:revision>
  <dcterms:created xsi:type="dcterms:W3CDTF">2009-05-18T13:22:32Z</dcterms:created>
  <dcterms:modified xsi:type="dcterms:W3CDTF">2012-10-31T15:53:25Z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0x01010010F6546DBF80A140B7B48DFE9400F27F</vt:lpwstr>
  </property>
</Properties>
</file>