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ppt/charts/chart7.xml" ContentType="application/vnd.openxmlformats-officedocument.drawingml.chart+xml"/>
  <Override PartName="/ppt/theme/themeOverride5.xml" ContentType="application/vnd.openxmlformats-officedocument.themeOverride+xml"/>
  <Override PartName="/ppt/charts/chart8.xml" ContentType="application/vnd.openxmlformats-officedocument.drawingml.chart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9" r:id="rId4"/>
    <p:sldId id="322" r:id="rId5"/>
    <p:sldId id="341" r:id="rId6"/>
    <p:sldId id="336" r:id="rId7"/>
    <p:sldId id="335" r:id="rId8"/>
    <p:sldId id="349" r:id="rId9"/>
    <p:sldId id="337" r:id="rId10"/>
    <p:sldId id="338" r:id="rId11"/>
    <p:sldId id="333" r:id="rId12"/>
    <p:sldId id="346" r:id="rId13"/>
    <p:sldId id="279" r:id="rId14"/>
    <p:sldId id="284" r:id="rId15"/>
    <p:sldId id="313" r:id="rId16"/>
    <p:sldId id="347" r:id="rId17"/>
    <p:sldId id="286" r:id="rId18"/>
    <p:sldId id="318" r:id="rId19"/>
    <p:sldId id="289" r:id="rId20"/>
    <p:sldId id="290" r:id="rId21"/>
    <p:sldId id="319" r:id="rId22"/>
    <p:sldId id="291" r:id="rId23"/>
    <p:sldId id="292" r:id="rId24"/>
    <p:sldId id="315" r:id="rId25"/>
    <p:sldId id="293" r:id="rId26"/>
    <p:sldId id="294" r:id="rId27"/>
    <p:sldId id="321" r:id="rId28"/>
    <p:sldId id="295" r:id="rId29"/>
    <p:sldId id="29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DC87C56B-CF14-490B-8E34-7130B6B16428}">
          <p14:sldIdLst>
            <p14:sldId id="256"/>
            <p14:sldId id="257"/>
            <p14:sldId id="259"/>
            <p14:sldId id="322"/>
          </p14:sldIdLst>
        </p14:section>
        <p14:section name="Mechanism and Policy" id="{629A1A0F-9E2A-4179-BA7B-7361503C9FD9}">
          <p14:sldIdLst>
            <p14:sldId id="341"/>
            <p14:sldId id="336"/>
            <p14:sldId id="335"/>
            <p14:sldId id="349"/>
            <p14:sldId id="337"/>
            <p14:sldId id="338"/>
            <p14:sldId id="333"/>
          </p14:sldIdLst>
        </p14:section>
        <p14:section name="Implementation" id="{ACAF7350-A39B-41BE-BB43-1F817EAA74BE}">
          <p14:sldIdLst>
            <p14:sldId id="346"/>
            <p14:sldId id="279"/>
            <p14:sldId id="284"/>
            <p14:sldId id="313"/>
          </p14:sldIdLst>
        </p14:section>
        <p14:section name="Evaluation" id="{9F25093C-9BA7-436C-91DC-6AA54BA7D1F7}">
          <p14:sldIdLst>
            <p14:sldId id="347"/>
            <p14:sldId id="286"/>
            <p14:sldId id="318"/>
            <p14:sldId id="289"/>
            <p14:sldId id="290"/>
            <p14:sldId id="319"/>
            <p14:sldId id="291"/>
            <p14:sldId id="292"/>
            <p14:sldId id="315"/>
            <p14:sldId id="293"/>
            <p14:sldId id="294"/>
            <p14:sldId id="321"/>
            <p14:sldId id="295"/>
            <p14:sldId id="29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99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34" autoAdjust="0"/>
    <p:restoredTop sz="82014" autoAdjust="0"/>
  </p:normalViewPr>
  <p:slideViewPr>
    <p:cSldViewPr>
      <p:cViewPr varScale="1">
        <p:scale>
          <a:sx n="71" d="100"/>
          <a:sy n="71" d="100"/>
        </p:scale>
        <p:origin x="-13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5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Non-Spec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LaTeX build</c:v>
                </c:pt>
                <c:pt idx="1">
                  <c:v>Bash make</c:v>
                </c:pt>
                <c:pt idx="2">
                  <c:v>GIMP Load</c:v>
                </c:pt>
                <c:pt idx="3">
                  <c:v>OpenOffice Load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2.66</c:v>
                </c:pt>
                <c:pt idx="1">
                  <c:v>45.1</c:v>
                </c:pt>
                <c:pt idx="2">
                  <c:v>5.0999999999999996</c:v>
                </c:pt>
                <c:pt idx="3">
                  <c:v>3.33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Spec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LaTeX build</c:v>
                </c:pt>
                <c:pt idx="1">
                  <c:v>Bash make</c:v>
                </c:pt>
                <c:pt idx="2">
                  <c:v>GIMP Load</c:v>
                </c:pt>
                <c:pt idx="3">
                  <c:v>OpenOffice Load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649792"/>
        <c:axId val="41142528"/>
      </c:barChart>
      <c:catAx>
        <c:axId val="35649792"/>
        <c:scaling>
          <c:orientation val="minMax"/>
        </c:scaling>
        <c:delete val="0"/>
        <c:axPos val="b"/>
        <c:majorTickMark val="out"/>
        <c:minorTickMark val="none"/>
        <c:tickLblPos val="nextTo"/>
        <c:crossAx val="41142528"/>
        <c:crosses val="autoZero"/>
        <c:auto val="1"/>
        <c:lblAlgn val="ctr"/>
        <c:lblOffset val="100"/>
        <c:noMultiLvlLbl val="0"/>
      </c:catAx>
      <c:valAx>
        <c:axId val="41142528"/>
        <c:scaling>
          <c:orientation val="minMax"/>
          <c:max val="6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Run</a:t>
                </a:r>
                <a:r>
                  <a:rPr lang="en-US" baseline="0" dirty="0" smtClean="0"/>
                  <a:t> Time (seconds)</a:t>
                </a:r>
                <a:endParaRPr lang="en-US" dirty="0"/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356497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Non-Spec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LaTeX build</c:v>
                </c:pt>
                <c:pt idx="1">
                  <c:v>Bash make</c:v>
                </c:pt>
                <c:pt idx="2">
                  <c:v>GIMP Load</c:v>
                </c:pt>
                <c:pt idx="3">
                  <c:v>OpenOffice Load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2.66</c:v>
                </c:pt>
                <c:pt idx="1">
                  <c:v>45.1</c:v>
                </c:pt>
                <c:pt idx="2">
                  <c:v>5.0999999999999996</c:v>
                </c:pt>
                <c:pt idx="3">
                  <c:v>3.33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Spec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LaTeX build</c:v>
                </c:pt>
                <c:pt idx="1">
                  <c:v>Bash make</c:v>
                </c:pt>
                <c:pt idx="2">
                  <c:v>GIMP Load</c:v>
                </c:pt>
                <c:pt idx="3">
                  <c:v>OpenOffice Load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0.01</c:v>
                </c:pt>
                <c:pt idx="1">
                  <c:v>0.19</c:v>
                </c:pt>
                <c:pt idx="2">
                  <c:v>0.72</c:v>
                </c:pt>
                <c:pt idx="3">
                  <c:v>0.28999999999999998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552128"/>
        <c:axId val="41582592"/>
      </c:barChart>
      <c:catAx>
        <c:axId val="41552128"/>
        <c:scaling>
          <c:orientation val="minMax"/>
        </c:scaling>
        <c:delete val="0"/>
        <c:axPos val="b"/>
        <c:majorTickMark val="out"/>
        <c:minorTickMark val="none"/>
        <c:tickLblPos val="nextTo"/>
        <c:crossAx val="41582592"/>
        <c:crosses val="autoZero"/>
        <c:auto val="1"/>
        <c:lblAlgn val="ctr"/>
        <c:lblOffset val="100"/>
        <c:noMultiLvlLbl val="0"/>
      </c:catAx>
      <c:valAx>
        <c:axId val="41582592"/>
        <c:scaling>
          <c:orientation val="minMax"/>
          <c:max val="6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Run</a:t>
                </a:r>
                <a:r>
                  <a:rPr lang="en-US" baseline="0" dirty="0" smtClean="0"/>
                  <a:t> Time (seconds)</a:t>
                </a:r>
                <a:endParaRPr lang="en-US" dirty="0"/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415521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Non-Spec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errBars>
            <c:errBarType val="both"/>
            <c:errValType val="cust"/>
            <c:noEndCap val="0"/>
            <c:plus>
              <c:numRef>
                <c:f>Sheet1!$D$2:$D$4</c:f>
                <c:numCache>
                  <c:formatCode>General</c:formatCode>
                  <c:ptCount val="3"/>
                  <c:pt idx="0">
                    <c:v>32.700000000000003</c:v>
                  </c:pt>
                  <c:pt idx="1">
                    <c:v>43</c:v>
                  </c:pt>
                  <c:pt idx="2">
                    <c:v>46</c:v>
                  </c:pt>
                </c:numCache>
              </c:numRef>
            </c:plus>
            <c:minus>
              <c:numRef>
                <c:f>Sheet1!$D$2:$D$4</c:f>
                <c:numCache>
                  <c:formatCode>General</c:formatCode>
                  <c:ptCount val="3"/>
                  <c:pt idx="0">
                    <c:v>32.700000000000003</c:v>
                  </c:pt>
                  <c:pt idx="1">
                    <c:v>43</c:v>
                  </c:pt>
                  <c:pt idx="2">
                    <c:v>46</c:v>
                  </c:pt>
                </c:numCache>
              </c:numRef>
            </c:minus>
          </c:errBars>
          <c:cat>
            <c:strRef>
              <c:f>Sheet1!$A$2:$A$4</c:f>
              <c:strCache>
                <c:ptCount val="3"/>
                <c:pt idx="0">
                  <c:v>Google Accounts</c:v>
                </c:pt>
                <c:pt idx="1">
                  <c:v>Windows Live ID</c:v>
                </c:pt>
                <c:pt idx="2">
                  <c:v>Chase.com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330.3</c:v>
                </c:pt>
                <c:pt idx="1">
                  <c:v>501</c:v>
                </c:pt>
                <c:pt idx="2">
                  <c:v>382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Spec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Google Accounts</c:v>
                </c:pt>
                <c:pt idx="1">
                  <c:v>Windows Live ID</c:v>
                </c:pt>
                <c:pt idx="2">
                  <c:v>Chase.com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593664"/>
        <c:axId val="102595200"/>
      </c:barChart>
      <c:catAx>
        <c:axId val="102593664"/>
        <c:scaling>
          <c:orientation val="minMax"/>
        </c:scaling>
        <c:delete val="0"/>
        <c:axPos val="b"/>
        <c:majorTickMark val="out"/>
        <c:minorTickMark val="none"/>
        <c:tickLblPos val="nextTo"/>
        <c:crossAx val="102595200"/>
        <c:crosses val="autoZero"/>
        <c:auto val="1"/>
        <c:lblAlgn val="ctr"/>
        <c:lblOffset val="100"/>
        <c:noMultiLvlLbl val="0"/>
      </c:catAx>
      <c:valAx>
        <c:axId val="10259520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Connect Time </a:t>
                </a:r>
                <a:r>
                  <a:rPr lang="en-US" baseline="0" dirty="0" smtClean="0"/>
                  <a:t>(milliseconds)</a:t>
                </a:r>
                <a:endParaRPr lang="en-US" dirty="0"/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102593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Non-Spec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errBars>
            <c:errBarType val="both"/>
            <c:errValType val="cust"/>
            <c:noEndCap val="0"/>
            <c:plus>
              <c:numRef>
                <c:f>Sheet1!$D$2:$D$4</c:f>
                <c:numCache>
                  <c:formatCode>General</c:formatCode>
                  <c:ptCount val="3"/>
                  <c:pt idx="0">
                    <c:v>32.700000000000003</c:v>
                  </c:pt>
                  <c:pt idx="1">
                    <c:v>43</c:v>
                  </c:pt>
                  <c:pt idx="2">
                    <c:v>46</c:v>
                  </c:pt>
                </c:numCache>
              </c:numRef>
            </c:plus>
            <c:minus>
              <c:numRef>
                <c:f>Sheet1!$D$2:$D$4</c:f>
                <c:numCache>
                  <c:formatCode>General</c:formatCode>
                  <c:ptCount val="3"/>
                  <c:pt idx="0">
                    <c:v>32.700000000000003</c:v>
                  </c:pt>
                  <c:pt idx="1">
                    <c:v>43</c:v>
                  </c:pt>
                  <c:pt idx="2">
                    <c:v>46</c:v>
                  </c:pt>
                </c:numCache>
              </c:numRef>
            </c:minus>
          </c:errBars>
          <c:cat>
            <c:strRef>
              <c:f>Sheet1!$A$2:$A$4</c:f>
              <c:strCache>
                <c:ptCount val="3"/>
                <c:pt idx="0">
                  <c:v>Google Accounts</c:v>
                </c:pt>
                <c:pt idx="1">
                  <c:v>Windows Live ID</c:v>
                </c:pt>
                <c:pt idx="2">
                  <c:v>Chase.com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330.3</c:v>
                </c:pt>
                <c:pt idx="1">
                  <c:v>501</c:v>
                </c:pt>
                <c:pt idx="2">
                  <c:v>382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Spec</c:v>
                </c:pt>
              </c:strCache>
            </c:strRef>
          </c:tx>
          <c:invertIfNegative val="0"/>
          <c:errBars>
            <c:errBarType val="both"/>
            <c:errValType val="cust"/>
            <c:noEndCap val="0"/>
            <c:plus>
              <c:numRef>
                <c:f>Sheet1!$E$2:$E$4</c:f>
                <c:numCache>
                  <c:formatCode>General</c:formatCode>
                  <c:ptCount val="3"/>
                  <c:pt idx="0">
                    <c:v>31.9</c:v>
                  </c:pt>
                  <c:pt idx="1">
                    <c:v>46</c:v>
                  </c:pt>
                  <c:pt idx="2">
                    <c:v>51</c:v>
                  </c:pt>
                </c:numCache>
              </c:numRef>
            </c:plus>
            <c:minus>
              <c:numRef>
                <c:f>Sheet1!$E$2:$E$4</c:f>
                <c:numCache>
                  <c:formatCode>General</c:formatCode>
                  <c:ptCount val="3"/>
                  <c:pt idx="0">
                    <c:v>31.9</c:v>
                  </c:pt>
                  <c:pt idx="1">
                    <c:v>46</c:v>
                  </c:pt>
                  <c:pt idx="2">
                    <c:v>51</c:v>
                  </c:pt>
                </c:numCache>
              </c:numRef>
            </c:minus>
          </c:errBars>
          <c:cat>
            <c:strRef>
              <c:f>Sheet1!$A$2:$A$4</c:f>
              <c:strCache>
                <c:ptCount val="3"/>
                <c:pt idx="0">
                  <c:v>Google Accounts</c:v>
                </c:pt>
                <c:pt idx="1">
                  <c:v>Windows Live ID</c:v>
                </c:pt>
                <c:pt idx="2">
                  <c:v>Chase.com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297.60000000000002</c:v>
                </c:pt>
                <c:pt idx="1">
                  <c:v>416</c:v>
                </c:pt>
                <c:pt idx="2">
                  <c:v>310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5291136"/>
        <c:axId val="125301120"/>
      </c:barChart>
      <c:catAx>
        <c:axId val="125291136"/>
        <c:scaling>
          <c:orientation val="minMax"/>
        </c:scaling>
        <c:delete val="0"/>
        <c:axPos val="b"/>
        <c:majorTickMark val="out"/>
        <c:minorTickMark val="none"/>
        <c:tickLblPos val="nextTo"/>
        <c:crossAx val="125301120"/>
        <c:crosses val="autoZero"/>
        <c:auto val="1"/>
        <c:lblAlgn val="ctr"/>
        <c:lblOffset val="100"/>
        <c:noMultiLvlLbl val="0"/>
      </c:catAx>
      <c:valAx>
        <c:axId val="1253011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Connect Time </a:t>
                </a:r>
                <a:r>
                  <a:rPr lang="en-US" baseline="0" dirty="0" smtClean="0"/>
                  <a:t>(milliseconds)</a:t>
                </a:r>
                <a:endParaRPr lang="en-US" dirty="0"/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1252911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NS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xVal>
            <c:numRef>
              <c:f>Sheet1!$A$2:$A$4</c:f>
              <c:numCache>
                <c:formatCode>General</c:formatCode>
                <c:ptCount val="3"/>
                <c:pt idx="0">
                  <c:v>0.5</c:v>
                </c:pt>
                <c:pt idx="1">
                  <c:v>1</c:v>
                </c:pt>
                <c:pt idx="2">
                  <c:v>2</c:v>
                </c:pt>
              </c:numCache>
            </c:numRef>
          </c:xVal>
          <c:yVal>
            <c:numRef>
              <c:f>Sheet1!$B$2:$B$4</c:f>
              <c:numCache>
                <c:formatCode>General</c:formatCode>
                <c:ptCount val="3"/>
                <c:pt idx="0">
                  <c:v>452</c:v>
                </c:pt>
                <c:pt idx="1">
                  <c:v>390</c:v>
                </c:pt>
                <c:pt idx="2">
                  <c:v>250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5228160"/>
        <c:axId val="125230464"/>
      </c:scatterChart>
      <c:valAx>
        <c:axId val="125228160"/>
        <c:scaling>
          <c:orientation val="minMax"/>
          <c:max val="2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Latency between replicas (milliseconds)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25230464"/>
        <c:crosses val="autoZero"/>
        <c:crossBetween val="midCat"/>
      </c:valAx>
      <c:valAx>
        <c:axId val="125230464"/>
        <c:scaling>
          <c:orientation val="minMax"/>
          <c:max val="9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Client</a:t>
                </a:r>
                <a:r>
                  <a:rPr lang="en-US" baseline="0" dirty="0" smtClean="0"/>
                  <a:t> Ops per Second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25228160"/>
        <c:crosses val="autoZero"/>
        <c:crossBetween val="midCat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NS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xVal>
            <c:numRef>
              <c:f>Sheet1!$A$2:$A$4</c:f>
              <c:numCache>
                <c:formatCode>General</c:formatCode>
                <c:ptCount val="3"/>
                <c:pt idx="0">
                  <c:v>0.5</c:v>
                </c:pt>
                <c:pt idx="1">
                  <c:v>1</c:v>
                </c:pt>
                <c:pt idx="2">
                  <c:v>2</c:v>
                </c:pt>
              </c:numCache>
            </c:numRef>
          </c:xVal>
          <c:yVal>
            <c:numRef>
              <c:f>Sheet1!$B$2:$B$4</c:f>
              <c:numCache>
                <c:formatCode>General</c:formatCode>
                <c:ptCount val="3"/>
                <c:pt idx="0">
                  <c:v>452</c:v>
                </c:pt>
                <c:pt idx="1">
                  <c:v>390</c:v>
                </c:pt>
                <c:pt idx="2">
                  <c:v>250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Spec</c:v>
                </c:pt>
              </c:strCache>
            </c:strRef>
          </c:tx>
          <c:xVal>
            <c:numRef>
              <c:f>Sheet1!$A$2:$A$4</c:f>
              <c:numCache>
                <c:formatCode>General</c:formatCode>
                <c:ptCount val="3"/>
                <c:pt idx="0">
                  <c:v>0.5</c:v>
                </c:pt>
                <c:pt idx="1">
                  <c:v>1</c:v>
                </c:pt>
                <c:pt idx="2">
                  <c:v>2</c:v>
                </c:pt>
              </c:numCache>
            </c:numRef>
          </c:xVal>
          <c:yVal>
            <c:numRef>
              <c:f>Sheet1!$C$2:$C$4</c:f>
              <c:numCache>
                <c:formatCode>General</c:formatCode>
                <c:ptCount val="3"/>
                <c:pt idx="0">
                  <c:v>760</c:v>
                </c:pt>
                <c:pt idx="1">
                  <c:v>740</c:v>
                </c:pt>
                <c:pt idx="2">
                  <c:v>467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6388864"/>
        <c:axId val="106391040"/>
      </c:scatterChart>
      <c:valAx>
        <c:axId val="106388864"/>
        <c:scaling>
          <c:orientation val="minMax"/>
          <c:max val="2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Latency between replicas (milliseconds)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6391040"/>
        <c:crosses val="autoZero"/>
        <c:crossBetween val="midCat"/>
      </c:valAx>
      <c:valAx>
        <c:axId val="106391040"/>
        <c:scaling>
          <c:orientation val="minMax"/>
          <c:max val="9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Client</a:t>
                </a:r>
                <a:r>
                  <a:rPr lang="en-US" baseline="0" dirty="0" smtClean="0"/>
                  <a:t> Ops per Second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6388864"/>
        <c:crosses val="autoZero"/>
        <c:crossBetween val="midCat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NS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xVal>
            <c:numRef>
              <c:f>Sheet1!$A$2:$A$4</c:f>
              <c:numCache>
                <c:formatCode>General</c:formatCode>
                <c:ptCount val="3"/>
                <c:pt idx="0">
                  <c:v>0.5</c:v>
                </c:pt>
                <c:pt idx="1">
                  <c:v>1</c:v>
                </c:pt>
                <c:pt idx="2">
                  <c:v>2</c:v>
                </c:pt>
              </c:numCache>
            </c:numRef>
          </c:xVal>
          <c:yVal>
            <c:numRef>
              <c:f>Sheet1!$B$2:$B$4</c:f>
              <c:numCache>
                <c:formatCode>General</c:formatCode>
                <c:ptCount val="3"/>
                <c:pt idx="0">
                  <c:v>452</c:v>
                </c:pt>
                <c:pt idx="1">
                  <c:v>390</c:v>
                </c:pt>
                <c:pt idx="2">
                  <c:v>250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Spec</c:v>
                </c:pt>
              </c:strCache>
            </c:strRef>
          </c:tx>
          <c:xVal>
            <c:numRef>
              <c:f>Sheet1!$A$2:$A$4</c:f>
              <c:numCache>
                <c:formatCode>General</c:formatCode>
                <c:ptCount val="3"/>
                <c:pt idx="0">
                  <c:v>0.5</c:v>
                </c:pt>
                <c:pt idx="1">
                  <c:v>1</c:v>
                </c:pt>
                <c:pt idx="2">
                  <c:v>2</c:v>
                </c:pt>
              </c:numCache>
            </c:numRef>
          </c:xVal>
          <c:yVal>
            <c:numRef>
              <c:f>Sheet1!$C$2:$C$4</c:f>
              <c:numCache>
                <c:formatCode>General</c:formatCode>
                <c:ptCount val="3"/>
                <c:pt idx="0">
                  <c:v>760</c:v>
                </c:pt>
                <c:pt idx="1">
                  <c:v>740</c:v>
                </c:pt>
                <c:pt idx="2">
                  <c:v>467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6952576"/>
        <c:axId val="106958848"/>
      </c:scatterChart>
      <c:valAx>
        <c:axId val="106952576"/>
        <c:scaling>
          <c:orientation val="minMax"/>
          <c:max val="2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Latency between replicas (milliseconds)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6958848"/>
        <c:crosses val="autoZero"/>
        <c:crossBetween val="midCat"/>
      </c:valAx>
      <c:valAx>
        <c:axId val="106958848"/>
        <c:scaling>
          <c:orientation val="minMax"/>
          <c:max val="9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Client</a:t>
                </a:r>
                <a:r>
                  <a:rPr lang="en-US" baseline="0" dirty="0" smtClean="0"/>
                  <a:t> Ops per Second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6952576"/>
        <c:crosses val="autoZero"/>
        <c:crossBetween val="midCat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Fullcustom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marker>
            <c:spPr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2"/>
                </a:solidFill>
              </a:ln>
            </c:spPr>
          </c:marker>
          <c:xVal>
            <c:numRef>
              <c:f>Sheet1!$A$2:$A$4</c:f>
              <c:numCache>
                <c:formatCode>General</c:formatCode>
                <c:ptCount val="3"/>
                <c:pt idx="0">
                  <c:v>0.5</c:v>
                </c:pt>
                <c:pt idx="1">
                  <c:v>1</c:v>
                </c:pt>
                <c:pt idx="2">
                  <c:v>2</c:v>
                </c:pt>
              </c:numCache>
            </c:numRef>
          </c:xVal>
          <c:yVal>
            <c:numRef>
              <c:f>Sheet1!$D$2:$D$4</c:f>
              <c:numCache>
                <c:formatCode>General</c:formatCode>
                <c:ptCount val="3"/>
                <c:pt idx="0">
                  <c:v>779</c:v>
                </c:pt>
                <c:pt idx="1">
                  <c:v>758</c:v>
                </c:pt>
                <c:pt idx="2">
                  <c:v>505</c:v>
                </c:pt>
              </c:numCache>
            </c:numRef>
          </c:yVal>
          <c:smooth val="0"/>
        </c:ser>
        <c:ser>
          <c:idx val="0"/>
          <c:order val="0"/>
          <c:tx>
            <c:strRef>
              <c:f>Sheet1!$B$1</c:f>
              <c:strCache>
                <c:ptCount val="1"/>
                <c:pt idx="0">
                  <c:v>NS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xVal>
            <c:numRef>
              <c:f>Sheet1!$A$2:$A$4</c:f>
              <c:numCache>
                <c:formatCode>General</c:formatCode>
                <c:ptCount val="3"/>
                <c:pt idx="0">
                  <c:v>0.5</c:v>
                </c:pt>
                <c:pt idx="1">
                  <c:v>1</c:v>
                </c:pt>
                <c:pt idx="2">
                  <c:v>2</c:v>
                </c:pt>
              </c:numCache>
            </c:numRef>
          </c:xVal>
          <c:yVal>
            <c:numRef>
              <c:f>Sheet1!$B$2:$B$4</c:f>
              <c:numCache>
                <c:formatCode>General</c:formatCode>
                <c:ptCount val="3"/>
                <c:pt idx="0">
                  <c:v>452</c:v>
                </c:pt>
                <c:pt idx="1">
                  <c:v>390</c:v>
                </c:pt>
                <c:pt idx="2">
                  <c:v>250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Spec</c:v>
                </c:pt>
              </c:strCache>
            </c:strRef>
          </c:tx>
          <c:xVal>
            <c:numRef>
              <c:f>Sheet1!$A$2:$A$4</c:f>
              <c:numCache>
                <c:formatCode>General</c:formatCode>
                <c:ptCount val="3"/>
                <c:pt idx="0">
                  <c:v>0.5</c:v>
                </c:pt>
                <c:pt idx="1">
                  <c:v>1</c:v>
                </c:pt>
                <c:pt idx="2">
                  <c:v>2</c:v>
                </c:pt>
              </c:numCache>
            </c:numRef>
          </c:xVal>
          <c:yVal>
            <c:numRef>
              <c:f>Sheet1!$C$2:$C$4</c:f>
              <c:numCache>
                <c:formatCode>General</c:formatCode>
                <c:ptCount val="3"/>
                <c:pt idx="0">
                  <c:v>760</c:v>
                </c:pt>
                <c:pt idx="1">
                  <c:v>740</c:v>
                </c:pt>
                <c:pt idx="2">
                  <c:v>467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7007360"/>
        <c:axId val="107017728"/>
      </c:scatterChart>
      <c:valAx>
        <c:axId val="107007360"/>
        <c:scaling>
          <c:orientation val="minMax"/>
          <c:max val="2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Latency between replicas (milliseconds)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7017728"/>
        <c:crosses val="autoZero"/>
        <c:crossBetween val="midCat"/>
      </c:valAx>
      <c:valAx>
        <c:axId val="10701772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Client</a:t>
                </a:r>
                <a:r>
                  <a:rPr lang="en-US" baseline="0" dirty="0" smtClean="0"/>
                  <a:t> Ops per Second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7007360"/>
        <c:crosses val="autoZero"/>
        <c:crossBetween val="midCat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C2345-23D9-42B6-AEDE-56BE1B825203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EC556-957D-499B-AE23-BE7301E4FF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27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EC556-957D-499B-AE23-BE7301E4FFB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 algn="l">
              <a:buAutoNum type="arabicPeriod"/>
            </a:pPr>
            <a:r>
              <a:rPr lang="en-US" dirty="0" smtClean="0"/>
              <a:t>Apps are Diverse</a:t>
            </a:r>
          </a:p>
          <a:p>
            <a:pPr marL="228600" indent="-228600" algn="l">
              <a:buAutoNum type="arabicPeriod"/>
            </a:pPr>
            <a:r>
              <a:rPr lang="en-US" dirty="0" smtClean="0"/>
              <a:t>Cannot</a:t>
            </a:r>
            <a:r>
              <a:rPr lang="en-US" baseline="0" dirty="0" smtClean="0"/>
              <a:t> be written without customization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EC556-957D-499B-AE23-BE7301E4FFB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6216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EC556-957D-499B-AE23-BE7301E4FFB2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097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Side-by-side means parallel 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EC556-957D-499B-AE23-BE7301E4FFB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539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Contributions: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Look at this problem as separating policy from mechanism.</a:t>
            </a:r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EC556-957D-499B-AE23-BE7301E4FFB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21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 smtClean="0"/>
              <a:t>Take you</a:t>
            </a:r>
            <a:r>
              <a:rPr lang="en-US" baseline="0" dirty="0" smtClean="0"/>
              <a:t> through some common designs for adding speculation to applications</a:t>
            </a:r>
          </a:p>
          <a:p>
            <a:pPr marL="171450" indent="-171450">
              <a:buFont typeface="Arial" charset="0"/>
              <a:buChar char="•"/>
            </a:pPr>
            <a:r>
              <a:rPr lang="en-US" dirty="0" smtClean="0"/>
              <a:t>How would you structure a</a:t>
            </a:r>
            <a:r>
              <a:rPr lang="en-US" baseline="0" dirty="0" smtClean="0"/>
              <a:t> spec mechanism as a common service?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EC556-957D-499B-AE23-BE7301E4FFB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390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are the contributions!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EC556-957D-499B-AE23-BE7301E4FFB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803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are the contributions!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EC556-957D-499B-AE23-BE7301E4FFB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803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</a:t>
            </a:r>
            <a:r>
              <a:rPr lang="en-US" baseline="0" dirty="0" smtClean="0"/>
              <a:t> would you structure a speculation mechanism as a common service in the OS?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EC556-957D-499B-AE23-BE7301E4FFB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3900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Predict “</a:t>
            </a:r>
            <a:r>
              <a:rPr lang="en-US" dirty="0" err="1" smtClean="0"/>
              <a:t>slow_function</a:t>
            </a:r>
            <a:r>
              <a:rPr lang="en-US" dirty="0" smtClean="0"/>
              <a:t>” to run “</a:t>
            </a:r>
            <a:r>
              <a:rPr lang="en-US" dirty="0" err="1" smtClean="0"/>
              <a:t>printf</a:t>
            </a:r>
            <a:r>
              <a:rPr lang="en-US" dirty="0" smtClean="0"/>
              <a:t>” speculatively.</a:t>
            </a:r>
          </a:p>
          <a:p>
            <a:endParaRPr lang="en-US" dirty="0" smtClean="0"/>
          </a:p>
          <a:p>
            <a:r>
              <a:rPr lang="en-US" dirty="0" smtClean="0"/>
              <a:t>Took this approach for simplicity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EC556-957D-499B-AE23-BE7301E4FFB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2514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</a:t>
            </a:r>
            <a:r>
              <a:rPr lang="en-US" baseline="0" dirty="0" smtClean="0"/>
              <a:t> would you structure a speculation mechanism as a common service in the OS?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EC556-957D-499B-AE23-BE7301E4FFB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390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93CEC-CBE5-4937-9F8B-F0F8CA0C909D}" type="datetime1">
              <a:rPr lang="en-US" smtClean="0"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EuroSys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D7124-2460-41FE-94ED-CA48FFA57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4071-7DD6-4DED-8D4B-8EB30EAF04DC}" type="datetime1">
              <a:rPr lang="en-US" smtClean="0"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EuroSys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D7124-2460-41FE-94ED-CA48FFA57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45C5D-DF49-4CEB-AB67-8922AAEDB9EC}" type="datetime1">
              <a:rPr lang="en-US" smtClean="0"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EuroSys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D7124-2460-41FE-94ED-CA48FFA57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itchFamily="2" charset="2"/>
              <a:buChar char="§"/>
              <a:defRPr/>
            </a:lvl1pPr>
            <a:lvl2pPr marL="742950" indent="-285750">
              <a:buFont typeface="Courier New" pitchFamily="49" charset="0"/>
              <a:buChar char="o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54795-E91F-40CA-A557-06C2C071EA8A}" type="datetime1">
              <a:rPr lang="en-US" smtClean="0"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EuroSys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D7124-2460-41FE-94ED-CA48FFA57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79F29-9B80-464E-8FCF-29E93CDF9538}" type="datetime1">
              <a:rPr lang="en-US" smtClean="0"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EuroSys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D7124-2460-41FE-94ED-CA48FFA57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7694-7435-4EC1-8B49-041E4D01D610}" type="datetime1">
              <a:rPr lang="en-US" smtClean="0"/>
              <a:t>4/13/2011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EuroSys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D7124-2460-41FE-94ED-CA48FFA57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D71FD-E4EE-4F3B-B932-36737A582249}" type="datetime1">
              <a:rPr lang="en-US" smtClean="0"/>
              <a:t>4/13/2011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EuroSys 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D7124-2460-41FE-94ED-CA48FFA57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A6C45-A714-4281-B1DD-B5AA54D7A254}" type="datetime1">
              <a:rPr lang="en-US" smtClean="0"/>
              <a:t>4/13/2011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EuroSys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D7124-2460-41FE-94ED-CA48FFA57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5421-C693-4EB6-97C6-8D45A8F1FFA2}" type="datetime1">
              <a:rPr lang="en-US" smtClean="0"/>
              <a:t>4/13/2011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EuroSys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D7124-2460-41FE-94ED-CA48FFA57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E9D5B-40D5-4C97-AD4C-0F3E3109CCC7}" type="datetime1">
              <a:rPr lang="en-US" smtClean="0"/>
              <a:t>4/13/2011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EuroSys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D7124-2460-41FE-94ED-CA48FFA57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4C74-80C4-401D-B112-DA959714FDE9}" type="datetime1">
              <a:rPr lang="en-US" smtClean="0"/>
              <a:t>4/13/2011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EuroSys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D7124-2460-41FE-94ED-CA48FFA57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5BA61-49B5-4C54-B759-D6CBA46392C9}" type="datetime1">
              <a:rPr lang="en-US" smtClean="0"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EuroSys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D7124-2460-41FE-94ED-CA48FFA57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Operating System Support for Application-Specific Speculation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Benjamin Wester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Peter Chen and Jason </a:t>
            </a:r>
            <a:r>
              <a:rPr lang="en-US" sz="2800" dirty="0" err="1" smtClean="0">
                <a:solidFill>
                  <a:schemeClr val="tx1"/>
                </a:solidFill>
              </a:rPr>
              <a:t>Flinn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University of Michigan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13765" y="2399484"/>
            <a:ext cx="4191000" cy="28916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OS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4: Expose Safety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Calibri" pitchFamily="34" charset="0"/>
              <a:buChar char="+"/>
            </a:pPr>
            <a:r>
              <a:rPr lang="en-US" sz="2400" dirty="0" smtClean="0"/>
              <a:t>Predict arbitrary app operations</a:t>
            </a:r>
          </a:p>
          <a:p>
            <a:pPr>
              <a:buFont typeface="Calibri" pitchFamily="34" charset="0"/>
              <a:buChar char="+"/>
            </a:pPr>
            <a:r>
              <a:rPr lang="en-US" sz="2400" dirty="0" smtClean="0"/>
              <a:t>Reuse OS mechanism</a:t>
            </a:r>
            <a:br>
              <a:rPr lang="en-US" sz="2400" dirty="0" smtClean="0"/>
            </a:br>
            <a:r>
              <a:rPr lang="en-US" sz="2400" dirty="0" smtClean="0"/>
              <a:t>(with app assistance)</a:t>
            </a:r>
          </a:p>
          <a:p>
            <a:pPr>
              <a:buFont typeface="Calibri" pitchFamily="34" charset="0"/>
              <a:buChar char="+"/>
            </a:pPr>
            <a:r>
              <a:rPr lang="en-US" sz="2400" dirty="0"/>
              <a:t>Wide </a:t>
            </a:r>
            <a:r>
              <a:rPr lang="en-US" sz="2400" dirty="0" smtClean="0"/>
              <a:t>scope for </a:t>
            </a:r>
            <a:r>
              <a:rPr lang="en-US" sz="2400" dirty="0"/>
              <a:t>taint </a:t>
            </a:r>
            <a:r>
              <a:rPr lang="en-US" sz="2400" dirty="0" smtClean="0"/>
              <a:t>propagation</a:t>
            </a:r>
          </a:p>
          <a:p>
            <a:pPr>
              <a:buFont typeface="Calibri" pitchFamily="34" charset="0"/>
              <a:buChar char="+"/>
            </a:pPr>
            <a:endParaRPr lang="en-US" sz="2400" dirty="0" smtClean="0"/>
          </a:p>
          <a:p>
            <a:pPr>
              <a:buFont typeface="Calibri" pitchFamily="34" charset="0"/>
              <a:buChar char="+"/>
            </a:pPr>
            <a:r>
              <a:rPr lang="en-US" sz="2400" dirty="0" smtClean="0"/>
              <a:t>More semantic info</a:t>
            </a:r>
          </a:p>
          <a:p>
            <a:pPr lvl="1">
              <a:buFont typeface="Calibri" pitchFamily="34" charset="0"/>
              <a:buChar char="+"/>
            </a:pPr>
            <a:r>
              <a:rPr lang="en-US" sz="2000" dirty="0" smtClean="0"/>
              <a:t>Allow </a:t>
            </a:r>
            <a:r>
              <a:rPr lang="en-US" sz="2000" b="1" dirty="0" smtClean="0">
                <a:solidFill>
                  <a:schemeClr val="accent1"/>
                </a:solidFill>
              </a:rPr>
              <a:t>safe</a:t>
            </a:r>
            <a:r>
              <a:rPr lang="en-US" sz="2000" dirty="0" smtClean="0">
                <a:solidFill>
                  <a:schemeClr val="accent1"/>
                </a:solidFill>
              </a:rPr>
              <a:t> </a:t>
            </a:r>
            <a:r>
              <a:rPr lang="en-US" sz="2000" dirty="0" smtClean="0"/>
              <a:t>output</a:t>
            </a:r>
          </a:p>
          <a:p>
            <a:pPr lvl="1">
              <a:buFont typeface="Calibri" pitchFamily="34" charset="0"/>
              <a:buChar char="+"/>
            </a:pPr>
            <a:r>
              <a:rPr lang="en-US" sz="2000" dirty="0" smtClean="0"/>
              <a:t>Commit on </a:t>
            </a:r>
            <a:r>
              <a:rPr lang="en-US" sz="2000" b="1" dirty="0" smtClean="0">
                <a:solidFill>
                  <a:schemeClr val="accent1"/>
                </a:solidFill>
              </a:rPr>
              <a:t>equivalent</a:t>
            </a:r>
            <a:r>
              <a:rPr lang="en-US" sz="2000" dirty="0" smtClean="0">
                <a:solidFill>
                  <a:schemeClr val="accent1"/>
                </a:solidFill>
              </a:rPr>
              <a:t> </a:t>
            </a:r>
            <a:r>
              <a:rPr lang="en-US" sz="2000" dirty="0" smtClean="0"/>
              <a:t>results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EuroSys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D7124-2460-41FE-94ED-CA48FFA57F3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66165" y="2628084"/>
            <a:ext cx="3886200" cy="1727711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6"/>
          <p:cNvGrpSpPr>
            <a:grpSpLocks/>
          </p:cNvGrpSpPr>
          <p:nvPr/>
        </p:nvGrpSpPr>
        <p:grpSpPr bwMode="auto">
          <a:xfrm>
            <a:off x="3169678" y="4153139"/>
            <a:ext cx="1335087" cy="1137960"/>
            <a:chOff x="1632" y="1248"/>
            <a:chExt cx="2682" cy="2286"/>
          </a:xfrm>
        </p:grpSpPr>
        <p:sp>
          <p:nvSpPr>
            <p:cNvPr id="19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1270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/>
            </a:p>
          </p:txBody>
        </p:sp>
        <p:sp>
          <p:nvSpPr>
            <p:cNvPr id="20" name="AutoShape 8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1270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/>
            </a:p>
          </p:txBody>
        </p:sp>
        <p:sp>
          <p:nvSpPr>
            <p:cNvPr id="21" name="AutoShape 9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1270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85902" y="3276601"/>
            <a:ext cx="2004898" cy="925978"/>
            <a:chOff x="585902" y="3276601"/>
            <a:chExt cx="2004898" cy="925978"/>
          </a:xfrm>
        </p:grpSpPr>
        <p:sp>
          <p:nvSpPr>
            <p:cNvPr id="26" name="Rectangle 25"/>
            <p:cNvSpPr/>
            <p:nvPr/>
          </p:nvSpPr>
          <p:spPr>
            <a:xfrm>
              <a:off x="585902" y="3276601"/>
              <a:ext cx="738916" cy="92597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App 2</a:t>
              </a:r>
              <a:endParaRPr lang="en-US" dirty="0"/>
            </a:p>
          </p:txBody>
        </p:sp>
        <p:cxnSp>
          <p:nvCxnSpPr>
            <p:cNvPr id="30" name="Straight Arrow Connector 29"/>
            <p:cNvCxnSpPr>
              <a:stCxn id="22" idx="1"/>
              <a:endCxn id="26" idx="3"/>
            </p:cNvCxnSpPr>
            <p:nvPr/>
          </p:nvCxnSpPr>
          <p:spPr>
            <a:xfrm flipH="1">
              <a:off x="1324818" y="3739590"/>
              <a:ext cx="126598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Elbow Connector 23"/>
          <p:cNvCxnSpPr/>
          <p:nvPr/>
        </p:nvCxnSpPr>
        <p:spPr>
          <a:xfrm>
            <a:off x="2711906" y="4153139"/>
            <a:ext cx="625407" cy="526918"/>
          </a:xfrm>
          <a:prstGeom prst="bentConnector3">
            <a:avLst>
              <a:gd name="adj1" fmla="val -1603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3337311" y="2816859"/>
            <a:ext cx="1" cy="122174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035099" y="2796957"/>
            <a:ext cx="60442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2590800" y="3276601"/>
            <a:ext cx="1493023" cy="92597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72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48148E-6 L 0.00174 -0.09977 " pathEditMode="relative" rAng="0" ptsTypes="AA">
                                      <p:cBhvr>
                                        <p:cTn id="9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Customizable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Creation</a:t>
            </a:r>
          </a:p>
          <a:p>
            <a:pPr lvl="1"/>
            <a:r>
              <a:rPr lang="en-US" dirty="0" smtClean="0"/>
              <a:t>What tasks are predictable</a:t>
            </a:r>
          </a:p>
          <a:p>
            <a:pPr lvl="1"/>
            <a:r>
              <a:rPr lang="en-US" dirty="0" smtClean="0"/>
              <a:t>How to predict them</a:t>
            </a:r>
          </a:p>
          <a:p>
            <a:r>
              <a:rPr lang="en-US" dirty="0" smtClean="0"/>
              <a:t>Output</a:t>
            </a:r>
          </a:p>
          <a:p>
            <a:pPr lvl="1"/>
            <a:r>
              <a:rPr lang="en-US" dirty="0" smtClean="0"/>
              <a:t>What output is safe to allow</a:t>
            </a:r>
          </a:p>
          <a:p>
            <a:r>
              <a:rPr lang="en-US" dirty="0" smtClean="0"/>
              <a:t>Commit</a:t>
            </a:r>
          </a:p>
          <a:p>
            <a:pPr lvl="1"/>
            <a:r>
              <a:rPr lang="en-US" dirty="0" smtClean="0"/>
              <a:t>Which results are acceptable to commit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EuroSys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D7124-2460-41FE-94ED-CA48FFA57F3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96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Designing Speculation as an OS Service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Implementation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Conclusion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EuroSys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D7124-2460-41FE-94ED-CA48FFA57F3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00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8047038" algn="r"/>
              </a:tabLst>
            </a:pPr>
            <a:r>
              <a:rPr lang="en-US" dirty="0" smtClean="0"/>
              <a:t>Mechanism built in OS</a:t>
            </a:r>
          </a:p>
          <a:p>
            <a:pPr lvl="1">
              <a:tabLst>
                <a:tab pos="8047038" algn="r"/>
              </a:tabLst>
            </a:pPr>
            <a:r>
              <a:rPr lang="en-US" dirty="0" smtClean="0"/>
              <a:t>Based on Speculator kernel</a:t>
            </a:r>
            <a:endParaRPr lang="en-US" sz="2400" dirty="0" smtClean="0"/>
          </a:p>
          <a:p>
            <a:pPr lvl="1">
              <a:tabLst>
                <a:tab pos="8047038" algn="r"/>
              </a:tabLst>
            </a:pPr>
            <a:r>
              <a:rPr lang="en-US" dirty="0" smtClean="0"/>
              <a:t>Checkpoints &amp; logs processes, files, IPC, etc.</a:t>
            </a:r>
          </a:p>
          <a:p>
            <a:pPr>
              <a:tabLst>
                <a:tab pos="8047038" algn="r"/>
              </a:tabLst>
            </a:pPr>
            <a:endParaRPr lang="en-US" dirty="0"/>
          </a:p>
          <a:p>
            <a:pPr>
              <a:tabLst>
                <a:tab pos="8047038" algn="r"/>
              </a:tabLst>
            </a:pPr>
            <a:r>
              <a:rPr lang="en-US" smtClean="0"/>
              <a:t>Policies </a:t>
            </a:r>
            <a:r>
              <a:rPr lang="en-US" dirty="0" smtClean="0"/>
              <a:t>expressed using system call API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EuroSys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D7124-2460-41FE-94ED-CA48FFA57F3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79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/>
          <p:cNvGrpSpPr/>
          <p:nvPr/>
        </p:nvGrpSpPr>
        <p:grpSpPr>
          <a:xfrm>
            <a:off x="761995" y="2790467"/>
            <a:ext cx="3657602" cy="2466976"/>
            <a:chOff x="-228602" y="3400424"/>
            <a:chExt cx="3657602" cy="2466976"/>
          </a:xfrm>
        </p:grpSpPr>
        <p:sp>
          <p:nvSpPr>
            <p:cNvPr id="32" name="Rounded Rectangle 31"/>
            <p:cNvSpPr/>
            <p:nvPr/>
          </p:nvSpPr>
          <p:spPr>
            <a:xfrm>
              <a:off x="1600200" y="3400424"/>
              <a:ext cx="1828800" cy="2466976"/>
            </a:xfrm>
            <a:prstGeom prst="roundRect">
              <a:avLst/>
            </a:prstGeom>
            <a:noFill/>
            <a:ln w="28575">
              <a:solidFill>
                <a:schemeClr val="accent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-228602" y="3962033"/>
              <a:ext cx="16118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accent2"/>
                  </a:solidFill>
                </a:rPr>
                <a:t>Speculative</a:t>
              </a:r>
              <a:endParaRPr lang="en-US" sz="2000" dirty="0" smtClean="0">
                <a:solidFill>
                  <a:schemeClr val="accent2"/>
                </a:solidFill>
              </a:endParaRPr>
            </a:p>
            <a:p>
              <a:pPr algn="ctr"/>
              <a:r>
                <a:rPr lang="en-US" sz="2400" dirty="0" smtClean="0">
                  <a:solidFill>
                    <a:schemeClr val="accent2"/>
                  </a:solidFill>
                </a:rPr>
                <a:t>Process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4876792" y="2793861"/>
            <a:ext cx="3103055" cy="2466975"/>
            <a:chOff x="3886200" y="3400425"/>
            <a:chExt cx="3103055" cy="2466975"/>
          </a:xfrm>
        </p:grpSpPr>
        <p:sp>
          <p:nvSpPr>
            <p:cNvPr id="34" name="Rounded Rectangle 33"/>
            <p:cNvSpPr/>
            <p:nvPr/>
          </p:nvSpPr>
          <p:spPr>
            <a:xfrm>
              <a:off x="3886200" y="3400425"/>
              <a:ext cx="1752600" cy="2466975"/>
            </a:xfrm>
            <a:prstGeom prst="round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857342" y="3958640"/>
              <a:ext cx="113191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accent3">
                      <a:lumMod val="50000"/>
                    </a:schemeClr>
                  </a:solidFill>
                </a:rPr>
                <a:t>Control</a:t>
              </a:r>
            </a:p>
            <a:p>
              <a:pPr algn="ctr"/>
              <a:r>
                <a:rPr lang="en-US" sz="2400" dirty="0" smtClean="0">
                  <a:solidFill>
                    <a:schemeClr val="accent3">
                      <a:lumMod val="50000"/>
                    </a:schemeClr>
                  </a:solidFill>
                </a:rPr>
                <a:t>Process</a:t>
              </a:r>
              <a:endParaRPr lang="en-US" sz="24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</a:t>
            </a:r>
            <a:r>
              <a:rPr lang="en-US" dirty="0" err="1" smtClean="0"/>
              <a:t>pec_fork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EuroSys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D7124-2460-41FE-94ED-CA48FFA57F34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6200" y="1519191"/>
            <a:ext cx="458788" cy="5034009"/>
            <a:chOff x="76200" y="1519191"/>
            <a:chExt cx="458788" cy="5034009"/>
          </a:xfrm>
        </p:grpSpPr>
        <p:cxnSp>
          <p:nvCxnSpPr>
            <p:cNvPr id="8" name="Straight Arrow Connector 7"/>
            <p:cNvCxnSpPr/>
            <p:nvPr/>
          </p:nvCxnSpPr>
          <p:spPr>
            <a:xfrm rot="5400000">
              <a:off x="-1980406" y="4037806"/>
              <a:ext cx="5029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 rot="16200000">
              <a:off x="-75925" y="1671316"/>
              <a:ext cx="6735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TIME</a:t>
              </a:r>
              <a:endParaRPr lang="en-US" b="1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4038592" y="1519191"/>
            <a:ext cx="1143000" cy="4602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4038592" y="2211318"/>
            <a:ext cx="1143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cs typeface="Consolas" pitchFamily="49" charset="0"/>
              </a:rPr>
              <a:t>spec_fork</a:t>
            </a:r>
            <a:endParaRPr lang="en-US" dirty="0">
              <a:cs typeface="Consolas" pitchFamily="49" charset="0"/>
            </a:endParaRPr>
          </a:p>
        </p:txBody>
      </p:sp>
      <p:cxnSp>
        <p:nvCxnSpPr>
          <p:cNvPr id="14" name="Straight Arrow Connector 13"/>
          <p:cNvCxnSpPr>
            <a:stCxn id="11" idx="2"/>
            <a:endCxn id="12" idx="0"/>
          </p:cNvCxnSpPr>
          <p:nvPr/>
        </p:nvCxnSpPr>
        <p:spPr>
          <a:xfrm>
            <a:off x="4610092" y="1979427"/>
            <a:ext cx="0" cy="23189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9" name="Group 48"/>
          <p:cNvGrpSpPr/>
          <p:nvPr/>
        </p:nvGrpSpPr>
        <p:grpSpPr>
          <a:xfrm>
            <a:off x="3467094" y="2439917"/>
            <a:ext cx="2285998" cy="458719"/>
            <a:chOff x="4381494" y="3046481"/>
            <a:chExt cx="2285998" cy="458719"/>
          </a:xfrm>
        </p:grpSpPr>
        <p:cxnSp>
          <p:nvCxnSpPr>
            <p:cNvPr id="21" name="Elbow Connector 20"/>
            <p:cNvCxnSpPr>
              <a:stCxn id="12" idx="1"/>
              <a:endCxn id="25" idx="0"/>
            </p:cNvCxnSpPr>
            <p:nvPr/>
          </p:nvCxnSpPr>
          <p:spPr>
            <a:xfrm rot="10800000" flipV="1">
              <a:off x="4381494" y="3046481"/>
              <a:ext cx="571498" cy="455325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2" idx="3"/>
              <a:endCxn id="18" idx="0"/>
            </p:cNvCxnSpPr>
            <p:nvPr/>
          </p:nvCxnSpPr>
          <p:spPr>
            <a:xfrm>
              <a:off x="6095992" y="3046482"/>
              <a:ext cx="571500" cy="458718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Rectangle 24"/>
          <p:cNvSpPr/>
          <p:nvPr/>
        </p:nvSpPr>
        <p:spPr>
          <a:xfrm>
            <a:off x="2895595" y="2895243"/>
            <a:ext cx="114299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predict A</a:t>
            </a:r>
            <a:endParaRPr lang="en-US" dirty="0"/>
          </a:p>
        </p:txBody>
      </p:sp>
      <p:grpSp>
        <p:nvGrpSpPr>
          <p:cNvPr id="64" name="Group 63"/>
          <p:cNvGrpSpPr/>
          <p:nvPr/>
        </p:nvGrpSpPr>
        <p:grpSpPr>
          <a:xfrm>
            <a:off x="2895593" y="3200043"/>
            <a:ext cx="1143000" cy="1905000"/>
            <a:chOff x="1943099" y="3203436"/>
            <a:chExt cx="1143000" cy="1905000"/>
          </a:xfrm>
        </p:grpSpPr>
        <p:sp>
          <p:nvSpPr>
            <p:cNvPr id="19" name="Rectangle 18"/>
            <p:cNvSpPr/>
            <p:nvPr/>
          </p:nvSpPr>
          <p:spPr>
            <a:xfrm>
              <a:off x="1943099" y="3416796"/>
              <a:ext cx="1143000" cy="16916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B</a:t>
              </a:r>
            </a:p>
          </p:txBody>
        </p:sp>
        <p:cxnSp>
          <p:nvCxnSpPr>
            <p:cNvPr id="29" name="Straight Arrow Connector 28"/>
            <p:cNvCxnSpPr>
              <a:stCxn id="25" idx="2"/>
              <a:endCxn id="19" idx="0"/>
            </p:cNvCxnSpPr>
            <p:nvPr/>
          </p:nvCxnSpPr>
          <p:spPr>
            <a:xfrm flipH="1">
              <a:off x="2514599" y="3203436"/>
              <a:ext cx="1" cy="21336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9" name="Rectangle 38"/>
          <p:cNvSpPr/>
          <p:nvPr/>
        </p:nvSpPr>
        <p:spPr>
          <a:xfrm>
            <a:off x="5181592" y="4684752"/>
            <a:ext cx="1143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commit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181592" y="2898636"/>
            <a:ext cx="1143000" cy="1584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</a:p>
        </p:txBody>
      </p:sp>
      <p:cxnSp>
        <p:nvCxnSpPr>
          <p:cNvPr id="41" name="Straight Arrow Connector 40"/>
          <p:cNvCxnSpPr>
            <a:stCxn id="18" idx="2"/>
            <a:endCxn id="39" idx="0"/>
          </p:cNvCxnSpPr>
          <p:nvPr/>
        </p:nvCxnSpPr>
        <p:spPr>
          <a:xfrm>
            <a:off x="5753092" y="4483596"/>
            <a:ext cx="0" cy="2011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5181592" y="4684752"/>
            <a:ext cx="1143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abort</a:t>
            </a:r>
            <a:endParaRPr lang="en-US" dirty="0"/>
          </a:p>
        </p:txBody>
      </p:sp>
      <p:sp>
        <p:nvSpPr>
          <p:cNvPr id="48" name="Multiply 47"/>
          <p:cNvSpPr/>
          <p:nvPr/>
        </p:nvSpPr>
        <p:spPr>
          <a:xfrm>
            <a:off x="1861065" y="1918965"/>
            <a:ext cx="3200400" cy="3697218"/>
          </a:xfrm>
          <a:prstGeom prst="mathMultiply">
            <a:avLst>
              <a:gd name="adj1" fmla="val 1244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>
            <a:off x="3962400" y="5141952"/>
            <a:ext cx="1790692" cy="805041"/>
            <a:chOff x="4191002" y="5141952"/>
            <a:chExt cx="1790692" cy="805041"/>
          </a:xfrm>
        </p:grpSpPr>
        <p:sp>
          <p:nvSpPr>
            <p:cNvPr id="57" name="Rectangle 56"/>
            <p:cNvSpPr/>
            <p:nvPr/>
          </p:nvSpPr>
          <p:spPr>
            <a:xfrm>
              <a:off x="4191002" y="5486400"/>
              <a:ext cx="1143000" cy="4605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B</a:t>
              </a:r>
            </a:p>
          </p:txBody>
        </p:sp>
        <p:cxnSp>
          <p:nvCxnSpPr>
            <p:cNvPr id="46" name="Straight Arrow Connector 45"/>
            <p:cNvCxnSpPr>
              <a:stCxn id="47" idx="2"/>
              <a:endCxn id="57" idx="0"/>
            </p:cNvCxnSpPr>
            <p:nvPr/>
          </p:nvCxnSpPr>
          <p:spPr>
            <a:xfrm flipH="1">
              <a:off x="4762502" y="5141952"/>
              <a:ext cx="1219192" cy="34444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>
            <a:off x="3467093" y="5105043"/>
            <a:ext cx="1638307" cy="826806"/>
            <a:chOff x="1447791" y="5120187"/>
            <a:chExt cx="1638307" cy="826806"/>
          </a:xfrm>
        </p:grpSpPr>
        <p:sp>
          <p:nvSpPr>
            <p:cNvPr id="59" name="Rectangle 58"/>
            <p:cNvSpPr/>
            <p:nvPr/>
          </p:nvSpPr>
          <p:spPr>
            <a:xfrm>
              <a:off x="1943098" y="5486400"/>
              <a:ext cx="1143000" cy="4605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C</a:t>
              </a:r>
            </a:p>
          </p:txBody>
        </p:sp>
        <p:cxnSp>
          <p:nvCxnSpPr>
            <p:cNvPr id="45" name="Straight Arrow Connector 44"/>
            <p:cNvCxnSpPr>
              <a:stCxn id="19" idx="2"/>
              <a:endCxn id="59" idx="0"/>
            </p:cNvCxnSpPr>
            <p:nvPr/>
          </p:nvCxnSpPr>
          <p:spPr>
            <a:xfrm>
              <a:off x="1447791" y="5120187"/>
              <a:ext cx="1066807" cy="36621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7292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39" grpId="0" animBg="1"/>
      <p:bldP spid="39" grpId="1" animBg="1"/>
      <p:bldP spid="18" grpId="0" animBg="1"/>
      <p:bldP spid="47" grpId="0" animBg="1"/>
      <p:bldP spid="4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API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main() {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x;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prediction = </a:t>
            </a:r>
            <a:r>
              <a:rPr lang="en-US" sz="18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get_prediction</a:t>
            </a:r>
            <a:r>
              <a:rPr lang="en-US" sz="1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if (</a:t>
            </a:r>
            <a:r>
              <a:rPr lang="en-US" sz="18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spec_fork</a:t>
            </a:r>
            <a:r>
              <a:rPr lang="en-US" sz="1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() == SPECULATIVE) {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	x = prediction;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} else {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x =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slow_function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();</a:t>
            </a: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if (</a:t>
            </a:r>
            <a:r>
              <a:rPr lang="en-US" sz="1800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equiv</a:t>
            </a:r>
            <a:r>
              <a:rPr lang="en-US" sz="18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(x, prediction))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		commit();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	else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		abort();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set_output_policy</a:t>
            </a:r>
            <a:r>
              <a:rPr lang="en-US" sz="18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stdout</a:t>
            </a:r>
            <a:r>
              <a:rPr lang="en-US" sz="18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, ALLOW);</a:t>
            </a:r>
            <a:endParaRPr lang="en-US" sz="1800" dirty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(“%d”, x);</a:t>
            </a:r>
          </a:p>
          <a:p>
            <a:pPr marL="0" indent="0"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EuroSys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D7124-2460-41FE-94ED-CA48FFA57F3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233739" y="5209384"/>
            <a:ext cx="145283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Output Policy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33739" y="2057400"/>
            <a:ext cx="157915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Creation Policy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197672" y="3633392"/>
            <a:ext cx="152496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Commit 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794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Designing Speculation as an OS Service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Implementation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Evaluation</a:t>
            </a:r>
          </a:p>
          <a:p>
            <a:r>
              <a:rPr lang="en-US" dirty="0" smtClean="0"/>
              <a:t>Conclusion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EuroSys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D7124-2460-41FE-94ED-CA48FFA57F3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3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Can apps effectively use API</a:t>
            </a:r>
            <a:br>
              <a:rPr lang="en-US" dirty="0" smtClean="0"/>
            </a:br>
            <a:r>
              <a:rPr lang="en-US" dirty="0" smtClean="0"/>
              <a:t>to increase parallelism?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Case studies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Predictive application launching in Bash</a:t>
            </a:r>
            <a:endParaRPr lang="en-US" sz="24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SSL certificate checks in Firefox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Replicated service in PBFT-CS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EuroSys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D7124-2460-41FE-94ED-CA48FFA57F3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7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Arrow Connector 10"/>
          <p:cNvCxnSpPr>
            <a:stCxn id="10" idx="2"/>
            <a:endCxn id="22" idx="0"/>
          </p:cNvCxnSpPr>
          <p:nvPr/>
        </p:nvCxnSpPr>
        <p:spPr>
          <a:xfrm>
            <a:off x="3924300" y="1676400"/>
            <a:ext cx="0" cy="2209800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048000" y="3886200"/>
            <a:ext cx="1752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Check command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 1: Predictive Launching in Bash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EuroSys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D7124-2460-41FE-94ED-CA48FFA57F34}" type="slidenum">
              <a:rPr lang="en-US" smtClean="0"/>
              <a:pPr/>
              <a:t>18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6200" y="1519191"/>
            <a:ext cx="458788" cy="5034009"/>
            <a:chOff x="76200" y="1519191"/>
            <a:chExt cx="458788" cy="5034009"/>
          </a:xfrm>
        </p:grpSpPr>
        <p:cxnSp>
          <p:nvCxnSpPr>
            <p:cNvPr id="7" name="Straight Arrow Connector 6"/>
            <p:cNvCxnSpPr/>
            <p:nvPr/>
          </p:nvCxnSpPr>
          <p:spPr>
            <a:xfrm rot="5400000">
              <a:off x="-1980406" y="4037806"/>
              <a:ext cx="5029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 rot="16200000">
              <a:off x="-75925" y="1671316"/>
              <a:ext cx="6735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TIME</a:t>
              </a:r>
              <a:endParaRPr lang="en-US" b="1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3048000" y="1371600"/>
            <a:ext cx="1752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Run program 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5867400" y="1284482"/>
            <a:ext cx="28956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/>
              <a:t>…finished</a:t>
            </a:r>
          </a:p>
          <a:p>
            <a:r>
              <a:rPr lang="en-US" dirty="0" err="1" smtClean="0"/>
              <a:t>bwester</a:t>
            </a:r>
            <a:r>
              <a:rPr lang="en-US" dirty="0" smtClean="0"/>
              <a:t> $ </a:t>
            </a:r>
            <a:r>
              <a:rPr lang="en-US" dirty="0" smtClean="0">
                <a:latin typeface="Arial"/>
                <a:cs typeface="Arial"/>
              </a:rPr>
              <a:t>▌</a:t>
            </a:r>
            <a:endParaRPr lang="en-US" dirty="0"/>
          </a:p>
        </p:txBody>
      </p:sp>
      <p:pic>
        <p:nvPicPr>
          <p:cNvPr id="1027" name="Picture 3" descr="C:\Users\bwester\AppData\Local\Microsoft\Windows\Temporary Internet Files\Content.IE5\OZXKOQR9\MC90033209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964033"/>
            <a:ext cx="1208087" cy="1792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ounded Rectangle 14"/>
          <p:cNvSpPr/>
          <p:nvPr/>
        </p:nvSpPr>
        <p:spPr>
          <a:xfrm>
            <a:off x="5867400" y="3184820"/>
            <a:ext cx="28956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/>
              <a:t>…finished</a:t>
            </a:r>
          </a:p>
          <a:p>
            <a:r>
              <a:rPr lang="en-US" dirty="0" err="1" smtClean="0"/>
              <a:t>bwester</a:t>
            </a:r>
            <a:r>
              <a:rPr lang="en-US" dirty="0" smtClean="0"/>
              <a:t> $ </a:t>
            </a:r>
            <a:r>
              <a:rPr lang="en-US" dirty="0" err="1" smtClean="0"/>
              <a:t>grep</a:t>
            </a:r>
            <a:r>
              <a:rPr lang="en-US" dirty="0" smtClean="0"/>
              <a:t> foo –r .</a:t>
            </a:r>
          </a:p>
          <a:p>
            <a:r>
              <a:rPr lang="en-US" dirty="0">
                <a:latin typeface="Arial"/>
                <a:cs typeface="Arial"/>
              </a:rPr>
              <a:t>▌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048000" y="3886200"/>
            <a:ext cx="1752600" cy="20842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grep</a:t>
            </a:r>
            <a:r>
              <a:rPr lang="en-US" dirty="0" smtClean="0"/>
              <a:t> foo –r .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876300" y="1798487"/>
            <a:ext cx="2082053" cy="2392513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ular Callout 15"/>
          <p:cNvSpPr/>
          <p:nvPr/>
        </p:nvSpPr>
        <p:spPr>
          <a:xfrm>
            <a:off x="5334000" y="1659373"/>
            <a:ext cx="2514600" cy="1066800"/>
          </a:xfrm>
          <a:prstGeom prst="wedgeRectCallout">
            <a:avLst>
              <a:gd name="adj1" fmla="val -70566"/>
              <a:gd name="adj2" fmla="val -5976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Creation Policy</a:t>
            </a:r>
            <a:r>
              <a:rPr lang="en-US" dirty="0" smtClean="0"/>
              <a:t>:</a:t>
            </a:r>
          </a:p>
          <a:p>
            <a:pPr algn="ctr"/>
            <a:r>
              <a:rPr lang="en-US" dirty="0" smtClean="0"/>
              <a:t>Use machine learning</a:t>
            </a:r>
          </a:p>
          <a:p>
            <a:pPr algn="ctr"/>
            <a:r>
              <a:rPr lang="en-US" dirty="0" smtClean="0"/>
              <a:t>to predict user input</a:t>
            </a:r>
            <a:endParaRPr lang="en-US" dirty="0"/>
          </a:p>
        </p:txBody>
      </p:sp>
      <p:sp>
        <p:nvSpPr>
          <p:cNvPr id="23" name="Rectangular Callout 22"/>
          <p:cNvSpPr/>
          <p:nvPr/>
        </p:nvSpPr>
        <p:spPr>
          <a:xfrm>
            <a:off x="6057900" y="4849906"/>
            <a:ext cx="2514600" cy="1066800"/>
          </a:xfrm>
          <a:prstGeom prst="wedgeRectCallout">
            <a:avLst>
              <a:gd name="adj1" fmla="val 7509"/>
              <a:gd name="adj2" fmla="val -14044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Commit Policy</a:t>
            </a:r>
            <a:r>
              <a:rPr lang="en-US" dirty="0" smtClean="0"/>
              <a:t>:</a:t>
            </a:r>
          </a:p>
          <a:p>
            <a:pPr algn="ctr"/>
            <a:r>
              <a:rPr lang="en-US" dirty="0" smtClean="0"/>
              <a:t>Normalize user input before comparison</a:t>
            </a:r>
            <a:endParaRPr lang="en-US" dirty="0"/>
          </a:p>
        </p:txBody>
      </p:sp>
      <p:sp>
        <p:nvSpPr>
          <p:cNvPr id="25" name="Rectangular Callout 24"/>
          <p:cNvSpPr/>
          <p:nvPr/>
        </p:nvSpPr>
        <p:spPr>
          <a:xfrm>
            <a:off x="876300" y="5212976"/>
            <a:ext cx="3048000" cy="1066800"/>
          </a:xfrm>
          <a:prstGeom prst="wedgeRectCallout">
            <a:avLst>
              <a:gd name="adj1" fmla="val -20285"/>
              <a:gd name="adj2" fmla="val -19086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Output Policy</a:t>
            </a:r>
            <a:r>
              <a:rPr lang="en-US" dirty="0" smtClean="0"/>
              <a:t>:</a:t>
            </a:r>
          </a:p>
          <a:p>
            <a:pPr algn="ctr"/>
            <a:r>
              <a:rPr lang="en-US" dirty="0" smtClean="0"/>
              <a:t>Safe X11 Messages: Allow</a:t>
            </a:r>
          </a:p>
        </p:txBody>
      </p:sp>
    </p:spTree>
    <p:extLst>
      <p:ext uri="{BB962C8B-B14F-4D97-AF65-F5344CB8AC3E}">
        <p14:creationId xmlns:p14="http://schemas.microsoft.com/office/powerpoint/2010/main" val="4111448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028E-6 L -0.22084 -0.28307 " pathEditMode="relative" rAng="0" ptsTypes="AA">
                                      <p:cBhvr>
                                        <p:cTn id="26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42" y="-141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5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5" grpId="0" animBg="1"/>
      <p:bldP spid="18" grpId="0" animBg="1"/>
      <p:bldP spid="18" grpId="1" animBg="1"/>
      <p:bldP spid="21" grpId="0" animBg="1"/>
      <p:bldP spid="16" grpId="0" animBg="1"/>
      <p:bldP spid="23" grpId="0" animBg="1"/>
      <p:bldP spid="2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Arrow Connector 28"/>
          <p:cNvCxnSpPr>
            <a:stCxn id="64" idx="2"/>
            <a:endCxn id="65" idx="0"/>
          </p:cNvCxnSpPr>
          <p:nvPr/>
        </p:nvCxnSpPr>
        <p:spPr>
          <a:xfrm>
            <a:off x="8029801" y="1948934"/>
            <a:ext cx="0" cy="2590800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Work Can Be Hidden?</a:t>
            </a:r>
            <a:endParaRPr lang="en-US" dirty="0"/>
          </a:p>
        </p:txBody>
      </p:sp>
      <p:graphicFrame>
        <p:nvGraphicFramePr>
          <p:cNvPr id="42" name="Content Placeholder 4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90960023"/>
              </p:ext>
            </p:extLst>
          </p:nvPr>
        </p:nvGraphicFramePr>
        <p:xfrm>
          <a:off x="2514600" y="1600200"/>
          <a:ext cx="335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EuroSys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D7124-2460-41FE-94ED-CA48FFA57F34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76200" y="1519191"/>
            <a:ext cx="458788" cy="5034009"/>
            <a:chOff x="76200" y="1519191"/>
            <a:chExt cx="458788" cy="5034009"/>
          </a:xfrm>
        </p:grpSpPr>
        <p:cxnSp>
          <p:nvCxnSpPr>
            <p:cNvPr id="7" name="Straight Arrow Connector 6"/>
            <p:cNvCxnSpPr/>
            <p:nvPr/>
          </p:nvCxnSpPr>
          <p:spPr>
            <a:xfrm rot="5400000">
              <a:off x="-1980406" y="4037806"/>
              <a:ext cx="5029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 rot="16200000">
              <a:off x="-75925" y="1671316"/>
              <a:ext cx="6735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TIME</a:t>
              </a:r>
              <a:endParaRPr lang="en-US" b="1" dirty="0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321505" y="1164312"/>
            <a:ext cx="1719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/>
              <a:t>Non-Speculative</a:t>
            </a:r>
            <a:endParaRPr lang="en-US" u="sng" dirty="0"/>
          </a:p>
        </p:txBody>
      </p:sp>
      <p:sp>
        <p:nvSpPr>
          <p:cNvPr id="49" name="TextBox 48"/>
          <p:cNvSpPr txBox="1"/>
          <p:nvPr/>
        </p:nvSpPr>
        <p:spPr>
          <a:xfrm>
            <a:off x="4019352" y="142720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45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6906540" y="1164312"/>
            <a:ext cx="12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/>
              <a:t>Speculative</a:t>
            </a:r>
            <a:endParaRPr lang="en-US" u="sng" dirty="0"/>
          </a:p>
        </p:txBody>
      </p:sp>
      <p:grpSp>
        <p:nvGrpSpPr>
          <p:cNvPr id="54" name="Group 53"/>
          <p:cNvGrpSpPr/>
          <p:nvPr/>
        </p:nvGrpSpPr>
        <p:grpSpPr>
          <a:xfrm>
            <a:off x="6323024" y="1644134"/>
            <a:ext cx="2202077" cy="3689866"/>
            <a:chOff x="2438400" y="1644134"/>
            <a:chExt cx="2202077" cy="3689866"/>
          </a:xfrm>
        </p:grpSpPr>
        <p:grpSp>
          <p:nvGrpSpPr>
            <p:cNvPr id="55" name="Group 54"/>
            <p:cNvGrpSpPr/>
            <p:nvPr/>
          </p:nvGrpSpPr>
          <p:grpSpPr>
            <a:xfrm>
              <a:off x="3649877" y="1644134"/>
              <a:ext cx="990600" cy="3200400"/>
              <a:chOff x="2362200" y="1644134"/>
              <a:chExt cx="990600" cy="3200400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2362200" y="1644134"/>
                <a:ext cx="9906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Prompt </a:t>
                </a:r>
                <a:endParaRPr lang="en-US" dirty="0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2362200" y="4539734"/>
                <a:ext cx="9906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Get </a:t>
                </a:r>
                <a:r>
                  <a:rPr lang="en-US" dirty="0" err="1" smtClean="0"/>
                  <a:t>cmd</a:t>
                </a:r>
                <a:endParaRPr lang="en-US" dirty="0"/>
              </a:p>
            </p:txBody>
          </p:sp>
        </p:grpSp>
        <p:sp>
          <p:nvSpPr>
            <p:cNvPr id="56" name="Rectangle 55"/>
            <p:cNvSpPr/>
            <p:nvPr/>
          </p:nvSpPr>
          <p:spPr>
            <a:xfrm>
              <a:off x="2506877" y="2057400"/>
              <a:ext cx="990600" cy="32766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Spec.</a:t>
              </a:r>
            </a:p>
            <a:p>
              <a:pPr algn="ctr"/>
              <a:r>
                <a:rPr lang="en-US" dirty="0" smtClean="0"/>
                <a:t>Execute</a:t>
              </a:r>
              <a:br>
                <a:rPr lang="en-US" dirty="0" smtClean="0"/>
              </a:br>
              <a:r>
                <a:rPr lang="en-US" dirty="0" err="1" smtClean="0"/>
                <a:t>cmd</a:t>
              </a:r>
              <a:endParaRPr lang="en-US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438400" y="1948934"/>
              <a:ext cx="1135277" cy="2840236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506877" y="4835128"/>
              <a:ext cx="990600" cy="49887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Execute</a:t>
              </a:r>
              <a:endParaRPr lang="en-US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85800" y="1644134"/>
            <a:ext cx="990600" cy="4680466"/>
            <a:chOff x="685800" y="1644134"/>
            <a:chExt cx="990600" cy="4680466"/>
          </a:xfrm>
        </p:grpSpPr>
        <p:cxnSp>
          <p:nvCxnSpPr>
            <p:cNvPr id="25" name="Straight Arrow Connector 24"/>
            <p:cNvCxnSpPr>
              <a:stCxn id="10" idx="2"/>
              <a:endCxn id="12" idx="0"/>
            </p:cNvCxnSpPr>
            <p:nvPr/>
          </p:nvCxnSpPr>
          <p:spPr>
            <a:xfrm>
              <a:off x="1181100" y="1948934"/>
              <a:ext cx="0" cy="2590800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685800" y="1644134"/>
              <a:ext cx="9906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Prompt 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85800" y="4850342"/>
              <a:ext cx="990600" cy="147425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Execute</a:t>
              </a:r>
              <a:br>
                <a:rPr lang="en-US" dirty="0" smtClean="0"/>
              </a:br>
              <a:r>
                <a:rPr lang="en-US" dirty="0" err="1" smtClean="0"/>
                <a:t>cmd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85800" y="4539734"/>
              <a:ext cx="9906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Get </a:t>
              </a:r>
              <a:r>
                <a:rPr lang="en-US" dirty="0" err="1" smtClean="0"/>
                <a:t>cmd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171931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2" grpId="0">
        <p:bldAsOne/>
      </p:bldGraphic>
      <p:bldP spid="49" grpId="0"/>
      <p:bldP spid="5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Arrow Connector 8"/>
          <p:cNvCxnSpPr>
            <a:stCxn id="6" idx="2"/>
            <a:endCxn id="7" idx="0"/>
          </p:cNvCxnSpPr>
          <p:nvPr/>
        </p:nvCxnSpPr>
        <p:spPr>
          <a:xfrm>
            <a:off x="2743200" y="3962400"/>
            <a:ext cx="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Speculative Execution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441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/>
              <a:t>Sequential dependent tasks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Predict results of Task A</a:t>
            </a:r>
            <a:br>
              <a:rPr lang="en-US" sz="2400" dirty="0" smtClean="0"/>
            </a:br>
            <a:r>
              <a:rPr lang="en-US" sz="2400" dirty="0" smtClean="0"/>
              <a:t>to break dependence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Execute Task B in parallel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Isolate all effects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Correct prediction: commit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Wrong prediction:   abort</a:t>
            </a:r>
          </a:p>
        </p:txBody>
      </p:sp>
      <p:sp>
        <p:nvSpPr>
          <p:cNvPr id="6" name="Rectangle 5"/>
          <p:cNvSpPr/>
          <p:nvPr/>
        </p:nvSpPr>
        <p:spPr>
          <a:xfrm>
            <a:off x="2171700" y="1752600"/>
            <a:ext cx="11430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2171700" y="4267200"/>
            <a:ext cx="11430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731520" y="1685925"/>
            <a:ext cx="1280160" cy="23622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171700" y="4267200"/>
            <a:ext cx="1143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</a:t>
            </a:r>
            <a:endParaRPr lang="en-US" sz="2800" dirty="0"/>
          </a:p>
        </p:txBody>
      </p:sp>
      <p:grpSp>
        <p:nvGrpSpPr>
          <p:cNvPr id="25" name="Group 24"/>
          <p:cNvGrpSpPr/>
          <p:nvPr/>
        </p:nvGrpSpPr>
        <p:grpSpPr>
          <a:xfrm>
            <a:off x="76200" y="1519191"/>
            <a:ext cx="458788" cy="5034009"/>
            <a:chOff x="76200" y="1519191"/>
            <a:chExt cx="458788" cy="5034009"/>
          </a:xfrm>
        </p:grpSpPr>
        <p:cxnSp>
          <p:nvCxnSpPr>
            <p:cNvPr id="18" name="Straight Arrow Connector 17"/>
            <p:cNvCxnSpPr/>
            <p:nvPr/>
          </p:nvCxnSpPr>
          <p:spPr>
            <a:xfrm rot="5400000">
              <a:off x="-1980406" y="4037806"/>
              <a:ext cx="5029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 rot="16200000">
              <a:off x="-75925" y="1671316"/>
              <a:ext cx="6735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TIME</a:t>
              </a:r>
              <a:endParaRPr lang="en-US" b="1" dirty="0"/>
            </a:p>
          </p:txBody>
        </p:sp>
      </p:grp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D7124-2460-41FE-94ED-CA48FFA57F3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EuroSys 2011</a:t>
            </a: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00100" y="1752600"/>
            <a:ext cx="1143000" cy="3817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Predict A</a:t>
            </a:r>
            <a:endParaRPr lang="en-US" sz="2000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1371600" y="2134394"/>
            <a:ext cx="0" cy="30400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685800" y="1685926"/>
            <a:ext cx="1371600" cy="2362200"/>
            <a:chOff x="2438400" y="4038600"/>
            <a:chExt cx="533400" cy="152400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438400" y="4038600"/>
              <a:ext cx="533400" cy="152400"/>
            </a:xfrm>
            <a:prstGeom prst="line">
              <a:avLst/>
            </a:prstGeom>
            <a:ln w="5715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2438400" y="4038600"/>
              <a:ext cx="533400" cy="152400"/>
            </a:xfrm>
            <a:prstGeom prst="line">
              <a:avLst/>
            </a:prstGeom>
            <a:ln w="5715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3.33333E-6 L -0.15017 -0.26412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17" y="-13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  <p:bldP spid="15" grpId="0" animBg="1"/>
      <p:bldP spid="15" grpId="1" animBg="1"/>
      <p:bldP spid="16" grpId="1" animBg="1"/>
      <p:bldP spid="26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Work Can Be Hidden?</a:t>
            </a:r>
            <a:endParaRPr lang="en-US" dirty="0"/>
          </a:p>
        </p:txBody>
      </p:sp>
      <p:graphicFrame>
        <p:nvGraphicFramePr>
          <p:cNvPr id="42" name="Content Placeholder 4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3603876"/>
              </p:ext>
            </p:extLst>
          </p:nvPr>
        </p:nvGraphicFramePr>
        <p:xfrm>
          <a:off x="2514600" y="1600200"/>
          <a:ext cx="335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EuroSys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D7124-2460-41FE-94ED-CA48FFA57F34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76200" y="1519191"/>
            <a:ext cx="458788" cy="5034009"/>
            <a:chOff x="76200" y="1519191"/>
            <a:chExt cx="458788" cy="5034009"/>
          </a:xfrm>
        </p:grpSpPr>
        <p:cxnSp>
          <p:nvCxnSpPr>
            <p:cNvPr id="7" name="Straight Arrow Connector 6"/>
            <p:cNvCxnSpPr/>
            <p:nvPr/>
          </p:nvCxnSpPr>
          <p:spPr>
            <a:xfrm rot="5400000">
              <a:off x="-1980406" y="4037806"/>
              <a:ext cx="5029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 rot="16200000">
              <a:off x="-75925" y="1671316"/>
              <a:ext cx="6735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TIME</a:t>
              </a:r>
              <a:endParaRPr lang="en-US" b="1" dirty="0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6906540" y="1164312"/>
            <a:ext cx="12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/>
              <a:t>Speculative</a:t>
            </a:r>
            <a:endParaRPr lang="en-US" u="sng" dirty="0"/>
          </a:p>
        </p:txBody>
      </p:sp>
      <p:sp>
        <p:nvSpPr>
          <p:cNvPr id="38" name="TextBox 37"/>
          <p:cNvSpPr txBox="1"/>
          <p:nvPr/>
        </p:nvSpPr>
        <p:spPr>
          <a:xfrm>
            <a:off x="321505" y="1164312"/>
            <a:ext cx="1719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/>
              <a:t>Non-Speculative</a:t>
            </a:r>
            <a:endParaRPr lang="en-US" u="sng" dirty="0"/>
          </a:p>
        </p:txBody>
      </p:sp>
      <p:sp>
        <p:nvSpPr>
          <p:cNvPr id="49" name="TextBox 48"/>
          <p:cNvSpPr txBox="1"/>
          <p:nvPr/>
        </p:nvSpPr>
        <p:spPr>
          <a:xfrm>
            <a:off x="4019352" y="142720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45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352800" y="1157263"/>
            <a:ext cx="2729752" cy="70842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U</a:t>
            </a:r>
            <a:r>
              <a:rPr lang="en-US" sz="2400" dirty="0" smtClean="0">
                <a:solidFill>
                  <a:schemeClr val="tx1"/>
                </a:solidFill>
              </a:rPr>
              <a:t>p to 86% hidden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323024" y="1644134"/>
            <a:ext cx="2202077" cy="3689866"/>
            <a:chOff x="2438400" y="1644134"/>
            <a:chExt cx="2202077" cy="3689866"/>
          </a:xfrm>
        </p:grpSpPr>
        <p:grpSp>
          <p:nvGrpSpPr>
            <p:cNvPr id="26" name="Group 25"/>
            <p:cNvGrpSpPr/>
            <p:nvPr/>
          </p:nvGrpSpPr>
          <p:grpSpPr>
            <a:xfrm>
              <a:off x="3649877" y="1644134"/>
              <a:ext cx="990600" cy="3200400"/>
              <a:chOff x="2362200" y="1644134"/>
              <a:chExt cx="990600" cy="3200400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2362200" y="1644134"/>
                <a:ext cx="9906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Prompt </a:t>
                </a:r>
                <a:endParaRPr lang="en-US" dirty="0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362200" y="4539734"/>
                <a:ext cx="9906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Get </a:t>
                </a:r>
                <a:r>
                  <a:rPr lang="en-US" dirty="0" err="1" smtClean="0"/>
                  <a:t>cmd</a:t>
                </a:r>
                <a:endParaRPr lang="en-US" dirty="0"/>
              </a:p>
            </p:txBody>
          </p:sp>
        </p:grpSp>
        <p:sp>
          <p:nvSpPr>
            <p:cNvPr id="27" name="Rectangle 26"/>
            <p:cNvSpPr/>
            <p:nvPr/>
          </p:nvSpPr>
          <p:spPr>
            <a:xfrm>
              <a:off x="2506877" y="2057400"/>
              <a:ext cx="990600" cy="32766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Spec.</a:t>
              </a:r>
            </a:p>
            <a:p>
              <a:pPr algn="ctr"/>
              <a:r>
                <a:rPr lang="en-US" dirty="0" smtClean="0"/>
                <a:t>Execute</a:t>
              </a:r>
              <a:br>
                <a:rPr lang="en-US" dirty="0" smtClean="0"/>
              </a:br>
              <a:r>
                <a:rPr lang="en-US" dirty="0" err="1" smtClean="0"/>
                <a:t>cmd</a:t>
              </a:r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438400" y="1948934"/>
              <a:ext cx="1135277" cy="2840236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506877" y="4835128"/>
              <a:ext cx="990600" cy="49887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Execute</a:t>
              </a:r>
              <a:endParaRPr lang="en-US" dirty="0"/>
            </a:p>
          </p:txBody>
        </p:sp>
      </p:grpSp>
      <p:cxnSp>
        <p:nvCxnSpPr>
          <p:cNvPr id="32" name="Straight Arrow Connector 31"/>
          <p:cNvCxnSpPr/>
          <p:nvPr/>
        </p:nvCxnSpPr>
        <p:spPr>
          <a:xfrm>
            <a:off x="8029801" y="1948934"/>
            <a:ext cx="0" cy="2590800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685800" y="1644134"/>
            <a:ext cx="990600" cy="4680466"/>
            <a:chOff x="685800" y="1644134"/>
            <a:chExt cx="990600" cy="4680466"/>
          </a:xfrm>
        </p:grpSpPr>
        <p:cxnSp>
          <p:nvCxnSpPr>
            <p:cNvPr id="41" name="Straight Arrow Connector 40"/>
            <p:cNvCxnSpPr>
              <a:stCxn id="35" idx="2"/>
              <a:endCxn id="40" idx="0"/>
            </p:cNvCxnSpPr>
            <p:nvPr/>
          </p:nvCxnSpPr>
          <p:spPr>
            <a:xfrm>
              <a:off x="1181100" y="1948934"/>
              <a:ext cx="0" cy="2590800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685800" y="1644134"/>
              <a:ext cx="9906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Prompt </a:t>
              </a:r>
              <a:endParaRPr lang="en-US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85800" y="4850342"/>
              <a:ext cx="990600" cy="147425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Execute</a:t>
              </a:r>
              <a:br>
                <a:rPr lang="en-US" dirty="0" smtClean="0"/>
              </a:br>
              <a:r>
                <a:rPr lang="en-US" dirty="0" err="1" smtClean="0"/>
                <a:t>cmd</a:t>
              </a:r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85800" y="4539734"/>
              <a:ext cx="9906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Get </a:t>
              </a:r>
              <a:r>
                <a:rPr lang="en-US" dirty="0" err="1" smtClean="0"/>
                <a:t>cmd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13168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2362200" y="3458644"/>
            <a:ext cx="1752600" cy="2713556"/>
            <a:chOff x="2362200" y="3458644"/>
            <a:chExt cx="1752600" cy="2713556"/>
          </a:xfrm>
        </p:grpSpPr>
        <p:cxnSp>
          <p:nvCxnSpPr>
            <p:cNvPr id="46" name="Straight Arrow Connector 45"/>
            <p:cNvCxnSpPr>
              <a:endCxn id="37" idx="0"/>
            </p:cNvCxnSpPr>
            <p:nvPr/>
          </p:nvCxnSpPr>
          <p:spPr>
            <a:xfrm>
              <a:off x="3238500" y="3458644"/>
              <a:ext cx="0" cy="1545156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37" idx="2"/>
              <a:endCxn id="52" idx="0"/>
            </p:cNvCxnSpPr>
            <p:nvPr/>
          </p:nvCxnSpPr>
          <p:spPr>
            <a:xfrm>
              <a:off x="3238500" y="5308600"/>
              <a:ext cx="0" cy="558800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2362200" y="5867400"/>
              <a:ext cx="17526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Done</a:t>
              </a:r>
              <a:endParaRPr lang="en-US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362200" y="5003800"/>
              <a:ext cx="17526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Request page</a:t>
              </a:r>
              <a:endParaRPr lang="en-US" dirty="0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2362199" y="3242164"/>
            <a:ext cx="1752601" cy="12028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/>
          <p:cNvCxnSpPr>
            <a:stCxn id="17" idx="2"/>
            <a:endCxn id="32" idx="0"/>
          </p:cNvCxnSpPr>
          <p:nvPr/>
        </p:nvCxnSpPr>
        <p:spPr>
          <a:xfrm>
            <a:off x="3238500" y="2836472"/>
            <a:ext cx="0" cy="1303728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8" idx="2"/>
            <a:endCxn id="17" idx="0"/>
          </p:cNvCxnSpPr>
          <p:nvPr/>
        </p:nvCxnSpPr>
        <p:spPr>
          <a:xfrm>
            <a:off x="3238499" y="1972872"/>
            <a:ext cx="1" cy="558800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 2: Firefox SSL Connections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EuroSys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D7124-2460-41FE-94ED-CA48FFA57F34}" type="slidenum">
              <a:rPr lang="en-US" smtClean="0"/>
              <a:pPr/>
              <a:t>21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76200" y="1519191"/>
            <a:ext cx="458788" cy="5034009"/>
            <a:chOff x="76200" y="1519191"/>
            <a:chExt cx="458788" cy="5034009"/>
          </a:xfrm>
        </p:grpSpPr>
        <p:cxnSp>
          <p:nvCxnSpPr>
            <p:cNvPr id="6" name="Straight Arrow Connector 5"/>
            <p:cNvCxnSpPr/>
            <p:nvPr/>
          </p:nvCxnSpPr>
          <p:spPr>
            <a:xfrm rot="5400000">
              <a:off x="-1980406" y="4037806"/>
              <a:ext cx="5029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 rot="16200000">
              <a:off x="-75925" y="1671316"/>
              <a:ext cx="6735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TIME</a:t>
              </a:r>
              <a:endParaRPr lang="en-US" b="1" dirty="0"/>
            </a:p>
          </p:txBody>
        </p:sp>
      </p:grpSp>
      <p:sp>
        <p:nvSpPr>
          <p:cNvPr id="12" name="Cloud 11"/>
          <p:cNvSpPr/>
          <p:nvPr/>
        </p:nvSpPr>
        <p:spPr>
          <a:xfrm>
            <a:off x="7239000" y="1600200"/>
            <a:ext cx="1600200" cy="838200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 Server</a:t>
            </a:r>
            <a:endParaRPr lang="en-US" dirty="0"/>
          </a:p>
        </p:txBody>
      </p:sp>
      <p:sp>
        <p:nvSpPr>
          <p:cNvPr id="18" name="Cloud 17"/>
          <p:cNvSpPr/>
          <p:nvPr/>
        </p:nvSpPr>
        <p:spPr>
          <a:xfrm>
            <a:off x="685800" y="3104732"/>
            <a:ext cx="1805660" cy="838200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Validation Server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362199" y="1668072"/>
            <a:ext cx="1752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Open https://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362200" y="2531672"/>
            <a:ext cx="1752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Check cert.</a:t>
            </a:r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2362200" y="4140200"/>
            <a:ext cx="1752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Validate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2362200" y="4140200"/>
            <a:ext cx="1752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Get session key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733800" y="2213464"/>
            <a:ext cx="33528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2661285" y="3458644"/>
            <a:ext cx="414337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2" descr="C:\Users\bwester\AppData\Local\Microsoft\Windows\Temporary Internet Files\Content.IE5\KXKEGBJZ\MC90043482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7257" y="1897235"/>
            <a:ext cx="655319" cy="655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5" name="Group 34"/>
          <p:cNvGrpSpPr/>
          <p:nvPr/>
        </p:nvGrpSpPr>
        <p:grpSpPr>
          <a:xfrm>
            <a:off x="3733800" y="4495800"/>
            <a:ext cx="3352800" cy="1134127"/>
            <a:chOff x="3733800" y="4580873"/>
            <a:chExt cx="3352800" cy="1134127"/>
          </a:xfrm>
        </p:grpSpPr>
        <p:cxnSp>
          <p:nvCxnSpPr>
            <p:cNvPr id="43" name="Straight Arrow Connector 42"/>
            <p:cNvCxnSpPr/>
            <p:nvPr/>
          </p:nvCxnSpPr>
          <p:spPr>
            <a:xfrm>
              <a:off x="3733800" y="5715000"/>
              <a:ext cx="33528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4343400" y="5298162"/>
              <a:ext cx="25627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GET /</a:t>
              </a:r>
              <a:r>
                <a:rPr lang="en-US" dirty="0" err="1" smtClean="0"/>
                <a:t>index.html?id</a:t>
              </a:r>
              <a:r>
                <a:rPr lang="en-US" dirty="0" smtClean="0"/>
                <a:t>=0123</a:t>
              </a:r>
              <a:endParaRPr lang="en-US" dirty="0"/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>
              <a:off x="3733800" y="4800600"/>
              <a:ext cx="33528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8" name="Picture 3" descr="C:\Users\bwester\AppData\Local\Microsoft\Windows\Temporary Internet Files\Content.IE5\CNSYPUTR\MC900384028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7291" y="4580873"/>
              <a:ext cx="632140" cy="4572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6" name="Group 35"/>
          <p:cNvGrpSpPr/>
          <p:nvPr/>
        </p:nvGrpSpPr>
        <p:grpSpPr>
          <a:xfrm>
            <a:off x="4183540" y="2734895"/>
            <a:ext cx="3855560" cy="2065705"/>
            <a:chOff x="4183540" y="2734895"/>
            <a:chExt cx="3855560" cy="2065705"/>
          </a:xfrm>
        </p:grpSpPr>
        <p:cxnSp>
          <p:nvCxnSpPr>
            <p:cNvPr id="77" name="Straight Arrow Connector 76"/>
            <p:cNvCxnSpPr/>
            <p:nvPr/>
          </p:nvCxnSpPr>
          <p:spPr>
            <a:xfrm>
              <a:off x="5514916" y="3581400"/>
              <a:ext cx="252418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Rectangle 78"/>
            <p:cNvSpPr/>
            <p:nvPr/>
          </p:nvSpPr>
          <p:spPr>
            <a:xfrm>
              <a:off x="4183540" y="2734895"/>
              <a:ext cx="3173570" cy="1757095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4" name="Straight Arrow Connector 103"/>
            <p:cNvCxnSpPr/>
            <p:nvPr/>
          </p:nvCxnSpPr>
          <p:spPr>
            <a:xfrm>
              <a:off x="5514916" y="4800600"/>
              <a:ext cx="252418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Rectangular Callout 60"/>
          <p:cNvSpPr/>
          <p:nvPr/>
        </p:nvSpPr>
        <p:spPr>
          <a:xfrm>
            <a:off x="723900" y="1299070"/>
            <a:ext cx="2514600" cy="880256"/>
          </a:xfrm>
          <a:prstGeom prst="wedgeRectCallout">
            <a:avLst>
              <a:gd name="adj1" fmla="val 37990"/>
              <a:gd name="adj2" fmla="val 8854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Creation Policy</a:t>
            </a:r>
            <a:r>
              <a:rPr lang="en-US" dirty="0" smtClean="0"/>
              <a:t>:</a:t>
            </a:r>
          </a:p>
          <a:p>
            <a:pPr algn="ctr"/>
            <a:r>
              <a:rPr lang="en-US" dirty="0" smtClean="0"/>
              <a:t>Predict certificate is valid</a:t>
            </a:r>
            <a:endParaRPr lang="en-US" dirty="0"/>
          </a:p>
        </p:txBody>
      </p:sp>
      <p:sp>
        <p:nvSpPr>
          <p:cNvPr id="62" name="Rectangular Callout 61"/>
          <p:cNvSpPr/>
          <p:nvPr/>
        </p:nvSpPr>
        <p:spPr>
          <a:xfrm>
            <a:off x="5868128" y="2192773"/>
            <a:ext cx="3048000" cy="851648"/>
          </a:xfrm>
          <a:prstGeom prst="wedgeRectCallout">
            <a:avLst>
              <a:gd name="adj1" fmla="val 3098"/>
              <a:gd name="adj2" fmla="val 11071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Output Policy</a:t>
            </a:r>
            <a:r>
              <a:rPr lang="en-US" dirty="0" smtClean="0"/>
              <a:t>:</a:t>
            </a:r>
          </a:p>
          <a:p>
            <a:pPr algn="ctr"/>
            <a:r>
              <a:rPr lang="en-US" dirty="0" err="1" smtClean="0"/>
              <a:t>Alow</a:t>
            </a:r>
            <a:r>
              <a:rPr lang="en-US" dirty="0" smtClean="0"/>
              <a:t> SSL connection</a:t>
            </a:r>
            <a:endParaRPr lang="en-US" dirty="0"/>
          </a:p>
        </p:txBody>
      </p:sp>
      <p:sp>
        <p:nvSpPr>
          <p:cNvPr id="63" name="Rectangular Callout 62"/>
          <p:cNvSpPr/>
          <p:nvPr/>
        </p:nvSpPr>
        <p:spPr>
          <a:xfrm>
            <a:off x="5868128" y="5156200"/>
            <a:ext cx="3048000" cy="851648"/>
          </a:xfrm>
          <a:prstGeom prst="wedgeRectCallout">
            <a:avLst>
              <a:gd name="adj1" fmla="val -5284"/>
              <a:gd name="adj2" fmla="val -9138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Output Policy</a:t>
            </a:r>
            <a:r>
              <a:rPr lang="en-US" dirty="0" smtClean="0"/>
              <a:t>:</a:t>
            </a:r>
          </a:p>
          <a:p>
            <a:pPr algn="ctr"/>
            <a:r>
              <a:rPr lang="en-US" dirty="0" smtClean="0"/>
              <a:t>Block private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816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1354 -0.18194 " pathEditMode="relative" ptsTypes="AA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1354 -0.18194 " pathEditMode="relative" ptsTypes="AA">
                                      <p:cBhvr>
                                        <p:cTn id="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6.93889E-18 L 0.21354 -0.12639 " pathEditMode="relative" ptsTypes="AA">
                                      <p:cBhvr>
                                        <p:cTn id="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2" grpId="0" animBg="1"/>
      <p:bldP spid="61" grpId="0" animBg="1"/>
      <p:bldP spid="62" grpId="0" animBg="1"/>
      <p:bldP spid="6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Latency Hidden?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EuroSys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D7124-2460-41FE-94ED-CA48FFA57F34}" type="slidenum">
              <a:rPr lang="en-US" smtClean="0"/>
              <a:pPr/>
              <a:t>22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76200" y="1519191"/>
            <a:ext cx="458788" cy="5034009"/>
            <a:chOff x="76200" y="1519191"/>
            <a:chExt cx="458788" cy="5034009"/>
          </a:xfrm>
        </p:grpSpPr>
        <p:cxnSp>
          <p:nvCxnSpPr>
            <p:cNvPr id="9" name="Straight Arrow Connector 8"/>
            <p:cNvCxnSpPr/>
            <p:nvPr/>
          </p:nvCxnSpPr>
          <p:spPr>
            <a:xfrm rot="5400000">
              <a:off x="-1980406" y="4037806"/>
              <a:ext cx="5029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 rot="16200000">
              <a:off x="-75925" y="1671316"/>
              <a:ext cx="6735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TIME</a:t>
              </a:r>
              <a:endParaRPr lang="en-US" b="1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321505" y="1164312"/>
            <a:ext cx="1719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/>
              <a:t>Non-Speculative</a:t>
            </a:r>
            <a:endParaRPr lang="en-US" u="sng" dirty="0"/>
          </a:p>
        </p:txBody>
      </p:sp>
      <p:sp>
        <p:nvSpPr>
          <p:cNvPr id="31" name="TextBox 30"/>
          <p:cNvSpPr txBox="1"/>
          <p:nvPr/>
        </p:nvSpPr>
        <p:spPr>
          <a:xfrm>
            <a:off x="6906540" y="1164312"/>
            <a:ext cx="12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/>
              <a:t>Speculative</a:t>
            </a:r>
            <a:endParaRPr lang="en-US" u="sng" dirty="0"/>
          </a:p>
        </p:txBody>
      </p:sp>
      <p:graphicFrame>
        <p:nvGraphicFramePr>
          <p:cNvPr id="68" name="Content Placeholder 4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736000"/>
              </p:ext>
            </p:extLst>
          </p:nvPr>
        </p:nvGraphicFramePr>
        <p:xfrm>
          <a:off x="2514600" y="1600200"/>
          <a:ext cx="335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5" name="Group 34"/>
          <p:cNvGrpSpPr/>
          <p:nvPr/>
        </p:nvGrpSpPr>
        <p:grpSpPr>
          <a:xfrm>
            <a:off x="723899" y="1668072"/>
            <a:ext cx="1399223" cy="4504128"/>
            <a:chOff x="723899" y="1668072"/>
            <a:chExt cx="1399223" cy="4504128"/>
          </a:xfrm>
        </p:grpSpPr>
        <p:cxnSp>
          <p:nvCxnSpPr>
            <p:cNvPr id="48" name="Straight Arrow Connector 47"/>
            <p:cNvCxnSpPr>
              <a:stCxn id="61" idx="2"/>
              <a:endCxn id="60" idx="0"/>
            </p:cNvCxnSpPr>
            <p:nvPr/>
          </p:nvCxnSpPr>
          <p:spPr>
            <a:xfrm>
              <a:off x="1385374" y="5308600"/>
              <a:ext cx="0" cy="558800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46" idx="2"/>
              <a:endCxn id="57" idx="0"/>
            </p:cNvCxnSpPr>
            <p:nvPr/>
          </p:nvCxnSpPr>
          <p:spPr>
            <a:xfrm>
              <a:off x="1385374" y="2836472"/>
              <a:ext cx="0" cy="1303728"/>
            </a:xfrm>
            <a:prstGeom prst="straightConnector1">
              <a:avLst/>
            </a:prstGeom>
            <a:ln w="76200">
              <a:solidFill>
                <a:schemeClr val="accent3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57" idx="2"/>
              <a:endCxn id="61" idx="0"/>
            </p:cNvCxnSpPr>
            <p:nvPr/>
          </p:nvCxnSpPr>
          <p:spPr>
            <a:xfrm>
              <a:off x="1385374" y="4445000"/>
              <a:ext cx="0" cy="558800"/>
            </a:xfrm>
            <a:prstGeom prst="straightConnector1">
              <a:avLst/>
            </a:prstGeom>
            <a:ln w="76200">
              <a:solidFill>
                <a:schemeClr val="accent3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43" idx="2"/>
              <a:endCxn id="46" idx="0"/>
            </p:cNvCxnSpPr>
            <p:nvPr/>
          </p:nvCxnSpPr>
          <p:spPr>
            <a:xfrm>
              <a:off x="1385373" y="1972872"/>
              <a:ext cx="1" cy="558800"/>
            </a:xfrm>
            <a:prstGeom prst="straightConnector1">
              <a:avLst/>
            </a:prstGeom>
            <a:ln w="76200">
              <a:solidFill>
                <a:schemeClr val="accent3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1665922" y="2286000"/>
              <a:ext cx="4572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737673" y="1668072"/>
              <a:ext cx="1295400" cy="304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https://</a:t>
              </a:r>
              <a:endParaRPr lang="en-US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737674" y="2531672"/>
              <a:ext cx="1295400" cy="304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Check cert.</a:t>
              </a:r>
              <a:endParaRPr lang="en-US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737674" y="4140200"/>
              <a:ext cx="1295400" cy="304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  <a:r>
                <a:rPr lang="en-US" dirty="0" smtClean="0"/>
                <a:t>ession key</a:t>
              </a:r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737674" y="5867400"/>
              <a:ext cx="12954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Done</a:t>
              </a:r>
              <a:endParaRPr lang="en-US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737674" y="5003800"/>
              <a:ext cx="1295400" cy="304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Request</a:t>
              </a:r>
              <a:endParaRPr lang="en-US" dirty="0"/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>
              <a:off x="723899" y="3482340"/>
              <a:ext cx="4572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>
              <a:off x="1665922" y="4724400"/>
              <a:ext cx="4572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>
              <a:off x="1665922" y="5588000"/>
              <a:ext cx="4572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6248400" y="1668072"/>
            <a:ext cx="2819400" cy="3640528"/>
            <a:chOff x="6248400" y="1668072"/>
            <a:chExt cx="2819400" cy="3640528"/>
          </a:xfrm>
        </p:grpSpPr>
        <p:cxnSp>
          <p:nvCxnSpPr>
            <p:cNvPr id="51" name="Straight Arrow Connector 50"/>
            <p:cNvCxnSpPr>
              <a:stCxn id="78" idx="2"/>
              <a:endCxn id="77" idx="0"/>
            </p:cNvCxnSpPr>
            <p:nvPr/>
          </p:nvCxnSpPr>
          <p:spPr>
            <a:xfrm>
              <a:off x="8330052" y="4445000"/>
              <a:ext cx="0" cy="558800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75" idx="2"/>
              <a:endCxn id="78" idx="0"/>
            </p:cNvCxnSpPr>
            <p:nvPr/>
          </p:nvCxnSpPr>
          <p:spPr>
            <a:xfrm>
              <a:off x="8330052" y="3208936"/>
              <a:ext cx="0" cy="931264"/>
            </a:xfrm>
            <a:prstGeom prst="straightConnector1">
              <a:avLst/>
            </a:prstGeom>
            <a:ln w="76200"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stCxn id="72" idx="2"/>
              <a:endCxn id="73" idx="0"/>
            </p:cNvCxnSpPr>
            <p:nvPr/>
          </p:nvCxnSpPr>
          <p:spPr>
            <a:xfrm>
              <a:off x="6909874" y="1972872"/>
              <a:ext cx="1" cy="558800"/>
            </a:xfrm>
            <a:prstGeom prst="straightConnector1">
              <a:avLst/>
            </a:prstGeom>
            <a:ln w="76200">
              <a:solidFill>
                <a:schemeClr val="accent2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stCxn id="73" idx="2"/>
              <a:endCxn id="82" idx="0"/>
            </p:cNvCxnSpPr>
            <p:nvPr/>
          </p:nvCxnSpPr>
          <p:spPr>
            <a:xfrm flipH="1">
              <a:off x="6909874" y="2836472"/>
              <a:ext cx="1" cy="1303728"/>
            </a:xfrm>
            <a:prstGeom prst="straightConnector1">
              <a:avLst/>
            </a:prstGeom>
            <a:ln w="76200">
              <a:solidFill>
                <a:schemeClr val="accent2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>
              <a:off x="7190423" y="2286000"/>
              <a:ext cx="4572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ectangle 71"/>
            <p:cNvSpPr/>
            <p:nvPr/>
          </p:nvSpPr>
          <p:spPr>
            <a:xfrm>
              <a:off x="6262174" y="1668072"/>
              <a:ext cx="1295400" cy="304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https://</a:t>
              </a:r>
              <a:endParaRPr lang="en-US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262175" y="2531672"/>
              <a:ext cx="1295400" cy="304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Check cert.</a:t>
              </a:r>
              <a:endParaRPr lang="en-US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7682352" y="2904136"/>
              <a:ext cx="12954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  <a:r>
                <a:rPr lang="en-US" dirty="0" smtClean="0"/>
                <a:t>ession key</a:t>
              </a:r>
              <a:endParaRPr lang="en-US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7682352" y="5003800"/>
              <a:ext cx="12954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Done</a:t>
              </a:r>
              <a:endParaRPr lang="en-US" dirty="0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7682352" y="4140200"/>
              <a:ext cx="1295400" cy="304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Request</a:t>
              </a:r>
              <a:endParaRPr lang="en-US" dirty="0"/>
            </a:p>
          </p:txBody>
        </p:sp>
        <p:cxnSp>
          <p:nvCxnSpPr>
            <p:cNvPr id="79" name="Straight Arrow Connector 78"/>
            <p:cNvCxnSpPr/>
            <p:nvPr/>
          </p:nvCxnSpPr>
          <p:spPr>
            <a:xfrm>
              <a:off x="6248400" y="3482340"/>
              <a:ext cx="4572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>
              <a:off x="8610600" y="3482340"/>
              <a:ext cx="4572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>
              <a:off x="8610600" y="4724400"/>
              <a:ext cx="4572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Rectangle 81"/>
            <p:cNvSpPr/>
            <p:nvPr/>
          </p:nvSpPr>
          <p:spPr>
            <a:xfrm>
              <a:off x="6262174" y="4140200"/>
              <a:ext cx="1295400" cy="304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Validate</a:t>
              </a:r>
              <a:endParaRPr lang="en-US" dirty="0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7630440" y="2833578"/>
              <a:ext cx="1437360" cy="1662222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35651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Graphic spid="68" grpId="0">
        <p:bldAsOne/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Latency Hidden?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EuroSys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D7124-2460-41FE-94ED-CA48FFA57F34}" type="slidenum">
              <a:rPr lang="en-US" smtClean="0"/>
              <a:pPr/>
              <a:t>23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76200" y="1519191"/>
            <a:ext cx="458788" cy="5034009"/>
            <a:chOff x="76200" y="1519191"/>
            <a:chExt cx="458788" cy="5034009"/>
          </a:xfrm>
        </p:grpSpPr>
        <p:cxnSp>
          <p:nvCxnSpPr>
            <p:cNvPr id="9" name="Straight Arrow Connector 8"/>
            <p:cNvCxnSpPr/>
            <p:nvPr/>
          </p:nvCxnSpPr>
          <p:spPr>
            <a:xfrm rot="5400000">
              <a:off x="-1980406" y="4037806"/>
              <a:ext cx="5029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 rot="16200000">
              <a:off x="-75925" y="1671316"/>
              <a:ext cx="6735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TIME</a:t>
              </a:r>
              <a:endParaRPr lang="en-US" b="1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321505" y="1164312"/>
            <a:ext cx="1719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/>
              <a:t>Non-Speculative</a:t>
            </a:r>
            <a:endParaRPr lang="en-US" u="sng" dirty="0"/>
          </a:p>
        </p:txBody>
      </p:sp>
      <p:sp>
        <p:nvSpPr>
          <p:cNvPr id="31" name="TextBox 30"/>
          <p:cNvSpPr txBox="1"/>
          <p:nvPr/>
        </p:nvSpPr>
        <p:spPr>
          <a:xfrm>
            <a:off x="6906540" y="1164312"/>
            <a:ext cx="12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/>
              <a:t>Speculative</a:t>
            </a:r>
            <a:endParaRPr lang="en-US" u="sng" dirty="0"/>
          </a:p>
        </p:txBody>
      </p:sp>
      <p:graphicFrame>
        <p:nvGraphicFramePr>
          <p:cNvPr id="68" name="Content Placeholder 4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174091"/>
              </p:ext>
            </p:extLst>
          </p:nvPr>
        </p:nvGraphicFramePr>
        <p:xfrm>
          <a:off x="2514600" y="1600200"/>
          <a:ext cx="335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2" name="Rectangle 41"/>
          <p:cNvSpPr/>
          <p:nvPr/>
        </p:nvSpPr>
        <p:spPr>
          <a:xfrm>
            <a:off x="3429000" y="1264450"/>
            <a:ext cx="2590800" cy="70842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Avg</a:t>
            </a:r>
            <a:r>
              <a:rPr lang="en-US" sz="2400" dirty="0" smtClean="0">
                <a:solidFill>
                  <a:schemeClr val="tx1"/>
                </a:solidFill>
              </a:rPr>
              <a:t> 60ms hidden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723899" y="1668072"/>
            <a:ext cx="1399223" cy="4504128"/>
            <a:chOff x="723899" y="1668072"/>
            <a:chExt cx="1399223" cy="4504128"/>
          </a:xfrm>
        </p:grpSpPr>
        <p:cxnSp>
          <p:nvCxnSpPr>
            <p:cNvPr id="40" name="Straight Arrow Connector 39"/>
            <p:cNvCxnSpPr>
              <a:stCxn id="52" idx="2"/>
              <a:endCxn id="51" idx="0"/>
            </p:cNvCxnSpPr>
            <p:nvPr/>
          </p:nvCxnSpPr>
          <p:spPr>
            <a:xfrm>
              <a:off x="1385374" y="5308600"/>
              <a:ext cx="0" cy="558800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49" idx="2"/>
              <a:endCxn id="50" idx="0"/>
            </p:cNvCxnSpPr>
            <p:nvPr/>
          </p:nvCxnSpPr>
          <p:spPr>
            <a:xfrm>
              <a:off x="1385374" y="2836472"/>
              <a:ext cx="0" cy="1303728"/>
            </a:xfrm>
            <a:prstGeom prst="straightConnector1">
              <a:avLst/>
            </a:prstGeom>
            <a:ln w="76200">
              <a:solidFill>
                <a:schemeClr val="accent3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50" idx="2"/>
              <a:endCxn id="52" idx="0"/>
            </p:cNvCxnSpPr>
            <p:nvPr/>
          </p:nvCxnSpPr>
          <p:spPr>
            <a:xfrm>
              <a:off x="1385374" y="4445000"/>
              <a:ext cx="0" cy="558800"/>
            </a:xfrm>
            <a:prstGeom prst="straightConnector1">
              <a:avLst/>
            </a:prstGeom>
            <a:ln w="76200">
              <a:solidFill>
                <a:schemeClr val="accent3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48" idx="2"/>
              <a:endCxn id="49" idx="0"/>
            </p:cNvCxnSpPr>
            <p:nvPr/>
          </p:nvCxnSpPr>
          <p:spPr>
            <a:xfrm>
              <a:off x="1385373" y="1972872"/>
              <a:ext cx="1" cy="558800"/>
            </a:xfrm>
            <a:prstGeom prst="straightConnector1">
              <a:avLst/>
            </a:prstGeom>
            <a:ln w="76200">
              <a:solidFill>
                <a:schemeClr val="accent3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>
              <a:off x="1665922" y="2286000"/>
              <a:ext cx="4572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737673" y="1668072"/>
              <a:ext cx="1295400" cy="304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https://</a:t>
              </a:r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37674" y="2531672"/>
              <a:ext cx="1295400" cy="304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Check cert.</a:t>
              </a:r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737674" y="4140200"/>
              <a:ext cx="1295400" cy="304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  <a:r>
                <a:rPr lang="en-US" dirty="0" smtClean="0"/>
                <a:t>ession key</a:t>
              </a:r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737674" y="5867400"/>
              <a:ext cx="12954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Done</a:t>
              </a:r>
              <a:endParaRPr lang="en-US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737674" y="5003800"/>
              <a:ext cx="1295400" cy="304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Request</a:t>
              </a:r>
              <a:endParaRPr lang="en-US" dirty="0"/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>
              <a:off x="723899" y="3482340"/>
              <a:ext cx="4572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>
              <a:off x="1665922" y="4724400"/>
              <a:ext cx="4572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>
              <a:off x="1665922" y="5588000"/>
              <a:ext cx="4572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>
            <a:off x="6248400" y="1668072"/>
            <a:ext cx="2819400" cy="3640528"/>
            <a:chOff x="6248400" y="1668072"/>
            <a:chExt cx="2819400" cy="3640528"/>
          </a:xfrm>
        </p:grpSpPr>
        <p:cxnSp>
          <p:nvCxnSpPr>
            <p:cNvPr id="64" name="Straight Arrow Connector 63"/>
            <p:cNvCxnSpPr>
              <a:stCxn id="77" idx="2"/>
              <a:endCxn id="76" idx="0"/>
            </p:cNvCxnSpPr>
            <p:nvPr/>
          </p:nvCxnSpPr>
          <p:spPr>
            <a:xfrm>
              <a:off x="8330052" y="4445000"/>
              <a:ext cx="0" cy="558800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stCxn id="75" idx="2"/>
              <a:endCxn id="77" idx="0"/>
            </p:cNvCxnSpPr>
            <p:nvPr/>
          </p:nvCxnSpPr>
          <p:spPr>
            <a:xfrm>
              <a:off x="8330052" y="3208936"/>
              <a:ext cx="0" cy="931264"/>
            </a:xfrm>
            <a:prstGeom prst="straightConnector1">
              <a:avLst/>
            </a:prstGeom>
            <a:ln w="76200"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stCxn id="73" idx="2"/>
              <a:endCxn id="74" idx="0"/>
            </p:cNvCxnSpPr>
            <p:nvPr/>
          </p:nvCxnSpPr>
          <p:spPr>
            <a:xfrm>
              <a:off x="6909874" y="1972872"/>
              <a:ext cx="1" cy="558800"/>
            </a:xfrm>
            <a:prstGeom prst="straightConnector1">
              <a:avLst/>
            </a:prstGeom>
            <a:ln w="76200">
              <a:solidFill>
                <a:schemeClr val="accent2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>
              <a:stCxn id="74" idx="2"/>
              <a:endCxn id="81" idx="0"/>
            </p:cNvCxnSpPr>
            <p:nvPr/>
          </p:nvCxnSpPr>
          <p:spPr>
            <a:xfrm flipH="1">
              <a:off x="6909874" y="2836472"/>
              <a:ext cx="1" cy="1303728"/>
            </a:xfrm>
            <a:prstGeom prst="straightConnector1">
              <a:avLst/>
            </a:prstGeom>
            <a:ln w="76200">
              <a:solidFill>
                <a:schemeClr val="accent2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7190423" y="2286000"/>
              <a:ext cx="4572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Rectangle 72"/>
            <p:cNvSpPr/>
            <p:nvPr/>
          </p:nvSpPr>
          <p:spPr>
            <a:xfrm>
              <a:off x="6262174" y="1668072"/>
              <a:ext cx="1295400" cy="304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https://</a:t>
              </a:r>
              <a:endParaRPr lang="en-US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6262175" y="2531672"/>
              <a:ext cx="1295400" cy="304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Check cert.</a:t>
              </a:r>
              <a:endParaRPr lang="en-US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7682352" y="2904136"/>
              <a:ext cx="12954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  <a:r>
                <a:rPr lang="en-US" dirty="0" smtClean="0"/>
                <a:t>ession key</a:t>
              </a:r>
              <a:endParaRPr lang="en-US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7682352" y="5003800"/>
              <a:ext cx="12954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Done</a:t>
              </a:r>
              <a:endParaRPr lang="en-US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7682352" y="4140200"/>
              <a:ext cx="1295400" cy="304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Request</a:t>
              </a:r>
              <a:endParaRPr lang="en-US" dirty="0"/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>
              <a:off x="6248400" y="3482340"/>
              <a:ext cx="4572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/>
            <p:nvPr/>
          </p:nvCxnSpPr>
          <p:spPr>
            <a:xfrm>
              <a:off x="8610600" y="3482340"/>
              <a:ext cx="4572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>
              <a:off x="8610600" y="4724400"/>
              <a:ext cx="4572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Rectangle 80"/>
            <p:cNvSpPr/>
            <p:nvPr/>
          </p:nvSpPr>
          <p:spPr>
            <a:xfrm>
              <a:off x="6262174" y="4140200"/>
              <a:ext cx="1295400" cy="304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Validate</a:t>
              </a:r>
              <a:endParaRPr lang="en-US" dirty="0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7630440" y="2833578"/>
              <a:ext cx="1437360" cy="1662222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41108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Arrow Connector 25"/>
          <p:cNvCxnSpPr>
            <a:stCxn id="29" idx="2"/>
            <a:endCxn id="35" idx="0"/>
          </p:cNvCxnSpPr>
          <p:nvPr/>
        </p:nvCxnSpPr>
        <p:spPr>
          <a:xfrm>
            <a:off x="4495800" y="3238499"/>
            <a:ext cx="0" cy="1333501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0" idx="2"/>
            <a:endCxn id="29" idx="0"/>
          </p:cNvCxnSpPr>
          <p:nvPr/>
        </p:nvCxnSpPr>
        <p:spPr>
          <a:xfrm>
            <a:off x="4495800" y="2057400"/>
            <a:ext cx="0" cy="800099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1524000" y="3124200"/>
            <a:ext cx="1905000" cy="153230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 3: PBFT-CS Protocol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EuroSys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D7124-2460-41FE-94ED-CA48FFA57F34}" type="slidenum">
              <a:rPr lang="en-US" smtClean="0"/>
              <a:pPr/>
              <a:t>24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6200" y="1519191"/>
            <a:ext cx="458788" cy="5034009"/>
            <a:chOff x="76200" y="1519191"/>
            <a:chExt cx="458788" cy="5034009"/>
          </a:xfrm>
        </p:grpSpPr>
        <p:cxnSp>
          <p:nvCxnSpPr>
            <p:cNvPr id="8" name="Straight Arrow Connector 7"/>
            <p:cNvCxnSpPr/>
            <p:nvPr/>
          </p:nvCxnSpPr>
          <p:spPr>
            <a:xfrm rot="5400000">
              <a:off x="-1980406" y="4037806"/>
              <a:ext cx="5029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 rot="16200000">
              <a:off x="-75925" y="1671316"/>
              <a:ext cx="6735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TIME</a:t>
              </a:r>
              <a:endParaRPr lang="en-US" b="1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3657600" y="1752600"/>
            <a:ext cx="1676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Send Request</a:t>
            </a:r>
            <a:endParaRPr lang="en-US" dirty="0"/>
          </a:p>
        </p:txBody>
      </p:sp>
      <p:sp>
        <p:nvSpPr>
          <p:cNvPr id="24" name="Cloud 23"/>
          <p:cNvSpPr/>
          <p:nvPr/>
        </p:nvSpPr>
        <p:spPr>
          <a:xfrm>
            <a:off x="7026154" y="1629827"/>
            <a:ext cx="1965446" cy="1227672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Distributed Replicated</a:t>
            </a:r>
          </a:p>
          <a:p>
            <a:pPr algn="ctr"/>
            <a:r>
              <a:rPr lang="en-US" dirty="0" smtClean="0"/>
              <a:t>Service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5476722" y="2857499"/>
            <a:ext cx="168607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722271" y="2457449"/>
            <a:ext cx="130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</a:t>
            </a:r>
            <a:r>
              <a:rPr lang="en-US" dirty="0" smtClean="0"/>
              <a:t>Reply, sig1)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3657600" y="2857499"/>
            <a:ext cx="1676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Check reply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3657600" y="4572000"/>
            <a:ext cx="1676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Check reply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456371" y="2073810"/>
            <a:ext cx="1621413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757161" y="1629827"/>
            <a:ext cx="944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Request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5476722" y="4572000"/>
            <a:ext cx="168607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722271" y="4171950"/>
            <a:ext cx="130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</a:t>
            </a:r>
            <a:r>
              <a:rPr lang="en-US" dirty="0" smtClean="0"/>
              <a:t>Reply, sig2)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3657600" y="4953000"/>
            <a:ext cx="16764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Work…</a:t>
            </a:r>
            <a:endParaRPr lang="en-US" dirty="0"/>
          </a:p>
        </p:txBody>
      </p:sp>
      <p:sp>
        <p:nvSpPr>
          <p:cNvPr id="32" name="Rectangular Callout 31"/>
          <p:cNvSpPr/>
          <p:nvPr/>
        </p:nvSpPr>
        <p:spPr>
          <a:xfrm>
            <a:off x="1048871" y="1374365"/>
            <a:ext cx="2362200" cy="880256"/>
          </a:xfrm>
          <a:prstGeom prst="wedgeRectCallout">
            <a:avLst>
              <a:gd name="adj1" fmla="val 71576"/>
              <a:gd name="adj2" fmla="val 11756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Creation Policy</a:t>
            </a:r>
            <a:r>
              <a:rPr lang="en-US" dirty="0" smtClean="0"/>
              <a:t>:</a:t>
            </a:r>
          </a:p>
          <a:p>
            <a:pPr algn="ctr"/>
            <a:r>
              <a:rPr lang="en-US" dirty="0" smtClean="0"/>
              <a:t>Agree on 1</a:t>
            </a:r>
            <a:r>
              <a:rPr lang="en-US" baseline="30000" dirty="0" smtClean="0"/>
              <a:t>st</a:t>
            </a:r>
            <a:r>
              <a:rPr lang="en-US" dirty="0" smtClean="0"/>
              <a:t> reply</a:t>
            </a:r>
            <a:endParaRPr lang="en-US" dirty="0"/>
          </a:p>
        </p:txBody>
      </p:sp>
      <p:sp>
        <p:nvSpPr>
          <p:cNvPr id="33" name="Rectangular Callout 32"/>
          <p:cNvSpPr/>
          <p:nvPr/>
        </p:nvSpPr>
        <p:spPr>
          <a:xfrm>
            <a:off x="952500" y="5313394"/>
            <a:ext cx="3048000" cy="1011206"/>
          </a:xfrm>
          <a:prstGeom prst="wedgeRectCallout">
            <a:avLst>
              <a:gd name="adj1" fmla="val 4421"/>
              <a:gd name="adj2" fmla="val -12997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Output Policy</a:t>
            </a:r>
            <a:r>
              <a:rPr lang="en-US" dirty="0" smtClean="0"/>
              <a:t>:</a:t>
            </a:r>
          </a:p>
          <a:p>
            <a:pPr algn="ctr"/>
            <a:r>
              <a:rPr lang="en-US" dirty="0" smtClean="0"/>
              <a:t>PBFT-CS Messages: Allow</a:t>
            </a:r>
          </a:p>
        </p:txBody>
      </p:sp>
    </p:spTree>
    <p:extLst>
      <p:ext uri="{BB962C8B-B14F-4D97-AF65-F5344CB8AC3E}">
        <p14:creationId xmlns:p14="http://schemas.microsoft.com/office/powerpoint/2010/main" val="3389306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07407E-6 L -0.22049 -0.25301 " pathEditMode="relative" rAng="0" ptsTypes="AA">
                                      <p:cBhvr>
                                        <p:cTn id="10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24" y="-1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41" grpId="0" animBg="1"/>
      <p:bldP spid="32" grpId="0" animBg="1"/>
      <p:bldP spid="3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Improved Client Throughput?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EuroSys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D7124-2460-41FE-94ED-CA48FFA57F34}" type="slidenum">
              <a:rPr lang="en-US" smtClean="0"/>
              <a:pPr/>
              <a:t>25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76200" y="1519191"/>
            <a:ext cx="458788" cy="5034009"/>
            <a:chOff x="76200" y="1519191"/>
            <a:chExt cx="458788" cy="5034009"/>
          </a:xfrm>
        </p:grpSpPr>
        <p:cxnSp>
          <p:nvCxnSpPr>
            <p:cNvPr id="6" name="Straight Arrow Connector 5"/>
            <p:cNvCxnSpPr/>
            <p:nvPr/>
          </p:nvCxnSpPr>
          <p:spPr>
            <a:xfrm rot="5400000">
              <a:off x="-1980406" y="4037806"/>
              <a:ext cx="5029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 rot="16200000">
              <a:off x="-75925" y="1671316"/>
              <a:ext cx="6735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TIME</a:t>
              </a:r>
              <a:endParaRPr lang="en-US" b="1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21505" y="1164312"/>
            <a:ext cx="1719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/>
              <a:t>Non-Speculative</a:t>
            </a:r>
            <a:endParaRPr lang="en-US" u="sng" dirty="0"/>
          </a:p>
        </p:txBody>
      </p:sp>
      <p:graphicFrame>
        <p:nvGraphicFramePr>
          <p:cNvPr id="25" name="Chart 24"/>
          <p:cNvGraphicFramePr/>
          <p:nvPr>
            <p:extLst>
              <p:ext uri="{D42A27DB-BD31-4B8C-83A1-F6EECF244321}">
                <p14:modId xmlns:p14="http://schemas.microsoft.com/office/powerpoint/2010/main" val="1919461748"/>
              </p:ext>
            </p:extLst>
          </p:nvPr>
        </p:nvGraphicFramePr>
        <p:xfrm>
          <a:off x="2286000" y="1397000"/>
          <a:ext cx="4343400" cy="447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6906540" y="1164312"/>
            <a:ext cx="12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/>
              <a:t>Speculative</a:t>
            </a:r>
            <a:endParaRPr lang="en-US" u="sng" dirty="0"/>
          </a:p>
        </p:txBody>
      </p:sp>
      <p:grpSp>
        <p:nvGrpSpPr>
          <p:cNvPr id="58" name="Group 57"/>
          <p:cNvGrpSpPr/>
          <p:nvPr/>
        </p:nvGrpSpPr>
        <p:grpSpPr>
          <a:xfrm>
            <a:off x="819587" y="1752600"/>
            <a:ext cx="1066800" cy="4419600"/>
            <a:chOff x="819587" y="1752600"/>
            <a:chExt cx="1066800" cy="4419600"/>
          </a:xfrm>
        </p:grpSpPr>
        <p:cxnSp>
          <p:nvCxnSpPr>
            <p:cNvPr id="31" name="Straight Arrow Connector 30"/>
            <p:cNvCxnSpPr>
              <a:stCxn id="12" idx="2"/>
              <a:endCxn id="14" idx="0"/>
            </p:cNvCxnSpPr>
            <p:nvPr/>
          </p:nvCxnSpPr>
          <p:spPr>
            <a:xfrm>
              <a:off x="1352987" y="2057400"/>
              <a:ext cx="0" cy="685801"/>
            </a:xfrm>
            <a:prstGeom prst="straightConnector1">
              <a:avLst/>
            </a:prstGeom>
            <a:ln w="76200">
              <a:solidFill>
                <a:schemeClr val="accent3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14" idx="2"/>
              <a:endCxn id="16" idx="0"/>
            </p:cNvCxnSpPr>
            <p:nvPr/>
          </p:nvCxnSpPr>
          <p:spPr>
            <a:xfrm>
              <a:off x="1352987" y="3047999"/>
              <a:ext cx="0" cy="990601"/>
            </a:xfrm>
            <a:prstGeom prst="straightConnector1">
              <a:avLst/>
            </a:prstGeom>
            <a:ln w="76200">
              <a:solidFill>
                <a:schemeClr val="accent3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29" idx="2"/>
              <a:endCxn id="34" idx="0"/>
            </p:cNvCxnSpPr>
            <p:nvPr/>
          </p:nvCxnSpPr>
          <p:spPr>
            <a:xfrm>
              <a:off x="1352987" y="4635684"/>
              <a:ext cx="0" cy="685800"/>
            </a:xfrm>
            <a:prstGeom prst="straightConnector1">
              <a:avLst/>
            </a:prstGeom>
            <a:ln w="76200">
              <a:solidFill>
                <a:schemeClr val="accent3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34" idx="2"/>
            </p:cNvCxnSpPr>
            <p:nvPr/>
          </p:nvCxnSpPr>
          <p:spPr>
            <a:xfrm>
              <a:off x="1352987" y="5626282"/>
              <a:ext cx="12160" cy="545918"/>
            </a:xfrm>
            <a:prstGeom prst="straightConnector1">
              <a:avLst/>
            </a:prstGeom>
            <a:ln w="76200">
              <a:solidFill>
                <a:schemeClr val="accent3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819587" y="1752600"/>
              <a:ext cx="1066800" cy="304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Request1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819587" y="2743201"/>
              <a:ext cx="1066800" cy="30479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r>
                <a:rPr lang="en-US" baseline="30000" dirty="0" smtClean="0"/>
                <a:t>st</a:t>
              </a:r>
              <a:r>
                <a:rPr lang="en-US" dirty="0" smtClean="0"/>
                <a:t> Reply</a:t>
              </a:r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19587" y="4038600"/>
              <a:ext cx="1066800" cy="29228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Verify</a:t>
              </a:r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819587" y="4330884"/>
              <a:ext cx="1066800" cy="304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Request2</a:t>
              </a:r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819587" y="5321484"/>
              <a:ext cx="1066800" cy="30479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r>
                <a:rPr lang="en-US" baseline="30000" dirty="0" smtClean="0"/>
                <a:t>st</a:t>
              </a:r>
              <a:r>
                <a:rPr lang="en-US" dirty="0" smtClean="0"/>
                <a:t> Reply</a:t>
              </a:r>
              <a:endParaRPr lang="en-US" dirty="0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6603035" y="1752600"/>
            <a:ext cx="2381238" cy="3124200"/>
            <a:chOff x="6603035" y="1752600"/>
            <a:chExt cx="2381238" cy="3124200"/>
          </a:xfrm>
        </p:grpSpPr>
        <p:cxnSp>
          <p:nvCxnSpPr>
            <p:cNvPr id="48" name="Straight Arrow Connector 47"/>
            <p:cNvCxnSpPr>
              <a:stCxn id="38" idx="2"/>
              <a:endCxn id="39" idx="0"/>
            </p:cNvCxnSpPr>
            <p:nvPr/>
          </p:nvCxnSpPr>
          <p:spPr>
            <a:xfrm>
              <a:off x="8450873" y="2057400"/>
              <a:ext cx="0" cy="685801"/>
            </a:xfrm>
            <a:prstGeom prst="straightConnector1">
              <a:avLst/>
            </a:prstGeom>
            <a:ln w="76200">
              <a:solidFill>
                <a:schemeClr val="accent2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39" idx="2"/>
              <a:endCxn id="40" idx="0"/>
            </p:cNvCxnSpPr>
            <p:nvPr/>
          </p:nvCxnSpPr>
          <p:spPr>
            <a:xfrm>
              <a:off x="8450873" y="3047999"/>
              <a:ext cx="0" cy="990601"/>
            </a:xfrm>
            <a:prstGeom prst="straightConnector1">
              <a:avLst/>
            </a:prstGeom>
            <a:ln w="76200">
              <a:solidFill>
                <a:schemeClr val="accent2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44" idx="2"/>
            </p:cNvCxnSpPr>
            <p:nvPr/>
          </p:nvCxnSpPr>
          <p:spPr>
            <a:xfrm>
              <a:off x="7205015" y="4330883"/>
              <a:ext cx="1" cy="545917"/>
            </a:xfrm>
            <a:prstGeom prst="straightConnector1">
              <a:avLst/>
            </a:prstGeom>
            <a:ln w="76200">
              <a:solidFill>
                <a:schemeClr val="accent2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41" idx="2"/>
              <a:endCxn id="44" idx="0"/>
            </p:cNvCxnSpPr>
            <p:nvPr/>
          </p:nvCxnSpPr>
          <p:spPr>
            <a:xfrm>
              <a:off x="7205015" y="3340285"/>
              <a:ext cx="0" cy="685800"/>
            </a:xfrm>
            <a:prstGeom prst="straightConnector1">
              <a:avLst/>
            </a:prstGeom>
            <a:ln w="76200"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7917473" y="1752600"/>
              <a:ext cx="1066800" cy="304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Request1</a:t>
              </a:r>
              <a:endParaRPr lang="en-US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917473" y="2743201"/>
              <a:ext cx="1066800" cy="304798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r>
                <a:rPr lang="en-US" baseline="30000" dirty="0" smtClean="0"/>
                <a:t>st</a:t>
              </a:r>
              <a:r>
                <a:rPr lang="en-US" dirty="0" smtClean="0"/>
                <a:t> Reply</a:t>
              </a:r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917473" y="4038600"/>
              <a:ext cx="1066800" cy="292284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Verify</a:t>
              </a:r>
              <a:endParaRPr lang="en-US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671615" y="3035485"/>
              <a:ext cx="1066800" cy="3048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Request2</a:t>
              </a:r>
              <a:endParaRPr lang="en-US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671615" y="4026085"/>
              <a:ext cx="1066800" cy="304798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r>
                <a:rPr lang="en-US" baseline="30000" dirty="0" smtClean="0"/>
                <a:t>st</a:t>
              </a:r>
              <a:r>
                <a:rPr lang="en-US" dirty="0" smtClean="0"/>
                <a:t> Reply</a:t>
              </a:r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603035" y="2958935"/>
              <a:ext cx="1203960" cy="1449779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428999" y="3339438"/>
            <a:ext cx="15120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Null </a:t>
            </a:r>
            <a:r>
              <a:rPr lang="en-US" sz="2000" dirty="0" smtClean="0"/>
              <a:t>requests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389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5" grpId="0">
        <p:bldAsOne/>
      </p:bldGraphic>
      <p:bldP spid="27" grpId="0"/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Improved Client Throughput?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EuroSys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D7124-2460-41FE-94ED-CA48FFA57F34}" type="slidenum">
              <a:rPr lang="en-US" smtClean="0"/>
              <a:pPr/>
              <a:t>26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76200" y="1519191"/>
            <a:ext cx="458788" cy="5034009"/>
            <a:chOff x="76200" y="1519191"/>
            <a:chExt cx="458788" cy="5034009"/>
          </a:xfrm>
        </p:grpSpPr>
        <p:cxnSp>
          <p:nvCxnSpPr>
            <p:cNvPr id="6" name="Straight Arrow Connector 5"/>
            <p:cNvCxnSpPr/>
            <p:nvPr/>
          </p:nvCxnSpPr>
          <p:spPr>
            <a:xfrm rot="5400000">
              <a:off x="-1980406" y="4037806"/>
              <a:ext cx="5029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 rot="16200000">
              <a:off x="-75925" y="1671316"/>
              <a:ext cx="6735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TIME</a:t>
              </a:r>
              <a:endParaRPr lang="en-US" b="1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21505" y="1164312"/>
            <a:ext cx="1719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/>
              <a:t>Non-Speculative</a:t>
            </a:r>
            <a:endParaRPr lang="en-US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6906540" y="1164312"/>
            <a:ext cx="12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/>
              <a:t>Speculative</a:t>
            </a:r>
            <a:endParaRPr lang="en-US" u="sng" dirty="0"/>
          </a:p>
        </p:txBody>
      </p:sp>
      <p:graphicFrame>
        <p:nvGraphicFramePr>
          <p:cNvPr id="25" name="Chart 24"/>
          <p:cNvGraphicFramePr/>
          <p:nvPr>
            <p:extLst>
              <p:ext uri="{D42A27DB-BD31-4B8C-83A1-F6EECF244321}">
                <p14:modId xmlns:p14="http://schemas.microsoft.com/office/powerpoint/2010/main" val="2616620179"/>
              </p:ext>
            </p:extLst>
          </p:nvPr>
        </p:nvGraphicFramePr>
        <p:xfrm>
          <a:off x="2286000" y="1397000"/>
          <a:ext cx="4343400" cy="447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Rectangle 14"/>
          <p:cNvSpPr/>
          <p:nvPr/>
        </p:nvSpPr>
        <p:spPr>
          <a:xfrm>
            <a:off x="3581400" y="1112138"/>
            <a:ext cx="2514600" cy="74384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1.9x Throughput</a:t>
            </a:r>
            <a:endParaRPr lang="en-US" sz="2000" dirty="0"/>
          </a:p>
        </p:txBody>
      </p:sp>
      <p:grpSp>
        <p:nvGrpSpPr>
          <p:cNvPr id="32" name="Group 31"/>
          <p:cNvGrpSpPr/>
          <p:nvPr/>
        </p:nvGrpSpPr>
        <p:grpSpPr>
          <a:xfrm>
            <a:off x="819587" y="1752600"/>
            <a:ext cx="1066800" cy="4419600"/>
            <a:chOff x="819587" y="1752600"/>
            <a:chExt cx="1066800" cy="4419600"/>
          </a:xfrm>
        </p:grpSpPr>
        <p:cxnSp>
          <p:nvCxnSpPr>
            <p:cNvPr id="33" name="Straight Arrow Connector 32"/>
            <p:cNvCxnSpPr>
              <a:stCxn id="37" idx="2"/>
              <a:endCxn id="38" idx="0"/>
            </p:cNvCxnSpPr>
            <p:nvPr/>
          </p:nvCxnSpPr>
          <p:spPr>
            <a:xfrm>
              <a:off x="1352987" y="2057400"/>
              <a:ext cx="0" cy="685801"/>
            </a:xfrm>
            <a:prstGeom prst="straightConnector1">
              <a:avLst/>
            </a:prstGeom>
            <a:ln w="76200">
              <a:solidFill>
                <a:schemeClr val="accent3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38" idx="2"/>
              <a:endCxn id="39" idx="0"/>
            </p:cNvCxnSpPr>
            <p:nvPr/>
          </p:nvCxnSpPr>
          <p:spPr>
            <a:xfrm>
              <a:off x="1352987" y="3047999"/>
              <a:ext cx="0" cy="990601"/>
            </a:xfrm>
            <a:prstGeom prst="straightConnector1">
              <a:avLst/>
            </a:prstGeom>
            <a:ln w="76200">
              <a:solidFill>
                <a:schemeClr val="accent3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40" idx="2"/>
              <a:endCxn id="41" idx="0"/>
            </p:cNvCxnSpPr>
            <p:nvPr/>
          </p:nvCxnSpPr>
          <p:spPr>
            <a:xfrm>
              <a:off x="1352987" y="4635684"/>
              <a:ext cx="0" cy="685800"/>
            </a:xfrm>
            <a:prstGeom prst="straightConnector1">
              <a:avLst/>
            </a:prstGeom>
            <a:ln w="76200">
              <a:solidFill>
                <a:schemeClr val="accent3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41" idx="2"/>
            </p:cNvCxnSpPr>
            <p:nvPr/>
          </p:nvCxnSpPr>
          <p:spPr>
            <a:xfrm>
              <a:off x="1352987" y="5626282"/>
              <a:ext cx="12160" cy="545918"/>
            </a:xfrm>
            <a:prstGeom prst="straightConnector1">
              <a:avLst/>
            </a:prstGeom>
            <a:ln w="76200">
              <a:solidFill>
                <a:schemeClr val="accent3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819587" y="1752600"/>
              <a:ext cx="1066800" cy="304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Request1</a:t>
              </a:r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819587" y="2743201"/>
              <a:ext cx="1066800" cy="30479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r>
                <a:rPr lang="en-US" baseline="30000" dirty="0" smtClean="0"/>
                <a:t>st</a:t>
              </a:r>
              <a:r>
                <a:rPr lang="en-US" dirty="0" smtClean="0"/>
                <a:t> Reply</a:t>
              </a:r>
              <a:endParaRPr lang="en-US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819587" y="4038600"/>
              <a:ext cx="1066800" cy="29228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Verify</a:t>
              </a:r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819587" y="4330884"/>
              <a:ext cx="1066800" cy="304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Request2</a:t>
              </a:r>
              <a:endParaRPr lang="en-US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819587" y="5321484"/>
              <a:ext cx="1066800" cy="30479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r>
                <a:rPr lang="en-US" baseline="30000" dirty="0" smtClean="0"/>
                <a:t>st</a:t>
              </a:r>
              <a:r>
                <a:rPr lang="en-US" dirty="0" smtClean="0"/>
                <a:t> Reply</a:t>
              </a:r>
              <a:endParaRPr lang="en-US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603035" y="1752600"/>
            <a:ext cx="2381238" cy="3124200"/>
            <a:chOff x="6603035" y="1752600"/>
            <a:chExt cx="2381238" cy="3124200"/>
          </a:xfrm>
        </p:grpSpPr>
        <p:cxnSp>
          <p:nvCxnSpPr>
            <p:cNvPr id="43" name="Straight Arrow Connector 42"/>
            <p:cNvCxnSpPr>
              <a:stCxn id="67" idx="2"/>
              <a:endCxn id="68" idx="0"/>
            </p:cNvCxnSpPr>
            <p:nvPr/>
          </p:nvCxnSpPr>
          <p:spPr>
            <a:xfrm>
              <a:off x="8450873" y="2057400"/>
              <a:ext cx="0" cy="685801"/>
            </a:xfrm>
            <a:prstGeom prst="straightConnector1">
              <a:avLst/>
            </a:prstGeom>
            <a:ln w="76200">
              <a:solidFill>
                <a:schemeClr val="accent2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68" idx="2"/>
              <a:endCxn id="69" idx="0"/>
            </p:cNvCxnSpPr>
            <p:nvPr/>
          </p:nvCxnSpPr>
          <p:spPr>
            <a:xfrm>
              <a:off x="8450873" y="3047999"/>
              <a:ext cx="0" cy="990601"/>
            </a:xfrm>
            <a:prstGeom prst="straightConnector1">
              <a:avLst/>
            </a:prstGeom>
            <a:ln w="76200">
              <a:solidFill>
                <a:schemeClr val="accent2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stCxn id="71" idx="2"/>
            </p:cNvCxnSpPr>
            <p:nvPr/>
          </p:nvCxnSpPr>
          <p:spPr>
            <a:xfrm>
              <a:off x="7205015" y="4330883"/>
              <a:ext cx="1" cy="545917"/>
            </a:xfrm>
            <a:prstGeom prst="straightConnector1">
              <a:avLst/>
            </a:prstGeom>
            <a:ln w="76200">
              <a:solidFill>
                <a:schemeClr val="accent2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70" idx="2"/>
              <a:endCxn id="71" idx="0"/>
            </p:cNvCxnSpPr>
            <p:nvPr/>
          </p:nvCxnSpPr>
          <p:spPr>
            <a:xfrm>
              <a:off x="7205015" y="3340285"/>
              <a:ext cx="0" cy="685800"/>
            </a:xfrm>
            <a:prstGeom prst="straightConnector1">
              <a:avLst/>
            </a:prstGeom>
            <a:ln w="76200"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Rectangle 66"/>
            <p:cNvSpPr/>
            <p:nvPr/>
          </p:nvSpPr>
          <p:spPr>
            <a:xfrm>
              <a:off x="7917473" y="1752600"/>
              <a:ext cx="1066800" cy="304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Request1</a:t>
              </a:r>
              <a:endParaRPr lang="en-US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7917473" y="2743201"/>
              <a:ext cx="1066800" cy="304798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r>
                <a:rPr lang="en-US" baseline="30000" dirty="0" smtClean="0"/>
                <a:t>st</a:t>
              </a:r>
              <a:r>
                <a:rPr lang="en-US" dirty="0" smtClean="0"/>
                <a:t> Reply</a:t>
              </a:r>
              <a:endParaRPr lang="en-US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7917473" y="4038600"/>
              <a:ext cx="1066800" cy="292284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Verify</a:t>
              </a:r>
              <a:endParaRPr lang="en-US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6671615" y="3035485"/>
              <a:ext cx="1066800" cy="3048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Request2</a:t>
              </a:r>
              <a:endParaRPr lang="en-US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6671615" y="4026085"/>
              <a:ext cx="1066800" cy="304798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r>
                <a:rPr lang="en-US" baseline="30000" dirty="0" smtClean="0"/>
                <a:t>st</a:t>
              </a:r>
              <a:r>
                <a:rPr lang="en-US" dirty="0" smtClean="0"/>
                <a:t> Reply</a:t>
              </a:r>
              <a:endParaRPr lang="en-US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6603035" y="2958935"/>
              <a:ext cx="1203960" cy="1449779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3428999" y="3339438"/>
            <a:ext cx="15120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Null </a:t>
            </a:r>
            <a:r>
              <a:rPr lang="en-US" sz="2000" dirty="0" smtClean="0"/>
              <a:t>requests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245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Generic Mechanism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EuroSys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D7124-2460-41FE-94ED-CA48FFA57F34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25" name="Chart 24"/>
          <p:cNvGraphicFramePr/>
          <p:nvPr>
            <p:extLst>
              <p:ext uri="{D42A27DB-BD31-4B8C-83A1-F6EECF244321}">
                <p14:modId xmlns:p14="http://schemas.microsoft.com/office/powerpoint/2010/main" val="193785908"/>
              </p:ext>
            </p:extLst>
          </p:nvPr>
        </p:nvGraphicFramePr>
        <p:xfrm>
          <a:off x="2286000" y="1397000"/>
          <a:ext cx="4343400" cy="447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579870" y="2838271"/>
            <a:ext cx="2489784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App-specific </a:t>
            </a:r>
            <a:r>
              <a:rPr lang="en-US" sz="2400" dirty="0" err="1" smtClean="0">
                <a:solidFill>
                  <a:schemeClr val="bg1"/>
                </a:solidFill>
              </a:rPr>
              <a:t>Mech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accent2"/>
                </a:solidFill>
              </a:rPr>
              <a:t>Shared OS </a:t>
            </a:r>
            <a:r>
              <a:rPr lang="en-US" sz="2400" dirty="0" err="1" smtClean="0">
                <a:solidFill>
                  <a:schemeClr val="accent2"/>
                </a:solidFill>
              </a:rPr>
              <a:t>Mech</a:t>
            </a:r>
            <a:endParaRPr lang="en-US" sz="2400" dirty="0" smtClean="0">
              <a:solidFill>
                <a:schemeClr val="accent2"/>
              </a:solidFill>
            </a:endParaRPr>
          </a:p>
          <a:p>
            <a:r>
              <a:rPr lang="en-US" sz="2400" dirty="0" smtClean="0">
                <a:solidFill>
                  <a:schemeClr val="accent3"/>
                </a:solidFill>
              </a:rPr>
              <a:t>Non-speculative</a:t>
            </a:r>
            <a:endParaRPr lang="en-US" sz="2400" dirty="0">
              <a:solidFill>
                <a:schemeClr val="accent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8999" y="3339438"/>
            <a:ext cx="15120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Null </a:t>
            </a:r>
            <a:r>
              <a:rPr lang="en-US" sz="2000" dirty="0" smtClean="0"/>
              <a:t>requests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48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Generic Mechanism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EuroSys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D7124-2460-41FE-94ED-CA48FFA57F34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25" name="Chart 24"/>
          <p:cNvGraphicFramePr/>
          <p:nvPr>
            <p:extLst>
              <p:ext uri="{D42A27DB-BD31-4B8C-83A1-F6EECF244321}">
                <p14:modId xmlns:p14="http://schemas.microsoft.com/office/powerpoint/2010/main" val="2013277512"/>
              </p:ext>
            </p:extLst>
          </p:nvPr>
        </p:nvGraphicFramePr>
        <p:xfrm>
          <a:off x="2286000" y="1397000"/>
          <a:ext cx="4343400" cy="447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Rectangular Callout 14"/>
          <p:cNvSpPr/>
          <p:nvPr/>
        </p:nvSpPr>
        <p:spPr>
          <a:xfrm>
            <a:off x="6324600" y="1371600"/>
            <a:ext cx="2326080" cy="708422"/>
          </a:xfrm>
          <a:prstGeom prst="wedgeRectCallout">
            <a:avLst>
              <a:gd name="adj1" fmla="val -59961"/>
              <a:gd name="adj2" fmla="val 13864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App-specific:</a:t>
            </a:r>
            <a:br>
              <a:rPr lang="en-US" sz="2000" dirty="0" smtClean="0"/>
            </a:br>
            <a:r>
              <a:rPr lang="en-US" sz="2000" dirty="0" smtClean="0"/>
              <a:t>8% faster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6579870" y="2838271"/>
            <a:ext cx="2489784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App-specific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Mech</a:t>
            </a:r>
            <a:endParaRPr lang="en-US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2"/>
                </a:solidFill>
              </a:rPr>
              <a:t>Shared OS </a:t>
            </a:r>
            <a:r>
              <a:rPr lang="en-US" sz="2400" dirty="0" err="1" smtClean="0">
                <a:solidFill>
                  <a:schemeClr val="accent2"/>
                </a:solidFill>
              </a:rPr>
              <a:t>Mech</a:t>
            </a:r>
            <a:endParaRPr lang="en-US" sz="2400" dirty="0" smtClean="0">
              <a:solidFill>
                <a:schemeClr val="accent2"/>
              </a:solidFill>
            </a:endParaRPr>
          </a:p>
          <a:p>
            <a:r>
              <a:rPr lang="en-US" sz="2400" dirty="0" smtClean="0">
                <a:solidFill>
                  <a:schemeClr val="accent3"/>
                </a:solidFill>
              </a:rPr>
              <a:t>Non-speculative</a:t>
            </a:r>
            <a:endParaRPr lang="en-US" sz="2400" dirty="0">
              <a:solidFill>
                <a:schemeClr val="accent3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8999" y="3339438"/>
            <a:ext cx="15120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Null </a:t>
            </a:r>
            <a:r>
              <a:rPr lang="en-US" sz="2000" dirty="0" smtClean="0"/>
              <a:t>requests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496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Mechanism</a:t>
            </a:r>
          </a:p>
          <a:p>
            <a:pPr lvl="1"/>
            <a:r>
              <a:rPr lang="en-US" sz="2400" dirty="0" smtClean="0"/>
              <a:t>Common: checkpoints, output buffering, taint propagation</a:t>
            </a:r>
          </a:p>
          <a:p>
            <a:pPr lvl="1"/>
            <a:r>
              <a:rPr lang="en-US" sz="2400" dirty="0" smtClean="0"/>
              <a:t>Implemented in OS</a:t>
            </a:r>
          </a:p>
          <a:p>
            <a:r>
              <a:rPr lang="en-US" sz="2800" dirty="0" smtClean="0"/>
              <a:t>Policy</a:t>
            </a:r>
          </a:p>
          <a:p>
            <a:pPr lvl="1"/>
            <a:r>
              <a:rPr lang="en-US" sz="2400" dirty="0" smtClean="0"/>
              <a:t>App-specific:  Controls creation, output, and commit</a:t>
            </a:r>
          </a:p>
          <a:p>
            <a:pPr lvl="1"/>
            <a:r>
              <a:rPr lang="en-US" sz="2400" dirty="0" smtClean="0"/>
              <a:t>Implemented in applications</a:t>
            </a:r>
            <a:endParaRPr lang="en-US" dirty="0" smtClean="0"/>
          </a:p>
          <a:p>
            <a:r>
              <a:rPr lang="en-US" sz="2800" dirty="0" smtClean="0"/>
              <a:t>Demonstrated with 3 case studies</a:t>
            </a:r>
          </a:p>
          <a:p>
            <a:pPr lvl="1"/>
            <a:r>
              <a:rPr lang="en-US" sz="2400" dirty="0" smtClean="0"/>
              <a:t>Improved parallelism</a:t>
            </a:r>
          </a:p>
          <a:p>
            <a:pPr lvl="1"/>
            <a:r>
              <a:rPr lang="en-US" sz="2400" dirty="0" smtClean="0"/>
              <a:t>Small overhead relative to app-specific mechanism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4800" dirty="0" smtClean="0"/>
              <a:t>Questions?</a:t>
            </a:r>
            <a:endParaRPr lang="en-US" sz="4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EuroSys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D7124-2460-41FE-94ED-CA48FFA57F34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21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Speculation Everywhere!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Discrete event simulation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I/O prefetching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Distributed shared memory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Distributed file systems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Deadlock detection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Remote displays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Web page pre-rendering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EuroSys 2011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D7124-2460-41FE-94ED-CA48FFA57F3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Speculation as a Service to Apps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How is this system designed?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In what ways can it be customized for an app?</a:t>
            </a:r>
          </a:p>
          <a:p>
            <a:pPr marL="0" indent="0" algn="ctr">
              <a:buNone/>
            </a:pPr>
            <a:r>
              <a:rPr lang="en-US" dirty="0" smtClean="0"/>
              <a:t>How can those customizations be specified?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D7124-2460-41FE-94ED-CA48FFA57F3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EuroSys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330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Designing Speculation as a Service</a:t>
            </a:r>
          </a:p>
          <a:p>
            <a:r>
              <a:rPr lang="en-US" dirty="0" smtClean="0"/>
              <a:t>Implementation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Conclusion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EuroSys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D7124-2460-41FE-94ED-CA48FFA57F3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62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1:  In-App Speculation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Calibri" pitchFamily="34" charset="0"/>
              <a:buChar char="+"/>
            </a:pPr>
            <a:r>
              <a:rPr lang="en-US" sz="2400" dirty="0" smtClean="0"/>
              <a:t>Complete semantic info</a:t>
            </a:r>
          </a:p>
          <a:p>
            <a:pPr>
              <a:buFont typeface="Calibri" pitchFamily="34" charset="0"/>
              <a:buChar char="+"/>
            </a:pPr>
            <a:r>
              <a:rPr lang="en-US" sz="2400" dirty="0" smtClean="0"/>
              <a:t>Predict </a:t>
            </a:r>
            <a:r>
              <a:rPr lang="en-US" sz="2400" b="1" dirty="0" smtClean="0">
                <a:solidFill>
                  <a:schemeClr val="accent1"/>
                </a:solidFill>
              </a:rPr>
              <a:t>arbitrary app operations</a:t>
            </a:r>
          </a:p>
          <a:p>
            <a:pPr>
              <a:buFont typeface="Calibri" pitchFamily="34" charset="0"/>
              <a:buChar char="+"/>
            </a:pPr>
            <a:r>
              <a:rPr lang="en-US" sz="2400" dirty="0" smtClean="0"/>
              <a:t>Safe operations </a:t>
            </a:r>
            <a:r>
              <a:rPr lang="en-US" sz="2400" b="1" dirty="0" smtClean="0">
                <a:solidFill>
                  <a:schemeClr val="accent1"/>
                </a:solidFill>
              </a:rPr>
              <a:t>allowed</a:t>
            </a:r>
          </a:p>
          <a:p>
            <a:pPr>
              <a:buFont typeface="Calibri" pitchFamily="34" charset="0"/>
              <a:buChar char="+"/>
            </a:pPr>
            <a:endParaRPr lang="en-US" sz="2400" dirty="0" smtClean="0"/>
          </a:p>
          <a:p>
            <a:pPr>
              <a:buFont typeface="Calibri" pitchFamily="34" charset="0"/>
              <a:buChar char="‒"/>
            </a:pPr>
            <a:r>
              <a:rPr lang="en-US" sz="2400" b="1" dirty="0" smtClean="0">
                <a:solidFill>
                  <a:srgbClr val="FF0000"/>
                </a:solidFill>
              </a:rPr>
              <a:t>No reuse</a:t>
            </a:r>
            <a:r>
              <a:rPr lang="en-US" sz="2400" dirty="0" smtClean="0"/>
              <a:t>: significant development needed</a:t>
            </a:r>
          </a:p>
          <a:p>
            <a:pPr>
              <a:buFont typeface="Calibri" pitchFamily="34" charset="0"/>
              <a:buChar char="‒"/>
            </a:pPr>
            <a:r>
              <a:rPr lang="en-US" sz="2400" b="1" dirty="0" smtClean="0">
                <a:solidFill>
                  <a:srgbClr val="FF0000"/>
                </a:solidFill>
              </a:rPr>
              <a:t>Scope is limited</a:t>
            </a:r>
            <a:r>
              <a:rPr lang="en-US" sz="2400" dirty="0" smtClean="0"/>
              <a:t>: unsafe operations block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EuroSys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D7124-2460-41FE-94ED-CA48FFA57F3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514600" y="2667000"/>
            <a:ext cx="1905000" cy="266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400" dirty="0" smtClean="0">
                <a:solidFill>
                  <a:schemeClr val="tx1"/>
                </a:solidFill>
              </a:rPr>
              <a:t>App 1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590800" y="2743201"/>
            <a:ext cx="1916800" cy="2657649"/>
            <a:chOff x="2590800" y="2743201"/>
            <a:chExt cx="1916800" cy="2657649"/>
          </a:xfrm>
        </p:grpSpPr>
        <p:sp>
          <p:nvSpPr>
            <p:cNvPr id="24" name="Rectangle 23"/>
            <p:cNvSpPr/>
            <p:nvPr/>
          </p:nvSpPr>
          <p:spPr>
            <a:xfrm>
              <a:off x="2590800" y="2743201"/>
              <a:ext cx="1752600" cy="14478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6"/>
            <p:cNvGrpSpPr>
              <a:grpSpLocks/>
            </p:cNvGrpSpPr>
            <p:nvPr/>
          </p:nvGrpSpPr>
          <p:grpSpPr bwMode="auto">
            <a:xfrm>
              <a:off x="3649290" y="4669270"/>
              <a:ext cx="858310" cy="731580"/>
              <a:chOff x="1632" y="1248"/>
              <a:chExt cx="2682" cy="2286"/>
            </a:xfrm>
          </p:grpSpPr>
          <p:sp>
            <p:nvSpPr>
              <p:cNvPr id="19" name="Gear"/>
              <p:cNvSpPr>
                <a:spLocks noEditPoints="1" noChangeArrowheads="1"/>
              </p:cNvSpPr>
              <p:nvPr/>
            </p:nvSpPr>
            <p:spPr bwMode="auto">
              <a:xfrm>
                <a:off x="3119" y="1248"/>
                <a:ext cx="1195" cy="1048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4374 w 21600"/>
                  <a:gd name="T9" fmla="*/ 3964 h 21600"/>
                  <a:gd name="T10" fmla="*/ 17841 w 21600"/>
                  <a:gd name="T11" fmla="*/ 17635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9689" y="1725"/>
                    </a:moveTo>
                    <a:lnTo>
                      <a:pt x="10304" y="85"/>
                    </a:lnTo>
                    <a:lnTo>
                      <a:pt x="11637" y="85"/>
                    </a:lnTo>
                    <a:lnTo>
                      <a:pt x="12303" y="1777"/>
                    </a:lnTo>
                    <a:lnTo>
                      <a:pt x="13072" y="1931"/>
                    </a:lnTo>
                    <a:lnTo>
                      <a:pt x="14303" y="598"/>
                    </a:lnTo>
                    <a:lnTo>
                      <a:pt x="15533" y="1110"/>
                    </a:lnTo>
                    <a:lnTo>
                      <a:pt x="15584" y="2905"/>
                    </a:lnTo>
                    <a:lnTo>
                      <a:pt x="16405" y="3520"/>
                    </a:lnTo>
                    <a:lnTo>
                      <a:pt x="17891" y="2751"/>
                    </a:lnTo>
                    <a:lnTo>
                      <a:pt x="18917" y="3674"/>
                    </a:lnTo>
                    <a:lnTo>
                      <a:pt x="18199" y="5314"/>
                    </a:lnTo>
                    <a:lnTo>
                      <a:pt x="18763" y="6083"/>
                    </a:lnTo>
                    <a:lnTo>
                      <a:pt x="20403" y="6032"/>
                    </a:lnTo>
                    <a:lnTo>
                      <a:pt x="20865" y="7211"/>
                    </a:lnTo>
                    <a:lnTo>
                      <a:pt x="19737" y="8185"/>
                    </a:lnTo>
                    <a:lnTo>
                      <a:pt x="20096" y="9723"/>
                    </a:lnTo>
                    <a:lnTo>
                      <a:pt x="21634" y="10287"/>
                    </a:lnTo>
                    <a:lnTo>
                      <a:pt x="21582" y="11620"/>
                    </a:lnTo>
                    <a:lnTo>
                      <a:pt x="20147" y="12184"/>
                    </a:lnTo>
                    <a:lnTo>
                      <a:pt x="19942" y="13158"/>
                    </a:lnTo>
                    <a:lnTo>
                      <a:pt x="21070" y="14234"/>
                    </a:lnTo>
                    <a:lnTo>
                      <a:pt x="20608" y="15362"/>
                    </a:lnTo>
                    <a:lnTo>
                      <a:pt x="19019" y="15465"/>
                    </a:lnTo>
                    <a:lnTo>
                      <a:pt x="18404" y="16439"/>
                    </a:lnTo>
                    <a:lnTo>
                      <a:pt x="19122" y="17925"/>
                    </a:lnTo>
                    <a:lnTo>
                      <a:pt x="18096" y="18797"/>
                    </a:lnTo>
                    <a:lnTo>
                      <a:pt x="16763" y="18284"/>
                    </a:lnTo>
                    <a:lnTo>
                      <a:pt x="15431" y="19002"/>
                    </a:lnTo>
                    <a:lnTo>
                      <a:pt x="15277" y="20848"/>
                    </a:lnTo>
                    <a:lnTo>
                      <a:pt x="14149" y="21155"/>
                    </a:lnTo>
                    <a:lnTo>
                      <a:pt x="13021" y="19925"/>
                    </a:lnTo>
                    <a:lnTo>
                      <a:pt x="12252" y="20181"/>
                    </a:lnTo>
                    <a:lnTo>
                      <a:pt x="11739" y="21668"/>
                    </a:lnTo>
                    <a:lnTo>
                      <a:pt x="10201" y="21668"/>
                    </a:lnTo>
                    <a:lnTo>
                      <a:pt x="9740" y="20130"/>
                    </a:lnTo>
                    <a:lnTo>
                      <a:pt x="8253" y="19771"/>
                    </a:lnTo>
                    <a:lnTo>
                      <a:pt x="7125" y="21001"/>
                    </a:lnTo>
                    <a:lnTo>
                      <a:pt x="5895" y="20489"/>
                    </a:lnTo>
                    <a:lnTo>
                      <a:pt x="5946" y="18592"/>
                    </a:lnTo>
                    <a:lnTo>
                      <a:pt x="5177" y="18131"/>
                    </a:lnTo>
                    <a:lnTo>
                      <a:pt x="3383" y="18848"/>
                    </a:lnTo>
                    <a:lnTo>
                      <a:pt x="2614" y="17874"/>
                    </a:lnTo>
                    <a:lnTo>
                      <a:pt x="3383" y="16182"/>
                    </a:lnTo>
                    <a:lnTo>
                      <a:pt x="2922" y="15465"/>
                    </a:lnTo>
                    <a:lnTo>
                      <a:pt x="922" y="15516"/>
                    </a:lnTo>
                    <a:lnTo>
                      <a:pt x="512" y="14234"/>
                    </a:lnTo>
                    <a:lnTo>
                      <a:pt x="1948" y="12901"/>
                    </a:lnTo>
                    <a:lnTo>
                      <a:pt x="1896" y="12184"/>
                    </a:lnTo>
                    <a:lnTo>
                      <a:pt x="0" y="11415"/>
                    </a:lnTo>
                    <a:lnTo>
                      <a:pt x="51" y="10031"/>
                    </a:lnTo>
                    <a:lnTo>
                      <a:pt x="1948" y="9313"/>
                    </a:lnTo>
                    <a:lnTo>
                      <a:pt x="2101" y="8595"/>
                    </a:lnTo>
                    <a:lnTo>
                      <a:pt x="615" y="7160"/>
                    </a:lnTo>
                    <a:lnTo>
                      <a:pt x="1127" y="5878"/>
                    </a:lnTo>
                    <a:lnTo>
                      <a:pt x="3178" y="5981"/>
                    </a:lnTo>
                    <a:lnTo>
                      <a:pt x="3588" y="5417"/>
                    </a:lnTo>
                    <a:lnTo>
                      <a:pt x="2819" y="3520"/>
                    </a:lnTo>
                    <a:lnTo>
                      <a:pt x="3742" y="2597"/>
                    </a:lnTo>
                    <a:lnTo>
                      <a:pt x="5536" y="3417"/>
                    </a:lnTo>
                    <a:lnTo>
                      <a:pt x="6049" y="3058"/>
                    </a:lnTo>
                    <a:lnTo>
                      <a:pt x="6100" y="1264"/>
                    </a:lnTo>
                    <a:lnTo>
                      <a:pt x="7228" y="700"/>
                    </a:lnTo>
                    <a:lnTo>
                      <a:pt x="8510" y="2033"/>
                    </a:lnTo>
                    <a:lnTo>
                      <a:pt x="9689" y="1725"/>
                    </a:lnTo>
                    <a:close/>
                    <a:moveTo>
                      <a:pt x="10817" y="14422"/>
                    </a:moveTo>
                    <a:lnTo>
                      <a:pt x="11175" y="14388"/>
                    </a:lnTo>
                    <a:lnTo>
                      <a:pt x="11534" y="14354"/>
                    </a:lnTo>
                    <a:lnTo>
                      <a:pt x="11893" y="14268"/>
                    </a:lnTo>
                    <a:lnTo>
                      <a:pt x="12218" y="14166"/>
                    </a:lnTo>
                    <a:lnTo>
                      <a:pt x="12508" y="13995"/>
                    </a:lnTo>
                    <a:lnTo>
                      <a:pt x="12816" y="13807"/>
                    </a:lnTo>
                    <a:lnTo>
                      <a:pt x="13106" y="13602"/>
                    </a:lnTo>
                    <a:lnTo>
                      <a:pt x="13329" y="13380"/>
                    </a:lnTo>
                    <a:lnTo>
                      <a:pt x="13568" y="13106"/>
                    </a:lnTo>
                    <a:lnTo>
                      <a:pt x="13790" y="12850"/>
                    </a:lnTo>
                    <a:lnTo>
                      <a:pt x="13961" y="12560"/>
                    </a:lnTo>
                    <a:lnTo>
                      <a:pt x="14115" y="12269"/>
                    </a:lnTo>
                    <a:lnTo>
                      <a:pt x="14217" y="11927"/>
                    </a:lnTo>
                    <a:lnTo>
                      <a:pt x="14320" y="11568"/>
                    </a:lnTo>
                    <a:lnTo>
                      <a:pt x="14388" y="11210"/>
                    </a:lnTo>
                    <a:lnTo>
                      <a:pt x="14388" y="10851"/>
                    </a:lnTo>
                    <a:lnTo>
                      <a:pt x="14388" y="10492"/>
                    </a:lnTo>
                    <a:lnTo>
                      <a:pt x="14320" y="10133"/>
                    </a:lnTo>
                    <a:lnTo>
                      <a:pt x="14217" y="9808"/>
                    </a:lnTo>
                    <a:lnTo>
                      <a:pt x="14115" y="9467"/>
                    </a:lnTo>
                    <a:lnTo>
                      <a:pt x="13961" y="9142"/>
                    </a:lnTo>
                    <a:lnTo>
                      <a:pt x="13790" y="8851"/>
                    </a:lnTo>
                    <a:lnTo>
                      <a:pt x="13568" y="8595"/>
                    </a:lnTo>
                    <a:lnTo>
                      <a:pt x="13329" y="8322"/>
                    </a:lnTo>
                    <a:lnTo>
                      <a:pt x="13106" y="8100"/>
                    </a:lnTo>
                    <a:lnTo>
                      <a:pt x="12816" y="7894"/>
                    </a:lnTo>
                    <a:lnTo>
                      <a:pt x="12508" y="7741"/>
                    </a:lnTo>
                    <a:lnTo>
                      <a:pt x="12218" y="7570"/>
                    </a:lnTo>
                    <a:lnTo>
                      <a:pt x="11893" y="7433"/>
                    </a:lnTo>
                    <a:lnTo>
                      <a:pt x="11534" y="7382"/>
                    </a:lnTo>
                    <a:lnTo>
                      <a:pt x="11175" y="7313"/>
                    </a:lnTo>
                    <a:lnTo>
                      <a:pt x="10817" y="7313"/>
                    </a:lnTo>
                    <a:lnTo>
                      <a:pt x="10441" y="7313"/>
                    </a:lnTo>
                    <a:lnTo>
                      <a:pt x="10082" y="7382"/>
                    </a:lnTo>
                    <a:lnTo>
                      <a:pt x="9757" y="7433"/>
                    </a:lnTo>
                    <a:lnTo>
                      <a:pt x="9432" y="7570"/>
                    </a:lnTo>
                    <a:lnTo>
                      <a:pt x="9142" y="7741"/>
                    </a:lnTo>
                    <a:lnTo>
                      <a:pt x="8834" y="7894"/>
                    </a:lnTo>
                    <a:lnTo>
                      <a:pt x="8544" y="8100"/>
                    </a:lnTo>
                    <a:lnTo>
                      <a:pt x="8287" y="8322"/>
                    </a:lnTo>
                    <a:lnTo>
                      <a:pt x="8048" y="8595"/>
                    </a:lnTo>
                    <a:lnTo>
                      <a:pt x="7860" y="8851"/>
                    </a:lnTo>
                    <a:lnTo>
                      <a:pt x="7689" y="9142"/>
                    </a:lnTo>
                    <a:lnTo>
                      <a:pt x="7536" y="9467"/>
                    </a:lnTo>
                    <a:lnTo>
                      <a:pt x="7399" y="9808"/>
                    </a:lnTo>
                    <a:lnTo>
                      <a:pt x="7331" y="10133"/>
                    </a:lnTo>
                    <a:lnTo>
                      <a:pt x="7262" y="10492"/>
                    </a:lnTo>
                    <a:lnTo>
                      <a:pt x="7262" y="10851"/>
                    </a:lnTo>
                    <a:lnTo>
                      <a:pt x="7262" y="11210"/>
                    </a:lnTo>
                    <a:lnTo>
                      <a:pt x="7331" y="11568"/>
                    </a:lnTo>
                    <a:lnTo>
                      <a:pt x="7399" y="11927"/>
                    </a:lnTo>
                    <a:lnTo>
                      <a:pt x="7536" y="12269"/>
                    </a:lnTo>
                    <a:lnTo>
                      <a:pt x="7689" y="12560"/>
                    </a:lnTo>
                    <a:lnTo>
                      <a:pt x="7860" y="12850"/>
                    </a:lnTo>
                    <a:lnTo>
                      <a:pt x="8048" y="13106"/>
                    </a:lnTo>
                    <a:lnTo>
                      <a:pt x="8287" y="13380"/>
                    </a:lnTo>
                    <a:lnTo>
                      <a:pt x="8544" y="13602"/>
                    </a:lnTo>
                    <a:lnTo>
                      <a:pt x="8834" y="13807"/>
                    </a:lnTo>
                    <a:lnTo>
                      <a:pt x="9142" y="13995"/>
                    </a:lnTo>
                    <a:lnTo>
                      <a:pt x="9432" y="14166"/>
                    </a:lnTo>
                    <a:lnTo>
                      <a:pt x="9757" y="14268"/>
                    </a:lnTo>
                    <a:lnTo>
                      <a:pt x="10082" y="14354"/>
                    </a:lnTo>
                    <a:lnTo>
                      <a:pt x="10441" y="14388"/>
                    </a:lnTo>
                    <a:lnTo>
                      <a:pt x="10817" y="14422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miter lim="800000"/>
                <a:headEnd/>
                <a:tailEnd/>
              </a:ln>
              <a:effectLst/>
              <a:scene3d>
                <a:camera prst="legacyPerspectiveFront">
                  <a:rot lat="20099999" lon="1500000" rev="0"/>
                </a:camera>
                <a:lightRig rig="legacyFlat4" dir="b"/>
              </a:scene3d>
              <a:sp3d extrusionH="127000" prstMaterial="legacyMatte">
                <a:bevelT w="13500" h="13500" prst="angle"/>
                <a:bevelB w="13500" h="13500" prst="angle"/>
                <a:extrusionClr>
                  <a:srgbClr val="C0C0C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0" name="AutoShape 8"/>
              <p:cNvSpPr>
                <a:spLocks noEditPoints="1" noChangeArrowheads="1"/>
              </p:cNvSpPr>
              <p:nvPr/>
            </p:nvSpPr>
            <p:spPr bwMode="auto">
              <a:xfrm>
                <a:off x="1632" y="1680"/>
                <a:ext cx="1429" cy="1253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4374 w 21600"/>
                  <a:gd name="T9" fmla="*/ 3964 h 21600"/>
                  <a:gd name="T10" fmla="*/ 17841 w 21600"/>
                  <a:gd name="T11" fmla="*/ 17635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9689" y="1725"/>
                    </a:moveTo>
                    <a:lnTo>
                      <a:pt x="10304" y="85"/>
                    </a:lnTo>
                    <a:lnTo>
                      <a:pt x="11637" y="85"/>
                    </a:lnTo>
                    <a:lnTo>
                      <a:pt x="12303" y="1777"/>
                    </a:lnTo>
                    <a:lnTo>
                      <a:pt x="13072" y="1931"/>
                    </a:lnTo>
                    <a:lnTo>
                      <a:pt x="14303" y="598"/>
                    </a:lnTo>
                    <a:lnTo>
                      <a:pt x="15533" y="1110"/>
                    </a:lnTo>
                    <a:lnTo>
                      <a:pt x="15584" y="2905"/>
                    </a:lnTo>
                    <a:lnTo>
                      <a:pt x="16405" y="3520"/>
                    </a:lnTo>
                    <a:lnTo>
                      <a:pt x="17891" y="2751"/>
                    </a:lnTo>
                    <a:lnTo>
                      <a:pt x="18917" y="3674"/>
                    </a:lnTo>
                    <a:lnTo>
                      <a:pt x="18199" y="5314"/>
                    </a:lnTo>
                    <a:lnTo>
                      <a:pt x="18763" y="6083"/>
                    </a:lnTo>
                    <a:lnTo>
                      <a:pt x="20403" y="6032"/>
                    </a:lnTo>
                    <a:lnTo>
                      <a:pt x="20865" y="7211"/>
                    </a:lnTo>
                    <a:lnTo>
                      <a:pt x="19737" y="8185"/>
                    </a:lnTo>
                    <a:lnTo>
                      <a:pt x="20096" y="9723"/>
                    </a:lnTo>
                    <a:lnTo>
                      <a:pt x="21634" y="10287"/>
                    </a:lnTo>
                    <a:lnTo>
                      <a:pt x="21582" y="11620"/>
                    </a:lnTo>
                    <a:lnTo>
                      <a:pt x="20147" y="12184"/>
                    </a:lnTo>
                    <a:lnTo>
                      <a:pt x="19942" y="13158"/>
                    </a:lnTo>
                    <a:lnTo>
                      <a:pt x="21070" y="14234"/>
                    </a:lnTo>
                    <a:lnTo>
                      <a:pt x="20608" y="15362"/>
                    </a:lnTo>
                    <a:lnTo>
                      <a:pt x="19019" y="15465"/>
                    </a:lnTo>
                    <a:lnTo>
                      <a:pt x="18404" y="16439"/>
                    </a:lnTo>
                    <a:lnTo>
                      <a:pt x="19122" y="17925"/>
                    </a:lnTo>
                    <a:lnTo>
                      <a:pt x="18096" y="18797"/>
                    </a:lnTo>
                    <a:lnTo>
                      <a:pt x="16763" y="18284"/>
                    </a:lnTo>
                    <a:lnTo>
                      <a:pt x="15431" y="19002"/>
                    </a:lnTo>
                    <a:lnTo>
                      <a:pt x="15277" y="20848"/>
                    </a:lnTo>
                    <a:lnTo>
                      <a:pt x="14149" y="21155"/>
                    </a:lnTo>
                    <a:lnTo>
                      <a:pt x="13021" y="19925"/>
                    </a:lnTo>
                    <a:lnTo>
                      <a:pt x="12252" y="20181"/>
                    </a:lnTo>
                    <a:lnTo>
                      <a:pt x="11739" y="21668"/>
                    </a:lnTo>
                    <a:lnTo>
                      <a:pt x="10201" y="21668"/>
                    </a:lnTo>
                    <a:lnTo>
                      <a:pt x="9740" y="20130"/>
                    </a:lnTo>
                    <a:lnTo>
                      <a:pt x="8253" y="19771"/>
                    </a:lnTo>
                    <a:lnTo>
                      <a:pt x="7125" y="21001"/>
                    </a:lnTo>
                    <a:lnTo>
                      <a:pt x="5895" y="20489"/>
                    </a:lnTo>
                    <a:lnTo>
                      <a:pt x="5946" y="18592"/>
                    </a:lnTo>
                    <a:lnTo>
                      <a:pt x="5177" y="18131"/>
                    </a:lnTo>
                    <a:lnTo>
                      <a:pt x="3383" y="18848"/>
                    </a:lnTo>
                    <a:lnTo>
                      <a:pt x="2614" y="17874"/>
                    </a:lnTo>
                    <a:lnTo>
                      <a:pt x="3383" y="16182"/>
                    </a:lnTo>
                    <a:lnTo>
                      <a:pt x="2922" y="15465"/>
                    </a:lnTo>
                    <a:lnTo>
                      <a:pt x="922" y="15516"/>
                    </a:lnTo>
                    <a:lnTo>
                      <a:pt x="512" y="14234"/>
                    </a:lnTo>
                    <a:lnTo>
                      <a:pt x="1948" y="12901"/>
                    </a:lnTo>
                    <a:lnTo>
                      <a:pt x="1896" y="12184"/>
                    </a:lnTo>
                    <a:lnTo>
                      <a:pt x="0" y="11415"/>
                    </a:lnTo>
                    <a:lnTo>
                      <a:pt x="51" y="10031"/>
                    </a:lnTo>
                    <a:lnTo>
                      <a:pt x="1948" y="9313"/>
                    </a:lnTo>
                    <a:lnTo>
                      <a:pt x="2101" y="8595"/>
                    </a:lnTo>
                    <a:lnTo>
                      <a:pt x="615" y="7160"/>
                    </a:lnTo>
                    <a:lnTo>
                      <a:pt x="1127" y="5878"/>
                    </a:lnTo>
                    <a:lnTo>
                      <a:pt x="3178" y="5981"/>
                    </a:lnTo>
                    <a:lnTo>
                      <a:pt x="3588" y="5417"/>
                    </a:lnTo>
                    <a:lnTo>
                      <a:pt x="2819" y="3520"/>
                    </a:lnTo>
                    <a:lnTo>
                      <a:pt x="3742" y="2597"/>
                    </a:lnTo>
                    <a:lnTo>
                      <a:pt x="5536" y="3417"/>
                    </a:lnTo>
                    <a:lnTo>
                      <a:pt x="6049" y="3058"/>
                    </a:lnTo>
                    <a:lnTo>
                      <a:pt x="6100" y="1264"/>
                    </a:lnTo>
                    <a:lnTo>
                      <a:pt x="7228" y="700"/>
                    </a:lnTo>
                    <a:lnTo>
                      <a:pt x="8510" y="2033"/>
                    </a:lnTo>
                    <a:lnTo>
                      <a:pt x="9689" y="1725"/>
                    </a:lnTo>
                    <a:close/>
                    <a:moveTo>
                      <a:pt x="10817" y="14422"/>
                    </a:moveTo>
                    <a:lnTo>
                      <a:pt x="11175" y="14388"/>
                    </a:lnTo>
                    <a:lnTo>
                      <a:pt x="11534" y="14354"/>
                    </a:lnTo>
                    <a:lnTo>
                      <a:pt x="11893" y="14268"/>
                    </a:lnTo>
                    <a:lnTo>
                      <a:pt x="12218" y="14166"/>
                    </a:lnTo>
                    <a:lnTo>
                      <a:pt x="12508" y="13995"/>
                    </a:lnTo>
                    <a:lnTo>
                      <a:pt x="12816" y="13807"/>
                    </a:lnTo>
                    <a:lnTo>
                      <a:pt x="13106" y="13602"/>
                    </a:lnTo>
                    <a:lnTo>
                      <a:pt x="13329" y="13380"/>
                    </a:lnTo>
                    <a:lnTo>
                      <a:pt x="13568" y="13106"/>
                    </a:lnTo>
                    <a:lnTo>
                      <a:pt x="13790" y="12850"/>
                    </a:lnTo>
                    <a:lnTo>
                      <a:pt x="13961" y="12560"/>
                    </a:lnTo>
                    <a:lnTo>
                      <a:pt x="14115" y="12269"/>
                    </a:lnTo>
                    <a:lnTo>
                      <a:pt x="14217" y="11927"/>
                    </a:lnTo>
                    <a:lnTo>
                      <a:pt x="14320" y="11568"/>
                    </a:lnTo>
                    <a:lnTo>
                      <a:pt x="14388" y="11210"/>
                    </a:lnTo>
                    <a:lnTo>
                      <a:pt x="14388" y="10851"/>
                    </a:lnTo>
                    <a:lnTo>
                      <a:pt x="14388" y="10492"/>
                    </a:lnTo>
                    <a:lnTo>
                      <a:pt x="14320" y="10133"/>
                    </a:lnTo>
                    <a:lnTo>
                      <a:pt x="14217" y="9808"/>
                    </a:lnTo>
                    <a:lnTo>
                      <a:pt x="14115" y="9467"/>
                    </a:lnTo>
                    <a:lnTo>
                      <a:pt x="13961" y="9142"/>
                    </a:lnTo>
                    <a:lnTo>
                      <a:pt x="13790" y="8851"/>
                    </a:lnTo>
                    <a:lnTo>
                      <a:pt x="13568" y="8595"/>
                    </a:lnTo>
                    <a:lnTo>
                      <a:pt x="13329" y="8322"/>
                    </a:lnTo>
                    <a:lnTo>
                      <a:pt x="13106" y="8100"/>
                    </a:lnTo>
                    <a:lnTo>
                      <a:pt x="12816" y="7894"/>
                    </a:lnTo>
                    <a:lnTo>
                      <a:pt x="12508" y="7741"/>
                    </a:lnTo>
                    <a:lnTo>
                      <a:pt x="12218" y="7570"/>
                    </a:lnTo>
                    <a:lnTo>
                      <a:pt x="11893" y="7433"/>
                    </a:lnTo>
                    <a:lnTo>
                      <a:pt x="11534" y="7382"/>
                    </a:lnTo>
                    <a:lnTo>
                      <a:pt x="11175" y="7313"/>
                    </a:lnTo>
                    <a:lnTo>
                      <a:pt x="10817" y="7313"/>
                    </a:lnTo>
                    <a:lnTo>
                      <a:pt x="10441" y="7313"/>
                    </a:lnTo>
                    <a:lnTo>
                      <a:pt x="10082" y="7382"/>
                    </a:lnTo>
                    <a:lnTo>
                      <a:pt x="9757" y="7433"/>
                    </a:lnTo>
                    <a:lnTo>
                      <a:pt x="9432" y="7570"/>
                    </a:lnTo>
                    <a:lnTo>
                      <a:pt x="9142" y="7741"/>
                    </a:lnTo>
                    <a:lnTo>
                      <a:pt x="8834" y="7894"/>
                    </a:lnTo>
                    <a:lnTo>
                      <a:pt x="8544" y="8100"/>
                    </a:lnTo>
                    <a:lnTo>
                      <a:pt x="8287" y="8322"/>
                    </a:lnTo>
                    <a:lnTo>
                      <a:pt x="8048" y="8595"/>
                    </a:lnTo>
                    <a:lnTo>
                      <a:pt x="7860" y="8851"/>
                    </a:lnTo>
                    <a:lnTo>
                      <a:pt x="7689" y="9142"/>
                    </a:lnTo>
                    <a:lnTo>
                      <a:pt x="7536" y="9467"/>
                    </a:lnTo>
                    <a:lnTo>
                      <a:pt x="7399" y="9808"/>
                    </a:lnTo>
                    <a:lnTo>
                      <a:pt x="7331" y="10133"/>
                    </a:lnTo>
                    <a:lnTo>
                      <a:pt x="7262" y="10492"/>
                    </a:lnTo>
                    <a:lnTo>
                      <a:pt x="7262" y="10851"/>
                    </a:lnTo>
                    <a:lnTo>
                      <a:pt x="7262" y="11210"/>
                    </a:lnTo>
                    <a:lnTo>
                      <a:pt x="7331" y="11568"/>
                    </a:lnTo>
                    <a:lnTo>
                      <a:pt x="7399" y="11927"/>
                    </a:lnTo>
                    <a:lnTo>
                      <a:pt x="7536" y="12269"/>
                    </a:lnTo>
                    <a:lnTo>
                      <a:pt x="7689" y="12560"/>
                    </a:lnTo>
                    <a:lnTo>
                      <a:pt x="7860" y="12850"/>
                    </a:lnTo>
                    <a:lnTo>
                      <a:pt x="8048" y="13106"/>
                    </a:lnTo>
                    <a:lnTo>
                      <a:pt x="8287" y="13380"/>
                    </a:lnTo>
                    <a:lnTo>
                      <a:pt x="8544" y="13602"/>
                    </a:lnTo>
                    <a:lnTo>
                      <a:pt x="8834" y="13807"/>
                    </a:lnTo>
                    <a:lnTo>
                      <a:pt x="9142" y="13995"/>
                    </a:lnTo>
                    <a:lnTo>
                      <a:pt x="9432" y="14166"/>
                    </a:lnTo>
                    <a:lnTo>
                      <a:pt x="9757" y="14268"/>
                    </a:lnTo>
                    <a:lnTo>
                      <a:pt x="10082" y="14354"/>
                    </a:lnTo>
                    <a:lnTo>
                      <a:pt x="10441" y="14388"/>
                    </a:lnTo>
                    <a:lnTo>
                      <a:pt x="10817" y="14422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miter lim="800000"/>
                <a:headEnd/>
                <a:tailEnd/>
              </a:ln>
              <a:effectLst/>
              <a:scene3d>
                <a:camera prst="legacyPerspectiveFront">
                  <a:rot lat="20099999" lon="1500000" rev="0"/>
                </a:camera>
                <a:lightRig rig="legacyFlat4" dir="b"/>
              </a:scene3d>
              <a:sp3d extrusionH="127000" prstMaterial="legacyMatte">
                <a:bevelT w="13500" h="13500" prst="angle"/>
                <a:bevelB w="13500" h="13500" prst="angle"/>
                <a:extrusionClr>
                  <a:srgbClr val="C0C0C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1" name="AutoShape 9"/>
              <p:cNvSpPr>
                <a:spLocks noEditPoints="1" noChangeArrowheads="1"/>
              </p:cNvSpPr>
              <p:nvPr/>
            </p:nvSpPr>
            <p:spPr bwMode="auto">
              <a:xfrm>
                <a:off x="2559" y="2142"/>
                <a:ext cx="1588" cy="1392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4374 w 21600"/>
                  <a:gd name="T9" fmla="*/ 3964 h 21600"/>
                  <a:gd name="T10" fmla="*/ 17841 w 21600"/>
                  <a:gd name="T11" fmla="*/ 17635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9689" y="1725"/>
                    </a:moveTo>
                    <a:lnTo>
                      <a:pt x="10304" y="85"/>
                    </a:lnTo>
                    <a:lnTo>
                      <a:pt x="11637" y="85"/>
                    </a:lnTo>
                    <a:lnTo>
                      <a:pt x="12303" y="1777"/>
                    </a:lnTo>
                    <a:lnTo>
                      <a:pt x="13072" y="1931"/>
                    </a:lnTo>
                    <a:lnTo>
                      <a:pt x="14303" y="598"/>
                    </a:lnTo>
                    <a:lnTo>
                      <a:pt x="15533" y="1110"/>
                    </a:lnTo>
                    <a:lnTo>
                      <a:pt x="15584" y="2905"/>
                    </a:lnTo>
                    <a:lnTo>
                      <a:pt x="16405" y="3520"/>
                    </a:lnTo>
                    <a:lnTo>
                      <a:pt x="17891" y="2751"/>
                    </a:lnTo>
                    <a:lnTo>
                      <a:pt x="18917" y="3674"/>
                    </a:lnTo>
                    <a:lnTo>
                      <a:pt x="18199" y="5314"/>
                    </a:lnTo>
                    <a:lnTo>
                      <a:pt x="18763" y="6083"/>
                    </a:lnTo>
                    <a:lnTo>
                      <a:pt x="20403" y="6032"/>
                    </a:lnTo>
                    <a:lnTo>
                      <a:pt x="20865" y="7211"/>
                    </a:lnTo>
                    <a:lnTo>
                      <a:pt x="19737" y="8185"/>
                    </a:lnTo>
                    <a:lnTo>
                      <a:pt x="20096" y="9723"/>
                    </a:lnTo>
                    <a:lnTo>
                      <a:pt x="21634" y="10287"/>
                    </a:lnTo>
                    <a:lnTo>
                      <a:pt x="21582" y="11620"/>
                    </a:lnTo>
                    <a:lnTo>
                      <a:pt x="20147" y="12184"/>
                    </a:lnTo>
                    <a:lnTo>
                      <a:pt x="19942" y="13158"/>
                    </a:lnTo>
                    <a:lnTo>
                      <a:pt x="21070" y="14234"/>
                    </a:lnTo>
                    <a:lnTo>
                      <a:pt x="20608" y="15362"/>
                    </a:lnTo>
                    <a:lnTo>
                      <a:pt x="19019" y="15465"/>
                    </a:lnTo>
                    <a:lnTo>
                      <a:pt x="18404" y="16439"/>
                    </a:lnTo>
                    <a:lnTo>
                      <a:pt x="19122" y="17925"/>
                    </a:lnTo>
                    <a:lnTo>
                      <a:pt x="18096" y="18797"/>
                    </a:lnTo>
                    <a:lnTo>
                      <a:pt x="16763" y="18284"/>
                    </a:lnTo>
                    <a:lnTo>
                      <a:pt x="15431" y="19002"/>
                    </a:lnTo>
                    <a:lnTo>
                      <a:pt x="15277" y="20848"/>
                    </a:lnTo>
                    <a:lnTo>
                      <a:pt x="14149" y="21155"/>
                    </a:lnTo>
                    <a:lnTo>
                      <a:pt x="13021" y="19925"/>
                    </a:lnTo>
                    <a:lnTo>
                      <a:pt x="12252" y="20181"/>
                    </a:lnTo>
                    <a:lnTo>
                      <a:pt x="11739" y="21668"/>
                    </a:lnTo>
                    <a:lnTo>
                      <a:pt x="10201" y="21668"/>
                    </a:lnTo>
                    <a:lnTo>
                      <a:pt x="9740" y="20130"/>
                    </a:lnTo>
                    <a:lnTo>
                      <a:pt x="8253" y="19771"/>
                    </a:lnTo>
                    <a:lnTo>
                      <a:pt x="7125" y="21001"/>
                    </a:lnTo>
                    <a:lnTo>
                      <a:pt x="5895" y="20489"/>
                    </a:lnTo>
                    <a:lnTo>
                      <a:pt x="5946" y="18592"/>
                    </a:lnTo>
                    <a:lnTo>
                      <a:pt x="5177" y="18131"/>
                    </a:lnTo>
                    <a:lnTo>
                      <a:pt x="3383" y="18848"/>
                    </a:lnTo>
                    <a:lnTo>
                      <a:pt x="2614" y="17874"/>
                    </a:lnTo>
                    <a:lnTo>
                      <a:pt x="3383" y="16182"/>
                    </a:lnTo>
                    <a:lnTo>
                      <a:pt x="2922" y="15465"/>
                    </a:lnTo>
                    <a:lnTo>
                      <a:pt x="922" y="15516"/>
                    </a:lnTo>
                    <a:lnTo>
                      <a:pt x="512" y="14234"/>
                    </a:lnTo>
                    <a:lnTo>
                      <a:pt x="1948" y="12901"/>
                    </a:lnTo>
                    <a:lnTo>
                      <a:pt x="1896" y="12184"/>
                    </a:lnTo>
                    <a:lnTo>
                      <a:pt x="0" y="11415"/>
                    </a:lnTo>
                    <a:lnTo>
                      <a:pt x="51" y="10031"/>
                    </a:lnTo>
                    <a:lnTo>
                      <a:pt x="1948" y="9313"/>
                    </a:lnTo>
                    <a:lnTo>
                      <a:pt x="2101" y="8595"/>
                    </a:lnTo>
                    <a:lnTo>
                      <a:pt x="615" y="7160"/>
                    </a:lnTo>
                    <a:lnTo>
                      <a:pt x="1127" y="5878"/>
                    </a:lnTo>
                    <a:lnTo>
                      <a:pt x="3178" y="5981"/>
                    </a:lnTo>
                    <a:lnTo>
                      <a:pt x="3588" y="5417"/>
                    </a:lnTo>
                    <a:lnTo>
                      <a:pt x="2819" y="3520"/>
                    </a:lnTo>
                    <a:lnTo>
                      <a:pt x="3742" y="2597"/>
                    </a:lnTo>
                    <a:lnTo>
                      <a:pt x="5536" y="3417"/>
                    </a:lnTo>
                    <a:lnTo>
                      <a:pt x="6049" y="3058"/>
                    </a:lnTo>
                    <a:lnTo>
                      <a:pt x="6100" y="1264"/>
                    </a:lnTo>
                    <a:lnTo>
                      <a:pt x="7228" y="700"/>
                    </a:lnTo>
                    <a:lnTo>
                      <a:pt x="8510" y="2033"/>
                    </a:lnTo>
                    <a:lnTo>
                      <a:pt x="9689" y="1725"/>
                    </a:lnTo>
                    <a:close/>
                    <a:moveTo>
                      <a:pt x="10817" y="14422"/>
                    </a:moveTo>
                    <a:lnTo>
                      <a:pt x="11175" y="14388"/>
                    </a:lnTo>
                    <a:lnTo>
                      <a:pt x="11534" y="14354"/>
                    </a:lnTo>
                    <a:lnTo>
                      <a:pt x="11893" y="14268"/>
                    </a:lnTo>
                    <a:lnTo>
                      <a:pt x="12218" y="14166"/>
                    </a:lnTo>
                    <a:lnTo>
                      <a:pt x="12508" y="13995"/>
                    </a:lnTo>
                    <a:lnTo>
                      <a:pt x="12816" y="13807"/>
                    </a:lnTo>
                    <a:lnTo>
                      <a:pt x="13106" y="13602"/>
                    </a:lnTo>
                    <a:lnTo>
                      <a:pt x="13329" y="13380"/>
                    </a:lnTo>
                    <a:lnTo>
                      <a:pt x="13568" y="13106"/>
                    </a:lnTo>
                    <a:lnTo>
                      <a:pt x="13790" y="12850"/>
                    </a:lnTo>
                    <a:lnTo>
                      <a:pt x="13961" y="12560"/>
                    </a:lnTo>
                    <a:lnTo>
                      <a:pt x="14115" y="12269"/>
                    </a:lnTo>
                    <a:lnTo>
                      <a:pt x="14217" y="11927"/>
                    </a:lnTo>
                    <a:lnTo>
                      <a:pt x="14320" y="11568"/>
                    </a:lnTo>
                    <a:lnTo>
                      <a:pt x="14388" y="11210"/>
                    </a:lnTo>
                    <a:lnTo>
                      <a:pt x="14388" y="10851"/>
                    </a:lnTo>
                    <a:lnTo>
                      <a:pt x="14388" y="10492"/>
                    </a:lnTo>
                    <a:lnTo>
                      <a:pt x="14320" y="10133"/>
                    </a:lnTo>
                    <a:lnTo>
                      <a:pt x="14217" y="9808"/>
                    </a:lnTo>
                    <a:lnTo>
                      <a:pt x="14115" y="9467"/>
                    </a:lnTo>
                    <a:lnTo>
                      <a:pt x="13961" y="9142"/>
                    </a:lnTo>
                    <a:lnTo>
                      <a:pt x="13790" y="8851"/>
                    </a:lnTo>
                    <a:lnTo>
                      <a:pt x="13568" y="8595"/>
                    </a:lnTo>
                    <a:lnTo>
                      <a:pt x="13329" y="8322"/>
                    </a:lnTo>
                    <a:lnTo>
                      <a:pt x="13106" y="8100"/>
                    </a:lnTo>
                    <a:lnTo>
                      <a:pt x="12816" y="7894"/>
                    </a:lnTo>
                    <a:lnTo>
                      <a:pt x="12508" y="7741"/>
                    </a:lnTo>
                    <a:lnTo>
                      <a:pt x="12218" y="7570"/>
                    </a:lnTo>
                    <a:lnTo>
                      <a:pt x="11893" y="7433"/>
                    </a:lnTo>
                    <a:lnTo>
                      <a:pt x="11534" y="7382"/>
                    </a:lnTo>
                    <a:lnTo>
                      <a:pt x="11175" y="7313"/>
                    </a:lnTo>
                    <a:lnTo>
                      <a:pt x="10817" y="7313"/>
                    </a:lnTo>
                    <a:lnTo>
                      <a:pt x="10441" y="7313"/>
                    </a:lnTo>
                    <a:lnTo>
                      <a:pt x="10082" y="7382"/>
                    </a:lnTo>
                    <a:lnTo>
                      <a:pt x="9757" y="7433"/>
                    </a:lnTo>
                    <a:lnTo>
                      <a:pt x="9432" y="7570"/>
                    </a:lnTo>
                    <a:lnTo>
                      <a:pt x="9142" y="7741"/>
                    </a:lnTo>
                    <a:lnTo>
                      <a:pt x="8834" y="7894"/>
                    </a:lnTo>
                    <a:lnTo>
                      <a:pt x="8544" y="8100"/>
                    </a:lnTo>
                    <a:lnTo>
                      <a:pt x="8287" y="8322"/>
                    </a:lnTo>
                    <a:lnTo>
                      <a:pt x="8048" y="8595"/>
                    </a:lnTo>
                    <a:lnTo>
                      <a:pt x="7860" y="8851"/>
                    </a:lnTo>
                    <a:lnTo>
                      <a:pt x="7689" y="9142"/>
                    </a:lnTo>
                    <a:lnTo>
                      <a:pt x="7536" y="9467"/>
                    </a:lnTo>
                    <a:lnTo>
                      <a:pt x="7399" y="9808"/>
                    </a:lnTo>
                    <a:lnTo>
                      <a:pt x="7331" y="10133"/>
                    </a:lnTo>
                    <a:lnTo>
                      <a:pt x="7262" y="10492"/>
                    </a:lnTo>
                    <a:lnTo>
                      <a:pt x="7262" y="10851"/>
                    </a:lnTo>
                    <a:lnTo>
                      <a:pt x="7262" y="11210"/>
                    </a:lnTo>
                    <a:lnTo>
                      <a:pt x="7331" y="11568"/>
                    </a:lnTo>
                    <a:lnTo>
                      <a:pt x="7399" y="11927"/>
                    </a:lnTo>
                    <a:lnTo>
                      <a:pt x="7536" y="12269"/>
                    </a:lnTo>
                    <a:lnTo>
                      <a:pt x="7689" y="12560"/>
                    </a:lnTo>
                    <a:lnTo>
                      <a:pt x="7860" y="12850"/>
                    </a:lnTo>
                    <a:lnTo>
                      <a:pt x="8048" y="13106"/>
                    </a:lnTo>
                    <a:lnTo>
                      <a:pt x="8287" y="13380"/>
                    </a:lnTo>
                    <a:lnTo>
                      <a:pt x="8544" y="13602"/>
                    </a:lnTo>
                    <a:lnTo>
                      <a:pt x="8834" y="13807"/>
                    </a:lnTo>
                    <a:lnTo>
                      <a:pt x="9142" y="13995"/>
                    </a:lnTo>
                    <a:lnTo>
                      <a:pt x="9432" y="14166"/>
                    </a:lnTo>
                    <a:lnTo>
                      <a:pt x="9757" y="14268"/>
                    </a:lnTo>
                    <a:lnTo>
                      <a:pt x="10082" y="14354"/>
                    </a:lnTo>
                    <a:lnTo>
                      <a:pt x="10441" y="14388"/>
                    </a:lnTo>
                    <a:lnTo>
                      <a:pt x="10817" y="14422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miter lim="800000"/>
                <a:headEnd/>
                <a:tailEnd/>
              </a:ln>
              <a:effectLst/>
              <a:scene3d>
                <a:camera prst="legacyPerspectiveFront">
                  <a:rot lat="20099999" lon="1500000" rev="0"/>
                </a:camera>
                <a:lightRig rig="legacyFlat4" dir="b"/>
              </a:scene3d>
              <a:sp3d extrusionH="127000" prstMaterial="legacyMatte">
                <a:bevelT w="13500" h="13500" prst="angle"/>
                <a:bevelB w="13500" h="13500" prst="angle"/>
                <a:extrusionClr>
                  <a:srgbClr val="C0C0C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flatTx/>
              </a:bodyPr>
              <a:lstStyle/>
              <a:p>
                <a:endParaRPr lang="en-US"/>
              </a:p>
            </p:txBody>
          </p:sp>
        </p:grpSp>
      </p:grpSp>
      <p:sp>
        <p:nvSpPr>
          <p:cNvPr id="12" name="Freeform 11"/>
          <p:cNvSpPr/>
          <p:nvPr/>
        </p:nvSpPr>
        <p:spPr>
          <a:xfrm>
            <a:off x="3088529" y="3044751"/>
            <a:ext cx="378571" cy="685801"/>
          </a:xfrm>
          <a:custGeom>
            <a:avLst/>
            <a:gdLst>
              <a:gd name="connsiteX0" fmla="*/ 148092 w 1157469"/>
              <a:gd name="connsiteY0" fmla="*/ 0 h 2528047"/>
              <a:gd name="connsiteX1" fmla="*/ 1156621 w 1157469"/>
              <a:gd name="connsiteY1" fmla="*/ 658906 h 2528047"/>
              <a:gd name="connsiteX2" fmla="*/ 174 w 1157469"/>
              <a:gd name="connsiteY2" fmla="*/ 1237129 h 2528047"/>
              <a:gd name="connsiteX3" fmla="*/ 1062492 w 1157469"/>
              <a:gd name="connsiteY3" fmla="*/ 1653988 h 2528047"/>
              <a:gd name="connsiteX4" fmla="*/ 174986 w 1157469"/>
              <a:gd name="connsiteY4" fmla="*/ 2124635 h 2528047"/>
              <a:gd name="connsiteX5" fmla="*/ 1049045 w 1157469"/>
              <a:gd name="connsiteY5" fmla="*/ 2528047 h 2528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7469" h="2528047">
                <a:moveTo>
                  <a:pt x="148092" y="0"/>
                </a:moveTo>
                <a:cubicBezTo>
                  <a:pt x="664683" y="226359"/>
                  <a:pt x="1181274" y="452718"/>
                  <a:pt x="1156621" y="658906"/>
                </a:cubicBezTo>
                <a:cubicBezTo>
                  <a:pt x="1131968" y="865094"/>
                  <a:pt x="15862" y="1071282"/>
                  <a:pt x="174" y="1237129"/>
                </a:cubicBezTo>
                <a:cubicBezTo>
                  <a:pt x="-15514" y="1402976"/>
                  <a:pt x="1033357" y="1506070"/>
                  <a:pt x="1062492" y="1653988"/>
                </a:cubicBezTo>
                <a:cubicBezTo>
                  <a:pt x="1091627" y="1801906"/>
                  <a:pt x="177227" y="1978959"/>
                  <a:pt x="174986" y="2124635"/>
                </a:cubicBezTo>
                <a:cubicBezTo>
                  <a:pt x="172745" y="2270311"/>
                  <a:pt x="610895" y="2399179"/>
                  <a:pt x="1049045" y="2528047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553067" y="3387652"/>
            <a:ext cx="685800" cy="6371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228600" y="2667000"/>
            <a:ext cx="1905000" cy="266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400" dirty="0" smtClean="0">
                <a:solidFill>
                  <a:schemeClr val="tx1"/>
                </a:solidFill>
              </a:rPr>
              <a:t>App 2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04800" y="2743200"/>
            <a:ext cx="1831993" cy="2689012"/>
            <a:chOff x="304800" y="2743200"/>
            <a:chExt cx="1831993" cy="2689012"/>
          </a:xfrm>
        </p:grpSpPr>
        <p:sp>
          <p:nvSpPr>
            <p:cNvPr id="32" name="Rectangle 31"/>
            <p:cNvSpPr/>
            <p:nvPr/>
          </p:nvSpPr>
          <p:spPr>
            <a:xfrm>
              <a:off x="304800" y="2743200"/>
              <a:ext cx="1752600" cy="192607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" name="Group 6"/>
            <p:cNvGrpSpPr>
              <a:grpSpLocks/>
            </p:cNvGrpSpPr>
            <p:nvPr/>
          </p:nvGrpSpPr>
          <p:grpSpPr bwMode="auto">
            <a:xfrm>
              <a:off x="1391452" y="4616145"/>
              <a:ext cx="745341" cy="816067"/>
              <a:chOff x="1720" y="1082"/>
              <a:chExt cx="2329" cy="2550"/>
            </a:xfrm>
          </p:grpSpPr>
          <p:sp>
            <p:nvSpPr>
              <p:cNvPr id="34" name="Gear"/>
              <p:cNvSpPr>
                <a:spLocks noEditPoints="1" noChangeArrowheads="1"/>
              </p:cNvSpPr>
              <p:nvPr/>
            </p:nvSpPr>
            <p:spPr bwMode="auto">
              <a:xfrm rot="18188411">
                <a:off x="2909" y="1156"/>
                <a:ext cx="1195" cy="1048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4374 w 21600"/>
                  <a:gd name="T9" fmla="*/ 3964 h 21600"/>
                  <a:gd name="T10" fmla="*/ 17841 w 21600"/>
                  <a:gd name="T11" fmla="*/ 17635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9689" y="1725"/>
                    </a:moveTo>
                    <a:lnTo>
                      <a:pt x="10304" y="85"/>
                    </a:lnTo>
                    <a:lnTo>
                      <a:pt x="11637" y="85"/>
                    </a:lnTo>
                    <a:lnTo>
                      <a:pt x="12303" y="1777"/>
                    </a:lnTo>
                    <a:lnTo>
                      <a:pt x="13072" y="1931"/>
                    </a:lnTo>
                    <a:lnTo>
                      <a:pt x="14303" y="598"/>
                    </a:lnTo>
                    <a:lnTo>
                      <a:pt x="15533" y="1110"/>
                    </a:lnTo>
                    <a:lnTo>
                      <a:pt x="15584" y="2905"/>
                    </a:lnTo>
                    <a:lnTo>
                      <a:pt x="16405" y="3520"/>
                    </a:lnTo>
                    <a:lnTo>
                      <a:pt x="17891" y="2751"/>
                    </a:lnTo>
                    <a:lnTo>
                      <a:pt x="18917" y="3674"/>
                    </a:lnTo>
                    <a:lnTo>
                      <a:pt x="18199" y="5314"/>
                    </a:lnTo>
                    <a:lnTo>
                      <a:pt x="18763" y="6083"/>
                    </a:lnTo>
                    <a:lnTo>
                      <a:pt x="20403" y="6032"/>
                    </a:lnTo>
                    <a:lnTo>
                      <a:pt x="20865" y="7211"/>
                    </a:lnTo>
                    <a:lnTo>
                      <a:pt x="19737" y="8185"/>
                    </a:lnTo>
                    <a:lnTo>
                      <a:pt x="20096" y="9723"/>
                    </a:lnTo>
                    <a:lnTo>
                      <a:pt x="21634" y="10287"/>
                    </a:lnTo>
                    <a:lnTo>
                      <a:pt x="21582" y="11620"/>
                    </a:lnTo>
                    <a:lnTo>
                      <a:pt x="20147" y="12184"/>
                    </a:lnTo>
                    <a:lnTo>
                      <a:pt x="19942" y="13158"/>
                    </a:lnTo>
                    <a:lnTo>
                      <a:pt x="21070" y="14234"/>
                    </a:lnTo>
                    <a:lnTo>
                      <a:pt x="20608" y="15362"/>
                    </a:lnTo>
                    <a:lnTo>
                      <a:pt x="19019" y="15465"/>
                    </a:lnTo>
                    <a:lnTo>
                      <a:pt x="18404" y="16439"/>
                    </a:lnTo>
                    <a:lnTo>
                      <a:pt x="19122" y="17925"/>
                    </a:lnTo>
                    <a:lnTo>
                      <a:pt x="18096" y="18797"/>
                    </a:lnTo>
                    <a:lnTo>
                      <a:pt x="16763" y="18284"/>
                    </a:lnTo>
                    <a:lnTo>
                      <a:pt x="15431" y="19002"/>
                    </a:lnTo>
                    <a:lnTo>
                      <a:pt x="15277" y="20848"/>
                    </a:lnTo>
                    <a:lnTo>
                      <a:pt x="14149" y="21155"/>
                    </a:lnTo>
                    <a:lnTo>
                      <a:pt x="13021" y="19925"/>
                    </a:lnTo>
                    <a:lnTo>
                      <a:pt x="12252" y="20181"/>
                    </a:lnTo>
                    <a:lnTo>
                      <a:pt x="11739" y="21668"/>
                    </a:lnTo>
                    <a:lnTo>
                      <a:pt x="10201" y="21668"/>
                    </a:lnTo>
                    <a:lnTo>
                      <a:pt x="9740" y="20130"/>
                    </a:lnTo>
                    <a:lnTo>
                      <a:pt x="8253" y="19771"/>
                    </a:lnTo>
                    <a:lnTo>
                      <a:pt x="7125" y="21001"/>
                    </a:lnTo>
                    <a:lnTo>
                      <a:pt x="5895" y="20489"/>
                    </a:lnTo>
                    <a:lnTo>
                      <a:pt x="5946" y="18592"/>
                    </a:lnTo>
                    <a:lnTo>
                      <a:pt x="5177" y="18131"/>
                    </a:lnTo>
                    <a:lnTo>
                      <a:pt x="3383" y="18848"/>
                    </a:lnTo>
                    <a:lnTo>
                      <a:pt x="2614" y="17874"/>
                    </a:lnTo>
                    <a:lnTo>
                      <a:pt x="3383" y="16182"/>
                    </a:lnTo>
                    <a:lnTo>
                      <a:pt x="2922" y="15465"/>
                    </a:lnTo>
                    <a:lnTo>
                      <a:pt x="922" y="15516"/>
                    </a:lnTo>
                    <a:lnTo>
                      <a:pt x="512" y="14234"/>
                    </a:lnTo>
                    <a:lnTo>
                      <a:pt x="1948" y="12901"/>
                    </a:lnTo>
                    <a:lnTo>
                      <a:pt x="1896" y="12184"/>
                    </a:lnTo>
                    <a:lnTo>
                      <a:pt x="0" y="11415"/>
                    </a:lnTo>
                    <a:lnTo>
                      <a:pt x="51" y="10031"/>
                    </a:lnTo>
                    <a:lnTo>
                      <a:pt x="1948" y="9313"/>
                    </a:lnTo>
                    <a:lnTo>
                      <a:pt x="2101" y="8595"/>
                    </a:lnTo>
                    <a:lnTo>
                      <a:pt x="615" y="7160"/>
                    </a:lnTo>
                    <a:lnTo>
                      <a:pt x="1127" y="5878"/>
                    </a:lnTo>
                    <a:lnTo>
                      <a:pt x="3178" y="5981"/>
                    </a:lnTo>
                    <a:lnTo>
                      <a:pt x="3588" y="5417"/>
                    </a:lnTo>
                    <a:lnTo>
                      <a:pt x="2819" y="3520"/>
                    </a:lnTo>
                    <a:lnTo>
                      <a:pt x="3742" y="2597"/>
                    </a:lnTo>
                    <a:lnTo>
                      <a:pt x="5536" y="3417"/>
                    </a:lnTo>
                    <a:lnTo>
                      <a:pt x="6049" y="3058"/>
                    </a:lnTo>
                    <a:lnTo>
                      <a:pt x="6100" y="1264"/>
                    </a:lnTo>
                    <a:lnTo>
                      <a:pt x="7228" y="700"/>
                    </a:lnTo>
                    <a:lnTo>
                      <a:pt x="8510" y="2033"/>
                    </a:lnTo>
                    <a:lnTo>
                      <a:pt x="9689" y="1725"/>
                    </a:lnTo>
                    <a:close/>
                    <a:moveTo>
                      <a:pt x="10817" y="14422"/>
                    </a:moveTo>
                    <a:lnTo>
                      <a:pt x="11175" y="14388"/>
                    </a:lnTo>
                    <a:lnTo>
                      <a:pt x="11534" y="14354"/>
                    </a:lnTo>
                    <a:lnTo>
                      <a:pt x="11893" y="14268"/>
                    </a:lnTo>
                    <a:lnTo>
                      <a:pt x="12218" y="14166"/>
                    </a:lnTo>
                    <a:lnTo>
                      <a:pt x="12508" y="13995"/>
                    </a:lnTo>
                    <a:lnTo>
                      <a:pt x="12816" y="13807"/>
                    </a:lnTo>
                    <a:lnTo>
                      <a:pt x="13106" y="13602"/>
                    </a:lnTo>
                    <a:lnTo>
                      <a:pt x="13329" y="13380"/>
                    </a:lnTo>
                    <a:lnTo>
                      <a:pt x="13568" y="13106"/>
                    </a:lnTo>
                    <a:lnTo>
                      <a:pt x="13790" y="12850"/>
                    </a:lnTo>
                    <a:lnTo>
                      <a:pt x="13961" y="12560"/>
                    </a:lnTo>
                    <a:lnTo>
                      <a:pt x="14115" y="12269"/>
                    </a:lnTo>
                    <a:lnTo>
                      <a:pt x="14217" y="11927"/>
                    </a:lnTo>
                    <a:lnTo>
                      <a:pt x="14320" y="11568"/>
                    </a:lnTo>
                    <a:lnTo>
                      <a:pt x="14388" y="11210"/>
                    </a:lnTo>
                    <a:lnTo>
                      <a:pt x="14388" y="10851"/>
                    </a:lnTo>
                    <a:lnTo>
                      <a:pt x="14388" y="10492"/>
                    </a:lnTo>
                    <a:lnTo>
                      <a:pt x="14320" y="10133"/>
                    </a:lnTo>
                    <a:lnTo>
                      <a:pt x="14217" y="9808"/>
                    </a:lnTo>
                    <a:lnTo>
                      <a:pt x="14115" y="9467"/>
                    </a:lnTo>
                    <a:lnTo>
                      <a:pt x="13961" y="9142"/>
                    </a:lnTo>
                    <a:lnTo>
                      <a:pt x="13790" y="8851"/>
                    </a:lnTo>
                    <a:lnTo>
                      <a:pt x="13568" y="8595"/>
                    </a:lnTo>
                    <a:lnTo>
                      <a:pt x="13329" y="8322"/>
                    </a:lnTo>
                    <a:lnTo>
                      <a:pt x="13106" y="8100"/>
                    </a:lnTo>
                    <a:lnTo>
                      <a:pt x="12816" y="7894"/>
                    </a:lnTo>
                    <a:lnTo>
                      <a:pt x="12508" y="7741"/>
                    </a:lnTo>
                    <a:lnTo>
                      <a:pt x="12218" y="7570"/>
                    </a:lnTo>
                    <a:lnTo>
                      <a:pt x="11893" y="7433"/>
                    </a:lnTo>
                    <a:lnTo>
                      <a:pt x="11534" y="7382"/>
                    </a:lnTo>
                    <a:lnTo>
                      <a:pt x="11175" y="7313"/>
                    </a:lnTo>
                    <a:lnTo>
                      <a:pt x="10817" y="7313"/>
                    </a:lnTo>
                    <a:lnTo>
                      <a:pt x="10441" y="7313"/>
                    </a:lnTo>
                    <a:lnTo>
                      <a:pt x="10082" y="7382"/>
                    </a:lnTo>
                    <a:lnTo>
                      <a:pt x="9757" y="7433"/>
                    </a:lnTo>
                    <a:lnTo>
                      <a:pt x="9432" y="7570"/>
                    </a:lnTo>
                    <a:lnTo>
                      <a:pt x="9142" y="7741"/>
                    </a:lnTo>
                    <a:lnTo>
                      <a:pt x="8834" y="7894"/>
                    </a:lnTo>
                    <a:lnTo>
                      <a:pt x="8544" y="8100"/>
                    </a:lnTo>
                    <a:lnTo>
                      <a:pt x="8287" y="8322"/>
                    </a:lnTo>
                    <a:lnTo>
                      <a:pt x="8048" y="8595"/>
                    </a:lnTo>
                    <a:lnTo>
                      <a:pt x="7860" y="8851"/>
                    </a:lnTo>
                    <a:lnTo>
                      <a:pt x="7689" y="9142"/>
                    </a:lnTo>
                    <a:lnTo>
                      <a:pt x="7536" y="9467"/>
                    </a:lnTo>
                    <a:lnTo>
                      <a:pt x="7399" y="9808"/>
                    </a:lnTo>
                    <a:lnTo>
                      <a:pt x="7331" y="10133"/>
                    </a:lnTo>
                    <a:lnTo>
                      <a:pt x="7262" y="10492"/>
                    </a:lnTo>
                    <a:lnTo>
                      <a:pt x="7262" y="10851"/>
                    </a:lnTo>
                    <a:lnTo>
                      <a:pt x="7262" y="11210"/>
                    </a:lnTo>
                    <a:lnTo>
                      <a:pt x="7331" y="11568"/>
                    </a:lnTo>
                    <a:lnTo>
                      <a:pt x="7399" y="11927"/>
                    </a:lnTo>
                    <a:lnTo>
                      <a:pt x="7536" y="12269"/>
                    </a:lnTo>
                    <a:lnTo>
                      <a:pt x="7689" y="12560"/>
                    </a:lnTo>
                    <a:lnTo>
                      <a:pt x="7860" y="12850"/>
                    </a:lnTo>
                    <a:lnTo>
                      <a:pt x="8048" y="13106"/>
                    </a:lnTo>
                    <a:lnTo>
                      <a:pt x="8287" y="13380"/>
                    </a:lnTo>
                    <a:lnTo>
                      <a:pt x="8544" y="13602"/>
                    </a:lnTo>
                    <a:lnTo>
                      <a:pt x="8834" y="13807"/>
                    </a:lnTo>
                    <a:lnTo>
                      <a:pt x="9142" y="13995"/>
                    </a:lnTo>
                    <a:lnTo>
                      <a:pt x="9432" y="14166"/>
                    </a:lnTo>
                    <a:lnTo>
                      <a:pt x="9757" y="14268"/>
                    </a:lnTo>
                    <a:lnTo>
                      <a:pt x="10082" y="14354"/>
                    </a:lnTo>
                    <a:lnTo>
                      <a:pt x="10441" y="14388"/>
                    </a:lnTo>
                    <a:lnTo>
                      <a:pt x="10817" y="14422"/>
                    </a:lnTo>
                    <a:close/>
                  </a:path>
                </a:pathLst>
              </a:custGeom>
              <a:solidFill>
                <a:schemeClr val="accent4"/>
              </a:solidFill>
              <a:ln w="9525">
                <a:miter lim="800000"/>
                <a:headEnd/>
                <a:tailEnd/>
              </a:ln>
              <a:effectLst/>
              <a:scene3d>
                <a:camera prst="legacyPerspectiveFront">
                  <a:rot lat="20099999" lon="1500000" rev="0"/>
                </a:camera>
                <a:lightRig rig="legacyFlat4" dir="b"/>
              </a:scene3d>
              <a:sp3d extrusionH="127000" prstMaterial="legacyMatte">
                <a:bevelT w="13500" h="13500" prst="angle"/>
                <a:bevelB w="13500" h="13500" prst="angle"/>
                <a:extrusionClr>
                  <a:srgbClr val="C0C0C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5" name="AutoShape 8"/>
              <p:cNvSpPr>
                <a:spLocks noEditPoints="1" noChangeArrowheads="1"/>
              </p:cNvSpPr>
              <p:nvPr/>
            </p:nvSpPr>
            <p:spPr bwMode="auto">
              <a:xfrm rot="18188411">
                <a:off x="1632" y="1680"/>
                <a:ext cx="1429" cy="1253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4374 w 21600"/>
                  <a:gd name="T9" fmla="*/ 3964 h 21600"/>
                  <a:gd name="T10" fmla="*/ 17841 w 21600"/>
                  <a:gd name="T11" fmla="*/ 17635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9689" y="1725"/>
                    </a:moveTo>
                    <a:lnTo>
                      <a:pt x="10304" y="85"/>
                    </a:lnTo>
                    <a:lnTo>
                      <a:pt x="11637" y="85"/>
                    </a:lnTo>
                    <a:lnTo>
                      <a:pt x="12303" y="1777"/>
                    </a:lnTo>
                    <a:lnTo>
                      <a:pt x="13072" y="1931"/>
                    </a:lnTo>
                    <a:lnTo>
                      <a:pt x="14303" y="598"/>
                    </a:lnTo>
                    <a:lnTo>
                      <a:pt x="15533" y="1110"/>
                    </a:lnTo>
                    <a:lnTo>
                      <a:pt x="15584" y="2905"/>
                    </a:lnTo>
                    <a:lnTo>
                      <a:pt x="16405" y="3520"/>
                    </a:lnTo>
                    <a:lnTo>
                      <a:pt x="17891" y="2751"/>
                    </a:lnTo>
                    <a:lnTo>
                      <a:pt x="18917" y="3674"/>
                    </a:lnTo>
                    <a:lnTo>
                      <a:pt x="18199" y="5314"/>
                    </a:lnTo>
                    <a:lnTo>
                      <a:pt x="18763" y="6083"/>
                    </a:lnTo>
                    <a:lnTo>
                      <a:pt x="20403" y="6032"/>
                    </a:lnTo>
                    <a:lnTo>
                      <a:pt x="20865" y="7211"/>
                    </a:lnTo>
                    <a:lnTo>
                      <a:pt x="19737" y="8185"/>
                    </a:lnTo>
                    <a:lnTo>
                      <a:pt x="20096" y="9723"/>
                    </a:lnTo>
                    <a:lnTo>
                      <a:pt x="21634" y="10287"/>
                    </a:lnTo>
                    <a:lnTo>
                      <a:pt x="21582" y="11620"/>
                    </a:lnTo>
                    <a:lnTo>
                      <a:pt x="20147" y="12184"/>
                    </a:lnTo>
                    <a:lnTo>
                      <a:pt x="19942" y="13158"/>
                    </a:lnTo>
                    <a:lnTo>
                      <a:pt x="21070" y="14234"/>
                    </a:lnTo>
                    <a:lnTo>
                      <a:pt x="20608" y="15362"/>
                    </a:lnTo>
                    <a:lnTo>
                      <a:pt x="19019" y="15465"/>
                    </a:lnTo>
                    <a:lnTo>
                      <a:pt x="18404" y="16439"/>
                    </a:lnTo>
                    <a:lnTo>
                      <a:pt x="19122" y="17925"/>
                    </a:lnTo>
                    <a:lnTo>
                      <a:pt x="18096" y="18797"/>
                    </a:lnTo>
                    <a:lnTo>
                      <a:pt x="16763" y="18284"/>
                    </a:lnTo>
                    <a:lnTo>
                      <a:pt x="15431" y="19002"/>
                    </a:lnTo>
                    <a:lnTo>
                      <a:pt x="15277" y="20848"/>
                    </a:lnTo>
                    <a:lnTo>
                      <a:pt x="14149" y="21155"/>
                    </a:lnTo>
                    <a:lnTo>
                      <a:pt x="13021" y="19925"/>
                    </a:lnTo>
                    <a:lnTo>
                      <a:pt x="12252" y="20181"/>
                    </a:lnTo>
                    <a:lnTo>
                      <a:pt x="11739" y="21668"/>
                    </a:lnTo>
                    <a:lnTo>
                      <a:pt x="10201" y="21668"/>
                    </a:lnTo>
                    <a:lnTo>
                      <a:pt x="9740" y="20130"/>
                    </a:lnTo>
                    <a:lnTo>
                      <a:pt x="8253" y="19771"/>
                    </a:lnTo>
                    <a:lnTo>
                      <a:pt x="7125" y="21001"/>
                    </a:lnTo>
                    <a:lnTo>
                      <a:pt x="5895" y="20489"/>
                    </a:lnTo>
                    <a:lnTo>
                      <a:pt x="5946" y="18592"/>
                    </a:lnTo>
                    <a:lnTo>
                      <a:pt x="5177" y="18131"/>
                    </a:lnTo>
                    <a:lnTo>
                      <a:pt x="3383" y="18848"/>
                    </a:lnTo>
                    <a:lnTo>
                      <a:pt x="2614" y="17874"/>
                    </a:lnTo>
                    <a:lnTo>
                      <a:pt x="3383" y="16182"/>
                    </a:lnTo>
                    <a:lnTo>
                      <a:pt x="2922" y="15465"/>
                    </a:lnTo>
                    <a:lnTo>
                      <a:pt x="922" y="15516"/>
                    </a:lnTo>
                    <a:lnTo>
                      <a:pt x="512" y="14234"/>
                    </a:lnTo>
                    <a:lnTo>
                      <a:pt x="1948" y="12901"/>
                    </a:lnTo>
                    <a:lnTo>
                      <a:pt x="1896" y="12184"/>
                    </a:lnTo>
                    <a:lnTo>
                      <a:pt x="0" y="11415"/>
                    </a:lnTo>
                    <a:lnTo>
                      <a:pt x="51" y="10031"/>
                    </a:lnTo>
                    <a:lnTo>
                      <a:pt x="1948" y="9313"/>
                    </a:lnTo>
                    <a:lnTo>
                      <a:pt x="2101" y="8595"/>
                    </a:lnTo>
                    <a:lnTo>
                      <a:pt x="615" y="7160"/>
                    </a:lnTo>
                    <a:lnTo>
                      <a:pt x="1127" y="5878"/>
                    </a:lnTo>
                    <a:lnTo>
                      <a:pt x="3178" y="5981"/>
                    </a:lnTo>
                    <a:lnTo>
                      <a:pt x="3588" y="5417"/>
                    </a:lnTo>
                    <a:lnTo>
                      <a:pt x="2819" y="3520"/>
                    </a:lnTo>
                    <a:lnTo>
                      <a:pt x="3742" y="2597"/>
                    </a:lnTo>
                    <a:lnTo>
                      <a:pt x="5536" y="3417"/>
                    </a:lnTo>
                    <a:lnTo>
                      <a:pt x="6049" y="3058"/>
                    </a:lnTo>
                    <a:lnTo>
                      <a:pt x="6100" y="1264"/>
                    </a:lnTo>
                    <a:lnTo>
                      <a:pt x="7228" y="700"/>
                    </a:lnTo>
                    <a:lnTo>
                      <a:pt x="8510" y="2033"/>
                    </a:lnTo>
                    <a:lnTo>
                      <a:pt x="9689" y="1725"/>
                    </a:lnTo>
                    <a:close/>
                    <a:moveTo>
                      <a:pt x="10817" y="14422"/>
                    </a:moveTo>
                    <a:lnTo>
                      <a:pt x="11175" y="14388"/>
                    </a:lnTo>
                    <a:lnTo>
                      <a:pt x="11534" y="14354"/>
                    </a:lnTo>
                    <a:lnTo>
                      <a:pt x="11893" y="14268"/>
                    </a:lnTo>
                    <a:lnTo>
                      <a:pt x="12218" y="14166"/>
                    </a:lnTo>
                    <a:lnTo>
                      <a:pt x="12508" y="13995"/>
                    </a:lnTo>
                    <a:lnTo>
                      <a:pt x="12816" y="13807"/>
                    </a:lnTo>
                    <a:lnTo>
                      <a:pt x="13106" y="13602"/>
                    </a:lnTo>
                    <a:lnTo>
                      <a:pt x="13329" y="13380"/>
                    </a:lnTo>
                    <a:lnTo>
                      <a:pt x="13568" y="13106"/>
                    </a:lnTo>
                    <a:lnTo>
                      <a:pt x="13790" y="12850"/>
                    </a:lnTo>
                    <a:lnTo>
                      <a:pt x="13961" y="12560"/>
                    </a:lnTo>
                    <a:lnTo>
                      <a:pt x="14115" y="12269"/>
                    </a:lnTo>
                    <a:lnTo>
                      <a:pt x="14217" y="11927"/>
                    </a:lnTo>
                    <a:lnTo>
                      <a:pt x="14320" y="11568"/>
                    </a:lnTo>
                    <a:lnTo>
                      <a:pt x="14388" y="11210"/>
                    </a:lnTo>
                    <a:lnTo>
                      <a:pt x="14388" y="10851"/>
                    </a:lnTo>
                    <a:lnTo>
                      <a:pt x="14388" y="10492"/>
                    </a:lnTo>
                    <a:lnTo>
                      <a:pt x="14320" y="10133"/>
                    </a:lnTo>
                    <a:lnTo>
                      <a:pt x="14217" y="9808"/>
                    </a:lnTo>
                    <a:lnTo>
                      <a:pt x="14115" y="9467"/>
                    </a:lnTo>
                    <a:lnTo>
                      <a:pt x="13961" y="9142"/>
                    </a:lnTo>
                    <a:lnTo>
                      <a:pt x="13790" y="8851"/>
                    </a:lnTo>
                    <a:lnTo>
                      <a:pt x="13568" y="8595"/>
                    </a:lnTo>
                    <a:lnTo>
                      <a:pt x="13329" y="8322"/>
                    </a:lnTo>
                    <a:lnTo>
                      <a:pt x="13106" y="8100"/>
                    </a:lnTo>
                    <a:lnTo>
                      <a:pt x="12816" y="7894"/>
                    </a:lnTo>
                    <a:lnTo>
                      <a:pt x="12508" y="7741"/>
                    </a:lnTo>
                    <a:lnTo>
                      <a:pt x="12218" y="7570"/>
                    </a:lnTo>
                    <a:lnTo>
                      <a:pt x="11893" y="7433"/>
                    </a:lnTo>
                    <a:lnTo>
                      <a:pt x="11534" y="7382"/>
                    </a:lnTo>
                    <a:lnTo>
                      <a:pt x="11175" y="7313"/>
                    </a:lnTo>
                    <a:lnTo>
                      <a:pt x="10817" y="7313"/>
                    </a:lnTo>
                    <a:lnTo>
                      <a:pt x="10441" y="7313"/>
                    </a:lnTo>
                    <a:lnTo>
                      <a:pt x="10082" y="7382"/>
                    </a:lnTo>
                    <a:lnTo>
                      <a:pt x="9757" y="7433"/>
                    </a:lnTo>
                    <a:lnTo>
                      <a:pt x="9432" y="7570"/>
                    </a:lnTo>
                    <a:lnTo>
                      <a:pt x="9142" y="7741"/>
                    </a:lnTo>
                    <a:lnTo>
                      <a:pt x="8834" y="7894"/>
                    </a:lnTo>
                    <a:lnTo>
                      <a:pt x="8544" y="8100"/>
                    </a:lnTo>
                    <a:lnTo>
                      <a:pt x="8287" y="8322"/>
                    </a:lnTo>
                    <a:lnTo>
                      <a:pt x="8048" y="8595"/>
                    </a:lnTo>
                    <a:lnTo>
                      <a:pt x="7860" y="8851"/>
                    </a:lnTo>
                    <a:lnTo>
                      <a:pt x="7689" y="9142"/>
                    </a:lnTo>
                    <a:lnTo>
                      <a:pt x="7536" y="9467"/>
                    </a:lnTo>
                    <a:lnTo>
                      <a:pt x="7399" y="9808"/>
                    </a:lnTo>
                    <a:lnTo>
                      <a:pt x="7331" y="10133"/>
                    </a:lnTo>
                    <a:lnTo>
                      <a:pt x="7262" y="10492"/>
                    </a:lnTo>
                    <a:lnTo>
                      <a:pt x="7262" y="10851"/>
                    </a:lnTo>
                    <a:lnTo>
                      <a:pt x="7262" y="11210"/>
                    </a:lnTo>
                    <a:lnTo>
                      <a:pt x="7331" y="11568"/>
                    </a:lnTo>
                    <a:lnTo>
                      <a:pt x="7399" y="11927"/>
                    </a:lnTo>
                    <a:lnTo>
                      <a:pt x="7536" y="12269"/>
                    </a:lnTo>
                    <a:lnTo>
                      <a:pt x="7689" y="12560"/>
                    </a:lnTo>
                    <a:lnTo>
                      <a:pt x="7860" y="12850"/>
                    </a:lnTo>
                    <a:lnTo>
                      <a:pt x="8048" y="13106"/>
                    </a:lnTo>
                    <a:lnTo>
                      <a:pt x="8287" y="13380"/>
                    </a:lnTo>
                    <a:lnTo>
                      <a:pt x="8544" y="13602"/>
                    </a:lnTo>
                    <a:lnTo>
                      <a:pt x="8834" y="13807"/>
                    </a:lnTo>
                    <a:lnTo>
                      <a:pt x="9142" y="13995"/>
                    </a:lnTo>
                    <a:lnTo>
                      <a:pt x="9432" y="14166"/>
                    </a:lnTo>
                    <a:lnTo>
                      <a:pt x="9757" y="14268"/>
                    </a:lnTo>
                    <a:lnTo>
                      <a:pt x="10082" y="14354"/>
                    </a:lnTo>
                    <a:lnTo>
                      <a:pt x="10441" y="14388"/>
                    </a:lnTo>
                    <a:lnTo>
                      <a:pt x="10817" y="14422"/>
                    </a:lnTo>
                    <a:close/>
                  </a:path>
                </a:pathLst>
              </a:custGeom>
              <a:solidFill>
                <a:schemeClr val="accent4"/>
              </a:solidFill>
              <a:ln w="9525">
                <a:miter lim="800000"/>
                <a:headEnd/>
                <a:tailEnd/>
              </a:ln>
              <a:effectLst/>
              <a:scene3d>
                <a:camera prst="legacyPerspectiveFront">
                  <a:rot lat="20099999" lon="1500000" rev="0"/>
                </a:camera>
                <a:lightRig rig="legacyFlat4" dir="b"/>
              </a:scene3d>
              <a:sp3d extrusionH="127000" prstMaterial="legacyMatte">
                <a:bevelT w="13500" h="13500" prst="angle"/>
                <a:bevelB w="13500" h="13500" prst="angle"/>
                <a:extrusionClr>
                  <a:srgbClr val="C0C0C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6" name="AutoShape 9"/>
              <p:cNvSpPr>
                <a:spLocks noEditPoints="1" noChangeArrowheads="1"/>
              </p:cNvSpPr>
              <p:nvPr/>
            </p:nvSpPr>
            <p:spPr bwMode="auto">
              <a:xfrm rot="18188411">
                <a:off x="2559" y="2142"/>
                <a:ext cx="1588" cy="1392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4374 w 21600"/>
                  <a:gd name="T9" fmla="*/ 3964 h 21600"/>
                  <a:gd name="T10" fmla="*/ 17841 w 21600"/>
                  <a:gd name="T11" fmla="*/ 17635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9689" y="1725"/>
                    </a:moveTo>
                    <a:lnTo>
                      <a:pt x="10304" y="85"/>
                    </a:lnTo>
                    <a:lnTo>
                      <a:pt x="11637" y="85"/>
                    </a:lnTo>
                    <a:lnTo>
                      <a:pt x="12303" y="1777"/>
                    </a:lnTo>
                    <a:lnTo>
                      <a:pt x="13072" y="1931"/>
                    </a:lnTo>
                    <a:lnTo>
                      <a:pt x="14303" y="598"/>
                    </a:lnTo>
                    <a:lnTo>
                      <a:pt x="15533" y="1110"/>
                    </a:lnTo>
                    <a:lnTo>
                      <a:pt x="15584" y="2905"/>
                    </a:lnTo>
                    <a:lnTo>
                      <a:pt x="16405" y="3520"/>
                    </a:lnTo>
                    <a:lnTo>
                      <a:pt x="17891" y="2751"/>
                    </a:lnTo>
                    <a:lnTo>
                      <a:pt x="18917" y="3674"/>
                    </a:lnTo>
                    <a:lnTo>
                      <a:pt x="18199" y="5314"/>
                    </a:lnTo>
                    <a:lnTo>
                      <a:pt x="18763" y="6083"/>
                    </a:lnTo>
                    <a:lnTo>
                      <a:pt x="20403" y="6032"/>
                    </a:lnTo>
                    <a:lnTo>
                      <a:pt x="20865" y="7211"/>
                    </a:lnTo>
                    <a:lnTo>
                      <a:pt x="19737" y="8185"/>
                    </a:lnTo>
                    <a:lnTo>
                      <a:pt x="20096" y="9723"/>
                    </a:lnTo>
                    <a:lnTo>
                      <a:pt x="21634" y="10287"/>
                    </a:lnTo>
                    <a:lnTo>
                      <a:pt x="21582" y="11620"/>
                    </a:lnTo>
                    <a:lnTo>
                      <a:pt x="20147" y="12184"/>
                    </a:lnTo>
                    <a:lnTo>
                      <a:pt x="19942" y="13158"/>
                    </a:lnTo>
                    <a:lnTo>
                      <a:pt x="21070" y="14234"/>
                    </a:lnTo>
                    <a:lnTo>
                      <a:pt x="20608" y="15362"/>
                    </a:lnTo>
                    <a:lnTo>
                      <a:pt x="19019" y="15465"/>
                    </a:lnTo>
                    <a:lnTo>
                      <a:pt x="18404" y="16439"/>
                    </a:lnTo>
                    <a:lnTo>
                      <a:pt x="19122" y="17925"/>
                    </a:lnTo>
                    <a:lnTo>
                      <a:pt x="18096" y="18797"/>
                    </a:lnTo>
                    <a:lnTo>
                      <a:pt x="16763" y="18284"/>
                    </a:lnTo>
                    <a:lnTo>
                      <a:pt x="15431" y="19002"/>
                    </a:lnTo>
                    <a:lnTo>
                      <a:pt x="15277" y="20848"/>
                    </a:lnTo>
                    <a:lnTo>
                      <a:pt x="14149" y="21155"/>
                    </a:lnTo>
                    <a:lnTo>
                      <a:pt x="13021" y="19925"/>
                    </a:lnTo>
                    <a:lnTo>
                      <a:pt x="12252" y="20181"/>
                    </a:lnTo>
                    <a:lnTo>
                      <a:pt x="11739" y="21668"/>
                    </a:lnTo>
                    <a:lnTo>
                      <a:pt x="10201" y="21668"/>
                    </a:lnTo>
                    <a:lnTo>
                      <a:pt x="9740" y="20130"/>
                    </a:lnTo>
                    <a:lnTo>
                      <a:pt x="8253" y="19771"/>
                    </a:lnTo>
                    <a:lnTo>
                      <a:pt x="7125" y="21001"/>
                    </a:lnTo>
                    <a:lnTo>
                      <a:pt x="5895" y="20489"/>
                    </a:lnTo>
                    <a:lnTo>
                      <a:pt x="5946" y="18592"/>
                    </a:lnTo>
                    <a:lnTo>
                      <a:pt x="5177" y="18131"/>
                    </a:lnTo>
                    <a:lnTo>
                      <a:pt x="3383" y="18848"/>
                    </a:lnTo>
                    <a:lnTo>
                      <a:pt x="2614" y="17874"/>
                    </a:lnTo>
                    <a:lnTo>
                      <a:pt x="3383" y="16182"/>
                    </a:lnTo>
                    <a:lnTo>
                      <a:pt x="2922" y="15465"/>
                    </a:lnTo>
                    <a:lnTo>
                      <a:pt x="922" y="15516"/>
                    </a:lnTo>
                    <a:lnTo>
                      <a:pt x="512" y="14234"/>
                    </a:lnTo>
                    <a:lnTo>
                      <a:pt x="1948" y="12901"/>
                    </a:lnTo>
                    <a:lnTo>
                      <a:pt x="1896" y="12184"/>
                    </a:lnTo>
                    <a:lnTo>
                      <a:pt x="0" y="11415"/>
                    </a:lnTo>
                    <a:lnTo>
                      <a:pt x="51" y="10031"/>
                    </a:lnTo>
                    <a:lnTo>
                      <a:pt x="1948" y="9313"/>
                    </a:lnTo>
                    <a:lnTo>
                      <a:pt x="2101" y="8595"/>
                    </a:lnTo>
                    <a:lnTo>
                      <a:pt x="615" y="7160"/>
                    </a:lnTo>
                    <a:lnTo>
                      <a:pt x="1127" y="5878"/>
                    </a:lnTo>
                    <a:lnTo>
                      <a:pt x="3178" y="5981"/>
                    </a:lnTo>
                    <a:lnTo>
                      <a:pt x="3588" y="5417"/>
                    </a:lnTo>
                    <a:lnTo>
                      <a:pt x="2819" y="3520"/>
                    </a:lnTo>
                    <a:lnTo>
                      <a:pt x="3742" y="2597"/>
                    </a:lnTo>
                    <a:lnTo>
                      <a:pt x="5536" y="3417"/>
                    </a:lnTo>
                    <a:lnTo>
                      <a:pt x="6049" y="3058"/>
                    </a:lnTo>
                    <a:lnTo>
                      <a:pt x="6100" y="1264"/>
                    </a:lnTo>
                    <a:lnTo>
                      <a:pt x="7228" y="700"/>
                    </a:lnTo>
                    <a:lnTo>
                      <a:pt x="8510" y="2033"/>
                    </a:lnTo>
                    <a:lnTo>
                      <a:pt x="9689" y="1725"/>
                    </a:lnTo>
                    <a:close/>
                    <a:moveTo>
                      <a:pt x="10817" y="14422"/>
                    </a:moveTo>
                    <a:lnTo>
                      <a:pt x="11175" y="14388"/>
                    </a:lnTo>
                    <a:lnTo>
                      <a:pt x="11534" y="14354"/>
                    </a:lnTo>
                    <a:lnTo>
                      <a:pt x="11893" y="14268"/>
                    </a:lnTo>
                    <a:lnTo>
                      <a:pt x="12218" y="14166"/>
                    </a:lnTo>
                    <a:lnTo>
                      <a:pt x="12508" y="13995"/>
                    </a:lnTo>
                    <a:lnTo>
                      <a:pt x="12816" y="13807"/>
                    </a:lnTo>
                    <a:lnTo>
                      <a:pt x="13106" y="13602"/>
                    </a:lnTo>
                    <a:lnTo>
                      <a:pt x="13329" y="13380"/>
                    </a:lnTo>
                    <a:lnTo>
                      <a:pt x="13568" y="13106"/>
                    </a:lnTo>
                    <a:lnTo>
                      <a:pt x="13790" y="12850"/>
                    </a:lnTo>
                    <a:lnTo>
                      <a:pt x="13961" y="12560"/>
                    </a:lnTo>
                    <a:lnTo>
                      <a:pt x="14115" y="12269"/>
                    </a:lnTo>
                    <a:lnTo>
                      <a:pt x="14217" y="11927"/>
                    </a:lnTo>
                    <a:lnTo>
                      <a:pt x="14320" y="11568"/>
                    </a:lnTo>
                    <a:lnTo>
                      <a:pt x="14388" y="11210"/>
                    </a:lnTo>
                    <a:lnTo>
                      <a:pt x="14388" y="10851"/>
                    </a:lnTo>
                    <a:lnTo>
                      <a:pt x="14388" y="10492"/>
                    </a:lnTo>
                    <a:lnTo>
                      <a:pt x="14320" y="10133"/>
                    </a:lnTo>
                    <a:lnTo>
                      <a:pt x="14217" y="9808"/>
                    </a:lnTo>
                    <a:lnTo>
                      <a:pt x="14115" y="9467"/>
                    </a:lnTo>
                    <a:lnTo>
                      <a:pt x="13961" y="9142"/>
                    </a:lnTo>
                    <a:lnTo>
                      <a:pt x="13790" y="8851"/>
                    </a:lnTo>
                    <a:lnTo>
                      <a:pt x="13568" y="8595"/>
                    </a:lnTo>
                    <a:lnTo>
                      <a:pt x="13329" y="8322"/>
                    </a:lnTo>
                    <a:lnTo>
                      <a:pt x="13106" y="8100"/>
                    </a:lnTo>
                    <a:lnTo>
                      <a:pt x="12816" y="7894"/>
                    </a:lnTo>
                    <a:lnTo>
                      <a:pt x="12508" y="7741"/>
                    </a:lnTo>
                    <a:lnTo>
                      <a:pt x="12218" y="7570"/>
                    </a:lnTo>
                    <a:lnTo>
                      <a:pt x="11893" y="7433"/>
                    </a:lnTo>
                    <a:lnTo>
                      <a:pt x="11534" y="7382"/>
                    </a:lnTo>
                    <a:lnTo>
                      <a:pt x="11175" y="7313"/>
                    </a:lnTo>
                    <a:lnTo>
                      <a:pt x="10817" y="7313"/>
                    </a:lnTo>
                    <a:lnTo>
                      <a:pt x="10441" y="7313"/>
                    </a:lnTo>
                    <a:lnTo>
                      <a:pt x="10082" y="7382"/>
                    </a:lnTo>
                    <a:lnTo>
                      <a:pt x="9757" y="7433"/>
                    </a:lnTo>
                    <a:lnTo>
                      <a:pt x="9432" y="7570"/>
                    </a:lnTo>
                    <a:lnTo>
                      <a:pt x="9142" y="7741"/>
                    </a:lnTo>
                    <a:lnTo>
                      <a:pt x="8834" y="7894"/>
                    </a:lnTo>
                    <a:lnTo>
                      <a:pt x="8544" y="8100"/>
                    </a:lnTo>
                    <a:lnTo>
                      <a:pt x="8287" y="8322"/>
                    </a:lnTo>
                    <a:lnTo>
                      <a:pt x="8048" y="8595"/>
                    </a:lnTo>
                    <a:lnTo>
                      <a:pt x="7860" y="8851"/>
                    </a:lnTo>
                    <a:lnTo>
                      <a:pt x="7689" y="9142"/>
                    </a:lnTo>
                    <a:lnTo>
                      <a:pt x="7536" y="9467"/>
                    </a:lnTo>
                    <a:lnTo>
                      <a:pt x="7399" y="9808"/>
                    </a:lnTo>
                    <a:lnTo>
                      <a:pt x="7331" y="10133"/>
                    </a:lnTo>
                    <a:lnTo>
                      <a:pt x="7262" y="10492"/>
                    </a:lnTo>
                    <a:lnTo>
                      <a:pt x="7262" y="10851"/>
                    </a:lnTo>
                    <a:lnTo>
                      <a:pt x="7262" y="11210"/>
                    </a:lnTo>
                    <a:lnTo>
                      <a:pt x="7331" y="11568"/>
                    </a:lnTo>
                    <a:lnTo>
                      <a:pt x="7399" y="11927"/>
                    </a:lnTo>
                    <a:lnTo>
                      <a:pt x="7536" y="12269"/>
                    </a:lnTo>
                    <a:lnTo>
                      <a:pt x="7689" y="12560"/>
                    </a:lnTo>
                    <a:lnTo>
                      <a:pt x="7860" y="12850"/>
                    </a:lnTo>
                    <a:lnTo>
                      <a:pt x="8048" y="13106"/>
                    </a:lnTo>
                    <a:lnTo>
                      <a:pt x="8287" y="13380"/>
                    </a:lnTo>
                    <a:lnTo>
                      <a:pt x="8544" y="13602"/>
                    </a:lnTo>
                    <a:lnTo>
                      <a:pt x="8834" y="13807"/>
                    </a:lnTo>
                    <a:lnTo>
                      <a:pt x="9142" y="13995"/>
                    </a:lnTo>
                    <a:lnTo>
                      <a:pt x="9432" y="14166"/>
                    </a:lnTo>
                    <a:lnTo>
                      <a:pt x="9757" y="14268"/>
                    </a:lnTo>
                    <a:lnTo>
                      <a:pt x="10082" y="14354"/>
                    </a:lnTo>
                    <a:lnTo>
                      <a:pt x="10441" y="14388"/>
                    </a:lnTo>
                    <a:lnTo>
                      <a:pt x="10817" y="14422"/>
                    </a:lnTo>
                    <a:close/>
                  </a:path>
                </a:pathLst>
              </a:custGeom>
              <a:solidFill>
                <a:schemeClr val="accent4"/>
              </a:solidFill>
              <a:ln w="9525">
                <a:miter lim="800000"/>
                <a:headEnd/>
                <a:tailEnd/>
              </a:ln>
              <a:effectLst/>
              <a:scene3d>
                <a:camera prst="legacyPerspectiveFront">
                  <a:rot lat="20099999" lon="1500000" rev="0"/>
                </a:camera>
                <a:lightRig rig="legacyFlat4" dir="b"/>
              </a:scene3d>
              <a:sp3d extrusionH="127000" prstMaterial="legacyMatte">
                <a:bevelT w="13500" h="13500" prst="angle"/>
                <a:bevelB w="13500" h="13500" prst="angle"/>
                <a:extrusionClr>
                  <a:srgbClr val="C0C0C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flatTx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" name="Group 9"/>
          <p:cNvGrpSpPr/>
          <p:nvPr/>
        </p:nvGrpSpPr>
        <p:grpSpPr>
          <a:xfrm rot="5400000">
            <a:off x="1375998" y="3565712"/>
            <a:ext cx="604427" cy="533400"/>
            <a:chOff x="388394" y="1219200"/>
            <a:chExt cx="604427" cy="533400"/>
          </a:xfrm>
        </p:grpSpPr>
        <p:cxnSp>
          <p:nvCxnSpPr>
            <p:cNvPr id="25" name="Straight Arrow Connector 24"/>
            <p:cNvCxnSpPr/>
            <p:nvPr/>
          </p:nvCxnSpPr>
          <p:spPr>
            <a:xfrm flipV="1">
              <a:off x="690607" y="1219201"/>
              <a:ext cx="3" cy="53339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388394" y="1219200"/>
              <a:ext cx="604427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 rot="16200000">
            <a:off x="2681209" y="3565713"/>
            <a:ext cx="604427" cy="533400"/>
            <a:chOff x="388394" y="1219200"/>
            <a:chExt cx="604427" cy="533400"/>
          </a:xfrm>
        </p:grpSpPr>
        <p:cxnSp>
          <p:nvCxnSpPr>
            <p:cNvPr id="40" name="Straight Arrow Connector 39"/>
            <p:cNvCxnSpPr/>
            <p:nvPr/>
          </p:nvCxnSpPr>
          <p:spPr>
            <a:xfrm flipV="1">
              <a:off x="690607" y="1219201"/>
              <a:ext cx="3" cy="53339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388394" y="1219200"/>
              <a:ext cx="604427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" name="Straight Arrow Connector 43"/>
          <p:cNvCxnSpPr/>
          <p:nvPr/>
        </p:nvCxnSpPr>
        <p:spPr>
          <a:xfrm flipV="1">
            <a:off x="3379756" y="1931894"/>
            <a:ext cx="0" cy="990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reeform 29"/>
          <p:cNvSpPr/>
          <p:nvPr/>
        </p:nvSpPr>
        <p:spPr>
          <a:xfrm>
            <a:off x="2947398" y="4274296"/>
            <a:ext cx="334960" cy="606798"/>
          </a:xfrm>
          <a:custGeom>
            <a:avLst/>
            <a:gdLst>
              <a:gd name="connsiteX0" fmla="*/ 148092 w 1157469"/>
              <a:gd name="connsiteY0" fmla="*/ 0 h 2528047"/>
              <a:gd name="connsiteX1" fmla="*/ 1156621 w 1157469"/>
              <a:gd name="connsiteY1" fmla="*/ 658906 h 2528047"/>
              <a:gd name="connsiteX2" fmla="*/ 174 w 1157469"/>
              <a:gd name="connsiteY2" fmla="*/ 1237129 h 2528047"/>
              <a:gd name="connsiteX3" fmla="*/ 1062492 w 1157469"/>
              <a:gd name="connsiteY3" fmla="*/ 1653988 h 2528047"/>
              <a:gd name="connsiteX4" fmla="*/ 174986 w 1157469"/>
              <a:gd name="connsiteY4" fmla="*/ 2124635 h 2528047"/>
              <a:gd name="connsiteX5" fmla="*/ 1049045 w 1157469"/>
              <a:gd name="connsiteY5" fmla="*/ 2528047 h 2528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7469" h="2528047">
                <a:moveTo>
                  <a:pt x="148092" y="0"/>
                </a:moveTo>
                <a:cubicBezTo>
                  <a:pt x="664683" y="226359"/>
                  <a:pt x="1181274" y="452718"/>
                  <a:pt x="1156621" y="658906"/>
                </a:cubicBezTo>
                <a:cubicBezTo>
                  <a:pt x="1131968" y="865094"/>
                  <a:pt x="15862" y="1071282"/>
                  <a:pt x="174" y="1237129"/>
                </a:cubicBezTo>
                <a:cubicBezTo>
                  <a:pt x="-15514" y="1402976"/>
                  <a:pt x="1033357" y="1506070"/>
                  <a:pt x="1062492" y="1653988"/>
                </a:cubicBezTo>
                <a:cubicBezTo>
                  <a:pt x="1091627" y="1801906"/>
                  <a:pt x="177227" y="1978959"/>
                  <a:pt x="174986" y="2124635"/>
                </a:cubicBezTo>
                <a:cubicBezTo>
                  <a:pt x="172745" y="2270311"/>
                  <a:pt x="610895" y="2399179"/>
                  <a:pt x="1049045" y="2528047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444564" y="4334885"/>
            <a:ext cx="685800" cy="44169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98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13765" y="2399484"/>
            <a:ext cx="4191000" cy="28916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OS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2: Generic OS Speculation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Calibri" pitchFamily="34" charset="0"/>
              <a:buChar char="+"/>
            </a:pPr>
            <a:r>
              <a:rPr lang="en-US" sz="2400" dirty="0" smtClean="0"/>
              <a:t>Apps need </a:t>
            </a:r>
            <a:r>
              <a:rPr lang="en-US" sz="2400" b="1" dirty="0" smtClean="0">
                <a:solidFill>
                  <a:schemeClr val="accent1"/>
                </a:solidFill>
              </a:rPr>
              <a:t>no modifications</a:t>
            </a:r>
          </a:p>
          <a:p>
            <a:pPr>
              <a:buFont typeface="Calibri" pitchFamily="34" charset="0"/>
              <a:buChar char="+"/>
            </a:pPr>
            <a:r>
              <a:rPr lang="en-US" sz="2400" b="1" dirty="0">
                <a:solidFill>
                  <a:schemeClr val="accent1"/>
                </a:solidFill>
              </a:rPr>
              <a:t>Wide </a:t>
            </a:r>
            <a:r>
              <a:rPr lang="en-US" sz="2400" b="1" dirty="0" smtClean="0">
                <a:solidFill>
                  <a:schemeClr val="accent1"/>
                </a:solidFill>
              </a:rPr>
              <a:t>scope</a:t>
            </a:r>
            <a:r>
              <a:rPr lang="en-US" sz="2400" dirty="0" smtClean="0"/>
              <a:t>: unsafe operations taint</a:t>
            </a:r>
          </a:p>
          <a:p>
            <a:pPr>
              <a:buFont typeface="Calibri" pitchFamily="34" charset="0"/>
              <a:buChar char="+"/>
            </a:pPr>
            <a:endParaRPr lang="en-US" sz="2400" dirty="0" smtClean="0"/>
          </a:p>
          <a:p>
            <a:pPr>
              <a:buFont typeface="Calibri" pitchFamily="34" charset="0"/>
              <a:buChar char="‒"/>
            </a:pPr>
            <a:r>
              <a:rPr lang="en-US" sz="2400" dirty="0" smtClean="0"/>
              <a:t>Lacks semantic understanding of app</a:t>
            </a:r>
          </a:p>
          <a:p>
            <a:pPr>
              <a:buFont typeface="Calibri" pitchFamily="34" charset="0"/>
              <a:buChar char="‒"/>
            </a:pPr>
            <a:r>
              <a:rPr lang="en-US" sz="2400" dirty="0" smtClean="0"/>
              <a:t>Predict </a:t>
            </a:r>
            <a:r>
              <a:rPr lang="en-US" sz="2400" b="1" dirty="0" smtClean="0">
                <a:solidFill>
                  <a:srgbClr val="FF0000"/>
                </a:solidFill>
              </a:rPr>
              <a:t>system calls </a:t>
            </a:r>
            <a:r>
              <a:rPr lang="en-US" sz="2400" dirty="0" smtClean="0"/>
              <a:t>only</a:t>
            </a:r>
          </a:p>
          <a:p>
            <a:pPr>
              <a:buFont typeface="Calibri" pitchFamily="34" charset="0"/>
              <a:buChar char="‒"/>
            </a:pPr>
            <a:r>
              <a:rPr lang="en-US" sz="2400" dirty="0" smtClean="0"/>
              <a:t>Handle application </a:t>
            </a:r>
            <a:r>
              <a:rPr lang="en-US" sz="2400" b="1" dirty="0" smtClean="0">
                <a:solidFill>
                  <a:srgbClr val="FF0000"/>
                </a:solidFill>
              </a:rPr>
              <a:t>conservatively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EuroSys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D7124-2460-41FE-94ED-CA48FFA57F3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66165" y="2628084"/>
            <a:ext cx="3886200" cy="1727711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6"/>
          <p:cNvGrpSpPr>
            <a:grpSpLocks/>
          </p:cNvGrpSpPr>
          <p:nvPr/>
        </p:nvGrpSpPr>
        <p:grpSpPr bwMode="auto">
          <a:xfrm>
            <a:off x="3169678" y="4153139"/>
            <a:ext cx="1335087" cy="1137960"/>
            <a:chOff x="1632" y="1248"/>
            <a:chExt cx="2682" cy="2286"/>
          </a:xfrm>
        </p:grpSpPr>
        <p:sp>
          <p:nvSpPr>
            <p:cNvPr id="19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1270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/>
            </a:p>
          </p:txBody>
        </p:sp>
        <p:sp>
          <p:nvSpPr>
            <p:cNvPr id="20" name="AutoShape 8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1270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/>
            </a:p>
          </p:txBody>
        </p:sp>
        <p:sp>
          <p:nvSpPr>
            <p:cNvPr id="21" name="AutoShape 9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1270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/>
            </a:p>
          </p:txBody>
        </p:sp>
      </p:grpSp>
      <p:sp>
        <p:nvSpPr>
          <p:cNvPr id="26" name="Rectangle 25"/>
          <p:cNvSpPr/>
          <p:nvPr/>
        </p:nvSpPr>
        <p:spPr>
          <a:xfrm>
            <a:off x="585216" y="4355795"/>
            <a:ext cx="738916" cy="92354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 2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1324132" y="3731388"/>
            <a:ext cx="1263620" cy="3936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3035098" y="2750115"/>
            <a:ext cx="604427" cy="571590"/>
            <a:chOff x="3223138" y="3048000"/>
            <a:chExt cx="604427" cy="571590"/>
          </a:xfrm>
        </p:grpSpPr>
        <p:cxnSp>
          <p:nvCxnSpPr>
            <p:cNvPr id="25" name="Straight Arrow Connector 24"/>
            <p:cNvCxnSpPr/>
            <p:nvPr/>
          </p:nvCxnSpPr>
          <p:spPr>
            <a:xfrm flipV="1">
              <a:off x="3525352" y="3048000"/>
              <a:ext cx="0" cy="57159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3223138" y="3048000"/>
              <a:ext cx="604427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9" name="Straight Arrow Connector 38"/>
          <p:cNvCxnSpPr>
            <a:stCxn id="22" idx="1"/>
          </p:cNvCxnSpPr>
          <p:nvPr/>
        </p:nvCxnSpPr>
        <p:spPr>
          <a:xfrm flipH="1">
            <a:off x="1324132" y="3740198"/>
            <a:ext cx="1266669" cy="85797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2590801" y="3277817"/>
            <a:ext cx="1493023" cy="92476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46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7037E-6 L 0.00017 -0.15811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6" grpId="0" animBg="1"/>
      <p:bldP spid="2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Mechanism and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accent1"/>
                </a:solidFill>
              </a:rPr>
              <a:t>Mechanism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800" dirty="0" smtClean="0"/>
              <a:t>implements isolation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accent1"/>
                </a:solidFill>
              </a:rPr>
              <a:t>Policy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800" dirty="0" smtClean="0"/>
              <a:t>describes customizations</a:t>
            </a:r>
            <a:endParaRPr lang="en-US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Best of both extremes</a:t>
            </a:r>
            <a:endParaRPr lang="en-US" b="1" dirty="0">
              <a:solidFill>
                <a:schemeClr val="accent1"/>
              </a:solidFill>
            </a:endParaRPr>
          </a:p>
          <a:p>
            <a:r>
              <a:rPr lang="en-US" sz="2800" dirty="0" smtClean="0"/>
              <a:t>Mechanism built in OS</a:t>
            </a:r>
          </a:p>
          <a:p>
            <a:pPr lvl="1"/>
            <a:r>
              <a:rPr lang="en-US" sz="2400" dirty="0" smtClean="0"/>
              <a:t>Common implementation</a:t>
            </a:r>
          </a:p>
          <a:p>
            <a:pPr lvl="1"/>
            <a:r>
              <a:rPr lang="en-US" sz="2400" dirty="0" smtClean="0"/>
              <a:t>Wide scope</a:t>
            </a:r>
          </a:p>
          <a:p>
            <a:r>
              <a:rPr lang="en-US" sz="2800" dirty="0" smtClean="0"/>
              <a:t>Policy specified in Applications</a:t>
            </a:r>
          </a:p>
          <a:p>
            <a:pPr lvl="1"/>
            <a:r>
              <a:rPr lang="en-US" sz="2400" dirty="0" smtClean="0"/>
              <a:t>Expose semantic information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EuroSys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D7124-2460-41FE-94ED-CA48FFA57F3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771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13765" y="2399484"/>
            <a:ext cx="4191000" cy="28916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OS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3: Expose Predictions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Calibri" pitchFamily="34" charset="0"/>
              <a:buChar char="+"/>
            </a:pPr>
            <a:r>
              <a:rPr lang="en-US" sz="2400" dirty="0" smtClean="0"/>
              <a:t>Predict </a:t>
            </a:r>
            <a:r>
              <a:rPr lang="en-US" sz="2400" b="1" dirty="0" smtClean="0">
                <a:solidFill>
                  <a:schemeClr val="accent1"/>
                </a:solidFill>
              </a:rPr>
              <a:t>arbitrary app operations</a:t>
            </a:r>
          </a:p>
          <a:p>
            <a:pPr>
              <a:buFont typeface="Calibri" pitchFamily="34" charset="0"/>
              <a:buChar char="+"/>
            </a:pPr>
            <a:r>
              <a:rPr lang="en-US" sz="2400" b="1" dirty="0" smtClean="0">
                <a:solidFill>
                  <a:schemeClr val="accent1"/>
                </a:solidFill>
              </a:rPr>
              <a:t>Reuse</a:t>
            </a:r>
            <a:r>
              <a:rPr lang="en-US" sz="2400" dirty="0" smtClean="0"/>
              <a:t> OS mechanism</a:t>
            </a:r>
            <a:br>
              <a:rPr lang="en-US" sz="2400" dirty="0" smtClean="0"/>
            </a:br>
            <a:r>
              <a:rPr lang="en-US" sz="2400" dirty="0" smtClean="0"/>
              <a:t>(with app assistance)</a:t>
            </a:r>
          </a:p>
          <a:p>
            <a:pPr>
              <a:buFont typeface="Calibri" pitchFamily="34" charset="0"/>
              <a:buChar char="+"/>
            </a:pPr>
            <a:r>
              <a:rPr lang="en-US" sz="2400" b="1" dirty="0">
                <a:solidFill>
                  <a:schemeClr val="accent1"/>
                </a:solidFill>
              </a:rPr>
              <a:t>Wide </a:t>
            </a:r>
            <a:r>
              <a:rPr lang="en-US" sz="2400" b="1" dirty="0" smtClean="0">
                <a:solidFill>
                  <a:schemeClr val="accent1"/>
                </a:solidFill>
              </a:rPr>
              <a:t>scope </a:t>
            </a:r>
            <a:r>
              <a:rPr lang="en-US" sz="2400" dirty="0" smtClean="0"/>
              <a:t>for </a:t>
            </a:r>
            <a:r>
              <a:rPr lang="en-US" sz="2400" dirty="0"/>
              <a:t>taint </a:t>
            </a:r>
            <a:r>
              <a:rPr lang="en-US" sz="2400" dirty="0" smtClean="0"/>
              <a:t>propagation</a:t>
            </a:r>
          </a:p>
          <a:p>
            <a:pPr>
              <a:buFont typeface="Calibri" pitchFamily="34" charset="0"/>
              <a:buChar char="‒"/>
            </a:pPr>
            <a:endParaRPr lang="en-US" sz="2400" dirty="0" smtClean="0"/>
          </a:p>
          <a:p>
            <a:pPr>
              <a:buFont typeface="Calibri" pitchFamily="34" charset="0"/>
              <a:buChar char="‒"/>
            </a:pPr>
            <a:r>
              <a:rPr lang="en-US" sz="2400" dirty="0" smtClean="0"/>
              <a:t>Limited semantic info</a:t>
            </a:r>
          </a:p>
          <a:p>
            <a:pPr lvl="1">
              <a:buFont typeface="Calibri" pitchFamily="34" charset="0"/>
              <a:buChar char="‒"/>
            </a:pPr>
            <a:r>
              <a:rPr lang="en-US" sz="2000" dirty="0" smtClean="0"/>
              <a:t>Speculative external output </a:t>
            </a:r>
            <a:r>
              <a:rPr lang="en-US" sz="2000" b="1" dirty="0" smtClean="0">
                <a:solidFill>
                  <a:srgbClr val="FF0000"/>
                </a:solidFill>
              </a:rPr>
              <a:t>never allowed</a:t>
            </a:r>
          </a:p>
          <a:p>
            <a:pPr lvl="1">
              <a:buFont typeface="Calibri" pitchFamily="34" charset="0"/>
              <a:buChar char="‒"/>
            </a:pPr>
            <a:r>
              <a:rPr lang="en-US" sz="2000" dirty="0" smtClean="0"/>
              <a:t>Commit on </a:t>
            </a:r>
            <a:r>
              <a:rPr lang="en-US" sz="2000" b="1" dirty="0" smtClean="0">
                <a:solidFill>
                  <a:srgbClr val="FF0000"/>
                </a:solidFill>
              </a:rPr>
              <a:t>identical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results</a:t>
            </a:r>
          </a:p>
          <a:p>
            <a:pPr>
              <a:buFont typeface="Calibri" pitchFamily="34" charset="0"/>
              <a:buChar char="‒"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EuroSys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D7124-2460-41FE-94ED-CA48FFA57F3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66165" y="2628084"/>
            <a:ext cx="3886200" cy="1727711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6"/>
          <p:cNvGrpSpPr>
            <a:grpSpLocks/>
          </p:cNvGrpSpPr>
          <p:nvPr/>
        </p:nvGrpSpPr>
        <p:grpSpPr bwMode="auto">
          <a:xfrm>
            <a:off x="3169678" y="4153139"/>
            <a:ext cx="1335087" cy="1137960"/>
            <a:chOff x="1632" y="1248"/>
            <a:chExt cx="2682" cy="2286"/>
          </a:xfrm>
        </p:grpSpPr>
        <p:sp>
          <p:nvSpPr>
            <p:cNvPr id="19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1270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/>
            </a:p>
          </p:txBody>
        </p:sp>
        <p:sp>
          <p:nvSpPr>
            <p:cNvPr id="20" name="AutoShape 8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1270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/>
            </a:p>
          </p:txBody>
        </p:sp>
        <p:sp>
          <p:nvSpPr>
            <p:cNvPr id="21" name="AutoShape 9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1270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85902" y="3276601"/>
            <a:ext cx="2004899" cy="925978"/>
            <a:chOff x="585902" y="3276601"/>
            <a:chExt cx="2004899" cy="925978"/>
          </a:xfrm>
        </p:grpSpPr>
        <p:sp>
          <p:nvSpPr>
            <p:cNvPr id="26" name="Rectangle 25"/>
            <p:cNvSpPr/>
            <p:nvPr/>
          </p:nvSpPr>
          <p:spPr>
            <a:xfrm>
              <a:off x="585902" y="3276601"/>
              <a:ext cx="738916" cy="92597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App 2</a:t>
              </a:r>
              <a:endParaRPr lang="en-US" dirty="0"/>
            </a:p>
          </p:txBody>
        </p:sp>
        <p:cxnSp>
          <p:nvCxnSpPr>
            <p:cNvPr id="30" name="Straight Arrow Connector 29"/>
            <p:cNvCxnSpPr>
              <a:stCxn id="22" idx="1"/>
              <a:endCxn id="26" idx="3"/>
            </p:cNvCxnSpPr>
            <p:nvPr/>
          </p:nvCxnSpPr>
          <p:spPr>
            <a:xfrm flipH="1">
              <a:off x="1324818" y="3739590"/>
              <a:ext cx="126598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3035099" y="2796957"/>
            <a:ext cx="604427" cy="1241643"/>
            <a:chOff x="3223566" y="2743200"/>
            <a:chExt cx="604427" cy="1241643"/>
          </a:xfrm>
        </p:grpSpPr>
        <p:cxnSp>
          <p:nvCxnSpPr>
            <p:cNvPr id="25" name="Straight Arrow Connector 24"/>
            <p:cNvCxnSpPr/>
            <p:nvPr/>
          </p:nvCxnSpPr>
          <p:spPr>
            <a:xfrm flipV="1">
              <a:off x="3525778" y="2763102"/>
              <a:ext cx="1" cy="122174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3223566" y="2743200"/>
              <a:ext cx="604427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Elbow Connector 23"/>
          <p:cNvCxnSpPr/>
          <p:nvPr/>
        </p:nvCxnSpPr>
        <p:spPr>
          <a:xfrm>
            <a:off x="2711906" y="4153139"/>
            <a:ext cx="625407" cy="526918"/>
          </a:xfrm>
          <a:prstGeom prst="bentConnector3">
            <a:avLst>
              <a:gd name="adj1" fmla="val -1603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2590801" y="3276601"/>
            <a:ext cx="1493023" cy="92597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143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F81BD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4652</TotalTime>
  <Words>955</Words>
  <Application>Microsoft Office PowerPoint</Application>
  <PresentationFormat>On-screen Show (4:3)</PresentationFormat>
  <Paragraphs>408</Paragraphs>
  <Slides>29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Operating System Support for Application-Specific Speculation</vt:lpstr>
      <vt:lpstr>Speculative Execution</vt:lpstr>
      <vt:lpstr>Speculation Everywhere!</vt:lpstr>
      <vt:lpstr>Speculation as a Service to Apps</vt:lpstr>
      <vt:lpstr>Outline</vt:lpstr>
      <vt:lpstr>Design 1:  In-App Speculation</vt:lpstr>
      <vt:lpstr>Design 2: Generic OS Speculation</vt:lpstr>
      <vt:lpstr>Separate Mechanism and Policy</vt:lpstr>
      <vt:lpstr>Design 3: Expose Predictions</vt:lpstr>
      <vt:lpstr>Design 4: Expose Safety</vt:lpstr>
      <vt:lpstr>Customizable Policy</vt:lpstr>
      <vt:lpstr>Outline</vt:lpstr>
      <vt:lpstr>Implementation</vt:lpstr>
      <vt:lpstr>spec_fork()</vt:lpstr>
      <vt:lpstr>API Example</vt:lpstr>
      <vt:lpstr>Outline</vt:lpstr>
      <vt:lpstr>Evaluation</vt:lpstr>
      <vt:lpstr>App 1: Predictive Launching in Bash</vt:lpstr>
      <vt:lpstr>How Much Work Can Be Hidden?</vt:lpstr>
      <vt:lpstr>How Much Work Can Be Hidden?</vt:lpstr>
      <vt:lpstr>App 2: Firefox SSL Connections</vt:lpstr>
      <vt:lpstr>Connection Latency Hidden?</vt:lpstr>
      <vt:lpstr>Connection Latency Hidden?</vt:lpstr>
      <vt:lpstr>App 3: PBFT-CS Protocol</vt:lpstr>
      <vt:lpstr>Improved Client Throughput?</vt:lpstr>
      <vt:lpstr>Improved Client Throughput?</vt:lpstr>
      <vt:lpstr>Cost of Generic Mechanism</vt:lpstr>
      <vt:lpstr>Cost of Generic Mechanism</vt:lpstr>
      <vt:lpstr>Conclusion</vt:lpstr>
    </vt:vector>
  </TitlesOfParts>
  <Company>University of Michigan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 Support for Application-Specific Speculation</dc:title>
  <dc:creator>Benjamin Wester</dc:creator>
  <cp:lastModifiedBy>Benjamin Wester</cp:lastModifiedBy>
  <cp:revision>239</cp:revision>
  <dcterms:created xsi:type="dcterms:W3CDTF">2011-04-01T14:28:14Z</dcterms:created>
  <dcterms:modified xsi:type="dcterms:W3CDTF">2011-04-13T07:07:05Z</dcterms:modified>
</cp:coreProperties>
</file>