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charts/chart3.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4"/>
  </p:notesMasterIdLst>
  <p:handoutMasterIdLst>
    <p:handoutMasterId r:id="rId45"/>
  </p:handoutMasterIdLst>
  <p:sldIdLst>
    <p:sldId id="382" r:id="rId2"/>
    <p:sldId id="359" r:id="rId3"/>
    <p:sldId id="383" r:id="rId4"/>
    <p:sldId id="386" r:id="rId5"/>
    <p:sldId id="385" r:id="rId6"/>
    <p:sldId id="387" r:id="rId7"/>
    <p:sldId id="259" r:id="rId8"/>
    <p:sldId id="270" r:id="rId9"/>
    <p:sldId id="311" r:id="rId10"/>
    <p:sldId id="345" r:id="rId11"/>
    <p:sldId id="346" r:id="rId12"/>
    <p:sldId id="347" r:id="rId13"/>
    <p:sldId id="362" r:id="rId14"/>
    <p:sldId id="402" r:id="rId15"/>
    <p:sldId id="392" r:id="rId16"/>
    <p:sldId id="365" r:id="rId17"/>
    <p:sldId id="397" r:id="rId18"/>
    <p:sldId id="398" r:id="rId19"/>
    <p:sldId id="371" r:id="rId20"/>
    <p:sldId id="393" r:id="rId21"/>
    <p:sldId id="406" r:id="rId22"/>
    <p:sldId id="407" r:id="rId23"/>
    <p:sldId id="389" r:id="rId24"/>
    <p:sldId id="408" r:id="rId25"/>
    <p:sldId id="395" r:id="rId26"/>
    <p:sldId id="269" r:id="rId27"/>
    <p:sldId id="295" r:id="rId28"/>
    <p:sldId id="327" r:id="rId29"/>
    <p:sldId id="403" r:id="rId30"/>
    <p:sldId id="404" r:id="rId31"/>
    <p:sldId id="363" r:id="rId32"/>
    <p:sldId id="401" r:id="rId33"/>
    <p:sldId id="361" r:id="rId34"/>
    <p:sldId id="400" r:id="rId35"/>
    <p:sldId id="390" r:id="rId36"/>
    <p:sldId id="366" r:id="rId37"/>
    <p:sldId id="256" r:id="rId38"/>
    <p:sldId id="381" r:id="rId39"/>
    <p:sldId id="394" r:id="rId40"/>
    <p:sldId id="379" r:id="rId41"/>
    <p:sldId id="355" r:id="rId42"/>
    <p:sldId id="356" r:id="rId4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1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5" autoAdjust="0"/>
    <p:restoredTop sz="93260" autoAdjust="0"/>
  </p:normalViewPr>
  <p:slideViewPr>
    <p:cSldViewPr snapToObjects="1">
      <p:cViewPr varScale="1">
        <p:scale>
          <a:sx n="97" d="100"/>
          <a:sy n="97" d="100"/>
        </p:scale>
        <p:origin x="63" y="591"/>
      </p:cViewPr>
      <p:guideLst>
        <p:guide orient="horz" pos="1620"/>
        <p:guide pos="144"/>
      </p:guideLst>
    </p:cSldViewPr>
  </p:slideViewPr>
  <p:outlineViewPr>
    <p:cViewPr>
      <p:scale>
        <a:sx n="33" d="100"/>
        <a:sy n="33" d="100"/>
      </p:scale>
      <p:origin x="16" y="513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kolli:Documents:isca16figures:numbers_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kolli:Documents:isca16figures:numbers_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akolli:Documents:isca16figures:numbers_graph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akolli:Documents:isca16figures:numbers_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7.3368110236220502E-2"/>
          <c:y val="6.0185185185185203E-2"/>
          <c:w val="0.91810007988131925"/>
          <c:h val="0.64502041411490196"/>
        </c:manualLayout>
      </c:layout>
      <c:barChart>
        <c:barDir val="col"/>
        <c:grouping val="clustered"/>
        <c:varyColors val="0"/>
        <c:ser>
          <c:idx val="0"/>
          <c:order val="0"/>
          <c:tx>
            <c:strRef>
              <c:f>'MICRO 16'!$AA$128</c:f>
              <c:strCache>
                <c:ptCount val="1"/>
                <c:pt idx="0">
                  <c:v>SO</c:v>
                </c:pt>
              </c:strCache>
            </c:strRef>
          </c:tx>
          <c:invertIfNegative val="0"/>
          <c:cat>
            <c:multiLvlStrRef>
              <c:f>'MICRO 16'!$Y$129:$Z$148</c:f>
              <c:multiLvlStrCache>
                <c:ptCount val="20"/>
                <c:lvl>
                  <c:pt idx="0">
                    <c:v>Cqueue</c:v>
                  </c:pt>
                  <c:pt idx="1">
                    <c:v>Aswap</c:v>
                  </c:pt>
                  <c:pt idx="2">
                    <c:v>TATP</c:v>
                  </c:pt>
                  <c:pt idx="3">
                    <c:v>RBTree</c:v>
                  </c:pt>
                  <c:pt idx="4">
                    <c:v>TPCC</c:v>
                  </c:pt>
                  <c:pt idx="5">
                    <c:v>GMEAN</c:v>
                  </c:pt>
                  <c:pt idx="7">
                    <c:v>Cqueue</c:v>
                  </c:pt>
                  <c:pt idx="8">
                    <c:v>Aswap</c:v>
                  </c:pt>
                  <c:pt idx="9">
                    <c:v>TATP</c:v>
                  </c:pt>
                  <c:pt idx="10">
                    <c:v>RBTree</c:v>
                  </c:pt>
                  <c:pt idx="11">
                    <c:v>TPCC</c:v>
                  </c:pt>
                  <c:pt idx="12">
                    <c:v>GMEAN</c:v>
                  </c:pt>
                  <c:pt idx="14">
                    <c:v>Cqueue</c:v>
                  </c:pt>
                  <c:pt idx="15">
                    <c:v>Aswap</c:v>
                  </c:pt>
                  <c:pt idx="16">
                    <c:v>TATP</c:v>
                  </c:pt>
                  <c:pt idx="17">
                    <c:v>RBTree</c:v>
                  </c:pt>
                  <c:pt idx="18">
                    <c:v>TPCC</c:v>
                  </c:pt>
                  <c:pt idx="19">
                    <c:v>GMEAN</c:v>
                  </c:pt>
                </c:lvl>
                <c:lvl>
                  <c:pt idx="0">
                    <c:v>PCM</c:v>
                  </c:pt>
                  <c:pt idx="6">
                    <c:v> </c:v>
                  </c:pt>
                  <c:pt idx="7">
                    <c:v>DRAM</c:v>
                  </c:pt>
                  <c:pt idx="13">
                    <c:v> </c:v>
                  </c:pt>
                  <c:pt idx="14">
                    <c:v>PWQ</c:v>
                  </c:pt>
                </c:lvl>
              </c:multiLvlStrCache>
            </c:multiLvlStrRef>
          </c:cat>
          <c:val>
            <c:numRef>
              <c:f>'MICRO 16'!$AA$129:$AA$148</c:f>
              <c:numCache>
                <c:formatCode>General</c:formatCode>
                <c:ptCount val="20"/>
                <c:pt idx="0">
                  <c:v>5.7142857142857144</c:v>
                </c:pt>
                <c:pt idx="1">
                  <c:v>34.791666666666657</c:v>
                </c:pt>
                <c:pt idx="2">
                  <c:v>15.70056497175141</c:v>
                </c:pt>
                <c:pt idx="3">
                  <c:v>1.338185890257559</c:v>
                </c:pt>
                <c:pt idx="4">
                  <c:v>4.9969254419677167</c:v>
                </c:pt>
                <c:pt idx="5">
                  <c:v>7.3099491563531807</c:v>
                </c:pt>
                <c:pt idx="7">
                  <c:v>2.9666666666666668</c:v>
                </c:pt>
                <c:pt idx="8">
                  <c:v>6.2771084337349397</c:v>
                </c:pt>
                <c:pt idx="9">
                  <c:v>3.9217877094972069</c:v>
                </c:pt>
                <c:pt idx="10">
                  <c:v>1.174464487034949</c:v>
                </c:pt>
                <c:pt idx="11">
                  <c:v>3.0189768976897691</c:v>
                </c:pt>
                <c:pt idx="12">
                  <c:v>3.0383823780696262</c:v>
                </c:pt>
                <c:pt idx="14">
                  <c:v>2.1587301587301582</c:v>
                </c:pt>
                <c:pt idx="15">
                  <c:v>1.8630952380952379</c:v>
                </c:pt>
                <c:pt idx="16">
                  <c:v>1.72316384180791</c:v>
                </c:pt>
                <c:pt idx="17">
                  <c:v>1.1203807390817471</c:v>
                </c:pt>
                <c:pt idx="18">
                  <c:v>1.2920830130668719</c:v>
                </c:pt>
                <c:pt idx="19">
                  <c:v>1.585927054081826</c:v>
                </c:pt>
              </c:numCache>
            </c:numRef>
          </c:val>
          <c:extLst>
            <c:ext xmlns:c16="http://schemas.microsoft.com/office/drawing/2014/chart" uri="{C3380CC4-5D6E-409C-BE32-E72D297353CC}">
              <c16:uniqueId val="{00000000-FD88-4267-A7E1-003F410BB195}"/>
            </c:ext>
          </c:extLst>
        </c:ser>
        <c:ser>
          <c:idx val="1"/>
          <c:order val="1"/>
          <c:tx>
            <c:strRef>
              <c:f>'MICRO 16'!$AB$128</c:f>
              <c:strCache>
                <c:ptCount val="1"/>
                <c:pt idx="0">
                  <c:v>DPO</c:v>
                </c:pt>
              </c:strCache>
            </c:strRef>
          </c:tx>
          <c:invertIfNegative val="0"/>
          <c:cat>
            <c:multiLvlStrRef>
              <c:f>'MICRO 16'!$Y$129:$Z$148</c:f>
              <c:multiLvlStrCache>
                <c:ptCount val="20"/>
                <c:lvl>
                  <c:pt idx="0">
                    <c:v>Cqueue</c:v>
                  </c:pt>
                  <c:pt idx="1">
                    <c:v>Aswap</c:v>
                  </c:pt>
                  <c:pt idx="2">
                    <c:v>TATP</c:v>
                  </c:pt>
                  <c:pt idx="3">
                    <c:v>RBTree</c:v>
                  </c:pt>
                  <c:pt idx="4">
                    <c:v>TPCC</c:v>
                  </c:pt>
                  <c:pt idx="5">
                    <c:v>GMEAN</c:v>
                  </c:pt>
                  <c:pt idx="7">
                    <c:v>Cqueue</c:v>
                  </c:pt>
                  <c:pt idx="8">
                    <c:v>Aswap</c:v>
                  </c:pt>
                  <c:pt idx="9">
                    <c:v>TATP</c:v>
                  </c:pt>
                  <c:pt idx="10">
                    <c:v>RBTree</c:v>
                  </c:pt>
                  <c:pt idx="11">
                    <c:v>TPCC</c:v>
                  </c:pt>
                  <c:pt idx="12">
                    <c:v>GMEAN</c:v>
                  </c:pt>
                  <c:pt idx="14">
                    <c:v>Cqueue</c:v>
                  </c:pt>
                  <c:pt idx="15">
                    <c:v>Aswap</c:v>
                  </c:pt>
                  <c:pt idx="16">
                    <c:v>TATP</c:v>
                  </c:pt>
                  <c:pt idx="17">
                    <c:v>RBTree</c:v>
                  </c:pt>
                  <c:pt idx="18">
                    <c:v>TPCC</c:v>
                  </c:pt>
                  <c:pt idx="19">
                    <c:v>GMEAN</c:v>
                  </c:pt>
                </c:lvl>
                <c:lvl>
                  <c:pt idx="0">
                    <c:v>PCM</c:v>
                  </c:pt>
                  <c:pt idx="6">
                    <c:v> </c:v>
                  </c:pt>
                  <c:pt idx="7">
                    <c:v>DRAM</c:v>
                  </c:pt>
                  <c:pt idx="13">
                    <c:v> </c:v>
                  </c:pt>
                  <c:pt idx="14">
                    <c:v>PWQ</c:v>
                  </c:pt>
                </c:lvl>
              </c:multiLvlStrCache>
            </c:multiLvlStrRef>
          </c:cat>
          <c:val>
            <c:numRef>
              <c:f>'MICRO 16'!$AB$129:$AB$148</c:f>
              <c:numCache>
                <c:formatCode>General</c:formatCode>
                <c:ptCount val="20"/>
                <c:pt idx="0">
                  <c:v>1.746031746031746</c:v>
                </c:pt>
                <c:pt idx="1">
                  <c:v>4.5535714285714288</c:v>
                </c:pt>
                <c:pt idx="2">
                  <c:v>2.9322033898305091</c:v>
                </c:pt>
                <c:pt idx="3">
                  <c:v>1.0223964165733479</c:v>
                </c:pt>
                <c:pt idx="4">
                  <c:v>1.624903920061491</c:v>
                </c:pt>
                <c:pt idx="5">
                  <c:v>2.0778255254231759</c:v>
                </c:pt>
                <c:pt idx="7">
                  <c:v>1.35</c:v>
                </c:pt>
                <c:pt idx="8">
                  <c:v>1.3192771084337349</c:v>
                </c:pt>
                <c:pt idx="9">
                  <c:v>1.0670391061452511</c:v>
                </c:pt>
                <c:pt idx="10">
                  <c:v>1.011837655016911</c:v>
                </c:pt>
                <c:pt idx="11">
                  <c:v>1.2896039603960401</c:v>
                </c:pt>
                <c:pt idx="12">
                  <c:v>1.199177483775554</c:v>
                </c:pt>
                <c:pt idx="14">
                  <c:v>1.3015873015873021</c:v>
                </c:pt>
                <c:pt idx="15">
                  <c:v>1.3630952380952379</c:v>
                </c:pt>
                <c:pt idx="16">
                  <c:v>1.0790960451977401</c:v>
                </c:pt>
                <c:pt idx="17">
                  <c:v>1.0120380739081749</c:v>
                </c:pt>
                <c:pt idx="18">
                  <c:v>1.349730976172175</c:v>
                </c:pt>
                <c:pt idx="19">
                  <c:v>1.2119947376383009</c:v>
                </c:pt>
              </c:numCache>
            </c:numRef>
          </c:val>
          <c:extLst>
            <c:ext xmlns:c16="http://schemas.microsoft.com/office/drawing/2014/chart" uri="{C3380CC4-5D6E-409C-BE32-E72D297353CC}">
              <c16:uniqueId val="{00000001-FD88-4267-A7E1-003F410BB195}"/>
            </c:ext>
          </c:extLst>
        </c:ser>
        <c:dLbls>
          <c:showLegendKey val="0"/>
          <c:showVal val="0"/>
          <c:showCatName val="0"/>
          <c:showSerName val="0"/>
          <c:showPercent val="0"/>
          <c:showBubbleSize val="0"/>
        </c:dLbls>
        <c:gapWidth val="150"/>
        <c:axId val="-2008350488"/>
        <c:axId val="-2008358248"/>
      </c:barChart>
      <c:catAx>
        <c:axId val="-2008350488"/>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2008358248"/>
        <c:crosses val="autoZero"/>
        <c:auto val="1"/>
        <c:lblAlgn val="ctr"/>
        <c:lblOffset val="100"/>
        <c:noMultiLvlLbl val="0"/>
      </c:catAx>
      <c:valAx>
        <c:axId val="-2008358248"/>
        <c:scaling>
          <c:orientation val="minMax"/>
          <c:max val="10"/>
        </c:scaling>
        <c:delete val="0"/>
        <c:axPos val="l"/>
        <c:majorGridlines/>
        <c:numFmt formatCode="General" sourceLinked="1"/>
        <c:majorTickMark val="out"/>
        <c:minorTickMark val="none"/>
        <c:tickLblPos val="nextTo"/>
        <c:txPr>
          <a:bodyPr/>
          <a:lstStyle/>
          <a:p>
            <a:pPr>
              <a:defRPr sz="1300" baseline="0"/>
            </a:pPr>
            <a:endParaRPr lang="en-US"/>
          </a:p>
        </c:txPr>
        <c:crossAx val="-2008350488"/>
        <c:crosses val="autoZero"/>
        <c:crossBetween val="between"/>
      </c:valAx>
    </c:plotArea>
    <c:legend>
      <c:legendPos val="t"/>
      <c:layout>
        <c:manualLayout>
          <c:xMode val="edge"/>
          <c:yMode val="edge"/>
          <c:x val="0.56905625927193881"/>
          <c:y val="5.19700516589129E-2"/>
          <c:w val="0.17782951044162959"/>
          <c:h val="0.12615738682944658"/>
        </c:manualLayout>
      </c:layout>
      <c:overlay val="0"/>
      <c:txPr>
        <a:bodyPr/>
        <a:lstStyle/>
        <a:p>
          <a:pPr>
            <a:defRPr sz="2000" baseline="0"/>
          </a:pPr>
          <a:endParaRPr lang="en-US"/>
        </a:p>
      </c:txPr>
    </c:legend>
    <c:plotVisOnly val="1"/>
    <c:dispBlanksAs val="gap"/>
    <c:showDLblsOverMax val="0"/>
  </c:chart>
  <c:txPr>
    <a:bodyPr/>
    <a:lstStyle/>
    <a:p>
      <a:pPr>
        <a:defRPr sz="1200" baseline="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7.3368110236220502E-2"/>
          <c:y val="6.0185185185185203E-2"/>
          <c:w val="0.91810007988131925"/>
          <c:h val="0.64502041411490196"/>
        </c:manualLayout>
      </c:layout>
      <c:barChart>
        <c:barDir val="col"/>
        <c:grouping val="clustered"/>
        <c:varyColors val="0"/>
        <c:ser>
          <c:idx val="0"/>
          <c:order val="0"/>
          <c:tx>
            <c:strRef>
              <c:f>'MICRO 16'!$AA$128</c:f>
              <c:strCache>
                <c:ptCount val="1"/>
                <c:pt idx="0">
                  <c:v>SO</c:v>
                </c:pt>
              </c:strCache>
            </c:strRef>
          </c:tx>
          <c:invertIfNegative val="0"/>
          <c:cat>
            <c:multiLvlStrRef>
              <c:f>'MICRO 16'!$Y$129:$Z$148</c:f>
              <c:multiLvlStrCache>
                <c:ptCount val="20"/>
                <c:lvl>
                  <c:pt idx="0">
                    <c:v>Cqueue</c:v>
                  </c:pt>
                  <c:pt idx="1">
                    <c:v>Aswap</c:v>
                  </c:pt>
                  <c:pt idx="2">
                    <c:v>TATP</c:v>
                  </c:pt>
                  <c:pt idx="3">
                    <c:v>RBTree</c:v>
                  </c:pt>
                  <c:pt idx="4">
                    <c:v>TPCC</c:v>
                  </c:pt>
                  <c:pt idx="5">
                    <c:v>GMEAN</c:v>
                  </c:pt>
                  <c:pt idx="7">
                    <c:v>Cqueue</c:v>
                  </c:pt>
                  <c:pt idx="8">
                    <c:v>Aswap</c:v>
                  </c:pt>
                  <c:pt idx="9">
                    <c:v>TATP</c:v>
                  </c:pt>
                  <c:pt idx="10">
                    <c:v>RBTree</c:v>
                  </c:pt>
                  <c:pt idx="11">
                    <c:v>TPCC</c:v>
                  </c:pt>
                  <c:pt idx="12">
                    <c:v>GMEAN</c:v>
                  </c:pt>
                  <c:pt idx="14">
                    <c:v>Cqueue</c:v>
                  </c:pt>
                  <c:pt idx="15">
                    <c:v>Aswap</c:v>
                  </c:pt>
                  <c:pt idx="16">
                    <c:v>TATP</c:v>
                  </c:pt>
                  <c:pt idx="17">
                    <c:v>RBTree</c:v>
                  </c:pt>
                  <c:pt idx="18">
                    <c:v>TPCC</c:v>
                  </c:pt>
                  <c:pt idx="19">
                    <c:v>GMEAN</c:v>
                  </c:pt>
                </c:lvl>
                <c:lvl>
                  <c:pt idx="0">
                    <c:v>PCM</c:v>
                  </c:pt>
                  <c:pt idx="6">
                    <c:v> </c:v>
                  </c:pt>
                  <c:pt idx="7">
                    <c:v>DRAM</c:v>
                  </c:pt>
                  <c:pt idx="13">
                    <c:v> </c:v>
                  </c:pt>
                  <c:pt idx="14">
                    <c:v>PWQ</c:v>
                  </c:pt>
                </c:lvl>
              </c:multiLvlStrCache>
            </c:multiLvlStrRef>
          </c:cat>
          <c:val>
            <c:numRef>
              <c:f>'MICRO 16'!$AA$129:$AA$148</c:f>
              <c:numCache>
                <c:formatCode>General</c:formatCode>
                <c:ptCount val="20"/>
                <c:pt idx="0">
                  <c:v>5.7142857142857144</c:v>
                </c:pt>
                <c:pt idx="1">
                  <c:v>34.791666666666657</c:v>
                </c:pt>
                <c:pt idx="2">
                  <c:v>15.70056497175141</c:v>
                </c:pt>
                <c:pt idx="3">
                  <c:v>1.338185890257559</c:v>
                </c:pt>
                <c:pt idx="4">
                  <c:v>4.9969254419677167</c:v>
                </c:pt>
                <c:pt idx="5">
                  <c:v>7.3099491563531807</c:v>
                </c:pt>
                <c:pt idx="7">
                  <c:v>2.9666666666666668</c:v>
                </c:pt>
                <c:pt idx="8">
                  <c:v>6.2771084337349397</c:v>
                </c:pt>
                <c:pt idx="9">
                  <c:v>3.9217877094972069</c:v>
                </c:pt>
                <c:pt idx="10">
                  <c:v>1.174464487034949</c:v>
                </c:pt>
                <c:pt idx="11">
                  <c:v>3.0189768976897691</c:v>
                </c:pt>
                <c:pt idx="12">
                  <c:v>3.0383823780696262</c:v>
                </c:pt>
                <c:pt idx="14">
                  <c:v>2.1587301587301582</c:v>
                </c:pt>
                <c:pt idx="15">
                  <c:v>1.8630952380952379</c:v>
                </c:pt>
                <c:pt idx="16">
                  <c:v>1.72316384180791</c:v>
                </c:pt>
                <c:pt idx="17">
                  <c:v>1.1203807390817471</c:v>
                </c:pt>
                <c:pt idx="18">
                  <c:v>1.2920830130668719</c:v>
                </c:pt>
                <c:pt idx="19">
                  <c:v>1.585927054081826</c:v>
                </c:pt>
              </c:numCache>
            </c:numRef>
          </c:val>
          <c:extLst>
            <c:ext xmlns:c16="http://schemas.microsoft.com/office/drawing/2014/chart" uri="{C3380CC4-5D6E-409C-BE32-E72D297353CC}">
              <c16:uniqueId val="{00000000-FD88-4267-A7E1-003F410BB195}"/>
            </c:ext>
          </c:extLst>
        </c:ser>
        <c:ser>
          <c:idx val="1"/>
          <c:order val="1"/>
          <c:tx>
            <c:strRef>
              <c:f>'MICRO 16'!$AB$128</c:f>
              <c:strCache>
                <c:ptCount val="1"/>
                <c:pt idx="0">
                  <c:v>DPO</c:v>
                </c:pt>
              </c:strCache>
            </c:strRef>
          </c:tx>
          <c:invertIfNegative val="0"/>
          <c:cat>
            <c:multiLvlStrRef>
              <c:f>'MICRO 16'!$Y$129:$Z$148</c:f>
              <c:multiLvlStrCache>
                <c:ptCount val="20"/>
                <c:lvl>
                  <c:pt idx="0">
                    <c:v>Cqueue</c:v>
                  </c:pt>
                  <c:pt idx="1">
                    <c:v>Aswap</c:v>
                  </c:pt>
                  <c:pt idx="2">
                    <c:v>TATP</c:v>
                  </c:pt>
                  <c:pt idx="3">
                    <c:v>RBTree</c:v>
                  </c:pt>
                  <c:pt idx="4">
                    <c:v>TPCC</c:v>
                  </c:pt>
                  <c:pt idx="5">
                    <c:v>GMEAN</c:v>
                  </c:pt>
                  <c:pt idx="7">
                    <c:v>Cqueue</c:v>
                  </c:pt>
                  <c:pt idx="8">
                    <c:v>Aswap</c:v>
                  </c:pt>
                  <c:pt idx="9">
                    <c:v>TATP</c:v>
                  </c:pt>
                  <c:pt idx="10">
                    <c:v>RBTree</c:v>
                  </c:pt>
                  <c:pt idx="11">
                    <c:v>TPCC</c:v>
                  </c:pt>
                  <c:pt idx="12">
                    <c:v>GMEAN</c:v>
                  </c:pt>
                  <c:pt idx="14">
                    <c:v>Cqueue</c:v>
                  </c:pt>
                  <c:pt idx="15">
                    <c:v>Aswap</c:v>
                  </c:pt>
                  <c:pt idx="16">
                    <c:v>TATP</c:v>
                  </c:pt>
                  <c:pt idx="17">
                    <c:v>RBTree</c:v>
                  </c:pt>
                  <c:pt idx="18">
                    <c:v>TPCC</c:v>
                  </c:pt>
                  <c:pt idx="19">
                    <c:v>GMEAN</c:v>
                  </c:pt>
                </c:lvl>
                <c:lvl>
                  <c:pt idx="0">
                    <c:v>PCM</c:v>
                  </c:pt>
                  <c:pt idx="6">
                    <c:v> </c:v>
                  </c:pt>
                  <c:pt idx="7">
                    <c:v>DRAM</c:v>
                  </c:pt>
                  <c:pt idx="13">
                    <c:v> </c:v>
                  </c:pt>
                  <c:pt idx="14">
                    <c:v>PWQ</c:v>
                  </c:pt>
                </c:lvl>
              </c:multiLvlStrCache>
            </c:multiLvlStrRef>
          </c:cat>
          <c:val>
            <c:numRef>
              <c:f>'MICRO 16'!$AB$129:$AB$148</c:f>
              <c:numCache>
                <c:formatCode>General</c:formatCode>
                <c:ptCount val="20"/>
                <c:pt idx="0">
                  <c:v>1.746031746031746</c:v>
                </c:pt>
                <c:pt idx="1">
                  <c:v>4.5535714285714288</c:v>
                </c:pt>
                <c:pt idx="2">
                  <c:v>2.9322033898305091</c:v>
                </c:pt>
                <c:pt idx="3">
                  <c:v>1.0223964165733479</c:v>
                </c:pt>
                <c:pt idx="4">
                  <c:v>1.624903920061491</c:v>
                </c:pt>
                <c:pt idx="5">
                  <c:v>2.0778255254231759</c:v>
                </c:pt>
                <c:pt idx="7">
                  <c:v>1.35</c:v>
                </c:pt>
                <c:pt idx="8">
                  <c:v>1.3192771084337349</c:v>
                </c:pt>
                <c:pt idx="9">
                  <c:v>1.0670391061452511</c:v>
                </c:pt>
                <c:pt idx="10">
                  <c:v>1.011837655016911</c:v>
                </c:pt>
                <c:pt idx="11">
                  <c:v>1.2896039603960401</c:v>
                </c:pt>
                <c:pt idx="12">
                  <c:v>1.199177483775554</c:v>
                </c:pt>
                <c:pt idx="14">
                  <c:v>1.3015873015873021</c:v>
                </c:pt>
                <c:pt idx="15">
                  <c:v>1.3630952380952379</c:v>
                </c:pt>
                <c:pt idx="16">
                  <c:v>1.0790960451977401</c:v>
                </c:pt>
                <c:pt idx="17">
                  <c:v>1.0120380739081749</c:v>
                </c:pt>
                <c:pt idx="18">
                  <c:v>1.349730976172175</c:v>
                </c:pt>
                <c:pt idx="19">
                  <c:v>1.2119947376383009</c:v>
                </c:pt>
              </c:numCache>
            </c:numRef>
          </c:val>
          <c:extLst>
            <c:ext xmlns:c16="http://schemas.microsoft.com/office/drawing/2014/chart" uri="{C3380CC4-5D6E-409C-BE32-E72D297353CC}">
              <c16:uniqueId val="{00000001-FD88-4267-A7E1-003F410BB195}"/>
            </c:ext>
          </c:extLst>
        </c:ser>
        <c:dLbls>
          <c:showLegendKey val="0"/>
          <c:showVal val="0"/>
          <c:showCatName val="0"/>
          <c:showSerName val="0"/>
          <c:showPercent val="0"/>
          <c:showBubbleSize val="0"/>
        </c:dLbls>
        <c:gapWidth val="150"/>
        <c:axId val="-2008350488"/>
        <c:axId val="-2008358248"/>
      </c:barChart>
      <c:catAx>
        <c:axId val="-2008350488"/>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2008358248"/>
        <c:crosses val="autoZero"/>
        <c:auto val="1"/>
        <c:lblAlgn val="ctr"/>
        <c:lblOffset val="100"/>
        <c:noMultiLvlLbl val="0"/>
      </c:catAx>
      <c:valAx>
        <c:axId val="-2008358248"/>
        <c:scaling>
          <c:orientation val="minMax"/>
          <c:max val="10"/>
        </c:scaling>
        <c:delete val="0"/>
        <c:axPos val="l"/>
        <c:majorGridlines/>
        <c:numFmt formatCode="General" sourceLinked="1"/>
        <c:majorTickMark val="out"/>
        <c:minorTickMark val="none"/>
        <c:tickLblPos val="nextTo"/>
        <c:txPr>
          <a:bodyPr/>
          <a:lstStyle/>
          <a:p>
            <a:pPr>
              <a:defRPr sz="1300" baseline="0"/>
            </a:pPr>
            <a:endParaRPr lang="en-US"/>
          </a:p>
        </c:txPr>
        <c:crossAx val="-2008350488"/>
        <c:crosses val="autoZero"/>
        <c:crossBetween val="between"/>
      </c:valAx>
    </c:plotArea>
    <c:legend>
      <c:legendPos val="t"/>
      <c:layout>
        <c:manualLayout>
          <c:xMode val="edge"/>
          <c:yMode val="edge"/>
          <c:x val="0.56905625927193881"/>
          <c:y val="5.19700516589129E-2"/>
          <c:w val="0.17782951044162959"/>
          <c:h val="0.12615738682944658"/>
        </c:manualLayout>
      </c:layout>
      <c:overlay val="0"/>
      <c:txPr>
        <a:bodyPr/>
        <a:lstStyle/>
        <a:p>
          <a:pPr>
            <a:defRPr sz="2000" baseline="0"/>
          </a:pPr>
          <a:endParaRPr lang="en-US"/>
        </a:p>
      </c:txPr>
    </c:legend>
    <c:plotVisOnly val="1"/>
    <c:dispBlanksAs val="gap"/>
    <c:showDLblsOverMax val="0"/>
  </c:chart>
  <c:txPr>
    <a:bodyPr/>
    <a:lstStyle/>
    <a:p>
      <a:pPr>
        <a:defRPr sz="1200" baseline="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7.3368110236220502E-2"/>
          <c:y val="6.0185185185185203E-2"/>
          <c:w val="0.91810007988131925"/>
          <c:h val="0.64502041411490196"/>
        </c:manualLayout>
      </c:layout>
      <c:barChart>
        <c:barDir val="col"/>
        <c:grouping val="clustered"/>
        <c:varyColors val="0"/>
        <c:ser>
          <c:idx val="0"/>
          <c:order val="0"/>
          <c:tx>
            <c:strRef>
              <c:f>'MICRO 16'!$AA$128</c:f>
              <c:strCache>
                <c:ptCount val="1"/>
                <c:pt idx="0">
                  <c:v>SO</c:v>
                </c:pt>
              </c:strCache>
            </c:strRef>
          </c:tx>
          <c:invertIfNegative val="0"/>
          <c:cat>
            <c:multiLvlStrRef>
              <c:f>'MICRO 16'!$Y$129:$Z$148</c:f>
              <c:multiLvlStrCache>
                <c:ptCount val="20"/>
                <c:lvl>
                  <c:pt idx="0">
                    <c:v>Cqueue</c:v>
                  </c:pt>
                  <c:pt idx="1">
                    <c:v>Aswap</c:v>
                  </c:pt>
                  <c:pt idx="2">
                    <c:v>TATP</c:v>
                  </c:pt>
                  <c:pt idx="3">
                    <c:v>RBTree</c:v>
                  </c:pt>
                  <c:pt idx="4">
                    <c:v>TPCC</c:v>
                  </c:pt>
                  <c:pt idx="5">
                    <c:v>GMEAN</c:v>
                  </c:pt>
                  <c:pt idx="7">
                    <c:v>Cqueue</c:v>
                  </c:pt>
                  <c:pt idx="8">
                    <c:v>Aswap</c:v>
                  </c:pt>
                  <c:pt idx="9">
                    <c:v>TATP</c:v>
                  </c:pt>
                  <c:pt idx="10">
                    <c:v>RBTree</c:v>
                  </c:pt>
                  <c:pt idx="11">
                    <c:v>TPCC</c:v>
                  </c:pt>
                  <c:pt idx="12">
                    <c:v>GMEAN</c:v>
                  </c:pt>
                  <c:pt idx="14">
                    <c:v>Cqueue</c:v>
                  </c:pt>
                  <c:pt idx="15">
                    <c:v>Aswap</c:v>
                  </c:pt>
                  <c:pt idx="16">
                    <c:v>TATP</c:v>
                  </c:pt>
                  <c:pt idx="17">
                    <c:v>RBTree</c:v>
                  </c:pt>
                  <c:pt idx="18">
                    <c:v>TPCC</c:v>
                  </c:pt>
                  <c:pt idx="19">
                    <c:v>GMEAN</c:v>
                  </c:pt>
                </c:lvl>
                <c:lvl>
                  <c:pt idx="0">
                    <c:v>PCM</c:v>
                  </c:pt>
                  <c:pt idx="6">
                    <c:v> </c:v>
                  </c:pt>
                  <c:pt idx="7">
                    <c:v>DRAM</c:v>
                  </c:pt>
                  <c:pt idx="13">
                    <c:v> </c:v>
                  </c:pt>
                  <c:pt idx="14">
                    <c:v>PWQ</c:v>
                  </c:pt>
                </c:lvl>
              </c:multiLvlStrCache>
            </c:multiLvlStrRef>
          </c:cat>
          <c:val>
            <c:numRef>
              <c:f>'MICRO 16'!$AA$129:$AA$148</c:f>
              <c:numCache>
                <c:formatCode>General</c:formatCode>
                <c:ptCount val="20"/>
                <c:pt idx="0">
                  <c:v>5.7142857142857144</c:v>
                </c:pt>
                <c:pt idx="1">
                  <c:v>34.791666666666657</c:v>
                </c:pt>
                <c:pt idx="2">
                  <c:v>15.70056497175141</c:v>
                </c:pt>
                <c:pt idx="3">
                  <c:v>1.338185890257559</c:v>
                </c:pt>
                <c:pt idx="4">
                  <c:v>4.9969254419677167</c:v>
                </c:pt>
                <c:pt idx="5">
                  <c:v>7.3099491563531807</c:v>
                </c:pt>
                <c:pt idx="7">
                  <c:v>2.9666666666666668</c:v>
                </c:pt>
                <c:pt idx="8">
                  <c:v>6.2771084337349397</c:v>
                </c:pt>
                <c:pt idx="9">
                  <c:v>3.9217877094972069</c:v>
                </c:pt>
                <c:pt idx="10">
                  <c:v>1.174464487034949</c:v>
                </c:pt>
                <c:pt idx="11">
                  <c:v>3.0189768976897691</c:v>
                </c:pt>
                <c:pt idx="12">
                  <c:v>3.0383823780696262</c:v>
                </c:pt>
                <c:pt idx="14">
                  <c:v>2.1587301587301582</c:v>
                </c:pt>
                <c:pt idx="15">
                  <c:v>1.8630952380952379</c:v>
                </c:pt>
                <c:pt idx="16">
                  <c:v>1.72316384180791</c:v>
                </c:pt>
                <c:pt idx="17">
                  <c:v>1.1203807390817471</c:v>
                </c:pt>
                <c:pt idx="18">
                  <c:v>1.2920830130668719</c:v>
                </c:pt>
                <c:pt idx="19">
                  <c:v>1.585927054081826</c:v>
                </c:pt>
              </c:numCache>
            </c:numRef>
          </c:val>
          <c:extLst>
            <c:ext xmlns:c16="http://schemas.microsoft.com/office/drawing/2014/chart" uri="{C3380CC4-5D6E-409C-BE32-E72D297353CC}">
              <c16:uniqueId val="{00000000-FD88-4267-A7E1-003F410BB195}"/>
            </c:ext>
          </c:extLst>
        </c:ser>
        <c:ser>
          <c:idx val="1"/>
          <c:order val="1"/>
          <c:tx>
            <c:strRef>
              <c:f>'MICRO 16'!$AB$128</c:f>
              <c:strCache>
                <c:ptCount val="1"/>
                <c:pt idx="0">
                  <c:v>DPO</c:v>
                </c:pt>
              </c:strCache>
            </c:strRef>
          </c:tx>
          <c:invertIfNegative val="0"/>
          <c:cat>
            <c:multiLvlStrRef>
              <c:f>'MICRO 16'!$Y$129:$Z$148</c:f>
              <c:multiLvlStrCache>
                <c:ptCount val="20"/>
                <c:lvl>
                  <c:pt idx="0">
                    <c:v>Cqueue</c:v>
                  </c:pt>
                  <c:pt idx="1">
                    <c:v>Aswap</c:v>
                  </c:pt>
                  <c:pt idx="2">
                    <c:v>TATP</c:v>
                  </c:pt>
                  <c:pt idx="3">
                    <c:v>RBTree</c:v>
                  </c:pt>
                  <c:pt idx="4">
                    <c:v>TPCC</c:v>
                  </c:pt>
                  <c:pt idx="5">
                    <c:v>GMEAN</c:v>
                  </c:pt>
                  <c:pt idx="7">
                    <c:v>Cqueue</c:v>
                  </c:pt>
                  <c:pt idx="8">
                    <c:v>Aswap</c:v>
                  </c:pt>
                  <c:pt idx="9">
                    <c:v>TATP</c:v>
                  </c:pt>
                  <c:pt idx="10">
                    <c:v>RBTree</c:v>
                  </c:pt>
                  <c:pt idx="11">
                    <c:v>TPCC</c:v>
                  </c:pt>
                  <c:pt idx="12">
                    <c:v>GMEAN</c:v>
                  </c:pt>
                  <c:pt idx="14">
                    <c:v>Cqueue</c:v>
                  </c:pt>
                  <c:pt idx="15">
                    <c:v>Aswap</c:v>
                  </c:pt>
                  <c:pt idx="16">
                    <c:v>TATP</c:v>
                  </c:pt>
                  <c:pt idx="17">
                    <c:v>RBTree</c:v>
                  </c:pt>
                  <c:pt idx="18">
                    <c:v>TPCC</c:v>
                  </c:pt>
                  <c:pt idx="19">
                    <c:v>GMEAN</c:v>
                  </c:pt>
                </c:lvl>
                <c:lvl>
                  <c:pt idx="0">
                    <c:v>PCM</c:v>
                  </c:pt>
                  <c:pt idx="6">
                    <c:v> </c:v>
                  </c:pt>
                  <c:pt idx="7">
                    <c:v>DRAM</c:v>
                  </c:pt>
                  <c:pt idx="13">
                    <c:v> </c:v>
                  </c:pt>
                  <c:pt idx="14">
                    <c:v>PWQ</c:v>
                  </c:pt>
                </c:lvl>
              </c:multiLvlStrCache>
            </c:multiLvlStrRef>
          </c:cat>
          <c:val>
            <c:numRef>
              <c:f>'MICRO 16'!$AB$129:$AB$148</c:f>
              <c:numCache>
                <c:formatCode>General</c:formatCode>
                <c:ptCount val="20"/>
                <c:pt idx="0">
                  <c:v>1.746031746031746</c:v>
                </c:pt>
                <c:pt idx="1">
                  <c:v>4.5535714285714288</c:v>
                </c:pt>
                <c:pt idx="2">
                  <c:v>2.9322033898305091</c:v>
                </c:pt>
                <c:pt idx="3">
                  <c:v>1.0223964165733479</c:v>
                </c:pt>
                <c:pt idx="4">
                  <c:v>1.624903920061491</c:v>
                </c:pt>
                <c:pt idx="5">
                  <c:v>2.0778255254231759</c:v>
                </c:pt>
                <c:pt idx="7">
                  <c:v>1.35</c:v>
                </c:pt>
                <c:pt idx="8">
                  <c:v>1.3192771084337349</c:v>
                </c:pt>
                <c:pt idx="9">
                  <c:v>1.0670391061452511</c:v>
                </c:pt>
                <c:pt idx="10">
                  <c:v>1.011837655016911</c:v>
                </c:pt>
                <c:pt idx="11">
                  <c:v>1.2896039603960401</c:v>
                </c:pt>
                <c:pt idx="12">
                  <c:v>1.199177483775554</c:v>
                </c:pt>
                <c:pt idx="14">
                  <c:v>1.3015873015873021</c:v>
                </c:pt>
                <c:pt idx="15">
                  <c:v>1.3630952380952379</c:v>
                </c:pt>
                <c:pt idx="16">
                  <c:v>1.0790960451977401</c:v>
                </c:pt>
                <c:pt idx="17">
                  <c:v>1.0120380739081749</c:v>
                </c:pt>
                <c:pt idx="18">
                  <c:v>1.349730976172175</c:v>
                </c:pt>
                <c:pt idx="19">
                  <c:v>1.2119947376383009</c:v>
                </c:pt>
              </c:numCache>
            </c:numRef>
          </c:val>
          <c:extLst>
            <c:ext xmlns:c16="http://schemas.microsoft.com/office/drawing/2014/chart" uri="{C3380CC4-5D6E-409C-BE32-E72D297353CC}">
              <c16:uniqueId val="{00000001-FD88-4267-A7E1-003F410BB195}"/>
            </c:ext>
          </c:extLst>
        </c:ser>
        <c:dLbls>
          <c:showLegendKey val="0"/>
          <c:showVal val="0"/>
          <c:showCatName val="0"/>
          <c:showSerName val="0"/>
          <c:showPercent val="0"/>
          <c:showBubbleSize val="0"/>
        </c:dLbls>
        <c:gapWidth val="150"/>
        <c:axId val="-2008350488"/>
        <c:axId val="-2008358248"/>
      </c:barChart>
      <c:catAx>
        <c:axId val="-2008350488"/>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2008358248"/>
        <c:crosses val="autoZero"/>
        <c:auto val="1"/>
        <c:lblAlgn val="ctr"/>
        <c:lblOffset val="100"/>
        <c:noMultiLvlLbl val="0"/>
      </c:catAx>
      <c:valAx>
        <c:axId val="-2008358248"/>
        <c:scaling>
          <c:orientation val="minMax"/>
          <c:max val="10"/>
        </c:scaling>
        <c:delete val="0"/>
        <c:axPos val="l"/>
        <c:majorGridlines/>
        <c:numFmt formatCode="General" sourceLinked="1"/>
        <c:majorTickMark val="out"/>
        <c:minorTickMark val="none"/>
        <c:tickLblPos val="nextTo"/>
        <c:txPr>
          <a:bodyPr/>
          <a:lstStyle/>
          <a:p>
            <a:pPr>
              <a:defRPr sz="1300" baseline="0"/>
            </a:pPr>
            <a:endParaRPr lang="en-US"/>
          </a:p>
        </c:txPr>
        <c:crossAx val="-2008350488"/>
        <c:crosses val="autoZero"/>
        <c:crossBetween val="between"/>
      </c:valAx>
    </c:plotArea>
    <c:legend>
      <c:legendPos val="t"/>
      <c:layout>
        <c:manualLayout>
          <c:xMode val="edge"/>
          <c:yMode val="edge"/>
          <c:x val="0.51978089695309826"/>
          <c:y val="5.1970051658912893E-2"/>
          <c:w val="0.17782951044162959"/>
          <c:h val="0.12615738682944658"/>
        </c:manualLayout>
      </c:layout>
      <c:overlay val="0"/>
      <c:txPr>
        <a:bodyPr/>
        <a:lstStyle/>
        <a:p>
          <a:pPr>
            <a:defRPr sz="2000" baseline="0"/>
          </a:pPr>
          <a:endParaRPr lang="en-US"/>
        </a:p>
      </c:txPr>
    </c:legend>
    <c:plotVisOnly val="1"/>
    <c:dispBlanksAs val="gap"/>
    <c:showDLblsOverMax val="0"/>
  </c:chart>
  <c:txPr>
    <a:bodyPr/>
    <a:lstStyle/>
    <a:p>
      <a:pPr>
        <a:defRPr sz="1200" baseline="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7.3368110236220502E-2"/>
          <c:y val="6.0185185185185203E-2"/>
          <c:w val="0.89056386701662305"/>
          <c:h val="0.64502041411490196"/>
        </c:manualLayout>
      </c:layout>
      <c:barChart>
        <c:barDir val="col"/>
        <c:grouping val="clustered"/>
        <c:varyColors val="0"/>
        <c:ser>
          <c:idx val="0"/>
          <c:order val="0"/>
          <c:tx>
            <c:strRef>
              <c:f>'MICRO 16'!$AA$128</c:f>
              <c:strCache>
                <c:ptCount val="1"/>
                <c:pt idx="0">
                  <c:v>SO</c:v>
                </c:pt>
              </c:strCache>
            </c:strRef>
          </c:tx>
          <c:invertIfNegative val="0"/>
          <c:cat>
            <c:multiLvlStrRef>
              <c:f>'MICRO 16'!$Y$129:$Z$148</c:f>
              <c:multiLvlStrCache>
                <c:ptCount val="20"/>
                <c:lvl>
                  <c:pt idx="0">
                    <c:v>Cqueue</c:v>
                  </c:pt>
                  <c:pt idx="1">
                    <c:v>Aswap</c:v>
                  </c:pt>
                  <c:pt idx="2">
                    <c:v>TATP</c:v>
                  </c:pt>
                  <c:pt idx="3">
                    <c:v>RBTree</c:v>
                  </c:pt>
                  <c:pt idx="4">
                    <c:v>TPCC</c:v>
                  </c:pt>
                  <c:pt idx="5">
                    <c:v>GMEAN</c:v>
                  </c:pt>
                  <c:pt idx="7">
                    <c:v>Cqueue</c:v>
                  </c:pt>
                  <c:pt idx="8">
                    <c:v>Aswap</c:v>
                  </c:pt>
                  <c:pt idx="9">
                    <c:v>TATP</c:v>
                  </c:pt>
                  <c:pt idx="10">
                    <c:v>RBTree</c:v>
                  </c:pt>
                  <c:pt idx="11">
                    <c:v>TPCC</c:v>
                  </c:pt>
                  <c:pt idx="12">
                    <c:v>GMEAN</c:v>
                  </c:pt>
                  <c:pt idx="14">
                    <c:v>Cqueue</c:v>
                  </c:pt>
                  <c:pt idx="15">
                    <c:v>Aswap</c:v>
                  </c:pt>
                  <c:pt idx="16">
                    <c:v>TATP</c:v>
                  </c:pt>
                  <c:pt idx="17">
                    <c:v>RBTree</c:v>
                  </c:pt>
                  <c:pt idx="18">
                    <c:v>TPCC</c:v>
                  </c:pt>
                  <c:pt idx="19">
                    <c:v>GMEAN</c:v>
                  </c:pt>
                </c:lvl>
                <c:lvl>
                  <c:pt idx="0">
                    <c:v>PCM</c:v>
                  </c:pt>
                  <c:pt idx="7">
                    <c:v>DRAM</c:v>
                  </c:pt>
                  <c:pt idx="14">
                    <c:v>PWQ</c:v>
                  </c:pt>
                </c:lvl>
              </c:multiLvlStrCache>
            </c:multiLvlStrRef>
          </c:cat>
          <c:val>
            <c:numRef>
              <c:f>'MICRO 16'!$AA$129:$AA$148</c:f>
              <c:numCache>
                <c:formatCode>General</c:formatCode>
                <c:ptCount val="20"/>
                <c:pt idx="0">
                  <c:v>5.7142857142857144</c:v>
                </c:pt>
                <c:pt idx="1">
                  <c:v>34.791666666666657</c:v>
                </c:pt>
                <c:pt idx="2">
                  <c:v>15.70056497175141</c:v>
                </c:pt>
                <c:pt idx="3">
                  <c:v>1.338185890257559</c:v>
                </c:pt>
                <c:pt idx="4">
                  <c:v>4.9969254419677167</c:v>
                </c:pt>
                <c:pt idx="5">
                  <c:v>7.3099491563531807</c:v>
                </c:pt>
                <c:pt idx="7">
                  <c:v>2.9666666666666668</c:v>
                </c:pt>
                <c:pt idx="8">
                  <c:v>6.2771084337349397</c:v>
                </c:pt>
                <c:pt idx="9">
                  <c:v>3.9217877094972069</c:v>
                </c:pt>
                <c:pt idx="10">
                  <c:v>1.174464487034949</c:v>
                </c:pt>
                <c:pt idx="11">
                  <c:v>3.0189768976897691</c:v>
                </c:pt>
                <c:pt idx="12">
                  <c:v>3.0383823780696262</c:v>
                </c:pt>
                <c:pt idx="14">
                  <c:v>2.1587301587301582</c:v>
                </c:pt>
                <c:pt idx="15">
                  <c:v>1.8630952380952379</c:v>
                </c:pt>
                <c:pt idx="16">
                  <c:v>1.72316384180791</c:v>
                </c:pt>
                <c:pt idx="17">
                  <c:v>1.1203807390817471</c:v>
                </c:pt>
                <c:pt idx="18">
                  <c:v>1.2920830130668719</c:v>
                </c:pt>
                <c:pt idx="19">
                  <c:v>1.585927054081826</c:v>
                </c:pt>
              </c:numCache>
            </c:numRef>
          </c:val>
          <c:extLst>
            <c:ext xmlns:c16="http://schemas.microsoft.com/office/drawing/2014/chart" uri="{C3380CC4-5D6E-409C-BE32-E72D297353CC}">
              <c16:uniqueId val="{00000000-F744-4724-8F66-09F10FE8B9BC}"/>
            </c:ext>
          </c:extLst>
        </c:ser>
        <c:ser>
          <c:idx val="1"/>
          <c:order val="1"/>
          <c:tx>
            <c:strRef>
              <c:f>'MICRO 16'!$AB$128</c:f>
              <c:strCache>
                <c:ptCount val="1"/>
                <c:pt idx="0">
                  <c:v>RCBSP</c:v>
                </c:pt>
              </c:strCache>
            </c:strRef>
          </c:tx>
          <c:invertIfNegative val="0"/>
          <c:cat>
            <c:multiLvlStrRef>
              <c:f>'MICRO 16'!$Y$129:$Z$148</c:f>
              <c:multiLvlStrCache>
                <c:ptCount val="20"/>
                <c:lvl>
                  <c:pt idx="0">
                    <c:v>Cqueue</c:v>
                  </c:pt>
                  <c:pt idx="1">
                    <c:v>Aswap</c:v>
                  </c:pt>
                  <c:pt idx="2">
                    <c:v>TATP</c:v>
                  </c:pt>
                  <c:pt idx="3">
                    <c:v>RBTree</c:v>
                  </c:pt>
                  <c:pt idx="4">
                    <c:v>TPCC</c:v>
                  </c:pt>
                  <c:pt idx="5">
                    <c:v>GMEAN</c:v>
                  </c:pt>
                  <c:pt idx="7">
                    <c:v>Cqueue</c:v>
                  </c:pt>
                  <c:pt idx="8">
                    <c:v>Aswap</c:v>
                  </c:pt>
                  <c:pt idx="9">
                    <c:v>TATP</c:v>
                  </c:pt>
                  <c:pt idx="10">
                    <c:v>RBTree</c:v>
                  </c:pt>
                  <c:pt idx="11">
                    <c:v>TPCC</c:v>
                  </c:pt>
                  <c:pt idx="12">
                    <c:v>GMEAN</c:v>
                  </c:pt>
                  <c:pt idx="14">
                    <c:v>Cqueue</c:v>
                  </c:pt>
                  <c:pt idx="15">
                    <c:v>Aswap</c:v>
                  </c:pt>
                  <c:pt idx="16">
                    <c:v>TATP</c:v>
                  </c:pt>
                  <c:pt idx="17">
                    <c:v>RBTree</c:v>
                  </c:pt>
                  <c:pt idx="18">
                    <c:v>TPCC</c:v>
                  </c:pt>
                  <c:pt idx="19">
                    <c:v>GMEAN</c:v>
                  </c:pt>
                </c:lvl>
                <c:lvl>
                  <c:pt idx="0">
                    <c:v>PCM</c:v>
                  </c:pt>
                  <c:pt idx="7">
                    <c:v>DRAM</c:v>
                  </c:pt>
                  <c:pt idx="14">
                    <c:v>PWQ</c:v>
                  </c:pt>
                </c:lvl>
              </c:multiLvlStrCache>
            </c:multiLvlStrRef>
          </c:cat>
          <c:val>
            <c:numRef>
              <c:f>'MICRO 16'!$AB$129:$AB$148</c:f>
              <c:numCache>
                <c:formatCode>General</c:formatCode>
                <c:ptCount val="20"/>
                <c:pt idx="0">
                  <c:v>1.746031746031746</c:v>
                </c:pt>
                <c:pt idx="1">
                  <c:v>4.5535714285714288</c:v>
                </c:pt>
                <c:pt idx="2">
                  <c:v>2.9322033898305091</c:v>
                </c:pt>
                <c:pt idx="3">
                  <c:v>1.0223964165733479</c:v>
                </c:pt>
                <c:pt idx="4">
                  <c:v>1.624903920061491</c:v>
                </c:pt>
                <c:pt idx="5">
                  <c:v>2.0778255254231759</c:v>
                </c:pt>
                <c:pt idx="7">
                  <c:v>1.35</c:v>
                </c:pt>
                <c:pt idx="8">
                  <c:v>1.3192771084337349</c:v>
                </c:pt>
                <c:pt idx="9">
                  <c:v>1.0670391061452511</c:v>
                </c:pt>
                <c:pt idx="10">
                  <c:v>1.011837655016911</c:v>
                </c:pt>
                <c:pt idx="11">
                  <c:v>1.2896039603960401</c:v>
                </c:pt>
                <c:pt idx="12">
                  <c:v>1.199177483775554</c:v>
                </c:pt>
                <c:pt idx="14">
                  <c:v>1.3015873015873021</c:v>
                </c:pt>
                <c:pt idx="15">
                  <c:v>1.3630952380952379</c:v>
                </c:pt>
                <c:pt idx="16">
                  <c:v>1.0790960451977401</c:v>
                </c:pt>
                <c:pt idx="17">
                  <c:v>1.0120380739081749</c:v>
                </c:pt>
                <c:pt idx="18">
                  <c:v>1.349730976172175</c:v>
                </c:pt>
                <c:pt idx="19">
                  <c:v>1.2119947376383009</c:v>
                </c:pt>
              </c:numCache>
            </c:numRef>
          </c:val>
          <c:extLst>
            <c:ext xmlns:c16="http://schemas.microsoft.com/office/drawing/2014/chart" uri="{C3380CC4-5D6E-409C-BE32-E72D297353CC}">
              <c16:uniqueId val="{00000001-F744-4724-8F66-09F10FE8B9BC}"/>
            </c:ext>
          </c:extLst>
        </c:ser>
        <c:dLbls>
          <c:showLegendKey val="0"/>
          <c:showVal val="0"/>
          <c:showCatName val="0"/>
          <c:showSerName val="0"/>
          <c:showPercent val="0"/>
          <c:showBubbleSize val="0"/>
        </c:dLbls>
        <c:gapWidth val="150"/>
        <c:axId val="-2076862856"/>
        <c:axId val="-2078580552"/>
      </c:barChart>
      <c:catAx>
        <c:axId val="-2076862856"/>
        <c:scaling>
          <c:orientation val="minMax"/>
        </c:scaling>
        <c:delete val="0"/>
        <c:axPos val="b"/>
        <c:numFmt formatCode="General" sourceLinked="0"/>
        <c:majorTickMark val="out"/>
        <c:minorTickMark val="none"/>
        <c:tickLblPos val="nextTo"/>
        <c:txPr>
          <a:bodyPr/>
          <a:lstStyle/>
          <a:p>
            <a:pPr>
              <a:defRPr sz="1200"/>
            </a:pPr>
            <a:endParaRPr lang="en-US"/>
          </a:p>
        </c:txPr>
        <c:crossAx val="-2078580552"/>
        <c:crosses val="autoZero"/>
        <c:auto val="1"/>
        <c:lblAlgn val="ctr"/>
        <c:lblOffset val="100"/>
        <c:noMultiLvlLbl val="0"/>
      </c:catAx>
      <c:valAx>
        <c:axId val="-2078580552"/>
        <c:scaling>
          <c:orientation val="minMax"/>
          <c:max val="10"/>
        </c:scaling>
        <c:delete val="0"/>
        <c:axPos val="l"/>
        <c:majorGridlines/>
        <c:title>
          <c:tx>
            <c:rich>
              <a:bodyPr rot="-5400000" vert="horz"/>
              <a:lstStyle/>
              <a:p>
                <a:pPr>
                  <a:defRPr sz="1300"/>
                </a:pPr>
                <a:r>
                  <a:rPr lang="en-US" sz="1300" dirty="0"/>
                  <a:t>Normalized execution time</a:t>
                </a:r>
              </a:p>
            </c:rich>
          </c:tx>
          <c:overlay val="0"/>
        </c:title>
        <c:numFmt formatCode="General" sourceLinked="1"/>
        <c:majorTickMark val="out"/>
        <c:minorTickMark val="none"/>
        <c:tickLblPos val="nextTo"/>
        <c:txPr>
          <a:bodyPr/>
          <a:lstStyle/>
          <a:p>
            <a:pPr>
              <a:defRPr sz="1300"/>
            </a:pPr>
            <a:endParaRPr lang="en-US"/>
          </a:p>
        </c:txPr>
        <c:crossAx val="-2076862856"/>
        <c:crosses val="autoZero"/>
        <c:crossBetween val="between"/>
      </c:valAx>
    </c:plotArea>
    <c:legend>
      <c:legendPos val="r"/>
      <c:layout>
        <c:manualLayout>
          <c:xMode val="edge"/>
          <c:yMode val="edge"/>
          <c:x val="0.63198753280839903"/>
          <c:y val="4.2457713619130999E-3"/>
          <c:w val="0.23190135608049001"/>
          <c:h val="0.18595290172061801"/>
        </c:manualLayout>
      </c:layout>
      <c:overlay val="0"/>
      <c:txPr>
        <a:bodyPr/>
        <a:lstStyle/>
        <a:p>
          <a:pPr>
            <a:defRPr sz="16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8D8A0E-BD89-8244-A2B7-F02D6834AD4F}" type="datetime1">
              <a:rPr lang="en-US" smtClean="0"/>
              <a:t>10/17/2016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6DF252-43A6-B84A-8971-F4D6B430C646}" type="slidenum">
              <a:rPr lang="en-US" smtClean="0"/>
              <a:t>‹#›</a:t>
            </a:fld>
            <a:endParaRPr lang="en-US"/>
          </a:p>
        </p:txBody>
      </p:sp>
    </p:spTree>
    <p:extLst>
      <p:ext uri="{BB962C8B-B14F-4D97-AF65-F5344CB8AC3E}">
        <p14:creationId xmlns:p14="http://schemas.microsoft.com/office/powerpoint/2010/main" val="921506301"/>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0-05T14:37:29.919"/>
    </inkml:context>
    <inkml:brush xml:id="br0">
      <inkml:brushProperty name="width" value="0.05292" units="cm"/>
      <inkml:brushProperty name="height" value="0.05292" units="cm"/>
      <inkml:brushProperty name="color" value="#FF0000"/>
    </inkml:brush>
  </inkml:definitions>
  <inkml:trace contextRef="#ctx0" brushRef="#br0">6212 9970 64 0,'-21'7'24'0,"11"-2"-12"0,-6 14-5 0,11-10 7 0,-3 3 1 15,0 0 4-15,-3-3-9 16,0-2-3-16,1 0-4 16,-1-2-3-1,1 2 3-15,-4-2 0 16,1-3 3-16,0 5 1 0,0 0 8 16,-3 0 2-1,-3-2 0-15,-2 2 2 0,0-2-6 16,3-3 0-16,-1 3-8 15,1-3-1-15,-1 3 0 0,-2-3-2 16,0 5-2-16,-1-2 3 16,4 2 2-16,-1 0 2 15,1 0 3-15,-1 5 1 16,4-3 1-16,-1 3-4 0,2 0 0 16,1 2-5-16,3 2 0 15,-1 8-3-15,0-3-3 16,1 7-1-16,2-2 0 0,0 2 5 15,3 5 1-15,2 0-3 16,0 0 1-16,3-5-2 16,3 3 0-16,2-3 2 15,3 7 0-15,0 3-3 16,3 2 2-16,2 0 1 16,0-5 2-1,3-2-1-15,3 0-1 16,4-5 3-16,1 5 0 0,3-7 1 0,2-5 0 31,0 3-2-31,0-3-2 0,0-4 3 16,0 1 2-16,0-4 0 15,0-2 2-15,-2-5-2 16,-1-2 0-16,3-10-1 16,1-2 2-16,1 0-1 15,1-7 2-15,-3-5-4 16,-2-2-2-16,-1-5 0 0,-2-7-1 15,0 0 2-15,-6-14 3 0,1 0 0 32,-6 7 0-32,0-7 1 15,-2 0 3-15,-1-5 0 16,-4 3 0-16,-1-3-3 16,-5-4-1-16,-3 4-6 15,1 5 1-15,-4 7 2 0,-4 0 1 16,-3 0 3-16,-3 7 3 15,0 0-2-15,-3 3 1 16,-2-1-1-16,-3 10 1 16,-5 0-4-16,3 2-3 0,-6 12-5 31,-2 2 0-31,-9 10 0 0,-7 7-1 0,-8 4-7 16,-16 10-3-16,5 7-8 15,8 0 0-15,8 2-12 16,8 12-6-16,8-2-70 15,0 4-34-15,-3 3 70 16</inkml:trace>
  <inkml:trace contextRef="#ctx0" brushRef="#br0" timeOffset="27542.7733">5173 11198 148 0,'-8'0'57'0,"5"0"-30"0,3 7-21 0,0-7 17 0,0 0-5 16,0 0 1-16,0 2-8 15,0-2-4 1,0 0-4-16,5 5-5 0,-2-3 1 0,2 5 5 15,1-2 2-15,-1-2-2 16,0 1-1-16,3 3-1 16,3 0-2-16,-1 7 1 15,1-2-1-15,2 2 0 16,-2-2 0-16,2 5 0 16,0-1 2-16,0-2-1 0,1 0 2 15,1 0-2 1,4 0 2-16,-1-2 0 15,-2-2 1-15,0 1 9 16,-3-4 3-16,-2 0 4 16,-3 1 2-16,-3-8 1 15,-2 0 3-15,-3-8-10 16,-3-1-2-16,1-3-8 0,-4-2-4 16,1-5-1-16,0-6-1 15,-1 1 0-15,1-9 0 16,0 0 0-16,2-4 0 15,1 1 0-15,-4 3 0 16,4 0-5-16,-1 8-1 16,0 3-13-16,3 4-3 0,6 1-41 0,7-4-19 15,0-3-26 17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291EE3-BFA6-5448-A54A-17707205239F}" type="datetime1">
              <a:rPr lang="en-US" smtClean="0"/>
              <a:t>10/17/2016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12DB5B-D4A5-F44C-B6FA-741BC0D003AD}" type="slidenum">
              <a:rPr lang="en-US" smtClean="0"/>
              <a:t>‹#›</a:t>
            </a:fld>
            <a:endParaRPr lang="en-US"/>
          </a:p>
        </p:txBody>
      </p:sp>
    </p:spTree>
    <p:extLst>
      <p:ext uri="{BB962C8B-B14F-4D97-AF65-F5344CB8AC3E}">
        <p14:creationId xmlns:p14="http://schemas.microsoft.com/office/powerpoint/2010/main" val="5939852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2DB5B-D4A5-F44C-B6FA-741BC0D003AD}" type="slidenum">
              <a:rPr lang="en-US" smtClean="0"/>
              <a:t>1</a:t>
            </a:fld>
            <a:endParaRPr lang="en-US"/>
          </a:p>
        </p:txBody>
      </p:sp>
    </p:spTree>
    <p:extLst>
      <p:ext uri="{BB962C8B-B14F-4D97-AF65-F5344CB8AC3E}">
        <p14:creationId xmlns:p14="http://schemas.microsoft.com/office/powerpoint/2010/main" val="1508081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2DB5B-D4A5-F44C-B6FA-741BC0D003AD}" type="slidenum">
              <a:rPr lang="en-US" smtClean="0"/>
              <a:t>13</a:t>
            </a:fld>
            <a:endParaRPr lang="en-US"/>
          </a:p>
        </p:txBody>
      </p:sp>
    </p:spTree>
    <p:extLst>
      <p:ext uri="{BB962C8B-B14F-4D97-AF65-F5344CB8AC3E}">
        <p14:creationId xmlns:p14="http://schemas.microsoft.com/office/powerpoint/2010/main" val="1347106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F12DB5B-D4A5-F44C-B6FA-741BC0D003AD}" type="slidenum">
              <a:rPr lang="en-US" smtClean="0"/>
              <a:t>16</a:t>
            </a:fld>
            <a:endParaRPr lang="en-US"/>
          </a:p>
        </p:txBody>
      </p:sp>
    </p:spTree>
    <p:extLst>
      <p:ext uri="{BB962C8B-B14F-4D97-AF65-F5344CB8AC3E}">
        <p14:creationId xmlns:p14="http://schemas.microsoft.com/office/powerpoint/2010/main" val="2060468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F12DB5B-D4A5-F44C-B6FA-741BC0D003AD}" type="slidenum">
              <a:rPr lang="en-US" smtClean="0"/>
              <a:t>17</a:t>
            </a:fld>
            <a:endParaRPr lang="en-US"/>
          </a:p>
        </p:txBody>
      </p:sp>
    </p:spTree>
    <p:extLst>
      <p:ext uri="{BB962C8B-B14F-4D97-AF65-F5344CB8AC3E}">
        <p14:creationId xmlns:p14="http://schemas.microsoft.com/office/powerpoint/2010/main" val="3594565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F12DB5B-D4A5-F44C-B6FA-741BC0D003AD}" type="slidenum">
              <a:rPr lang="en-US" smtClean="0"/>
              <a:t>18</a:t>
            </a:fld>
            <a:endParaRPr lang="en-US"/>
          </a:p>
        </p:txBody>
      </p:sp>
    </p:spTree>
    <p:extLst>
      <p:ext uri="{BB962C8B-B14F-4D97-AF65-F5344CB8AC3E}">
        <p14:creationId xmlns:p14="http://schemas.microsoft.com/office/powerpoint/2010/main" val="3048092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F12DB5B-D4A5-F44C-B6FA-741BC0D003AD}" type="slidenum">
              <a:rPr lang="en-US" smtClean="0"/>
              <a:t>19</a:t>
            </a:fld>
            <a:endParaRPr lang="en-US"/>
          </a:p>
        </p:txBody>
      </p:sp>
    </p:spTree>
    <p:extLst>
      <p:ext uri="{BB962C8B-B14F-4D97-AF65-F5344CB8AC3E}">
        <p14:creationId xmlns:p14="http://schemas.microsoft.com/office/powerpoint/2010/main" val="2060468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F12DB5B-D4A5-F44C-B6FA-741BC0D003AD}" type="slidenum">
              <a:rPr lang="en-US" smtClean="0"/>
              <a:t>20</a:t>
            </a:fld>
            <a:endParaRPr lang="en-US"/>
          </a:p>
        </p:txBody>
      </p:sp>
    </p:spTree>
    <p:extLst>
      <p:ext uri="{BB962C8B-B14F-4D97-AF65-F5344CB8AC3E}">
        <p14:creationId xmlns:p14="http://schemas.microsoft.com/office/powerpoint/2010/main" val="1953050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F12DB5B-D4A5-F44C-B6FA-741BC0D003AD}" type="slidenum">
              <a:rPr lang="en-US" smtClean="0"/>
              <a:t>21</a:t>
            </a:fld>
            <a:endParaRPr lang="en-US"/>
          </a:p>
        </p:txBody>
      </p:sp>
    </p:spTree>
    <p:extLst>
      <p:ext uri="{BB962C8B-B14F-4D97-AF65-F5344CB8AC3E}">
        <p14:creationId xmlns:p14="http://schemas.microsoft.com/office/powerpoint/2010/main" val="1628265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F12DB5B-D4A5-F44C-B6FA-741BC0D003AD}" type="slidenum">
              <a:rPr lang="en-US" smtClean="0"/>
              <a:t>22</a:t>
            </a:fld>
            <a:endParaRPr lang="en-US"/>
          </a:p>
        </p:txBody>
      </p:sp>
    </p:spTree>
    <p:extLst>
      <p:ext uri="{BB962C8B-B14F-4D97-AF65-F5344CB8AC3E}">
        <p14:creationId xmlns:p14="http://schemas.microsoft.com/office/powerpoint/2010/main" val="3888152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F12DB5B-D4A5-F44C-B6FA-741BC0D003AD}" type="slidenum">
              <a:rPr lang="en-US" smtClean="0"/>
              <a:t>24</a:t>
            </a:fld>
            <a:endParaRPr lang="en-US"/>
          </a:p>
        </p:txBody>
      </p:sp>
    </p:spTree>
    <p:extLst>
      <p:ext uri="{BB962C8B-B14F-4D97-AF65-F5344CB8AC3E}">
        <p14:creationId xmlns:p14="http://schemas.microsoft.com/office/powerpoint/2010/main" val="686613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F12DB5B-D4A5-F44C-B6FA-741BC0D003AD}" type="slidenum">
              <a:rPr lang="en-US" smtClean="0"/>
              <a:t>25</a:t>
            </a:fld>
            <a:endParaRPr lang="en-US"/>
          </a:p>
        </p:txBody>
      </p:sp>
    </p:spTree>
    <p:extLst>
      <p:ext uri="{BB962C8B-B14F-4D97-AF65-F5344CB8AC3E}">
        <p14:creationId xmlns:p14="http://schemas.microsoft.com/office/powerpoint/2010/main" val="2371536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F12DB5B-D4A5-F44C-B6FA-741BC0D003AD}" type="slidenum">
              <a:rPr lang="en-US" smtClean="0"/>
              <a:t>4</a:t>
            </a:fld>
            <a:endParaRPr lang="en-US"/>
          </a:p>
        </p:txBody>
      </p:sp>
    </p:spTree>
    <p:extLst>
      <p:ext uri="{BB962C8B-B14F-4D97-AF65-F5344CB8AC3E}">
        <p14:creationId xmlns:p14="http://schemas.microsoft.com/office/powerpoint/2010/main" val="763475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F12DB5B-D4A5-F44C-B6FA-741BC0D003AD}" type="slidenum">
              <a:rPr lang="en-US" smtClean="0"/>
              <a:t>29</a:t>
            </a:fld>
            <a:endParaRPr lang="en-US"/>
          </a:p>
        </p:txBody>
      </p:sp>
    </p:spTree>
    <p:extLst>
      <p:ext uri="{BB962C8B-B14F-4D97-AF65-F5344CB8AC3E}">
        <p14:creationId xmlns:p14="http://schemas.microsoft.com/office/powerpoint/2010/main" val="3511654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F12DB5B-D4A5-F44C-B6FA-741BC0D003AD}" type="slidenum">
              <a:rPr lang="en-US" smtClean="0"/>
              <a:t>30</a:t>
            </a:fld>
            <a:endParaRPr lang="en-US"/>
          </a:p>
        </p:txBody>
      </p:sp>
    </p:spTree>
    <p:extLst>
      <p:ext uri="{BB962C8B-B14F-4D97-AF65-F5344CB8AC3E}">
        <p14:creationId xmlns:p14="http://schemas.microsoft.com/office/powerpoint/2010/main" val="4117428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2DB5B-D4A5-F44C-B6FA-741BC0D003AD}" type="slidenum">
              <a:rPr lang="en-US" smtClean="0"/>
              <a:t>35</a:t>
            </a:fld>
            <a:endParaRPr lang="en-US"/>
          </a:p>
        </p:txBody>
      </p:sp>
    </p:spTree>
    <p:extLst>
      <p:ext uri="{BB962C8B-B14F-4D97-AF65-F5344CB8AC3E}">
        <p14:creationId xmlns:p14="http://schemas.microsoft.com/office/powerpoint/2010/main" val="3935661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a:t>
            </a:r>
            <a:r>
              <a:rPr lang="en-US" baseline="0" dirty="0"/>
              <a:t> morning everyone, I am Aasheesh Kolli from the university of </a:t>
            </a:r>
            <a:r>
              <a:rPr lang="en-US" baseline="0" dirty="0" err="1"/>
              <a:t>michigan</a:t>
            </a:r>
            <a:r>
              <a:rPr lang="en-US" baseline="0" dirty="0"/>
              <a:t>, and today I am going to talk about how to design transactions for future persistent memory enable systems.</a:t>
            </a:r>
            <a:endParaRPr lang="en-US" dirty="0"/>
          </a:p>
        </p:txBody>
      </p:sp>
      <p:sp>
        <p:nvSpPr>
          <p:cNvPr id="4" name="Slide Number Placeholder 3"/>
          <p:cNvSpPr>
            <a:spLocks noGrp="1"/>
          </p:cNvSpPr>
          <p:nvPr>
            <p:ph type="sldNum" sz="quarter" idx="10"/>
          </p:nvPr>
        </p:nvSpPr>
        <p:spPr/>
        <p:txBody>
          <a:bodyPr/>
          <a:lstStyle/>
          <a:p>
            <a:fld id="{EF12DB5B-D4A5-F44C-B6FA-741BC0D003AD}" type="slidenum">
              <a:rPr lang="en-US" smtClean="0"/>
              <a:t>37</a:t>
            </a:fld>
            <a:endParaRPr lang="en-US"/>
          </a:p>
        </p:txBody>
      </p:sp>
    </p:spTree>
    <p:extLst>
      <p:ext uri="{BB962C8B-B14F-4D97-AF65-F5344CB8AC3E}">
        <p14:creationId xmlns:p14="http://schemas.microsoft.com/office/powerpoint/2010/main" val="698983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a:t>
            </a:r>
            <a:r>
              <a:rPr lang="en-US" baseline="0" dirty="0"/>
              <a:t> morning everyone, I am Aasheesh Kolli from the university of </a:t>
            </a:r>
            <a:r>
              <a:rPr lang="en-US" baseline="0" dirty="0" err="1"/>
              <a:t>michigan</a:t>
            </a:r>
            <a:r>
              <a:rPr lang="en-US" baseline="0" dirty="0"/>
              <a:t>, and today I am going to talk about how to design transactions for future persistent memory enable systems.</a:t>
            </a:r>
            <a:endParaRPr lang="en-US" dirty="0"/>
          </a:p>
        </p:txBody>
      </p:sp>
      <p:sp>
        <p:nvSpPr>
          <p:cNvPr id="4" name="Slide Number Placeholder 3"/>
          <p:cNvSpPr>
            <a:spLocks noGrp="1"/>
          </p:cNvSpPr>
          <p:nvPr>
            <p:ph type="sldNum" sz="quarter" idx="10"/>
          </p:nvPr>
        </p:nvSpPr>
        <p:spPr/>
        <p:txBody>
          <a:bodyPr/>
          <a:lstStyle/>
          <a:p>
            <a:fld id="{EF12DB5B-D4A5-F44C-B6FA-741BC0D003AD}" type="slidenum">
              <a:rPr lang="en-US" smtClean="0"/>
              <a:t>38</a:t>
            </a:fld>
            <a:endParaRPr lang="en-US"/>
          </a:p>
        </p:txBody>
      </p:sp>
    </p:spTree>
    <p:extLst>
      <p:ext uri="{BB962C8B-B14F-4D97-AF65-F5344CB8AC3E}">
        <p14:creationId xmlns:p14="http://schemas.microsoft.com/office/powerpoint/2010/main" val="262452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F12DB5B-D4A5-F44C-B6FA-741BC0D003AD}" type="slidenum">
              <a:rPr lang="en-US" smtClean="0"/>
              <a:t>39</a:t>
            </a:fld>
            <a:endParaRPr lang="en-US"/>
          </a:p>
        </p:txBody>
      </p:sp>
    </p:spTree>
    <p:extLst>
      <p:ext uri="{BB962C8B-B14F-4D97-AF65-F5344CB8AC3E}">
        <p14:creationId xmlns:p14="http://schemas.microsoft.com/office/powerpoint/2010/main" val="695688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F12DB5B-D4A5-F44C-B6FA-741BC0D003AD}" type="slidenum">
              <a:rPr lang="en-US" smtClean="0"/>
              <a:t>40</a:t>
            </a:fld>
            <a:endParaRPr lang="en-US"/>
          </a:p>
        </p:txBody>
      </p:sp>
    </p:spTree>
    <p:extLst>
      <p:ext uri="{BB962C8B-B14F-4D97-AF65-F5344CB8AC3E}">
        <p14:creationId xmlns:p14="http://schemas.microsoft.com/office/powerpoint/2010/main" val="360471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2DB5B-D4A5-F44C-B6FA-741BC0D003AD}" type="slidenum">
              <a:rPr lang="en-US" smtClean="0"/>
              <a:t>42</a:t>
            </a:fld>
            <a:endParaRPr lang="en-US"/>
          </a:p>
        </p:txBody>
      </p:sp>
    </p:spTree>
    <p:extLst>
      <p:ext uri="{BB962C8B-B14F-4D97-AF65-F5344CB8AC3E}">
        <p14:creationId xmlns:p14="http://schemas.microsoft.com/office/powerpoint/2010/main" val="3726515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F12DB5B-D4A5-F44C-B6FA-741BC0D003AD}" type="slidenum">
              <a:rPr lang="en-US" smtClean="0"/>
              <a:t>5</a:t>
            </a:fld>
            <a:endParaRPr lang="en-US"/>
          </a:p>
        </p:txBody>
      </p:sp>
    </p:spTree>
    <p:extLst>
      <p:ext uri="{BB962C8B-B14F-4D97-AF65-F5344CB8AC3E}">
        <p14:creationId xmlns:p14="http://schemas.microsoft.com/office/powerpoint/2010/main" val="3988670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F12DB5B-D4A5-F44C-B6FA-741BC0D003AD}" type="slidenum">
              <a:rPr lang="en-US" smtClean="0"/>
              <a:t>6</a:t>
            </a:fld>
            <a:endParaRPr lang="en-US"/>
          </a:p>
        </p:txBody>
      </p:sp>
    </p:spTree>
    <p:extLst>
      <p:ext uri="{BB962C8B-B14F-4D97-AF65-F5344CB8AC3E}">
        <p14:creationId xmlns:p14="http://schemas.microsoft.com/office/powerpoint/2010/main" val="4224567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future persistent system would be multi-core, with a fairly traditional cache hierarchy, and with both DRAM and Persistent memory ion the memory bus.</a:t>
            </a:r>
          </a:p>
          <a:p>
            <a:r>
              <a:rPr lang="en-US" baseline="0" dirty="0"/>
              <a:t>We expect the address space to be partitioned into a volatile region, mapped to DRAM, and a persistent region, mapped to persistent memory.</a:t>
            </a:r>
          </a:p>
          <a:p>
            <a:r>
              <a:rPr lang="en-US" baseline="0" dirty="0"/>
              <a:t>In the event of failure, all the contents of the cores, caches and DRAM are lost, however the contents of the persistent memory are retained.</a:t>
            </a:r>
          </a:p>
          <a:p>
            <a:r>
              <a:rPr lang="en-US" baseline="0" dirty="0"/>
              <a:t>Upon restart, Recovery may inspect the contents of the persistent memory, to restore the system to a consistent state.</a:t>
            </a:r>
          </a:p>
        </p:txBody>
      </p:sp>
      <p:sp>
        <p:nvSpPr>
          <p:cNvPr id="4" name="Slide Number Placeholder 3"/>
          <p:cNvSpPr>
            <a:spLocks noGrp="1"/>
          </p:cNvSpPr>
          <p:nvPr>
            <p:ph type="sldNum" sz="quarter" idx="10"/>
          </p:nvPr>
        </p:nvSpPr>
        <p:spPr/>
        <p:txBody>
          <a:bodyPr/>
          <a:lstStyle/>
          <a:p>
            <a:fld id="{EF12DB5B-D4A5-F44C-B6FA-741BC0D003AD}" type="slidenum">
              <a:rPr lang="en-US" smtClean="0"/>
              <a:t>7</a:t>
            </a:fld>
            <a:endParaRPr lang="en-US"/>
          </a:p>
        </p:txBody>
      </p:sp>
    </p:spTree>
    <p:extLst>
      <p:ext uri="{BB962C8B-B14F-4D97-AF65-F5344CB8AC3E}">
        <p14:creationId xmlns:p14="http://schemas.microsoft.com/office/powerpoint/2010/main" val="2060468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Memory events.</a:t>
            </a:r>
          </a:p>
          <a:p>
            <a:r>
              <a:rPr lang="en-US" dirty="0"/>
              <a:t>We</a:t>
            </a:r>
            <a:r>
              <a:rPr lang="en-US" baseline="0" dirty="0"/>
              <a:t> define a persist to be the act of making a store durable in Persistent memory</a:t>
            </a:r>
          </a:p>
          <a:p>
            <a:r>
              <a:rPr lang="en-US" baseline="0" dirty="0"/>
              <a:t>Volatile Memory Order or VMO, order of memory events as </a:t>
            </a:r>
            <a:r>
              <a:rPr lang="en-US" baseline="0" dirty="0" err="1"/>
              <a:t>desribed</a:t>
            </a:r>
            <a:r>
              <a:rPr lang="en-US" baseline="0" dirty="0"/>
              <a:t> by the consistency model of the system.</a:t>
            </a:r>
          </a:p>
          <a:p>
            <a:r>
              <a:rPr lang="en-US" baseline="0" dirty="0"/>
              <a:t>I.E VMO governs the order in which loads and stores become visible to the other cores in the system.</a:t>
            </a:r>
          </a:p>
          <a:p>
            <a:r>
              <a:rPr lang="en-US" baseline="0" dirty="0"/>
              <a:t>In this study, we use TSO as the underlying consistency model.</a:t>
            </a:r>
          </a:p>
          <a:p>
            <a:r>
              <a:rPr lang="en-US" baseline="0" dirty="0"/>
              <a:t>The persist memory order of PMO, is the order of memory events as required by the </a:t>
            </a:r>
            <a:r>
              <a:rPr lang="en-US" baseline="0" dirty="0" err="1"/>
              <a:t>perisstency</a:t>
            </a:r>
            <a:r>
              <a:rPr lang="en-US" baseline="0" dirty="0"/>
              <a:t> model of the system.</a:t>
            </a:r>
          </a:p>
          <a:p>
            <a:r>
              <a:rPr lang="en-US" baseline="0" dirty="0"/>
              <a:t>This governs the order in which stores becomes durable in NVM.</a:t>
            </a:r>
          </a:p>
          <a:p>
            <a:r>
              <a:rPr lang="en-US" baseline="0" dirty="0"/>
              <a:t>While ordering stores is required for recovery correctness, reducing the ordering dependencies is essential for performance.</a:t>
            </a:r>
          </a:p>
          <a:p>
            <a:r>
              <a:rPr lang="en-US" baseline="0" dirty="0"/>
              <a:t>In this talk, I present results for only one persistency </a:t>
            </a:r>
            <a:r>
              <a:rPr lang="en-US" baseline="0" dirty="0" err="1"/>
              <a:t>model,called</a:t>
            </a:r>
            <a:r>
              <a:rPr lang="en-US" baseline="0" dirty="0"/>
              <a:t> epoch persistency, more detailed analysis with different persistency models can be found in the main paper.</a:t>
            </a:r>
          </a:p>
          <a:p>
            <a:r>
              <a:rPr lang="en-US" baseline="0" dirty="0"/>
              <a:t>----- Meeting Notes (3/29/16 17:24) -----</a:t>
            </a:r>
          </a:p>
          <a:p>
            <a:r>
              <a:rPr lang="en-US" baseline="0" dirty="0"/>
              <a:t>no as per</a:t>
            </a:r>
          </a:p>
          <a:p>
            <a:r>
              <a:rPr lang="en-US" baseline="0" dirty="0"/>
              <a:t>----- Meeting Notes (3/31/16 14:57) -----</a:t>
            </a:r>
          </a:p>
          <a:p>
            <a:r>
              <a:rPr lang="en-US" baseline="0" dirty="0"/>
              <a:t>constraints, why is fewer better</a:t>
            </a:r>
          </a:p>
        </p:txBody>
      </p:sp>
      <p:sp>
        <p:nvSpPr>
          <p:cNvPr id="4" name="Slide Number Placeholder 3"/>
          <p:cNvSpPr>
            <a:spLocks noGrp="1"/>
          </p:cNvSpPr>
          <p:nvPr>
            <p:ph type="sldNum" sz="quarter" idx="10"/>
          </p:nvPr>
        </p:nvSpPr>
        <p:spPr/>
        <p:txBody>
          <a:bodyPr/>
          <a:lstStyle/>
          <a:p>
            <a:fld id="{EF12DB5B-D4A5-F44C-B6FA-741BC0D003AD}" type="slidenum">
              <a:rPr lang="en-US" smtClean="0"/>
              <a:t>8</a:t>
            </a:fld>
            <a:endParaRPr lang="en-US"/>
          </a:p>
        </p:txBody>
      </p:sp>
    </p:spTree>
    <p:extLst>
      <p:ext uri="{BB962C8B-B14F-4D97-AF65-F5344CB8AC3E}">
        <p14:creationId xmlns:p14="http://schemas.microsoft.com/office/powerpoint/2010/main" val="4202360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In this slide, I want to differentiate consistency and persistency models.</a:t>
            </a:r>
          </a:p>
          <a:p>
            <a:r>
              <a:rPr lang="en-US" baseline="0" dirty="0"/>
              <a:t>On the left we have a simple piece of code, we initially have variables a and b set to zero. Both are backed to persistent memory..</a:t>
            </a:r>
          </a:p>
          <a:p>
            <a:r>
              <a:rPr lang="en-US" baseline="0" dirty="0"/>
              <a:t>Core -1 sets a to one, core-2 spins until a is set to one, followed by setting b to one.</a:t>
            </a:r>
          </a:p>
          <a:p>
            <a:r>
              <a:rPr lang="en-US" baseline="0" dirty="0"/>
              <a:t>So, we require that the </a:t>
            </a:r>
            <a:r>
              <a:rPr lang="en-US" baseline="0" dirty="0" err="1"/>
              <a:t>stoer</a:t>
            </a:r>
            <a:r>
              <a:rPr lang="en-US" baseline="0" dirty="0"/>
              <a:t> to a happens before store to b.</a:t>
            </a:r>
          </a:p>
          <a:p>
            <a:r>
              <a:rPr lang="en-US" baseline="0" dirty="0"/>
              <a:t>The responsibility of ensuring that the stores to a and B becomes visible to all the cores in the desired order is the responsibility of the consistency model.</a:t>
            </a:r>
          </a:p>
          <a:p>
            <a:r>
              <a:rPr lang="en-US" baseline="0" dirty="0"/>
              <a:t>However, if this ordering is required for recovery </a:t>
            </a:r>
            <a:r>
              <a:rPr lang="en-US" baseline="0" dirty="0" err="1"/>
              <a:t>coorectness</a:t>
            </a:r>
            <a:r>
              <a:rPr lang="en-US" baseline="0" dirty="0"/>
              <a:t>, we must ensure that a </a:t>
            </a:r>
            <a:r>
              <a:rPr lang="en-US" baseline="0" dirty="0" err="1"/>
              <a:t>nd</a:t>
            </a:r>
            <a:r>
              <a:rPr lang="en-US" baseline="0" dirty="0"/>
              <a:t> b also persist in order.</a:t>
            </a:r>
          </a:p>
          <a:p>
            <a:r>
              <a:rPr lang="en-US" baseline="0" dirty="0"/>
              <a:t>The responsibility of the persistency model is </a:t>
            </a:r>
            <a:r>
              <a:rPr lang="en-US" baseline="0" dirty="0" err="1"/>
              <a:t>ensureing</a:t>
            </a:r>
            <a:r>
              <a:rPr lang="en-US" baseline="0" dirty="0"/>
              <a:t> that a and b navigate the cache hierarchy and persist in order.</a:t>
            </a:r>
          </a:p>
          <a:p>
            <a:r>
              <a:rPr lang="en-US" baseline="0" dirty="0"/>
              <a:t>This </a:t>
            </a:r>
            <a:r>
              <a:rPr lang="en-US" baseline="0" dirty="0" err="1"/>
              <a:t>impliest</a:t>
            </a:r>
            <a:r>
              <a:rPr lang="en-US" baseline="0" dirty="0"/>
              <a:t> that typical </a:t>
            </a:r>
            <a:r>
              <a:rPr lang="en-US" baseline="0" dirty="0" err="1"/>
              <a:t>perf</a:t>
            </a:r>
            <a:r>
              <a:rPr lang="en-US" baseline="0" dirty="0"/>
              <a:t> enhancing techniques such as </a:t>
            </a:r>
            <a:r>
              <a:rPr lang="en-US" baseline="0" dirty="0" err="1"/>
              <a:t>writeback</a:t>
            </a:r>
            <a:r>
              <a:rPr lang="en-US" baseline="0" dirty="0"/>
              <a:t> caching and </a:t>
            </a:r>
            <a:r>
              <a:rPr lang="en-US" baseline="0" dirty="0" err="1"/>
              <a:t>mem</a:t>
            </a:r>
            <a:r>
              <a:rPr lang="en-US" baseline="0" dirty="0"/>
              <a:t> ctrl reordering, are not effective. So, ordering constrains, result in poor performance. The rest of this talk is about trying to gain the lost performance, without giving up on ordering guarantees.</a:t>
            </a:r>
          </a:p>
          <a:p>
            <a:endParaRPr lang="en-US" dirty="0"/>
          </a:p>
          <a:p>
            <a:r>
              <a:rPr lang="en-US" dirty="0"/>
              <a:t>----- Meeting Notes (3/29/16 17:24) -----</a:t>
            </a:r>
          </a:p>
          <a:p>
            <a:r>
              <a:rPr lang="en-US" dirty="0"/>
              <a:t>a and b are in pm, use notation, sta and </a:t>
            </a:r>
            <a:r>
              <a:rPr lang="en-US" dirty="0" err="1"/>
              <a:t>stb</a:t>
            </a:r>
            <a:r>
              <a:rPr lang="en-US" dirty="0"/>
              <a:t>, optimizations may not be correct also</a:t>
            </a:r>
          </a:p>
        </p:txBody>
      </p:sp>
      <p:sp>
        <p:nvSpPr>
          <p:cNvPr id="4" name="Slide Number Placeholder 3"/>
          <p:cNvSpPr>
            <a:spLocks noGrp="1"/>
          </p:cNvSpPr>
          <p:nvPr>
            <p:ph type="sldNum" sz="quarter" idx="10"/>
          </p:nvPr>
        </p:nvSpPr>
        <p:spPr/>
        <p:txBody>
          <a:bodyPr/>
          <a:lstStyle/>
          <a:p>
            <a:fld id="{EF12DB5B-D4A5-F44C-B6FA-741BC0D003AD}" type="slidenum">
              <a:rPr lang="en-US" smtClean="0"/>
              <a:t>9</a:t>
            </a:fld>
            <a:endParaRPr lang="en-US"/>
          </a:p>
        </p:txBody>
      </p:sp>
    </p:spTree>
    <p:extLst>
      <p:ext uri="{BB962C8B-B14F-4D97-AF65-F5344CB8AC3E}">
        <p14:creationId xmlns:p14="http://schemas.microsoft.com/office/powerpoint/2010/main" val="360471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2DB5B-D4A5-F44C-B6FA-741BC0D003AD}" type="slidenum">
              <a:rPr lang="en-US" smtClean="0"/>
              <a:t>10</a:t>
            </a:fld>
            <a:endParaRPr lang="en-US"/>
          </a:p>
        </p:txBody>
      </p:sp>
    </p:spTree>
    <p:extLst>
      <p:ext uri="{BB962C8B-B14F-4D97-AF65-F5344CB8AC3E}">
        <p14:creationId xmlns:p14="http://schemas.microsoft.com/office/powerpoint/2010/main" val="2999356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2DB5B-D4A5-F44C-B6FA-741BC0D003AD}" type="slidenum">
              <a:rPr lang="en-US" smtClean="0"/>
              <a:t>11</a:t>
            </a:fld>
            <a:endParaRPr lang="en-US"/>
          </a:p>
        </p:txBody>
      </p:sp>
    </p:spTree>
    <p:extLst>
      <p:ext uri="{BB962C8B-B14F-4D97-AF65-F5344CB8AC3E}">
        <p14:creationId xmlns:p14="http://schemas.microsoft.com/office/powerpoint/2010/main" val="2561791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BF76668-46D4-A74B-A653-B2E545B90082}" type="datetime1">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864B1-ED50-4F44-908F-E7FBEBF9E095}" type="slidenum">
              <a:rPr lang="en-US" smtClean="0"/>
              <a:t>‹#›</a:t>
            </a:fld>
            <a:endParaRPr lang="en-US"/>
          </a:p>
        </p:txBody>
      </p:sp>
    </p:spTree>
    <p:extLst>
      <p:ext uri="{BB962C8B-B14F-4D97-AF65-F5344CB8AC3E}">
        <p14:creationId xmlns:p14="http://schemas.microsoft.com/office/powerpoint/2010/main" val="2997486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2C77E1-290C-AF4D-82D0-2D54AD332C10}" type="datetime1">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864B1-ED50-4F44-908F-E7FBEBF9E095}" type="slidenum">
              <a:rPr lang="en-US" smtClean="0"/>
              <a:t>‹#›</a:t>
            </a:fld>
            <a:endParaRPr lang="en-US"/>
          </a:p>
        </p:txBody>
      </p:sp>
    </p:spTree>
    <p:extLst>
      <p:ext uri="{BB962C8B-B14F-4D97-AF65-F5344CB8AC3E}">
        <p14:creationId xmlns:p14="http://schemas.microsoft.com/office/powerpoint/2010/main" val="4231994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A105AF-539C-DD48-A789-F8D8416E2FF6}" type="datetime1">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864B1-ED50-4F44-908F-E7FBEBF9E095}" type="slidenum">
              <a:rPr lang="en-US" smtClean="0"/>
              <a:t>‹#›</a:t>
            </a:fld>
            <a:endParaRPr lang="en-US"/>
          </a:p>
        </p:txBody>
      </p:sp>
    </p:spTree>
    <p:extLst>
      <p:ext uri="{BB962C8B-B14F-4D97-AF65-F5344CB8AC3E}">
        <p14:creationId xmlns:p14="http://schemas.microsoft.com/office/powerpoint/2010/main" val="3271423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90B135-63C9-CF48-A66D-3108C8E0DC41}" type="datetime1">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864B1-ED50-4F44-908F-E7FBEBF9E095}" type="slidenum">
              <a:rPr lang="en-US" smtClean="0"/>
              <a:t>‹#›</a:t>
            </a:fld>
            <a:endParaRPr lang="en-US"/>
          </a:p>
        </p:txBody>
      </p:sp>
    </p:spTree>
    <p:extLst>
      <p:ext uri="{BB962C8B-B14F-4D97-AF65-F5344CB8AC3E}">
        <p14:creationId xmlns:p14="http://schemas.microsoft.com/office/powerpoint/2010/main" val="2486236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6D2F1D-A8D8-8243-8FCC-E15B752203DA}" type="datetime1">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864B1-ED50-4F44-908F-E7FBEBF9E095}" type="slidenum">
              <a:rPr lang="en-US" smtClean="0"/>
              <a:t>‹#›</a:t>
            </a:fld>
            <a:endParaRPr lang="en-US"/>
          </a:p>
        </p:txBody>
      </p:sp>
    </p:spTree>
    <p:extLst>
      <p:ext uri="{BB962C8B-B14F-4D97-AF65-F5344CB8AC3E}">
        <p14:creationId xmlns:p14="http://schemas.microsoft.com/office/powerpoint/2010/main" val="2444300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E449B7-A2B8-9A41-B71C-E2105F880A10}" type="datetime1">
              <a:rPr lang="en-US" smtClean="0"/>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864B1-ED50-4F44-908F-E7FBEBF9E095}" type="slidenum">
              <a:rPr lang="en-US" smtClean="0"/>
              <a:t>‹#›</a:t>
            </a:fld>
            <a:endParaRPr lang="en-US"/>
          </a:p>
        </p:txBody>
      </p:sp>
    </p:spTree>
    <p:extLst>
      <p:ext uri="{BB962C8B-B14F-4D97-AF65-F5344CB8AC3E}">
        <p14:creationId xmlns:p14="http://schemas.microsoft.com/office/powerpoint/2010/main" val="1470590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F86547-C4ED-0B40-BC94-583FF7FD32B4}" type="datetime1">
              <a:rPr lang="en-US" smtClean="0"/>
              <a:t>10/17/2016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5864B1-ED50-4F44-908F-E7FBEBF9E095}" type="slidenum">
              <a:rPr lang="en-US" smtClean="0"/>
              <a:t>‹#›</a:t>
            </a:fld>
            <a:endParaRPr lang="en-US"/>
          </a:p>
        </p:txBody>
      </p:sp>
    </p:spTree>
    <p:extLst>
      <p:ext uri="{BB962C8B-B14F-4D97-AF65-F5344CB8AC3E}">
        <p14:creationId xmlns:p14="http://schemas.microsoft.com/office/powerpoint/2010/main" val="1645024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BC0CFC-D387-3A45-A55F-A5DD96E036CB}" type="datetime1">
              <a:rPr lang="en-US" smtClean="0"/>
              <a:t>10/17/2016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5864B1-ED50-4F44-908F-E7FBEBF9E095}" type="slidenum">
              <a:rPr lang="en-US" smtClean="0"/>
              <a:t>‹#›</a:t>
            </a:fld>
            <a:endParaRPr lang="en-US"/>
          </a:p>
        </p:txBody>
      </p:sp>
    </p:spTree>
    <p:extLst>
      <p:ext uri="{BB962C8B-B14F-4D97-AF65-F5344CB8AC3E}">
        <p14:creationId xmlns:p14="http://schemas.microsoft.com/office/powerpoint/2010/main" val="3396537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05695-6859-7C42-8FDB-A46BC5B0AB75}" type="datetime1">
              <a:rPr lang="en-US" smtClean="0"/>
              <a:t>10/17/2016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5864B1-ED50-4F44-908F-E7FBEBF9E095}" type="slidenum">
              <a:rPr lang="en-US" smtClean="0"/>
              <a:t>‹#›</a:t>
            </a:fld>
            <a:endParaRPr lang="en-US"/>
          </a:p>
        </p:txBody>
      </p:sp>
    </p:spTree>
    <p:extLst>
      <p:ext uri="{BB962C8B-B14F-4D97-AF65-F5344CB8AC3E}">
        <p14:creationId xmlns:p14="http://schemas.microsoft.com/office/powerpoint/2010/main" val="191846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3CDC07-DE09-3647-9864-FA0AEFA67763}" type="datetime1">
              <a:rPr lang="en-US" smtClean="0"/>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864B1-ED50-4F44-908F-E7FBEBF9E095}" type="slidenum">
              <a:rPr lang="en-US" smtClean="0"/>
              <a:t>‹#›</a:t>
            </a:fld>
            <a:endParaRPr lang="en-US"/>
          </a:p>
        </p:txBody>
      </p:sp>
    </p:spTree>
    <p:extLst>
      <p:ext uri="{BB962C8B-B14F-4D97-AF65-F5344CB8AC3E}">
        <p14:creationId xmlns:p14="http://schemas.microsoft.com/office/powerpoint/2010/main" val="2291408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32E82F-39F1-1241-8673-130795B7991D}" type="datetime1">
              <a:rPr lang="en-US" smtClean="0"/>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864B1-ED50-4F44-908F-E7FBEBF9E095}" type="slidenum">
              <a:rPr lang="en-US" smtClean="0"/>
              <a:t>‹#›</a:t>
            </a:fld>
            <a:endParaRPr lang="en-US"/>
          </a:p>
        </p:txBody>
      </p:sp>
    </p:spTree>
    <p:extLst>
      <p:ext uri="{BB962C8B-B14F-4D97-AF65-F5344CB8AC3E}">
        <p14:creationId xmlns:p14="http://schemas.microsoft.com/office/powerpoint/2010/main" val="1317813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A8139A-FADB-4E40-AFA2-5AC75F13531C}" type="datetime1">
              <a:rPr lang="en-US" smtClean="0"/>
              <a:t>10/17/2016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5864B1-ED50-4F44-908F-E7FBEBF9E095}" type="slidenum">
              <a:rPr lang="en-US" smtClean="0"/>
              <a:t>‹#›</a:t>
            </a:fld>
            <a:endParaRPr lang="en-US"/>
          </a:p>
        </p:txBody>
      </p:sp>
    </p:spTree>
    <p:extLst>
      <p:ext uri="{BB962C8B-B14F-4D97-AF65-F5344CB8AC3E}">
        <p14:creationId xmlns:p14="http://schemas.microsoft.com/office/powerpoint/2010/main" val="1946611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09550"/>
            <a:ext cx="7772400" cy="1102519"/>
          </a:xfrm>
        </p:spPr>
        <p:txBody>
          <a:bodyPr>
            <a:normAutofit/>
          </a:bodyPr>
          <a:lstStyle/>
          <a:p>
            <a:r>
              <a:rPr lang="en-US" sz="5400" b="1" dirty="0">
                <a:solidFill>
                  <a:srgbClr val="000066"/>
                </a:solidFill>
              </a:rPr>
              <a:t>Delegated Persist Ordering</a:t>
            </a:r>
          </a:p>
        </p:txBody>
      </p:sp>
      <p:sp>
        <p:nvSpPr>
          <p:cNvPr id="9" name="Subtitle 8"/>
          <p:cNvSpPr>
            <a:spLocks noGrp="1"/>
          </p:cNvSpPr>
          <p:nvPr>
            <p:ph type="subTitle" idx="1"/>
          </p:nvPr>
        </p:nvSpPr>
        <p:spPr>
          <a:xfrm>
            <a:off x="712573" y="1200150"/>
            <a:ext cx="3700849" cy="3655912"/>
          </a:xfrm>
        </p:spPr>
        <p:txBody>
          <a:bodyPr>
            <a:normAutofit/>
          </a:bodyPr>
          <a:lstStyle/>
          <a:p>
            <a:pPr algn="l"/>
            <a:r>
              <a:rPr lang="en-US" sz="2800" b="1" dirty="0">
                <a:solidFill>
                  <a:srgbClr val="FF0000"/>
                </a:solidFill>
              </a:rPr>
              <a:t>Aasheesh Kolli</a:t>
            </a:r>
          </a:p>
          <a:p>
            <a:pPr algn="l"/>
            <a:r>
              <a:rPr lang="en-US" sz="2400" b="1" dirty="0">
                <a:solidFill>
                  <a:schemeClr val="tx1"/>
                </a:solidFill>
              </a:rPr>
              <a:t>Jeff Rosen</a:t>
            </a:r>
          </a:p>
          <a:p>
            <a:pPr algn="l"/>
            <a:r>
              <a:rPr lang="en-US" sz="2400" b="1" dirty="0">
                <a:solidFill>
                  <a:schemeClr val="tx1"/>
                </a:solidFill>
              </a:rPr>
              <a:t>Stephan </a:t>
            </a:r>
            <a:r>
              <a:rPr lang="en-US" sz="2400" b="1" dirty="0" err="1">
                <a:solidFill>
                  <a:schemeClr val="tx1"/>
                </a:solidFill>
              </a:rPr>
              <a:t>Diestelhorst</a:t>
            </a:r>
            <a:endParaRPr lang="en-US" sz="2400" b="1" dirty="0">
              <a:solidFill>
                <a:schemeClr val="tx1"/>
              </a:solidFill>
            </a:endParaRPr>
          </a:p>
          <a:p>
            <a:pPr algn="l"/>
            <a:r>
              <a:rPr lang="en-US" sz="2400" b="1" dirty="0">
                <a:solidFill>
                  <a:schemeClr val="tx1"/>
                </a:solidFill>
              </a:rPr>
              <a:t>Ali </a:t>
            </a:r>
            <a:r>
              <a:rPr lang="en-US" sz="2400" b="1" dirty="0" err="1">
                <a:solidFill>
                  <a:schemeClr val="tx1"/>
                </a:solidFill>
              </a:rPr>
              <a:t>Saidi</a:t>
            </a:r>
            <a:r>
              <a:rPr lang="en-US" sz="2400" b="1" dirty="0">
                <a:solidFill>
                  <a:schemeClr val="tx1"/>
                </a:solidFill>
              </a:rPr>
              <a:t> </a:t>
            </a:r>
          </a:p>
          <a:p>
            <a:pPr algn="l"/>
            <a:r>
              <a:rPr lang="en-US" sz="2400" b="1" dirty="0">
                <a:solidFill>
                  <a:schemeClr val="tx1"/>
                </a:solidFill>
              </a:rPr>
              <a:t>Steven Pelley</a:t>
            </a:r>
          </a:p>
          <a:p>
            <a:pPr algn="l"/>
            <a:r>
              <a:rPr lang="en-US" sz="2400" b="1" dirty="0" err="1">
                <a:solidFill>
                  <a:schemeClr val="tx1"/>
                </a:solidFill>
              </a:rPr>
              <a:t>Sihang</a:t>
            </a:r>
            <a:r>
              <a:rPr lang="en-US" sz="2400" b="1" dirty="0">
                <a:solidFill>
                  <a:schemeClr val="tx1"/>
                </a:solidFill>
              </a:rPr>
              <a:t> Liu</a:t>
            </a:r>
          </a:p>
          <a:p>
            <a:pPr algn="l"/>
            <a:r>
              <a:rPr lang="en-US" sz="2400" b="1" dirty="0">
                <a:solidFill>
                  <a:schemeClr val="tx1"/>
                </a:solidFill>
              </a:rPr>
              <a:t>Peter M. Chen</a:t>
            </a:r>
          </a:p>
          <a:p>
            <a:pPr algn="l"/>
            <a:r>
              <a:rPr lang="en-US" sz="2400" b="1" dirty="0">
                <a:solidFill>
                  <a:schemeClr val="tx1"/>
                </a:solidFill>
              </a:rPr>
              <a:t>Thomas F. </a:t>
            </a:r>
            <a:r>
              <a:rPr lang="en-US" sz="2400" b="1" dirty="0" err="1">
                <a:solidFill>
                  <a:schemeClr val="tx1"/>
                </a:solidFill>
              </a:rPr>
              <a:t>Wenisch</a:t>
            </a:r>
            <a:endParaRPr lang="en-US" sz="2400" b="1" dirty="0">
              <a:solidFill>
                <a:schemeClr val="tx1"/>
              </a:solidFill>
            </a:endParaRPr>
          </a:p>
        </p:txBody>
      </p:sp>
      <p:sp>
        <p:nvSpPr>
          <p:cNvPr id="3" name="TextBox 2"/>
          <p:cNvSpPr txBox="1"/>
          <p:nvPr/>
        </p:nvSpPr>
        <p:spPr>
          <a:xfrm>
            <a:off x="4846989" y="4095750"/>
            <a:ext cx="3137847" cy="523220"/>
          </a:xfrm>
          <a:prstGeom prst="rect">
            <a:avLst/>
          </a:prstGeom>
          <a:noFill/>
        </p:spPr>
        <p:txBody>
          <a:bodyPr wrap="none" rtlCol="0">
            <a:spAutoFit/>
          </a:bodyPr>
          <a:lstStyle/>
          <a:p>
            <a:r>
              <a:rPr lang="en-US" sz="2800" dirty="0">
                <a:solidFill>
                  <a:schemeClr val="tx1">
                    <a:lumMod val="65000"/>
                    <a:lumOff val="35000"/>
                  </a:schemeClr>
                </a:solidFill>
              </a:rPr>
              <a:t>MICRO 2016 - Taipei</a:t>
            </a:r>
          </a:p>
        </p:txBody>
      </p:sp>
      <p:pic>
        <p:nvPicPr>
          <p:cNvPr id="12" name="Picture 11"/>
          <p:cNvPicPr>
            <a:picLocks noChangeAspect="1"/>
          </p:cNvPicPr>
          <p:nvPr/>
        </p:nvPicPr>
        <p:blipFill>
          <a:blip r:embed="rId3"/>
          <a:stretch>
            <a:fillRect/>
          </a:stretch>
        </p:blipFill>
        <p:spPr>
          <a:xfrm>
            <a:off x="4604951" y="1733550"/>
            <a:ext cx="3621925" cy="457200"/>
          </a:xfrm>
          <a:prstGeom prst="rect">
            <a:avLst/>
          </a:prstGeom>
        </p:spPr>
      </p:pic>
      <p:pic>
        <p:nvPicPr>
          <p:cNvPr id="13" name="Picture 12"/>
          <p:cNvPicPr>
            <a:picLocks noChangeAspect="1"/>
          </p:cNvPicPr>
          <p:nvPr/>
        </p:nvPicPr>
        <p:blipFill>
          <a:blip r:embed="rId4"/>
          <a:stretch>
            <a:fillRect/>
          </a:stretch>
        </p:blipFill>
        <p:spPr>
          <a:xfrm>
            <a:off x="5597764" y="2495550"/>
            <a:ext cx="1636295" cy="457200"/>
          </a:xfrm>
          <a:prstGeom prst="rect">
            <a:avLst/>
          </a:prstGeom>
        </p:spPr>
      </p:pic>
      <p:pic>
        <p:nvPicPr>
          <p:cNvPr id="14" name="Picture 13"/>
          <p:cNvPicPr>
            <a:picLocks noChangeAspect="1"/>
          </p:cNvPicPr>
          <p:nvPr/>
        </p:nvPicPr>
        <p:blipFill>
          <a:blip r:embed="rId5"/>
          <a:stretch>
            <a:fillRect/>
          </a:stretch>
        </p:blipFill>
        <p:spPr>
          <a:xfrm>
            <a:off x="5466342" y="3257550"/>
            <a:ext cx="1899138" cy="457200"/>
          </a:xfrm>
          <a:prstGeom prst="rect">
            <a:avLst/>
          </a:prstGeom>
        </p:spPr>
      </p:pic>
    </p:spTree>
    <p:extLst>
      <p:ext uri="{BB962C8B-B14F-4D97-AF65-F5344CB8AC3E}">
        <p14:creationId xmlns:p14="http://schemas.microsoft.com/office/powerpoint/2010/main" val="3697518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000066"/>
                </a:solidFill>
              </a:rPr>
              <a:t>Epoch persistency</a:t>
            </a:r>
            <a:br>
              <a:rPr lang="en-US" b="1" dirty="0">
                <a:solidFill>
                  <a:srgbClr val="000066"/>
                </a:solidFill>
              </a:rPr>
            </a:br>
            <a:r>
              <a:rPr lang="en-US" sz="2000" dirty="0">
                <a:solidFill>
                  <a:srgbClr val="000066"/>
                </a:solidFill>
              </a:rPr>
              <a:t>[Condit ‘09, </a:t>
            </a:r>
            <a:r>
              <a:rPr lang="en-US" sz="2000" dirty="0" err="1">
                <a:solidFill>
                  <a:srgbClr val="000066"/>
                </a:solidFill>
              </a:rPr>
              <a:t>Pelley</a:t>
            </a:r>
            <a:r>
              <a:rPr lang="en-US" sz="2000" dirty="0">
                <a:solidFill>
                  <a:srgbClr val="000066"/>
                </a:solidFill>
              </a:rPr>
              <a:t> ‘14, Joshi ‘15]</a:t>
            </a:r>
          </a:p>
        </p:txBody>
      </p:sp>
      <p:sp>
        <p:nvSpPr>
          <p:cNvPr id="3" name="Content Placeholder 2"/>
          <p:cNvSpPr>
            <a:spLocks noGrp="1"/>
          </p:cNvSpPr>
          <p:nvPr>
            <p:ph idx="1"/>
          </p:nvPr>
        </p:nvSpPr>
        <p:spPr/>
        <p:txBody>
          <a:bodyPr/>
          <a:lstStyle/>
          <a:p>
            <a:r>
              <a:rPr lang="en-US" dirty="0"/>
              <a:t>FENCEs break </a:t>
            </a:r>
            <a:r>
              <a:rPr lang="en-US" b="1" dirty="0"/>
              <a:t>thread execution into epochs</a:t>
            </a:r>
          </a:p>
          <a:p>
            <a:r>
              <a:rPr lang="en-US" dirty="0"/>
              <a:t>Persists across epochs are ordered</a:t>
            </a:r>
          </a:p>
          <a:p>
            <a:pPr lvl="1"/>
            <a:r>
              <a:rPr lang="en-US" dirty="0"/>
              <a:t>No ordering within epoch</a:t>
            </a:r>
          </a:p>
          <a:p>
            <a:pPr marL="0" indent="0">
              <a:buNone/>
            </a:pPr>
            <a:endParaRPr lang="en-US" dirty="0"/>
          </a:p>
          <a:p>
            <a:endParaRPr lang="en-US" dirty="0"/>
          </a:p>
        </p:txBody>
      </p:sp>
      <p:sp>
        <p:nvSpPr>
          <p:cNvPr id="4" name="Slide Number Placeholder 3"/>
          <p:cNvSpPr>
            <a:spLocks noGrp="1"/>
          </p:cNvSpPr>
          <p:nvPr>
            <p:ph type="sldNum" sz="quarter" idx="12"/>
          </p:nvPr>
        </p:nvSpPr>
        <p:spPr>
          <a:xfrm>
            <a:off x="6553200" y="4736306"/>
            <a:ext cx="2133600" cy="273844"/>
          </a:xfrm>
        </p:spPr>
        <p:txBody>
          <a:bodyPr/>
          <a:lstStyle/>
          <a:p>
            <a:fld id="{5B5864B1-ED50-4F44-908F-E7FBEBF9E095}" type="slidenum">
              <a:rPr lang="en-US" smtClean="0"/>
              <a:t>10</a:t>
            </a:fld>
            <a:endParaRPr lang="en-US" dirty="0"/>
          </a:p>
        </p:txBody>
      </p:sp>
      <p:grpSp>
        <p:nvGrpSpPr>
          <p:cNvPr id="5" name="Group 4"/>
          <p:cNvGrpSpPr/>
          <p:nvPr/>
        </p:nvGrpSpPr>
        <p:grpSpPr>
          <a:xfrm>
            <a:off x="1666231" y="3203652"/>
            <a:ext cx="1981200" cy="795753"/>
            <a:chOff x="304800" y="1737835"/>
            <a:chExt cx="2590800" cy="1165211"/>
          </a:xfrm>
        </p:grpSpPr>
        <p:sp>
          <p:nvSpPr>
            <p:cNvPr id="7" name="Rounded Rectangle 6"/>
            <p:cNvSpPr/>
            <p:nvPr/>
          </p:nvSpPr>
          <p:spPr>
            <a:xfrm>
              <a:off x="304800" y="1816756"/>
              <a:ext cx="2590800" cy="381000"/>
            </a:xfrm>
            <a:prstGeom prst="roundRect">
              <a:avLst/>
            </a:prstGeom>
            <a:solidFill>
              <a:schemeClr val="accent3">
                <a:lumMod val="60000"/>
                <a:lumOff val="40000"/>
              </a:schemeClr>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304800" y="2486227"/>
              <a:ext cx="2590800" cy="381000"/>
            </a:xfrm>
            <a:prstGeom prst="roundRect">
              <a:avLst/>
            </a:prstGeom>
            <a:solidFill>
              <a:schemeClr val="accent2">
                <a:lumMod val="40000"/>
                <a:lumOff val="60000"/>
              </a:schemeClr>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13338" y="1737835"/>
              <a:ext cx="2444235" cy="495740"/>
            </a:xfrm>
            <a:prstGeom prst="rect">
              <a:avLst/>
            </a:prstGeom>
            <a:noFill/>
          </p:spPr>
          <p:txBody>
            <a:bodyPr wrap="none" rtlCol="0">
              <a:spAutoFit/>
            </a:bodyPr>
            <a:lstStyle/>
            <a:p>
              <a:pPr algn="ctr"/>
              <a:r>
                <a:rPr lang="en-US" sz="1600" dirty="0" err="1"/>
                <a:t>prepareUndoLog</a:t>
              </a:r>
              <a:r>
                <a:rPr lang="en-US" sz="1600" dirty="0"/>
                <a:t> (P)</a:t>
              </a:r>
            </a:p>
          </p:txBody>
        </p:sp>
        <p:sp>
          <p:nvSpPr>
            <p:cNvPr id="14" name="TextBox 13"/>
            <p:cNvSpPr txBox="1"/>
            <p:nvPr/>
          </p:nvSpPr>
          <p:spPr>
            <a:xfrm>
              <a:off x="598514" y="2407306"/>
              <a:ext cx="2003372" cy="495740"/>
            </a:xfrm>
            <a:prstGeom prst="rect">
              <a:avLst/>
            </a:prstGeom>
            <a:noFill/>
          </p:spPr>
          <p:txBody>
            <a:bodyPr wrap="none" rtlCol="0">
              <a:spAutoFit/>
            </a:bodyPr>
            <a:lstStyle/>
            <a:p>
              <a:pPr algn="ctr"/>
              <a:r>
                <a:rPr lang="en-US" sz="1600" dirty="0" err="1"/>
                <a:t>mutateData</a:t>
              </a:r>
              <a:r>
                <a:rPr lang="en-US" sz="1600" dirty="0"/>
                <a:t> (M)</a:t>
              </a:r>
            </a:p>
          </p:txBody>
        </p:sp>
      </p:grpSp>
      <p:sp>
        <p:nvSpPr>
          <p:cNvPr id="20" name="TextBox 19"/>
          <p:cNvSpPr txBox="1"/>
          <p:nvPr/>
        </p:nvSpPr>
        <p:spPr>
          <a:xfrm>
            <a:off x="655447" y="3356678"/>
            <a:ext cx="992579" cy="461665"/>
          </a:xfrm>
          <a:prstGeom prst="rect">
            <a:avLst/>
          </a:prstGeom>
          <a:noFill/>
        </p:spPr>
        <p:txBody>
          <a:bodyPr wrap="none" rtlCol="0">
            <a:spAutoFit/>
          </a:bodyPr>
          <a:lstStyle/>
          <a:p>
            <a:r>
              <a:rPr lang="en-US" sz="2400" b="1" dirty="0">
                <a:solidFill>
                  <a:srgbClr val="FF0000"/>
                </a:solidFill>
              </a:rPr>
              <a:t>FENCE</a:t>
            </a:r>
          </a:p>
        </p:txBody>
      </p:sp>
      <p:cxnSp>
        <p:nvCxnSpPr>
          <p:cNvPr id="35" name="Straight Connector 34"/>
          <p:cNvCxnSpPr/>
          <p:nvPr/>
        </p:nvCxnSpPr>
        <p:spPr>
          <a:xfrm>
            <a:off x="1666231" y="3617858"/>
            <a:ext cx="1981200" cy="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5434951" y="2584831"/>
            <a:ext cx="825867" cy="461665"/>
          </a:xfrm>
          <a:prstGeom prst="rect">
            <a:avLst/>
          </a:prstGeom>
          <a:noFill/>
        </p:spPr>
        <p:txBody>
          <a:bodyPr wrap="none" rtlCol="0">
            <a:spAutoFit/>
          </a:bodyPr>
          <a:lstStyle/>
          <a:p>
            <a:r>
              <a:rPr lang="en-US" sz="2400" b="1" u="sng" dirty="0"/>
              <a:t>PMO</a:t>
            </a:r>
          </a:p>
        </p:txBody>
      </p:sp>
      <p:sp>
        <p:nvSpPr>
          <p:cNvPr id="39" name="Rectangle 38"/>
          <p:cNvSpPr/>
          <p:nvPr/>
        </p:nvSpPr>
        <p:spPr>
          <a:xfrm>
            <a:off x="4656452" y="3197254"/>
            <a:ext cx="513428" cy="189570"/>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P</a:t>
            </a:r>
            <a:r>
              <a:rPr lang="en-US" sz="1200" baseline="-25000" dirty="0">
                <a:solidFill>
                  <a:schemeClr val="tx1"/>
                </a:solidFill>
              </a:rPr>
              <a:t>1</a:t>
            </a:r>
            <a:endParaRPr lang="en-US" sz="1200" dirty="0">
              <a:solidFill>
                <a:schemeClr val="tx1"/>
              </a:solidFill>
            </a:endParaRPr>
          </a:p>
        </p:txBody>
      </p:sp>
      <p:sp>
        <p:nvSpPr>
          <p:cNvPr id="40" name="TextBox 39"/>
          <p:cNvSpPr txBox="1"/>
          <p:nvPr/>
        </p:nvSpPr>
        <p:spPr>
          <a:xfrm>
            <a:off x="5963572" y="3017492"/>
            <a:ext cx="344039" cy="369332"/>
          </a:xfrm>
          <a:prstGeom prst="rect">
            <a:avLst/>
          </a:prstGeom>
          <a:noFill/>
        </p:spPr>
        <p:txBody>
          <a:bodyPr wrap="none" rtlCol="0">
            <a:spAutoFit/>
          </a:bodyPr>
          <a:lstStyle/>
          <a:p>
            <a:r>
              <a:rPr lang="is-IS" dirty="0"/>
              <a:t>…</a:t>
            </a:r>
            <a:endParaRPr lang="en-US" dirty="0"/>
          </a:p>
        </p:txBody>
      </p:sp>
      <p:sp>
        <p:nvSpPr>
          <p:cNvPr id="41" name="TextBox 40"/>
          <p:cNvSpPr txBox="1"/>
          <p:nvPr/>
        </p:nvSpPr>
        <p:spPr>
          <a:xfrm>
            <a:off x="5961820" y="3714750"/>
            <a:ext cx="344039" cy="369332"/>
          </a:xfrm>
          <a:prstGeom prst="rect">
            <a:avLst/>
          </a:prstGeom>
          <a:noFill/>
        </p:spPr>
        <p:txBody>
          <a:bodyPr wrap="none" rtlCol="0">
            <a:spAutoFit/>
          </a:bodyPr>
          <a:lstStyle/>
          <a:p>
            <a:r>
              <a:rPr lang="is-IS" dirty="0"/>
              <a:t>…</a:t>
            </a:r>
            <a:endParaRPr lang="en-US" dirty="0"/>
          </a:p>
        </p:txBody>
      </p:sp>
      <p:sp>
        <p:nvSpPr>
          <p:cNvPr id="42" name="Rectangle 41"/>
          <p:cNvSpPr/>
          <p:nvPr/>
        </p:nvSpPr>
        <p:spPr>
          <a:xfrm>
            <a:off x="5353972" y="3197254"/>
            <a:ext cx="513428" cy="189570"/>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P</a:t>
            </a:r>
            <a:r>
              <a:rPr lang="en-US" sz="1100" baseline="-25000" dirty="0">
                <a:solidFill>
                  <a:schemeClr val="tx1"/>
                </a:solidFill>
              </a:rPr>
              <a:t>2</a:t>
            </a:r>
            <a:endParaRPr lang="en-US" sz="1100" dirty="0">
              <a:solidFill>
                <a:schemeClr val="tx1"/>
              </a:solidFill>
            </a:endParaRPr>
          </a:p>
        </p:txBody>
      </p:sp>
      <p:sp>
        <p:nvSpPr>
          <p:cNvPr id="43" name="Rectangle 42"/>
          <p:cNvSpPr/>
          <p:nvPr/>
        </p:nvSpPr>
        <p:spPr>
          <a:xfrm>
            <a:off x="6420772" y="3197254"/>
            <a:ext cx="513428" cy="189570"/>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err="1">
                <a:solidFill>
                  <a:schemeClr val="tx1"/>
                </a:solidFill>
              </a:rPr>
              <a:t>P</a:t>
            </a:r>
            <a:r>
              <a:rPr lang="en-US" sz="1100" baseline="-25000" dirty="0" err="1">
                <a:solidFill>
                  <a:schemeClr val="tx1"/>
                </a:solidFill>
              </a:rPr>
              <a:t>n</a:t>
            </a:r>
            <a:endParaRPr lang="en-US" sz="1100" dirty="0">
              <a:solidFill>
                <a:schemeClr val="tx1"/>
              </a:solidFill>
            </a:endParaRPr>
          </a:p>
        </p:txBody>
      </p:sp>
      <p:sp>
        <p:nvSpPr>
          <p:cNvPr id="44" name="Rectangle 43"/>
          <p:cNvSpPr/>
          <p:nvPr/>
        </p:nvSpPr>
        <p:spPr>
          <a:xfrm>
            <a:off x="4659519" y="3911084"/>
            <a:ext cx="513428" cy="189570"/>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M</a:t>
            </a:r>
            <a:r>
              <a:rPr lang="en-US" sz="1100" baseline="-25000" dirty="0">
                <a:solidFill>
                  <a:schemeClr val="tx1"/>
                </a:solidFill>
              </a:rPr>
              <a:t>1</a:t>
            </a:r>
            <a:endParaRPr lang="en-US" sz="1100" dirty="0">
              <a:solidFill>
                <a:schemeClr val="tx1"/>
              </a:solidFill>
            </a:endParaRPr>
          </a:p>
        </p:txBody>
      </p:sp>
      <p:sp>
        <p:nvSpPr>
          <p:cNvPr id="45" name="Rectangle 44"/>
          <p:cNvSpPr/>
          <p:nvPr/>
        </p:nvSpPr>
        <p:spPr>
          <a:xfrm>
            <a:off x="5353972" y="3916777"/>
            <a:ext cx="513428" cy="189570"/>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M</a:t>
            </a:r>
            <a:r>
              <a:rPr lang="en-US" sz="1100" baseline="-25000" dirty="0">
                <a:solidFill>
                  <a:schemeClr val="tx1"/>
                </a:solidFill>
              </a:rPr>
              <a:t>2</a:t>
            </a:r>
            <a:endParaRPr lang="en-US" sz="1100" dirty="0">
              <a:solidFill>
                <a:schemeClr val="tx1"/>
              </a:solidFill>
            </a:endParaRPr>
          </a:p>
        </p:txBody>
      </p:sp>
      <p:sp>
        <p:nvSpPr>
          <p:cNvPr id="46" name="Rectangle 45"/>
          <p:cNvSpPr/>
          <p:nvPr/>
        </p:nvSpPr>
        <p:spPr>
          <a:xfrm>
            <a:off x="6420772" y="3909860"/>
            <a:ext cx="513428" cy="189570"/>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solidFill>
                  <a:schemeClr val="tx1"/>
                </a:solidFill>
              </a:rPr>
              <a:t>M</a:t>
            </a:r>
            <a:r>
              <a:rPr lang="en-US" sz="1200" baseline="-25000" dirty="0" err="1">
                <a:solidFill>
                  <a:schemeClr val="tx1"/>
                </a:solidFill>
              </a:rPr>
              <a:t>n</a:t>
            </a:r>
            <a:endParaRPr lang="en-US" sz="1200" dirty="0">
              <a:solidFill>
                <a:schemeClr val="tx1"/>
              </a:solidFill>
            </a:endParaRPr>
          </a:p>
        </p:txBody>
      </p:sp>
      <p:sp>
        <p:nvSpPr>
          <p:cNvPr id="65" name="Right Arrow 64"/>
          <p:cNvSpPr/>
          <p:nvPr/>
        </p:nvSpPr>
        <p:spPr>
          <a:xfrm>
            <a:off x="3810000" y="3486150"/>
            <a:ext cx="609600" cy="358698"/>
          </a:xfrm>
          <a:prstGeom prst="righ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4572000" y="3085912"/>
            <a:ext cx="2438400" cy="400238"/>
          </a:xfrm>
          <a:prstGeom prst="rect">
            <a:avLst/>
          </a:prstGeom>
          <a:noFill/>
          <a:ln w="19050" cmpd="sng">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4572000" y="3787666"/>
            <a:ext cx="2438400" cy="400238"/>
          </a:xfrm>
          <a:prstGeom prst="rect">
            <a:avLst/>
          </a:prstGeom>
          <a:noFill/>
          <a:ln w="19050" cmpd="sng">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7010400" y="3056776"/>
            <a:ext cx="946931" cy="369332"/>
          </a:xfrm>
          <a:prstGeom prst="rect">
            <a:avLst/>
          </a:prstGeom>
          <a:noFill/>
        </p:spPr>
        <p:txBody>
          <a:bodyPr wrap="none" rtlCol="0">
            <a:spAutoFit/>
          </a:bodyPr>
          <a:lstStyle/>
          <a:p>
            <a:r>
              <a:rPr lang="en-US" dirty="0"/>
              <a:t>Epoch-1</a:t>
            </a:r>
          </a:p>
        </p:txBody>
      </p:sp>
      <p:sp>
        <p:nvSpPr>
          <p:cNvPr id="70" name="TextBox 69"/>
          <p:cNvSpPr txBox="1"/>
          <p:nvPr/>
        </p:nvSpPr>
        <p:spPr>
          <a:xfrm>
            <a:off x="7010400" y="3769681"/>
            <a:ext cx="946931" cy="369332"/>
          </a:xfrm>
          <a:prstGeom prst="rect">
            <a:avLst/>
          </a:prstGeom>
          <a:noFill/>
        </p:spPr>
        <p:txBody>
          <a:bodyPr wrap="none" rtlCol="0">
            <a:spAutoFit/>
          </a:bodyPr>
          <a:lstStyle/>
          <a:p>
            <a:r>
              <a:rPr lang="en-US" dirty="0"/>
              <a:t>Epoch-2</a:t>
            </a:r>
          </a:p>
        </p:txBody>
      </p:sp>
      <p:cxnSp>
        <p:nvCxnSpPr>
          <p:cNvPr id="73" name="Straight Arrow Connector 72"/>
          <p:cNvCxnSpPr>
            <a:stCxn id="66" idx="2"/>
            <a:endCxn id="67" idx="0"/>
          </p:cNvCxnSpPr>
          <p:nvPr/>
        </p:nvCxnSpPr>
        <p:spPr>
          <a:xfrm>
            <a:off x="5791200" y="3486150"/>
            <a:ext cx="0" cy="301516"/>
          </a:xfrm>
          <a:prstGeom prst="straightConnector1">
            <a:avLst/>
          </a:prstGeom>
          <a:ln w="19050" cmpd="sng">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pic>
        <p:nvPicPr>
          <p:cNvPr id="51" name="Picture 50"/>
          <p:cNvPicPr>
            <a:picLocks noChangeAspect="1"/>
          </p:cNvPicPr>
          <p:nvPr/>
        </p:nvPicPr>
        <p:blipFill>
          <a:blip r:embed="rId3"/>
          <a:stretch>
            <a:fillRect/>
          </a:stretch>
        </p:blipFill>
        <p:spPr>
          <a:xfrm>
            <a:off x="0" y="20145"/>
            <a:ext cx="2171019" cy="412750"/>
          </a:xfrm>
          <a:prstGeom prst="rect">
            <a:avLst/>
          </a:prstGeom>
        </p:spPr>
      </p:pic>
      <p:sp>
        <p:nvSpPr>
          <p:cNvPr id="16" name="TextBox 15"/>
          <p:cNvSpPr txBox="1"/>
          <p:nvPr/>
        </p:nvSpPr>
        <p:spPr>
          <a:xfrm>
            <a:off x="304800" y="4333013"/>
            <a:ext cx="6279348" cy="584775"/>
          </a:xfrm>
          <a:prstGeom prst="rect">
            <a:avLst/>
          </a:prstGeom>
          <a:noFill/>
        </p:spPr>
        <p:txBody>
          <a:bodyPr wrap="none" rtlCol="0">
            <a:spAutoFit/>
          </a:bodyPr>
          <a:lstStyle/>
          <a:p>
            <a:r>
              <a:rPr lang="en-US" sz="3200" b="1" dirty="0"/>
              <a:t>However, many ways to skin a cat </a:t>
            </a:r>
            <a:r>
              <a:rPr lang="is-IS" sz="3200" b="1" dirty="0"/>
              <a:t>…</a:t>
            </a:r>
            <a:endParaRPr lang="en-US" sz="3200" b="1" dirty="0"/>
          </a:p>
        </p:txBody>
      </p:sp>
      <p:pic>
        <p:nvPicPr>
          <p:cNvPr id="6" name="Picture 5"/>
          <p:cNvPicPr>
            <a:picLocks noChangeAspect="1"/>
          </p:cNvPicPr>
          <p:nvPr/>
        </p:nvPicPr>
        <p:blipFill>
          <a:blip r:embed="rId4"/>
          <a:stretch>
            <a:fillRect/>
          </a:stretch>
        </p:blipFill>
        <p:spPr>
          <a:xfrm>
            <a:off x="5981084" y="1761937"/>
            <a:ext cx="2647950" cy="2647950"/>
          </a:xfrm>
          <a:prstGeom prst="rect">
            <a:avLst/>
          </a:prstGeom>
        </p:spPr>
      </p:pic>
    </p:spTree>
    <p:extLst>
      <p:ext uri="{BB962C8B-B14F-4D97-AF65-F5344CB8AC3E}">
        <p14:creationId xmlns:p14="http://schemas.microsoft.com/office/powerpoint/2010/main" val="19573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66"/>
                </a:solidFill>
              </a:rPr>
              <a:t>Synchronous Ordering (SO)</a:t>
            </a:r>
          </a:p>
        </p:txBody>
      </p:sp>
      <p:sp>
        <p:nvSpPr>
          <p:cNvPr id="3" name="Content Placeholder 2"/>
          <p:cNvSpPr>
            <a:spLocks noGrp="1"/>
          </p:cNvSpPr>
          <p:nvPr>
            <p:ph idx="1"/>
          </p:nvPr>
        </p:nvSpPr>
        <p:spPr>
          <a:xfrm>
            <a:off x="457200" y="1276350"/>
            <a:ext cx="6096000" cy="3394472"/>
          </a:xfrm>
        </p:spPr>
        <p:txBody>
          <a:bodyPr>
            <a:normAutofit/>
          </a:bodyPr>
          <a:lstStyle/>
          <a:p>
            <a:r>
              <a:rPr lang="en-US" dirty="0"/>
              <a:t>Based on x86 ISA changes for PM</a:t>
            </a:r>
          </a:p>
          <a:p>
            <a:r>
              <a:rPr lang="en-US" dirty="0"/>
              <a:t>CLWB &lt;</a:t>
            </a:r>
            <a:r>
              <a:rPr lang="en-US" dirty="0" err="1"/>
              <a:t>Addr</a:t>
            </a:r>
            <a:r>
              <a:rPr lang="en-US" dirty="0"/>
              <a:t>&gt;</a:t>
            </a:r>
          </a:p>
          <a:p>
            <a:pPr lvl="1"/>
            <a:r>
              <a:rPr lang="en-US" b="1" dirty="0"/>
              <a:t>Writes back cache block </a:t>
            </a:r>
            <a:r>
              <a:rPr lang="en-US" dirty="0"/>
              <a:t>to </a:t>
            </a:r>
            <a:br>
              <a:rPr lang="en-US" dirty="0"/>
            </a:br>
            <a:r>
              <a:rPr lang="en-US" dirty="0"/>
              <a:t>Memory Controller (MC)</a:t>
            </a:r>
          </a:p>
          <a:p>
            <a:r>
              <a:rPr lang="en-US" dirty="0"/>
              <a:t>PCOMMIT</a:t>
            </a:r>
          </a:p>
          <a:p>
            <a:pPr lvl="1"/>
            <a:r>
              <a:rPr lang="en-US" dirty="0"/>
              <a:t>Persists </a:t>
            </a:r>
            <a:r>
              <a:rPr lang="en-US" b="1" dirty="0"/>
              <a:t>all accepted </a:t>
            </a:r>
            <a:r>
              <a:rPr lang="en-US" dirty="0"/>
              <a:t>stores at MC</a:t>
            </a:r>
          </a:p>
        </p:txBody>
      </p:sp>
      <p:sp>
        <p:nvSpPr>
          <p:cNvPr id="4" name="Slide Number Placeholder 3"/>
          <p:cNvSpPr>
            <a:spLocks noGrp="1"/>
          </p:cNvSpPr>
          <p:nvPr>
            <p:ph type="sldNum" sz="quarter" idx="12"/>
          </p:nvPr>
        </p:nvSpPr>
        <p:spPr/>
        <p:txBody>
          <a:bodyPr/>
          <a:lstStyle/>
          <a:p>
            <a:fld id="{5B5864B1-ED50-4F44-908F-E7FBEBF9E095}" type="slidenum">
              <a:rPr lang="en-US" smtClean="0"/>
              <a:t>11</a:t>
            </a:fld>
            <a:endParaRPr lang="en-US"/>
          </a:p>
        </p:txBody>
      </p:sp>
      <p:sp>
        <p:nvSpPr>
          <p:cNvPr id="6" name="Rounded Rectangle 5"/>
          <p:cNvSpPr/>
          <p:nvPr/>
        </p:nvSpPr>
        <p:spPr>
          <a:xfrm>
            <a:off x="6770729" y="1428750"/>
            <a:ext cx="1085850" cy="60960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Cores</a:t>
            </a:r>
          </a:p>
        </p:txBody>
      </p:sp>
      <p:sp>
        <p:nvSpPr>
          <p:cNvPr id="10" name="Rectangle 9"/>
          <p:cNvSpPr/>
          <p:nvPr/>
        </p:nvSpPr>
        <p:spPr>
          <a:xfrm>
            <a:off x="6723103" y="2265292"/>
            <a:ext cx="1209675" cy="458857"/>
          </a:xfrm>
          <a:prstGeom prst="rect">
            <a:avLst/>
          </a:prstGeom>
          <a:noFill/>
          <a:ln w="19050" cmpd="sng">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Caches</a:t>
            </a:r>
          </a:p>
        </p:txBody>
      </p:sp>
      <p:pic>
        <p:nvPicPr>
          <p:cNvPr id="14" name="Picture 13"/>
          <p:cNvPicPr>
            <a:picLocks noChangeAspect="1"/>
          </p:cNvPicPr>
          <p:nvPr/>
        </p:nvPicPr>
        <p:blipFill>
          <a:blip r:embed="rId3"/>
          <a:stretch>
            <a:fillRect/>
          </a:stretch>
        </p:blipFill>
        <p:spPr>
          <a:xfrm>
            <a:off x="6705600" y="4043363"/>
            <a:ext cx="1179040" cy="381000"/>
          </a:xfrm>
          <a:prstGeom prst="rect">
            <a:avLst/>
          </a:prstGeom>
        </p:spPr>
      </p:pic>
      <p:sp>
        <p:nvSpPr>
          <p:cNvPr id="24" name="Rectangle 23"/>
          <p:cNvSpPr/>
          <p:nvPr/>
        </p:nvSpPr>
        <p:spPr>
          <a:xfrm>
            <a:off x="7170779" y="3087523"/>
            <a:ext cx="247650" cy="24622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7170779" y="3333750"/>
            <a:ext cx="247650" cy="24622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70779" y="3579977"/>
            <a:ext cx="247650" cy="24622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7449553" y="3214993"/>
            <a:ext cx="1067307" cy="369332"/>
          </a:xfrm>
          <a:prstGeom prst="rect">
            <a:avLst/>
          </a:prstGeom>
          <a:noFill/>
        </p:spPr>
        <p:txBody>
          <a:bodyPr wrap="none" rtlCol="0">
            <a:spAutoFit/>
          </a:bodyPr>
          <a:lstStyle/>
          <a:p>
            <a:r>
              <a:rPr lang="en-US" dirty="0" err="1"/>
              <a:t>Mem</a:t>
            </a:r>
            <a:r>
              <a:rPr lang="en-US" dirty="0"/>
              <a:t> Ctrl</a:t>
            </a:r>
          </a:p>
        </p:txBody>
      </p:sp>
      <p:sp>
        <p:nvSpPr>
          <p:cNvPr id="28" name="TextBox 27"/>
          <p:cNvSpPr txBox="1"/>
          <p:nvPr/>
        </p:nvSpPr>
        <p:spPr>
          <a:xfrm>
            <a:off x="7940091" y="4029214"/>
            <a:ext cx="501272" cy="369332"/>
          </a:xfrm>
          <a:prstGeom prst="rect">
            <a:avLst/>
          </a:prstGeom>
          <a:noFill/>
        </p:spPr>
        <p:txBody>
          <a:bodyPr wrap="none" rtlCol="0">
            <a:spAutoFit/>
          </a:bodyPr>
          <a:lstStyle/>
          <a:p>
            <a:r>
              <a:rPr lang="en-US" dirty="0"/>
              <a:t>PM</a:t>
            </a:r>
          </a:p>
        </p:txBody>
      </p:sp>
      <p:sp>
        <p:nvSpPr>
          <p:cNvPr id="30" name="Rectangle 29"/>
          <p:cNvSpPr/>
          <p:nvPr/>
        </p:nvSpPr>
        <p:spPr>
          <a:xfrm>
            <a:off x="6723103" y="2477922"/>
            <a:ext cx="247650" cy="246227"/>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723103" y="2470254"/>
            <a:ext cx="247650" cy="246227"/>
          </a:xfrm>
          <a:prstGeom prst="rect">
            <a:avLst/>
          </a:prstGeom>
          <a:solidFill>
            <a:schemeClr val="accent3">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7883352" y="1352990"/>
            <a:ext cx="876662" cy="338554"/>
          </a:xfrm>
          <a:prstGeom prst="rect">
            <a:avLst/>
          </a:prstGeom>
          <a:noFill/>
        </p:spPr>
        <p:txBody>
          <a:bodyPr wrap="none" rtlCol="0">
            <a:spAutoFit/>
          </a:bodyPr>
          <a:lstStyle/>
          <a:p>
            <a:r>
              <a:rPr lang="en-US" sz="1600" dirty="0"/>
              <a:t>1. CLWB</a:t>
            </a:r>
          </a:p>
        </p:txBody>
      </p:sp>
      <p:sp>
        <p:nvSpPr>
          <p:cNvPr id="33" name="TextBox 32"/>
          <p:cNvSpPr txBox="1"/>
          <p:nvPr/>
        </p:nvSpPr>
        <p:spPr>
          <a:xfrm>
            <a:off x="7884640" y="1674314"/>
            <a:ext cx="1240644" cy="338554"/>
          </a:xfrm>
          <a:prstGeom prst="rect">
            <a:avLst/>
          </a:prstGeom>
          <a:noFill/>
        </p:spPr>
        <p:txBody>
          <a:bodyPr wrap="none" rtlCol="0">
            <a:spAutoFit/>
          </a:bodyPr>
          <a:lstStyle/>
          <a:p>
            <a:r>
              <a:rPr lang="en-US" sz="1600" dirty="0"/>
              <a:t>2. PCOMMIT</a:t>
            </a:r>
          </a:p>
        </p:txBody>
      </p:sp>
      <p:sp>
        <p:nvSpPr>
          <p:cNvPr id="34" name="Rectangle 33"/>
          <p:cNvSpPr/>
          <p:nvPr/>
        </p:nvSpPr>
        <p:spPr>
          <a:xfrm>
            <a:off x="7170779" y="3562350"/>
            <a:ext cx="247650" cy="246227"/>
          </a:xfrm>
          <a:prstGeom prst="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4"/>
          <a:stretch>
            <a:fillRect/>
          </a:stretch>
        </p:blipFill>
        <p:spPr>
          <a:xfrm>
            <a:off x="0" y="20145"/>
            <a:ext cx="2171019" cy="412750"/>
          </a:xfrm>
          <a:prstGeom prst="rect">
            <a:avLst/>
          </a:prstGeom>
        </p:spPr>
      </p:pic>
    </p:spTree>
    <p:extLst>
      <p:ext uri="{BB962C8B-B14F-4D97-AF65-F5344CB8AC3E}">
        <p14:creationId xmlns:p14="http://schemas.microsoft.com/office/powerpoint/2010/main" val="96566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1" nodeType="clickEffect">
                                  <p:stCondLst>
                                    <p:cond delay="0"/>
                                  </p:stCondLst>
                                  <p:childTnLst>
                                    <p:animMotion origin="layout" path="M -4.81777E-6 4.44444E-6 L 0.04287 0.18703 " pathEditMode="relative" rAng="0" ptsTypes="AA">
                                      <p:cBhvr>
                                        <p:cTn id="14" dur="2000" fill="hold"/>
                                        <p:tgtEl>
                                          <p:spTgt spid="30"/>
                                        </p:tgtEl>
                                        <p:attrNameLst>
                                          <p:attrName>ppt_x</p:attrName>
                                          <p:attrName>ppt_y</p:attrName>
                                        </p:attrNameLst>
                                      </p:cBhvr>
                                      <p:rCtr x="2135" y="9352"/>
                                    </p:animMotion>
                                  </p:childTnLst>
                                  <p:subTnLst>
                                    <p:set>
                                      <p:cBhvr override="childStyle">
                                        <p:cTn dur="1" fill="hold" display="0" masterRel="sameClick" afterEffect="1">
                                          <p:stCondLst>
                                            <p:cond evt="end" delay="0">
                                              <p:tn val="13"/>
                                            </p:cond>
                                          </p:stCondLst>
                                        </p:cTn>
                                        <p:tgtEl>
                                          <p:spTgt spid="30"/>
                                        </p:tgtEl>
                                        <p:attrNameLst>
                                          <p:attrName>style.visibility</p:attrName>
                                        </p:attrNameLst>
                                      </p:cBhvr>
                                      <p:to>
                                        <p:strVal val="hidden"/>
                                      </p:to>
                                    </p:set>
                                  </p:subTnLst>
                                </p:cTn>
                              </p:par>
                              <p:par>
                                <p:cTn id="15" presetID="1" presetClass="entr" presetSubtype="0" fill="hold" grpId="0" nodeType="withEffect">
                                  <p:stCondLst>
                                    <p:cond delay="50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200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1" nodeType="clickEffect">
                                  <p:stCondLst>
                                    <p:cond delay="0"/>
                                  </p:stCondLst>
                                  <p:childTnLst>
                                    <p:animMotion origin="layout" path="M 0 0 L 0 0.14784 " pathEditMode="relative" ptsTypes="AA">
                                      <p:cBhvr>
                                        <p:cTn id="26" dur="2000" fill="hold"/>
                                        <p:tgtEl>
                                          <p:spTgt spid="34"/>
                                        </p:tgtEl>
                                        <p:attrNameLst>
                                          <p:attrName>ppt_x</p:attrName>
                                          <p:attrName>ppt_y</p:attrName>
                                        </p:attrNameLst>
                                      </p:cBhvr>
                                    </p:animMotion>
                                  </p:childTnLst>
                                  <p:subTnLst>
                                    <p:set>
                                      <p:cBhvr override="childStyle">
                                        <p:cTn dur="1" fill="hold" display="0" masterRel="sameClick" afterEffect="1">
                                          <p:stCondLst>
                                            <p:cond evt="end" delay="0">
                                              <p:tn val="25"/>
                                            </p:cond>
                                          </p:stCondLst>
                                        </p:cTn>
                                        <p:tgtEl>
                                          <p:spTgt spid="3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2" grpId="0"/>
      <p:bldP spid="33" grpId="0"/>
      <p:bldP spid="34" grpId="0" animBg="1"/>
      <p:bldP spid="3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66"/>
                </a:solidFill>
              </a:rPr>
              <a:t>Ordering via stalling</a:t>
            </a:r>
          </a:p>
        </p:txBody>
      </p:sp>
      <p:sp>
        <p:nvSpPr>
          <p:cNvPr id="3" name="Content Placeholder 2"/>
          <p:cNvSpPr>
            <a:spLocks noGrp="1"/>
          </p:cNvSpPr>
          <p:nvPr>
            <p:ph idx="1"/>
          </p:nvPr>
        </p:nvSpPr>
        <p:spPr>
          <a:xfrm>
            <a:off x="611659" y="1031694"/>
            <a:ext cx="8229600" cy="609599"/>
          </a:xfrm>
        </p:spPr>
        <p:txBody>
          <a:bodyPr/>
          <a:lstStyle/>
          <a:p>
            <a:pPr marL="0" indent="0" algn="ctr">
              <a:buNone/>
            </a:pPr>
            <a:r>
              <a:rPr lang="en-US" dirty="0"/>
              <a:t>Objective: </a:t>
            </a:r>
            <a:r>
              <a:rPr lang="en-US" b="1" dirty="0"/>
              <a:t>persist</a:t>
            </a:r>
            <a:r>
              <a:rPr lang="en-US" dirty="0"/>
              <a:t> </a:t>
            </a:r>
            <a:r>
              <a:rPr lang="en-US" b="1" dirty="0"/>
              <a:t>A and B in order</a:t>
            </a:r>
          </a:p>
        </p:txBody>
      </p:sp>
      <p:sp>
        <p:nvSpPr>
          <p:cNvPr id="4" name="Slide Number Placeholder 3"/>
          <p:cNvSpPr>
            <a:spLocks noGrp="1"/>
          </p:cNvSpPr>
          <p:nvPr>
            <p:ph type="sldNum" sz="quarter" idx="12"/>
          </p:nvPr>
        </p:nvSpPr>
        <p:spPr/>
        <p:txBody>
          <a:bodyPr/>
          <a:lstStyle/>
          <a:p>
            <a:fld id="{5B5864B1-ED50-4F44-908F-E7FBEBF9E095}" type="slidenum">
              <a:rPr lang="en-US" smtClean="0"/>
              <a:t>12</a:t>
            </a:fld>
            <a:endParaRPr lang="en-US"/>
          </a:p>
        </p:txBody>
      </p:sp>
      <p:pic>
        <p:nvPicPr>
          <p:cNvPr id="5" name="Picture 4"/>
          <p:cNvPicPr>
            <a:picLocks noChangeAspect="1"/>
          </p:cNvPicPr>
          <p:nvPr/>
        </p:nvPicPr>
        <p:blipFill>
          <a:blip r:embed="rId2"/>
          <a:stretch>
            <a:fillRect/>
          </a:stretch>
        </p:blipFill>
        <p:spPr>
          <a:xfrm>
            <a:off x="0" y="20145"/>
            <a:ext cx="2171019" cy="412750"/>
          </a:xfrm>
          <a:prstGeom prst="rect">
            <a:avLst/>
          </a:prstGeom>
        </p:spPr>
      </p:pic>
      <p:sp>
        <p:nvSpPr>
          <p:cNvPr id="9" name="TextBox 8"/>
          <p:cNvSpPr txBox="1"/>
          <p:nvPr/>
        </p:nvSpPr>
        <p:spPr>
          <a:xfrm>
            <a:off x="1840721" y="1893519"/>
            <a:ext cx="1482472" cy="2308324"/>
          </a:xfrm>
          <a:prstGeom prst="rect">
            <a:avLst/>
          </a:prstGeom>
          <a:noFill/>
        </p:spPr>
        <p:txBody>
          <a:bodyPr wrap="none" rtlCol="0">
            <a:spAutoFit/>
          </a:bodyPr>
          <a:lstStyle/>
          <a:p>
            <a:r>
              <a:rPr lang="en-US" sz="2400" b="1" dirty="0">
                <a:solidFill>
                  <a:schemeClr val="accent3">
                    <a:lumMod val="75000"/>
                  </a:schemeClr>
                </a:solidFill>
              </a:rPr>
              <a:t>St A = x</a:t>
            </a:r>
          </a:p>
          <a:p>
            <a:r>
              <a:rPr lang="en-US" sz="2400" dirty="0"/>
              <a:t>CLWB &lt;A&gt;</a:t>
            </a:r>
          </a:p>
          <a:p>
            <a:r>
              <a:rPr lang="en-US" sz="2400" i="1" dirty="0"/>
              <a:t>fence</a:t>
            </a:r>
          </a:p>
          <a:p>
            <a:r>
              <a:rPr lang="en-US" sz="2400" dirty="0"/>
              <a:t>PCOMMIT</a:t>
            </a:r>
          </a:p>
          <a:p>
            <a:r>
              <a:rPr lang="en-US" sz="2400" i="1" dirty="0"/>
              <a:t>fence</a:t>
            </a:r>
          </a:p>
          <a:p>
            <a:r>
              <a:rPr lang="en-US" sz="2400" b="1" dirty="0">
                <a:solidFill>
                  <a:schemeClr val="accent2">
                    <a:lumMod val="75000"/>
                  </a:schemeClr>
                </a:solidFill>
              </a:rPr>
              <a:t>St B = y</a:t>
            </a:r>
          </a:p>
        </p:txBody>
      </p:sp>
      <p:sp>
        <p:nvSpPr>
          <p:cNvPr id="47" name="Rounded Rectangle 5"/>
          <p:cNvSpPr/>
          <p:nvPr/>
        </p:nvSpPr>
        <p:spPr>
          <a:xfrm>
            <a:off x="4126721" y="1799596"/>
            <a:ext cx="685800" cy="268647"/>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Core</a:t>
            </a:r>
          </a:p>
        </p:txBody>
      </p:sp>
      <p:sp>
        <p:nvSpPr>
          <p:cNvPr id="48" name="Rectangle 47"/>
          <p:cNvSpPr/>
          <p:nvPr/>
        </p:nvSpPr>
        <p:spPr>
          <a:xfrm>
            <a:off x="5345921" y="1797923"/>
            <a:ext cx="838200" cy="271866"/>
          </a:xfrm>
          <a:prstGeom prst="rect">
            <a:avLst/>
          </a:prstGeom>
          <a:noFill/>
          <a:ln w="19050" cmpd="sng">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Caches</a:t>
            </a:r>
          </a:p>
        </p:txBody>
      </p:sp>
      <p:pic>
        <p:nvPicPr>
          <p:cNvPr id="49" name="Picture 48"/>
          <p:cNvPicPr>
            <a:picLocks noChangeAspect="1"/>
          </p:cNvPicPr>
          <p:nvPr/>
        </p:nvPicPr>
        <p:blipFill>
          <a:blip r:embed="rId3"/>
          <a:stretch>
            <a:fillRect/>
          </a:stretch>
        </p:blipFill>
        <p:spPr>
          <a:xfrm>
            <a:off x="6649125" y="1751570"/>
            <a:ext cx="1123275" cy="362980"/>
          </a:xfrm>
          <a:prstGeom prst="rect">
            <a:avLst/>
          </a:prstGeom>
        </p:spPr>
      </p:pic>
      <p:sp>
        <p:nvSpPr>
          <p:cNvPr id="50" name="Oval 49"/>
          <p:cNvSpPr/>
          <p:nvPr/>
        </p:nvSpPr>
        <p:spPr>
          <a:xfrm>
            <a:off x="4126721" y="2226531"/>
            <a:ext cx="304800" cy="298912"/>
          </a:xfrm>
          <a:prstGeom prst="ellipse">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p>
        </p:txBody>
      </p:sp>
      <p:sp>
        <p:nvSpPr>
          <p:cNvPr id="55" name="Oval 54"/>
          <p:cNvSpPr/>
          <p:nvPr/>
        </p:nvSpPr>
        <p:spPr>
          <a:xfrm>
            <a:off x="4507721" y="2226531"/>
            <a:ext cx="304800" cy="298912"/>
          </a:xfrm>
          <a:prstGeom prst="ellips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a:t>
            </a:r>
          </a:p>
        </p:txBody>
      </p:sp>
      <p:sp>
        <p:nvSpPr>
          <p:cNvPr id="57" name="Oval 56"/>
          <p:cNvSpPr/>
          <p:nvPr/>
        </p:nvSpPr>
        <p:spPr>
          <a:xfrm>
            <a:off x="5650721" y="2601643"/>
            <a:ext cx="304800" cy="298912"/>
          </a:xfrm>
          <a:prstGeom prst="ellips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a:t>
            </a:r>
          </a:p>
        </p:txBody>
      </p:sp>
      <p:sp>
        <p:nvSpPr>
          <p:cNvPr id="59" name="Oval 58"/>
          <p:cNvSpPr/>
          <p:nvPr/>
        </p:nvSpPr>
        <p:spPr>
          <a:xfrm>
            <a:off x="4126721" y="3898589"/>
            <a:ext cx="304800" cy="298912"/>
          </a:xfrm>
          <a:prstGeom prst="ellipse">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p>
        </p:txBody>
      </p:sp>
      <p:sp>
        <p:nvSpPr>
          <p:cNvPr id="68" name="TextBox 67"/>
          <p:cNvSpPr txBox="1"/>
          <p:nvPr/>
        </p:nvSpPr>
        <p:spPr>
          <a:xfrm>
            <a:off x="4803714" y="4019550"/>
            <a:ext cx="301686" cy="369332"/>
          </a:xfrm>
          <a:prstGeom prst="rect">
            <a:avLst/>
          </a:prstGeom>
          <a:noFill/>
        </p:spPr>
        <p:txBody>
          <a:bodyPr wrap="none" rtlCol="0">
            <a:spAutoFit/>
          </a:bodyPr>
          <a:lstStyle/>
          <a:p>
            <a:r>
              <a:rPr lang="en-US" dirty="0"/>
              <a:t>4</a:t>
            </a:r>
          </a:p>
        </p:txBody>
      </p:sp>
      <p:sp>
        <p:nvSpPr>
          <p:cNvPr id="72" name="TextBox 71"/>
          <p:cNvSpPr txBox="1"/>
          <p:nvPr/>
        </p:nvSpPr>
        <p:spPr>
          <a:xfrm rot="20800722">
            <a:off x="4520120" y="3280703"/>
            <a:ext cx="2015295" cy="369332"/>
          </a:xfrm>
          <a:prstGeom prst="rect">
            <a:avLst/>
          </a:prstGeom>
          <a:noFill/>
        </p:spPr>
        <p:txBody>
          <a:bodyPr wrap="none" rtlCol="0">
            <a:spAutoFit/>
          </a:bodyPr>
          <a:lstStyle/>
          <a:p>
            <a:r>
              <a:rPr lang="en-US" dirty="0"/>
              <a:t>3 – completion ACK</a:t>
            </a:r>
          </a:p>
        </p:txBody>
      </p:sp>
      <p:cxnSp>
        <p:nvCxnSpPr>
          <p:cNvPr id="76" name="Straight Arrow Connector 75"/>
          <p:cNvCxnSpPr>
            <a:stCxn id="50" idx="4"/>
            <a:endCxn id="59" idx="0"/>
          </p:cNvCxnSpPr>
          <p:nvPr/>
        </p:nvCxnSpPr>
        <p:spPr>
          <a:xfrm>
            <a:off x="4279121" y="2525443"/>
            <a:ext cx="0" cy="1373146"/>
          </a:xfrm>
          <a:prstGeom prst="straightConnector1">
            <a:avLst/>
          </a:prstGeom>
          <a:ln w="3810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rot="16200000">
            <a:off x="3740764" y="3033908"/>
            <a:ext cx="836447" cy="369332"/>
          </a:xfrm>
          <a:prstGeom prst="rect">
            <a:avLst/>
          </a:prstGeom>
          <a:noFill/>
        </p:spPr>
        <p:txBody>
          <a:bodyPr wrap="none" rtlCol="0">
            <a:spAutoFit/>
          </a:bodyPr>
          <a:lstStyle/>
          <a:p>
            <a:r>
              <a:rPr lang="en-US" b="1" dirty="0">
                <a:solidFill>
                  <a:srgbClr val="FF0000"/>
                </a:solidFill>
              </a:rPr>
              <a:t>Stalled</a:t>
            </a:r>
          </a:p>
        </p:txBody>
      </p:sp>
      <p:cxnSp>
        <p:nvCxnSpPr>
          <p:cNvPr id="79" name="Straight Arrow Connector 78"/>
          <p:cNvCxnSpPr>
            <a:stCxn id="55" idx="6"/>
            <a:endCxn id="57" idx="2"/>
          </p:cNvCxnSpPr>
          <p:nvPr/>
        </p:nvCxnSpPr>
        <p:spPr>
          <a:xfrm>
            <a:off x="4812521" y="2375987"/>
            <a:ext cx="838200" cy="37511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3" name="Oval 82"/>
          <p:cNvSpPr/>
          <p:nvPr/>
        </p:nvSpPr>
        <p:spPr>
          <a:xfrm>
            <a:off x="7010400" y="2979699"/>
            <a:ext cx="304800" cy="298912"/>
          </a:xfrm>
          <a:prstGeom prst="ellips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a:t>
            </a:r>
          </a:p>
        </p:txBody>
      </p:sp>
      <p:sp>
        <p:nvSpPr>
          <p:cNvPr id="84" name="TextBox 83"/>
          <p:cNvSpPr txBox="1"/>
          <p:nvPr/>
        </p:nvSpPr>
        <p:spPr>
          <a:xfrm>
            <a:off x="6251514" y="2598699"/>
            <a:ext cx="301686" cy="369332"/>
          </a:xfrm>
          <a:prstGeom prst="rect">
            <a:avLst/>
          </a:prstGeom>
          <a:noFill/>
        </p:spPr>
        <p:txBody>
          <a:bodyPr wrap="none" rtlCol="0">
            <a:spAutoFit/>
          </a:bodyPr>
          <a:lstStyle/>
          <a:p>
            <a:r>
              <a:rPr lang="en-US" dirty="0"/>
              <a:t>2</a:t>
            </a:r>
          </a:p>
        </p:txBody>
      </p:sp>
      <p:cxnSp>
        <p:nvCxnSpPr>
          <p:cNvPr id="85" name="Straight Arrow Connector 84"/>
          <p:cNvCxnSpPr>
            <a:stCxn id="57" idx="6"/>
            <a:endCxn id="83" idx="2"/>
          </p:cNvCxnSpPr>
          <p:nvPr/>
        </p:nvCxnSpPr>
        <p:spPr>
          <a:xfrm>
            <a:off x="5955521" y="2751099"/>
            <a:ext cx="1054879" cy="37805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stCxn id="83" idx="4"/>
            <a:endCxn id="59" idx="0"/>
          </p:cNvCxnSpPr>
          <p:nvPr/>
        </p:nvCxnSpPr>
        <p:spPr>
          <a:xfrm flipH="1">
            <a:off x="4279121" y="3278611"/>
            <a:ext cx="2883679" cy="61997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stCxn id="59" idx="6"/>
          </p:cNvCxnSpPr>
          <p:nvPr/>
        </p:nvCxnSpPr>
        <p:spPr>
          <a:xfrm>
            <a:off x="4431521" y="4048045"/>
            <a:ext cx="457200" cy="14945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5048821" y="2226531"/>
            <a:ext cx="301686" cy="369332"/>
          </a:xfrm>
          <a:prstGeom prst="rect">
            <a:avLst/>
          </a:prstGeom>
          <a:noFill/>
        </p:spPr>
        <p:txBody>
          <a:bodyPr wrap="none" rtlCol="0">
            <a:spAutoFit/>
          </a:bodyPr>
          <a:lstStyle/>
          <a:p>
            <a:r>
              <a:rPr lang="en-US" dirty="0"/>
              <a:t>1</a:t>
            </a:r>
          </a:p>
        </p:txBody>
      </p:sp>
      <p:sp>
        <p:nvSpPr>
          <p:cNvPr id="92" name="TextBox 91"/>
          <p:cNvSpPr txBox="1"/>
          <p:nvPr/>
        </p:nvSpPr>
        <p:spPr>
          <a:xfrm>
            <a:off x="954920" y="4400550"/>
            <a:ext cx="7349320" cy="523220"/>
          </a:xfrm>
          <a:prstGeom prst="rect">
            <a:avLst/>
          </a:prstGeom>
          <a:noFill/>
        </p:spPr>
        <p:txBody>
          <a:bodyPr wrap="none" rtlCol="0">
            <a:spAutoFit/>
          </a:bodyPr>
          <a:lstStyle/>
          <a:p>
            <a:r>
              <a:rPr lang="en-US" sz="2800" b="1" dirty="0"/>
              <a:t>Ordering via stalling </a:t>
            </a:r>
            <a:r>
              <a:rPr lang="en-US" sz="2800" b="1" dirty="0">
                <a:sym typeface="Wingdings" panose="05000000000000000000" pitchFamily="2" charset="2"/>
              </a:rPr>
              <a:t> </a:t>
            </a:r>
            <a:r>
              <a:rPr lang="en-US" sz="2800" b="1" dirty="0">
                <a:solidFill>
                  <a:srgbClr val="FF0000"/>
                </a:solidFill>
                <a:sym typeface="Wingdings" panose="05000000000000000000" pitchFamily="2" charset="2"/>
              </a:rPr>
              <a:t>frequent processor stalls</a:t>
            </a:r>
            <a:endParaRPr lang="en-US" sz="2800" b="1" dirty="0">
              <a:solidFill>
                <a:srgbClr val="FF0000"/>
              </a:solidFill>
            </a:endParaRPr>
          </a:p>
        </p:txBody>
      </p:sp>
    </p:spTree>
    <p:extLst>
      <p:ext uri="{BB962C8B-B14F-4D97-AF65-F5344CB8AC3E}">
        <p14:creationId xmlns:p14="http://schemas.microsoft.com/office/powerpoint/2010/main" val="305388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0" grpId="0" animBg="1"/>
      <p:bldP spid="55" grpId="0" animBg="1"/>
      <p:bldP spid="57" grpId="0" animBg="1"/>
      <p:bldP spid="59" grpId="0" animBg="1"/>
      <p:bldP spid="68" grpId="0"/>
      <p:bldP spid="72" grpId="0"/>
      <p:bldP spid="77" grpId="0"/>
      <p:bldP spid="83" grpId="0" animBg="1"/>
      <p:bldP spid="84" grpId="0"/>
      <p:bldP spid="90"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66"/>
                </a:solidFill>
              </a:rPr>
              <a:t>Further drawbacks</a:t>
            </a:r>
          </a:p>
        </p:txBody>
      </p:sp>
      <p:sp>
        <p:nvSpPr>
          <p:cNvPr id="3" name="Content Placeholder 2"/>
          <p:cNvSpPr>
            <a:spLocks noGrp="1"/>
          </p:cNvSpPr>
          <p:nvPr>
            <p:ph idx="1"/>
          </p:nvPr>
        </p:nvSpPr>
        <p:spPr/>
        <p:txBody>
          <a:bodyPr>
            <a:normAutofit/>
          </a:bodyPr>
          <a:lstStyle/>
          <a:p>
            <a:r>
              <a:rPr lang="en-US" dirty="0"/>
              <a:t>Places the PCOMMIT on critical path</a:t>
            </a:r>
          </a:p>
          <a:p>
            <a:pPr lvl="1"/>
            <a:r>
              <a:rPr lang="en-US" b="1" dirty="0"/>
              <a:t>Negates scheduling optimizations </a:t>
            </a:r>
            <a:r>
              <a:rPr lang="en-US" dirty="0"/>
              <a:t>at the MC</a:t>
            </a:r>
          </a:p>
          <a:p>
            <a:pPr lvl="1"/>
            <a:r>
              <a:rPr lang="en-US" dirty="0"/>
              <a:t>Has to respect all accepted stores at the MC</a:t>
            </a:r>
          </a:p>
          <a:p>
            <a:r>
              <a:rPr lang="en-US" dirty="0"/>
              <a:t>Explicit CLWB annotations from user</a:t>
            </a:r>
          </a:p>
          <a:p>
            <a:pPr lvl="1"/>
            <a:r>
              <a:rPr lang="en-US" dirty="0"/>
              <a:t>Challenge for multi-party software dev</a:t>
            </a:r>
          </a:p>
          <a:p>
            <a:pPr lvl="1"/>
            <a:r>
              <a:rPr lang="en-US" dirty="0"/>
              <a:t>Affects </a:t>
            </a:r>
            <a:r>
              <a:rPr lang="en-US" b="1" dirty="0"/>
              <a:t>cache coherence permissions</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5B5864B1-ED50-4F44-908F-E7FBEBF9E095}" type="slidenum">
              <a:rPr lang="en-US" smtClean="0"/>
              <a:t>13</a:t>
            </a:fld>
            <a:endParaRPr lang="en-US"/>
          </a:p>
        </p:txBody>
      </p:sp>
      <p:pic>
        <p:nvPicPr>
          <p:cNvPr id="5" name="Picture 4"/>
          <p:cNvPicPr>
            <a:picLocks noChangeAspect="1"/>
          </p:cNvPicPr>
          <p:nvPr/>
        </p:nvPicPr>
        <p:blipFill>
          <a:blip r:embed="rId3"/>
          <a:stretch>
            <a:fillRect/>
          </a:stretch>
        </p:blipFill>
        <p:spPr>
          <a:xfrm>
            <a:off x="0" y="20145"/>
            <a:ext cx="2171019" cy="412750"/>
          </a:xfrm>
          <a:prstGeom prst="rect">
            <a:avLst/>
          </a:prstGeom>
        </p:spPr>
      </p:pic>
      <p:sp>
        <p:nvSpPr>
          <p:cNvPr id="6" name="TextBox 5"/>
          <p:cNvSpPr txBox="1"/>
          <p:nvPr/>
        </p:nvSpPr>
        <p:spPr>
          <a:xfrm>
            <a:off x="662155" y="4340750"/>
            <a:ext cx="7596503" cy="646331"/>
          </a:xfrm>
          <a:prstGeom prst="rect">
            <a:avLst/>
          </a:prstGeom>
          <a:noFill/>
        </p:spPr>
        <p:txBody>
          <a:bodyPr wrap="none" rtlCol="0">
            <a:spAutoFit/>
          </a:bodyPr>
          <a:lstStyle/>
          <a:p>
            <a:r>
              <a:rPr lang="en-US" sz="3600" b="1" dirty="0">
                <a:solidFill>
                  <a:srgbClr val="FF0000"/>
                </a:solidFill>
              </a:rPr>
              <a:t>7.2x </a:t>
            </a:r>
            <a:r>
              <a:rPr lang="en-US" sz="3200" b="1" dirty="0">
                <a:solidFill>
                  <a:srgbClr val="FF0000"/>
                </a:solidFill>
              </a:rPr>
              <a:t>slowdown</a:t>
            </a:r>
            <a:r>
              <a:rPr lang="en-US" sz="3600" b="1" dirty="0">
                <a:solidFill>
                  <a:srgbClr val="FF0000"/>
                </a:solidFill>
              </a:rPr>
              <a:t> </a:t>
            </a:r>
            <a:r>
              <a:rPr lang="en-US" sz="3600" b="1" dirty="0"/>
              <a:t>for PCM main memories</a:t>
            </a:r>
          </a:p>
        </p:txBody>
      </p:sp>
    </p:spTree>
    <p:extLst>
      <p:ext uri="{BB962C8B-B14F-4D97-AF65-F5344CB8AC3E}">
        <p14:creationId xmlns:p14="http://schemas.microsoft.com/office/powerpoint/2010/main" val="351425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240000">
            <a:off x="4816983" y="1633881"/>
            <a:ext cx="466344" cy="466344"/>
          </a:xfrm>
          <a:prstGeom prst="rect">
            <a:avLst/>
          </a:prstGeom>
        </p:spPr>
      </p:pic>
      <p:pic>
        <p:nvPicPr>
          <p:cNvPr id="43" name="Picture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335558" flipH="1">
            <a:off x="6033973" y="1633731"/>
            <a:ext cx="463315" cy="463315"/>
          </a:xfrm>
          <a:prstGeom prst="rect">
            <a:avLst/>
          </a:prstGeom>
        </p:spPr>
      </p:pic>
      <p:sp>
        <p:nvSpPr>
          <p:cNvPr id="2" name="Title 1"/>
          <p:cNvSpPr>
            <a:spLocks noGrp="1"/>
          </p:cNvSpPr>
          <p:nvPr>
            <p:ph type="title"/>
          </p:nvPr>
        </p:nvSpPr>
        <p:spPr/>
        <p:txBody>
          <a:bodyPr/>
          <a:lstStyle/>
          <a:p>
            <a:r>
              <a:rPr lang="en-US" b="1" dirty="0">
                <a:solidFill>
                  <a:srgbClr val="000066"/>
                </a:solidFill>
              </a:rPr>
              <a:t>Ideal ordering</a:t>
            </a:r>
          </a:p>
        </p:txBody>
      </p:sp>
      <p:sp>
        <p:nvSpPr>
          <p:cNvPr id="3" name="Content Placeholder 2"/>
          <p:cNvSpPr>
            <a:spLocks noGrp="1"/>
          </p:cNvSpPr>
          <p:nvPr>
            <p:ph idx="1"/>
          </p:nvPr>
        </p:nvSpPr>
        <p:spPr>
          <a:xfrm>
            <a:off x="611659" y="1031694"/>
            <a:ext cx="8229600" cy="609599"/>
          </a:xfrm>
        </p:spPr>
        <p:txBody>
          <a:bodyPr/>
          <a:lstStyle/>
          <a:p>
            <a:pPr marL="0" indent="0" algn="ctr">
              <a:buNone/>
            </a:pPr>
            <a:r>
              <a:rPr lang="en-US" dirty="0"/>
              <a:t>Objective: </a:t>
            </a:r>
            <a:r>
              <a:rPr lang="en-US" b="1" dirty="0"/>
              <a:t>persist</a:t>
            </a:r>
            <a:r>
              <a:rPr lang="en-US" dirty="0"/>
              <a:t> </a:t>
            </a:r>
            <a:r>
              <a:rPr lang="en-US" b="1" dirty="0"/>
              <a:t>A and B in order</a:t>
            </a:r>
          </a:p>
        </p:txBody>
      </p:sp>
      <p:sp>
        <p:nvSpPr>
          <p:cNvPr id="4" name="Slide Number Placeholder 3"/>
          <p:cNvSpPr>
            <a:spLocks noGrp="1"/>
          </p:cNvSpPr>
          <p:nvPr>
            <p:ph type="sldNum" sz="quarter" idx="12"/>
          </p:nvPr>
        </p:nvSpPr>
        <p:spPr/>
        <p:txBody>
          <a:bodyPr/>
          <a:lstStyle/>
          <a:p>
            <a:fld id="{5B5864B1-ED50-4F44-908F-E7FBEBF9E095}" type="slidenum">
              <a:rPr lang="en-US" smtClean="0"/>
              <a:t>14</a:t>
            </a:fld>
            <a:endParaRPr lang="en-US" dirty="0"/>
          </a:p>
        </p:txBody>
      </p:sp>
      <p:pic>
        <p:nvPicPr>
          <p:cNvPr id="5" name="Picture 4"/>
          <p:cNvPicPr>
            <a:picLocks noChangeAspect="1"/>
          </p:cNvPicPr>
          <p:nvPr/>
        </p:nvPicPr>
        <p:blipFill>
          <a:blip r:embed="rId3"/>
          <a:stretch>
            <a:fillRect/>
          </a:stretch>
        </p:blipFill>
        <p:spPr>
          <a:xfrm>
            <a:off x="0" y="20145"/>
            <a:ext cx="2171019" cy="412750"/>
          </a:xfrm>
          <a:prstGeom prst="rect">
            <a:avLst/>
          </a:prstGeom>
        </p:spPr>
      </p:pic>
      <p:sp>
        <p:nvSpPr>
          <p:cNvPr id="9" name="TextBox 8"/>
          <p:cNvSpPr txBox="1"/>
          <p:nvPr/>
        </p:nvSpPr>
        <p:spPr>
          <a:xfrm>
            <a:off x="2133600" y="2225585"/>
            <a:ext cx="1125629" cy="1200329"/>
          </a:xfrm>
          <a:prstGeom prst="rect">
            <a:avLst/>
          </a:prstGeom>
          <a:noFill/>
        </p:spPr>
        <p:txBody>
          <a:bodyPr wrap="none" rtlCol="0">
            <a:spAutoFit/>
          </a:bodyPr>
          <a:lstStyle/>
          <a:p>
            <a:r>
              <a:rPr lang="en-US" sz="2400" b="1" dirty="0">
                <a:solidFill>
                  <a:schemeClr val="accent3">
                    <a:lumMod val="75000"/>
                  </a:schemeClr>
                </a:solidFill>
              </a:rPr>
              <a:t>St A = x</a:t>
            </a:r>
            <a:endParaRPr lang="en-US" sz="2400" dirty="0"/>
          </a:p>
          <a:p>
            <a:r>
              <a:rPr lang="en-US" sz="2400" i="1" dirty="0"/>
              <a:t>fence</a:t>
            </a:r>
          </a:p>
          <a:p>
            <a:r>
              <a:rPr lang="en-US" sz="2400" b="1" dirty="0">
                <a:solidFill>
                  <a:schemeClr val="accent2">
                    <a:lumMod val="75000"/>
                  </a:schemeClr>
                </a:solidFill>
              </a:rPr>
              <a:t>St B = y</a:t>
            </a:r>
          </a:p>
        </p:txBody>
      </p:sp>
      <p:sp>
        <p:nvSpPr>
          <p:cNvPr id="47" name="Rounded Rectangle 5"/>
          <p:cNvSpPr/>
          <p:nvPr/>
        </p:nvSpPr>
        <p:spPr>
          <a:xfrm>
            <a:off x="4021494" y="1844357"/>
            <a:ext cx="685800" cy="268647"/>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Core</a:t>
            </a:r>
          </a:p>
        </p:txBody>
      </p:sp>
      <p:sp>
        <p:nvSpPr>
          <p:cNvPr id="48" name="Rectangle 47"/>
          <p:cNvSpPr/>
          <p:nvPr/>
        </p:nvSpPr>
        <p:spPr>
          <a:xfrm>
            <a:off x="5240694" y="1841040"/>
            <a:ext cx="838200" cy="273509"/>
          </a:xfrm>
          <a:prstGeom prst="rect">
            <a:avLst/>
          </a:prstGeom>
          <a:noFill/>
          <a:ln w="19050" cmpd="sng">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Caches</a:t>
            </a:r>
          </a:p>
        </p:txBody>
      </p:sp>
      <p:pic>
        <p:nvPicPr>
          <p:cNvPr id="49" name="Picture 48"/>
          <p:cNvPicPr>
            <a:picLocks noChangeAspect="1"/>
          </p:cNvPicPr>
          <p:nvPr/>
        </p:nvPicPr>
        <p:blipFill>
          <a:blip r:embed="rId4"/>
          <a:stretch>
            <a:fillRect/>
          </a:stretch>
        </p:blipFill>
        <p:spPr>
          <a:xfrm>
            <a:off x="6572925" y="1827770"/>
            <a:ext cx="1123275" cy="362980"/>
          </a:xfrm>
          <a:prstGeom prst="rect">
            <a:avLst/>
          </a:prstGeom>
        </p:spPr>
      </p:pic>
      <p:sp>
        <p:nvSpPr>
          <p:cNvPr id="50" name="Oval 49"/>
          <p:cNvSpPr/>
          <p:nvPr/>
        </p:nvSpPr>
        <p:spPr>
          <a:xfrm>
            <a:off x="4021494" y="2271292"/>
            <a:ext cx="304800" cy="298912"/>
          </a:xfrm>
          <a:prstGeom prst="ellipse">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p>
        </p:txBody>
      </p:sp>
      <p:sp>
        <p:nvSpPr>
          <p:cNvPr id="55" name="Oval 54"/>
          <p:cNvSpPr/>
          <p:nvPr/>
        </p:nvSpPr>
        <p:spPr>
          <a:xfrm>
            <a:off x="4402494" y="2271292"/>
            <a:ext cx="304800" cy="298912"/>
          </a:xfrm>
          <a:prstGeom prst="ellips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a:t>
            </a:r>
          </a:p>
        </p:txBody>
      </p:sp>
      <p:sp>
        <p:nvSpPr>
          <p:cNvPr id="57" name="Oval 56"/>
          <p:cNvSpPr/>
          <p:nvPr/>
        </p:nvSpPr>
        <p:spPr>
          <a:xfrm>
            <a:off x="5545494" y="2646404"/>
            <a:ext cx="304800" cy="298912"/>
          </a:xfrm>
          <a:prstGeom prst="ellips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a:t>
            </a:r>
          </a:p>
        </p:txBody>
      </p:sp>
      <p:cxnSp>
        <p:nvCxnSpPr>
          <p:cNvPr id="79" name="Straight Arrow Connector 78"/>
          <p:cNvCxnSpPr>
            <a:stCxn id="55" idx="6"/>
            <a:endCxn id="57" idx="2"/>
          </p:cNvCxnSpPr>
          <p:nvPr/>
        </p:nvCxnSpPr>
        <p:spPr>
          <a:xfrm>
            <a:off x="4707294" y="2420748"/>
            <a:ext cx="838200" cy="37511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4943594" y="2271292"/>
            <a:ext cx="301686" cy="369332"/>
          </a:xfrm>
          <a:prstGeom prst="rect">
            <a:avLst/>
          </a:prstGeom>
          <a:noFill/>
        </p:spPr>
        <p:txBody>
          <a:bodyPr wrap="none" rtlCol="0">
            <a:spAutoFit/>
          </a:bodyPr>
          <a:lstStyle/>
          <a:p>
            <a:r>
              <a:rPr lang="en-US" dirty="0"/>
              <a:t>1</a:t>
            </a:r>
          </a:p>
        </p:txBody>
      </p:sp>
      <p:sp>
        <p:nvSpPr>
          <p:cNvPr id="26" name="Oval 25"/>
          <p:cNvSpPr/>
          <p:nvPr/>
        </p:nvSpPr>
        <p:spPr>
          <a:xfrm>
            <a:off x="4009573" y="2774799"/>
            <a:ext cx="304800" cy="298912"/>
          </a:xfrm>
          <a:prstGeom prst="ellipse">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p>
        </p:txBody>
      </p:sp>
      <p:sp>
        <p:nvSpPr>
          <p:cNvPr id="27" name="Oval 26"/>
          <p:cNvSpPr/>
          <p:nvPr/>
        </p:nvSpPr>
        <p:spPr>
          <a:xfrm>
            <a:off x="5354994" y="3226111"/>
            <a:ext cx="304800" cy="298912"/>
          </a:xfrm>
          <a:prstGeom prst="ellipse">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p>
        </p:txBody>
      </p:sp>
      <p:sp>
        <p:nvSpPr>
          <p:cNvPr id="28" name="Oval 27"/>
          <p:cNvSpPr/>
          <p:nvPr/>
        </p:nvSpPr>
        <p:spPr>
          <a:xfrm>
            <a:off x="5850294" y="3226111"/>
            <a:ext cx="304800" cy="298912"/>
          </a:xfrm>
          <a:prstGeom prst="ellips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a:t>
            </a:r>
          </a:p>
        </p:txBody>
      </p:sp>
      <p:cxnSp>
        <p:nvCxnSpPr>
          <p:cNvPr id="7" name="Straight Arrow Connector 6"/>
          <p:cNvCxnSpPr>
            <a:stCxn id="26" idx="6"/>
            <a:endCxn id="27" idx="2"/>
          </p:cNvCxnSpPr>
          <p:nvPr/>
        </p:nvCxnSpPr>
        <p:spPr>
          <a:xfrm>
            <a:off x="4314373" y="2924255"/>
            <a:ext cx="1040621" cy="45131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585767" y="3145446"/>
            <a:ext cx="338554" cy="461665"/>
          </a:xfrm>
          <a:prstGeom prst="rect">
            <a:avLst/>
          </a:prstGeom>
          <a:noFill/>
        </p:spPr>
        <p:txBody>
          <a:bodyPr wrap="none" rtlCol="0">
            <a:spAutoFit/>
          </a:bodyPr>
          <a:lstStyle/>
          <a:p>
            <a:r>
              <a:rPr lang="en-US" sz="2400" b="1" dirty="0">
                <a:solidFill>
                  <a:srgbClr val="FF0000"/>
                </a:solidFill>
              </a:rPr>
              <a:t>&gt;</a:t>
            </a:r>
          </a:p>
        </p:txBody>
      </p:sp>
      <p:sp>
        <p:nvSpPr>
          <p:cNvPr id="32" name="TextBox 31"/>
          <p:cNvSpPr txBox="1"/>
          <p:nvPr/>
        </p:nvSpPr>
        <p:spPr>
          <a:xfrm>
            <a:off x="4689432" y="2810173"/>
            <a:ext cx="301686" cy="369332"/>
          </a:xfrm>
          <a:prstGeom prst="rect">
            <a:avLst/>
          </a:prstGeom>
          <a:noFill/>
        </p:spPr>
        <p:txBody>
          <a:bodyPr wrap="none" rtlCol="0">
            <a:spAutoFit/>
          </a:bodyPr>
          <a:lstStyle/>
          <a:p>
            <a:r>
              <a:rPr lang="en-US" dirty="0"/>
              <a:t>2</a:t>
            </a:r>
          </a:p>
        </p:txBody>
      </p:sp>
      <p:cxnSp>
        <p:nvCxnSpPr>
          <p:cNvPr id="11" name="Straight Arrow Connector 10"/>
          <p:cNvCxnSpPr>
            <a:stCxn id="28" idx="6"/>
          </p:cNvCxnSpPr>
          <p:nvPr/>
        </p:nvCxnSpPr>
        <p:spPr>
          <a:xfrm>
            <a:off x="6155094" y="3375567"/>
            <a:ext cx="597679" cy="23154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755887" y="3422445"/>
            <a:ext cx="301686" cy="369332"/>
          </a:xfrm>
          <a:prstGeom prst="rect">
            <a:avLst/>
          </a:prstGeom>
          <a:noFill/>
        </p:spPr>
        <p:txBody>
          <a:bodyPr wrap="none" rtlCol="0">
            <a:spAutoFit/>
          </a:bodyPr>
          <a:lstStyle/>
          <a:p>
            <a:r>
              <a:rPr lang="en-US" dirty="0"/>
              <a:t>3</a:t>
            </a:r>
          </a:p>
        </p:txBody>
      </p:sp>
      <p:sp>
        <p:nvSpPr>
          <p:cNvPr id="13" name="TextBox 12"/>
          <p:cNvSpPr txBox="1"/>
          <p:nvPr/>
        </p:nvSpPr>
        <p:spPr>
          <a:xfrm>
            <a:off x="1793854" y="3714750"/>
            <a:ext cx="6241196" cy="523220"/>
          </a:xfrm>
          <a:prstGeom prst="rect">
            <a:avLst/>
          </a:prstGeom>
          <a:noFill/>
        </p:spPr>
        <p:txBody>
          <a:bodyPr wrap="none" rtlCol="0">
            <a:spAutoFit/>
          </a:bodyPr>
          <a:lstStyle/>
          <a:p>
            <a:r>
              <a:rPr lang="en-US" sz="2800" b="1" dirty="0"/>
              <a:t>Buffered persistency  </a:t>
            </a:r>
            <a:r>
              <a:rPr lang="en-US" sz="1600" dirty="0"/>
              <a:t>[Condit ‘09] [Pelley ‘14] [Joshi ‘15]</a:t>
            </a:r>
            <a:endParaRPr lang="en-US" dirty="0"/>
          </a:p>
        </p:txBody>
      </p:sp>
      <p:sp>
        <p:nvSpPr>
          <p:cNvPr id="39" name="TextBox 38"/>
          <p:cNvSpPr txBox="1"/>
          <p:nvPr/>
        </p:nvSpPr>
        <p:spPr>
          <a:xfrm>
            <a:off x="2957377" y="4578115"/>
            <a:ext cx="3914149" cy="523220"/>
          </a:xfrm>
          <a:prstGeom prst="rect">
            <a:avLst/>
          </a:prstGeom>
          <a:noFill/>
        </p:spPr>
        <p:txBody>
          <a:bodyPr wrap="none" rtlCol="0">
            <a:spAutoFit/>
          </a:bodyPr>
          <a:lstStyle/>
          <a:p>
            <a:pPr algn="ctr"/>
            <a:r>
              <a:rPr lang="en-US" sz="2800" b="1" dirty="0">
                <a:solidFill>
                  <a:srgbClr val="FF0000"/>
                </a:solidFill>
              </a:rPr>
              <a:t>Ordering without stalling</a:t>
            </a:r>
          </a:p>
        </p:txBody>
      </p:sp>
      <p:cxnSp>
        <p:nvCxnSpPr>
          <p:cNvPr id="17" name="Straight Arrow Connector 16"/>
          <p:cNvCxnSpPr>
            <a:stCxn id="13" idx="2"/>
            <a:endCxn id="39" idx="0"/>
          </p:cNvCxnSpPr>
          <p:nvPr/>
        </p:nvCxnSpPr>
        <p:spPr>
          <a:xfrm>
            <a:off x="4914452" y="4237970"/>
            <a:ext cx="0" cy="34014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53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0" grpId="0" animBg="1"/>
      <p:bldP spid="55" grpId="0" animBg="1"/>
      <p:bldP spid="57" grpId="0" animBg="1"/>
      <p:bldP spid="90" grpId="0"/>
      <p:bldP spid="26" grpId="0" animBg="1"/>
      <p:bldP spid="27" grpId="0" animBg="1"/>
      <p:bldP spid="28" grpId="0" animBg="1"/>
      <p:bldP spid="8" grpId="0"/>
      <p:bldP spid="32" grpId="0"/>
      <p:bldP spid="12" grpId="0"/>
      <p:bldP spid="13"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66"/>
                </a:solidFill>
              </a:rPr>
              <a:t>Delegated Persist Ordering (DPO)</a:t>
            </a:r>
          </a:p>
        </p:txBody>
      </p:sp>
      <p:sp>
        <p:nvSpPr>
          <p:cNvPr id="3" name="Content Placeholder 2"/>
          <p:cNvSpPr>
            <a:spLocks noGrp="1"/>
          </p:cNvSpPr>
          <p:nvPr>
            <p:ph idx="1"/>
          </p:nvPr>
        </p:nvSpPr>
        <p:spPr/>
        <p:txBody>
          <a:bodyPr>
            <a:normAutofit fontScale="92500" lnSpcReduction="10000"/>
          </a:bodyPr>
          <a:lstStyle/>
          <a:p>
            <a:r>
              <a:rPr lang="en-US" sz="2800" b="1" dirty="0"/>
              <a:t>Goals</a:t>
            </a:r>
          </a:p>
          <a:p>
            <a:pPr lvl="1"/>
            <a:r>
              <a:rPr lang="en-US" sz="2400" dirty="0"/>
              <a:t>Reduce processor stalls</a:t>
            </a:r>
          </a:p>
          <a:p>
            <a:pPr lvl="1"/>
            <a:r>
              <a:rPr lang="en-US" sz="2400" dirty="0"/>
              <a:t>More scheduling freedom for MC</a:t>
            </a:r>
          </a:p>
          <a:p>
            <a:r>
              <a:rPr lang="en-US" sz="2800" b="1" dirty="0"/>
              <a:t>Key ideas</a:t>
            </a:r>
          </a:p>
          <a:p>
            <a:pPr lvl="1"/>
            <a:r>
              <a:rPr lang="en-US" sz="2400" b="1" dirty="0">
                <a:solidFill>
                  <a:schemeClr val="accent3">
                    <a:lumMod val="75000"/>
                  </a:schemeClr>
                </a:solidFill>
              </a:rPr>
              <a:t>Buffer persists &amp; ordering info</a:t>
            </a:r>
            <a:r>
              <a:rPr lang="en-US" sz="2400" b="1" dirty="0"/>
              <a:t> </a:t>
            </a:r>
            <a:r>
              <a:rPr lang="en-US" sz="2400" dirty="0"/>
              <a:t>alongside cache hierarchy</a:t>
            </a:r>
          </a:p>
          <a:p>
            <a:pPr lvl="1"/>
            <a:r>
              <a:rPr lang="en-US" sz="2400" b="1" dirty="0">
                <a:solidFill>
                  <a:schemeClr val="accent3">
                    <a:lumMod val="75000"/>
                  </a:schemeClr>
                </a:solidFill>
              </a:rPr>
              <a:t>Decouple persistence </a:t>
            </a:r>
            <a:r>
              <a:rPr lang="en-US" sz="2400" dirty="0"/>
              <a:t>from core execution</a:t>
            </a:r>
          </a:p>
          <a:p>
            <a:r>
              <a:rPr lang="en-US" sz="2800" b="1" dirty="0"/>
              <a:t>Challenge</a:t>
            </a:r>
          </a:p>
          <a:p>
            <a:pPr lvl="1"/>
            <a:r>
              <a:rPr lang="en-US" sz="2400" b="1" dirty="0">
                <a:solidFill>
                  <a:srgbClr val="FF0000"/>
                </a:solidFill>
              </a:rPr>
              <a:t>Accurately track persist order</a:t>
            </a:r>
            <a:r>
              <a:rPr lang="en-US" sz="2400" b="1" dirty="0"/>
              <a:t> </a:t>
            </a:r>
            <a:r>
              <a:rPr lang="en-US" sz="2400" dirty="0"/>
              <a:t>across cores</a:t>
            </a:r>
          </a:p>
          <a:p>
            <a:endParaRPr lang="en-US" sz="2800" dirty="0"/>
          </a:p>
        </p:txBody>
      </p:sp>
      <p:sp>
        <p:nvSpPr>
          <p:cNvPr id="4" name="Slide Number Placeholder 3"/>
          <p:cNvSpPr>
            <a:spLocks noGrp="1"/>
          </p:cNvSpPr>
          <p:nvPr>
            <p:ph type="sldNum" sz="quarter" idx="12"/>
          </p:nvPr>
        </p:nvSpPr>
        <p:spPr/>
        <p:txBody>
          <a:bodyPr/>
          <a:lstStyle/>
          <a:p>
            <a:fld id="{5B5864B1-ED50-4F44-908F-E7FBEBF9E095}" type="slidenum">
              <a:rPr lang="en-US" smtClean="0"/>
              <a:t>15</a:t>
            </a:fld>
            <a:endParaRPr lang="en-US"/>
          </a:p>
        </p:txBody>
      </p:sp>
      <p:pic>
        <p:nvPicPr>
          <p:cNvPr id="5" name="Picture 4"/>
          <p:cNvPicPr>
            <a:picLocks noChangeAspect="1"/>
          </p:cNvPicPr>
          <p:nvPr/>
        </p:nvPicPr>
        <p:blipFill>
          <a:blip r:embed="rId2"/>
          <a:stretch>
            <a:fillRect/>
          </a:stretch>
        </p:blipFill>
        <p:spPr>
          <a:xfrm>
            <a:off x="0" y="20145"/>
            <a:ext cx="2171019" cy="412750"/>
          </a:xfrm>
          <a:prstGeom prst="rect">
            <a:avLst/>
          </a:prstGeom>
        </p:spPr>
      </p:pic>
    </p:spTree>
    <p:extLst>
      <p:ext uri="{BB962C8B-B14F-4D97-AF65-F5344CB8AC3E}">
        <p14:creationId xmlns:p14="http://schemas.microsoft.com/office/powerpoint/2010/main" val="733232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66"/>
                </a:solidFill>
              </a:rPr>
              <a:t>Proposed architecture</a:t>
            </a:r>
          </a:p>
        </p:txBody>
      </p:sp>
      <p:sp>
        <p:nvSpPr>
          <p:cNvPr id="83" name="Content Placeholder 82"/>
          <p:cNvSpPr>
            <a:spLocks noGrp="1"/>
          </p:cNvSpPr>
          <p:nvPr>
            <p:ph sz="half" idx="2"/>
          </p:nvPr>
        </p:nvSpPr>
        <p:spPr/>
        <p:txBody>
          <a:bodyPr>
            <a:normAutofit lnSpcReduction="10000"/>
          </a:bodyPr>
          <a:lstStyle/>
          <a:p>
            <a:r>
              <a:rPr lang="en-US" b="1" dirty="0"/>
              <a:t>Persist buffer </a:t>
            </a:r>
            <a:r>
              <a:rPr lang="en-US" dirty="0"/>
              <a:t>at L1-D $</a:t>
            </a:r>
          </a:p>
          <a:p>
            <a:pPr lvl="1"/>
            <a:r>
              <a:rPr lang="en-US" dirty="0"/>
              <a:t>Houses persist for each store to PM</a:t>
            </a:r>
          </a:p>
          <a:p>
            <a:pPr lvl="1"/>
            <a:r>
              <a:rPr lang="en-US" dirty="0"/>
              <a:t>Retired fences</a:t>
            </a:r>
          </a:p>
          <a:p>
            <a:r>
              <a:rPr lang="en-US" b="1" dirty="0"/>
              <a:t>Dependency tracking</a:t>
            </a:r>
          </a:p>
          <a:p>
            <a:pPr lvl="1"/>
            <a:r>
              <a:rPr lang="en-US" dirty="0"/>
              <a:t>Via coherence traffic</a:t>
            </a:r>
          </a:p>
          <a:p>
            <a:r>
              <a:rPr lang="en-US" dirty="0"/>
              <a:t>Persists </a:t>
            </a:r>
            <a:r>
              <a:rPr lang="en-US" b="1" dirty="0"/>
              <a:t>drain to MC</a:t>
            </a:r>
          </a:p>
          <a:p>
            <a:pPr lvl="1"/>
            <a:r>
              <a:rPr lang="en-US" dirty="0"/>
              <a:t>Decoupled from WBs</a:t>
            </a:r>
          </a:p>
          <a:p>
            <a:pPr lvl="1"/>
            <a:endParaRPr lang="en-US" dirty="0"/>
          </a:p>
        </p:txBody>
      </p:sp>
      <p:sp>
        <p:nvSpPr>
          <p:cNvPr id="3" name="Slide Number Placeholder 2"/>
          <p:cNvSpPr>
            <a:spLocks noGrp="1"/>
          </p:cNvSpPr>
          <p:nvPr>
            <p:ph type="sldNum" sz="quarter" idx="12"/>
          </p:nvPr>
        </p:nvSpPr>
        <p:spPr/>
        <p:txBody>
          <a:bodyPr/>
          <a:lstStyle/>
          <a:p>
            <a:fld id="{5B5864B1-ED50-4F44-908F-E7FBEBF9E095}" type="slidenum">
              <a:rPr lang="en-US" smtClean="0"/>
              <a:t>16</a:t>
            </a:fld>
            <a:endParaRPr lang="en-US" dirty="0"/>
          </a:p>
        </p:txBody>
      </p:sp>
      <p:pic>
        <p:nvPicPr>
          <p:cNvPr id="64" name="Picture 63"/>
          <p:cNvPicPr>
            <a:picLocks noChangeAspect="1"/>
          </p:cNvPicPr>
          <p:nvPr/>
        </p:nvPicPr>
        <p:blipFill>
          <a:blip r:embed="rId3"/>
          <a:stretch>
            <a:fillRect/>
          </a:stretch>
        </p:blipFill>
        <p:spPr>
          <a:xfrm>
            <a:off x="0" y="20145"/>
            <a:ext cx="2171019" cy="412750"/>
          </a:xfrm>
          <a:prstGeom prst="rect">
            <a:avLst/>
          </a:prstGeom>
        </p:spPr>
      </p:pic>
      <p:grpSp>
        <p:nvGrpSpPr>
          <p:cNvPr id="81" name="Group 80"/>
          <p:cNvGrpSpPr/>
          <p:nvPr/>
        </p:nvGrpSpPr>
        <p:grpSpPr>
          <a:xfrm>
            <a:off x="304800" y="1200150"/>
            <a:ext cx="4114800" cy="3841749"/>
            <a:chOff x="533400" y="1200150"/>
            <a:chExt cx="4876800" cy="3841749"/>
          </a:xfrm>
        </p:grpSpPr>
        <p:sp>
          <p:nvSpPr>
            <p:cNvPr id="12" name="Rounded Rectangle 11"/>
            <p:cNvSpPr/>
            <p:nvPr/>
          </p:nvSpPr>
          <p:spPr>
            <a:xfrm>
              <a:off x="533400" y="1200150"/>
              <a:ext cx="762000" cy="38100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Core-1</a:t>
              </a:r>
            </a:p>
          </p:txBody>
        </p:sp>
        <p:sp>
          <p:nvSpPr>
            <p:cNvPr id="13" name="Rounded Rectangle 12"/>
            <p:cNvSpPr/>
            <p:nvPr/>
          </p:nvSpPr>
          <p:spPr>
            <a:xfrm>
              <a:off x="1828800" y="1200150"/>
              <a:ext cx="762000" cy="38100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Core-2</a:t>
              </a:r>
            </a:p>
          </p:txBody>
        </p:sp>
        <p:sp>
          <p:nvSpPr>
            <p:cNvPr id="14" name="Rounded Rectangle 13"/>
            <p:cNvSpPr/>
            <p:nvPr/>
          </p:nvSpPr>
          <p:spPr>
            <a:xfrm>
              <a:off x="3200400" y="1200150"/>
              <a:ext cx="762000" cy="38100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Core-3</a:t>
              </a:r>
            </a:p>
          </p:txBody>
        </p:sp>
        <p:sp>
          <p:nvSpPr>
            <p:cNvPr id="15" name="Rounded Rectangle 14"/>
            <p:cNvSpPr/>
            <p:nvPr/>
          </p:nvSpPr>
          <p:spPr>
            <a:xfrm>
              <a:off x="4495800" y="1200150"/>
              <a:ext cx="762000" cy="38100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Core-4</a:t>
              </a:r>
            </a:p>
          </p:txBody>
        </p:sp>
        <p:cxnSp>
          <p:nvCxnSpPr>
            <p:cNvPr id="22" name="Straight Connector 21"/>
            <p:cNvCxnSpPr>
              <a:stCxn id="12" idx="2"/>
              <a:endCxn id="17" idx="0"/>
            </p:cNvCxnSpPr>
            <p:nvPr/>
          </p:nvCxnSpPr>
          <p:spPr>
            <a:xfrm>
              <a:off x="914400" y="1581150"/>
              <a:ext cx="0" cy="30480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3" idx="2"/>
              <a:endCxn id="18" idx="0"/>
            </p:cNvCxnSpPr>
            <p:nvPr/>
          </p:nvCxnSpPr>
          <p:spPr>
            <a:xfrm>
              <a:off x="2209800" y="1581150"/>
              <a:ext cx="0" cy="30480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4" idx="2"/>
              <a:endCxn id="19" idx="0"/>
            </p:cNvCxnSpPr>
            <p:nvPr/>
          </p:nvCxnSpPr>
          <p:spPr>
            <a:xfrm>
              <a:off x="3581400" y="1581150"/>
              <a:ext cx="0" cy="30480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5" idx="2"/>
              <a:endCxn id="20" idx="0"/>
            </p:cNvCxnSpPr>
            <p:nvPr/>
          </p:nvCxnSpPr>
          <p:spPr>
            <a:xfrm>
              <a:off x="4876800" y="1581150"/>
              <a:ext cx="0" cy="30480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533400" y="1885953"/>
              <a:ext cx="4724400" cy="1447799"/>
              <a:chOff x="2209800" y="2114550"/>
              <a:chExt cx="4724400" cy="1538285"/>
            </a:xfrm>
          </p:grpSpPr>
          <p:sp>
            <p:nvSpPr>
              <p:cNvPr id="17" name="Rectangle 16"/>
              <p:cNvSpPr/>
              <p:nvPr/>
            </p:nvSpPr>
            <p:spPr>
              <a:xfrm>
                <a:off x="2209800" y="2114550"/>
                <a:ext cx="762000" cy="304800"/>
              </a:xfrm>
              <a:prstGeom prst="rect">
                <a:avLst/>
              </a:prstGeom>
              <a:noFill/>
              <a:ln w="19050" cmpd="sng">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L1 $</a:t>
                </a:r>
              </a:p>
            </p:txBody>
          </p:sp>
          <p:sp>
            <p:nvSpPr>
              <p:cNvPr id="18" name="Rectangle 17"/>
              <p:cNvSpPr/>
              <p:nvPr/>
            </p:nvSpPr>
            <p:spPr>
              <a:xfrm>
                <a:off x="3505200" y="2114550"/>
                <a:ext cx="762000" cy="304800"/>
              </a:xfrm>
              <a:prstGeom prst="rect">
                <a:avLst/>
              </a:prstGeom>
              <a:noFill/>
              <a:ln w="19050" cmpd="sng">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L1 $</a:t>
                </a:r>
              </a:p>
            </p:txBody>
          </p:sp>
          <p:sp>
            <p:nvSpPr>
              <p:cNvPr id="19" name="Rectangle 18"/>
              <p:cNvSpPr/>
              <p:nvPr/>
            </p:nvSpPr>
            <p:spPr>
              <a:xfrm>
                <a:off x="4876800" y="2114550"/>
                <a:ext cx="762000" cy="304800"/>
              </a:xfrm>
              <a:prstGeom prst="rect">
                <a:avLst/>
              </a:prstGeom>
              <a:noFill/>
              <a:ln w="19050" cmpd="sng">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L1 $</a:t>
                </a:r>
              </a:p>
            </p:txBody>
          </p:sp>
          <p:sp>
            <p:nvSpPr>
              <p:cNvPr id="20" name="Rectangle 19"/>
              <p:cNvSpPr/>
              <p:nvPr/>
            </p:nvSpPr>
            <p:spPr>
              <a:xfrm>
                <a:off x="6172200" y="2114550"/>
                <a:ext cx="762000" cy="304800"/>
              </a:xfrm>
              <a:prstGeom prst="rect">
                <a:avLst/>
              </a:prstGeom>
              <a:noFill/>
              <a:ln w="19050" cmpd="sng">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L1 $</a:t>
                </a:r>
              </a:p>
            </p:txBody>
          </p:sp>
          <p:sp>
            <p:nvSpPr>
              <p:cNvPr id="29" name="Rectangle 28"/>
              <p:cNvSpPr/>
              <p:nvPr/>
            </p:nvSpPr>
            <p:spPr>
              <a:xfrm>
                <a:off x="3276600" y="3195635"/>
                <a:ext cx="2590800" cy="457200"/>
              </a:xfrm>
              <a:prstGeom prst="rect">
                <a:avLst/>
              </a:prstGeom>
              <a:noFill/>
              <a:ln w="19050" cmpd="sng">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LLC</a:t>
                </a:r>
              </a:p>
            </p:txBody>
          </p:sp>
          <p:cxnSp>
            <p:nvCxnSpPr>
              <p:cNvPr id="31" name="Straight Connector 30"/>
              <p:cNvCxnSpPr/>
              <p:nvPr/>
            </p:nvCxnSpPr>
            <p:spPr>
              <a:xfrm>
                <a:off x="2590800" y="2724150"/>
                <a:ext cx="3962400"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17" idx="2"/>
              </p:cNvCxnSpPr>
              <p:nvPr/>
            </p:nvCxnSpPr>
            <p:spPr>
              <a:xfrm>
                <a:off x="2590800" y="2419350"/>
                <a:ext cx="0" cy="30480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18" idx="2"/>
              </p:cNvCxnSpPr>
              <p:nvPr/>
            </p:nvCxnSpPr>
            <p:spPr>
              <a:xfrm>
                <a:off x="3886200" y="2419350"/>
                <a:ext cx="0" cy="30480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19" idx="2"/>
              </p:cNvCxnSpPr>
              <p:nvPr/>
            </p:nvCxnSpPr>
            <p:spPr>
              <a:xfrm>
                <a:off x="5257800" y="2419350"/>
                <a:ext cx="0" cy="30480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20" idx="2"/>
              </p:cNvCxnSpPr>
              <p:nvPr/>
            </p:nvCxnSpPr>
            <p:spPr>
              <a:xfrm>
                <a:off x="6553200" y="2419350"/>
                <a:ext cx="0" cy="30480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29" idx="0"/>
              </p:cNvCxnSpPr>
              <p:nvPr/>
            </p:nvCxnSpPr>
            <p:spPr>
              <a:xfrm flipV="1">
                <a:off x="4572000" y="2724150"/>
                <a:ext cx="0" cy="471485"/>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48" name="Picture 47"/>
            <p:cNvPicPr>
              <a:picLocks noChangeAspect="1"/>
            </p:cNvPicPr>
            <p:nvPr/>
          </p:nvPicPr>
          <p:blipFill>
            <a:blip r:embed="rId4"/>
            <a:stretch>
              <a:fillRect/>
            </a:stretch>
          </p:blipFill>
          <p:spPr>
            <a:xfrm>
              <a:off x="2057400" y="4497282"/>
              <a:ext cx="1685367" cy="544617"/>
            </a:xfrm>
            <a:prstGeom prst="rect">
              <a:avLst/>
            </a:prstGeom>
          </p:spPr>
        </p:pic>
        <p:sp>
          <p:nvSpPr>
            <p:cNvPr id="49" name="TextBox 48"/>
            <p:cNvSpPr txBox="1"/>
            <p:nvPr/>
          </p:nvSpPr>
          <p:spPr>
            <a:xfrm>
              <a:off x="1567417" y="4497282"/>
              <a:ext cx="501272" cy="369332"/>
            </a:xfrm>
            <a:prstGeom prst="rect">
              <a:avLst/>
            </a:prstGeom>
            <a:noFill/>
          </p:spPr>
          <p:txBody>
            <a:bodyPr wrap="none" rtlCol="0">
              <a:spAutoFit/>
            </a:bodyPr>
            <a:lstStyle/>
            <a:p>
              <a:r>
                <a:rPr lang="en-US" dirty="0"/>
                <a:t>PM</a:t>
              </a:r>
            </a:p>
          </p:txBody>
        </p:sp>
        <p:sp>
          <p:nvSpPr>
            <p:cNvPr id="8" name="Rectangle 7"/>
            <p:cNvSpPr/>
            <p:nvPr/>
          </p:nvSpPr>
          <p:spPr>
            <a:xfrm>
              <a:off x="1295400" y="1885950"/>
              <a:ext cx="152400" cy="1524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295400" y="2038350"/>
              <a:ext cx="152400" cy="1524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2589332" y="1885950"/>
              <a:ext cx="152400" cy="1524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2589332" y="2038350"/>
              <a:ext cx="152400" cy="1524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3973880" y="1885950"/>
              <a:ext cx="152400" cy="1524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3973880" y="2038350"/>
              <a:ext cx="152400" cy="1524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5257800" y="1885950"/>
              <a:ext cx="152400" cy="1524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5257800" y="2038350"/>
              <a:ext cx="152400" cy="1524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1371600" y="2190750"/>
              <a:ext cx="0" cy="412750"/>
            </a:xfrm>
            <a:prstGeom prst="line">
              <a:avLst/>
            </a:prstGeom>
            <a:ln w="28575"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371600" y="2603500"/>
              <a:ext cx="3962400" cy="0"/>
            </a:xfrm>
            <a:prstGeom prst="line">
              <a:avLst/>
            </a:prstGeom>
            <a:ln w="28575"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52" idx="2"/>
            </p:cNvCxnSpPr>
            <p:nvPr/>
          </p:nvCxnSpPr>
          <p:spPr>
            <a:xfrm>
              <a:off x="5334000" y="2190750"/>
              <a:ext cx="0" cy="412750"/>
            </a:xfrm>
            <a:prstGeom prst="line">
              <a:avLst/>
            </a:prstGeom>
            <a:ln w="28575"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55" name="Elbow Connector 54"/>
            <p:cNvCxnSpPr/>
            <p:nvPr/>
          </p:nvCxnSpPr>
          <p:spPr>
            <a:xfrm rot="10800000" flipV="1">
              <a:off x="2895600" y="2603500"/>
              <a:ext cx="2438400" cy="990600"/>
            </a:xfrm>
            <a:prstGeom prst="bentConnector3">
              <a:avLst>
                <a:gd name="adj1" fmla="val 102"/>
              </a:avLst>
            </a:prstGeom>
            <a:ln w="28575"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2667000" y="2222500"/>
              <a:ext cx="0" cy="412750"/>
            </a:xfrm>
            <a:prstGeom prst="line">
              <a:avLst/>
            </a:prstGeom>
            <a:ln w="28575"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4038600" y="2222500"/>
              <a:ext cx="0" cy="412750"/>
            </a:xfrm>
            <a:prstGeom prst="line">
              <a:avLst/>
            </a:prstGeom>
            <a:ln w="28575"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grpSp>
          <p:nvGrpSpPr>
            <p:cNvPr id="75" name="Group 74"/>
            <p:cNvGrpSpPr/>
            <p:nvPr/>
          </p:nvGrpSpPr>
          <p:grpSpPr>
            <a:xfrm>
              <a:off x="2803036" y="3698735"/>
              <a:ext cx="185260" cy="496802"/>
              <a:chOff x="2780999" y="3698734"/>
              <a:chExt cx="247650" cy="738681"/>
            </a:xfrm>
          </p:grpSpPr>
          <p:sp>
            <p:nvSpPr>
              <p:cNvPr id="70" name="Rectangle 69"/>
              <p:cNvSpPr/>
              <p:nvPr/>
            </p:nvSpPr>
            <p:spPr>
              <a:xfrm>
                <a:off x="2780999" y="3698734"/>
                <a:ext cx="247650" cy="24622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2780999" y="3944961"/>
                <a:ext cx="247650" cy="24622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2780999" y="4191188"/>
                <a:ext cx="247650" cy="24622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7" name="Straight Connector 76"/>
            <p:cNvCxnSpPr>
              <a:stCxn id="29" idx="2"/>
              <a:endCxn id="70" idx="0"/>
            </p:cNvCxnSpPr>
            <p:nvPr/>
          </p:nvCxnSpPr>
          <p:spPr>
            <a:xfrm>
              <a:off x="2895600" y="3333752"/>
              <a:ext cx="66" cy="364983"/>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72" idx="2"/>
              <a:endCxn id="48" idx="0"/>
            </p:cNvCxnSpPr>
            <p:nvPr/>
          </p:nvCxnSpPr>
          <p:spPr>
            <a:xfrm>
              <a:off x="2895666" y="4195537"/>
              <a:ext cx="4418" cy="301745"/>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2249311" y="3779389"/>
              <a:ext cx="505267" cy="369332"/>
            </a:xfrm>
            <a:prstGeom prst="rect">
              <a:avLst/>
            </a:prstGeom>
            <a:noFill/>
          </p:spPr>
          <p:txBody>
            <a:bodyPr wrap="none" rtlCol="0">
              <a:spAutoFit/>
            </a:bodyPr>
            <a:lstStyle/>
            <a:p>
              <a:r>
                <a:rPr lang="en-US" dirty="0"/>
                <a:t>MC</a:t>
              </a:r>
            </a:p>
          </p:txBody>
        </p:sp>
      </p:grpSp>
    </p:spTree>
    <p:extLst>
      <p:ext uri="{BB962C8B-B14F-4D97-AF65-F5344CB8AC3E}">
        <p14:creationId xmlns:p14="http://schemas.microsoft.com/office/powerpoint/2010/main" val="2341596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66"/>
                </a:solidFill>
              </a:rPr>
              <a:t>DPO in action</a:t>
            </a:r>
          </a:p>
        </p:txBody>
      </p:sp>
      <p:sp>
        <p:nvSpPr>
          <p:cNvPr id="3" name="Slide Number Placeholder 2"/>
          <p:cNvSpPr>
            <a:spLocks noGrp="1"/>
          </p:cNvSpPr>
          <p:nvPr>
            <p:ph type="sldNum" sz="quarter" idx="12"/>
          </p:nvPr>
        </p:nvSpPr>
        <p:spPr/>
        <p:txBody>
          <a:bodyPr/>
          <a:lstStyle/>
          <a:p>
            <a:fld id="{5B5864B1-ED50-4F44-908F-E7FBEBF9E095}" type="slidenum">
              <a:rPr lang="en-US" smtClean="0"/>
              <a:t>17</a:t>
            </a:fld>
            <a:endParaRPr lang="en-US"/>
          </a:p>
        </p:txBody>
      </p:sp>
      <p:pic>
        <p:nvPicPr>
          <p:cNvPr id="64" name="Picture 63"/>
          <p:cNvPicPr>
            <a:picLocks noChangeAspect="1"/>
          </p:cNvPicPr>
          <p:nvPr/>
        </p:nvPicPr>
        <p:blipFill>
          <a:blip r:embed="rId3"/>
          <a:stretch>
            <a:fillRect/>
          </a:stretch>
        </p:blipFill>
        <p:spPr>
          <a:xfrm>
            <a:off x="0" y="20145"/>
            <a:ext cx="2171019" cy="412750"/>
          </a:xfrm>
          <a:prstGeom prst="rect">
            <a:avLst/>
          </a:prstGeom>
        </p:spPr>
      </p:pic>
      <p:sp>
        <p:nvSpPr>
          <p:cNvPr id="11" name="TextBox 10"/>
          <p:cNvSpPr txBox="1"/>
          <p:nvPr/>
        </p:nvSpPr>
        <p:spPr>
          <a:xfrm>
            <a:off x="232949" y="1432314"/>
            <a:ext cx="2434051" cy="2585323"/>
          </a:xfrm>
          <a:prstGeom prst="rect">
            <a:avLst/>
          </a:prstGeom>
          <a:noFill/>
        </p:spPr>
        <p:txBody>
          <a:bodyPr wrap="square" rtlCol="0">
            <a:spAutoFit/>
          </a:bodyPr>
          <a:lstStyle/>
          <a:p>
            <a:pPr algn="ctr"/>
            <a:r>
              <a:rPr lang="en-US" dirty="0"/>
              <a:t>/* </a:t>
            </a:r>
            <a:r>
              <a:rPr lang="en-US" dirty="0" err="1"/>
              <a:t>Init</a:t>
            </a:r>
            <a:r>
              <a:rPr lang="en-US" dirty="0"/>
              <a:t>: a = b = 0;</a:t>
            </a:r>
            <a:br>
              <a:rPr lang="en-US" dirty="0"/>
            </a:br>
            <a:r>
              <a:rPr lang="en-US" dirty="0" err="1"/>
              <a:t>a,b</a:t>
            </a:r>
            <a:r>
              <a:rPr lang="en-US" dirty="0"/>
              <a:t> are persistent */</a:t>
            </a:r>
          </a:p>
          <a:p>
            <a:r>
              <a:rPr lang="en-US" b="1" u="sng" dirty="0"/>
              <a:t>Core-1</a:t>
            </a:r>
            <a:r>
              <a:rPr lang="en-US" b="1" dirty="0"/>
              <a:t>	</a:t>
            </a:r>
            <a:r>
              <a:rPr lang="en-US" b="1" u="sng" dirty="0"/>
              <a:t>Core-2</a:t>
            </a:r>
          </a:p>
          <a:p>
            <a:r>
              <a:rPr lang="en-US" dirty="0">
                <a:solidFill>
                  <a:schemeClr val="accent3">
                    <a:lumMod val="75000"/>
                  </a:schemeClr>
                </a:solidFill>
              </a:rPr>
              <a:t>St a = x</a:t>
            </a:r>
            <a:r>
              <a:rPr lang="en-US" dirty="0"/>
              <a:t>			</a:t>
            </a:r>
          </a:p>
          <a:p>
            <a:r>
              <a:rPr lang="en-US" dirty="0"/>
              <a:t>                  while (a==0){}</a:t>
            </a:r>
          </a:p>
          <a:p>
            <a:r>
              <a:rPr lang="en-US" dirty="0"/>
              <a:t>		</a:t>
            </a:r>
            <a:r>
              <a:rPr lang="en-US" dirty="0">
                <a:solidFill>
                  <a:schemeClr val="accent6">
                    <a:lumMod val="75000"/>
                  </a:schemeClr>
                </a:solidFill>
              </a:rPr>
              <a:t>fence</a:t>
            </a:r>
          </a:p>
          <a:p>
            <a:r>
              <a:rPr lang="en-US" dirty="0"/>
              <a:t> 		</a:t>
            </a:r>
            <a:r>
              <a:rPr lang="en-US" dirty="0">
                <a:solidFill>
                  <a:schemeClr val="accent4">
                    <a:lumMod val="75000"/>
                  </a:schemeClr>
                </a:solidFill>
              </a:rPr>
              <a:t>St b = y</a:t>
            </a:r>
          </a:p>
          <a:p>
            <a:endParaRPr lang="en-US" dirty="0">
              <a:solidFill>
                <a:schemeClr val="accent4">
                  <a:lumMod val="75000"/>
                </a:schemeClr>
              </a:solidFill>
            </a:endParaRPr>
          </a:p>
          <a:p>
            <a:r>
              <a:rPr lang="en-US" dirty="0">
                <a:solidFill>
                  <a:schemeClr val="accent4">
                    <a:lumMod val="75000"/>
                  </a:schemeClr>
                </a:solidFill>
              </a:rPr>
              <a:t>  </a:t>
            </a:r>
            <a:r>
              <a:rPr lang="en-US" b="1" dirty="0"/>
              <a:t>Constraint: St a &lt;</a:t>
            </a:r>
            <a:r>
              <a:rPr lang="en-US" sz="1400" b="1" dirty="0"/>
              <a:t>p</a:t>
            </a:r>
            <a:r>
              <a:rPr lang="en-US" b="1" dirty="0"/>
              <a:t> St b</a:t>
            </a:r>
          </a:p>
        </p:txBody>
      </p:sp>
    </p:spTree>
    <p:extLst>
      <p:ext uri="{BB962C8B-B14F-4D97-AF65-F5344CB8AC3E}">
        <p14:creationId xmlns:p14="http://schemas.microsoft.com/office/powerpoint/2010/main" val="3076443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icture 125"/>
          <p:cNvPicPr>
            <a:picLocks noChangeAspect="1"/>
          </p:cNvPicPr>
          <p:nvPr/>
        </p:nvPicPr>
        <p:blipFill>
          <a:blip r:embed="rId3"/>
          <a:stretch>
            <a:fillRect/>
          </a:stretch>
        </p:blipFill>
        <p:spPr>
          <a:xfrm>
            <a:off x="4779628" y="1172948"/>
            <a:ext cx="607080" cy="418211"/>
          </a:xfrm>
          <a:prstGeom prst="rect">
            <a:avLst/>
          </a:prstGeom>
        </p:spPr>
      </p:pic>
      <p:grpSp>
        <p:nvGrpSpPr>
          <p:cNvPr id="153" name="Group 152"/>
          <p:cNvGrpSpPr/>
          <p:nvPr/>
        </p:nvGrpSpPr>
        <p:grpSpPr>
          <a:xfrm>
            <a:off x="6082713" y="2647950"/>
            <a:ext cx="622887" cy="369332"/>
            <a:chOff x="6562129" y="2507218"/>
            <a:chExt cx="622887" cy="369332"/>
          </a:xfrm>
        </p:grpSpPr>
        <p:sp>
          <p:nvSpPr>
            <p:cNvPr id="154" name="Rectangle 153"/>
            <p:cNvSpPr/>
            <p:nvPr/>
          </p:nvSpPr>
          <p:spPr>
            <a:xfrm>
              <a:off x="6562129" y="2551126"/>
              <a:ext cx="576563" cy="304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TextBox 154"/>
            <p:cNvSpPr txBox="1"/>
            <p:nvPr/>
          </p:nvSpPr>
          <p:spPr>
            <a:xfrm>
              <a:off x="6562129" y="2507218"/>
              <a:ext cx="622887" cy="369332"/>
            </a:xfrm>
            <a:prstGeom prst="rect">
              <a:avLst/>
            </a:prstGeom>
            <a:noFill/>
          </p:spPr>
          <p:txBody>
            <a:bodyPr wrap="none" rtlCol="0">
              <a:spAutoFit/>
            </a:bodyPr>
            <a:lstStyle/>
            <a:p>
              <a:r>
                <a:rPr lang="en-US" dirty="0"/>
                <a:t>a | 1 </a:t>
              </a:r>
            </a:p>
          </p:txBody>
        </p:sp>
      </p:grpSp>
      <p:pic>
        <p:nvPicPr>
          <p:cNvPr id="84" name="Picture 83"/>
          <p:cNvPicPr>
            <a:picLocks noChangeAspect="1"/>
          </p:cNvPicPr>
          <p:nvPr/>
        </p:nvPicPr>
        <p:blipFill>
          <a:blip r:embed="rId3"/>
          <a:stretch>
            <a:fillRect/>
          </a:stretch>
        </p:blipFill>
        <p:spPr>
          <a:xfrm>
            <a:off x="7927320" y="1192541"/>
            <a:ext cx="607080" cy="418211"/>
          </a:xfrm>
          <a:prstGeom prst="rect">
            <a:avLst/>
          </a:prstGeom>
        </p:spPr>
      </p:pic>
      <p:sp>
        <p:nvSpPr>
          <p:cNvPr id="165" name="TextBox 164"/>
          <p:cNvSpPr txBox="1"/>
          <p:nvPr/>
        </p:nvSpPr>
        <p:spPr>
          <a:xfrm>
            <a:off x="5815788" y="1267597"/>
            <a:ext cx="865329" cy="369332"/>
          </a:xfrm>
          <a:prstGeom prst="rect">
            <a:avLst/>
          </a:prstGeom>
          <a:noFill/>
        </p:spPr>
        <p:txBody>
          <a:bodyPr wrap="none" rtlCol="0">
            <a:spAutoFit/>
          </a:bodyPr>
          <a:lstStyle/>
          <a:p>
            <a:r>
              <a:rPr lang="en-US" dirty="0"/>
              <a:t>St b = y</a:t>
            </a:r>
          </a:p>
        </p:txBody>
      </p:sp>
      <p:sp>
        <p:nvSpPr>
          <p:cNvPr id="2" name="Title 1"/>
          <p:cNvSpPr>
            <a:spLocks noGrp="1"/>
          </p:cNvSpPr>
          <p:nvPr>
            <p:ph type="title"/>
          </p:nvPr>
        </p:nvSpPr>
        <p:spPr/>
        <p:txBody>
          <a:bodyPr/>
          <a:lstStyle/>
          <a:p>
            <a:r>
              <a:rPr lang="en-US" b="1" dirty="0">
                <a:solidFill>
                  <a:srgbClr val="000066"/>
                </a:solidFill>
              </a:rPr>
              <a:t>DPO in action</a:t>
            </a:r>
          </a:p>
        </p:txBody>
      </p:sp>
      <p:sp>
        <p:nvSpPr>
          <p:cNvPr id="3" name="Slide Number Placeholder 2"/>
          <p:cNvSpPr>
            <a:spLocks noGrp="1"/>
          </p:cNvSpPr>
          <p:nvPr>
            <p:ph type="sldNum" sz="quarter" idx="12"/>
          </p:nvPr>
        </p:nvSpPr>
        <p:spPr/>
        <p:txBody>
          <a:bodyPr/>
          <a:lstStyle/>
          <a:p>
            <a:fld id="{5B5864B1-ED50-4F44-908F-E7FBEBF9E095}" type="slidenum">
              <a:rPr lang="en-US" smtClean="0"/>
              <a:t>18</a:t>
            </a:fld>
            <a:endParaRPr lang="en-US"/>
          </a:p>
        </p:txBody>
      </p:sp>
      <p:pic>
        <p:nvPicPr>
          <p:cNvPr id="64" name="Picture 63"/>
          <p:cNvPicPr>
            <a:picLocks noChangeAspect="1"/>
          </p:cNvPicPr>
          <p:nvPr/>
        </p:nvPicPr>
        <p:blipFill>
          <a:blip r:embed="rId4"/>
          <a:stretch>
            <a:fillRect/>
          </a:stretch>
        </p:blipFill>
        <p:spPr>
          <a:xfrm>
            <a:off x="0" y="20145"/>
            <a:ext cx="2171019" cy="412750"/>
          </a:xfrm>
          <a:prstGeom prst="rect">
            <a:avLst/>
          </a:prstGeom>
        </p:spPr>
      </p:pic>
      <p:sp>
        <p:nvSpPr>
          <p:cNvPr id="12" name="Rounded Rectangle 11"/>
          <p:cNvSpPr/>
          <p:nvPr/>
        </p:nvSpPr>
        <p:spPr>
          <a:xfrm>
            <a:off x="3541876" y="1332312"/>
            <a:ext cx="649124" cy="235595"/>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Core-1</a:t>
            </a:r>
          </a:p>
        </p:txBody>
      </p:sp>
      <p:sp>
        <p:nvSpPr>
          <p:cNvPr id="17" name="Rectangle 16"/>
          <p:cNvSpPr/>
          <p:nvPr/>
        </p:nvSpPr>
        <p:spPr>
          <a:xfrm>
            <a:off x="3570245" y="1621357"/>
            <a:ext cx="592931" cy="1014162"/>
          </a:xfrm>
          <a:prstGeom prst="rect">
            <a:avLst/>
          </a:prstGeom>
          <a:noFill/>
          <a:ln w="19050" cmpd="sng">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 name="Rectangle 28"/>
          <p:cNvSpPr/>
          <p:nvPr/>
        </p:nvSpPr>
        <p:spPr>
          <a:xfrm>
            <a:off x="4557767" y="3332009"/>
            <a:ext cx="2185987" cy="304802"/>
          </a:xfrm>
          <a:prstGeom prst="rect">
            <a:avLst/>
          </a:prstGeom>
          <a:noFill/>
          <a:ln w="19050" cmpd="sng">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LLC</a:t>
            </a:r>
          </a:p>
        </p:txBody>
      </p:sp>
      <p:cxnSp>
        <p:nvCxnSpPr>
          <p:cNvPr id="31" name="Straight Connector 30"/>
          <p:cNvCxnSpPr/>
          <p:nvPr/>
        </p:nvCxnSpPr>
        <p:spPr>
          <a:xfrm flipV="1">
            <a:off x="3866711" y="3108694"/>
            <a:ext cx="3120905" cy="2136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17" idx="2"/>
          </p:cNvCxnSpPr>
          <p:nvPr/>
        </p:nvCxnSpPr>
        <p:spPr>
          <a:xfrm>
            <a:off x="3866711" y="2635518"/>
            <a:ext cx="0" cy="494542"/>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56" idx="2"/>
          </p:cNvCxnSpPr>
          <p:nvPr/>
        </p:nvCxnSpPr>
        <p:spPr>
          <a:xfrm>
            <a:off x="6994614" y="2633108"/>
            <a:ext cx="0" cy="494255"/>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29" idx="0"/>
          </p:cNvCxnSpPr>
          <p:nvPr/>
        </p:nvCxnSpPr>
        <p:spPr>
          <a:xfrm flipH="1" flipV="1">
            <a:off x="5645105" y="3132460"/>
            <a:ext cx="5655" cy="19955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48" name="Picture 47"/>
          <p:cNvPicPr>
            <a:picLocks noChangeAspect="1"/>
          </p:cNvPicPr>
          <p:nvPr/>
        </p:nvPicPr>
        <p:blipFill>
          <a:blip r:embed="rId5"/>
          <a:stretch>
            <a:fillRect/>
          </a:stretch>
        </p:blipFill>
        <p:spPr>
          <a:xfrm>
            <a:off x="4978772" y="4617933"/>
            <a:ext cx="1422028" cy="544617"/>
          </a:xfrm>
          <a:prstGeom prst="rect">
            <a:avLst/>
          </a:prstGeom>
        </p:spPr>
      </p:pic>
      <p:sp>
        <p:nvSpPr>
          <p:cNvPr id="49" name="TextBox 48"/>
          <p:cNvSpPr txBox="1"/>
          <p:nvPr/>
        </p:nvSpPr>
        <p:spPr>
          <a:xfrm>
            <a:off x="4565349" y="4617933"/>
            <a:ext cx="422948" cy="369332"/>
          </a:xfrm>
          <a:prstGeom prst="rect">
            <a:avLst/>
          </a:prstGeom>
          <a:noFill/>
        </p:spPr>
        <p:txBody>
          <a:bodyPr wrap="none" rtlCol="0">
            <a:spAutoFit/>
          </a:bodyPr>
          <a:lstStyle/>
          <a:p>
            <a:r>
              <a:rPr lang="en-US" dirty="0"/>
              <a:t>PM</a:t>
            </a:r>
          </a:p>
        </p:txBody>
      </p:sp>
      <p:cxnSp>
        <p:nvCxnSpPr>
          <p:cNvPr id="23" name="Straight Connector 22"/>
          <p:cNvCxnSpPr>
            <a:stCxn id="97" idx="2"/>
          </p:cNvCxnSpPr>
          <p:nvPr/>
        </p:nvCxnSpPr>
        <p:spPr>
          <a:xfrm>
            <a:off x="5019179" y="2634699"/>
            <a:ext cx="12179" cy="574119"/>
          </a:xfrm>
          <a:prstGeom prst="line">
            <a:avLst/>
          </a:prstGeom>
          <a:ln w="9525"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5043783" y="3181350"/>
            <a:ext cx="3126240" cy="26352"/>
          </a:xfrm>
          <a:prstGeom prst="line">
            <a:avLst/>
          </a:prstGeom>
          <a:ln w="9525"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55" name="Elbow Connector 54"/>
          <p:cNvCxnSpPr>
            <a:stCxn id="106" idx="2"/>
            <a:endCxn id="29" idx="2"/>
          </p:cNvCxnSpPr>
          <p:nvPr/>
        </p:nvCxnSpPr>
        <p:spPr>
          <a:xfrm rot="5400000">
            <a:off x="6415001" y="1881788"/>
            <a:ext cx="990784" cy="2519263"/>
          </a:xfrm>
          <a:prstGeom prst="bentConnector3">
            <a:avLst>
              <a:gd name="adj1" fmla="val 123073"/>
            </a:avLst>
          </a:prstGeom>
          <a:ln w="9525"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grpSp>
        <p:nvGrpSpPr>
          <p:cNvPr id="75" name="Group 74"/>
          <p:cNvGrpSpPr/>
          <p:nvPr/>
        </p:nvGrpSpPr>
        <p:grpSpPr>
          <a:xfrm>
            <a:off x="5572604" y="3819386"/>
            <a:ext cx="156313" cy="496802"/>
            <a:chOff x="2780999" y="3698734"/>
            <a:chExt cx="247650" cy="738681"/>
          </a:xfrm>
        </p:grpSpPr>
        <p:sp>
          <p:nvSpPr>
            <p:cNvPr id="70" name="Rectangle 69"/>
            <p:cNvSpPr/>
            <p:nvPr/>
          </p:nvSpPr>
          <p:spPr>
            <a:xfrm>
              <a:off x="2780999" y="3698734"/>
              <a:ext cx="247650" cy="24622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2780999" y="3944961"/>
              <a:ext cx="247650" cy="24622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2780999" y="4191188"/>
              <a:ext cx="247650" cy="24622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7" name="Straight Connector 76"/>
          <p:cNvCxnSpPr>
            <a:stCxn id="29" idx="2"/>
            <a:endCxn id="70" idx="0"/>
          </p:cNvCxnSpPr>
          <p:nvPr/>
        </p:nvCxnSpPr>
        <p:spPr>
          <a:xfrm>
            <a:off x="5650761" y="3636811"/>
            <a:ext cx="0" cy="182575"/>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72" idx="2"/>
          </p:cNvCxnSpPr>
          <p:nvPr/>
        </p:nvCxnSpPr>
        <p:spPr>
          <a:xfrm>
            <a:off x="5650761" y="4316188"/>
            <a:ext cx="3728" cy="301745"/>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4800600" y="3759201"/>
            <a:ext cx="426319" cy="369332"/>
          </a:xfrm>
          <a:prstGeom prst="rect">
            <a:avLst/>
          </a:prstGeom>
          <a:noFill/>
        </p:spPr>
        <p:txBody>
          <a:bodyPr wrap="none" rtlCol="0">
            <a:spAutoFit/>
          </a:bodyPr>
          <a:lstStyle/>
          <a:p>
            <a:r>
              <a:rPr lang="en-US" dirty="0"/>
              <a:t>MC</a:t>
            </a:r>
          </a:p>
        </p:txBody>
      </p:sp>
      <p:sp>
        <p:nvSpPr>
          <p:cNvPr id="56" name="Rectangle 55"/>
          <p:cNvSpPr/>
          <p:nvPr/>
        </p:nvSpPr>
        <p:spPr>
          <a:xfrm>
            <a:off x="6674028" y="1643627"/>
            <a:ext cx="641172" cy="989481"/>
          </a:xfrm>
          <a:prstGeom prst="rect">
            <a:avLst/>
          </a:prstGeom>
          <a:noFill/>
          <a:ln w="19050" cmpd="sng">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99" name="Group 98"/>
          <p:cNvGrpSpPr/>
          <p:nvPr/>
        </p:nvGrpSpPr>
        <p:grpSpPr>
          <a:xfrm>
            <a:off x="4172582" y="2298150"/>
            <a:ext cx="1676400" cy="336549"/>
            <a:chOff x="4131469" y="2266950"/>
            <a:chExt cx="1104052" cy="336549"/>
          </a:xfrm>
        </p:grpSpPr>
        <p:sp>
          <p:nvSpPr>
            <p:cNvPr id="96" name="Rectangle 95"/>
            <p:cNvSpPr/>
            <p:nvPr/>
          </p:nvSpPr>
          <p:spPr>
            <a:xfrm>
              <a:off x="4131469" y="2266950"/>
              <a:ext cx="364331" cy="336549"/>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a:off x="4506859" y="2266950"/>
              <a:ext cx="364331" cy="336549"/>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a:off x="4871190" y="2266950"/>
              <a:ext cx="364331" cy="336549"/>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0" name="Group 99"/>
          <p:cNvGrpSpPr/>
          <p:nvPr/>
        </p:nvGrpSpPr>
        <p:grpSpPr>
          <a:xfrm>
            <a:off x="4172582" y="1961601"/>
            <a:ext cx="1676400" cy="336549"/>
            <a:chOff x="4131469" y="2266950"/>
            <a:chExt cx="1104052" cy="336549"/>
          </a:xfrm>
        </p:grpSpPr>
        <p:sp>
          <p:nvSpPr>
            <p:cNvPr id="101" name="Rectangle 100"/>
            <p:cNvSpPr/>
            <p:nvPr/>
          </p:nvSpPr>
          <p:spPr>
            <a:xfrm>
              <a:off x="4131469" y="2266950"/>
              <a:ext cx="364331" cy="336549"/>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a:xfrm>
              <a:off x="4506859" y="2266950"/>
              <a:ext cx="364331" cy="336549"/>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4871190" y="2266950"/>
              <a:ext cx="364331" cy="336549"/>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7323427" y="2309478"/>
            <a:ext cx="1676400" cy="336549"/>
            <a:chOff x="4131469" y="2266950"/>
            <a:chExt cx="1104052" cy="336549"/>
          </a:xfrm>
        </p:grpSpPr>
        <p:sp>
          <p:nvSpPr>
            <p:cNvPr id="105" name="Rectangle 104"/>
            <p:cNvSpPr/>
            <p:nvPr/>
          </p:nvSpPr>
          <p:spPr>
            <a:xfrm>
              <a:off x="4131469" y="2266950"/>
              <a:ext cx="364331" cy="336549"/>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4506859" y="2266950"/>
              <a:ext cx="364331" cy="336549"/>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4871190" y="2266950"/>
              <a:ext cx="364331" cy="336549"/>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7323427" y="1972929"/>
            <a:ext cx="1676400" cy="336549"/>
            <a:chOff x="4131469" y="2266950"/>
            <a:chExt cx="1104052" cy="336549"/>
          </a:xfrm>
        </p:grpSpPr>
        <p:sp>
          <p:nvSpPr>
            <p:cNvPr id="109" name="Rectangle 108"/>
            <p:cNvSpPr/>
            <p:nvPr/>
          </p:nvSpPr>
          <p:spPr>
            <a:xfrm>
              <a:off x="4131469" y="2266950"/>
              <a:ext cx="364331" cy="336549"/>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4506859" y="2266950"/>
              <a:ext cx="364331" cy="336549"/>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4871190" y="2266950"/>
              <a:ext cx="364331" cy="336549"/>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4" name="TextBox 113"/>
          <p:cNvSpPr txBox="1"/>
          <p:nvPr/>
        </p:nvSpPr>
        <p:spPr>
          <a:xfrm>
            <a:off x="2671140" y="1244681"/>
            <a:ext cx="851515" cy="369332"/>
          </a:xfrm>
          <a:prstGeom prst="rect">
            <a:avLst/>
          </a:prstGeom>
          <a:noFill/>
        </p:spPr>
        <p:txBody>
          <a:bodyPr wrap="none" rtlCol="0">
            <a:spAutoFit/>
          </a:bodyPr>
          <a:lstStyle/>
          <a:p>
            <a:r>
              <a:rPr lang="en-US" dirty="0"/>
              <a:t>St a = x</a:t>
            </a:r>
          </a:p>
        </p:txBody>
      </p:sp>
      <p:sp>
        <p:nvSpPr>
          <p:cNvPr id="117" name="Rectangle 116"/>
          <p:cNvSpPr/>
          <p:nvPr/>
        </p:nvSpPr>
        <p:spPr>
          <a:xfrm>
            <a:off x="5295780" y="2298150"/>
            <a:ext cx="547016" cy="336549"/>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a:t>
            </a:r>
          </a:p>
        </p:txBody>
      </p:sp>
      <p:sp>
        <p:nvSpPr>
          <p:cNvPr id="118" name="Rectangle 117"/>
          <p:cNvSpPr/>
          <p:nvPr/>
        </p:nvSpPr>
        <p:spPr>
          <a:xfrm>
            <a:off x="3574980" y="2003428"/>
            <a:ext cx="364331" cy="336549"/>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a:t>
            </a:r>
          </a:p>
        </p:txBody>
      </p:sp>
      <p:sp>
        <p:nvSpPr>
          <p:cNvPr id="121" name="Rectangle 120"/>
          <p:cNvSpPr/>
          <p:nvPr/>
        </p:nvSpPr>
        <p:spPr>
          <a:xfrm>
            <a:off x="6684037" y="1850429"/>
            <a:ext cx="364331" cy="336549"/>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a:t>
            </a:r>
          </a:p>
        </p:txBody>
      </p:sp>
      <p:sp>
        <p:nvSpPr>
          <p:cNvPr id="129" name="TextBox 128"/>
          <p:cNvSpPr txBox="1"/>
          <p:nvPr/>
        </p:nvSpPr>
        <p:spPr>
          <a:xfrm>
            <a:off x="4300400" y="2266186"/>
            <a:ext cx="301686" cy="369332"/>
          </a:xfrm>
          <a:prstGeom prst="rect">
            <a:avLst/>
          </a:prstGeom>
          <a:noFill/>
        </p:spPr>
        <p:txBody>
          <a:bodyPr wrap="none" rtlCol="0">
            <a:spAutoFit/>
          </a:bodyPr>
          <a:lstStyle/>
          <a:p>
            <a:r>
              <a:rPr lang="en-US" dirty="0"/>
              <a:t>1</a:t>
            </a:r>
          </a:p>
        </p:txBody>
      </p:sp>
      <p:sp>
        <p:nvSpPr>
          <p:cNvPr id="130" name="TextBox 129"/>
          <p:cNvSpPr txBox="1"/>
          <p:nvPr/>
        </p:nvSpPr>
        <p:spPr>
          <a:xfrm>
            <a:off x="4907846" y="2233618"/>
            <a:ext cx="255336" cy="369332"/>
          </a:xfrm>
          <a:prstGeom prst="rect">
            <a:avLst/>
          </a:prstGeom>
          <a:noFill/>
        </p:spPr>
        <p:txBody>
          <a:bodyPr wrap="none" rtlCol="0">
            <a:spAutoFit/>
          </a:bodyPr>
          <a:lstStyle/>
          <a:p>
            <a:r>
              <a:rPr lang="en-US" b="1" dirty="0"/>
              <a:t>-</a:t>
            </a:r>
          </a:p>
        </p:txBody>
      </p:sp>
      <p:sp>
        <p:nvSpPr>
          <p:cNvPr id="139" name="TextBox 138"/>
          <p:cNvSpPr txBox="1"/>
          <p:nvPr/>
        </p:nvSpPr>
        <p:spPr>
          <a:xfrm>
            <a:off x="5930479" y="1264498"/>
            <a:ext cx="565742" cy="369332"/>
          </a:xfrm>
          <a:prstGeom prst="rect">
            <a:avLst/>
          </a:prstGeom>
          <a:noFill/>
        </p:spPr>
        <p:txBody>
          <a:bodyPr wrap="none" rtlCol="0">
            <a:spAutoFit/>
          </a:bodyPr>
          <a:lstStyle/>
          <a:p>
            <a:r>
              <a:rPr lang="en-US" dirty="0" err="1"/>
              <a:t>Ld</a:t>
            </a:r>
            <a:r>
              <a:rPr lang="en-US" dirty="0"/>
              <a:t> a</a:t>
            </a:r>
          </a:p>
        </p:txBody>
      </p:sp>
      <p:grpSp>
        <p:nvGrpSpPr>
          <p:cNvPr id="142" name="Group 141"/>
          <p:cNvGrpSpPr/>
          <p:nvPr/>
        </p:nvGrpSpPr>
        <p:grpSpPr>
          <a:xfrm>
            <a:off x="6096000" y="2647950"/>
            <a:ext cx="576563" cy="369332"/>
            <a:chOff x="6562129" y="2507218"/>
            <a:chExt cx="576563" cy="369332"/>
          </a:xfrm>
        </p:grpSpPr>
        <p:sp>
          <p:nvSpPr>
            <p:cNvPr id="140" name="Rectangle 139"/>
            <p:cNvSpPr/>
            <p:nvPr/>
          </p:nvSpPr>
          <p:spPr>
            <a:xfrm>
              <a:off x="6562129" y="2551126"/>
              <a:ext cx="576563" cy="304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TextBox 140"/>
            <p:cNvSpPr txBox="1"/>
            <p:nvPr/>
          </p:nvSpPr>
          <p:spPr>
            <a:xfrm>
              <a:off x="6562129" y="2507218"/>
              <a:ext cx="453707" cy="369332"/>
            </a:xfrm>
            <a:prstGeom prst="rect">
              <a:avLst/>
            </a:prstGeom>
            <a:noFill/>
          </p:spPr>
          <p:txBody>
            <a:bodyPr wrap="none" rtlCol="0">
              <a:spAutoFit/>
            </a:bodyPr>
            <a:lstStyle/>
            <a:p>
              <a:r>
                <a:rPr lang="en-US" dirty="0"/>
                <a:t>a | </a:t>
              </a:r>
            </a:p>
          </p:txBody>
        </p:sp>
      </p:grpSp>
      <p:grpSp>
        <p:nvGrpSpPr>
          <p:cNvPr id="143" name="Group 142"/>
          <p:cNvGrpSpPr/>
          <p:nvPr/>
        </p:nvGrpSpPr>
        <p:grpSpPr>
          <a:xfrm>
            <a:off x="2971800" y="2632300"/>
            <a:ext cx="576563" cy="369332"/>
            <a:chOff x="6562129" y="2507218"/>
            <a:chExt cx="576563" cy="369332"/>
          </a:xfrm>
        </p:grpSpPr>
        <p:sp>
          <p:nvSpPr>
            <p:cNvPr id="144" name="Rectangle 143"/>
            <p:cNvSpPr/>
            <p:nvPr/>
          </p:nvSpPr>
          <p:spPr>
            <a:xfrm>
              <a:off x="6562129" y="2551126"/>
              <a:ext cx="576563" cy="304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TextBox 144"/>
            <p:cNvSpPr txBox="1"/>
            <p:nvPr/>
          </p:nvSpPr>
          <p:spPr>
            <a:xfrm>
              <a:off x="6562129" y="2507218"/>
              <a:ext cx="453707" cy="369332"/>
            </a:xfrm>
            <a:prstGeom prst="rect">
              <a:avLst/>
            </a:prstGeom>
            <a:noFill/>
          </p:spPr>
          <p:txBody>
            <a:bodyPr wrap="none" rtlCol="0">
              <a:spAutoFit/>
            </a:bodyPr>
            <a:lstStyle/>
            <a:p>
              <a:r>
                <a:rPr lang="en-US" dirty="0"/>
                <a:t>a | </a:t>
              </a:r>
            </a:p>
          </p:txBody>
        </p:sp>
      </p:grpSp>
      <p:grpSp>
        <p:nvGrpSpPr>
          <p:cNvPr id="146" name="Group 145"/>
          <p:cNvGrpSpPr/>
          <p:nvPr/>
        </p:nvGrpSpPr>
        <p:grpSpPr>
          <a:xfrm>
            <a:off x="2958513" y="2627869"/>
            <a:ext cx="622887" cy="369332"/>
            <a:chOff x="6562129" y="2507218"/>
            <a:chExt cx="622887" cy="369332"/>
          </a:xfrm>
        </p:grpSpPr>
        <p:sp>
          <p:nvSpPr>
            <p:cNvPr id="147" name="Rectangle 146"/>
            <p:cNvSpPr/>
            <p:nvPr/>
          </p:nvSpPr>
          <p:spPr>
            <a:xfrm>
              <a:off x="6562129" y="2551126"/>
              <a:ext cx="576563" cy="304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TextBox 147"/>
            <p:cNvSpPr txBox="1"/>
            <p:nvPr/>
          </p:nvSpPr>
          <p:spPr>
            <a:xfrm>
              <a:off x="6562129" y="2507218"/>
              <a:ext cx="622887" cy="369332"/>
            </a:xfrm>
            <a:prstGeom prst="rect">
              <a:avLst/>
            </a:prstGeom>
            <a:noFill/>
          </p:spPr>
          <p:txBody>
            <a:bodyPr wrap="none" rtlCol="0">
              <a:spAutoFit/>
            </a:bodyPr>
            <a:lstStyle/>
            <a:p>
              <a:r>
                <a:rPr lang="en-US" dirty="0"/>
                <a:t>a | 1 </a:t>
              </a:r>
            </a:p>
          </p:txBody>
        </p:sp>
      </p:grpSp>
      <p:sp>
        <p:nvSpPr>
          <p:cNvPr id="156" name="TextBox 155"/>
          <p:cNvSpPr txBox="1"/>
          <p:nvPr/>
        </p:nvSpPr>
        <p:spPr>
          <a:xfrm>
            <a:off x="8048641" y="1224116"/>
            <a:ext cx="279282" cy="369332"/>
          </a:xfrm>
          <a:prstGeom prst="rect">
            <a:avLst/>
          </a:prstGeom>
          <a:noFill/>
        </p:spPr>
        <p:txBody>
          <a:bodyPr wrap="square" rtlCol="0">
            <a:spAutoFit/>
          </a:bodyPr>
          <a:lstStyle/>
          <a:p>
            <a:r>
              <a:rPr lang="en-US" b="1" dirty="0"/>
              <a:t>1</a:t>
            </a:r>
          </a:p>
        </p:txBody>
      </p:sp>
      <p:sp>
        <p:nvSpPr>
          <p:cNvPr id="157" name="TextBox 156"/>
          <p:cNvSpPr txBox="1"/>
          <p:nvPr/>
        </p:nvSpPr>
        <p:spPr>
          <a:xfrm>
            <a:off x="5912199" y="1267597"/>
            <a:ext cx="699872" cy="369332"/>
          </a:xfrm>
          <a:prstGeom prst="rect">
            <a:avLst/>
          </a:prstGeom>
          <a:noFill/>
        </p:spPr>
        <p:txBody>
          <a:bodyPr wrap="none" rtlCol="0">
            <a:spAutoFit/>
          </a:bodyPr>
          <a:lstStyle/>
          <a:p>
            <a:r>
              <a:rPr lang="en-US" dirty="0"/>
              <a:t>fence</a:t>
            </a:r>
          </a:p>
        </p:txBody>
      </p:sp>
      <p:sp>
        <p:nvSpPr>
          <p:cNvPr id="159" name="Rectangle 158"/>
          <p:cNvSpPr/>
          <p:nvPr/>
        </p:nvSpPr>
        <p:spPr>
          <a:xfrm>
            <a:off x="8446626" y="2309479"/>
            <a:ext cx="553200" cy="336549"/>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fence</a:t>
            </a:r>
          </a:p>
        </p:txBody>
      </p:sp>
      <p:sp>
        <p:nvSpPr>
          <p:cNvPr id="160" name="TextBox 159"/>
          <p:cNvSpPr txBox="1"/>
          <p:nvPr/>
        </p:nvSpPr>
        <p:spPr>
          <a:xfrm>
            <a:off x="7476488" y="2294427"/>
            <a:ext cx="301686" cy="369332"/>
          </a:xfrm>
          <a:prstGeom prst="rect">
            <a:avLst/>
          </a:prstGeom>
          <a:noFill/>
        </p:spPr>
        <p:txBody>
          <a:bodyPr wrap="none" rtlCol="0">
            <a:spAutoFit/>
          </a:bodyPr>
          <a:lstStyle/>
          <a:p>
            <a:r>
              <a:rPr lang="en-US" dirty="0"/>
              <a:t>2</a:t>
            </a:r>
          </a:p>
        </p:txBody>
      </p:sp>
      <p:sp>
        <p:nvSpPr>
          <p:cNvPr id="167" name="TextBox 166"/>
          <p:cNvSpPr txBox="1"/>
          <p:nvPr/>
        </p:nvSpPr>
        <p:spPr>
          <a:xfrm>
            <a:off x="8058691" y="1947309"/>
            <a:ext cx="255336" cy="369332"/>
          </a:xfrm>
          <a:prstGeom prst="rect">
            <a:avLst/>
          </a:prstGeom>
          <a:noFill/>
        </p:spPr>
        <p:txBody>
          <a:bodyPr wrap="none" rtlCol="0">
            <a:spAutoFit/>
          </a:bodyPr>
          <a:lstStyle/>
          <a:p>
            <a:r>
              <a:rPr lang="en-US" b="1" dirty="0"/>
              <a:t>-</a:t>
            </a:r>
          </a:p>
        </p:txBody>
      </p:sp>
      <p:sp>
        <p:nvSpPr>
          <p:cNvPr id="168" name="TextBox 167"/>
          <p:cNvSpPr txBox="1"/>
          <p:nvPr/>
        </p:nvSpPr>
        <p:spPr>
          <a:xfrm>
            <a:off x="7466161" y="1971167"/>
            <a:ext cx="301686" cy="369332"/>
          </a:xfrm>
          <a:prstGeom prst="rect">
            <a:avLst/>
          </a:prstGeom>
          <a:noFill/>
        </p:spPr>
        <p:txBody>
          <a:bodyPr wrap="none" rtlCol="0">
            <a:spAutoFit/>
          </a:bodyPr>
          <a:lstStyle/>
          <a:p>
            <a:r>
              <a:rPr lang="en-US" dirty="0"/>
              <a:t>3</a:t>
            </a:r>
          </a:p>
        </p:txBody>
      </p:sp>
      <p:sp>
        <p:nvSpPr>
          <p:cNvPr id="170" name="Rectangle 169"/>
          <p:cNvSpPr/>
          <p:nvPr/>
        </p:nvSpPr>
        <p:spPr>
          <a:xfrm>
            <a:off x="5576331" y="4150588"/>
            <a:ext cx="156313" cy="165601"/>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6" name="Straight Connector 175"/>
          <p:cNvCxnSpPr/>
          <p:nvPr/>
        </p:nvCxnSpPr>
        <p:spPr>
          <a:xfrm flipH="1">
            <a:off x="5486400" y="4150588"/>
            <a:ext cx="381000" cy="0"/>
          </a:xfrm>
          <a:prstGeom prst="line">
            <a:avLst/>
          </a:prstGeom>
          <a:ln>
            <a:solidFill>
              <a:srgbClr val="FAC090"/>
            </a:solidFill>
          </a:ln>
        </p:spPr>
        <p:style>
          <a:lnRef idx="2">
            <a:schemeClr val="accent1"/>
          </a:lnRef>
          <a:fillRef idx="0">
            <a:schemeClr val="accent1"/>
          </a:fillRef>
          <a:effectRef idx="1">
            <a:schemeClr val="accent1"/>
          </a:effectRef>
          <a:fontRef idx="minor">
            <a:schemeClr val="tx1"/>
          </a:fontRef>
        </p:style>
      </p:cxnSp>
      <p:sp>
        <p:nvSpPr>
          <p:cNvPr id="181" name="Rectangle 180"/>
          <p:cNvSpPr/>
          <p:nvPr/>
        </p:nvSpPr>
        <p:spPr>
          <a:xfrm>
            <a:off x="5576332" y="3984987"/>
            <a:ext cx="156313" cy="165601"/>
          </a:xfrm>
          <a:prstGeom prst="rect">
            <a:avLst/>
          </a:prstGeom>
          <a:solidFill>
            <a:schemeClr val="accent4">
              <a:lumMod val="60000"/>
              <a:lumOff val="40000"/>
            </a:schemeClr>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8050464" y="2364682"/>
            <a:ext cx="255336" cy="2401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3" name="Rectangle 112"/>
          <p:cNvSpPr/>
          <p:nvPr/>
        </p:nvSpPr>
        <p:spPr>
          <a:xfrm>
            <a:off x="6687590" y="2207366"/>
            <a:ext cx="364331" cy="336549"/>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a:t>
            </a:r>
          </a:p>
        </p:txBody>
      </p:sp>
      <p:grpSp>
        <p:nvGrpSpPr>
          <p:cNvPr id="85" name="Group 84"/>
          <p:cNvGrpSpPr/>
          <p:nvPr/>
        </p:nvGrpSpPr>
        <p:grpSpPr>
          <a:xfrm>
            <a:off x="4172520" y="1619890"/>
            <a:ext cx="1676400" cy="336549"/>
            <a:chOff x="4131469" y="2266950"/>
            <a:chExt cx="1104052" cy="336549"/>
          </a:xfrm>
        </p:grpSpPr>
        <p:sp>
          <p:nvSpPr>
            <p:cNvPr id="86" name="Rectangle 85"/>
            <p:cNvSpPr/>
            <p:nvPr/>
          </p:nvSpPr>
          <p:spPr>
            <a:xfrm>
              <a:off x="4131469" y="2266950"/>
              <a:ext cx="364331" cy="336549"/>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4506859" y="2266950"/>
              <a:ext cx="364331" cy="336549"/>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4871190" y="2266950"/>
              <a:ext cx="364331" cy="336549"/>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9" name="Rounded Rectangle 11"/>
          <p:cNvSpPr/>
          <p:nvPr/>
        </p:nvSpPr>
        <p:spPr>
          <a:xfrm>
            <a:off x="6663054" y="1347648"/>
            <a:ext cx="649124" cy="235595"/>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Core-2</a:t>
            </a:r>
          </a:p>
        </p:txBody>
      </p:sp>
      <p:grpSp>
        <p:nvGrpSpPr>
          <p:cNvPr id="93" name="Group 92"/>
          <p:cNvGrpSpPr/>
          <p:nvPr/>
        </p:nvGrpSpPr>
        <p:grpSpPr>
          <a:xfrm>
            <a:off x="7326379" y="1643627"/>
            <a:ext cx="1676400" cy="336549"/>
            <a:chOff x="4131469" y="2266950"/>
            <a:chExt cx="1104052" cy="336549"/>
          </a:xfrm>
        </p:grpSpPr>
        <p:sp>
          <p:nvSpPr>
            <p:cNvPr id="94" name="Rectangle 93"/>
            <p:cNvSpPr/>
            <p:nvPr/>
          </p:nvSpPr>
          <p:spPr>
            <a:xfrm>
              <a:off x="4131469" y="2266950"/>
              <a:ext cx="364331" cy="336549"/>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4506859" y="2266950"/>
              <a:ext cx="364331" cy="336549"/>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a:off x="4871190" y="2266950"/>
              <a:ext cx="364331" cy="336549"/>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extBox 13"/>
          <p:cNvSpPr txBox="1"/>
          <p:nvPr/>
        </p:nvSpPr>
        <p:spPr>
          <a:xfrm>
            <a:off x="4255516" y="1608269"/>
            <a:ext cx="391454" cy="369332"/>
          </a:xfrm>
          <a:prstGeom prst="rect">
            <a:avLst/>
          </a:prstGeom>
          <a:noFill/>
        </p:spPr>
        <p:txBody>
          <a:bodyPr wrap="none" rtlCol="0">
            <a:spAutoFit/>
          </a:bodyPr>
          <a:lstStyle/>
          <a:p>
            <a:r>
              <a:rPr lang="en-US" b="1" dirty="0"/>
              <a:t>ID</a:t>
            </a:r>
          </a:p>
        </p:txBody>
      </p:sp>
      <p:sp>
        <p:nvSpPr>
          <p:cNvPr id="16" name="TextBox 15"/>
          <p:cNvSpPr txBox="1"/>
          <p:nvPr/>
        </p:nvSpPr>
        <p:spPr>
          <a:xfrm>
            <a:off x="4701556" y="1603498"/>
            <a:ext cx="659604" cy="369332"/>
          </a:xfrm>
          <a:prstGeom prst="rect">
            <a:avLst/>
          </a:prstGeom>
          <a:noFill/>
        </p:spPr>
        <p:txBody>
          <a:bodyPr wrap="none" rtlCol="0">
            <a:spAutoFit/>
          </a:bodyPr>
          <a:lstStyle/>
          <a:p>
            <a:r>
              <a:rPr lang="en-US" b="1" dirty="0"/>
              <a:t>Deps</a:t>
            </a:r>
          </a:p>
        </p:txBody>
      </p:sp>
      <p:sp>
        <p:nvSpPr>
          <p:cNvPr id="18" name="TextBox 17"/>
          <p:cNvSpPr txBox="1"/>
          <p:nvPr/>
        </p:nvSpPr>
        <p:spPr>
          <a:xfrm>
            <a:off x="5320047" y="1600927"/>
            <a:ext cx="481222" cy="369332"/>
          </a:xfrm>
          <a:prstGeom prst="rect">
            <a:avLst/>
          </a:prstGeom>
          <a:noFill/>
        </p:spPr>
        <p:txBody>
          <a:bodyPr wrap="none" rtlCol="0">
            <a:spAutoFit/>
          </a:bodyPr>
          <a:lstStyle/>
          <a:p>
            <a:r>
              <a:rPr lang="en-US" b="1" dirty="0" err="1"/>
              <a:t>Blk</a:t>
            </a:r>
            <a:endParaRPr lang="en-US" b="1" dirty="0"/>
          </a:p>
        </p:txBody>
      </p:sp>
      <p:sp>
        <p:nvSpPr>
          <p:cNvPr id="123" name="TextBox 122"/>
          <p:cNvSpPr txBox="1"/>
          <p:nvPr/>
        </p:nvSpPr>
        <p:spPr>
          <a:xfrm>
            <a:off x="7406928" y="1621355"/>
            <a:ext cx="391454" cy="369332"/>
          </a:xfrm>
          <a:prstGeom prst="rect">
            <a:avLst/>
          </a:prstGeom>
          <a:noFill/>
        </p:spPr>
        <p:txBody>
          <a:bodyPr wrap="none" rtlCol="0">
            <a:spAutoFit/>
          </a:bodyPr>
          <a:lstStyle/>
          <a:p>
            <a:r>
              <a:rPr lang="en-US" b="1" dirty="0"/>
              <a:t>ID</a:t>
            </a:r>
          </a:p>
        </p:txBody>
      </p:sp>
      <p:sp>
        <p:nvSpPr>
          <p:cNvPr id="124" name="TextBox 123"/>
          <p:cNvSpPr txBox="1"/>
          <p:nvPr/>
        </p:nvSpPr>
        <p:spPr>
          <a:xfrm>
            <a:off x="7852968" y="1616584"/>
            <a:ext cx="659604" cy="369332"/>
          </a:xfrm>
          <a:prstGeom prst="rect">
            <a:avLst/>
          </a:prstGeom>
          <a:noFill/>
        </p:spPr>
        <p:txBody>
          <a:bodyPr wrap="none" rtlCol="0">
            <a:spAutoFit/>
          </a:bodyPr>
          <a:lstStyle/>
          <a:p>
            <a:r>
              <a:rPr lang="en-US" b="1" dirty="0"/>
              <a:t>Deps</a:t>
            </a:r>
          </a:p>
        </p:txBody>
      </p:sp>
      <p:sp>
        <p:nvSpPr>
          <p:cNvPr id="52" name="Oval 51"/>
          <p:cNvSpPr/>
          <p:nvPr/>
        </p:nvSpPr>
        <p:spPr>
          <a:xfrm>
            <a:off x="8066065" y="1291540"/>
            <a:ext cx="257159" cy="216475"/>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p:cNvSpPr txBox="1"/>
          <p:nvPr/>
        </p:nvSpPr>
        <p:spPr>
          <a:xfrm>
            <a:off x="8471459" y="1614013"/>
            <a:ext cx="481222" cy="369332"/>
          </a:xfrm>
          <a:prstGeom prst="rect">
            <a:avLst/>
          </a:prstGeom>
          <a:noFill/>
        </p:spPr>
        <p:txBody>
          <a:bodyPr wrap="none" rtlCol="0">
            <a:spAutoFit/>
          </a:bodyPr>
          <a:lstStyle/>
          <a:p>
            <a:r>
              <a:rPr lang="en-US" b="1" dirty="0" err="1"/>
              <a:t>Blk</a:t>
            </a:r>
            <a:endParaRPr lang="en-US" b="1" dirty="0"/>
          </a:p>
        </p:txBody>
      </p:sp>
      <p:sp>
        <p:nvSpPr>
          <p:cNvPr id="166" name="Rectangle 165"/>
          <p:cNvSpPr/>
          <p:nvPr/>
        </p:nvSpPr>
        <p:spPr>
          <a:xfrm>
            <a:off x="8446625" y="1969538"/>
            <a:ext cx="553201" cy="336549"/>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a:t>
            </a:r>
          </a:p>
        </p:txBody>
      </p:sp>
      <p:sp>
        <p:nvSpPr>
          <p:cNvPr id="134" name="TextBox 133"/>
          <p:cNvSpPr txBox="1"/>
          <p:nvPr/>
        </p:nvSpPr>
        <p:spPr>
          <a:xfrm>
            <a:off x="232949" y="1432314"/>
            <a:ext cx="2434051" cy="2585323"/>
          </a:xfrm>
          <a:prstGeom prst="rect">
            <a:avLst/>
          </a:prstGeom>
          <a:noFill/>
        </p:spPr>
        <p:txBody>
          <a:bodyPr wrap="square" rtlCol="0">
            <a:spAutoFit/>
          </a:bodyPr>
          <a:lstStyle/>
          <a:p>
            <a:pPr algn="ctr"/>
            <a:r>
              <a:rPr lang="en-US" dirty="0"/>
              <a:t>/* </a:t>
            </a:r>
            <a:r>
              <a:rPr lang="en-US" dirty="0" err="1"/>
              <a:t>Init</a:t>
            </a:r>
            <a:r>
              <a:rPr lang="en-US" dirty="0"/>
              <a:t>: a = b = 0;</a:t>
            </a:r>
            <a:br>
              <a:rPr lang="en-US" dirty="0"/>
            </a:br>
            <a:r>
              <a:rPr lang="en-US" dirty="0" err="1"/>
              <a:t>a,b</a:t>
            </a:r>
            <a:r>
              <a:rPr lang="en-US" dirty="0"/>
              <a:t> are persistent */</a:t>
            </a:r>
          </a:p>
          <a:p>
            <a:r>
              <a:rPr lang="en-US" b="1" u="sng" dirty="0"/>
              <a:t>Core-1</a:t>
            </a:r>
            <a:r>
              <a:rPr lang="en-US" b="1" dirty="0"/>
              <a:t>	</a:t>
            </a:r>
            <a:r>
              <a:rPr lang="en-US" b="1" u="sng" dirty="0"/>
              <a:t>Core-2</a:t>
            </a:r>
          </a:p>
          <a:p>
            <a:r>
              <a:rPr lang="en-US" dirty="0">
                <a:solidFill>
                  <a:schemeClr val="accent3">
                    <a:lumMod val="75000"/>
                  </a:schemeClr>
                </a:solidFill>
              </a:rPr>
              <a:t>St a = x</a:t>
            </a:r>
            <a:r>
              <a:rPr lang="en-US" dirty="0"/>
              <a:t>			</a:t>
            </a:r>
          </a:p>
          <a:p>
            <a:r>
              <a:rPr lang="en-US" dirty="0"/>
              <a:t>                  while (a==0){}</a:t>
            </a:r>
          </a:p>
          <a:p>
            <a:r>
              <a:rPr lang="en-US" dirty="0"/>
              <a:t>		</a:t>
            </a:r>
            <a:r>
              <a:rPr lang="en-US" dirty="0">
                <a:solidFill>
                  <a:schemeClr val="accent6">
                    <a:lumMod val="75000"/>
                  </a:schemeClr>
                </a:solidFill>
              </a:rPr>
              <a:t>fence</a:t>
            </a:r>
          </a:p>
          <a:p>
            <a:r>
              <a:rPr lang="en-US" dirty="0"/>
              <a:t> 		</a:t>
            </a:r>
            <a:r>
              <a:rPr lang="en-US" dirty="0">
                <a:solidFill>
                  <a:schemeClr val="accent4">
                    <a:lumMod val="75000"/>
                  </a:schemeClr>
                </a:solidFill>
              </a:rPr>
              <a:t>St b = y</a:t>
            </a:r>
          </a:p>
          <a:p>
            <a:endParaRPr lang="en-US" dirty="0">
              <a:solidFill>
                <a:schemeClr val="accent4">
                  <a:lumMod val="75000"/>
                </a:schemeClr>
              </a:solidFill>
            </a:endParaRPr>
          </a:p>
          <a:p>
            <a:r>
              <a:rPr lang="en-US" dirty="0">
                <a:solidFill>
                  <a:schemeClr val="accent4">
                    <a:lumMod val="75000"/>
                  </a:schemeClr>
                </a:solidFill>
              </a:rPr>
              <a:t>  </a:t>
            </a:r>
            <a:r>
              <a:rPr lang="en-US" b="1" dirty="0"/>
              <a:t>Constraint: St a &lt;</a:t>
            </a:r>
            <a:r>
              <a:rPr lang="en-US" sz="1400" b="1" dirty="0"/>
              <a:t>p</a:t>
            </a:r>
            <a:r>
              <a:rPr lang="en-US" b="1" dirty="0"/>
              <a:t> St b</a:t>
            </a:r>
          </a:p>
        </p:txBody>
      </p:sp>
    </p:spTree>
    <p:extLst>
      <p:ext uri="{BB962C8B-B14F-4D97-AF65-F5344CB8AC3E}">
        <p14:creationId xmlns:p14="http://schemas.microsoft.com/office/powerpoint/2010/main" val="288636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4.72222E-6 2.22222E-6 L 4.72222E-6 0.19259 " pathEditMode="relative" rAng="0" ptsTypes="AA">
                                      <p:cBhvr>
                                        <p:cTn id="10" dur="2000" fill="hold"/>
                                        <p:tgtEl>
                                          <p:spTgt spid="114"/>
                                        </p:tgtEl>
                                        <p:attrNameLst>
                                          <p:attrName>ppt_x</p:attrName>
                                          <p:attrName>ppt_y</p:attrName>
                                        </p:attrNameLst>
                                      </p:cBhvr>
                                      <p:rCtr x="0" y="9630"/>
                                    </p:animMotion>
                                  </p:childTnLst>
                                  <p:subTnLst>
                                    <p:set>
                                      <p:cBhvr override="childStyle">
                                        <p:cTn dur="1" fill="hold" display="0" masterRel="nextClick" afterEffect="1"/>
                                        <p:tgtEl>
                                          <p:spTgt spid="114"/>
                                        </p:tgtEl>
                                        <p:attrNameLst>
                                          <p:attrName>style.visibility</p:attrName>
                                        </p:attrNameLst>
                                      </p:cBhvr>
                                      <p:to>
                                        <p:strVal val="hidden"/>
                                      </p:to>
                                    </p:set>
                                  </p:subTnLst>
                                </p:cTn>
                              </p:par>
                            </p:childTnLst>
                          </p:cTn>
                        </p:par>
                        <p:par>
                          <p:cTn id="11" fill="hold">
                            <p:stCondLst>
                              <p:cond delay="2000"/>
                            </p:stCondLst>
                            <p:childTnLst>
                              <p:par>
                                <p:cTn id="12" presetID="27" presetClass="emph" presetSubtype="0" fill="remove" grpId="0" nodeType="afterEffect">
                                  <p:stCondLst>
                                    <p:cond delay="0"/>
                                  </p:stCondLst>
                                  <p:childTnLst>
                                    <p:animClr clrSpc="rgb" dir="cw">
                                      <p:cBhvr override="childStyle">
                                        <p:cTn id="13" dur="250" autoRev="1" fill="remove"/>
                                        <p:tgtEl>
                                          <p:spTgt spid="118"/>
                                        </p:tgtEl>
                                        <p:attrNameLst>
                                          <p:attrName>style.color</p:attrName>
                                        </p:attrNameLst>
                                      </p:cBhvr>
                                      <p:to>
                                        <a:schemeClr val="bg1"/>
                                      </p:to>
                                    </p:animClr>
                                    <p:animClr clrSpc="rgb" dir="cw">
                                      <p:cBhvr>
                                        <p:cTn id="14" dur="250" autoRev="1" fill="remove"/>
                                        <p:tgtEl>
                                          <p:spTgt spid="118"/>
                                        </p:tgtEl>
                                        <p:attrNameLst>
                                          <p:attrName>fillcolor</p:attrName>
                                        </p:attrNameLst>
                                      </p:cBhvr>
                                      <p:to>
                                        <a:schemeClr val="bg1"/>
                                      </p:to>
                                    </p:animClr>
                                    <p:set>
                                      <p:cBhvr>
                                        <p:cTn id="15" dur="250" autoRev="1" fill="remove"/>
                                        <p:tgtEl>
                                          <p:spTgt spid="118"/>
                                        </p:tgtEl>
                                        <p:attrNameLst>
                                          <p:attrName>fill.type</p:attrName>
                                        </p:attrNameLst>
                                      </p:cBhvr>
                                      <p:to>
                                        <p:strVal val="solid"/>
                                      </p:to>
                                    </p:set>
                                    <p:set>
                                      <p:cBhvr>
                                        <p:cTn id="16" dur="250" autoRev="1" fill="remove"/>
                                        <p:tgtEl>
                                          <p:spTgt spid="118"/>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1" nodeType="clickEffect">
                                  <p:stCondLst>
                                    <p:cond delay="0"/>
                                  </p:stCondLst>
                                  <p:childTnLst>
                                    <p:animMotion origin="layout" path="M -3.88889E-6 -1.23457E-7 L -3.88889E-6 0.1929 " pathEditMode="relative" rAng="0" ptsTypes="AA">
                                      <p:cBhvr>
                                        <p:cTn id="32" dur="2000" fill="hold"/>
                                        <p:tgtEl>
                                          <p:spTgt spid="139"/>
                                        </p:tgtEl>
                                        <p:attrNameLst>
                                          <p:attrName>ppt_x</p:attrName>
                                          <p:attrName>ppt_y</p:attrName>
                                        </p:attrNameLst>
                                      </p:cBhvr>
                                      <p:rCtr x="0" y="9630"/>
                                    </p:animMotion>
                                  </p:childTnLst>
                                  <p:subTnLst>
                                    <p:set>
                                      <p:cBhvr override="childStyle">
                                        <p:cTn dur="1" fill="hold" display="0" masterRel="nextClick" afterEffect="1"/>
                                        <p:tgtEl>
                                          <p:spTgt spid="139"/>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nodeType="clickEffect">
                                  <p:stCondLst>
                                    <p:cond delay="0"/>
                                  </p:stCondLst>
                                  <p:childTnLst>
                                    <p:animMotion origin="layout" path="M -2.77778E-7 2.71605E-6 L -0.34028 0.00987 " pathEditMode="relative" rAng="0" ptsTypes="AA">
                                      <p:cBhvr>
                                        <p:cTn id="40" dur="2000" fill="hold"/>
                                        <p:tgtEl>
                                          <p:spTgt spid="142"/>
                                        </p:tgtEl>
                                        <p:attrNameLst>
                                          <p:attrName>ppt_x</p:attrName>
                                          <p:attrName>ppt_y</p:attrName>
                                        </p:attrNameLst>
                                      </p:cBhvr>
                                      <p:rCtr x="-17014" y="494"/>
                                    </p:animMotion>
                                  </p:childTnLst>
                                  <p:subTnLst>
                                    <p:set>
                                      <p:cBhvr override="childStyle">
                                        <p:cTn dur="1" fill="hold" display="0" masterRel="sameClick" afterEffect="1">
                                          <p:stCondLst>
                                            <p:cond evt="end" delay="0">
                                              <p:tn val="39"/>
                                            </p:cond>
                                          </p:stCondLst>
                                        </p:cTn>
                                        <p:tgtEl>
                                          <p:spTgt spid="142"/>
                                        </p:tgtEl>
                                        <p:attrNameLst>
                                          <p:attrName>style.visibility</p:attrName>
                                        </p:attrNameLst>
                                      </p:cBhvr>
                                      <p:to>
                                        <p:strVal val="hidden"/>
                                      </p:to>
                                    </p:set>
                                  </p:subTnLst>
                                </p:cTn>
                              </p:par>
                            </p:childTnLst>
                          </p:cTn>
                        </p:par>
                        <p:par>
                          <p:cTn id="41" fill="hold">
                            <p:stCondLst>
                              <p:cond delay="2000"/>
                            </p:stCondLst>
                            <p:childTnLst>
                              <p:par>
                                <p:cTn id="42" presetID="1" presetClass="entr" presetSubtype="0" fill="hold" nodeType="afterEffect">
                                  <p:stCondLst>
                                    <p:cond delay="0"/>
                                  </p:stCondLst>
                                  <p:childTnLst>
                                    <p:set>
                                      <p:cBhvr>
                                        <p:cTn id="43" dur="1" fill="hold">
                                          <p:stCondLst>
                                            <p:cond delay="0"/>
                                          </p:stCondLst>
                                        </p:cTn>
                                        <p:tgtEl>
                                          <p:spTgt spid="14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8" presetClass="emph" presetSubtype="0" fill="hold" nodeType="clickEffect">
                                  <p:stCondLst>
                                    <p:cond delay="0"/>
                                  </p:stCondLst>
                                  <p:childTnLst>
                                    <p:animRot by="21600000">
                                      <p:cBhvr>
                                        <p:cTn id="47" dur="2000" fill="hold"/>
                                        <p:tgtEl>
                                          <p:spTgt spid="143"/>
                                        </p:tgtEl>
                                        <p:attrNameLst>
                                          <p:attrName>r</p:attrName>
                                        </p:attrNameLst>
                                      </p:cBhvr>
                                    </p:animRot>
                                  </p:childTnLst>
                                  <p:subTnLst>
                                    <p:set>
                                      <p:cBhvr override="childStyle">
                                        <p:cTn dur="1" fill="hold" display="0" masterRel="sameClick" afterEffect="1">
                                          <p:stCondLst>
                                            <p:cond evt="end" delay="0">
                                              <p:tn val="46"/>
                                            </p:cond>
                                          </p:stCondLst>
                                        </p:cTn>
                                        <p:tgtEl>
                                          <p:spTgt spid="143"/>
                                        </p:tgtEl>
                                        <p:attrNameLst>
                                          <p:attrName>style.visibility</p:attrName>
                                        </p:attrNameLst>
                                      </p:cBhvr>
                                      <p:to>
                                        <p:strVal val="hidden"/>
                                      </p:to>
                                    </p:set>
                                  </p:subTnLst>
                                </p:cTn>
                              </p:par>
                            </p:childTnLst>
                          </p:cTn>
                        </p:par>
                        <p:par>
                          <p:cTn id="48" fill="hold">
                            <p:stCondLst>
                              <p:cond delay="2000"/>
                            </p:stCondLst>
                            <p:childTnLst>
                              <p:par>
                                <p:cTn id="49" presetID="1" presetClass="entr" presetSubtype="0" fill="hold" nodeType="afterEffect">
                                  <p:stCondLst>
                                    <p:cond delay="0"/>
                                  </p:stCondLst>
                                  <p:childTnLst>
                                    <p:set>
                                      <p:cBhvr>
                                        <p:cTn id="50" dur="1" fill="hold">
                                          <p:stCondLst>
                                            <p:cond delay="0"/>
                                          </p:stCondLst>
                                        </p:cTn>
                                        <p:tgtEl>
                                          <p:spTgt spid="14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1.11111E-6 -4.93827E-6 L 0.34045 0.00031 " pathEditMode="relative" rAng="0" ptsTypes="AA">
                                      <p:cBhvr>
                                        <p:cTn id="54" dur="2000" fill="hold"/>
                                        <p:tgtEl>
                                          <p:spTgt spid="146"/>
                                        </p:tgtEl>
                                        <p:attrNameLst>
                                          <p:attrName>ppt_x</p:attrName>
                                          <p:attrName>ppt_y</p:attrName>
                                        </p:attrNameLst>
                                      </p:cBhvr>
                                      <p:rCtr x="17014" y="0"/>
                                    </p:animMotion>
                                  </p:childTnLst>
                                  <p:subTnLst>
                                    <p:set>
                                      <p:cBhvr override="childStyle">
                                        <p:cTn dur="1" fill="hold" display="0" masterRel="sameClick" afterEffect="1">
                                          <p:stCondLst>
                                            <p:cond evt="end" delay="0">
                                              <p:tn val="53"/>
                                            </p:cond>
                                          </p:stCondLst>
                                        </p:cTn>
                                        <p:tgtEl>
                                          <p:spTgt spid="146"/>
                                        </p:tgtEl>
                                        <p:attrNameLst>
                                          <p:attrName>style.visibility</p:attrName>
                                        </p:attrNameLst>
                                      </p:cBhvr>
                                      <p:to>
                                        <p:strVal val="hidden"/>
                                      </p:to>
                                    </p:set>
                                  </p:subTnLst>
                                </p:cTn>
                              </p:par>
                            </p:childTnLst>
                          </p:cTn>
                        </p:par>
                        <p:par>
                          <p:cTn id="55" fill="hold">
                            <p:stCondLst>
                              <p:cond delay="2000"/>
                            </p:stCondLst>
                            <p:childTnLst>
                              <p:par>
                                <p:cTn id="56" presetID="1" presetClass="entr" presetSubtype="0" fill="hold" nodeType="afterEffect">
                                  <p:stCondLst>
                                    <p:cond delay="0"/>
                                  </p:stCondLst>
                                  <p:childTnLst>
                                    <p:set>
                                      <p:cBhvr>
                                        <p:cTn id="57" dur="1" fill="hold">
                                          <p:stCondLst>
                                            <p:cond delay="0"/>
                                          </p:stCondLst>
                                        </p:cTn>
                                        <p:tgtEl>
                                          <p:spTgt spid="153"/>
                                        </p:tgtEl>
                                        <p:attrNameLst>
                                          <p:attrName>style.visibility</p:attrName>
                                        </p:attrNameLst>
                                      </p:cBhvr>
                                      <p:to>
                                        <p:strVal val="visible"/>
                                      </p:to>
                                    </p:set>
                                  </p:childTnLst>
                                </p:cTn>
                              </p:par>
                            </p:childTnLst>
                          </p:cTn>
                        </p:par>
                        <p:par>
                          <p:cTn id="58" fill="hold">
                            <p:stCondLst>
                              <p:cond delay="2000"/>
                            </p:stCondLst>
                            <p:childTnLst>
                              <p:par>
                                <p:cTn id="59" presetID="8" presetClass="emph" presetSubtype="0" fill="hold" nodeType="afterEffect">
                                  <p:stCondLst>
                                    <p:cond delay="0"/>
                                  </p:stCondLst>
                                  <p:childTnLst>
                                    <p:animRot by="21600000">
                                      <p:cBhvr>
                                        <p:cTn id="60" dur="3000" fill="hold"/>
                                        <p:tgtEl>
                                          <p:spTgt spid="153"/>
                                        </p:tgtEl>
                                        <p:attrNameLst>
                                          <p:attrName>r</p:attrName>
                                        </p:attrNameLst>
                                      </p:cBhvr>
                                    </p:animRot>
                                  </p:childTnLst>
                                  <p:subTnLst>
                                    <p:set>
                                      <p:cBhvr override="childStyle">
                                        <p:cTn dur="1" fill="hold" display="0" masterRel="nextClick" afterEffect="1"/>
                                        <p:tgtEl>
                                          <p:spTgt spid="153"/>
                                        </p:tgtEl>
                                        <p:attrNameLst>
                                          <p:attrName>style.visibility</p:attrName>
                                        </p:attrNameLst>
                                      </p:cBhvr>
                                      <p:to>
                                        <p:strVal val="hidden"/>
                                      </p:to>
                                    </p:set>
                                  </p:subTnLst>
                                </p:cTn>
                              </p:par>
                              <p:par>
                                <p:cTn id="61" presetID="1" presetClass="entr" presetSubtype="0" fill="hold" grpId="0" nodeType="withEffect">
                                  <p:stCondLst>
                                    <p:cond delay="500"/>
                                  </p:stCondLst>
                                  <p:childTnLst>
                                    <p:set>
                                      <p:cBhvr>
                                        <p:cTn id="62" dur="1" fill="hold">
                                          <p:stCondLst>
                                            <p:cond delay="0"/>
                                          </p:stCondLst>
                                        </p:cTn>
                                        <p:tgtEl>
                                          <p:spTgt spid="113"/>
                                        </p:tgtEl>
                                        <p:attrNameLst>
                                          <p:attrName>style.visibility</p:attrName>
                                        </p:attrNameLst>
                                      </p:cBhvr>
                                      <p:to>
                                        <p:strVal val="visible"/>
                                      </p:to>
                                    </p:set>
                                  </p:childTnLst>
                                </p:cTn>
                              </p:par>
                              <p:par>
                                <p:cTn id="63" presetID="1" presetClass="entr" presetSubtype="0" fill="hold" grpId="0" nodeType="withEffect">
                                  <p:stCondLst>
                                    <p:cond delay="2000"/>
                                  </p:stCondLst>
                                  <p:childTnLst>
                                    <p:set>
                                      <p:cBhvr>
                                        <p:cTn id="64" dur="1" fill="hold">
                                          <p:stCondLst>
                                            <p:cond delay="0"/>
                                          </p:stCondLst>
                                        </p:cTn>
                                        <p:tgtEl>
                                          <p:spTgt spid="156"/>
                                        </p:tgtEl>
                                        <p:attrNameLst>
                                          <p:attrName>style.visibility</p:attrName>
                                        </p:attrNameLst>
                                      </p:cBhvr>
                                      <p:to>
                                        <p:strVal val="visible"/>
                                      </p:to>
                                    </p:set>
                                  </p:childTnLst>
                                </p:cTn>
                              </p:par>
                              <p:par>
                                <p:cTn id="65" presetID="1" presetClass="entr" presetSubtype="0" fill="hold" grpId="0" nodeType="withEffect">
                                  <p:stCondLst>
                                    <p:cond delay="2000"/>
                                  </p:stCondLst>
                                  <p:childTnLst>
                                    <p:set>
                                      <p:cBhvr>
                                        <p:cTn id="66" dur="1" fill="hold">
                                          <p:stCondLst>
                                            <p:cond delay="0"/>
                                          </p:stCondLst>
                                        </p:cTn>
                                        <p:tgtEl>
                                          <p:spTgt spid="5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grpId="1" nodeType="clickEffect">
                                  <p:stCondLst>
                                    <p:cond delay="0"/>
                                  </p:stCondLst>
                                  <p:childTnLst>
                                    <p:animMotion origin="layout" path="M -2.22222E-6 1.23457E-6 L 0.00018 0.19259 " pathEditMode="relative" rAng="0" ptsTypes="AA">
                                      <p:cBhvr>
                                        <p:cTn id="74" dur="2000" fill="hold"/>
                                        <p:tgtEl>
                                          <p:spTgt spid="157"/>
                                        </p:tgtEl>
                                        <p:attrNameLst>
                                          <p:attrName>ppt_x</p:attrName>
                                          <p:attrName>ppt_y</p:attrName>
                                        </p:attrNameLst>
                                      </p:cBhvr>
                                      <p:rCtr x="0" y="9630"/>
                                    </p:animMotion>
                                  </p:childTnLst>
                                  <p:subTnLst>
                                    <p:set>
                                      <p:cBhvr override="childStyle">
                                        <p:cTn dur="1" fill="hold" display="0" masterRel="nextClick" afterEffect="1"/>
                                        <p:tgtEl>
                                          <p:spTgt spid="157"/>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6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9"/>
                                        </p:tgtEl>
                                        <p:attrNameLst>
                                          <p:attrName>style.visibility</p:attrName>
                                        </p:attrNameLst>
                                      </p:cBhvr>
                                      <p:to>
                                        <p:strVal val="visible"/>
                                      </p:to>
                                    </p:set>
                                  </p:childTnLst>
                                </p:cTn>
                              </p:par>
                              <p:par>
                                <p:cTn id="81" presetID="0" presetClass="path" presetSubtype="0" accel="50000" decel="50000" fill="hold" grpId="1" nodeType="withEffect">
                                  <p:stCondLst>
                                    <p:cond delay="0"/>
                                  </p:stCondLst>
                                  <p:childTnLst>
                                    <p:animMotion origin="layout" path="M 3.88889E-6 4.5679E-6 C -0.00643 0.16018 -0.00469 0.0895 -0.00469 0.21265 " pathEditMode="relative" rAng="0" ptsTypes="AA">
                                      <p:cBhvr>
                                        <p:cTn id="82" dur="2000" fill="hold"/>
                                        <p:tgtEl>
                                          <p:spTgt spid="156"/>
                                        </p:tgtEl>
                                        <p:attrNameLst>
                                          <p:attrName>ppt_x</p:attrName>
                                          <p:attrName>ppt_y</p:attrName>
                                        </p:attrNameLst>
                                      </p:cBhvr>
                                      <p:rCtr x="-260" y="10617"/>
                                    </p:animMotion>
                                  </p:childTnLst>
                                </p:cTn>
                              </p:par>
                              <p:par>
                                <p:cTn id="83" presetID="1" presetClass="exit" presetSubtype="0" fill="hold" grpId="1" nodeType="withEffect">
                                  <p:stCondLst>
                                    <p:cond delay="500"/>
                                  </p:stCondLst>
                                  <p:childTnLst>
                                    <p:set>
                                      <p:cBhvr>
                                        <p:cTn id="84" dur="1" fill="hold">
                                          <p:stCondLst>
                                            <p:cond delay="0"/>
                                          </p:stCondLst>
                                        </p:cTn>
                                        <p:tgtEl>
                                          <p:spTgt spid="52"/>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0" presetClass="path" presetSubtype="0" accel="50000" decel="50000" fill="hold" grpId="1" nodeType="clickEffect">
                                  <p:stCondLst>
                                    <p:cond delay="0"/>
                                  </p:stCondLst>
                                  <p:childTnLst>
                                    <p:animMotion origin="layout" path="M -3.33333E-6 1.23457E-6 L -3.33333E-6 0.19321 " pathEditMode="relative" rAng="0" ptsTypes="AA">
                                      <p:cBhvr>
                                        <p:cTn id="92" dur="2000" fill="hold"/>
                                        <p:tgtEl>
                                          <p:spTgt spid="165"/>
                                        </p:tgtEl>
                                        <p:attrNameLst>
                                          <p:attrName>ppt_x</p:attrName>
                                          <p:attrName>ppt_y</p:attrName>
                                        </p:attrNameLst>
                                      </p:cBhvr>
                                      <p:rCtr x="0" y="9660"/>
                                    </p:animMotion>
                                  </p:childTnLst>
                                  <p:subTnLst>
                                    <p:set>
                                      <p:cBhvr override="childStyle">
                                        <p:cTn dur="1" fill="hold" display="0" masterRel="sameClick" afterEffect="1">
                                          <p:stCondLst>
                                            <p:cond evt="end" delay="0">
                                              <p:tn val="91"/>
                                            </p:cond>
                                          </p:stCondLst>
                                        </p:cTn>
                                        <p:tgtEl>
                                          <p:spTgt spid="165"/>
                                        </p:tgtEl>
                                        <p:attrNameLst>
                                          <p:attrName>style.visibility</p:attrName>
                                        </p:attrNameLst>
                                      </p:cBhvr>
                                      <p:to>
                                        <p:strVal val="hidden"/>
                                      </p:to>
                                    </p:set>
                                  </p:subTnLst>
                                </p:cTn>
                              </p:par>
                            </p:childTnLst>
                          </p:cTn>
                        </p:par>
                        <p:par>
                          <p:cTn id="93" fill="hold">
                            <p:stCondLst>
                              <p:cond delay="2000"/>
                            </p:stCondLst>
                            <p:childTnLst>
                              <p:par>
                                <p:cTn id="94" presetID="27" presetClass="emph" presetSubtype="0" fill="remove" grpId="0" nodeType="afterEffect">
                                  <p:stCondLst>
                                    <p:cond delay="0"/>
                                  </p:stCondLst>
                                  <p:childTnLst>
                                    <p:animClr clrSpc="rgb" dir="cw">
                                      <p:cBhvr override="childStyle">
                                        <p:cTn id="95" dur="250" autoRev="1" fill="remove"/>
                                        <p:tgtEl>
                                          <p:spTgt spid="121"/>
                                        </p:tgtEl>
                                        <p:attrNameLst>
                                          <p:attrName>style.color</p:attrName>
                                        </p:attrNameLst>
                                      </p:cBhvr>
                                      <p:to>
                                        <a:schemeClr val="bg1"/>
                                      </p:to>
                                    </p:animClr>
                                    <p:animClr clrSpc="rgb" dir="cw">
                                      <p:cBhvr>
                                        <p:cTn id="96" dur="250" autoRev="1" fill="remove"/>
                                        <p:tgtEl>
                                          <p:spTgt spid="121"/>
                                        </p:tgtEl>
                                        <p:attrNameLst>
                                          <p:attrName>fillcolor</p:attrName>
                                        </p:attrNameLst>
                                      </p:cBhvr>
                                      <p:to>
                                        <a:schemeClr val="bg1"/>
                                      </p:to>
                                    </p:animClr>
                                    <p:set>
                                      <p:cBhvr>
                                        <p:cTn id="97" dur="250" autoRev="1" fill="remove"/>
                                        <p:tgtEl>
                                          <p:spTgt spid="121"/>
                                        </p:tgtEl>
                                        <p:attrNameLst>
                                          <p:attrName>fill.type</p:attrName>
                                        </p:attrNameLst>
                                      </p:cBhvr>
                                      <p:to>
                                        <p:strVal val="solid"/>
                                      </p:to>
                                    </p:set>
                                    <p:set>
                                      <p:cBhvr>
                                        <p:cTn id="98" dur="250" autoRev="1" fill="remove"/>
                                        <p:tgtEl>
                                          <p:spTgt spid="121"/>
                                        </p:tgtEl>
                                        <p:attrNameLst>
                                          <p:attrName>fill.on</p:attrName>
                                        </p:attrNameLst>
                                      </p:cBhvr>
                                      <p:to>
                                        <p:strVal val="tru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6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6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6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0" presetClass="path" presetSubtype="0" accel="50000" decel="50000" fill="hold" grpId="1" nodeType="clickEffect">
                                  <p:stCondLst>
                                    <p:cond delay="0"/>
                                  </p:stCondLst>
                                  <p:childTnLst>
                                    <p:animMotion origin="layout" path="M 2.22222E-6 3.7037E-7 C -0.00052 0.02901 -0.0007 0.05802 -0.00122 0.08704 C -0.00139 0.09383 -0.00122 0.10772 -0.00122 0.10802 L 0.28455 0.10586 L 0.2835 0.26327 L 0.03038 0.26975 " pathEditMode="relative" rAng="0" ptsTypes="AAAAAA">
                                      <p:cBhvr>
                                        <p:cTn id="110" dur="5000" fill="hold"/>
                                        <p:tgtEl>
                                          <p:spTgt spid="117"/>
                                        </p:tgtEl>
                                        <p:attrNameLst>
                                          <p:attrName>ppt_x</p:attrName>
                                          <p:attrName>ppt_y</p:attrName>
                                        </p:attrNameLst>
                                      </p:cBhvr>
                                      <p:rCtr x="14149" y="13488"/>
                                    </p:animMotion>
                                  </p:childTnLst>
                                  <p:subTnLst>
                                    <p:set>
                                      <p:cBhvr override="childStyle">
                                        <p:cTn dur="1" fill="hold" display="0" masterRel="nextClick" afterEffect="1"/>
                                        <p:tgtEl>
                                          <p:spTgt spid="117"/>
                                        </p:tgtEl>
                                        <p:attrNameLst>
                                          <p:attrName>style.visibility</p:attrName>
                                        </p:attrNameLst>
                                      </p:cBhvr>
                                      <p:to>
                                        <p:strVal val="hidden"/>
                                      </p:to>
                                    </p:set>
                                  </p:subTnLst>
                                </p:cTn>
                              </p:par>
                              <p:par>
                                <p:cTn id="111" presetID="1" presetClass="exit" presetSubtype="0" fill="hold" grpId="1" nodeType="withEffect">
                                  <p:stCondLst>
                                    <p:cond delay="1000"/>
                                  </p:stCondLst>
                                  <p:childTnLst>
                                    <p:set>
                                      <p:cBhvr>
                                        <p:cTn id="112" dur="1" fill="hold">
                                          <p:stCondLst>
                                            <p:cond delay="0"/>
                                          </p:stCondLst>
                                        </p:cTn>
                                        <p:tgtEl>
                                          <p:spTgt spid="129"/>
                                        </p:tgtEl>
                                        <p:attrNameLst>
                                          <p:attrName>style.visibility</p:attrName>
                                        </p:attrNameLst>
                                      </p:cBhvr>
                                      <p:to>
                                        <p:strVal val="hidden"/>
                                      </p:to>
                                    </p:set>
                                  </p:childTnLst>
                                </p:cTn>
                              </p:par>
                              <p:par>
                                <p:cTn id="113" presetID="1" presetClass="exit" presetSubtype="0" fill="hold" grpId="1" nodeType="withEffect">
                                  <p:stCondLst>
                                    <p:cond delay="1000"/>
                                  </p:stCondLst>
                                  <p:childTnLst>
                                    <p:set>
                                      <p:cBhvr>
                                        <p:cTn id="114" dur="1" fill="hold">
                                          <p:stCondLst>
                                            <p:cond delay="0"/>
                                          </p:stCondLst>
                                        </p:cTn>
                                        <p:tgtEl>
                                          <p:spTgt spid="130"/>
                                        </p:tgtEl>
                                        <p:attrNameLst>
                                          <p:attrName>style.visibility</p:attrName>
                                        </p:attrNameLst>
                                      </p:cBhvr>
                                      <p:to>
                                        <p:strVal val="hidden"/>
                                      </p:to>
                                    </p:set>
                                  </p:childTnLst>
                                </p:cTn>
                              </p:par>
                              <p:par>
                                <p:cTn id="115" presetID="1" presetClass="entr" presetSubtype="0" fill="hold" nodeType="withEffect">
                                  <p:stCondLst>
                                    <p:cond delay="2500"/>
                                  </p:stCondLst>
                                  <p:childTnLst>
                                    <p:set>
                                      <p:cBhvr>
                                        <p:cTn id="116" dur="1" fill="hold">
                                          <p:stCondLst>
                                            <p:cond delay="0"/>
                                          </p:stCondLst>
                                        </p:cTn>
                                        <p:tgtEl>
                                          <p:spTgt spid="27"/>
                                        </p:tgtEl>
                                        <p:attrNameLst>
                                          <p:attrName>style.visibility</p:attrName>
                                        </p:attrNameLst>
                                      </p:cBhvr>
                                      <p:to>
                                        <p:strVal val="visible"/>
                                      </p:to>
                                    </p:set>
                                  </p:childTnLst>
                                </p:cTn>
                              </p:par>
                            </p:childTnLst>
                          </p:cTn>
                        </p:par>
                        <p:par>
                          <p:cTn id="117" fill="hold">
                            <p:stCondLst>
                              <p:cond delay="5000"/>
                            </p:stCondLst>
                            <p:childTnLst>
                              <p:par>
                                <p:cTn id="118" presetID="1" presetClass="entr" presetSubtype="0" fill="hold" grpId="0" nodeType="afterEffect">
                                  <p:stCondLst>
                                    <p:cond delay="0"/>
                                  </p:stCondLst>
                                  <p:childTnLst>
                                    <p:set>
                                      <p:cBhvr>
                                        <p:cTn id="119" dur="1" fill="hold">
                                          <p:stCondLst>
                                            <p:cond delay="0"/>
                                          </p:stCondLst>
                                        </p:cTn>
                                        <p:tgtEl>
                                          <p:spTgt spid="170"/>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0" presetClass="path" presetSubtype="0" accel="50000" decel="50000" fill="hold" grpId="1" nodeType="clickEffect">
                                  <p:stCondLst>
                                    <p:cond delay="0"/>
                                  </p:stCondLst>
                                  <p:childTnLst>
                                    <p:animMotion origin="layout" path="M -3.05556E-6 -1.23457E-7 C -3.05556E-6 0.08827 -3.05556E-6 0.17685 -3.05556E-6 0.26574 L -0.30295 0.27623 " pathEditMode="relative" rAng="0" ptsTypes="AAA">
                                      <p:cBhvr>
                                        <p:cTn id="123" dur="3000" fill="hold"/>
                                        <p:tgtEl>
                                          <p:spTgt spid="159"/>
                                        </p:tgtEl>
                                        <p:attrNameLst>
                                          <p:attrName>ppt_x</p:attrName>
                                          <p:attrName>ppt_y</p:attrName>
                                        </p:attrNameLst>
                                      </p:cBhvr>
                                      <p:rCtr x="-15156" y="13796"/>
                                    </p:animMotion>
                                  </p:childTnLst>
                                  <p:subTnLst>
                                    <p:set>
                                      <p:cBhvr override="childStyle">
                                        <p:cTn dur="1" fill="hold" display="0" masterRel="nextClick" afterEffect="1"/>
                                        <p:tgtEl>
                                          <p:spTgt spid="159"/>
                                        </p:tgtEl>
                                        <p:attrNameLst>
                                          <p:attrName>style.visibility</p:attrName>
                                        </p:attrNameLst>
                                      </p:cBhvr>
                                      <p:to>
                                        <p:strVal val="hidden"/>
                                      </p:to>
                                    </p:set>
                                  </p:subTnLst>
                                </p:cTn>
                              </p:par>
                              <p:par>
                                <p:cTn id="124" presetID="1" presetClass="exit" presetSubtype="0" fill="hold" grpId="2" nodeType="withEffect">
                                  <p:stCondLst>
                                    <p:cond delay="500"/>
                                  </p:stCondLst>
                                  <p:childTnLst>
                                    <p:set>
                                      <p:cBhvr>
                                        <p:cTn id="125" dur="1" fill="hold">
                                          <p:stCondLst>
                                            <p:cond delay="0"/>
                                          </p:stCondLst>
                                        </p:cTn>
                                        <p:tgtEl>
                                          <p:spTgt spid="156"/>
                                        </p:tgtEl>
                                        <p:attrNameLst>
                                          <p:attrName>style.visibility</p:attrName>
                                        </p:attrNameLst>
                                      </p:cBhvr>
                                      <p:to>
                                        <p:strVal val="hidden"/>
                                      </p:to>
                                    </p:set>
                                  </p:childTnLst>
                                </p:cTn>
                              </p:par>
                              <p:par>
                                <p:cTn id="126" presetID="1" presetClass="exit" presetSubtype="0" fill="hold" nodeType="withEffect">
                                  <p:stCondLst>
                                    <p:cond delay="500"/>
                                  </p:stCondLst>
                                  <p:childTnLst>
                                    <p:set>
                                      <p:cBhvr>
                                        <p:cTn id="127" dur="1" fill="hold">
                                          <p:stCondLst>
                                            <p:cond delay="0"/>
                                          </p:stCondLst>
                                        </p:cTn>
                                        <p:tgtEl>
                                          <p:spTgt spid="27"/>
                                        </p:tgtEl>
                                        <p:attrNameLst>
                                          <p:attrName>style.visibility</p:attrName>
                                        </p:attrNameLst>
                                      </p:cBhvr>
                                      <p:to>
                                        <p:strVal val="hidden"/>
                                      </p:to>
                                    </p:set>
                                  </p:childTnLst>
                                </p:cTn>
                              </p:par>
                              <p:par>
                                <p:cTn id="128" presetID="1" presetClass="exit" presetSubtype="0" fill="hold" grpId="1" nodeType="withEffect">
                                  <p:stCondLst>
                                    <p:cond delay="500"/>
                                  </p:stCondLst>
                                  <p:childTnLst>
                                    <p:set>
                                      <p:cBhvr>
                                        <p:cTn id="129" dur="1" fill="hold">
                                          <p:stCondLst>
                                            <p:cond delay="0"/>
                                          </p:stCondLst>
                                        </p:cTn>
                                        <p:tgtEl>
                                          <p:spTgt spid="160"/>
                                        </p:tgtEl>
                                        <p:attrNameLst>
                                          <p:attrName>style.visibility</p:attrName>
                                        </p:attrNameLst>
                                      </p:cBhvr>
                                      <p:to>
                                        <p:strVal val="hidden"/>
                                      </p:to>
                                    </p:set>
                                  </p:childTnLst>
                                </p:cTn>
                              </p:par>
                            </p:childTnLst>
                          </p:cTn>
                        </p:par>
                        <p:par>
                          <p:cTn id="130" fill="hold">
                            <p:stCondLst>
                              <p:cond delay="3000"/>
                            </p:stCondLst>
                            <p:childTnLst>
                              <p:par>
                                <p:cTn id="131" presetID="1" presetClass="entr" presetSubtype="0" fill="hold" nodeType="afterEffect">
                                  <p:stCondLst>
                                    <p:cond delay="0"/>
                                  </p:stCondLst>
                                  <p:childTnLst>
                                    <p:set>
                                      <p:cBhvr>
                                        <p:cTn id="132" dur="1" fill="hold">
                                          <p:stCondLst>
                                            <p:cond delay="0"/>
                                          </p:stCondLst>
                                        </p:cTn>
                                        <p:tgtEl>
                                          <p:spTgt spid="176"/>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0" presetClass="path" presetSubtype="0" accel="50000" decel="50000" fill="hold" grpId="1" nodeType="clickEffect">
                                  <p:stCondLst>
                                    <p:cond delay="0"/>
                                  </p:stCondLst>
                                  <p:childTnLst>
                                    <p:animMotion origin="layout" path="M -0.00034 -7.40741E-7 C -0.00538 0.11049 0.00226 0.22284 0.00226 0.33395 L -0.30295 0.34228 " pathEditMode="relative" rAng="0" ptsTypes="AAA">
                                      <p:cBhvr>
                                        <p:cTn id="136" dur="3000" fill="hold"/>
                                        <p:tgtEl>
                                          <p:spTgt spid="166"/>
                                        </p:tgtEl>
                                        <p:attrNameLst>
                                          <p:attrName>ppt_x</p:attrName>
                                          <p:attrName>ppt_y</p:attrName>
                                        </p:attrNameLst>
                                      </p:cBhvr>
                                      <p:rCtr x="-15000" y="17099"/>
                                    </p:animMotion>
                                  </p:childTnLst>
                                  <p:subTnLst>
                                    <p:set>
                                      <p:cBhvr override="childStyle">
                                        <p:cTn dur="1" fill="hold" display="0" masterRel="nextClick" afterEffect="1"/>
                                        <p:tgtEl>
                                          <p:spTgt spid="166"/>
                                        </p:tgtEl>
                                        <p:attrNameLst>
                                          <p:attrName>style.visibility</p:attrName>
                                        </p:attrNameLst>
                                      </p:cBhvr>
                                      <p:to>
                                        <p:strVal val="hidden"/>
                                      </p:to>
                                    </p:set>
                                  </p:subTnLst>
                                </p:cTn>
                              </p:par>
                              <p:par>
                                <p:cTn id="137" presetID="1" presetClass="exit" presetSubtype="0" fill="hold" grpId="1" nodeType="withEffect">
                                  <p:stCondLst>
                                    <p:cond delay="500"/>
                                  </p:stCondLst>
                                  <p:childTnLst>
                                    <p:set>
                                      <p:cBhvr>
                                        <p:cTn id="138" dur="1" fill="hold">
                                          <p:stCondLst>
                                            <p:cond delay="0"/>
                                          </p:stCondLst>
                                        </p:cTn>
                                        <p:tgtEl>
                                          <p:spTgt spid="168"/>
                                        </p:tgtEl>
                                        <p:attrNameLst>
                                          <p:attrName>style.visibility</p:attrName>
                                        </p:attrNameLst>
                                      </p:cBhvr>
                                      <p:to>
                                        <p:strVal val="hidden"/>
                                      </p:to>
                                    </p:set>
                                  </p:childTnLst>
                                </p:cTn>
                              </p:par>
                              <p:par>
                                <p:cTn id="139" presetID="1" presetClass="exit" presetSubtype="0" fill="hold" grpId="1" nodeType="withEffect">
                                  <p:stCondLst>
                                    <p:cond delay="500"/>
                                  </p:stCondLst>
                                  <p:childTnLst>
                                    <p:set>
                                      <p:cBhvr>
                                        <p:cTn id="140" dur="1" fill="hold">
                                          <p:stCondLst>
                                            <p:cond delay="0"/>
                                          </p:stCondLst>
                                        </p:cTn>
                                        <p:tgtEl>
                                          <p:spTgt spid="167"/>
                                        </p:tgtEl>
                                        <p:attrNameLst>
                                          <p:attrName>style.visibility</p:attrName>
                                        </p:attrNameLst>
                                      </p:cBhvr>
                                      <p:to>
                                        <p:strVal val="hidden"/>
                                      </p:to>
                                    </p:set>
                                  </p:childTnLst>
                                </p:cTn>
                              </p:par>
                            </p:childTnLst>
                          </p:cTn>
                        </p:par>
                        <p:par>
                          <p:cTn id="141" fill="hold">
                            <p:stCondLst>
                              <p:cond delay="3000"/>
                            </p:stCondLst>
                            <p:childTnLst>
                              <p:par>
                                <p:cTn id="142" presetID="1" presetClass="entr" presetSubtype="0" fill="hold" grpId="0" nodeType="afterEffect">
                                  <p:stCondLst>
                                    <p:cond delay="0"/>
                                  </p:stCondLst>
                                  <p:childTnLst>
                                    <p:set>
                                      <p:cBhvr>
                                        <p:cTn id="143"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165" grpId="1"/>
      <p:bldP spid="114" grpId="0"/>
      <p:bldP spid="114" grpId="1"/>
      <p:bldP spid="117" grpId="0" animBg="1"/>
      <p:bldP spid="117" grpId="1" animBg="1"/>
      <p:bldP spid="118" grpId="0" animBg="1"/>
      <p:bldP spid="121" grpId="0" animBg="1"/>
      <p:bldP spid="129" grpId="0"/>
      <p:bldP spid="129" grpId="1"/>
      <p:bldP spid="130" grpId="0"/>
      <p:bldP spid="130" grpId="1"/>
      <p:bldP spid="139" grpId="0"/>
      <p:bldP spid="139" grpId="1"/>
      <p:bldP spid="156" grpId="0"/>
      <p:bldP spid="156" grpId="1"/>
      <p:bldP spid="156" grpId="2"/>
      <p:bldP spid="157" grpId="0"/>
      <p:bldP spid="157" grpId="1"/>
      <p:bldP spid="159" grpId="0" animBg="1"/>
      <p:bldP spid="159" grpId="1" animBg="1"/>
      <p:bldP spid="160" grpId="0"/>
      <p:bldP spid="160" grpId="1"/>
      <p:bldP spid="167" grpId="0"/>
      <p:bldP spid="167" grpId="1"/>
      <p:bldP spid="168" grpId="0"/>
      <p:bldP spid="168" grpId="1"/>
      <p:bldP spid="170" grpId="0" animBg="1"/>
      <p:bldP spid="181" grpId="0" animBg="1"/>
      <p:bldP spid="113" grpId="0" animBg="1"/>
      <p:bldP spid="52" grpId="0" animBg="1"/>
      <p:bldP spid="52" grpId="1" animBg="1"/>
      <p:bldP spid="166" grpId="0" animBg="1"/>
      <p:bldP spid="16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66"/>
                </a:solidFill>
              </a:rPr>
              <a:t>DPO highlights</a:t>
            </a:r>
          </a:p>
        </p:txBody>
      </p:sp>
      <p:sp>
        <p:nvSpPr>
          <p:cNvPr id="4" name="Content Placeholder 3"/>
          <p:cNvSpPr>
            <a:spLocks noGrp="1"/>
          </p:cNvSpPr>
          <p:nvPr>
            <p:ph idx="1"/>
          </p:nvPr>
        </p:nvSpPr>
        <p:spPr/>
        <p:txBody>
          <a:bodyPr/>
          <a:lstStyle/>
          <a:p>
            <a:r>
              <a:rPr lang="en-US" b="1" dirty="0"/>
              <a:t>Decouples persistence</a:t>
            </a:r>
            <a:r>
              <a:rPr lang="en-US" dirty="0"/>
              <a:t> from core execution</a:t>
            </a:r>
          </a:p>
          <a:p>
            <a:r>
              <a:rPr lang="en-US" b="1" dirty="0"/>
              <a:t>Better scheduling</a:t>
            </a:r>
            <a:r>
              <a:rPr lang="en-US" dirty="0"/>
              <a:t> at the MC</a:t>
            </a:r>
          </a:p>
          <a:p>
            <a:r>
              <a:rPr lang="en-US" dirty="0"/>
              <a:t>Fewer stalls at the core</a:t>
            </a:r>
          </a:p>
        </p:txBody>
      </p:sp>
      <p:sp>
        <p:nvSpPr>
          <p:cNvPr id="3" name="Slide Number Placeholder 2"/>
          <p:cNvSpPr>
            <a:spLocks noGrp="1"/>
          </p:cNvSpPr>
          <p:nvPr>
            <p:ph type="sldNum" sz="quarter" idx="12"/>
          </p:nvPr>
        </p:nvSpPr>
        <p:spPr/>
        <p:txBody>
          <a:bodyPr/>
          <a:lstStyle/>
          <a:p>
            <a:fld id="{5B5864B1-ED50-4F44-908F-E7FBEBF9E095}" type="slidenum">
              <a:rPr lang="en-US" smtClean="0"/>
              <a:t>19</a:t>
            </a:fld>
            <a:endParaRPr lang="en-US"/>
          </a:p>
        </p:txBody>
      </p:sp>
      <p:pic>
        <p:nvPicPr>
          <p:cNvPr id="64" name="Picture 63"/>
          <p:cNvPicPr>
            <a:picLocks noChangeAspect="1"/>
          </p:cNvPicPr>
          <p:nvPr/>
        </p:nvPicPr>
        <p:blipFill>
          <a:blip r:embed="rId3"/>
          <a:stretch>
            <a:fillRect/>
          </a:stretch>
        </p:blipFill>
        <p:spPr>
          <a:xfrm>
            <a:off x="0" y="20145"/>
            <a:ext cx="2171019" cy="412750"/>
          </a:xfrm>
          <a:prstGeom prst="rect">
            <a:avLst/>
          </a:prstGeom>
        </p:spPr>
      </p:pic>
    </p:spTree>
    <p:extLst>
      <p:ext uri="{BB962C8B-B14F-4D97-AF65-F5344CB8AC3E}">
        <p14:creationId xmlns:p14="http://schemas.microsoft.com/office/powerpoint/2010/main" val="939861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66"/>
                </a:solidFill>
              </a:rPr>
              <a:t>Promise of Persistent Memory (PM)</a:t>
            </a:r>
          </a:p>
        </p:txBody>
      </p:sp>
      <p:sp>
        <p:nvSpPr>
          <p:cNvPr id="4" name="Slide Number Placeholder 3"/>
          <p:cNvSpPr>
            <a:spLocks noGrp="1"/>
          </p:cNvSpPr>
          <p:nvPr>
            <p:ph type="sldNum" sz="quarter" idx="12"/>
          </p:nvPr>
        </p:nvSpPr>
        <p:spPr/>
        <p:txBody>
          <a:bodyPr/>
          <a:lstStyle/>
          <a:p>
            <a:fld id="{5B5864B1-ED50-4F44-908F-E7FBEBF9E095}" type="slidenum">
              <a:rPr lang="en-US" smtClean="0"/>
              <a:t>2</a:t>
            </a:fld>
            <a:endParaRPr lang="en-US"/>
          </a:p>
        </p:txBody>
      </p:sp>
      <p:pic>
        <p:nvPicPr>
          <p:cNvPr id="5" name="Picture 4"/>
          <p:cNvPicPr>
            <a:picLocks noChangeAspect="1"/>
          </p:cNvPicPr>
          <p:nvPr/>
        </p:nvPicPr>
        <p:blipFill>
          <a:blip r:embed="rId2"/>
          <a:stretch>
            <a:fillRect/>
          </a:stretch>
        </p:blipFill>
        <p:spPr>
          <a:xfrm>
            <a:off x="0" y="20145"/>
            <a:ext cx="2171019" cy="412750"/>
          </a:xfrm>
          <a:prstGeom prst="rect">
            <a:avLst/>
          </a:prstGeom>
        </p:spPr>
      </p:pic>
      <p:pic>
        <p:nvPicPr>
          <p:cNvPr id="7" name="Picture 6" descr="disk_pho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053" y="1952462"/>
            <a:ext cx="1611868" cy="1611868"/>
          </a:xfrm>
          <a:prstGeom prst="rect">
            <a:avLst/>
          </a:prstGeom>
        </p:spPr>
      </p:pic>
      <p:sp>
        <p:nvSpPr>
          <p:cNvPr id="8" name="TextBox 7"/>
          <p:cNvSpPr txBox="1"/>
          <p:nvPr/>
        </p:nvSpPr>
        <p:spPr>
          <a:xfrm>
            <a:off x="6768171" y="1361221"/>
            <a:ext cx="2223429" cy="523220"/>
          </a:xfrm>
          <a:prstGeom prst="rect">
            <a:avLst/>
          </a:prstGeom>
          <a:noFill/>
        </p:spPr>
        <p:txBody>
          <a:bodyPr wrap="none" rtlCol="0">
            <a:spAutoFit/>
          </a:bodyPr>
          <a:lstStyle/>
          <a:p>
            <a:r>
              <a:rPr lang="en-US" sz="2800" b="1" dirty="0">
                <a:solidFill>
                  <a:srgbClr val="FF0000"/>
                </a:solidFill>
              </a:rPr>
              <a:t>Non-volatility</a:t>
            </a:r>
          </a:p>
        </p:txBody>
      </p:sp>
      <p:sp>
        <p:nvSpPr>
          <p:cNvPr id="10" name="TextBox 9"/>
          <p:cNvSpPr txBox="1"/>
          <p:nvPr/>
        </p:nvSpPr>
        <p:spPr>
          <a:xfrm>
            <a:off x="304800" y="1393527"/>
            <a:ext cx="2290361" cy="523220"/>
          </a:xfrm>
          <a:prstGeom prst="rect">
            <a:avLst/>
          </a:prstGeom>
          <a:noFill/>
        </p:spPr>
        <p:txBody>
          <a:bodyPr wrap="none" rtlCol="0">
            <a:spAutoFit/>
          </a:bodyPr>
          <a:lstStyle/>
          <a:p>
            <a:r>
              <a:rPr lang="en-US" sz="2800" b="1" dirty="0"/>
              <a:t>Performance*</a:t>
            </a:r>
          </a:p>
        </p:txBody>
      </p:sp>
      <p:sp>
        <p:nvSpPr>
          <p:cNvPr id="12" name="Plus 11"/>
          <p:cNvSpPr/>
          <p:nvPr/>
        </p:nvSpPr>
        <p:spPr>
          <a:xfrm>
            <a:off x="2438400" y="2266950"/>
            <a:ext cx="914400" cy="914400"/>
          </a:xfrm>
          <a:prstGeom prst="mathPlus">
            <a:avLst/>
          </a:prstGeom>
          <a:solidFill>
            <a:srgbClr val="00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dram_phot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467" y="1952462"/>
            <a:ext cx="1493282" cy="1493282"/>
          </a:xfrm>
          <a:prstGeom prst="rect">
            <a:avLst/>
          </a:prstGeom>
        </p:spPr>
      </p:pic>
      <p:sp>
        <p:nvSpPr>
          <p:cNvPr id="14" name="TextBox 13"/>
          <p:cNvSpPr txBox="1"/>
          <p:nvPr/>
        </p:nvSpPr>
        <p:spPr>
          <a:xfrm>
            <a:off x="359012" y="3953530"/>
            <a:ext cx="8460201" cy="584775"/>
          </a:xfrm>
          <a:prstGeom prst="rect">
            <a:avLst/>
          </a:prstGeom>
          <a:noFill/>
        </p:spPr>
        <p:txBody>
          <a:bodyPr wrap="none" rtlCol="0">
            <a:spAutoFit/>
          </a:bodyPr>
          <a:lstStyle/>
          <a:p>
            <a:pPr algn="ctr"/>
            <a:r>
              <a:rPr lang="en-US" sz="3200" b="1" dirty="0"/>
              <a:t>Byte-addressable, </a:t>
            </a:r>
            <a:r>
              <a:rPr lang="en-US" sz="3200" b="1" dirty="0">
                <a:solidFill>
                  <a:srgbClr val="FF0000"/>
                </a:solidFill>
              </a:rPr>
              <a:t>load-store interface </a:t>
            </a:r>
            <a:r>
              <a:rPr lang="en-US" sz="3200" b="1" dirty="0"/>
              <a:t>to storage</a:t>
            </a:r>
          </a:p>
        </p:txBody>
      </p:sp>
      <p:sp>
        <p:nvSpPr>
          <p:cNvPr id="11" name="Plus 10"/>
          <p:cNvSpPr/>
          <p:nvPr/>
        </p:nvSpPr>
        <p:spPr>
          <a:xfrm>
            <a:off x="5943600" y="2270531"/>
            <a:ext cx="914400" cy="914400"/>
          </a:xfrm>
          <a:prstGeom prst="mathPlus">
            <a:avLst/>
          </a:prstGeom>
          <a:solidFill>
            <a:srgbClr val="00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020820" y="1393527"/>
            <a:ext cx="1313180" cy="523220"/>
          </a:xfrm>
          <a:prstGeom prst="rect">
            <a:avLst/>
          </a:prstGeom>
          <a:noFill/>
        </p:spPr>
        <p:txBody>
          <a:bodyPr wrap="none" rtlCol="0">
            <a:spAutoFit/>
          </a:bodyPr>
          <a:lstStyle/>
          <a:p>
            <a:r>
              <a:rPr lang="en-US" sz="2800" b="1" dirty="0"/>
              <a:t>Density</a:t>
            </a:r>
          </a:p>
        </p:txBody>
      </p:sp>
      <p:pic>
        <p:nvPicPr>
          <p:cNvPr id="3" name="Picture 2" descr="10x_phot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0945" y="2073256"/>
            <a:ext cx="1363055" cy="1184294"/>
          </a:xfrm>
          <a:prstGeom prst="rect">
            <a:avLst/>
          </a:prstGeom>
        </p:spPr>
      </p:pic>
    </p:spTree>
    <p:extLst>
      <p:ext uri="{BB962C8B-B14F-4D97-AF65-F5344CB8AC3E}">
        <p14:creationId xmlns:p14="http://schemas.microsoft.com/office/powerpoint/2010/main" val="34386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66"/>
                </a:solidFill>
              </a:rPr>
              <a:t>Experimental setup</a:t>
            </a:r>
          </a:p>
        </p:txBody>
      </p:sp>
      <p:sp>
        <p:nvSpPr>
          <p:cNvPr id="4" name="Content Placeholder 3"/>
          <p:cNvSpPr>
            <a:spLocks noGrp="1"/>
          </p:cNvSpPr>
          <p:nvPr>
            <p:ph sz="half" idx="1"/>
          </p:nvPr>
        </p:nvSpPr>
        <p:spPr>
          <a:xfrm>
            <a:off x="457200" y="1200151"/>
            <a:ext cx="8229600" cy="3394472"/>
          </a:xfrm>
        </p:spPr>
        <p:txBody>
          <a:bodyPr>
            <a:normAutofit fontScale="77500" lnSpcReduction="20000"/>
          </a:bodyPr>
          <a:lstStyle/>
          <a:p>
            <a:r>
              <a:rPr lang="en-US" dirty="0"/>
              <a:t>gem5 simulator – details in paper</a:t>
            </a:r>
          </a:p>
          <a:p>
            <a:r>
              <a:rPr lang="en-US" dirty="0"/>
              <a:t>Workloads: </a:t>
            </a:r>
            <a:r>
              <a:rPr lang="en-US" b="1" dirty="0"/>
              <a:t>write intensive micro-benchmarks</a:t>
            </a:r>
          </a:p>
          <a:p>
            <a:pPr lvl="1"/>
            <a:r>
              <a:rPr lang="en-US" b="1" dirty="0"/>
              <a:t>Concurrent queue:</a:t>
            </a:r>
            <a:r>
              <a:rPr lang="en-US" dirty="0"/>
              <a:t> insert/delete entries</a:t>
            </a:r>
          </a:p>
          <a:p>
            <a:pPr lvl="1"/>
            <a:r>
              <a:rPr lang="en-US" b="1" dirty="0"/>
              <a:t>Array swaps:</a:t>
            </a:r>
            <a:r>
              <a:rPr lang="en-US" dirty="0"/>
              <a:t> random swaps of array elements</a:t>
            </a:r>
          </a:p>
          <a:p>
            <a:pPr lvl="1"/>
            <a:r>
              <a:rPr lang="en-US" b="1" dirty="0"/>
              <a:t>TATP</a:t>
            </a:r>
            <a:r>
              <a:rPr lang="en-US" dirty="0"/>
              <a:t>: update location transaction from TATP</a:t>
            </a:r>
          </a:p>
          <a:p>
            <a:pPr lvl="1"/>
            <a:r>
              <a:rPr lang="en-US" b="1" dirty="0"/>
              <a:t>RB-Tree: </a:t>
            </a:r>
            <a:r>
              <a:rPr lang="en-US" dirty="0"/>
              <a:t>insert/delete entries</a:t>
            </a:r>
          </a:p>
          <a:p>
            <a:pPr lvl="1"/>
            <a:r>
              <a:rPr lang="en-US" b="1" dirty="0"/>
              <a:t>TPCC: </a:t>
            </a:r>
            <a:r>
              <a:rPr lang="en-US" dirty="0"/>
              <a:t>new order transaction from TPCC</a:t>
            </a:r>
          </a:p>
          <a:p>
            <a:r>
              <a:rPr lang="en-US" dirty="0"/>
              <a:t>PM </a:t>
            </a:r>
            <a:r>
              <a:rPr lang="en-US" dirty="0" err="1"/>
              <a:t>configs</a:t>
            </a:r>
            <a:endParaRPr lang="en-US" dirty="0"/>
          </a:p>
          <a:p>
            <a:pPr lvl="1"/>
            <a:r>
              <a:rPr lang="en-US" b="1" dirty="0"/>
              <a:t>PCM</a:t>
            </a:r>
          </a:p>
          <a:p>
            <a:pPr lvl="1"/>
            <a:r>
              <a:rPr lang="en-US" b="1" dirty="0"/>
              <a:t>DRAM</a:t>
            </a:r>
          </a:p>
          <a:p>
            <a:pPr lvl="1"/>
            <a:r>
              <a:rPr lang="en-US" b="1" dirty="0"/>
              <a:t>PWQ </a:t>
            </a:r>
            <a:r>
              <a:rPr lang="en-US" dirty="0">
                <a:sym typeface="Wingdings" panose="05000000000000000000" pitchFamily="2" charset="2"/>
              </a:rPr>
              <a:t> assuming a persistent write queue at the MC</a:t>
            </a:r>
            <a:endParaRPr lang="en-US" dirty="0"/>
          </a:p>
          <a:p>
            <a:pPr lvl="1"/>
            <a:endParaRPr lang="en-US" b="1" dirty="0"/>
          </a:p>
          <a:p>
            <a:pPr lvl="1"/>
            <a:endParaRPr lang="en-US" dirty="0"/>
          </a:p>
          <a:p>
            <a:pPr lvl="1"/>
            <a:endParaRPr lang="en-US" dirty="0"/>
          </a:p>
        </p:txBody>
      </p:sp>
      <p:sp>
        <p:nvSpPr>
          <p:cNvPr id="3" name="Slide Number Placeholder 2"/>
          <p:cNvSpPr>
            <a:spLocks noGrp="1"/>
          </p:cNvSpPr>
          <p:nvPr>
            <p:ph type="sldNum" sz="quarter" idx="12"/>
          </p:nvPr>
        </p:nvSpPr>
        <p:spPr/>
        <p:txBody>
          <a:bodyPr/>
          <a:lstStyle/>
          <a:p>
            <a:fld id="{5B5864B1-ED50-4F44-908F-E7FBEBF9E095}" type="slidenum">
              <a:rPr lang="en-US" smtClean="0"/>
              <a:t>20</a:t>
            </a:fld>
            <a:endParaRPr lang="en-US"/>
          </a:p>
        </p:txBody>
      </p:sp>
      <p:pic>
        <p:nvPicPr>
          <p:cNvPr id="64" name="Picture 63"/>
          <p:cNvPicPr>
            <a:picLocks noChangeAspect="1"/>
          </p:cNvPicPr>
          <p:nvPr/>
        </p:nvPicPr>
        <p:blipFill>
          <a:blip r:embed="rId3"/>
          <a:stretch>
            <a:fillRect/>
          </a:stretch>
        </p:blipFill>
        <p:spPr>
          <a:xfrm>
            <a:off x="0" y="20145"/>
            <a:ext cx="2171019" cy="412750"/>
          </a:xfrm>
          <a:prstGeom prst="rect">
            <a:avLst/>
          </a:prstGeom>
        </p:spPr>
      </p:pic>
    </p:spTree>
    <p:extLst>
      <p:ext uri="{BB962C8B-B14F-4D97-AF65-F5344CB8AC3E}">
        <p14:creationId xmlns:p14="http://schemas.microsoft.com/office/powerpoint/2010/main" val="1377502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3473428365"/>
              </p:ext>
            </p:extLst>
          </p:nvPr>
        </p:nvGraphicFramePr>
        <p:xfrm>
          <a:off x="76200" y="1333064"/>
          <a:ext cx="8763000" cy="303723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b="1" dirty="0">
                <a:solidFill>
                  <a:srgbClr val="000066"/>
                </a:solidFill>
              </a:rPr>
              <a:t>Performance</a:t>
            </a:r>
          </a:p>
        </p:txBody>
      </p:sp>
      <p:sp>
        <p:nvSpPr>
          <p:cNvPr id="3" name="Slide Number Placeholder 2"/>
          <p:cNvSpPr>
            <a:spLocks noGrp="1"/>
          </p:cNvSpPr>
          <p:nvPr>
            <p:ph type="sldNum" sz="quarter" idx="12"/>
          </p:nvPr>
        </p:nvSpPr>
        <p:spPr/>
        <p:txBody>
          <a:bodyPr/>
          <a:lstStyle/>
          <a:p>
            <a:fld id="{5B5864B1-ED50-4F44-908F-E7FBEBF9E095}" type="slidenum">
              <a:rPr lang="en-US" smtClean="0"/>
              <a:t>21</a:t>
            </a:fld>
            <a:endParaRPr lang="en-US"/>
          </a:p>
        </p:txBody>
      </p:sp>
      <p:pic>
        <p:nvPicPr>
          <p:cNvPr id="64" name="Picture 63"/>
          <p:cNvPicPr>
            <a:picLocks noChangeAspect="1"/>
          </p:cNvPicPr>
          <p:nvPr/>
        </p:nvPicPr>
        <p:blipFill>
          <a:blip r:embed="rId4"/>
          <a:stretch>
            <a:fillRect/>
          </a:stretch>
        </p:blipFill>
        <p:spPr>
          <a:xfrm>
            <a:off x="0" y="20145"/>
            <a:ext cx="2171019" cy="412750"/>
          </a:xfrm>
          <a:prstGeom prst="rect">
            <a:avLst/>
          </a:prstGeom>
        </p:spPr>
      </p:pic>
      <p:cxnSp>
        <p:nvCxnSpPr>
          <p:cNvPr id="8" name="Straight Arrow Connector 7"/>
          <p:cNvCxnSpPr/>
          <p:nvPr/>
        </p:nvCxnSpPr>
        <p:spPr>
          <a:xfrm>
            <a:off x="2171019" y="1581150"/>
            <a:ext cx="5372781" cy="990600"/>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828393" y="1428750"/>
            <a:ext cx="457200" cy="369332"/>
          </a:xfrm>
          <a:prstGeom prst="rect">
            <a:avLst/>
          </a:prstGeom>
          <a:noFill/>
        </p:spPr>
        <p:txBody>
          <a:bodyPr wrap="square" rtlCol="0">
            <a:spAutoFit/>
          </a:bodyPr>
          <a:lstStyle/>
          <a:p>
            <a:r>
              <a:rPr lang="en-US" dirty="0"/>
              <a:t>35</a:t>
            </a:r>
          </a:p>
        </p:txBody>
      </p:sp>
      <p:sp>
        <p:nvSpPr>
          <p:cNvPr id="11" name="TextBox 10"/>
          <p:cNvSpPr txBox="1"/>
          <p:nvPr/>
        </p:nvSpPr>
        <p:spPr>
          <a:xfrm>
            <a:off x="1657688" y="1418310"/>
            <a:ext cx="457200" cy="369332"/>
          </a:xfrm>
          <a:prstGeom prst="rect">
            <a:avLst/>
          </a:prstGeom>
          <a:noFill/>
        </p:spPr>
        <p:txBody>
          <a:bodyPr wrap="square" rtlCol="0">
            <a:spAutoFit/>
          </a:bodyPr>
          <a:lstStyle/>
          <a:p>
            <a:r>
              <a:rPr lang="en-US" dirty="0"/>
              <a:t>16</a:t>
            </a:r>
          </a:p>
        </p:txBody>
      </p:sp>
      <p:sp>
        <p:nvSpPr>
          <p:cNvPr id="10" name="TextBox 9"/>
          <p:cNvSpPr txBox="1"/>
          <p:nvPr/>
        </p:nvSpPr>
        <p:spPr>
          <a:xfrm>
            <a:off x="2171019" y="923967"/>
            <a:ext cx="4905798" cy="369332"/>
          </a:xfrm>
          <a:prstGeom prst="rect">
            <a:avLst/>
          </a:prstGeom>
          <a:noFill/>
        </p:spPr>
        <p:txBody>
          <a:bodyPr wrap="none" rtlCol="0">
            <a:spAutoFit/>
          </a:bodyPr>
          <a:lstStyle/>
          <a:p>
            <a:r>
              <a:rPr lang="en-US" dirty="0"/>
              <a:t>* Execution times normalized to volatile execution</a:t>
            </a:r>
          </a:p>
        </p:txBody>
      </p:sp>
      <p:cxnSp>
        <p:nvCxnSpPr>
          <p:cNvPr id="12" name="Straight Arrow Connector 11"/>
          <p:cNvCxnSpPr/>
          <p:nvPr/>
        </p:nvCxnSpPr>
        <p:spPr>
          <a:xfrm>
            <a:off x="7666254" y="1504950"/>
            <a:ext cx="9832" cy="388828"/>
          </a:xfrm>
          <a:prstGeom prst="straightConnector1">
            <a:avLst/>
          </a:prstGeom>
          <a:ln w="508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838363" y="1493668"/>
            <a:ext cx="848437" cy="400110"/>
          </a:xfrm>
          <a:prstGeom prst="rect">
            <a:avLst/>
          </a:prstGeom>
          <a:noFill/>
        </p:spPr>
        <p:txBody>
          <a:bodyPr wrap="none" rtlCol="0">
            <a:spAutoFit/>
          </a:bodyPr>
          <a:lstStyle/>
          <a:p>
            <a:r>
              <a:rPr lang="en-US" sz="2000" b="1" dirty="0">
                <a:solidFill>
                  <a:srgbClr val="00B050"/>
                </a:solidFill>
              </a:rPr>
              <a:t>Better</a:t>
            </a:r>
          </a:p>
        </p:txBody>
      </p:sp>
      <p:sp>
        <p:nvSpPr>
          <p:cNvPr id="24" name="TextBox 23"/>
          <p:cNvSpPr txBox="1"/>
          <p:nvPr/>
        </p:nvSpPr>
        <p:spPr>
          <a:xfrm>
            <a:off x="619474" y="4410059"/>
            <a:ext cx="7905049" cy="523220"/>
          </a:xfrm>
          <a:prstGeom prst="rect">
            <a:avLst/>
          </a:prstGeom>
          <a:noFill/>
        </p:spPr>
        <p:txBody>
          <a:bodyPr wrap="none" rtlCol="0">
            <a:spAutoFit/>
          </a:bodyPr>
          <a:lstStyle/>
          <a:p>
            <a:r>
              <a:rPr lang="en-US" sz="2800" b="1" dirty="0">
                <a:solidFill>
                  <a:srgbClr val="FF0000"/>
                </a:solidFill>
              </a:rPr>
              <a:t>Execution times down with lower memory latencies</a:t>
            </a:r>
          </a:p>
        </p:txBody>
      </p:sp>
      <p:sp>
        <p:nvSpPr>
          <p:cNvPr id="4" name="TextBox 3"/>
          <p:cNvSpPr txBox="1"/>
          <p:nvPr/>
        </p:nvSpPr>
        <p:spPr>
          <a:xfrm rot="16200000">
            <a:off x="-773687" y="2415984"/>
            <a:ext cx="2119426" cy="292388"/>
          </a:xfrm>
          <a:prstGeom prst="rect">
            <a:avLst/>
          </a:prstGeom>
          <a:noFill/>
        </p:spPr>
        <p:txBody>
          <a:bodyPr wrap="none" rtlCol="0">
            <a:spAutoFit/>
          </a:bodyPr>
          <a:lstStyle/>
          <a:p>
            <a:r>
              <a:rPr lang="en-US" sz="1300" b="1" dirty="0"/>
              <a:t>Normalized execution times</a:t>
            </a:r>
          </a:p>
        </p:txBody>
      </p:sp>
    </p:spTree>
    <p:extLst>
      <p:ext uri="{BB962C8B-B14F-4D97-AF65-F5344CB8AC3E}">
        <p14:creationId xmlns:p14="http://schemas.microsoft.com/office/powerpoint/2010/main" val="15341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nvGraphicFramePr>
        <p:xfrm>
          <a:off x="76200" y="1333064"/>
          <a:ext cx="8763000" cy="303723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b="1" dirty="0">
                <a:solidFill>
                  <a:srgbClr val="000066"/>
                </a:solidFill>
              </a:rPr>
              <a:t>Performance</a:t>
            </a:r>
          </a:p>
        </p:txBody>
      </p:sp>
      <p:sp>
        <p:nvSpPr>
          <p:cNvPr id="3" name="Slide Number Placeholder 2"/>
          <p:cNvSpPr>
            <a:spLocks noGrp="1"/>
          </p:cNvSpPr>
          <p:nvPr>
            <p:ph type="sldNum" sz="quarter" idx="12"/>
          </p:nvPr>
        </p:nvSpPr>
        <p:spPr/>
        <p:txBody>
          <a:bodyPr/>
          <a:lstStyle/>
          <a:p>
            <a:fld id="{5B5864B1-ED50-4F44-908F-E7FBEBF9E095}" type="slidenum">
              <a:rPr lang="en-US" smtClean="0"/>
              <a:t>22</a:t>
            </a:fld>
            <a:endParaRPr lang="en-US"/>
          </a:p>
        </p:txBody>
      </p:sp>
      <p:pic>
        <p:nvPicPr>
          <p:cNvPr id="64" name="Picture 63"/>
          <p:cNvPicPr>
            <a:picLocks noChangeAspect="1"/>
          </p:cNvPicPr>
          <p:nvPr/>
        </p:nvPicPr>
        <p:blipFill>
          <a:blip r:embed="rId4"/>
          <a:stretch>
            <a:fillRect/>
          </a:stretch>
        </p:blipFill>
        <p:spPr>
          <a:xfrm>
            <a:off x="0" y="20145"/>
            <a:ext cx="2171019" cy="412750"/>
          </a:xfrm>
          <a:prstGeom prst="rect">
            <a:avLst/>
          </a:prstGeom>
        </p:spPr>
      </p:pic>
      <p:sp>
        <p:nvSpPr>
          <p:cNvPr id="9" name="TextBox 8"/>
          <p:cNvSpPr txBox="1"/>
          <p:nvPr/>
        </p:nvSpPr>
        <p:spPr>
          <a:xfrm>
            <a:off x="828393" y="1428750"/>
            <a:ext cx="457200" cy="369332"/>
          </a:xfrm>
          <a:prstGeom prst="rect">
            <a:avLst/>
          </a:prstGeom>
          <a:noFill/>
        </p:spPr>
        <p:txBody>
          <a:bodyPr wrap="square" rtlCol="0">
            <a:spAutoFit/>
          </a:bodyPr>
          <a:lstStyle/>
          <a:p>
            <a:r>
              <a:rPr lang="en-US" dirty="0"/>
              <a:t>35</a:t>
            </a:r>
          </a:p>
        </p:txBody>
      </p:sp>
      <p:sp>
        <p:nvSpPr>
          <p:cNvPr id="11" name="TextBox 10"/>
          <p:cNvSpPr txBox="1"/>
          <p:nvPr/>
        </p:nvSpPr>
        <p:spPr>
          <a:xfrm>
            <a:off x="1657688" y="1418310"/>
            <a:ext cx="457200" cy="369332"/>
          </a:xfrm>
          <a:prstGeom prst="rect">
            <a:avLst/>
          </a:prstGeom>
          <a:noFill/>
        </p:spPr>
        <p:txBody>
          <a:bodyPr wrap="square" rtlCol="0">
            <a:spAutoFit/>
          </a:bodyPr>
          <a:lstStyle/>
          <a:p>
            <a:r>
              <a:rPr lang="en-US" dirty="0"/>
              <a:t>16</a:t>
            </a:r>
          </a:p>
        </p:txBody>
      </p:sp>
      <p:sp>
        <p:nvSpPr>
          <p:cNvPr id="10" name="TextBox 9"/>
          <p:cNvSpPr txBox="1"/>
          <p:nvPr/>
        </p:nvSpPr>
        <p:spPr>
          <a:xfrm>
            <a:off x="2171019" y="923967"/>
            <a:ext cx="4905798" cy="369332"/>
          </a:xfrm>
          <a:prstGeom prst="rect">
            <a:avLst/>
          </a:prstGeom>
          <a:noFill/>
        </p:spPr>
        <p:txBody>
          <a:bodyPr wrap="none" rtlCol="0">
            <a:spAutoFit/>
          </a:bodyPr>
          <a:lstStyle/>
          <a:p>
            <a:r>
              <a:rPr lang="en-US" dirty="0"/>
              <a:t>* Execution times normalized to volatile execution</a:t>
            </a:r>
          </a:p>
        </p:txBody>
      </p:sp>
      <p:cxnSp>
        <p:nvCxnSpPr>
          <p:cNvPr id="12" name="Straight Arrow Connector 11"/>
          <p:cNvCxnSpPr/>
          <p:nvPr/>
        </p:nvCxnSpPr>
        <p:spPr>
          <a:xfrm>
            <a:off x="7666254" y="1504950"/>
            <a:ext cx="9832" cy="388828"/>
          </a:xfrm>
          <a:prstGeom prst="straightConnector1">
            <a:avLst/>
          </a:prstGeom>
          <a:ln w="508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838363" y="1493668"/>
            <a:ext cx="848437" cy="400110"/>
          </a:xfrm>
          <a:prstGeom prst="rect">
            <a:avLst/>
          </a:prstGeom>
          <a:noFill/>
        </p:spPr>
        <p:txBody>
          <a:bodyPr wrap="none" rtlCol="0">
            <a:spAutoFit/>
          </a:bodyPr>
          <a:lstStyle/>
          <a:p>
            <a:r>
              <a:rPr lang="en-US" sz="2000" b="1" dirty="0">
                <a:solidFill>
                  <a:srgbClr val="00B050"/>
                </a:solidFill>
              </a:rPr>
              <a:t>Better</a:t>
            </a:r>
          </a:p>
        </p:txBody>
      </p:sp>
      <p:sp>
        <p:nvSpPr>
          <p:cNvPr id="4" name="TextBox 3"/>
          <p:cNvSpPr txBox="1"/>
          <p:nvPr/>
        </p:nvSpPr>
        <p:spPr>
          <a:xfrm rot="16200000">
            <a:off x="-773687" y="2415984"/>
            <a:ext cx="2119426" cy="292388"/>
          </a:xfrm>
          <a:prstGeom prst="rect">
            <a:avLst/>
          </a:prstGeom>
          <a:noFill/>
        </p:spPr>
        <p:txBody>
          <a:bodyPr wrap="none" rtlCol="0">
            <a:spAutoFit/>
          </a:bodyPr>
          <a:lstStyle/>
          <a:p>
            <a:r>
              <a:rPr lang="en-US" sz="1300" b="1" dirty="0"/>
              <a:t>Normalized execution times</a:t>
            </a:r>
          </a:p>
        </p:txBody>
      </p:sp>
      <p:sp>
        <p:nvSpPr>
          <p:cNvPr id="15" name="TextBox 14"/>
          <p:cNvSpPr txBox="1"/>
          <p:nvPr/>
        </p:nvSpPr>
        <p:spPr>
          <a:xfrm>
            <a:off x="503559" y="4424504"/>
            <a:ext cx="8240717" cy="523220"/>
          </a:xfrm>
          <a:prstGeom prst="rect">
            <a:avLst/>
          </a:prstGeom>
          <a:noFill/>
        </p:spPr>
        <p:txBody>
          <a:bodyPr wrap="none" rtlCol="0">
            <a:spAutoFit/>
          </a:bodyPr>
          <a:lstStyle/>
          <a:p>
            <a:r>
              <a:rPr lang="en-US" sz="2800" b="1" dirty="0">
                <a:solidFill>
                  <a:srgbClr val="FF0000"/>
                </a:solidFill>
              </a:rPr>
              <a:t>DPO consistently out performs SO for all mem </a:t>
            </a:r>
            <a:r>
              <a:rPr lang="en-US" sz="2800" b="1" dirty="0" err="1">
                <a:solidFill>
                  <a:srgbClr val="FF0000"/>
                </a:solidFill>
              </a:rPr>
              <a:t>configs</a:t>
            </a:r>
            <a:endParaRPr lang="en-US" sz="2800" b="1" dirty="0">
              <a:solidFill>
                <a:srgbClr val="FF0000"/>
              </a:solidFill>
            </a:endParaRPr>
          </a:p>
        </p:txBody>
      </p:sp>
      <p:sp>
        <p:nvSpPr>
          <p:cNvPr id="16" name="Oval 15"/>
          <p:cNvSpPr/>
          <p:nvPr/>
        </p:nvSpPr>
        <p:spPr>
          <a:xfrm>
            <a:off x="2667000" y="1809750"/>
            <a:ext cx="533400" cy="23622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5522609" y="2691884"/>
            <a:ext cx="457200" cy="1480066"/>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8382000" y="2691884"/>
            <a:ext cx="457200" cy="1480066"/>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3151589" y="1865352"/>
            <a:ext cx="582211" cy="369332"/>
          </a:xfrm>
          <a:prstGeom prst="rect">
            <a:avLst/>
          </a:prstGeom>
          <a:noFill/>
        </p:spPr>
        <p:txBody>
          <a:bodyPr wrap="none" rtlCol="0">
            <a:spAutoFit/>
          </a:bodyPr>
          <a:lstStyle/>
          <a:p>
            <a:r>
              <a:rPr lang="en-US" dirty="0">
                <a:solidFill>
                  <a:srgbClr val="FF0000"/>
                </a:solidFill>
              </a:rPr>
              <a:t>3.5x</a:t>
            </a:r>
          </a:p>
        </p:txBody>
      </p:sp>
      <p:sp>
        <p:nvSpPr>
          <p:cNvPr id="20" name="TextBox 19"/>
          <p:cNvSpPr txBox="1"/>
          <p:nvPr/>
        </p:nvSpPr>
        <p:spPr>
          <a:xfrm>
            <a:off x="5943600" y="2398658"/>
            <a:ext cx="582211" cy="369332"/>
          </a:xfrm>
          <a:prstGeom prst="rect">
            <a:avLst/>
          </a:prstGeom>
          <a:noFill/>
        </p:spPr>
        <p:txBody>
          <a:bodyPr wrap="none" rtlCol="0">
            <a:spAutoFit/>
          </a:bodyPr>
          <a:lstStyle/>
          <a:p>
            <a:r>
              <a:rPr lang="en-US" dirty="0">
                <a:solidFill>
                  <a:srgbClr val="FF0000"/>
                </a:solidFill>
              </a:rPr>
              <a:t>2.5x</a:t>
            </a:r>
          </a:p>
        </p:txBody>
      </p:sp>
      <p:sp>
        <p:nvSpPr>
          <p:cNvPr id="21" name="TextBox 20"/>
          <p:cNvSpPr txBox="1"/>
          <p:nvPr/>
        </p:nvSpPr>
        <p:spPr>
          <a:xfrm>
            <a:off x="7952189" y="2507218"/>
            <a:ext cx="582211" cy="369332"/>
          </a:xfrm>
          <a:prstGeom prst="rect">
            <a:avLst/>
          </a:prstGeom>
          <a:noFill/>
        </p:spPr>
        <p:txBody>
          <a:bodyPr wrap="none" rtlCol="0">
            <a:spAutoFit/>
          </a:bodyPr>
          <a:lstStyle/>
          <a:p>
            <a:r>
              <a:rPr lang="en-US" dirty="0">
                <a:solidFill>
                  <a:srgbClr val="FF0000"/>
                </a:solidFill>
              </a:rPr>
              <a:t>1.3x</a:t>
            </a:r>
          </a:p>
        </p:txBody>
      </p:sp>
    </p:spTree>
    <p:extLst>
      <p:ext uri="{BB962C8B-B14F-4D97-AF65-F5344CB8AC3E}">
        <p14:creationId xmlns:p14="http://schemas.microsoft.com/office/powerpoint/2010/main" val="1287674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lowchart: Alternate Process 33"/>
          <p:cNvSpPr/>
          <p:nvPr/>
        </p:nvSpPr>
        <p:spPr>
          <a:xfrm>
            <a:off x="3961278" y="3790950"/>
            <a:ext cx="1739494" cy="1048175"/>
          </a:xfrm>
          <a:prstGeom prst="flowChartAlternateProcess">
            <a:avLst/>
          </a:prstGeom>
          <a:solidFill>
            <a:schemeClr val="bg1"/>
          </a:solidFill>
          <a:ln w="381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solidFill>
                  <a:srgbClr val="000066"/>
                </a:solidFill>
              </a:rPr>
              <a:t>Recent developments</a:t>
            </a:r>
          </a:p>
        </p:txBody>
      </p:sp>
      <p:sp>
        <p:nvSpPr>
          <p:cNvPr id="4" name="Slide Number Placeholder 3"/>
          <p:cNvSpPr>
            <a:spLocks noGrp="1"/>
          </p:cNvSpPr>
          <p:nvPr>
            <p:ph type="sldNum" sz="quarter" idx="12"/>
          </p:nvPr>
        </p:nvSpPr>
        <p:spPr/>
        <p:txBody>
          <a:bodyPr/>
          <a:lstStyle/>
          <a:p>
            <a:fld id="{5B5864B1-ED50-4F44-908F-E7FBEBF9E095}" type="slidenum">
              <a:rPr lang="en-US" smtClean="0"/>
              <a:t>23</a:t>
            </a:fld>
            <a:endParaRPr lang="en-US"/>
          </a:p>
        </p:txBody>
      </p:sp>
      <p:pic>
        <p:nvPicPr>
          <p:cNvPr id="5" name="Picture 4"/>
          <p:cNvPicPr>
            <a:picLocks noChangeAspect="1"/>
          </p:cNvPicPr>
          <p:nvPr/>
        </p:nvPicPr>
        <p:blipFill>
          <a:blip r:embed="rId2"/>
          <a:stretch>
            <a:fillRect/>
          </a:stretch>
        </p:blipFill>
        <p:spPr>
          <a:xfrm>
            <a:off x="0" y="20145"/>
            <a:ext cx="2171019" cy="412750"/>
          </a:xfrm>
          <a:prstGeom prst="rect">
            <a:avLst/>
          </a:prstGeom>
        </p:spPr>
      </p:pic>
      <p:grpSp>
        <p:nvGrpSpPr>
          <p:cNvPr id="33" name="Group 32"/>
          <p:cNvGrpSpPr/>
          <p:nvPr/>
        </p:nvGrpSpPr>
        <p:grpSpPr>
          <a:xfrm>
            <a:off x="4113681" y="2952750"/>
            <a:ext cx="1601319" cy="1818432"/>
            <a:chOff x="6705600" y="1952491"/>
            <a:chExt cx="1903152" cy="2339504"/>
          </a:xfrm>
        </p:grpSpPr>
        <p:sp>
          <p:nvSpPr>
            <p:cNvPr id="20" name="Rounded Rectangle 5"/>
            <p:cNvSpPr/>
            <p:nvPr/>
          </p:nvSpPr>
          <p:spPr>
            <a:xfrm>
              <a:off x="6770729" y="1952491"/>
              <a:ext cx="1085850" cy="391876"/>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Cores</a:t>
              </a:r>
            </a:p>
          </p:txBody>
        </p:sp>
        <p:sp>
          <p:nvSpPr>
            <p:cNvPr id="21" name="Rectangle 20"/>
            <p:cNvSpPr/>
            <p:nvPr/>
          </p:nvSpPr>
          <p:spPr>
            <a:xfrm>
              <a:off x="6772570" y="2512161"/>
              <a:ext cx="1209675" cy="458857"/>
            </a:xfrm>
            <a:prstGeom prst="rect">
              <a:avLst/>
            </a:prstGeom>
            <a:noFill/>
            <a:ln w="19050" cmpd="sng">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Caches</a:t>
              </a:r>
            </a:p>
          </p:txBody>
        </p:sp>
        <p:pic>
          <p:nvPicPr>
            <p:cNvPr id="22" name="Picture 21"/>
            <p:cNvPicPr>
              <a:picLocks noChangeAspect="1"/>
            </p:cNvPicPr>
            <p:nvPr/>
          </p:nvPicPr>
          <p:blipFill>
            <a:blip r:embed="rId3"/>
            <a:stretch>
              <a:fillRect/>
            </a:stretch>
          </p:blipFill>
          <p:spPr>
            <a:xfrm>
              <a:off x="6705600" y="3910995"/>
              <a:ext cx="1179040" cy="381000"/>
            </a:xfrm>
            <a:prstGeom prst="rect">
              <a:avLst/>
            </a:prstGeom>
          </p:spPr>
        </p:pic>
        <p:sp>
          <p:nvSpPr>
            <p:cNvPr id="23" name="Rectangle 22"/>
            <p:cNvSpPr/>
            <p:nvPr/>
          </p:nvSpPr>
          <p:spPr>
            <a:xfrm>
              <a:off x="7170779" y="3087523"/>
              <a:ext cx="247650" cy="24622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7170779" y="3333750"/>
              <a:ext cx="247650" cy="24622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7170779" y="3579977"/>
              <a:ext cx="247650" cy="24622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7339538" y="3214993"/>
              <a:ext cx="1269214" cy="475164"/>
            </a:xfrm>
            <a:prstGeom prst="rect">
              <a:avLst/>
            </a:prstGeom>
            <a:noFill/>
          </p:spPr>
          <p:txBody>
            <a:bodyPr wrap="none" rtlCol="0">
              <a:spAutoFit/>
            </a:bodyPr>
            <a:lstStyle/>
            <a:p>
              <a:r>
                <a:rPr lang="en-US" dirty="0" err="1"/>
                <a:t>Mem</a:t>
              </a:r>
              <a:r>
                <a:rPr lang="en-US" dirty="0"/>
                <a:t> Ctrl</a:t>
              </a:r>
            </a:p>
          </p:txBody>
        </p:sp>
        <p:sp>
          <p:nvSpPr>
            <p:cNvPr id="27" name="TextBox 26"/>
            <p:cNvSpPr txBox="1"/>
            <p:nvPr/>
          </p:nvSpPr>
          <p:spPr>
            <a:xfrm>
              <a:off x="7856579" y="3897824"/>
              <a:ext cx="501272" cy="369332"/>
            </a:xfrm>
            <a:prstGeom prst="rect">
              <a:avLst/>
            </a:prstGeom>
            <a:noFill/>
          </p:spPr>
          <p:txBody>
            <a:bodyPr wrap="none" rtlCol="0">
              <a:spAutoFit/>
            </a:bodyPr>
            <a:lstStyle/>
            <a:p>
              <a:r>
                <a:rPr lang="en-US" dirty="0"/>
                <a:t>PM</a:t>
              </a:r>
            </a:p>
          </p:txBody>
        </p:sp>
      </p:grpSp>
      <p:sp>
        <p:nvSpPr>
          <p:cNvPr id="35" name="TextBox 34"/>
          <p:cNvSpPr txBox="1"/>
          <p:nvPr/>
        </p:nvSpPr>
        <p:spPr>
          <a:xfrm>
            <a:off x="5660861" y="3892589"/>
            <a:ext cx="1451423" cy="830997"/>
          </a:xfrm>
          <a:prstGeom prst="rect">
            <a:avLst/>
          </a:prstGeom>
          <a:noFill/>
        </p:spPr>
        <p:txBody>
          <a:bodyPr wrap="none" rtlCol="0">
            <a:spAutoFit/>
          </a:bodyPr>
          <a:lstStyle/>
          <a:p>
            <a:pPr algn="ctr"/>
            <a:r>
              <a:rPr lang="en-US" sz="2400" b="1" dirty="0">
                <a:solidFill>
                  <a:srgbClr val="FF0000"/>
                </a:solidFill>
              </a:rPr>
              <a:t>Persistent</a:t>
            </a:r>
          </a:p>
          <a:p>
            <a:pPr algn="ctr"/>
            <a:r>
              <a:rPr lang="en-US" sz="2400" b="1" dirty="0">
                <a:solidFill>
                  <a:srgbClr val="FF0000"/>
                </a:solidFill>
              </a:rPr>
              <a:t>domain</a:t>
            </a:r>
          </a:p>
        </p:txBody>
      </p:sp>
      <p:pic>
        <p:nvPicPr>
          <p:cNvPr id="18" name="Picture 17"/>
          <p:cNvPicPr>
            <a:picLocks noChangeAspect="1"/>
          </p:cNvPicPr>
          <p:nvPr/>
        </p:nvPicPr>
        <p:blipFill>
          <a:blip r:embed="rId4"/>
          <a:stretch>
            <a:fillRect/>
          </a:stretch>
        </p:blipFill>
        <p:spPr>
          <a:xfrm>
            <a:off x="3228935" y="1123198"/>
            <a:ext cx="5457865" cy="1066808"/>
          </a:xfrm>
          <a:prstGeom prst="rect">
            <a:avLst/>
          </a:prstGeom>
          <a:ln>
            <a:solidFill>
              <a:schemeClr val="tx1"/>
            </a:solidFill>
          </a:ln>
        </p:spPr>
      </p:pic>
      <p:sp>
        <p:nvSpPr>
          <p:cNvPr id="19" name="TextBox 18"/>
          <p:cNvSpPr txBox="1"/>
          <p:nvPr/>
        </p:nvSpPr>
        <p:spPr>
          <a:xfrm>
            <a:off x="790535" y="1394992"/>
            <a:ext cx="2442015" cy="523220"/>
          </a:xfrm>
          <a:prstGeom prst="rect">
            <a:avLst/>
          </a:prstGeom>
          <a:noFill/>
        </p:spPr>
        <p:txBody>
          <a:bodyPr wrap="none" rtlCol="0">
            <a:spAutoFit/>
          </a:bodyPr>
          <a:lstStyle/>
          <a:p>
            <a:r>
              <a:rPr lang="en-US" sz="2800" b="1" dirty="0"/>
              <a:t>4 weeks ago </a:t>
            </a:r>
            <a:r>
              <a:rPr lang="en-US" sz="2800" b="1" dirty="0">
                <a:sym typeface="Wingdings" panose="05000000000000000000" pitchFamily="2" charset="2"/>
              </a:rPr>
              <a:t></a:t>
            </a:r>
            <a:endParaRPr lang="en-US" sz="2800" b="1" dirty="0"/>
          </a:p>
        </p:txBody>
      </p:sp>
      <p:sp>
        <p:nvSpPr>
          <p:cNvPr id="7" name="TextBox 6"/>
          <p:cNvSpPr txBox="1"/>
          <p:nvPr/>
        </p:nvSpPr>
        <p:spPr>
          <a:xfrm>
            <a:off x="1853479" y="2274865"/>
            <a:ext cx="5955092" cy="523220"/>
          </a:xfrm>
          <a:prstGeom prst="rect">
            <a:avLst/>
          </a:prstGeom>
          <a:noFill/>
        </p:spPr>
        <p:txBody>
          <a:bodyPr wrap="none" rtlCol="0">
            <a:spAutoFit/>
          </a:bodyPr>
          <a:lstStyle/>
          <a:p>
            <a:r>
              <a:rPr lang="en-US" sz="2800" b="1" dirty="0">
                <a:solidFill>
                  <a:srgbClr val="FF0000"/>
                </a:solidFill>
              </a:rPr>
              <a:t>Require persistent write queue </a:t>
            </a:r>
            <a:r>
              <a:rPr lang="en-US" sz="2800" dirty="0"/>
              <a:t>(at MC)</a:t>
            </a:r>
            <a:endParaRPr lang="en-US" b="1" dirty="0">
              <a:solidFill>
                <a:srgbClr val="FF0000"/>
              </a:solidFill>
            </a:endParaRPr>
          </a:p>
        </p:txBody>
      </p:sp>
    </p:spTree>
    <p:extLst>
      <p:ext uri="{BB962C8B-B14F-4D97-AF65-F5344CB8AC3E}">
        <p14:creationId xmlns:p14="http://schemas.microsoft.com/office/powerpoint/2010/main" val="320392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19"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4004847762"/>
              </p:ext>
            </p:extLst>
          </p:nvPr>
        </p:nvGraphicFramePr>
        <p:xfrm>
          <a:off x="76200" y="1333064"/>
          <a:ext cx="8763000" cy="303723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b="1" dirty="0">
                <a:solidFill>
                  <a:srgbClr val="000066"/>
                </a:solidFill>
              </a:rPr>
              <a:t>Performance</a:t>
            </a:r>
          </a:p>
        </p:txBody>
      </p:sp>
      <p:sp>
        <p:nvSpPr>
          <p:cNvPr id="3" name="Slide Number Placeholder 2"/>
          <p:cNvSpPr>
            <a:spLocks noGrp="1"/>
          </p:cNvSpPr>
          <p:nvPr>
            <p:ph type="sldNum" sz="quarter" idx="12"/>
          </p:nvPr>
        </p:nvSpPr>
        <p:spPr/>
        <p:txBody>
          <a:bodyPr/>
          <a:lstStyle/>
          <a:p>
            <a:fld id="{5B5864B1-ED50-4F44-908F-E7FBEBF9E095}" type="slidenum">
              <a:rPr lang="en-US" smtClean="0"/>
              <a:t>24</a:t>
            </a:fld>
            <a:endParaRPr lang="en-US"/>
          </a:p>
        </p:txBody>
      </p:sp>
      <p:pic>
        <p:nvPicPr>
          <p:cNvPr id="64" name="Picture 63"/>
          <p:cNvPicPr>
            <a:picLocks noChangeAspect="1"/>
          </p:cNvPicPr>
          <p:nvPr/>
        </p:nvPicPr>
        <p:blipFill>
          <a:blip r:embed="rId4"/>
          <a:stretch>
            <a:fillRect/>
          </a:stretch>
        </p:blipFill>
        <p:spPr>
          <a:xfrm>
            <a:off x="0" y="20145"/>
            <a:ext cx="2171019" cy="412750"/>
          </a:xfrm>
          <a:prstGeom prst="rect">
            <a:avLst/>
          </a:prstGeom>
        </p:spPr>
      </p:pic>
      <p:sp>
        <p:nvSpPr>
          <p:cNvPr id="9" name="TextBox 8"/>
          <p:cNvSpPr txBox="1"/>
          <p:nvPr/>
        </p:nvSpPr>
        <p:spPr>
          <a:xfrm>
            <a:off x="828393" y="1428750"/>
            <a:ext cx="457200" cy="369332"/>
          </a:xfrm>
          <a:prstGeom prst="rect">
            <a:avLst/>
          </a:prstGeom>
          <a:noFill/>
        </p:spPr>
        <p:txBody>
          <a:bodyPr wrap="square" rtlCol="0">
            <a:spAutoFit/>
          </a:bodyPr>
          <a:lstStyle/>
          <a:p>
            <a:r>
              <a:rPr lang="en-US" dirty="0"/>
              <a:t>35</a:t>
            </a:r>
          </a:p>
        </p:txBody>
      </p:sp>
      <p:sp>
        <p:nvSpPr>
          <p:cNvPr id="11" name="TextBox 10"/>
          <p:cNvSpPr txBox="1"/>
          <p:nvPr/>
        </p:nvSpPr>
        <p:spPr>
          <a:xfrm>
            <a:off x="1657688" y="1418310"/>
            <a:ext cx="457200" cy="369332"/>
          </a:xfrm>
          <a:prstGeom prst="rect">
            <a:avLst/>
          </a:prstGeom>
          <a:noFill/>
        </p:spPr>
        <p:txBody>
          <a:bodyPr wrap="square" rtlCol="0">
            <a:spAutoFit/>
          </a:bodyPr>
          <a:lstStyle/>
          <a:p>
            <a:r>
              <a:rPr lang="en-US" dirty="0"/>
              <a:t>16</a:t>
            </a:r>
          </a:p>
        </p:txBody>
      </p:sp>
      <p:sp>
        <p:nvSpPr>
          <p:cNvPr id="10" name="TextBox 9"/>
          <p:cNvSpPr txBox="1"/>
          <p:nvPr/>
        </p:nvSpPr>
        <p:spPr>
          <a:xfrm>
            <a:off x="2171019" y="923967"/>
            <a:ext cx="4905798" cy="369332"/>
          </a:xfrm>
          <a:prstGeom prst="rect">
            <a:avLst/>
          </a:prstGeom>
          <a:noFill/>
        </p:spPr>
        <p:txBody>
          <a:bodyPr wrap="none" rtlCol="0">
            <a:spAutoFit/>
          </a:bodyPr>
          <a:lstStyle/>
          <a:p>
            <a:r>
              <a:rPr lang="en-US" dirty="0"/>
              <a:t>* Execution times normalized to volatile execution</a:t>
            </a:r>
          </a:p>
        </p:txBody>
      </p:sp>
      <p:cxnSp>
        <p:nvCxnSpPr>
          <p:cNvPr id="12" name="Straight Arrow Connector 11"/>
          <p:cNvCxnSpPr/>
          <p:nvPr/>
        </p:nvCxnSpPr>
        <p:spPr>
          <a:xfrm>
            <a:off x="7666254" y="1504950"/>
            <a:ext cx="9832" cy="388828"/>
          </a:xfrm>
          <a:prstGeom prst="straightConnector1">
            <a:avLst/>
          </a:prstGeom>
          <a:ln w="508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838363" y="1493668"/>
            <a:ext cx="848437" cy="400110"/>
          </a:xfrm>
          <a:prstGeom prst="rect">
            <a:avLst/>
          </a:prstGeom>
          <a:noFill/>
        </p:spPr>
        <p:txBody>
          <a:bodyPr wrap="none" rtlCol="0">
            <a:spAutoFit/>
          </a:bodyPr>
          <a:lstStyle/>
          <a:p>
            <a:r>
              <a:rPr lang="en-US" sz="2000" b="1" dirty="0">
                <a:solidFill>
                  <a:srgbClr val="00B050"/>
                </a:solidFill>
              </a:rPr>
              <a:t>Better</a:t>
            </a:r>
          </a:p>
        </p:txBody>
      </p:sp>
      <p:sp>
        <p:nvSpPr>
          <p:cNvPr id="4" name="TextBox 3"/>
          <p:cNvSpPr txBox="1"/>
          <p:nvPr/>
        </p:nvSpPr>
        <p:spPr>
          <a:xfrm rot="16200000">
            <a:off x="-773687" y="2415984"/>
            <a:ext cx="2119426" cy="292388"/>
          </a:xfrm>
          <a:prstGeom prst="rect">
            <a:avLst/>
          </a:prstGeom>
          <a:noFill/>
        </p:spPr>
        <p:txBody>
          <a:bodyPr wrap="none" rtlCol="0">
            <a:spAutoFit/>
          </a:bodyPr>
          <a:lstStyle/>
          <a:p>
            <a:r>
              <a:rPr lang="en-US" sz="1300" b="1" dirty="0"/>
              <a:t>Normalized execution times</a:t>
            </a:r>
          </a:p>
        </p:txBody>
      </p:sp>
      <p:sp>
        <p:nvSpPr>
          <p:cNvPr id="18" name="Oval 17"/>
          <p:cNvSpPr/>
          <p:nvPr/>
        </p:nvSpPr>
        <p:spPr>
          <a:xfrm>
            <a:off x="8382000" y="2691884"/>
            <a:ext cx="457200" cy="1480066"/>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7952189" y="2507218"/>
            <a:ext cx="582211" cy="369332"/>
          </a:xfrm>
          <a:prstGeom prst="rect">
            <a:avLst/>
          </a:prstGeom>
          <a:noFill/>
        </p:spPr>
        <p:txBody>
          <a:bodyPr wrap="none" rtlCol="0">
            <a:spAutoFit/>
          </a:bodyPr>
          <a:lstStyle/>
          <a:p>
            <a:r>
              <a:rPr lang="en-US" dirty="0">
                <a:solidFill>
                  <a:srgbClr val="FF0000"/>
                </a:solidFill>
              </a:rPr>
              <a:t>1.3x</a:t>
            </a:r>
          </a:p>
        </p:txBody>
      </p:sp>
      <p:sp>
        <p:nvSpPr>
          <p:cNvPr id="22" name="Rectangle 21"/>
          <p:cNvSpPr/>
          <p:nvPr/>
        </p:nvSpPr>
        <p:spPr>
          <a:xfrm>
            <a:off x="6324600" y="1276350"/>
            <a:ext cx="2667000" cy="3276600"/>
          </a:xfrm>
          <a:prstGeom prst="rect">
            <a:avLst/>
          </a:prstGeom>
          <a:no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5357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66"/>
                </a:solidFill>
              </a:rPr>
              <a:t>Conclusions</a:t>
            </a:r>
          </a:p>
        </p:txBody>
      </p:sp>
      <p:sp>
        <p:nvSpPr>
          <p:cNvPr id="4" name="Content Placeholder 3"/>
          <p:cNvSpPr>
            <a:spLocks noGrp="1"/>
          </p:cNvSpPr>
          <p:nvPr>
            <p:ph sz="half" idx="1"/>
          </p:nvPr>
        </p:nvSpPr>
        <p:spPr>
          <a:xfrm>
            <a:off x="457200" y="1200151"/>
            <a:ext cx="8229600" cy="3394472"/>
          </a:xfrm>
        </p:spPr>
        <p:txBody>
          <a:bodyPr>
            <a:normAutofit/>
          </a:bodyPr>
          <a:lstStyle/>
          <a:p>
            <a:r>
              <a:rPr lang="en-US" dirty="0"/>
              <a:t>Persistency model semantics affect </a:t>
            </a:r>
            <a:r>
              <a:rPr lang="en-US" dirty="0">
                <a:sym typeface="Wingdings" panose="05000000000000000000" pitchFamily="2" charset="2"/>
              </a:rPr>
              <a:t>performance </a:t>
            </a:r>
          </a:p>
          <a:p>
            <a:r>
              <a:rPr lang="en-US" dirty="0">
                <a:sym typeface="Wingdings" panose="05000000000000000000" pitchFamily="2" charset="2"/>
              </a:rPr>
              <a:t>SO couples ordering with completion of persists</a:t>
            </a:r>
          </a:p>
          <a:p>
            <a:pPr lvl="1"/>
            <a:r>
              <a:rPr lang="en-US" dirty="0">
                <a:sym typeface="Wingdings" panose="05000000000000000000" pitchFamily="2" charset="2"/>
              </a:rPr>
              <a:t>Often unnecessary</a:t>
            </a:r>
          </a:p>
          <a:p>
            <a:r>
              <a:rPr lang="en-US" dirty="0">
                <a:sym typeface="Wingdings" panose="05000000000000000000" pitchFamily="2" charset="2"/>
              </a:rPr>
              <a:t>DPO decouples persistence from core execution</a:t>
            </a:r>
          </a:p>
          <a:p>
            <a:r>
              <a:rPr lang="en-US" dirty="0">
                <a:sym typeface="Wingdings" panose="05000000000000000000" pitchFamily="2" charset="2"/>
              </a:rPr>
              <a:t>DPO significantly outperforms SO</a:t>
            </a:r>
            <a:endParaRPr lang="en-US" dirty="0"/>
          </a:p>
          <a:p>
            <a:pPr lvl="1"/>
            <a:endParaRPr lang="en-US" dirty="0"/>
          </a:p>
          <a:p>
            <a:pPr lvl="1"/>
            <a:endParaRPr lang="en-US" dirty="0"/>
          </a:p>
        </p:txBody>
      </p:sp>
      <p:sp>
        <p:nvSpPr>
          <p:cNvPr id="3" name="Slide Number Placeholder 2"/>
          <p:cNvSpPr>
            <a:spLocks noGrp="1"/>
          </p:cNvSpPr>
          <p:nvPr>
            <p:ph type="sldNum" sz="quarter" idx="12"/>
          </p:nvPr>
        </p:nvSpPr>
        <p:spPr/>
        <p:txBody>
          <a:bodyPr/>
          <a:lstStyle/>
          <a:p>
            <a:fld id="{5B5864B1-ED50-4F44-908F-E7FBEBF9E095}" type="slidenum">
              <a:rPr lang="en-US" smtClean="0"/>
              <a:t>25</a:t>
            </a:fld>
            <a:endParaRPr lang="en-US"/>
          </a:p>
        </p:txBody>
      </p:sp>
      <p:pic>
        <p:nvPicPr>
          <p:cNvPr id="64" name="Picture 63"/>
          <p:cNvPicPr>
            <a:picLocks noChangeAspect="1"/>
          </p:cNvPicPr>
          <p:nvPr/>
        </p:nvPicPr>
        <p:blipFill>
          <a:blip r:embed="rId3"/>
          <a:stretch>
            <a:fillRect/>
          </a:stretch>
        </p:blipFill>
        <p:spPr>
          <a:xfrm>
            <a:off x="0" y="20145"/>
            <a:ext cx="2171019" cy="412750"/>
          </a:xfrm>
          <a:prstGeom prst="rect">
            <a:avLst/>
          </a:prstGeom>
        </p:spPr>
      </p:pic>
    </p:spTree>
    <p:extLst>
      <p:ext uri="{BB962C8B-B14F-4D97-AF65-F5344CB8AC3E}">
        <p14:creationId xmlns:p14="http://schemas.microsoft.com/office/powerpoint/2010/main" val="640257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solidFill>
                  <a:schemeClr val="tx2">
                    <a:lumMod val="75000"/>
                  </a:schemeClr>
                </a:solidFill>
              </a:rPr>
              <a:t>Questions?</a:t>
            </a:r>
          </a:p>
        </p:txBody>
      </p:sp>
      <p:pic>
        <p:nvPicPr>
          <p:cNvPr id="8" name="Picture 7"/>
          <p:cNvPicPr>
            <a:picLocks noChangeAspect="1"/>
          </p:cNvPicPr>
          <p:nvPr/>
        </p:nvPicPr>
        <p:blipFill>
          <a:blip r:embed="rId2"/>
          <a:stretch>
            <a:fillRect/>
          </a:stretch>
        </p:blipFill>
        <p:spPr>
          <a:xfrm>
            <a:off x="0" y="20145"/>
            <a:ext cx="2171019" cy="412750"/>
          </a:xfrm>
          <a:prstGeom prst="rect">
            <a:avLst/>
          </a:prstGeom>
        </p:spPr>
      </p:pic>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04528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solidFill>
                  <a:schemeClr val="tx2">
                    <a:lumMod val="75000"/>
                  </a:schemeClr>
                </a:solidFill>
              </a:rPr>
              <a:t>Thank you!</a:t>
            </a:r>
          </a:p>
        </p:txBody>
      </p:sp>
      <p:pic>
        <p:nvPicPr>
          <p:cNvPr id="8" name="Picture 7"/>
          <p:cNvPicPr>
            <a:picLocks noChangeAspect="1"/>
          </p:cNvPicPr>
          <p:nvPr/>
        </p:nvPicPr>
        <p:blipFill>
          <a:blip r:embed="rId2"/>
          <a:stretch>
            <a:fillRect/>
          </a:stretch>
        </p:blipFill>
        <p:spPr>
          <a:xfrm>
            <a:off x="0" y="20145"/>
            <a:ext cx="2171019" cy="412750"/>
          </a:xfrm>
          <a:prstGeom prst="rect">
            <a:avLst/>
          </a:prstGeom>
        </p:spPr>
      </p:pic>
      <p:sp>
        <p:nvSpPr>
          <p:cNvPr id="3" name="Subtitle 2"/>
          <p:cNvSpPr>
            <a:spLocks noGrp="1"/>
          </p:cNvSpPr>
          <p:nvPr>
            <p:ph type="subTitle" idx="1"/>
          </p:nvPr>
        </p:nvSpPr>
        <p:spPr/>
        <p:txBody>
          <a:bodyPr/>
          <a:lstStyle/>
          <a:p>
            <a:endParaRPr lang="en-US"/>
          </a:p>
        </p:txBody>
      </p:sp>
      <p:pic>
        <p:nvPicPr>
          <p:cNvPr id="7" name="Picture 6"/>
          <p:cNvPicPr>
            <a:picLocks noChangeAspect="1"/>
          </p:cNvPicPr>
          <p:nvPr/>
        </p:nvPicPr>
        <p:blipFill>
          <a:blip r:embed="rId3"/>
          <a:stretch>
            <a:fillRect/>
          </a:stretch>
        </p:blipFill>
        <p:spPr>
          <a:xfrm>
            <a:off x="7832067" y="1"/>
            <a:ext cx="1295400" cy="361950"/>
          </a:xfrm>
          <a:prstGeom prst="rect">
            <a:avLst/>
          </a:prstGeom>
        </p:spPr>
      </p:pic>
    </p:spTree>
    <p:extLst>
      <p:ext uri="{BB962C8B-B14F-4D97-AF65-F5344CB8AC3E}">
        <p14:creationId xmlns:p14="http://schemas.microsoft.com/office/powerpoint/2010/main" val="984047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dirty="0">
                <a:solidFill>
                  <a:schemeClr val="tx2">
                    <a:lumMod val="75000"/>
                  </a:schemeClr>
                </a:solidFill>
              </a:rPr>
              <a:t>Backup</a:t>
            </a:r>
          </a:p>
        </p:txBody>
      </p:sp>
      <p:pic>
        <p:nvPicPr>
          <p:cNvPr id="8" name="Picture 7"/>
          <p:cNvPicPr>
            <a:picLocks noChangeAspect="1"/>
          </p:cNvPicPr>
          <p:nvPr/>
        </p:nvPicPr>
        <p:blipFill>
          <a:blip r:embed="rId2"/>
          <a:stretch>
            <a:fillRect/>
          </a:stretch>
        </p:blipFill>
        <p:spPr>
          <a:xfrm>
            <a:off x="0" y="20145"/>
            <a:ext cx="2171019" cy="412750"/>
          </a:xfrm>
          <a:prstGeom prst="rect">
            <a:avLst/>
          </a:prstGeom>
        </p:spPr>
      </p:pic>
      <p:sp>
        <p:nvSpPr>
          <p:cNvPr id="3" name="Subtitle 2"/>
          <p:cNvSpPr>
            <a:spLocks noGrp="1"/>
          </p:cNvSpPr>
          <p:nvPr>
            <p:ph type="subTitle" idx="1"/>
          </p:nvPr>
        </p:nvSpPr>
        <p:spPr/>
        <p:txBody>
          <a:bodyPr/>
          <a:lstStyle/>
          <a:p>
            <a:endParaRPr lang="en-US"/>
          </a:p>
        </p:txBody>
      </p:sp>
      <p:pic>
        <p:nvPicPr>
          <p:cNvPr id="7" name="Picture 6"/>
          <p:cNvPicPr>
            <a:picLocks noChangeAspect="1"/>
          </p:cNvPicPr>
          <p:nvPr/>
        </p:nvPicPr>
        <p:blipFill>
          <a:blip r:embed="rId3"/>
          <a:stretch>
            <a:fillRect/>
          </a:stretch>
        </p:blipFill>
        <p:spPr>
          <a:xfrm>
            <a:off x="7832067" y="1"/>
            <a:ext cx="1295400" cy="361950"/>
          </a:xfrm>
          <a:prstGeom prst="rect">
            <a:avLst/>
          </a:prstGeom>
        </p:spPr>
      </p:pic>
    </p:spTree>
    <p:extLst>
      <p:ext uri="{BB962C8B-B14F-4D97-AF65-F5344CB8AC3E}">
        <p14:creationId xmlns:p14="http://schemas.microsoft.com/office/powerpoint/2010/main" val="3822083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66"/>
                </a:solidFill>
              </a:rPr>
              <a:t>DPO in action</a:t>
            </a:r>
          </a:p>
        </p:txBody>
      </p:sp>
      <p:sp>
        <p:nvSpPr>
          <p:cNvPr id="3" name="Slide Number Placeholder 2"/>
          <p:cNvSpPr>
            <a:spLocks noGrp="1"/>
          </p:cNvSpPr>
          <p:nvPr>
            <p:ph type="sldNum" sz="quarter" idx="12"/>
          </p:nvPr>
        </p:nvSpPr>
        <p:spPr/>
        <p:txBody>
          <a:bodyPr/>
          <a:lstStyle/>
          <a:p>
            <a:fld id="{5B5864B1-ED50-4F44-908F-E7FBEBF9E095}" type="slidenum">
              <a:rPr lang="en-US" smtClean="0"/>
              <a:t>29</a:t>
            </a:fld>
            <a:endParaRPr lang="en-US"/>
          </a:p>
        </p:txBody>
      </p:sp>
      <p:pic>
        <p:nvPicPr>
          <p:cNvPr id="64" name="Picture 63"/>
          <p:cNvPicPr>
            <a:picLocks noChangeAspect="1"/>
          </p:cNvPicPr>
          <p:nvPr/>
        </p:nvPicPr>
        <p:blipFill>
          <a:blip r:embed="rId3"/>
          <a:stretch>
            <a:fillRect/>
          </a:stretch>
        </p:blipFill>
        <p:spPr>
          <a:xfrm>
            <a:off x="0" y="20145"/>
            <a:ext cx="2171019" cy="412750"/>
          </a:xfrm>
          <a:prstGeom prst="rect">
            <a:avLst/>
          </a:prstGeom>
        </p:spPr>
      </p:pic>
      <p:sp>
        <p:nvSpPr>
          <p:cNvPr id="51" name="TextBox 50"/>
          <p:cNvSpPr txBox="1"/>
          <p:nvPr/>
        </p:nvSpPr>
        <p:spPr>
          <a:xfrm>
            <a:off x="381000" y="1412580"/>
            <a:ext cx="2895600" cy="1754327"/>
          </a:xfrm>
          <a:prstGeom prst="rect">
            <a:avLst/>
          </a:prstGeom>
          <a:noFill/>
        </p:spPr>
        <p:txBody>
          <a:bodyPr wrap="square" rtlCol="0">
            <a:spAutoFit/>
          </a:bodyPr>
          <a:lstStyle/>
          <a:p>
            <a:pPr algn="ctr"/>
            <a:endParaRPr lang="en-US" dirty="0"/>
          </a:p>
          <a:p>
            <a:r>
              <a:rPr lang="en-US" b="1" u="sng" dirty="0"/>
              <a:t>Core-1</a:t>
            </a:r>
            <a:r>
              <a:rPr lang="en-US" b="1" dirty="0"/>
              <a:t>	</a:t>
            </a:r>
            <a:r>
              <a:rPr lang="en-US" b="1" u="sng" dirty="0"/>
              <a:t>Core-2</a:t>
            </a:r>
          </a:p>
          <a:p>
            <a:r>
              <a:rPr lang="en-US" dirty="0">
                <a:solidFill>
                  <a:schemeClr val="accent3">
                    <a:lumMod val="75000"/>
                  </a:schemeClr>
                </a:solidFill>
              </a:rPr>
              <a:t>St a = x</a:t>
            </a:r>
            <a:r>
              <a:rPr lang="en-US" dirty="0"/>
              <a:t>			</a:t>
            </a:r>
          </a:p>
          <a:p>
            <a:r>
              <a:rPr lang="en-US" dirty="0"/>
              <a:t>                  while (a==x){}</a:t>
            </a:r>
          </a:p>
          <a:p>
            <a:r>
              <a:rPr lang="en-US" dirty="0"/>
              <a:t>		</a:t>
            </a:r>
            <a:r>
              <a:rPr lang="en-US" dirty="0">
                <a:solidFill>
                  <a:schemeClr val="accent6">
                    <a:lumMod val="75000"/>
                  </a:schemeClr>
                </a:solidFill>
              </a:rPr>
              <a:t>fence</a:t>
            </a:r>
          </a:p>
          <a:p>
            <a:r>
              <a:rPr lang="en-US" dirty="0"/>
              <a:t> 		</a:t>
            </a:r>
            <a:r>
              <a:rPr lang="en-US" dirty="0">
                <a:solidFill>
                  <a:schemeClr val="accent4">
                    <a:lumMod val="75000"/>
                  </a:schemeClr>
                </a:solidFill>
              </a:rPr>
              <a:t>St b = y</a:t>
            </a:r>
            <a:endParaRPr lang="en-US" dirty="0"/>
          </a:p>
        </p:txBody>
      </p:sp>
      <p:sp>
        <p:nvSpPr>
          <p:cNvPr id="136" name="Rectangle 135"/>
          <p:cNvSpPr/>
          <p:nvPr/>
        </p:nvSpPr>
        <p:spPr>
          <a:xfrm>
            <a:off x="642127" y="3421511"/>
            <a:ext cx="2333267" cy="44563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TextBox 136"/>
          <p:cNvSpPr txBox="1"/>
          <p:nvPr/>
        </p:nvSpPr>
        <p:spPr>
          <a:xfrm>
            <a:off x="613194" y="3468438"/>
            <a:ext cx="2433479" cy="369332"/>
          </a:xfrm>
          <a:prstGeom prst="rect">
            <a:avLst/>
          </a:prstGeom>
          <a:noFill/>
        </p:spPr>
        <p:txBody>
          <a:bodyPr wrap="none" rtlCol="0">
            <a:spAutoFit/>
          </a:bodyPr>
          <a:lstStyle/>
          <a:p>
            <a:r>
              <a:rPr lang="en-US" dirty="0"/>
              <a:t>ID </a:t>
            </a:r>
            <a:r>
              <a:rPr lang="en-US" dirty="0">
                <a:solidFill>
                  <a:srgbClr val="FF0000"/>
                </a:solidFill>
              </a:rPr>
              <a:t>|</a:t>
            </a:r>
            <a:r>
              <a:rPr lang="en-US" dirty="0"/>
              <a:t> </a:t>
            </a:r>
            <a:r>
              <a:rPr lang="en-US" dirty="0" err="1"/>
              <a:t>Deps</a:t>
            </a:r>
            <a:r>
              <a:rPr lang="en-US" dirty="0"/>
              <a:t> </a:t>
            </a:r>
            <a:r>
              <a:rPr lang="en-US" dirty="0">
                <a:solidFill>
                  <a:srgbClr val="FF0000"/>
                </a:solidFill>
              </a:rPr>
              <a:t>|</a:t>
            </a:r>
            <a:r>
              <a:rPr lang="en-US" dirty="0"/>
              <a:t> </a:t>
            </a:r>
            <a:r>
              <a:rPr lang="en-US" dirty="0" err="1"/>
              <a:t>Addr</a:t>
            </a:r>
            <a:r>
              <a:rPr lang="en-US" dirty="0"/>
              <a:t> &amp; Data</a:t>
            </a:r>
          </a:p>
        </p:txBody>
      </p:sp>
      <p:sp>
        <p:nvSpPr>
          <p:cNvPr id="138" name="TextBox 137"/>
          <p:cNvSpPr txBox="1"/>
          <p:nvPr/>
        </p:nvSpPr>
        <p:spPr>
          <a:xfrm>
            <a:off x="0" y="3468438"/>
            <a:ext cx="613194" cy="369332"/>
          </a:xfrm>
          <a:prstGeom prst="rect">
            <a:avLst/>
          </a:prstGeom>
          <a:noFill/>
        </p:spPr>
        <p:txBody>
          <a:bodyPr wrap="none" rtlCol="0">
            <a:spAutoFit/>
          </a:bodyPr>
          <a:lstStyle/>
          <a:p>
            <a:r>
              <a:rPr lang="en-US" b="1" dirty="0"/>
              <a:t>PBE:</a:t>
            </a:r>
          </a:p>
        </p:txBody>
      </p:sp>
      <p:cxnSp>
        <p:nvCxnSpPr>
          <p:cNvPr id="183" name="Straight Connector 182"/>
          <p:cNvCxnSpPr/>
          <p:nvPr/>
        </p:nvCxnSpPr>
        <p:spPr>
          <a:xfrm>
            <a:off x="3200400" y="1352550"/>
            <a:ext cx="0" cy="327660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067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66"/>
                </a:solidFill>
              </a:rPr>
              <a:t>Recoverable data structures in PM</a:t>
            </a:r>
          </a:p>
        </p:txBody>
      </p:sp>
      <p:sp>
        <p:nvSpPr>
          <p:cNvPr id="4" name="Slide Number Placeholder 3"/>
          <p:cNvSpPr>
            <a:spLocks noGrp="1"/>
          </p:cNvSpPr>
          <p:nvPr>
            <p:ph type="sldNum" sz="quarter" idx="12"/>
          </p:nvPr>
        </p:nvSpPr>
        <p:spPr/>
        <p:txBody>
          <a:bodyPr/>
          <a:lstStyle/>
          <a:p>
            <a:fld id="{5B5864B1-ED50-4F44-908F-E7FBEBF9E095}" type="slidenum">
              <a:rPr lang="en-US" smtClean="0"/>
              <a:t>3</a:t>
            </a:fld>
            <a:endParaRPr lang="en-US"/>
          </a:p>
        </p:txBody>
      </p:sp>
      <p:pic>
        <p:nvPicPr>
          <p:cNvPr id="5" name="Picture 4"/>
          <p:cNvPicPr>
            <a:picLocks noChangeAspect="1"/>
          </p:cNvPicPr>
          <p:nvPr/>
        </p:nvPicPr>
        <p:blipFill>
          <a:blip r:embed="rId2"/>
          <a:stretch>
            <a:fillRect/>
          </a:stretch>
        </p:blipFill>
        <p:spPr>
          <a:xfrm>
            <a:off x="0" y="20145"/>
            <a:ext cx="2171019" cy="412750"/>
          </a:xfrm>
          <a:prstGeom prst="rect">
            <a:avLst/>
          </a:prstGeom>
        </p:spPr>
      </p:pic>
      <p:sp>
        <p:nvSpPr>
          <p:cNvPr id="16" name="TextBox 15"/>
          <p:cNvSpPr txBox="1"/>
          <p:nvPr/>
        </p:nvSpPr>
        <p:spPr>
          <a:xfrm>
            <a:off x="856880" y="1210330"/>
            <a:ext cx="7430239" cy="523220"/>
          </a:xfrm>
          <a:prstGeom prst="rect">
            <a:avLst/>
          </a:prstGeom>
          <a:noFill/>
        </p:spPr>
        <p:txBody>
          <a:bodyPr wrap="none" rtlCol="0">
            <a:spAutoFit/>
          </a:bodyPr>
          <a:lstStyle/>
          <a:p>
            <a:r>
              <a:rPr lang="en-US" sz="2800" dirty="0"/>
              <a:t>Correct recovery relies on </a:t>
            </a:r>
            <a:r>
              <a:rPr lang="en-US" sz="2800" b="1" dirty="0"/>
              <a:t>ordering writes to PM </a:t>
            </a:r>
          </a:p>
        </p:txBody>
      </p:sp>
      <p:sp>
        <p:nvSpPr>
          <p:cNvPr id="17" name="&quot;No&quot; Symbol 53"/>
          <p:cNvSpPr/>
          <p:nvPr/>
        </p:nvSpPr>
        <p:spPr>
          <a:xfrm>
            <a:off x="5791200" y="2495550"/>
            <a:ext cx="1143000" cy="952486"/>
          </a:xfrm>
          <a:prstGeom prst="noSmoking">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18" name="Group 17"/>
          <p:cNvGrpSpPr/>
          <p:nvPr/>
        </p:nvGrpSpPr>
        <p:grpSpPr>
          <a:xfrm>
            <a:off x="1981200" y="2114550"/>
            <a:ext cx="2590800" cy="1754852"/>
            <a:chOff x="3276600" y="1885950"/>
            <a:chExt cx="2590800" cy="1754852"/>
          </a:xfrm>
        </p:grpSpPr>
        <p:sp>
          <p:nvSpPr>
            <p:cNvPr id="20" name="Rounded Rectangle 8"/>
            <p:cNvSpPr/>
            <p:nvPr/>
          </p:nvSpPr>
          <p:spPr>
            <a:xfrm>
              <a:off x="3276600" y="1885950"/>
              <a:ext cx="2590800" cy="381000"/>
            </a:xfrm>
            <a:prstGeom prst="roundRect">
              <a:avLst/>
            </a:prstGeom>
            <a:solidFill>
              <a:schemeClr val="accent3">
                <a:lumMod val="60000"/>
                <a:lumOff val="40000"/>
              </a:schemeClr>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9"/>
            <p:cNvSpPr/>
            <p:nvPr/>
          </p:nvSpPr>
          <p:spPr>
            <a:xfrm>
              <a:off x="3276600" y="2571750"/>
              <a:ext cx="2590800" cy="381000"/>
            </a:xfrm>
            <a:prstGeom prst="roundRect">
              <a:avLst/>
            </a:prstGeom>
            <a:solidFill>
              <a:schemeClr val="accent2">
                <a:lumMod val="60000"/>
                <a:lumOff val="40000"/>
              </a:schemeClr>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10"/>
            <p:cNvSpPr/>
            <p:nvPr/>
          </p:nvSpPr>
          <p:spPr>
            <a:xfrm>
              <a:off x="3276600" y="3257550"/>
              <a:ext cx="2590800" cy="381000"/>
            </a:xfrm>
            <a:prstGeom prst="roundRect">
              <a:avLst/>
            </a:prstGeom>
            <a:solidFill>
              <a:schemeClr val="bg1">
                <a:lumMod val="75000"/>
              </a:schemeClr>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3532161" y="1903968"/>
              <a:ext cx="2079678" cy="369332"/>
            </a:xfrm>
            <a:prstGeom prst="rect">
              <a:avLst/>
            </a:prstGeom>
            <a:noFill/>
          </p:spPr>
          <p:txBody>
            <a:bodyPr wrap="none" rtlCol="0">
              <a:spAutoFit/>
            </a:bodyPr>
            <a:lstStyle/>
            <a:p>
              <a:r>
                <a:rPr lang="en-US" dirty="0" err="1"/>
                <a:t>prepareUndoLog</a:t>
              </a:r>
              <a:r>
                <a:rPr lang="en-US" dirty="0"/>
                <a:t> (P)</a:t>
              </a:r>
            </a:p>
          </p:txBody>
        </p:sp>
        <p:sp>
          <p:nvSpPr>
            <p:cNvPr id="27" name="TextBox 26"/>
            <p:cNvSpPr txBox="1"/>
            <p:nvPr/>
          </p:nvSpPr>
          <p:spPr>
            <a:xfrm>
              <a:off x="3721797" y="2583418"/>
              <a:ext cx="1700405" cy="369332"/>
            </a:xfrm>
            <a:prstGeom prst="rect">
              <a:avLst/>
            </a:prstGeom>
            <a:noFill/>
          </p:spPr>
          <p:txBody>
            <a:bodyPr wrap="none" rtlCol="0">
              <a:spAutoFit/>
            </a:bodyPr>
            <a:lstStyle/>
            <a:p>
              <a:r>
                <a:rPr lang="en-US" dirty="0" err="1"/>
                <a:t>mutateData</a:t>
              </a:r>
              <a:r>
                <a:rPr lang="en-US" dirty="0"/>
                <a:t> (M)</a:t>
              </a:r>
            </a:p>
          </p:txBody>
        </p:sp>
        <p:sp>
          <p:nvSpPr>
            <p:cNvPr id="28" name="TextBox 27"/>
            <p:cNvSpPr txBox="1"/>
            <p:nvPr/>
          </p:nvSpPr>
          <p:spPr>
            <a:xfrm>
              <a:off x="3856600" y="3271470"/>
              <a:ext cx="1430800" cy="369332"/>
            </a:xfrm>
            <a:prstGeom prst="rect">
              <a:avLst/>
            </a:prstGeom>
            <a:noFill/>
          </p:spPr>
          <p:txBody>
            <a:bodyPr wrap="none" rtlCol="0">
              <a:spAutoFit/>
            </a:bodyPr>
            <a:lstStyle/>
            <a:p>
              <a:r>
                <a:rPr lang="en-US" dirty="0" err="1"/>
                <a:t>commitTx</a:t>
              </a:r>
              <a:r>
                <a:rPr lang="en-US" dirty="0"/>
                <a:t> (C)</a:t>
              </a:r>
            </a:p>
          </p:txBody>
        </p:sp>
        <p:cxnSp>
          <p:nvCxnSpPr>
            <p:cNvPr id="30" name="Straight Arrow Connector 29"/>
            <p:cNvCxnSpPr>
              <a:stCxn id="20" idx="2"/>
              <a:endCxn id="21" idx="0"/>
            </p:cNvCxnSpPr>
            <p:nvPr/>
          </p:nvCxnSpPr>
          <p:spPr>
            <a:xfrm>
              <a:off x="4572000" y="2266950"/>
              <a:ext cx="0" cy="304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21" idx="2"/>
              <a:endCxn id="22" idx="0"/>
            </p:cNvCxnSpPr>
            <p:nvPr/>
          </p:nvCxnSpPr>
          <p:spPr>
            <a:xfrm>
              <a:off x="4572000" y="2952750"/>
              <a:ext cx="0" cy="304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33" name="Curved Left Arrow 52"/>
          <p:cNvSpPr/>
          <p:nvPr/>
        </p:nvSpPr>
        <p:spPr>
          <a:xfrm flipV="1">
            <a:off x="4642740" y="2038350"/>
            <a:ext cx="843660" cy="858500"/>
          </a:xfrm>
          <a:prstGeom prst="curvedLeftArrow">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TextBox 33"/>
          <p:cNvSpPr txBox="1"/>
          <p:nvPr/>
        </p:nvSpPr>
        <p:spPr>
          <a:xfrm>
            <a:off x="5715000" y="2812018"/>
            <a:ext cx="1369711" cy="369332"/>
          </a:xfrm>
          <a:prstGeom prst="rect">
            <a:avLst/>
          </a:prstGeom>
          <a:noFill/>
        </p:spPr>
        <p:txBody>
          <a:bodyPr wrap="none" rtlCol="0">
            <a:spAutoFit/>
          </a:bodyPr>
          <a:lstStyle/>
          <a:p>
            <a:r>
              <a:rPr lang="en-US" b="1" dirty="0"/>
              <a:t>Recoverable</a:t>
            </a:r>
          </a:p>
        </p:txBody>
      </p:sp>
      <p:sp>
        <p:nvSpPr>
          <p:cNvPr id="35" name="Curved Left Arrow 40"/>
          <p:cNvSpPr/>
          <p:nvPr/>
        </p:nvSpPr>
        <p:spPr>
          <a:xfrm>
            <a:off x="4648200" y="3028950"/>
            <a:ext cx="794640" cy="924394"/>
          </a:xfrm>
          <a:prstGeom prst="curvedLeftArrow">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7" name="Down Arrow 17"/>
          <p:cNvSpPr/>
          <p:nvPr/>
        </p:nvSpPr>
        <p:spPr>
          <a:xfrm>
            <a:off x="4648200" y="2114550"/>
            <a:ext cx="533400" cy="1762594"/>
          </a:xfrm>
          <a:prstGeom prst="downArrow">
            <a:avLst/>
          </a:prstGeom>
          <a:no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15342" y="4118357"/>
            <a:ext cx="9208932" cy="584775"/>
          </a:xfrm>
          <a:prstGeom prst="rect">
            <a:avLst/>
          </a:prstGeom>
          <a:noFill/>
        </p:spPr>
        <p:txBody>
          <a:bodyPr wrap="none" rtlCol="0">
            <a:spAutoFit/>
          </a:bodyPr>
          <a:lstStyle/>
          <a:p>
            <a:pPr algn="ctr"/>
            <a:r>
              <a:rPr lang="en-US" sz="3200" b="1" dirty="0">
                <a:solidFill>
                  <a:srgbClr val="FF0000"/>
                </a:solidFill>
              </a:rPr>
              <a:t>Need primitives to express desired write order to PM</a:t>
            </a:r>
          </a:p>
        </p:txBody>
      </p:sp>
    </p:spTree>
    <p:extLst>
      <p:ext uri="{BB962C8B-B14F-4D97-AF65-F5344CB8AC3E}">
        <p14:creationId xmlns:p14="http://schemas.microsoft.com/office/powerpoint/2010/main" val="28596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3" grpId="0" animBg="1"/>
      <p:bldP spid="34" grpId="0"/>
      <p:bldP spid="35" grpId="0" animBg="1"/>
      <p:bldP spid="37" grpId="0" animBg="1"/>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Box 164"/>
          <p:cNvSpPr txBox="1"/>
          <p:nvPr/>
        </p:nvSpPr>
        <p:spPr>
          <a:xfrm>
            <a:off x="5827761" y="1244495"/>
            <a:ext cx="865329" cy="369332"/>
          </a:xfrm>
          <a:prstGeom prst="rect">
            <a:avLst/>
          </a:prstGeom>
          <a:noFill/>
        </p:spPr>
        <p:txBody>
          <a:bodyPr wrap="none" rtlCol="0">
            <a:spAutoFit/>
          </a:bodyPr>
          <a:lstStyle/>
          <a:p>
            <a:r>
              <a:rPr lang="en-US" dirty="0"/>
              <a:t>St b = y</a:t>
            </a:r>
          </a:p>
        </p:txBody>
      </p:sp>
      <p:pic>
        <p:nvPicPr>
          <p:cNvPr id="24" name="Picture 23"/>
          <p:cNvPicPr>
            <a:picLocks noChangeAspect="1"/>
          </p:cNvPicPr>
          <p:nvPr/>
        </p:nvPicPr>
        <p:blipFill>
          <a:blip r:embed="rId3"/>
          <a:stretch>
            <a:fillRect/>
          </a:stretch>
        </p:blipFill>
        <p:spPr>
          <a:xfrm>
            <a:off x="7724221" y="1200150"/>
            <a:ext cx="733979" cy="505630"/>
          </a:xfrm>
          <a:prstGeom prst="rect">
            <a:avLst/>
          </a:prstGeom>
        </p:spPr>
      </p:pic>
      <p:sp>
        <p:nvSpPr>
          <p:cNvPr id="2" name="Title 1"/>
          <p:cNvSpPr>
            <a:spLocks noGrp="1"/>
          </p:cNvSpPr>
          <p:nvPr>
            <p:ph type="title"/>
          </p:nvPr>
        </p:nvSpPr>
        <p:spPr/>
        <p:txBody>
          <a:bodyPr/>
          <a:lstStyle/>
          <a:p>
            <a:r>
              <a:rPr lang="en-US" b="1" dirty="0">
                <a:solidFill>
                  <a:srgbClr val="000066"/>
                </a:solidFill>
              </a:rPr>
              <a:t>DPO in action</a:t>
            </a:r>
          </a:p>
        </p:txBody>
      </p:sp>
      <p:sp>
        <p:nvSpPr>
          <p:cNvPr id="3" name="Slide Number Placeholder 2"/>
          <p:cNvSpPr>
            <a:spLocks noGrp="1"/>
          </p:cNvSpPr>
          <p:nvPr>
            <p:ph type="sldNum" sz="quarter" idx="12"/>
          </p:nvPr>
        </p:nvSpPr>
        <p:spPr/>
        <p:txBody>
          <a:bodyPr/>
          <a:lstStyle/>
          <a:p>
            <a:fld id="{5B5864B1-ED50-4F44-908F-E7FBEBF9E095}" type="slidenum">
              <a:rPr lang="en-US" smtClean="0"/>
              <a:t>30</a:t>
            </a:fld>
            <a:endParaRPr lang="en-US"/>
          </a:p>
        </p:txBody>
      </p:sp>
      <p:pic>
        <p:nvPicPr>
          <p:cNvPr id="64" name="Picture 63"/>
          <p:cNvPicPr>
            <a:picLocks noChangeAspect="1"/>
          </p:cNvPicPr>
          <p:nvPr/>
        </p:nvPicPr>
        <p:blipFill>
          <a:blip r:embed="rId4"/>
          <a:stretch>
            <a:fillRect/>
          </a:stretch>
        </p:blipFill>
        <p:spPr>
          <a:xfrm>
            <a:off x="0" y="20145"/>
            <a:ext cx="2171019" cy="412750"/>
          </a:xfrm>
          <a:prstGeom prst="rect">
            <a:avLst/>
          </a:prstGeom>
        </p:spPr>
      </p:pic>
      <p:sp>
        <p:nvSpPr>
          <p:cNvPr id="12" name="Rounded Rectangle 11"/>
          <p:cNvSpPr/>
          <p:nvPr/>
        </p:nvSpPr>
        <p:spPr>
          <a:xfrm>
            <a:off x="3548062" y="1200150"/>
            <a:ext cx="642938" cy="38100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Core-1</a:t>
            </a:r>
          </a:p>
        </p:txBody>
      </p:sp>
      <p:sp>
        <p:nvSpPr>
          <p:cNvPr id="15" name="Rounded Rectangle 14"/>
          <p:cNvSpPr/>
          <p:nvPr/>
        </p:nvSpPr>
        <p:spPr>
          <a:xfrm>
            <a:off x="6629400" y="1200150"/>
            <a:ext cx="642938" cy="38100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Core-2</a:t>
            </a:r>
          </a:p>
        </p:txBody>
      </p:sp>
      <p:grpSp>
        <p:nvGrpSpPr>
          <p:cNvPr id="4" name="Group 3"/>
          <p:cNvGrpSpPr/>
          <p:nvPr/>
        </p:nvGrpSpPr>
        <p:grpSpPr>
          <a:xfrm>
            <a:off x="3581400" y="1657352"/>
            <a:ext cx="3380184" cy="1828800"/>
            <a:chOff x="2119491" y="1871661"/>
            <a:chExt cx="4006144" cy="1943097"/>
          </a:xfrm>
        </p:grpSpPr>
        <p:sp>
          <p:nvSpPr>
            <p:cNvPr id="17" name="Rectangle 16"/>
            <p:cNvSpPr/>
            <p:nvPr/>
          </p:nvSpPr>
          <p:spPr>
            <a:xfrm>
              <a:off x="2119491" y="1871661"/>
              <a:ext cx="702733" cy="890584"/>
            </a:xfrm>
            <a:prstGeom prst="rect">
              <a:avLst/>
            </a:prstGeom>
            <a:noFill/>
            <a:ln w="19050" cmpd="sng">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 name="Rectangle 28"/>
            <p:cNvSpPr/>
            <p:nvPr/>
          </p:nvSpPr>
          <p:spPr>
            <a:xfrm>
              <a:off x="3276600" y="3490906"/>
              <a:ext cx="2590800" cy="323852"/>
            </a:xfrm>
            <a:prstGeom prst="rect">
              <a:avLst/>
            </a:prstGeom>
            <a:noFill/>
            <a:ln w="19050" cmpd="sng">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LLC</a:t>
              </a:r>
            </a:p>
          </p:txBody>
        </p:sp>
        <p:cxnSp>
          <p:nvCxnSpPr>
            <p:cNvPr id="31" name="Straight Connector 30"/>
            <p:cNvCxnSpPr/>
            <p:nvPr/>
          </p:nvCxnSpPr>
          <p:spPr>
            <a:xfrm flipV="1">
              <a:off x="2470858" y="3171768"/>
              <a:ext cx="3654777" cy="1"/>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17" idx="2"/>
            </p:cNvCxnSpPr>
            <p:nvPr/>
          </p:nvCxnSpPr>
          <p:spPr>
            <a:xfrm>
              <a:off x="2470858" y="2762245"/>
              <a:ext cx="0" cy="409524"/>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56" idx="2"/>
            </p:cNvCxnSpPr>
            <p:nvPr/>
          </p:nvCxnSpPr>
          <p:spPr>
            <a:xfrm>
              <a:off x="6125635" y="2762245"/>
              <a:ext cx="0" cy="404812"/>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29" idx="0"/>
            </p:cNvCxnSpPr>
            <p:nvPr/>
          </p:nvCxnSpPr>
          <p:spPr>
            <a:xfrm flipV="1">
              <a:off x="4572000" y="3167058"/>
              <a:ext cx="4485" cy="323849"/>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48" name="Picture 47"/>
          <p:cNvPicPr>
            <a:picLocks noChangeAspect="1"/>
          </p:cNvPicPr>
          <p:nvPr/>
        </p:nvPicPr>
        <p:blipFill>
          <a:blip r:embed="rId5"/>
          <a:stretch>
            <a:fillRect/>
          </a:stretch>
        </p:blipFill>
        <p:spPr>
          <a:xfrm>
            <a:off x="4978772" y="4497282"/>
            <a:ext cx="1422028" cy="544617"/>
          </a:xfrm>
          <a:prstGeom prst="rect">
            <a:avLst/>
          </a:prstGeom>
        </p:spPr>
      </p:pic>
      <p:sp>
        <p:nvSpPr>
          <p:cNvPr id="49" name="TextBox 48"/>
          <p:cNvSpPr txBox="1"/>
          <p:nvPr/>
        </p:nvSpPr>
        <p:spPr>
          <a:xfrm>
            <a:off x="4565349" y="4497282"/>
            <a:ext cx="422948" cy="369332"/>
          </a:xfrm>
          <a:prstGeom prst="rect">
            <a:avLst/>
          </a:prstGeom>
          <a:noFill/>
        </p:spPr>
        <p:txBody>
          <a:bodyPr wrap="none" rtlCol="0">
            <a:spAutoFit/>
          </a:bodyPr>
          <a:lstStyle/>
          <a:p>
            <a:r>
              <a:rPr lang="en-US" dirty="0"/>
              <a:t>PM</a:t>
            </a:r>
          </a:p>
        </p:txBody>
      </p:sp>
      <p:cxnSp>
        <p:nvCxnSpPr>
          <p:cNvPr id="23" name="Straight Connector 22"/>
          <p:cNvCxnSpPr>
            <a:stCxn id="97" idx="2"/>
          </p:cNvCxnSpPr>
          <p:nvPr/>
        </p:nvCxnSpPr>
        <p:spPr>
          <a:xfrm>
            <a:off x="5043783" y="2482848"/>
            <a:ext cx="0" cy="540705"/>
          </a:xfrm>
          <a:prstGeom prst="line">
            <a:avLst/>
          </a:prstGeom>
          <a:ln w="9525"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043783" y="3023553"/>
            <a:ext cx="3041814" cy="0"/>
          </a:xfrm>
          <a:prstGeom prst="line">
            <a:avLst/>
          </a:prstGeom>
          <a:ln w="9525"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55" name="Elbow Connector 54"/>
          <p:cNvCxnSpPr>
            <a:stCxn id="106" idx="2"/>
          </p:cNvCxnSpPr>
          <p:nvPr/>
        </p:nvCxnSpPr>
        <p:spPr>
          <a:xfrm rot="5400000">
            <a:off x="6313229" y="1857955"/>
            <a:ext cx="1130082" cy="2431108"/>
          </a:xfrm>
          <a:prstGeom prst="bentConnector2">
            <a:avLst/>
          </a:prstGeom>
          <a:ln w="9525"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grpSp>
        <p:nvGrpSpPr>
          <p:cNvPr id="75" name="Group 74"/>
          <p:cNvGrpSpPr/>
          <p:nvPr/>
        </p:nvGrpSpPr>
        <p:grpSpPr>
          <a:xfrm>
            <a:off x="5572604" y="3698735"/>
            <a:ext cx="156313" cy="496802"/>
            <a:chOff x="2780999" y="3698734"/>
            <a:chExt cx="247650" cy="738681"/>
          </a:xfrm>
        </p:grpSpPr>
        <p:sp>
          <p:nvSpPr>
            <p:cNvPr id="70" name="Rectangle 69"/>
            <p:cNvSpPr/>
            <p:nvPr/>
          </p:nvSpPr>
          <p:spPr>
            <a:xfrm>
              <a:off x="2780999" y="3698734"/>
              <a:ext cx="247650" cy="24622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2780999" y="3944961"/>
              <a:ext cx="247650" cy="24622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2780999" y="4191188"/>
              <a:ext cx="247650" cy="24622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7" name="Straight Connector 76"/>
          <p:cNvCxnSpPr>
            <a:stCxn id="29" idx="2"/>
            <a:endCxn id="70" idx="0"/>
          </p:cNvCxnSpPr>
          <p:nvPr/>
        </p:nvCxnSpPr>
        <p:spPr>
          <a:xfrm>
            <a:off x="5650705" y="3486151"/>
            <a:ext cx="56" cy="212584"/>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72" idx="2"/>
          </p:cNvCxnSpPr>
          <p:nvPr/>
        </p:nvCxnSpPr>
        <p:spPr>
          <a:xfrm>
            <a:off x="5650761" y="4195537"/>
            <a:ext cx="3728" cy="301745"/>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4800600" y="3638550"/>
            <a:ext cx="426319" cy="369332"/>
          </a:xfrm>
          <a:prstGeom prst="rect">
            <a:avLst/>
          </a:prstGeom>
          <a:noFill/>
        </p:spPr>
        <p:txBody>
          <a:bodyPr wrap="none" rtlCol="0">
            <a:spAutoFit/>
          </a:bodyPr>
          <a:lstStyle/>
          <a:p>
            <a:r>
              <a:rPr lang="en-US" dirty="0"/>
              <a:t>MC</a:t>
            </a:r>
          </a:p>
        </p:txBody>
      </p:sp>
      <p:sp>
        <p:nvSpPr>
          <p:cNvPr id="56" name="Rectangle 55"/>
          <p:cNvSpPr/>
          <p:nvPr/>
        </p:nvSpPr>
        <p:spPr>
          <a:xfrm>
            <a:off x="6684167" y="1657350"/>
            <a:ext cx="554833" cy="838200"/>
          </a:xfrm>
          <a:prstGeom prst="rect">
            <a:avLst/>
          </a:prstGeom>
          <a:noFill/>
          <a:ln w="19050" cmpd="sng">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99" name="Group 98"/>
          <p:cNvGrpSpPr/>
          <p:nvPr/>
        </p:nvGrpSpPr>
        <p:grpSpPr>
          <a:xfrm>
            <a:off x="4197186" y="2146299"/>
            <a:ext cx="1676400" cy="336549"/>
            <a:chOff x="4131469" y="2266950"/>
            <a:chExt cx="1104052" cy="336549"/>
          </a:xfrm>
        </p:grpSpPr>
        <p:sp>
          <p:nvSpPr>
            <p:cNvPr id="96" name="Rectangle 95"/>
            <p:cNvSpPr/>
            <p:nvPr/>
          </p:nvSpPr>
          <p:spPr>
            <a:xfrm>
              <a:off x="4131469" y="2266950"/>
              <a:ext cx="364331" cy="336549"/>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a:off x="4506859" y="2266950"/>
              <a:ext cx="364331" cy="336549"/>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a:off x="4871190" y="2266950"/>
              <a:ext cx="364331" cy="336549"/>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0" name="Group 99"/>
          <p:cNvGrpSpPr/>
          <p:nvPr/>
        </p:nvGrpSpPr>
        <p:grpSpPr>
          <a:xfrm>
            <a:off x="4197186" y="1809750"/>
            <a:ext cx="1676400" cy="336549"/>
            <a:chOff x="4131469" y="2266950"/>
            <a:chExt cx="1104052" cy="336549"/>
          </a:xfrm>
        </p:grpSpPr>
        <p:sp>
          <p:nvSpPr>
            <p:cNvPr id="101" name="Rectangle 100"/>
            <p:cNvSpPr/>
            <p:nvPr/>
          </p:nvSpPr>
          <p:spPr>
            <a:xfrm>
              <a:off x="4131469" y="2266950"/>
              <a:ext cx="364331" cy="336549"/>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a:xfrm>
              <a:off x="4506859" y="2266950"/>
              <a:ext cx="364331" cy="336549"/>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4871190" y="2266950"/>
              <a:ext cx="364331" cy="336549"/>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7247227" y="2171919"/>
            <a:ext cx="1676400" cy="336549"/>
            <a:chOff x="4131469" y="2266950"/>
            <a:chExt cx="1104052" cy="336549"/>
          </a:xfrm>
        </p:grpSpPr>
        <p:sp>
          <p:nvSpPr>
            <p:cNvPr id="105" name="Rectangle 104"/>
            <p:cNvSpPr/>
            <p:nvPr/>
          </p:nvSpPr>
          <p:spPr>
            <a:xfrm>
              <a:off x="4131469" y="2266950"/>
              <a:ext cx="364331" cy="336549"/>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4506859" y="2266950"/>
              <a:ext cx="364331" cy="336549"/>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4871190" y="2266950"/>
              <a:ext cx="364331" cy="336549"/>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7247227" y="1835370"/>
            <a:ext cx="1676400" cy="336549"/>
            <a:chOff x="4131469" y="2266950"/>
            <a:chExt cx="1104052" cy="336549"/>
          </a:xfrm>
        </p:grpSpPr>
        <p:sp>
          <p:nvSpPr>
            <p:cNvPr id="109" name="Rectangle 108"/>
            <p:cNvSpPr/>
            <p:nvPr/>
          </p:nvSpPr>
          <p:spPr>
            <a:xfrm>
              <a:off x="4131469" y="2266950"/>
              <a:ext cx="364331" cy="336549"/>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4506859" y="2266950"/>
              <a:ext cx="364331" cy="336549"/>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4871190" y="2266950"/>
              <a:ext cx="364331" cy="336549"/>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4" name="TextBox 113"/>
          <p:cNvSpPr txBox="1"/>
          <p:nvPr/>
        </p:nvSpPr>
        <p:spPr>
          <a:xfrm>
            <a:off x="2667000" y="1244084"/>
            <a:ext cx="851515" cy="369332"/>
          </a:xfrm>
          <a:prstGeom prst="rect">
            <a:avLst/>
          </a:prstGeom>
          <a:noFill/>
        </p:spPr>
        <p:txBody>
          <a:bodyPr wrap="none" rtlCol="0">
            <a:spAutoFit/>
          </a:bodyPr>
          <a:lstStyle/>
          <a:p>
            <a:r>
              <a:rPr lang="en-US" dirty="0"/>
              <a:t>St a = x</a:t>
            </a:r>
          </a:p>
        </p:txBody>
      </p:sp>
      <p:sp>
        <p:nvSpPr>
          <p:cNvPr id="117" name="Rectangle 116"/>
          <p:cNvSpPr/>
          <p:nvPr/>
        </p:nvSpPr>
        <p:spPr>
          <a:xfrm>
            <a:off x="5320384" y="2146299"/>
            <a:ext cx="547016" cy="336549"/>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a:t>
            </a:r>
          </a:p>
        </p:txBody>
      </p:sp>
      <p:sp>
        <p:nvSpPr>
          <p:cNvPr id="118" name="Rectangle 117"/>
          <p:cNvSpPr/>
          <p:nvPr/>
        </p:nvSpPr>
        <p:spPr>
          <a:xfrm>
            <a:off x="3574980" y="1865869"/>
            <a:ext cx="364331" cy="336549"/>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a:t>
            </a:r>
          </a:p>
        </p:txBody>
      </p:sp>
      <p:sp>
        <p:nvSpPr>
          <p:cNvPr id="121" name="Rectangle 120"/>
          <p:cNvSpPr/>
          <p:nvPr/>
        </p:nvSpPr>
        <p:spPr>
          <a:xfrm>
            <a:off x="6687950" y="1736506"/>
            <a:ext cx="364331" cy="336549"/>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a:t>
            </a:r>
          </a:p>
        </p:txBody>
      </p:sp>
      <p:sp>
        <p:nvSpPr>
          <p:cNvPr id="129" name="TextBox 128"/>
          <p:cNvSpPr txBox="1"/>
          <p:nvPr/>
        </p:nvSpPr>
        <p:spPr>
          <a:xfrm>
            <a:off x="4191000" y="2126217"/>
            <a:ext cx="615786" cy="369332"/>
          </a:xfrm>
          <a:prstGeom prst="rect">
            <a:avLst/>
          </a:prstGeom>
          <a:noFill/>
        </p:spPr>
        <p:txBody>
          <a:bodyPr wrap="none" rtlCol="0">
            <a:spAutoFit/>
          </a:bodyPr>
          <a:lstStyle/>
          <a:p>
            <a:r>
              <a:rPr lang="en-US" dirty="0"/>
              <a:t>ID: 1</a:t>
            </a:r>
          </a:p>
        </p:txBody>
      </p:sp>
      <p:sp>
        <p:nvSpPr>
          <p:cNvPr id="130" name="TextBox 129"/>
          <p:cNvSpPr txBox="1"/>
          <p:nvPr/>
        </p:nvSpPr>
        <p:spPr>
          <a:xfrm>
            <a:off x="4932450" y="2081767"/>
            <a:ext cx="255336" cy="369332"/>
          </a:xfrm>
          <a:prstGeom prst="rect">
            <a:avLst/>
          </a:prstGeom>
          <a:noFill/>
        </p:spPr>
        <p:txBody>
          <a:bodyPr wrap="none" rtlCol="0">
            <a:spAutoFit/>
          </a:bodyPr>
          <a:lstStyle/>
          <a:p>
            <a:r>
              <a:rPr lang="en-US" b="1" dirty="0"/>
              <a:t>-</a:t>
            </a:r>
          </a:p>
        </p:txBody>
      </p:sp>
      <p:sp>
        <p:nvSpPr>
          <p:cNvPr id="136" name="Rectangle 135"/>
          <p:cNvSpPr/>
          <p:nvPr/>
        </p:nvSpPr>
        <p:spPr>
          <a:xfrm>
            <a:off x="642127" y="3421511"/>
            <a:ext cx="2333267" cy="44563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TextBox 136"/>
          <p:cNvSpPr txBox="1"/>
          <p:nvPr/>
        </p:nvSpPr>
        <p:spPr>
          <a:xfrm>
            <a:off x="613194" y="3468438"/>
            <a:ext cx="2433479" cy="369332"/>
          </a:xfrm>
          <a:prstGeom prst="rect">
            <a:avLst/>
          </a:prstGeom>
          <a:noFill/>
        </p:spPr>
        <p:txBody>
          <a:bodyPr wrap="none" rtlCol="0">
            <a:spAutoFit/>
          </a:bodyPr>
          <a:lstStyle/>
          <a:p>
            <a:r>
              <a:rPr lang="en-US" dirty="0"/>
              <a:t>ID </a:t>
            </a:r>
            <a:r>
              <a:rPr lang="en-US" dirty="0">
                <a:solidFill>
                  <a:srgbClr val="FF0000"/>
                </a:solidFill>
              </a:rPr>
              <a:t>|</a:t>
            </a:r>
            <a:r>
              <a:rPr lang="en-US" dirty="0"/>
              <a:t> </a:t>
            </a:r>
            <a:r>
              <a:rPr lang="en-US" dirty="0" err="1"/>
              <a:t>Deps</a:t>
            </a:r>
            <a:r>
              <a:rPr lang="en-US" dirty="0"/>
              <a:t> </a:t>
            </a:r>
            <a:r>
              <a:rPr lang="en-US" dirty="0">
                <a:solidFill>
                  <a:srgbClr val="FF0000"/>
                </a:solidFill>
              </a:rPr>
              <a:t>|</a:t>
            </a:r>
            <a:r>
              <a:rPr lang="en-US" dirty="0"/>
              <a:t> </a:t>
            </a:r>
            <a:r>
              <a:rPr lang="en-US" dirty="0" err="1"/>
              <a:t>Addr</a:t>
            </a:r>
            <a:r>
              <a:rPr lang="en-US" dirty="0"/>
              <a:t> &amp; Data</a:t>
            </a:r>
          </a:p>
        </p:txBody>
      </p:sp>
      <p:sp>
        <p:nvSpPr>
          <p:cNvPr id="138" name="TextBox 137"/>
          <p:cNvSpPr txBox="1"/>
          <p:nvPr/>
        </p:nvSpPr>
        <p:spPr>
          <a:xfrm>
            <a:off x="0" y="3468438"/>
            <a:ext cx="613194" cy="369332"/>
          </a:xfrm>
          <a:prstGeom prst="rect">
            <a:avLst/>
          </a:prstGeom>
          <a:noFill/>
        </p:spPr>
        <p:txBody>
          <a:bodyPr wrap="none" rtlCol="0">
            <a:spAutoFit/>
          </a:bodyPr>
          <a:lstStyle/>
          <a:p>
            <a:r>
              <a:rPr lang="en-US" b="1" dirty="0"/>
              <a:t>PBE:</a:t>
            </a:r>
          </a:p>
        </p:txBody>
      </p:sp>
      <p:sp>
        <p:nvSpPr>
          <p:cNvPr id="139" name="TextBox 138"/>
          <p:cNvSpPr txBox="1"/>
          <p:nvPr/>
        </p:nvSpPr>
        <p:spPr>
          <a:xfrm>
            <a:off x="5942452" y="1241396"/>
            <a:ext cx="565742" cy="369332"/>
          </a:xfrm>
          <a:prstGeom prst="rect">
            <a:avLst/>
          </a:prstGeom>
          <a:noFill/>
        </p:spPr>
        <p:txBody>
          <a:bodyPr wrap="none" rtlCol="0">
            <a:spAutoFit/>
          </a:bodyPr>
          <a:lstStyle/>
          <a:p>
            <a:r>
              <a:rPr lang="en-US" dirty="0" err="1"/>
              <a:t>Ld</a:t>
            </a:r>
            <a:r>
              <a:rPr lang="en-US" dirty="0"/>
              <a:t> a</a:t>
            </a:r>
          </a:p>
        </p:txBody>
      </p:sp>
      <p:grpSp>
        <p:nvGrpSpPr>
          <p:cNvPr id="142" name="Group 141"/>
          <p:cNvGrpSpPr/>
          <p:nvPr/>
        </p:nvGrpSpPr>
        <p:grpSpPr>
          <a:xfrm>
            <a:off x="6096000" y="2456600"/>
            <a:ext cx="576563" cy="369332"/>
            <a:chOff x="6562129" y="2507218"/>
            <a:chExt cx="576563" cy="369332"/>
          </a:xfrm>
        </p:grpSpPr>
        <p:sp>
          <p:nvSpPr>
            <p:cNvPr id="140" name="Rectangle 139"/>
            <p:cNvSpPr/>
            <p:nvPr/>
          </p:nvSpPr>
          <p:spPr>
            <a:xfrm>
              <a:off x="6562129" y="2551126"/>
              <a:ext cx="576563" cy="304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TextBox 140"/>
            <p:cNvSpPr txBox="1"/>
            <p:nvPr/>
          </p:nvSpPr>
          <p:spPr>
            <a:xfrm>
              <a:off x="6562129" y="2507218"/>
              <a:ext cx="453707" cy="369332"/>
            </a:xfrm>
            <a:prstGeom prst="rect">
              <a:avLst/>
            </a:prstGeom>
            <a:noFill/>
          </p:spPr>
          <p:txBody>
            <a:bodyPr wrap="none" rtlCol="0">
              <a:spAutoFit/>
            </a:bodyPr>
            <a:lstStyle/>
            <a:p>
              <a:r>
                <a:rPr lang="en-US" dirty="0"/>
                <a:t>a | </a:t>
              </a:r>
            </a:p>
          </p:txBody>
        </p:sp>
      </p:grpSp>
      <p:grpSp>
        <p:nvGrpSpPr>
          <p:cNvPr id="143" name="Group 142"/>
          <p:cNvGrpSpPr/>
          <p:nvPr/>
        </p:nvGrpSpPr>
        <p:grpSpPr>
          <a:xfrm>
            <a:off x="2971800" y="2511649"/>
            <a:ext cx="576563" cy="369332"/>
            <a:chOff x="6562129" y="2507218"/>
            <a:chExt cx="576563" cy="369332"/>
          </a:xfrm>
        </p:grpSpPr>
        <p:sp>
          <p:nvSpPr>
            <p:cNvPr id="144" name="Rectangle 143"/>
            <p:cNvSpPr/>
            <p:nvPr/>
          </p:nvSpPr>
          <p:spPr>
            <a:xfrm>
              <a:off x="6562129" y="2551126"/>
              <a:ext cx="576563" cy="304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TextBox 144"/>
            <p:cNvSpPr txBox="1"/>
            <p:nvPr/>
          </p:nvSpPr>
          <p:spPr>
            <a:xfrm>
              <a:off x="6562129" y="2507218"/>
              <a:ext cx="453707" cy="369332"/>
            </a:xfrm>
            <a:prstGeom prst="rect">
              <a:avLst/>
            </a:prstGeom>
            <a:noFill/>
          </p:spPr>
          <p:txBody>
            <a:bodyPr wrap="none" rtlCol="0">
              <a:spAutoFit/>
            </a:bodyPr>
            <a:lstStyle/>
            <a:p>
              <a:r>
                <a:rPr lang="en-US" dirty="0"/>
                <a:t>a | </a:t>
              </a:r>
            </a:p>
          </p:txBody>
        </p:sp>
      </p:grpSp>
      <p:grpSp>
        <p:nvGrpSpPr>
          <p:cNvPr id="146" name="Group 145"/>
          <p:cNvGrpSpPr/>
          <p:nvPr/>
        </p:nvGrpSpPr>
        <p:grpSpPr>
          <a:xfrm>
            <a:off x="2958513" y="2507218"/>
            <a:ext cx="622887" cy="369332"/>
            <a:chOff x="6562129" y="2507218"/>
            <a:chExt cx="622887" cy="369332"/>
          </a:xfrm>
        </p:grpSpPr>
        <p:sp>
          <p:nvSpPr>
            <p:cNvPr id="147" name="Rectangle 146"/>
            <p:cNvSpPr/>
            <p:nvPr/>
          </p:nvSpPr>
          <p:spPr>
            <a:xfrm>
              <a:off x="6562129" y="2551126"/>
              <a:ext cx="576563" cy="304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TextBox 147"/>
            <p:cNvSpPr txBox="1"/>
            <p:nvPr/>
          </p:nvSpPr>
          <p:spPr>
            <a:xfrm>
              <a:off x="6562129" y="2507218"/>
              <a:ext cx="622887" cy="369332"/>
            </a:xfrm>
            <a:prstGeom prst="rect">
              <a:avLst/>
            </a:prstGeom>
            <a:noFill/>
          </p:spPr>
          <p:txBody>
            <a:bodyPr wrap="none" rtlCol="0">
              <a:spAutoFit/>
            </a:bodyPr>
            <a:lstStyle/>
            <a:p>
              <a:r>
                <a:rPr lang="en-US" dirty="0"/>
                <a:t>a | 1 </a:t>
              </a:r>
            </a:p>
          </p:txBody>
        </p:sp>
      </p:grpSp>
      <p:grpSp>
        <p:nvGrpSpPr>
          <p:cNvPr id="153" name="Group 152"/>
          <p:cNvGrpSpPr/>
          <p:nvPr/>
        </p:nvGrpSpPr>
        <p:grpSpPr>
          <a:xfrm>
            <a:off x="6082713" y="2456600"/>
            <a:ext cx="622887" cy="369332"/>
            <a:chOff x="6562129" y="2507218"/>
            <a:chExt cx="622887" cy="369332"/>
          </a:xfrm>
        </p:grpSpPr>
        <p:sp>
          <p:nvSpPr>
            <p:cNvPr id="154" name="Rectangle 153"/>
            <p:cNvSpPr/>
            <p:nvPr/>
          </p:nvSpPr>
          <p:spPr>
            <a:xfrm>
              <a:off x="6562129" y="2551126"/>
              <a:ext cx="576563" cy="304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TextBox 154"/>
            <p:cNvSpPr txBox="1"/>
            <p:nvPr/>
          </p:nvSpPr>
          <p:spPr>
            <a:xfrm>
              <a:off x="6562129" y="2507218"/>
              <a:ext cx="622887" cy="369332"/>
            </a:xfrm>
            <a:prstGeom prst="rect">
              <a:avLst/>
            </a:prstGeom>
            <a:noFill/>
          </p:spPr>
          <p:txBody>
            <a:bodyPr wrap="none" rtlCol="0">
              <a:spAutoFit/>
            </a:bodyPr>
            <a:lstStyle/>
            <a:p>
              <a:r>
                <a:rPr lang="en-US" dirty="0"/>
                <a:t>a | 1 </a:t>
              </a:r>
            </a:p>
          </p:txBody>
        </p:sp>
      </p:grpSp>
      <p:sp>
        <p:nvSpPr>
          <p:cNvPr id="156" name="TextBox 155"/>
          <p:cNvSpPr txBox="1"/>
          <p:nvPr/>
        </p:nvSpPr>
        <p:spPr>
          <a:xfrm>
            <a:off x="7927940" y="1276350"/>
            <a:ext cx="301660" cy="369332"/>
          </a:xfrm>
          <a:prstGeom prst="rect">
            <a:avLst/>
          </a:prstGeom>
          <a:noFill/>
        </p:spPr>
        <p:txBody>
          <a:bodyPr wrap="none" rtlCol="0">
            <a:spAutoFit/>
          </a:bodyPr>
          <a:lstStyle/>
          <a:p>
            <a:r>
              <a:rPr lang="en-US" b="1" dirty="0"/>
              <a:t>1</a:t>
            </a:r>
          </a:p>
        </p:txBody>
      </p:sp>
      <p:sp>
        <p:nvSpPr>
          <p:cNvPr id="157" name="TextBox 156"/>
          <p:cNvSpPr txBox="1"/>
          <p:nvPr/>
        </p:nvSpPr>
        <p:spPr>
          <a:xfrm>
            <a:off x="5924172" y="1244495"/>
            <a:ext cx="699872" cy="369332"/>
          </a:xfrm>
          <a:prstGeom prst="rect">
            <a:avLst/>
          </a:prstGeom>
          <a:noFill/>
        </p:spPr>
        <p:txBody>
          <a:bodyPr wrap="none" rtlCol="0">
            <a:spAutoFit/>
          </a:bodyPr>
          <a:lstStyle/>
          <a:p>
            <a:r>
              <a:rPr lang="en-US" dirty="0"/>
              <a:t>fence</a:t>
            </a:r>
          </a:p>
        </p:txBody>
      </p:sp>
      <p:sp>
        <p:nvSpPr>
          <p:cNvPr id="159" name="Rectangle 158"/>
          <p:cNvSpPr/>
          <p:nvPr/>
        </p:nvSpPr>
        <p:spPr>
          <a:xfrm>
            <a:off x="8370426" y="2171920"/>
            <a:ext cx="553200" cy="336549"/>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fence</a:t>
            </a:r>
          </a:p>
        </p:txBody>
      </p:sp>
      <p:sp>
        <p:nvSpPr>
          <p:cNvPr id="160" name="TextBox 159"/>
          <p:cNvSpPr txBox="1"/>
          <p:nvPr/>
        </p:nvSpPr>
        <p:spPr>
          <a:xfrm>
            <a:off x="7239000" y="2151837"/>
            <a:ext cx="615786" cy="369332"/>
          </a:xfrm>
          <a:prstGeom prst="rect">
            <a:avLst/>
          </a:prstGeom>
          <a:noFill/>
        </p:spPr>
        <p:txBody>
          <a:bodyPr wrap="none" rtlCol="0">
            <a:spAutoFit/>
          </a:bodyPr>
          <a:lstStyle/>
          <a:p>
            <a:r>
              <a:rPr lang="en-US" dirty="0"/>
              <a:t>ID: 2</a:t>
            </a:r>
          </a:p>
        </p:txBody>
      </p:sp>
      <p:sp>
        <p:nvSpPr>
          <p:cNvPr id="166" name="Rectangle 165"/>
          <p:cNvSpPr/>
          <p:nvPr/>
        </p:nvSpPr>
        <p:spPr>
          <a:xfrm>
            <a:off x="8370425" y="1831979"/>
            <a:ext cx="553201" cy="336549"/>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a:t>
            </a:r>
          </a:p>
        </p:txBody>
      </p:sp>
      <p:sp>
        <p:nvSpPr>
          <p:cNvPr id="167" name="TextBox 166"/>
          <p:cNvSpPr txBox="1"/>
          <p:nvPr/>
        </p:nvSpPr>
        <p:spPr>
          <a:xfrm>
            <a:off x="7982491" y="1809750"/>
            <a:ext cx="255336" cy="369332"/>
          </a:xfrm>
          <a:prstGeom prst="rect">
            <a:avLst/>
          </a:prstGeom>
          <a:noFill/>
        </p:spPr>
        <p:txBody>
          <a:bodyPr wrap="none" rtlCol="0">
            <a:spAutoFit/>
          </a:bodyPr>
          <a:lstStyle/>
          <a:p>
            <a:r>
              <a:rPr lang="en-US" b="1" dirty="0"/>
              <a:t>-</a:t>
            </a:r>
          </a:p>
        </p:txBody>
      </p:sp>
      <p:sp>
        <p:nvSpPr>
          <p:cNvPr id="168" name="TextBox 167"/>
          <p:cNvSpPr txBox="1"/>
          <p:nvPr/>
        </p:nvSpPr>
        <p:spPr>
          <a:xfrm>
            <a:off x="7241041" y="1809750"/>
            <a:ext cx="615786" cy="369332"/>
          </a:xfrm>
          <a:prstGeom prst="rect">
            <a:avLst/>
          </a:prstGeom>
          <a:noFill/>
        </p:spPr>
        <p:txBody>
          <a:bodyPr wrap="none" rtlCol="0">
            <a:spAutoFit/>
          </a:bodyPr>
          <a:lstStyle/>
          <a:p>
            <a:r>
              <a:rPr lang="en-US" dirty="0"/>
              <a:t>ID: 3</a:t>
            </a:r>
          </a:p>
        </p:txBody>
      </p:sp>
      <p:sp>
        <p:nvSpPr>
          <p:cNvPr id="170" name="Rectangle 169"/>
          <p:cNvSpPr/>
          <p:nvPr/>
        </p:nvSpPr>
        <p:spPr>
          <a:xfrm>
            <a:off x="5576331" y="4029937"/>
            <a:ext cx="156313" cy="165601"/>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6" name="Straight Connector 175"/>
          <p:cNvCxnSpPr/>
          <p:nvPr/>
        </p:nvCxnSpPr>
        <p:spPr>
          <a:xfrm flipH="1">
            <a:off x="5486400" y="4029937"/>
            <a:ext cx="381000" cy="0"/>
          </a:xfrm>
          <a:prstGeom prst="line">
            <a:avLst/>
          </a:prstGeom>
          <a:ln>
            <a:solidFill>
              <a:srgbClr val="FAC090"/>
            </a:solidFill>
          </a:ln>
        </p:spPr>
        <p:style>
          <a:lnRef idx="2">
            <a:schemeClr val="accent1"/>
          </a:lnRef>
          <a:fillRef idx="0">
            <a:schemeClr val="accent1"/>
          </a:fillRef>
          <a:effectRef idx="1">
            <a:schemeClr val="accent1"/>
          </a:effectRef>
          <a:fontRef idx="minor">
            <a:schemeClr val="tx1"/>
          </a:fontRef>
        </p:style>
      </p:cxnSp>
      <p:sp>
        <p:nvSpPr>
          <p:cNvPr id="181" name="Rectangle 180"/>
          <p:cNvSpPr/>
          <p:nvPr/>
        </p:nvSpPr>
        <p:spPr>
          <a:xfrm>
            <a:off x="5576332" y="3864336"/>
            <a:ext cx="156313" cy="165601"/>
          </a:xfrm>
          <a:prstGeom prst="rect">
            <a:avLst/>
          </a:prstGeom>
          <a:solidFill>
            <a:schemeClr val="accent4">
              <a:lumMod val="60000"/>
              <a:lumOff val="40000"/>
            </a:schemeClr>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2" name="Picture 111"/>
          <p:cNvPicPr>
            <a:picLocks noChangeAspect="1"/>
          </p:cNvPicPr>
          <p:nvPr/>
        </p:nvPicPr>
        <p:blipFill>
          <a:blip r:embed="rId3"/>
          <a:stretch>
            <a:fillRect/>
          </a:stretch>
        </p:blipFill>
        <p:spPr>
          <a:xfrm>
            <a:off x="4752421" y="1200150"/>
            <a:ext cx="733979" cy="505630"/>
          </a:xfrm>
          <a:prstGeom prst="rect">
            <a:avLst/>
          </a:prstGeom>
        </p:spPr>
      </p:pic>
      <p:cxnSp>
        <p:nvCxnSpPr>
          <p:cNvPr id="27" name="Straight Connector 26"/>
          <p:cNvCxnSpPr/>
          <p:nvPr/>
        </p:nvCxnSpPr>
        <p:spPr>
          <a:xfrm>
            <a:off x="7982491" y="2236557"/>
            <a:ext cx="255336" cy="2401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3" name="Rectangle 112"/>
          <p:cNvSpPr/>
          <p:nvPr/>
        </p:nvSpPr>
        <p:spPr>
          <a:xfrm>
            <a:off x="6693090" y="2073055"/>
            <a:ext cx="364331" cy="336549"/>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a:t>
            </a:r>
          </a:p>
        </p:txBody>
      </p:sp>
      <p:cxnSp>
        <p:nvCxnSpPr>
          <p:cNvPr id="7" name="Straight Arrow Connector 6"/>
          <p:cNvCxnSpPr>
            <a:stCxn id="129" idx="2"/>
          </p:cNvCxnSpPr>
          <p:nvPr/>
        </p:nvCxnSpPr>
        <p:spPr>
          <a:xfrm flipH="1">
            <a:off x="2975394" y="2495549"/>
            <a:ext cx="1523499" cy="914401"/>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381000" y="1412580"/>
            <a:ext cx="2895600" cy="1754327"/>
          </a:xfrm>
          <a:prstGeom prst="rect">
            <a:avLst/>
          </a:prstGeom>
          <a:noFill/>
        </p:spPr>
        <p:txBody>
          <a:bodyPr wrap="square" rtlCol="0">
            <a:spAutoFit/>
          </a:bodyPr>
          <a:lstStyle/>
          <a:p>
            <a:pPr algn="ctr"/>
            <a:endParaRPr lang="en-US" dirty="0"/>
          </a:p>
          <a:p>
            <a:r>
              <a:rPr lang="en-US" b="1" u="sng" dirty="0"/>
              <a:t>Core-1</a:t>
            </a:r>
            <a:r>
              <a:rPr lang="en-US" b="1" dirty="0"/>
              <a:t>	</a:t>
            </a:r>
            <a:r>
              <a:rPr lang="en-US" b="1" u="sng" dirty="0"/>
              <a:t>Core-2</a:t>
            </a:r>
          </a:p>
          <a:p>
            <a:r>
              <a:rPr lang="en-US" dirty="0">
                <a:solidFill>
                  <a:schemeClr val="accent3">
                    <a:lumMod val="75000"/>
                  </a:schemeClr>
                </a:solidFill>
              </a:rPr>
              <a:t>St a = x</a:t>
            </a:r>
            <a:r>
              <a:rPr lang="en-US" dirty="0"/>
              <a:t>			</a:t>
            </a:r>
          </a:p>
          <a:p>
            <a:r>
              <a:rPr lang="en-US" dirty="0"/>
              <a:t>                  while (a==x){}</a:t>
            </a:r>
          </a:p>
          <a:p>
            <a:r>
              <a:rPr lang="en-US" dirty="0"/>
              <a:t>		</a:t>
            </a:r>
            <a:r>
              <a:rPr lang="en-US" dirty="0">
                <a:solidFill>
                  <a:schemeClr val="accent6">
                    <a:lumMod val="75000"/>
                  </a:schemeClr>
                </a:solidFill>
              </a:rPr>
              <a:t>fence</a:t>
            </a:r>
          </a:p>
          <a:p>
            <a:r>
              <a:rPr lang="en-US" dirty="0"/>
              <a:t> 		</a:t>
            </a:r>
            <a:r>
              <a:rPr lang="en-US" dirty="0">
                <a:solidFill>
                  <a:schemeClr val="accent4">
                    <a:lumMod val="75000"/>
                  </a:schemeClr>
                </a:solidFill>
              </a:rPr>
              <a:t>St b = y</a:t>
            </a:r>
            <a:endParaRPr lang="en-US" dirty="0"/>
          </a:p>
        </p:txBody>
      </p:sp>
    </p:spTree>
    <p:extLst>
      <p:ext uri="{BB962C8B-B14F-4D97-AF65-F5344CB8AC3E}">
        <p14:creationId xmlns:p14="http://schemas.microsoft.com/office/powerpoint/2010/main" val="64078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1" nodeType="clickEffect">
                                  <p:stCondLst>
                                    <p:cond delay="0"/>
                                  </p:stCondLst>
                                  <p:childTnLst>
                                    <p:animMotion origin="layout" path="M 0 0 L 0 0.19259 " pathEditMode="relative" ptsTypes="AA">
                                      <p:cBhvr>
                                        <p:cTn id="14" dur="2000" fill="hold"/>
                                        <p:tgtEl>
                                          <p:spTgt spid="114"/>
                                        </p:tgtEl>
                                        <p:attrNameLst>
                                          <p:attrName>ppt_x</p:attrName>
                                          <p:attrName>ppt_y</p:attrName>
                                        </p:attrNameLst>
                                      </p:cBhvr>
                                    </p:animMotion>
                                  </p:childTnLst>
                                  <p:subTnLst>
                                    <p:set>
                                      <p:cBhvr override="childStyle">
                                        <p:cTn dur="1" fill="hold" display="0" masterRel="nextClick" afterEffect="1"/>
                                        <p:tgtEl>
                                          <p:spTgt spid="114"/>
                                        </p:tgtEl>
                                        <p:attrNameLst>
                                          <p:attrName>style.visibility</p:attrName>
                                        </p:attrNameLst>
                                      </p:cBhvr>
                                      <p:to>
                                        <p:strVal val="hidden"/>
                                      </p:to>
                                    </p:set>
                                  </p:subTnLst>
                                </p:cTn>
                              </p:par>
                            </p:childTnLst>
                          </p:cTn>
                        </p:par>
                        <p:par>
                          <p:cTn id="15" fill="hold">
                            <p:stCondLst>
                              <p:cond delay="2000"/>
                            </p:stCondLst>
                            <p:childTnLst>
                              <p:par>
                                <p:cTn id="16" presetID="27" presetClass="emph" presetSubtype="0" fill="remove" grpId="0" nodeType="afterEffect">
                                  <p:stCondLst>
                                    <p:cond delay="0"/>
                                  </p:stCondLst>
                                  <p:childTnLst>
                                    <p:animClr clrSpc="rgb" dir="cw">
                                      <p:cBhvr override="childStyle">
                                        <p:cTn id="17" dur="250" autoRev="1" fill="remove"/>
                                        <p:tgtEl>
                                          <p:spTgt spid="118"/>
                                        </p:tgtEl>
                                        <p:attrNameLst>
                                          <p:attrName>style.color</p:attrName>
                                        </p:attrNameLst>
                                      </p:cBhvr>
                                      <p:to>
                                        <a:schemeClr val="bg1"/>
                                      </p:to>
                                    </p:animClr>
                                    <p:animClr clrSpc="rgb" dir="cw">
                                      <p:cBhvr>
                                        <p:cTn id="18" dur="250" autoRev="1" fill="remove"/>
                                        <p:tgtEl>
                                          <p:spTgt spid="118"/>
                                        </p:tgtEl>
                                        <p:attrNameLst>
                                          <p:attrName>fillcolor</p:attrName>
                                        </p:attrNameLst>
                                      </p:cBhvr>
                                      <p:to>
                                        <a:schemeClr val="bg1"/>
                                      </p:to>
                                    </p:animClr>
                                    <p:set>
                                      <p:cBhvr>
                                        <p:cTn id="19" dur="250" autoRev="1" fill="remove"/>
                                        <p:tgtEl>
                                          <p:spTgt spid="118"/>
                                        </p:tgtEl>
                                        <p:attrNameLst>
                                          <p:attrName>fill.type</p:attrName>
                                        </p:attrNameLst>
                                      </p:cBhvr>
                                      <p:to>
                                        <p:strVal val="solid"/>
                                      </p:to>
                                    </p:set>
                                    <p:set>
                                      <p:cBhvr>
                                        <p:cTn id="20" dur="250" autoRev="1" fill="remove"/>
                                        <p:tgtEl>
                                          <p:spTgt spid="118"/>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1" nodeType="clickEffect">
                                  <p:stCondLst>
                                    <p:cond delay="0"/>
                                  </p:stCondLst>
                                  <p:childTnLst>
                                    <p:animMotion origin="layout" path="M 0 0 L 0 0.1929 " pathEditMode="relative" ptsTypes="AA">
                                      <p:cBhvr>
                                        <p:cTn id="36" dur="2000" fill="hold"/>
                                        <p:tgtEl>
                                          <p:spTgt spid="139"/>
                                        </p:tgtEl>
                                        <p:attrNameLst>
                                          <p:attrName>ppt_x</p:attrName>
                                          <p:attrName>ppt_y</p:attrName>
                                        </p:attrNameLst>
                                      </p:cBhvr>
                                    </p:animMotion>
                                  </p:childTnLst>
                                  <p:subTnLst>
                                    <p:set>
                                      <p:cBhvr override="childStyle">
                                        <p:cTn dur="1" fill="hold" display="0" masterRel="nextClick" afterEffect="1"/>
                                        <p:tgtEl>
                                          <p:spTgt spid="139"/>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nodeType="clickEffect">
                                  <p:stCondLst>
                                    <p:cond delay="0"/>
                                  </p:stCondLst>
                                  <p:childTnLst>
                                    <p:animMotion origin="layout" path="M 2.03054E-6 -2.96296E-6 L -0.34034 0.00988 " pathEditMode="relative" rAng="0" ptsTypes="AA">
                                      <p:cBhvr>
                                        <p:cTn id="44" dur="2000" fill="hold"/>
                                        <p:tgtEl>
                                          <p:spTgt spid="142"/>
                                        </p:tgtEl>
                                        <p:attrNameLst>
                                          <p:attrName>ppt_x</p:attrName>
                                          <p:attrName>ppt_y</p:attrName>
                                        </p:attrNameLst>
                                      </p:cBhvr>
                                      <p:rCtr x="-17025" y="494"/>
                                    </p:animMotion>
                                  </p:childTnLst>
                                  <p:subTnLst>
                                    <p:set>
                                      <p:cBhvr override="childStyle">
                                        <p:cTn dur="1" fill="hold" display="0" masterRel="sameClick" afterEffect="1">
                                          <p:stCondLst>
                                            <p:cond evt="end" delay="0">
                                              <p:tn val="43"/>
                                            </p:cond>
                                          </p:stCondLst>
                                        </p:cTn>
                                        <p:tgtEl>
                                          <p:spTgt spid="142"/>
                                        </p:tgtEl>
                                        <p:attrNameLst>
                                          <p:attrName>style.visibility</p:attrName>
                                        </p:attrNameLst>
                                      </p:cBhvr>
                                      <p:to>
                                        <p:strVal val="hidden"/>
                                      </p:to>
                                    </p:set>
                                  </p:subTnLst>
                                </p:cTn>
                              </p:par>
                            </p:childTnLst>
                          </p:cTn>
                        </p:par>
                        <p:par>
                          <p:cTn id="45" fill="hold">
                            <p:stCondLst>
                              <p:cond delay="2000"/>
                            </p:stCondLst>
                            <p:childTnLst>
                              <p:par>
                                <p:cTn id="46" presetID="1" presetClass="entr" presetSubtype="0" fill="hold" nodeType="afterEffect">
                                  <p:stCondLst>
                                    <p:cond delay="0"/>
                                  </p:stCondLst>
                                  <p:childTnLst>
                                    <p:set>
                                      <p:cBhvr>
                                        <p:cTn id="47" dur="1" fill="hold">
                                          <p:stCondLst>
                                            <p:cond delay="0"/>
                                          </p:stCondLst>
                                        </p:cTn>
                                        <p:tgtEl>
                                          <p:spTgt spid="14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8" presetClass="emph" presetSubtype="0" fill="hold" nodeType="clickEffect">
                                  <p:stCondLst>
                                    <p:cond delay="0"/>
                                  </p:stCondLst>
                                  <p:childTnLst>
                                    <p:animRot by="21600000">
                                      <p:cBhvr>
                                        <p:cTn id="51" dur="2000" fill="hold"/>
                                        <p:tgtEl>
                                          <p:spTgt spid="143"/>
                                        </p:tgtEl>
                                        <p:attrNameLst>
                                          <p:attrName>r</p:attrName>
                                        </p:attrNameLst>
                                      </p:cBhvr>
                                    </p:animRot>
                                  </p:childTnLst>
                                  <p:subTnLst>
                                    <p:set>
                                      <p:cBhvr override="childStyle">
                                        <p:cTn dur="1" fill="hold" display="0" masterRel="sameClick" afterEffect="1">
                                          <p:stCondLst>
                                            <p:cond evt="end" delay="0">
                                              <p:tn val="50"/>
                                            </p:cond>
                                          </p:stCondLst>
                                        </p:cTn>
                                        <p:tgtEl>
                                          <p:spTgt spid="143"/>
                                        </p:tgtEl>
                                        <p:attrNameLst>
                                          <p:attrName>style.visibility</p:attrName>
                                        </p:attrNameLst>
                                      </p:cBhvr>
                                      <p:to>
                                        <p:strVal val="hidden"/>
                                      </p:to>
                                    </p:set>
                                  </p:subTnLst>
                                </p:cTn>
                              </p:par>
                            </p:childTnLst>
                          </p:cTn>
                        </p:par>
                        <p:par>
                          <p:cTn id="52" fill="hold">
                            <p:stCondLst>
                              <p:cond delay="2000"/>
                            </p:stCondLst>
                            <p:childTnLst>
                              <p:par>
                                <p:cTn id="53" presetID="1" presetClass="entr" presetSubtype="0" fill="hold" nodeType="afterEffect">
                                  <p:stCondLst>
                                    <p:cond delay="0"/>
                                  </p:stCondLst>
                                  <p:childTnLst>
                                    <p:set>
                                      <p:cBhvr>
                                        <p:cTn id="54" dur="1" fill="hold">
                                          <p:stCondLst>
                                            <p:cond delay="0"/>
                                          </p:stCondLst>
                                        </p:cTn>
                                        <p:tgtEl>
                                          <p:spTgt spid="1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nodeType="clickEffect">
                                  <p:stCondLst>
                                    <p:cond delay="0"/>
                                  </p:stCondLst>
                                  <p:childTnLst>
                                    <p:animMotion origin="layout" path="M -4.75182E-6 1.85185E-6 L 0.34051 0.00031 " pathEditMode="relative" rAng="0" ptsTypes="AA">
                                      <p:cBhvr>
                                        <p:cTn id="58" dur="2000" fill="hold"/>
                                        <p:tgtEl>
                                          <p:spTgt spid="146"/>
                                        </p:tgtEl>
                                        <p:attrNameLst>
                                          <p:attrName>ppt_x</p:attrName>
                                          <p:attrName>ppt_y</p:attrName>
                                        </p:attrNameLst>
                                      </p:cBhvr>
                                      <p:rCtr x="17025" y="0"/>
                                    </p:animMotion>
                                  </p:childTnLst>
                                  <p:subTnLst>
                                    <p:set>
                                      <p:cBhvr override="childStyle">
                                        <p:cTn dur="1" fill="hold" display="0" masterRel="sameClick" afterEffect="1">
                                          <p:stCondLst>
                                            <p:cond evt="end" delay="0">
                                              <p:tn val="57"/>
                                            </p:cond>
                                          </p:stCondLst>
                                        </p:cTn>
                                        <p:tgtEl>
                                          <p:spTgt spid="146"/>
                                        </p:tgtEl>
                                        <p:attrNameLst>
                                          <p:attrName>style.visibility</p:attrName>
                                        </p:attrNameLst>
                                      </p:cBhvr>
                                      <p:to>
                                        <p:strVal val="hidden"/>
                                      </p:to>
                                    </p:set>
                                  </p:subTnLst>
                                </p:cTn>
                              </p:par>
                            </p:childTnLst>
                          </p:cTn>
                        </p:par>
                        <p:par>
                          <p:cTn id="59" fill="hold">
                            <p:stCondLst>
                              <p:cond delay="2000"/>
                            </p:stCondLst>
                            <p:childTnLst>
                              <p:par>
                                <p:cTn id="60" presetID="1" presetClass="entr" presetSubtype="0" fill="hold" nodeType="afterEffect">
                                  <p:stCondLst>
                                    <p:cond delay="0"/>
                                  </p:stCondLst>
                                  <p:childTnLst>
                                    <p:set>
                                      <p:cBhvr>
                                        <p:cTn id="61" dur="1" fill="hold">
                                          <p:stCondLst>
                                            <p:cond delay="0"/>
                                          </p:stCondLst>
                                        </p:cTn>
                                        <p:tgtEl>
                                          <p:spTgt spid="153"/>
                                        </p:tgtEl>
                                        <p:attrNameLst>
                                          <p:attrName>style.visibility</p:attrName>
                                        </p:attrNameLst>
                                      </p:cBhvr>
                                      <p:to>
                                        <p:strVal val="visible"/>
                                      </p:to>
                                    </p:set>
                                  </p:childTnLst>
                                </p:cTn>
                              </p:par>
                            </p:childTnLst>
                          </p:cTn>
                        </p:par>
                        <p:par>
                          <p:cTn id="62" fill="hold">
                            <p:stCondLst>
                              <p:cond delay="2000"/>
                            </p:stCondLst>
                            <p:childTnLst>
                              <p:par>
                                <p:cTn id="63" presetID="8" presetClass="emph" presetSubtype="0" fill="hold" nodeType="afterEffect">
                                  <p:stCondLst>
                                    <p:cond delay="0"/>
                                  </p:stCondLst>
                                  <p:childTnLst>
                                    <p:animRot by="21600000">
                                      <p:cBhvr>
                                        <p:cTn id="64" dur="3000" fill="hold"/>
                                        <p:tgtEl>
                                          <p:spTgt spid="153"/>
                                        </p:tgtEl>
                                        <p:attrNameLst>
                                          <p:attrName>r</p:attrName>
                                        </p:attrNameLst>
                                      </p:cBhvr>
                                    </p:animRot>
                                  </p:childTnLst>
                                  <p:subTnLst>
                                    <p:set>
                                      <p:cBhvr override="childStyle">
                                        <p:cTn dur="1" fill="hold" display="0" masterRel="nextClick" afterEffect="1"/>
                                        <p:tgtEl>
                                          <p:spTgt spid="153"/>
                                        </p:tgtEl>
                                        <p:attrNameLst>
                                          <p:attrName>style.visibility</p:attrName>
                                        </p:attrNameLst>
                                      </p:cBhvr>
                                      <p:to>
                                        <p:strVal val="hidden"/>
                                      </p:to>
                                    </p:set>
                                  </p:subTnLst>
                                </p:cTn>
                              </p:par>
                              <p:par>
                                <p:cTn id="65" presetID="1" presetClass="entr" presetSubtype="0" fill="hold" grpId="0" nodeType="withEffect">
                                  <p:stCondLst>
                                    <p:cond delay="500"/>
                                  </p:stCondLst>
                                  <p:childTnLst>
                                    <p:set>
                                      <p:cBhvr>
                                        <p:cTn id="66" dur="1" fill="hold">
                                          <p:stCondLst>
                                            <p:cond delay="0"/>
                                          </p:stCondLst>
                                        </p:cTn>
                                        <p:tgtEl>
                                          <p:spTgt spid="113"/>
                                        </p:tgtEl>
                                        <p:attrNameLst>
                                          <p:attrName>style.visibility</p:attrName>
                                        </p:attrNameLst>
                                      </p:cBhvr>
                                      <p:to>
                                        <p:strVal val="visible"/>
                                      </p:to>
                                    </p:set>
                                  </p:childTnLst>
                                </p:cTn>
                              </p:par>
                              <p:par>
                                <p:cTn id="67" presetID="1" presetClass="entr" presetSubtype="0" fill="hold" grpId="0" nodeType="withEffect">
                                  <p:stCondLst>
                                    <p:cond delay="2000"/>
                                  </p:stCondLst>
                                  <p:childTnLst>
                                    <p:set>
                                      <p:cBhvr>
                                        <p:cTn id="68" dur="1" fill="hold">
                                          <p:stCondLst>
                                            <p:cond delay="0"/>
                                          </p:stCondLst>
                                        </p:cTn>
                                        <p:tgtEl>
                                          <p:spTgt spid="15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5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0" presetClass="path" presetSubtype="0" accel="50000" decel="50000" fill="hold" grpId="1" nodeType="clickEffect">
                                  <p:stCondLst>
                                    <p:cond delay="0"/>
                                  </p:stCondLst>
                                  <p:childTnLst>
                                    <p:animMotion origin="layout" path="M -1.11111E-6 2.22222E-6 L 0.00017 0.19259 " pathEditMode="relative" rAng="0" ptsTypes="AA">
                                      <p:cBhvr>
                                        <p:cTn id="76" dur="2000" fill="hold"/>
                                        <p:tgtEl>
                                          <p:spTgt spid="157"/>
                                        </p:tgtEl>
                                        <p:attrNameLst>
                                          <p:attrName>ppt_x</p:attrName>
                                          <p:attrName>ppt_y</p:attrName>
                                        </p:attrNameLst>
                                      </p:cBhvr>
                                      <p:rCtr x="0" y="9630"/>
                                    </p:animMotion>
                                  </p:childTnLst>
                                  <p:subTnLst>
                                    <p:set>
                                      <p:cBhvr override="childStyle">
                                        <p:cTn dur="1" fill="hold" display="0" masterRel="nextClick" afterEffect="1"/>
                                        <p:tgtEl>
                                          <p:spTgt spid="157"/>
                                        </p:tgtEl>
                                        <p:attrNameLst>
                                          <p:attrName>style.visibility</p:attrName>
                                        </p:attrNameLst>
                                      </p:cBhvr>
                                      <p:to>
                                        <p:strVal val="hidden"/>
                                      </p:to>
                                    </p:set>
                                  </p:sub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6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59"/>
                                        </p:tgtEl>
                                        <p:attrNameLst>
                                          <p:attrName>style.visibility</p:attrName>
                                        </p:attrNameLst>
                                      </p:cBhvr>
                                      <p:to>
                                        <p:strVal val="visible"/>
                                      </p:to>
                                    </p:set>
                                  </p:childTnLst>
                                </p:cTn>
                              </p:par>
                              <p:par>
                                <p:cTn id="83" presetID="0" presetClass="path" presetSubtype="0" accel="50000" decel="50000" fill="hold" grpId="1" nodeType="withEffect">
                                  <p:stCondLst>
                                    <p:cond delay="0"/>
                                  </p:stCondLst>
                                  <p:childTnLst>
                                    <p:animMotion origin="layout" path="M 0 0 C -0.00139 0.12068 -0.00104 0.06759 -0.00104 0.15988 " pathEditMode="relative" ptsTypes="fA">
                                      <p:cBhvr>
                                        <p:cTn id="84" dur="2000" fill="hold"/>
                                        <p:tgtEl>
                                          <p:spTgt spid="156"/>
                                        </p:tgtEl>
                                        <p:attrNameLst>
                                          <p:attrName>ppt_x</p:attrName>
                                          <p:attrName>ppt_y</p:attrName>
                                        </p:attrNameLst>
                                      </p:cBhvr>
                                    </p:animMotion>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0" presetClass="path" presetSubtype="0" accel="50000" decel="50000" fill="hold" grpId="1" nodeType="clickEffect">
                                  <p:stCondLst>
                                    <p:cond delay="0"/>
                                  </p:stCondLst>
                                  <p:childTnLst>
                                    <p:animMotion origin="layout" path="M 0 0 L 0 0.19321 " pathEditMode="relative" ptsTypes="AA">
                                      <p:cBhvr>
                                        <p:cTn id="92" dur="2000" fill="hold"/>
                                        <p:tgtEl>
                                          <p:spTgt spid="165"/>
                                        </p:tgtEl>
                                        <p:attrNameLst>
                                          <p:attrName>ppt_x</p:attrName>
                                          <p:attrName>ppt_y</p:attrName>
                                        </p:attrNameLst>
                                      </p:cBhvr>
                                    </p:animMotion>
                                  </p:childTnLst>
                                  <p:subTnLst>
                                    <p:set>
                                      <p:cBhvr override="childStyle">
                                        <p:cTn dur="1" fill="hold" display="0" masterRel="sameClick" afterEffect="1">
                                          <p:stCondLst>
                                            <p:cond evt="end" delay="0">
                                              <p:tn val="91"/>
                                            </p:cond>
                                          </p:stCondLst>
                                        </p:cTn>
                                        <p:tgtEl>
                                          <p:spTgt spid="165"/>
                                        </p:tgtEl>
                                        <p:attrNameLst>
                                          <p:attrName>style.visibility</p:attrName>
                                        </p:attrNameLst>
                                      </p:cBhvr>
                                      <p:to>
                                        <p:strVal val="hidden"/>
                                      </p:to>
                                    </p:set>
                                  </p:subTnLst>
                                </p:cTn>
                              </p:par>
                            </p:childTnLst>
                          </p:cTn>
                        </p:par>
                        <p:par>
                          <p:cTn id="93" fill="hold">
                            <p:stCondLst>
                              <p:cond delay="2000"/>
                            </p:stCondLst>
                            <p:childTnLst>
                              <p:par>
                                <p:cTn id="94" presetID="27" presetClass="emph" presetSubtype="0" fill="remove" grpId="0" nodeType="afterEffect">
                                  <p:stCondLst>
                                    <p:cond delay="0"/>
                                  </p:stCondLst>
                                  <p:childTnLst>
                                    <p:animClr clrSpc="rgb" dir="cw">
                                      <p:cBhvr override="childStyle">
                                        <p:cTn id="95" dur="250" autoRev="1" fill="remove"/>
                                        <p:tgtEl>
                                          <p:spTgt spid="121"/>
                                        </p:tgtEl>
                                        <p:attrNameLst>
                                          <p:attrName>style.color</p:attrName>
                                        </p:attrNameLst>
                                      </p:cBhvr>
                                      <p:to>
                                        <a:schemeClr val="bg1"/>
                                      </p:to>
                                    </p:animClr>
                                    <p:animClr clrSpc="rgb" dir="cw">
                                      <p:cBhvr>
                                        <p:cTn id="96" dur="250" autoRev="1" fill="remove"/>
                                        <p:tgtEl>
                                          <p:spTgt spid="121"/>
                                        </p:tgtEl>
                                        <p:attrNameLst>
                                          <p:attrName>fillcolor</p:attrName>
                                        </p:attrNameLst>
                                      </p:cBhvr>
                                      <p:to>
                                        <a:schemeClr val="bg1"/>
                                      </p:to>
                                    </p:animClr>
                                    <p:set>
                                      <p:cBhvr>
                                        <p:cTn id="97" dur="250" autoRev="1" fill="remove"/>
                                        <p:tgtEl>
                                          <p:spTgt spid="121"/>
                                        </p:tgtEl>
                                        <p:attrNameLst>
                                          <p:attrName>fill.type</p:attrName>
                                        </p:attrNameLst>
                                      </p:cBhvr>
                                      <p:to>
                                        <p:strVal val="solid"/>
                                      </p:to>
                                    </p:set>
                                    <p:set>
                                      <p:cBhvr>
                                        <p:cTn id="98" dur="250" autoRev="1" fill="remove"/>
                                        <p:tgtEl>
                                          <p:spTgt spid="121"/>
                                        </p:tgtEl>
                                        <p:attrNameLst>
                                          <p:attrName>fill.on</p:attrName>
                                        </p:attrNameLst>
                                      </p:cBhvr>
                                      <p:to>
                                        <p:strVal val="tru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6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6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6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0" presetClass="path" presetSubtype="0" accel="50000" decel="50000" fill="hold" grpId="1" nodeType="clickEffect">
                                  <p:stCondLst>
                                    <p:cond delay="0"/>
                                  </p:stCondLst>
                                  <p:childTnLst>
                                    <p:animMotion origin="layout" path="M 0 0 C -0.00052 0.02901 -0.00069 0.05803 -0.00122 0.08704 C -0.00139 0.09383 -0.00122 0.10772 -0.00122 0.10772 L 0.28462 0.10587 L 0.28358 0.26327 L 0.03037 0.26975 " pathEditMode="relative" ptsTypes="ffAAAA">
                                      <p:cBhvr>
                                        <p:cTn id="110" dur="5000" fill="hold"/>
                                        <p:tgtEl>
                                          <p:spTgt spid="117"/>
                                        </p:tgtEl>
                                        <p:attrNameLst>
                                          <p:attrName>ppt_x</p:attrName>
                                          <p:attrName>ppt_y</p:attrName>
                                        </p:attrNameLst>
                                      </p:cBhvr>
                                    </p:animMotion>
                                  </p:childTnLst>
                                  <p:subTnLst>
                                    <p:set>
                                      <p:cBhvr override="childStyle">
                                        <p:cTn dur="1" fill="hold" display="0" masterRel="nextClick" afterEffect="1"/>
                                        <p:tgtEl>
                                          <p:spTgt spid="117"/>
                                        </p:tgtEl>
                                        <p:attrNameLst>
                                          <p:attrName>style.visibility</p:attrName>
                                        </p:attrNameLst>
                                      </p:cBhvr>
                                      <p:to>
                                        <p:strVal val="hidden"/>
                                      </p:to>
                                    </p:set>
                                  </p:subTnLst>
                                </p:cTn>
                              </p:par>
                              <p:par>
                                <p:cTn id="111" presetID="1" presetClass="exit" presetSubtype="0" fill="hold" grpId="1" nodeType="withEffect">
                                  <p:stCondLst>
                                    <p:cond delay="1000"/>
                                  </p:stCondLst>
                                  <p:childTnLst>
                                    <p:set>
                                      <p:cBhvr>
                                        <p:cTn id="112" dur="1" fill="hold">
                                          <p:stCondLst>
                                            <p:cond delay="0"/>
                                          </p:stCondLst>
                                        </p:cTn>
                                        <p:tgtEl>
                                          <p:spTgt spid="129"/>
                                        </p:tgtEl>
                                        <p:attrNameLst>
                                          <p:attrName>style.visibility</p:attrName>
                                        </p:attrNameLst>
                                      </p:cBhvr>
                                      <p:to>
                                        <p:strVal val="hidden"/>
                                      </p:to>
                                    </p:set>
                                  </p:childTnLst>
                                </p:cTn>
                              </p:par>
                              <p:par>
                                <p:cTn id="113" presetID="1" presetClass="exit" presetSubtype="0" fill="hold" grpId="1" nodeType="withEffect">
                                  <p:stCondLst>
                                    <p:cond delay="1000"/>
                                  </p:stCondLst>
                                  <p:childTnLst>
                                    <p:set>
                                      <p:cBhvr>
                                        <p:cTn id="114" dur="1" fill="hold">
                                          <p:stCondLst>
                                            <p:cond delay="0"/>
                                          </p:stCondLst>
                                        </p:cTn>
                                        <p:tgtEl>
                                          <p:spTgt spid="130"/>
                                        </p:tgtEl>
                                        <p:attrNameLst>
                                          <p:attrName>style.visibility</p:attrName>
                                        </p:attrNameLst>
                                      </p:cBhvr>
                                      <p:to>
                                        <p:strVal val="hidden"/>
                                      </p:to>
                                    </p:set>
                                  </p:childTnLst>
                                </p:cTn>
                              </p:par>
                              <p:par>
                                <p:cTn id="115" presetID="1" presetClass="entr" presetSubtype="0" fill="hold" nodeType="withEffect">
                                  <p:stCondLst>
                                    <p:cond delay="2500"/>
                                  </p:stCondLst>
                                  <p:childTnLst>
                                    <p:set>
                                      <p:cBhvr>
                                        <p:cTn id="116" dur="1" fill="hold">
                                          <p:stCondLst>
                                            <p:cond delay="0"/>
                                          </p:stCondLst>
                                        </p:cTn>
                                        <p:tgtEl>
                                          <p:spTgt spid="27"/>
                                        </p:tgtEl>
                                        <p:attrNameLst>
                                          <p:attrName>style.visibility</p:attrName>
                                        </p:attrNameLst>
                                      </p:cBhvr>
                                      <p:to>
                                        <p:strVal val="visible"/>
                                      </p:to>
                                    </p:set>
                                  </p:childTnLst>
                                </p:cTn>
                              </p:par>
                            </p:childTnLst>
                          </p:cTn>
                        </p:par>
                        <p:par>
                          <p:cTn id="117" fill="hold">
                            <p:stCondLst>
                              <p:cond delay="5000"/>
                            </p:stCondLst>
                            <p:childTnLst>
                              <p:par>
                                <p:cTn id="118" presetID="1" presetClass="entr" presetSubtype="0" fill="hold" grpId="0" nodeType="afterEffect">
                                  <p:stCondLst>
                                    <p:cond delay="0"/>
                                  </p:stCondLst>
                                  <p:childTnLst>
                                    <p:set>
                                      <p:cBhvr>
                                        <p:cTn id="119" dur="1" fill="hold">
                                          <p:stCondLst>
                                            <p:cond delay="0"/>
                                          </p:stCondLst>
                                        </p:cTn>
                                        <p:tgtEl>
                                          <p:spTgt spid="170"/>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0" presetClass="path" presetSubtype="0" accel="50000" decel="50000" fill="hold" grpId="1" nodeType="clickEffect">
                                  <p:stCondLst>
                                    <p:cond delay="0"/>
                                  </p:stCondLst>
                                  <p:childTnLst>
                                    <p:animMotion origin="layout" path="M -3.72787E-6 3.20988E-6 C -3.72787E-6 0.08827 -3.72787E-6 0.17685 -3.72787E-6 0.26574 L -0.30302 0.27623 " pathEditMode="relative" rAng="0" ptsTypes="fAA">
                                      <p:cBhvr>
                                        <p:cTn id="123" dur="3000" fill="hold"/>
                                        <p:tgtEl>
                                          <p:spTgt spid="159"/>
                                        </p:tgtEl>
                                        <p:attrNameLst>
                                          <p:attrName>ppt_x</p:attrName>
                                          <p:attrName>ppt_y</p:attrName>
                                        </p:attrNameLst>
                                      </p:cBhvr>
                                      <p:rCtr x="-15151" y="13796"/>
                                    </p:animMotion>
                                  </p:childTnLst>
                                  <p:subTnLst>
                                    <p:set>
                                      <p:cBhvr override="childStyle">
                                        <p:cTn dur="1" fill="hold" display="0" masterRel="nextClick" afterEffect="1"/>
                                        <p:tgtEl>
                                          <p:spTgt spid="159"/>
                                        </p:tgtEl>
                                        <p:attrNameLst>
                                          <p:attrName>style.visibility</p:attrName>
                                        </p:attrNameLst>
                                      </p:cBhvr>
                                      <p:to>
                                        <p:strVal val="hidden"/>
                                      </p:to>
                                    </p:set>
                                  </p:subTnLst>
                                </p:cTn>
                              </p:par>
                              <p:par>
                                <p:cTn id="124" presetID="1" presetClass="exit" presetSubtype="0" fill="hold" grpId="2" nodeType="withEffect">
                                  <p:stCondLst>
                                    <p:cond delay="500"/>
                                  </p:stCondLst>
                                  <p:childTnLst>
                                    <p:set>
                                      <p:cBhvr>
                                        <p:cTn id="125" dur="1" fill="hold">
                                          <p:stCondLst>
                                            <p:cond delay="0"/>
                                          </p:stCondLst>
                                        </p:cTn>
                                        <p:tgtEl>
                                          <p:spTgt spid="156"/>
                                        </p:tgtEl>
                                        <p:attrNameLst>
                                          <p:attrName>style.visibility</p:attrName>
                                        </p:attrNameLst>
                                      </p:cBhvr>
                                      <p:to>
                                        <p:strVal val="hidden"/>
                                      </p:to>
                                    </p:set>
                                  </p:childTnLst>
                                </p:cTn>
                              </p:par>
                              <p:par>
                                <p:cTn id="126" presetID="1" presetClass="exit" presetSubtype="0" fill="hold" nodeType="withEffect">
                                  <p:stCondLst>
                                    <p:cond delay="500"/>
                                  </p:stCondLst>
                                  <p:childTnLst>
                                    <p:set>
                                      <p:cBhvr>
                                        <p:cTn id="127" dur="1" fill="hold">
                                          <p:stCondLst>
                                            <p:cond delay="0"/>
                                          </p:stCondLst>
                                        </p:cTn>
                                        <p:tgtEl>
                                          <p:spTgt spid="27"/>
                                        </p:tgtEl>
                                        <p:attrNameLst>
                                          <p:attrName>style.visibility</p:attrName>
                                        </p:attrNameLst>
                                      </p:cBhvr>
                                      <p:to>
                                        <p:strVal val="hidden"/>
                                      </p:to>
                                    </p:set>
                                  </p:childTnLst>
                                </p:cTn>
                              </p:par>
                              <p:par>
                                <p:cTn id="128" presetID="1" presetClass="exit" presetSubtype="0" fill="hold" grpId="1" nodeType="withEffect">
                                  <p:stCondLst>
                                    <p:cond delay="500"/>
                                  </p:stCondLst>
                                  <p:childTnLst>
                                    <p:set>
                                      <p:cBhvr>
                                        <p:cTn id="129" dur="1" fill="hold">
                                          <p:stCondLst>
                                            <p:cond delay="0"/>
                                          </p:stCondLst>
                                        </p:cTn>
                                        <p:tgtEl>
                                          <p:spTgt spid="160"/>
                                        </p:tgtEl>
                                        <p:attrNameLst>
                                          <p:attrName>style.visibility</p:attrName>
                                        </p:attrNameLst>
                                      </p:cBhvr>
                                      <p:to>
                                        <p:strVal val="hidden"/>
                                      </p:to>
                                    </p:set>
                                  </p:childTnLst>
                                </p:cTn>
                              </p:par>
                            </p:childTnLst>
                          </p:cTn>
                        </p:par>
                        <p:par>
                          <p:cTn id="130" fill="hold">
                            <p:stCondLst>
                              <p:cond delay="3000"/>
                            </p:stCondLst>
                            <p:childTnLst>
                              <p:par>
                                <p:cTn id="131" presetID="1" presetClass="entr" presetSubtype="0" fill="hold" nodeType="afterEffect">
                                  <p:stCondLst>
                                    <p:cond delay="0"/>
                                  </p:stCondLst>
                                  <p:childTnLst>
                                    <p:set>
                                      <p:cBhvr>
                                        <p:cTn id="132" dur="1" fill="hold">
                                          <p:stCondLst>
                                            <p:cond delay="0"/>
                                          </p:stCondLst>
                                        </p:cTn>
                                        <p:tgtEl>
                                          <p:spTgt spid="176"/>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0" presetClass="path" presetSubtype="0" accel="50000" decel="50000" fill="hold" grpId="1" nodeType="clickEffect">
                                  <p:stCondLst>
                                    <p:cond delay="0"/>
                                  </p:stCondLst>
                                  <p:childTnLst>
                                    <p:animMotion origin="layout" path="M -0.00034 2.59259E-6 C -0.00538 0.11049 0.00226 0.22284 0.00226 0.33395 L -0.30302 0.34228 " pathEditMode="relative" rAng="0" ptsTypes="fAA">
                                      <p:cBhvr>
                                        <p:cTn id="136" dur="3000" fill="hold"/>
                                        <p:tgtEl>
                                          <p:spTgt spid="166"/>
                                        </p:tgtEl>
                                        <p:attrNameLst>
                                          <p:attrName>ppt_x</p:attrName>
                                          <p:attrName>ppt_y</p:attrName>
                                        </p:attrNameLst>
                                      </p:cBhvr>
                                      <p:rCtr x="-15012" y="17099"/>
                                    </p:animMotion>
                                  </p:childTnLst>
                                  <p:subTnLst>
                                    <p:set>
                                      <p:cBhvr override="childStyle">
                                        <p:cTn dur="1" fill="hold" display="0" masterRel="nextClick" afterEffect="1"/>
                                        <p:tgtEl>
                                          <p:spTgt spid="166"/>
                                        </p:tgtEl>
                                        <p:attrNameLst>
                                          <p:attrName>style.visibility</p:attrName>
                                        </p:attrNameLst>
                                      </p:cBhvr>
                                      <p:to>
                                        <p:strVal val="hidden"/>
                                      </p:to>
                                    </p:set>
                                  </p:subTnLst>
                                </p:cTn>
                              </p:par>
                              <p:par>
                                <p:cTn id="137" presetID="1" presetClass="exit" presetSubtype="0" fill="hold" grpId="1" nodeType="withEffect">
                                  <p:stCondLst>
                                    <p:cond delay="500"/>
                                  </p:stCondLst>
                                  <p:childTnLst>
                                    <p:set>
                                      <p:cBhvr>
                                        <p:cTn id="138" dur="1" fill="hold">
                                          <p:stCondLst>
                                            <p:cond delay="0"/>
                                          </p:stCondLst>
                                        </p:cTn>
                                        <p:tgtEl>
                                          <p:spTgt spid="168"/>
                                        </p:tgtEl>
                                        <p:attrNameLst>
                                          <p:attrName>style.visibility</p:attrName>
                                        </p:attrNameLst>
                                      </p:cBhvr>
                                      <p:to>
                                        <p:strVal val="hidden"/>
                                      </p:to>
                                    </p:set>
                                  </p:childTnLst>
                                </p:cTn>
                              </p:par>
                              <p:par>
                                <p:cTn id="139" presetID="1" presetClass="exit" presetSubtype="0" fill="hold" grpId="1" nodeType="withEffect">
                                  <p:stCondLst>
                                    <p:cond delay="500"/>
                                  </p:stCondLst>
                                  <p:childTnLst>
                                    <p:set>
                                      <p:cBhvr>
                                        <p:cTn id="140" dur="1" fill="hold">
                                          <p:stCondLst>
                                            <p:cond delay="0"/>
                                          </p:stCondLst>
                                        </p:cTn>
                                        <p:tgtEl>
                                          <p:spTgt spid="167"/>
                                        </p:tgtEl>
                                        <p:attrNameLst>
                                          <p:attrName>style.visibility</p:attrName>
                                        </p:attrNameLst>
                                      </p:cBhvr>
                                      <p:to>
                                        <p:strVal val="hidden"/>
                                      </p:to>
                                    </p:set>
                                  </p:childTnLst>
                                </p:cTn>
                              </p:par>
                            </p:childTnLst>
                          </p:cTn>
                        </p:par>
                        <p:par>
                          <p:cTn id="141" fill="hold">
                            <p:stCondLst>
                              <p:cond delay="3000"/>
                            </p:stCondLst>
                            <p:childTnLst>
                              <p:par>
                                <p:cTn id="142" presetID="1" presetClass="entr" presetSubtype="0" fill="hold" grpId="0" nodeType="afterEffect">
                                  <p:stCondLst>
                                    <p:cond delay="0"/>
                                  </p:stCondLst>
                                  <p:childTnLst>
                                    <p:set>
                                      <p:cBhvr>
                                        <p:cTn id="143"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165" grpId="1"/>
      <p:bldP spid="114" grpId="0"/>
      <p:bldP spid="114" grpId="1"/>
      <p:bldP spid="117" grpId="0" animBg="1"/>
      <p:bldP spid="117" grpId="1" animBg="1"/>
      <p:bldP spid="118" grpId="0" animBg="1"/>
      <p:bldP spid="121" grpId="0" animBg="1"/>
      <p:bldP spid="129" grpId="0"/>
      <p:bldP spid="129" grpId="1"/>
      <p:bldP spid="130" grpId="0"/>
      <p:bldP spid="130" grpId="1"/>
      <p:bldP spid="139" grpId="0"/>
      <p:bldP spid="139" grpId="1"/>
      <p:bldP spid="156" grpId="0"/>
      <p:bldP spid="156" grpId="1"/>
      <p:bldP spid="156" grpId="2"/>
      <p:bldP spid="157" grpId="0"/>
      <p:bldP spid="157" grpId="1"/>
      <p:bldP spid="159" grpId="0" animBg="1"/>
      <p:bldP spid="159" grpId="1" animBg="1"/>
      <p:bldP spid="160" grpId="0"/>
      <p:bldP spid="160" grpId="1"/>
      <p:bldP spid="166" grpId="0" animBg="1"/>
      <p:bldP spid="166" grpId="1" animBg="1"/>
      <p:bldP spid="167" grpId="0"/>
      <p:bldP spid="167" grpId="1"/>
      <p:bldP spid="168" grpId="0"/>
      <p:bldP spid="168" grpId="1"/>
      <p:bldP spid="170" grpId="0" animBg="1"/>
      <p:bldP spid="181" grpId="0" animBg="1"/>
      <p:bldP spid="1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66"/>
                </a:solidFill>
              </a:rPr>
              <a:t>Root cause – barrier semantics</a:t>
            </a:r>
          </a:p>
        </p:txBody>
      </p:sp>
      <p:sp>
        <p:nvSpPr>
          <p:cNvPr id="3" name="Text Placeholder 2"/>
          <p:cNvSpPr>
            <a:spLocks noGrp="1"/>
          </p:cNvSpPr>
          <p:nvPr>
            <p:ph type="body" idx="1"/>
          </p:nvPr>
        </p:nvSpPr>
        <p:spPr/>
        <p:txBody>
          <a:bodyPr>
            <a:noAutofit/>
          </a:bodyPr>
          <a:lstStyle/>
          <a:p>
            <a:pPr algn="ctr"/>
            <a:r>
              <a:rPr lang="en-US" sz="2800" dirty="0"/>
              <a:t>SO</a:t>
            </a:r>
            <a:endParaRPr lang="en-US" sz="2800" b="0" dirty="0"/>
          </a:p>
        </p:txBody>
      </p:sp>
      <p:sp>
        <p:nvSpPr>
          <p:cNvPr id="4" name="Content Placeholder 3"/>
          <p:cNvSpPr>
            <a:spLocks noGrp="1"/>
          </p:cNvSpPr>
          <p:nvPr>
            <p:ph sz="half" idx="2"/>
          </p:nvPr>
        </p:nvSpPr>
        <p:spPr/>
        <p:txBody>
          <a:bodyPr>
            <a:normAutofit/>
          </a:bodyPr>
          <a:lstStyle/>
          <a:p>
            <a:r>
              <a:rPr lang="en-US" dirty="0"/>
              <a:t>Ordering + Completion</a:t>
            </a:r>
          </a:p>
          <a:p>
            <a:pPr lvl="1"/>
            <a:r>
              <a:rPr lang="en-US" dirty="0"/>
              <a:t>High latency</a:t>
            </a:r>
          </a:p>
          <a:p>
            <a:r>
              <a:rPr lang="en-US" dirty="0">
                <a:solidFill>
                  <a:srgbClr val="FF0000"/>
                </a:solidFill>
              </a:rPr>
              <a:t>Completion not always necessary </a:t>
            </a:r>
            <a:r>
              <a:rPr lang="en-US" sz="1600" dirty="0"/>
              <a:t>[Chidambaram ‘13]</a:t>
            </a:r>
            <a:endParaRPr lang="en-US" sz="1800" dirty="0"/>
          </a:p>
          <a:p>
            <a:pPr marL="0" indent="0">
              <a:buNone/>
            </a:pPr>
            <a:endParaRPr lang="en-US" dirty="0"/>
          </a:p>
          <a:p>
            <a:pPr lvl="1"/>
            <a:endParaRPr lang="en-US" dirty="0"/>
          </a:p>
        </p:txBody>
      </p:sp>
      <p:sp>
        <p:nvSpPr>
          <p:cNvPr id="5" name="Text Placeholder 4"/>
          <p:cNvSpPr>
            <a:spLocks noGrp="1"/>
          </p:cNvSpPr>
          <p:nvPr>
            <p:ph type="body" sz="quarter" idx="3"/>
          </p:nvPr>
        </p:nvSpPr>
        <p:spPr/>
        <p:txBody>
          <a:bodyPr>
            <a:normAutofit fontScale="55000" lnSpcReduction="20000"/>
          </a:bodyPr>
          <a:lstStyle/>
          <a:p>
            <a:pPr algn="ctr"/>
            <a:r>
              <a:rPr lang="en-US" sz="5100" dirty="0"/>
              <a:t>Buffered persistency </a:t>
            </a:r>
            <a:r>
              <a:rPr lang="en-US" sz="2300" b="0" dirty="0"/>
              <a:t>[</a:t>
            </a:r>
            <a:r>
              <a:rPr lang="en-US" sz="2300" b="0" dirty="0" err="1"/>
              <a:t>Pelley</a:t>
            </a:r>
            <a:r>
              <a:rPr lang="en-US" sz="2300" b="0" dirty="0"/>
              <a:t> ’14]</a:t>
            </a:r>
          </a:p>
        </p:txBody>
      </p:sp>
      <p:sp>
        <p:nvSpPr>
          <p:cNvPr id="6" name="Content Placeholder 5"/>
          <p:cNvSpPr>
            <a:spLocks noGrp="1"/>
          </p:cNvSpPr>
          <p:nvPr>
            <p:ph sz="quarter" idx="4"/>
          </p:nvPr>
        </p:nvSpPr>
        <p:spPr/>
        <p:txBody>
          <a:bodyPr>
            <a:normAutofit/>
          </a:bodyPr>
          <a:lstStyle/>
          <a:p>
            <a:r>
              <a:rPr lang="en-US" dirty="0"/>
              <a:t>Ordering only</a:t>
            </a:r>
          </a:p>
          <a:p>
            <a:pPr lvl="1"/>
            <a:r>
              <a:rPr lang="en-US" dirty="0"/>
              <a:t>Low latency</a:t>
            </a:r>
          </a:p>
          <a:p>
            <a:pPr lvl="1"/>
            <a:r>
              <a:rPr lang="en-US" b="1" dirty="0">
                <a:solidFill>
                  <a:schemeClr val="accent3">
                    <a:lumMod val="75000"/>
                  </a:schemeClr>
                </a:solidFill>
              </a:rPr>
              <a:t>Pipeline persists</a:t>
            </a:r>
          </a:p>
        </p:txBody>
      </p:sp>
      <p:sp>
        <p:nvSpPr>
          <p:cNvPr id="7" name="Slide Number Placeholder 6"/>
          <p:cNvSpPr>
            <a:spLocks noGrp="1"/>
          </p:cNvSpPr>
          <p:nvPr>
            <p:ph type="sldNum" sz="quarter" idx="12"/>
          </p:nvPr>
        </p:nvSpPr>
        <p:spPr/>
        <p:txBody>
          <a:bodyPr/>
          <a:lstStyle/>
          <a:p>
            <a:fld id="{5B5864B1-ED50-4F44-908F-E7FBEBF9E095}" type="slidenum">
              <a:rPr lang="en-US" smtClean="0"/>
              <a:t>31</a:t>
            </a:fld>
            <a:endParaRPr lang="en-US"/>
          </a:p>
        </p:txBody>
      </p:sp>
      <p:pic>
        <p:nvPicPr>
          <p:cNvPr id="8" name="Picture 7"/>
          <p:cNvPicPr>
            <a:picLocks noChangeAspect="1"/>
          </p:cNvPicPr>
          <p:nvPr/>
        </p:nvPicPr>
        <p:blipFill>
          <a:blip r:embed="rId2"/>
          <a:stretch>
            <a:fillRect/>
          </a:stretch>
        </p:blipFill>
        <p:spPr>
          <a:xfrm>
            <a:off x="0" y="20145"/>
            <a:ext cx="2171019" cy="412750"/>
          </a:xfrm>
          <a:prstGeom prst="rect">
            <a:avLst/>
          </a:prstGeom>
        </p:spPr>
      </p:pic>
    </p:spTree>
    <p:extLst>
      <p:ext uri="{BB962C8B-B14F-4D97-AF65-F5344CB8AC3E}">
        <p14:creationId xmlns:p14="http://schemas.microsoft.com/office/powerpoint/2010/main" val="226946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66"/>
                </a:solidFill>
              </a:rPr>
              <a:t>SO example</a:t>
            </a:r>
          </a:p>
        </p:txBody>
      </p:sp>
      <p:sp>
        <p:nvSpPr>
          <p:cNvPr id="3" name="Content Placeholder 2"/>
          <p:cNvSpPr>
            <a:spLocks noGrp="1"/>
          </p:cNvSpPr>
          <p:nvPr>
            <p:ph idx="1"/>
          </p:nvPr>
        </p:nvSpPr>
        <p:spPr>
          <a:xfrm>
            <a:off x="457200" y="1200151"/>
            <a:ext cx="8229600" cy="3394472"/>
          </a:xfrm>
        </p:spPr>
        <p:txBody>
          <a:bodyPr/>
          <a:lstStyle/>
          <a:p>
            <a:pPr marL="0" indent="0">
              <a:buNone/>
            </a:pPr>
            <a:r>
              <a:rPr lang="en-US" dirty="0"/>
              <a:t>Objective: </a:t>
            </a:r>
            <a:r>
              <a:rPr lang="en-US" b="1" dirty="0"/>
              <a:t>persist</a:t>
            </a:r>
            <a:r>
              <a:rPr lang="en-US" dirty="0"/>
              <a:t> </a:t>
            </a:r>
            <a:r>
              <a:rPr lang="en-US" b="1" dirty="0"/>
              <a:t>A and B in order</a:t>
            </a:r>
          </a:p>
        </p:txBody>
      </p:sp>
      <p:sp>
        <p:nvSpPr>
          <p:cNvPr id="4" name="Slide Number Placeholder 3"/>
          <p:cNvSpPr>
            <a:spLocks noGrp="1"/>
          </p:cNvSpPr>
          <p:nvPr>
            <p:ph type="sldNum" sz="quarter" idx="12"/>
          </p:nvPr>
        </p:nvSpPr>
        <p:spPr/>
        <p:txBody>
          <a:bodyPr/>
          <a:lstStyle/>
          <a:p>
            <a:fld id="{5B5864B1-ED50-4F44-908F-E7FBEBF9E095}" type="slidenum">
              <a:rPr lang="en-US" smtClean="0"/>
              <a:t>32</a:t>
            </a:fld>
            <a:endParaRPr lang="en-US"/>
          </a:p>
        </p:txBody>
      </p:sp>
      <p:pic>
        <p:nvPicPr>
          <p:cNvPr id="5" name="Picture 4"/>
          <p:cNvPicPr>
            <a:picLocks noChangeAspect="1"/>
          </p:cNvPicPr>
          <p:nvPr/>
        </p:nvPicPr>
        <p:blipFill>
          <a:blip r:embed="rId2"/>
          <a:stretch>
            <a:fillRect/>
          </a:stretch>
        </p:blipFill>
        <p:spPr>
          <a:xfrm>
            <a:off x="0" y="20145"/>
            <a:ext cx="2171019" cy="412750"/>
          </a:xfrm>
          <a:prstGeom prst="rect">
            <a:avLst/>
          </a:prstGeom>
        </p:spPr>
      </p:pic>
      <p:sp>
        <p:nvSpPr>
          <p:cNvPr id="9" name="TextBox 8"/>
          <p:cNvSpPr txBox="1"/>
          <p:nvPr/>
        </p:nvSpPr>
        <p:spPr>
          <a:xfrm>
            <a:off x="1655192" y="1961158"/>
            <a:ext cx="1482472" cy="2308324"/>
          </a:xfrm>
          <a:prstGeom prst="rect">
            <a:avLst/>
          </a:prstGeom>
          <a:noFill/>
        </p:spPr>
        <p:txBody>
          <a:bodyPr wrap="none" rtlCol="0">
            <a:spAutoFit/>
          </a:bodyPr>
          <a:lstStyle/>
          <a:p>
            <a:r>
              <a:rPr lang="en-US" sz="2400" dirty="0"/>
              <a:t>St A = x</a:t>
            </a:r>
          </a:p>
          <a:p>
            <a:r>
              <a:rPr lang="en-US" sz="2400" dirty="0"/>
              <a:t>CLWB A</a:t>
            </a:r>
          </a:p>
          <a:p>
            <a:r>
              <a:rPr lang="en-US" sz="2400" i="1" dirty="0"/>
              <a:t>fence</a:t>
            </a:r>
          </a:p>
          <a:p>
            <a:r>
              <a:rPr lang="en-US" sz="2400" dirty="0"/>
              <a:t>PCOMMIT</a:t>
            </a:r>
          </a:p>
          <a:p>
            <a:r>
              <a:rPr lang="en-US" sz="2400" i="1" dirty="0"/>
              <a:t>fence</a:t>
            </a:r>
          </a:p>
          <a:p>
            <a:r>
              <a:rPr lang="en-US" sz="2400" dirty="0"/>
              <a:t>St B = y</a:t>
            </a:r>
          </a:p>
        </p:txBody>
      </p:sp>
      <p:sp>
        <p:nvSpPr>
          <p:cNvPr id="11" name="TextBox 10"/>
          <p:cNvSpPr txBox="1"/>
          <p:nvPr/>
        </p:nvSpPr>
        <p:spPr>
          <a:xfrm>
            <a:off x="381000" y="3105762"/>
            <a:ext cx="902811" cy="400110"/>
          </a:xfrm>
          <a:prstGeom prst="rect">
            <a:avLst/>
          </a:prstGeom>
          <a:noFill/>
        </p:spPr>
        <p:txBody>
          <a:bodyPr wrap="none" rtlCol="0">
            <a:spAutoFit/>
          </a:bodyPr>
          <a:lstStyle/>
          <a:p>
            <a:r>
              <a:rPr lang="en-US" sz="2000" dirty="0">
                <a:solidFill>
                  <a:srgbClr val="FF0000"/>
                </a:solidFill>
              </a:rPr>
              <a:t>Barrier</a:t>
            </a:r>
          </a:p>
        </p:txBody>
      </p:sp>
      <p:sp>
        <p:nvSpPr>
          <p:cNvPr id="25" name="Left Brace 24"/>
          <p:cNvSpPr/>
          <p:nvPr/>
        </p:nvSpPr>
        <p:spPr>
          <a:xfrm>
            <a:off x="1256619" y="2800350"/>
            <a:ext cx="343581" cy="1080101"/>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p:cNvSpPr txBox="1"/>
          <p:nvPr/>
        </p:nvSpPr>
        <p:spPr>
          <a:xfrm>
            <a:off x="3308559" y="2724150"/>
            <a:ext cx="5488226" cy="400110"/>
          </a:xfrm>
          <a:prstGeom prst="rect">
            <a:avLst/>
          </a:prstGeom>
          <a:noFill/>
        </p:spPr>
        <p:txBody>
          <a:bodyPr wrap="none" rtlCol="0">
            <a:spAutoFit/>
          </a:bodyPr>
          <a:lstStyle/>
          <a:p>
            <a:r>
              <a:rPr lang="en-US" sz="2000" i="1" dirty="0"/>
              <a:t>(1) Ensures `A’ is accepted to MC before PCOMMIT</a:t>
            </a:r>
          </a:p>
        </p:txBody>
      </p:sp>
      <p:cxnSp>
        <p:nvCxnSpPr>
          <p:cNvPr id="30" name="Straight Arrow Connector 29"/>
          <p:cNvCxnSpPr>
            <a:stCxn id="26" idx="1"/>
          </p:cNvCxnSpPr>
          <p:nvPr/>
        </p:nvCxnSpPr>
        <p:spPr>
          <a:xfrm flipH="1">
            <a:off x="2752917" y="2924205"/>
            <a:ext cx="555642" cy="1687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313807" y="3491625"/>
            <a:ext cx="5721288" cy="400110"/>
          </a:xfrm>
          <a:prstGeom prst="rect">
            <a:avLst/>
          </a:prstGeom>
          <a:noFill/>
        </p:spPr>
        <p:txBody>
          <a:bodyPr wrap="none" rtlCol="0">
            <a:spAutoFit/>
          </a:bodyPr>
          <a:lstStyle/>
          <a:p>
            <a:r>
              <a:rPr lang="en-US" sz="2000" i="1" dirty="0"/>
              <a:t>(2) Ensures `B’ cannot reach cache before `A’ persists</a:t>
            </a:r>
          </a:p>
        </p:txBody>
      </p:sp>
      <p:cxnSp>
        <p:nvCxnSpPr>
          <p:cNvPr id="32" name="Straight Arrow Connector 31"/>
          <p:cNvCxnSpPr>
            <a:stCxn id="31" idx="1"/>
          </p:cNvCxnSpPr>
          <p:nvPr/>
        </p:nvCxnSpPr>
        <p:spPr>
          <a:xfrm flipH="1">
            <a:off x="2758165" y="3691680"/>
            <a:ext cx="555642" cy="1687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1883571" y="4400550"/>
            <a:ext cx="5376857" cy="584775"/>
          </a:xfrm>
          <a:prstGeom prst="rect">
            <a:avLst/>
          </a:prstGeom>
          <a:noFill/>
        </p:spPr>
        <p:txBody>
          <a:bodyPr wrap="none" rtlCol="0">
            <a:spAutoFit/>
          </a:bodyPr>
          <a:lstStyle/>
          <a:p>
            <a:r>
              <a:rPr lang="en-US" sz="2800" b="1" dirty="0">
                <a:solidFill>
                  <a:srgbClr val="FF0000"/>
                </a:solidFill>
              </a:rPr>
              <a:t>(1) + (2) =&gt; </a:t>
            </a:r>
            <a:r>
              <a:rPr lang="en-US" sz="3200" b="1" dirty="0">
                <a:solidFill>
                  <a:srgbClr val="FF0000"/>
                </a:solidFill>
              </a:rPr>
              <a:t>A</a:t>
            </a:r>
            <a:r>
              <a:rPr lang="en-US" sz="2800" b="1" dirty="0">
                <a:solidFill>
                  <a:srgbClr val="FF0000"/>
                </a:solidFill>
              </a:rPr>
              <a:t> and B persist in order</a:t>
            </a:r>
          </a:p>
        </p:txBody>
      </p:sp>
    </p:spTree>
    <p:extLst>
      <p:ext uri="{BB962C8B-B14F-4D97-AF65-F5344CB8AC3E}">
        <p14:creationId xmlns:p14="http://schemas.microsoft.com/office/powerpoint/2010/main" val="339665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66"/>
                </a:solidFill>
              </a:rPr>
              <a:t>The dark side of PCOMMIT</a:t>
            </a:r>
          </a:p>
        </p:txBody>
      </p:sp>
      <p:sp>
        <p:nvSpPr>
          <p:cNvPr id="4" name="Slide Number Placeholder 3"/>
          <p:cNvSpPr>
            <a:spLocks noGrp="1"/>
          </p:cNvSpPr>
          <p:nvPr>
            <p:ph type="sldNum" sz="quarter" idx="12"/>
          </p:nvPr>
        </p:nvSpPr>
        <p:spPr/>
        <p:txBody>
          <a:bodyPr/>
          <a:lstStyle/>
          <a:p>
            <a:fld id="{5B5864B1-ED50-4F44-908F-E7FBEBF9E095}" type="slidenum">
              <a:rPr lang="en-US" smtClean="0"/>
              <a:t>33</a:t>
            </a:fld>
            <a:endParaRPr lang="en-US"/>
          </a:p>
        </p:txBody>
      </p:sp>
      <p:pic>
        <p:nvPicPr>
          <p:cNvPr id="5" name="Picture 4"/>
          <p:cNvPicPr>
            <a:picLocks noChangeAspect="1"/>
          </p:cNvPicPr>
          <p:nvPr/>
        </p:nvPicPr>
        <p:blipFill>
          <a:blip r:embed="rId2"/>
          <a:stretch>
            <a:fillRect/>
          </a:stretch>
        </p:blipFill>
        <p:spPr>
          <a:xfrm>
            <a:off x="0" y="20145"/>
            <a:ext cx="2171019" cy="412750"/>
          </a:xfrm>
          <a:prstGeom prst="rect">
            <a:avLst/>
          </a:prstGeom>
        </p:spPr>
      </p:pic>
      <p:sp>
        <p:nvSpPr>
          <p:cNvPr id="9" name="TextBox 8"/>
          <p:cNvSpPr txBox="1"/>
          <p:nvPr/>
        </p:nvSpPr>
        <p:spPr>
          <a:xfrm>
            <a:off x="1502792" y="1177826"/>
            <a:ext cx="1482472" cy="2308324"/>
          </a:xfrm>
          <a:prstGeom prst="rect">
            <a:avLst/>
          </a:prstGeom>
          <a:noFill/>
        </p:spPr>
        <p:txBody>
          <a:bodyPr wrap="none" rtlCol="0">
            <a:spAutoFit/>
          </a:bodyPr>
          <a:lstStyle/>
          <a:p>
            <a:r>
              <a:rPr lang="en-US" sz="2400" dirty="0"/>
              <a:t>St A = x</a:t>
            </a:r>
          </a:p>
          <a:p>
            <a:r>
              <a:rPr lang="en-US" sz="2400" dirty="0"/>
              <a:t>CLWB A</a:t>
            </a:r>
          </a:p>
          <a:p>
            <a:r>
              <a:rPr lang="en-US" sz="2400" i="1" dirty="0"/>
              <a:t>fence</a:t>
            </a:r>
          </a:p>
          <a:p>
            <a:r>
              <a:rPr lang="en-US" sz="2400" dirty="0"/>
              <a:t>PCOMMIT</a:t>
            </a:r>
          </a:p>
          <a:p>
            <a:r>
              <a:rPr lang="en-US" sz="2400" i="1" dirty="0"/>
              <a:t>fence</a:t>
            </a:r>
          </a:p>
          <a:p>
            <a:r>
              <a:rPr lang="en-US" sz="2400" dirty="0"/>
              <a:t>St B = y</a:t>
            </a:r>
          </a:p>
        </p:txBody>
      </p:sp>
      <p:sp>
        <p:nvSpPr>
          <p:cNvPr id="11" name="TextBox 10"/>
          <p:cNvSpPr txBox="1"/>
          <p:nvPr/>
        </p:nvSpPr>
        <p:spPr>
          <a:xfrm>
            <a:off x="228600" y="2322430"/>
            <a:ext cx="922047" cy="400110"/>
          </a:xfrm>
          <a:prstGeom prst="rect">
            <a:avLst/>
          </a:prstGeom>
          <a:noFill/>
        </p:spPr>
        <p:txBody>
          <a:bodyPr wrap="none" rtlCol="0">
            <a:spAutoFit/>
          </a:bodyPr>
          <a:lstStyle/>
          <a:p>
            <a:r>
              <a:rPr lang="en-US" sz="2000" b="1" dirty="0">
                <a:solidFill>
                  <a:srgbClr val="FF0000"/>
                </a:solidFill>
              </a:rPr>
              <a:t>Barrier</a:t>
            </a:r>
          </a:p>
        </p:txBody>
      </p:sp>
      <p:sp>
        <p:nvSpPr>
          <p:cNvPr id="25" name="Left Brace 24"/>
          <p:cNvSpPr/>
          <p:nvPr/>
        </p:nvSpPr>
        <p:spPr>
          <a:xfrm>
            <a:off x="1104219" y="2017018"/>
            <a:ext cx="343581" cy="1080101"/>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TextBox 25"/>
          <p:cNvSpPr txBox="1"/>
          <p:nvPr/>
        </p:nvSpPr>
        <p:spPr>
          <a:xfrm>
            <a:off x="3156159" y="1940818"/>
            <a:ext cx="5488226" cy="400110"/>
          </a:xfrm>
          <a:prstGeom prst="rect">
            <a:avLst/>
          </a:prstGeom>
          <a:noFill/>
        </p:spPr>
        <p:txBody>
          <a:bodyPr wrap="none" rtlCol="0">
            <a:spAutoFit/>
          </a:bodyPr>
          <a:lstStyle/>
          <a:p>
            <a:r>
              <a:rPr lang="en-US" sz="2000" i="1" dirty="0"/>
              <a:t>(1) Ensures `A’ is accepted to MC before PCOMMIT</a:t>
            </a:r>
          </a:p>
        </p:txBody>
      </p:sp>
      <p:cxnSp>
        <p:nvCxnSpPr>
          <p:cNvPr id="30" name="Straight Arrow Connector 29"/>
          <p:cNvCxnSpPr>
            <a:stCxn id="26" idx="1"/>
          </p:cNvCxnSpPr>
          <p:nvPr/>
        </p:nvCxnSpPr>
        <p:spPr>
          <a:xfrm flipH="1">
            <a:off x="2600517" y="2140873"/>
            <a:ext cx="555642" cy="1687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161407" y="2708293"/>
            <a:ext cx="5721288" cy="400110"/>
          </a:xfrm>
          <a:prstGeom prst="rect">
            <a:avLst/>
          </a:prstGeom>
          <a:noFill/>
        </p:spPr>
        <p:txBody>
          <a:bodyPr wrap="none" rtlCol="0">
            <a:spAutoFit/>
          </a:bodyPr>
          <a:lstStyle/>
          <a:p>
            <a:r>
              <a:rPr lang="en-US" sz="2000" i="1" dirty="0"/>
              <a:t>(2) Ensures </a:t>
            </a:r>
            <a:r>
              <a:rPr lang="en-US" sz="2000" b="1" i="1" dirty="0">
                <a:solidFill>
                  <a:srgbClr val="FF0000"/>
                </a:solidFill>
              </a:rPr>
              <a:t>`B’ cannot reach cache </a:t>
            </a:r>
            <a:r>
              <a:rPr lang="en-US" sz="2000" i="1" dirty="0"/>
              <a:t>before `A’ persists</a:t>
            </a:r>
          </a:p>
        </p:txBody>
      </p:sp>
      <p:cxnSp>
        <p:nvCxnSpPr>
          <p:cNvPr id="32" name="Straight Arrow Connector 31"/>
          <p:cNvCxnSpPr>
            <a:stCxn id="31" idx="1"/>
          </p:cNvCxnSpPr>
          <p:nvPr/>
        </p:nvCxnSpPr>
        <p:spPr>
          <a:xfrm flipH="1">
            <a:off x="2605765" y="2908348"/>
            <a:ext cx="555642" cy="1687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70254" y="3409950"/>
            <a:ext cx="7806304" cy="523220"/>
          </a:xfrm>
          <a:prstGeom prst="rect">
            <a:avLst/>
          </a:prstGeom>
          <a:noFill/>
        </p:spPr>
        <p:txBody>
          <a:bodyPr wrap="none" rtlCol="0">
            <a:spAutoFit/>
          </a:bodyPr>
          <a:lstStyle/>
          <a:p>
            <a:pPr algn="ctr"/>
            <a:r>
              <a:rPr lang="en-US" sz="2800" b="1" dirty="0"/>
              <a:t>Exposes PM latency to the core on every PCOMMIT</a:t>
            </a:r>
          </a:p>
        </p:txBody>
      </p:sp>
      <p:sp>
        <p:nvSpPr>
          <p:cNvPr id="8" name="TextBox 7"/>
          <p:cNvSpPr txBox="1"/>
          <p:nvPr/>
        </p:nvSpPr>
        <p:spPr>
          <a:xfrm>
            <a:off x="2356297" y="4395261"/>
            <a:ext cx="4431406" cy="584775"/>
          </a:xfrm>
          <a:prstGeom prst="rect">
            <a:avLst/>
          </a:prstGeom>
          <a:noFill/>
        </p:spPr>
        <p:txBody>
          <a:bodyPr wrap="none" rtlCol="0">
            <a:spAutoFit/>
          </a:bodyPr>
          <a:lstStyle/>
          <a:p>
            <a:r>
              <a:rPr lang="en-US" sz="3200" b="1" dirty="0">
                <a:solidFill>
                  <a:srgbClr val="FF0000"/>
                </a:solidFill>
              </a:rPr>
              <a:t>Frequent processor stalls</a:t>
            </a:r>
          </a:p>
        </p:txBody>
      </p:sp>
      <p:cxnSp>
        <p:nvCxnSpPr>
          <p:cNvPr id="14" name="Straight Arrow Connector 13"/>
          <p:cNvCxnSpPr>
            <a:stCxn id="6" idx="2"/>
            <a:endCxn id="8" idx="0"/>
          </p:cNvCxnSpPr>
          <p:nvPr/>
        </p:nvCxnSpPr>
        <p:spPr>
          <a:xfrm flipH="1">
            <a:off x="4572000" y="3933170"/>
            <a:ext cx="1406" cy="462091"/>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997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lowchart: Alternate Process 33"/>
          <p:cNvSpPr/>
          <p:nvPr/>
        </p:nvSpPr>
        <p:spPr>
          <a:xfrm>
            <a:off x="3505200" y="3470984"/>
            <a:ext cx="1981200" cy="1478757"/>
          </a:xfrm>
          <a:prstGeom prst="flowChartAlternateProcess">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solidFill>
                  <a:srgbClr val="000066"/>
                </a:solidFill>
              </a:rPr>
              <a:t>Recent developments</a:t>
            </a:r>
          </a:p>
        </p:txBody>
      </p:sp>
      <p:sp>
        <p:nvSpPr>
          <p:cNvPr id="3" name="Content Placeholder 2"/>
          <p:cNvSpPr>
            <a:spLocks noGrp="1"/>
          </p:cNvSpPr>
          <p:nvPr>
            <p:ph idx="1"/>
          </p:nvPr>
        </p:nvSpPr>
        <p:spPr/>
        <p:txBody>
          <a:bodyPr>
            <a:normAutofit/>
          </a:bodyPr>
          <a:lstStyle/>
          <a:p>
            <a:r>
              <a:rPr lang="en-US" dirty="0"/>
              <a:t>Intel </a:t>
            </a:r>
            <a:r>
              <a:rPr lang="en-US" b="1" dirty="0"/>
              <a:t>deprecated PCOMMIT </a:t>
            </a:r>
            <a:r>
              <a:rPr lang="en-US" dirty="0"/>
              <a:t>4 weeks ago</a:t>
            </a:r>
          </a:p>
          <a:p>
            <a:r>
              <a:rPr lang="en-US" dirty="0"/>
              <a:t>Requires a </a:t>
            </a:r>
            <a:r>
              <a:rPr lang="en-US" b="1" dirty="0"/>
              <a:t>persistent write queue </a:t>
            </a:r>
            <a:r>
              <a:rPr lang="en-US" dirty="0"/>
              <a:t>at MC</a:t>
            </a:r>
          </a:p>
        </p:txBody>
      </p:sp>
      <p:sp>
        <p:nvSpPr>
          <p:cNvPr id="4" name="Slide Number Placeholder 3"/>
          <p:cNvSpPr>
            <a:spLocks noGrp="1"/>
          </p:cNvSpPr>
          <p:nvPr>
            <p:ph type="sldNum" sz="quarter" idx="12"/>
          </p:nvPr>
        </p:nvSpPr>
        <p:spPr/>
        <p:txBody>
          <a:bodyPr/>
          <a:lstStyle/>
          <a:p>
            <a:fld id="{5B5864B1-ED50-4F44-908F-E7FBEBF9E095}" type="slidenum">
              <a:rPr lang="en-US" smtClean="0"/>
              <a:t>34</a:t>
            </a:fld>
            <a:endParaRPr lang="en-US"/>
          </a:p>
        </p:txBody>
      </p:sp>
      <p:pic>
        <p:nvPicPr>
          <p:cNvPr id="5" name="Picture 4"/>
          <p:cNvPicPr>
            <a:picLocks noChangeAspect="1"/>
          </p:cNvPicPr>
          <p:nvPr/>
        </p:nvPicPr>
        <p:blipFill>
          <a:blip r:embed="rId2"/>
          <a:stretch>
            <a:fillRect/>
          </a:stretch>
        </p:blipFill>
        <p:spPr>
          <a:xfrm>
            <a:off x="0" y="20145"/>
            <a:ext cx="2171019" cy="412750"/>
          </a:xfrm>
          <a:prstGeom prst="rect">
            <a:avLst/>
          </a:prstGeom>
        </p:spPr>
      </p:pic>
      <p:grpSp>
        <p:nvGrpSpPr>
          <p:cNvPr id="33" name="Group 32"/>
          <p:cNvGrpSpPr/>
          <p:nvPr/>
        </p:nvGrpSpPr>
        <p:grpSpPr>
          <a:xfrm>
            <a:off x="3657600" y="2327984"/>
            <a:ext cx="1735763" cy="2571964"/>
            <a:chOff x="6705600" y="1780456"/>
            <a:chExt cx="1811260" cy="2643907"/>
          </a:xfrm>
        </p:grpSpPr>
        <p:sp>
          <p:nvSpPr>
            <p:cNvPr id="20" name="Rounded Rectangle 5"/>
            <p:cNvSpPr/>
            <p:nvPr/>
          </p:nvSpPr>
          <p:spPr>
            <a:xfrm>
              <a:off x="6770729" y="1780456"/>
              <a:ext cx="1085850" cy="391876"/>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Cores</a:t>
              </a:r>
            </a:p>
          </p:txBody>
        </p:sp>
        <p:sp>
          <p:nvSpPr>
            <p:cNvPr id="21" name="Rectangle 20"/>
            <p:cNvSpPr/>
            <p:nvPr/>
          </p:nvSpPr>
          <p:spPr>
            <a:xfrm>
              <a:off x="6723103" y="2386013"/>
              <a:ext cx="1209675" cy="458857"/>
            </a:xfrm>
            <a:prstGeom prst="rect">
              <a:avLst/>
            </a:prstGeom>
            <a:noFill/>
            <a:ln w="19050" cmpd="sng">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Caches</a:t>
              </a:r>
            </a:p>
          </p:txBody>
        </p:sp>
        <p:pic>
          <p:nvPicPr>
            <p:cNvPr id="22" name="Picture 21"/>
            <p:cNvPicPr>
              <a:picLocks noChangeAspect="1"/>
            </p:cNvPicPr>
            <p:nvPr/>
          </p:nvPicPr>
          <p:blipFill>
            <a:blip r:embed="rId3"/>
            <a:stretch>
              <a:fillRect/>
            </a:stretch>
          </p:blipFill>
          <p:spPr>
            <a:xfrm>
              <a:off x="6705600" y="4043363"/>
              <a:ext cx="1179040" cy="381000"/>
            </a:xfrm>
            <a:prstGeom prst="rect">
              <a:avLst/>
            </a:prstGeom>
          </p:spPr>
        </p:pic>
        <p:sp>
          <p:nvSpPr>
            <p:cNvPr id="23" name="Rectangle 22"/>
            <p:cNvSpPr/>
            <p:nvPr/>
          </p:nvSpPr>
          <p:spPr>
            <a:xfrm>
              <a:off x="7170779" y="3087523"/>
              <a:ext cx="247650" cy="24622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7170779" y="3333750"/>
              <a:ext cx="247650" cy="24622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7170779" y="3579977"/>
              <a:ext cx="247650" cy="24622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7449553" y="3214993"/>
              <a:ext cx="1067307" cy="369332"/>
            </a:xfrm>
            <a:prstGeom prst="rect">
              <a:avLst/>
            </a:prstGeom>
            <a:noFill/>
          </p:spPr>
          <p:txBody>
            <a:bodyPr wrap="none" rtlCol="0">
              <a:spAutoFit/>
            </a:bodyPr>
            <a:lstStyle/>
            <a:p>
              <a:r>
                <a:rPr lang="en-US" dirty="0" err="1"/>
                <a:t>Mem</a:t>
              </a:r>
              <a:r>
                <a:rPr lang="en-US" dirty="0"/>
                <a:t> Ctrl</a:t>
              </a:r>
            </a:p>
          </p:txBody>
        </p:sp>
        <p:sp>
          <p:nvSpPr>
            <p:cNvPr id="27" name="TextBox 26"/>
            <p:cNvSpPr txBox="1"/>
            <p:nvPr/>
          </p:nvSpPr>
          <p:spPr>
            <a:xfrm>
              <a:off x="7940091" y="4029214"/>
              <a:ext cx="501272" cy="369332"/>
            </a:xfrm>
            <a:prstGeom prst="rect">
              <a:avLst/>
            </a:prstGeom>
            <a:noFill/>
          </p:spPr>
          <p:txBody>
            <a:bodyPr wrap="none" rtlCol="0">
              <a:spAutoFit/>
            </a:bodyPr>
            <a:lstStyle/>
            <a:p>
              <a:r>
                <a:rPr lang="en-US" dirty="0"/>
                <a:t>PM</a:t>
              </a:r>
            </a:p>
          </p:txBody>
        </p:sp>
      </p:grpSp>
      <p:sp>
        <p:nvSpPr>
          <p:cNvPr id="35" name="TextBox 34"/>
          <p:cNvSpPr txBox="1"/>
          <p:nvPr/>
        </p:nvSpPr>
        <p:spPr>
          <a:xfrm>
            <a:off x="5539540" y="3628132"/>
            <a:ext cx="1870064" cy="1077218"/>
          </a:xfrm>
          <a:prstGeom prst="rect">
            <a:avLst/>
          </a:prstGeom>
          <a:noFill/>
        </p:spPr>
        <p:txBody>
          <a:bodyPr wrap="none" rtlCol="0">
            <a:spAutoFit/>
          </a:bodyPr>
          <a:lstStyle/>
          <a:p>
            <a:pPr algn="ctr"/>
            <a:r>
              <a:rPr lang="en-US" sz="3200" b="1" dirty="0">
                <a:solidFill>
                  <a:srgbClr val="FF0000"/>
                </a:solidFill>
              </a:rPr>
              <a:t>Persistent</a:t>
            </a:r>
          </a:p>
          <a:p>
            <a:pPr algn="ctr"/>
            <a:r>
              <a:rPr lang="en-US" sz="3200" b="1" dirty="0">
                <a:solidFill>
                  <a:srgbClr val="FF0000"/>
                </a:solidFill>
              </a:rPr>
              <a:t>domain</a:t>
            </a:r>
          </a:p>
        </p:txBody>
      </p:sp>
    </p:spTree>
    <p:extLst>
      <p:ext uri="{BB962C8B-B14F-4D97-AF65-F5344CB8AC3E}">
        <p14:creationId xmlns:p14="http://schemas.microsoft.com/office/powerpoint/2010/main" val="3388973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66"/>
                </a:solidFill>
              </a:rPr>
              <a:t>SO example revisited</a:t>
            </a:r>
          </a:p>
        </p:txBody>
      </p:sp>
      <p:sp>
        <p:nvSpPr>
          <p:cNvPr id="3" name="Content Placeholder 2"/>
          <p:cNvSpPr>
            <a:spLocks noGrp="1"/>
          </p:cNvSpPr>
          <p:nvPr>
            <p:ph idx="1"/>
          </p:nvPr>
        </p:nvSpPr>
        <p:spPr>
          <a:xfrm>
            <a:off x="457200" y="1200151"/>
            <a:ext cx="8229600" cy="3394472"/>
          </a:xfrm>
        </p:spPr>
        <p:txBody>
          <a:bodyPr/>
          <a:lstStyle/>
          <a:p>
            <a:pPr marL="0" indent="0">
              <a:buNone/>
            </a:pPr>
            <a:r>
              <a:rPr lang="en-US" dirty="0"/>
              <a:t>Objective: </a:t>
            </a:r>
            <a:r>
              <a:rPr lang="en-US" b="1" dirty="0"/>
              <a:t>persist</a:t>
            </a:r>
            <a:r>
              <a:rPr lang="en-US" dirty="0"/>
              <a:t> </a:t>
            </a:r>
            <a:r>
              <a:rPr lang="en-US" b="1" dirty="0"/>
              <a:t>A and B in order</a:t>
            </a:r>
          </a:p>
        </p:txBody>
      </p:sp>
      <p:sp>
        <p:nvSpPr>
          <p:cNvPr id="4" name="Slide Number Placeholder 3"/>
          <p:cNvSpPr>
            <a:spLocks noGrp="1"/>
          </p:cNvSpPr>
          <p:nvPr>
            <p:ph type="sldNum" sz="quarter" idx="12"/>
          </p:nvPr>
        </p:nvSpPr>
        <p:spPr/>
        <p:txBody>
          <a:bodyPr/>
          <a:lstStyle/>
          <a:p>
            <a:fld id="{5B5864B1-ED50-4F44-908F-E7FBEBF9E095}" type="slidenum">
              <a:rPr lang="en-US" smtClean="0"/>
              <a:t>35</a:t>
            </a:fld>
            <a:endParaRPr lang="en-US"/>
          </a:p>
        </p:txBody>
      </p:sp>
      <p:pic>
        <p:nvPicPr>
          <p:cNvPr id="5" name="Picture 4"/>
          <p:cNvPicPr>
            <a:picLocks noChangeAspect="1"/>
          </p:cNvPicPr>
          <p:nvPr/>
        </p:nvPicPr>
        <p:blipFill>
          <a:blip r:embed="rId3"/>
          <a:stretch>
            <a:fillRect/>
          </a:stretch>
        </p:blipFill>
        <p:spPr>
          <a:xfrm>
            <a:off x="0" y="20145"/>
            <a:ext cx="2171019" cy="412750"/>
          </a:xfrm>
          <a:prstGeom prst="rect">
            <a:avLst/>
          </a:prstGeom>
        </p:spPr>
      </p:pic>
      <p:sp>
        <p:nvSpPr>
          <p:cNvPr id="9" name="TextBox 8"/>
          <p:cNvSpPr txBox="1"/>
          <p:nvPr/>
        </p:nvSpPr>
        <p:spPr>
          <a:xfrm>
            <a:off x="1655192" y="1809750"/>
            <a:ext cx="1147943" cy="1569660"/>
          </a:xfrm>
          <a:prstGeom prst="rect">
            <a:avLst/>
          </a:prstGeom>
          <a:noFill/>
        </p:spPr>
        <p:txBody>
          <a:bodyPr wrap="none" rtlCol="0">
            <a:spAutoFit/>
          </a:bodyPr>
          <a:lstStyle/>
          <a:p>
            <a:r>
              <a:rPr lang="en-US" sz="2400" dirty="0"/>
              <a:t>St A = x</a:t>
            </a:r>
          </a:p>
          <a:p>
            <a:r>
              <a:rPr lang="en-US" sz="2400" dirty="0"/>
              <a:t>CLWB A</a:t>
            </a:r>
          </a:p>
          <a:p>
            <a:r>
              <a:rPr lang="en-US" sz="2400" i="1" dirty="0" err="1"/>
              <a:t>Sfence</a:t>
            </a:r>
            <a:endParaRPr lang="en-US" sz="2400" i="1" dirty="0"/>
          </a:p>
          <a:p>
            <a:r>
              <a:rPr lang="en-US" sz="2400" dirty="0"/>
              <a:t>St B = y</a:t>
            </a:r>
          </a:p>
        </p:txBody>
      </p:sp>
      <p:sp>
        <p:nvSpPr>
          <p:cNvPr id="26" name="TextBox 25"/>
          <p:cNvSpPr txBox="1"/>
          <p:nvPr/>
        </p:nvSpPr>
        <p:spPr>
          <a:xfrm>
            <a:off x="3308559" y="2571750"/>
            <a:ext cx="5780621" cy="400110"/>
          </a:xfrm>
          <a:prstGeom prst="rect">
            <a:avLst/>
          </a:prstGeom>
          <a:noFill/>
        </p:spPr>
        <p:txBody>
          <a:bodyPr wrap="none" rtlCol="0">
            <a:spAutoFit/>
          </a:bodyPr>
          <a:lstStyle/>
          <a:p>
            <a:r>
              <a:rPr lang="en-US" sz="2000" i="1" dirty="0"/>
              <a:t>Ensures `A’ is accepted to MC before `B’ reaches cache</a:t>
            </a:r>
          </a:p>
        </p:txBody>
      </p:sp>
      <p:cxnSp>
        <p:nvCxnSpPr>
          <p:cNvPr id="30" name="Straight Arrow Connector 29"/>
          <p:cNvCxnSpPr>
            <a:stCxn id="26" idx="1"/>
          </p:cNvCxnSpPr>
          <p:nvPr/>
        </p:nvCxnSpPr>
        <p:spPr>
          <a:xfrm flipH="1">
            <a:off x="2752917" y="2771805"/>
            <a:ext cx="555642" cy="1687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82455" y="3346341"/>
            <a:ext cx="8379089" cy="523220"/>
          </a:xfrm>
          <a:prstGeom prst="rect">
            <a:avLst/>
          </a:prstGeom>
          <a:noFill/>
        </p:spPr>
        <p:txBody>
          <a:bodyPr wrap="none" rtlCol="0">
            <a:spAutoFit/>
          </a:bodyPr>
          <a:lstStyle/>
          <a:p>
            <a:r>
              <a:rPr lang="en-US" sz="2800" b="1" dirty="0"/>
              <a:t>MC access latency still exposed to core (vs PM latency) </a:t>
            </a:r>
          </a:p>
        </p:txBody>
      </p:sp>
      <p:sp>
        <p:nvSpPr>
          <p:cNvPr id="11" name="TextBox 10"/>
          <p:cNvSpPr txBox="1"/>
          <p:nvPr/>
        </p:nvSpPr>
        <p:spPr>
          <a:xfrm>
            <a:off x="2523747" y="4398668"/>
            <a:ext cx="4096506" cy="584775"/>
          </a:xfrm>
          <a:prstGeom prst="rect">
            <a:avLst/>
          </a:prstGeom>
          <a:noFill/>
        </p:spPr>
        <p:txBody>
          <a:bodyPr wrap="none" rtlCol="0">
            <a:spAutoFit/>
          </a:bodyPr>
          <a:lstStyle/>
          <a:p>
            <a:r>
              <a:rPr lang="en-US" sz="3200" b="1" dirty="0">
                <a:solidFill>
                  <a:srgbClr val="FF0000"/>
                </a:solidFill>
              </a:rPr>
              <a:t>1.5x slowdown vs 7.3x </a:t>
            </a:r>
          </a:p>
        </p:txBody>
      </p:sp>
      <p:cxnSp>
        <p:nvCxnSpPr>
          <p:cNvPr id="12" name="Straight Arrow Connector 11"/>
          <p:cNvCxnSpPr>
            <a:stCxn id="35" idx="2"/>
            <a:endCxn id="11" idx="0"/>
          </p:cNvCxnSpPr>
          <p:nvPr/>
        </p:nvCxnSpPr>
        <p:spPr>
          <a:xfrm>
            <a:off x="4572000" y="3869561"/>
            <a:ext cx="0" cy="529107"/>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566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66"/>
                </a:solidFill>
              </a:rPr>
              <a:t>RCBSP</a:t>
            </a:r>
          </a:p>
        </p:txBody>
      </p:sp>
      <p:sp>
        <p:nvSpPr>
          <p:cNvPr id="3" name="Content Placeholder 2"/>
          <p:cNvSpPr>
            <a:spLocks noGrp="1"/>
          </p:cNvSpPr>
          <p:nvPr>
            <p:ph idx="1"/>
          </p:nvPr>
        </p:nvSpPr>
        <p:spPr/>
        <p:txBody>
          <a:bodyPr>
            <a:normAutofit lnSpcReduction="10000"/>
          </a:bodyPr>
          <a:lstStyle/>
          <a:p>
            <a:r>
              <a:rPr lang="en-US" sz="2800" b="1" dirty="0"/>
              <a:t>Relaxed Consistency Buffered Strict Persistency</a:t>
            </a:r>
          </a:p>
          <a:p>
            <a:r>
              <a:rPr lang="en-US" sz="2800" dirty="0"/>
              <a:t>Relaxed consistency</a:t>
            </a:r>
          </a:p>
          <a:p>
            <a:pPr lvl="1"/>
            <a:r>
              <a:rPr lang="en-US" sz="2400" dirty="0"/>
              <a:t>We use ARM v7a</a:t>
            </a:r>
            <a:endParaRPr lang="en-US" dirty="0"/>
          </a:p>
          <a:p>
            <a:r>
              <a:rPr lang="en-US" sz="2800" dirty="0"/>
              <a:t>Strict persistency</a:t>
            </a:r>
          </a:p>
          <a:p>
            <a:pPr lvl="1"/>
            <a:r>
              <a:rPr lang="en-US" sz="2400" dirty="0"/>
              <a:t>Persist order = Store order</a:t>
            </a:r>
          </a:p>
          <a:p>
            <a:endParaRPr lang="en-US" dirty="0"/>
          </a:p>
          <a:p>
            <a:r>
              <a:rPr lang="en-US" sz="2800" b="1" dirty="0"/>
              <a:t>Buffering</a:t>
            </a:r>
          </a:p>
          <a:p>
            <a:endParaRPr lang="en-US" sz="2800" dirty="0"/>
          </a:p>
        </p:txBody>
      </p:sp>
      <p:sp>
        <p:nvSpPr>
          <p:cNvPr id="4" name="Slide Number Placeholder 3"/>
          <p:cNvSpPr>
            <a:spLocks noGrp="1"/>
          </p:cNvSpPr>
          <p:nvPr>
            <p:ph type="sldNum" sz="quarter" idx="12"/>
          </p:nvPr>
        </p:nvSpPr>
        <p:spPr/>
        <p:txBody>
          <a:bodyPr/>
          <a:lstStyle/>
          <a:p>
            <a:fld id="{5B5864B1-ED50-4F44-908F-E7FBEBF9E095}" type="slidenum">
              <a:rPr lang="en-US" smtClean="0"/>
              <a:t>36</a:t>
            </a:fld>
            <a:endParaRPr lang="en-US" dirty="0"/>
          </a:p>
        </p:txBody>
      </p:sp>
      <p:pic>
        <p:nvPicPr>
          <p:cNvPr id="5" name="Picture 4"/>
          <p:cNvPicPr>
            <a:picLocks noChangeAspect="1"/>
          </p:cNvPicPr>
          <p:nvPr/>
        </p:nvPicPr>
        <p:blipFill>
          <a:blip r:embed="rId2"/>
          <a:stretch>
            <a:fillRect/>
          </a:stretch>
        </p:blipFill>
        <p:spPr>
          <a:xfrm>
            <a:off x="0" y="20145"/>
            <a:ext cx="2171019" cy="412750"/>
          </a:xfrm>
          <a:prstGeom prst="rect">
            <a:avLst/>
          </a:prstGeom>
        </p:spPr>
      </p:pic>
      <p:sp>
        <p:nvSpPr>
          <p:cNvPr id="15" name="TextBox 14"/>
          <p:cNvSpPr txBox="1"/>
          <p:nvPr/>
        </p:nvSpPr>
        <p:spPr>
          <a:xfrm>
            <a:off x="5029200" y="2114550"/>
            <a:ext cx="2895600" cy="2308324"/>
          </a:xfrm>
          <a:prstGeom prst="rect">
            <a:avLst/>
          </a:prstGeom>
          <a:noFill/>
        </p:spPr>
        <p:txBody>
          <a:bodyPr wrap="square" rtlCol="0">
            <a:spAutoFit/>
          </a:bodyPr>
          <a:lstStyle/>
          <a:p>
            <a:r>
              <a:rPr lang="en-US" dirty="0"/>
              <a:t>     /* </a:t>
            </a:r>
            <a:r>
              <a:rPr lang="en-US" dirty="0" err="1"/>
              <a:t>Init</a:t>
            </a:r>
            <a:r>
              <a:rPr lang="en-US" dirty="0"/>
              <a:t>: a = 0, b=0</a:t>
            </a:r>
          </a:p>
          <a:p>
            <a:r>
              <a:rPr lang="en-US" dirty="0"/>
              <a:t>        </a:t>
            </a:r>
            <a:r>
              <a:rPr lang="en-US" dirty="0" err="1"/>
              <a:t>a,b</a:t>
            </a:r>
            <a:r>
              <a:rPr lang="en-US" dirty="0"/>
              <a:t> are persistent */</a:t>
            </a:r>
          </a:p>
          <a:p>
            <a:pPr algn="ctr"/>
            <a:endParaRPr lang="en-US" dirty="0"/>
          </a:p>
          <a:p>
            <a:r>
              <a:rPr lang="en-US" b="1" u="sng" dirty="0"/>
              <a:t>Core-1</a:t>
            </a:r>
            <a:r>
              <a:rPr lang="en-US" b="1" dirty="0"/>
              <a:t>		</a:t>
            </a:r>
            <a:r>
              <a:rPr lang="en-US" b="1" u="sng" dirty="0"/>
              <a:t>Core-2</a:t>
            </a:r>
          </a:p>
          <a:p>
            <a:r>
              <a:rPr lang="en-US" dirty="0"/>
              <a:t>St a = x			</a:t>
            </a:r>
          </a:p>
          <a:p>
            <a:r>
              <a:rPr lang="en-US" dirty="0"/>
              <a:t>                         	while (a==0){}</a:t>
            </a:r>
          </a:p>
          <a:p>
            <a:r>
              <a:rPr lang="en-US" dirty="0"/>
              <a:t>			</a:t>
            </a:r>
            <a:r>
              <a:rPr lang="en-US" dirty="0" err="1">
                <a:solidFill>
                  <a:srgbClr val="FF0000"/>
                </a:solidFill>
              </a:rPr>
              <a:t>dmb</a:t>
            </a:r>
            <a:endParaRPr lang="en-US" dirty="0">
              <a:solidFill>
                <a:srgbClr val="FF0000"/>
              </a:solidFill>
            </a:endParaRPr>
          </a:p>
          <a:p>
            <a:r>
              <a:rPr lang="en-US" dirty="0"/>
              <a:t>                        	St b = y</a:t>
            </a:r>
          </a:p>
        </p:txBody>
      </p:sp>
      <p:sp>
        <p:nvSpPr>
          <p:cNvPr id="6" name="Rectangle 5"/>
          <p:cNvSpPr/>
          <p:nvPr/>
        </p:nvSpPr>
        <p:spPr>
          <a:xfrm>
            <a:off x="1295400" y="3409674"/>
            <a:ext cx="3426088" cy="461665"/>
          </a:xfrm>
          <a:prstGeom prst="rect">
            <a:avLst/>
          </a:prstGeom>
        </p:spPr>
        <p:txBody>
          <a:bodyPr wrap="none">
            <a:spAutoFit/>
          </a:bodyPr>
          <a:lstStyle/>
          <a:p>
            <a:r>
              <a:rPr lang="en-US" sz="2400" dirty="0">
                <a:solidFill>
                  <a:srgbClr val="FF0000"/>
                </a:solidFill>
              </a:rPr>
              <a:t>St a &lt;</a:t>
            </a:r>
            <a:r>
              <a:rPr lang="en-US" sz="2400" baseline="-25000" dirty="0">
                <a:solidFill>
                  <a:srgbClr val="FF0000"/>
                </a:solidFill>
              </a:rPr>
              <a:t>m</a:t>
            </a:r>
            <a:r>
              <a:rPr lang="en-US" sz="2400" dirty="0">
                <a:solidFill>
                  <a:srgbClr val="FF0000"/>
                </a:solidFill>
              </a:rPr>
              <a:t> St b </a:t>
            </a:r>
            <a:r>
              <a:rPr lang="en-US" sz="2400" dirty="0">
                <a:solidFill>
                  <a:srgbClr val="FF0000"/>
                </a:solidFill>
                <a:sym typeface="Wingdings"/>
              </a:rPr>
              <a:t></a:t>
            </a:r>
            <a:r>
              <a:rPr lang="en-US" sz="2400" dirty="0">
                <a:solidFill>
                  <a:srgbClr val="FF0000"/>
                </a:solidFill>
              </a:rPr>
              <a:t>  St a </a:t>
            </a:r>
            <a:r>
              <a:rPr lang="en-US" sz="2400" dirty="0">
                <a:solidFill>
                  <a:srgbClr val="FF0000"/>
                </a:solidFill>
                <a:sym typeface="Wingdings"/>
              </a:rPr>
              <a:t>&lt;</a:t>
            </a:r>
            <a:r>
              <a:rPr lang="en-US" sz="2400" baseline="-25000" dirty="0">
                <a:solidFill>
                  <a:srgbClr val="FF0000"/>
                </a:solidFill>
                <a:sym typeface="Wingdings"/>
              </a:rPr>
              <a:t>p</a:t>
            </a:r>
            <a:r>
              <a:rPr lang="en-US" sz="2400" dirty="0">
                <a:solidFill>
                  <a:srgbClr val="FF0000"/>
                </a:solidFill>
                <a:sym typeface="Wingdings"/>
              </a:rPr>
              <a:t> St b</a:t>
            </a:r>
            <a:endParaRPr lang="en-US" sz="2400" dirty="0">
              <a:solidFill>
                <a:srgbClr val="FF0000"/>
              </a:solidFill>
            </a:endParaRPr>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1858320" y="3589200"/>
              <a:ext cx="444240" cy="530640"/>
            </p14:xfrm>
          </p:contentPart>
        </mc:Choice>
        <mc:Fallback xmlns="">
          <p:pic>
            <p:nvPicPr>
              <p:cNvPr id="7" name="Ink 6"/>
              <p:cNvPicPr/>
              <p:nvPr/>
            </p:nvPicPr>
            <p:blipFill>
              <a:blip r:embed="rId4"/>
              <a:stretch>
                <a:fillRect/>
              </a:stretch>
            </p:blipFill>
            <p:spPr>
              <a:xfrm>
                <a:off x="1851480" y="3585960"/>
                <a:ext cx="460440" cy="542880"/>
              </a:xfrm>
              <a:prstGeom prst="rect">
                <a:avLst/>
              </a:prstGeom>
            </p:spPr>
          </p:pic>
        </mc:Fallback>
      </mc:AlternateContent>
    </p:spTree>
    <p:extLst>
      <p:ext uri="{BB962C8B-B14F-4D97-AF65-F5344CB8AC3E}">
        <p14:creationId xmlns:p14="http://schemas.microsoft.com/office/powerpoint/2010/main" val="168681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09550"/>
            <a:ext cx="7772400" cy="1102519"/>
          </a:xfrm>
        </p:spPr>
        <p:txBody>
          <a:bodyPr>
            <a:normAutofit/>
          </a:bodyPr>
          <a:lstStyle/>
          <a:p>
            <a:r>
              <a:rPr lang="en-US" sz="5400" b="1" dirty="0">
                <a:solidFill>
                  <a:srgbClr val="000066"/>
                </a:solidFill>
              </a:rPr>
              <a:t>Delegated Persist Ordering</a:t>
            </a:r>
          </a:p>
        </p:txBody>
      </p:sp>
      <p:sp>
        <p:nvSpPr>
          <p:cNvPr id="9" name="Subtitle 8"/>
          <p:cNvSpPr>
            <a:spLocks noGrp="1"/>
          </p:cNvSpPr>
          <p:nvPr>
            <p:ph type="subTitle" idx="1"/>
          </p:nvPr>
        </p:nvSpPr>
        <p:spPr>
          <a:xfrm>
            <a:off x="762000" y="1581150"/>
            <a:ext cx="8991600" cy="1143000"/>
          </a:xfrm>
        </p:spPr>
        <p:txBody>
          <a:bodyPr>
            <a:normAutofit/>
          </a:bodyPr>
          <a:lstStyle/>
          <a:p>
            <a:pPr algn="l"/>
            <a:r>
              <a:rPr lang="en-US" sz="2800" b="1" dirty="0">
                <a:solidFill>
                  <a:srgbClr val="FF0000"/>
                </a:solidFill>
              </a:rPr>
              <a:t>Aasheesh Kolli</a:t>
            </a:r>
            <a:r>
              <a:rPr lang="en-US" sz="2800" b="1" dirty="0">
                <a:solidFill>
                  <a:srgbClr val="000066"/>
                </a:solidFill>
              </a:rPr>
              <a:t>  </a:t>
            </a:r>
            <a:r>
              <a:rPr lang="en-US" sz="2400" b="1" dirty="0">
                <a:solidFill>
                  <a:schemeClr val="tx1"/>
                </a:solidFill>
              </a:rPr>
              <a:t>Jeff Rosen  Stephan </a:t>
            </a:r>
            <a:r>
              <a:rPr lang="en-US" sz="2400" b="1" dirty="0" err="1">
                <a:solidFill>
                  <a:schemeClr val="tx1"/>
                </a:solidFill>
              </a:rPr>
              <a:t>Diestelhorst</a:t>
            </a:r>
            <a:r>
              <a:rPr lang="en-US" sz="2400" b="1" dirty="0">
                <a:solidFill>
                  <a:schemeClr val="tx1"/>
                </a:solidFill>
              </a:rPr>
              <a:t>  Ali </a:t>
            </a:r>
            <a:r>
              <a:rPr lang="en-US" sz="2400" b="1" dirty="0" err="1">
                <a:solidFill>
                  <a:schemeClr val="tx1"/>
                </a:solidFill>
              </a:rPr>
              <a:t>Saidi</a:t>
            </a:r>
            <a:r>
              <a:rPr lang="en-US" sz="2400" b="1" dirty="0">
                <a:solidFill>
                  <a:schemeClr val="tx1"/>
                </a:solidFill>
              </a:rPr>
              <a:t> </a:t>
            </a:r>
          </a:p>
          <a:p>
            <a:pPr algn="l"/>
            <a:r>
              <a:rPr lang="en-US" sz="2400" b="1" dirty="0">
                <a:solidFill>
                  <a:schemeClr val="tx1"/>
                </a:solidFill>
              </a:rPr>
              <a:t>Steven Pelley  </a:t>
            </a:r>
            <a:r>
              <a:rPr lang="en-US" sz="2400" b="1" dirty="0" err="1">
                <a:solidFill>
                  <a:schemeClr val="tx1"/>
                </a:solidFill>
              </a:rPr>
              <a:t>Sihang</a:t>
            </a:r>
            <a:r>
              <a:rPr lang="en-US" sz="2400" b="1" dirty="0">
                <a:solidFill>
                  <a:schemeClr val="tx1"/>
                </a:solidFill>
              </a:rPr>
              <a:t> Liu  Peter M. Chen  Thomas F. </a:t>
            </a:r>
            <a:r>
              <a:rPr lang="en-US" sz="2400" b="1" dirty="0" err="1">
                <a:solidFill>
                  <a:schemeClr val="tx1"/>
                </a:solidFill>
              </a:rPr>
              <a:t>Wenisch</a:t>
            </a:r>
            <a:endParaRPr lang="en-US" sz="2400" b="1" dirty="0">
              <a:solidFill>
                <a:schemeClr val="tx1"/>
              </a:solidFill>
            </a:endParaRPr>
          </a:p>
        </p:txBody>
      </p:sp>
      <p:sp>
        <p:nvSpPr>
          <p:cNvPr id="3" name="TextBox 2"/>
          <p:cNvSpPr txBox="1"/>
          <p:nvPr/>
        </p:nvSpPr>
        <p:spPr>
          <a:xfrm>
            <a:off x="5320353" y="3417982"/>
            <a:ext cx="3137847" cy="523220"/>
          </a:xfrm>
          <a:prstGeom prst="rect">
            <a:avLst/>
          </a:prstGeom>
          <a:noFill/>
        </p:spPr>
        <p:txBody>
          <a:bodyPr wrap="none" rtlCol="0">
            <a:spAutoFit/>
          </a:bodyPr>
          <a:lstStyle/>
          <a:p>
            <a:r>
              <a:rPr lang="en-US" sz="2800" dirty="0">
                <a:solidFill>
                  <a:schemeClr val="tx1">
                    <a:lumMod val="65000"/>
                    <a:lumOff val="35000"/>
                  </a:schemeClr>
                </a:solidFill>
              </a:rPr>
              <a:t>MICRO 2016 - Taipei</a:t>
            </a:r>
          </a:p>
        </p:txBody>
      </p:sp>
      <p:pic>
        <p:nvPicPr>
          <p:cNvPr id="12" name="Picture 11"/>
          <p:cNvPicPr>
            <a:picLocks noChangeAspect="1"/>
          </p:cNvPicPr>
          <p:nvPr/>
        </p:nvPicPr>
        <p:blipFill>
          <a:blip r:embed="rId3"/>
          <a:stretch>
            <a:fillRect/>
          </a:stretch>
        </p:blipFill>
        <p:spPr>
          <a:xfrm>
            <a:off x="838200" y="2747977"/>
            <a:ext cx="3621925" cy="457200"/>
          </a:xfrm>
          <a:prstGeom prst="rect">
            <a:avLst/>
          </a:prstGeom>
        </p:spPr>
      </p:pic>
      <p:pic>
        <p:nvPicPr>
          <p:cNvPr id="13" name="Picture 12"/>
          <p:cNvPicPr>
            <a:picLocks noChangeAspect="1"/>
          </p:cNvPicPr>
          <p:nvPr/>
        </p:nvPicPr>
        <p:blipFill>
          <a:blip r:embed="rId4"/>
          <a:stretch>
            <a:fillRect/>
          </a:stretch>
        </p:blipFill>
        <p:spPr>
          <a:xfrm>
            <a:off x="838200" y="3445691"/>
            <a:ext cx="1636295" cy="457200"/>
          </a:xfrm>
          <a:prstGeom prst="rect">
            <a:avLst/>
          </a:prstGeom>
        </p:spPr>
      </p:pic>
      <p:pic>
        <p:nvPicPr>
          <p:cNvPr id="14" name="Picture 13"/>
          <p:cNvPicPr>
            <a:picLocks noChangeAspect="1"/>
          </p:cNvPicPr>
          <p:nvPr/>
        </p:nvPicPr>
        <p:blipFill>
          <a:blip r:embed="rId5"/>
          <a:stretch>
            <a:fillRect/>
          </a:stretch>
        </p:blipFill>
        <p:spPr>
          <a:xfrm>
            <a:off x="838200" y="4143405"/>
            <a:ext cx="1899138" cy="457200"/>
          </a:xfrm>
          <a:prstGeom prst="rect">
            <a:avLst/>
          </a:prstGeom>
        </p:spPr>
      </p:pic>
    </p:spTree>
    <p:extLst>
      <p:ext uri="{BB962C8B-B14F-4D97-AF65-F5344CB8AC3E}">
        <p14:creationId xmlns:p14="http://schemas.microsoft.com/office/powerpoint/2010/main" val="1489938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09550"/>
            <a:ext cx="7772400" cy="1102519"/>
          </a:xfrm>
        </p:spPr>
        <p:txBody>
          <a:bodyPr>
            <a:normAutofit/>
          </a:bodyPr>
          <a:lstStyle/>
          <a:p>
            <a:r>
              <a:rPr lang="en-US" sz="5400" b="1" dirty="0">
                <a:solidFill>
                  <a:srgbClr val="000066"/>
                </a:solidFill>
              </a:rPr>
              <a:t>Delegated Persist Ordering</a:t>
            </a:r>
          </a:p>
        </p:txBody>
      </p:sp>
      <p:sp>
        <p:nvSpPr>
          <p:cNvPr id="9" name="Subtitle 8"/>
          <p:cNvSpPr>
            <a:spLocks noGrp="1"/>
          </p:cNvSpPr>
          <p:nvPr>
            <p:ph type="subTitle" idx="1"/>
          </p:nvPr>
        </p:nvSpPr>
        <p:spPr>
          <a:xfrm>
            <a:off x="762000" y="1733550"/>
            <a:ext cx="8991600" cy="1143000"/>
          </a:xfrm>
        </p:spPr>
        <p:txBody>
          <a:bodyPr>
            <a:normAutofit/>
          </a:bodyPr>
          <a:lstStyle/>
          <a:p>
            <a:pPr algn="l"/>
            <a:r>
              <a:rPr lang="en-US" sz="2800" b="1" dirty="0">
                <a:solidFill>
                  <a:srgbClr val="FF0000"/>
                </a:solidFill>
              </a:rPr>
              <a:t>Aasheesh Kolli</a:t>
            </a:r>
            <a:r>
              <a:rPr lang="en-US" sz="2800" b="1" dirty="0">
                <a:solidFill>
                  <a:srgbClr val="000066"/>
                </a:solidFill>
              </a:rPr>
              <a:t>  </a:t>
            </a:r>
            <a:r>
              <a:rPr lang="en-US" sz="2400" b="1" dirty="0">
                <a:solidFill>
                  <a:schemeClr val="tx1"/>
                </a:solidFill>
              </a:rPr>
              <a:t>Jeff Rosen  Stephan </a:t>
            </a:r>
            <a:r>
              <a:rPr lang="en-US" sz="2400" b="1" dirty="0" err="1">
                <a:solidFill>
                  <a:schemeClr val="tx1"/>
                </a:solidFill>
              </a:rPr>
              <a:t>Diestelhorst</a:t>
            </a:r>
            <a:r>
              <a:rPr lang="en-US" sz="2400" b="1" dirty="0">
                <a:solidFill>
                  <a:schemeClr val="tx1"/>
                </a:solidFill>
              </a:rPr>
              <a:t>  Ali </a:t>
            </a:r>
            <a:r>
              <a:rPr lang="en-US" sz="2400" b="1" dirty="0" err="1">
                <a:solidFill>
                  <a:schemeClr val="tx1"/>
                </a:solidFill>
              </a:rPr>
              <a:t>Saidi</a:t>
            </a:r>
            <a:r>
              <a:rPr lang="en-US" sz="2400" b="1" dirty="0">
                <a:solidFill>
                  <a:schemeClr val="tx1"/>
                </a:solidFill>
              </a:rPr>
              <a:t> </a:t>
            </a:r>
          </a:p>
          <a:p>
            <a:pPr algn="l"/>
            <a:r>
              <a:rPr lang="en-US" sz="2400" b="1" dirty="0">
                <a:solidFill>
                  <a:schemeClr val="tx1"/>
                </a:solidFill>
              </a:rPr>
              <a:t>Steven Pelley  </a:t>
            </a:r>
            <a:r>
              <a:rPr lang="en-US" sz="2400" b="1" dirty="0" err="1">
                <a:solidFill>
                  <a:schemeClr val="tx1"/>
                </a:solidFill>
              </a:rPr>
              <a:t>Sihang</a:t>
            </a:r>
            <a:r>
              <a:rPr lang="en-US" sz="2400" b="1" dirty="0">
                <a:solidFill>
                  <a:schemeClr val="tx1"/>
                </a:solidFill>
              </a:rPr>
              <a:t> Liu  Peter M. Chen  Thomas F. </a:t>
            </a:r>
            <a:r>
              <a:rPr lang="en-US" sz="2400" b="1" dirty="0" err="1">
                <a:solidFill>
                  <a:schemeClr val="tx1"/>
                </a:solidFill>
              </a:rPr>
              <a:t>Wenisch</a:t>
            </a:r>
            <a:endParaRPr lang="en-US" sz="2400" b="1" dirty="0">
              <a:solidFill>
                <a:schemeClr val="tx1"/>
              </a:solidFill>
            </a:endParaRPr>
          </a:p>
        </p:txBody>
      </p:sp>
      <p:sp>
        <p:nvSpPr>
          <p:cNvPr id="3" name="TextBox 2"/>
          <p:cNvSpPr txBox="1"/>
          <p:nvPr/>
        </p:nvSpPr>
        <p:spPr>
          <a:xfrm>
            <a:off x="3003076" y="4400550"/>
            <a:ext cx="3137847" cy="523220"/>
          </a:xfrm>
          <a:prstGeom prst="rect">
            <a:avLst/>
          </a:prstGeom>
          <a:noFill/>
        </p:spPr>
        <p:txBody>
          <a:bodyPr wrap="none" rtlCol="0">
            <a:spAutoFit/>
          </a:bodyPr>
          <a:lstStyle/>
          <a:p>
            <a:r>
              <a:rPr lang="en-US" sz="2800" dirty="0">
                <a:solidFill>
                  <a:schemeClr val="tx1">
                    <a:lumMod val="65000"/>
                    <a:lumOff val="35000"/>
                  </a:schemeClr>
                </a:solidFill>
              </a:rPr>
              <a:t>MICRO 2016 - Taipei</a:t>
            </a:r>
          </a:p>
        </p:txBody>
      </p:sp>
      <p:grpSp>
        <p:nvGrpSpPr>
          <p:cNvPr id="2" name="Group 1"/>
          <p:cNvGrpSpPr/>
          <p:nvPr/>
        </p:nvGrpSpPr>
        <p:grpSpPr>
          <a:xfrm>
            <a:off x="729045" y="3309923"/>
            <a:ext cx="7685908" cy="481027"/>
            <a:chOff x="762000" y="3309923"/>
            <a:chExt cx="7685908" cy="481027"/>
          </a:xfrm>
        </p:grpSpPr>
        <p:pic>
          <p:nvPicPr>
            <p:cNvPr id="12" name="Picture 11"/>
            <p:cNvPicPr>
              <a:picLocks noChangeAspect="1"/>
            </p:cNvPicPr>
            <p:nvPr/>
          </p:nvPicPr>
          <p:blipFill>
            <a:blip r:embed="rId3"/>
            <a:stretch>
              <a:fillRect/>
            </a:stretch>
          </p:blipFill>
          <p:spPr>
            <a:xfrm>
              <a:off x="762000" y="3333750"/>
              <a:ext cx="3621925" cy="457200"/>
            </a:xfrm>
            <a:prstGeom prst="rect">
              <a:avLst/>
            </a:prstGeom>
          </p:spPr>
        </p:pic>
        <p:pic>
          <p:nvPicPr>
            <p:cNvPr id="13" name="Picture 12"/>
            <p:cNvPicPr>
              <a:picLocks noChangeAspect="1"/>
            </p:cNvPicPr>
            <p:nvPr/>
          </p:nvPicPr>
          <p:blipFill>
            <a:blip r:embed="rId4"/>
            <a:stretch>
              <a:fillRect/>
            </a:stretch>
          </p:blipFill>
          <p:spPr>
            <a:xfrm>
              <a:off x="4648200" y="3309923"/>
              <a:ext cx="1636295" cy="457200"/>
            </a:xfrm>
            <a:prstGeom prst="rect">
              <a:avLst/>
            </a:prstGeom>
          </p:spPr>
        </p:pic>
        <p:pic>
          <p:nvPicPr>
            <p:cNvPr id="14" name="Picture 13"/>
            <p:cNvPicPr>
              <a:picLocks noChangeAspect="1"/>
            </p:cNvPicPr>
            <p:nvPr/>
          </p:nvPicPr>
          <p:blipFill>
            <a:blip r:embed="rId5"/>
            <a:stretch>
              <a:fillRect/>
            </a:stretch>
          </p:blipFill>
          <p:spPr>
            <a:xfrm>
              <a:off x="6548770" y="3309923"/>
              <a:ext cx="1899138" cy="457200"/>
            </a:xfrm>
            <a:prstGeom prst="rect">
              <a:avLst/>
            </a:prstGeom>
          </p:spPr>
        </p:pic>
      </p:grpSp>
    </p:spTree>
    <p:extLst>
      <p:ext uri="{BB962C8B-B14F-4D97-AF65-F5344CB8AC3E}">
        <p14:creationId xmlns:p14="http://schemas.microsoft.com/office/powerpoint/2010/main" val="3153832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0066"/>
                </a:solidFill>
              </a:rPr>
              <a:t>Performance</a:t>
            </a:r>
          </a:p>
        </p:txBody>
      </p:sp>
      <p:sp>
        <p:nvSpPr>
          <p:cNvPr id="3" name="Slide Number Placeholder 2"/>
          <p:cNvSpPr>
            <a:spLocks noGrp="1"/>
          </p:cNvSpPr>
          <p:nvPr>
            <p:ph type="sldNum" sz="quarter" idx="12"/>
          </p:nvPr>
        </p:nvSpPr>
        <p:spPr/>
        <p:txBody>
          <a:bodyPr/>
          <a:lstStyle/>
          <a:p>
            <a:fld id="{5B5864B1-ED50-4F44-908F-E7FBEBF9E095}" type="slidenum">
              <a:rPr lang="en-US" smtClean="0"/>
              <a:t>39</a:t>
            </a:fld>
            <a:endParaRPr lang="en-US"/>
          </a:p>
        </p:txBody>
      </p:sp>
      <p:pic>
        <p:nvPicPr>
          <p:cNvPr id="64" name="Picture 63"/>
          <p:cNvPicPr>
            <a:picLocks noChangeAspect="1"/>
          </p:cNvPicPr>
          <p:nvPr/>
        </p:nvPicPr>
        <p:blipFill>
          <a:blip r:embed="rId3"/>
          <a:stretch>
            <a:fillRect/>
          </a:stretch>
        </p:blipFill>
        <p:spPr>
          <a:xfrm>
            <a:off x="0" y="20145"/>
            <a:ext cx="2171019" cy="412750"/>
          </a:xfrm>
          <a:prstGeom prst="rect">
            <a:avLst/>
          </a:prstGeom>
        </p:spPr>
      </p:pic>
      <p:graphicFrame>
        <p:nvGraphicFramePr>
          <p:cNvPr id="7" name="Chart 6"/>
          <p:cNvGraphicFramePr>
            <a:graphicFrameLocks/>
          </p:cNvGraphicFramePr>
          <p:nvPr>
            <p:extLst/>
          </p:nvPr>
        </p:nvGraphicFramePr>
        <p:xfrm>
          <a:off x="0" y="1200150"/>
          <a:ext cx="9144000" cy="3048000"/>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Straight Arrow Connector 7"/>
          <p:cNvCxnSpPr/>
          <p:nvPr/>
        </p:nvCxnSpPr>
        <p:spPr>
          <a:xfrm>
            <a:off x="2171019" y="1504950"/>
            <a:ext cx="5372781" cy="990600"/>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838200" y="1288018"/>
            <a:ext cx="457200" cy="369332"/>
          </a:xfrm>
          <a:prstGeom prst="rect">
            <a:avLst/>
          </a:prstGeom>
          <a:noFill/>
        </p:spPr>
        <p:txBody>
          <a:bodyPr wrap="square" rtlCol="0">
            <a:spAutoFit/>
          </a:bodyPr>
          <a:lstStyle/>
          <a:p>
            <a:r>
              <a:rPr lang="en-US" dirty="0"/>
              <a:t>35</a:t>
            </a:r>
          </a:p>
        </p:txBody>
      </p:sp>
      <p:sp>
        <p:nvSpPr>
          <p:cNvPr id="11" name="TextBox 10"/>
          <p:cNvSpPr txBox="1"/>
          <p:nvPr/>
        </p:nvSpPr>
        <p:spPr>
          <a:xfrm>
            <a:off x="1600200" y="1276350"/>
            <a:ext cx="457200" cy="369332"/>
          </a:xfrm>
          <a:prstGeom prst="rect">
            <a:avLst/>
          </a:prstGeom>
          <a:noFill/>
        </p:spPr>
        <p:txBody>
          <a:bodyPr wrap="square" rtlCol="0">
            <a:spAutoFit/>
          </a:bodyPr>
          <a:lstStyle/>
          <a:p>
            <a:r>
              <a:rPr lang="en-US" dirty="0"/>
              <a:t>16</a:t>
            </a:r>
          </a:p>
        </p:txBody>
      </p:sp>
      <p:sp>
        <p:nvSpPr>
          <p:cNvPr id="10" name="TextBox 9"/>
          <p:cNvSpPr txBox="1"/>
          <p:nvPr/>
        </p:nvSpPr>
        <p:spPr>
          <a:xfrm>
            <a:off x="2171019" y="923967"/>
            <a:ext cx="4905798" cy="369332"/>
          </a:xfrm>
          <a:prstGeom prst="rect">
            <a:avLst/>
          </a:prstGeom>
          <a:noFill/>
        </p:spPr>
        <p:txBody>
          <a:bodyPr wrap="none" rtlCol="0">
            <a:spAutoFit/>
          </a:bodyPr>
          <a:lstStyle/>
          <a:p>
            <a:r>
              <a:rPr lang="en-US" dirty="0"/>
              <a:t>* Execution times normalized to volatile execution</a:t>
            </a:r>
          </a:p>
        </p:txBody>
      </p:sp>
      <p:cxnSp>
        <p:nvCxnSpPr>
          <p:cNvPr id="15" name="Straight Arrow Connector 14"/>
          <p:cNvCxnSpPr/>
          <p:nvPr/>
        </p:nvCxnSpPr>
        <p:spPr>
          <a:xfrm>
            <a:off x="1295400" y="895350"/>
            <a:ext cx="0" cy="392668"/>
          </a:xfrm>
          <a:prstGeom prst="straightConnector1">
            <a:avLst/>
          </a:prstGeom>
          <a:ln w="38100" cmpd="sng">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4191000" y="1657350"/>
            <a:ext cx="0" cy="392668"/>
          </a:xfrm>
          <a:prstGeom prst="straightConnector1">
            <a:avLst/>
          </a:prstGeom>
          <a:ln w="38100" cmpd="sng">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7010400" y="2495550"/>
            <a:ext cx="0" cy="392668"/>
          </a:xfrm>
          <a:prstGeom prst="straightConnector1">
            <a:avLst/>
          </a:prstGeom>
          <a:ln w="38100" cmpd="sng">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5"/>
          <a:stretch>
            <a:fillRect/>
          </a:stretch>
        </p:blipFill>
        <p:spPr>
          <a:xfrm>
            <a:off x="6096000" y="1809750"/>
            <a:ext cx="685800" cy="685800"/>
          </a:xfrm>
          <a:prstGeom prst="rect">
            <a:avLst/>
          </a:prstGeom>
        </p:spPr>
      </p:pic>
      <p:sp>
        <p:nvSpPr>
          <p:cNvPr id="20" name="TextBox 19"/>
          <p:cNvSpPr txBox="1"/>
          <p:nvPr/>
        </p:nvSpPr>
        <p:spPr>
          <a:xfrm>
            <a:off x="6426178" y="2615684"/>
            <a:ext cx="291629" cy="369332"/>
          </a:xfrm>
          <a:prstGeom prst="rect">
            <a:avLst/>
          </a:prstGeom>
          <a:noFill/>
        </p:spPr>
        <p:txBody>
          <a:bodyPr wrap="none" rtlCol="0">
            <a:spAutoFit/>
          </a:bodyPr>
          <a:lstStyle/>
          <a:p>
            <a:r>
              <a:rPr lang="en-US" b="1" dirty="0"/>
              <a:t>?</a:t>
            </a:r>
          </a:p>
        </p:txBody>
      </p:sp>
      <p:cxnSp>
        <p:nvCxnSpPr>
          <p:cNvPr id="24" name="Straight Arrow Connector 23"/>
          <p:cNvCxnSpPr/>
          <p:nvPr/>
        </p:nvCxnSpPr>
        <p:spPr>
          <a:xfrm>
            <a:off x="2075033" y="2647950"/>
            <a:ext cx="0" cy="392668"/>
          </a:xfrm>
          <a:prstGeom prst="straightConnector1">
            <a:avLst/>
          </a:prstGeom>
          <a:ln w="38100" cmpd="sng">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970633" y="2691884"/>
            <a:ext cx="0" cy="392668"/>
          </a:xfrm>
          <a:prstGeom prst="straightConnector1">
            <a:avLst/>
          </a:prstGeom>
          <a:ln w="38100" cmpd="sng">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7790033" y="2691884"/>
            <a:ext cx="0" cy="392668"/>
          </a:xfrm>
          <a:prstGeom prst="straightConnector1">
            <a:avLst/>
          </a:prstGeom>
          <a:ln w="38100" cmpd="sng">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040019" y="4397931"/>
            <a:ext cx="5154439" cy="369332"/>
          </a:xfrm>
          <a:prstGeom prst="rect">
            <a:avLst/>
          </a:prstGeom>
          <a:noFill/>
        </p:spPr>
        <p:txBody>
          <a:bodyPr wrap="none" rtlCol="0">
            <a:spAutoFit/>
          </a:bodyPr>
          <a:lstStyle/>
          <a:p>
            <a:r>
              <a:rPr lang="en-US" b="1" dirty="0">
                <a:solidFill>
                  <a:srgbClr val="FF0000"/>
                </a:solidFill>
              </a:rPr>
              <a:t>Execution times down with lower memory latencies</a:t>
            </a:r>
          </a:p>
        </p:txBody>
      </p:sp>
      <p:sp>
        <p:nvSpPr>
          <p:cNvPr id="28" name="TextBox 27"/>
          <p:cNvSpPr txBox="1"/>
          <p:nvPr/>
        </p:nvSpPr>
        <p:spPr>
          <a:xfrm>
            <a:off x="2192419" y="4365665"/>
            <a:ext cx="6092871" cy="369332"/>
          </a:xfrm>
          <a:prstGeom prst="rect">
            <a:avLst/>
          </a:prstGeom>
          <a:noFill/>
        </p:spPr>
        <p:txBody>
          <a:bodyPr wrap="none" rtlCol="0">
            <a:spAutoFit/>
          </a:bodyPr>
          <a:lstStyle/>
          <a:p>
            <a:r>
              <a:rPr lang="en-US" b="1" dirty="0">
                <a:solidFill>
                  <a:srgbClr val="FF0000"/>
                </a:solidFill>
              </a:rPr>
              <a:t>Array swaps, most write intensive, suffers the most, except </a:t>
            </a:r>
            <a:r>
              <a:rPr lang="is-IS" b="1" dirty="0">
                <a:solidFill>
                  <a:srgbClr val="FF0000"/>
                </a:solidFill>
              </a:rPr>
              <a:t>…</a:t>
            </a:r>
            <a:endParaRPr lang="en-US" b="1" dirty="0">
              <a:solidFill>
                <a:srgbClr val="FF0000"/>
              </a:solidFill>
            </a:endParaRPr>
          </a:p>
        </p:txBody>
      </p:sp>
      <p:sp>
        <p:nvSpPr>
          <p:cNvPr id="29" name="TextBox 28"/>
          <p:cNvSpPr txBox="1"/>
          <p:nvPr/>
        </p:nvSpPr>
        <p:spPr>
          <a:xfrm>
            <a:off x="2171019" y="4405351"/>
            <a:ext cx="5292735" cy="369332"/>
          </a:xfrm>
          <a:prstGeom prst="rect">
            <a:avLst/>
          </a:prstGeom>
          <a:noFill/>
        </p:spPr>
        <p:txBody>
          <a:bodyPr wrap="none" rtlCol="0">
            <a:spAutoFit/>
          </a:bodyPr>
          <a:lstStyle/>
          <a:p>
            <a:r>
              <a:rPr lang="en-US" b="1" dirty="0">
                <a:solidFill>
                  <a:srgbClr val="FF0000"/>
                </a:solidFill>
              </a:rPr>
              <a:t>Concurrent queue, thread contention exposes CLWBs </a:t>
            </a:r>
          </a:p>
        </p:txBody>
      </p:sp>
      <p:sp>
        <p:nvSpPr>
          <p:cNvPr id="30" name="TextBox 29"/>
          <p:cNvSpPr txBox="1"/>
          <p:nvPr/>
        </p:nvSpPr>
        <p:spPr>
          <a:xfrm>
            <a:off x="1893934" y="4397931"/>
            <a:ext cx="6153397" cy="369332"/>
          </a:xfrm>
          <a:prstGeom prst="rect">
            <a:avLst/>
          </a:prstGeom>
          <a:noFill/>
        </p:spPr>
        <p:txBody>
          <a:bodyPr wrap="none" rtlCol="0">
            <a:spAutoFit/>
          </a:bodyPr>
          <a:lstStyle/>
          <a:p>
            <a:r>
              <a:rPr lang="en-US" b="1" dirty="0">
                <a:solidFill>
                  <a:srgbClr val="FF0000"/>
                </a:solidFill>
              </a:rPr>
              <a:t>RB tree, least write intensive, dominated by volatile execution </a:t>
            </a:r>
          </a:p>
        </p:txBody>
      </p:sp>
      <p:sp>
        <p:nvSpPr>
          <p:cNvPr id="27" name="Oval 26"/>
          <p:cNvSpPr/>
          <p:nvPr/>
        </p:nvSpPr>
        <p:spPr>
          <a:xfrm>
            <a:off x="2667000" y="1657350"/>
            <a:ext cx="533400" cy="23622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562600" y="2539484"/>
            <a:ext cx="457200" cy="1480066"/>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8422016" y="2627194"/>
            <a:ext cx="457200" cy="1480066"/>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2192419" y="4380273"/>
            <a:ext cx="5573386" cy="369332"/>
          </a:xfrm>
          <a:prstGeom prst="rect">
            <a:avLst/>
          </a:prstGeom>
          <a:noFill/>
        </p:spPr>
        <p:txBody>
          <a:bodyPr wrap="none" rtlCol="0">
            <a:spAutoFit/>
          </a:bodyPr>
          <a:lstStyle/>
          <a:p>
            <a:r>
              <a:rPr lang="en-US" b="1" dirty="0">
                <a:solidFill>
                  <a:srgbClr val="FF0000"/>
                </a:solidFill>
              </a:rPr>
              <a:t>RCBSP, consistently out performs SO for all </a:t>
            </a:r>
            <a:r>
              <a:rPr lang="en-US" b="1" dirty="0" err="1">
                <a:solidFill>
                  <a:srgbClr val="FF0000"/>
                </a:solidFill>
              </a:rPr>
              <a:t>mem</a:t>
            </a:r>
            <a:r>
              <a:rPr lang="en-US" b="1" dirty="0">
                <a:solidFill>
                  <a:srgbClr val="FF0000"/>
                </a:solidFill>
              </a:rPr>
              <a:t> </a:t>
            </a:r>
            <a:r>
              <a:rPr lang="en-US" b="1" dirty="0" err="1">
                <a:solidFill>
                  <a:srgbClr val="FF0000"/>
                </a:solidFill>
              </a:rPr>
              <a:t>configs</a:t>
            </a:r>
            <a:endParaRPr lang="en-US" b="1" dirty="0">
              <a:solidFill>
                <a:srgbClr val="FF0000"/>
              </a:solidFill>
            </a:endParaRPr>
          </a:p>
        </p:txBody>
      </p:sp>
      <p:sp>
        <p:nvSpPr>
          <p:cNvPr id="36" name="TextBox 35"/>
          <p:cNvSpPr txBox="1"/>
          <p:nvPr/>
        </p:nvSpPr>
        <p:spPr>
          <a:xfrm>
            <a:off x="3151589" y="1865352"/>
            <a:ext cx="582211" cy="369332"/>
          </a:xfrm>
          <a:prstGeom prst="rect">
            <a:avLst/>
          </a:prstGeom>
          <a:noFill/>
        </p:spPr>
        <p:txBody>
          <a:bodyPr wrap="none" rtlCol="0">
            <a:spAutoFit/>
          </a:bodyPr>
          <a:lstStyle/>
          <a:p>
            <a:r>
              <a:rPr lang="en-US" dirty="0">
                <a:solidFill>
                  <a:srgbClr val="FF0000"/>
                </a:solidFill>
              </a:rPr>
              <a:t>3.5x</a:t>
            </a:r>
          </a:p>
        </p:txBody>
      </p:sp>
      <p:sp>
        <p:nvSpPr>
          <p:cNvPr id="38" name="TextBox 37"/>
          <p:cNvSpPr txBox="1"/>
          <p:nvPr/>
        </p:nvSpPr>
        <p:spPr>
          <a:xfrm>
            <a:off x="5943600" y="2398658"/>
            <a:ext cx="582211" cy="369332"/>
          </a:xfrm>
          <a:prstGeom prst="rect">
            <a:avLst/>
          </a:prstGeom>
          <a:noFill/>
        </p:spPr>
        <p:txBody>
          <a:bodyPr wrap="none" rtlCol="0">
            <a:spAutoFit/>
          </a:bodyPr>
          <a:lstStyle/>
          <a:p>
            <a:r>
              <a:rPr lang="en-US" dirty="0">
                <a:solidFill>
                  <a:srgbClr val="FF0000"/>
                </a:solidFill>
              </a:rPr>
              <a:t>2.5x</a:t>
            </a:r>
          </a:p>
        </p:txBody>
      </p:sp>
      <p:sp>
        <p:nvSpPr>
          <p:cNvPr id="39" name="TextBox 38"/>
          <p:cNvSpPr txBox="1"/>
          <p:nvPr/>
        </p:nvSpPr>
        <p:spPr>
          <a:xfrm>
            <a:off x="7952189" y="2507218"/>
            <a:ext cx="582211" cy="369332"/>
          </a:xfrm>
          <a:prstGeom prst="rect">
            <a:avLst/>
          </a:prstGeom>
          <a:noFill/>
        </p:spPr>
        <p:txBody>
          <a:bodyPr wrap="none" rtlCol="0">
            <a:spAutoFit/>
          </a:bodyPr>
          <a:lstStyle/>
          <a:p>
            <a:r>
              <a:rPr lang="en-US" dirty="0">
                <a:solidFill>
                  <a:srgbClr val="FF0000"/>
                </a:solidFill>
              </a:rPr>
              <a:t>1.3x</a:t>
            </a:r>
          </a:p>
        </p:txBody>
      </p:sp>
    </p:spTree>
    <p:extLst>
      <p:ext uri="{BB962C8B-B14F-4D97-AF65-F5344CB8AC3E}">
        <p14:creationId xmlns:p14="http://schemas.microsoft.com/office/powerpoint/2010/main" val="332877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subTnLst>
                                    <p:set>
                                      <p:cBhvr override="childStyle">
                                        <p:cTn dur="1" fill="hold" display="0" masterRel="nextClick" afterEffect="1"/>
                                        <p:tgtEl>
                                          <p:spTgt spid="36"/>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8" grpId="0"/>
      <p:bldP spid="29" grpId="0"/>
      <p:bldP spid="30" grpId="0"/>
      <p:bldP spid="27" grpId="0" animBg="1"/>
      <p:bldP spid="33" grpId="0" animBg="1"/>
      <p:bldP spid="34" grpId="0" animBg="1"/>
      <p:bldP spid="35" grpId="0"/>
      <p:bldP spid="36" grpId="0"/>
      <p:bldP spid="38"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p:cNvPicPr>
            <a:picLocks noChangeAspect="1"/>
          </p:cNvPicPr>
          <p:nvPr/>
        </p:nvPicPr>
        <p:blipFill>
          <a:blip r:embed="rId3"/>
          <a:stretch>
            <a:fillRect/>
          </a:stretch>
        </p:blipFill>
        <p:spPr>
          <a:xfrm>
            <a:off x="0" y="20145"/>
            <a:ext cx="2171019" cy="412750"/>
          </a:xfrm>
          <a:prstGeom prst="rect">
            <a:avLst/>
          </a:prstGeom>
        </p:spPr>
      </p:pic>
      <p:sp>
        <p:nvSpPr>
          <p:cNvPr id="2" name="Title 1"/>
          <p:cNvSpPr>
            <a:spLocks noGrp="1"/>
          </p:cNvSpPr>
          <p:nvPr>
            <p:ph type="title"/>
          </p:nvPr>
        </p:nvSpPr>
        <p:spPr/>
        <p:txBody>
          <a:bodyPr>
            <a:normAutofit/>
          </a:bodyPr>
          <a:lstStyle/>
          <a:p>
            <a:r>
              <a:rPr lang="en-US" sz="4900" b="1" dirty="0">
                <a:solidFill>
                  <a:srgbClr val="000066"/>
                </a:solidFill>
              </a:rPr>
              <a:t>Memory persistency models</a:t>
            </a:r>
            <a:endParaRPr lang="en-US" b="1" dirty="0">
              <a:solidFill>
                <a:srgbClr val="000066"/>
              </a:solidFill>
            </a:endParaRPr>
          </a:p>
        </p:txBody>
      </p:sp>
      <p:sp>
        <p:nvSpPr>
          <p:cNvPr id="4" name="Content Placeholder 3"/>
          <p:cNvSpPr>
            <a:spLocks noGrp="1"/>
          </p:cNvSpPr>
          <p:nvPr>
            <p:ph idx="1"/>
          </p:nvPr>
        </p:nvSpPr>
        <p:spPr/>
        <p:txBody>
          <a:bodyPr>
            <a:normAutofit/>
          </a:bodyPr>
          <a:lstStyle/>
          <a:p>
            <a:r>
              <a:rPr lang="en-US" dirty="0"/>
              <a:t>Programmers can </a:t>
            </a:r>
            <a:r>
              <a:rPr lang="en-US" b="1" dirty="0"/>
              <a:t>express write order to PM</a:t>
            </a:r>
          </a:p>
          <a:p>
            <a:r>
              <a:rPr lang="en-US" dirty="0"/>
              <a:t>Hardware </a:t>
            </a:r>
            <a:r>
              <a:rPr lang="en-US" b="1" dirty="0"/>
              <a:t>enforces write order</a:t>
            </a:r>
          </a:p>
          <a:p>
            <a:r>
              <a:rPr lang="en-US" dirty="0"/>
              <a:t>Similar to memory consistency models</a:t>
            </a:r>
          </a:p>
          <a:p>
            <a:r>
              <a:rPr lang="en-US" sz="2400" dirty="0"/>
              <a:t>[Condit ‘09] [Pelley ‘14] [Intel ‘14] [Joshi ‘15] … </a:t>
            </a:r>
          </a:p>
        </p:txBody>
      </p:sp>
      <p:sp>
        <p:nvSpPr>
          <p:cNvPr id="3" name="Slide Number Placeholder 2"/>
          <p:cNvSpPr>
            <a:spLocks noGrp="1"/>
          </p:cNvSpPr>
          <p:nvPr>
            <p:ph type="sldNum" sz="quarter" idx="12"/>
          </p:nvPr>
        </p:nvSpPr>
        <p:spPr/>
        <p:txBody>
          <a:bodyPr/>
          <a:lstStyle/>
          <a:p>
            <a:fld id="{5B5864B1-ED50-4F44-908F-E7FBEBF9E095}" type="slidenum">
              <a:rPr lang="en-US" smtClean="0"/>
              <a:t>4</a:t>
            </a:fld>
            <a:endParaRPr lang="en-US" dirty="0"/>
          </a:p>
        </p:txBody>
      </p:sp>
    </p:spTree>
    <p:extLst>
      <p:ext uri="{BB962C8B-B14F-4D97-AF65-F5344CB8AC3E}">
        <p14:creationId xmlns:p14="http://schemas.microsoft.com/office/powerpoint/2010/main" val="1647313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p:cNvPicPr>
            <a:picLocks noChangeAspect="1"/>
          </p:cNvPicPr>
          <p:nvPr/>
        </p:nvPicPr>
        <p:blipFill>
          <a:blip r:embed="rId3"/>
          <a:stretch>
            <a:fillRect/>
          </a:stretch>
        </p:blipFill>
        <p:spPr>
          <a:xfrm>
            <a:off x="0" y="20145"/>
            <a:ext cx="2171019" cy="412750"/>
          </a:xfrm>
          <a:prstGeom prst="rect">
            <a:avLst/>
          </a:prstGeom>
        </p:spPr>
      </p:pic>
      <p:sp>
        <p:nvSpPr>
          <p:cNvPr id="2" name="Title 1"/>
          <p:cNvSpPr>
            <a:spLocks noGrp="1"/>
          </p:cNvSpPr>
          <p:nvPr>
            <p:ph type="title"/>
          </p:nvPr>
        </p:nvSpPr>
        <p:spPr/>
        <p:txBody>
          <a:bodyPr>
            <a:normAutofit/>
          </a:bodyPr>
          <a:lstStyle/>
          <a:p>
            <a:r>
              <a:rPr lang="en-US" b="1" dirty="0">
                <a:solidFill>
                  <a:srgbClr val="000066"/>
                </a:solidFill>
              </a:rPr>
              <a:t>Memory persistency models</a:t>
            </a:r>
          </a:p>
        </p:txBody>
      </p:sp>
      <p:sp>
        <p:nvSpPr>
          <p:cNvPr id="3" name="Slide Number Placeholder 2"/>
          <p:cNvSpPr>
            <a:spLocks noGrp="1"/>
          </p:cNvSpPr>
          <p:nvPr>
            <p:ph type="sldNum" sz="quarter" idx="12"/>
          </p:nvPr>
        </p:nvSpPr>
        <p:spPr/>
        <p:txBody>
          <a:bodyPr/>
          <a:lstStyle/>
          <a:p>
            <a:fld id="{5B5864B1-ED50-4F44-908F-E7FBEBF9E095}" type="slidenum">
              <a:rPr lang="en-US" smtClean="0"/>
              <a:t>40</a:t>
            </a:fld>
            <a:endParaRPr lang="en-US" dirty="0"/>
          </a:p>
        </p:txBody>
      </p:sp>
      <p:sp>
        <p:nvSpPr>
          <p:cNvPr id="9" name="TextBox 8"/>
          <p:cNvSpPr txBox="1"/>
          <p:nvPr/>
        </p:nvSpPr>
        <p:spPr>
          <a:xfrm>
            <a:off x="754144" y="1463681"/>
            <a:ext cx="7560596" cy="523220"/>
          </a:xfrm>
          <a:prstGeom prst="rect">
            <a:avLst/>
          </a:prstGeom>
          <a:noFill/>
        </p:spPr>
        <p:txBody>
          <a:bodyPr wrap="none" rtlCol="0">
            <a:spAutoFit/>
          </a:bodyPr>
          <a:lstStyle/>
          <a:p>
            <a:r>
              <a:rPr lang="en-US" sz="2800" dirty="0"/>
              <a:t>Allow programmers to </a:t>
            </a:r>
            <a:r>
              <a:rPr lang="en-US" sz="2800" b="1" dirty="0"/>
              <a:t>express write order to PM </a:t>
            </a:r>
          </a:p>
        </p:txBody>
      </p:sp>
      <p:sp>
        <p:nvSpPr>
          <p:cNvPr id="12" name="TextBox 11"/>
          <p:cNvSpPr txBox="1"/>
          <p:nvPr/>
        </p:nvSpPr>
        <p:spPr>
          <a:xfrm>
            <a:off x="754144" y="2121763"/>
            <a:ext cx="7167860" cy="523220"/>
          </a:xfrm>
          <a:prstGeom prst="rect">
            <a:avLst/>
          </a:prstGeom>
          <a:noFill/>
        </p:spPr>
        <p:txBody>
          <a:bodyPr wrap="none" rtlCol="0">
            <a:spAutoFit/>
          </a:bodyPr>
          <a:lstStyle/>
          <a:p>
            <a:r>
              <a:rPr lang="en-US" sz="2800" dirty="0"/>
              <a:t>Hardware responsible for </a:t>
            </a:r>
            <a:r>
              <a:rPr lang="en-US" sz="2800" b="1" dirty="0"/>
              <a:t>enforcing write order</a:t>
            </a:r>
          </a:p>
        </p:txBody>
      </p:sp>
      <p:sp>
        <p:nvSpPr>
          <p:cNvPr id="13" name="TextBox 12"/>
          <p:cNvSpPr txBox="1"/>
          <p:nvPr/>
        </p:nvSpPr>
        <p:spPr>
          <a:xfrm>
            <a:off x="754144" y="2842056"/>
            <a:ext cx="5920980" cy="523220"/>
          </a:xfrm>
          <a:prstGeom prst="rect">
            <a:avLst/>
          </a:prstGeom>
          <a:noFill/>
        </p:spPr>
        <p:txBody>
          <a:bodyPr wrap="none" rtlCol="0">
            <a:spAutoFit/>
          </a:bodyPr>
          <a:lstStyle/>
          <a:p>
            <a:r>
              <a:rPr lang="en-US" sz="2800" dirty="0"/>
              <a:t>Similar to memory consistency models</a:t>
            </a:r>
          </a:p>
        </p:txBody>
      </p:sp>
      <p:sp>
        <p:nvSpPr>
          <p:cNvPr id="14" name="TextBox 13"/>
          <p:cNvSpPr txBox="1"/>
          <p:nvPr/>
        </p:nvSpPr>
        <p:spPr>
          <a:xfrm>
            <a:off x="754144" y="3562350"/>
            <a:ext cx="7372403" cy="523220"/>
          </a:xfrm>
          <a:prstGeom prst="rect">
            <a:avLst/>
          </a:prstGeom>
          <a:noFill/>
        </p:spPr>
        <p:txBody>
          <a:bodyPr wrap="none" rtlCol="0">
            <a:spAutoFit/>
          </a:bodyPr>
          <a:lstStyle/>
          <a:p>
            <a:r>
              <a:rPr lang="en-US" sz="2800" b="1" dirty="0"/>
              <a:t>Synchronous Ordering (SO) </a:t>
            </a:r>
            <a:r>
              <a:rPr lang="en-US" sz="2800" dirty="0"/>
              <a:t>– based on [Intel ‘15]</a:t>
            </a:r>
          </a:p>
        </p:txBody>
      </p:sp>
    </p:spTree>
    <p:extLst>
      <p:ext uri="{BB962C8B-B14F-4D97-AF65-F5344CB8AC3E}">
        <p14:creationId xmlns:p14="http://schemas.microsoft.com/office/powerpoint/2010/main" val="540288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66"/>
                </a:solidFill>
              </a:rPr>
              <a:t>SO barrier v. RCBSP barrier</a:t>
            </a:r>
          </a:p>
        </p:txBody>
      </p:sp>
      <p:sp>
        <p:nvSpPr>
          <p:cNvPr id="3" name="Text Placeholder 2"/>
          <p:cNvSpPr>
            <a:spLocks noGrp="1"/>
          </p:cNvSpPr>
          <p:nvPr>
            <p:ph type="body" idx="1"/>
          </p:nvPr>
        </p:nvSpPr>
        <p:spPr/>
        <p:txBody>
          <a:bodyPr>
            <a:normAutofit/>
          </a:bodyPr>
          <a:lstStyle/>
          <a:p>
            <a:pPr algn="ctr"/>
            <a:r>
              <a:rPr lang="en-US" dirty="0"/>
              <a:t>SO </a:t>
            </a:r>
            <a:r>
              <a:rPr lang="en-US" b="0" dirty="0"/>
              <a:t>(based on </a:t>
            </a:r>
            <a:r>
              <a:rPr lang="en-US" sz="1600" b="0" dirty="0"/>
              <a:t>[Intel ‘15]</a:t>
            </a:r>
            <a:r>
              <a:rPr lang="en-US" b="0" dirty="0"/>
              <a:t>)</a:t>
            </a:r>
          </a:p>
        </p:txBody>
      </p:sp>
      <p:sp>
        <p:nvSpPr>
          <p:cNvPr id="4" name="Content Placeholder 3"/>
          <p:cNvSpPr>
            <a:spLocks noGrp="1"/>
          </p:cNvSpPr>
          <p:nvPr>
            <p:ph sz="half" idx="2"/>
          </p:nvPr>
        </p:nvSpPr>
        <p:spPr/>
        <p:txBody>
          <a:bodyPr>
            <a:normAutofit/>
          </a:bodyPr>
          <a:lstStyle/>
          <a:p>
            <a:r>
              <a:rPr lang="en-US" dirty="0"/>
              <a:t>Ordering + Completion</a:t>
            </a:r>
          </a:p>
          <a:p>
            <a:pPr lvl="1"/>
            <a:r>
              <a:rPr lang="en-US" dirty="0"/>
              <a:t>Stronger guarantee</a:t>
            </a:r>
          </a:p>
          <a:p>
            <a:pPr lvl="1"/>
            <a:r>
              <a:rPr lang="en-US" dirty="0"/>
              <a:t>Easier to reason</a:t>
            </a:r>
          </a:p>
          <a:p>
            <a:pPr lvl="1"/>
            <a:r>
              <a:rPr lang="en-US" dirty="0"/>
              <a:t>Potentially fewer barriers</a:t>
            </a:r>
          </a:p>
          <a:p>
            <a:r>
              <a:rPr lang="en-US" dirty="0"/>
              <a:t>Conservative stalling</a:t>
            </a:r>
          </a:p>
          <a:p>
            <a:pPr lvl="1"/>
            <a:r>
              <a:rPr lang="en-US" dirty="0"/>
              <a:t>Completion not always req.</a:t>
            </a:r>
          </a:p>
          <a:p>
            <a:r>
              <a:rPr lang="en-US" dirty="0"/>
              <a:t>Synchronous barrier</a:t>
            </a:r>
          </a:p>
          <a:p>
            <a:endParaRPr lang="en-US" dirty="0"/>
          </a:p>
          <a:p>
            <a:pPr lvl="1"/>
            <a:endParaRPr lang="en-US" dirty="0"/>
          </a:p>
        </p:txBody>
      </p:sp>
      <p:sp>
        <p:nvSpPr>
          <p:cNvPr id="5" name="Text Placeholder 4"/>
          <p:cNvSpPr>
            <a:spLocks noGrp="1"/>
          </p:cNvSpPr>
          <p:nvPr>
            <p:ph type="body" sz="quarter" idx="3"/>
          </p:nvPr>
        </p:nvSpPr>
        <p:spPr/>
        <p:txBody>
          <a:bodyPr/>
          <a:lstStyle/>
          <a:p>
            <a:pPr algn="ctr"/>
            <a:r>
              <a:rPr lang="en-US" dirty="0"/>
              <a:t>RCBSP </a:t>
            </a:r>
            <a:r>
              <a:rPr lang="en-US" sz="1600" b="0" dirty="0"/>
              <a:t>[</a:t>
            </a:r>
            <a:r>
              <a:rPr lang="en-US" sz="1600" b="0" dirty="0" err="1"/>
              <a:t>Pelley</a:t>
            </a:r>
            <a:r>
              <a:rPr lang="en-US" sz="1600" b="0" dirty="0"/>
              <a:t> ‘14]</a:t>
            </a:r>
          </a:p>
        </p:txBody>
      </p:sp>
      <p:sp>
        <p:nvSpPr>
          <p:cNvPr id="6" name="Content Placeholder 5"/>
          <p:cNvSpPr>
            <a:spLocks noGrp="1"/>
          </p:cNvSpPr>
          <p:nvPr>
            <p:ph sz="quarter" idx="4"/>
          </p:nvPr>
        </p:nvSpPr>
        <p:spPr/>
        <p:txBody>
          <a:bodyPr/>
          <a:lstStyle/>
          <a:p>
            <a:r>
              <a:rPr lang="en-US" dirty="0"/>
              <a:t>Ordering only (mostly)</a:t>
            </a:r>
          </a:p>
          <a:p>
            <a:pPr lvl="1"/>
            <a:r>
              <a:rPr lang="en-US" dirty="0"/>
              <a:t>Weaker guarantee</a:t>
            </a:r>
          </a:p>
          <a:p>
            <a:pPr lvl="1"/>
            <a:r>
              <a:rPr lang="en-US" dirty="0"/>
              <a:t>Harder to reason</a:t>
            </a:r>
          </a:p>
          <a:p>
            <a:pPr lvl="1"/>
            <a:r>
              <a:rPr lang="en-US" dirty="0"/>
              <a:t>Potentially more barriers</a:t>
            </a:r>
          </a:p>
          <a:p>
            <a:r>
              <a:rPr lang="en-US" dirty="0"/>
              <a:t>Stall when no buffer space</a:t>
            </a:r>
          </a:p>
          <a:p>
            <a:pPr lvl="1"/>
            <a:r>
              <a:rPr lang="en-US" dirty="0"/>
              <a:t>Ordering mostly sufficient</a:t>
            </a:r>
          </a:p>
          <a:p>
            <a:r>
              <a:rPr lang="en-US" dirty="0"/>
              <a:t>Delegation barrier</a:t>
            </a:r>
          </a:p>
          <a:p>
            <a:pPr lvl="1"/>
            <a:endParaRPr lang="en-US" dirty="0"/>
          </a:p>
        </p:txBody>
      </p:sp>
      <p:sp>
        <p:nvSpPr>
          <p:cNvPr id="7" name="Slide Number Placeholder 6"/>
          <p:cNvSpPr>
            <a:spLocks noGrp="1"/>
          </p:cNvSpPr>
          <p:nvPr>
            <p:ph type="sldNum" sz="quarter" idx="12"/>
          </p:nvPr>
        </p:nvSpPr>
        <p:spPr/>
        <p:txBody>
          <a:bodyPr/>
          <a:lstStyle/>
          <a:p>
            <a:fld id="{5B5864B1-ED50-4F44-908F-E7FBEBF9E095}" type="slidenum">
              <a:rPr lang="en-US" smtClean="0"/>
              <a:t>41</a:t>
            </a:fld>
            <a:endParaRPr lang="en-US"/>
          </a:p>
        </p:txBody>
      </p:sp>
      <p:pic>
        <p:nvPicPr>
          <p:cNvPr id="8" name="Picture 7"/>
          <p:cNvPicPr>
            <a:picLocks noChangeAspect="1"/>
          </p:cNvPicPr>
          <p:nvPr/>
        </p:nvPicPr>
        <p:blipFill>
          <a:blip r:embed="rId2"/>
          <a:stretch>
            <a:fillRect/>
          </a:stretch>
        </p:blipFill>
        <p:spPr>
          <a:xfrm>
            <a:off x="0" y="20145"/>
            <a:ext cx="2171019" cy="412750"/>
          </a:xfrm>
          <a:prstGeom prst="rect">
            <a:avLst/>
          </a:prstGeom>
        </p:spPr>
      </p:pic>
      <p:pic>
        <p:nvPicPr>
          <p:cNvPr id="10" name="Picture 9"/>
          <p:cNvPicPr>
            <a:picLocks noChangeAspect="1"/>
          </p:cNvPicPr>
          <p:nvPr/>
        </p:nvPicPr>
        <p:blipFill>
          <a:blip r:embed="rId3"/>
          <a:stretch>
            <a:fillRect/>
          </a:stretch>
        </p:blipFill>
        <p:spPr>
          <a:xfrm>
            <a:off x="7832067" y="1"/>
            <a:ext cx="1295400" cy="361950"/>
          </a:xfrm>
          <a:prstGeom prst="rect">
            <a:avLst/>
          </a:prstGeom>
        </p:spPr>
      </p:pic>
    </p:spTree>
    <p:extLst>
      <p:ext uri="{BB962C8B-B14F-4D97-AF65-F5344CB8AC3E}">
        <p14:creationId xmlns:p14="http://schemas.microsoft.com/office/powerpoint/2010/main" val="1820721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66"/>
                </a:solidFill>
              </a:rPr>
              <a:t>Barriers in action</a:t>
            </a:r>
          </a:p>
        </p:txBody>
      </p:sp>
      <p:sp>
        <p:nvSpPr>
          <p:cNvPr id="3" name="Content Placeholder 2"/>
          <p:cNvSpPr>
            <a:spLocks noGrp="1"/>
          </p:cNvSpPr>
          <p:nvPr>
            <p:ph idx="1"/>
          </p:nvPr>
        </p:nvSpPr>
        <p:spPr/>
        <p:txBody>
          <a:bodyPr>
            <a:normAutofit/>
          </a:bodyPr>
          <a:lstStyle/>
          <a:p>
            <a:r>
              <a:rPr lang="en-US" dirty="0"/>
              <a:t>Synchronous: </a:t>
            </a:r>
            <a:r>
              <a:rPr lang="en-US" sz="2400" dirty="0"/>
              <a:t>Epoch-1 persists before Epoch-2 begins</a:t>
            </a:r>
          </a:p>
          <a:p>
            <a:endParaRPr lang="en-US" dirty="0"/>
          </a:p>
          <a:p>
            <a:endParaRPr lang="en-US" dirty="0"/>
          </a:p>
          <a:p>
            <a:r>
              <a:rPr lang="en-US" dirty="0"/>
              <a:t>Delegation: </a:t>
            </a:r>
            <a:r>
              <a:rPr lang="en-US" sz="2400" dirty="0"/>
              <a:t>Epoch-1 </a:t>
            </a:r>
            <a:r>
              <a:rPr lang="en-US" sz="2400" i="1" dirty="0"/>
              <a:t>ordered</a:t>
            </a:r>
            <a:r>
              <a:rPr lang="en-US" sz="2400" dirty="0"/>
              <a:t> to persist before Epoch-2</a:t>
            </a:r>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5B5864B1-ED50-4F44-908F-E7FBEBF9E095}" type="slidenum">
              <a:rPr lang="en-US" smtClean="0"/>
              <a:t>42</a:t>
            </a:fld>
            <a:endParaRPr lang="en-US"/>
          </a:p>
        </p:txBody>
      </p:sp>
      <p:sp>
        <p:nvSpPr>
          <p:cNvPr id="5" name="Rounded Rectangle 4"/>
          <p:cNvSpPr/>
          <p:nvPr/>
        </p:nvSpPr>
        <p:spPr>
          <a:xfrm>
            <a:off x="1219200" y="2448050"/>
            <a:ext cx="762000" cy="38100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Core</a:t>
            </a:r>
          </a:p>
        </p:txBody>
      </p:sp>
      <p:pic>
        <p:nvPicPr>
          <p:cNvPr id="7" name="Picture 6"/>
          <p:cNvPicPr>
            <a:picLocks noChangeAspect="1"/>
          </p:cNvPicPr>
          <p:nvPr/>
        </p:nvPicPr>
        <p:blipFill>
          <a:blip r:embed="rId3"/>
          <a:stretch>
            <a:fillRect/>
          </a:stretch>
        </p:blipFill>
        <p:spPr>
          <a:xfrm>
            <a:off x="3625472" y="2472012"/>
            <a:ext cx="1104887" cy="357038"/>
          </a:xfrm>
          <a:prstGeom prst="rect">
            <a:avLst/>
          </a:prstGeom>
        </p:spPr>
      </p:pic>
      <p:sp>
        <p:nvSpPr>
          <p:cNvPr id="13" name="Rounded Rectangle 12"/>
          <p:cNvSpPr/>
          <p:nvPr/>
        </p:nvSpPr>
        <p:spPr>
          <a:xfrm>
            <a:off x="2482472" y="2449184"/>
            <a:ext cx="762000" cy="381000"/>
          </a:xfrm>
          <a:prstGeom prst="roundRect">
            <a:avLst/>
          </a:prstGeom>
          <a:noFill/>
          <a:ln>
            <a:solidFill>
              <a:schemeClr val="tx2">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t>
            </a:r>
          </a:p>
        </p:txBody>
      </p:sp>
      <p:cxnSp>
        <p:nvCxnSpPr>
          <p:cNvPr id="15" name="Straight Connector 14"/>
          <p:cNvCxnSpPr>
            <a:stCxn id="5" idx="3"/>
            <a:endCxn id="13" idx="1"/>
          </p:cNvCxnSpPr>
          <p:nvPr/>
        </p:nvCxnSpPr>
        <p:spPr>
          <a:xfrm>
            <a:off x="1981200" y="2638550"/>
            <a:ext cx="501272" cy="11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1261425" y="1885950"/>
            <a:ext cx="609600" cy="497568"/>
          </a:xfrm>
          <a:prstGeom prst="ellipse">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E1</a:t>
            </a:r>
            <a:endParaRPr lang="en-US" dirty="0">
              <a:solidFill>
                <a:srgbClr val="000000"/>
              </a:solidFill>
            </a:endParaRPr>
          </a:p>
        </p:txBody>
      </p:sp>
      <p:sp>
        <p:nvSpPr>
          <p:cNvPr id="18" name="Oval 17"/>
          <p:cNvSpPr/>
          <p:nvPr/>
        </p:nvSpPr>
        <p:spPr>
          <a:xfrm>
            <a:off x="1261425" y="1885950"/>
            <a:ext cx="609600" cy="497568"/>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E2</a:t>
            </a:r>
            <a:endParaRPr lang="en-US" dirty="0">
              <a:solidFill>
                <a:srgbClr val="000000"/>
              </a:solidFill>
            </a:endParaRPr>
          </a:p>
        </p:txBody>
      </p:sp>
      <p:cxnSp>
        <p:nvCxnSpPr>
          <p:cNvPr id="25" name="Straight Connector 24"/>
          <p:cNvCxnSpPr/>
          <p:nvPr/>
        </p:nvCxnSpPr>
        <p:spPr>
          <a:xfrm>
            <a:off x="3247985" y="2637416"/>
            <a:ext cx="501272" cy="11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Rounded Rectangle 25"/>
          <p:cNvSpPr/>
          <p:nvPr/>
        </p:nvSpPr>
        <p:spPr>
          <a:xfrm>
            <a:off x="1219200" y="4170816"/>
            <a:ext cx="762000" cy="38100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Core</a:t>
            </a:r>
          </a:p>
        </p:txBody>
      </p:sp>
      <p:pic>
        <p:nvPicPr>
          <p:cNvPr id="27" name="Picture 26"/>
          <p:cNvPicPr>
            <a:picLocks noChangeAspect="1"/>
          </p:cNvPicPr>
          <p:nvPr/>
        </p:nvPicPr>
        <p:blipFill>
          <a:blip r:embed="rId3"/>
          <a:stretch>
            <a:fillRect/>
          </a:stretch>
        </p:blipFill>
        <p:spPr>
          <a:xfrm>
            <a:off x="3625472" y="4194778"/>
            <a:ext cx="1104887" cy="357038"/>
          </a:xfrm>
          <a:prstGeom prst="rect">
            <a:avLst/>
          </a:prstGeom>
        </p:spPr>
      </p:pic>
      <p:sp>
        <p:nvSpPr>
          <p:cNvPr id="28" name="Rounded Rectangle 27"/>
          <p:cNvSpPr/>
          <p:nvPr/>
        </p:nvSpPr>
        <p:spPr>
          <a:xfrm>
            <a:off x="2482472" y="4171950"/>
            <a:ext cx="762000" cy="381000"/>
          </a:xfrm>
          <a:prstGeom prst="roundRect">
            <a:avLst/>
          </a:prstGeom>
          <a:noFill/>
          <a:ln>
            <a:solidFill>
              <a:schemeClr val="tx2">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t>
            </a:r>
          </a:p>
        </p:txBody>
      </p:sp>
      <p:cxnSp>
        <p:nvCxnSpPr>
          <p:cNvPr id="29" name="Straight Connector 28"/>
          <p:cNvCxnSpPr>
            <a:stCxn id="26" idx="3"/>
            <a:endCxn id="28" idx="1"/>
          </p:cNvCxnSpPr>
          <p:nvPr/>
        </p:nvCxnSpPr>
        <p:spPr>
          <a:xfrm>
            <a:off x="1981200" y="4361316"/>
            <a:ext cx="501272" cy="11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1261425" y="3608716"/>
            <a:ext cx="609600" cy="497568"/>
          </a:xfrm>
          <a:prstGeom prst="ellipse">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E1</a:t>
            </a:r>
            <a:endParaRPr lang="en-US" dirty="0">
              <a:solidFill>
                <a:srgbClr val="000000"/>
              </a:solidFill>
            </a:endParaRPr>
          </a:p>
        </p:txBody>
      </p:sp>
      <p:sp>
        <p:nvSpPr>
          <p:cNvPr id="31" name="Oval 30"/>
          <p:cNvSpPr/>
          <p:nvPr/>
        </p:nvSpPr>
        <p:spPr>
          <a:xfrm>
            <a:off x="1261425" y="3608716"/>
            <a:ext cx="609600" cy="497568"/>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E2</a:t>
            </a:r>
            <a:endParaRPr lang="en-US" dirty="0">
              <a:solidFill>
                <a:srgbClr val="000000"/>
              </a:solidFill>
            </a:endParaRPr>
          </a:p>
        </p:txBody>
      </p:sp>
      <p:cxnSp>
        <p:nvCxnSpPr>
          <p:cNvPr id="32" name="Straight Connector 31"/>
          <p:cNvCxnSpPr/>
          <p:nvPr/>
        </p:nvCxnSpPr>
        <p:spPr>
          <a:xfrm>
            <a:off x="3247985" y="4360182"/>
            <a:ext cx="501272" cy="11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5715000" y="2571750"/>
            <a:ext cx="27432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781800" y="2588587"/>
            <a:ext cx="649374" cy="369332"/>
          </a:xfrm>
          <a:prstGeom prst="rect">
            <a:avLst/>
          </a:prstGeom>
          <a:noFill/>
        </p:spPr>
        <p:txBody>
          <a:bodyPr wrap="none" rtlCol="0">
            <a:spAutoFit/>
          </a:bodyPr>
          <a:lstStyle/>
          <a:p>
            <a:r>
              <a:rPr lang="en-US" dirty="0"/>
              <a:t>Time</a:t>
            </a:r>
          </a:p>
        </p:txBody>
      </p:sp>
      <p:cxnSp>
        <p:nvCxnSpPr>
          <p:cNvPr id="46" name="Straight Connector 45"/>
          <p:cNvCxnSpPr/>
          <p:nvPr/>
        </p:nvCxnSpPr>
        <p:spPr>
          <a:xfrm flipV="1">
            <a:off x="5715000" y="2266950"/>
            <a:ext cx="0" cy="30480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5715000" y="2266950"/>
            <a:ext cx="0" cy="304800"/>
          </a:xfrm>
          <a:prstGeom prst="straightConnector1">
            <a:avLst/>
          </a:prstGeom>
          <a:ln>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7543800" y="1897618"/>
            <a:ext cx="729512" cy="369332"/>
          </a:xfrm>
          <a:prstGeom prst="rect">
            <a:avLst/>
          </a:prstGeom>
          <a:noFill/>
        </p:spPr>
        <p:txBody>
          <a:bodyPr wrap="none" rtlCol="0">
            <a:spAutoFit/>
          </a:bodyPr>
          <a:lstStyle/>
          <a:p>
            <a:r>
              <a:rPr lang="en-US" dirty="0"/>
              <a:t>Finish</a:t>
            </a:r>
          </a:p>
        </p:txBody>
      </p:sp>
      <p:cxnSp>
        <p:nvCxnSpPr>
          <p:cNvPr id="50" name="Straight Arrow Connector 49"/>
          <p:cNvCxnSpPr/>
          <p:nvPr/>
        </p:nvCxnSpPr>
        <p:spPr>
          <a:xfrm>
            <a:off x="5715000" y="4335678"/>
            <a:ext cx="27432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6781800" y="4352515"/>
            <a:ext cx="649374" cy="369332"/>
          </a:xfrm>
          <a:prstGeom prst="rect">
            <a:avLst/>
          </a:prstGeom>
          <a:noFill/>
        </p:spPr>
        <p:txBody>
          <a:bodyPr wrap="none" rtlCol="0">
            <a:spAutoFit/>
          </a:bodyPr>
          <a:lstStyle/>
          <a:p>
            <a:r>
              <a:rPr lang="en-US" dirty="0"/>
              <a:t>Time</a:t>
            </a:r>
          </a:p>
        </p:txBody>
      </p:sp>
      <p:cxnSp>
        <p:nvCxnSpPr>
          <p:cNvPr id="52" name="Straight Connector 51"/>
          <p:cNvCxnSpPr/>
          <p:nvPr/>
        </p:nvCxnSpPr>
        <p:spPr>
          <a:xfrm flipV="1">
            <a:off x="5715000" y="4030878"/>
            <a:ext cx="0" cy="30480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5715000" y="4030878"/>
            <a:ext cx="0" cy="304800"/>
          </a:xfrm>
          <a:prstGeom prst="straightConnector1">
            <a:avLst/>
          </a:prstGeom>
          <a:ln>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6735502" y="3669213"/>
            <a:ext cx="729512" cy="369332"/>
          </a:xfrm>
          <a:prstGeom prst="rect">
            <a:avLst/>
          </a:prstGeom>
          <a:noFill/>
        </p:spPr>
        <p:txBody>
          <a:bodyPr wrap="none" rtlCol="0">
            <a:spAutoFit/>
          </a:bodyPr>
          <a:lstStyle/>
          <a:p>
            <a:r>
              <a:rPr lang="en-US" dirty="0"/>
              <a:t>Finish</a:t>
            </a:r>
          </a:p>
        </p:txBody>
      </p:sp>
      <p:pic>
        <p:nvPicPr>
          <p:cNvPr id="55" name="Picture 54"/>
          <p:cNvPicPr>
            <a:picLocks noChangeAspect="1"/>
          </p:cNvPicPr>
          <p:nvPr/>
        </p:nvPicPr>
        <p:blipFill>
          <a:blip r:embed="rId4"/>
          <a:stretch>
            <a:fillRect/>
          </a:stretch>
        </p:blipFill>
        <p:spPr>
          <a:xfrm>
            <a:off x="0" y="20145"/>
            <a:ext cx="2171019" cy="412750"/>
          </a:xfrm>
          <a:prstGeom prst="rect">
            <a:avLst/>
          </a:prstGeom>
        </p:spPr>
      </p:pic>
      <p:pic>
        <p:nvPicPr>
          <p:cNvPr id="33" name="Picture 32"/>
          <p:cNvPicPr>
            <a:picLocks noChangeAspect="1"/>
          </p:cNvPicPr>
          <p:nvPr/>
        </p:nvPicPr>
        <p:blipFill>
          <a:blip r:embed="rId5"/>
          <a:stretch>
            <a:fillRect/>
          </a:stretch>
        </p:blipFill>
        <p:spPr>
          <a:xfrm>
            <a:off x="7832067" y="1"/>
            <a:ext cx="1295400" cy="361950"/>
          </a:xfrm>
          <a:prstGeom prst="rect">
            <a:avLst/>
          </a:prstGeom>
        </p:spPr>
      </p:pic>
      <p:sp>
        <p:nvSpPr>
          <p:cNvPr id="6" name="TextBox 5"/>
          <p:cNvSpPr txBox="1"/>
          <p:nvPr/>
        </p:nvSpPr>
        <p:spPr>
          <a:xfrm>
            <a:off x="1824692" y="3669213"/>
            <a:ext cx="300082" cy="369332"/>
          </a:xfrm>
          <a:prstGeom prst="rect">
            <a:avLst/>
          </a:prstGeom>
          <a:noFill/>
        </p:spPr>
        <p:txBody>
          <a:bodyPr wrap="none" rtlCol="0">
            <a:spAutoFit/>
          </a:bodyPr>
          <a:lstStyle/>
          <a:p>
            <a:r>
              <a:rPr lang="en-US" b="1" dirty="0"/>
              <a:t>&gt;</a:t>
            </a:r>
          </a:p>
        </p:txBody>
      </p:sp>
    </p:spTree>
    <p:extLst>
      <p:ext uri="{BB962C8B-B14F-4D97-AF65-F5344CB8AC3E}">
        <p14:creationId xmlns:p14="http://schemas.microsoft.com/office/powerpoint/2010/main" val="103041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1" nodeType="clickEffect">
                                  <p:stCondLst>
                                    <p:cond delay="0"/>
                                  </p:stCondLst>
                                  <p:childTnLst>
                                    <p:animMotion origin="layout" path="M -4.42284E-6 3.17495E-6 L 0.33693 3.17495E-6 " pathEditMode="relative" rAng="0" ptsTypes="AA">
                                      <p:cBhvr>
                                        <p:cTn id="32" dur="2000" fill="hold"/>
                                        <p:tgtEl>
                                          <p:spTgt spid="17"/>
                                        </p:tgtEl>
                                        <p:attrNameLst>
                                          <p:attrName>ppt_x</p:attrName>
                                          <p:attrName>ppt_y</p:attrName>
                                        </p:attrNameLst>
                                      </p:cBhvr>
                                      <p:rCtr x="16837" y="0"/>
                                    </p:animMotion>
                                  </p:childTnLst>
                                </p:cTn>
                              </p:par>
                              <p:par>
                                <p:cTn id="33" presetID="0" presetClass="path" presetSubtype="0" accel="50000" decel="50000" fill="hold" nodeType="withEffect">
                                  <p:stCondLst>
                                    <p:cond delay="0"/>
                                  </p:stCondLst>
                                  <p:childTnLst>
                                    <p:animMotion origin="layout" path="M -3.06144E-6 -3.7037E-7 L 0.24159 -3.7037E-7 " pathEditMode="relative" ptsTypes="AA">
                                      <p:cBhvr>
                                        <p:cTn id="34" dur="5000" fill="hold"/>
                                        <p:tgtEl>
                                          <p:spTgt spid="48"/>
                                        </p:tgtEl>
                                        <p:attrNameLst>
                                          <p:attrName>ppt_x</p:attrName>
                                          <p:attrName>ppt_y</p:attrName>
                                        </p:attrNameLst>
                                      </p:cBhvr>
                                    </p:animMotion>
                                  </p:childTnLst>
                                </p:cTn>
                              </p:par>
                              <p:par>
                                <p:cTn id="35" presetID="1" presetClass="entr" presetSubtype="0" fill="hold" grpId="0" nodeType="withEffect">
                                  <p:stCondLst>
                                    <p:cond delay="2000"/>
                                  </p:stCondLst>
                                  <p:childTnLst>
                                    <p:set>
                                      <p:cBhvr>
                                        <p:cTn id="36" dur="1" fill="hold">
                                          <p:stCondLst>
                                            <p:cond delay="0"/>
                                          </p:stCondLst>
                                        </p:cTn>
                                        <p:tgtEl>
                                          <p:spTgt spid="18"/>
                                        </p:tgtEl>
                                        <p:attrNameLst>
                                          <p:attrName>style.visibility</p:attrName>
                                        </p:attrNameLst>
                                      </p:cBhvr>
                                      <p:to>
                                        <p:strVal val="visible"/>
                                      </p:to>
                                    </p:set>
                                  </p:childTnLst>
                                </p:cTn>
                              </p:par>
                              <p:par>
                                <p:cTn id="37" presetID="0" presetClass="path" presetSubtype="0" accel="50000" decel="50000" fill="hold" grpId="1" nodeType="withEffect">
                                  <p:stCondLst>
                                    <p:cond delay="2500"/>
                                  </p:stCondLst>
                                  <p:childTnLst>
                                    <p:animMotion origin="layout" path="M -4.42284E-6 3.17495E-6 L 0.24614 0.00061 " pathEditMode="relative" rAng="0" ptsTypes="AA">
                                      <p:cBhvr>
                                        <p:cTn id="38" dur="2000" fill="hold"/>
                                        <p:tgtEl>
                                          <p:spTgt spid="18"/>
                                        </p:tgtEl>
                                        <p:attrNameLst>
                                          <p:attrName>ppt_x</p:attrName>
                                          <p:attrName>ppt_y</p:attrName>
                                        </p:attrNameLst>
                                      </p:cBhvr>
                                      <p:rCtr x="12307" y="31"/>
                                    </p:animMotion>
                                  </p:childTnLst>
                                </p:cTn>
                              </p:par>
                            </p:childTnLst>
                          </p:cTn>
                        </p:par>
                        <p:par>
                          <p:cTn id="39" fill="hold">
                            <p:stCondLst>
                              <p:cond delay="5000"/>
                            </p:stCondLst>
                            <p:childTnLst>
                              <p:par>
                                <p:cTn id="40" presetID="1" presetClass="entr" presetSubtype="0" fill="hold" grpId="0" nodeType="afterEffect">
                                  <p:stCondLst>
                                    <p:cond delay="0"/>
                                  </p:stCondLst>
                                  <p:childTnLst>
                                    <p:set>
                                      <p:cBhvr>
                                        <p:cTn id="41" dur="1" fill="hold">
                                          <p:stCondLst>
                                            <p:cond delay="0"/>
                                          </p:stCondLst>
                                        </p:cTn>
                                        <p:tgtEl>
                                          <p:spTgt spid="4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52"/>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5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0" presetClass="path" presetSubtype="0" accel="50000" decel="50000" fill="hold" grpId="1" nodeType="clickEffect">
                                  <p:stCondLst>
                                    <p:cond delay="0"/>
                                  </p:stCondLst>
                                  <p:childTnLst>
                                    <p:animMotion origin="layout" path="M -4.42284E-6 1.41006E-6 L 0.3371 0.00092 " pathEditMode="relative" rAng="0" ptsTypes="AA">
                                      <p:cBhvr>
                                        <p:cTn id="69" dur="3000" fill="hold"/>
                                        <p:tgtEl>
                                          <p:spTgt spid="30"/>
                                        </p:tgtEl>
                                        <p:attrNameLst>
                                          <p:attrName>ppt_x</p:attrName>
                                          <p:attrName>ppt_y</p:attrName>
                                        </p:attrNameLst>
                                      </p:cBhvr>
                                      <p:rCtr x="16855" y="31"/>
                                    </p:animMotion>
                                  </p:childTnLst>
                                </p:cTn>
                              </p:par>
                              <p:par>
                                <p:cTn id="70" presetID="1" presetClass="entr" presetSubtype="0" fill="hold" grpId="0" nodeType="withEffect">
                                  <p:stCondLst>
                                    <p:cond delay="1000"/>
                                  </p:stCondLst>
                                  <p:childTnLst>
                                    <p:set>
                                      <p:cBhvr>
                                        <p:cTn id="71" dur="1" fill="hold">
                                          <p:stCondLst>
                                            <p:cond delay="0"/>
                                          </p:stCondLst>
                                        </p:cTn>
                                        <p:tgtEl>
                                          <p:spTgt spid="31"/>
                                        </p:tgtEl>
                                        <p:attrNameLst>
                                          <p:attrName>style.visibility</p:attrName>
                                        </p:attrNameLst>
                                      </p:cBhvr>
                                      <p:to>
                                        <p:strVal val="visible"/>
                                      </p:to>
                                    </p:set>
                                  </p:childTnLst>
                                </p:cTn>
                              </p:par>
                              <p:par>
                                <p:cTn id="72" presetID="1" presetClass="entr" presetSubtype="0" fill="hold" grpId="0" nodeType="withEffect">
                                  <p:stCondLst>
                                    <p:cond delay="1000"/>
                                  </p:stCondLst>
                                  <p:childTnLst>
                                    <p:set>
                                      <p:cBhvr>
                                        <p:cTn id="73" dur="1" fill="hold">
                                          <p:stCondLst>
                                            <p:cond delay="0"/>
                                          </p:stCondLst>
                                        </p:cTn>
                                        <p:tgtEl>
                                          <p:spTgt spid="6"/>
                                        </p:tgtEl>
                                        <p:attrNameLst>
                                          <p:attrName>style.visibility</p:attrName>
                                        </p:attrNameLst>
                                      </p:cBhvr>
                                      <p:to>
                                        <p:strVal val="visible"/>
                                      </p:to>
                                    </p:set>
                                  </p:childTnLst>
                                </p:cTn>
                              </p:par>
                              <p:par>
                                <p:cTn id="74" presetID="0" presetClass="path" presetSubtype="0" accel="50000" decel="50000" fill="hold" grpId="1" nodeType="withEffect">
                                  <p:stCondLst>
                                    <p:cond delay="1000"/>
                                  </p:stCondLst>
                                  <p:childTnLst>
                                    <p:animMotion origin="layout" path="M -4.42284E-6 1.41006E-6 L 0.24614 0.00062 " pathEditMode="relative" rAng="0" ptsTypes="AA">
                                      <p:cBhvr>
                                        <p:cTn id="75" dur="2000" fill="hold"/>
                                        <p:tgtEl>
                                          <p:spTgt spid="31"/>
                                        </p:tgtEl>
                                        <p:attrNameLst>
                                          <p:attrName>ppt_x</p:attrName>
                                          <p:attrName>ppt_y</p:attrName>
                                        </p:attrNameLst>
                                      </p:cBhvr>
                                      <p:rCtr x="12307" y="31"/>
                                    </p:animMotion>
                                  </p:childTnLst>
                                </p:cTn>
                              </p:par>
                              <p:par>
                                <p:cTn id="76" presetID="0" presetClass="path" presetSubtype="0" accel="50000" decel="50000" fill="hold" grpId="1" nodeType="withEffect">
                                  <p:stCondLst>
                                    <p:cond delay="1000"/>
                                  </p:stCondLst>
                                  <p:childTnLst>
                                    <p:animMotion origin="layout" path="M 9.42545E-7 1.41006E-6 L 0.24891 0.00062 " pathEditMode="relative" rAng="0" ptsTypes="AA">
                                      <p:cBhvr>
                                        <p:cTn id="77" dur="2000" fill="hold"/>
                                        <p:tgtEl>
                                          <p:spTgt spid="6"/>
                                        </p:tgtEl>
                                        <p:attrNameLst>
                                          <p:attrName>ppt_x</p:attrName>
                                          <p:attrName>ppt_y</p:attrName>
                                        </p:attrNameLst>
                                      </p:cBhvr>
                                      <p:rCtr x="12446" y="31"/>
                                    </p:animMotion>
                                  </p:childTnLst>
                                </p:cTn>
                              </p:par>
                              <p:par>
                                <p:cTn id="78" presetID="0" presetClass="path" presetSubtype="0" accel="50000" decel="50000" fill="hold" nodeType="withEffect">
                                  <p:stCondLst>
                                    <p:cond delay="0"/>
                                  </p:stCondLst>
                                  <p:childTnLst>
                                    <p:animMotion origin="layout" path="M -3.06144E-6 -1.60494E-6 L 0.14995 -0.00216 " pathEditMode="relative" rAng="0" ptsTypes="AA">
                                      <p:cBhvr>
                                        <p:cTn id="79" dur="3000" fill="hold"/>
                                        <p:tgtEl>
                                          <p:spTgt spid="53"/>
                                        </p:tgtEl>
                                        <p:attrNameLst>
                                          <p:attrName>ppt_x</p:attrName>
                                          <p:attrName>ppt_y</p:attrName>
                                        </p:attrNameLst>
                                      </p:cBhvr>
                                      <p:rCtr x="7497" y="-123"/>
                                    </p:animMotion>
                                  </p:childTnLst>
                                </p:cTn>
                              </p:par>
                            </p:childTnLst>
                          </p:cTn>
                        </p:par>
                        <p:par>
                          <p:cTn id="80" fill="hold">
                            <p:stCondLst>
                              <p:cond delay="3000"/>
                            </p:stCondLst>
                            <p:childTnLst>
                              <p:par>
                                <p:cTn id="81" presetID="1" presetClass="entr" presetSubtype="0"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7" grpId="0" animBg="1"/>
      <p:bldP spid="17" grpId="1" animBg="1"/>
      <p:bldP spid="18" grpId="0" animBg="1"/>
      <p:bldP spid="18" grpId="1" animBg="1"/>
      <p:bldP spid="26" grpId="0" animBg="1"/>
      <p:bldP spid="28" grpId="0" animBg="1"/>
      <p:bldP spid="30" grpId="0" animBg="1"/>
      <p:bldP spid="30" grpId="1" animBg="1"/>
      <p:bldP spid="31" grpId="0" animBg="1"/>
      <p:bldP spid="31" grpId="1" animBg="1"/>
      <p:bldP spid="38" grpId="0"/>
      <p:bldP spid="49" grpId="0"/>
      <p:bldP spid="51" grpId="0"/>
      <p:bldP spid="54" grpId="0"/>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p:cNvPicPr>
            <a:picLocks noChangeAspect="1"/>
          </p:cNvPicPr>
          <p:nvPr/>
        </p:nvPicPr>
        <p:blipFill>
          <a:blip r:embed="rId3"/>
          <a:stretch>
            <a:fillRect/>
          </a:stretch>
        </p:blipFill>
        <p:spPr>
          <a:xfrm>
            <a:off x="0" y="20145"/>
            <a:ext cx="2171019" cy="412750"/>
          </a:xfrm>
          <a:prstGeom prst="rect">
            <a:avLst/>
          </a:prstGeom>
        </p:spPr>
      </p:pic>
      <p:sp>
        <p:nvSpPr>
          <p:cNvPr id="2" name="Title 1"/>
          <p:cNvSpPr>
            <a:spLocks noGrp="1"/>
          </p:cNvSpPr>
          <p:nvPr>
            <p:ph type="title"/>
          </p:nvPr>
        </p:nvSpPr>
        <p:spPr/>
        <p:txBody>
          <a:bodyPr>
            <a:normAutofit/>
          </a:bodyPr>
          <a:lstStyle/>
          <a:p>
            <a:r>
              <a:rPr lang="en-US" b="1" dirty="0">
                <a:solidFill>
                  <a:srgbClr val="000066"/>
                </a:solidFill>
              </a:rPr>
              <a:t>Contributions</a:t>
            </a:r>
          </a:p>
        </p:txBody>
      </p:sp>
      <p:sp>
        <p:nvSpPr>
          <p:cNvPr id="4" name="Content Placeholder 3"/>
          <p:cNvSpPr>
            <a:spLocks noGrp="1"/>
          </p:cNvSpPr>
          <p:nvPr>
            <p:ph idx="1"/>
          </p:nvPr>
        </p:nvSpPr>
        <p:spPr/>
        <p:txBody>
          <a:bodyPr>
            <a:normAutofit/>
          </a:bodyPr>
          <a:lstStyle/>
          <a:p>
            <a:r>
              <a:rPr lang="en-US" dirty="0"/>
              <a:t>Implications of </a:t>
            </a:r>
            <a:r>
              <a:rPr lang="en-US" b="1" dirty="0"/>
              <a:t>Synchronous Ordering </a:t>
            </a:r>
            <a:r>
              <a:rPr lang="en-US" sz="2400" dirty="0"/>
              <a:t>[Intel ‘14]</a:t>
            </a:r>
          </a:p>
          <a:p>
            <a:pPr lvl="1"/>
            <a:r>
              <a:rPr lang="en-US" dirty="0"/>
              <a:t>Semantics and performance</a:t>
            </a:r>
          </a:p>
          <a:p>
            <a:pPr lvl="1"/>
            <a:r>
              <a:rPr lang="en-US" b="1" dirty="0">
                <a:solidFill>
                  <a:srgbClr val="FF0000"/>
                </a:solidFill>
              </a:rPr>
              <a:t>7.2x slowdown </a:t>
            </a:r>
            <a:r>
              <a:rPr lang="en-US" dirty="0"/>
              <a:t>over volatile execution</a:t>
            </a:r>
          </a:p>
          <a:p>
            <a:r>
              <a:rPr lang="en-US" b="1" dirty="0"/>
              <a:t>Delegated Persist Ordering</a:t>
            </a:r>
          </a:p>
          <a:p>
            <a:pPr lvl="1"/>
            <a:r>
              <a:rPr lang="en-US" dirty="0"/>
              <a:t>Implementation strategy for persistency models</a:t>
            </a:r>
          </a:p>
          <a:p>
            <a:pPr lvl="1"/>
            <a:r>
              <a:rPr lang="en-US" b="1" dirty="0">
                <a:solidFill>
                  <a:schemeClr val="accent3">
                    <a:lumMod val="75000"/>
                  </a:schemeClr>
                </a:solidFill>
              </a:rPr>
              <a:t>3.5x speedup </a:t>
            </a:r>
            <a:r>
              <a:rPr lang="en-US" dirty="0"/>
              <a:t>over Synchronous Ordering</a:t>
            </a:r>
          </a:p>
        </p:txBody>
      </p:sp>
      <p:sp>
        <p:nvSpPr>
          <p:cNvPr id="3" name="Slide Number Placeholder 2"/>
          <p:cNvSpPr>
            <a:spLocks noGrp="1"/>
          </p:cNvSpPr>
          <p:nvPr>
            <p:ph type="sldNum" sz="quarter" idx="12"/>
          </p:nvPr>
        </p:nvSpPr>
        <p:spPr/>
        <p:txBody>
          <a:bodyPr/>
          <a:lstStyle/>
          <a:p>
            <a:fld id="{5B5864B1-ED50-4F44-908F-E7FBEBF9E095}" type="slidenum">
              <a:rPr lang="en-US" smtClean="0"/>
              <a:t>5</a:t>
            </a:fld>
            <a:endParaRPr lang="en-US" dirty="0"/>
          </a:p>
        </p:txBody>
      </p:sp>
    </p:spTree>
    <p:extLst>
      <p:ext uri="{BB962C8B-B14F-4D97-AF65-F5344CB8AC3E}">
        <p14:creationId xmlns:p14="http://schemas.microsoft.com/office/powerpoint/2010/main" val="2122654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p:cNvPicPr>
            <a:picLocks noChangeAspect="1"/>
          </p:cNvPicPr>
          <p:nvPr/>
        </p:nvPicPr>
        <p:blipFill>
          <a:blip r:embed="rId3"/>
          <a:stretch>
            <a:fillRect/>
          </a:stretch>
        </p:blipFill>
        <p:spPr>
          <a:xfrm>
            <a:off x="0" y="20145"/>
            <a:ext cx="2171019" cy="412750"/>
          </a:xfrm>
          <a:prstGeom prst="rect">
            <a:avLst/>
          </a:prstGeom>
        </p:spPr>
      </p:pic>
      <p:sp>
        <p:nvSpPr>
          <p:cNvPr id="2" name="Title 1"/>
          <p:cNvSpPr>
            <a:spLocks noGrp="1"/>
          </p:cNvSpPr>
          <p:nvPr>
            <p:ph type="title"/>
          </p:nvPr>
        </p:nvSpPr>
        <p:spPr/>
        <p:txBody>
          <a:bodyPr>
            <a:normAutofit/>
          </a:bodyPr>
          <a:lstStyle/>
          <a:p>
            <a:r>
              <a:rPr lang="en-US" b="1" dirty="0">
                <a:solidFill>
                  <a:srgbClr val="000066"/>
                </a:solidFill>
              </a:rPr>
              <a:t>Outline</a:t>
            </a:r>
          </a:p>
        </p:txBody>
      </p:sp>
      <p:sp>
        <p:nvSpPr>
          <p:cNvPr id="4" name="Content Placeholder 3"/>
          <p:cNvSpPr>
            <a:spLocks noGrp="1"/>
          </p:cNvSpPr>
          <p:nvPr>
            <p:ph idx="1"/>
          </p:nvPr>
        </p:nvSpPr>
        <p:spPr/>
        <p:txBody>
          <a:bodyPr>
            <a:normAutofit/>
          </a:bodyPr>
          <a:lstStyle/>
          <a:p>
            <a:r>
              <a:rPr lang="en-US" dirty="0"/>
              <a:t>Background</a:t>
            </a:r>
          </a:p>
          <a:p>
            <a:r>
              <a:rPr lang="en-US" dirty="0"/>
              <a:t>Synchronous Ordering (SO)</a:t>
            </a:r>
          </a:p>
          <a:p>
            <a:r>
              <a:rPr lang="en-US" dirty="0"/>
              <a:t>SO drawbacks</a:t>
            </a:r>
          </a:p>
          <a:p>
            <a:r>
              <a:rPr lang="en-US" dirty="0"/>
              <a:t>Delegated Persist Ordering (DPO)</a:t>
            </a:r>
          </a:p>
          <a:p>
            <a:r>
              <a:rPr lang="en-US" dirty="0"/>
              <a:t>Evaluation</a:t>
            </a:r>
          </a:p>
          <a:p>
            <a:endParaRPr lang="en-US" b="1" dirty="0"/>
          </a:p>
        </p:txBody>
      </p:sp>
      <p:sp>
        <p:nvSpPr>
          <p:cNvPr id="3" name="Slide Number Placeholder 2"/>
          <p:cNvSpPr>
            <a:spLocks noGrp="1"/>
          </p:cNvSpPr>
          <p:nvPr>
            <p:ph type="sldNum" sz="quarter" idx="12"/>
          </p:nvPr>
        </p:nvSpPr>
        <p:spPr/>
        <p:txBody>
          <a:bodyPr/>
          <a:lstStyle/>
          <a:p>
            <a:fld id="{5B5864B1-ED50-4F44-908F-E7FBEBF9E095}" type="slidenum">
              <a:rPr lang="en-US" smtClean="0"/>
              <a:t>6</a:t>
            </a:fld>
            <a:endParaRPr lang="en-US" dirty="0"/>
          </a:p>
        </p:txBody>
      </p:sp>
    </p:spTree>
    <p:extLst>
      <p:ext uri="{BB962C8B-B14F-4D97-AF65-F5344CB8AC3E}">
        <p14:creationId xmlns:p14="http://schemas.microsoft.com/office/powerpoint/2010/main" val="1325774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66"/>
                </a:solidFill>
              </a:rPr>
              <a:t>Persistent memory system</a:t>
            </a:r>
          </a:p>
        </p:txBody>
      </p:sp>
      <p:sp>
        <p:nvSpPr>
          <p:cNvPr id="12" name="Rounded Rectangle 11"/>
          <p:cNvSpPr/>
          <p:nvPr/>
        </p:nvSpPr>
        <p:spPr>
          <a:xfrm>
            <a:off x="2209800" y="1352550"/>
            <a:ext cx="762000" cy="38100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Core-1</a:t>
            </a:r>
          </a:p>
        </p:txBody>
      </p:sp>
      <p:sp>
        <p:nvSpPr>
          <p:cNvPr id="13" name="Rounded Rectangle 12"/>
          <p:cNvSpPr/>
          <p:nvPr/>
        </p:nvSpPr>
        <p:spPr>
          <a:xfrm>
            <a:off x="3505200" y="1352550"/>
            <a:ext cx="762000" cy="38100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Core-2</a:t>
            </a:r>
          </a:p>
        </p:txBody>
      </p:sp>
      <p:sp>
        <p:nvSpPr>
          <p:cNvPr id="14" name="Rounded Rectangle 13"/>
          <p:cNvSpPr/>
          <p:nvPr/>
        </p:nvSpPr>
        <p:spPr>
          <a:xfrm>
            <a:off x="4876800" y="1352550"/>
            <a:ext cx="762000" cy="38100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Core-3</a:t>
            </a:r>
          </a:p>
        </p:txBody>
      </p:sp>
      <p:sp>
        <p:nvSpPr>
          <p:cNvPr id="15" name="Rounded Rectangle 14"/>
          <p:cNvSpPr/>
          <p:nvPr/>
        </p:nvSpPr>
        <p:spPr>
          <a:xfrm>
            <a:off x="6172200" y="1352550"/>
            <a:ext cx="762000" cy="38100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Core-4</a:t>
            </a:r>
          </a:p>
        </p:txBody>
      </p:sp>
      <p:cxnSp>
        <p:nvCxnSpPr>
          <p:cNvPr id="22" name="Straight Connector 21"/>
          <p:cNvCxnSpPr>
            <a:stCxn id="12" idx="2"/>
            <a:endCxn id="17" idx="0"/>
          </p:cNvCxnSpPr>
          <p:nvPr/>
        </p:nvCxnSpPr>
        <p:spPr>
          <a:xfrm>
            <a:off x="2590800" y="1733550"/>
            <a:ext cx="0" cy="38100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3" idx="2"/>
            <a:endCxn id="18" idx="0"/>
          </p:cNvCxnSpPr>
          <p:nvPr/>
        </p:nvCxnSpPr>
        <p:spPr>
          <a:xfrm>
            <a:off x="3886200" y="1733550"/>
            <a:ext cx="0" cy="38100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4" idx="2"/>
            <a:endCxn id="19" idx="0"/>
          </p:cNvCxnSpPr>
          <p:nvPr/>
        </p:nvCxnSpPr>
        <p:spPr>
          <a:xfrm>
            <a:off x="5257800" y="1733550"/>
            <a:ext cx="0" cy="38100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5" idx="2"/>
            <a:endCxn id="20" idx="0"/>
          </p:cNvCxnSpPr>
          <p:nvPr/>
        </p:nvCxnSpPr>
        <p:spPr>
          <a:xfrm>
            <a:off x="6553200" y="1733550"/>
            <a:ext cx="0" cy="38100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2209800" y="2114550"/>
            <a:ext cx="4724400" cy="990600"/>
            <a:chOff x="2209800" y="2114550"/>
            <a:chExt cx="4724400" cy="1295400"/>
          </a:xfrm>
        </p:grpSpPr>
        <p:sp>
          <p:nvSpPr>
            <p:cNvPr id="17" name="Rectangle 16"/>
            <p:cNvSpPr/>
            <p:nvPr/>
          </p:nvSpPr>
          <p:spPr>
            <a:xfrm>
              <a:off x="2209800" y="2114550"/>
              <a:ext cx="762000" cy="304800"/>
            </a:xfrm>
            <a:prstGeom prst="rect">
              <a:avLst/>
            </a:prstGeom>
            <a:noFill/>
            <a:ln w="19050" cmpd="sng">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L1 $</a:t>
              </a:r>
            </a:p>
          </p:txBody>
        </p:sp>
        <p:sp>
          <p:nvSpPr>
            <p:cNvPr id="18" name="Rectangle 17"/>
            <p:cNvSpPr/>
            <p:nvPr/>
          </p:nvSpPr>
          <p:spPr>
            <a:xfrm>
              <a:off x="3505200" y="2114550"/>
              <a:ext cx="762000" cy="304800"/>
            </a:xfrm>
            <a:prstGeom prst="rect">
              <a:avLst/>
            </a:prstGeom>
            <a:noFill/>
            <a:ln w="19050" cmpd="sng">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L1 $</a:t>
              </a:r>
            </a:p>
          </p:txBody>
        </p:sp>
        <p:sp>
          <p:nvSpPr>
            <p:cNvPr id="19" name="Rectangle 18"/>
            <p:cNvSpPr/>
            <p:nvPr/>
          </p:nvSpPr>
          <p:spPr>
            <a:xfrm>
              <a:off x="4876800" y="2114550"/>
              <a:ext cx="762000" cy="304800"/>
            </a:xfrm>
            <a:prstGeom prst="rect">
              <a:avLst/>
            </a:prstGeom>
            <a:noFill/>
            <a:ln w="19050" cmpd="sng">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L1 $</a:t>
              </a:r>
            </a:p>
          </p:txBody>
        </p:sp>
        <p:sp>
          <p:nvSpPr>
            <p:cNvPr id="20" name="Rectangle 19"/>
            <p:cNvSpPr/>
            <p:nvPr/>
          </p:nvSpPr>
          <p:spPr>
            <a:xfrm>
              <a:off x="6172200" y="2114550"/>
              <a:ext cx="762000" cy="304800"/>
            </a:xfrm>
            <a:prstGeom prst="rect">
              <a:avLst/>
            </a:prstGeom>
            <a:noFill/>
            <a:ln w="19050" cmpd="sng">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L1 $</a:t>
              </a:r>
            </a:p>
          </p:txBody>
        </p:sp>
        <p:sp>
          <p:nvSpPr>
            <p:cNvPr id="29" name="Rectangle 28"/>
            <p:cNvSpPr/>
            <p:nvPr/>
          </p:nvSpPr>
          <p:spPr>
            <a:xfrm>
              <a:off x="3276600" y="2952750"/>
              <a:ext cx="2590800" cy="457200"/>
            </a:xfrm>
            <a:prstGeom prst="rect">
              <a:avLst/>
            </a:prstGeom>
            <a:noFill/>
            <a:ln w="19050" cmpd="sng">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LLC</a:t>
              </a:r>
            </a:p>
          </p:txBody>
        </p:sp>
        <p:cxnSp>
          <p:nvCxnSpPr>
            <p:cNvPr id="31" name="Straight Connector 30"/>
            <p:cNvCxnSpPr/>
            <p:nvPr/>
          </p:nvCxnSpPr>
          <p:spPr>
            <a:xfrm>
              <a:off x="2590800" y="2724150"/>
              <a:ext cx="3962400"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17" idx="2"/>
            </p:cNvCxnSpPr>
            <p:nvPr/>
          </p:nvCxnSpPr>
          <p:spPr>
            <a:xfrm>
              <a:off x="2590800" y="2419350"/>
              <a:ext cx="0" cy="30480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18" idx="2"/>
            </p:cNvCxnSpPr>
            <p:nvPr/>
          </p:nvCxnSpPr>
          <p:spPr>
            <a:xfrm>
              <a:off x="3886200" y="2419350"/>
              <a:ext cx="0" cy="30480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19" idx="2"/>
            </p:cNvCxnSpPr>
            <p:nvPr/>
          </p:nvCxnSpPr>
          <p:spPr>
            <a:xfrm>
              <a:off x="5257800" y="2419350"/>
              <a:ext cx="0" cy="30480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20" idx="2"/>
            </p:cNvCxnSpPr>
            <p:nvPr/>
          </p:nvCxnSpPr>
          <p:spPr>
            <a:xfrm>
              <a:off x="6553200" y="2419350"/>
              <a:ext cx="0" cy="30480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29" idx="0"/>
            </p:cNvCxnSpPr>
            <p:nvPr/>
          </p:nvCxnSpPr>
          <p:spPr>
            <a:xfrm flipV="1">
              <a:off x="4572000" y="2724150"/>
              <a:ext cx="0" cy="22860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46" name="Picture 45"/>
          <p:cNvPicPr>
            <a:picLocks noChangeAspect="1"/>
          </p:cNvPicPr>
          <p:nvPr/>
        </p:nvPicPr>
        <p:blipFill>
          <a:blip r:embed="rId3"/>
          <a:stretch>
            <a:fillRect/>
          </a:stretch>
        </p:blipFill>
        <p:spPr>
          <a:xfrm>
            <a:off x="1686910" y="3714750"/>
            <a:ext cx="2456334" cy="793750"/>
          </a:xfrm>
          <a:prstGeom prst="rect">
            <a:avLst/>
          </a:prstGeom>
        </p:spPr>
      </p:pic>
      <p:sp>
        <p:nvSpPr>
          <p:cNvPr id="47" name="TextBox 46"/>
          <p:cNvSpPr txBox="1"/>
          <p:nvPr/>
        </p:nvSpPr>
        <p:spPr>
          <a:xfrm>
            <a:off x="2438400" y="4333175"/>
            <a:ext cx="782937" cy="369332"/>
          </a:xfrm>
          <a:prstGeom prst="rect">
            <a:avLst/>
          </a:prstGeom>
          <a:noFill/>
        </p:spPr>
        <p:txBody>
          <a:bodyPr wrap="none" rtlCol="0">
            <a:spAutoFit/>
          </a:bodyPr>
          <a:lstStyle/>
          <a:p>
            <a:r>
              <a:rPr lang="en-US" dirty="0"/>
              <a:t>DRAM</a:t>
            </a:r>
          </a:p>
        </p:txBody>
      </p:sp>
      <p:pic>
        <p:nvPicPr>
          <p:cNvPr id="48" name="Picture 47"/>
          <p:cNvPicPr>
            <a:picLocks noChangeAspect="1"/>
          </p:cNvPicPr>
          <p:nvPr/>
        </p:nvPicPr>
        <p:blipFill>
          <a:blip r:embed="rId3"/>
          <a:stretch>
            <a:fillRect/>
          </a:stretch>
        </p:blipFill>
        <p:spPr>
          <a:xfrm>
            <a:off x="5011266" y="3714751"/>
            <a:ext cx="2456334" cy="793750"/>
          </a:xfrm>
          <a:prstGeom prst="rect">
            <a:avLst/>
          </a:prstGeom>
        </p:spPr>
      </p:pic>
      <p:sp>
        <p:nvSpPr>
          <p:cNvPr id="49" name="TextBox 48"/>
          <p:cNvSpPr txBox="1"/>
          <p:nvPr/>
        </p:nvSpPr>
        <p:spPr>
          <a:xfrm>
            <a:off x="5055994" y="4339832"/>
            <a:ext cx="2487806" cy="369332"/>
          </a:xfrm>
          <a:prstGeom prst="rect">
            <a:avLst/>
          </a:prstGeom>
          <a:noFill/>
        </p:spPr>
        <p:txBody>
          <a:bodyPr wrap="none" rtlCol="0">
            <a:spAutoFit/>
          </a:bodyPr>
          <a:lstStyle/>
          <a:p>
            <a:r>
              <a:rPr lang="en-US" dirty="0"/>
              <a:t>Persistent Memory (PM)</a:t>
            </a:r>
          </a:p>
        </p:txBody>
      </p:sp>
      <p:cxnSp>
        <p:nvCxnSpPr>
          <p:cNvPr id="51" name="Elbow Connector 50"/>
          <p:cNvCxnSpPr>
            <a:stCxn id="29" idx="2"/>
            <a:endCxn id="46" idx="0"/>
          </p:cNvCxnSpPr>
          <p:nvPr/>
        </p:nvCxnSpPr>
        <p:spPr>
          <a:xfrm rot="5400000">
            <a:off x="3438739" y="2581489"/>
            <a:ext cx="609600" cy="1656923"/>
          </a:xfrm>
          <a:prstGeom prst="bentConnector3">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Elbow Connector 52"/>
          <p:cNvCxnSpPr>
            <a:stCxn id="29" idx="2"/>
            <a:endCxn id="48" idx="0"/>
          </p:cNvCxnSpPr>
          <p:nvPr/>
        </p:nvCxnSpPr>
        <p:spPr>
          <a:xfrm rot="16200000" flipH="1">
            <a:off x="5100916" y="2576233"/>
            <a:ext cx="609601" cy="1667433"/>
          </a:xfrm>
          <a:prstGeom prst="bentConnector3">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59" name="Rounded Rectangle 58"/>
          <p:cNvSpPr/>
          <p:nvPr/>
        </p:nvSpPr>
        <p:spPr>
          <a:xfrm>
            <a:off x="2009509" y="1276350"/>
            <a:ext cx="5181600" cy="1953829"/>
          </a:xfrm>
          <a:prstGeom prst="roundRect">
            <a:avLst/>
          </a:prstGeom>
          <a:solidFill>
            <a:schemeClr val="accent2">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ounded Rectangle 59"/>
          <p:cNvSpPr/>
          <p:nvPr/>
        </p:nvSpPr>
        <p:spPr>
          <a:xfrm>
            <a:off x="1676400" y="3638550"/>
            <a:ext cx="2590800" cy="1038554"/>
          </a:xfrm>
          <a:prstGeom prst="roundRect">
            <a:avLst/>
          </a:prstGeom>
          <a:solidFill>
            <a:schemeClr val="accent2">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Lightning Bolt 60"/>
          <p:cNvSpPr/>
          <p:nvPr/>
        </p:nvSpPr>
        <p:spPr>
          <a:xfrm>
            <a:off x="533400" y="2269606"/>
            <a:ext cx="914400" cy="1219200"/>
          </a:xfrm>
          <a:prstGeom prst="lightningBol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2" name="Picture 61"/>
          <p:cNvPicPr>
            <a:picLocks noChangeAspect="1"/>
          </p:cNvPicPr>
          <p:nvPr/>
        </p:nvPicPr>
        <p:blipFill>
          <a:blip r:embed="rId4"/>
          <a:stretch>
            <a:fillRect/>
          </a:stretch>
        </p:blipFill>
        <p:spPr>
          <a:xfrm>
            <a:off x="7490988" y="3488806"/>
            <a:ext cx="1002037" cy="909090"/>
          </a:xfrm>
          <a:prstGeom prst="rect">
            <a:avLst/>
          </a:prstGeom>
        </p:spPr>
      </p:pic>
      <p:sp>
        <p:nvSpPr>
          <p:cNvPr id="63" name="TextBox 62"/>
          <p:cNvSpPr txBox="1"/>
          <p:nvPr/>
        </p:nvSpPr>
        <p:spPr>
          <a:xfrm>
            <a:off x="8001000" y="3304140"/>
            <a:ext cx="1048259" cy="369332"/>
          </a:xfrm>
          <a:prstGeom prst="rect">
            <a:avLst/>
          </a:prstGeom>
          <a:noFill/>
        </p:spPr>
        <p:txBody>
          <a:bodyPr wrap="none" rtlCol="0">
            <a:spAutoFit/>
          </a:bodyPr>
          <a:lstStyle/>
          <a:p>
            <a:r>
              <a:rPr lang="en-US" dirty="0"/>
              <a:t>Recovery</a:t>
            </a:r>
          </a:p>
        </p:txBody>
      </p:sp>
      <p:pic>
        <p:nvPicPr>
          <p:cNvPr id="64" name="Picture 63"/>
          <p:cNvPicPr>
            <a:picLocks noChangeAspect="1"/>
          </p:cNvPicPr>
          <p:nvPr/>
        </p:nvPicPr>
        <p:blipFill>
          <a:blip r:embed="rId5"/>
          <a:stretch>
            <a:fillRect/>
          </a:stretch>
        </p:blipFill>
        <p:spPr>
          <a:xfrm>
            <a:off x="0" y="20145"/>
            <a:ext cx="2171019" cy="412750"/>
          </a:xfrm>
          <a:prstGeom prst="rect">
            <a:avLst/>
          </a:prstGeom>
        </p:spPr>
      </p:pic>
      <p:sp>
        <p:nvSpPr>
          <p:cNvPr id="3" name="Slide Number Placeholder 2"/>
          <p:cNvSpPr>
            <a:spLocks noGrp="1"/>
          </p:cNvSpPr>
          <p:nvPr>
            <p:ph type="sldNum" sz="quarter" idx="12"/>
          </p:nvPr>
        </p:nvSpPr>
        <p:spPr/>
        <p:txBody>
          <a:bodyPr/>
          <a:lstStyle/>
          <a:p>
            <a:fld id="{5B5864B1-ED50-4F44-908F-E7FBEBF9E095}" type="slidenum">
              <a:rPr lang="en-US" smtClean="0"/>
              <a:t>7</a:t>
            </a:fld>
            <a:endParaRPr lang="en-US"/>
          </a:p>
        </p:txBody>
      </p:sp>
    </p:spTree>
    <p:extLst>
      <p:ext uri="{BB962C8B-B14F-4D97-AF65-F5344CB8AC3E}">
        <p14:creationId xmlns:p14="http://schemas.microsoft.com/office/powerpoint/2010/main" val="37083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66"/>
                </a:solidFill>
              </a:rPr>
              <a:t>Terminology</a:t>
            </a:r>
          </a:p>
        </p:txBody>
      </p:sp>
      <p:sp>
        <p:nvSpPr>
          <p:cNvPr id="3" name="Content Placeholder 2"/>
          <p:cNvSpPr>
            <a:spLocks noGrp="1"/>
          </p:cNvSpPr>
          <p:nvPr>
            <p:ph idx="1"/>
          </p:nvPr>
        </p:nvSpPr>
        <p:spPr/>
        <p:txBody>
          <a:bodyPr>
            <a:normAutofit/>
          </a:bodyPr>
          <a:lstStyle/>
          <a:p>
            <a:r>
              <a:rPr lang="en-US" b="1" dirty="0"/>
              <a:t>Persist</a:t>
            </a:r>
          </a:p>
          <a:p>
            <a:pPr lvl="1"/>
            <a:r>
              <a:rPr lang="en-US" dirty="0"/>
              <a:t> Act of making a store durable in PM</a:t>
            </a:r>
          </a:p>
          <a:p>
            <a:r>
              <a:rPr lang="en-US" b="1" dirty="0"/>
              <a:t>Persist memory order (PMO)</a:t>
            </a:r>
          </a:p>
          <a:p>
            <a:pPr lvl="1"/>
            <a:r>
              <a:rPr lang="en-US" dirty="0"/>
              <a:t>Memory events ordered by </a:t>
            </a:r>
            <a:r>
              <a:rPr lang="en-US" b="1" dirty="0"/>
              <a:t>persistency model</a:t>
            </a:r>
          </a:p>
          <a:p>
            <a:pPr lvl="1"/>
            <a:r>
              <a:rPr lang="en-US" dirty="0"/>
              <a:t>Governs the </a:t>
            </a:r>
            <a:r>
              <a:rPr lang="en-US" b="1" dirty="0"/>
              <a:t>order in which stores persist </a:t>
            </a:r>
          </a:p>
          <a:p>
            <a:pPr lvl="1"/>
            <a:endParaRPr lang="en-US" dirty="0"/>
          </a:p>
        </p:txBody>
      </p:sp>
      <p:pic>
        <p:nvPicPr>
          <p:cNvPr id="4" name="Picture 3"/>
          <p:cNvPicPr>
            <a:picLocks noChangeAspect="1"/>
          </p:cNvPicPr>
          <p:nvPr/>
        </p:nvPicPr>
        <p:blipFill>
          <a:blip r:embed="rId3"/>
          <a:stretch>
            <a:fillRect/>
          </a:stretch>
        </p:blipFill>
        <p:spPr>
          <a:xfrm>
            <a:off x="0" y="20145"/>
            <a:ext cx="2171019" cy="412750"/>
          </a:xfrm>
          <a:prstGeom prst="rect">
            <a:avLst/>
          </a:prstGeom>
        </p:spPr>
      </p:pic>
      <p:sp>
        <p:nvSpPr>
          <p:cNvPr id="5" name="Slide Number Placeholder 4"/>
          <p:cNvSpPr>
            <a:spLocks noGrp="1"/>
          </p:cNvSpPr>
          <p:nvPr>
            <p:ph type="sldNum" sz="quarter" idx="12"/>
          </p:nvPr>
        </p:nvSpPr>
        <p:spPr/>
        <p:txBody>
          <a:bodyPr/>
          <a:lstStyle/>
          <a:p>
            <a:fld id="{5B5864B1-ED50-4F44-908F-E7FBEBF9E095}" type="slidenum">
              <a:rPr lang="en-US" smtClean="0"/>
              <a:t>8</a:t>
            </a:fld>
            <a:endParaRPr lang="en-US"/>
          </a:p>
        </p:txBody>
      </p:sp>
    </p:spTree>
    <p:extLst>
      <p:ext uri="{BB962C8B-B14F-4D97-AF65-F5344CB8AC3E}">
        <p14:creationId xmlns:p14="http://schemas.microsoft.com/office/powerpoint/2010/main" val="3373097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66"/>
                </a:solidFill>
              </a:rPr>
              <a:t>Persistency model</a:t>
            </a:r>
          </a:p>
        </p:txBody>
      </p:sp>
      <p:sp>
        <p:nvSpPr>
          <p:cNvPr id="5" name="Rounded Rectangle 4"/>
          <p:cNvSpPr/>
          <p:nvPr/>
        </p:nvSpPr>
        <p:spPr>
          <a:xfrm>
            <a:off x="3139130" y="1745101"/>
            <a:ext cx="762000" cy="38100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Core-1</a:t>
            </a:r>
          </a:p>
        </p:txBody>
      </p:sp>
      <p:sp>
        <p:nvSpPr>
          <p:cNvPr id="6" name="Rounded Rectangle 5"/>
          <p:cNvSpPr/>
          <p:nvPr/>
        </p:nvSpPr>
        <p:spPr>
          <a:xfrm>
            <a:off x="4434530" y="1745101"/>
            <a:ext cx="762000" cy="38100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Core-2</a:t>
            </a:r>
          </a:p>
        </p:txBody>
      </p:sp>
      <p:sp>
        <p:nvSpPr>
          <p:cNvPr id="9" name="Rectangle 8"/>
          <p:cNvSpPr/>
          <p:nvPr/>
        </p:nvSpPr>
        <p:spPr>
          <a:xfrm>
            <a:off x="3139130" y="2507101"/>
            <a:ext cx="762000" cy="304800"/>
          </a:xfrm>
          <a:prstGeom prst="rect">
            <a:avLst/>
          </a:prstGeom>
          <a:noFill/>
          <a:ln w="19050" cmpd="sng">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L1 $</a:t>
            </a:r>
          </a:p>
        </p:txBody>
      </p:sp>
      <p:sp>
        <p:nvSpPr>
          <p:cNvPr id="10" name="Rectangle 9"/>
          <p:cNvSpPr/>
          <p:nvPr/>
        </p:nvSpPr>
        <p:spPr>
          <a:xfrm>
            <a:off x="4434530" y="2507101"/>
            <a:ext cx="762000" cy="304800"/>
          </a:xfrm>
          <a:prstGeom prst="rect">
            <a:avLst/>
          </a:prstGeom>
          <a:noFill/>
          <a:ln w="19050" cmpd="sng">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L1 $</a:t>
            </a:r>
          </a:p>
        </p:txBody>
      </p:sp>
      <p:cxnSp>
        <p:nvCxnSpPr>
          <p:cNvPr id="13" name="Straight Connector 12"/>
          <p:cNvCxnSpPr>
            <a:stCxn id="5" idx="2"/>
            <a:endCxn id="9" idx="0"/>
          </p:cNvCxnSpPr>
          <p:nvPr/>
        </p:nvCxnSpPr>
        <p:spPr>
          <a:xfrm>
            <a:off x="3520130" y="2126101"/>
            <a:ext cx="0" cy="38100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6" idx="2"/>
            <a:endCxn id="10" idx="0"/>
          </p:cNvCxnSpPr>
          <p:nvPr/>
        </p:nvCxnSpPr>
        <p:spPr>
          <a:xfrm>
            <a:off x="4815530" y="2126101"/>
            <a:ext cx="0" cy="38100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3139130" y="3345301"/>
            <a:ext cx="2057400" cy="457200"/>
          </a:xfrm>
          <a:prstGeom prst="rect">
            <a:avLst/>
          </a:prstGeom>
          <a:noFill/>
          <a:ln w="19050" cmpd="sng">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LLC</a:t>
            </a:r>
          </a:p>
        </p:txBody>
      </p:sp>
      <p:cxnSp>
        <p:nvCxnSpPr>
          <p:cNvPr id="18" name="Straight Connector 17"/>
          <p:cNvCxnSpPr/>
          <p:nvPr/>
        </p:nvCxnSpPr>
        <p:spPr>
          <a:xfrm>
            <a:off x="3520130" y="3116701"/>
            <a:ext cx="1295400"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9" idx="2"/>
          </p:cNvCxnSpPr>
          <p:nvPr/>
        </p:nvCxnSpPr>
        <p:spPr>
          <a:xfrm>
            <a:off x="3520130" y="2811901"/>
            <a:ext cx="0" cy="30480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0" idx="2"/>
          </p:cNvCxnSpPr>
          <p:nvPr/>
        </p:nvCxnSpPr>
        <p:spPr>
          <a:xfrm>
            <a:off x="4815530" y="2811901"/>
            <a:ext cx="0" cy="30480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934134" y="4618585"/>
            <a:ext cx="501272" cy="369332"/>
          </a:xfrm>
          <a:prstGeom prst="rect">
            <a:avLst/>
          </a:prstGeom>
          <a:noFill/>
        </p:spPr>
        <p:txBody>
          <a:bodyPr wrap="none" rtlCol="0">
            <a:spAutoFit/>
          </a:bodyPr>
          <a:lstStyle/>
          <a:p>
            <a:r>
              <a:rPr lang="en-US" dirty="0"/>
              <a:t>PM</a:t>
            </a:r>
          </a:p>
        </p:txBody>
      </p:sp>
      <p:pic>
        <p:nvPicPr>
          <p:cNvPr id="51" name="Picture 50"/>
          <p:cNvPicPr>
            <a:picLocks noChangeAspect="1"/>
          </p:cNvPicPr>
          <p:nvPr/>
        </p:nvPicPr>
        <p:blipFill>
          <a:blip r:embed="rId3"/>
          <a:stretch>
            <a:fillRect/>
          </a:stretch>
        </p:blipFill>
        <p:spPr>
          <a:xfrm>
            <a:off x="3578310" y="4237585"/>
            <a:ext cx="1179040" cy="381000"/>
          </a:xfrm>
          <a:prstGeom prst="rect">
            <a:avLst/>
          </a:prstGeom>
        </p:spPr>
      </p:pic>
      <p:sp>
        <p:nvSpPr>
          <p:cNvPr id="53" name="TextBox 52"/>
          <p:cNvSpPr txBox="1"/>
          <p:nvPr/>
        </p:nvSpPr>
        <p:spPr>
          <a:xfrm>
            <a:off x="76200" y="1352550"/>
            <a:ext cx="2895600" cy="2862323"/>
          </a:xfrm>
          <a:prstGeom prst="rect">
            <a:avLst/>
          </a:prstGeom>
          <a:noFill/>
        </p:spPr>
        <p:txBody>
          <a:bodyPr wrap="square" rtlCol="0">
            <a:spAutoFit/>
          </a:bodyPr>
          <a:lstStyle/>
          <a:p>
            <a:r>
              <a:rPr lang="en-US" dirty="0"/>
              <a:t>     /* </a:t>
            </a:r>
            <a:r>
              <a:rPr lang="en-US" dirty="0" err="1"/>
              <a:t>Init</a:t>
            </a:r>
            <a:r>
              <a:rPr lang="en-US" dirty="0"/>
              <a:t>: a = 0, b=0</a:t>
            </a:r>
          </a:p>
          <a:p>
            <a:r>
              <a:rPr lang="en-US" dirty="0"/>
              <a:t>	</a:t>
            </a:r>
            <a:r>
              <a:rPr lang="en-US" dirty="0" err="1"/>
              <a:t>a,b</a:t>
            </a:r>
            <a:r>
              <a:rPr lang="en-US" dirty="0"/>
              <a:t> are persistent */</a:t>
            </a:r>
          </a:p>
          <a:p>
            <a:pPr algn="ctr"/>
            <a:endParaRPr lang="en-US" dirty="0"/>
          </a:p>
          <a:p>
            <a:r>
              <a:rPr lang="en-US" b="1" u="sng" dirty="0"/>
              <a:t>Core-1</a:t>
            </a:r>
            <a:r>
              <a:rPr lang="en-US" b="1" dirty="0"/>
              <a:t>		</a:t>
            </a:r>
            <a:r>
              <a:rPr lang="en-US" b="1" u="sng" dirty="0"/>
              <a:t>Core-2</a:t>
            </a:r>
          </a:p>
          <a:p>
            <a:r>
              <a:rPr lang="en-US" dirty="0"/>
              <a:t>St a = x			</a:t>
            </a:r>
          </a:p>
          <a:p>
            <a:r>
              <a:rPr lang="en-US" dirty="0"/>
              <a:t>                          while (a==0){}</a:t>
            </a:r>
          </a:p>
          <a:p>
            <a:r>
              <a:rPr lang="en-US" dirty="0"/>
              <a:t>			St b = y</a:t>
            </a:r>
          </a:p>
          <a:p>
            <a:endParaRPr lang="en-US" dirty="0"/>
          </a:p>
          <a:p>
            <a:r>
              <a:rPr lang="en-US" b="1" dirty="0"/>
              <a:t>Constraint: St a </a:t>
            </a:r>
            <a:r>
              <a:rPr lang="en-US" b="1" dirty="0">
                <a:sym typeface="Wingdings"/>
              </a:rPr>
              <a:t>&lt; St b</a:t>
            </a:r>
            <a:endParaRPr lang="en-US" b="1" dirty="0"/>
          </a:p>
          <a:p>
            <a:endParaRPr lang="en-US" dirty="0"/>
          </a:p>
        </p:txBody>
      </p:sp>
      <p:sp>
        <p:nvSpPr>
          <p:cNvPr id="55" name="Rectangle 54"/>
          <p:cNvSpPr/>
          <p:nvPr/>
        </p:nvSpPr>
        <p:spPr>
          <a:xfrm>
            <a:off x="4832918" y="4830941"/>
            <a:ext cx="284720" cy="228600"/>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a</a:t>
            </a:r>
          </a:p>
        </p:txBody>
      </p:sp>
      <p:sp>
        <p:nvSpPr>
          <p:cNvPr id="56" name="Rectangle 55"/>
          <p:cNvSpPr/>
          <p:nvPr/>
        </p:nvSpPr>
        <p:spPr>
          <a:xfrm>
            <a:off x="4835610" y="4319865"/>
            <a:ext cx="284720" cy="228600"/>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b</a:t>
            </a:r>
          </a:p>
        </p:txBody>
      </p:sp>
      <p:cxnSp>
        <p:nvCxnSpPr>
          <p:cNvPr id="62" name="Straight Arrow Connector 61"/>
          <p:cNvCxnSpPr>
            <a:stCxn id="56" idx="2"/>
            <a:endCxn id="55" idx="0"/>
          </p:cNvCxnSpPr>
          <p:nvPr/>
        </p:nvCxnSpPr>
        <p:spPr>
          <a:xfrm flipH="1">
            <a:off x="4975278" y="4548465"/>
            <a:ext cx="2692" cy="28247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3062930" y="1570585"/>
            <a:ext cx="2209800" cy="685800"/>
          </a:xfrm>
          <a:prstGeom prst="rect">
            <a:avLst/>
          </a:prstGeom>
          <a:noFill/>
          <a:ln w="28575" cmpd="sng">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3062930" y="1147424"/>
            <a:ext cx="1300356" cy="369332"/>
          </a:xfrm>
          <a:prstGeom prst="rect">
            <a:avLst/>
          </a:prstGeom>
          <a:noFill/>
        </p:spPr>
        <p:txBody>
          <a:bodyPr wrap="none" rtlCol="0">
            <a:spAutoFit/>
          </a:bodyPr>
          <a:lstStyle/>
          <a:p>
            <a:r>
              <a:rPr lang="en-US" b="1" dirty="0"/>
              <a:t>Consistency</a:t>
            </a:r>
          </a:p>
        </p:txBody>
      </p:sp>
      <p:sp>
        <p:nvSpPr>
          <p:cNvPr id="65" name="Rectangle 64"/>
          <p:cNvSpPr/>
          <p:nvPr/>
        </p:nvSpPr>
        <p:spPr>
          <a:xfrm>
            <a:off x="3062930" y="2332584"/>
            <a:ext cx="2209800" cy="1774925"/>
          </a:xfrm>
          <a:prstGeom prst="rect">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4" name="Straight Connector 73"/>
          <p:cNvCxnSpPr>
            <a:stCxn id="17" idx="0"/>
          </p:cNvCxnSpPr>
          <p:nvPr/>
        </p:nvCxnSpPr>
        <p:spPr>
          <a:xfrm flipV="1">
            <a:off x="4167830" y="3116701"/>
            <a:ext cx="0" cy="22860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17" idx="2"/>
          </p:cNvCxnSpPr>
          <p:nvPr/>
        </p:nvCxnSpPr>
        <p:spPr>
          <a:xfrm>
            <a:off x="4167830" y="3802501"/>
            <a:ext cx="0" cy="435084"/>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2438400" y="4107509"/>
            <a:ext cx="1249060" cy="369332"/>
          </a:xfrm>
          <a:prstGeom prst="rect">
            <a:avLst/>
          </a:prstGeom>
          <a:noFill/>
        </p:spPr>
        <p:txBody>
          <a:bodyPr wrap="none" rtlCol="0">
            <a:spAutoFit/>
          </a:bodyPr>
          <a:lstStyle/>
          <a:p>
            <a:r>
              <a:rPr lang="en-US" b="1" dirty="0"/>
              <a:t>Persistency</a:t>
            </a:r>
          </a:p>
        </p:txBody>
      </p:sp>
      <p:pic>
        <p:nvPicPr>
          <p:cNvPr id="79" name="Picture 78"/>
          <p:cNvPicPr>
            <a:picLocks noChangeAspect="1"/>
          </p:cNvPicPr>
          <p:nvPr/>
        </p:nvPicPr>
        <p:blipFill>
          <a:blip r:embed="rId4"/>
          <a:stretch>
            <a:fillRect/>
          </a:stretch>
        </p:blipFill>
        <p:spPr>
          <a:xfrm>
            <a:off x="5120329" y="4177260"/>
            <a:ext cx="654639" cy="909090"/>
          </a:xfrm>
          <a:prstGeom prst="rect">
            <a:avLst/>
          </a:prstGeom>
        </p:spPr>
      </p:pic>
      <p:sp>
        <p:nvSpPr>
          <p:cNvPr id="80" name="TextBox 79"/>
          <p:cNvSpPr txBox="1"/>
          <p:nvPr/>
        </p:nvSpPr>
        <p:spPr>
          <a:xfrm>
            <a:off x="6387891" y="1523374"/>
            <a:ext cx="2141355" cy="923330"/>
          </a:xfrm>
          <a:prstGeom prst="rect">
            <a:avLst/>
          </a:prstGeom>
          <a:noFill/>
        </p:spPr>
        <p:txBody>
          <a:bodyPr wrap="none" rtlCol="0">
            <a:spAutoFit/>
          </a:bodyPr>
          <a:lstStyle/>
          <a:p>
            <a:r>
              <a:rPr lang="en-US" b="1" dirty="0" err="1"/>
              <a:t>Writeback</a:t>
            </a:r>
            <a:r>
              <a:rPr lang="en-US" b="1" dirty="0"/>
              <a:t> caching</a:t>
            </a:r>
          </a:p>
          <a:p>
            <a:endParaRPr lang="en-US" dirty="0"/>
          </a:p>
          <a:p>
            <a:r>
              <a:rPr lang="en-US" b="1" dirty="0" err="1"/>
              <a:t>Mem</a:t>
            </a:r>
            <a:r>
              <a:rPr lang="en-US" b="1" dirty="0"/>
              <a:t> Ctrl reordering</a:t>
            </a:r>
          </a:p>
        </p:txBody>
      </p:sp>
      <p:sp>
        <p:nvSpPr>
          <p:cNvPr id="81" name="Multiply 80"/>
          <p:cNvSpPr/>
          <p:nvPr/>
        </p:nvSpPr>
        <p:spPr>
          <a:xfrm>
            <a:off x="5930691" y="1533472"/>
            <a:ext cx="457200" cy="381000"/>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Multiply 81"/>
          <p:cNvSpPr/>
          <p:nvPr/>
        </p:nvSpPr>
        <p:spPr>
          <a:xfrm>
            <a:off x="5930691" y="2066872"/>
            <a:ext cx="457200" cy="381000"/>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6" name="Picture 85"/>
          <p:cNvPicPr>
            <a:picLocks noChangeAspect="1"/>
          </p:cNvPicPr>
          <p:nvPr/>
        </p:nvPicPr>
        <p:blipFill>
          <a:blip r:embed="rId5"/>
          <a:stretch>
            <a:fillRect/>
          </a:stretch>
        </p:blipFill>
        <p:spPr>
          <a:xfrm>
            <a:off x="0" y="20145"/>
            <a:ext cx="2171019" cy="412750"/>
          </a:xfrm>
          <a:prstGeom prst="rect">
            <a:avLst/>
          </a:prstGeom>
        </p:spPr>
      </p:pic>
      <p:sp>
        <p:nvSpPr>
          <p:cNvPr id="3" name="Slide Number Placeholder 2"/>
          <p:cNvSpPr>
            <a:spLocks noGrp="1"/>
          </p:cNvSpPr>
          <p:nvPr>
            <p:ph type="sldNum" sz="quarter" idx="12"/>
          </p:nvPr>
        </p:nvSpPr>
        <p:spPr/>
        <p:txBody>
          <a:bodyPr/>
          <a:lstStyle/>
          <a:p>
            <a:fld id="{5B5864B1-ED50-4F44-908F-E7FBEBF9E095}" type="slidenum">
              <a:rPr lang="en-US" smtClean="0"/>
              <a:t>9</a:t>
            </a:fld>
            <a:endParaRPr lang="en-US" dirty="0"/>
          </a:p>
        </p:txBody>
      </p:sp>
      <p:sp>
        <p:nvSpPr>
          <p:cNvPr id="4" name="TextBox 3"/>
          <p:cNvSpPr txBox="1"/>
          <p:nvPr/>
        </p:nvSpPr>
        <p:spPr>
          <a:xfrm>
            <a:off x="5334000" y="3181350"/>
            <a:ext cx="3984745" cy="707886"/>
          </a:xfrm>
          <a:prstGeom prst="rect">
            <a:avLst/>
          </a:prstGeom>
          <a:noFill/>
        </p:spPr>
        <p:txBody>
          <a:bodyPr wrap="none" rtlCol="0">
            <a:spAutoFit/>
          </a:bodyPr>
          <a:lstStyle/>
          <a:p>
            <a:r>
              <a:rPr lang="en-US" sz="2000" b="1" dirty="0">
                <a:solidFill>
                  <a:srgbClr val="FF0000"/>
                </a:solidFill>
              </a:rPr>
              <a:t>Persistency models must minimize</a:t>
            </a:r>
          </a:p>
          <a:p>
            <a:r>
              <a:rPr lang="en-US" sz="2000" b="1" dirty="0">
                <a:solidFill>
                  <a:srgbClr val="FF0000"/>
                </a:solidFill>
              </a:rPr>
              <a:t>additional performance overheads  </a:t>
            </a:r>
          </a:p>
        </p:txBody>
      </p:sp>
    </p:spTree>
    <p:extLst>
      <p:ext uri="{BB962C8B-B14F-4D97-AF65-F5344CB8AC3E}">
        <p14:creationId xmlns:p14="http://schemas.microsoft.com/office/powerpoint/2010/main" val="194252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7" grpId="0" animBg="1"/>
      <p:bldP spid="27" grpId="0"/>
      <p:bldP spid="53" grpId="0"/>
      <p:bldP spid="55" grpId="0" animBg="1"/>
      <p:bldP spid="56" grpId="0" animBg="1"/>
      <p:bldP spid="63" grpId="0" animBg="1"/>
      <p:bldP spid="64" grpId="0"/>
      <p:bldP spid="65" grpId="0" animBg="1"/>
      <p:bldP spid="78" grpId="0"/>
      <p:bldP spid="80" grpId="0"/>
      <p:bldP spid="81" grpId="0" animBg="1"/>
      <p:bldP spid="82" grpId="0" animBg="1"/>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29573</TotalTime>
  <Words>2056</Words>
  <Application>Microsoft Office PowerPoint</Application>
  <PresentationFormat>On-screen Show (16:9)</PresentationFormat>
  <Paragraphs>566</Paragraphs>
  <Slides>42</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Wingdings</vt:lpstr>
      <vt:lpstr>Office Theme</vt:lpstr>
      <vt:lpstr>Delegated Persist Ordering</vt:lpstr>
      <vt:lpstr>Promise of Persistent Memory (PM)</vt:lpstr>
      <vt:lpstr>Recoverable data structures in PM</vt:lpstr>
      <vt:lpstr>Memory persistency models</vt:lpstr>
      <vt:lpstr>Contributions</vt:lpstr>
      <vt:lpstr>Outline</vt:lpstr>
      <vt:lpstr>Persistent memory system</vt:lpstr>
      <vt:lpstr>Terminology</vt:lpstr>
      <vt:lpstr>Persistency model</vt:lpstr>
      <vt:lpstr>Epoch persistency [Condit ‘09, Pelley ‘14, Joshi ‘15]</vt:lpstr>
      <vt:lpstr>Synchronous Ordering (SO)</vt:lpstr>
      <vt:lpstr>Ordering via stalling</vt:lpstr>
      <vt:lpstr>Further drawbacks</vt:lpstr>
      <vt:lpstr>Ideal ordering</vt:lpstr>
      <vt:lpstr>Delegated Persist Ordering (DPO)</vt:lpstr>
      <vt:lpstr>Proposed architecture</vt:lpstr>
      <vt:lpstr>DPO in action</vt:lpstr>
      <vt:lpstr>DPO in action</vt:lpstr>
      <vt:lpstr>DPO highlights</vt:lpstr>
      <vt:lpstr>Experimental setup</vt:lpstr>
      <vt:lpstr>Performance</vt:lpstr>
      <vt:lpstr>Performance</vt:lpstr>
      <vt:lpstr>Recent developments</vt:lpstr>
      <vt:lpstr>Performance</vt:lpstr>
      <vt:lpstr>Conclusions</vt:lpstr>
      <vt:lpstr>Questions?</vt:lpstr>
      <vt:lpstr>Thank you!</vt:lpstr>
      <vt:lpstr>Backup</vt:lpstr>
      <vt:lpstr>DPO in action</vt:lpstr>
      <vt:lpstr>DPO in action</vt:lpstr>
      <vt:lpstr>Root cause – barrier semantics</vt:lpstr>
      <vt:lpstr>SO example</vt:lpstr>
      <vt:lpstr>The dark side of PCOMMIT</vt:lpstr>
      <vt:lpstr>Recent developments</vt:lpstr>
      <vt:lpstr>SO example revisited</vt:lpstr>
      <vt:lpstr>RCBSP</vt:lpstr>
      <vt:lpstr>Delegated Persist Ordering</vt:lpstr>
      <vt:lpstr>Delegated Persist Ordering</vt:lpstr>
      <vt:lpstr>Performance</vt:lpstr>
      <vt:lpstr>Memory persistency models</vt:lpstr>
      <vt:lpstr>SO barrier v. RCBSP barrier</vt:lpstr>
      <vt:lpstr>Barriers in action</vt:lpstr>
    </vt:vector>
  </TitlesOfParts>
  <Manager/>
  <Company>UMich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aasheesh kolli</dc:creator>
  <cp:keywords/>
  <dc:description/>
  <cp:lastModifiedBy>Aasheesh Kolli</cp:lastModifiedBy>
  <cp:revision>887</cp:revision>
  <cp:lastPrinted>2016-03-29T20:00:44Z</cp:lastPrinted>
  <dcterms:created xsi:type="dcterms:W3CDTF">2016-02-29T15:33:56Z</dcterms:created>
  <dcterms:modified xsi:type="dcterms:W3CDTF">2016-10-19T00:22:55Z</dcterms:modified>
  <cp:category/>
</cp:coreProperties>
</file>