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drawings/drawing3.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7" r:id="rId1"/>
  </p:sldMasterIdLst>
  <p:notesMasterIdLst>
    <p:notesMasterId r:id="rId43"/>
  </p:notesMasterIdLst>
  <p:sldIdLst>
    <p:sldId id="256" r:id="rId2"/>
    <p:sldId id="257" r:id="rId3"/>
    <p:sldId id="258" r:id="rId4"/>
    <p:sldId id="295" r:id="rId5"/>
    <p:sldId id="291" r:id="rId6"/>
    <p:sldId id="275" r:id="rId7"/>
    <p:sldId id="300" r:id="rId8"/>
    <p:sldId id="433" r:id="rId9"/>
    <p:sldId id="434" r:id="rId10"/>
    <p:sldId id="435" r:id="rId11"/>
    <p:sldId id="262" r:id="rId12"/>
    <p:sldId id="320" r:id="rId13"/>
    <p:sldId id="360" r:id="rId14"/>
    <p:sldId id="379" r:id="rId15"/>
    <p:sldId id="393" r:id="rId16"/>
    <p:sldId id="394" r:id="rId17"/>
    <p:sldId id="396" r:id="rId18"/>
    <p:sldId id="431" r:id="rId19"/>
    <p:sldId id="432" r:id="rId20"/>
    <p:sldId id="414" r:id="rId21"/>
    <p:sldId id="406" r:id="rId22"/>
    <p:sldId id="437" r:id="rId23"/>
    <p:sldId id="438" r:id="rId24"/>
    <p:sldId id="453" r:id="rId25"/>
    <p:sldId id="389" r:id="rId26"/>
    <p:sldId id="390" r:id="rId27"/>
    <p:sldId id="440" r:id="rId28"/>
    <p:sldId id="397" r:id="rId29"/>
    <p:sldId id="339" r:id="rId30"/>
    <p:sldId id="401" r:id="rId31"/>
    <p:sldId id="416" r:id="rId32"/>
    <p:sldId id="419" r:id="rId33"/>
    <p:sldId id="448" r:id="rId34"/>
    <p:sldId id="449" r:id="rId35"/>
    <p:sldId id="450" r:id="rId36"/>
    <p:sldId id="451" r:id="rId37"/>
    <p:sldId id="452" r:id="rId38"/>
    <p:sldId id="400" r:id="rId39"/>
    <p:sldId id="368" r:id="rId40"/>
    <p:sldId id="366" r:id="rId41"/>
    <p:sldId id="273" r:id="rId4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908" autoAdjust="0"/>
    <p:restoredTop sz="93791" autoAdjust="0"/>
  </p:normalViewPr>
  <p:slideViewPr>
    <p:cSldViewPr snapToGrid="0">
      <p:cViewPr>
        <p:scale>
          <a:sx n="92" d="100"/>
          <a:sy n="92" d="100"/>
        </p:scale>
        <p:origin x="-1224"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986"/>
    </p:cViewPr>
  </p:sorterViewPr>
  <p:notesViewPr>
    <p:cSldViewPr snapToGrid="0">
      <p:cViewPr varScale="1">
        <p:scale>
          <a:sx n="73" d="100"/>
          <a:sy n="73" d="100"/>
        </p:scale>
        <p:origin x="299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chartUserShapes" Target="../drawings/drawing1.xml"/><Relationship Id="rId1" Type="http://schemas.openxmlformats.org/officeDocument/2006/relationships/package" Target="../embeddings/Microsoft_Excel_Worksheet2.xlsx"/><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chartUserShapes" Target="../drawings/drawing2.xml"/><Relationship Id="rId1" Type="http://schemas.openxmlformats.org/officeDocument/2006/relationships/package" Target="../embeddings/Microsoft_Excel_Worksheet3.xlsx"/><Relationship Id="rId4" Type="http://schemas.microsoft.com/office/2011/relationships/chartStyle" Target="style3.xml"/></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openxmlformats.org/officeDocument/2006/relationships/chartUserShapes" Target="../drawings/drawing3.xml"/><Relationship Id="rId1" Type="http://schemas.openxmlformats.org/officeDocument/2006/relationships/package" Target="../embeddings/Microsoft_Excel_Worksheet4.xlsx"/><Relationship Id="rId4" Type="http://schemas.microsoft.com/office/2011/relationships/chartStyle" Target="style4.xm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C:\Users\ddevec\Desktop\data.csv"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summary!$A$1:$A$7</c:f>
              <c:strCache>
                <c:ptCount val="7"/>
                <c:pt idx="0">
                  <c:v>Baseline</c:v>
                </c:pt>
                <c:pt idx="1">
                  <c:v>+Model-Based Compression</c:v>
                </c:pt>
                <c:pt idx="2">
                  <c:v>+Deduplicated File Cache</c:v>
                </c:pt>
                <c:pt idx="3">
                  <c:v>+X Server Compression</c:v>
                </c:pt>
                <c:pt idx="4">
                  <c:v>+Semi-Deterministic Time</c:v>
                </c:pt>
                <c:pt idx="5">
                  <c:v>+Gzip</c:v>
                </c:pt>
                <c:pt idx="6">
                  <c:v> </c:v>
                </c:pt>
              </c:strCache>
            </c:strRef>
          </c:cat>
          <c:val>
            <c:numRef>
              <c:f>summary!$B$1:$B$7</c:f>
              <c:numCache>
                <c:formatCode>General</c:formatCode>
                <c:ptCount val="7"/>
                <c:pt idx="0">
                  <c:v>1</c:v>
                </c:pt>
                <c:pt idx="1">
                  <c:v>0</c:v>
                </c:pt>
                <c:pt idx="2">
                  <c:v>0</c:v>
                </c:pt>
                <c:pt idx="3">
                  <c:v>0</c:v>
                </c:pt>
                <c:pt idx="4">
                  <c:v>0</c:v>
                </c:pt>
                <c:pt idx="5">
                  <c:v>0</c:v>
                </c:pt>
                <c:pt idx="6">
                  <c:v>0</c:v>
                </c:pt>
              </c:numCache>
            </c:numRef>
          </c:val>
        </c:ser>
        <c:dLbls>
          <c:showLegendKey val="0"/>
          <c:showVal val="0"/>
          <c:showCatName val="0"/>
          <c:showSerName val="0"/>
          <c:showPercent val="0"/>
          <c:showBubbleSize val="0"/>
        </c:dLbls>
        <c:gapWidth val="100"/>
        <c:overlap val="-24"/>
        <c:axId val="36217216"/>
        <c:axId val="36218752"/>
      </c:barChart>
      <c:catAx>
        <c:axId val="3621721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6218752"/>
        <c:crosses val="autoZero"/>
        <c:auto val="1"/>
        <c:lblAlgn val="ctr"/>
        <c:lblOffset val="100"/>
        <c:noMultiLvlLbl val="0"/>
      </c:catAx>
      <c:valAx>
        <c:axId val="362187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baseline="0"/>
                  <a:t>Log Compression vs Baseline</a:t>
                </a:r>
              </a:p>
            </c:rich>
          </c:tx>
          <c:layout>
            <c:manualLayout>
              <c:xMode val="edge"/>
              <c:yMode val="edge"/>
              <c:x val="8.130042208606806E-3"/>
              <c:y val="4.4256703359455064E-2"/>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62172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summary!$A$1:$A$7</c:f>
              <c:strCache>
                <c:ptCount val="6"/>
                <c:pt idx="0">
                  <c:v>Baseline</c:v>
                </c:pt>
                <c:pt idx="1">
                  <c:v>+Model-Based Compression</c:v>
                </c:pt>
                <c:pt idx="2">
                  <c:v>+Deduplicated File Cache</c:v>
                </c:pt>
                <c:pt idx="3">
                  <c:v>+X Server Compression</c:v>
                </c:pt>
                <c:pt idx="4">
                  <c:v>+Semi-Deterministic Time</c:v>
                </c:pt>
                <c:pt idx="5">
                  <c:v>+Gzip</c:v>
                </c:pt>
              </c:strCache>
            </c:strRef>
          </c:cat>
          <c:val>
            <c:numRef>
              <c:f>summary!$B$1:$B$7</c:f>
              <c:numCache>
                <c:formatCode>General</c:formatCode>
                <c:ptCount val="7"/>
                <c:pt idx="0">
                  <c:v>1</c:v>
                </c:pt>
                <c:pt idx="1">
                  <c:v>8.7212647555799994E-2</c:v>
                </c:pt>
                <c:pt idx="2">
                  <c:v>3.0826628393600002E-2</c:v>
                </c:pt>
                <c:pt idx="3">
                  <c:v>1.7810673760099999E-2</c:v>
                </c:pt>
                <c:pt idx="4">
                  <c:v>1.5819337639700001E-2</c:v>
                </c:pt>
                <c:pt idx="5">
                  <c:v>2.4275007088E-3</c:v>
                </c:pt>
              </c:numCache>
            </c:numRef>
          </c:val>
        </c:ser>
        <c:dLbls>
          <c:showLegendKey val="0"/>
          <c:showVal val="0"/>
          <c:showCatName val="0"/>
          <c:showSerName val="0"/>
          <c:showPercent val="0"/>
          <c:showBubbleSize val="0"/>
        </c:dLbls>
        <c:gapWidth val="100"/>
        <c:overlap val="-24"/>
        <c:axId val="36667392"/>
        <c:axId val="36668928"/>
      </c:barChart>
      <c:catAx>
        <c:axId val="3666739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6668928"/>
        <c:crosses val="autoZero"/>
        <c:auto val="1"/>
        <c:lblAlgn val="ctr"/>
        <c:lblOffset val="100"/>
        <c:noMultiLvlLbl val="0"/>
      </c:catAx>
      <c:valAx>
        <c:axId val="366689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baseline="0"/>
                  <a:t>Log Compression vs Baseline</a:t>
                </a:r>
              </a:p>
            </c:rich>
          </c:tx>
          <c:layout>
            <c:manualLayout>
              <c:xMode val="edge"/>
              <c:yMode val="edge"/>
              <c:x val="8.130042208606806E-3"/>
              <c:y val="4.4256703359455064E-2"/>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66673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summary!$A$1:$A$7</c:f>
              <c:strCache>
                <c:ptCount val="7"/>
                <c:pt idx="0">
                  <c:v>Baseline</c:v>
                </c:pt>
                <c:pt idx="1">
                  <c:v>+Model-Based Compression</c:v>
                </c:pt>
                <c:pt idx="2">
                  <c:v>+Deduplicated File Cache</c:v>
                </c:pt>
                <c:pt idx="3">
                  <c:v>+X Server Compression</c:v>
                </c:pt>
                <c:pt idx="4">
                  <c:v>+Semi-Deterministic Time</c:v>
                </c:pt>
                <c:pt idx="5">
                  <c:v>+Gzip</c:v>
                </c:pt>
                <c:pt idx="6">
                  <c:v>Only Gzip</c:v>
                </c:pt>
              </c:strCache>
            </c:strRef>
          </c:cat>
          <c:val>
            <c:numRef>
              <c:f>summary!$B$1:$B$7</c:f>
              <c:numCache>
                <c:formatCode>General</c:formatCode>
                <c:ptCount val="7"/>
                <c:pt idx="0">
                  <c:v>1</c:v>
                </c:pt>
                <c:pt idx="1">
                  <c:v>8.7212647555799994E-2</c:v>
                </c:pt>
                <c:pt idx="2">
                  <c:v>3.0826628393600002E-2</c:v>
                </c:pt>
                <c:pt idx="3">
                  <c:v>1.7810673760099999E-2</c:v>
                </c:pt>
                <c:pt idx="4">
                  <c:v>1.5819337639700001E-2</c:v>
                </c:pt>
                <c:pt idx="5">
                  <c:v>2.4275007088E-3</c:v>
                </c:pt>
                <c:pt idx="6">
                  <c:v>0.17316867566800001</c:v>
                </c:pt>
              </c:numCache>
            </c:numRef>
          </c:val>
        </c:ser>
        <c:dLbls>
          <c:showLegendKey val="0"/>
          <c:showVal val="0"/>
          <c:showCatName val="0"/>
          <c:showSerName val="0"/>
          <c:showPercent val="0"/>
          <c:showBubbleSize val="0"/>
        </c:dLbls>
        <c:gapWidth val="100"/>
        <c:overlap val="-24"/>
        <c:axId val="36265984"/>
        <c:axId val="36267520"/>
      </c:barChart>
      <c:catAx>
        <c:axId val="3626598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6267520"/>
        <c:crosses val="autoZero"/>
        <c:auto val="1"/>
        <c:lblAlgn val="ctr"/>
        <c:lblOffset val="100"/>
        <c:noMultiLvlLbl val="0"/>
      </c:catAx>
      <c:valAx>
        <c:axId val="362675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baseline="0"/>
                  <a:t>Log Compression vs Baseline</a:t>
                </a:r>
              </a:p>
            </c:rich>
          </c:tx>
          <c:layout>
            <c:manualLayout>
              <c:xMode val="edge"/>
              <c:yMode val="edge"/>
              <c:x val="8.130042208606806E-3"/>
              <c:y val="4.4256703359455064E-2"/>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62659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summary!$A$1:$A$7</c:f>
              <c:strCache>
                <c:ptCount val="7"/>
                <c:pt idx="0">
                  <c:v>Baseline</c:v>
                </c:pt>
                <c:pt idx="1">
                  <c:v>+Model-Based Compression</c:v>
                </c:pt>
                <c:pt idx="2">
                  <c:v>+Deduplicated File Cache</c:v>
                </c:pt>
                <c:pt idx="3">
                  <c:v>+X Server Compression</c:v>
                </c:pt>
                <c:pt idx="4">
                  <c:v>+Semi-Deterministic Time</c:v>
                </c:pt>
                <c:pt idx="5">
                  <c:v>+Gzip</c:v>
                </c:pt>
                <c:pt idx="6">
                  <c:v>Only Gzip</c:v>
                </c:pt>
              </c:strCache>
            </c:strRef>
          </c:cat>
          <c:val>
            <c:numRef>
              <c:f>summary!$B$1:$B$7</c:f>
              <c:numCache>
                <c:formatCode>General</c:formatCode>
                <c:ptCount val="7"/>
                <c:pt idx="0">
                  <c:v>1</c:v>
                </c:pt>
                <c:pt idx="1">
                  <c:v>8.7212647555799994E-2</c:v>
                </c:pt>
                <c:pt idx="2">
                  <c:v>3.0826628393600002E-2</c:v>
                </c:pt>
                <c:pt idx="3">
                  <c:v>1.7810673760099999E-2</c:v>
                </c:pt>
                <c:pt idx="4">
                  <c:v>1.5819337639700001E-2</c:v>
                </c:pt>
                <c:pt idx="5">
                  <c:v>2.4275007088E-3</c:v>
                </c:pt>
                <c:pt idx="6">
                  <c:v>0.17316867566800001</c:v>
                </c:pt>
              </c:numCache>
            </c:numRef>
          </c:val>
        </c:ser>
        <c:dLbls>
          <c:showLegendKey val="0"/>
          <c:showVal val="0"/>
          <c:showCatName val="0"/>
          <c:showSerName val="0"/>
          <c:showPercent val="0"/>
          <c:showBubbleSize val="0"/>
        </c:dLbls>
        <c:gapWidth val="100"/>
        <c:overlap val="-24"/>
        <c:axId val="38056320"/>
        <c:axId val="38057856"/>
      </c:barChart>
      <c:catAx>
        <c:axId val="3805632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8057856"/>
        <c:crosses val="autoZero"/>
        <c:auto val="1"/>
        <c:lblAlgn val="ctr"/>
        <c:lblOffset val="100"/>
        <c:noMultiLvlLbl val="0"/>
      </c:catAx>
      <c:valAx>
        <c:axId val="380578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baseline="0"/>
                  <a:t>Log Compression vs Baseline</a:t>
                </a:r>
              </a:p>
            </c:rich>
          </c:tx>
          <c:layout>
            <c:manualLayout>
              <c:xMode val="edge"/>
              <c:yMode val="edge"/>
              <c:x val="8.130042208606806E-3"/>
              <c:y val="4.4256703359455064E-2"/>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80563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data!$B$1</c:f>
              <c:strCache>
                <c:ptCount val="1"/>
                <c:pt idx="0">
                  <c:v> Baseline</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errBars>
            <c:errBarType val="both"/>
            <c:errValType val="cust"/>
            <c:noEndCap val="0"/>
            <c:plus>
              <c:numRef>
                <c:f>data!$F$2:$F$9</c:f>
                <c:numCache>
                  <c:formatCode>General</c:formatCode>
                  <c:ptCount val="8"/>
                  <c:pt idx="0">
                    <c:v>9.8966382704599995E-2</c:v>
                  </c:pt>
                  <c:pt idx="1">
                    <c:v>2.5154951456799999E-2</c:v>
                  </c:pt>
                  <c:pt idx="2">
                    <c:v>1.28337516256E-3</c:v>
                  </c:pt>
                  <c:pt idx="3">
                    <c:v>3.71242720121E-3</c:v>
                  </c:pt>
                  <c:pt idx="4">
                    <c:v>5.9915498632499998E-3</c:v>
                  </c:pt>
                  <c:pt idx="5">
                    <c:v>1.8410657913900001E-2</c:v>
                  </c:pt>
                  <c:pt idx="6">
                    <c:v>4.8623630521299997E-2</c:v>
                  </c:pt>
                  <c:pt idx="7">
                    <c:v>1.2658719302900001E-2</c:v>
                  </c:pt>
                </c:numCache>
              </c:numRef>
            </c:plus>
            <c:minus>
              <c:numRef>
                <c:f>data!$F$2:$F$9</c:f>
                <c:numCache>
                  <c:formatCode>General</c:formatCode>
                  <c:ptCount val="8"/>
                  <c:pt idx="0">
                    <c:v>9.8966382704599995E-2</c:v>
                  </c:pt>
                  <c:pt idx="1">
                    <c:v>2.5154951456799999E-2</c:v>
                  </c:pt>
                  <c:pt idx="2">
                    <c:v>1.28337516256E-3</c:v>
                  </c:pt>
                  <c:pt idx="3">
                    <c:v>3.71242720121E-3</c:v>
                  </c:pt>
                  <c:pt idx="4">
                    <c:v>5.9915498632499998E-3</c:v>
                  </c:pt>
                  <c:pt idx="5">
                    <c:v>1.8410657913900001E-2</c:v>
                  </c:pt>
                  <c:pt idx="6">
                    <c:v>4.8623630521299997E-2</c:v>
                  </c:pt>
                  <c:pt idx="7">
                    <c:v>1.2658719302900001E-2</c:v>
                  </c:pt>
                </c:numCache>
              </c:numRef>
            </c:minus>
            <c:spPr>
              <a:noFill/>
              <a:ln w="9525" cap="flat" cmpd="sng" algn="ctr">
                <a:solidFill>
                  <a:schemeClr val="tx1">
                    <a:lumMod val="65000"/>
                    <a:lumOff val="35000"/>
                  </a:schemeClr>
                </a:solidFill>
                <a:round/>
              </a:ln>
              <a:effectLst/>
            </c:spPr>
          </c:errBars>
          <c:cat>
            <c:strRef>
              <c:f>data!$A$2:$A$9</c:f>
              <c:strCache>
                <c:ptCount val="8"/>
                <c:pt idx="0">
                  <c:v>kernel copy</c:v>
                </c:pt>
                <c:pt idx="1">
                  <c:v>cvs checkout</c:v>
                </c:pt>
                <c:pt idx="2">
                  <c:v>make</c:v>
                </c:pt>
                <c:pt idx="3">
                  <c:v>latex</c:v>
                </c:pt>
                <c:pt idx="4">
                  <c:v>apache</c:v>
                </c:pt>
                <c:pt idx="5">
                  <c:v>gedit</c:v>
                </c:pt>
                <c:pt idx="6">
                  <c:v>facebook</c:v>
                </c:pt>
                <c:pt idx="7">
                  <c:v>spreadsheet</c:v>
                </c:pt>
              </c:strCache>
            </c:strRef>
          </c:cat>
          <c:val>
            <c:numRef>
              <c:f>data!$B$2:$B$9</c:f>
              <c:numCache>
                <c:formatCode>General</c:formatCode>
                <c:ptCount val="8"/>
                <c:pt idx="0">
                  <c:v>1</c:v>
                </c:pt>
                <c:pt idx="1">
                  <c:v>1</c:v>
                </c:pt>
                <c:pt idx="2">
                  <c:v>1</c:v>
                </c:pt>
                <c:pt idx="3">
                  <c:v>1</c:v>
                </c:pt>
                <c:pt idx="4">
                  <c:v>1</c:v>
                </c:pt>
                <c:pt idx="5">
                  <c:v>1</c:v>
                </c:pt>
                <c:pt idx="6">
                  <c:v>1</c:v>
                </c:pt>
                <c:pt idx="7">
                  <c:v>1</c:v>
                </c:pt>
              </c:numCache>
            </c:numRef>
          </c:val>
        </c:ser>
        <c:ser>
          <c:idx val="3"/>
          <c:order val="1"/>
          <c:tx>
            <c:strRef>
              <c:f>data!$E$1</c:f>
              <c:strCache>
                <c:ptCount val="1"/>
                <c:pt idx="0">
                  <c:v> Arnold</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errBars>
            <c:errBarType val="both"/>
            <c:errValType val="cust"/>
            <c:noEndCap val="0"/>
            <c:plus>
              <c:numRef>
                <c:f>data!$I$2:$I$9</c:f>
                <c:numCache>
                  <c:formatCode>General</c:formatCode>
                  <c:ptCount val="8"/>
                  <c:pt idx="0">
                    <c:v>7.3550283413900006E-2</c:v>
                  </c:pt>
                  <c:pt idx="1">
                    <c:v>3.07170572596E-2</c:v>
                  </c:pt>
                  <c:pt idx="2">
                    <c:v>2.1282374019700001E-3</c:v>
                  </c:pt>
                  <c:pt idx="3">
                    <c:v>6.4575868153700002E-3</c:v>
                  </c:pt>
                  <c:pt idx="4">
                    <c:v>5.82640845957E-3</c:v>
                  </c:pt>
                  <c:pt idx="5">
                    <c:v>2.8985963432300001E-2</c:v>
                  </c:pt>
                  <c:pt idx="6">
                    <c:v>3.7367821837999998E-2</c:v>
                  </c:pt>
                  <c:pt idx="7">
                    <c:v>1.76616564154E-2</c:v>
                  </c:pt>
                </c:numCache>
              </c:numRef>
            </c:plus>
            <c:minus>
              <c:numRef>
                <c:f>data!$I$2:$I$9</c:f>
                <c:numCache>
                  <c:formatCode>General</c:formatCode>
                  <c:ptCount val="8"/>
                  <c:pt idx="0">
                    <c:v>7.3550283413900006E-2</c:v>
                  </c:pt>
                  <c:pt idx="1">
                    <c:v>3.07170572596E-2</c:v>
                  </c:pt>
                  <c:pt idx="2">
                    <c:v>2.1282374019700001E-3</c:v>
                  </c:pt>
                  <c:pt idx="3">
                    <c:v>6.4575868153700002E-3</c:v>
                  </c:pt>
                  <c:pt idx="4">
                    <c:v>5.82640845957E-3</c:v>
                  </c:pt>
                  <c:pt idx="5">
                    <c:v>2.8985963432300001E-2</c:v>
                  </c:pt>
                  <c:pt idx="6">
                    <c:v>3.7367821837999998E-2</c:v>
                  </c:pt>
                  <c:pt idx="7">
                    <c:v>1.76616564154E-2</c:v>
                  </c:pt>
                </c:numCache>
              </c:numRef>
            </c:minus>
            <c:spPr>
              <a:noFill/>
              <a:ln w="9525" cap="flat" cmpd="sng" algn="ctr">
                <a:solidFill>
                  <a:schemeClr val="tx1">
                    <a:lumMod val="65000"/>
                    <a:lumOff val="35000"/>
                  </a:schemeClr>
                </a:solidFill>
                <a:round/>
              </a:ln>
              <a:effectLst/>
            </c:spPr>
          </c:errBars>
          <c:cat>
            <c:strRef>
              <c:f>data!$A$2:$A$9</c:f>
              <c:strCache>
                <c:ptCount val="8"/>
                <c:pt idx="0">
                  <c:v>kernel copy</c:v>
                </c:pt>
                <c:pt idx="1">
                  <c:v>cvs checkout</c:v>
                </c:pt>
                <c:pt idx="2">
                  <c:v>make</c:v>
                </c:pt>
                <c:pt idx="3">
                  <c:v>latex</c:v>
                </c:pt>
                <c:pt idx="4">
                  <c:v>apache</c:v>
                </c:pt>
                <c:pt idx="5">
                  <c:v>gedit</c:v>
                </c:pt>
                <c:pt idx="6">
                  <c:v>facebook</c:v>
                </c:pt>
                <c:pt idx="7">
                  <c:v>spreadsheet</c:v>
                </c:pt>
              </c:strCache>
            </c:strRef>
          </c:cat>
          <c:val>
            <c:numRef>
              <c:f>data!$E$2:$E$9</c:f>
              <c:numCache>
                <c:formatCode>General</c:formatCode>
                <c:ptCount val="8"/>
                <c:pt idx="0">
                  <c:v>1.01724881414</c:v>
                </c:pt>
                <c:pt idx="1">
                  <c:v>1.1492357717599999</c:v>
                </c:pt>
                <c:pt idx="2">
                  <c:v>1.06066142883</c:v>
                </c:pt>
                <c:pt idx="3">
                  <c:v>1.0253699788599999</c:v>
                </c:pt>
                <c:pt idx="4">
                  <c:v>0.99048390362399996</c:v>
                </c:pt>
                <c:pt idx="5">
                  <c:v>1.0684721512499999</c:v>
                </c:pt>
                <c:pt idx="6">
                  <c:v>1.0789849511</c:v>
                </c:pt>
                <c:pt idx="7">
                  <c:v>1.0360414923100001</c:v>
                </c:pt>
              </c:numCache>
            </c:numRef>
          </c:val>
        </c:ser>
        <c:dLbls>
          <c:showLegendKey val="0"/>
          <c:showVal val="0"/>
          <c:showCatName val="0"/>
          <c:showSerName val="0"/>
          <c:showPercent val="0"/>
          <c:showBubbleSize val="0"/>
        </c:dLbls>
        <c:gapWidth val="100"/>
        <c:overlap val="-24"/>
        <c:axId val="39001472"/>
        <c:axId val="41817216"/>
        <c:extLst>
          <c:ext xmlns:c15="http://schemas.microsoft.com/office/drawing/2012/chart" uri="{02D57815-91ED-43cb-92C2-25804820EDAC}">
            <c15:filteredBarSeries>
              <c15:ser>
                <c:idx val="1"/>
                <c:order val="1"/>
                <c:tx>
                  <c:strRef>
                    <c:extLst>
                      <c:ext uri="{02D57815-91ED-43cb-92C2-25804820EDAC}">
                        <c15:formulaRef>
                          <c15:sqref>data!$C$1</c15:sqref>
                        </c15:formulaRef>
                      </c:ext>
                    </c:extLst>
                    <c:strCache>
                      <c:ptCount val="1"/>
                      <c:pt idx="0">
                        <c:v> replay.mean</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extLst>
                      <c:ext uri="{02D57815-91ED-43cb-92C2-25804820EDAC}">
                        <c15:formulaRef>
                          <c15:sqref>data!$A$2:$A$9</c15:sqref>
                        </c15:formulaRef>
                      </c:ext>
                    </c:extLst>
                    <c:strCache>
                      <c:ptCount val="8"/>
                      <c:pt idx="0">
                        <c:v>kernel copy</c:v>
                      </c:pt>
                      <c:pt idx="1">
                        <c:v>cvs checkout</c:v>
                      </c:pt>
                      <c:pt idx="2">
                        <c:v>make</c:v>
                      </c:pt>
                      <c:pt idx="3">
                        <c:v>latex</c:v>
                      </c:pt>
                      <c:pt idx="4">
                        <c:v>apache</c:v>
                      </c:pt>
                      <c:pt idx="5">
                        <c:v>gedit</c:v>
                      </c:pt>
                      <c:pt idx="6">
                        <c:v>facebook</c:v>
                      </c:pt>
                      <c:pt idx="7">
                        <c:v>spreadsheet</c:v>
                      </c:pt>
                    </c:strCache>
                  </c:strRef>
                </c:cat>
                <c:val>
                  <c:numRef>
                    <c:extLst>
                      <c:ext uri="{02D57815-91ED-43cb-92C2-25804820EDAC}">
                        <c15:formulaRef>
                          <c15:sqref>data!$C$2:$C$9</c15:sqref>
                        </c15:formulaRef>
                      </c:ext>
                    </c:extLst>
                    <c:numCache>
                      <c:formatCode>General</c:formatCode>
                      <c:ptCount val="8"/>
                      <c:pt idx="0">
                        <c:v>1.04846916774</c:v>
                      </c:pt>
                      <c:pt idx="1">
                        <c:v>1.85685417202</c:v>
                      </c:pt>
                      <c:pt idx="2">
                        <c:v>1.0628540106</c:v>
                      </c:pt>
                      <c:pt idx="3">
                        <c:v>1.0137420718800001</c:v>
                      </c:pt>
                      <c:pt idx="4">
                        <c:v>0.99605183235500006</c:v>
                      </c:pt>
                      <c:pt idx="5">
                        <c:v>1.05442003066</c:v>
                      </c:pt>
                      <c:pt idx="6">
                        <c:v>1.1055374251000001</c:v>
                      </c:pt>
                      <c:pt idx="7">
                        <c:v>1.04572082985</c:v>
                      </c:pt>
                    </c:numCache>
                  </c:numRef>
                </c:val>
              </c15:ser>
            </c15:filteredBarSeries>
            <c15:filteredBarSeries>
              <c15:ser>
                <c:idx val="2"/>
                <c:order val="2"/>
                <c:tx>
                  <c:strRef>
                    <c:extLst xmlns:c15="http://schemas.microsoft.com/office/drawing/2012/chart">
                      <c:ext xmlns:c15="http://schemas.microsoft.com/office/drawing/2012/chart" uri="{02D57815-91ED-43cb-92C2-25804820EDAC}">
                        <c15:formulaRef>
                          <c15:sqref>data!$D$1</c15:sqref>
                        </c15:formulaRef>
                      </c:ext>
                    </c:extLst>
                    <c:strCache>
                      <c:ptCount val="1"/>
                      <c:pt idx="0">
                        <c:v> graph.mean</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extLst xmlns:c15="http://schemas.microsoft.com/office/drawing/2012/chart">
                      <c:ext xmlns:c15="http://schemas.microsoft.com/office/drawing/2012/chart" uri="{02D57815-91ED-43cb-92C2-25804820EDAC}">
                        <c15:formulaRef>
                          <c15:sqref>data!$A$2:$A$9</c15:sqref>
                        </c15:formulaRef>
                      </c:ext>
                    </c:extLst>
                    <c:strCache>
                      <c:ptCount val="8"/>
                      <c:pt idx="0">
                        <c:v>kernel copy</c:v>
                      </c:pt>
                      <c:pt idx="1">
                        <c:v>cvs checkout</c:v>
                      </c:pt>
                      <c:pt idx="2">
                        <c:v>make</c:v>
                      </c:pt>
                      <c:pt idx="3">
                        <c:v>latex</c:v>
                      </c:pt>
                      <c:pt idx="4">
                        <c:v>apache</c:v>
                      </c:pt>
                      <c:pt idx="5">
                        <c:v>gedit</c:v>
                      </c:pt>
                      <c:pt idx="6">
                        <c:v>facebook</c:v>
                      </c:pt>
                      <c:pt idx="7">
                        <c:v>spreadsheet</c:v>
                      </c:pt>
                    </c:strCache>
                  </c:strRef>
                </c:cat>
                <c:val>
                  <c:numRef>
                    <c:extLst xmlns:c15="http://schemas.microsoft.com/office/drawing/2012/chart">
                      <c:ext xmlns:c15="http://schemas.microsoft.com/office/drawing/2012/chart" uri="{02D57815-91ED-43cb-92C2-25804820EDAC}">
                        <c15:formulaRef>
                          <c15:sqref>data!$D$2:$D$9</c15:sqref>
                        </c15:formulaRef>
                      </c:ext>
                    </c:extLst>
                    <c:numCache>
                      <c:formatCode>General</c:formatCode>
                      <c:ptCount val="8"/>
                      <c:pt idx="0">
                        <c:v>1.1592065545500001</c:v>
                      </c:pt>
                      <c:pt idx="1">
                        <c:v>1.86703163464</c:v>
                      </c:pt>
                      <c:pt idx="2">
                        <c:v>1.0877032706</c:v>
                      </c:pt>
                      <c:pt idx="3">
                        <c:v>1.02114164905</c:v>
                      </c:pt>
                      <c:pt idx="4">
                        <c:v>0.99878517918599996</c:v>
                      </c:pt>
                      <c:pt idx="5">
                        <c:v>1.0894225855899999</c:v>
                      </c:pt>
                      <c:pt idx="6">
                        <c:v>1.11812544477</c:v>
                      </c:pt>
                      <c:pt idx="7">
                        <c:v>1.0494207813900001</c:v>
                      </c:pt>
                    </c:numCache>
                  </c:numRef>
                </c:val>
              </c15:ser>
            </c15:filteredBarSeries>
            <c15:filteredBarSeries>
              <c15:ser>
                <c:idx val="4"/>
                <c:order val="4"/>
                <c:tx>
                  <c:strRef>
                    <c:extLst xmlns:c15="http://schemas.microsoft.com/office/drawing/2012/chart">
                      <c:ext xmlns:c15="http://schemas.microsoft.com/office/drawing/2012/chart" uri="{02D57815-91ED-43cb-92C2-25804820EDAC}">
                        <c15:formulaRef>
                          <c15:sqref>data!$F$1</c15:sqref>
                        </c15:formulaRef>
                      </c:ext>
                    </c:extLst>
                    <c:strCache>
                      <c:ptCount val="1"/>
                      <c:pt idx="0">
                        <c:v> base.ci</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extLst xmlns:c15="http://schemas.microsoft.com/office/drawing/2012/chart">
                      <c:ext xmlns:c15="http://schemas.microsoft.com/office/drawing/2012/chart" uri="{02D57815-91ED-43cb-92C2-25804820EDAC}">
                        <c15:formulaRef>
                          <c15:sqref>data!$A$2:$A$9</c15:sqref>
                        </c15:formulaRef>
                      </c:ext>
                    </c:extLst>
                    <c:strCache>
                      <c:ptCount val="8"/>
                      <c:pt idx="0">
                        <c:v>kernel copy</c:v>
                      </c:pt>
                      <c:pt idx="1">
                        <c:v>cvs checkout</c:v>
                      </c:pt>
                      <c:pt idx="2">
                        <c:v>make</c:v>
                      </c:pt>
                      <c:pt idx="3">
                        <c:v>latex</c:v>
                      </c:pt>
                      <c:pt idx="4">
                        <c:v>apache</c:v>
                      </c:pt>
                      <c:pt idx="5">
                        <c:v>gedit</c:v>
                      </c:pt>
                      <c:pt idx="6">
                        <c:v>facebook</c:v>
                      </c:pt>
                      <c:pt idx="7">
                        <c:v>spreadsheet</c:v>
                      </c:pt>
                    </c:strCache>
                  </c:strRef>
                </c:cat>
                <c:val>
                  <c:numRef>
                    <c:extLst xmlns:c15="http://schemas.microsoft.com/office/drawing/2012/chart">
                      <c:ext xmlns:c15="http://schemas.microsoft.com/office/drawing/2012/chart" uri="{02D57815-91ED-43cb-92C2-25804820EDAC}">
                        <c15:formulaRef>
                          <c15:sqref>data!$F$2:$F$9</c15:sqref>
                        </c15:formulaRef>
                      </c:ext>
                    </c:extLst>
                    <c:numCache>
                      <c:formatCode>General</c:formatCode>
                      <c:ptCount val="8"/>
                      <c:pt idx="0">
                        <c:v>9.8966382704599995E-2</c:v>
                      </c:pt>
                      <c:pt idx="1">
                        <c:v>2.5154951456799999E-2</c:v>
                      </c:pt>
                      <c:pt idx="2">
                        <c:v>1.28337516256E-3</c:v>
                      </c:pt>
                      <c:pt idx="3">
                        <c:v>3.71242720121E-3</c:v>
                      </c:pt>
                      <c:pt idx="4">
                        <c:v>5.9915498632499998E-3</c:v>
                      </c:pt>
                      <c:pt idx="5">
                        <c:v>1.8410657913900001E-2</c:v>
                      </c:pt>
                      <c:pt idx="6">
                        <c:v>4.8623630521299997E-2</c:v>
                      </c:pt>
                      <c:pt idx="7">
                        <c:v>1.2658719302900001E-2</c:v>
                      </c:pt>
                    </c:numCache>
                  </c:numRef>
                </c:val>
              </c15:ser>
            </c15:filteredBarSeries>
            <c15:filteredBarSeries>
              <c15:ser>
                <c:idx val="5"/>
                <c:order val="5"/>
                <c:tx>
                  <c:strRef>
                    <c:extLst xmlns:c15="http://schemas.microsoft.com/office/drawing/2012/chart">
                      <c:ext xmlns:c15="http://schemas.microsoft.com/office/drawing/2012/chart" uri="{02D57815-91ED-43cb-92C2-25804820EDAC}">
                        <c15:formulaRef>
                          <c15:sqref>data!$G$1</c15:sqref>
                        </c15:formulaRef>
                      </c:ext>
                    </c:extLst>
                    <c:strCache>
                      <c:ptCount val="1"/>
                      <c:pt idx="0">
                        <c:v> replay.ci</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extLst xmlns:c15="http://schemas.microsoft.com/office/drawing/2012/chart">
                      <c:ext xmlns:c15="http://schemas.microsoft.com/office/drawing/2012/chart" uri="{02D57815-91ED-43cb-92C2-25804820EDAC}">
                        <c15:formulaRef>
                          <c15:sqref>data!$A$2:$A$9</c15:sqref>
                        </c15:formulaRef>
                      </c:ext>
                    </c:extLst>
                    <c:strCache>
                      <c:ptCount val="8"/>
                      <c:pt idx="0">
                        <c:v>kernel copy</c:v>
                      </c:pt>
                      <c:pt idx="1">
                        <c:v>cvs checkout</c:v>
                      </c:pt>
                      <c:pt idx="2">
                        <c:v>make</c:v>
                      </c:pt>
                      <c:pt idx="3">
                        <c:v>latex</c:v>
                      </c:pt>
                      <c:pt idx="4">
                        <c:v>apache</c:v>
                      </c:pt>
                      <c:pt idx="5">
                        <c:v>gedit</c:v>
                      </c:pt>
                      <c:pt idx="6">
                        <c:v>facebook</c:v>
                      </c:pt>
                      <c:pt idx="7">
                        <c:v>spreadsheet</c:v>
                      </c:pt>
                    </c:strCache>
                  </c:strRef>
                </c:cat>
                <c:val>
                  <c:numRef>
                    <c:extLst xmlns:c15="http://schemas.microsoft.com/office/drawing/2012/chart">
                      <c:ext xmlns:c15="http://schemas.microsoft.com/office/drawing/2012/chart" uri="{02D57815-91ED-43cb-92C2-25804820EDAC}">
                        <c15:formulaRef>
                          <c15:sqref>data!$G$2:$G$9</c15:sqref>
                        </c15:formulaRef>
                      </c:ext>
                    </c:extLst>
                    <c:numCache>
                      <c:formatCode>General</c:formatCode>
                      <c:ptCount val="8"/>
                      <c:pt idx="0">
                        <c:v>7.5489039794100002E-2</c:v>
                      </c:pt>
                      <c:pt idx="1">
                        <c:v>0.25918076535899998</c:v>
                      </c:pt>
                      <c:pt idx="2">
                        <c:v>3.0780487507100001E-3</c:v>
                      </c:pt>
                      <c:pt idx="3">
                        <c:v>3.73802245684E-3</c:v>
                      </c:pt>
                      <c:pt idx="4">
                        <c:v>5.7066207695699997E-3</c:v>
                      </c:pt>
                      <c:pt idx="5">
                        <c:v>3.23647772958E-2</c:v>
                      </c:pt>
                      <c:pt idx="6">
                        <c:v>3.8723802863700002E-2</c:v>
                      </c:pt>
                      <c:pt idx="7">
                        <c:v>2.2710222917700001E-2</c:v>
                      </c:pt>
                    </c:numCache>
                  </c:numRef>
                </c:val>
              </c15:ser>
            </c15:filteredBarSeries>
            <c15:filteredBarSeries>
              <c15:ser>
                <c:idx val="6"/>
                <c:order val="6"/>
                <c:tx>
                  <c:strRef>
                    <c:extLst xmlns:c15="http://schemas.microsoft.com/office/drawing/2012/chart">
                      <c:ext xmlns:c15="http://schemas.microsoft.com/office/drawing/2012/chart" uri="{02D57815-91ED-43cb-92C2-25804820EDAC}">
                        <c15:formulaRef>
                          <c15:sqref>data!$H$1</c15:sqref>
                        </c15:formulaRef>
                      </c:ext>
                    </c:extLst>
                    <c:strCache>
                      <c:ptCount val="1"/>
                      <c:pt idx="0">
                        <c:v> graph.ci</c:v>
                      </c:pt>
                    </c:strCache>
                  </c:strRef>
                </c:tx>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extLst xmlns:c15="http://schemas.microsoft.com/office/drawing/2012/chart">
                      <c:ext xmlns:c15="http://schemas.microsoft.com/office/drawing/2012/chart" uri="{02D57815-91ED-43cb-92C2-25804820EDAC}">
                        <c15:formulaRef>
                          <c15:sqref>data!$A$2:$A$9</c15:sqref>
                        </c15:formulaRef>
                      </c:ext>
                    </c:extLst>
                    <c:strCache>
                      <c:ptCount val="8"/>
                      <c:pt idx="0">
                        <c:v>kernel copy</c:v>
                      </c:pt>
                      <c:pt idx="1">
                        <c:v>cvs checkout</c:v>
                      </c:pt>
                      <c:pt idx="2">
                        <c:v>make</c:v>
                      </c:pt>
                      <c:pt idx="3">
                        <c:v>latex</c:v>
                      </c:pt>
                      <c:pt idx="4">
                        <c:v>apache</c:v>
                      </c:pt>
                      <c:pt idx="5">
                        <c:v>gedit</c:v>
                      </c:pt>
                      <c:pt idx="6">
                        <c:v>facebook</c:v>
                      </c:pt>
                      <c:pt idx="7">
                        <c:v>spreadsheet</c:v>
                      </c:pt>
                    </c:strCache>
                  </c:strRef>
                </c:cat>
                <c:val>
                  <c:numRef>
                    <c:extLst xmlns:c15="http://schemas.microsoft.com/office/drawing/2012/chart">
                      <c:ext xmlns:c15="http://schemas.microsoft.com/office/drawing/2012/chart" uri="{02D57815-91ED-43cb-92C2-25804820EDAC}">
                        <c15:formulaRef>
                          <c15:sqref>data!$H$2:$H$9</c15:sqref>
                        </c15:formulaRef>
                      </c:ext>
                    </c:extLst>
                    <c:numCache>
                      <c:formatCode>General</c:formatCode>
                      <c:ptCount val="8"/>
                      <c:pt idx="0">
                        <c:v>8.6745514466699994E-2</c:v>
                      </c:pt>
                      <c:pt idx="1">
                        <c:v>0.31952226841499998</c:v>
                      </c:pt>
                      <c:pt idx="2">
                        <c:v>1.04334177178E-2</c:v>
                      </c:pt>
                      <c:pt idx="3">
                        <c:v>2.9251073988399998E-3</c:v>
                      </c:pt>
                      <c:pt idx="4">
                        <c:v>1.19231152776E-2</c:v>
                      </c:pt>
                      <c:pt idx="5">
                        <c:v>1.8694472863200001E-2</c:v>
                      </c:pt>
                      <c:pt idx="6">
                        <c:v>3.9217132406599998E-2</c:v>
                      </c:pt>
                      <c:pt idx="7">
                        <c:v>1.5129822667600001E-2</c:v>
                      </c:pt>
                    </c:numCache>
                  </c:numRef>
                </c:val>
              </c15:ser>
            </c15:filteredBarSeries>
            <c15:filteredBarSeries>
              <c15:ser>
                <c:idx val="7"/>
                <c:order val="7"/>
                <c:tx>
                  <c:strRef>
                    <c:extLst xmlns:c15="http://schemas.microsoft.com/office/drawing/2012/chart">
                      <c:ext xmlns:c15="http://schemas.microsoft.com/office/drawing/2012/chart" uri="{02D57815-91ED-43cb-92C2-25804820EDAC}">
                        <c15:formulaRef>
                          <c15:sqref>data!$I$1</c15:sqref>
                        </c15:formulaRef>
                      </c:ext>
                    </c:extLst>
                    <c:strCache>
                      <c:ptCount val="1"/>
                      <c:pt idx="0">
                        <c:v> graph.twohd.ci</c:v>
                      </c:pt>
                    </c:strCache>
                  </c:strRef>
                </c:tx>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extLst xmlns:c15="http://schemas.microsoft.com/office/drawing/2012/chart">
                      <c:ext xmlns:c15="http://schemas.microsoft.com/office/drawing/2012/chart" uri="{02D57815-91ED-43cb-92C2-25804820EDAC}">
                        <c15:formulaRef>
                          <c15:sqref>data!$A$2:$A$9</c15:sqref>
                        </c15:formulaRef>
                      </c:ext>
                    </c:extLst>
                    <c:strCache>
                      <c:ptCount val="8"/>
                      <c:pt idx="0">
                        <c:v>kernel copy</c:v>
                      </c:pt>
                      <c:pt idx="1">
                        <c:v>cvs checkout</c:v>
                      </c:pt>
                      <c:pt idx="2">
                        <c:v>make</c:v>
                      </c:pt>
                      <c:pt idx="3">
                        <c:v>latex</c:v>
                      </c:pt>
                      <c:pt idx="4">
                        <c:v>apache</c:v>
                      </c:pt>
                      <c:pt idx="5">
                        <c:v>gedit</c:v>
                      </c:pt>
                      <c:pt idx="6">
                        <c:v>facebook</c:v>
                      </c:pt>
                      <c:pt idx="7">
                        <c:v>spreadsheet</c:v>
                      </c:pt>
                    </c:strCache>
                  </c:strRef>
                </c:cat>
                <c:val>
                  <c:numRef>
                    <c:extLst xmlns:c15="http://schemas.microsoft.com/office/drawing/2012/chart">
                      <c:ext xmlns:c15="http://schemas.microsoft.com/office/drawing/2012/chart" uri="{02D57815-91ED-43cb-92C2-25804820EDAC}">
                        <c15:formulaRef>
                          <c15:sqref>data!$I$2:$I$9</c15:sqref>
                        </c15:formulaRef>
                      </c:ext>
                    </c:extLst>
                    <c:numCache>
                      <c:formatCode>General</c:formatCode>
                      <c:ptCount val="8"/>
                      <c:pt idx="0">
                        <c:v>7.3550283413900006E-2</c:v>
                      </c:pt>
                      <c:pt idx="1">
                        <c:v>3.07170572596E-2</c:v>
                      </c:pt>
                      <c:pt idx="2">
                        <c:v>2.1282374019700001E-3</c:v>
                      </c:pt>
                      <c:pt idx="3">
                        <c:v>6.4575868153700002E-3</c:v>
                      </c:pt>
                      <c:pt idx="4">
                        <c:v>5.82640845957E-3</c:v>
                      </c:pt>
                      <c:pt idx="5">
                        <c:v>2.8985963432300001E-2</c:v>
                      </c:pt>
                      <c:pt idx="6">
                        <c:v>3.7367821837999998E-2</c:v>
                      </c:pt>
                      <c:pt idx="7">
                        <c:v>1.76616564154E-2</c:v>
                      </c:pt>
                    </c:numCache>
                  </c:numRef>
                </c:val>
              </c15:ser>
            </c15:filteredBarSeries>
          </c:ext>
        </c:extLst>
      </c:barChart>
      <c:catAx>
        <c:axId val="3900147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1817216"/>
        <c:crosses val="autoZero"/>
        <c:auto val="1"/>
        <c:lblAlgn val="ctr"/>
        <c:lblOffset val="100"/>
        <c:noMultiLvlLbl val="0"/>
      </c:catAx>
      <c:valAx>
        <c:axId val="418172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baseline="0" dirty="0" smtClean="0"/>
                  <a:t>Normalized Runtime</a:t>
                </a:r>
                <a:endParaRPr lang="en-US" sz="1600" baseline="0" dirty="0"/>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9001472"/>
        <c:crosses val="autoZero"/>
        <c:crossBetween val="between"/>
      </c:valAx>
      <c:spPr>
        <a:noFill/>
        <a:ln>
          <a:noFill/>
        </a:ln>
        <a:effectLst/>
      </c:spPr>
    </c:plotArea>
    <c:legend>
      <c:legendPos val="b"/>
      <c:layout>
        <c:manualLayout>
          <c:xMode val="edge"/>
          <c:yMode val="edge"/>
          <c:x val="0.69794706898457182"/>
          <c:y val="3.5243921048426156E-2"/>
          <c:w val="0.25516564950229864"/>
          <c:h val="6.4433221949469932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rawings/drawing1.xml><?xml version="1.0" encoding="utf-8"?>
<c:userShapes xmlns:c="http://schemas.openxmlformats.org/drawingml/2006/chart">
  <cdr:relSizeAnchor xmlns:cdr="http://schemas.openxmlformats.org/drawingml/2006/chartDrawing">
    <cdr:from>
      <cdr:x>0.68334</cdr:x>
      <cdr:y>0.41533</cdr:y>
    </cdr:from>
    <cdr:to>
      <cdr:x>0.84529</cdr:x>
      <cdr:y>0.58481</cdr:y>
    </cdr:to>
    <cdr:sp macro="" textlink="">
      <cdr:nvSpPr>
        <cdr:cNvPr id="2" name="TextBox 6"/>
        <cdr:cNvSpPr txBox="1"/>
      </cdr:nvSpPr>
      <cdr:spPr>
        <a:xfrm xmlns:a="http://schemas.openxmlformats.org/drawingml/2006/main">
          <a:off x="5542544" y="2036518"/>
          <a:ext cx="1313501" cy="83099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xmlns:a="http://schemas.openxmlformats.org/drawingml/2006/main">
          <a:r>
            <a:rPr lang="en-US" sz="2400" dirty="0" smtClean="0"/>
            <a:t>      411:1</a:t>
          </a:r>
        </a:p>
        <a:p xmlns:a="http://schemas.openxmlformats.org/drawingml/2006/main">
          <a:r>
            <a:rPr lang="en-US" sz="2400" dirty="0" smtClean="0"/>
            <a:t>       Ratio</a:t>
          </a:r>
          <a:endParaRPr lang="en-US" sz="2400" dirty="0"/>
        </a:p>
      </cdr:txBody>
    </cdr:sp>
  </cdr:relSizeAnchor>
</c:userShapes>
</file>

<file path=ppt/drawings/drawing2.xml><?xml version="1.0" encoding="utf-8"?>
<c:userShapes xmlns:c="http://schemas.openxmlformats.org/drawingml/2006/chart">
  <cdr:relSizeAnchor xmlns:cdr="http://schemas.openxmlformats.org/drawingml/2006/chartDrawing">
    <cdr:from>
      <cdr:x>0.68334</cdr:x>
      <cdr:y>0.41533</cdr:y>
    </cdr:from>
    <cdr:to>
      <cdr:x>0.84529</cdr:x>
      <cdr:y>0.58481</cdr:y>
    </cdr:to>
    <cdr:sp macro="" textlink="">
      <cdr:nvSpPr>
        <cdr:cNvPr id="2" name="TextBox 6"/>
        <cdr:cNvSpPr txBox="1"/>
      </cdr:nvSpPr>
      <cdr:spPr>
        <a:xfrm xmlns:a="http://schemas.openxmlformats.org/drawingml/2006/main">
          <a:off x="5542544" y="2036518"/>
          <a:ext cx="1313501" cy="83099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xmlns:a="http://schemas.openxmlformats.org/drawingml/2006/main">
          <a:r>
            <a:rPr lang="en-US" sz="2400" dirty="0" smtClean="0"/>
            <a:t>      411:1</a:t>
          </a:r>
        </a:p>
        <a:p xmlns:a="http://schemas.openxmlformats.org/drawingml/2006/main">
          <a:r>
            <a:rPr lang="en-US" sz="2400" dirty="0" smtClean="0"/>
            <a:t>       Ratio</a:t>
          </a:r>
          <a:endParaRPr lang="en-US" sz="2400" dirty="0"/>
        </a:p>
      </cdr:txBody>
    </cdr:sp>
  </cdr:relSizeAnchor>
  <cdr:relSizeAnchor xmlns:cdr="http://schemas.openxmlformats.org/drawingml/2006/chartDrawing">
    <cdr:from>
      <cdr:x>0.81247</cdr:x>
      <cdr:y>0.3073</cdr:y>
    </cdr:from>
    <cdr:to>
      <cdr:x>0.97442</cdr:x>
      <cdr:y>0.47678</cdr:y>
    </cdr:to>
    <cdr:sp macro="" textlink="">
      <cdr:nvSpPr>
        <cdr:cNvPr id="3" name="TextBox 6"/>
        <cdr:cNvSpPr txBox="1"/>
      </cdr:nvSpPr>
      <cdr:spPr>
        <a:xfrm xmlns:a="http://schemas.openxmlformats.org/drawingml/2006/main">
          <a:off x="6589883" y="1506809"/>
          <a:ext cx="1313561" cy="831015"/>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smtClean="0"/>
            <a:t>         6:1</a:t>
          </a:r>
        </a:p>
        <a:p xmlns:a="http://schemas.openxmlformats.org/drawingml/2006/main">
          <a:r>
            <a:rPr lang="en-US" sz="2400" dirty="0" smtClean="0"/>
            <a:t>       Ratio</a:t>
          </a:r>
          <a:endParaRPr lang="en-US" sz="2400" dirty="0"/>
        </a:p>
      </cdr:txBody>
    </cdr:sp>
  </cdr:relSizeAnchor>
</c:userShapes>
</file>

<file path=ppt/drawings/drawing3.xml><?xml version="1.0" encoding="utf-8"?>
<c:userShapes xmlns:c="http://schemas.openxmlformats.org/drawingml/2006/chart">
  <cdr:relSizeAnchor xmlns:cdr="http://schemas.openxmlformats.org/drawingml/2006/chartDrawing">
    <cdr:from>
      <cdr:x>0.68334</cdr:x>
      <cdr:y>0.41533</cdr:y>
    </cdr:from>
    <cdr:to>
      <cdr:x>0.84529</cdr:x>
      <cdr:y>0.58481</cdr:y>
    </cdr:to>
    <cdr:sp macro="" textlink="">
      <cdr:nvSpPr>
        <cdr:cNvPr id="2" name="TextBox 6"/>
        <cdr:cNvSpPr txBox="1"/>
      </cdr:nvSpPr>
      <cdr:spPr>
        <a:xfrm xmlns:a="http://schemas.openxmlformats.org/drawingml/2006/main">
          <a:off x="5542544" y="2036518"/>
          <a:ext cx="1313501" cy="83099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xmlns:a="http://schemas.openxmlformats.org/drawingml/2006/main">
          <a:r>
            <a:rPr lang="en-US" sz="2400" dirty="0" smtClean="0"/>
            <a:t>      411:1</a:t>
          </a:r>
        </a:p>
        <a:p xmlns:a="http://schemas.openxmlformats.org/drawingml/2006/main">
          <a:r>
            <a:rPr lang="en-US" sz="2400" dirty="0" smtClean="0"/>
            <a:t>       Ratio</a:t>
          </a:r>
          <a:endParaRPr lang="en-US" sz="2400" dirty="0"/>
        </a:p>
      </cdr:txBody>
    </cdr:sp>
  </cdr:relSizeAnchor>
  <cdr:relSizeAnchor xmlns:cdr="http://schemas.openxmlformats.org/drawingml/2006/chartDrawing">
    <cdr:from>
      <cdr:x>0.81247</cdr:x>
      <cdr:y>0.3073</cdr:y>
    </cdr:from>
    <cdr:to>
      <cdr:x>0.97442</cdr:x>
      <cdr:y>0.47678</cdr:y>
    </cdr:to>
    <cdr:sp macro="" textlink="">
      <cdr:nvSpPr>
        <cdr:cNvPr id="3" name="TextBox 6"/>
        <cdr:cNvSpPr txBox="1"/>
      </cdr:nvSpPr>
      <cdr:spPr>
        <a:xfrm xmlns:a="http://schemas.openxmlformats.org/drawingml/2006/main">
          <a:off x="6589883" y="1506809"/>
          <a:ext cx="1313561" cy="831015"/>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smtClean="0"/>
            <a:t>         6:1</a:t>
          </a:r>
        </a:p>
        <a:p xmlns:a="http://schemas.openxmlformats.org/drawingml/2006/main">
          <a:r>
            <a:rPr lang="en-US" sz="2400" dirty="0" smtClean="0"/>
            <a:t>       Ratio</a:t>
          </a:r>
          <a:endParaRPr lang="en-US" sz="24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3EF766-A97C-4531-AC48-4B77451A7046}" type="datetimeFigureOut">
              <a:rPr lang="en-US" smtClean="0"/>
              <a:t>10/8/2014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9B3037-E1A6-4885-9D10-2E1AC124798C}" type="slidenum">
              <a:rPr lang="en-US" smtClean="0"/>
              <a:t>‹#›</a:t>
            </a:fld>
            <a:endParaRPr lang="en-US"/>
          </a:p>
        </p:txBody>
      </p:sp>
    </p:spTree>
    <p:extLst>
      <p:ext uri="{BB962C8B-B14F-4D97-AF65-F5344CB8AC3E}">
        <p14:creationId xmlns:p14="http://schemas.microsoft.com/office/powerpoint/2010/main" val="4158467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a:t>
            </a:r>
            <a:r>
              <a:rPr lang="en-US" baseline="0" dirty="0" smtClean="0"/>
              <a:t> eidetic system is one that remembers all computation, and can query the history of it.  That means it can look through temporary variables, named pipes, process address space, and track the history and evolution of the computer system.  </a:t>
            </a:r>
          </a:p>
          <a:p>
            <a:endParaRPr lang="en-US" baseline="0" dirty="0" smtClean="0"/>
          </a:p>
          <a:p>
            <a:r>
              <a:rPr lang="en-US" baseline="0" dirty="0" smtClean="0"/>
              <a:t>If you were to work at an eidetic workstation you would never have to worry about accidently deleting files, etc.</a:t>
            </a:r>
          </a:p>
        </p:txBody>
      </p:sp>
      <p:sp>
        <p:nvSpPr>
          <p:cNvPr id="4" name="Slide Number Placeholder 3"/>
          <p:cNvSpPr>
            <a:spLocks noGrp="1"/>
          </p:cNvSpPr>
          <p:nvPr>
            <p:ph type="sldNum" sz="quarter" idx="10"/>
          </p:nvPr>
        </p:nvSpPr>
        <p:spPr/>
        <p:txBody>
          <a:bodyPr/>
          <a:lstStyle/>
          <a:p>
            <a:fld id="{E79B3037-E1A6-4885-9D10-2E1AC124798C}" type="slidenum">
              <a:rPr lang="en-US" smtClean="0"/>
              <a:t>2</a:t>
            </a:fld>
            <a:endParaRPr lang="en-US" dirty="0"/>
          </a:p>
        </p:txBody>
      </p:sp>
    </p:spTree>
    <p:extLst>
      <p:ext uri="{BB962C8B-B14F-4D97-AF65-F5344CB8AC3E}">
        <p14:creationId xmlns:p14="http://schemas.microsoft.com/office/powerpoint/2010/main" val="462243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a:t>
            </a:r>
            <a:r>
              <a:rPr lang="en-US" baseline="0" dirty="0" smtClean="0"/>
              <a:t> “Heartbleed”</a:t>
            </a:r>
          </a:p>
          <a:p>
            <a:endParaRPr lang="en-US" baseline="0" dirty="0" smtClean="0"/>
          </a:p>
          <a:p>
            <a:r>
              <a:rPr lang="en-US" baseline="0" dirty="0" smtClean="0"/>
              <a:t>People didn’t know if they were exploited.  What leaked?  Whose data leaked?  How important was that data? What data was even available in the web server to leak?</a:t>
            </a:r>
          </a:p>
          <a:p>
            <a:endParaRPr lang="en-US" dirty="0"/>
          </a:p>
        </p:txBody>
      </p:sp>
      <p:sp>
        <p:nvSpPr>
          <p:cNvPr id="4" name="Slide Number Placeholder 3"/>
          <p:cNvSpPr>
            <a:spLocks noGrp="1"/>
          </p:cNvSpPr>
          <p:nvPr>
            <p:ph type="sldNum" sz="quarter" idx="10"/>
          </p:nvPr>
        </p:nvSpPr>
        <p:spPr/>
        <p:txBody>
          <a:bodyPr/>
          <a:lstStyle/>
          <a:p>
            <a:fld id="{E79B3037-E1A6-4885-9D10-2E1AC124798C}" type="slidenum">
              <a:rPr lang="en-US" smtClean="0"/>
              <a:t>3</a:t>
            </a:fld>
            <a:endParaRPr lang="en-US"/>
          </a:p>
        </p:txBody>
      </p:sp>
    </p:spTree>
    <p:extLst>
      <p:ext uri="{BB962C8B-B14F-4D97-AF65-F5344CB8AC3E}">
        <p14:creationId xmlns:p14="http://schemas.microsoft.com/office/powerpoint/2010/main" val="638763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here I will divide my talk into two parts:</a:t>
            </a:r>
          </a:p>
          <a:p>
            <a:r>
              <a:rPr lang="en-US" dirty="0" smtClean="0"/>
              <a:t>First I’ll explain how Arnold goes about efficiently recording all states, and I’ll even evaluate our recording mechanisms</a:t>
            </a:r>
          </a:p>
          <a:p>
            <a:r>
              <a:rPr lang="en-US" dirty="0" smtClean="0"/>
              <a:t>Then, I’ll tell you about how Arnold goes</a:t>
            </a:r>
            <a:r>
              <a:rPr lang="en-US" baseline="0" dirty="0" smtClean="0"/>
              <a:t> about supporting the powerful lineage queries which make an Eidetic System so useful</a:t>
            </a:r>
            <a:endParaRPr lang="en-US" dirty="0"/>
          </a:p>
        </p:txBody>
      </p:sp>
      <p:sp>
        <p:nvSpPr>
          <p:cNvPr id="4" name="Slide Number Placeholder 3"/>
          <p:cNvSpPr>
            <a:spLocks noGrp="1"/>
          </p:cNvSpPr>
          <p:nvPr>
            <p:ph type="sldNum" sz="quarter" idx="10"/>
          </p:nvPr>
        </p:nvSpPr>
        <p:spPr/>
        <p:txBody>
          <a:bodyPr/>
          <a:lstStyle/>
          <a:p>
            <a:fld id="{E79B3037-E1A6-4885-9D10-2E1AC124798C}" type="slidenum">
              <a:rPr lang="en-US" smtClean="0"/>
              <a:t>12</a:t>
            </a:fld>
            <a:endParaRPr lang="en-US"/>
          </a:p>
        </p:txBody>
      </p:sp>
    </p:spTree>
    <p:extLst>
      <p:ext uri="{BB962C8B-B14F-4D97-AF65-F5344CB8AC3E}">
        <p14:creationId xmlns:p14="http://schemas.microsoft.com/office/powerpoint/2010/main" val="1787221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altLang="zh-CN" dirty="0" smtClean="0"/>
              <a:t>e.g. delta encoding, move-to-front transform for X server messages</a:t>
            </a:r>
          </a:p>
          <a:p>
            <a:pPr marL="0" marR="0" lvl="1" indent="0" algn="l" defTabSz="457200" rtl="0" eaLnBrk="1" fontAlgn="auto" latinLnBrk="0" hangingPunct="1">
              <a:lnSpc>
                <a:spcPct val="100000"/>
              </a:lnSpc>
              <a:spcBef>
                <a:spcPts val="0"/>
              </a:spcBef>
              <a:spcAft>
                <a:spcPts val="0"/>
              </a:spcAft>
              <a:buClrTx/>
              <a:buSzTx/>
              <a:buFontTx/>
              <a:buNone/>
              <a:tabLst/>
              <a:defRPr/>
            </a:pPr>
            <a:r>
              <a:rPr lang="en-US" altLang="zh-CN" dirty="0" smtClean="0"/>
              <a:t>After </a:t>
            </a:r>
            <a:r>
              <a:rPr lang="en-US" altLang="zh-CN" dirty="0" err="1" smtClean="0"/>
              <a:t>sys_read</a:t>
            </a:r>
            <a:endParaRPr lang="en-US" altLang="zh-CN"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altLang="zh-CN" dirty="0" smtClean="0"/>
              <a:t>We</a:t>
            </a:r>
            <a:r>
              <a:rPr lang="en-US" altLang="zh-CN" baseline="0" dirty="0" smtClean="0"/>
              <a:t> only need to record when.. , otherwise, we need to record nothing </a:t>
            </a:r>
            <a:endParaRPr lang="en-US" altLang="zh-CN"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altLang="zh-CN" dirty="0" smtClean="0"/>
              <a:t>The better the model, the less we need in our</a:t>
            </a:r>
            <a:r>
              <a:rPr lang="en-US" altLang="zh-CN" baseline="0" dirty="0" smtClean="0"/>
              <a:t> log. The log size is proportional to the deviations</a:t>
            </a:r>
            <a:endParaRPr lang="en-US" altLang="zh-CN" dirty="0" smtClean="0"/>
          </a:p>
        </p:txBody>
      </p:sp>
      <p:sp>
        <p:nvSpPr>
          <p:cNvPr id="4" name="幻灯片编号占位符 3"/>
          <p:cNvSpPr>
            <a:spLocks noGrp="1"/>
          </p:cNvSpPr>
          <p:nvPr>
            <p:ph type="sldNum" sz="quarter" idx="10"/>
          </p:nvPr>
        </p:nvSpPr>
        <p:spPr/>
        <p:txBody>
          <a:bodyPr/>
          <a:lstStyle/>
          <a:p>
            <a:fld id="{296BE277-ED6F-C84E-B87D-08191D47E6A9}" type="slidenum">
              <a:rPr kumimoji="1" lang="zh-CN" altLang="en-US" smtClean="0"/>
              <a:t>25</a:t>
            </a:fld>
            <a:endParaRPr kumimoji="1" lang="zh-CN" altLang="en-US"/>
          </a:p>
        </p:txBody>
      </p:sp>
    </p:spTree>
    <p:extLst>
      <p:ext uri="{BB962C8B-B14F-4D97-AF65-F5344CB8AC3E}">
        <p14:creationId xmlns:p14="http://schemas.microsoft.com/office/powerpoint/2010/main" val="1429570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296BE277-ED6F-C84E-B87D-08191D47E6A9}" type="slidenum">
              <a:rPr kumimoji="1" lang="zh-CN" altLang="en-US" smtClean="0"/>
              <a:t>26</a:t>
            </a:fld>
            <a:endParaRPr kumimoji="1" lang="zh-CN" altLang="en-US"/>
          </a:p>
        </p:txBody>
      </p:sp>
    </p:spTree>
    <p:extLst>
      <p:ext uri="{BB962C8B-B14F-4D97-AF65-F5344CB8AC3E}">
        <p14:creationId xmlns:p14="http://schemas.microsoft.com/office/powerpoint/2010/main" val="3294041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here I will divide my talk into two parts:</a:t>
            </a:r>
          </a:p>
          <a:p>
            <a:r>
              <a:rPr lang="en-US" dirty="0" smtClean="0"/>
              <a:t>First I’ll explain how Arnold goes about efficiently recording all states, and I’ll even evaluate our recording mechanisms</a:t>
            </a:r>
          </a:p>
          <a:p>
            <a:r>
              <a:rPr lang="en-US" dirty="0" smtClean="0"/>
              <a:t>Then, I’ll tell you about how Arnold goes</a:t>
            </a:r>
            <a:r>
              <a:rPr lang="en-US" baseline="0" dirty="0" smtClean="0"/>
              <a:t> about supporting the powerful lineage queries which make an Eidetic System so useful</a:t>
            </a:r>
            <a:endParaRPr lang="en-US" dirty="0"/>
          </a:p>
        </p:txBody>
      </p:sp>
      <p:sp>
        <p:nvSpPr>
          <p:cNvPr id="4" name="Slide Number Placeholder 3"/>
          <p:cNvSpPr>
            <a:spLocks noGrp="1"/>
          </p:cNvSpPr>
          <p:nvPr>
            <p:ph type="sldNum" sz="quarter" idx="10"/>
          </p:nvPr>
        </p:nvSpPr>
        <p:spPr/>
        <p:txBody>
          <a:bodyPr/>
          <a:lstStyle/>
          <a:p>
            <a:fld id="{E79B3037-E1A6-4885-9D10-2E1AC124798C}" type="slidenum">
              <a:rPr lang="en-US" smtClean="0"/>
              <a:t>28</a:t>
            </a:fld>
            <a:endParaRPr lang="en-US"/>
          </a:p>
        </p:txBody>
      </p:sp>
    </p:spTree>
    <p:extLst>
      <p:ext uri="{BB962C8B-B14F-4D97-AF65-F5344CB8AC3E}">
        <p14:creationId xmlns:p14="http://schemas.microsoft.com/office/powerpoint/2010/main" val="985465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David Devecsery</a:t>
            </a:r>
            <a:endParaRPr lang="en-US"/>
          </a:p>
        </p:txBody>
      </p:sp>
      <p:sp>
        <p:nvSpPr>
          <p:cNvPr id="6" name="Slide Number Placeholder 5"/>
          <p:cNvSpPr>
            <a:spLocks noGrp="1"/>
          </p:cNvSpPr>
          <p:nvPr>
            <p:ph type="sldNum" sz="quarter" idx="12"/>
          </p:nvPr>
        </p:nvSpPr>
        <p:spPr/>
        <p:txBody>
          <a:bodyPr/>
          <a:lstStyle/>
          <a:p>
            <a:pPr>
              <a:defRPr/>
            </a:pPr>
            <a:fld id="{9AECC7F5-581B-4EF4-A52F-5B587A1C84EA}" type="slidenum">
              <a:rPr lang="en-US" smtClean="0"/>
              <a:pPr>
                <a:defRPr/>
              </a:pPr>
              <a:t>‹#›</a:t>
            </a:fld>
            <a:endParaRPr lang="en-US"/>
          </a:p>
        </p:txBody>
      </p:sp>
    </p:spTree>
    <p:extLst>
      <p:ext uri="{BB962C8B-B14F-4D97-AF65-F5344CB8AC3E}">
        <p14:creationId xmlns:p14="http://schemas.microsoft.com/office/powerpoint/2010/main" val="4274388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David Devecsery</a:t>
            </a:r>
            <a:endParaRPr lang="en-US"/>
          </a:p>
        </p:txBody>
      </p:sp>
      <p:sp>
        <p:nvSpPr>
          <p:cNvPr id="6" name="Slide Number Placeholder 5"/>
          <p:cNvSpPr>
            <a:spLocks noGrp="1"/>
          </p:cNvSpPr>
          <p:nvPr>
            <p:ph type="sldNum" sz="quarter" idx="12"/>
          </p:nvPr>
        </p:nvSpPr>
        <p:spPr/>
        <p:txBody>
          <a:bodyPr/>
          <a:lstStyle/>
          <a:p>
            <a:pPr>
              <a:defRPr/>
            </a:pPr>
            <a:fld id="{90EF6069-AF20-484F-8A48-016E66FBC578}" type="slidenum">
              <a:rPr lang="en-US" smtClean="0"/>
              <a:pPr>
                <a:defRPr/>
              </a:pPr>
              <a:t>‹#›</a:t>
            </a:fld>
            <a:endParaRPr lang="en-US"/>
          </a:p>
        </p:txBody>
      </p:sp>
    </p:spTree>
    <p:extLst>
      <p:ext uri="{BB962C8B-B14F-4D97-AF65-F5344CB8AC3E}">
        <p14:creationId xmlns:p14="http://schemas.microsoft.com/office/powerpoint/2010/main" val="1449443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David Devecsery</a:t>
            </a:r>
            <a:endParaRPr lang="en-US"/>
          </a:p>
        </p:txBody>
      </p:sp>
      <p:sp>
        <p:nvSpPr>
          <p:cNvPr id="6" name="Slide Number Placeholder 5"/>
          <p:cNvSpPr>
            <a:spLocks noGrp="1"/>
          </p:cNvSpPr>
          <p:nvPr>
            <p:ph type="sldNum" sz="quarter" idx="12"/>
          </p:nvPr>
        </p:nvSpPr>
        <p:spPr/>
        <p:txBody>
          <a:bodyPr/>
          <a:lstStyle/>
          <a:p>
            <a:pPr>
              <a:defRPr/>
            </a:pPr>
            <a:fld id="{C84A876C-F656-49DB-A9AA-C606384A71EE}" type="slidenum">
              <a:rPr lang="en-US" smtClean="0"/>
              <a:pPr>
                <a:defRPr/>
              </a:pPr>
              <a:t>‹#›</a:t>
            </a:fld>
            <a:endParaRPr lang="en-US"/>
          </a:p>
        </p:txBody>
      </p:sp>
    </p:spTree>
    <p:extLst>
      <p:ext uri="{BB962C8B-B14F-4D97-AF65-F5344CB8AC3E}">
        <p14:creationId xmlns:p14="http://schemas.microsoft.com/office/powerpoint/2010/main" val="3492702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ounded Rectangle 6"/>
          <p:cNvSpPr/>
          <p:nvPr userDrawn="1"/>
        </p:nvSpPr>
        <p:spPr>
          <a:xfrm>
            <a:off x="-579665" y="493146"/>
            <a:ext cx="8923565" cy="106952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noFill/>
          <a:ln>
            <a:noFill/>
          </a:ln>
        </p:spPr>
        <p:txBody>
          <a:bodyPr/>
          <a:lstStyle>
            <a:lvl1pPr>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solidFill>
                  <a:schemeClr val="accent3"/>
                </a:solidFill>
              </a:defRPr>
            </a:lvl1pPr>
          </a:lstStyle>
          <a:p>
            <a:pPr>
              <a:defRPr/>
            </a:pPr>
            <a:r>
              <a:rPr lang="en-US" dirty="0" smtClean="0"/>
              <a:t>David Devecsery</a:t>
            </a:r>
            <a:endParaRPr lang="en-US" dirty="0"/>
          </a:p>
        </p:txBody>
      </p:sp>
      <p:sp>
        <p:nvSpPr>
          <p:cNvPr id="6" name="Slide Number Placeholder 5"/>
          <p:cNvSpPr>
            <a:spLocks noGrp="1"/>
          </p:cNvSpPr>
          <p:nvPr>
            <p:ph type="sldNum" sz="quarter" idx="12"/>
          </p:nvPr>
        </p:nvSpPr>
        <p:spPr/>
        <p:txBody>
          <a:bodyPr/>
          <a:lstStyle/>
          <a:p>
            <a:pPr>
              <a:defRPr/>
            </a:pPr>
            <a:fld id="{FF8C5FF7-CFE9-46AA-9B03-5B8CA22D3A59}" type="slidenum">
              <a:rPr lang="en-US" smtClean="0"/>
              <a:pPr>
                <a:defRPr/>
              </a:pPr>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356351"/>
            <a:ext cx="540926" cy="365125"/>
          </a:xfrm>
          <a:prstGeom prst="rect">
            <a:avLst/>
          </a:prstGeom>
        </p:spPr>
      </p:pic>
    </p:spTree>
    <p:extLst>
      <p:ext uri="{BB962C8B-B14F-4D97-AF65-F5344CB8AC3E}">
        <p14:creationId xmlns:p14="http://schemas.microsoft.com/office/powerpoint/2010/main" val="4269043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David Devecsery</a:t>
            </a:r>
            <a:endParaRPr lang="en-US"/>
          </a:p>
        </p:txBody>
      </p:sp>
      <p:sp>
        <p:nvSpPr>
          <p:cNvPr id="6" name="Slide Number Placeholder 5"/>
          <p:cNvSpPr>
            <a:spLocks noGrp="1"/>
          </p:cNvSpPr>
          <p:nvPr>
            <p:ph type="sldNum" sz="quarter" idx="12"/>
          </p:nvPr>
        </p:nvSpPr>
        <p:spPr/>
        <p:txBody>
          <a:bodyPr/>
          <a:lstStyle/>
          <a:p>
            <a:pPr>
              <a:defRPr/>
            </a:pPr>
            <a:fld id="{E120EBF0-ADEA-43A8-8129-A9E78C46D49D}" type="slidenum">
              <a:rPr lang="en-US" smtClean="0"/>
              <a:pPr>
                <a:defRPr/>
              </a:pPr>
              <a:t>‹#›</a:t>
            </a:fld>
            <a:endParaRPr lang="en-US"/>
          </a:p>
        </p:txBody>
      </p:sp>
    </p:spTree>
    <p:extLst>
      <p:ext uri="{BB962C8B-B14F-4D97-AF65-F5344CB8AC3E}">
        <p14:creationId xmlns:p14="http://schemas.microsoft.com/office/powerpoint/2010/main" val="2613564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David Devecsery</a:t>
            </a:r>
            <a:endParaRPr lang="en-US"/>
          </a:p>
        </p:txBody>
      </p:sp>
      <p:sp>
        <p:nvSpPr>
          <p:cNvPr id="7" name="Slide Number Placeholder 6"/>
          <p:cNvSpPr>
            <a:spLocks noGrp="1"/>
          </p:cNvSpPr>
          <p:nvPr>
            <p:ph type="sldNum" sz="quarter" idx="12"/>
          </p:nvPr>
        </p:nvSpPr>
        <p:spPr/>
        <p:txBody>
          <a:bodyPr/>
          <a:lstStyle/>
          <a:p>
            <a:pPr>
              <a:defRPr/>
            </a:pPr>
            <a:fld id="{F8EA4D9C-35E0-4736-B687-01895D75D24B}" type="slidenum">
              <a:rPr lang="en-US" smtClean="0"/>
              <a:pPr>
                <a:defRPr/>
              </a:pPr>
              <a:t>‹#›</a:t>
            </a:fld>
            <a:endParaRPr lang="en-US"/>
          </a:p>
        </p:txBody>
      </p:sp>
    </p:spTree>
    <p:extLst>
      <p:ext uri="{BB962C8B-B14F-4D97-AF65-F5344CB8AC3E}">
        <p14:creationId xmlns:p14="http://schemas.microsoft.com/office/powerpoint/2010/main" val="3536718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smtClean="0"/>
              <a:t>David Devecsery</a:t>
            </a:r>
            <a:endParaRPr lang="en-US"/>
          </a:p>
        </p:txBody>
      </p:sp>
      <p:sp>
        <p:nvSpPr>
          <p:cNvPr id="9" name="Slide Number Placeholder 8"/>
          <p:cNvSpPr>
            <a:spLocks noGrp="1"/>
          </p:cNvSpPr>
          <p:nvPr>
            <p:ph type="sldNum" sz="quarter" idx="12"/>
          </p:nvPr>
        </p:nvSpPr>
        <p:spPr/>
        <p:txBody>
          <a:bodyPr/>
          <a:lstStyle/>
          <a:p>
            <a:pPr>
              <a:defRPr/>
            </a:pPr>
            <a:fld id="{7B1EACE3-63C3-48B3-9C17-100C1E4F39D9}" type="slidenum">
              <a:rPr lang="en-US" smtClean="0"/>
              <a:pPr>
                <a:defRPr/>
              </a:pPr>
              <a:t>‹#›</a:t>
            </a:fld>
            <a:endParaRPr lang="en-US"/>
          </a:p>
        </p:txBody>
      </p:sp>
    </p:spTree>
    <p:extLst>
      <p:ext uri="{BB962C8B-B14F-4D97-AF65-F5344CB8AC3E}">
        <p14:creationId xmlns:p14="http://schemas.microsoft.com/office/powerpoint/2010/main" val="3685680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David Devecsery</a:t>
            </a:r>
            <a:endParaRPr lang="en-US"/>
          </a:p>
        </p:txBody>
      </p:sp>
      <p:sp>
        <p:nvSpPr>
          <p:cNvPr id="5" name="Slide Number Placeholder 4"/>
          <p:cNvSpPr>
            <a:spLocks noGrp="1"/>
          </p:cNvSpPr>
          <p:nvPr>
            <p:ph type="sldNum" sz="quarter" idx="12"/>
          </p:nvPr>
        </p:nvSpPr>
        <p:spPr/>
        <p:txBody>
          <a:bodyPr/>
          <a:lstStyle/>
          <a:p>
            <a:pPr>
              <a:defRPr/>
            </a:pPr>
            <a:fld id="{C52E4356-80B4-403E-9806-69277F06211D}" type="slidenum">
              <a:rPr lang="en-US" smtClean="0"/>
              <a:pPr>
                <a:defRPr/>
              </a:pPr>
              <a:t>‹#›</a:t>
            </a:fld>
            <a:endParaRPr lang="en-US"/>
          </a:p>
        </p:txBody>
      </p:sp>
    </p:spTree>
    <p:extLst>
      <p:ext uri="{BB962C8B-B14F-4D97-AF65-F5344CB8AC3E}">
        <p14:creationId xmlns:p14="http://schemas.microsoft.com/office/powerpoint/2010/main" val="2960700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David Devecsery</a:t>
            </a:r>
            <a:endParaRPr lang="en-US"/>
          </a:p>
        </p:txBody>
      </p:sp>
      <p:sp>
        <p:nvSpPr>
          <p:cNvPr id="4" name="Slide Number Placeholder 3"/>
          <p:cNvSpPr>
            <a:spLocks noGrp="1"/>
          </p:cNvSpPr>
          <p:nvPr>
            <p:ph type="sldNum" sz="quarter" idx="12"/>
          </p:nvPr>
        </p:nvSpPr>
        <p:spPr/>
        <p:txBody>
          <a:bodyPr/>
          <a:lstStyle/>
          <a:p>
            <a:pPr>
              <a:defRPr/>
            </a:pPr>
            <a:fld id="{A0E17009-B799-4021-9B41-85014F0D20D9}" type="slidenum">
              <a:rPr lang="en-US" smtClean="0"/>
              <a:pPr>
                <a:defRPr/>
              </a:pPr>
              <a:t>‹#›</a:t>
            </a:fld>
            <a:endParaRPr lang="en-US"/>
          </a:p>
        </p:txBody>
      </p:sp>
    </p:spTree>
    <p:extLst>
      <p:ext uri="{BB962C8B-B14F-4D97-AF65-F5344CB8AC3E}">
        <p14:creationId xmlns:p14="http://schemas.microsoft.com/office/powerpoint/2010/main" val="2062337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David Devecsery</a:t>
            </a:r>
            <a:endParaRPr lang="en-US"/>
          </a:p>
        </p:txBody>
      </p:sp>
      <p:sp>
        <p:nvSpPr>
          <p:cNvPr id="7" name="Slide Number Placeholder 6"/>
          <p:cNvSpPr>
            <a:spLocks noGrp="1"/>
          </p:cNvSpPr>
          <p:nvPr>
            <p:ph type="sldNum" sz="quarter" idx="12"/>
          </p:nvPr>
        </p:nvSpPr>
        <p:spPr/>
        <p:txBody>
          <a:bodyPr/>
          <a:lstStyle/>
          <a:p>
            <a:pPr>
              <a:defRPr/>
            </a:pPr>
            <a:fld id="{7EACF8B0-00C7-4E99-9866-9EF97907766A}" type="slidenum">
              <a:rPr lang="en-US" smtClean="0"/>
              <a:pPr>
                <a:defRPr/>
              </a:pPr>
              <a:t>‹#›</a:t>
            </a:fld>
            <a:endParaRPr lang="en-US"/>
          </a:p>
        </p:txBody>
      </p:sp>
    </p:spTree>
    <p:extLst>
      <p:ext uri="{BB962C8B-B14F-4D97-AF65-F5344CB8AC3E}">
        <p14:creationId xmlns:p14="http://schemas.microsoft.com/office/powerpoint/2010/main" val="2290621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David Devecsery</a:t>
            </a:r>
            <a:endParaRPr lang="en-US"/>
          </a:p>
        </p:txBody>
      </p:sp>
      <p:sp>
        <p:nvSpPr>
          <p:cNvPr id="7" name="Slide Number Placeholder 6"/>
          <p:cNvSpPr>
            <a:spLocks noGrp="1"/>
          </p:cNvSpPr>
          <p:nvPr>
            <p:ph type="sldNum" sz="quarter" idx="12"/>
          </p:nvPr>
        </p:nvSpPr>
        <p:spPr/>
        <p:txBody>
          <a:bodyPr/>
          <a:lstStyle/>
          <a:p>
            <a:pPr>
              <a:defRPr/>
            </a:pPr>
            <a:fld id="{7CB1DEA4-0A41-47B7-89A7-BEC33C76C05E}" type="slidenum">
              <a:rPr lang="en-US" smtClean="0"/>
              <a:pPr>
                <a:defRPr/>
              </a:pPr>
              <a:t>‹#›</a:t>
            </a:fld>
            <a:endParaRPr lang="en-US"/>
          </a:p>
        </p:txBody>
      </p:sp>
    </p:spTree>
    <p:extLst>
      <p:ext uri="{BB962C8B-B14F-4D97-AF65-F5344CB8AC3E}">
        <p14:creationId xmlns:p14="http://schemas.microsoft.com/office/powerpoint/2010/main" val="1780479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smtClean="0"/>
              <a:t>David Devecsery</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AD1CEB5-4B29-4ECA-ACC9-C65FE8097D52}" type="slidenum">
              <a:rPr lang="en-US" smtClean="0"/>
              <a:pPr>
                <a:defRPr/>
              </a:pPr>
              <a:t>‹#›</a:t>
            </a:fld>
            <a:endParaRPr lang="en-US"/>
          </a:p>
        </p:txBody>
      </p:sp>
    </p:spTree>
    <p:extLst>
      <p:ext uri="{BB962C8B-B14F-4D97-AF65-F5344CB8AC3E}">
        <p14:creationId xmlns:p14="http://schemas.microsoft.com/office/powerpoint/2010/main" val="2573199370"/>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6.png"/><Relationship Id="rId7" Type="http://schemas.openxmlformats.org/officeDocument/2006/relationships/image" Target="../media/image10.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12.png"/><Relationship Id="rId9"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altLang="en-US" dirty="0" smtClean="0"/>
              <a:t>Eidetic Systems</a:t>
            </a:r>
          </a:p>
        </p:txBody>
      </p:sp>
      <p:sp>
        <p:nvSpPr>
          <p:cNvPr id="2051" name="Subtitle 2"/>
          <p:cNvSpPr>
            <a:spLocks noGrp="1"/>
          </p:cNvSpPr>
          <p:nvPr>
            <p:ph type="subTitle" idx="1"/>
          </p:nvPr>
        </p:nvSpPr>
        <p:spPr/>
        <p:txBody>
          <a:bodyPr/>
          <a:lstStyle/>
          <a:p>
            <a:r>
              <a:rPr lang="en-US" altLang="en-US" b="1" dirty="0" smtClean="0"/>
              <a:t>David Devecsery</a:t>
            </a:r>
            <a:r>
              <a:rPr lang="en-US" altLang="en-US" dirty="0" smtClean="0"/>
              <a:t>, Michael Chow, Xianzheng Dou, </a:t>
            </a:r>
            <a:r>
              <a:rPr lang="en-US" altLang="en-US" dirty="0"/>
              <a:t/>
            </a:r>
            <a:br>
              <a:rPr lang="en-US" altLang="en-US" dirty="0"/>
            </a:br>
            <a:r>
              <a:rPr lang="en-US" altLang="en-US" dirty="0" smtClean="0"/>
              <a:t>Jason Flinn, Peter Chen</a:t>
            </a:r>
          </a:p>
          <a:p>
            <a:r>
              <a:rPr lang="en-US" altLang="en-US" dirty="0" smtClean="0"/>
              <a:t>University of Michigan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2" descr="https://encrypted-tbn2.gstatic.com/images?q=tbn:ANd9GcQyZtDLSQHl16ooGncr2CsBv8rn_Z4btVbcKCOiSyea_OmucZ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7004" y="1604385"/>
            <a:ext cx="1211995" cy="1211996"/>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57600" y="1104297"/>
            <a:ext cx="1748097" cy="1595434"/>
          </a:xfrm>
          <a:prstGeom prst="rect">
            <a:avLst/>
          </a:prstGeom>
        </p:spPr>
      </p:pic>
      <p:sp>
        <p:nvSpPr>
          <p:cNvPr id="8194" name="Title 1"/>
          <p:cNvSpPr>
            <a:spLocks noGrp="1"/>
          </p:cNvSpPr>
          <p:nvPr>
            <p:ph type="title"/>
          </p:nvPr>
        </p:nvSpPr>
        <p:spPr/>
        <p:txBody>
          <a:bodyPr/>
          <a:lstStyle/>
          <a:p>
            <a:r>
              <a:rPr lang="en-US" altLang="en-US" dirty="0" smtClean="0"/>
              <a:t>Motivation</a:t>
            </a:r>
          </a:p>
        </p:txBody>
      </p:sp>
      <p:sp>
        <p:nvSpPr>
          <p:cNvPr id="2" name="Slide Number Placeholder 1"/>
          <p:cNvSpPr>
            <a:spLocks noGrp="1"/>
          </p:cNvSpPr>
          <p:nvPr>
            <p:ph type="sldNum" sz="quarter" idx="12"/>
          </p:nvPr>
        </p:nvSpPr>
        <p:spPr/>
        <p:txBody>
          <a:bodyPr/>
          <a:lstStyle/>
          <a:p>
            <a:pPr>
              <a:defRPr/>
            </a:pPr>
            <a:fld id="{FF8C5FF7-CFE9-46AA-9B03-5B8CA22D3A59}" type="slidenum">
              <a:rPr lang="en-US" smtClean="0"/>
              <a:pPr>
                <a:defRPr/>
              </a:pPr>
              <a:t>10</a:t>
            </a:fld>
            <a:endParaRPr lang="en-US"/>
          </a:p>
        </p:txBody>
      </p:sp>
      <p:sp>
        <p:nvSpPr>
          <p:cNvPr id="17" name="Content Placeholder 2"/>
          <p:cNvSpPr txBox="1">
            <a:spLocks/>
          </p:cNvSpPr>
          <p:nvPr/>
        </p:nvSpPr>
        <p:spPr bwMode="auto">
          <a:xfrm>
            <a:off x="628650" y="4751388"/>
            <a:ext cx="7886700"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r>
              <a:rPr lang="en-US" altLang="en-US" dirty="0"/>
              <a:t>How </a:t>
            </a:r>
            <a:r>
              <a:rPr lang="en-US" altLang="en-US" dirty="0" smtClean="0"/>
              <a:t>did </a:t>
            </a:r>
            <a:r>
              <a:rPr lang="en-US" altLang="en-US" dirty="0"/>
              <a:t>I get the wrong </a:t>
            </a:r>
            <a:r>
              <a:rPr lang="en-US" altLang="en-US" dirty="0" smtClean="0"/>
              <a:t>citation?</a:t>
            </a:r>
            <a:endParaRPr lang="en-US" altLang="en-US" dirty="0"/>
          </a:p>
          <a:p>
            <a:pPr eaLnBrk="1" hangingPunct="1"/>
            <a:r>
              <a:rPr lang="en-US" altLang="en-US" dirty="0"/>
              <a:t>What else did this a</a:t>
            </a:r>
            <a:r>
              <a:rPr lang="en-US" altLang="en-US" dirty="0" smtClean="0"/>
              <a:t>ffect</a:t>
            </a:r>
            <a:r>
              <a:rPr lang="en-US" altLang="en-US" dirty="0"/>
              <a:t>?</a:t>
            </a: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41362" y="2431463"/>
            <a:ext cx="1427194" cy="1365809"/>
          </a:xfrm>
          <a:prstGeom prst="rect">
            <a:avLst/>
          </a:prstGeom>
        </p:spPr>
      </p:pic>
      <p:sp>
        <p:nvSpPr>
          <p:cNvPr id="39" name="Rectangle 38"/>
          <p:cNvSpPr/>
          <p:nvPr/>
        </p:nvSpPr>
        <p:spPr>
          <a:xfrm>
            <a:off x="7314184" y="2153587"/>
            <a:ext cx="753158" cy="185557"/>
          </a:xfrm>
          <a:prstGeom prst="rect">
            <a:avLst/>
          </a:prstGeom>
          <a:solidFill>
            <a:srgbClr val="FF0000">
              <a:alpha val="69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7341362" y="2771914"/>
            <a:ext cx="896263" cy="222265"/>
          </a:xfrm>
          <a:prstGeom prst="rect">
            <a:avLst/>
          </a:prstGeom>
          <a:solidFill>
            <a:srgbClr val="FF0000">
              <a:alpha val="69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 descr="https://encrypted-tbn2.gstatic.com/images?q=tbn:ANd9GcQyZtDLSQHl16ooGncr2CsBv8rn_Z4btVbcKCOiSyea_OmucZ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8143" y="3459523"/>
            <a:ext cx="1211995" cy="1211996"/>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8" descr="https://encrypted-tbn0.gstatic.com/images?q=tbn:ANd9GcTDc942U7Rbv2JtEhWLjEyvYdemF08V1uCO0G1CYVOUMu0_8Y55NQ"/>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3911" y="2932240"/>
            <a:ext cx="1394512" cy="1316033"/>
          </a:xfrm>
          <a:prstGeom prst="rect">
            <a:avLst/>
          </a:prstGeom>
          <a:noFill/>
          <a:extLst>
            <a:ext uri="{909E8E84-426E-40DD-AFC4-6F175D3DCCD1}">
              <a14:hiddenFill xmlns:a14="http://schemas.microsoft.com/office/drawing/2010/main">
                <a:solidFill>
                  <a:srgbClr val="FFFFFF"/>
                </a:solidFill>
              </a14:hiddenFill>
            </a:ext>
          </a:extLst>
        </p:spPr>
      </p:pic>
      <p:cxnSp>
        <p:nvCxnSpPr>
          <p:cNvPr id="31" name="Elbow Connector 17"/>
          <p:cNvCxnSpPr/>
          <p:nvPr/>
        </p:nvCxnSpPr>
        <p:spPr>
          <a:xfrm>
            <a:off x="3370330" y="2984259"/>
            <a:ext cx="343896" cy="728234"/>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4" name="Elbow Connector 17"/>
          <p:cNvCxnSpPr/>
          <p:nvPr/>
        </p:nvCxnSpPr>
        <p:spPr>
          <a:xfrm flipV="1">
            <a:off x="5466850" y="3936506"/>
            <a:ext cx="396307" cy="104436"/>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35" name="Picture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0138" y="3877548"/>
            <a:ext cx="1748097" cy="1595434"/>
          </a:xfrm>
          <a:prstGeom prst="rect">
            <a:avLst/>
          </a:prstGeom>
        </p:spPr>
      </p:pic>
      <p:cxnSp>
        <p:nvCxnSpPr>
          <p:cNvPr id="40" name="Elbow Connector 17"/>
          <p:cNvCxnSpPr/>
          <p:nvPr/>
        </p:nvCxnSpPr>
        <p:spPr>
          <a:xfrm flipV="1">
            <a:off x="1582615" y="2932241"/>
            <a:ext cx="692389" cy="398256"/>
          </a:xfrm>
          <a:prstGeom prst="straightConnector1">
            <a:avLst/>
          </a:prstGeom>
          <a:ln w="31750">
            <a:solidFill>
              <a:schemeClr val="tx1"/>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2" name="Elbow Connector 17"/>
          <p:cNvCxnSpPr/>
          <p:nvPr/>
        </p:nvCxnSpPr>
        <p:spPr>
          <a:xfrm>
            <a:off x="6745281" y="4253597"/>
            <a:ext cx="532433" cy="731019"/>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43" name="Picture 4" descr="http://upload.wikimedia.org/wikipedia/commons/thumb/2/21/BibTeX_logo.png/799px-BibTeX_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32200" y="3759969"/>
            <a:ext cx="2102387" cy="581512"/>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6" descr="https://encrypted-tbn2.gstatic.com/images?q=tbn:ANd9GcSJ8P1cacSfzFlHZqmkbAPOLWjgSN7zLhuxFn14gAeQI4pqaJsx-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75004" y="2235169"/>
            <a:ext cx="1095326" cy="1095327"/>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Image result for gmail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7896" name="Picture 8" descr="https://encrypted-tbn3.gstatic.com/images?q=tbn:ANd9GcS-FvuyawSZVpju6-NyCSxlmG49lKoYs9MlCl_dTQmAff6klTuj2A"/>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112227" y="3012602"/>
            <a:ext cx="738915" cy="479368"/>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4" descr="http://upload.wikimedia.org/wikipedia/commons/thumb/2/21/BibTeX_logo.png/799px-BibTeX_logo.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24514" y="1830459"/>
            <a:ext cx="1235832" cy="341826"/>
          </a:xfrm>
          <a:prstGeom prst="rect">
            <a:avLst/>
          </a:prstGeom>
          <a:noFill/>
          <a:extLst>
            <a:ext uri="{909E8E84-426E-40DD-AFC4-6F175D3DCCD1}">
              <a14:hiddenFill xmlns:a14="http://schemas.microsoft.com/office/drawing/2010/main">
                <a:solidFill>
                  <a:srgbClr val="FFFFFF"/>
                </a:solidFill>
              </a14:hiddenFill>
            </a:ext>
          </a:extLst>
        </p:spPr>
      </p:pic>
      <p:cxnSp>
        <p:nvCxnSpPr>
          <p:cNvPr id="47" name="Elbow Connector 17"/>
          <p:cNvCxnSpPr/>
          <p:nvPr/>
        </p:nvCxnSpPr>
        <p:spPr>
          <a:xfrm>
            <a:off x="6493118" y="2094502"/>
            <a:ext cx="794299" cy="79099"/>
          </a:xfrm>
          <a:prstGeom prst="straightConnector1">
            <a:avLst/>
          </a:prstGeom>
          <a:ln w="317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17"/>
          <p:cNvCxnSpPr/>
          <p:nvPr/>
        </p:nvCxnSpPr>
        <p:spPr>
          <a:xfrm>
            <a:off x="4997640" y="1920410"/>
            <a:ext cx="469210" cy="174092"/>
          </a:xfrm>
          <a:prstGeom prst="straightConnector1">
            <a:avLst/>
          </a:prstGeom>
          <a:ln w="317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9" name="Elbow Connector 17"/>
          <p:cNvCxnSpPr/>
          <p:nvPr/>
        </p:nvCxnSpPr>
        <p:spPr>
          <a:xfrm flipV="1">
            <a:off x="3226777" y="2001372"/>
            <a:ext cx="544410" cy="266975"/>
          </a:xfrm>
          <a:prstGeom prst="straightConnector1">
            <a:avLst/>
          </a:prstGeom>
          <a:ln w="317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0" name="Elbow Connector 17"/>
          <p:cNvCxnSpPr/>
          <p:nvPr/>
        </p:nvCxnSpPr>
        <p:spPr>
          <a:xfrm flipV="1">
            <a:off x="6303481" y="3459523"/>
            <a:ext cx="264373" cy="380435"/>
          </a:xfrm>
          <a:prstGeom prst="straightConnector1">
            <a:avLst/>
          </a:prstGeom>
          <a:ln w="317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1" name="Elbow Connector 17"/>
          <p:cNvCxnSpPr>
            <a:stCxn id="37896" idx="3"/>
          </p:cNvCxnSpPr>
          <p:nvPr/>
        </p:nvCxnSpPr>
        <p:spPr>
          <a:xfrm flipV="1">
            <a:off x="6851142" y="2994179"/>
            <a:ext cx="463042" cy="258107"/>
          </a:xfrm>
          <a:prstGeom prst="straightConnector1">
            <a:avLst/>
          </a:prstGeom>
          <a:ln w="317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2142275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Arnold</a:t>
            </a:r>
          </a:p>
        </p:txBody>
      </p:sp>
      <p:sp>
        <p:nvSpPr>
          <p:cNvPr id="13315" name="Content Placeholder 2"/>
          <p:cNvSpPr>
            <a:spLocks noGrp="1"/>
          </p:cNvSpPr>
          <p:nvPr>
            <p:ph idx="1"/>
          </p:nvPr>
        </p:nvSpPr>
        <p:spPr/>
        <p:txBody>
          <a:bodyPr>
            <a:normAutofit/>
          </a:bodyPr>
          <a:lstStyle/>
          <a:p>
            <a:r>
              <a:rPr lang="en-US" altLang="en-US" sz="2800" dirty="0" smtClean="0"/>
              <a:t>First practical eidetic computer system</a:t>
            </a:r>
          </a:p>
          <a:p>
            <a:pPr lvl="1"/>
            <a:r>
              <a:rPr lang="en-US" altLang="en-US" sz="2400" dirty="0" smtClean="0"/>
              <a:t>Efficiently records &amp; recalls all user-space computation</a:t>
            </a:r>
          </a:p>
          <a:p>
            <a:pPr lvl="2"/>
            <a:r>
              <a:rPr lang="en-US" altLang="en-US" sz="2000" dirty="0" smtClean="0"/>
              <a:t>Process register/memory state</a:t>
            </a:r>
          </a:p>
          <a:p>
            <a:pPr lvl="2"/>
            <a:r>
              <a:rPr lang="en-US" altLang="en-US" sz="2000" dirty="0" smtClean="0"/>
              <a:t>Inter-process communication</a:t>
            </a:r>
          </a:p>
          <a:p>
            <a:pPr lvl="1"/>
            <a:r>
              <a:rPr lang="en-US" altLang="en-US" sz="2400" dirty="0" smtClean="0"/>
              <a:t>Handles lineage queries</a:t>
            </a:r>
          </a:p>
          <a:p>
            <a:pPr lvl="2"/>
            <a:r>
              <a:rPr lang="en-US" altLang="en-US" sz="2000" dirty="0" smtClean="0"/>
              <a:t>What data was affected?</a:t>
            </a:r>
          </a:p>
          <a:p>
            <a:pPr lvl="2"/>
            <a:r>
              <a:rPr lang="en-US" altLang="en-US" sz="2000" dirty="0" smtClean="0"/>
              <a:t>What states and outputs were affected?</a:t>
            </a:r>
          </a:p>
          <a:p>
            <a:r>
              <a:rPr lang="en-US" altLang="en-US" sz="2600" dirty="0" smtClean="0"/>
              <a:t>Targeted towards desktop/workstation use</a:t>
            </a:r>
          </a:p>
          <a:p>
            <a:r>
              <a:rPr lang="en-US" altLang="en-US" sz="2800" dirty="0" smtClean="0"/>
              <a:t>Reasonable overheads</a:t>
            </a:r>
          </a:p>
          <a:p>
            <a:pPr lvl="1"/>
            <a:r>
              <a:rPr lang="en-US" altLang="en-US" sz="2400" dirty="0" smtClean="0"/>
              <a:t>Record 4 years of data on $150 commodity HD</a:t>
            </a:r>
          </a:p>
          <a:p>
            <a:pPr lvl="1"/>
            <a:r>
              <a:rPr lang="en-US" altLang="en-US" sz="2400" dirty="0" smtClean="0"/>
              <a:t>Under 8% performance overhead on most benchmarks</a:t>
            </a:r>
          </a:p>
        </p:txBody>
      </p:sp>
      <p:sp>
        <p:nvSpPr>
          <p:cNvPr id="2" name="Slide Number Placeholder 1"/>
          <p:cNvSpPr>
            <a:spLocks noGrp="1"/>
          </p:cNvSpPr>
          <p:nvPr>
            <p:ph type="sldNum" sz="quarter" idx="12"/>
          </p:nvPr>
        </p:nvSpPr>
        <p:spPr/>
        <p:txBody>
          <a:bodyPr/>
          <a:lstStyle/>
          <a:p>
            <a:pPr>
              <a:defRPr/>
            </a:pPr>
            <a:fld id="{FF8C5FF7-CFE9-46AA-9B03-5B8CA22D3A59}" type="slidenum">
              <a:rPr lang="en-US" smtClean="0"/>
              <a:pPr>
                <a:defRPr/>
              </a:pPr>
              <a:t>11</a:t>
            </a:fld>
            <a:endParaRPr lang="en-US"/>
          </a:p>
        </p:txBody>
      </p:sp>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Overview</a:t>
            </a:r>
          </a:p>
        </p:txBody>
      </p:sp>
      <p:sp>
        <p:nvSpPr>
          <p:cNvPr id="14339" name="Content Placeholder 2"/>
          <p:cNvSpPr>
            <a:spLocks noGrp="1"/>
          </p:cNvSpPr>
          <p:nvPr>
            <p:ph idx="1"/>
          </p:nvPr>
        </p:nvSpPr>
        <p:spPr/>
        <p:txBody>
          <a:bodyPr>
            <a:normAutofit/>
          </a:bodyPr>
          <a:lstStyle/>
          <a:p>
            <a:r>
              <a:rPr lang="en-US" altLang="en-US" sz="2800" dirty="0" smtClean="0">
                <a:solidFill>
                  <a:schemeClr val="accent3"/>
                </a:solidFill>
              </a:rPr>
              <a:t>Introduction</a:t>
            </a:r>
          </a:p>
          <a:p>
            <a:r>
              <a:rPr lang="en-US" altLang="en-US" sz="2800" dirty="0" smtClean="0">
                <a:solidFill>
                  <a:schemeClr val="accent3"/>
                </a:solidFill>
              </a:rPr>
              <a:t>Motivation</a:t>
            </a:r>
          </a:p>
          <a:p>
            <a:r>
              <a:rPr lang="en-US" altLang="en-US" sz="2800" dirty="0" smtClean="0"/>
              <a:t>How Arnold remembers all state</a:t>
            </a:r>
          </a:p>
          <a:p>
            <a:r>
              <a:rPr lang="en-US" altLang="en-US" sz="2800" dirty="0" smtClean="0"/>
              <a:t>How Arnold supports lineage queries</a:t>
            </a:r>
          </a:p>
          <a:p>
            <a:r>
              <a:rPr lang="en-US" altLang="en-US" sz="2800" dirty="0" smtClean="0"/>
              <a:t>Conclusion</a:t>
            </a:r>
          </a:p>
        </p:txBody>
      </p:sp>
      <p:sp>
        <p:nvSpPr>
          <p:cNvPr id="2" name="Slide Number Placeholder 1"/>
          <p:cNvSpPr>
            <a:spLocks noGrp="1"/>
          </p:cNvSpPr>
          <p:nvPr>
            <p:ph type="sldNum" sz="quarter" idx="12"/>
          </p:nvPr>
        </p:nvSpPr>
        <p:spPr/>
        <p:txBody>
          <a:bodyPr/>
          <a:lstStyle/>
          <a:p>
            <a:pPr>
              <a:defRPr/>
            </a:pPr>
            <a:fld id="{FF8C5FF7-CFE9-46AA-9B03-5B8CA22D3A59}" type="slidenum">
              <a:rPr lang="en-US" smtClean="0"/>
              <a:pPr>
                <a:defRPr/>
              </a:pPr>
              <a:t>12</a:t>
            </a:fld>
            <a:endParaRPr lang="en-US"/>
          </a:p>
        </p:txBody>
      </p:sp>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Remembering State</a:t>
            </a:r>
          </a:p>
        </p:txBody>
      </p:sp>
      <p:sp>
        <p:nvSpPr>
          <p:cNvPr id="3" name="Content Placeholder 2"/>
          <p:cNvSpPr>
            <a:spLocks noGrp="1"/>
          </p:cNvSpPr>
          <p:nvPr>
            <p:ph idx="1"/>
          </p:nvPr>
        </p:nvSpPr>
        <p:spPr/>
        <p:txBody>
          <a:bodyPr rtlCol="0">
            <a:normAutofit/>
          </a:bodyPr>
          <a:lstStyle/>
          <a:p>
            <a:pPr fontAlgn="auto">
              <a:spcAft>
                <a:spcPts val="0"/>
              </a:spcAft>
              <a:defRPr/>
            </a:pPr>
            <a:r>
              <a:rPr lang="en-US" sz="2800" dirty="0"/>
              <a:t>Requirements:</a:t>
            </a:r>
          </a:p>
          <a:p>
            <a:pPr lvl="1" fontAlgn="auto">
              <a:spcAft>
                <a:spcPts val="0"/>
              </a:spcAft>
              <a:defRPr/>
            </a:pPr>
            <a:r>
              <a:rPr lang="en-US" sz="2400" dirty="0"/>
              <a:t>Store years of state on a single disk</a:t>
            </a:r>
          </a:p>
          <a:p>
            <a:pPr lvl="2" fontAlgn="auto">
              <a:spcAft>
                <a:spcPts val="0"/>
              </a:spcAft>
              <a:defRPr/>
            </a:pPr>
            <a:r>
              <a:rPr lang="en-US" sz="2000" dirty="0"/>
              <a:t>Memory/register space within a process</a:t>
            </a:r>
          </a:p>
          <a:p>
            <a:pPr lvl="2" fontAlgn="auto">
              <a:spcAft>
                <a:spcPts val="0"/>
              </a:spcAft>
              <a:defRPr/>
            </a:pPr>
            <a:r>
              <a:rPr lang="en-US" sz="2000" dirty="0"/>
              <a:t>Inter process communication</a:t>
            </a:r>
          </a:p>
          <a:p>
            <a:pPr lvl="2" fontAlgn="auto">
              <a:spcAft>
                <a:spcPts val="0"/>
              </a:spcAft>
              <a:defRPr/>
            </a:pPr>
            <a:r>
              <a:rPr lang="en-US" sz="2000" dirty="0"/>
              <a:t>File state</a:t>
            </a:r>
          </a:p>
          <a:p>
            <a:pPr lvl="1" fontAlgn="auto">
              <a:spcAft>
                <a:spcPts val="0"/>
              </a:spcAft>
              <a:defRPr/>
            </a:pPr>
            <a:r>
              <a:rPr lang="en-US" sz="2400" dirty="0"/>
              <a:t>Recall any state in reasonable time</a:t>
            </a:r>
          </a:p>
          <a:p>
            <a:pPr fontAlgn="auto">
              <a:spcAft>
                <a:spcPts val="0"/>
              </a:spcAft>
              <a:defRPr/>
            </a:pPr>
            <a:r>
              <a:rPr lang="en-US" sz="2800" dirty="0"/>
              <a:t>Solution:</a:t>
            </a:r>
          </a:p>
          <a:p>
            <a:pPr lvl="1" fontAlgn="auto">
              <a:spcAft>
                <a:spcPts val="0"/>
              </a:spcAft>
              <a:defRPr/>
            </a:pPr>
            <a:r>
              <a:rPr lang="en-US" sz="2400" dirty="0"/>
              <a:t>Deterministic record &amp; replay</a:t>
            </a:r>
          </a:p>
          <a:p>
            <a:pPr lvl="2" fontAlgn="auto">
              <a:spcAft>
                <a:spcPts val="0"/>
              </a:spcAft>
              <a:defRPr/>
            </a:pPr>
            <a:r>
              <a:rPr lang="en-US" sz="2000" dirty="0"/>
              <a:t>“Process group” based replay</a:t>
            </a:r>
          </a:p>
          <a:p>
            <a:pPr lvl="2" fontAlgn="auto">
              <a:spcAft>
                <a:spcPts val="0"/>
              </a:spcAft>
              <a:defRPr/>
            </a:pPr>
            <a:r>
              <a:rPr lang="en-US" sz="2000" dirty="0"/>
              <a:t>“Process graph” to track inter-process lineage</a:t>
            </a:r>
          </a:p>
          <a:p>
            <a:pPr lvl="1" fontAlgn="auto">
              <a:spcAft>
                <a:spcPts val="0"/>
              </a:spcAft>
              <a:defRPr/>
            </a:pPr>
            <a:r>
              <a:rPr lang="en-US" sz="2400" dirty="0"/>
              <a:t>Log compression</a:t>
            </a:r>
          </a:p>
          <a:p>
            <a:pPr lvl="1" fontAlgn="auto">
              <a:spcAft>
                <a:spcPts val="0"/>
              </a:spcAft>
              <a:defRPr/>
            </a:pPr>
            <a:endParaRPr lang="en-US" sz="2400" dirty="0">
              <a:solidFill>
                <a:schemeClr val="bg2">
                  <a:lumMod val="50000"/>
                </a:schemeClr>
              </a:solidFill>
            </a:endParaRPr>
          </a:p>
        </p:txBody>
      </p:sp>
      <p:sp>
        <p:nvSpPr>
          <p:cNvPr id="2" name="Slide Number Placeholder 1"/>
          <p:cNvSpPr>
            <a:spLocks noGrp="1"/>
          </p:cNvSpPr>
          <p:nvPr>
            <p:ph type="sldNum" sz="quarter" idx="12"/>
          </p:nvPr>
        </p:nvSpPr>
        <p:spPr/>
        <p:txBody>
          <a:bodyPr/>
          <a:lstStyle/>
          <a:p>
            <a:pPr>
              <a:defRPr/>
            </a:pPr>
            <a:fld id="{FF8C5FF7-CFE9-46AA-9B03-5B8CA22D3A59}" type="slidenum">
              <a:rPr lang="en-US" smtClean="0"/>
              <a:pPr>
                <a:defRPr/>
              </a:pPr>
              <a:t>13</a:t>
            </a:fld>
            <a:endParaRPr lang="en-US"/>
          </a:p>
        </p:txBody>
      </p:sp>
      <p:sp>
        <p:nvSpPr>
          <p:cNvPr id="4" name="Footer Placeholder 3"/>
          <p:cNvSpPr>
            <a:spLocks noGrp="1"/>
          </p:cNvSpPr>
          <p:nvPr>
            <p:ph type="ftr" sz="quarter" idx="11"/>
          </p:nvPr>
        </p:nvSpPr>
        <p:spPr/>
        <p:txBody>
          <a:bodyPr/>
          <a:lstStyle/>
          <a:p>
            <a:pPr>
              <a:defRPr/>
            </a:pPr>
            <a:r>
              <a:rPr lang="en-US" smtClean="0"/>
              <a:t>David Devecsery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Recording Granularity</a:t>
            </a:r>
            <a:endParaRPr lang="en-US" dirty="0"/>
          </a:p>
        </p:txBody>
      </p:sp>
      <p:sp>
        <p:nvSpPr>
          <p:cNvPr id="75" name="Content Placeholder 2"/>
          <p:cNvSpPr>
            <a:spLocks noGrp="1"/>
          </p:cNvSpPr>
          <p:nvPr>
            <p:ph idx="1"/>
          </p:nvPr>
        </p:nvSpPr>
        <p:spPr>
          <a:xfrm>
            <a:off x="628650" y="5377839"/>
            <a:ext cx="7886700" cy="937691"/>
          </a:xfrm>
        </p:spPr>
        <p:txBody>
          <a:bodyPr rtlCol="0">
            <a:normAutofit/>
          </a:bodyPr>
          <a:lstStyle/>
          <a:p>
            <a:pPr lvl="1" fontAlgn="auto">
              <a:spcAft>
                <a:spcPts val="0"/>
              </a:spcAft>
              <a:defRPr/>
            </a:pPr>
            <a:r>
              <a:rPr lang="en-US" sz="2400" dirty="0" smtClean="0"/>
              <a:t>What granularity is best to record our system?</a:t>
            </a:r>
          </a:p>
        </p:txBody>
      </p:sp>
      <p:sp>
        <p:nvSpPr>
          <p:cNvPr id="4" name="Slide Number Placeholder 3"/>
          <p:cNvSpPr>
            <a:spLocks noGrp="1"/>
          </p:cNvSpPr>
          <p:nvPr>
            <p:ph type="sldNum" sz="quarter" idx="12"/>
          </p:nvPr>
        </p:nvSpPr>
        <p:spPr/>
        <p:txBody>
          <a:bodyPr/>
          <a:lstStyle/>
          <a:p>
            <a:pPr>
              <a:defRPr/>
            </a:pPr>
            <a:fld id="{FF8C5FF7-CFE9-46AA-9B03-5B8CA22D3A59}" type="slidenum">
              <a:rPr lang="en-US" smtClean="0"/>
              <a:pPr>
                <a:defRPr/>
              </a:pPr>
              <a:t>14</a:t>
            </a:fld>
            <a:endParaRPr lang="en-US"/>
          </a:p>
        </p:txBody>
      </p:sp>
      <p:pic>
        <p:nvPicPr>
          <p:cNvPr id="41"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3032713" y="1884374"/>
            <a:ext cx="475920" cy="12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4193781" y="3667611"/>
            <a:ext cx="475920" cy="12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7174222" y="3678609"/>
            <a:ext cx="475920" cy="12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5607801" y="2217439"/>
            <a:ext cx="475920" cy="12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5139940" y="3766457"/>
            <a:ext cx="475920" cy="12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7" name="Straight Arrow Connector 46"/>
          <p:cNvCxnSpPr/>
          <p:nvPr/>
        </p:nvCxnSpPr>
        <p:spPr>
          <a:xfrm>
            <a:off x="3546341" y="2584791"/>
            <a:ext cx="647440" cy="118164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3409561" y="2119051"/>
            <a:ext cx="2022730" cy="40006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V="1">
            <a:off x="4438261" y="2942754"/>
            <a:ext cx="1177599" cy="61854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V="1">
            <a:off x="5845761" y="4416950"/>
            <a:ext cx="1566421" cy="8784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4578520" y="4231700"/>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4669701" y="4550452"/>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4472989" y="3937895"/>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4669701" y="4838695"/>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10800000" flipV="1">
            <a:off x="4633641" y="4705624"/>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10800000" flipV="1">
            <a:off x="4635209" y="4414965"/>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0800000" flipV="1">
            <a:off x="4437250" y="4075598"/>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10800000" flipV="1">
            <a:off x="4456098" y="3802225"/>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V="1">
            <a:off x="1691186" y="2719150"/>
            <a:ext cx="1613470" cy="14028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endCxn id="42" idx="1"/>
          </p:cNvCxnSpPr>
          <p:nvPr/>
        </p:nvCxnSpPr>
        <p:spPr>
          <a:xfrm>
            <a:off x="1702526" y="3287693"/>
            <a:ext cx="2491255" cy="98161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512879" y="2598445"/>
            <a:ext cx="1209755" cy="830997"/>
          </a:xfrm>
          <a:prstGeom prst="rect">
            <a:avLst/>
          </a:prstGeom>
          <a:noFill/>
        </p:spPr>
        <p:txBody>
          <a:bodyPr wrap="none" rtlCol="0">
            <a:spAutoFit/>
          </a:bodyPr>
          <a:lstStyle/>
          <a:p>
            <a:r>
              <a:rPr lang="en-US" sz="2400" dirty="0" smtClean="0"/>
              <a:t>External</a:t>
            </a:r>
          </a:p>
          <a:p>
            <a:r>
              <a:rPr lang="en-US" sz="2400" dirty="0" smtClean="0"/>
              <a:t>Inputs</a:t>
            </a:r>
            <a:endParaRPr lang="en-US" sz="2400" dirty="0"/>
          </a:p>
        </p:txBody>
      </p:sp>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9782641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Recording Granularity</a:t>
            </a:r>
            <a:endParaRPr lang="en-US" dirty="0"/>
          </a:p>
        </p:txBody>
      </p:sp>
      <p:sp>
        <p:nvSpPr>
          <p:cNvPr id="26" name="Content Placeholder 2"/>
          <p:cNvSpPr>
            <a:spLocks noGrp="1"/>
          </p:cNvSpPr>
          <p:nvPr>
            <p:ph idx="1"/>
          </p:nvPr>
        </p:nvSpPr>
        <p:spPr>
          <a:xfrm>
            <a:off x="635170" y="5308886"/>
            <a:ext cx="7886700" cy="1073908"/>
          </a:xfrm>
        </p:spPr>
        <p:txBody>
          <a:bodyPr rtlCol="0">
            <a:normAutofit lnSpcReduction="10000"/>
          </a:bodyPr>
          <a:lstStyle/>
          <a:p>
            <a:pPr fontAlgn="auto">
              <a:spcAft>
                <a:spcPts val="0"/>
              </a:spcAft>
              <a:defRPr/>
            </a:pPr>
            <a:r>
              <a:rPr lang="en-US" dirty="0" smtClean="0"/>
              <a:t>Whole system recording</a:t>
            </a:r>
          </a:p>
          <a:p>
            <a:pPr lvl="1">
              <a:buFont typeface="Wingdings" panose="05000000000000000000" pitchFamily="2" charset="2"/>
              <a:buChar char="ü"/>
            </a:pPr>
            <a:r>
              <a:rPr lang="en-US" altLang="en-US" sz="2200" dirty="0"/>
              <a:t>Low space overhead</a:t>
            </a:r>
          </a:p>
          <a:p>
            <a:pPr lvl="1">
              <a:buFont typeface="Calibri" panose="020F0502020204030204" pitchFamily="34" charset="0"/>
              <a:buChar char="×"/>
            </a:pPr>
            <a:r>
              <a:rPr lang="en-US" altLang="en-US" sz="2200" dirty="0"/>
              <a:t>Costly to replay</a:t>
            </a:r>
          </a:p>
          <a:p>
            <a:pPr lvl="2" fontAlgn="auto">
              <a:spcAft>
                <a:spcPts val="0"/>
              </a:spcAft>
              <a:defRPr/>
            </a:pPr>
            <a:endParaRPr lang="en-US" dirty="0" smtClean="0"/>
          </a:p>
        </p:txBody>
      </p:sp>
      <p:sp>
        <p:nvSpPr>
          <p:cNvPr id="4" name="Slide Number Placeholder 3"/>
          <p:cNvSpPr>
            <a:spLocks noGrp="1"/>
          </p:cNvSpPr>
          <p:nvPr>
            <p:ph type="sldNum" sz="quarter" idx="12"/>
          </p:nvPr>
        </p:nvSpPr>
        <p:spPr/>
        <p:txBody>
          <a:bodyPr/>
          <a:lstStyle/>
          <a:p>
            <a:pPr>
              <a:defRPr/>
            </a:pPr>
            <a:fld id="{FF8C5FF7-CFE9-46AA-9B03-5B8CA22D3A59}" type="slidenum">
              <a:rPr lang="en-US" smtClean="0"/>
              <a:pPr>
                <a:defRPr/>
              </a:pPr>
              <a:t>15</a:t>
            </a:fld>
            <a:endParaRPr lang="en-US"/>
          </a:p>
        </p:txBody>
      </p:sp>
      <p:pic>
        <p:nvPicPr>
          <p:cNvPr id="41"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3032713" y="1884374"/>
            <a:ext cx="475920" cy="12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4193781" y="3667611"/>
            <a:ext cx="475920" cy="12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7174222" y="3678609"/>
            <a:ext cx="475920" cy="12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5607801" y="2217439"/>
            <a:ext cx="475920" cy="12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5139940" y="3766457"/>
            <a:ext cx="475920" cy="12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7" name="Straight Arrow Connector 46"/>
          <p:cNvCxnSpPr/>
          <p:nvPr/>
        </p:nvCxnSpPr>
        <p:spPr>
          <a:xfrm>
            <a:off x="3546341" y="2584791"/>
            <a:ext cx="647440" cy="118164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3409561" y="2119051"/>
            <a:ext cx="2022730" cy="40006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V="1">
            <a:off x="4438261" y="2942754"/>
            <a:ext cx="1177599" cy="61854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V="1">
            <a:off x="5845761" y="4416950"/>
            <a:ext cx="1566421" cy="8784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4578520" y="4231700"/>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4669701" y="4550452"/>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4472989" y="3937895"/>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4669701" y="4838695"/>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10800000" flipV="1">
            <a:off x="4633641" y="4705624"/>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10800000" flipV="1">
            <a:off x="4635209" y="4414965"/>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0800000" flipV="1">
            <a:off x="4437250" y="4075598"/>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10800000" flipV="1">
            <a:off x="4456098" y="3802225"/>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V="1">
            <a:off x="1691186" y="2719150"/>
            <a:ext cx="1613470" cy="14028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endCxn id="42" idx="1"/>
          </p:cNvCxnSpPr>
          <p:nvPr/>
        </p:nvCxnSpPr>
        <p:spPr>
          <a:xfrm>
            <a:off x="1702526" y="3287693"/>
            <a:ext cx="2491255" cy="98161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512879" y="2598445"/>
            <a:ext cx="1209755" cy="830997"/>
          </a:xfrm>
          <a:prstGeom prst="rect">
            <a:avLst/>
          </a:prstGeom>
          <a:noFill/>
        </p:spPr>
        <p:txBody>
          <a:bodyPr wrap="none" rtlCol="0">
            <a:spAutoFit/>
          </a:bodyPr>
          <a:lstStyle/>
          <a:p>
            <a:r>
              <a:rPr lang="en-US" sz="2400" dirty="0" smtClean="0"/>
              <a:t>External</a:t>
            </a:r>
          </a:p>
          <a:p>
            <a:r>
              <a:rPr lang="en-US" sz="2400" dirty="0" smtClean="0"/>
              <a:t>Inputs</a:t>
            </a:r>
            <a:endParaRPr lang="en-US" sz="2400" dirty="0"/>
          </a:p>
        </p:txBody>
      </p:sp>
      <p:sp>
        <p:nvSpPr>
          <p:cNvPr id="25" name="Rectangle 24"/>
          <p:cNvSpPr/>
          <p:nvPr/>
        </p:nvSpPr>
        <p:spPr>
          <a:xfrm>
            <a:off x="2471812" y="1690688"/>
            <a:ext cx="5520721" cy="3513489"/>
          </a:xfrm>
          <a:prstGeom prst="rect">
            <a:avLst/>
          </a:prstGeom>
          <a:noFill/>
          <a:ln w="635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1493610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Recording Granularity</a:t>
            </a:r>
            <a:endParaRPr lang="en-US" dirty="0"/>
          </a:p>
        </p:txBody>
      </p:sp>
      <p:sp>
        <p:nvSpPr>
          <p:cNvPr id="26" name="Content Placeholder 2"/>
          <p:cNvSpPr>
            <a:spLocks noGrp="1"/>
          </p:cNvSpPr>
          <p:nvPr>
            <p:ph idx="1"/>
          </p:nvPr>
        </p:nvSpPr>
        <p:spPr>
          <a:xfrm>
            <a:off x="301455" y="4464963"/>
            <a:ext cx="8073223" cy="1798361"/>
          </a:xfrm>
        </p:spPr>
        <p:txBody>
          <a:bodyPr rtlCol="0">
            <a:normAutofit/>
          </a:bodyPr>
          <a:lstStyle/>
          <a:p>
            <a:r>
              <a:rPr lang="en-US" altLang="en-US" sz="2800" dirty="0"/>
              <a:t>Process </a:t>
            </a:r>
            <a:r>
              <a:rPr lang="en-US" altLang="en-US" sz="2800" dirty="0" smtClean="0"/>
              <a:t>level recording</a:t>
            </a:r>
            <a:endParaRPr lang="en-US" altLang="en-US" sz="2800" dirty="0"/>
          </a:p>
          <a:p>
            <a:pPr lvl="1">
              <a:buFont typeface="Wingdings" panose="05000000000000000000" pitchFamily="2" charset="2"/>
              <a:buChar char="ü"/>
            </a:pPr>
            <a:r>
              <a:rPr lang="en-US" altLang="en-US" sz="2400" dirty="0"/>
              <a:t>Efficient to replay</a:t>
            </a:r>
          </a:p>
          <a:p>
            <a:pPr lvl="1">
              <a:buFont typeface="Calibri" panose="020F0502020204030204" pitchFamily="34" charset="0"/>
              <a:buChar char="×"/>
            </a:pPr>
            <a:r>
              <a:rPr lang="en-US" altLang="en-US" sz="2400" dirty="0"/>
              <a:t>Uses extra disk space</a:t>
            </a:r>
          </a:p>
          <a:p>
            <a:pPr lvl="1">
              <a:buFont typeface="Calibri" panose="020F0502020204030204" pitchFamily="34" charset="0"/>
              <a:buChar char="×"/>
            </a:pPr>
            <a:r>
              <a:rPr lang="en-US" altLang="en-US" sz="2400" dirty="0"/>
              <a:t>No Inter-process tracking</a:t>
            </a:r>
          </a:p>
          <a:p>
            <a:pPr lvl="2" fontAlgn="auto">
              <a:spcAft>
                <a:spcPts val="0"/>
              </a:spcAft>
              <a:defRPr/>
            </a:pPr>
            <a:endParaRPr lang="en-US" sz="1800" dirty="0" smtClean="0"/>
          </a:p>
        </p:txBody>
      </p:sp>
      <p:sp>
        <p:nvSpPr>
          <p:cNvPr id="4" name="Slide Number Placeholder 3"/>
          <p:cNvSpPr>
            <a:spLocks noGrp="1"/>
          </p:cNvSpPr>
          <p:nvPr>
            <p:ph type="sldNum" sz="quarter" idx="12"/>
          </p:nvPr>
        </p:nvSpPr>
        <p:spPr/>
        <p:txBody>
          <a:bodyPr/>
          <a:lstStyle/>
          <a:p>
            <a:pPr>
              <a:defRPr/>
            </a:pPr>
            <a:fld id="{FF8C5FF7-CFE9-46AA-9B03-5B8CA22D3A59}" type="slidenum">
              <a:rPr lang="en-US" smtClean="0"/>
              <a:pPr>
                <a:defRPr/>
              </a:pPr>
              <a:t>16</a:t>
            </a:fld>
            <a:endParaRPr lang="en-US"/>
          </a:p>
        </p:txBody>
      </p:sp>
      <p:pic>
        <p:nvPicPr>
          <p:cNvPr id="41"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3032713" y="1884374"/>
            <a:ext cx="475920" cy="12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4193781" y="3667611"/>
            <a:ext cx="475920" cy="12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7174222" y="3678609"/>
            <a:ext cx="475920" cy="12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5607801" y="2217439"/>
            <a:ext cx="475920" cy="12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5139940" y="3766457"/>
            <a:ext cx="475920" cy="12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7" name="Straight Arrow Connector 46"/>
          <p:cNvCxnSpPr/>
          <p:nvPr/>
        </p:nvCxnSpPr>
        <p:spPr>
          <a:xfrm>
            <a:off x="3546341" y="2584791"/>
            <a:ext cx="647440" cy="118164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3409561" y="2119051"/>
            <a:ext cx="2022730" cy="40006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V="1">
            <a:off x="4438261" y="2942754"/>
            <a:ext cx="1177599" cy="61854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V="1">
            <a:off x="5845761" y="4416950"/>
            <a:ext cx="1566421" cy="8784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4578520" y="4231700"/>
            <a:ext cx="652602" cy="4704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4669701" y="4550452"/>
            <a:ext cx="652602" cy="4704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4472989" y="3937895"/>
            <a:ext cx="652602" cy="4704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4669701" y="4838695"/>
            <a:ext cx="652602" cy="4704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10800000" flipV="1">
            <a:off x="4633641" y="4705624"/>
            <a:ext cx="652602" cy="4704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10800000" flipV="1">
            <a:off x="4635209" y="4414965"/>
            <a:ext cx="652602" cy="4704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0800000" flipV="1">
            <a:off x="4437250" y="4075598"/>
            <a:ext cx="652602" cy="4704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10800000" flipV="1">
            <a:off x="4456098" y="3802225"/>
            <a:ext cx="652602" cy="4704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V="1">
            <a:off x="1691186" y="2719150"/>
            <a:ext cx="1613470" cy="14028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endCxn id="42" idx="1"/>
          </p:cNvCxnSpPr>
          <p:nvPr/>
        </p:nvCxnSpPr>
        <p:spPr>
          <a:xfrm>
            <a:off x="1702526" y="3287693"/>
            <a:ext cx="2491255" cy="98161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512879" y="2598445"/>
            <a:ext cx="1209755" cy="830997"/>
          </a:xfrm>
          <a:prstGeom prst="rect">
            <a:avLst/>
          </a:prstGeom>
          <a:noFill/>
        </p:spPr>
        <p:txBody>
          <a:bodyPr wrap="none" rtlCol="0">
            <a:spAutoFit/>
          </a:bodyPr>
          <a:lstStyle/>
          <a:p>
            <a:r>
              <a:rPr lang="en-US" sz="2400" dirty="0" smtClean="0"/>
              <a:t>External</a:t>
            </a:r>
          </a:p>
          <a:p>
            <a:r>
              <a:rPr lang="en-US" sz="2400" dirty="0" smtClean="0"/>
              <a:t>Inputs</a:t>
            </a:r>
            <a:endParaRPr lang="en-US" sz="2400" dirty="0"/>
          </a:p>
        </p:txBody>
      </p:sp>
      <p:sp>
        <p:nvSpPr>
          <p:cNvPr id="28" name="Rectangle 27"/>
          <p:cNvSpPr/>
          <p:nvPr/>
        </p:nvSpPr>
        <p:spPr>
          <a:xfrm>
            <a:off x="7117122" y="3613856"/>
            <a:ext cx="590120" cy="131090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092487" y="3686397"/>
            <a:ext cx="590120" cy="131090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4153863" y="3581090"/>
            <a:ext cx="590120" cy="131090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5607801" y="2151820"/>
            <a:ext cx="590120" cy="131090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a:off x="3006801" y="1830619"/>
            <a:ext cx="590120" cy="131090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3915495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Recording Granularity</a:t>
            </a:r>
            <a:endParaRPr lang="en-US" dirty="0"/>
          </a:p>
        </p:txBody>
      </p:sp>
      <p:sp>
        <p:nvSpPr>
          <p:cNvPr id="26" name="Content Placeholder 2"/>
          <p:cNvSpPr>
            <a:spLocks noGrp="1"/>
          </p:cNvSpPr>
          <p:nvPr>
            <p:ph idx="1"/>
          </p:nvPr>
        </p:nvSpPr>
        <p:spPr>
          <a:xfrm>
            <a:off x="296708" y="4465047"/>
            <a:ext cx="7886700" cy="1856012"/>
          </a:xfrm>
        </p:spPr>
        <p:txBody>
          <a:bodyPr rtlCol="0">
            <a:normAutofit/>
          </a:bodyPr>
          <a:lstStyle/>
          <a:p>
            <a:r>
              <a:rPr lang="en-US" altLang="en-US" sz="2800" dirty="0" smtClean="0"/>
              <a:t>Process group recording</a:t>
            </a:r>
            <a:endParaRPr lang="en-US" altLang="en-US" sz="2800" dirty="0"/>
          </a:p>
          <a:p>
            <a:pPr lvl="1">
              <a:buFont typeface="Wingdings" panose="05000000000000000000" pitchFamily="2" charset="2"/>
              <a:buChar char="ü"/>
            </a:pPr>
            <a:r>
              <a:rPr lang="en-US" altLang="en-US" sz="2400" dirty="0"/>
              <a:t>Efficient to replay</a:t>
            </a:r>
          </a:p>
          <a:p>
            <a:pPr lvl="1">
              <a:buFont typeface="Wingdings" panose="05000000000000000000" pitchFamily="2" charset="2"/>
              <a:buChar char="ü"/>
            </a:pPr>
            <a:r>
              <a:rPr lang="en-US" altLang="en-US" sz="2400" dirty="0" smtClean="0"/>
              <a:t>Reasonable </a:t>
            </a:r>
            <a:r>
              <a:rPr lang="en-US" altLang="en-US" sz="2400" dirty="0"/>
              <a:t>disk space</a:t>
            </a:r>
          </a:p>
          <a:p>
            <a:pPr lvl="1">
              <a:buFont typeface="Calibri" panose="020F0502020204030204" pitchFamily="34" charset="0"/>
              <a:buChar char="×"/>
            </a:pPr>
            <a:r>
              <a:rPr lang="en-US" altLang="en-US" sz="2400" dirty="0"/>
              <a:t>No Inter-process </a:t>
            </a:r>
            <a:r>
              <a:rPr lang="en-US" altLang="en-US" sz="2400" dirty="0" smtClean="0"/>
              <a:t>tracking</a:t>
            </a:r>
            <a:endParaRPr lang="en-US" altLang="en-US" sz="2400" dirty="0"/>
          </a:p>
        </p:txBody>
      </p:sp>
      <p:sp>
        <p:nvSpPr>
          <p:cNvPr id="4" name="Slide Number Placeholder 3"/>
          <p:cNvSpPr>
            <a:spLocks noGrp="1"/>
          </p:cNvSpPr>
          <p:nvPr>
            <p:ph type="sldNum" sz="quarter" idx="12"/>
          </p:nvPr>
        </p:nvSpPr>
        <p:spPr/>
        <p:txBody>
          <a:bodyPr/>
          <a:lstStyle/>
          <a:p>
            <a:pPr>
              <a:defRPr/>
            </a:pPr>
            <a:fld id="{FF8C5FF7-CFE9-46AA-9B03-5B8CA22D3A59}" type="slidenum">
              <a:rPr lang="en-US" smtClean="0"/>
              <a:pPr>
                <a:defRPr/>
              </a:pPr>
              <a:t>17</a:t>
            </a:fld>
            <a:endParaRPr lang="en-US"/>
          </a:p>
        </p:txBody>
      </p:sp>
      <p:pic>
        <p:nvPicPr>
          <p:cNvPr id="41"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3032713" y="1884374"/>
            <a:ext cx="475920" cy="12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4193781" y="3667611"/>
            <a:ext cx="475920" cy="12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7174222" y="3678609"/>
            <a:ext cx="475920" cy="12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5607801" y="2217439"/>
            <a:ext cx="475920" cy="12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5139940" y="3766457"/>
            <a:ext cx="475920" cy="12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7" name="Straight Arrow Connector 46"/>
          <p:cNvCxnSpPr/>
          <p:nvPr/>
        </p:nvCxnSpPr>
        <p:spPr>
          <a:xfrm>
            <a:off x="3546341" y="2584791"/>
            <a:ext cx="647440" cy="118164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3409561" y="2119051"/>
            <a:ext cx="2022730" cy="40006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V="1">
            <a:off x="4438261" y="2942754"/>
            <a:ext cx="1177599" cy="61854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V="1">
            <a:off x="5845761" y="4416950"/>
            <a:ext cx="1566421" cy="8784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4578520" y="4231700"/>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4669701" y="4550452"/>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4472989" y="3937895"/>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4669701" y="4838695"/>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10800000" flipV="1">
            <a:off x="4633641" y="4705624"/>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10800000" flipV="1">
            <a:off x="4635209" y="4414965"/>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0800000" flipV="1">
            <a:off x="4437250" y="4075598"/>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10800000" flipV="1">
            <a:off x="4456098" y="3802225"/>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V="1">
            <a:off x="1691186" y="2719150"/>
            <a:ext cx="1613470" cy="14028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endCxn id="42" idx="1"/>
          </p:cNvCxnSpPr>
          <p:nvPr/>
        </p:nvCxnSpPr>
        <p:spPr>
          <a:xfrm>
            <a:off x="1702526" y="3287693"/>
            <a:ext cx="2491255" cy="98161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512879" y="2598445"/>
            <a:ext cx="1209755" cy="830997"/>
          </a:xfrm>
          <a:prstGeom prst="rect">
            <a:avLst/>
          </a:prstGeom>
          <a:noFill/>
        </p:spPr>
        <p:txBody>
          <a:bodyPr wrap="none" rtlCol="0">
            <a:spAutoFit/>
          </a:bodyPr>
          <a:lstStyle/>
          <a:p>
            <a:r>
              <a:rPr lang="en-US" sz="2400" dirty="0" smtClean="0"/>
              <a:t>External</a:t>
            </a:r>
          </a:p>
          <a:p>
            <a:r>
              <a:rPr lang="en-US" sz="2400" dirty="0" smtClean="0"/>
              <a:t>Inputs</a:t>
            </a:r>
            <a:endParaRPr lang="en-US" sz="2400" dirty="0"/>
          </a:p>
        </p:txBody>
      </p:sp>
      <p:sp>
        <p:nvSpPr>
          <p:cNvPr id="28" name="Rectangle 27"/>
          <p:cNvSpPr/>
          <p:nvPr/>
        </p:nvSpPr>
        <p:spPr>
          <a:xfrm>
            <a:off x="7117122" y="3613856"/>
            <a:ext cx="590120" cy="131090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4193781" y="3650459"/>
            <a:ext cx="1541180" cy="1282753"/>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5607801" y="2151820"/>
            <a:ext cx="590120" cy="131090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a:off x="3006801" y="1830619"/>
            <a:ext cx="590120" cy="131090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13548914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Implementation – Process Graph</a:t>
            </a:r>
          </a:p>
        </p:txBody>
      </p:sp>
      <p:sp>
        <p:nvSpPr>
          <p:cNvPr id="2" name="Slide Number Placeholder 1"/>
          <p:cNvSpPr>
            <a:spLocks noGrp="1"/>
          </p:cNvSpPr>
          <p:nvPr>
            <p:ph type="sldNum" sz="quarter" idx="12"/>
          </p:nvPr>
        </p:nvSpPr>
        <p:spPr/>
        <p:txBody>
          <a:bodyPr/>
          <a:lstStyle/>
          <a:p>
            <a:pPr>
              <a:defRPr/>
            </a:pPr>
            <a:fld id="{FF8C5FF7-CFE9-46AA-9B03-5B8CA22D3A59}" type="slidenum">
              <a:rPr lang="en-US" smtClean="0"/>
              <a:pPr>
                <a:defRPr/>
              </a:pPr>
              <a:t>18</a:t>
            </a:fld>
            <a:endParaRPr lang="en-US" dirty="0"/>
          </a:p>
        </p:txBody>
      </p:sp>
      <p:sp>
        <p:nvSpPr>
          <p:cNvPr id="20484" name="TextBox 9"/>
          <p:cNvSpPr txBox="1">
            <a:spLocks noChangeArrowheads="1"/>
          </p:cNvSpPr>
          <p:nvPr/>
        </p:nvSpPr>
        <p:spPr bwMode="auto">
          <a:xfrm>
            <a:off x="5851525" y="1508125"/>
            <a:ext cx="1219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dirty="0"/>
              <a:t>Record Log</a:t>
            </a:r>
          </a:p>
        </p:txBody>
      </p:sp>
      <p:pic>
        <p:nvPicPr>
          <p:cNvPr id="6"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4770860" y="2190427"/>
            <a:ext cx="806512" cy="1651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4748645" y="2166301"/>
            <a:ext cx="966355" cy="1699643"/>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9"/>
          <p:cNvSpPr txBox="1">
            <a:spLocks noChangeArrowheads="1"/>
          </p:cNvSpPr>
          <p:nvPr/>
        </p:nvSpPr>
        <p:spPr bwMode="auto">
          <a:xfrm>
            <a:off x="5436202" y="3508676"/>
            <a:ext cx="695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dirty="0" smtClean="0"/>
              <a:t>1</a:t>
            </a:r>
            <a:endParaRPr lang="en-US" altLang="en-US" dirty="0"/>
          </a:p>
        </p:txBody>
      </p:sp>
      <p:pic>
        <p:nvPicPr>
          <p:cNvPr id="9"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1542259" y="3508676"/>
            <a:ext cx="837334"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1542258" y="3443056"/>
            <a:ext cx="1346415" cy="1764598"/>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1845420" y="3508676"/>
            <a:ext cx="837334"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9"/>
          <p:cNvSpPr txBox="1">
            <a:spLocks noChangeArrowheads="1"/>
          </p:cNvSpPr>
          <p:nvPr/>
        </p:nvSpPr>
        <p:spPr bwMode="auto">
          <a:xfrm>
            <a:off x="2582625" y="4846083"/>
            <a:ext cx="695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dirty="0" smtClean="0"/>
              <a:t>2</a:t>
            </a:r>
            <a:endParaRPr lang="en-US" altLang="en-US" dirty="0"/>
          </a:p>
        </p:txBody>
      </p:sp>
      <p:cxnSp>
        <p:nvCxnSpPr>
          <p:cNvPr id="4" name="Straight Arrow Connector 3"/>
          <p:cNvCxnSpPr/>
          <p:nvPr/>
        </p:nvCxnSpPr>
        <p:spPr>
          <a:xfrm flipV="1">
            <a:off x="3044935" y="3508676"/>
            <a:ext cx="1630196" cy="857250"/>
          </a:xfrm>
          <a:prstGeom prst="straightConnector1">
            <a:avLst/>
          </a:prstGeom>
          <a:ln w="190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509119" y="3350298"/>
            <a:ext cx="583814" cy="461665"/>
          </a:xfrm>
          <a:prstGeom prst="rect">
            <a:avLst/>
          </a:prstGeom>
          <a:noFill/>
        </p:spPr>
        <p:txBody>
          <a:bodyPr wrap="none" rtlCol="0">
            <a:spAutoFit/>
          </a:bodyPr>
          <a:lstStyle/>
          <a:p>
            <a:r>
              <a:rPr lang="en-US" sz="2400" dirty="0" smtClean="0"/>
              <a:t>IPC</a:t>
            </a:r>
            <a:endParaRPr lang="en-US" sz="2400" dirty="0"/>
          </a:p>
        </p:txBody>
      </p:sp>
      <p:sp>
        <p:nvSpPr>
          <p:cNvPr id="15" name="Rectangle 14"/>
          <p:cNvSpPr/>
          <p:nvPr/>
        </p:nvSpPr>
        <p:spPr>
          <a:xfrm>
            <a:off x="5856068" y="2033174"/>
            <a:ext cx="1630582" cy="566508"/>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859529" y="2601214"/>
            <a:ext cx="1634047" cy="566508"/>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859529" y="3169254"/>
            <a:ext cx="1630582" cy="566508"/>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838083" y="3239906"/>
            <a:ext cx="809261" cy="461665"/>
          </a:xfrm>
          <a:prstGeom prst="rect">
            <a:avLst/>
          </a:prstGeom>
          <a:noFill/>
        </p:spPr>
        <p:txBody>
          <a:bodyPr wrap="none" rtlCol="0">
            <a:spAutoFit/>
          </a:bodyPr>
          <a:lstStyle/>
          <a:p>
            <a:r>
              <a:rPr lang="en-US" sz="2400" dirty="0" smtClean="0"/>
              <a:t>Read</a:t>
            </a:r>
            <a:endParaRPr lang="en-US" sz="2400" dirty="0"/>
          </a:p>
        </p:txBody>
      </p:sp>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9794701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Implementation – Process Graph</a:t>
            </a:r>
          </a:p>
        </p:txBody>
      </p:sp>
      <p:sp>
        <p:nvSpPr>
          <p:cNvPr id="2" name="Slide Number Placeholder 1"/>
          <p:cNvSpPr>
            <a:spLocks noGrp="1"/>
          </p:cNvSpPr>
          <p:nvPr>
            <p:ph type="sldNum" sz="quarter" idx="12"/>
          </p:nvPr>
        </p:nvSpPr>
        <p:spPr/>
        <p:txBody>
          <a:bodyPr/>
          <a:lstStyle/>
          <a:p>
            <a:pPr>
              <a:defRPr/>
            </a:pPr>
            <a:fld id="{FF8C5FF7-CFE9-46AA-9B03-5B8CA22D3A59}" type="slidenum">
              <a:rPr lang="en-US" smtClean="0"/>
              <a:pPr>
                <a:defRPr/>
              </a:pPr>
              <a:t>19</a:t>
            </a:fld>
            <a:endParaRPr lang="en-US" dirty="0"/>
          </a:p>
        </p:txBody>
      </p:sp>
      <p:sp>
        <p:nvSpPr>
          <p:cNvPr id="20484" name="TextBox 9"/>
          <p:cNvSpPr txBox="1">
            <a:spLocks noChangeArrowheads="1"/>
          </p:cNvSpPr>
          <p:nvPr/>
        </p:nvSpPr>
        <p:spPr bwMode="auto">
          <a:xfrm>
            <a:off x="5851525" y="1508125"/>
            <a:ext cx="1219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dirty="0"/>
              <a:t>Record Log</a:t>
            </a:r>
          </a:p>
        </p:txBody>
      </p:sp>
      <p:pic>
        <p:nvPicPr>
          <p:cNvPr id="6"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4770860" y="2190427"/>
            <a:ext cx="806512" cy="1651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4748645" y="2166301"/>
            <a:ext cx="966355" cy="1699643"/>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9"/>
          <p:cNvSpPr txBox="1">
            <a:spLocks noChangeArrowheads="1"/>
          </p:cNvSpPr>
          <p:nvPr/>
        </p:nvSpPr>
        <p:spPr bwMode="auto">
          <a:xfrm>
            <a:off x="5436202" y="3508676"/>
            <a:ext cx="695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dirty="0" smtClean="0"/>
              <a:t>1</a:t>
            </a:r>
            <a:endParaRPr lang="en-US" altLang="en-US" dirty="0"/>
          </a:p>
        </p:txBody>
      </p:sp>
      <p:pic>
        <p:nvPicPr>
          <p:cNvPr id="9"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1542259" y="3508676"/>
            <a:ext cx="837334"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1542258" y="3443056"/>
            <a:ext cx="1346415" cy="1764598"/>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1845420" y="3508676"/>
            <a:ext cx="837334"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9"/>
          <p:cNvSpPr txBox="1">
            <a:spLocks noChangeArrowheads="1"/>
          </p:cNvSpPr>
          <p:nvPr/>
        </p:nvSpPr>
        <p:spPr bwMode="auto">
          <a:xfrm>
            <a:off x="2582625" y="4846083"/>
            <a:ext cx="695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dirty="0" smtClean="0"/>
              <a:t>2</a:t>
            </a:r>
            <a:endParaRPr lang="en-US" altLang="en-US" dirty="0"/>
          </a:p>
        </p:txBody>
      </p:sp>
      <p:cxnSp>
        <p:nvCxnSpPr>
          <p:cNvPr id="4" name="Straight Arrow Connector 3"/>
          <p:cNvCxnSpPr/>
          <p:nvPr/>
        </p:nvCxnSpPr>
        <p:spPr>
          <a:xfrm flipV="1">
            <a:off x="3044935" y="3508676"/>
            <a:ext cx="1630196" cy="857250"/>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509119" y="3350298"/>
            <a:ext cx="583814" cy="461665"/>
          </a:xfrm>
          <a:prstGeom prst="rect">
            <a:avLst/>
          </a:prstGeom>
          <a:noFill/>
        </p:spPr>
        <p:txBody>
          <a:bodyPr wrap="none" rtlCol="0">
            <a:spAutoFit/>
          </a:bodyPr>
          <a:lstStyle/>
          <a:p>
            <a:r>
              <a:rPr lang="en-US" sz="2400" dirty="0" smtClean="0"/>
              <a:t>IPC</a:t>
            </a:r>
            <a:endParaRPr lang="en-US" sz="2400" dirty="0"/>
          </a:p>
        </p:txBody>
      </p:sp>
      <p:sp>
        <p:nvSpPr>
          <p:cNvPr id="15" name="Rectangle 14"/>
          <p:cNvSpPr/>
          <p:nvPr/>
        </p:nvSpPr>
        <p:spPr>
          <a:xfrm>
            <a:off x="5856068" y="2033174"/>
            <a:ext cx="1630582" cy="566508"/>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854202" y="2601214"/>
            <a:ext cx="1632448" cy="566508"/>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859529" y="3169254"/>
            <a:ext cx="1630582" cy="566508"/>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838083" y="3239906"/>
            <a:ext cx="809261" cy="461665"/>
          </a:xfrm>
          <a:prstGeom prst="rect">
            <a:avLst/>
          </a:prstGeom>
          <a:noFill/>
        </p:spPr>
        <p:txBody>
          <a:bodyPr wrap="none" rtlCol="0">
            <a:spAutoFit/>
          </a:bodyPr>
          <a:lstStyle/>
          <a:p>
            <a:r>
              <a:rPr lang="en-US" sz="2400" dirty="0" smtClean="0"/>
              <a:t>Read</a:t>
            </a:r>
            <a:endParaRPr lang="en-US" sz="2400" dirty="0"/>
          </a:p>
        </p:txBody>
      </p:sp>
      <p:pic>
        <p:nvPicPr>
          <p:cNvPr id="21"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50759" t="6992" r="37366" b="27684"/>
          <a:stretch/>
        </p:blipFill>
        <p:spPr bwMode="auto">
          <a:xfrm>
            <a:off x="6896234" y="3286601"/>
            <a:ext cx="172493" cy="353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p:cNvSpPr/>
          <p:nvPr/>
        </p:nvSpPr>
        <p:spPr>
          <a:xfrm>
            <a:off x="6845948" y="3220721"/>
            <a:ext cx="445558" cy="476477"/>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3"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50759" t="6992" r="37366" b="27684"/>
          <a:stretch/>
        </p:blipFill>
        <p:spPr bwMode="auto">
          <a:xfrm>
            <a:off x="7026902" y="3282364"/>
            <a:ext cx="172493" cy="353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2176758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smtClean="0"/>
              <a:t>What is an Eidetic System?</a:t>
            </a:r>
          </a:p>
        </p:txBody>
      </p:sp>
      <p:sp>
        <p:nvSpPr>
          <p:cNvPr id="3075" name="Content Placeholder 2"/>
          <p:cNvSpPr>
            <a:spLocks noGrp="1"/>
          </p:cNvSpPr>
          <p:nvPr>
            <p:ph idx="1"/>
          </p:nvPr>
        </p:nvSpPr>
        <p:spPr/>
        <p:txBody>
          <a:bodyPr>
            <a:normAutofit/>
          </a:bodyPr>
          <a:lstStyle/>
          <a:p>
            <a:pPr marL="0" indent="0">
              <a:buNone/>
            </a:pPr>
            <a:r>
              <a:rPr lang="en-US" altLang="en-US" sz="2800" i="1" dirty="0" smtClean="0"/>
              <a:t>Eidetic – </a:t>
            </a:r>
            <a:r>
              <a:rPr lang="en-US" altLang="en-US" sz="2800" dirty="0" smtClean="0"/>
              <a:t>Having “Perfect memory” or “Total Recall”</a:t>
            </a:r>
            <a:endParaRPr lang="en-US" altLang="en-US" sz="2800" i="1" dirty="0" smtClean="0"/>
          </a:p>
          <a:p>
            <a:pPr marL="0" indent="0">
              <a:buNone/>
            </a:pPr>
            <a:endParaRPr lang="en-US" altLang="en-US" sz="2800" i="1" dirty="0"/>
          </a:p>
          <a:p>
            <a:pPr marL="0" indent="0">
              <a:buNone/>
            </a:pPr>
            <a:r>
              <a:rPr lang="en-US" altLang="en-US" sz="2800" i="1" dirty="0" smtClean="0"/>
              <a:t>Eidetic System</a:t>
            </a:r>
            <a:r>
              <a:rPr lang="en-US" altLang="en-US" sz="2800" dirty="0" smtClean="0"/>
              <a:t> – A system which can recall and trace</a:t>
            </a:r>
            <a:br>
              <a:rPr lang="en-US" altLang="en-US" sz="2800" dirty="0" smtClean="0"/>
            </a:br>
            <a:r>
              <a:rPr lang="en-US" altLang="en-US" sz="2800" dirty="0" smtClean="0"/>
              <a:t>           through the</a:t>
            </a:r>
            <a:r>
              <a:rPr lang="en-US" altLang="en-US" sz="2800" dirty="0"/>
              <a:t> </a:t>
            </a:r>
            <a:r>
              <a:rPr lang="en-US" altLang="en-US" sz="2800" dirty="0" smtClean="0"/>
              <a:t>lineage of any past computation</a:t>
            </a:r>
          </a:p>
        </p:txBody>
      </p:sp>
      <p:sp>
        <p:nvSpPr>
          <p:cNvPr id="2" name="Slide Number Placeholder 1"/>
          <p:cNvSpPr>
            <a:spLocks noGrp="1"/>
          </p:cNvSpPr>
          <p:nvPr>
            <p:ph type="sldNum" sz="quarter" idx="12"/>
          </p:nvPr>
        </p:nvSpPr>
        <p:spPr/>
        <p:txBody>
          <a:bodyPr/>
          <a:lstStyle/>
          <a:p>
            <a:pPr>
              <a:defRPr/>
            </a:pPr>
            <a:fld id="{FF8C5FF7-CFE9-46AA-9B03-5B8CA22D3A59}" type="slidenum">
              <a:rPr lang="en-US" smtClean="0"/>
              <a:pPr>
                <a:defRPr/>
              </a:pPr>
              <a:t>2</a:t>
            </a:fld>
            <a:endParaRPr lang="en-US" dirty="0"/>
          </a:p>
        </p:txBody>
      </p:sp>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Recording</a:t>
            </a:r>
            <a:endParaRPr lang="en-US" dirty="0"/>
          </a:p>
        </p:txBody>
      </p:sp>
      <p:sp>
        <p:nvSpPr>
          <p:cNvPr id="26" name="Content Placeholder 2"/>
          <p:cNvSpPr>
            <a:spLocks noGrp="1"/>
          </p:cNvSpPr>
          <p:nvPr>
            <p:ph idx="1"/>
          </p:nvPr>
        </p:nvSpPr>
        <p:spPr>
          <a:xfrm>
            <a:off x="250431" y="4422143"/>
            <a:ext cx="7886700" cy="1897568"/>
          </a:xfrm>
        </p:spPr>
        <p:txBody>
          <a:bodyPr rtlCol="0">
            <a:noAutofit/>
          </a:bodyPr>
          <a:lstStyle/>
          <a:p>
            <a:r>
              <a:rPr lang="en-US" altLang="en-US" sz="2800" dirty="0"/>
              <a:t>Process group recording</a:t>
            </a:r>
            <a:br>
              <a:rPr lang="en-US" altLang="en-US" sz="2800" dirty="0"/>
            </a:br>
            <a:r>
              <a:rPr lang="en-US" altLang="en-US" sz="2800" dirty="0"/>
              <a:t>            + process graph</a:t>
            </a:r>
          </a:p>
          <a:p>
            <a:pPr lvl="1">
              <a:buFont typeface="Wingdings" panose="05000000000000000000" pitchFamily="2" charset="2"/>
              <a:buChar char="ü"/>
            </a:pPr>
            <a:r>
              <a:rPr lang="en-US" altLang="en-US" sz="2400" dirty="0"/>
              <a:t>Efficient to replay</a:t>
            </a:r>
          </a:p>
          <a:p>
            <a:pPr lvl="1">
              <a:buFont typeface="Wingdings" panose="05000000000000000000" pitchFamily="2" charset="2"/>
              <a:buChar char="ü"/>
            </a:pPr>
            <a:r>
              <a:rPr lang="en-US" altLang="en-US" sz="2400" dirty="0"/>
              <a:t>Reasonable</a:t>
            </a:r>
            <a:r>
              <a:rPr lang="en-US" altLang="en-US" sz="2400"/>
              <a:t> disk </a:t>
            </a:r>
            <a:r>
              <a:rPr lang="en-US" altLang="en-US" sz="2400" smtClean="0"/>
              <a:t>space</a:t>
            </a:r>
            <a:endParaRPr lang="en-US" altLang="en-US" sz="2400" dirty="0"/>
          </a:p>
          <a:p>
            <a:pPr lvl="1">
              <a:buFont typeface="Wingdings" panose="05000000000000000000" pitchFamily="2" charset="2"/>
              <a:buChar char="ü"/>
            </a:pPr>
            <a:r>
              <a:rPr lang="en-US" altLang="en-US" sz="2400" dirty="0"/>
              <a:t>Inter-process tracking</a:t>
            </a:r>
          </a:p>
        </p:txBody>
      </p:sp>
      <p:sp>
        <p:nvSpPr>
          <p:cNvPr id="4" name="Slide Number Placeholder 3"/>
          <p:cNvSpPr>
            <a:spLocks noGrp="1"/>
          </p:cNvSpPr>
          <p:nvPr>
            <p:ph type="sldNum" sz="quarter" idx="12"/>
          </p:nvPr>
        </p:nvSpPr>
        <p:spPr/>
        <p:txBody>
          <a:bodyPr/>
          <a:lstStyle/>
          <a:p>
            <a:pPr>
              <a:defRPr/>
            </a:pPr>
            <a:fld id="{FF8C5FF7-CFE9-46AA-9B03-5B8CA22D3A59}" type="slidenum">
              <a:rPr lang="en-US" smtClean="0"/>
              <a:pPr>
                <a:defRPr/>
              </a:pPr>
              <a:t>20</a:t>
            </a:fld>
            <a:endParaRPr lang="en-US"/>
          </a:p>
        </p:txBody>
      </p:sp>
      <p:pic>
        <p:nvPicPr>
          <p:cNvPr id="41"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3032713" y="1884374"/>
            <a:ext cx="475920" cy="12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4193781" y="3667611"/>
            <a:ext cx="475920" cy="12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7174222" y="3678609"/>
            <a:ext cx="475920" cy="12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5607801" y="2217439"/>
            <a:ext cx="475920" cy="12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3"/>
          <p:cNvPicPr>
            <a:picLocks noChangeAspect="1"/>
          </p:cNvPicPr>
          <p:nvPr/>
        </p:nvPicPr>
        <p:blipFill rotWithShape="1">
          <a:blip r:embed="rId2">
            <a:extLst>
              <a:ext uri="{28A0092B-C50C-407E-A947-70E740481C1C}">
                <a14:useLocalDpi xmlns:a14="http://schemas.microsoft.com/office/drawing/2010/main" val="0"/>
              </a:ext>
            </a:extLst>
          </a:blip>
          <a:srcRect l="50759" t="6992" r="37366" b="27684"/>
          <a:stretch/>
        </p:blipFill>
        <p:spPr bwMode="auto">
          <a:xfrm>
            <a:off x="5139940" y="3766457"/>
            <a:ext cx="475920" cy="12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7" name="Straight Arrow Connector 46"/>
          <p:cNvCxnSpPr/>
          <p:nvPr/>
        </p:nvCxnSpPr>
        <p:spPr>
          <a:xfrm>
            <a:off x="3546341" y="2584791"/>
            <a:ext cx="647440" cy="1181645"/>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3409561" y="2119051"/>
            <a:ext cx="2022730" cy="400066"/>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V="1">
            <a:off x="4438261" y="2942754"/>
            <a:ext cx="1177599" cy="618547"/>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V="1">
            <a:off x="5845761" y="4416950"/>
            <a:ext cx="1566421" cy="87846"/>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4578520" y="4231700"/>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4669701" y="4550452"/>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4472989" y="3937895"/>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4669701" y="4838695"/>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10800000" flipV="1">
            <a:off x="4633641" y="4705624"/>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10800000" flipV="1">
            <a:off x="4635209" y="4414965"/>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0800000" flipV="1">
            <a:off x="4437250" y="4075598"/>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10800000" flipV="1">
            <a:off x="4456098" y="3802225"/>
            <a:ext cx="652602" cy="470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V="1">
            <a:off x="1691186" y="2719150"/>
            <a:ext cx="1613470" cy="14028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endCxn id="42" idx="1"/>
          </p:cNvCxnSpPr>
          <p:nvPr/>
        </p:nvCxnSpPr>
        <p:spPr>
          <a:xfrm>
            <a:off x="1702526" y="3287693"/>
            <a:ext cx="2491255" cy="98161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512879" y="2598445"/>
            <a:ext cx="1209755" cy="830997"/>
          </a:xfrm>
          <a:prstGeom prst="rect">
            <a:avLst/>
          </a:prstGeom>
          <a:noFill/>
        </p:spPr>
        <p:txBody>
          <a:bodyPr wrap="none" rtlCol="0">
            <a:spAutoFit/>
          </a:bodyPr>
          <a:lstStyle/>
          <a:p>
            <a:r>
              <a:rPr lang="en-US" sz="2400" dirty="0" smtClean="0"/>
              <a:t>External</a:t>
            </a:r>
          </a:p>
          <a:p>
            <a:r>
              <a:rPr lang="en-US" sz="2400" dirty="0" smtClean="0"/>
              <a:t>Inputs</a:t>
            </a:r>
            <a:endParaRPr lang="en-US" sz="2400" dirty="0"/>
          </a:p>
        </p:txBody>
      </p:sp>
      <p:sp>
        <p:nvSpPr>
          <p:cNvPr id="28" name="Rectangle 27"/>
          <p:cNvSpPr/>
          <p:nvPr/>
        </p:nvSpPr>
        <p:spPr>
          <a:xfrm>
            <a:off x="7117122" y="3613856"/>
            <a:ext cx="590120" cy="131090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4193781" y="3650459"/>
            <a:ext cx="1541180" cy="1282753"/>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5607801" y="2151820"/>
            <a:ext cx="590120" cy="131090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a:off x="3006801" y="1830619"/>
            <a:ext cx="590120" cy="131090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35402397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Space Optimizations</a:t>
            </a:r>
            <a:endParaRPr lang="en-US" dirty="0"/>
          </a:p>
        </p:txBody>
      </p:sp>
      <p:sp>
        <p:nvSpPr>
          <p:cNvPr id="4" name="Slide Number Placeholder 3"/>
          <p:cNvSpPr>
            <a:spLocks noGrp="1"/>
          </p:cNvSpPr>
          <p:nvPr>
            <p:ph type="sldNum" sz="quarter" idx="12"/>
          </p:nvPr>
        </p:nvSpPr>
        <p:spPr/>
        <p:txBody>
          <a:bodyPr/>
          <a:lstStyle/>
          <a:p>
            <a:pPr>
              <a:defRPr/>
            </a:pPr>
            <a:fld id="{FF8C5FF7-CFE9-46AA-9B03-5B8CA22D3A59}" type="slidenum">
              <a:rPr lang="en-US" smtClean="0"/>
              <a:pPr>
                <a:defRPr/>
              </a:pPr>
              <a:t>21</a:t>
            </a:fld>
            <a:endParaRPr lang="en-US" dirty="0"/>
          </a:p>
        </p:txBody>
      </p:sp>
      <p:sp>
        <p:nvSpPr>
          <p:cNvPr id="118" name="Rectangle 117"/>
          <p:cNvSpPr/>
          <p:nvPr/>
        </p:nvSpPr>
        <p:spPr>
          <a:xfrm>
            <a:off x="2689860" y="2148839"/>
            <a:ext cx="5044439" cy="2171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7146431" y="4393246"/>
            <a:ext cx="868679" cy="1085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hart 8"/>
          <p:cNvGraphicFramePr>
            <a:graphicFrameLocks/>
          </p:cNvGraphicFramePr>
          <p:nvPr>
            <p:extLst>
              <p:ext uri="{D42A27DB-BD31-4B8C-83A1-F6EECF244321}">
                <p14:modId xmlns:p14="http://schemas.microsoft.com/office/powerpoint/2010/main" val="355056889"/>
              </p:ext>
            </p:extLst>
          </p:nvPr>
        </p:nvGraphicFramePr>
        <p:xfrm>
          <a:off x="404444" y="1538654"/>
          <a:ext cx="8110905" cy="4817696"/>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625775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Space Optimizations</a:t>
            </a:r>
            <a:endParaRPr lang="en-US" dirty="0"/>
          </a:p>
        </p:txBody>
      </p:sp>
      <p:sp>
        <p:nvSpPr>
          <p:cNvPr id="4" name="Slide Number Placeholder 3"/>
          <p:cNvSpPr>
            <a:spLocks noGrp="1"/>
          </p:cNvSpPr>
          <p:nvPr>
            <p:ph type="sldNum" sz="quarter" idx="12"/>
          </p:nvPr>
        </p:nvSpPr>
        <p:spPr/>
        <p:txBody>
          <a:bodyPr/>
          <a:lstStyle/>
          <a:p>
            <a:pPr>
              <a:defRPr/>
            </a:pPr>
            <a:fld id="{FF8C5FF7-CFE9-46AA-9B03-5B8CA22D3A59}" type="slidenum">
              <a:rPr lang="en-US" smtClean="0"/>
              <a:pPr>
                <a:defRPr/>
              </a:pPr>
              <a:t>22</a:t>
            </a:fld>
            <a:endParaRPr lang="en-US" dirty="0"/>
          </a:p>
        </p:txBody>
      </p:sp>
      <p:sp>
        <p:nvSpPr>
          <p:cNvPr id="118" name="Rectangle 117"/>
          <p:cNvSpPr/>
          <p:nvPr/>
        </p:nvSpPr>
        <p:spPr>
          <a:xfrm>
            <a:off x="2689860" y="2148839"/>
            <a:ext cx="5044439" cy="2171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7146431" y="4393246"/>
            <a:ext cx="868679" cy="1085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hart 8"/>
          <p:cNvGraphicFramePr>
            <a:graphicFrameLocks/>
          </p:cNvGraphicFramePr>
          <p:nvPr>
            <p:extLst>
              <p:ext uri="{D42A27DB-BD31-4B8C-83A1-F6EECF244321}">
                <p14:modId xmlns:p14="http://schemas.microsoft.com/office/powerpoint/2010/main" val="2332405930"/>
              </p:ext>
            </p:extLst>
          </p:nvPr>
        </p:nvGraphicFramePr>
        <p:xfrm>
          <a:off x="404444" y="1519654"/>
          <a:ext cx="8110905" cy="4836696"/>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32214057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Space Optimizations</a:t>
            </a:r>
            <a:endParaRPr lang="en-US" dirty="0"/>
          </a:p>
        </p:txBody>
      </p:sp>
      <p:sp>
        <p:nvSpPr>
          <p:cNvPr id="4" name="Slide Number Placeholder 3"/>
          <p:cNvSpPr>
            <a:spLocks noGrp="1"/>
          </p:cNvSpPr>
          <p:nvPr>
            <p:ph type="sldNum" sz="quarter" idx="12"/>
          </p:nvPr>
        </p:nvSpPr>
        <p:spPr/>
        <p:txBody>
          <a:bodyPr/>
          <a:lstStyle/>
          <a:p>
            <a:pPr>
              <a:defRPr/>
            </a:pPr>
            <a:fld id="{FF8C5FF7-CFE9-46AA-9B03-5B8CA22D3A59}" type="slidenum">
              <a:rPr lang="en-US" smtClean="0"/>
              <a:pPr>
                <a:defRPr/>
              </a:pPr>
              <a:t>23</a:t>
            </a:fld>
            <a:endParaRPr lang="en-US" dirty="0"/>
          </a:p>
        </p:txBody>
      </p:sp>
      <p:sp>
        <p:nvSpPr>
          <p:cNvPr id="118" name="Rectangle 117"/>
          <p:cNvSpPr/>
          <p:nvPr/>
        </p:nvSpPr>
        <p:spPr>
          <a:xfrm>
            <a:off x="2689860" y="2148839"/>
            <a:ext cx="5044439" cy="2171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7146431" y="4393246"/>
            <a:ext cx="868679" cy="1085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hart 8"/>
          <p:cNvGraphicFramePr>
            <a:graphicFrameLocks/>
          </p:cNvGraphicFramePr>
          <p:nvPr>
            <p:extLst>
              <p:ext uri="{D42A27DB-BD31-4B8C-83A1-F6EECF244321}">
                <p14:modId xmlns:p14="http://schemas.microsoft.com/office/powerpoint/2010/main" val="581780411"/>
              </p:ext>
            </p:extLst>
          </p:nvPr>
        </p:nvGraphicFramePr>
        <p:xfrm>
          <a:off x="404444" y="1519654"/>
          <a:ext cx="8110905" cy="4836696"/>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40491587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Space Optimizations</a:t>
            </a:r>
            <a:endParaRPr lang="en-US" dirty="0"/>
          </a:p>
        </p:txBody>
      </p:sp>
      <p:sp>
        <p:nvSpPr>
          <p:cNvPr id="4" name="Slide Number Placeholder 3"/>
          <p:cNvSpPr>
            <a:spLocks noGrp="1"/>
          </p:cNvSpPr>
          <p:nvPr>
            <p:ph type="sldNum" sz="quarter" idx="12"/>
          </p:nvPr>
        </p:nvSpPr>
        <p:spPr/>
        <p:txBody>
          <a:bodyPr/>
          <a:lstStyle/>
          <a:p>
            <a:pPr>
              <a:defRPr/>
            </a:pPr>
            <a:fld id="{FF8C5FF7-CFE9-46AA-9B03-5B8CA22D3A59}" type="slidenum">
              <a:rPr lang="en-US" smtClean="0"/>
              <a:pPr>
                <a:defRPr/>
              </a:pPr>
              <a:t>24</a:t>
            </a:fld>
            <a:endParaRPr lang="en-US" dirty="0"/>
          </a:p>
        </p:txBody>
      </p:sp>
      <p:sp>
        <p:nvSpPr>
          <p:cNvPr id="118" name="Rectangle 117"/>
          <p:cNvSpPr/>
          <p:nvPr/>
        </p:nvSpPr>
        <p:spPr>
          <a:xfrm>
            <a:off x="2689860" y="2148839"/>
            <a:ext cx="5044439" cy="2171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7146431" y="4393246"/>
            <a:ext cx="868679" cy="1085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hart 8"/>
          <p:cNvGraphicFramePr>
            <a:graphicFrameLocks/>
          </p:cNvGraphicFramePr>
          <p:nvPr>
            <p:extLst/>
          </p:nvPr>
        </p:nvGraphicFramePr>
        <p:xfrm>
          <a:off x="404444" y="1519654"/>
          <a:ext cx="8110905" cy="4836696"/>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
        <p:nvSpPr>
          <p:cNvPr id="10" name="TextBox 9"/>
          <p:cNvSpPr txBox="1"/>
          <p:nvPr/>
        </p:nvSpPr>
        <p:spPr>
          <a:xfrm>
            <a:off x="1768310" y="1508266"/>
            <a:ext cx="6747040" cy="800219"/>
          </a:xfrm>
          <a:prstGeom prst="rect">
            <a:avLst/>
          </a:prstGeom>
          <a:noFill/>
        </p:spPr>
        <p:txBody>
          <a:bodyPr wrap="none" rtlCol="0">
            <a:spAutoFit/>
          </a:bodyPr>
          <a:lstStyle/>
          <a:p>
            <a:r>
              <a:rPr lang="en-US" sz="2800" dirty="0"/>
              <a:t>4 years of data on a $150 4TB commodity HD</a:t>
            </a:r>
          </a:p>
          <a:p>
            <a:endParaRPr lang="en-US" dirty="0"/>
          </a:p>
        </p:txBody>
      </p:sp>
    </p:spTree>
    <p:extLst>
      <p:ext uri="{BB962C8B-B14F-4D97-AF65-F5344CB8AC3E}">
        <p14:creationId xmlns:p14="http://schemas.microsoft.com/office/powerpoint/2010/main" val="31042300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dirty="0" smtClean="0"/>
              <a:t>Model-Based Compression</a:t>
            </a:r>
            <a:endParaRPr lang="en-US" dirty="0"/>
          </a:p>
        </p:txBody>
      </p:sp>
      <p:sp>
        <p:nvSpPr>
          <p:cNvPr id="3" name="内容占位符 2"/>
          <p:cNvSpPr>
            <a:spLocks noGrp="1"/>
          </p:cNvSpPr>
          <p:nvPr>
            <p:ph idx="1"/>
          </p:nvPr>
        </p:nvSpPr>
        <p:spPr>
          <a:xfrm>
            <a:off x="457200" y="1828800"/>
            <a:ext cx="8229600" cy="4419600"/>
          </a:xfrm>
        </p:spPr>
        <p:txBody>
          <a:bodyPr anchor="t">
            <a:normAutofit/>
          </a:bodyPr>
          <a:lstStyle/>
          <a:p>
            <a:pPr>
              <a:lnSpc>
                <a:spcPct val="130000"/>
              </a:lnSpc>
            </a:pPr>
            <a:r>
              <a:rPr lang="en-US" sz="2400" dirty="0" smtClean="0"/>
              <a:t>Formulate a model of a typical execution </a:t>
            </a:r>
          </a:p>
          <a:p>
            <a:pPr lvl="1">
              <a:lnSpc>
                <a:spcPct val="130000"/>
              </a:lnSpc>
            </a:pPr>
            <a:r>
              <a:rPr lang="en-US" sz="2000" dirty="0" smtClean="0"/>
              <a:t>Only record deviations from that model</a:t>
            </a:r>
          </a:p>
          <a:p>
            <a:pPr marL="457200" lvl="1" indent="0">
              <a:lnSpc>
                <a:spcPct val="130000"/>
              </a:lnSpc>
              <a:buNone/>
            </a:pPr>
            <a:r>
              <a:rPr lang="zh-CN" altLang="en-US" sz="2000" dirty="0"/>
              <a:t> </a:t>
            </a:r>
            <a:r>
              <a:rPr lang="zh-CN" altLang="en-US" sz="2000" dirty="0" smtClean="0"/>
              <a:t>  </a:t>
            </a:r>
            <a:r>
              <a:rPr lang="en-US" sz="2000" dirty="0" err="1" smtClean="0">
                <a:solidFill>
                  <a:srgbClr val="3366FF"/>
                </a:solidFill>
              </a:rPr>
              <a:t>ret_val</a:t>
            </a:r>
            <a:r>
              <a:rPr lang="en-US" sz="2000" dirty="0" smtClean="0">
                <a:solidFill>
                  <a:srgbClr val="3366FF"/>
                </a:solidFill>
              </a:rPr>
              <a:t>   </a:t>
            </a:r>
            <a:r>
              <a:rPr lang="en-US" sz="2000" dirty="0" smtClean="0"/>
              <a:t>=    </a:t>
            </a:r>
            <a:r>
              <a:rPr lang="en-US" sz="2000" dirty="0" err="1" smtClean="0"/>
              <a:t>sys_read</a:t>
            </a:r>
            <a:r>
              <a:rPr lang="en-US" sz="2000" dirty="0" smtClean="0"/>
              <a:t> (</a:t>
            </a:r>
            <a:r>
              <a:rPr lang="en-US" sz="2000" dirty="0" err="1" smtClean="0"/>
              <a:t>fd</a:t>
            </a:r>
            <a:r>
              <a:rPr lang="en-US" sz="2000" dirty="0" smtClean="0"/>
              <a:t>, buffer, </a:t>
            </a:r>
            <a:r>
              <a:rPr lang="en-US" sz="2000" dirty="0" smtClean="0">
                <a:solidFill>
                  <a:srgbClr val="3366FF"/>
                </a:solidFill>
              </a:rPr>
              <a:t>count</a:t>
            </a:r>
            <a:r>
              <a:rPr lang="en-US" sz="2000" dirty="0" smtClean="0"/>
              <a:t>);</a:t>
            </a:r>
          </a:p>
          <a:p>
            <a:pPr marL="457200" lvl="1" indent="0">
              <a:lnSpc>
                <a:spcPct val="130000"/>
              </a:lnSpc>
              <a:buNone/>
            </a:pPr>
            <a:endParaRPr lang="en-US" dirty="0" smtClean="0"/>
          </a:p>
          <a:p>
            <a:pPr marL="514350" lvl="1" indent="-457200">
              <a:lnSpc>
                <a:spcPct val="130000"/>
              </a:lnSpc>
              <a:buFont typeface="Arial"/>
              <a:buChar char="•"/>
            </a:pPr>
            <a:r>
              <a:rPr lang="en-US" sz="3200" dirty="0" smtClean="0"/>
              <a:t>Idea</a:t>
            </a:r>
            <a:r>
              <a:rPr lang="en-US" altLang="zh-CN" sz="3200" dirty="0" smtClean="0"/>
              <a:t>:</a:t>
            </a:r>
            <a:r>
              <a:rPr lang="zh-CN" altLang="en-US" sz="3200" dirty="0" smtClean="0"/>
              <a:t> </a:t>
            </a:r>
            <a:r>
              <a:rPr lang="en-US" altLang="zh-CN" sz="3200" dirty="0" smtClean="0"/>
              <a:t>Partial </a:t>
            </a:r>
            <a:r>
              <a:rPr lang="en-US" altLang="zh-CN" sz="3200" dirty="0"/>
              <a:t>d</a:t>
            </a:r>
            <a:r>
              <a:rPr lang="en-US" altLang="zh-CN" sz="3200" dirty="0" smtClean="0"/>
              <a:t>eterminism</a:t>
            </a:r>
            <a:endParaRPr lang="en-US" altLang="zh-CN" sz="3200" dirty="0"/>
          </a:p>
          <a:p>
            <a:pPr marL="914400" lvl="1" indent="-457200">
              <a:lnSpc>
                <a:spcPct val="130000"/>
              </a:lnSpc>
            </a:pPr>
            <a:r>
              <a:rPr lang="en-US" sz="2400" dirty="0" smtClean="0"/>
              <a:t>Encourage the program to conform to the model</a:t>
            </a:r>
          </a:p>
          <a:p>
            <a:pPr marL="514350" indent="-457200">
              <a:lnSpc>
                <a:spcPct val="130000"/>
              </a:lnSpc>
            </a:pPr>
            <a:endParaRPr lang="en-US" dirty="0" smtClean="0"/>
          </a:p>
          <a:p>
            <a:pPr lvl="1">
              <a:lnSpc>
                <a:spcPct val="130000"/>
              </a:lnSpc>
              <a:buNone/>
            </a:pPr>
            <a:endParaRPr lang="en-US" dirty="0" smtClean="0"/>
          </a:p>
          <a:p>
            <a:pPr lvl="1">
              <a:lnSpc>
                <a:spcPct val="130000"/>
              </a:lnSpc>
            </a:pPr>
            <a:endParaRPr lang="en-US" dirty="0"/>
          </a:p>
        </p:txBody>
      </p:sp>
      <p:sp>
        <p:nvSpPr>
          <p:cNvPr id="11" name="Slide Number Placeholder 10"/>
          <p:cNvSpPr>
            <a:spLocks noGrp="1"/>
          </p:cNvSpPr>
          <p:nvPr>
            <p:ph type="sldNum" sz="quarter" idx="12"/>
          </p:nvPr>
        </p:nvSpPr>
        <p:spPr/>
        <p:txBody>
          <a:bodyPr/>
          <a:lstStyle/>
          <a:p>
            <a:pPr>
              <a:defRPr/>
            </a:pPr>
            <a:fld id="{FF8C5FF7-CFE9-46AA-9B03-5B8CA22D3A59}" type="slidenum">
              <a:rPr lang="en-US" smtClean="0"/>
              <a:pPr>
                <a:defRPr/>
              </a:pPr>
              <a:t>25</a:t>
            </a:fld>
            <a:endParaRPr lang="en-US"/>
          </a:p>
        </p:txBody>
      </p:sp>
      <p:grpSp>
        <p:nvGrpSpPr>
          <p:cNvPr id="9" name="组 8"/>
          <p:cNvGrpSpPr/>
          <p:nvPr/>
        </p:nvGrpSpPr>
        <p:grpSpPr>
          <a:xfrm>
            <a:off x="1721796" y="3264732"/>
            <a:ext cx="3031074" cy="468555"/>
            <a:chOff x="1905000" y="4351337"/>
            <a:chExt cx="4267200" cy="549869"/>
          </a:xfrm>
        </p:grpSpPr>
        <p:grpSp>
          <p:nvGrpSpPr>
            <p:cNvPr id="4" name="Group 6"/>
            <p:cNvGrpSpPr>
              <a:grpSpLocks/>
            </p:cNvGrpSpPr>
            <p:nvPr/>
          </p:nvGrpSpPr>
          <p:grpSpPr bwMode="auto">
            <a:xfrm>
              <a:off x="1905000" y="4351337"/>
              <a:ext cx="4267200" cy="449263"/>
              <a:chOff x="0" y="0"/>
              <a:chExt cx="4007" cy="283"/>
            </a:xfrm>
          </p:grpSpPr>
          <p:sp>
            <p:nvSpPr>
              <p:cNvPr id="5" name="Line 3"/>
              <p:cNvSpPr>
                <a:spLocks noChangeShapeType="1"/>
              </p:cNvSpPr>
              <p:nvPr/>
            </p:nvSpPr>
            <p:spPr bwMode="auto">
              <a:xfrm>
                <a:off x="0" y="16"/>
                <a:ext cx="3" cy="267"/>
              </a:xfrm>
              <a:prstGeom prst="line">
                <a:avLst/>
              </a:prstGeom>
              <a:ln>
                <a:headEnd type="stealth" w="med" len="med"/>
                <a:tailEnd type="none" w="med" len="med"/>
              </a:ln>
            </p:spPr>
            <p:style>
              <a:lnRef idx="2">
                <a:schemeClr val="accent6"/>
              </a:lnRef>
              <a:fillRef idx="0">
                <a:schemeClr val="accent6"/>
              </a:fillRef>
              <a:effectRef idx="1">
                <a:schemeClr val="accent6"/>
              </a:effectRef>
              <a:fontRef idx="minor">
                <a:schemeClr val="tx1"/>
              </a:fontRef>
            </p:style>
            <p:txBody>
              <a:bodyPr lIns="0" tIns="0" rIns="0" bIns="0"/>
              <a:lstStyle/>
              <a:p>
                <a:endParaRPr lang="en-US"/>
              </a:p>
            </p:txBody>
          </p:sp>
          <p:sp>
            <p:nvSpPr>
              <p:cNvPr id="6" name="Line 4"/>
              <p:cNvSpPr>
                <a:spLocks noChangeShapeType="1"/>
              </p:cNvSpPr>
              <p:nvPr/>
            </p:nvSpPr>
            <p:spPr bwMode="auto">
              <a:xfrm>
                <a:off x="3992" y="0"/>
                <a:ext cx="3" cy="267"/>
              </a:xfrm>
              <a:prstGeom prst="line">
                <a:avLst/>
              </a:prstGeom>
              <a:ln>
                <a:headEnd type="stealth" w="med" len="med"/>
                <a:tailEnd type="none" w="med" len="med"/>
              </a:ln>
            </p:spPr>
            <p:style>
              <a:lnRef idx="2">
                <a:schemeClr val="accent6"/>
              </a:lnRef>
              <a:fillRef idx="0">
                <a:schemeClr val="accent6"/>
              </a:fillRef>
              <a:effectRef idx="1">
                <a:schemeClr val="accent6"/>
              </a:effectRef>
              <a:fontRef idx="minor">
                <a:schemeClr val="tx1"/>
              </a:fontRef>
            </p:style>
            <p:txBody>
              <a:bodyPr lIns="0" tIns="0" rIns="0" bIns="0"/>
              <a:lstStyle/>
              <a:p>
                <a:endParaRPr lang="en-US"/>
              </a:p>
            </p:txBody>
          </p:sp>
          <p:sp>
            <p:nvSpPr>
              <p:cNvPr id="7" name="Line 5"/>
              <p:cNvSpPr>
                <a:spLocks noChangeShapeType="1"/>
              </p:cNvSpPr>
              <p:nvPr/>
            </p:nvSpPr>
            <p:spPr bwMode="auto">
              <a:xfrm rot="10800000" flipH="1">
                <a:off x="7" y="265"/>
                <a:ext cx="4000" cy="6"/>
              </a:xfrm>
              <a:prstGeom prst="lin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txBody>
              <a:bodyPr lIns="0" tIns="0" rIns="0" bIns="0"/>
              <a:lstStyle/>
              <a:p>
                <a:endParaRPr lang="en-US"/>
              </a:p>
            </p:txBody>
          </p:sp>
        </p:grpSp>
        <p:sp>
          <p:nvSpPr>
            <p:cNvPr id="8" name="Rectangle 7"/>
            <p:cNvSpPr>
              <a:spLocks/>
            </p:cNvSpPr>
            <p:nvPr/>
          </p:nvSpPr>
          <p:spPr bwMode="auto">
            <a:xfrm>
              <a:off x="2878907" y="4540016"/>
              <a:ext cx="2241549" cy="361190"/>
            </a:xfrm>
            <a:prstGeom prst="rect">
              <a:avLst/>
            </a:prstGeom>
            <a:solidFill>
              <a:schemeClr val="bg1"/>
            </a:solidFill>
            <a:ln w="12700" cap="flat">
              <a:noFill/>
              <a:miter lim="800000"/>
              <a:headEnd type="none" w="med" len="med"/>
              <a:tailEnd type="none" w="med" len="med"/>
            </a:ln>
          </p:spPr>
          <p:txBody>
            <a:bodyPr wrap="square" lIns="0" tIns="0" rIns="0" bIns="0" anchor="ctr">
              <a:spAutoFit/>
            </a:bodyPr>
            <a:lstStyle/>
            <a:p>
              <a:r>
                <a:rPr lang="en-US" altLang="zh-CN" sz="2000" dirty="0" smtClean="0"/>
                <a:t>  usually equal</a:t>
              </a:r>
              <a:endParaRPr lang="en-US" sz="2000" dirty="0"/>
            </a:p>
          </p:txBody>
        </p:sp>
      </p:grpSp>
      <p:sp>
        <p:nvSpPr>
          <p:cNvPr id="10" name="Footer Placeholder 9"/>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23976265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dirty="0" smtClean="0"/>
              <a:t>Semi-Deterministic Time</a:t>
            </a:r>
            <a:endParaRPr lang="en-US" dirty="0"/>
          </a:p>
        </p:txBody>
      </p:sp>
      <p:sp>
        <p:nvSpPr>
          <p:cNvPr id="35" name="内容占位符 2"/>
          <p:cNvSpPr>
            <a:spLocks noGrp="1"/>
          </p:cNvSpPr>
          <p:nvPr>
            <p:ph idx="1"/>
          </p:nvPr>
        </p:nvSpPr>
        <p:spPr>
          <a:xfrm>
            <a:off x="457200" y="1874837"/>
            <a:ext cx="8229600" cy="2925763"/>
          </a:xfrm>
        </p:spPr>
        <p:txBody>
          <a:bodyPr anchor="t"/>
          <a:lstStyle/>
          <a:p>
            <a:r>
              <a:rPr lang="en-US" sz="2400" dirty="0" smtClean="0"/>
              <a:t>Frequent time queries are non-deterministic</a:t>
            </a:r>
          </a:p>
          <a:p>
            <a:r>
              <a:rPr lang="en-US" sz="2400" dirty="0" smtClean="0"/>
              <a:t>Use partially deterministic clock</a:t>
            </a:r>
          </a:p>
          <a:p>
            <a:pPr lvl="1"/>
            <a:r>
              <a:rPr lang="en-US" sz="2000" dirty="0" smtClean="0"/>
              <a:t>Real time clock</a:t>
            </a:r>
            <a:r>
              <a:rPr lang="zh-CN" altLang="en-US" sz="2000" dirty="0" smtClean="0"/>
              <a:t> </a:t>
            </a:r>
            <a:r>
              <a:rPr lang="en-US" altLang="zh-CN" sz="2000" dirty="0" smtClean="0"/>
              <a:t>&amp;</a:t>
            </a:r>
            <a:r>
              <a:rPr lang="zh-CN" altLang="en-US" sz="2000" dirty="0" smtClean="0"/>
              <a:t> </a:t>
            </a:r>
            <a:r>
              <a:rPr lang="en-US" altLang="zh-CN" sz="2000" dirty="0" smtClean="0"/>
              <a:t>deterministic clock</a:t>
            </a:r>
          </a:p>
          <a:p>
            <a:pPr lvl="1"/>
            <a:r>
              <a:rPr lang="en-US" sz="2000" dirty="0" smtClean="0"/>
              <a:t>Bound deviation</a:t>
            </a:r>
          </a:p>
          <a:p>
            <a:pPr lvl="1"/>
            <a:endParaRPr lang="en-US" dirty="0"/>
          </a:p>
        </p:txBody>
      </p:sp>
      <p:sp>
        <p:nvSpPr>
          <p:cNvPr id="7" name="Slide Number Placeholder 6"/>
          <p:cNvSpPr>
            <a:spLocks noGrp="1"/>
          </p:cNvSpPr>
          <p:nvPr>
            <p:ph type="sldNum" sz="quarter" idx="12"/>
          </p:nvPr>
        </p:nvSpPr>
        <p:spPr/>
        <p:txBody>
          <a:bodyPr/>
          <a:lstStyle/>
          <a:p>
            <a:pPr>
              <a:defRPr/>
            </a:pPr>
            <a:fld id="{FF8C5FF7-CFE9-46AA-9B03-5B8CA22D3A59}" type="slidenum">
              <a:rPr lang="en-US" smtClean="0"/>
              <a:pPr>
                <a:defRPr/>
              </a:pPr>
              <a:t>26</a:t>
            </a:fld>
            <a:endParaRPr lang="en-US"/>
          </a:p>
        </p:txBody>
      </p:sp>
      <p:sp>
        <p:nvSpPr>
          <p:cNvPr id="4" name="文本框 3"/>
          <p:cNvSpPr txBox="1"/>
          <p:nvPr/>
        </p:nvSpPr>
        <p:spPr>
          <a:xfrm>
            <a:off x="1066800" y="4157008"/>
            <a:ext cx="6982951" cy="1938992"/>
          </a:xfrm>
          <a:prstGeom prst="rect">
            <a:avLst/>
          </a:prstGeom>
          <a:noFill/>
          <a:ln w="38100">
            <a:solidFill>
              <a:schemeClr val="tx1"/>
            </a:solidFill>
          </a:ln>
          <a:effectLst/>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en-US" altLang="zh-CN" sz="2400" kern="1400" dirty="0" smtClean="0">
                <a:solidFill>
                  <a:schemeClr val="tx1"/>
                </a:solidFill>
              </a:rPr>
              <a:t>if (</a:t>
            </a:r>
            <a:r>
              <a:rPr kumimoji="1" lang="en-US" altLang="zh-CN" sz="2400" kern="1400" dirty="0" err="1" smtClean="0">
                <a:solidFill>
                  <a:schemeClr val="tx1"/>
                </a:solidFill>
              </a:rPr>
              <a:t>deterministic_clock</a:t>
            </a:r>
            <a:r>
              <a:rPr kumimoji="1" lang="en-US" altLang="zh-CN" sz="2400" kern="1400" dirty="0" smtClean="0">
                <a:solidFill>
                  <a:schemeClr val="tx1"/>
                </a:solidFill>
              </a:rPr>
              <a:t> – </a:t>
            </a:r>
            <a:r>
              <a:rPr kumimoji="1" lang="en-US" altLang="zh-CN" sz="2400" kern="1400" dirty="0" err="1" smtClean="0">
                <a:solidFill>
                  <a:schemeClr val="tx1"/>
                </a:solidFill>
              </a:rPr>
              <a:t>real_time_clock</a:t>
            </a:r>
            <a:r>
              <a:rPr kumimoji="1" lang="en-US" altLang="zh-CN" sz="2400" kern="1400" dirty="0">
                <a:solidFill>
                  <a:schemeClr val="tx1"/>
                </a:solidFill>
              </a:rPr>
              <a:t> </a:t>
            </a:r>
            <a:r>
              <a:rPr kumimoji="1" lang="en-US" altLang="zh-CN" sz="2400" kern="1400" dirty="0" smtClean="0">
                <a:solidFill>
                  <a:schemeClr val="tx1"/>
                </a:solidFill>
              </a:rPr>
              <a:t>&lt; threshold) {</a:t>
            </a:r>
          </a:p>
          <a:p>
            <a:r>
              <a:rPr kumimoji="1" lang="en-US" altLang="zh-CN" sz="2400" kern="1400" dirty="0" smtClean="0">
                <a:solidFill>
                  <a:schemeClr val="tx1"/>
                </a:solidFill>
              </a:rPr>
              <a:t>	adjust </a:t>
            </a:r>
            <a:r>
              <a:rPr kumimoji="1" lang="en-US" altLang="zh-CN" sz="2400" kern="1400" dirty="0" err="1" smtClean="0">
                <a:solidFill>
                  <a:schemeClr val="tx1"/>
                </a:solidFill>
              </a:rPr>
              <a:t>deterministic_clock</a:t>
            </a:r>
            <a:endParaRPr kumimoji="1" lang="en-US" altLang="zh-CN" sz="2400" kern="1400" dirty="0" smtClean="0">
              <a:solidFill>
                <a:schemeClr val="tx1"/>
              </a:solidFill>
            </a:endParaRPr>
          </a:p>
          <a:p>
            <a:r>
              <a:rPr kumimoji="1" lang="en-US" altLang="zh-CN" sz="2400" kern="1400" dirty="0">
                <a:solidFill>
                  <a:schemeClr val="tx1"/>
                </a:solidFill>
              </a:rPr>
              <a:t>	</a:t>
            </a:r>
            <a:r>
              <a:rPr kumimoji="1" lang="en-US" altLang="zh-CN" sz="2400" kern="1400" dirty="0" smtClean="0">
                <a:solidFill>
                  <a:schemeClr val="tx1"/>
                </a:solidFill>
              </a:rPr>
              <a:t>record deviation</a:t>
            </a:r>
          </a:p>
          <a:p>
            <a:r>
              <a:rPr kumimoji="1" lang="en-US" altLang="zh-CN" sz="2400" kern="1400" dirty="0">
                <a:solidFill>
                  <a:schemeClr val="tx1"/>
                </a:solidFill>
              </a:rPr>
              <a:t>}</a:t>
            </a:r>
            <a:endParaRPr kumimoji="1" lang="en-US" altLang="zh-CN" sz="2400" kern="1400" dirty="0" smtClean="0">
              <a:solidFill>
                <a:schemeClr val="tx1"/>
              </a:solidFill>
            </a:endParaRPr>
          </a:p>
          <a:p>
            <a:r>
              <a:rPr kumimoji="1" lang="en-US" altLang="zh-CN" sz="2400" kern="1400" dirty="0" smtClean="0">
                <a:solidFill>
                  <a:schemeClr val="tx1"/>
                </a:solidFill>
              </a:rPr>
              <a:t>return </a:t>
            </a:r>
            <a:r>
              <a:rPr kumimoji="1" lang="en-US" altLang="zh-CN" sz="2400" kern="1400" dirty="0" err="1" smtClean="0">
                <a:solidFill>
                  <a:schemeClr val="tx1"/>
                </a:solidFill>
              </a:rPr>
              <a:t>deterministic_clock</a:t>
            </a:r>
            <a:endParaRPr kumimoji="1" lang="en-US" altLang="zh-CN" sz="2400" kern="1400" dirty="0">
              <a:solidFill>
                <a:schemeClr val="tx1"/>
              </a:solidFill>
            </a:endParaRPr>
          </a:p>
        </p:txBody>
      </p:sp>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25925080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Performance Evaluation</a:t>
            </a:r>
          </a:p>
        </p:txBody>
      </p:sp>
      <p:sp>
        <p:nvSpPr>
          <p:cNvPr id="2" name="Slide Number Placeholder 1"/>
          <p:cNvSpPr>
            <a:spLocks noGrp="1"/>
          </p:cNvSpPr>
          <p:nvPr>
            <p:ph type="sldNum" sz="quarter" idx="12"/>
          </p:nvPr>
        </p:nvSpPr>
        <p:spPr/>
        <p:txBody>
          <a:bodyPr/>
          <a:lstStyle/>
          <a:p>
            <a:pPr>
              <a:defRPr/>
            </a:pPr>
            <a:fld id="{FF8C5FF7-CFE9-46AA-9B03-5B8CA22D3A59}" type="slidenum">
              <a:rPr lang="en-US" smtClean="0"/>
              <a:pPr>
                <a:defRPr/>
              </a:pPr>
              <a:t>27</a:t>
            </a:fld>
            <a:endParaRPr lang="en-US" dirty="0"/>
          </a:p>
        </p:txBody>
      </p:sp>
      <p:graphicFrame>
        <p:nvGraphicFramePr>
          <p:cNvPr id="7" name="Chart 6"/>
          <p:cNvGraphicFramePr>
            <a:graphicFrameLocks/>
          </p:cNvGraphicFramePr>
          <p:nvPr>
            <p:extLst>
              <p:ext uri="{D42A27DB-BD31-4B8C-83A1-F6EECF244321}">
                <p14:modId xmlns:p14="http://schemas.microsoft.com/office/powerpoint/2010/main" val="553513630"/>
              </p:ext>
            </p:extLst>
          </p:nvPr>
        </p:nvGraphicFramePr>
        <p:xfrm>
          <a:off x="334108" y="1556237"/>
          <a:ext cx="8387861" cy="5165237"/>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42607751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Overview</a:t>
            </a:r>
          </a:p>
        </p:txBody>
      </p:sp>
      <p:sp>
        <p:nvSpPr>
          <p:cNvPr id="14339" name="Content Placeholder 2"/>
          <p:cNvSpPr>
            <a:spLocks noGrp="1"/>
          </p:cNvSpPr>
          <p:nvPr>
            <p:ph idx="1"/>
          </p:nvPr>
        </p:nvSpPr>
        <p:spPr/>
        <p:txBody>
          <a:bodyPr>
            <a:normAutofit/>
          </a:bodyPr>
          <a:lstStyle/>
          <a:p>
            <a:r>
              <a:rPr lang="en-US" altLang="en-US" sz="2800" dirty="0" smtClean="0">
                <a:solidFill>
                  <a:schemeClr val="accent3"/>
                </a:solidFill>
              </a:rPr>
              <a:t>Introduction</a:t>
            </a:r>
          </a:p>
          <a:p>
            <a:r>
              <a:rPr lang="en-US" altLang="en-US" sz="2800" dirty="0" smtClean="0">
                <a:solidFill>
                  <a:schemeClr val="accent3"/>
                </a:solidFill>
              </a:rPr>
              <a:t>Motivation</a:t>
            </a:r>
          </a:p>
          <a:p>
            <a:r>
              <a:rPr lang="en-US" altLang="en-US" sz="2800" dirty="0" smtClean="0">
                <a:solidFill>
                  <a:schemeClr val="accent3"/>
                </a:solidFill>
              </a:rPr>
              <a:t>How Arnold remembers all state</a:t>
            </a:r>
          </a:p>
          <a:p>
            <a:r>
              <a:rPr lang="en-US" altLang="en-US" sz="2800" dirty="0" smtClean="0"/>
              <a:t>How Arnold supports lineage queries</a:t>
            </a:r>
          </a:p>
          <a:p>
            <a:r>
              <a:rPr lang="en-US" altLang="en-US" sz="2800" dirty="0" smtClean="0"/>
              <a:t>Conclusion</a:t>
            </a:r>
          </a:p>
        </p:txBody>
      </p:sp>
      <p:sp>
        <p:nvSpPr>
          <p:cNvPr id="2" name="Slide Number Placeholder 1"/>
          <p:cNvSpPr>
            <a:spLocks noGrp="1"/>
          </p:cNvSpPr>
          <p:nvPr>
            <p:ph type="sldNum" sz="quarter" idx="12"/>
          </p:nvPr>
        </p:nvSpPr>
        <p:spPr/>
        <p:txBody>
          <a:bodyPr/>
          <a:lstStyle/>
          <a:p>
            <a:pPr>
              <a:defRPr/>
            </a:pPr>
            <a:fld id="{FF8C5FF7-CFE9-46AA-9B03-5B8CA22D3A59}" type="slidenum">
              <a:rPr lang="en-US" smtClean="0"/>
              <a:pPr>
                <a:defRPr/>
              </a:pPr>
              <a:t>28</a:t>
            </a:fld>
            <a:endParaRPr lang="en-US"/>
          </a:p>
        </p:txBody>
      </p:sp>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10044289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Querying Lineage</a:t>
            </a:r>
          </a:p>
        </p:txBody>
      </p:sp>
      <p:sp>
        <p:nvSpPr>
          <p:cNvPr id="30723" name="Content Placeholder 2"/>
          <p:cNvSpPr>
            <a:spLocks noGrp="1"/>
          </p:cNvSpPr>
          <p:nvPr>
            <p:ph idx="1"/>
          </p:nvPr>
        </p:nvSpPr>
        <p:spPr/>
        <p:txBody>
          <a:bodyPr>
            <a:normAutofit/>
          </a:bodyPr>
          <a:lstStyle/>
          <a:p>
            <a:r>
              <a:rPr lang="en-US" altLang="en-US" sz="3200" dirty="0" smtClean="0"/>
              <a:t>Two types of queries:</a:t>
            </a:r>
          </a:p>
          <a:p>
            <a:pPr lvl="1"/>
            <a:r>
              <a:rPr lang="en-US" altLang="en-US" sz="2800" dirty="0" smtClean="0"/>
              <a:t>Reverse: Where did this data come from?</a:t>
            </a:r>
          </a:p>
          <a:p>
            <a:pPr lvl="1"/>
            <a:r>
              <a:rPr lang="en-US" altLang="en-US" sz="2800" dirty="0" smtClean="0"/>
              <a:t>Forward: What did this data affect?</a:t>
            </a:r>
          </a:p>
          <a:p>
            <a:r>
              <a:rPr lang="en-US" altLang="en-US" sz="3200" dirty="0" smtClean="0"/>
              <a:t>How does Arnold support these queries?</a:t>
            </a:r>
          </a:p>
          <a:p>
            <a:pPr lvl="1"/>
            <a:r>
              <a:rPr lang="en-US" altLang="en-US" sz="2800" dirty="0"/>
              <a:t>U</a:t>
            </a:r>
            <a:r>
              <a:rPr lang="en-US" altLang="en-US" sz="2800" dirty="0" smtClean="0"/>
              <a:t>ser specifies initial state</a:t>
            </a:r>
          </a:p>
          <a:p>
            <a:pPr lvl="1"/>
            <a:r>
              <a:rPr lang="en-US" altLang="en-US" sz="2800" dirty="0" smtClean="0"/>
              <a:t>Trace the lineage of the computation</a:t>
            </a:r>
          </a:p>
          <a:p>
            <a:pPr lvl="2"/>
            <a:r>
              <a:rPr lang="en-US" altLang="en-US" sz="2400" dirty="0"/>
              <a:t>Intra-process </a:t>
            </a:r>
            <a:r>
              <a:rPr lang="en-US" altLang="en-US" sz="2400" dirty="0" smtClean="0"/>
              <a:t>tracking</a:t>
            </a:r>
            <a:endParaRPr lang="en-US" altLang="en-US" sz="2800" dirty="0" smtClean="0"/>
          </a:p>
          <a:p>
            <a:pPr lvl="2"/>
            <a:r>
              <a:rPr lang="en-US" altLang="en-US" sz="2400" dirty="0" smtClean="0"/>
              <a:t>Inter-process tracking</a:t>
            </a:r>
          </a:p>
        </p:txBody>
      </p:sp>
      <p:sp>
        <p:nvSpPr>
          <p:cNvPr id="2" name="Slide Number Placeholder 1"/>
          <p:cNvSpPr>
            <a:spLocks noGrp="1"/>
          </p:cNvSpPr>
          <p:nvPr>
            <p:ph type="sldNum" sz="quarter" idx="12"/>
          </p:nvPr>
        </p:nvSpPr>
        <p:spPr/>
        <p:txBody>
          <a:bodyPr/>
          <a:lstStyle/>
          <a:p>
            <a:pPr>
              <a:defRPr/>
            </a:pPr>
            <a:fld id="{FF8C5FF7-CFE9-46AA-9B03-5B8CA22D3A59}" type="slidenum">
              <a:rPr lang="en-US" smtClean="0"/>
              <a:pPr>
                <a:defRPr/>
              </a:pPr>
              <a:t>29</a:t>
            </a:fld>
            <a:endParaRPr lang="en-US"/>
          </a:p>
        </p:txBody>
      </p:sp>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dirty="0" smtClean="0"/>
              <a:t>Motivation - Heartbleed</a:t>
            </a:r>
          </a:p>
        </p:txBody>
      </p:sp>
      <p:sp>
        <p:nvSpPr>
          <p:cNvPr id="2" name="Slide Number Placeholder 1"/>
          <p:cNvSpPr>
            <a:spLocks noGrp="1"/>
          </p:cNvSpPr>
          <p:nvPr>
            <p:ph type="sldNum" sz="quarter" idx="12"/>
          </p:nvPr>
        </p:nvSpPr>
        <p:spPr/>
        <p:txBody>
          <a:bodyPr/>
          <a:lstStyle/>
          <a:p>
            <a:pPr>
              <a:defRPr/>
            </a:pPr>
            <a:fld id="{FF8C5FF7-CFE9-46AA-9B03-5B8CA22D3A59}" type="slidenum">
              <a:rPr lang="en-US" smtClean="0"/>
              <a:pPr>
                <a:defRPr/>
              </a:pPr>
              <a:t>3</a:t>
            </a:fld>
            <a:endParaRPr lang="en-US"/>
          </a:p>
        </p:txBody>
      </p:sp>
      <p:sp>
        <p:nvSpPr>
          <p:cNvPr id="9" name="Content Placeholder 2"/>
          <p:cNvSpPr txBox="1">
            <a:spLocks/>
          </p:cNvSpPr>
          <p:nvPr/>
        </p:nvSpPr>
        <p:spPr bwMode="auto">
          <a:xfrm>
            <a:off x="749300" y="4964113"/>
            <a:ext cx="78867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r>
              <a:rPr lang="en-US" altLang="en-US" dirty="0" smtClean="0"/>
              <a:t>Was Heartbleed exploited?</a:t>
            </a:r>
          </a:p>
          <a:p>
            <a:pPr eaLnBrk="1" hangingPunct="1"/>
            <a:r>
              <a:rPr lang="en-US" altLang="en-US" dirty="0" smtClean="0"/>
              <a:t>What data was leaked?</a:t>
            </a:r>
          </a:p>
        </p:txBody>
      </p:sp>
      <p:pic>
        <p:nvPicPr>
          <p:cNvPr id="14" name="Picture 2" descr="https://encrypted-tbn1.gstatic.com/images?q=tbn:ANd9GcRPEzEB0ReflqEsGiaddvT45gnpYhRm8w_ioxlmRW3dcY13B1aO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2494" y="3067368"/>
            <a:ext cx="1103677" cy="883821"/>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Elbow Connector 17"/>
          <p:cNvCxnSpPr/>
          <p:nvPr/>
        </p:nvCxnSpPr>
        <p:spPr>
          <a:xfrm flipH="1">
            <a:off x="7118721" y="2811709"/>
            <a:ext cx="1155939" cy="60109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Elbow Connector 17"/>
          <p:cNvCxnSpPr/>
          <p:nvPr/>
        </p:nvCxnSpPr>
        <p:spPr>
          <a:xfrm>
            <a:off x="7086171" y="3729957"/>
            <a:ext cx="1188489" cy="829048"/>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Intra-Process Lineage</a:t>
            </a:r>
            <a:endParaRPr lang="en-US" dirty="0"/>
          </a:p>
        </p:txBody>
      </p:sp>
      <p:sp>
        <p:nvSpPr>
          <p:cNvPr id="3" name="Content Placeholder 2"/>
          <p:cNvSpPr>
            <a:spLocks noGrp="1"/>
          </p:cNvSpPr>
          <p:nvPr>
            <p:ph idx="1"/>
          </p:nvPr>
        </p:nvSpPr>
        <p:spPr>
          <a:xfrm>
            <a:off x="628650" y="1825624"/>
            <a:ext cx="7886700" cy="1613883"/>
          </a:xfrm>
        </p:spPr>
        <p:txBody>
          <a:bodyPr>
            <a:normAutofit/>
          </a:bodyPr>
          <a:lstStyle/>
          <a:p>
            <a:r>
              <a:rPr lang="en-US" sz="2400" dirty="0" smtClean="0"/>
              <a:t>Use taint tracking for intra-process causality</a:t>
            </a:r>
          </a:p>
          <a:p>
            <a:pPr lvl="1"/>
            <a:r>
              <a:rPr lang="en-US" sz="2000" dirty="0" smtClean="0"/>
              <a:t>Run retroactively, on recorded execution</a:t>
            </a:r>
          </a:p>
          <a:p>
            <a:pPr lvl="1"/>
            <a:r>
              <a:rPr lang="en-US" sz="2000" dirty="0" smtClean="0"/>
              <a:t>Parallelizable</a:t>
            </a:r>
          </a:p>
          <a:p>
            <a:r>
              <a:rPr lang="en-US" sz="2400" dirty="0" smtClean="0"/>
              <a:t>Arnold supports several notions of causality:</a:t>
            </a:r>
          </a:p>
        </p:txBody>
      </p:sp>
      <p:sp>
        <p:nvSpPr>
          <p:cNvPr id="4" name="Slide Number Placeholder 3"/>
          <p:cNvSpPr>
            <a:spLocks noGrp="1"/>
          </p:cNvSpPr>
          <p:nvPr>
            <p:ph type="sldNum" sz="quarter" idx="12"/>
          </p:nvPr>
        </p:nvSpPr>
        <p:spPr/>
        <p:txBody>
          <a:bodyPr/>
          <a:lstStyle/>
          <a:p>
            <a:pPr>
              <a:defRPr/>
            </a:pPr>
            <a:fld id="{FF8C5FF7-CFE9-46AA-9B03-5B8CA22D3A59}" type="slidenum">
              <a:rPr lang="en-US" smtClean="0"/>
              <a:pPr>
                <a:defRPr/>
              </a:pPr>
              <a:t>30</a:t>
            </a:fld>
            <a:endParaRPr lang="en-US"/>
          </a:p>
        </p:txBody>
      </p:sp>
      <p:sp>
        <p:nvSpPr>
          <p:cNvPr id="5" name="TextBox 4"/>
          <p:cNvSpPr txBox="1"/>
          <p:nvPr/>
        </p:nvSpPr>
        <p:spPr>
          <a:xfrm>
            <a:off x="1401146" y="3469444"/>
            <a:ext cx="1241365" cy="400110"/>
          </a:xfrm>
          <a:prstGeom prst="rect">
            <a:avLst/>
          </a:prstGeom>
          <a:noFill/>
        </p:spPr>
        <p:txBody>
          <a:bodyPr wrap="none" rtlCol="0">
            <a:spAutoFit/>
          </a:bodyPr>
          <a:lstStyle/>
          <a:p>
            <a:r>
              <a:rPr lang="en-US" sz="2000" dirty="0" smtClean="0"/>
              <a:t>Copy Only</a:t>
            </a:r>
            <a:endParaRPr lang="en-US" sz="2000" dirty="0"/>
          </a:p>
        </p:txBody>
      </p:sp>
      <p:sp>
        <p:nvSpPr>
          <p:cNvPr id="6" name="TextBox 5"/>
          <p:cNvSpPr txBox="1"/>
          <p:nvPr/>
        </p:nvSpPr>
        <p:spPr>
          <a:xfrm>
            <a:off x="2895672" y="3469444"/>
            <a:ext cx="1221681" cy="400110"/>
          </a:xfrm>
          <a:prstGeom prst="rect">
            <a:avLst/>
          </a:prstGeom>
          <a:noFill/>
        </p:spPr>
        <p:txBody>
          <a:bodyPr wrap="none" rtlCol="0">
            <a:spAutoFit/>
          </a:bodyPr>
          <a:lstStyle/>
          <a:p>
            <a:r>
              <a:rPr lang="en-US" sz="2000" dirty="0" smtClean="0"/>
              <a:t>Data Flow</a:t>
            </a:r>
            <a:endParaRPr lang="en-US" sz="2000" dirty="0"/>
          </a:p>
        </p:txBody>
      </p:sp>
      <p:sp>
        <p:nvSpPr>
          <p:cNvPr id="7" name="TextBox 6"/>
          <p:cNvSpPr txBox="1"/>
          <p:nvPr/>
        </p:nvSpPr>
        <p:spPr>
          <a:xfrm>
            <a:off x="4369486" y="3469444"/>
            <a:ext cx="1918282" cy="400110"/>
          </a:xfrm>
          <a:prstGeom prst="rect">
            <a:avLst/>
          </a:prstGeom>
          <a:noFill/>
        </p:spPr>
        <p:txBody>
          <a:bodyPr wrap="none" rtlCol="0">
            <a:spAutoFit/>
          </a:bodyPr>
          <a:lstStyle/>
          <a:p>
            <a:r>
              <a:rPr lang="en-US" sz="2000" dirty="0" err="1" smtClean="0"/>
              <a:t>Data+Index</a:t>
            </a:r>
            <a:r>
              <a:rPr lang="en-US" sz="2000" dirty="0"/>
              <a:t> </a:t>
            </a:r>
            <a:r>
              <a:rPr lang="en-US" sz="2000" dirty="0" smtClean="0"/>
              <a:t>Flow</a:t>
            </a:r>
            <a:endParaRPr lang="en-US" sz="2000" dirty="0"/>
          </a:p>
        </p:txBody>
      </p:sp>
      <p:sp>
        <p:nvSpPr>
          <p:cNvPr id="8" name="TextBox 7"/>
          <p:cNvSpPr txBox="1"/>
          <p:nvPr/>
        </p:nvSpPr>
        <p:spPr>
          <a:xfrm>
            <a:off x="564760" y="4662878"/>
            <a:ext cx="2131417" cy="400110"/>
          </a:xfrm>
          <a:prstGeom prst="rect">
            <a:avLst/>
          </a:prstGeom>
          <a:noFill/>
        </p:spPr>
        <p:txBody>
          <a:bodyPr wrap="none" rtlCol="0">
            <a:spAutoFit/>
          </a:bodyPr>
          <a:lstStyle/>
          <a:p>
            <a:r>
              <a:rPr lang="en-US" sz="2000" dirty="0" smtClean="0"/>
              <a:t>May miss relations</a:t>
            </a:r>
            <a:endParaRPr lang="en-US" sz="2000" dirty="0"/>
          </a:p>
        </p:txBody>
      </p:sp>
      <p:sp>
        <p:nvSpPr>
          <p:cNvPr id="9" name="TextBox 8"/>
          <p:cNvSpPr txBox="1"/>
          <p:nvPr/>
        </p:nvSpPr>
        <p:spPr>
          <a:xfrm>
            <a:off x="6568139" y="4662878"/>
            <a:ext cx="2303195" cy="400110"/>
          </a:xfrm>
          <a:prstGeom prst="rect">
            <a:avLst/>
          </a:prstGeom>
          <a:noFill/>
        </p:spPr>
        <p:txBody>
          <a:bodyPr wrap="none" rtlCol="0">
            <a:spAutoFit/>
          </a:bodyPr>
          <a:lstStyle/>
          <a:p>
            <a:r>
              <a:rPr lang="en-US" sz="2000" dirty="0" smtClean="0"/>
              <a:t>Misses few relations</a:t>
            </a:r>
            <a:endParaRPr lang="en-US" sz="2000" dirty="0"/>
          </a:p>
        </p:txBody>
      </p:sp>
      <p:cxnSp>
        <p:nvCxnSpPr>
          <p:cNvPr id="10" name="Straight Arrow Connector 9"/>
          <p:cNvCxnSpPr>
            <a:stCxn id="9" idx="1"/>
            <a:endCxn id="8" idx="3"/>
          </p:cNvCxnSpPr>
          <p:nvPr/>
        </p:nvCxnSpPr>
        <p:spPr>
          <a:xfrm flipH="1">
            <a:off x="2696177" y="4862933"/>
            <a:ext cx="3871962" cy="0"/>
          </a:xfrm>
          <a:prstGeom prst="straightConnector1">
            <a:avLst/>
          </a:prstGeom>
          <a:ln w="57150">
            <a:gradFill flip="none" rotWithShape="1">
              <a:gsLst>
                <a:gs pos="0">
                  <a:schemeClr val="tx1">
                    <a:lumMod val="95000"/>
                    <a:lumOff val="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260333" y="4523538"/>
            <a:ext cx="733342" cy="369332"/>
          </a:xfrm>
          <a:prstGeom prst="rect">
            <a:avLst/>
          </a:prstGeom>
          <a:noFill/>
        </p:spPr>
        <p:txBody>
          <a:bodyPr wrap="none" rtlCol="0">
            <a:spAutoFit/>
          </a:bodyPr>
          <a:lstStyle/>
          <a:p>
            <a:r>
              <a:rPr lang="en-US" dirty="0" smtClean="0"/>
              <a:t>Recall</a:t>
            </a:r>
            <a:endParaRPr lang="en-US" dirty="0"/>
          </a:p>
        </p:txBody>
      </p:sp>
      <p:sp>
        <p:nvSpPr>
          <p:cNvPr id="12" name="TextBox 11"/>
          <p:cNvSpPr txBox="1"/>
          <p:nvPr/>
        </p:nvSpPr>
        <p:spPr>
          <a:xfrm>
            <a:off x="425171" y="3961579"/>
            <a:ext cx="2279342" cy="707886"/>
          </a:xfrm>
          <a:prstGeom prst="rect">
            <a:avLst/>
          </a:prstGeom>
          <a:noFill/>
        </p:spPr>
        <p:txBody>
          <a:bodyPr wrap="none" rtlCol="0">
            <a:spAutoFit/>
          </a:bodyPr>
          <a:lstStyle/>
          <a:p>
            <a:r>
              <a:rPr lang="en-US" sz="2000" dirty="0" smtClean="0"/>
              <a:t>Strong input/output</a:t>
            </a:r>
          </a:p>
          <a:p>
            <a:r>
              <a:rPr lang="en-US" sz="2000" dirty="0"/>
              <a:t> </a:t>
            </a:r>
            <a:r>
              <a:rPr lang="en-US" sz="2000" dirty="0" smtClean="0"/>
              <a:t>        relation</a:t>
            </a:r>
          </a:p>
        </p:txBody>
      </p:sp>
      <p:sp>
        <p:nvSpPr>
          <p:cNvPr id="13" name="TextBox 12"/>
          <p:cNvSpPr txBox="1"/>
          <p:nvPr/>
        </p:nvSpPr>
        <p:spPr>
          <a:xfrm>
            <a:off x="6568139" y="3963316"/>
            <a:ext cx="2185919" cy="707886"/>
          </a:xfrm>
          <a:prstGeom prst="rect">
            <a:avLst/>
          </a:prstGeom>
          <a:noFill/>
        </p:spPr>
        <p:txBody>
          <a:bodyPr wrap="none" rtlCol="0">
            <a:spAutoFit/>
          </a:bodyPr>
          <a:lstStyle/>
          <a:p>
            <a:r>
              <a:rPr lang="en-US" sz="2000" dirty="0" smtClean="0"/>
              <a:t>Weak input/output</a:t>
            </a:r>
          </a:p>
          <a:p>
            <a:r>
              <a:rPr lang="en-US" sz="2000" dirty="0" smtClean="0"/>
              <a:t>     Relation</a:t>
            </a:r>
            <a:endParaRPr lang="en-US" sz="2000" dirty="0"/>
          </a:p>
        </p:txBody>
      </p:sp>
      <p:cxnSp>
        <p:nvCxnSpPr>
          <p:cNvPr id="14" name="Straight Arrow Connector 13"/>
          <p:cNvCxnSpPr>
            <a:stCxn id="13" idx="1"/>
            <a:endCxn id="12" idx="3"/>
          </p:cNvCxnSpPr>
          <p:nvPr/>
        </p:nvCxnSpPr>
        <p:spPr>
          <a:xfrm flipH="1" flipV="1">
            <a:off x="2704513" y="4315522"/>
            <a:ext cx="3863626" cy="1737"/>
          </a:xfrm>
          <a:prstGeom prst="straightConnector1">
            <a:avLst/>
          </a:prstGeom>
          <a:ln w="57150">
            <a:gradFill flip="none" rotWithShape="1">
              <a:gsLst>
                <a:gs pos="0">
                  <a:schemeClr val="tx1">
                    <a:lumMod val="95000"/>
                    <a:lumOff val="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110580" y="3949924"/>
            <a:ext cx="1032847" cy="369332"/>
          </a:xfrm>
          <a:prstGeom prst="rect">
            <a:avLst/>
          </a:prstGeom>
          <a:noFill/>
        </p:spPr>
        <p:txBody>
          <a:bodyPr wrap="none" rtlCol="0">
            <a:spAutoFit/>
          </a:bodyPr>
          <a:lstStyle/>
          <a:p>
            <a:r>
              <a:rPr lang="en-US" dirty="0" smtClean="0"/>
              <a:t>Precision</a:t>
            </a:r>
            <a:endParaRPr lang="en-US" dirty="0"/>
          </a:p>
        </p:txBody>
      </p:sp>
      <p:sp>
        <p:nvSpPr>
          <p:cNvPr id="16" name="TextBox 15"/>
          <p:cNvSpPr txBox="1"/>
          <p:nvPr/>
        </p:nvSpPr>
        <p:spPr>
          <a:xfrm>
            <a:off x="6471422" y="3469444"/>
            <a:ext cx="1506053" cy="400110"/>
          </a:xfrm>
          <a:prstGeom prst="rect">
            <a:avLst/>
          </a:prstGeom>
          <a:noFill/>
        </p:spPr>
        <p:txBody>
          <a:bodyPr wrap="none" rtlCol="0">
            <a:spAutoFit/>
          </a:bodyPr>
          <a:lstStyle/>
          <a:p>
            <a:r>
              <a:rPr lang="en-US" sz="2000" dirty="0" smtClean="0"/>
              <a:t>Control Flow</a:t>
            </a:r>
            <a:endParaRPr lang="en-US" sz="2000" dirty="0"/>
          </a:p>
        </p:txBody>
      </p:sp>
      <p:sp>
        <p:nvSpPr>
          <p:cNvPr id="17" name="Footer Placeholder 16"/>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28458507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6" descr="https://encrypted-tbn2.gstatic.com/images?q=tbn:ANd9GcSJ8P1cacSfzFlHZqmkbAPOLWjgSN7zLhuxFn14gAeQI4pqaJsx-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9053" y="4124211"/>
            <a:ext cx="1095326" cy="109532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https://encrypted-tbn2.gstatic.com/images?q=tbn:ANd9GcQyZtDLSQHl16ooGncr2CsBv8rn_Z4btVbcKCOiSyea_OmucZ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4887" y="2959190"/>
            <a:ext cx="1211995" cy="121199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s://encrypted-tbn2.gstatic.com/images?q=tbn:ANd9GcQyZtDLSQHl16ooGncr2CsBv8rn_Z4btVbcKCOiSyea_OmucZ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4352" y="2912215"/>
            <a:ext cx="1211995" cy="121199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Intra-Process Lineage</a:t>
            </a:r>
            <a:endParaRPr lang="en-US" dirty="0"/>
          </a:p>
        </p:txBody>
      </p:sp>
      <p:sp>
        <p:nvSpPr>
          <p:cNvPr id="4" name="Slide Number Placeholder 3"/>
          <p:cNvSpPr>
            <a:spLocks noGrp="1"/>
          </p:cNvSpPr>
          <p:nvPr>
            <p:ph type="sldNum" sz="quarter" idx="12"/>
          </p:nvPr>
        </p:nvSpPr>
        <p:spPr/>
        <p:txBody>
          <a:bodyPr/>
          <a:lstStyle/>
          <a:p>
            <a:pPr>
              <a:defRPr/>
            </a:pPr>
            <a:fld id="{FF8C5FF7-CFE9-46AA-9B03-5B8CA22D3A59}" type="slidenum">
              <a:rPr lang="en-US" smtClean="0"/>
              <a:pPr>
                <a:defRPr/>
              </a:pPr>
              <a:t>31</a:t>
            </a:fld>
            <a:endParaRPr lang="en-US"/>
          </a:p>
        </p:txBody>
      </p:sp>
      <p:cxnSp>
        <p:nvCxnSpPr>
          <p:cNvPr id="6" name="Elbow Connector 17"/>
          <p:cNvCxnSpPr/>
          <p:nvPr/>
        </p:nvCxnSpPr>
        <p:spPr>
          <a:xfrm>
            <a:off x="3804380" y="3534336"/>
            <a:ext cx="752475" cy="0"/>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0" name="Elbow Connector 17"/>
          <p:cNvCxnSpPr/>
          <p:nvPr/>
        </p:nvCxnSpPr>
        <p:spPr>
          <a:xfrm flipV="1">
            <a:off x="3804379" y="3762034"/>
            <a:ext cx="767620" cy="589874"/>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2" name="Elbow Connector 17"/>
          <p:cNvCxnSpPr/>
          <p:nvPr/>
        </p:nvCxnSpPr>
        <p:spPr>
          <a:xfrm>
            <a:off x="4080675" y="2690149"/>
            <a:ext cx="467638" cy="616490"/>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91801" y="5875441"/>
            <a:ext cx="4960397" cy="461665"/>
          </a:xfrm>
          <a:prstGeom prst="rect">
            <a:avLst/>
          </a:prstGeom>
          <a:noFill/>
        </p:spPr>
        <p:txBody>
          <a:bodyPr wrap="none" rtlCol="0">
            <a:spAutoFit/>
          </a:bodyPr>
          <a:lstStyle/>
          <a:p>
            <a:r>
              <a:rPr lang="en-US" sz="2400" dirty="0" smtClean="0"/>
              <a:t>Which linkage tool should Arnold use?</a:t>
            </a:r>
            <a:endParaRPr lang="en-US" sz="2400" dirty="0"/>
          </a:p>
        </p:txBody>
      </p:sp>
      <p:sp>
        <p:nvSpPr>
          <p:cNvPr id="16" name="TextBox 15"/>
          <p:cNvSpPr txBox="1"/>
          <p:nvPr/>
        </p:nvSpPr>
        <p:spPr>
          <a:xfrm>
            <a:off x="2818473" y="1714362"/>
            <a:ext cx="1049336" cy="400110"/>
          </a:xfrm>
          <a:prstGeom prst="rect">
            <a:avLst/>
          </a:prstGeom>
          <a:noFill/>
        </p:spPr>
        <p:txBody>
          <a:bodyPr wrap="square" rtlCol="0">
            <a:spAutoFit/>
          </a:bodyPr>
          <a:lstStyle/>
          <a:p>
            <a:r>
              <a:rPr lang="en-US" sz="2000" dirty="0" smtClean="0"/>
              <a:t>Inputs</a:t>
            </a:r>
            <a:endParaRPr lang="en-US" sz="2000" kern="1200" dirty="0">
              <a:solidFill>
                <a:schemeClr val="tx1"/>
              </a:solidFill>
            </a:endParaRPr>
          </a:p>
        </p:txBody>
      </p:sp>
      <p:sp>
        <p:nvSpPr>
          <p:cNvPr id="17" name="TextBox 16"/>
          <p:cNvSpPr txBox="1"/>
          <p:nvPr/>
        </p:nvSpPr>
        <p:spPr>
          <a:xfrm>
            <a:off x="4571998" y="2935613"/>
            <a:ext cx="1266093" cy="400110"/>
          </a:xfrm>
          <a:prstGeom prst="rect">
            <a:avLst/>
          </a:prstGeom>
          <a:noFill/>
        </p:spPr>
        <p:txBody>
          <a:bodyPr wrap="square" rtlCol="0">
            <a:spAutoFit/>
          </a:bodyPr>
          <a:lstStyle/>
          <a:p>
            <a:r>
              <a:rPr lang="en-US" sz="2000" kern="1200" dirty="0" smtClean="0">
                <a:solidFill>
                  <a:schemeClr val="tx1"/>
                </a:solidFill>
                <a:latin typeface="Calibri" panose="020F0502020204030204" pitchFamily="34" charset="0"/>
                <a:ea typeface="+mn-ea"/>
                <a:cs typeface="+mn-cs"/>
              </a:rPr>
              <a:t>Program</a:t>
            </a:r>
            <a:endParaRPr lang="en-US" sz="2000" kern="1200" dirty="0">
              <a:solidFill>
                <a:schemeClr val="tx1"/>
              </a:solidFill>
              <a:latin typeface="Calibri" panose="020F0502020204030204" pitchFamily="34" charset="0"/>
              <a:ea typeface="+mn-ea"/>
              <a:cs typeface="+mn-cs"/>
            </a:endParaRPr>
          </a:p>
        </p:txBody>
      </p:sp>
      <p:pic>
        <p:nvPicPr>
          <p:cNvPr id="18" name="Picture 4" descr="http://upload.wikimedia.org/wikipedia/commons/thumb/2/21/BibTeX_logo.png/799px-BibTeX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78288" y="2198218"/>
            <a:ext cx="2102387" cy="581512"/>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19597755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Intra-Process Lineage</a:t>
            </a:r>
            <a:endParaRPr lang="en-US" dirty="0"/>
          </a:p>
        </p:txBody>
      </p:sp>
      <p:sp>
        <p:nvSpPr>
          <p:cNvPr id="4" name="Slide Number Placeholder 3"/>
          <p:cNvSpPr>
            <a:spLocks noGrp="1"/>
          </p:cNvSpPr>
          <p:nvPr>
            <p:ph type="sldNum" sz="quarter" idx="12"/>
          </p:nvPr>
        </p:nvSpPr>
        <p:spPr/>
        <p:txBody>
          <a:bodyPr/>
          <a:lstStyle/>
          <a:p>
            <a:pPr>
              <a:defRPr/>
            </a:pPr>
            <a:fld id="{FF8C5FF7-CFE9-46AA-9B03-5B8CA22D3A59}" type="slidenum">
              <a:rPr lang="en-US" smtClean="0"/>
              <a:pPr>
                <a:defRPr/>
              </a:pPr>
              <a:t>32</a:t>
            </a:fld>
            <a:endParaRPr lang="en-US"/>
          </a:p>
        </p:txBody>
      </p:sp>
      <p:sp>
        <p:nvSpPr>
          <p:cNvPr id="37" name="TextBox 36"/>
          <p:cNvSpPr txBox="1"/>
          <p:nvPr/>
        </p:nvSpPr>
        <p:spPr>
          <a:xfrm>
            <a:off x="3981247" y="3137297"/>
            <a:ext cx="1221681" cy="400110"/>
          </a:xfrm>
          <a:prstGeom prst="rect">
            <a:avLst/>
          </a:prstGeom>
          <a:noFill/>
        </p:spPr>
        <p:txBody>
          <a:bodyPr wrap="none" rtlCol="0">
            <a:spAutoFit/>
          </a:bodyPr>
          <a:lstStyle/>
          <a:p>
            <a:r>
              <a:rPr lang="en-US" sz="2000" dirty="0" smtClean="0"/>
              <a:t>Data Flow</a:t>
            </a:r>
            <a:endParaRPr lang="en-US" sz="2000" dirty="0"/>
          </a:p>
        </p:txBody>
      </p:sp>
      <p:sp>
        <p:nvSpPr>
          <p:cNvPr id="45" name="TextBox 44"/>
          <p:cNvSpPr txBox="1"/>
          <p:nvPr/>
        </p:nvSpPr>
        <p:spPr>
          <a:xfrm>
            <a:off x="6682438" y="3044725"/>
            <a:ext cx="1366271" cy="707886"/>
          </a:xfrm>
          <a:prstGeom prst="rect">
            <a:avLst/>
          </a:prstGeom>
          <a:noFill/>
        </p:spPr>
        <p:txBody>
          <a:bodyPr wrap="none" rtlCol="0">
            <a:spAutoFit/>
          </a:bodyPr>
          <a:lstStyle/>
          <a:p>
            <a:r>
              <a:rPr lang="en-US" sz="2000" dirty="0" err="1" smtClean="0"/>
              <a:t>Data+Index</a:t>
            </a:r>
            <a:endParaRPr lang="en-US" sz="2000" dirty="0" smtClean="0"/>
          </a:p>
          <a:p>
            <a:r>
              <a:rPr lang="en-US" sz="2000" dirty="0" smtClean="0"/>
              <a:t>Flow</a:t>
            </a:r>
            <a:endParaRPr lang="en-US" sz="2000" dirty="0"/>
          </a:p>
        </p:txBody>
      </p:sp>
      <p:sp>
        <p:nvSpPr>
          <p:cNvPr id="46" name="TextBox 45"/>
          <p:cNvSpPr txBox="1"/>
          <p:nvPr/>
        </p:nvSpPr>
        <p:spPr>
          <a:xfrm>
            <a:off x="679059" y="2298996"/>
            <a:ext cx="2131417" cy="400110"/>
          </a:xfrm>
          <a:prstGeom prst="rect">
            <a:avLst/>
          </a:prstGeom>
          <a:noFill/>
        </p:spPr>
        <p:txBody>
          <a:bodyPr wrap="none" rtlCol="0">
            <a:spAutoFit/>
          </a:bodyPr>
          <a:lstStyle/>
          <a:p>
            <a:r>
              <a:rPr lang="en-US" sz="2000" dirty="0" smtClean="0"/>
              <a:t>May miss relations</a:t>
            </a:r>
            <a:endParaRPr lang="en-US" sz="2000" dirty="0"/>
          </a:p>
        </p:txBody>
      </p:sp>
      <p:sp>
        <p:nvSpPr>
          <p:cNvPr id="47" name="TextBox 46"/>
          <p:cNvSpPr txBox="1"/>
          <p:nvPr/>
        </p:nvSpPr>
        <p:spPr>
          <a:xfrm>
            <a:off x="6682438" y="2298996"/>
            <a:ext cx="2303195" cy="400110"/>
          </a:xfrm>
          <a:prstGeom prst="rect">
            <a:avLst/>
          </a:prstGeom>
          <a:noFill/>
        </p:spPr>
        <p:txBody>
          <a:bodyPr wrap="none" rtlCol="0">
            <a:spAutoFit/>
          </a:bodyPr>
          <a:lstStyle/>
          <a:p>
            <a:r>
              <a:rPr lang="en-US" sz="2000" dirty="0" smtClean="0"/>
              <a:t>Misses few relations</a:t>
            </a:r>
            <a:endParaRPr lang="en-US" sz="2000" dirty="0"/>
          </a:p>
        </p:txBody>
      </p:sp>
      <p:cxnSp>
        <p:nvCxnSpPr>
          <p:cNvPr id="49" name="Straight Arrow Connector 48"/>
          <p:cNvCxnSpPr>
            <a:stCxn id="47" idx="1"/>
            <a:endCxn id="46" idx="3"/>
          </p:cNvCxnSpPr>
          <p:nvPr/>
        </p:nvCxnSpPr>
        <p:spPr>
          <a:xfrm flipH="1">
            <a:off x="2810476" y="2499051"/>
            <a:ext cx="3871962" cy="0"/>
          </a:xfrm>
          <a:prstGeom prst="straightConnector1">
            <a:avLst/>
          </a:prstGeom>
          <a:ln w="57150">
            <a:gradFill flip="none" rotWithShape="1">
              <a:gsLst>
                <a:gs pos="0">
                  <a:schemeClr val="tx1">
                    <a:lumMod val="95000"/>
                    <a:lumOff val="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4374632" y="2159656"/>
            <a:ext cx="733342" cy="369332"/>
          </a:xfrm>
          <a:prstGeom prst="rect">
            <a:avLst/>
          </a:prstGeom>
          <a:noFill/>
        </p:spPr>
        <p:txBody>
          <a:bodyPr wrap="none" rtlCol="0">
            <a:spAutoFit/>
          </a:bodyPr>
          <a:lstStyle/>
          <a:p>
            <a:r>
              <a:rPr lang="en-US" dirty="0" smtClean="0"/>
              <a:t>Recall</a:t>
            </a:r>
            <a:endParaRPr lang="en-US" dirty="0"/>
          </a:p>
        </p:txBody>
      </p:sp>
      <p:sp>
        <p:nvSpPr>
          <p:cNvPr id="53" name="TextBox 52"/>
          <p:cNvSpPr txBox="1"/>
          <p:nvPr/>
        </p:nvSpPr>
        <p:spPr>
          <a:xfrm>
            <a:off x="539470" y="1597697"/>
            <a:ext cx="2279342" cy="707886"/>
          </a:xfrm>
          <a:prstGeom prst="rect">
            <a:avLst/>
          </a:prstGeom>
          <a:noFill/>
        </p:spPr>
        <p:txBody>
          <a:bodyPr wrap="none" rtlCol="0">
            <a:spAutoFit/>
          </a:bodyPr>
          <a:lstStyle/>
          <a:p>
            <a:r>
              <a:rPr lang="en-US" sz="2000" dirty="0" smtClean="0"/>
              <a:t>Strong input/output</a:t>
            </a:r>
          </a:p>
          <a:p>
            <a:r>
              <a:rPr lang="en-US" sz="2000" dirty="0"/>
              <a:t> </a:t>
            </a:r>
            <a:r>
              <a:rPr lang="en-US" sz="2000" dirty="0" smtClean="0"/>
              <a:t>        relation</a:t>
            </a:r>
          </a:p>
        </p:txBody>
      </p:sp>
      <p:sp>
        <p:nvSpPr>
          <p:cNvPr id="54" name="TextBox 53"/>
          <p:cNvSpPr txBox="1"/>
          <p:nvPr/>
        </p:nvSpPr>
        <p:spPr>
          <a:xfrm>
            <a:off x="6682438" y="1599434"/>
            <a:ext cx="2185919" cy="707886"/>
          </a:xfrm>
          <a:prstGeom prst="rect">
            <a:avLst/>
          </a:prstGeom>
          <a:noFill/>
        </p:spPr>
        <p:txBody>
          <a:bodyPr wrap="none" rtlCol="0">
            <a:spAutoFit/>
          </a:bodyPr>
          <a:lstStyle/>
          <a:p>
            <a:r>
              <a:rPr lang="en-US" sz="2000" dirty="0" smtClean="0"/>
              <a:t>Weak input/output</a:t>
            </a:r>
          </a:p>
          <a:p>
            <a:r>
              <a:rPr lang="en-US" sz="2000" dirty="0" smtClean="0"/>
              <a:t>     Relation</a:t>
            </a:r>
            <a:endParaRPr lang="en-US" sz="2000" dirty="0"/>
          </a:p>
        </p:txBody>
      </p:sp>
      <p:cxnSp>
        <p:nvCxnSpPr>
          <p:cNvPr id="55" name="Straight Arrow Connector 54"/>
          <p:cNvCxnSpPr>
            <a:stCxn id="54" idx="1"/>
            <a:endCxn id="53" idx="3"/>
          </p:cNvCxnSpPr>
          <p:nvPr/>
        </p:nvCxnSpPr>
        <p:spPr>
          <a:xfrm flipH="1" flipV="1">
            <a:off x="2818812" y="1951640"/>
            <a:ext cx="3863626" cy="1737"/>
          </a:xfrm>
          <a:prstGeom prst="straightConnector1">
            <a:avLst/>
          </a:prstGeom>
          <a:ln w="57150">
            <a:gradFill flip="none" rotWithShape="1">
              <a:gsLst>
                <a:gs pos="0">
                  <a:schemeClr val="tx1">
                    <a:lumMod val="95000"/>
                    <a:lumOff val="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224879" y="1586042"/>
            <a:ext cx="1032847" cy="369332"/>
          </a:xfrm>
          <a:prstGeom prst="rect">
            <a:avLst/>
          </a:prstGeom>
          <a:noFill/>
        </p:spPr>
        <p:txBody>
          <a:bodyPr wrap="none" rtlCol="0">
            <a:spAutoFit/>
          </a:bodyPr>
          <a:lstStyle/>
          <a:p>
            <a:r>
              <a:rPr lang="en-US" dirty="0" smtClean="0"/>
              <a:t>Precision</a:t>
            </a:r>
            <a:endParaRPr lang="en-US" dirty="0"/>
          </a:p>
        </p:txBody>
      </p:sp>
      <p:sp>
        <p:nvSpPr>
          <p:cNvPr id="15" name="TextBox 14"/>
          <p:cNvSpPr txBox="1"/>
          <p:nvPr/>
        </p:nvSpPr>
        <p:spPr>
          <a:xfrm>
            <a:off x="1310611" y="3107268"/>
            <a:ext cx="704360" cy="400110"/>
          </a:xfrm>
          <a:prstGeom prst="rect">
            <a:avLst/>
          </a:prstGeom>
          <a:noFill/>
        </p:spPr>
        <p:txBody>
          <a:bodyPr wrap="none" rtlCol="0">
            <a:spAutoFit/>
          </a:bodyPr>
          <a:lstStyle/>
          <a:p>
            <a:r>
              <a:rPr lang="en-US" sz="2000" dirty="0" smtClean="0"/>
              <a:t>Copy</a:t>
            </a:r>
            <a:endParaRPr lang="en-US" sz="2000" dirty="0"/>
          </a:p>
        </p:txBody>
      </p:sp>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5382488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https://encrypted-tbn2.gstatic.com/images?q=tbn:ANd9GcQyZtDLSQHl16ooGncr2CsBv8rn_Z4btVbcKCOiSyea_OmucZ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5406" y="4340416"/>
            <a:ext cx="959781" cy="9597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Intra-Process Lineage</a:t>
            </a:r>
            <a:endParaRPr lang="en-US" dirty="0"/>
          </a:p>
        </p:txBody>
      </p:sp>
      <p:sp>
        <p:nvSpPr>
          <p:cNvPr id="4" name="Slide Number Placeholder 3"/>
          <p:cNvSpPr>
            <a:spLocks noGrp="1"/>
          </p:cNvSpPr>
          <p:nvPr>
            <p:ph type="sldNum" sz="quarter" idx="12"/>
          </p:nvPr>
        </p:nvSpPr>
        <p:spPr/>
        <p:txBody>
          <a:bodyPr/>
          <a:lstStyle/>
          <a:p>
            <a:pPr>
              <a:defRPr/>
            </a:pPr>
            <a:fld id="{FF8C5FF7-CFE9-46AA-9B03-5B8CA22D3A59}" type="slidenum">
              <a:rPr lang="en-US" smtClean="0"/>
              <a:pPr>
                <a:defRPr/>
              </a:pPr>
              <a:t>33</a:t>
            </a:fld>
            <a:endParaRPr lang="en-US"/>
          </a:p>
        </p:txBody>
      </p:sp>
      <p:sp>
        <p:nvSpPr>
          <p:cNvPr id="37" name="TextBox 36"/>
          <p:cNvSpPr txBox="1"/>
          <p:nvPr/>
        </p:nvSpPr>
        <p:spPr>
          <a:xfrm>
            <a:off x="3981247" y="3137297"/>
            <a:ext cx="1221681" cy="400110"/>
          </a:xfrm>
          <a:prstGeom prst="rect">
            <a:avLst/>
          </a:prstGeom>
          <a:noFill/>
        </p:spPr>
        <p:txBody>
          <a:bodyPr wrap="none" rtlCol="0">
            <a:spAutoFit/>
          </a:bodyPr>
          <a:lstStyle/>
          <a:p>
            <a:r>
              <a:rPr lang="en-US" sz="2000" dirty="0" smtClean="0"/>
              <a:t>Data Flow</a:t>
            </a:r>
            <a:endParaRPr lang="en-US" sz="2000" dirty="0"/>
          </a:p>
        </p:txBody>
      </p:sp>
      <p:sp>
        <p:nvSpPr>
          <p:cNvPr id="45" name="TextBox 44"/>
          <p:cNvSpPr txBox="1"/>
          <p:nvPr/>
        </p:nvSpPr>
        <p:spPr>
          <a:xfrm>
            <a:off x="6682438" y="3044725"/>
            <a:ext cx="1366271" cy="707886"/>
          </a:xfrm>
          <a:prstGeom prst="rect">
            <a:avLst/>
          </a:prstGeom>
          <a:noFill/>
        </p:spPr>
        <p:txBody>
          <a:bodyPr wrap="none" rtlCol="0">
            <a:spAutoFit/>
          </a:bodyPr>
          <a:lstStyle/>
          <a:p>
            <a:r>
              <a:rPr lang="en-US" sz="2000" dirty="0" err="1" smtClean="0"/>
              <a:t>Data+Index</a:t>
            </a:r>
            <a:endParaRPr lang="en-US" sz="2000" dirty="0" smtClean="0"/>
          </a:p>
          <a:p>
            <a:r>
              <a:rPr lang="en-US" sz="2000" dirty="0" smtClean="0"/>
              <a:t>Flow</a:t>
            </a:r>
            <a:endParaRPr lang="en-US" sz="2000" dirty="0"/>
          </a:p>
        </p:txBody>
      </p:sp>
      <p:sp>
        <p:nvSpPr>
          <p:cNvPr id="46" name="TextBox 45"/>
          <p:cNvSpPr txBox="1"/>
          <p:nvPr/>
        </p:nvSpPr>
        <p:spPr>
          <a:xfrm>
            <a:off x="679059" y="2298996"/>
            <a:ext cx="2131417" cy="400110"/>
          </a:xfrm>
          <a:prstGeom prst="rect">
            <a:avLst/>
          </a:prstGeom>
          <a:noFill/>
        </p:spPr>
        <p:txBody>
          <a:bodyPr wrap="none" rtlCol="0">
            <a:spAutoFit/>
          </a:bodyPr>
          <a:lstStyle/>
          <a:p>
            <a:r>
              <a:rPr lang="en-US" sz="2000" dirty="0" smtClean="0"/>
              <a:t>May miss relations</a:t>
            </a:r>
            <a:endParaRPr lang="en-US" sz="2000" dirty="0"/>
          </a:p>
        </p:txBody>
      </p:sp>
      <p:sp>
        <p:nvSpPr>
          <p:cNvPr id="47" name="TextBox 46"/>
          <p:cNvSpPr txBox="1"/>
          <p:nvPr/>
        </p:nvSpPr>
        <p:spPr>
          <a:xfrm>
            <a:off x="6682438" y="2298996"/>
            <a:ext cx="2303195" cy="400110"/>
          </a:xfrm>
          <a:prstGeom prst="rect">
            <a:avLst/>
          </a:prstGeom>
          <a:noFill/>
        </p:spPr>
        <p:txBody>
          <a:bodyPr wrap="none" rtlCol="0">
            <a:spAutoFit/>
          </a:bodyPr>
          <a:lstStyle/>
          <a:p>
            <a:r>
              <a:rPr lang="en-US" sz="2000" dirty="0" smtClean="0"/>
              <a:t>Misses few relations</a:t>
            </a:r>
            <a:endParaRPr lang="en-US" sz="2000" dirty="0"/>
          </a:p>
        </p:txBody>
      </p:sp>
      <p:cxnSp>
        <p:nvCxnSpPr>
          <p:cNvPr id="49" name="Straight Arrow Connector 48"/>
          <p:cNvCxnSpPr>
            <a:stCxn id="47" idx="1"/>
            <a:endCxn id="46" idx="3"/>
          </p:cNvCxnSpPr>
          <p:nvPr/>
        </p:nvCxnSpPr>
        <p:spPr>
          <a:xfrm flipH="1">
            <a:off x="2810476" y="2499051"/>
            <a:ext cx="3871962" cy="0"/>
          </a:xfrm>
          <a:prstGeom prst="straightConnector1">
            <a:avLst/>
          </a:prstGeom>
          <a:ln w="57150">
            <a:gradFill flip="none" rotWithShape="1">
              <a:gsLst>
                <a:gs pos="0">
                  <a:schemeClr val="tx1">
                    <a:lumMod val="95000"/>
                    <a:lumOff val="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4374632" y="2159656"/>
            <a:ext cx="796821" cy="400110"/>
          </a:xfrm>
          <a:prstGeom prst="rect">
            <a:avLst/>
          </a:prstGeom>
          <a:noFill/>
        </p:spPr>
        <p:txBody>
          <a:bodyPr wrap="none" rtlCol="0">
            <a:spAutoFit/>
          </a:bodyPr>
          <a:lstStyle/>
          <a:p>
            <a:r>
              <a:rPr lang="en-US" sz="2000" dirty="0" smtClean="0"/>
              <a:t>Recall</a:t>
            </a:r>
            <a:endParaRPr lang="en-US" sz="2000" dirty="0"/>
          </a:p>
        </p:txBody>
      </p:sp>
      <p:sp>
        <p:nvSpPr>
          <p:cNvPr id="53" name="TextBox 52"/>
          <p:cNvSpPr txBox="1"/>
          <p:nvPr/>
        </p:nvSpPr>
        <p:spPr>
          <a:xfrm>
            <a:off x="539470" y="1597697"/>
            <a:ext cx="2279342" cy="707886"/>
          </a:xfrm>
          <a:prstGeom prst="rect">
            <a:avLst/>
          </a:prstGeom>
          <a:noFill/>
        </p:spPr>
        <p:txBody>
          <a:bodyPr wrap="none" rtlCol="0">
            <a:spAutoFit/>
          </a:bodyPr>
          <a:lstStyle/>
          <a:p>
            <a:r>
              <a:rPr lang="en-US" sz="2000" dirty="0" smtClean="0"/>
              <a:t>Strong input/output</a:t>
            </a:r>
          </a:p>
          <a:p>
            <a:r>
              <a:rPr lang="en-US" sz="2000" dirty="0"/>
              <a:t> </a:t>
            </a:r>
            <a:r>
              <a:rPr lang="en-US" sz="2000" dirty="0" smtClean="0"/>
              <a:t>        relation</a:t>
            </a:r>
          </a:p>
        </p:txBody>
      </p:sp>
      <p:sp>
        <p:nvSpPr>
          <p:cNvPr id="54" name="TextBox 53"/>
          <p:cNvSpPr txBox="1"/>
          <p:nvPr/>
        </p:nvSpPr>
        <p:spPr>
          <a:xfrm>
            <a:off x="6682438" y="1599434"/>
            <a:ext cx="2185919" cy="707886"/>
          </a:xfrm>
          <a:prstGeom prst="rect">
            <a:avLst/>
          </a:prstGeom>
          <a:noFill/>
        </p:spPr>
        <p:txBody>
          <a:bodyPr wrap="none" rtlCol="0">
            <a:spAutoFit/>
          </a:bodyPr>
          <a:lstStyle/>
          <a:p>
            <a:r>
              <a:rPr lang="en-US" sz="2000" dirty="0" smtClean="0"/>
              <a:t>Weak input/output</a:t>
            </a:r>
          </a:p>
          <a:p>
            <a:r>
              <a:rPr lang="en-US" sz="2000" dirty="0" smtClean="0"/>
              <a:t>     Relation</a:t>
            </a:r>
            <a:endParaRPr lang="en-US" sz="2000" dirty="0"/>
          </a:p>
        </p:txBody>
      </p:sp>
      <p:cxnSp>
        <p:nvCxnSpPr>
          <p:cNvPr id="55" name="Straight Arrow Connector 54"/>
          <p:cNvCxnSpPr>
            <a:stCxn id="54" idx="1"/>
            <a:endCxn id="53" idx="3"/>
          </p:cNvCxnSpPr>
          <p:nvPr/>
        </p:nvCxnSpPr>
        <p:spPr>
          <a:xfrm flipH="1" flipV="1">
            <a:off x="2818812" y="1951640"/>
            <a:ext cx="3863626" cy="1737"/>
          </a:xfrm>
          <a:prstGeom prst="straightConnector1">
            <a:avLst/>
          </a:prstGeom>
          <a:ln w="57150">
            <a:gradFill flip="none" rotWithShape="1">
              <a:gsLst>
                <a:gs pos="0">
                  <a:schemeClr val="tx1">
                    <a:lumMod val="95000"/>
                    <a:lumOff val="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224879" y="1586042"/>
            <a:ext cx="1130246" cy="400110"/>
          </a:xfrm>
          <a:prstGeom prst="rect">
            <a:avLst/>
          </a:prstGeom>
          <a:noFill/>
        </p:spPr>
        <p:txBody>
          <a:bodyPr wrap="none" rtlCol="0">
            <a:spAutoFit/>
          </a:bodyPr>
          <a:lstStyle/>
          <a:p>
            <a:r>
              <a:rPr lang="en-US" sz="2000" dirty="0" smtClean="0"/>
              <a:t>Precision</a:t>
            </a:r>
            <a:endParaRPr lang="en-US" sz="2000" dirty="0"/>
          </a:p>
        </p:txBody>
      </p:sp>
      <p:sp>
        <p:nvSpPr>
          <p:cNvPr id="15" name="TextBox 14"/>
          <p:cNvSpPr txBox="1"/>
          <p:nvPr/>
        </p:nvSpPr>
        <p:spPr>
          <a:xfrm>
            <a:off x="1310611" y="3107268"/>
            <a:ext cx="704360" cy="400110"/>
          </a:xfrm>
          <a:prstGeom prst="rect">
            <a:avLst/>
          </a:prstGeom>
          <a:noFill/>
        </p:spPr>
        <p:txBody>
          <a:bodyPr wrap="none" rtlCol="0">
            <a:spAutoFit/>
          </a:bodyPr>
          <a:lstStyle/>
          <a:p>
            <a:r>
              <a:rPr lang="en-US" sz="2000" dirty="0" smtClean="0"/>
              <a:t>Copy</a:t>
            </a:r>
            <a:endParaRPr lang="en-US" sz="2000" dirty="0"/>
          </a:p>
        </p:txBody>
      </p:sp>
      <p:pic>
        <p:nvPicPr>
          <p:cNvPr id="16" name="Picture 6" descr="https://encrypted-tbn2.gstatic.com/images?q=tbn:ANd9GcSJ8P1cacSfzFlHZqmkbAPOLWjgSN7zLhuxFn14gAeQI4pqaJsx-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322" y="5477099"/>
            <a:ext cx="788887" cy="78888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https://encrypted-tbn2.gstatic.com/images?q=tbn:ANd9GcQyZtDLSQHl16ooGncr2CsBv8rn_Z4btVbcKCOiSyea_OmucZ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876" y="4350539"/>
            <a:ext cx="959781" cy="959782"/>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Elbow Connector 17"/>
          <p:cNvCxnSpPr/>
          <p:nvPr/>
        </p:nvCxnSpPr>
        <p:spPr>
          <a:xfrm flipV="1">
            <a:off x="1259766" y="4776380"/>
            <a:ext cx="715688" cy="3735"/>
          </a:xfrm>
          <a:prstGeom prst="straightConnector1">
            <a:avLst/>
          </a:prstGeom>
          <a:ln w="31750">
            <a:solidFill>
              <a:schemeClr val="bg2"/>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0" name="Elbow Connector 17"/>
          <p:cNvCxnSpPr/>
          <p:nvPr/>
        </p:nvCxnSpPr>
        <p:spPr>
          <a:xfrm flipV="1">
            <a:off x="1290112" y="4956906"/>
            <a:ext cx="684940" cy="610686"/>
          </a:xfrm>
          <a:prstGeom prst="straightConnector1">
            <a:avLst/>
          </a:prstGeom>
          <a:ln w="31750">
            <a:solidFill>
              <a:schemeClr val="bg2"/>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1" name="Elbow Connector 17"/>
          <p:cNvCxnSpPr/>
          <p:nvPr/>
        </p:nvCxnSpPr>
        <p:spPr>
          <a:xfrm>
            <a:off x="1507414" y="4031800"/>
            <a:ext cx="467638" cy="616490"/>
          </a:xfrm>
          <a:prstGeom prst="straightConnector1">
            <a:avLst/>
          </a:prstGeom>
          <a:ln w="31750">
            <a:solidFill>
              <a:schemeClr val="bg2"/>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24" name="Picture 4" descr="http://upload.wikimedia.org/wikipedia/commons/thumb/2/21/BibTeX_logo.png/799px-BibTeX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9727" y="3767462"/>
            <a:ext cx="1148078" cy="317554"/>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4531035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https://encrypted-tbn2.gstatic.com/images?q=tbn:ANd9GcQyZtDLSQHl16ooGncr2CsBv8rn_Z4btVbcKCOiSyea_OmucZ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5406" y="4340416"/>
            <a:ext cx="959781" cy="9597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Intra-Process Lineage</a:t>
            </a:r>
            <a:endParaRPr lang="en-US" dirty="0"/>
          </a:p>
        </p:txBody>
      </p:sp>
      <p:sp>
        <p:nvSpPr>
          <p:cNvPr id="4" name="Slide Number Placeholder 3"/>
          <p:cNvSpPr>
            <a:spLocks noGrp="1"/>
          </p:cNvSpPr>
          <p:nvPr>
            <p:ph type="sldNum" sz="quarter" idx="12"/>
          </p:nvPr>
        </p:nvSpPr>
        <p:spPr/>
        <p:txBody>
          <a:bodyPr/>
          <a:lstStyle/>
          <a:p>
            <a:pPr>
              <a:defRPr/>
            </a:pPr>
            <a:fld id="{FF8C5FF7-CFE9-46AA-9B03-5B8CA22D3A59}" type="slidenum">
              <a:rPr lang="en-US" smtClean="0"/>
              <a:pPr>
                <a:defRPr/>
              </a:pPr>
              <a:t>34</a:t>
            </a:fld>
            <a:endParaRPr lang="en-US"/>
          </a:p>
        </p:txBody>
      </p:sp>
      <p:sp>
        <p:nvSpPr>
          <p:cNvPr id="37" name="TextBox 36"/>
          <p:cNvSpPr txBox="1"/>
          <p:nvPr/>
        </p:nvSpPr>
        <p:spPr>
          <a:xfrm>
            <a:off x="3981247" y="3137297"/>
            <a:ext cx="1221681" cy="400110"/>
          </a:xfrm>
          <a:prstGeom prst="rect">
            <a:avLst/>
          </a:prstGeom>
          <a:noFill/>
        </p:spPr>
        <p:txBody>
          <a:bodyPr wrap="none" rtlCol="0">
            <a:spAutoFit/>
          </a:bodyPr>
          <a:lstStyle/>
          <a:p>
            <a:r>
              <a:rPr lang="en-US" sz="2000" dirty="0" smtClean="0"/>
              <a:t>Data Flow</a:t>
            </a:r>
            <a:endParaRPr lang="en-US" sz="2000" dirty="0"/>
          </a:p>
        </p:txBody>
      </p:sp>
      <p:sp>
        <p:nvSpPr>
          <p:cNvPr id="45" name="TextBox 44"/>
          <p:cNvSpPr txBox="1"/>
          <p:nvPr/>
        </p:nvSpPr>
        <p:spPr>
          <a:xfrm>
            <a:off x="6682438" y="3044725"/>
            <a:ext cx="1366271" cy="707886"/>
          </a:xfrm>
          <a:prstGeom prst="rect">
            <a:avLst/>
          </a:prstGeom>
          <a:noFill/>
        </p:spPr>
        <p:txBody>
          <a:bodyPr wrap="none" rtlCol="0">
            <a:spAutoFit/>
          </a:bodyPr>
          <a:lstStyle/>
          <a:p>
            <a:r>
              <a:rPr lang="en-US" sz="2000" dirty="0" err="1" smtClean="0"/>
              <a:t>Data+Index</a:t>
            </a:r>
            <a:endParaRPr lang="en-US" sz="2000" dirty="0" smtClean="0"/>
          </a:p>
          <a:p>
            <a:r>
              <a:rPr lang="en-US" sz="2000" dirty="0" smtClean="0"/>
              <a:t>Flow</a:t>
            </a:r>
            <a:endParaRPr lang="en-US" sz="2000" dirty="0"/>
          </a:p>
        </p:txBody>
      </p:sp>
      <p:sp>
        <p:nvSpPr>
          <p:cNvPr id="46" name="TextBox 45"/>
          <p:cNvSpPr txBox="1"/>
          <p:nvPr/>
        </p:nvSpPr>
        <p:spPr>
          <a:xfrm>
            <a:off x="679059" y="2298996"/>
            <a:ext cx="2131417" cy="400110"/>
          </a:xfrm>
          <a:prstGeom prst="rect">
            <a:avLst/>
          </a:prstGeom>
          <a:noFill/>
        </p:spPr>
        <p:txBody>
          <a:bodyPr wrap="none" rtlCol="0">
            <a:spAutoFit/>
          </a:bodyPr>
          <a:lstStyle/>
          <a:p>
            <a:r>
              <a:rPr lang="en-US" sz="2000" dirty="0" smtClean="0"/>
              <a:t>May miss relations</a:t>
            </a:r>
            <a:endParaRPr lang="en-US" sz="2000" dirty="0"/>
          </a:p>
        </p:txBody>
      </p:sp>
      <p:sp>
        <p:nvSpPr>
          <p:cNvPr id="47" name="TextBox 46"/>
          <p:cNvSpPr txBox="1"/>
          <p:nvPr/>
        </p:nvSpPr>
        <p:spPr>
          <a:xfrm>
            <a:off x="6682438" y="2298996"/>
            <a:ext cx="2303195" cy="400110"/>
          </a:xfrm>
          <a:prstGeom prst="rect">
            <a:avLst/>
          </a:prstGeom>
          <a:noFill/>
        </p:spPr>
        <p:txBody>
          <a:bodyPr wrap="none" rtlCol="0">
            <a:spAutoFit/>
          </a:bodyPr>
          <a:lstStyle/>
          <a:p>
            <a:r>
              <a:rPr lang="en-US" sz="2000" dirty="0" smtClean="0"/>
              <a:t>Misses few relations</a:t>
            </a:r>
            <a:endParaRPr lang="en-US" sz="2000" dirty="0"/>
          </a:p>
        </p:txBody>
      </p:sp>
      <p:cxnSp>
        <p:nvCxnSpPr>
          <p:cNvPr id="49" name="Straight Arrow Connector 48"/>
          <p:cNvCxnSpPr>
            <a:stCxn id="47" idx="1"/>
            <a:endCxn id="46" idx="3"/>
          </p:cNvCxnSpPr>
          <p:nvPr/>
        </p:nvCxnSpPr>
        <p:spPr>
          <a:xfrm flipH="1">
            <a:off x="2810476" y="2499051"/>
            <a:ext cx="3871962" cy="0"/>
          </a:xfrm>
          <a:prstGeom prst="straightConnector1">
            <a:avLst/>
          </a:prstGeom>
          <a:ln w="57150">
            <a:gradFill flip="none" rotWithShape="1">
              <a:gsLst>
                <a:gs pos="0">
                  <a:schemeClr val="tx1">
                    <a:lumMod val="95000"/>
                    <a:lumOff val="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4374632" y="2159656"/>
            <a:ext cx="796821" cy="400110"/>
          </a:xfrm>
          <a:prstGeom prst="rect">
            <a:avLst/>
          </a:prstGeom>
          <a:noFill/>
        </p:spPr>
        <p:txBody>
          <a:bodyPr wrap="none" rtlCol="0">
            <a:spAutoFit/>
          </a:bodyPr>
          <a:lstStyle/>
          <a:p>
            <a:r>
              <a:rPr lang="en-US" sz="2000" dirty="0" smtClean="0"/>
              <a:t>Recall</a:t>
            </a:r>
            <a:endParaRPr lang="en-US" sz="2000" dirty="0"/>
          </a:p>
        </p:txBody>
      </p:sp>
      <p:sp>
        <p:nvSpPr>
          <p:cNvPr id="53" name="TextBox 52"/>
          <p:cNvSpPr txBox="1"/>
          <p:nvPr/>
        </p:nvSpPr>
        <p:spPr>
          <a:xfrm>
            <a:off x="539470" y="1597697"/>
            <a:ext cx="2279342" cy="707886"/>
          </a:xfrm>
          <a:prstGeom prst="rect">
            <a:avLst/>
          </a:prstGeom>
          <a:noFill/>
        </p:spPr>
        <p:txBody>
          <a:bodyPr wrap="none" rtlCol="0">
            <a:spAutoFit/>
          </a:bodyPr>
          <a:lstStyle/>
          <a:p>
            <a:r>
              <a:rPr lang="en-US" sz="2000" dirty="0" smtClean="0"/>
              <a:t>Strong input/output</a:t>
            </a:r>
          </a:p>
          <a:p>
            <a:r>
              <a:rPr lang="en-US" sz="2000" dirty="0"/>
              <a:t> </a:t>
            </a:r>
            <a:r>
              <a:rPr lang="en-US" sz="2000" dirty="0" smtClean="0"/>
              <a:t>        relation</a:t>
            </a:r>
          </a:p>
        </p:txBody>
      </p:sp>
      <p:sp>
        <p:nvSpPr>
          <p:cNvPr id="54" name="TextBox 53"/>
          <p:cNvSpPr txBox="1"/>
          <p:nvPr/>
        </p:nvSpPr>
        <p:spPr>
          <a:xfrm>
            <a:off x="6682438" y="1599434"/>
            <a:ext cx="2185919" cy="707886"/>
          </a:xfrm>
          <a:prstGeom prst="rect">
            <a:avLst/>
          </a:prstGeom>
          <a:noFill/>
        </p:spPr>
        <p:txBody>
          <a:bodyPr wrap="none" rtlCol="0">
            <a:spAutoFit/>
          </a:bodyPr>
          <a:lstStyle/>
          <a:p>
            <a:r>
              <a:rPr lang="en-US" sz="2000" dirty="0" smtClean="0"/>
              <a:t>Weak input/output</a:t>
            </a:r>
          </a:p>
          <a:p>
            <a:r>
              <a:rPr lang="en-US" sz="2000" dirty="0" smtClean="0"/>
              <a:t>     Relation</a:t>
            </a:r>
            <a:endParaRPr lang="en-US" sz="2000" dirty="0"/>
          </a:p>
        </p:txBody>
      </p:sp>
      <p:cxnSp>
        <p:nvCxnSpPr>
          <p:cNvPr id="55" name="Straight Arrow Connector 54"/>
          <p:cNvCxnSpPr>
            <a:stCxn id="54" idx="1"/>
            <a:endCxn id="53" idx="3"/>
          </p:cNvCxnSpPr>
          <p:nvPr/>
        </p:nvCxnSpPr>
        <p:spPr>
          <a:xfrm flipH="1" flipV="1">
            <a:off x="2818812" y="1951640"/>
            <a:ext cx="3863626" cy="1737"/>
          </a:xfrm>
          <a:prstGeom prst="straightConnector1">
            <a:avLst/>
          </a:prstGeom>
          <a:ln w="57150">
            <a:gradFill flip="none" rotWithShape="1">
              <a:gsLst>
                <a:gs pos="0">
                  <a:schemeClr val="tx1">
                    <a:lumMod val="95000"/>
                    <a:lumOff val="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224879" y="1586042"/>
            <a:ext cx="1130246" cy="400110"/>
          </a:xfrm>
          <a:prstGeom prst="rect">
            <a:avLst/>
          </a:prstGeom>
          <a:noFill/>
        </p:spPr>
        <p:txBody>
          <a:bodyPr wrap="none" rtlCol="0">
            <a:spAutoFit/>
          </a:bodyPr>
          <a:lstStyle/>
          <a:p>
            <a:r>
              <a:rPr lang="en-US" sz="2000" dirty="0" smtClean="0"/>
              <a:t>Precision</a:t>
            </a:r>
            <a:endParaRPr lang="en-US" sz="2000" dirty="0"/>
          </a:p>
        </p:txBody>
      </p:sp>
      <p:sp>
        <p:nvSpPr>
          <p:cNvPr id="15" name="TextBox 14"/>
          <p:cNvSpPr txBox="1"/>
          <p:nvPr/>
        </p:nvSpPr>
        <p:spPr>
          <a:xfrm>
            <a:off x="1310611" y="3107268"/>
            <a:ext cx="704360" cy="400110"/>
          </a:xfrm>
          <a:prstGeom prst="rect">
            <a:avLst/>
          </a:prstGeom>
          <a:noFill/>
        </p:spPr>
        <p:txBody>
          <a:bodyPr wrap="none" rtlCol="0">
            <a:spAutoFit/>
          </a:bodyPr>
          <a:lstStyle/>
          <a:p>
            <a:r>
              <a:rPr lang="en-US" sz="2000" dirty="0" smtClean="0"/>
              <a:t>Copy</a:t>
            </a:r>
            <a:endParaRPr lang="en-US" sz="2000" dirty="0"/>
          </a:p>
        </p:txBody>
      </p:sp>
      <p:pic>
        <p:nvPicPr>
          <p:cNvPr id="16" name="Picture 6" descr="https://encrypted-tbn2.gstatic.com/images?q=tbn:ANd9GcSJ8P1cacSfzFlHZqmkbAPOLWjgSN7zLhuxFn14gAeQI4pqaJsx-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322" y="5477099"/>
            <a:ext cx="788887" cy="78888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https://encrypted-tbn2.gstatic.com/images?q=tbn:ANd9GcQyZtDLSQHl16ooGncr2CsBv8rn_Z4btVbcKCOiSyea_OmucZ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876" y="4350539"/>
            <a:ext cx="959781" cy="959782"/>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Elbow Connector 17"/>
          <p:cNvCxnSpPr/>
          <p:nvPr/>
        </p:nvCxnSpPr>
        <p:spPr>
          <a:xfrm flipV="1">
            <a:off x="1259766" y="4776380"/>
            <a:ext cx="715688" cy="3735"/>
          </a:xfrm>
          <a:prstGeom prst="straightConnector1">
            <a:avLst/>
          </a:prstGeom>
          <a:ln w="31750">
            <a:solidFill>
              <a:schemeClr val="bg2"/>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0" name="Elbow Connector 17"/>
          <p:cNvCxnSpPr/>
          <p:nvPr/>
        </p:nvCxnSpPr>
        <p:spPr>
          <a:xfrm flipV="1">
            <a:off x="1290112" y="4956906"/>
            <a:ext cx="684940" cy="610686"/>
          </a:xfrm>
          <a:prstGeom prst="straightConnector1">
            <a:avLst/>
          </a:prstGeom>
          <a:ln w="31750">
            <a:solidFill>
              <a:schemeClr val="bg2"/>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1" name="Elbow Connector 17"/>
          <p:cNvCxnSpPr/>
          <p:nvPr/>
        </p:nvCxnSpPr>
        <p:spPr>
          <a:xfrm>
            <a:off x="1507414" y="4031800"/>
            <a:ext cx="467638" cy="616490"/>
          </a:xfrm>
          <a:prstGeom prst="straightConnector1">
            <a:avLst/>
          </a:prstGeom>
          <a:ln w="31750">
            <a:solidFill>
              <a:schemeClr val="bg2"/>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24" name="Picture 4" descr="http://upload.wikimedia.org/wikipedia/commons/thumb/2/21/BibTeX_logo.png/799px-BibTeX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9727" y="3767462"/>
            <a:ext cx="1148078" cy="317554"/>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https://encrypted-tbn2.gstatic.com/images?q=tbn:ANd9GcQyZtDLSQHl16ooGncr2CsBv8rn_Z4btVbcKCOiSyea_OmucZ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4757" y="4350539"/>
            <a:ext cx="959781" cy="959782"/>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6" descr="https://encrypted-tbn2.gstatic.com/images?q=tbn:ANd9GcSJ8P1cacSfzFlHZqmkbAPOLWjgSN7zLhuxFn14gAeQI4pqaJsx-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38673" y="5487222"/>
            <a:ext cx="788887" cy="788888"/>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https://encrypted-tbn2.gstatic.com/images?q=tbn:ANd9GcQyZtDLSQHl16ooGncr2CsBv8rn_Z4btVbcKCOiSyea_OmucZ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3227" y="4360662"/>
            <a:ext cx="959781" cy="959782"/>
          </a:xfrm>
          <a:prstGeom prst="rect">
            <a:avLst/>
          </a:prstGeom>
          <a:noFill/>
          <a:extLst>
            <a:ext uri="{909E8E84-426E-40DD-AFC4-6F175D3DCCD1}">
              <a14:hiddenFill xmlns:a14="http://schemas.microsoft.com/office/drawing/2010/main">
                <a:solidFill>
                  <a:srgbClr val="FFFFFF"/>
                </a:solidFill>
              </a14:hiddenFill>
            </a:ext>
          </a:extLst>
        </p:spPr>
      </p:pic>
      <p:cxnSp>
        <p:nvCxnSpPr>
          <p:cNvPr id="34" name="Elbow Connector 17"/>
          <p:cNvCxnSpPr/>
          <p:nvPr/>
        </p:nvCxnSpPr>
        <p:spPr>
          <a:xfrm flipV="1">
            <a:off x="4229117" y="4786503"/>
            <a:ext cx="715688" cy="3735"/>
          </a:xfrm>
          <a:prstGeom prst="straightConnector1">
            <a:avLst/>
          </a:prstGeom>
          <a:ln w="31750">
            <a:solidFill>
              <a:schemeClr val="bg2"/>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5" name="Elbow Connector 17"/>
          <p:cNvCxnSpPr/>
          <p:nvPr/>
        </p:nvCxnSpPr>
        <p:spPr>
          <a:xfrm flipV="1">
            <a:off x="4259463" y="4967029"/>
            <a:ext cx="684940" cy="610686"/>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6" name="Elbow Connector 17"/>
          <p:cNvCxnSpPr/>
          <p:nvPr/>
        </p:nvCxnSpPr>
        <p:spPr>
          <a:xfrm>
            <a:off x="4476765" y="4041923"/>
            <a:ext cx="467638" cy="616490"/>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38" name="Picture 4" descr="http://upload.wikimedia.org/wikipedia/commons/thumb/2/21/BibTeX_logo.png/799px-BibTeX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59078" y="3777585"/>
            <a:ext cx="1148078" cy="317554"/>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4220742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https://encrypted-tbn2.gstatic.com/images?q=tbn:ANd9GcQyZtDLSQHl16ooGncr2CsBv8rn_Z4btVbcKCOiSyea_OmucZ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5406" y="4340416"/>
            <a:ext cx="959781" cy="9597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Intra-Process Lineage</a:t>
            </a:r>
            <a:endParaRPr lang="en-US" dirty="0"/>
          </a:p>
        </p:txBody>
      </p:sp>
      <p:sp>
        <p:nvSpPr>
          <p:cNvPr id="4" name="Slide Number Placeholder 3"/>
          <p:cNvSpPr>
            <a:spLocks noGrp="1"/>
          </p:cNvSpPr>
          <p:nvPr>
            <p:ph type="sldNum" sz="quarter" idx="12"/>
          </p:nvPr>
        </p:nvSpPr>
        <p:spPr/>
        <p:txBody>
          <a:bodyPr/>
          <a:lstStyle/>
          <a:p>
            <a:pPr>
              <a:defRPr/>
            </a:pPr>
            <a:fld id="{FF8C5FF7-CFE9-46AA-9B03-5B8CA22D3A59}" type="slidenum">
              <a:rPr lang="en-US" smtClean="0"/>
              <a:pPr>
                <a:defRPr/>
              </a:pPr>
              <a:t>35</a:t>
            </a:fld>
            <a:endParaRPr lang="en-US"/>
          </a:p>
        </p:txBody>
      </p:sp>
      <p:sp>
        <p:nvSpPr>
          <p:cNvPr id="37" name="TextBox 36"/>
          <p:cNvSpPr txBox="1"/>
          <p:nvPr/>
        </p:nvSpPr>
        <p:spPr>
          <a:xfrm>
            <a:off x="3981247" y="3137297"/>
            <a:ext cx="1221681" cy="400110"/>
          </a:xfrm>
          <a:prstGeom prst="rect">
            <a:avLst/>
          </a:prstGeom>
          <a:noFill/>
        </p:spPr>
        <p:txBody>
          <a:bodyPr wrap="none" rtlCol="0">
            <a:spAutoFit/>
          </a:bodyPr>
          <a:lstStyle/>
          <a:p>
            <a:r>
              <a:rPr lang="en-US" sz="2000" dirty="0" smtClean="0"/>
              <a:t>Data Flow</a:t>
            </a:r>
            <a:endParaRPr lang="en-US" sz="2000" dirty="0"/>
          </a:p>
        </p:txBody>
      </p:sp>
      <p:sp>
        <p:nvSpPr>
          <p:cNvPr id="45" name="TextBox 44"/>
          <p:cNvSpPr txBox="1"/>
          <p:nvPr/>
        </p:nvSpPr>
        <p:spPr>
          <a:xfrm>
            <a:off x="6682438" y="3044725"/>
            <a:ext cx="1366271" cy="707886"/>
          </a:xfrm>
          <a:prstGeom prst="rect">
            <a:avLst/>
          </a:prstGeom>
          <a:noFill/>
        </p:spPr>
        <p:txBody>
          <a:bodyPr wrap="none" rtlCol="0">
            <a:spAutoFit/>
          </a:bodyPr>
          <a:lstStyle/>
          <a:p>
            <a:r>
              <a:rPr lang="en-US" sz="2000" dirty="0" err="1" smtClean="0"/>
              <a:t>Data+Index</a:t>
            </a:r>
            <a:endParaRPr lang="en-US" sz="2000" dirty="0" smtClean="0"/>
          </a:p>
          <a:p>
            <a:r>
              <a:rPr lang="en-US" sz="2000" dirty="0" smtClean="0"/>
              <a:t>Flow</a:t>
            </a:r>
            <a:endParaRPr lang="en-US" sz="2000" dirty="0"/>
          </a:p>
        </p:txBody>
      </p:sp>
      <p:sp>
        <p:nvSpPr>
          <p:cNvPr id="46" name="TextBox 45"/>
          <p:cNvSpPr txBox="1"/>
          <p:nvPr/>
        </p:nvSpPr>
        <p:spPr>
          <a:xfrm>
            <a:off x="679059" y="2298996"/>
            <a:ext cx="2131417" cy="400110"/>
          </a:xfrm>
          <a:prstGeom prst="rect">
            <a:avLst/>
          </a:prstGeom>
          <a:noFill/>
        </p:spPr>
        <p:txBody>
          <a:bodyPr wrap="none" rtlCol="0">
            <a:spAutoFit/>
          </a:bodyPr>
          <a:lstStyle/>
          <a:p>
            <a:r>
              <a:rPr lang="en-US" sz="2000" dirty="0" smtClean="0"/>
              <a:t>May miss relations</a:t>
            </a:r>
            <a:endParaRPr lang="en-US" sz="2000" dirty="0"/>
          </a:p>
        </p:txBody>
      </p:sp>
      <p:sp>
        <p:nvSpPr>
          <p:cNvPr id="47" name="TextBox 46"/>
          <p:cNvSpPr txBox="1"/>
          <p:nvPr/>
        </p:nvSpPr>
        <p:spPr>
          <a:xfrm>
            <a:off x="6682438" y="2298996"/>
            <a:ext cx="2303195" cy="400110"/>
          </a:xfrm>
          <a:prstGeom prst="rect">
            <a:avLst/>
          </a:prstGeom>
          <a:noFill/>
        </p:spPr>
        <p:txBody>
          <a:bodyPr wrap="none" rtlCol="0">
            <a:spAutoFit/>
          </a:bodyPr>
          <a:lstStyle/>
          <a:p>
            <a:r>
              <a:rPr lang="en-US" sz="2000" dirty="0" smtClean="0"/>
              <a:t>Misses few relations</a:t>
            </a:r>
            <a:endParaRPr lang="en-US" sz="2000" dirty="0"/>
          </a:p>
        </p:txBody>
      </p:sp>
      <p:cxnSp>
        <p:nvCxnSpPr>
          <p:cNvPr id="49" name="Straight Arrow Connector 48"/>
          <p:cNvCxnSpPr>
            <a:stCxn id="47" idx="1"/>
            <a:endCxn id="46" idx="3"/>
          </p:cNvCxnSpPr>
          <p:nvPr/>
        </p:nvCxnSpPr>
        <p:spPr>
          <a:xfrm flipH="1">
            <a:off x="2810476" y="2499051"/>
            <a:ext cx="3871962" cy="0"/>
          </a:xfrm>
          <a:prstGeom prst="straightConnector1">
            <a:avLst/>
          </a:prstGeom>
          <a:ln w="57150">
            <a:gradFill flip="none" rotWithShape="1">
              <a:gsLst>
                <a:gs pos="0">
                  <a:schemeClr val="tx1">
                    <a:lumMod val="95000"/>
                    <a:lumOff val="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4374632" y="2159656"/>
            <a:ext cx="796821" cy="400110"/>
          </a:xfrm>
          <a:prstGeom prst="rect">
            <a:avLst/>
          </a:prstGeom>
          <a:noFill/>
        </p:spPr>
        <p:txBody>
          <a:bodyPr wrap="none" rtlCol="0">
            <a:spAutoFit/>
          </a:bodyPr>
          <a:lstStyle/>
          <a:p>
            <a:r>
              <a:rPr lang="en-US" sz="2000" dirty="0" smtClean="0"/>
              <a:t>Recall</a:t>
            </a:r>
            <a:endParaRPr lang="en-US" sz="2000" dirty="0"/>
          </a:p>
        </p:txBody>
      </p:sp>
      <p:sp>
        <p:nvSpPr>
          <p:cNvPr id="53" name="TextBox 52"/>
          <p:cNvSpPr txBox="1"/>
          <p:nvPr/>
        </p:nvSpPr>
        <p:spPr>
          <a:xfrm>
            <a:off x="539470" y="1597697"/>
            <a:ext cx="2279342" cy="707886"/>
          </a:xfrm>
          <a:prstGeom prst="rect">
            <a:avLst/>
          </a:prstGeom>
          <a:noFill/>
        </p:spPr>
        <p:txBody>
          <a:bodyPr wrap="none" rtlCol="0">
            <a:spAutoFit/>
          </a:bodyPr>
          <a:lstStyle/>
          <a:p>
            <a:r>
              <a:rPr lang="en-US" sz="2000" dirty="0" smtClean="0"/>
              <a:t>Strong input/output</a:t>
            </a:r>
          </a:p>
          <a:p>
            <a:r>
              <a:rPr lang="en-US" sz="2000" dirty="0"/>
              <a:t> </a:t>
            </a:r>
            <a:r>
              <a:rPr lang="en-US" sz="2000" dirty="0" smtClean="0"/>
              <a:t>        relation</a:t>
            </a:r>
          </a:p>
        </p:txBody>
      </p:sp>
      <p:sp>
        <p:nvSpPr>
          <p:cNvPr id="54" name="TextBox 53"/>
          <p:cNvSpPr txBox="1"/>
          <p:nvPr/>
        </p:nvSpPr>
        <p:spPr>
          <a:xfrm>
            <a:off x="6682438" y="1599434"/>
            <a:ext cx="2185919" cy="707886"/>
          </a:xfrm>
          <a:prstGeom prst="rect">
            <a:avLst/>
          </a:prstGeom>
          <a:noFill/>
        </p:spPr>
        <p:txBody>
          <a:bodyPr wrap="none" rtlCol="0">
            <a:spAutoFit/>
          </a:bodyPr>
          <a:lstStyle/>
          <a:p>
            <a:r>
              <a:rPr lang="en-US" sz="2000" dirty="0" smtClean="0"/>
              <a:t>Weak input/output</a:t>
            </a:r>
          </a:p>
          <a:p>
            <a:r>
              <a:rPr lang="en-US" sz="2000" dirty="0" smtClean="0"/>
              <a:t>     Relation</a:t>
            </a:r>
            <a:endParaRPr lang="en-US" sz="2000" dirty="0"/>
          </a:p>
        </p:txBody>
      </p:sp>
      <p:cxnSp>
        <p:nvCxnSpPr>
          <p:cNvPr id="55" name="Straight Arrow Connector 54"/>
          <p:cNvCxnSpPr>
            <a:stCxn id="54" idx="1"/>
            <a:endCxn id="53" idx="3"/>
          </p:cNvCxnSpPr>
          <p:nvPr/>
        </p:nvCxnSpPr>
        <p:spPr>
          <a:xfrm flipH="1" flipV="1">
            <a:off x="2818812" y="1951640"/>
            <a:ext cx="3863626" cy="1737"/>
          </a:xfrm>
          <a:prstGeom prst="straightConnector1">
            <a:avLst/>
          </a:prstGeom>
          <a:ln w="57150">
            <a:gradFill flip="none" rotWithShape="1">
              <a:gsLst>
                <a:gs pos="0">
                  <a:schemeClr val="tx1">
                    <a:lumMod val="95000"/>
                    <a:lumOff val="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224879" y="1586042"/>
            <a:ext cx="1130246" cy="400110"/>
          </a:xfrm>
          <a:prstGeom prst="rect">
            <a:avLst/>
          </a:prstGeom>
          <a:noFill/>
        </p:spPr>
        <p:txBody>
          <a:bodyPr wrap="none" rtlCol="0">
            <a:spAutoFit/>
          </a:bodyPr>
          <a:lstStyle/>
          <a:p>
            <a:r>
              <a:rPr lang="en-US" sz="2000" dirty="0" smtClean="0"/>
              <a:t>Precision</a:t>
            </a:r>
            <a:endParaRPr lang="en-US" sz="2000" dirty="0"/>
          </a:p>
        </p:txBody>
      </p:sp>
      <p:sp>
        <p:nvSpPr>
          <p:cNvPr id="15" name="TextBox 14"/>
          <p:cNvSpPr txBox="1"/>
          <p:nvPr/>
        </p:nvSpPr>
        <p:spPr>
          <a:xfrm>
            <a:off x="1310611" y="3107268"/>
            <a:ext cx="704360" cy="400110"/>
          </a:xfrm>
          <a:prstGeom prst="rect">
            <a:avLst/>
          </a:prstGeom>
          <a:noFill/>
        </p:spPr>
        <p:txBody>
          <a:bodyPr wrap="none" rtlCol="0">
            <a:spAutoFit/>
          </a:bodyPr>
          <a:lstStyle/>
          <a:p>
            <a:r>
              <a:rPr lang="en-US" sz="2000" dirty="0" smtClean="0"/>
              <a:t>Copy</a:t>
            </a:r>
            <a:endParaRPr lang="en-US" sz="2000" dirty="0"/>
          </a:p>
        </p:txBody>
      </p:sp>
      <p:pic>
        <p:nvPicPr>
          <p:cNvPr id="16" name="Picture 6" descr="https://encrypted-tbn2.gstatic.com/images?q=tbn:ANd9GcSJ8P1cacSfzFlHZqmkbAPOLWjgSN7zLhuxFn14gAeQI4pqaJsx-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322" y="5477099"/>
            <a:ext cx="788887" cy="78888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https://encrypted-tbn2.gstatic.com/images?q=tbn:ANd9GcQyZtDLSQHl16ooGncr2CsBv8rn_Z4btVbcKCOiSyea_OmucZ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876" y="4350539"/>
            <a:ext cx="959781" cy="959782"/>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Elbow Connector 17"/>
          <p:cNvCxnSpPr/>
          <p:nvPr/>
        </p:nvCxnSpPr>
        <p:spPr>
          <a:xfrm flipV="1">
            <a:off x="1259766" y="4776380"/>
            <a:ext cx="715688" cy="3735"/>
          </a:xfrm>
          <a:prstGeom prst="straightConnector1">
            <a:avLst/>
          </a:prstGeom>
          <a:ln w="31750">
            <a:solidFill>
              <a:schemeClr val="bg2"/>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0" name="Elbow Connector 17"/>
          <p:cNvCxnSpPr/>
          <p:nvPr/>
        </p:nvCxnSpPr>
        <p:spPr>
          <a:xfrm flipV="1">
            <a:off x="1290112" y="4956906"/>
            <a:ext cx="684940" cy="610686"/>
          </a:xfrm>
          <a:prstGeom prst="straightConnector1">
            <a:avLst/>
          </a:prstGeom>
          <a:ln w="31750">
            <a:solidFill>
              <a:schemeClr val="bg2"/>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1" name="Elbow Connector 17"/>
          <p:cNvCxnSpPr/>
          <p:nvPr/>
        </p:nvCxnSpPr>
        <p:spPr>
          <a:xfrm>
            <a:off x="1507414" y="4031800"/>
            <a:ext cx="467638" cy="616490"/>
          </a:xfrm>
          <a:prstGeom prst="straightConnector1">
            <a:avLst/>
          </a:prstGeom>
          <a:ln w="31750">
            <a:solidFill>
              <a:schemeClr val="bg2"/>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24" name="Picture 4" descr="http://upload.wikimedia.org/wikipedia/commons/thumb/2/21/BibTeX_logo.png/799px-BibTeX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9727" y="3767462"/>
            <a:ext cx="1148078" cy="317554"/>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https://encrypted-tbn2.gstatic.com/images?q=tbn:ANd9GcQyZtDLSQHl16ooGncr2CsBv8rn_Z4btVbcKCOiSyea_OmucZ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4757" y="4350539"/>
            <a:ext cx="959781" cy="959782"/>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6" descr="https://encrypted-tbn2.gstatic.com/images?q=tbn:ANd9GcSJ8P1cacSfzFlHZqmkbAPOLWjgSN7zLhuxFn14gAeQI4pqaJsx-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38673" y="5487222"/>
            <a:ext cx="788887" cy="788888"/>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https://encrypted-tbn2.gstatic.com/images?q=tbn:ANd9GcQyZtDLSQHl16ooGncr2CsBv8rn_Z4btVbcKCOiSyea_OmucZ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3227" y="4360662"/>
            <a:ext cx="959781" cy="959782"/>
          </a:xfrm>
          <a:prstGeom prst="rect">
            <a:avLst/>
          </a:prstGeom>
          <a:noFill/>
          <a:extLst>
            <a:ext uri="{909E8E84-426E-40DD-AFC4-6F175D3DCCD1}">
              <a14:hiddenFill xmlns:a14="http://schemas.microsoft.com/office/drawing/2010/main">
                <a:solidFill>
                  <a:srgbClr val="FFFFFF"/>
                </a:solidFill>
              </a14:hiddenFill>
            </a:ext>
          </a:extLst>
        </p:spPr>
      </p:pic>
      <p:cxnSp>
        <p:nvCxnSpPr>
          <p:cNvPr id="34" name="Elbow Connector 17"/>
          <p:cNvCxnSpPr/>
          <p:nvPr/>
        </p:nvCxnSpPr>
        <p:spPr>
          <a:xfrm flipV="1">
            <a:off x="4229117" y="4786503"/>
            <a:ext cx="715688" cy="3735"/>
          </a:xfrm>
          <a:prstGeom prst="straightConnector1">
            <a:avLst/>
          </a:prstGeom>
          <a:ln w="31750">
            <a:solidFill>
              <a:schemeClr val="bg2"/>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5" name="Elbow Connector 17"/>
          <p:cNvCxnSpPr/>
          <p:nvPr/>
        </p:nvCxnSpPr>
        <p:spPr>
          <a:xfrm flipV="1">
            <a:off x="4259463" y="4967029"/>
            <a:ext cx="684940" cy="610686"/>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6" name="Elbow Connector 17"/>
          <p:cNvCxnSpPr/>
          <p:nvPr/>
        </p:nvCxnSpPr>
        <p:spPr>
          <a:xfrm>
            <a:off x="4476765" y="4041923"/>
            <a:ext cx="467638" cy="616490"/>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38" name="Picture 4" descr="http://upload.wikimedia.org/wikipedia/commons/thumb/2/21/BibTeX_logo.png/799px-BibTeX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59078" y="3777585"/>
            <a:ext cx="1148078" cy="317554"/>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https://encrypted-tbn2.gstatic.com/images?q=tbn:ANd9GcQyZtDLSQHl16ooGncr2CsBv8rn_Z4btVbcKCOiSyea_OmucZ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1670" y="4350539"/>
            <a:ext cx="959781" cy="95978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6" descr="https://encrypted-tbn2.gstatic.com/images?q=tbn:ANd9GcSJ8P1cacSfzFlHZqmkbAPOLWjgSN7zLhuxFn14gAeQI4pqaJsx-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5586" y="5487222"/>
            <a:ext cx="788887" cy="788888"/>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2" descr="https://encrypted-tbn2.gstatic.com/images?q=tbn:ANd9GcQyZtDLSQHl16ooGncr2CsBv8rn_Z4btVbcKCOiSyea_OmucZ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0140" y="4360662"/>
            <a:ext cx="959781" cy="959782"/>
          </a:xfrm>
          <a:prstGeom prst="rect">
            <a:avLst/>
          </a:prstGeom>
          <a:noFill/>
          <a:extLst>
            <a:ext uri="{909E8E84-426E-40DD-AFC4-6F175D3DCCD1}">
              <a14:hiddenFill xmlns:a14="http://schemas.microsoft.com/office/drawing/2010/main">
                <a:solidFill>
                  <a:srgbClr val="FFFFFF"/>
                </a:solidFill>
              </a14:hiddenFill>
            </a:ext>
          </a:extLst>
        </p:spPr>
      </p:pic>
      <p:cxnSp>
        <p:nvCxnSpPr>
          <p:cNvPr id="42" name="Elbow Connector 17"/>
          <p:cNvCxnSpPr/>
          <p:nvPr/>
        </p:nvCxnSpPr>
        <p:spPr>
          <a:xfrm flipV="1">
            <a:off x="7166030" y="4786503"/>
            <a:ext cx="715688" cy="3735"/>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3" name="Elbow Connector 17"/>
          <p:cNvCxnSpPr/>
          <p:nvPr/>
        </p:nvCxnSpPr>
        <p:spPr>
          <a:xfrm flipV="1">
            <a:off x="7196376" y="4967029"/>
            <a:ext cx="684940" cy="610686"/>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4" name="Elbow Connector 17"/>
          <p:cNvCxnSpPr/>
          <p:nvPr/>
        </p:nvCxnSpPr>
        <p:spPr>
          <a:xfrm>
            <a:off x="7413678" y="4041923"/>
            <a:ext cx="467638" cy="616490"/>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48" name="Picture 4" descr="http://upload.wikimedia.org/wikipedia/commons/thumb/2/21/BibTeX_logo.png/799px-BibTeX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95991" y="3777585"/>
            <a:ext cx="1148078" cy="317554"/>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30162144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https://encrypted-tbn2.gstatic.com/images?q=tbn:ANd9GcQyZtDLSQHl16ooGncr2CsBv8rn_Z4btVbcKCOiSyea_OmucZ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5406" y="4340416"/>
            <a:ext cx="959781" cy="9597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Intra-Process Lineage</a:t>
            </a:r>
            <a:endParaRPr lang="en-US" dirty="0"/>
          </a:p>
        </p:txBody>
      </p:sp>
      <p:sp>
        <p:nvSpPr>
          <p:cNvPr id="4" name="Slide Number Placeholder 3"/>
          <p:cNvSpPr>
            <a:spLocks noGrp="1"/>
          </p:cNvSpPr>
          <p:nvPr>
            <p:ph type="sldNum" sz="quarter" idx="12"/>
          </p:nvPr>
        </p:nvSpPr>
        <p:spPr/>
        <p:txBody>
          <a:bodyPr/>
          <a:lstStyle/>
          <a:p>
            <a:pPr>
              <a:defRPr/>
            </a:pPr>
            <a:fld id="{FF8C5FF7-CFE9-46AA-9B03-5B8CA22D3A59}" type="slidenum">
              <a:rPr lang="en-US" smtClean="0"/>
              <a:pPr>
                <a:defRPr/>
              </a:pPr>
              <a:t>36</a:t>
            </a:fld>
            <a:endParaRPr lang="en-US"/>
          </a:p>
        </p:txBody>
      </p:sp>
      <p:sp>
        <p:nvSpPr>
          <p:cNvPr id="37" name="TextBox 36"/>
          <p:cNvSpPr txBox="1"/>
          <p:nvPr/>
        </p:nvSpPr>
        <p:spPr>
          <a:xfrm>
            <a:off x="3981247" y="3137297"/>
            <a:ext cx="1221681" cy="400110"/>
          </a:xfrm>
          <a:prstGeom prst="rect">
            <a:avLst/>
          </a:prstGeom>
          <a:noFill/>
        </p:spPr>
        <p:txBody>
          <a:bodyPr wrap="none" rtlCol="0">
            <a:spAutoFit/>
          </a:bodyPr>
          <a:lstStyle/>
          <a:p>
            <a:r>
              <a:rPr lang="en-US" sz="2000" dirty="0" smtClean="0"/>
              <a:t>Data Flow</a:t>
            </a:r>
            <a:endParaRPr lang="en-US" sz="2000" dirty="0"/>
          </a:p>
        </p:txBody>
      </p:sp>
      <p:sp>
        <p:nvSpPr>
          <p:cNvPr id="45" name="TextBox 44"/>
          <p:cNvSpPr txBox="1"/>
          <p:nvPr/>
        </p:nvSpPr>
        <p:spPr>
          <a:xfrm>
            <a:off x="6682438" y="3044725"/>
            <a:ext cx="1366271" cy="707886"/>
          </a:xfrm>
          <a:prstGeom prst="rect">
            <a:avLst/>
          </a:prstGeom>
          <a:noFill/>
        </p:spPr>
        <p:txBody>
          <a:bodyPr wrap="none" rtlCol="0">
            <a:spAutoFit/>
          </a:bodyPr>
          <a:lstStyle/>
          <a:p>
            <a:r>
              <a:rPr lang="en-US" sz="2000" dirty="0" err="1" smtClean="0"/>
              <a:t>Data+Index</a:t>
            </a:r>
            <a:endParaRPr lang="en-US" sz="2000" dirty="0" smtClean="0"/>
          </a:p>
          <a:p>
            <a:r>
              <a:rPr lang="en-US" sz="2000" dirty="0" smtClean="0"/>
              <a:t>Flow</a:t>
            </a:r>
            <a:endParaRPr lang="en-US" sz="2000" dirty="0"/>
          </a:p>
        </p:txBody>
      </p:sp>
      <p:sp>
        <p:nvSpPr>
          <p:cNvPr id="46" name="TextBox 45"/>
          <p:cNvSpPr txBox="1"/>
          <p:nvPr/>
        </p:nvSpPr>
        <p:spPr>
          <a:xfrm>
            <a:off x="679059" y="2298996"/>
            <a:ext cx="2131417" cy="400110"/>
          </a:xfrm>
          <a:prstGeom prst="rect">
            <a:avLst/>
          </a:prstGeom>
          <a:noFill/>
        </p:spPr>
        <p:txBody>
          <a:bodyPr wrap="none" rtlCol="0">
            <a:spAutoFit/>
          </a:bodyPr>
          <a:lstStyle/>
          <a:p>
            <a:r>
              <a:rPr lang="en-US" sz="2000" dirty="0" smtClean="0"/>
              <a:t>May miss relations</a:t>
            </a:r>
            <a:endParaRPr lang="en-US" sz="2000" dirty="0"/>
          </a:p>
        </p:txBody>
      </p:sp>
      <p:sp>
        <p:nvSpPr>
          <p:cNvPr id="47" name="TextBox 46"/>
          <p:cNvSpPr txBox="1"/>
          <p:nvPr/>
        </p:nvSpPr>
        <p:spPr>
          <a:xfrm>
            <a:off x="6682438" y="2298996"/>
            <a:ext cx="2303195" cy="400110"/>
          </a:xfrm>
          <a:prstGeom prst="rect">
            <a:avLst/>
          </a:prstGeom>
          <a:noFill/>
        </p:spPr>
        <p:txBody>
          <a:bodyPr wrap="none" rtlCol="0">
            <a:spAutoFit/>
          </a:bodyPr>
          <a:lstStyle/>
          <a:p>
            <a:r>
              <a:rPr lang="en-US" sz="2000" dirty="0" smtClean="0"/>
              <a:t>Misses few relations</a:t>
            </a:r>
            <a:endParaRPr lang="en-US" sz="2000" dirty="0"/>
          </a:p>
        </p:txBody>
      </p:sp>
      <p:cxnSp>
        <p:nvCxnSpPr>
          <p:cNvPr id="49" name="Straight Arrow Connector 48"/>
          <p:cNvCxnSpPr>
            <a:stCxn id="47" idx="1"/>
            <a:endCxn id="46" idx="3"/>
          </p:cNvCxnSpPr>
          <p:nvPr/>
        </p:nvCxnSpPr>
        <p:spPr>
          <a:xfrm flipH="1">
            <a:off x="2810476" y="2499051"/>
            <a:ext cx="3871962" cy="0"/>
          </a:xfrm>
          <a:prstGeom prst="straightConnector1">
            <a:avLst/>
          </a:prstGeom>
          <a:ln w="57150">
            <a:gradFill flip="none" rotWithShape="1">
              <a:gsLst>
                <a:gs pos="0">
                  <a:schemeClr val="tx1">
                    <a:lumMod val="95000"/>
                    <a:lumOff val="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4374632" y="2159656"/>
            <a:ext cx="796821" cy="400110"/>
          </a:xfrm>
          <a:prstGeom prst="rect">
            <a:avLst/>
          </a:prstGeom>
          <a:noFill/>
        </p:spPr>
        <p:txBody>
          <a:bodyPr wrap="none" rtlCol="0">
            <a:spAutoFit/>
          </a:bodyPr>
          <a:lstStyle/>
          <a:p>
            <a:r>
              <a:rPr lang="en-US" sz="2000" dirty="0" smtClean="0"/>
              <a:t>Recall</a:t>
            </a:r>
            <a:endParaRPr lang="en-US" sz="2000" dirty="0"/>
          </a:p>
        </p:txBody>
      </p:sp>
      <p:sp>
        <p:nvSpPr>
          <p:cNvPr id="53" name="TextBox 52"/>
          <p:cNvSpPr txBox="1"/>
          <p:nvPr/>
        </p:nvSpPr>
        <p:spPr>
          <a:xfrm>
            <a:off x="539470" y="1597697"/>
            <a:ext cx="2279342" cy="707886"/>
          </a:xfrm>
          <a:prstGeom prst="rect">
            <a:avLst/>
          </a:prstGeom>
          <a:noFill/>
        </p:spPr>
        <p:txBody>
          <a:bodyPr wrap="none" rtlCol="0">
            <a:spAutoFit/>
          </a:bodyPr>
          <a:lstStyle/>
          <a:p>
            <a:r>
              <a:rPr lang="en-US" sz="2000" dirty="0" smtClean="0"/>
              <a:t>Strong input/output</a:t>
            </a:r>
          </a:p>
          <a:p>
            <a:r>
              <a:rPr lang="en-US" sz="2000" dirty="0"/>
              <a:t> </a:t>
            </a:r>
            <a:r>
              <a:rPr lang="en-US" sz="2000" dirty="0" smtClean="0"/>
              <a:t>        relation</a:t>
            </a:r>
          </a:p>
        </p:txBody>
      </p:sp>
      <p:sp>
        <p:nvSpPr>
          <p:cNvPr id="54" name="TextBox 53"/>
          <p:cNvSpPr txBox="1"/>
          <p:nvPr/>
        </p:nvSpPr>
        <p:spPr>
          <a:xfrm>
            <a:off x="6682438" y="1599434"/>
            <a:ext cx="2185919" cy="707886"/>
          </a:xfrm>
          <a:prstGeom prst="rect">
            <a:avLst/>
          </a:prstGeom>
          <a:noFill/>
        </p:spPr>
        <p:txBody>
          <a:bodyPr wrap="none" rtlCol="0">
            <a:spAutoFit/>
          </a:bodyPr>
          <a:lstStyle/>
          <a:p>
            <a:r>
              <a:rPr lang="en-US" sz="2000" dirty="0" smtClean="0"/>
              <a:t>Weak input/output</a:t>
            </a:r>
          </a:p>
          <a:p>
            <a:r>
              <a:rPr lang="en-US" sz="2000" dirty="0" smtClean="0"/>
              <a:t>     Relation</a:t>
            </a:r>
            <a:endParaRPr lang="en-US" sz="2000" dirty="0"/>
          </a:p>
        </p:txBody>
      </p:sp>
      <p:cxnSp>
        <p:nvCxnSpPr>
          <p:cNvPr id="55" name="Straight Arrow Connector 54"/>
          <p:cNvCxnSpPr>
            <a:stCxn id="54" idx="1"/>
            <a:endCxn id="53" idx="3"/>
          </p:cNvCxnSpPr>
          <p:nvPr/>
        </p:nvCxnSpPr>
        <p:spPr>
          <a:xfrm flipH="1" flipV="1">
            <a:off x="2818812" y="1951640"/>
            <a:ext cx="3863626" cy="1737"/>
          </a:xfrm>
          <a:prstGeom prst="straightConnector1">
            <a:avLst/>
          </a:prstGeom>
          <a:ln w="57150">
            <a:gradFill flip="none" rotWithShape="1">
              <a:gsLst>
                <a:gs pos="0">
                  <a:schemeClr val="tx1">
                    <a:lumMod val="95000"/>
                    <a:lumOff val="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224879" y="1586042"/>
            <a:ext cx="1130246" cy="400110"/>
          </a:xfrm>
          <a:prstGeom prst="rect">
            <a:avLst/>
          </a:prstGeom>
          <a:noFill/>
        </p:spPr>
        <p:txBody>
          <a:bodyPr wrap="none" rtlCol="0">
            <a:spAutoFit/>
          </a:bodyPr>
          <a:lstStyle/>
          <a:p>
            <a:r>
              <a:rPr lang="en-US" sz="2000" dirty="0" smtClean="0"/>
              <a:t>Precision</a:t>
            </a:r>
            <a:endParaRPr lang="en-US" sz="2000" dirty="0"/>
          </a:p>
        </p:txBody>
      </p:sp>
      <p:sp>
        <p:nvSpPr>
          <p:cNvPr id="15" name="TextBox 14"/>
          <p:cNvSpPr txBox="1"/>
          <p:nvPr/>
        </p:nvSpPr>
        <p:spPr>
          <a:xfrm>
            <a:off x="1310611" y="3107268"/>
            <a:ext cx="704360" cy="400110"/>
          </a:xfrm>
          <a:prstGeom prst="rect">
            <a:avLst/>
          </a:prstGeom>
          <a:noFill/>
        </p:spPr>
        <p:txBody>
          <a:bodyPr wrap="none" rtlCol="0">
            <a:spAutoFit/>
          </a:bodyPr>
          <a:lstStyle/>
          <a:p>
            <a:r>
              <a:rPr lang="en-US" sz="2000" dirty="0" smtClean="0"/>
              <a:t>Copy</a:t>
            </a:r>
            <a:endParaRPr lang="en-US" sz="2000" dirty="0"/>
          </a:p>
        </p:txBody>
      </p:sp>
      <p:pic>
        <p:nvPicPr>
          <p:cNvPr id="16" name="Picture 6" descr="https://encrypted-tbn2.gstatic.com/images?q=tbn:ANd9GcSJ8P1cacSfzFlHZqmkbAPOLWjgSN7zLhuxFn14gAeQI4pqaJsx-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322" y="5477099"/>
            <a:ext cx="788887" cy="78888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https://encrypted-tbn2.gstatic.com/images?q=tbn:ANd9GcQyZtDLSQHl16ooGncr2CsBv8rn_Z4btVbcKCOiSyea_OmucZ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876" y="4350539"/>
            <a:ext cx="959781" cy="959782"/>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Elbow Connector 17"/>
          <p:cNvCxnSpPr/>
          <p:nvPr/>
        </p:nvCxnSpPr>
        <p:spPr>
          <a:xfrm flipV="1">
            <a:off x="1259766" y="4776380"/>
            <a:ext cx="715688" cy="3735"/>
          </a:xfrm>
          <a:prstGeom prst="straightConnector1">
            <a:avLst/>
          </a:prstGeom>
          <a:ln w="31750">
            <a:solidFill>
              <a:schemeClr val="bg2"/>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0" name="Elbow Connector 17"/>
          <p:cNvCxnSpPr/>
          <p:nvPr/>
        </p:nvCxnSpPr>
        <p:spPr>
          <a:xfrm flipV="1">
            <a:off x="1290112" y="4956906"/>
            <a:ext cx="684940" cy="610686"/>
          </a:xfrm>
          <a:prstGeom prst="straightConnector1">
            <a:avLst/>
          </a:prstGeom>
          <a:ln w="31750">
            <a:solidFill>
              <a:schemeClr val="bg2"/>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1" name="Elbow Connector 17"/>
          <p:cNvCxnSpPr/>
          <p:nvPr/>
        </p:nvCxnSpPr>
        <p:spPr>
          <a:xfrm>
            <a:off x="1507414" y="4031800"/>
            <a:ext cx="467638" cy="616490"/>
          </a:xfrm>
          <a:prstGeom prst="straightConnector1">
            <a:avLst/>
          </a:prstGeom>
          <a:ln w="31750">
            <a:solidFill>
              <a:schemeClr val="bg2"/>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24" name="Picture 4" descr="http://upload.wikimedia.org/wikipedia/commons/thumb/2/21/BibTeX_logo.png/799px-BibTeX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9727" y="3767462"/>
            <a:ext cx="1148078" cy="317554"/>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https://encrypted-tbn2.gstatic.com/images?q=tbn:ANd9GcQyZtDLSQHl16ooGncr2CsBv8rn_Z4btVbcKCOiSyea_OmucZ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4757" y="4350539"/>
            <a:ext cx="959781" cy="959782"/>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6" descr="https://encrypted-tbn2.gstatic.com/images?q=tbn:ANd9GcSJ8P1cacSfzFlHZqmkbAPOLWjgSN7zLhuxFn14gAeQI4pqaJsx-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38673" y="5487222"/>
            <a:ext cx="788887" cy="788888"/>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https://encrypted-tbn2.gstatic.com/images?q=tbn:ANd9GcQyZtDLSQHl16ooGncr2CsBv8rn_Z4btVbcKCOiSyea_OmucZ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3227" y="4360662"/>
            <a:ext cx="959781" cy="959782"/>
          </a:xfrm>
          <a:prstGeom prst="rect">
            <a:avLst/>
          </a:prstGeom>
          <a:noFill/>
          <a:extLst>
            <a:ext uri="{909E8E84-426E-40DD-AFC4-6F175D3DCCD1}">
              <a14:hiddenFill xmlns:a14="http://schemas.microsoft.com/office/drawing/2010/main">
                <a:solidFill>
                  <a:srgbClr val="FFFFFF"/>
                </a:solidFill>
              </a14:hiddenFill>
            </a:ext>
          </a:extLst>
        </p:spPr>
      </p:pic>
      <p:cxnSp>
        <p:nvCxnSpPr>
          <p:cNvPr id="34" name="Elbow Connector 17"/>
          <p:cNvCxnSpPr/>
          <p:nvPr/>
        </p:nvCxnSpPr>
        <p:spPr>
          <a:xfrm flipV="1">
            <a:off x="4229117" y="4786503"/>
            <a:ext cx="715688" cy="3735"/>
          </a:xfrm>
          <a:prstGeom prst="straightConnector1">
            <a:avLst/>
          </a:prstGeom>
          <a:ln w="31750">
            <a:solidFill>
              <a:schemeClr val="bg2"/>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5" name="Elbow Connector 17"/>
          <p:cNvCxnSpPr/>
          <p:nvPr/>
        </p:nvCxnSpPr>
        <p:spPr>
          <a:xfrm flipV="1">
            <a:off x="4259463" y="4967029"/>
            <a:ext cx="684940" cy="610686"/>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6" name="Elbow Connector 17"/>
          <p:cNvCxnSpPr/>
          <p:nvPr/>
        </p:nvCxnSpPr>
        <p:spPr>
          <a:xfrm>
            <a:off x="4476765" y="4041923"/>
            <a:ext cx="467638" cy="616490"/>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38" name="Picture 4" descr="http://upload.wikimedia.org/wikipedia/commons/thumb/2/21/BibTeX_logo.png/799px-BibTeX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59078" y="3777585"/>
            <a:ext cx="1148078" cy="317554"/>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https://encrypted-tbn2.gstatic.com/images?q=tbn:ANd9GcQyZtDLSQHl16ooGncr2CsBv8rn_Z4btVbcKCOiSyea_OmucZ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1670" y="4350539"/>
            <a:ext cx="959781" cy="95978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6" descr="https://encrypted-tbn2.gstatic.com/images?q=tbn:ANd9GcSJ8P1cacSfzFlHZqmkbAPOLWjgSN7zLhuxFn14gAeQI4pqaJsx-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5586" y="5487222"/>
            <a:ext cx="788887" cy="788888"/>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2" descr="https://encrypted-tbn2.gstatic.com/images?q=tbn:ANd9GcQyZtDLSQHl16ooGncr2CsBv8rn_Z4btVbcKCOiSyea_OmucZ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0140" y="4360662"/>
            <a:ext cx="959781" cy="959782"/>
          </a:xfrm>
          <a:prstGeom prst="rect">
            <a:avLst/>
          </a:prstGeom>
          <a:noFill/>
          <a:extLst>
            <a:ext uri="{909E8E84-426E-40DD-AFC4-6F175D3DCCD1}">
              <a14:hiddenFill xmlns:a14="http://schemas.microsoft.com/office/drawing/2010/main">
                <a:solidFill>
                  <a:srgbClr val="FFFFFF"/>
                </a:solidFill>
              </a14:hiddenFill>
            </a:ext>
          </a:extLst>
        </p:spPr>
      </p:pic>
      <p:cxnSp>
        <p:nvCxnSpPr>
          <p:cNvPr id="42" name="Elbow Connector 17"/>
          <p:cNvCxnSpPr/>
          <p:nvPr/>
        </p:nvCxnSpPr>
        <p:spPr>
          <a:xfrm flipV="1">
            <a:off x="7166030" y="4786503"/>
            <a:ext cx="715688" cy="3735"/>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3" name="Elbow Connector 17"/>
          <p:cNvCxnSpPr/>
          <p:nvPr/>
        </p:nvCxnSpPr>
        <p:spPr>
          <a:xfrm flipV="1">
            <a:off x="7196376" y="4967029"/>
            <a:ext cx="684940" cy="610686"/>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4" name="Elbow Connector 17"/>
          <p:cNvCxnSpPr/>
          <p:nvPr/>
        </p:nvCxnSpPr>
        <p:spPr>
          <a:xfrm>
            <a:off x="7413678" y="4041923"/>
            <a:ext cx="467638" cy="616490"/>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48" name="Picture 4" descr="http://upload.wikimedia.org/wikipedia/commons/thumb/2/21/BibTeX_logo.png/799px-BibTeX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95991" y="3777585"/>
            <a:ext cx="1148078" cy="317554"/>
          </a:xfrm>
          <a:prstGeom prst="rect">
            <a:avLst/>
          </a:prstGeom>
          <a:noFill/>
          <a:extLst>
            <a:ext uri="{909E8E84-426E-40DD-AFC4-6F175D3DCCD1}">
              <a14:hiddenFill xmlns:a14="http://schemas.microsoft.com/office/drawing/2010/main">
                <a:solidFill>
                  <a:srgbClr val="FFFFFF"/>
                </a:solidFill>
              </a14:hiddenFill>
            </a:ext>
          </a:extLst>
        </p:spPr>
      </p:pic>
      <p:sp>
        <p:nvSpPr>
          <p:cNvPr id="50" name="Rectangle 49"/>
          <p:cNvSpPr/>
          <p:nvPr/>
        </p:nvSpPr>
        <p:spPr>
          <a:xfrm>
            <a:off x="3130546" y="2820432"/>
            <a:ext cx="2857278" cy="3748035"/>
          </a:xfrm>
          <a:prstGeom prst="rect">
            <a:avLst/>
          </a:prstGeom>
          <a:noFill/>
          <a:ln w="666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8852713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Intra-Process Lineage</a:t>
            </a:r>
            <a:endParaRPr lang="en-US" dirty="0"/>
          </a:p>
        </p:txBody>
      </p:sp>
      <p:sp>
        <p:nvSpPr>
          <p:cNvPr id="4" name="Slide Number Placeholder 3"/>
          <p:cNvSpPr>
            <a:spLocks noGrp="1"/>
          </p:cNvSpPr>
          <p:nvPr>
            <p:ph type="sldNum" sz="quarter" idx="12"/>
          </p:nvPr>
        </p:nvSpPr>
        <p:spPr/>
        <p:txBody>
          <a:bodyPr/>
          <a:lstStyle/>
          <a:p>
            <a:pPr>
              <a:defRPr/>
            </a:pPr>
            <a:fld id="{FF8C5FF7-CFE9-46AA-9B03-5B8CA22D3A59}" type="slidenum">
              <a:rPr lang="en-US" smtClean="0"/>
              <a:pPr>
                <a:defRPr/>
              </a:pPr>
              <a:t>37</a:t>
            </a:fld>
            <a:endParaRPr lang="en-US"/>
          </a:p>
        </p:txBody>
      </p:sp>
      <p:sp>
        <p:nvSpPr>
          <p:cNvPr id="37" name="TextBox 36"/>
          <p:cNvSpPr txBox="1"/>
          <p:nvPr/>
        </p:nvSpPr>
        <p:spPr>
          <a:xfrm>
            <a:off x="3981247" y="3137297"/>
            <a:ext cx="1221681" cy="400110"/>
          </a:xfrm>
          <a:prstGeom prst="rect">
            <a:avLst/>
          </a:prstGeom>
          <a:noFill/>
        </p:spPr>
        <p:txBody>
          <a:bodyPr wrap="none" rtlCol="0">
            <a:spAutoFit/>
          </a:bodyPr>
          <a:lstStyle/>
          <a:p>
            <a:r>
              <a:rPr lang="en-US" sz="2000" dirty="0" smtClean="0"/>
              <a:t>Data Flow</a:t>
            </a:r>
            <a:endParaRPr lang="en-US" sz="2000" dirty="0"/>
          </a:p>
        </p:txBody>
      </p:sp>
      <p:sp>
        <p:nvSpPr>
          <p:cNvPr id="46" name="TextBox 45"/>
          <p:cNvSpPr txBox="1"/>
          <p:nvPr/>
        </p:nvSpPr>
        <p:spPr>
          <a:xfrm>
            <a:off x="679059" y="2298996"/>
            <a:ext cx="2131417" cy="400110"/>
          </a:xfrm>
          <a:prstGeom prst="rect">
            <a:avLst/>
          </a:prstGeom>
          <a:noFill/>
        </p:spPr>
        <p:txBody>
          <a:bodyPr wrap="none" rtlCol="0">
            <a:spAutoFit/>
          </a:bodyPr>
          <a:lstStyle/>
          <a:p>
            <a:r>
              <a:rPr lang="en-US" sz="2000" dirty="0" smtClean="0"/>
              <a:t>May miss relations</a:t>
            </a:r>
            <a:endParaRPr lang="en-US" sz="2000" dirty="0"/>
          </a:p>
        </p:txBody>
      </p:sp>
      <p:sp>
        <p:nvSpPr>
          <p:cNvPr id="47" name="TextBox 46"/>
          <p:cNvSpPr txBox="1"/>
          <p:nvPr/>
        </p:nvSpPr>
        <p:spPr>
          <a:xfrm>
            <a:off x="6682438" y="2298996"/>
            <a:ext cx="2303195" cy="400110"/>
          </a:xfrm>
          <a:prstGeom prst="rect">
            <a:avLst/>
          </a:prstGeom>
          <a:noFill/>
        </p:spPr>
        <p:txBody>
          <a:bodyPr wrap="none" rtlCol="0">
            <a:spAutoFit/>
          </a:bodyPr>
          <a:lstStyle/>
          <a:p>
            <a:r>
              <a:rPr lang="en-US" sz="2000" dirty="0" smtClean="0"/>
              <a:t>Misses few relations</a:t>
            </a:r>
            <a:endParaRPr lang="en-US" sz="2000" dirty="0"/>
          </a:p>
        </p:txBody>
      </p:sp>
      <p:cxnSp>
        <p:nvCxnSpPr>
          <p:cNvPr id="49" name="Straight Arrow Connector 48"/>
          <p:cNvCxnSpPr>
            <a:stCxn id="47" idx="1"/>
            <a:endCxn id="46" idx="3"/>
          </p:cNvCxnSpPr>
          <p:nvPr/>
        </p:nvCxnSpPr>
        <p:spPr>
          <a:xfrm flipH="1">
            <a:off x="2810476" y="2499051"/>
            <a:ext cx="3871962" cy="0"/>
          </a:xfrm>
          <a:prstGeom prst="straightConnector1">
            <a:avLst/>
          </a:prstGeom>
          <a:ln w="57150">
            <a:gradFill flip="none" rotWithShape="1">
              <a:gsLst>
                <a:gs pos="0">
                  <a:schemeClr val="tx1">
                    <a:lumMod val="95000"/>
                    <a:lumOff val="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4374632" y="2159656"/>
            <a:ext cx="796821" cy="400110"/>
          </a:xfrm>
          <a:prstGeom prst="rect">
            <a:avLst/>
          </a:prstGeom>
          <a:noFill/>
        </p:spPr>
        <p:txBody>
          <a:bodyPr wrap="none" rtlCol="0">
            <a:spAutoFit/>
          </a:bodyPr>
          <a:lstStyle/>
          <a:p>
            <a:r>
              <a:rPr lang="en-US" sz="2000" dirty="0" smtClean="0"/>
              <a:t>Recall</a:t>
            </a:r>
            <a:endParaRPr lang="en-US" sz="2000" dirty="0"/>
          </a:p>
        </p:txBody>
      </p:sp>
      <p:sp>
        <p:nvSpPr>
          <p:cNvPr id="53" name="TextBox 52"/>
          <p:cNvSpPr txBox="1"/>
          <p:nvPr/>
        </p:nvSpPr>
        <p:spPr>
          <a:xfrm>
            <a:off x="539470" y="1597697"/>
            <a:ext cx="2279342" cy="707886"/>
          </a:xfrm>
          <a:prstGeom prst="rect">
            <a:avLst/>
          </a:prstGeom>
          <a:noFill/>
        </p:spPr>
        <p:txBody>
          <a:bodyPr wrap="none" rtlCol="0">
            <a:spAutoFit/>
          </a:bodyPr>
          <a:lstStyle/>
          <a:p>
            <a:r>
              <a:rPr lang="en-US" sz="2000" dirty="0" smtClean="0"/>
              <a:t>Strong input/output</a:t>
            </a:r>
          </a:p>
          <a:p>
            <a:r>
              <a:rPr lang="en-US" sz="2000" dirty="0"/>
              <a:t> </a:t>
            </a:r>
            <a:r>
              <a:rPr lang="en-US" sz="2000" dirty="0" smtClean="0"/>
              <a:t>        relation</a:t>
            </a:r>
          </a:p>
        </p:txBody>
      </p:sp>
      <p:sp>
        <p:nvSpPr>
          <p:cNvPr id="54" name="TextBox 53"/>
          <p:cNvSpPr txBox="1"/>
          <p:nvPr/>
        </p:nvSpPr>
        <p:spPr>
          <a:xfrm>
            <a:off x="6682438" y="1599434"/>
            <a:ext cx="2185919" cy="707886"/>
          </a:xfrm>
          <a:prstGeom prst="rect">
            <a:avLst/>
          </a:prstGeom>
          <a:noFill/>
        </p:spPr>
        <p:txBody>
          <a:bodyPr wrap="none" rtlCol="0">
            <a:spAutoFit/>
          </a:bodyPr>
          <a:lstStyle/>
          <a:p>
            <a:r>
              <a:rPr lang="en-US" sz="2000" dirty="0" smtClean="0"/>
              <a:t>Weak input/output</a:t>
            </a:r>
          </a:p>
          <a:p>
            <a:r>
              <a:rPr lang="en-US" sz="2000" dirty="0" smtClean="0"/>
              <a:t>     Relation</a:t>
            </a:r>
            <a:endParaRPr lang="en-US" sz="2000" dirty="0"/>
          </a:p>
        </p:txBody>
      </p:sp>
      <p:cxnSp>
        <p:nvCxnSpPr>
          <p:cNvPr id="55" name="Straight Arrow Connector 54"/>
          <p:cNvCxnSpPr>
            <a:stCxn id="54" idx="1"/>
            <a:endCxn id="53" idx="3"/>
          </p:cNvCxnSpPr>
          <p:nvPr/>
        </p:nvCxnSpPr>
        <p:spPr>
          <a:xfrm flipH="1" flipV="1">
            <a:off x="2818812" y="1951640"/>
            <a:ext cx="3863626" cy="1737"/>
          </a:xfrm>
          <a:prstGeom prst="straightConnector1">
            <a:avLst/>
          </a:prstGeom>
          <a:ln w="57150">
            <a:gradFill flip="none" rotWithShape="1">
              <a:gsLst>
                <a:gs pos="0">
                  <a:schemeClr val="tx1">
                    <a:lumMod val="95000"/>
                    <a:lumOff val="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224879" y="1586042"/>
            <a:ext cx="1130246" cy="400110"/>
          </a:xfrm>
          <a:prstGeom prst="rect">
            <a:avLst/>
          </a:prstGeom>
          <a:noFill/>
        </p:spPr>
        <p:txBody>
          <a:bodyPr wrap="none" rtlCol="0">
            <a:spAutoFit/>
          </a:bodyPr>
          <a:lstStyle/>
          <a:p>
            <a:r>
              <a:rPr lang="en-US" sz="2000" dirty="0" smtClean="0"/>
              <a:t>Precision</a:t>
            </a:r>
            <a:endParaRPr lang="en-US" sz="2000" dirty="0"/>
          </a:p>
        </p:txBody>
      </p:sp>
      <p:pic>
        <p:nvPicPr>
          <p:cNvPr id="31" name="Picture 2" descr="https://encrypted-tbn2.gstatic.com/images?q=tbn:ANd9GcQyZtDLSQHl16ooGncr2CsBv8rn_Z4btVbcKCOiSyea_OmucZ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4757" y="4350539"/>
            <a:ext cx="959781" cy="959782"/>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6" descr="https://encrypted-tbn2.gstatic.com/images?q=tbn:ANd9GcSJ8P1cacSfzFlHZqmkbAPOLWjgSN7zLhuxFn14gAeQI4pqaJsx-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38673" y="5487222"/>
            <a:ext cx="788887" cy="788888"/>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https://encrypted-tbn2.gstatic.com/images?q=tbn:ANd9GcQyZtDLSQHl16ooGncr2CsBv8rn_Z4btVbcKCOiSyea_OmucZ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3227" y="4360662"/>
            <a:ext cx="959781" cy="959782"/>
          </a:xfrm>
          <a:prstGeom prst="rect">
            <a:avLst/>
          </a:prstGeom>
          <a:noFill/>
          <a:extLst>
            <a:ext uri="{909E8E84-426E-40DD-AFC4-6F175D3DCCD1}">
              <a14:hiddenFill xmlns:a14="http://schemas.microsoft.com/office/drawing/2010/main">
                <a:solidFill>
                  <a:srgbClr val="FFFFFF"/>
                </a:solidFill>
              </a14:hiddenFill>
            </a:ext>
          </a:extLst>
        </p:spPr>
      </p:pic>
      <p:cxnSp>
        <p:nvCxnSpPr>
          <p:cNvPr id="34" name="Elbow Connector 17"/>
          <p:cNvCxnSpPr/>
          <p:nvPr/>
        </p:nvCxnSpPr>
        <p:spPr>
          <a:xfrm flipV="1">
            <a:off x="4229117" y="4786503"/>
            <a:ext cx="715688" cy="3735"/>
          </a:xfrm>
          <a:prstGeom prst="straightConnector1">
            <a:avLst/>
          </a:prstGeom>
          <a:ln w="31750">
            <a:solidFill>
              <a:schemeClr val="bg2"/>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5" name="Elbow Connector 17"/>
          <p:cNvCxnSpPr/>
          <p:nvPr/>
        </p:nvCxnSpPr>
        <p:spPr>
          <a:xfrm flipV="1">
            <a:off x="4259463" y="4967029"/>
            <a:ext cx="684940" cy="610686"/>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6" name="Elbow Connector 17"/>
          <p:cNvCxnSpPr/>
          <p:nvPr/>
        </p:nvCxnSpPr>
        <p:spPr>
          <a:xfrm>
            <a:off x="4476765" y="4041923"/>
            <a:ext cx="467638" cy="616490"/>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38" name="Picture 4" descr="http://upload.wikimedia.org/wikipedia/commons/thumb/2/21/BibTeX_logo.png/799px-BibTeX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59078" y="3777585"/>
            <a:ext cx="1148078" cy="317554"/>
          </a:xfrm>
          <a:prstGeom prst="rect">
            <a:avLst/>
          </a:prstGeom>
          <a:noFill/>
          <a:extLst>
            <a:ext uri="{909E8E84-426E-40DD-AFC4-6F175D3DCCD1}">
              <a14:hiddenFill xmlns:a14="http://schemas.microsoft.com/office/drawing/2010/main">
                <a:solidFill>
                  <a:srgbClr val="FFFFFF"/>
                </a:solidFill>
              </a14:hiddenFill>
            </a:ext>
          </a:extLst>
        </p:spPr>
      </p:pic>
      <p:sp>
        <p:nvSpPr>
          <p:cNvPr id="50" name="Rectangle 49"/>
          <p:cNvSpPr/>
          <p:nvPr/>
        </p:nvSpPr>
        <p:spPr>
          <a:xfrm>
            <a:off x="3130546" y="2820432"/>
            <a:ext cx="2857278" cy="3748035"/>
          </a:xfrm>
          <a:prstGeom prst="rect">
            <a:avLst/>
          </a:prstGeom>
          <a:noFill/>
          <a:ln w="666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6129982" y="3553860"/>
            <a:ext cx="2960169" cy="1200329"/>
          </a:xfrm>
          <a:prstGeom prst="rect">
            <a:avLst/>
          </a:prstGeom>
          <a:noFill/>
        </p:spPr>
        <p:txBody>
          <a:bodyPr wrap="none" rtlCol="0">
            <a:spAutoFit/>
          </a:bodyPr>
          <a:lstStyle/>
          <a:p>
            <a:r>
              <a:rPr lang="en-US" sz="2400" dirty="0" smtClean="0"/>
              <a:t>Arnold selects the</a:t>
            </a:r>
          </a:p>
          <a:p>
            <a:r>
              <a:rPr lang="en-US" sz="2400" dirty="0"/>
              <a:t>m</a:t>
            </a:r>
            <a:r>
              <a:rPr lang="en-US" sz="2400" dirty="0" smtClean="0"/>
              <a:t>ost precise tool with</a:t>
            </a:r>
          </a:p>
          <a:p>
            <a:r>
              <a:rPr lang="en-US" sz="2400" dirty="0" smtClean="0"/>
              <a:t>at least one result</a:t>
            </a:r>
            <a:endParaRPr lang="en-US" sz="2400" dirty="0"/>
          </a:p>
        </p:txBody>
      </p:sp>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21748379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Inter-Process Lineage</a:t>
            </a:r>
            <a:endParaRPr lang="en-US" dirty="0"/>
          </a:p>
        </p:txBody>
      </p:sp>
      <p:sp>
        <p:nvSpPr>
          <p:cNvPr id="3" name="Content Placeholder 2"/>
          <p:cNvSpPr>
            <a:spLocks noGrp="1"/>
          </p:cNvSpPr>
          <p:nvPr>
            <p:ph idx="1"/>
          </p:nvPr>
        </p:nvSpPr>
        <p:spPr/>
        <p:txBody>
          <a:bodyPr/>
          <a:lstStyle/>
          <a:p>
            <a:r>
              <a:rPr lang="en-US" sz="2400" dirty="0"/>
              <a:t>Two notions of inter-process linkage</a:t>
            </a:r>
          </a:p>
          <a:p>
            <a:r>
              <a:rPr lang="en-US" sz="2400" dirty="0"/>
              <a:t>Process graph</a:t>
            </a:r>
          </a:p>
          <a:p>
            <a:pPr lvl="1"/>
            <a:r>
              <a:rPr lang="en-US" sz="2000" dirty="0"/>
              <a:t>Tracks lineage through inter-process communication</a:t>
            </a:r>
          </a:p>
          <a:p>
            <a:pPr lvl="1"/>
            <a:r>
              <a:rPr lang="en-US" sz="2000" dirty="0"/>
              <a:t>Precise </a:t>
            </a:r>
          </a:p>
          <a:p>
            <a:pPr lvl="1"/>
            <a:r>
              <a:rPr lang="en-US" sz="2000" dirty="0"/>
              <a:t>Captures group </a:t>
            </a:r>
            <a:r>
              <a:rPr lang="en-US" sz="2000" dirty="0" smtClean="0"/>
              <a:t>to </a:t>
            </a:r>
            <a:r>
              <a:rPr lang="en-US" sz="2000" dirty="0"/>
              <a:t>group </a:t>
            </a:r>
            <a:r>
              <a:rPr lang="en-US" sz="2000" dirty="0" smtClean="0"/>
              <a:t>communication</a:t>
            </a:r>
            <a:endParaRPr lang="en-US" sz="2000" dirty="0"/>
          </a:p>
          <a:p>
            <a:r>
              <a:rPr lang="en-US" sz="2400" dirty="0"/>
              <a:t>Human linkage</a:t>
            </a:r>
          </a:p>
          <a:p>
            <a:pPr lvl="1"/>
            <a:r>
              <a:rPr lang="en-US" sz="2000" dirty="0"/>
              <a:t>Handles relations between user inputs and outputs</a:t>
            </a:r>
          </a:p>
          <a:p>
            <a:pPr lvl="1"/>
            <a:r>
              <a:rPr lang="en-US" sz="2000" dirty="0"/>
              <a:t>Infers linkages based on data content and time</a:t>
            </a:r>
          </a:p>
          <a:p>
            <a:pPr lvl="1"/>
            <a:r>
              <a:rPr lang="en-US" sz="2000" dirty="0"/>
              <a:t>Imprecise – may have false negatives and false positives</a:t>
            </a:r>
          </a:p>
          <a:p>
            <a:pPr lvl="1"/>
            <a:r>
              <a:rPr lang="en-US" sz="2000" dirty="0"/>
              <a:t>Can capture linkages the process graph can miss</a:t>
            </a:r>
          </a:p>
          <a:p>
            <a:endParaRPr lang="en-US" dirty="0"/>
          </a:p>
        </p:txBody>
      </p:sp>
      <p:sp>
        <p:nvSpPr>
          <p:cNvPr id="4" name="Slide Number Placeholder 3"/>
          <p:cNvSpPr>
            <a:spLocks noGrp="1"/>
          </p:cNvSpPr>
          <p:nvPr>
            <p:ph type="sldNum" sz="quarter" idx="12"/>
          </p:nvPr>
        </p:nvSpPr>
        <p:spPr/>
        <p:txBody>
          <a:bodyPr/>
          <a:lstStyle/>
          <a:p>
            <a:pPr>
              <a:defRPr/>
            </a:pPr>
            <a:fld id="{FF8C5FF7-CFE9-46AA-9B03-5B8CA22D3A59}" type="slidenum">
              <a:rPr lang="en-US" smtClean="0"/>
              <a:pPr>
                <a:defRPr/>
              </a:pPr>
              <a:t>38</a:t>
            </a:fld>
            <a:endParaRPr lang="en-US"/>
          </a:p>
        </p:txBody>
      </p:sp>
      <p:sp>
        <p:nvSpPr>
          <p:cNvPr id="5" name="Footer Placeholder 4"/>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35471115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6" descr="https://encrypted-tbn2.gstatic.com/images?q=tbn:ANd9GcSJ8P1cacSfzFlHZqmkbAPOLWjgSN7zLhuxFn14gAeQI4pqaJsx-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5004" y="1874688"/>
            <a:ext cx="1095326" cy="1095327"/>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https://encrypted-tbn2.gstatic.com/images?q=tbn:ANd9GcQyZtDLSQHl16ooGncr2CsBv8rn_Z4btVbcKCOiSyea_OmucZ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1136" y="2017780"/>
            <a:ext cx="1211995" cy="1211996"/>
          </a:xfrm>
          <a:prstGeom prst="rect">
            <a:avLst/>
          </a:prstGeom>
          <a:noFill/>
          <a:extLst>
            <a:ext uri="{909E8E84-426E-40DD-AFC4-6F175D3DCCD1}">
              <a14:hiddenFill xmlns:a14="http://schemas.microsoft.com/office/drawing/2010/main">
                <a:solidFill>
                  <a:srgbClr val="FFFFFF"/>
                </a:solidFill>
              </a14:hiddenFill>
            </a:ext>
          </a:extLst>
        </p:spPr>
      </p:pic>
      <p:sp>
        <p:nvSpPr>
          <p:cNvPr id="39938" name="Title 1"/>
          <p:cNvSpPr>
            <a:spLocks noGrp="1"/>
          </p:cNvSpPr>
          <p:nvPr>
            <p:ph type="title"/>
          </p:nvPr>
        </p:nvSpPr>
        <p:spPr>
          <a:xfrm>
            <a:off x="628650" y="329286"/>
            <a:ext cx="7886700" cy="1325563"/>
          </a:xfrm>
        </p:spPr>
        <p:txBody>
          <a:bodyPr/>
          <a:lstStyle/>
          <a:p>
            <a:r>
              <a:rPr lang="en-US" altLang="en-US" dirty="0" smtClean="0"/>
              <a:t>Evaluation – Wrong Reference</a:t>
            </a:r>
          </a:p>
        </p:txBody>
      </p:sp>
      <p:sp>
        <p:nvSpPr>
          <p:cNvPr id="2" name="Slide Number Placeholder 1"/>
          <p:cNvSpPr>
            <a:spLocks noGrp="1"/>
          </p:cNvSpPr>
          <p:nvPr>
            <p:ph type="sldNum" sz="quarter" idx="12"/>
          </p:nvPr>
        </p:nvSpPr>
        <p:spPr/>
        <p:txBody>
          <a:bodyPr/>
          <a:lstStyle/>
          <a:p>
            <a:pPr>
              <a:defRPr/>
            </a:pPr>
            <a:fld id="{FF8C5FF7-CFE9-46AA-9B03-5B8CA22D3A59}" type="slidenum">
              <a:rPr lang="en-US" smtClean="0"/>
              <a:pPr>
                <a:defRPr/>
              </a:pPr>
              <a:t>39</a:t>
            </a:fld>
            <a:endParaRPr lang="en-US"/>
          </a:p>
        </p:txBody>
      </p:sp>
      <p:sp>
        <p:nvSpPr>
          <p:cNvPr id="39951" name="TextBox 27"/>
          <p:cNvSpPr txBox="1">
            <a:spLocks noChangeArrowheads="1"/>
          </p:cNvSpPr>
          <p:nvPr/>
        </p:nvSpPr>
        <p:spPr bwMode="auto">
          <a:xfrm>
            <a:off x="7161213" y="1583017"/>
            <a:ext cx="15360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dirty="0"/>
              <a:t>Data + Index</a:t>
            </a:r>
          </a:p>
        </p:txBody>
      </p:sp>
      <p:sp>
        <p:nvSpPr>
          <p:cNvPr id="39952" name="TextBox 28"/>
          <p:cNvSpPr txBox="1">
            <a:spLocks noChangeArrowheads="1"/>
          </p:cNvSpPr>
          <p:nvPr/>
        </p:nvSpPr>
        <p:spPr bwMode="auto">
          <a:xfrm>
            <a:off x="5906776" y="1579655"/>
            <a:ext cx="69423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dirty="0"/>
              <a:t>Data</a:t>
            </a:r>
          </a:p>
        </p:txBody>
      </p:sp>
      <p:sp>
        <p:nvSpPr>
          <p:cNvPr id="39953" name="TextBox 31"/>
          <p:cNvSpPr txBox="1">
            <a:spLocks noChangeArrowheads="1"/>
          </p:cNvSpPr>
          <p:nvPr/>
        </p:nvSpPr>
        <p:spPr bwMode="auto">
          <a:xfrm>
            <a:off x="4162913" y="1585901"/>
            <a:ext cx="73019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dirty="0"/>
              <a:t>Copy</a:t>
            </a:r>
          </a:p>
        </p:txBody>
      </p:sp>
      <p:sp>
        <p:nvSpPr>
          <p:cNvPr id="39954" name="TextBox 32"/>
          <p:cNvSpPr txBox="1">
            <a:spLocks noChangeArrowheads="1"/>
          </p:cNvSpPr>
          <p:nvPr/>
        </p:nvSpPr>
        <p:spPr bwMode="auto">
          <a:xfrm>
            <a:off x="2641599" y="1584175"/>
            <a:ext cx="73019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a:t>Copy</a:t>
            </a:r>
          </a:p>
        </p:txBody>
      </p:sp>
      <p:sp>
        <p:nvSpPr>
          <p:cNvPr id="39955" name="TextBox 33"/>
          <p:cNvSpPr txBox="1">
            <a:spLocks noChangeArrowheads="1"/>
          </p:cNvSpPr>
          <p:nvPr/>
        </p:nvSpPr>
        <p:spPr bwMode="auto">
          <a:xfrm>
            <a:off x="685527" y="1649102"/>
            <a:ext cx="69423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dirty="0"/>
              <a:t>Data</a:t>
            </a:r>
          </a:p>
        </p:txBody>
      </p:sp>
      <p:sp>
        <p:nvSpPr>
          <p:cNvPr id="35" name="Content Placeholder 2"/>
          <p:cNvSpPr txBox="1">
            <a:spLocks/>
          </p:cNvSpPr>
          <p:nvPr/>
        </p:nvSpPr>
        <p:spPr>
          <a:xfrm>
            <a:off x="628650" y="4168675"/>
            <a:ext cx="7886700" cy="871538"/>
          </a:xfrm>
          <a:prstGeom prst="rect">
            <a:avLst/>
          </a:prstGeom>
        </p:spPr>
        <p:txBody>
          <a:bodyP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en-US" dirty="0"/>
              <a:t>Few </a:t>
            </a:r>
            <a:r>
              <a:rPr lang="en-US" dirty="0" smtClean="0"/>
              <a:t>false </a:t>
            </a:r>
            <a:r>
              <a:rPr lang="en-US" dirty="0"/>
              <a:t>positives (font files, latex sty files, libc.so, libXt.so)</a:t>
            </a:r>
          </a:p>
          <a:p>
            <a:pPr fontAlgn="auto">
              <a:spcAft>
                <a:spcPts val="0"/>
              </a:spcAft>
              <a:defRPr/>
            </a:pPr>
            <a:r>
              <a:rPr lang="en-US" dirty="0"/>
              <a:t>No false negatives</a:t>
            </a:r>
          </a:p>
        </p:txBody>
      </p:sp>
      <p:graphicFrame>
        <p:nvGraphicFramePr>
          <p:cNvPr id="4" name="Table 3"/>
          <p:cNvGraphicFramePr>
            <a:graphicFrameLocks noGrp="1"/>
          </p:cNvGraphicFramePr>
          <p:nvPr>
            <p:extLst>
              <p:ext uri="{D42A27DB-BD31-4B8C-83A1-F6EECF244321}">
                <p14:modId xmlns:p14="http://schemas.microsoft.com/office/powerpoint/2010/main" val="1105817708"/>
              </p:ext>
            </p:extLst>
          </p:nvPr>
        </p:nvGraphicFramePr>
        <p:xfrm>
          <a:off x="1084441" y="4973588"/>
          <a:ext cx="6668037" cy="1062175"/>
        </p:xfrm>
        <a:graphic>
          <a:graphicData uri="http://schemas.openxmlformats.org/drawingml/2006/table">
            <a:tbl>
              <a:tblPr firstRow="1" bandRow="1">
                <a:tableStyleId>{5940675A-B579-460E-94D1-54222C63F5DA}</a:tableStyleId>
              </a:tblPr>
              <a:tblGrid>
                <a:gridCol w="1440159"/>
                <a:gridCol w="1487156"/>
                <a:gridCol w="1034980"/>
                <a:gridCol w="2705742"/>
              </a:tblGrid>
              <a:tr h="691335">
                <a:tc>
                  <a:txBody>
                    <a:bodyPr/>
                    <a:lstStyle/>
                    <a:p>
                      <a:r>
                        <a:rPr lang="en-US" dirty="0" smtClean="0"/>
                        <a:t>Record</a:t>
                      </a:r>
                      <a:r>
                        <a:rPr lang="en-US" baseline="0" dirty="0" smtClean="0"/>
                        <a:t> Time</a:t>
                      </a:r>
                      <a:endParaRPr lang="en-US" dirty="0"/>
                    </a:p>
                  </a:txBody>
                  <a:tcPr/>
                </a:tc>
                <a:tc>
                  <a:txBody>
                    <a:bodyPr/>
                    <a:lstStyle/>
                    <a:p>
                      <a:r>
                        <a:rPr lang="en-US" dirty="0" smtClean="0"/>
                        <a:t>Replay Time</a:t>
                      </a:r>
                      <a:endParaRPr lang="en-US" dirty="0"/>
                    </a:p>
                  </a:txBody>
                  <a:tcPr/>
                </a:tc>
                <a:tc>
                  <a:txBody>
                    <a:bodyPr/>
                    <a:lstStyle/>
                    <a:p>
                      <a:r>
                        <a:rPr lang="en-US" dirty="0" smtClean="0"/>
                        <a:t>Replay + Pin Time</a:t>
                      </a:r>
                      <a:endParaRPr lang="en-US" dirty="0"/>
                    </a:p>
                  </a:txBody>
                  <a:tcPr/>
                </a:tc>
                <a:tc>
                  <a:txBody>
                    <a:bodyPr/>
                    <a:lstStyle/>
                    <a:p>
                      <a:r>
                        <a:rPr lang="en-US" dirty="0" smtClean="0"/>
                        <a:t>Query Time</a:t>
                      </a:r>
                      <a:endParaRPr lang="en-US" dirty="0"/>
                    </a:p>
                  </a:txBody>
                  <a:tcPr/>
                </a:tc>
              </a:tr>
              <a:tr h="370840">
                <a:tc>
                  <a:txBody>
                    <a:bodyPr/>
                    <a:lstStyle/>
                    <a:p>
                      <a:r>
                        <a:rPr lang="en-US" dirty="0" smtClean="0"/>
                        <a:t>96.1s</a:t>
                      </a:r>
                      <a:endParaRPr lang="en-US" dirty="0"/>
                    </a:p>
                  </a:txBody>
                  <a:tcPr/>
                </a:tc>
                <a:tc>
                  <a:txBody>
                    <a:bodyPr/>
                    <a:lstStyle/>
                    <a:p>
                      <a:r>
                        <a:rPr lang="en-US" dirty="0" smtClean="0"/>
                        <a:t>2.2s</a:t>
                      </a:r>
                      <a:endParaRPr lang="en-US" dirty="0"/>
                    </a:p>
                  </a:txBody>
                  <a:tcPr/>
                </a:tc>
                <a:tc>
                  <a:txBody>
                    <a:bodyPr/>
                    <a:lstStyle/>
                    <a:p>
                      <a:r>
                        <a:rPr lang="en-US" dirty="0" smtClean="0"/>
                        <a:t>70.0s</a:t>
                      </a:r>
                      <a:endParaRPr lang="en-US" dirty="0"/>
                    </a:p>
                  </a:txBody>
                  <a:tcPr/>
                </a:tc>
                <a:tc>
                  <a:txBody>
                    <a:bodyPr/>
                    <a:lstStyle/>
                    <a:p>
                      <a:r>
                        <a:rPr lang="en-US" dirty="0" smtClean="0"/>
                        <a:t>209.5s</a:t>
                      </a:r>
                    </a:p>
                  </a:txBody>
                  <a:tcPr/>
                </a:tc>
              </a:tr>
            </a:tbl>
          </a:graphicData>
        </a:graphic>
      </p:graphicFrame>
      <p:pic>
        <p:nvPicPr>
          <p:cNvPr id="27" name="Picture 8" descr="https://encrypted-tbn0.gstatic.com/images?q=tbn:ANd9GcTDc942U7Rbv2JtEhWLjEyvYdemF08V1uCO0G1CYVOUMu0_8Y55NQ"/>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911" y="2571759"/>
            <a:ext cx="1394512" cy="1316033"/>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Elbow Connector 17"/>
          <p:cNvCxnSpPr/>
          <p:nvPr/>
        </p:nvCxnSpPr>
        <p:spPr>
          <a:xfrm>
            <a:off x="3370330" y="2623778"/>
            <a:ext cx="343896" cy="728234"/>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9" name="Elbow Connector 17"/>
          <p:cNvCxnSpPr/>
          <p:nvPr/>
        </p:nvCxnSpPr>
        <p:spPr>
          <a:xfrm flipV="1">
            <a:off x="5320751" y="2770887"/>
            <a:ext cx="343896" cy="581125"/>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30" name="Picture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11439" y="2394838"/>
            <a:ext cx="1748097" cy="1595434"/>
          </a:xfrm>
          <a:prstGeom prst="rect">
            <a:avLst/>
          </a:prstGeom>
        </p:spPr>
      </p:pic>
      <p:cxnSp>
        <p:nvCxnSpPr>
          <p:cNvPr id="31" name="Elbow Connector 17"/>
          <p:cNvCxnSpPr/>
          <p:nvPr/>
        </p:nvCxnSpPr>
        <p:spPr>
          <a:xfrm flipV="1">
            <a:off x="1582615" y="2571760"/>
            <a:ext cx="692389" cy="398256"/>
          </a:xfrm>
          <a:prstGeom prst="straightConnector1">
            <a:avLst/>
          </a:prstGeom>
          <a:ln w="31750">
            <a:solidFill>
              <a:schemeClr val="tx1"/>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2" name="Elbow Connector 17"/>
          <p:cNvCxnSpPr/>
          <p:nvPr/>
        </p:nvCxnSpPr>
        <p:spPr>
          <a:xfrm>
            <a:off x="6746582" y="2770887"/>
            <a:ext cx="532433" cy="731019"/>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33" name="Picture 4" descr="http://upload.wikimedia.org/wikipedia/commons/thumb/2/21/BibTeX_logo.png/799px-BibTeX_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32200" y="3399488"/>
            <a:ext cx="2102387" cy="5815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612847" y="2878041"/>
            <a:ext cx="1028752" cy="707886"/>
          </a:xfrm>
          <a:prstGeom prst="rect">
            <a:avLst/>
          </a:prstGeom>
          <a:noFill/>
        </p:spPr>
        <p:txBody>
          <a:bodyPr wrap="square" rtlCol="0">
            <a:spAutoFit/>
          </a:bodyPr>
          <a:lstStyle/>
          <a:p>
            <a:r>
              <a:rPr lang="en-US" sz="2000" kern="1200" dirty="0" smtClean="0">
                <a:solidFill>
                  <a:schemeClr val="tx1"/>
                </a:solidFill>
                <a:latin typeface="Calibri" panose="020F0502020204030204" pitchFamily="34" charset="0"/>
                <a:ea typeface="+mn-ea"/>
                <a:cs typeface="+mn-cs"/>
              </a:rPr>
              <a:t>Human</a:t>
            </a:r>
          </a:p>
          <a:p>
            <a:r>
              <a:rPr lang="en-US" sz="2000" dirty="0" smtClean="0"/>
              <a:t>Linkage</a:t>
            </a:r>
            <a:endParaRPr lang="en-US" sz="2000" kern="1200" dirty="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David Devecsery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Motivation - Heartbleed</a:t>
            </a:r>
          </a:p>
        </p:txBody>
      </p:sp>
      <p:sp>
        <p:nvSpPr>
          <p:cNvPr id="2" name="Slide Number Placeholder 1"/>
          <p:cNvSpPr>
            <a:spLocks noGrp="1"/>
          </p:cNvSpPr>
          <p:nvPr>
            <p:ph type="sldNum" sz="quarter" idx="12"/>
          </p:nvPr>
        </p:nvSpPr>
        <p:spPr/>
        <p:txBody>
          <a:bodyPr/>
          <a:lstStyle/>
          <a:p>
            <a:pPr>
              <a:defRPr/>
            </a:pPr>
            <a:fld id="{FF8C5FF7-CFE9-46AA-9B03-5B8CA22D3A59}" type="slidenum">
              <a:rPr lang="en-US" smtClean="0"/>
              <a:pPr>
                <a:defRPr/>
              </a:pPr>
              <a:t>4</a:t>
            </a:fld>
            <a:endParaRPr lang="en-US"/>
          </a:p>
        </p:txBody>
      </p:sp>
      <p:pic>
        <p:nvPicPr>
          <p:cNvPr id="23" name="Picture 2" descr="https://encrypted-tbn1.gstatic.com/images?q=tbn:ANd9GcRPEzEB0ReflqEsGiaddvT45gnpYhRm8w_ioxlmRW3dcY13B1aO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2494" y="3067368"/>
            <a:ext cx="1103677" cy="883821"/>
          </a:xfrm>
          <a:prstGeom prst="rect">
            <a:avLst/>
          </a:prstGeom>
          <a:noFill/>
          <a:extLst>
            <a:ext uri="{909E8E84-426E-40DD-AFC4-6F175D3DCCD1}">
              <a14:hiddenFill xmlns:a14="http://schemas.microsoft.com/office/drawing/2010/main">
                <a:solidFill>
                  <a:srgbClr val="FFFFFF"/>
                </a:solidFill>
              </a14:hiddenFill>
            </a:ext>
          </a:extLst>
        </p:spPr>
      </p:pic>
      <p:cxnSp>
        <p:nvCxnSpPr>
          <p:cNvPr id="24" name="Elbow Connector 17"/>
          <p:cNvCxnSpPr/>
          <p:nvPr/>
        </p:nvCxnSpPr>
        <p:spPr>
          <a:xfrm flipH="1">
            <a:off x="7118721" y="2811709"/>
            <a:ext cx="1155939" cy="60109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17"/>
          <p:cNvCxnSpPr/>
          <p:nvPr/>
        </p:nvCxnSpPr>
        <p:spPr>
          <a:xfrm>
            <a:off x="7086171" y="3729957"/>
            <a:ext cx="1188489" cy="829048"/>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a:spLocks noChangeArrowheads="1"/>
          </p:cNvSpPr>
          <p:nvPr/>
        </p:nvSpPr>
        <p:spPr bwMode="auto">
          <a:xfrm>
            <a:off x="7004678" y="2361580"/>
            <a:ext cx="135806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dirty="0"/>
              <a:t>Heartbleed</a:t>
            </a:r>
          </a:p>
          <a:p>
            <a:pPr eaLnBrk="1" hangingPunct="1"/>
            <a:r>
              <a:rPr lang="en-US" altLang="en-US" sz="2000" dirty="0"/>
              <a:t>Message</a:t>
            </a:r>
          </a:p>
        </p:txBody>
      </p:sp>
      <p:sp>
        <p:nvSpPr>
          <p:cNvPr id="27" name="TextBox 51"/>
          <p:cNvSpPr txBox="1">
            <a:spLocks noChangeArrowheads="1"/>
          </p:cNvSpPr>
          <p:nvPr/>
        </p:nvSpPr>
        <p:spPr bwMode="auto">
          <a:xfrm>
            <a:off x="7622830" y="3523981"/>
            <a:ext cx="13271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dirty="0"/>
              <a:t>Leaked Data</a:t>
            </a:r>
          </a:p>
        </p:txBody>
      </p:sp>
      <p:sp>
        <p:nvSpPr>
          <p:cNvPr id="11" name="Content Placeholder 2"/>
          <p:cNvSpPr txBox="1">
            <a:spLocks/>
          </p:cNvSpPr>
          <p:nvPr/>
        </p:nvSpPr>
        <p:spPr bwMode="auto">
          <a:xfrm>
            <a:off x="749300" y="4964113"/>
            <a:ext cx="78867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r>
              <a:rPr lang="en-US" altLang="en-US"/>
              <a:t>Was Heartbleed exploited? - Yes</a:t>
            </a:r>
          </a:p>
          <a:p>
            <a:pPr eaLnBrk="1" hangingPunct="1"/>
            <a:r>
              <a:rPr lang="en-US" altLang="en-US"/>
              <a:t>What data was leaked?</a:t>
            </a:r>
          </a:p>
        </p:txBody>
      </p:sp>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Evaluation – Heartbleed</a:t>
            </a:r>
          </a:p>
        </p:txBody>
      </p:sp>
      <p:sp>
        <p:nvSpPr>
          <p:cNvPr id="2" name="Slide Number Placeholder 1"/>
          <p:cNvSpPr>
            <a:spLocks noGrp="1"/>
          </p:cNvSpPr>
          <p:nvPr>
            <p:ph type="sldNum" sz="quarter" idx="12"/>
          </p:nvPr>
        </p:nvSpPr>
        <p:spPr/>
        <p:txBody>
          <a:bodyPr/>
          <a:lstStyle/>
          <a:p>
            <a:pPr>
              <a:defRPr/>
            </a:pPr>
            <a:fld id="{FF8C5FF7-CFE9-46AA-9B03-5B8CA22D3A59}" type="slidenum">
              <a:rPr lang="en-US" smtClean="0"/>
              <a:pPr>
                <a:defRPr/>
              </a:pPr>
              <a:t>40</a:t>
            </a:fld>
            <a:endParaRPr lang="en-US"/>
          </a:p>
        </p:txBody>
      </p:sp>
      <p:sp>
        <p:nvSpPr>
          <p:cNvPr id="40972" name="Content Placeholder 2"/>
          <p:cNvSpPr txBox="1">
            <a:spLocks/>
          </p:cNvSpPr>
          <p:nvPr/>
        </p:nvSpPr>
        <p:spPr bwMode="auto">
          <a:xfrm>
            <a:off x="628650" y="3997855"/>
            <a:ext cx="7886700"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r>
              <a:rPr lang="en-US" altLang="en-US" dirty="0" smtClean="0"/>
              <a:t>No false positives or negatives</a:t>
            </a:r>
            <a:endParaRPr lang="en-US" altLang="en-US" dirty="0"/>
          </a:p>
        </p:txBody>
      </p:sp>
      <p:sp>
        <p:nvSpPr>
          <p:cNvPr id="40974" name="TextBox 36"/>
          <p:cNvSpPr txBox="1">
            <a:spLocks noChangeArrowheads="1"/>
          </p:cNvSpPr>
          <p:nvPr/>
        </p:nvSpPr>
        <p:spPr bwMode="auto">
          <a:xfrm>
            <a:off x="6549718" y="1585460"/>
            <a:ext cx="14816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a:t>Data + Index</a:t>
            </a:r>
          </a:p>
        </p:txBody>
      </p:sp>
      <p:sp>
        <p:nvSpPr>
          <p:cNvPr id="40975" name="TextBox 37"/>
          <p:cNvSpPr txBox="1">
            <a:spLocks noChangeArrowheads="1"/>
          </p:cNvSpPr>
          <p:nvPr/>
        </p:nvSpPr>
        <p:spPr bwMode="auto">
          <a:xfrm>
            <a:off x="3062462" y="1584526"/>
            <a:ext cx="14816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dirty="0"/>
              <a:t>Data + Index</a:t>
            </a:r>
          </a:p>
        </p:txBody>
      </p:sp>
      <p:sp>
        <p:nvSpPr>
          <p:cNvPr id="40976" name="TextBox 38"/>
          <p:cNvSpPr txBox="1">
            <a:spLocks noChangeArrowheads="1"/>
          </p:cNvSpPr>
          <p:nvPr/>
        </p:nvSpPr>
        <p:spPr bwMode="auto">
          <a:xfrm>
            <a:off x="4791805" y="1587142"/>
            <a:ext cx="14816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a:t>Data + Index</a:t>
            </a:r>
          </a:p>
        </p:txBody>
      </p:sp>
      <p:graphicFrame>
        <p:nvGraphicFramePr>
          <p:cNvPr id="19" name="Table 18"/>
          <p:cNvGraphicFramePr>
            <a:graphicFrameLocks noGrp="1"/>
          </p:cNvGraphicFramePr>
          <p:nvPr>
            <p:extLst>
              <p:ext uri="{D42A27DB-BD31-4B8C-83A1-F6EECF244321}">
                <p14:modId xmlns:p14="http://schemas.microsoft.com/office/powerpoint/2010/main" val="3831289923"/>
              </p:ext>
            </p:extLst>
          </p:nvPr>
        </p:nvGraphicFramePr>
        <p:xfrm>
          <a:off x="1084441" y="4702285"/>
          <a:ext cx="6668037" cy="1062175"/>
        </p:xfrm>
        <a:graphic>
          <a:graphicData uri="http://schemas.openxmlformats.org/drawingml/2006/table">
            <a:tbl>
              <a:tblPr firstRow="1" bandRow="1">
                <a:tableStyleId>{5940675A-B579-460E-94D1-54222C63F5DA}</a:tableStyleId>
              </a:tblPr>
              <a:tblGrid>
                <a:gridCol w="1440159"/>
                <a:gridCol w="1487156"/>
                <a:gridCol w="1034980"/>
                <a:gridCol w="2705742"/>
              </a:tblGrid>
              <a:tr h="691335">
                <a:tc>
                  <a:txBody>
                    <a:bodyPr/>
                    <a:lstStyle/>
                    <a:p>
                      <a:r>
                        <a:rPr lang="en-US" dirty="0" smtClean="0"/>
                        <a:t>Record</a:t>
                      </a:r>
                      <a:r>
                        <a:rPr lang="en-US" baseline="0" dirty="0" smtClean="0"/>
                        <a:t> Time</a:t>
                      </a:r>
                      <a:endParaRPr lang="en-US" dirty="0"/>
                    </a:p>
                  </a:txBody>
                  <a:tcPr/>
                </a:tc>
                <a:tc>
                  <a:txBody>
                    <a:bodyPr/>
                    <a:lstStyle/>
                    <a:p>
                      <a:r>
                        <a:rPr lang="en-US" dirty="0" smtClean="0"/>
                        <a:t>Replay Time</a:t>
                      </a:r>
                      <a:endParaRPr lang="en-US" dirty="0"/>
                    </a:p>
                  </a:txBody>
                  <a:tcPr/>
                </a:tc>
                <a:tc>
                  <a:txBody>
                    <a:bodyPr/>
                    <a:lstStyle/>
                    <a:p>
                      <a:r>
                        <a:rPr lang="en-US" dirty="0" smtClean="0"/>
                        <a:t>Replay + Pin Time</a:t>
                      </a:r>
                      <a:endParaRPr lang="en-US" dirty="0"/>
                    </a:p>
                  </a:txBody>
                  <a:tcPr/>
                </a:tc>
                <a:tc>
                  <a:txBody>
                    <a:bodyPr/>
                    <a:lstStyle/>
                    <a:p>
                      <a:r>
                        <a:rPr lang="en-US" dirty="0" smtClean="0"/>
                        <a:t>Query Time</a:t>
                      </a:r>
                      <a:endParaRPr lang="en-US" dirty="0"/>
                    </a:p>
                  </a:txBody>
                  <a:tcPr/>
                </a:tc>
              </a:tr>
              <a:tr h="370840">
                <a:tc>
                  <a:txBody>
                    <a:bodyPr/>
                    <a:lstStyle/>
                    <a:p>
                      <a:r>
                        <a:rPr lang="en-US" dirty="0" smtClean="0"/>
                        <a:t>230.3s</a:t>
                      </a:r>
                      <a:endParaRPr lang="en-US" dirty="0"/>
                    </a:p>
                  </a:txBody>
                  <a:tcPr/>
                </a:tc>
                <a:tc>
                  <a:txBody>
                    <a:bodyPr/>
                    <a:lstStyle/>
                    <a:p>
                      <a:r>
                        <a:rPr lang="en-US" dirty="0" smtClean="0"/>
                        <a:t>0.4s</a:t>
                      </a:r>
                      <a:endParaRPr lang="en-US" dirty="0"/>
                    </a:p>
                  </a:txBody>
                  <a:tcPr/>
                </a:tc>
                <a:tc>
                  <a:txBody>
                    <a:bodyPr/>
                    <a:lstStyle/>
                    <a:p>
                      <a:r>
                        <a:rPr lang="en-US" dirty="0" smtClean="0"/>
                        <a:t>139.5s</a:t>
                      </a:r>
                      <a:endParaRPr lang="en-US" dirty="0"/>
                    </a:p>
                  </a:txBody>
                  <a:tcPr/>
                </a:tc>
                <a:tc>
                  <a:txBody>
                    <a:bodyPr/>
                    <a:lstStyle/>
                    <a:p>
                      <a:r>
                        <a:rPr lang="en-US" dirty="0" smtClean="0"/>
                        <a:t>235.1s</a:t>
                      </a:r>
                    </a:p>
                  </a:txBody>
                  <a:tcPr/>
                </a:tc>
              </a:tr>
            </a:tbl>
          </a:graphicData>
        </a:graphic>
      </p:graphicFrame>
      <p:pic>
        <p:nvPicPr>
          <p:cNvPr id="38" name="Picture 8" descr="http://www.primalsecurity.net/wp-content/uploads/2014/08/python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06422" y="2799690"/>
            <a:ext cx="1090892" cy="736352"/>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6" descr="http://mytecharticle.com/wp-content/uploads/2013/06/Unable-to-place-a-FastCGI-process-in-a-JobObjec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7398" y="2829976"/>
            <a:ext cx="1330813" cy="914934"/>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2" descr="https://encrypted-tbn1.gstatic.com/images?q=tbn:ANd9GcRPEzEB0ReflqEsGiaddvT45gnpYhRm8w_ioxlmRW3dcY13B1aOD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0179" y="2829976"/>
            <a:ext cx="1103677" cy="883821"/>
          </a:xfrm>
          <a:prstGeom prst="rect">
            <a:avLst/>
          </a:prstGeom>
          <a:noFill/>
          <a:extLst>
            <a:ext uri="{909E8E84-426E-40DD-AFC4-6F175D3DCCD1}">
              <a14:hiddenFill xmlns:a14="http://schemas.microsoft.com/office/drawing/2010/main">
                <a:solidFill>
                  <a:srgbClr val="FFFFFF"/>
                </a:solidFill>
              </a14:hiddenFill>
            </a:ext>
          </a:extLst>
        </p:spPr>
      </p:pic>
      <p:cxnSp>
        <p:nvCxnSpPr>
          <p:cNvPr id="46" name="Elbow Connector 17"/>
          <p:cNvCxnSpPr/>
          <p:nvPr/>
        </p:nvCxnSpPr>
        <p:spPr>
          <a:xfrm flipV="1">
            <a:off x="2240414" y="3307621"/>
            <a:ext cx="918014" cy="2688"/>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7" name="Elbow Connector 17"/>
          <p:cNvCxnSpPr/>
          <p:nvPr/>
        </p:nvCxnSpPr>
        <p:spPr>
          <a:xfrm>
            <a:off x="6124587" y="3292485"/>
            <a:ext cx="636697" cy="0"/>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8" name="Elbow Connector 17"/>
          <p:cNvCxnSpPr/>
          <p:nvPr/>
        </p:nvCxnSpPr>
        <p:spPr>
          <a:xfrm>
            <a:off x="4107975" y="3307621"/>
            <a:ext cx="659423" cy="0"/>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51" name="Picture 10" descr="http://www.dba.bg/filedata/fetch?filedataid=1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1614" y="2985049"/>
            <a:ext cx="645144" cy="645145"/>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mtClean="0"/>
              <a:t>Conclusion</a:t>
            </a:r>
          </a:p>
        </p:txBody>
      </p:sp>
      <p:sp>
        <p:nvSpPr>
          <p:cNvPr id="41987" name="Content Placeholder 2"/>
          <p:cNvSpPr>
            <a:spLocks noGrp="1"/>
          </p:cNvSpPr>
          <p:nvPr>
            <p:ph idx="1"/>
          </p:nvPr>
        </p:nvSpPr>
        <p:spPr/>
        <p:txBody>
          <a:bodyPr>
            <a:normAutofit/>
          </a:bodyPr>
          <a:lstStyle/>
          <a:p>
            <a:r>
              <a:rPr lang="en-US" altLang="en-US" sz="2800" dirty="0" smtClean="0"/>
              <a:t>Eidetic Systems are powerful tools</a:t>
            </a:r>
          </a:p>
          <a:p>
            <a:pPr lvl="1"/>
            <a:r>
              <a:rPr lang="en-US" altLang="en-US" sz="2400" dirty="0" smtClean="0"/>
              <a:t>Complete vision into past computation</a:t>
            </a:r>
          </a:p>
          <a:p>
            <a:pPr lvl="1"/>
            <a:r>
              <a:rPr lang="en-US" altLang="en-US" sz="2400" dirty="0" smtClean="0"/>
              <a:t>Answer powerful queries about state’s lineage</a:t>
            </a:r>
          </a:p>
          <a:p>
            <a:r>
              <a:rPr lang="en-US" altLang="en-US" sz="2800" dirty="0" smtClean="0"/>
              <a:t>Arnold – First practical Eidetic System</a:t>
            </a:r>
          </a:p>
          <a:p>
            <a:pPr lvl="1"/>
            <a:r>
              <a:rPr lang="en-US" altLang="en-US" sz="2400" dirty="0" smtClean="0"/>
              <a:t>Low runtime overhead</a:t>
            </a:r>
          </a:p>
          <a:p>
            <a:pPr lvl="1"/>
            <a:r>
              <a:rPr lang="en-US" altLang="en-US" sz="2400" dirty="0" smtClean="0"/>
              <a:t>4 years of computation on a commodity HD</a:t>
            </a:r>
          </a:p>
          <a:p>
            <a:pPr lvl="1"/>
            <a:r>
              <a:rPr lang="en-US" altLang="en-US" sz="2400" dirty="0" smtClean="0"/>
              <a:t>Supports powerful lineage queries</a:t>
            </a:r>
          </a:p>
          <a:p>
            <a:r>
              <a:rPr lang="en-US" altLang="en-US" sz="2800" dirty="0" smtClean="0"/>
              <a:t>Code is released</a:t>
            </a:r>
            <a:br>
              <a:rPr lang="en-US" altLang="en-US" sz="2800" dirty="0" smtClean="0"/>
            </a:br>
            <a:r>
              <a:rPr lang="en-US" altLang="en-US" sz="2800" dirty="0" smtClean="0"/>
              <a:t>	https://github.com/endplay/omniplay</a:t>
            </a:r>
          </a:p>
        </p:txBody>
      </p:sp>
      <p:sp>
        <p:nvSpPr>
          <p:cNvPr id="2" name="Slide Number Placeholder 1"/>
          <p:cNvSpPr>
            <a:spLocks noGrp="1"/>
          </p:cNvSpPr>
          <p:nvPr>
            <p:ph type="sldNum" sz="quarter" idx="12"/>
          </p:nvPr>
        </p:nvSpPr>
        <p:spPr/>
        <p:txBody>
          <a:bodyPr/>
          <a:lstStyle/>
          <a:p>
            <a:pPr>
              <a:defRPr/>
            </a:pPr>
            <a:fld id="{FF8C5FF7-CFE9-46AA-9B03-5B8CA22D3A59}" type="slidenum">
              <a:rPr lang="en-US" smtClean="0"/>
              <a:pPr>
                <a:defRPr/>
              </a:pPr>
              <a:t>41</a:t>
            </a:fld>
            <a:endParaRPr lang="en-US"/>
          </a:p>
        </p:txBody>
      </p:sp>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8" name="Picture 8" descr="http://www.primalsecurity.net/wp-content/uploads/2014/08/python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6853" y="3037082"/>
            <a:ext cx="1090892" cy="736352"/>
          </a:xfrm>
          <a:prstGeom prst="rect">
            <a:avLst/>
          </a:prstGeom>
          <a:noFill/>
          <a:extLst>
            <a:ext uri="{909E8E84-426E-40DD-AFC4-6F175D3DCCD1}">
              <a14:hiddenFill xmlns:a14="http://schemas.microsoft.com/office/drawing/2010/main">
                <a:solidFill>
                  <a:srgbClr val="FFFFFF"/>
                </a:solidFill>
              </a14:hiddenFill>
            </a:ext>
          </a:extLst>
        </p:spPr>
      </p:pic>
      <p:pic>
        <p:nvPicPr>
          <p:cNvPr id="40966" name="Picture 6" descr="http://mytecharticle.com/wp-content/uploads/2013/06/Unable-to-place-a-FastCGI-process-in-a-JobObjec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3447" y="3051812"/>
            <a:ext cx="1330813" cy="914934"/>
          </a:xfrm>
          <a:prstGeom prst="rect">
            <a:avLst/>
          </a:prstGeom>
          <a:noFill/>
          <a:extLst>
            <a:ext uri="{909E8E84-426E-40DD-AFC4-6F175D3DCCD1}">
              <a14:hiddenFill xmlns:a14="http://schemas.microsoft.com/office/drawing/2010/main">
                <a:solidFill>
                  <a:srgbClr val="FFFFFF"/>
                </a:solidFill>
              </a14:hiddenFill>
            </a:ext>
          </a:extLst>
        </p:spPr>
      </p:pic>
      <p:pic>
        <p:nvPicPr>
          <p:cNvPr id="40962" name="Picture 2" descr="https://encrypted-tbn1.gstatic.com/images?q=tbn:ANd9GcRPEzEB0ReflqEsGiaddvT45gnpYhRm8w_ioxlmRW3dcY13B1aOD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82494" y="3067368"/>
            <a:ext cx="1103677" cy="883821"/>
          </a:xfrm>
          <a:prstGeom prst="rect">
            <a:avLst/>
          </a:prstGeom>
          <a:noFill/>
          <a:extLst>
            <a:ext uri="{909E8E84-426E-40DD-AFC4-6F175D3DCCD1}">
              <a14:hiddenFill xmlns:a14="http://schemas.microsoft.com/office/drawing/2010/main">
                <a:solidFill>
                  <a:srgbClr val="FFFFFF"/>
                </a:solidFill>
              </a14:hiddenFill>
            </a:ext>
          </a:extLst>
        </p:spPr>
      </p:pic>
      <p:sp>
        <p:nvSpPr>
          <p:cNvPr id="6146" name="Title 1"/>
          <p:cNvSpPr>
            <a:spLocks noGrp="1"/>
          </p:cNvSpPr>
          <p:nvPr>
            <p:ph type="title"/>
          </p:nvPr>
        </p:nvSpPr>
        <p:spPr/>
        <p:txBody>
          <a:bodyPr/>
          <a:lstStyle/>
          <a:p>
            <a:r>
              <a:rPr lang="en-US" altLang="en-US" smtClean="0"/>
              <a:t>Motivation - Heartbleed</a:t>
            </a:r>
          </a:p>
        </p:txBody>
      </p:sp>
      <p:sp>
        <p:nvSpPr>
          <p:cNvPr id="2" name="Slide Number Placeholder 1"/>
          <p:cNvSpPr>
            <a:spLocks noGrp="1"/>
          </p:cNvSpPr>
          <p:nvPr>
            <p:ph type="sldNum" sz="quarter" idx="12"/>
          </p:nvPr>
        </p:nvSpPr>
        <p:spPr/>
        <p:txBody>
          <a:bodyPr/>
          <a:lstStyle/>
          <a:p>
            <a:pPr>
              <a:defRPr/>
            </a:pPr>
            <a:fld id="{FF8C5FF7-CFE9-46AA-9B03-5B8CA22D3A59}" type="slidenum">
              <a:rPr lang="en-US" smtClean="0"/>
              <a:pPr>
                <a:defRPr/>
              </a:pPr>
              <a:t>5</a:t>
            </a:fld>
            <a:endParaRPr lang="en-US"/>
          </a:p>
        </p:txBody>
      </p:sp>
      <p:cxnSp>
        <p:nvCxnSpPr>
          <p:cNvPr id="18" name="Elbow Connector 17"/>
          <p:cNvCxnSpPr/>
          <p:nvPr/>
        </p:nvCxnSpPr>
        <p:spPr>
          <a:xfrm flipH="1">
            <a:off x="7118721" y="2811709"/>
            <a:ext cx="1155939" cy="60109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Elbow Connector 17"/>
          <p:cNvCxnSpPr/>
          <p:nvPr/>
        </p:nvCxnSpPr>
        <p:spPr>
          <a:xfrm>
            <a:off x="7086171" y="3729957"/>
            <a:ext cx="1188489" cy="829048"/>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Elbow Connector 17"/>
          <p:cNvCxnSpPr/>
          <p:nvPr/>
        </p:nvCxnSpPr>
        <p:spPr>
          <a:xfrm flipV="1">
            <a:off x="1422729" y="3545013"/>
            <a:ext cx="799525" cy="2688"/>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6" name="Elbow Connector 17"/>
          <p:cNvCxnSpPr>
            <a:stCxn id="40966" idx="3"/>
          </p:cNvCxnSpPr>
          <p:nvPr/>
        </p:nvCxnSpPr>
        <p:spPr>
          <a:xfrm>
            <a:off x="5164260" y="3509279"/>
            <a:ext cx="780254" cy="0"/>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7" name="Elbow Connector 17"/>
          <p:cNvCxnSpPr/>
          <p:nvPr/>
        </p:nvCxnSpPr>
        <p:spPr>
          <a:xfrm>
            <a:off x="3174024" y="3545013"/>
            <a:ext cx="659423" cy="0"/>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6158" name="Content Placeholder 2"/>
          <p:cNvSpPr txBox="1">
            <a:spLocks/>
          </p:cNvSpPr>
          <p:nvPr/>
        </p:nvSpPr>
        <p:spPr bwMode="auto">
          <a:xfrm>
            <a:off x="749300" y="4964113"/>
            <a:ext cx="78867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r>
              <a:rPr lang="en-US" altLang="en-US"/>
              <a:t>Was Heartbleed exploited? - Yes</a:t>
            </a:r>
          </a:p>
          <a:p>
            <a:pPr eaLnBrk="1" hangingPunct="1"/>
            <a:r>
              <a:rPr lang="en-US" altLang="en-US"/>
              <a:t>What data was leaked?</a:t>
            </a:r>
          </a:p>
        </p:txBody>
      </p:sp>
      <p:cxnSp>
        <p:nvCxnSpPr>
          <p:cNvPr id="20" name="Straight Arrow Connector 19"/>
          <p:cNvCxnSpPr/>
          <p:nvPr/>
        </p:nvCxnSpPr>
        <p:spPr>
          <a:xfrm flipH="1">
            <a:off x="1382347" y="2581885"/>
            <a:ext cx="432344" cy="66663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61" name="TextBox 20"/>
          <p:cNvSpPr txBox="1">
            <a:spLocks noChangeArrowheads="1"/>
          </p:cNvSpPr>
          <p:nvPr/>
        </p:nvSpPr>
        <p:spPr bwMode="auto">
          <a:xfrm>
            <a:off x="771948" y="2141324"/>
            <a:ext cx="194540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dirty="0"/>
              <a:t>Leaked Database</a:t>
            </a:r>
          </a:p>
          <a:p>
            <a:pPr eaLnBrk="1" hangingPunct="1"/>
            <a:r>
              <a:rPr lang="en-US" altLang="en-US" sz="2000" dirty="0"/>
              <a:t>   Rows</a:t>
            </a:r>
          </a:p>
        </p:txBody>
      </p:sp>
      <p:pic>
        <p:nvPicPr>
          <p:cNvPr id="40970" name="Picture 10" descr="http://www.dba.bg/filedata/fetch?filedataid=1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3929" y="3222441"/>
            <a:ext cx="645144" cy="645145"/>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
        <p:nvSpPr>
          <p:cNvPr id="22" name="TextBox 21"/>
          <p:cNvSpPr txBox="1">
            <a:spLocks noChangeArrowheads="1"/>
          </p:cNvSpPr>
          <p:nvPr/>
        </p:nvSpPr>
        <p:spPr bwMode="auto">
          <a:xfrm>
            <a:off x="7004678" y="2361580"/>
            <a:ext cx="135806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dirty="0"/>
              <a:t>Heartbleed</a:t>
            </a:r>
          </a:p>
          <a:p>
            <a:pPr eaLnBrk="1" hangingPunct="1"/>
            <a:r>
              <a:rPr lang="en-US" altLang="en-US" sz="2000" dirty="0"/>
              <a:t>Message</a:t>
            </a:r>
          </a:p>
        </p:txBody>
      </p:sp>
      <p:sp>
        <p:nvSpPr>
          <p:cNvPr id="23" name="TextBox 51"/>
          <p:cNvSpPr txBox="1">
            <a:spLocks noChangeArrowheads="1"/>
          </p:cNvSpPr>
          <p:nvPr/>
        </p:nvSpPr>
        <p:spPr bwMode="auto">
          <a:xfrm>
            <a:off x="7622830" y="3523981"/>
            <a:ext cx="13271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dirty="0"/>
              <a:t>Leaked Data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1439" y="2755319"/>
            <a:ext cx="1748097" cy="1595434"/>
          </a:xfrm>
          <a:prstGeom prst="rect">
            <a:avLst/>
          </a:prstGeom>
        </p:spPr>
      </p:pic>
      <p:sp>
        <p:nvSpPr>
          <p:cNvPr id="7170" name="Title 1"/>
          <p:cNvSpPr>
            <a:spLocks noGrp="1"/>
          </p:cNvSpPr>
          <p:nvPr>
            <p:ph type="title"/>
          </p:nvPr>
        </p:nvSpPr>
        <p:spPr/>
        <p:txBody>
          <a:bodyPr/>
          <a:lstStyle/>
          <a:p>
            <a:r>
              <a:rPr lang="en-US" altLang="en-US" dirty="0" smtClean="0"/>
              <a:t>Motivation – Wrong Reference</a:t>
            </a:r>
          </a:p>
        </p:txBody>
      </p:sp>
      <p:sp>
        <p:nvSpPr>
          <p:cNvPr id="2" name="Slide Number Placeholder 1"/>
          <p:cNvSpPr>
            <a:spLocks noGrp="1"/>
          </p:cNvSpPr>
          <p:nvPr>
            <p:ph type="sldNum" sz="quarter" idx="12"/>
          </p:nvPr>
        </p:nvSpPr>
        <p:spPr/>
        <p:txBody>
          <a:bodyPr/>
          <a:lstStyle/>
          <a:p>
            <a:pPr>
              <a:defRPr/>
            </a:pPr>
            <a:fld id="{FF8C5FF7-CFE9-46AA-9B03-5B8CA22D3A59}" type="slidenum">
              <a:rPr lang="en-US" smtClean="0"/>
              <a:pPr>
                <a:defRPr/>
              </a:pPr>
              <a:t>6</a:t>
            </a:fld>
            <a:endParaRPr lang="en-US"/>
          </a:p>
        </p:txBody>
      </p:sp>
      <p:cxnSp>
        <p:nvCxnSpPr>
          <p:cNvPr id="30" name="Straight Arrow Connector 29"/>
          <p:cNvCxnSpPr/>
          <p:nvPr/>
        </p:nvCxnSpPr>
        <p:spPr>
          <a:xfrm flipH="1">
            <a:off x="7634028" y="2492944"/>
            <a:ext cx="522836" cy="128645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75" name="TextBox 30"/>
          <p:cNvSpPr txBox="1">
            <a:spLocks noChangeArrowheads="1"/>
          </p:cNvSpPr>
          <p:nvPr/>
        </p:nvSpPr>
        <p:spPr bwMode="auto">
          <a:xfrm>
            <a:off x="7493289" y="2139369"/>
            <a:ext cx="145514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dirty="0"/>
              <a:t>Bad Citation</a:t>
            </a:r>
          </a:p>
        </p:txBody>
      </p:sp>
      <p:sp>
        <p:nvSpPr>
          <p:cNvPr id="9" name="Content Placeholder 2"/>
          <p:cNvSpPr txBox="1">
            <a:spLocks/>
          </p:cNvSpPr>
          <p:nvPr/>
        </p:nvSpPr>
        <p:spPr bwMode="auto">
          <a:xfrm>
            <a:off x="628650" y="4751388"/>
            <a:ext cx="7886700"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r>
              <a:rPr lang="en-US" altLang="en-US"/>
              <a:t>How </a:t>
            </a:r>
            <a:r>
              <a:rPr lang="en-US" altLang="en-US" smtClean="0"/>
              <a:t>did </a:t>
            </a:r>
            <a:r>
              <a:rPr lang="en-US" altLang="en-US"/>
              <a:t>I </a:t>
            </a:r>
            <a:r>
              <a:rPr lang="en-US" altLang="en-US" dirty="0"/>
              <a:t>get</a:t>
            </a:r>
            <a:r>
              <a:rPr lang="en-US" altLang="en-US"/>
              <a:t> the wrong </a:t>
            </a:r>
            <a:r>
              <a:rPr lang="en-US" altLang="en-US" smtClean="0"/>
              <a:t>citation?</a:t>
            </a:r>
            <a:endParaRPr lang="en-US" altLang="en-US" dirty="0"/>
          </a:p>
        </p:txBody>
      </p:sp>
      <p:sp>
        <p:nvSpPr>
          <p:cNvPr id="4" name="Footer Placeholder 3"/>
          <p:cNvSpPr>
            <a:spLocks noGrp="1"/>
          </p:cNvSpPr>
          <p:nvPr>
            <p:ph type="ftr" sz="quarter" idx="11"/>
          </p:nvPr>
        </p:nvSpPr>
        <p:spPr/>
        <p:txBody>
          <a:bodyPr/>
          <a:lstStyle/>
          <a:p>
            <a:pPr>
              <a:defRPr/>
            </a:pPr>
            <a:r>
              <a:rPr lang="en-US" smtClean="0"/>
              <a:t>David Devecsery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https://encrypted-tbn2.gstatic.com/images?q=tbn:ANd9GcQyZtDLSQHl16ooGncr2CsBv8rn_Z4btVbcKCOiSyea_OmucZ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4587" y="2378261"/>
            <a:ext cx="1211995" cy="1211996"/>
          </a:xfrm>
          <a:prstGeom prst="rect">
            <a:avLst/>
          </a:prstGeom>
          <a:noFill/>
          <a:extLst>
            <a:ext uri="{909E8E84-426E-40DD-AFC4-6F175D3DCCD1}">
              <a14:hiddenFill xmlns:a14="http://schemas.microsoft.com/office/drawing/2010/main">
                <a:solidFill>
                  <a:srgbClr val="FFFFFF"/>
                </a:solidFill>
              </a14:hiddenFill>
            </a:ext>
          </a:extLst>
        </p:spPr>
      </p:pic>
      <p:pic>
        <p:nvPicPr>
          <p:cNvPr id="36872" name="Picture 8" descr="https://encrypted-tbn0.gstatic.com/images?q=tbn:ANd9GcTDc942U7Rbv2JtEhWLjEyvYdemF08V1uCO0G1CYVOUMu0_8Y55N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911" y="2932240"/>
            <a:ext cx="1394512" cy="1316033"/>
          </a:xfrm>
          <a:prstGeom prst="rect">
            <a:avLst/>
          </a:prstGeom>
          <a:noFill/>
          <a:extLst>
            <a:ext uri="{909E8E84-426E-40DD-AFC4-6F175D3DCCD1}">
              <a14:hiddenFill xmlns:a14="http://schemas.microsoft.com/office/drawing/2010/main">
                <a:solidFill>
                  <a:srgbClr val="FFFFFF"/>
                </a:solidFill>
              </a14:hiddenFill>
            </a:ext>
          </a:extLst>
        </p:spPr>
      </p:pic>
      <p:sp>
        <p:nvSpPr>
          <p:cNvPr id="8194" name="Title 1"/>
          <p:cNvSpPr>
            <a:spLocks noGrp="1"/>
          </p:cNvSpPr>
          <p:nvPr>
            <p:ph type="title"/>
          </p:nvPr>
        </p:nvSpPr>
        <p:spPr/>
        <p:txBody>
          <a:bodyPr/>
          <a:lstStyle/>
          <a:p>
            <a:r>
              <a:rPr lang="en-US" altLang="en-US" smtClean="0"/>
              <a:t>Motivation – Wrong Reference</a:t>
            </a:r>
          </a:p>
        </p:txBody>
      </p:sp>
      <p:sp>
        <p:nvSpPr>
          <p:cNvPr id="2" name="Slide Number Placeholder 1"/>
          <p:cNvSpPr>
            <a:spLocks noGrp="1"/>
          </p:cNvSpPr>
          <p:nvPr>
            <p:ph type="sldNum" sz="quarter" idx="12"/>
          </p:nvPr>
        </p:nvSpPr>
        <p:spPr/>
        <p:txBody>
          <a:bodyPr/>
          <a:lstStyle/>
          <a:p>
            <a:pPr>
              <a:defRPr/>
            </a:pPr>
            <a:fld id="{FF8C5FF7-CFE9-46AA-9B03-5B8CA22D3A59}" type="slidenum">
              <a:rPr lang="en-US" smtClean="0"/>
              <a:pPr>
                <a:defRPr/>
              </a:pPr>
              <a:t>7</a:t>
            </a:fld>
            <a:endParaRPr lang="en-US"/>
          </a:p>
        </p:txBody>
      </p:sp>
      <p:cxnSp>
        <p:nvCxnSpPr>
          <p:cNvPr id="23" name="Elbow Connector 17"/>
          <p:cNvCxnSpPr/>
          <p:nvPr/>
        </p:nvCxnSpPr>
        <p:spPr>
          <a:xfrm>
            <a:off x="3370330" y="2984259"/>
            <a:ext cx="343896" cy="728234"/>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4" name="Elbow Connector 17"/>
          <p:cNvCxnSpPr/>
          <p:nvPr/>
        </p:nvCxnSpPr>
        <p:spPr>
          <a:xfrm flipV="1">
            <a:off x="5336931" y="3235569"/>
            <a:ext cx="422031" cy="470180"/>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8208" name="Content Placeholder 2"/>
          <p:cNvSpPr txBox="1">
            <a:spLocks/>
          </p:cNvSpPr>
          <p:nvPr/>
        </p:nvSpPr>
        <p:spPr bwMode="auto">
          <a:xfrm>
            <a:off x="628650" y="4751388"/>
            <a:ext cx="7886700"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r>
              <a:rPr lang="en-US" altLang="en-US"/>
              <a:t>How </a:t>
            </a:r>
            <a:r>
              <a:rPr lang="en-US" altLang="en-US" smtClean="0"/>
              <a:t>did </a:t>
            </a:r>
            <a:r>
              <a:rPr lang="en-US" altLang="en-US"/>
              <a:t>I </a:t>
            </a:r>
            <a:r>
              <a:rPr lang="en-US" altLang="en-US" dirty="0"/>
              <a:t>get</a:t>
            </a:r>
            <a:r>
              <a:rPr lang="en-US" altLang="en-US"/>
              <a:t> the wrong </a:t>
            </a:r>
            <a:r>
              <a:rPr lang="en-US" altLang="en-US" smtClean="0"/>
              <a:t>citation?</a:t>
            </a:r>
            <a:endParaRPr lang="en-US" altLang="en-US" dirty="0"/>
          </a:p>
        </p:txBody>
      </p:sp>
      <p:pic>
        <p:nvPicPr>
          <p:cNvPr id="33" name="Pictur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11439" y="2755319"/>
            <a:ext cx="1748097" cy="1595434"/>
          </a:xfrm>
          <a:prstGeom prst="rect">
            <a:avLst/>
          </a:prstGeom>
        </p:spPr>
      </p:pic>
      <p:cxnSp>
        <p:nvCxnSpPr>
          <p:cNvPr id="36" name="Elbow Connector 17"/>
          <p:cNvCxnSpPr/>
          <p:nvPr/>
        </p:nvCxnSpPr>
        <p:spPr>
          <a:xfrm flipV="1">
            <a:off x="1582615" y="2932241"/>
            <a:ext cx="692389" cy="398256"/>
          </a:xfrm>
          <a:prstGeom prst="straightConnector1">
            <a:avLst/>
          </a:prstGeom>
          <a:ln w="31750">
            <a:solidFill>
              <a:schemeClr val="tx1"/>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7" name="Elbow Connector 17"/>
          <p:cNvCxnSpPr/>
          <p:nvPr/>
        </p:nvCxnSpPr>
        <p:spPr>
          <a:xfrm>
            <a:off x="6746582" y="3131368"/>
            <a:ext cx="532433" cy="731019"/>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36868" name="Picture 4" descr="http://upload.wikimedia.org/wikipedia/commons/thumb/2/21/BibTeX_logo.png/799px-BibTeX_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32200" y="3759969"/>
            <a:ext cx="2102387" cy="581512"/>
          </a:xfrm>
          <a:prstGeom prst="rect">
            <a:avLst/>
          </a:prstGeom>
          <a:noFill/>
          <a:extLst>
            <a:ext uri="{909E8E84-426E-40DD-AFC4-6F175D3DCCD1}">
              <a14:hiddenFill xmlns:a14="http://schemas.microsoft.com/office/drawing/2010/main">
                <a:solidFill>
                  <a:srgbClr val="FFFFFF"/>
                </a:solidFill>
              </a14:hiddenFill>
            </a:ext>
          </a:extLst>
        </p:spPr>
      </p:pic>
      <p:pic>
        <p:nvPicPr>
          <p:cNvPr id="36870" name="Picture 6" descr="https://encrypted-tbn2.gstatic.com/images?q=tbn:ANd9GcSJ8P1cacSfzFlHZqmkbAPOLWjgSN7zLhuxFn14gAeQI4pqaJsx-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75004" y="2235169"/>
            <a:ext cx="1095326" cy="1095327"/>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Motivation – Wrong Reference</a:t>
            </a:r>
          </a:p>
        </p:txBody>
      </p:sp>
      <p:sp>
        <p:nvSpPr>
          <p:cNvPr id="2" name="Slide Number Placeholder 1"/>
          <p:cNvSpPr>
            <a:spLocks noGrp="1"/>
          </p:cNvSpPr>
          <p:nvPr>
            <p:ph type="sldNum" sz="quarter" idx="12"/>
          </p:nvPr>
        </p:nvSpPr>
        <p:spPr/>
        <p:txBody>
          <a:bodyPr/>
          <a:lstStyle/>
          <a:p>
            <a:pPr>
              <a:defRPr/>
            </a:pPr>
            <a:fld id="{FF8C5FF7-CFE9-46AA-9B03-5B8CA22D3A59}" type="slidenum">
              <a:rPr lang="en-US" smtClean="0"/>
              <a:pPr>
                <a:defRPr/>
              </a:pPr>
              <a:t>8</a:t>
            </a:fld>
            <a:endParaRPr lang="en-US"/>
          </a:p>
        </p:txBody>
      </p:sp>
      <p:sp>
        <p:nvSpPr>
          <p:cNvPr id="8208" name="Content Placeholder 2"/>
          <p:cNvSpPr txBox="1">
            <a:spLocks/>
          </p:cNvSpPr>
          <p:nvPr/>
        </p:nvSpPr>
        <p:spPr bwMode="auto">
          <a:xfrm>
            <a:off x="628650" y="4751388"/>
            <a:ext cx="7886700"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r>
              <a:rPr lang="en-US" altLang="en-US"/>
              <a:t>How </a:t>
            </a:r>
            <a:r>
              <a:rPr lang="en-US" altLang="en-US" smtClean="0"/>
              <a:t>did </a:t>
            </a:r>
            <a:r>
              <a:rPr lang="en-US" altLang="en-US"/>
              <a:t>I </a:t>
            </a:r>
            <a:r>
              <a:rPr lang="en-US" altLang="en-US" dirty="0"/>
              <a:t>get</a:t>
            </a:r>
            <a:r>
              <a:rPr lang="en-US" altLang="en-US"/>
              <a:t> the wrong </a:t>
            </a:r>
            <a:r>
              <a:rPr lang="en-US" altLang="en-US" smtClean="0"/>
              <a:t>citation?</a:t>
            </a:r>
            <a:endParaRPr lang="en-US" altLang="en-US" dirty="0"/>
          </a:p>
        </p:txBody>
      </p:sp>
      <p:pic>
        <p:nvPicPr>
          <p:cNvPr id="15" name="Picture 2" descr="https://encrypted-tbn2.gstatic.com/images?q=tbn:ANd9GcQyZtDLSQHl16ooGncr2CsBv8rn_Z4btVbcKCOiSyea_OmucZ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4587" y="2378261"/>
            <a:ext cx="1211995" cy="121199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8" descr="https://encrypted-tbn0.gstatic.com/images?q=tbn:ANd9GcTDc942U7Rbv2JtEhWLjEyvYdemF08V1uCO0G1CYVOUMu0_8Y55N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911" y="2932240"/>
            <a:ext cx="1394512" cy="1316033"/>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Elbow Connector 17"/>
          <p:cNvCxnSpPr/>
          <p:nvPr/>
        </p:nvCxnSpPr>
        <p:spPr>
          <a:xfrm>
            <a:off x="3370330" y="2984259"/>
            <a:ext cx="343896" cy="728234"/>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5" name="Elbow Connector 17"/>
          <p:cNvCxnSpPr/>
          <p:nvPr/>
        </p:nvCxnSpPr>
        <p:spPr>
          <a:xfrm flipV="1">
            <a:off x="5336931" y="3235569"/>
            <a:ext cx="422031" cy="470180"/>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11439" y="2755319"/>
            <a:ext cx="1748097" cy="1595434"/>
          </a:xfrm>
          <a:prstGeom prst="rect">
            <a:avLst/>
          </a:prstGeom>
        </p:spPr>
      </p:pic>
      <p:cxnSp>
        <p:nvCxnSpPr>
          <p:cNvPr id="27" name="Elbow Connector 17"/>
          <p:cNvCxnSpPr/>
          <p:nvPr/>
        </p:nvCxnSpPr>
        <p:spPr>
          <a:xfrm flipV="1">
            <a:off x="1582615" y="2932241"/>
            <a:ext cx="692389" cy="398256"/>
          </a:xfrm>
          <a:prstGeom prst="straightConnector1">
            <a:avLst/>
          </a:prstGeom>
          <a:ln w="31750">
            <a:solidFill>
              <a:schemeClr val="tx1"/>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8" name="Elbow Connector 17"/>
          <p:cNvCxnSpPr/>
          <p:nvPr/>
        </p:nvCxnSpPr>
        <p:spPr>
          <a:xfrm>
            <a:off x="6746582" y="3131368"/>
            <a:ext cx="532433" cy="731019"/>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29" name="Picture 4" descr="http://upload.wikimedia.org/wikipedia/commons/thumb/2/21/BibTeX_logo.png/799px-BibTeX_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32200" y="3759969"/>
            <a:ext cx="2102387" cy="581512"/>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6" descr="https://encrypted-tbn2.gstatic.com/images?q=tbn:ANd9GcSJ8P1cacSfzFlHZqmkbAPOLWjgSN7zLhuxFn14gAeQI4pqaJsx-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75004" y="2235169"/>
            <a:ext cx="1095326" cy="1095327"/>
          </a:xfrm>
          <a:prstGeom prst="rect">
            <a:avLst/>
          </a:prstGeom>
          <a:noFill/>
          <a:extLst>
            <a:ext uri="{909E8E84-426E-40DD-AFC4-6F175D3DCCD1}">
              <a14:hiddenFill xmlns:a14="http://schemas.microsoft.com/office/drawing/2010/main">
                <a:solidFill>
                  <a:srgbClr val="FFFFFF"/>
                </a:solidFill>
              </a14:hiddenFill>
            </a:ext>
          </a:extLst>
        </p:spPr>
      </p:pic>
      <p:pic>
        <p:nvPicPr>
          <p:cNvPr id="16" name="Content Placeholder 3"/>
          <p:cNvPicPr>
            <a:picLocks noGrp="1" noChangeAspect="1"/>
          </p:cNvPicPr>
          <p:nvPr>
            <p:ph idx="1"/>
          </p:nvPr>
        </p:nvPicPr>
        <p:blipFill>
          <a:blip r:embed="rId7">
            <a:extLst>
              <a:ext uri="{28A0092B-C50C-407E-A947-70E740481C1C}">
                <a14:useLocalDpi xmlns:a14="http://schemas.microsoft.com/office/drawing/2010/main" val="0"/>
              </a:ext>
            </a:extLst>
          </a:blip>
          <a:srcRect/>
          <a:stretch>
            <a:fillRect/>
          </a:stretch>
        </p:blipFill>
        <p:spPr>
          <a:xfrm>
            <a:off x="951183" y="1667087"/>
            <a:ext cx="3943350" cy="2176463"/>
          </a:xfrm>
        </p:spPr>
      </p:pic>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824099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Motivation – Wrong Reference</a:t>
            </a:r>
          </a:p>
        </p:txBody>
      </p:sp>
      <p:sp>
        <p:nvSpPr>
          <p:cNvPr id="2" name="Slide Number Placeholder 1"/>
          <p:cNvSpPr>
            <a:spLocks noGrp="1"/>
          </p:cNvSpPr>
          <p:nvPr>
            <p:ph type="sldNum" sz="quarter" idx="12"/>
          </p:nvPr>
        </p:nvSpPr>
        <p:spPr/>
        <p:txBody>
          <a:bodyPr/>
          <a:lstStyle/>
          <a:p>
            <a:pPr>
              <a:defRPr/>
            </a:pPr>
            <a:fld id="{FF8C5FF7-CFE9-46AA-9B03-5B8CA22D3A59}" type="slidenum">
              <a:rPr lang="en-US" smtClean="0"/>
              <a:pPr>
                <a:defRPr/>
              </a:pPr>
              <a:t>9</a:t>
            </a:fld>
            <a:endParaRPr lang="en-US"/>
          </a:p>
        </p:txBody>
      </p:sp>
      <p:sp>
        <p:nvSpPr>
          <p:cNvPr id="17" name="Content Placeholder 2"/>
          <p:cNvSpPr txBox="1">
            <a:spLocks/>
          </p:cNvSpPr>
          <p:nvPr/>
        </p:nvSpPr>
        <p:spPr bwMode="auto">
          <a:xfrm>
            <a:off x="628650" y="4751388"/>
            <a:ext cx="7886700"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r>
              <a:rPr lang="en-US" altLang="en-US" dirty="0"/>
              <a:t>How </a:t>
            </a:r>
            <a:r>
              <a:rPr lang="en-US" altLang="en-US" dirty="0" smtClean="0"/>
              <a:t>did </a:t>
            </a:r>
            <a:r>
              <a:rPr lang="en-US" altLang="en-US" dirty="0"/>
              <a:t>I get the wrong </a:t>
            </a:r>
            <a:r>
              <a:rPr lang="en-US" altLang="en-US" dirty="0" smtClean="0"/>
              <a:t>citation?</a:t>
            </a:r>
            <a:endParaRPr lang="en-US" altLang="en-US" dirty="0"/>
          </a:p>
          <a:p>
            <a:pPr eaLnBrk="1" hangingPunct="1"/>
            <a:r>
              <a:rPr lang="en-US" altLang="en-US" dirty="0"/>
              <a:t>What else did this </a:t>
            </a:r>
            <a:r>
              <a:rPr lang="en-US" altLang="en-US" dirty="0" smtClean="0"/>
              <a:t>affect</a:t>
            </a:r>
            <a:r>
              <a:rPr lang="en-US" altLang="en-US" dirty="0"/>
              <a:t>?</a:t>
            </a:r>
          </a:p>
        </p:txBody>
      </p:sp>
      <p:pic>
        <p:nvPicPr>
          <p:cNvPr id="14" name="Picture 2" descr="https://encrypted-tbn2.gstatic.com/images?q=tbn:ANd9GcQyZtDLSQHl16ooGncr2CsBv8rn_Z4btVbcKCOiSyea_OmucZ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4587" y="2378261"/>
            <a:ext cx="1211995" cy="121199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8" descr="https://encrypted-tbn0.gstatic.com/images?q=tbn:ANd9GcTDc942U7Rbv2JtEhWLjEyvYdemF08V1uCO0G1CYVOUMu0_8Y55N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911" y="2932240"/>
            <a:ext cx="1394512" cy="1316033"/>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Elbow Connector 17"/>
          <p:cNvCxnSpPr/>
          <p:nvPr/>
        </p:nvCxnSpPr>
        <p:spPr>
          <a:xfrm>
            <a:off x="3370330" y="2984259"/>
            <a:ext cx="343896" cy="728234"/>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8" name="Elbow Connector 17"/>
          <p:cNvCxnSpPr/>
          <p:nvPr/>
        </p:nvCxnSpPr>
        <p:spPr>
          <a:xfrm flipV="1">
            <a:off x="5336931" y="3235569"/>
            <a:ext cx="422031" cy="470180"/>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11439" y="2755319"/>
            <a:ext cx="1748097" cy="1595434"/>
          </a:xfrm>
          <a:prstGeom prst="rect">
            <a:avLst/>
          </a:prstGeom>
        </p:spPr>
      </p:pic>
      <p:cxnSp>
        <p:nvCxnSpPr>
          <p:cNvPr id="26" name="Elbow Connector 17"/>
          <p:cNvCxnSpPr/>
          <p:nvPr/>
        </p:nvCxnSpPr>
        <p:spPr>
          <a:xfrm flipV="1">
            <a:off x="1582615" y="2932241"/>
            <a:ext cx="692389" cy="398256"/>
          </a:xfrm>
          <a:prstGeom prst="straightConnector1">
            <a:avLst/>
          </a:prstGeom>
          <a:ln w="31750">
            <a:solidFill>
              <a:schemeClr val="tx1"/>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7" name="Elbow Connector 17"/>
          <p:cNvCxnSpPr/>
          <p:nvPr/>
        </p:nvCxnSpPr>
        <p:spPr>
          <a:xfrm>
            <a:off x="6746582" y="3131368"/>
            <a:ext cx="532433" cy="731019"/>
          </a:xfrm>
          <a:prstGeom prst="straightConnector1">
            <a:avLst/>
          </a:prstGeom>
          <a:ln w="317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28" name="Picture 4" descr="http://upload.wikimedia.org/wikipedia/commons/thumb/2/21/BibTeX_logo.png/799px-BibTeX_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32200" y="3759969"/>
            <a:ext cx="2102387" cy="581512"/>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6" descr="https://encrypted-tbn2.gstatic.com/images?q=tbn:ANd9GcSJ8P1cacSfzFlHZqmkbAPOLWjgSN7zLhuxFn14gAeQI4pqaJsx-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75004" y="2235169"/>
            <a:ext cx="1095326" cy="1095327"/>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pPr>
              <a:defRPr/>
            </a:pPr>
            <a:r>
              <a:rPr lang="en-US" smtClean="0"/>
              <a:t>David Devecsery</a:t>
            </a:r>
            <a:endParaRPr lang="en-US" dirty="0"/>
          </a:p>
        </p:txBody>
      </p:sp>
    </p:spTree>
    <p:extLst>
      <p:ext uri="{BB962C8B-B14F-4D97-AF65-F5344CB8AC3E}">
        <p14:creationId xmlns:p14="http://schemas.microsoft.com/office/powerpoint/2010/main" val="700720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21261</TotalTime>
  <Words>1312</Words>
  <Application>Microsoft Office PowerPoint</Application>
  <PresentationFormat>On-screen Show (4:3)</PresentationFormat>
  <Paragraphs>417</Paragraphs>
  <Slides>41</Slides>
  <Notes>6</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Eidetic Systems</vt:lpstr>
      <vt:lpstr>What is an Eidetic System?</vt:lpstr>
      <vt:lpstr>Motivation - Heartbleed</vt:lpstr>
      <vt:lpstr>Motivation - Heartbleed</vt:lpstr>
      <vt:lpstr>Motivation - Heartbleed</vt:lpstr>
      <vt:lpstr>Motivation – Wrong Reference</vt:lpstr>
      <vt:lpstr>Motivation – Wrong Reference</vt:lpstr>
      <vt:lpstr>Motivation – Wrong Reference</vt:lpstr>
      <vt:lpstr>Motivation – Wrong Reference</vt:lpstr>
      <vt:lpstr>Motivation</vt:lpstr>
      <vt:lpstr>Arnold</vt:lpstr>
      <vt:lpstr>Overview</vt:lpstr>
      <vt:lpstr>Remembering State</vt:lpstr>
      <vt:lpstr>Recording Granularity</vt:lpstr>
      <vt:lpstr>Recording Granularity</vt:lpstr>
      <vt:lpstr>Recording Granularity</vt:lpstr>
      <vt:lpstr>Recording Granularity</vt:lpstr>
      <vt:lpstr>Implementation – Process Graph</vt:lpstr>
      <vt:lpstr>Implementation – Process Graph</vt:lpstr>
      <vt:lpstr>Recording</vt:lpstr>
      <vt:lpstr>Space Optimizations</vt:lpstr>
      <vt:lpstr>Space Optimizations</vt:lpstr>
      <vt:lpstr>Space Optimizations</vt:lpstr>
      <vt:lpstr>Space Optimizations</vt:lpstr>
      <vt:lpstr>Model-Based Compression</vt:lpstr>
      <vt:lpstr>Semi-Deterministic Time</vt:lpstr>
      <vt:lpstr>Performance Evaluation</vt:lpstr>
      <vt:lpstr>Overview</vt:lpstr>
      <vt:lpstr>Querying Lineage</vt:lpstr>
      <vt:lpstr>Intra-Process Lineage</vt:lpstr>
      <vt:lpstr>Intra-Process Lineage</vt:lpstr>
      <vt:lpstr>Intra-Process Lineage</vt:lpstr>
      <vt:lpstr>Intra-Process Lineage</vt:lpstr>
      <vt:lpstr>Intra-Process Lineage</vt:lpstr>
      <vt:lpstr>Intra-Process Lineage</vt:lpstr>
      <vt:lpstr>Intra-Process Lineage</vt:lpstr>
      <vt:lpstr>Intra-Process Lineage</vt:lpstr>
      <vt:lpstr>Inter-Process Lineage</vt:lpstr>
      <vt:lpstr>Evaluation – Wrong Reference</vt:lpstr>
      <vt:lpstr>Evaluation – Heartbleed</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Eidetic Systems</dc:title>
  <dc:creator>David Devecsery</dc:creator>
  <cp:lastModifiedBy>pmchen</cp:lastModifiedBy>
  <cp:revision>183</cp:revision>
  <dcterms:created xsi:type="dcterms:W3CDTF">2014-09-11T15:37:22Z</dcterms:created>
  <dcterms:modified xsi:type="dcterms:W3CDTF">2014-10-08T15:34:00Z</dcterms:modified>
</cp:coreProperties>
</file>