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333" r:id="rId3"/>
    <p:sldId id="334" r:id="rId4"/>
    <p:sldId id="300" r:id="rId5"/>
    <p:sldId id="335" r:id="rId6"/>
    <p:sldId id="313" r:id="rId7"/>
    <p:sldId id="301" r:id="rId8"/>
    <p:sldId id="302" r:id="rId9"/>
    <p:sldId id="303" r:id="rId10"/>
    <p:sldId id="304" r:id="rId11"/>
    <p:sldId id="305" r:id="rId12"/>
    <p:sldId id="306" r:id="rId13"/>
    <p:sldId id="360" r:id="rId14"/>
    <p:sldId id="314" r:id="rId15"/>
    <p:sldId id="307" r:id="rId16"/>
    <p:sldId id="308" r:id="rId17"/>
    <p:sldId id="309" r:id="rId18"/>
    <p:sldId id="361" r:id="rId19"/>
    <p:sldId id="310" r:id="rId20"/>
    <p:sldId id="311" r:id="rId21"/>
    <p:sldId id="312" r:id="rId22"/>
    <p:sldId id="315" r:id="rId23"/>
    <p:sldId id="316" r:id="rId24"/>
    <p:sldId id="317" r:id="rId25"/>
    <p:sldId id="318" r:id="rId26"/>
    <p:sldId id="319" r:id="rId27"/>
    <p:sldId id="320" r:id="rId28"/>
    <p:sldId id="336" r:id="rId29"/>
    <p:sldId id="321" r:id="rId30"/>
    <p:sldId id="354" r:id="rId31"/>
    <p:sldId id="322" r:id="rId32"/>
    <p:sldId id="323" r:id="rId33"/>
    <p:sldId id="324" r:id="rId34"/>
    <p:sldId id="325" r:id="rId35"/>
    <p:sldId id="326" r:id="rId36"/>
    <p:sldId id="327" r:id="rId37"/>
    <p:sldId id="362" r:id="rId38"/>
    <p:sldId id="330" r:id="rId39"/>
    <p:sldId id="328" r:id="rId40"/>
    <p:sldId id="337" r:id="rId41"/>
    <p:sldId id="329" r:id="rId42"/>
    <p:sldId id="363" r:id="rId43"/>
    <p:sldId id="359" r:id="rId44"/>
    <p:sldId id="364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66CCFF"/>
    <a:srgbClr val="830000"/>
    <a:srgbClr val="16E824"/>
    <a:srgbClr val="F9D9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53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76" y="-72"/>
      </p:cViewPr>
      <p:guideLst>
        <p:guide orient="horz" pos="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F8E9B-3735-FA42-B417-B0FBF48D81B6}" type="datetimeFigureOut">
              <a:rPr lang="en-US" smtClean="0"/>
              <a:pPr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A99C-04AE-CD48-9B5A-FEBCE08FF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pd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62.pdf"/><Relationship Id="rId9" Type="http://schemas.openxmlformats.org/officeDocument/2006/relationships/image" Target="../media/image63.png"/><Relationship Id="rId10" Type="http://schemas.openxmlformats.org/officeDocument/2006/relationships/image" Target="../media/image64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df"/><Relationship Id="rId3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df"/><Relationship Id="rId5" Type="http://schemas.openxmlformats.org/officeDocument/2006/relationships/image" Target="../media/image75.png"/><Relationship Id="rId6" Type="http://schemas.openxmlformats.org/officeDocument/2006/relationships/image" Target="../media/image76.pdf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df"/><Relationship Id="rId3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df"/><Relationship Id="rId3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df"/><Relationship Id="rId3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df"/><Relationship Id="rId3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df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df"/><Relationship Id="rId3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df"/><Relationship Id="rId5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d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png"/><Relationship Id="rId12" Type="http://schemas.openxmlformats.org/officeDocument/2006/relationships/image" Target="../media/image104.pdf"/><Relationship Id="rId13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4" Type="http://schemas.openxmlformats.org/officeDocument/2006/relationships/image" Target="../media/image96.pdf"/><Relationship Id="rId5" Type="http://schemas.openxmlformats.org/officeDocument/2006/relationships/image" Target="../media/image97.png"/><Relationship Id="rId6" Type="http://schemas.openxmlformats.org/officeDocument/2006/relationships/image" Target="../media/image98.pdf"/><Relationship Id="rId7" Type="http://schemas.openxmlformats.org/officeDocument/2006/relationships/image" Target="../media/image99.png"/><Relationship Id="rId8" Type="http://schemas.openxmlformats.org/officeDocument/2006/relationships/image" Target="../media/image100.pdf"/><Relationship Id="rId9" Type="http://schemas.openxmlformats.org/officeDocument/2006/relationships/image" Target="../media/image101.png"/><Relationship Id="rId10" Type="http://schemas.openxmlformats.org/officeDocument/2006/relationships/image" Target="../media/image102.pd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png"/><Relationship Id="rId12" Type="http://schemas.openxmlformats.org/officeDocument/2006/relationships/image" Target="../media/image108.pdf"/><Relationship Id="rId13" Type="http://schemas.openxmlformats.org/officeDocument/2006/relationships/image" Target="../media/image109.png"/><Relationship Id="rId14" Type="http://schemas.openxmlformats.org/officeDocument/2006/relationships/image" Target="../media/image104.pdf"/><Relationship Id="rId15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4" Type="http://schemas.openxmlformats.org/officeDocument/2006/relationships/image" Target="../media/image96.pdf"/><Relationship Id="rId5" Type="http://schemas.openxmlformats.org/officeDocument/2006/relationships/image" Target="../media/image97.png"/><Relationship Id="rId6" Type="http://schemas.openxmlformats.org/officeDocument/2006/relationships/image" Target="../media/image106.pdf"/><Relationship Id="rId7" Type="http://schemas.openxmlformats.org/officeDocument/2006/relationships/image" Target="../media/image107.png"/><Relationship Id="rId8" Type="http://schemas.openxmlformats.org/officeDocument/2006/relationships/image" Target="../media/image98.pdf"/><Relationship Id="rId9" Type="http://schemas.openxmlformats.org/officeDocument/2006/relationships/image" Target="../media/image99.png"/><Relationship Id="rId10" Type="http://schemas.openxmlformats.org/officeDocument/2006/relationships/image" Target="../media/image100.pd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png"/><Relationship Id="rId12" Type="http://schemas.openxmlformats.org/officeDocument/2006/relationships/image" Target="../media/image110.pdf"/><Relationship Id="rId13" Type="http://schemas.openxmlformats.org/officeDocument/2006/relationships/image" Target="../media/image111.png"/><Relationship Id="rId14" Type="http://schemas.openxmlformats.org/officeDocument/2006/relationships/image" Target="../media/image112.pdf"/><Relationship Id="rId15" Type="http://schemas.openxmlformats.org/officeDocument/2006/relationships/image" Target="../media/image113.png"/><Relationship Id="rId16" Type="http://schemas.openxmlformats.org/officeDocument/2006/relationships/image" Target="../media/image104.pdf"/><Relationship Id="rId17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4" Type="http://schemas.openxmlformats.org/officeDocument/2006/relationships/image" Target="../media/image96.pdf"/><Relationship Id="rId5" Type="http://schemas.openxmlformats.org/officeDocument/2006/relationships/image" Target="../media/image97.png"/><Relationship Id="rId6" Type="http://schemas.openxmlformats.org/officeDocument/2006/relationships/image" Target="../media/image106.pdf"/><Relationship Id="rId7" Type="http://schemas.openxmlformats.org/officeDocument/2006/relationships/image" Target="../media/image107.png"/><Relationship Id="rId8" Type="http://schemas.openxmlformats.org/officeDocument/2006/relationships/image" Target="../media/image98.pdf"/><Relationship Id="rId9" Type="http://schemas.openxmlformats.org/officeDocument/2006/relationships/image" Target="../media/image99.png"/><Relationship Id="rId10" Type="http://schemas.openxmlformats.org/officeDocument/2006/relationships/image" Target="../media/image100.pd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df"/><Relationship Id="rId5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d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df"/><Relationship Id="rId5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df"/><Relationship Id="rId3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png"/><Relationship Id="rId12" Type="http://schemas.openxmlformats.org/officeDocument/2006/relationships/image" Target="../media/image130.pdf"/><Relationship Id="rId13" Type="http://schemas.openxmlformats.org/officeDocument/2006/relationships/image" Target="../media/image131.png"/><Relationship Id="rId14" Type="http://schemas.openxmlformats.org/officeDocument/2006/relationships/image" Target="../media/image132.pdf"/><Relationship Id="rId15" Type="http://schemas.openxmlformats.org/officeDocument/2006/relationships/image" Target="../media/image133.png"/><Relationship Id="rId16" Type="http://schemas.openxmlformats.org/officeDocument/2006/relationships/image" Target="../media/image134.pdf"/><Relationship Id="rId17" Type="http://schemas.openxmlformats.org/officeDocument/2006/relationships/image" Target="../media/image135.png"/><Relationship Id="rId18" Type="http://schemas.openxmlformats.org/officeDocument/2006/relationships/image" Target="../media/image136.pdf"/><Relationship Id="rId1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df"/><Relationship Id="rId3" Type="http://schemas.openxmlformats.org/officeDocument/2006/relationships/image" Target="../media/image121.png"/><Relationship Id="rId4" Type="http://schemas.openxmlformats.org/officeDocument/2006/relationships/image" Target="../media/image122.pdf"/><Relationship Id="rId5" Type="http://schemas.openxmlformats.org/officeDocument/2006/relationships/image" Target="../media/image123.png"/><Relationship Id="rId6" Type="http://schemas.openxmlformats.org/officeDocument/2006/relationships/image" Target="../media/image124.pdf"/><Relationship Id="rId7" Type="http://schemas.openxmlformats.org/officeDocument/2006/relationships/image" Target="../media/image125.png"/><Relationship Id="rId8" Type="http://schemas.openxmlformats.org/officeDocument/2006/relationships/image" Target="../media/image126.pdf"/><Relationship Id="rId9" Type="http://schemas.openxmlformats.org/officeDocument/2006/relationships/image" Target="../media/image127.png"/><Relationship Id="rId10" Type="http://schemas.openxmlformats.org/officeDocument/2006/relationships/image" Target="../media/image128.pd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df"/><Relationship Id="rId13" Type="http://schemas.openxmlformats.org/officeDocument/2006/relationships/image" Target="../media/image20.png"/><Relationship Id="rId14" Type="http://schemas.openxmlformats.org/officeDocument/2006/relationships/image" Target="../media/image21.pdf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0" Type="http://schemas.openxmlformats.org/officeDocument/2006/relationships/image" Target="../media/image17.pd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df"/><Relationship Id="rId3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df"/><Relationship Id="rId3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2.pdf"/><Relationship Id="rId5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d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4" Type="http://schemas.openxmlformats.org/officeDocument/2006/relationships/image" Target="../media/image142.pdf"/><Relationship Id="rId5" Type="http://schemas.openxmlformats.org/officeDocument/2006/relationships/image" Target="../media/image143.png"/><Relationship Id="rId6" Type="http://schemas.openxmlformats.org/officeDocument/2006/relationships/image" Target="../media/image146.pdf"/><Relationship Id="rId7" Type="http://schemas.openxmlformats.org/officeDocument/2006/relationships/image" Target="../media/image147.png"/><Relationship Id="rId8" Type="http://schemas.openxmlformats.org/officeDocument/2006/relationships/image" Target="../media/image148.pdf"/><Relationship Id="rId9" Type="http://schemas.openxmlformats.org/officeDocument/2006/relationships/image" Target="../media/image149.png"/><Relationship Id="rId10" Type="http://schemas.openxmlformats.org/officeDocument/2006/relationships/image" Target="../media/image150.pdf"/><Relationship Id="rId11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d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56.pdf"/><Relationship Id="rId13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df"/><Relationship Id="rId3" Type="http://schemas.openxmlformats.org/officeDocument/2006/relationships/image" Target="../media/image153.pn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8" Type="http://schemas.openxmlformats.org/officeDocument/2006/relationships/image" Target="../media/image150.pdf"/><Relationship Id="rId9" Type="http://schemas.openxmlformats.org/officeDocument/2006/relationships/image" Target="../media/image151.png"/><Relationship Id="rId10" Type="http://schemas.openxmlformats.org/officeDocument/2006/relationships/image" Target="../media/image154.pdf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56.pdf"/><Relationship Id="rId13" Type="http://schemas.openxmlformats.org/officeDocument/2006/relationships/image" Target="../media/image157.png"/><Relationship Id="rId14" Type="http://schemas.openxmlformats.org/officeDocument/2006/relationships/image" Target="../media/image160.pdf"/><Relationship Id="rId15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df"/><Relationship Id="rId3" Type="http://schemas.openxmlformats.org/officeDocument/2006/relationships/image" Target="../media/image159.pn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8" Type="http://schemas.openxmlformats.org/officeDocument/2006/relationships/image" Target="../media/image150.pdf"/><Relationship Id="rId9" Type="http://schemas.openxmlformats.org/officeDocument/2006/relationships/image" Target="../media/image151.png"/><Relationship Id="rId10" Type="http://schemas.openxmlformats.org/officeDocument/2006/relationships/image" Target="../media/image154.pd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7.png"/><Relationship Id="rId12" Type="http://schemas.openxmlformats.org/officeDocument/2006/relationships/image" Target="../media/image148.pdf"/><Relationship Id="rId13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df"/><Relationship Id="rId3" Type="http://schemas.openxmlformats.org/officeDocument/2006/relationships/image" Target="../media/image163.png"/><Relationship Id="rId4" Type="http://schemas.openxmlformats.org/officeDocument/2006/relationships/image" Target="../media/image164.pdf"/><Relationship Id="rId5" Type="http://schemas.openxmlformats.org/officeDocument/2006/relationships/image" Target="../media/image165.png"/><Relationship Id="rId6" Type="http://schemas.openxmlformats.org/officeDocument/2006/relationships/image" Target="../media/image160.pdf"/><Relationship Id="rId7" Type="http://schemas.openxmlformats.org/officeDocument/2006/relationships/image" Target="../media/image161.png"/><Relationship Id="rId8" Type="http://schemas.openxmlformats.org/officeDocument/2006/relationships/image" Target="../media/image154.pdf"/><Relationship Id="rId9" Type="http://schemas.openxmlformats.org/officeDocument/2006/relationships/image" Target="../media/image155.png"/><Relationship Id="rId10" Type="http://schemas.openxmlformats.org/officeDocument/2006/relationships/image" Target="../media/image146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46.pdf"/><Relationship Id="rId13" Type="http://schemas.openxmlformats.org/officeDocument/2006/relationships/image" Target="../media/image147.png"/><Relationship Id="rId14" Type="http://schemas.openxmlformats.org/officeDocument/2006/relationships/image" Target="../media/image148.pdf"/><Relationship Id="rId15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df"/><Relationship Id="rId3" Type="http://schemas.openxmlformats.org/officeDocument/2006/relationships/image" Target="../media/image167.png"/><Relationship Id="rId4" Type="http://schemas.openxmlformats.org/officeDocument/2006/relationships/image" Target="../media/image168.pdf"/><Relationship Id="rId5" Type="http://schemas.openxmlformats.org/officeDocument/2006/relationships/image" Target="../media/image169.png"/><Relationship Id="rId6" Type="http://schemas.openxmlformats.org/officeDocument/2006/relationships/image" Target="../media/image170.pdf"/><Relationship Id="rId7" Type="http://schemas.openxmlformats.org/officeDocument/2006/relationships/image" Target="../media/image171.png"/><Relationship Id="rId8" Type="http://schemas.openxmlformats.org/officeDocument/2006/relationships/image" Target="../media/image160.pdf"/><Relationship Id="rId9" Type="http://schemas.openxmlformats.org/officeDocument/2006/relationships/image" Target="../media/image161.png"/><Relationship Id="rId10" Type="http://schemas.openxmlformats.org/officeDocument/2006/relationships/image" Target="../media/image154.pdf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1.png"/><Relationship Id="rId12" Type="http://schemas.openxmlformats.org/officeDocument/2006/relationships/image" Target="../media/image154.pdf"/><Relationship Id="rId13" Type="http://schemas.openxmlformats.org/officeDocument/2006/relationships/image" Target="../media/image155.png"/><Relationship Id="rId14" Type="http://schemas.openxmlformats.org/officeDocument/2006/relationships/image" Target="../media/image146.pdf"/><Relationship Id="rId15" Type="http://schemas.openxmlformats.org/officeDocument/2006/relationships/image" Target="../media/image147.png"/><Relationship Id="rId16" Type="http://schemas.openxmlformats.org/officeDocument/2006/relationships/image" Target="../media/image148.pdf"/><Relationship Id="rId17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df"/><Relationship Id="rId3" Type="http://schemas.openxmlformats.org/officeDocument/2006/relationships/image" Target="../media/image173.png"/><Relationship Id="rId4" Type="http://schemas.openxmlformats.org/officeDocument/2006/relationships/image" Target="../media/image168.pdf"/><Relationship Id="rId5" Type="http://schemas.openxmlformats.org/officeDocument/2006/relationships/image" Target="../media/image169.png"/><Relationship Id="rId6" Type="http://schemas.openxmlformats.org/officeDocument/2006/relationships/image" Target="../media/image170.pdf"/><Relationship Id="rId7" Type="http://schemas.openxmlformats.org/officeDocument/2006/relationships/image" Target="../media/image171.png"/><Relationship Id="rId8" Type="http://schemas.openxmlformats.org/officeDocument/2006/relationships/image" Target="../media/image174.pdf"/><Relationship Id="rId9" Type="http://schemas.openxmlformats.org/officeDocument/2006/relationships/image" Target="../media/image175.png"/><Relationship Id="rId10" Type="http://schemas.openxmlformats.org/officeDocument/2006/relationships/image" Target="../media/image160.pd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56.pdf"/><Relationship Id="rId13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df"/><Relationship Id="rId3" Type="http://schemas.openxmlformats.org/officeDocument/2006/relationships/image" Target="../media/image153.pn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8" Type="http://schemas.openxmlformats.org/officeDocument/2006/relationships/image" Target="../media/image150.pdf"/><Relationship Id="rId9" Type="http://schemas.openxmlformats.org/officeDocument/2006/relationships/image" Target="../media/image151.png"/><Relationship Id="rId10" Type="http://schemas.openxmlformats.org/officeDocument/2006/relationships/image" Target="../media/image154.pdf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7.png"/><Relationship Id="rId12" Type="http://schemas.openxmlformats.org/officeDocument/2006/relationships/image" Target="../media/image178.pdf"/><Relationship Id="rId13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df"/><Relationship Id="rId3" Type="http://schemas.openxmlformats.org/officeDocument/2006/relationships/image" Target="../media/image147.png"/><Relationship Id="rId4" Type="http://schemas.openxmlformats.org/officeDocument/2006/relationships/image" Target="../media/image148.pdf"/><Relationship Id="rId5" Type="http://schemas.openxmlformats.org/officeDocument/2006/relationships/image" Target="../media/image149.png"/><Relationship Id="rId6" Type="http://schemas.openxmlformats.org/officeDocument/2006/relationships/image" Target="../media/image150.pdf"/><Relationship Id="rId7" Type="http://schemas.openxmlformats.org/officeDocument/2006/relationships/image" Target="../media/image151.png"/><Relationship Id="rId8" Type="http://schemas.openxmlformats.org/officeDocument/2006/relationships/image" Target="../media/image154.pdf"/><Relationship Id="rId9" Type="http://schemas.openxmlformats.org/officeDocument/2006/relationships/image" Target="../media/image155.png"/><Relationship Id="rId10" Type="http://schemas.openxmlformats.org/officeDocument/2006/relationships/image" Target="../media/image176.pdf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9.png"/><Relationship Id="rId12" Type="http://schemas.openxmlformats.org/officeDocument/2006/relationships/image" Target="../media/image164.pdf"/><Relationship Id="rId13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df"/><Relationship Id="rId3" Type="http://schemas.openxmlformats.org/officeDocument/2006/relationships/image" Target="../media/image181.pn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8" Type="http://schemas.openxmlformats.org/officeDocument/2006/relationships/image" Target="../media/image154.pdf"/><Relationship Id="rId9" Type="http://schemas.openxmlformats.org/officeDocument/2006/relationships/image" Target="../media/image155.png"/><Relationship Id="rId10" Type="http://schemas.openxmlformats.org/officeDocument/2006/relationships/image" Target="../media/image178.pdf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9.png"/><Relationship Id="rId12" Type="http://schemas.openxmlformats.org/officeDocument/2006/relationships/image" Target="../media/image168.pdf"/><Relationship Id="rId13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2.pdf"/><Relationship Id="rId3" Type="http://schemas.openxmlformats.org/officeDocument/2006/relationships/image" Target="../media/image183.pn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8" Type="http://schemas.openxmlformats.org/officeDocument/2006/relationships/image" Target="../media/image154.pdf"/><Relationship Id="rId9" Type="http://schemas.openxmlformats.org/officeDocument/2006/relationships/image" Target="../media/image155.png"/><Relationship Id="rId10" Type="http://schemas.openxmlformats.org/officeDocument/2006/relationships/image" Target="../media/image178.pdf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9.png"/><Relationship Id="rId12" Type="http://schemas.openxmlformats.org/officeDocument/2006/relationships/image" Target="../media/image168.pdf"/><Relationship Id="rId13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pdf"/><Relationship Id="rId3" Type="http://schemas.openxmlformats.org/officeDocument/2006/relationships/image" Target="../media/image185.png"/><Relationship Id="rId4" Type="http://schemas.openxmlformats.org/officeDocument/2006/relationships/image" Target="../media/image146.pdf"/><Relationship Id="rId5" Type="http://schemas.openxmlformats.org/officeDocument/2006/relationships/image" Target="../media/image147.png"/><Relationship Id="rId6" Type="http://schemas.openxmlformats.org/officeDocument/2006/relationships/image" Target="../media/image148.pdf"/><Relationship Id="rId7" Type="http://schemas.openxmlformats.org/officeDocument/2006/relationships/image" Target="../media/image149.png"/><Relationship Id="rId8" Type="http://schemas.openxmlformats.org/officeDocument/2006/relationships/image" Target="../media/image154.pdf"/><Relationship Id="rId9" Type="http://schemas.openxmlformats.org/officeDocument/2006/relationships/image" Target="../media/image155.png"/><Relationship Id="rId10" Type="http://schemas.openxmlformats.org/officeDocument/2006/relationships/image" Target="../media/image178.pd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6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Sharp</a:t>
            </a:r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 Bounds </a:t>
            </a:r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on</a:t>
            </a:r>
            <a:b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</a:br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Davenport-</a:t>
            </a:r>
            <a:r>
              <a:rPr lang="en-US" b="1" dirty="0" err="1" smtClean="0">
                <a:solidFill>
                  <a:srgbClr val="0000FF"/>
                </a:solidFill>
                <a:latin typeface="Eurostile"/>
                <a:cs typeface="Eurostile"/>
              </a:rPr>
              <a:t>Schinzel</a:t>
            </a:r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 Sequences</a:t>
            </a:r>
            <a:b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</a:br>
            <a:r>
              <a:rPr lang="en-US" b="1" dirty="0" smtClean="0">
                <a:solidFill>
                  <a:srgbClr val="0000FF"/>
                </a:solidFill>
                <a:latin typeface="Eurostile"/>
                <a:cs typeface="Eurostile"/>
              </a:rPr>
              <a:t>of Every Order</a:t>
            </a:r>
            <a:endParaRPr lang="en-US" b="1" dirty="0">
              <a:solidFill>
                <a:srgbClr val="0000FF"/>
              </a:solidFill>
              <a:latin typeface="Eurostile"/>
              <a:cs typeface="Eurostile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371600" y="40259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Eurostile"/>
                <a:cs typeface="Eurostile"/>
              </a:rPr>
              <a:t>Seth Pettie</a:t>
            </a:r>
          </a:p>
          <a:p>
            <a:r>
              <a:rPr lang="en-US" dirty="0" smtClean="0">
                <a:solidFill>
                  <a:schemeClr val="tx1"/>
                </a:solidFill>
                <a:latin typeface="Eurostile"/>
                <a:cs typeface="Eurostile"/>
              </a:rPr>
              <a:t>University of Michigan</a:t>
            </a:r>
            <a:endParaRPr lang="en-US" dirty="0">
              <a:solidFill>
                <a:schemeClr val="tx1"/>
              </a:solidFill>
              <a:latin typeface="Eurostile"/>
              <a:cs typeface="Eurost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Nivasch</a:t>
            </a:r>
            <a:r>
              <a:rPr lang="en-US" dirty="0" smtClean="0"/>
              <a:t> 2009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(&amp;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Klazar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1999)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799" y="1838078"/>
            <a:ext cx="8432801" cy="34228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7400" y="3022600"/>
            <a:ext cx="4953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4660900" y="3810000"/>
            <a:ext cx="4953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2273300" y="1838078"/>
            <a:ext cx="4953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moral?</a:t>
            </a:r>
          </a:p>
          <a:p>
            <a:pPr lvl="1"/>
            <a:r>
              <a:rPr lang="en-US" dirty="0" smtClean="0"/>
              <a:t>Order 5 is </a:t>
            </a:r>
            <a:r>
              <a:rPr lang="en-US" i="1" dirty="0" smtClean="0"/>
              <a:t>perceptibly</a:t>
            </a:r>
            <a:r>
              <a:rPr lang="en-US" dirty="0" smtClean="0"/>
              <a:t> different from order 4.</a:t>
            </a:r>
          </a:p>
          <a:p>
            <a:pPr lvl="1"/>
            <a:r>
              <a:rPr lang="en-US" dirty="0" smtClean="0"/>
              <a:t>Even and odd </a:t>
            </a:r>
            <a:r>
              <a:rPr lang="en-US" i="1" dirty="0" err="1" smtClean="0"/>
              <a:t>s</a:t>
            </a:r>
            <a:r>
              <a:rPr lang="en-US" dirty="0" smtClean="0"/>
              <a:t> are </a:t>
            </a:r>
            <a:r>
              <a:rPr lang="en-US" i="1" dirty="0" smtClean="0"/>
              <a:t>imperceptibly</a:t>
            </a:r>
            <a:r>
              <a:rPr lang="en-US" dirty="0" smtClean="0"/>
              <a:t> different at order </a:t>
            </a:r>
            <a:r>
              <a:rPr lang="en-US" i="1" dirty="0" smtClean="0"/>
              <a:t>s</a:t>
            </a:r>
            <a:r>
              <a:rPr lang="en-US" dirty="0" smtClean="0"/>
              <a:t>≥6 but they require rather different analyses.</a:t>
            </a:r>
          </a:p>
          <a:p>
            <a:pPr lvl="1"/>
            <a:r>
              <a:rPr lang="en-US" dirty="0" smtClean="0"/>
              <a:t>It is impossible to give improved bounds, expressed in terms of “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/>
              <a:t>(n</a:t>
            </a:r>
            <a:r>
              <a:rPr lang="en-US" dirty="0" smtClean="0"/>
              <a:t>).”</a:t>
            </a:r>
          </a:p>
        </p:txBody>
      </p:sp>
      <p:sp>
        <p:nvSpPr>
          <p:cNvPr id="10" name="Oval 9"/>
          <p:cNvSpPr/>
          <p:nvPr/>
        </p:nvSpPr>
        <p:spPr>
          <a:xfrm>
            <a:off x="2937510" y="3035300"/>
            <a:ext cx="65659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750" y="1219200"/>
            <a:ext cx="8572500" cy="235446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981200" y="2407920"/>
            <a:ext cx="4953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1981200" y="1780540"/>
            <a:ext cx="4953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3530600" y="1155700"/>
            <a:ext cx="495300" cy="457200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879600" y="1674142"/>
            <a:ext cx="4737100" cy="1267178"/>
          </a:xfrm>
          <a:prstGeom prst="rect">
            <a:avLst/>
          </a:prstGeom>
          <a:solidFill>
            <a:srgbClr val="FF00FF">
              <a:alpha val="15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86400" y="2941320"/>
            <a:ext cx="3530600" cy="890292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02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 “block” is a sequence of </a:t>
            </a:r>
            <a:r>
              <a:rPr lang="en-US" i="1" dirty="0" smtClean="0"/>
              <a:t>distinct</a:t>
            </a:r>
            <a:r>
              <a:rPr lang="en-US" dirty="0" smtClean="0"/>
              <a:t> symbols.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Aft>
                <a:spcPts val="600"/>
              </a:spcAft>
              <a:buNone/>
            </a:pPr>
            <a:endParaRPr lang="en-US" sz="2400" dirty="0" smtClean="0"/>
          </a:p>
          <a:p>
            <a:pPr>
              <a:spcAft>
                <a:spcPts val="1200"/>
              </a:spcAft>
              <a:buNone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(Hart-Sharir’86, Sharir’88: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charset="2"/>
                <a:cs typeface="Symbol" charset="2"/>
              </a:rPr>
              <a:t>l</a:t>
            </a:r>
            <a:r>
              <a:rPr lang="en-US" sz="220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is not much larger than 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charset="2"/>
                <a:cs typeface="Symbol" charset="2"/>
              </a:rPr>
              <a:t>l</a:t>
            </a:r>
            <a:r>
              <a:rPr lang="en-US" sz="220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2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).)</a:t>
            </a:r>
          </a:p>
          <a:p>
            <a:pPr>
              <a:buNone/>
            </a:pP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	</a:t>
            </a:r>
            <a:r>
              <a:rPr lang="en-US" sz="2800" u="sng" dirty="0" smtClean="0"/>
              <a:t>The goal:</a:t>
            </a:r>
            <a:r>
              <a:rPr lang="en-US" sz="2800" dirty="0" smtClean="0"/>
              <a:t>  Find a </a:t>
            </a:r>
            <a:r>
              <a:rPr lang="en-US" sz="2800" b="1" i="1" dirty="0" smtClean="0">
                <a:solidFill>
                  <a:srgbClr val="FF00FF"/>
                </a:solidFill>
              </a:rPr>
              <a:t>good recurrence relation</a:t>
            </a:r>
            <a:r>
              <a:rPr lang="en-US" sz="2800" dirty="0" smtClean="0"/>
              <a:t> for </a:t>
            </a:r>
            <a:r>
              <a:rPr lang="en-US" sz="2800" dirty="0" err="1" smtClean="0">
                <a:latin typeface="Symbol" charset="2"/>
                <a:cs typeface="Symbol" charset="2"/>
              </a:rPr>
              <a:t>l</a:t>
            </a:r>
            <a:r>
              <a:rPr lang="en-US" sz="2800" baseline="-25000" dirty="0" err="1" smtClean="0"/>
              <a:t>s</a:t>
            </a:r>
            <a:r>
              <a:rPr lang="en-US" sz="2800" dirty="0" err="1" smtClean="0"/>
              <a:t>(</a:t>
            </a:r>
            <a:r>
              <a:rPr lang="en-US" sz="2800" i="1" dirty="0" err="1" smtClean="0"/>
              <a:t>n</a:t>
            </a:r>
            <a:r>
              <a:rPr lang="en-US" sz="2800" dirty="0" smtClean="0"/>
              <a:t>,</a:t>
            </a:r>
            <a:r>
              <a:rPr lang="en-US" sz="1600" dirty="0" smtClean="0"/>
              <a:t> </a:t>
            </a:r>
            <a:r>
              <a:rPr lang="en-US" sz="2800" i="1" dirty="0" err="1" smtClean="0"/>
              <a:t>m</a:t>
            </a:r>
            <a:r>
              <a:rPr lang="en-US" sz="2800" dirty="0" smtClean="0"/>
              <a:t>).</a:t>
            </a:r>
          </a:p>
          <a:p>
            <a:pPr>
              <a:buNone/>
            </a:pPr>
            <a:r>
              <a:rPr lang="en-US" sz="2800" dirty="0" smtClean="0"/>
              <a:t>	This only requires reasoning about the </a:t>
            </a:r>
            <a:r>
              <a:rPr lang="en-US" sz="2800" b="1" i="1" dirty="0" smtClean="0"/>
              <a:t>structure</a:t>
            </a:r>
            <a:r>
              <a:rPr lang="en-US" sz="2800" dirty="0" smtClean="0"/>
              <a:t> of DS sequences</a:t>
            </a:r>
            <a:r>
              <a:rPr lang="en-US" sz="2800" dirty="0" smtClean="0"/>
              <a:t>.  (The </a:t>
            </a:r>
            <a:r>
              <a:rPr lang="en-US" sz="2800" dirty="0" smtClean="0"/>
              <a:t>inverse-Ackermann function only comes into play in the analysis of the recurrences.)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5300" y="1024372"/>
            <a:ext cx="8115300" cy="80326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9950" y="2011038"/>
            <a:ext cx="6826250" cy="2877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00040" y="2324222"/>
            <a:ext cx="3578860" cy="1588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44600" y="1885626"/>
            <a:ext cx="381000" cy="1588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000"/>
            <a:ext cx="9144000" cy="6121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/>
              <a:t>	The basic inductive hypothesis </a:t>
            </a:r>
            <a:r>
              <a:rPr lang="en-US" sz="2400" dirty="0" smtClean="0"/>
              <a:t>[Nivasch’09]</a:t>
            </a:r>
            <a:r>
              <a:rPr lang="en-US" sz="3000" dirty="0" smtClean="0"/>
              <a:t>:</a:t>
            </a:r>
          </a:p>
          <a:p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Choose </a:t>
            </a:r>
            <a:r>
              <a:rPr lang="en-US" sz="3000" i="1" dirty="0" err="1" smtClean="0"/>
              <a:t>i</a:t>
            </a:r>
            <a:r>
              <a:rPr lang="en-US" sz="3000" dirty="0" smtClean="0"/>
              <a:t> to balance terms involving “</a:t>
            </a:r>
            <a:r>
              <a:rPr lang="en-US" sz="3000" dirty="0" err="1" smtClean="0"/>
              <a:t>n</a:t>
            </a:r>
            <a:r>
              <a:rPr lang="en-US" sz="3000" dirty="0" smtClean="0"/>
              <a:t>” and “</a:t>
            </a:r>
            <a:r>
              <a:rPr lang="en-US" sz="3000" dirty="0" err="1" smtClean="0"/>
              <a:t>m</a:t>
            </a:r>
            <a:r>
              <a:rPr lang="en-US" sz="3000" dirty="0" smtClean="0"/>
              <a:t>”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600" dirty="0" smtClean="0"/>
              <a:t>(Hint: set </a:t>
            </a:r>
            <a:r>
              <a:rPr lang="en-US" sz="2600" i="1" dirty="0" err="1" smtClean="0"/>
              <a:t>i</a:t>
            </a:r>
            <a:r>
              <a:rPr lang="en-US" sz="2600" dirty="0" smtClean="0"/>
              <a:t> =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a</a:t>
            </a:r>
            <a:r>
              <a:rPr lang="en-US" sz="2600" dirty="0" err="1" smtClean="0"/>
              <a:t>(n,m</a:t>
            </a:r>
            <a:r>
              <a:rPr lang="en-US" sz="2600" dirty="0" smtClean="0"/>
              <a:t>) + O(1).)</a:t>
            </a:r>
          </a:p>
          <a:p>
            <a:r>
              <a:rPr lang="en-US" sz="3000" b="1" i="1" dirty="0" smtClean="0"/>
              <a:t>Reducing the number of blocks</a:t>
            </a:r>
            <a:r>
              <a:rPr lang="en-US" sz="3000" dirty="0" smtClean="0"/>
              <a:t> lets you invoke the inductive hypothesis with smaller ‘</a:t>
            </a:r>
            <a:r>
              <a:rPr lang="en-US" sz="3000" i="1" dirty="0" err="1" smtClean="0"/>
              <a:t>i</a:t>
            </a:r>
            <a:r>
              <a:rPr lang="en-US" sz="3000" dirty="0" smtClean="0"/>
              <a:t>’ parameter.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5300" y="1910230"/>
            <a:ext cx="8115300" cy="36941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9950" y="2425700"/>
            <a:ext cx="5073650" cy="342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220" y="1834465"/>
            <a:ext cx="8439436" cy="984935"/>
          </a:xfrm>
          <a:prstGeom prst="rect">
            <a:avLst/>
          </a:prstGeom>
          <a:noFill/>
          <a:ln w="2222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Sequence </a:t>
            </a:r>
            <a:r>
              <a:rPr lang="en-US" dirty="0" smtClean="0"/>
              <a:t>Decomposition</a:t>
            </a:r>
            <a:br>
              <a:rPr lang="en-US" dirty="0" smtClean="0"/>
            </a:br>
            <a:r>
              <a:rPr lang="en-US" sz="1600" dirty="0" smtClean="0"/>
              <a:t>From </a:t>
            </a:r>
            <a:r>
              <a:rPr lang="en-US" sz="1800" dirty="0" smtClean="0"/>
              <a:t>[Agarwal-Sharir-Shor’89]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 is an order-</a:t>
            </a:r>
            <a:r>
              <a:rPr lang="en-US" i="1" dirty="0" err="1" smtClean="0"/>
              <a:t>s</a:t>
            </a:r>
            <a:r>
              <a:rPr lang="en-US" dirty="0" smtClean="0"/>
              <a:t>, </a:t>
            </a:r>
            <a:r>
              <a:rPr lang="en-US" i="1" dirty="0" err="1" smtClean="0"/>
              <a:t>m</a:t>
            </a:r>
            <a:r>
              <a:rPr lang="en-US" dirty="0" smtClean="0"/>
              <a:t>-block sequence.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162300"/>
            <a:ext cx="9144000" cy="277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 is an order-</a:t>
            </a:r>
            <a:r>
              <a:rPr lang="en-US" i="1" dirty="0" err="1" smtClean="0"/>
              <a:t>s</a:t>
            </a:r>
            <a:r>
              <a:rPr lang="en-US" dirty="0" smtClean="0"/>
              <a:t>, </a:t>
            </a:r>
            <a:r>
              <a:rPr lang="en-US" i="1" dirty="0" err="1" smtClean="0"/>
              <a:t>m</a:t>
            </a:r>
            <a:r>
              <a:rPr lang="en-US" dirty="0" smtClean="0"/>
              <a:t>-block sequence.</a:t>
            </a:r>
          </a:p>
          <a:p>
            <a:r>
              <a:rPr lang="en-US" dirty="0" smtClean="0"/>
              <a:t>Partition </a:t>
            </a:r>
            <a:r>
              <a:rPr lang="en-US" i="1" dirty="0" smtClean="0"/>
              <a:t>S</a:t>
            </a:r>
            <a:r>
              <a:rPr lang="en-US" dirty="0" smtClean="0"/>
              <a:t> into </a:t>
            </a:r>
            <a:r>
              <a:rPr lang="en-US" i="1" dirty="0" smtClean="0"/>
              <a:t>intervals</a:t>
            </a:r>
            <a:r>
              <a:rPr lang="en-US" dirty="0" smtClean="0"/>
              <a:t> of blocks.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Local</a:t>
            </a:r>
            <a:r>
              <a:rPr lang="en-US" dirty="0" smtClean="0"/>
              <a:t> symbols are contained in one interval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162300"/>
            <a:ext cx="9144000" cy="277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162300"/>
            <a:ext cx="9144000" cy="27752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143000"/>
            <a:ext cx="8763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is an order-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-block sequence.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Partition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into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intervals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of blocks.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Local symbols are contained in one interval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Times"/>
                <a:cs typeface="Times"/>
              </a:rPr>
              <a:t>Global</a:t>
            </a:r>
            <a:r>
              <a:rPr lang="en-US" sz="2800" dirty="0" smtClean="0">
                <a:latin typeface="Times"/>
                <a:cs typeface="Times"/>
              </a:rPr>
              <a:t> symbols appear in multiple intervals.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 smtClean="0"/>
              <a:t>Sequence Decomposition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4700" y="3822700"/>
            <a:ext cx="140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first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occurrences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4890" y="3822700"/>
            <a:ext cx="140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last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occurrences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580" y="3822700"/>
            <a:ext cx="140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middle</a:t>
            </a:r>
          </a:p>
          <a:p>
            <a:pPr algn="ctr"/>
            <a:r>
              <a:rPr lang="en-US" sz="2000" dirty="0" smtClean="0">
                <a:latin typeface="Times"/>
                <a:cs typeface="Times"/>
              </a:rPr>
              <a:t>occurrences</a:t>
            </a:r>
            <a:endParaRPr lang="en-US" sz="2000" dirty="0"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998593" y="4576693"/>
            <a:ext cx="778014" cy="6858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</p:cNvCxnSpPr>
          <p:nvPr/>
        </p:nvCxnSpPr>
        <p:spPr>
          <a:xfrm rot="5400000">
            <a:off x="2166745" y="4726042"/>
            <a:ext cx="778016" cy="38710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436744" y="4824345"/>
            <a:ext cx="778013" cy="19049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538594" y="4563992"/>
            <a:ext cx="778014" cy="71120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811645" y="4837043"/>
            <a:ext cx="778012" cy="16510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83202" y="4530587"/>
            <a:ext cx="1054588" cy="77801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7764395" y="4830695"/>
            <a:ext cx="778012" cy="17779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3162300"/>
            <a:ext cx="9144001" cy="277522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" y="451122"/>
            <a:ext cx="9144001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is an order-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-block sequence.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Partition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into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intervals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of blocks.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Times"/>
                <a:cs typeface="Times"/>
              </a:rPr>
              <a:t>Contract</a:t>
            </a:r>
            <a:r>
              <a:rPr lang="en-US" sz="3200" dirty="0" smtClean="0">
                <a:latin typeface="Times"/>
                <a:cs typeface="Times"/>
              </a:rPr>
              <a:t> each interval into a single block,</a:t>
            </a:r>
            <a:r>
              <a:rPr lang="en-US" sz="3200" dirty="0" smtClean="0">
                <a:latin typeface="Times"/>
                <a:cs typeface="Times"/>
              </a:rPr>
              <a:t> forms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600" dirty="0" smtClean="0">
                <a:latin typeface="Times"/>
                <a:cs typeface="Times"/>
              </a:rPr>
              <a:t>(Keep one copy of each </a:t>
            </a:r>
            <a:r>
              <a:rPr lang="en-US" sz="2600" i="1" dirty="0" smtClean="0">
                <a:latin typeface="Times"/>
                <a:cs typeface="Times"/>
              </a:rPr>
              <a:t>global</a:t>
            </a:r>
            <a:r>
              <a:rPr lang="en-US" sz="2600" dirty="0" smtClean="0">
                <a:latin typeface="Times"/>
                <a:cs typeface="Times"/>
              </a:rPr>
              <a:t> symbol in the interval)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83600" y="1727200"/>
            <a:ext cx="2159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Symbol occurrences fall in four categories:</a:t>
            </a:r>
          </a:p>
          <a:p>
            <a:pPr lvl="1"/>
            <a:r>
              <a:rPr lang="en-US" sz="3200" dirty="0" smtClean="0"/>
              <a:t>First global</a:t>
            </a:r>
          </a:p>
          <a:p>
            <a:pPr lvl="1"/>
            <a:r>
              <a:rPr lang="en-US" sz="3200" dirty="0" smtClean="0"/>
              <a:t>Last global</a:t>
            </a:r>
          </a:p>
          <a:p>
            <a:pPr lvl="1"/>
            <a:r>
              <a:rPr lang="en-US" sz="3200" dirty="0" smtClean="0"/>
              <a:t>Middle global</a:t>
            </a:r>
          </a:p>
          <a:p>
            <a:pPr lvl="1"/>
            <a:r>
              <a:rPr lang="en-US" sz="3200" dirty="0" smtClean="0"/>
              <a:t>Local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7500"/>
            <a:ext cx="8763000" cy="6057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Order </a:t>
            </a:r>
            <a:r>
              <a:rPr lang="en-US" i="1" dirty="0" err="1" smtClean="0"/>
              <a:t>s</a:t>
            </a:r>
            <a:r>
              <a:rPr lang="en-US" dirty="0" smtClean="0"/>
              <a:t>=4 throughout this example. (No </a:t>
            </a:r>
            <a:r>
              <a:rPr lang="en-US" i="1" dirty="0" err="1" smtClean="0"/>
              <a:t>ababab</a:t>
            </a:r>
            <a:r>
              <a:rPr lang="en-US" dirty="0" smtClean="0"/>
              <a:t>.)</a:t>
            </a:r>
          </a:p>
          <a:p>
            <a:pPr>
              <a:buNone/>
            </a:pPr>
            <a:r>
              <a:rPr lang="en-US" dirty="0" smtClean="0"/>
              <a:t>How many “first” occurrences are there in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908299"/>
            <a:ext cx="9144001" cy="2775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0399" y="2029191"/>
            <a:ext cx="29173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block contains first</a:t>
            </a: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occurrence of</a:t>
            </a: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both </a:t>
            </a:r>
            <a:r>
              <a:rPr lang="en-US" sz="2800" i="1" dirty="0" smtClean="0">
                <a:latin typeface="Times"/>
                <a:cs typeface="Times"/>
              </a:rPr>
              <a:t>a</a:t>
            </a:r>
            <a:r>
              <a:rPr lang="en-US" sz="2800" dirty="0" smtClean="0">
                <a:latin typeface="Times"/>
                <a:cs typeface="Times"/>
              </a:rPr>
              <a:t> &amp; </a:t>
            </a:r>
            <a:r>
              <a:rPr lang="en-US" sz="2800" i="1" dirty="0" err="1" smtClean="0">
                <a:latin typeface="Times"/>
                <a:cs typeface="Times"/>
              </a:rPr>
              <a:t>b</a:t>
            </a:r>
            <a:endParaRPr lang="en-US" sz="2800" i="1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5570" y="2159337"/>
            <a:ext cx="30691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at least one </a:t>
            </a:r>
            <a:r>
              <a:rPr lang="en-US" sz="2800" i="1" dirty="0" smtClean="0">
                <a:latin typeface="Times"/>
                <a:cs typeface="Times"/>
              </a:rPr>
              <a:t>a</a:t>
            </a:r>
            <a:r>
              <a:rPr lang="en-US" sz="2800" dirty="0" smtClean="0">
                <a:latin typeface="Times"/>
                <a:cs typeface="Times"/>
              </a:rPr>
              <a:t> and </a:t>
            </a:r>
            <a:r>
              <a:rPr lang="en-US" sz="2800" i="1" dirty="0" err="1" smtClean="0">
                <a:latin typeface="Times"/>
                <a:cs typeface="Times"/>
              </a:rPr>
              <a:t>b</a:t>
            </a:r>
            <a:endParaRPr lang="en-US" sz="2800" i="1" dirty="0" smtClean="0">
              <a:latin typeface="Times"/>
              <a:cs typeface="Times"/>
            </a:endParaRP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following the block</a:t>
            </a:r>
            <a:endParaRPr lang="en-US" sz="2800" i="1" dirty="0">
              <a:latin typeface="Times"/>
              <a:cs typeface="Time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646379" y="3484577"/>
            <a:ext cx="168246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6286501" y="3111499"/>
            <a:ext cx="323632" cy="29209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</p:cNvCxnSpPr>
          <p:nvPr/>
        </p:nvCxnSpPr>
        <p:spPr>
          <a:xfrm rot="16200000" flipH="1">
            <a:off x="6671541" y="3052036"/>
            <a:ext cx="290154" cy="41297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2892" y="5642114"/>
            <a:ext cx="407380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Must be an 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order-(</a:t>
            </a:r>
            <a:r>
              <a:rPr lang="en-US" sz="2800" b="1" i="1" dirty="0" smtClean="0">
                <a:solidFill>
                  <a:srgbClr val="0000FF"/>
                </a:solidFill>
                <a:latin typeface="Times"/>
                <a:cs typeface="Times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-1)</a:t>
            </a: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DS sequence.  (No </a:t>
            </a:r>
            <a:r>
              <a:rPr lang="en-US" sz="2800" i="1" dirty="0" err="1" smtClean="0">
                <a:latin typeface="Times"/>
                <a:cs typeface="Times"/>
              </a:rPr>
              <a:t>ababa</a:t>
            </a:r>
            <a:r>
              <a:rPr lang="en-US" sz="2800" dirty="0" smtClean="0">
                <a:latin typeface="Times"/>
                <a:cs typeface="Times"/>
              </a:rPr>
              <a:t>.)</a:t>
            </a:r>
            <a:endParaRPr lang="en-US" sz="28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774700"/>
          </a:xfrm>
        </p:spPr>
        <p:txBody>
          <a:bodyPr/>
          <a:lstStyle/>
          <a:p>
            <a:r>
              <a:rPr lang="en-US" dirty="0" smtClean="0"/>
              <a:t>Lower Envelopes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9144000" cy="5664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Given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 continuous functions defined over a </a:t>
            </a:r>
            <a:r>
              <a:rPr lang="en-US" sz="2600" i="1" dirty="0" smtClean="0"/>
              <a:t>common</a:t>
            </a:r>
            <a:r>
              <a:rPr lang="en-US" sz="2600" dirty="0" smtClean="0"/>
              <a:t> interval.</a:t>
            </a:r>
          </a:p>
          <a:p>
            <a:r>
              <a:rPr lang="en-US" sz="2600" dirty="0" smtClean="0"/>
              <a:t>Each pair of functions intersect at most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s</a:t>
            </a:r>
            <a:r>
              <a:rPr lang="en-US" sz="2600" dirty="0" smtClean="0"/>
              <a:t> times.</a:t>
            </a:r>
          </a:p>
          <a:p>
            <a:r>
              <a:rPr lang="en-US" sz="2600" dirty="0" smtClean="0"/>
              <a:t>The </a:t>
            </a:r>
            <a:r>
              <a:rPr lang="en-US" sz="2600" b="1" i="1" dirty="0" smtClean="0"/>
              <a:t>lower envelope</a:t>
            </a:r>
            <a:r>
              <a:rPr lang="en-US" sz="2600" dirty="0" smtClean="0"/>
              <a:t> is the </a:t>
            </a:r>
            <a:r>
              <a:rPr lang="en-US" sz="2600" dirty="0" err="1" smtClean="0"/>
              <a:t>pointwise</a:t>
            </a:r>
            <a:r>
              <a:rPr lang="en-US" sz="2600" dirty="0" smtClean="0"/>
              <a:t> minimum of the functions.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089150"/>
            <a:ext cx="88011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2089150"/>
            <a:ext cx="88011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0" y="2089150"/>
            <a:ext cx="8801100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50" y="5655617"/>
            <a:ext cx="8506543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An 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order-</a:t>
            </a:r>
            <a:r>
              <a:rPr lang="en-US" sz="2400" b="1" i="1" dirty="0" err="1" smtClean="0">
                <a:solidFill>
                  <a:srgbClr val="0000FF"/>
                </a:solidFill>
                <a:latin typeface="Times"/>
                <a:cs typeface="Times"/>
              </a:rPr>
              <a:t>s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 Davenport-</a:t>
            </a:r>
            <a:r>
              <a:rPr lang="en-US" sz="2400" i="1" dirty="0" err="1" smtClean="0">
                <a:solidFill>
                  <a:srgbClr val="0000FF"/>
                </a:solidFill>
                <a:latin typeface="Times"/>
                <a:cs typeface="Times"/>
              </a:rPr>
              <a:t>Schinzel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 sequence </a:t>
            </a:r>
            <a:r>
              <a:rPr lang="en-US" sz="2400" dirty="0" smtClean="0">
                <a:latin typeface="Times"/>
                <a:cs typeface="Times"/>
              </a:rPr>
              <a:t>contains no subsequences </a:t>
            </a:r>
          </a:p>
          <a:p>
            <a:r>
              <a:rPr lang="en-US" sz="2400" dirty="0" smtClean="0">
                <a:latin typeface="Times"/>
                <a:cs typeface="Times"/>
              </a:rPr>
              <a:t>isomorphic to </a:t>
            </a:r>
            <a:r>
              <a:rPr lang="en-US" sz="2400" b="1" i="1" dirty="0" smtClean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…</a:t>
            </a:r>
            <a:r>
              <a:rPr lang="en-US" sz="24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latin typeface="Times"/>
                <a:cs typeface="Times"/>
              </a:rPr>
              <a:t>…</a:t>
            </a:r>
            <a:r>
              <a:rPr lang="en-US" sz="2400" b="1" i="1" dirty="0" smtClean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…</a:t>
            </a:r>
            <a:r>
              <a:rPr lang="en-US" sz="24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latin typeface="Times"/>
                <a:cs typeface="Times"/>
              </a:rPr>
              <a:t>… (length </a:t>
            </a:r>
            <a:r>
              <a:rPr lang="en-US" sz="2400" b="1" i="1" dirty="0" smtClean="0">
                <a:latin typeface="Times"/>
                <a:cs typeface="Times"/>
              </a:rPr>
              <a:t>s</a:t>
            </a:r>
            <a:r>
              <a:rPr lang="en-US" sz="2400" dirty="0" smtClean="0">
                <a:latin typeface="Times"/>
                <a:cs typeface="Times"/>
              </a:rPr>
              <a:t>+2).  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641600"/>
            <a:ext cx="1757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(</a:t>
            </a:r>
            <a:r>
              <a:rPr lang="en-US" b="1" i="1" dirty="0" err="1" smtClean="0">
                <a:latin typeface="Times"/>
                <a:cs typeface="Times"/>
              </a:rPr>
              <a:t>s</a:t>
            </a:r>
            <a:r>
              <a:rPr lang="en-US" dirty="0" smtClean="0">
                <a:latin typeface="Times"/>
                <a:cs typeface="Times"/>
              </a:rPr>
              <a:t>=4 in this case)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908297"/>
            <a:ext cx="9144004" cy="27752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4298515" y="3484577"/>
            <a:ext cx="168246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6197600" y="3200162"/>
            <a:ext cx="630104" cy="36933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2"/>
          </p:cNvCxnSpPr>
          <p:nvPr/>
        </p:nvCxnSpPr>
        <p:spPr>
          <a:xfrm rot="5400000">
            <a:off x="7226773" y="3282758"/>
            <a:ext cx="375160" cy="1983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317500"/>
            <a:ext cx="8763000" cy="6057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Order </a:t>
            </a:r>
            <a:r>
              <a:rPr lang="en-US" i="1" dirty="0" err="1" smtClean="0"/>
              <a:t>s</a:t>
            </a:r>
            <a:r>
              <a:rPr lang="en-US" dirty="0" smtClean="0"/>
              <a:t>=4 throughout this example. (No </a:t>
            </a:r>
            <a:r>
              <a:rPr lang="en-US" i="1" dirty="0" err="1" smtClean="0"/>
              <a:t>ababab</a:t>
            </a:r>
            <a:r>
              <a:rPr lang="en-US" dirty="0" smtClean="0"/>
              <a:t>.)</a:t>
            </a:r>
          </a:p>
          <a:p>
            <a:pPr>
              <a:buNone/>
            </a:pPr>
            <a:r>
              <a:rPr lang="en-US" dirty="0" smtClean="0"/>
              <a:t>How many “middle” occurrences are there in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925" y="2363331"/>
            <a:ext cx="27541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at least one </a:t>
            </a:r>
            <a:r>
              <a:rPr lang="en-US" sz="2400" i="1" dirty="0" smtClean="0"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 and </a:t>
            </a:r>
            <a:r>
              <a:rPr lang="en-US" sz="2400" i="1" dirty="0" err="1" smtClean="0">
                <a:latin typeface="Times"/>
                <a:cs typeface="Times"/>
              </a:rPr>
              <a:t>b</a:t>
            </a:r>
            <a:endParaRPr lang="en-US" sz="2400" i="1" dirty="0" smtClean="0">
              <a:latin typeface="Times"/>
              <a:cs typeface="Times"/>
            </a:endParaRPr>
          </a:p>
          <a:p>
            <a:pPr algn="ctr"/>
            <a:r>
              <a:rPr lang="en-US" sz="2400" b="1" dirty="0" smtClean="0">
                <a:latin typeface="Times"/>
                <a:cs typeface="Times"/>
              </a:rPr>
              <a:t>preceding</a:t>
            </a:r>
            <a:r>
              <a:rPr lang="en-US" sz="2400" dirty="0" smtClean="0">
                <a:latin typeface="Times"/>
                <a:cs typeface="Times"/>
              </a:rPr>
              <a:t> the block</a:t>
            </a:r>
            <a:endParaRPr lang="en-US" sz="2400" i="1" dirty="0">
              <a:latin typeface="Times"/>
              <a:cs typeface="Time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103307" y="3200157"/>
            <a:ext cx="646484" cy="36932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2"/>
          </p:cNvCxnSpPr>
          <p:nvPr/>
        </p:nvCxnSpPr>
        <p:spPr>
          <a:xfrm rot="16200000" flipH="1">
            <a:off x="1331715" y="3275608"/>
            <a:ext cx="375166" cy="21260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0947" y="2016491"/>
            <a:ext cx="296051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"/>
                <a:cs typeface="Times"/>
              </a:rPr>
              <a:t>a</a:t>
            </a:r>
            <a:r>
              <a:rPr lang="en-US" sz="2800" dirty="0" smtClean="0">
                <a:latin typeface="Times"/>
                <a:cs typeface="Times"/>
              </a:rPr>
              <a:t> &amp; </a:t>
            </a:r>
            <a:r>
              <a:rPr lang="en-US" sz="2800" i="1" dirty="0" err="1" smtClean="0">
                <a:latin typeface="Times"/>
                <a:cs typeface="Times"/>
              </a:rPr>
              <a:t>b</a:t>
            </a:r>
            <a:r>
              <a:rPr lang="en-US" sz="2800" dirty="0" smtClean="0">
                <a:latin typeface="Times"/>
                <a:cs typeface="Times"/>
              </a:rPr>
              <a:t> are “middle”</a:t>
            </a: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occurrences in </a:t>
            </a: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this block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4973" y="2363331"/>
            <a:ext cx="26570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at least one </a:t>
            </a:r>
            <a:r>
              <a:rPr lang="en-US" sz="2400" i="1" dirty="0" smtClean="0"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 and </a:t>
            </a:r>
            <a:r>
              <a:rPr lang="en-US" sz="2400" i="1" dirty="0" err="1" smtClean="0">
                <a:latin typeface="Times"/>
                <a:cs typeface="Times"/>
              </a:rPr>
              <a:t>b</a:t>
            </a:r>
            <a:endParaRPr lang="en-US" sz="2400" i="1" dirty="0" smtClean="0">
              <a:latin typeface="Times"/>
              <a:cs typeface="Times"/>
            </a:endParaRPr>
          </a:p>
          <a:p>
            <a:pPr algn="ctr"/>
            <a:r>
              <a:rPr lang="en-US" sz="2400" b="1" dirty="0" smtClean="0">
                <a:latin typeface="Times"/>
                <a:cs typeface="Times"/>
              </a:rPr>
              <a:t>following</a:t>
            </a:r>
            <a:r>
              <a:rPr lang="en-US" sz="2400" dirty="0" smtClean="0">
                <a:latin typeface="Times"/>
                <a:cs typeface="Times"/>
              </a:rPr>
              <a:t> the block</a:t>
            </a:r>
            <a:endParaRPr lang="en-US" sz="2400" i="1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868" y="5629414"/>
            <a:ext cx="389426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Must be an 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order-(</a:t>
            </a:r>
            <a:r>
              <a:rPr lang="en-US" sz="2800" b="1" i="1" dirty="0" smtClean="0">
                <a:solidFill>
                  <a:srgbClr val="0000FF"/>
                </a:solidFill>
                <a:latin typeface="Times"/>
                <a:cs typeface="Times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-2)</a:t>
            </a:r>
          </a:p>
          <a:p>
            <a:pPr algn="ctr"/>
            <a:r>
              <a:rPr lang="en-US" sz="2800" dirty="0" smtClean="0">
                <a:latin typeface="Times"/>
                <a:cs typeface="Times"/>
              </a:rPr>
              <a:t>DS sequence.  (No </a:t>
            </a:r>
            <a:r>
              <a:rPr lang="en-US" sz="2800" i="1" dirty="0" err="1" smtClean="0">
                <a:latin typeface="Times"/>
                <a:cs typeface="Times"/>
              </a:rPr>
              <a:t>abab</a:t>
            </a:r>
            <a:r>
              <a:rPr lang="en-US" sz="2800" dirty="0" smtClean="0">
                <a:latin typeface="Times"/>
                <a:cs typeface="Times"/>
              </a:rPr>
              <a:t>.)</a:t>
            </a:r>
            <a:endParaRPr lang="en-US" sz="28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</p:spPr>
        <p:txBody>
          <a:bodyPr>
            <a:normAutofit/>
          </a:bodyPr>
          <a:lstStyle/>
          <a:p>
            <a:r>
              <a:rPr lang="en-US" dirty="0" smtClean="0"/>
              <a:t>A recurrence for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sz="2222" dirty="0" smtClean="0"/>
              <a:t>[Agarwal-Sharir-Shor’89, Nivasch’09]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733797"/>
            <a:ext cx="9144004" cy="277522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" y="2620680"/>
            <a:ext cx="9055100" cy="73258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62491" y="3481596"/>
            <a:ext cx="4263390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9900" y="1358890"/>
            <a:ext cx="1889760" cy="65532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908300" y="977890"/>
            <a:ext cx="2621280" cy="96012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7581900" y="1854996"/>
            <a:ext cx="1463040" cy="36576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32500" y="977890"/>
            <a:ext cx="3108960" cy="9601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16200000" flipH="1">
            <a:off x="1760221" y="2052319"/>
            <a:ext cx="614683" cy="360682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00218" y="1981201"/>
            <a:ext cx="626587" cy="578643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1717" y="2339682"/>
            <a:ext cx="512172" cy="254004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496449" y="2152255"/>
            <a:ext cx="773906" cy="1588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00200" y="2590800"/>
            <a:ext cx="2476500" cy="822960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4300218" y="2590800"/>
            <a:ext cx="2062482" cy="533400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6604000" y="2590800"/>
            <a:ext cx="2540004" cy="533400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Derivation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400"/>
            <a:ext cx="8763000" cy="5334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1" y="1243759"/>
            <a:ext cx="8763000" cy="51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Derivation Tree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1" y="1243761"/>
            <a:ext cx="8762999" cy="513163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71645" y="2089145"/>
            <a:ext cx="1327150" cy="60071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189470" y="2860040"/>
            <a:ext cx="1941830" cy="10198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31112" y="2724150"/>
            <a:ext cx="548640" cy="438153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6032501" y="3930650"/>
            <a:ext cx="1501777" cy="1225550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671469" y="4295775"/>
            <a:ext cx="1225550" cy="496888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0216" y="828262"/>
            <a:ext cx="39937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Nodes ⟷ blocks encountered</a:t>
            </a:r>
          </a:p>
          <a:p>
            <a:r>
              <a:rPr lang="en-US" sz="2400" dirty="0" smtClean="0">
                <a:latin typeface="Times"/>
                <a:cs typeface="Times"/>
              </a:rPr>
              <a:t>in the sequence decomposition </a:t>
            </a:r>
            <a:endParaRPr lang="en-US" sz="24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Derivation Tree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1" y="1243761"/>
            <a:ext cx="8763000" cy="51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Derivation 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1" y="1243762"/>
            <a:ext cx="8762999" cy="513163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1638300" y="2882900"/>
            <a:ext cx="304800" cy="3251200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extBox 6"/>
          <p:cNvSpPr txBox="1"/>
          <p:nvPr/>
        </p:nvSpPr>
        <p:spPr>
          <a:xfrm>
            <a:off x="292100" y="4141569"/>
            <a:ext cx="1485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height</a:t>
            </a:r>
          </a:p>
          <a:p>
            <a:r>
              <a:rPr lang="en-US" sz="2800" dirty="0" smtClean="0">
                <a:latin typeface="Symbol" charset="2"/>
                <a:cs typeface="Symbol" charset="2"/>
              </a:rPr>
              <a:t>≈ </a:t>
            </a:r>
            <a:r>
              <a:rPr lang="en-US" sz="2800" dirty="0" err="1" smtClean="0">
                <a:latin typeface="Symbol" charset="2"/>
                <a:cs typeface="Symbol" charset="2"/>
              </a:rPr>
              <a:t>a</a:t>
            </a:r>
            <a:r>
              <a:rPr lang="en-US" sz="2800" dirty="0" err="1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n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Derivation Tree for </a:t>
            </a:r>
            <a:r>
              <a:rPr lang="en-US" b="1" i="1" dirty="0" smtClean="0">
                <a:solidFill>
                  <a:srgbClr val="0000FF"/>
                </a:solidFill>
              </a:rPr>
              <a:t>Order-3</a:t>
            </a:r>
            <a:r>
              <a:rPr lang="en-US" dirty="0" smtClean="0"/>
              <a:t> DS </a:t>
            </a:r>
            <a:r>
              <a:rPr lang="en-US" dirty="0" err="1" smtClean="0"/>
              <a:t>seqs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512652"/>
            <a:ext cx="8762999" cy="4545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899467"/>
            <a:ext cx="58259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What it should look like in an idealized form: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614" y="6168615"/>
            <a:ext cx="7520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if tree has height </a:t>
            </a:r>
            <a:r>
              <a:rPr lang="en-US" sz="2800" dirty="0" err="1" smtClean="0">
                <a:latin typeface="Symbol" charset="2"/>
                <a:cs typeface="Symbol" charset="2"/>
              </a:rPr>
              <a:t>a</a:t>
            </a:r>
            <a:r>
              <a:rPr lang="en-US" sz="2800" dirty="0" err="1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n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Times"/>
                <a:cs typeface="Times"/>
              </a:rPr>
              <a:t>  </a:t>
            </a:r>
            <a:r>
              <a:rPr lang="en-US" sz="2800" dirty="0" err="1" smtClean="0">
                <a:latin typeface="Times"/>
                <a:cs typeface="Times"/>
                <a:sym typeface="Wingdings"/>
              </a:rPr>
              <a:t>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  about 2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 leaves.</a:t>
            </a:r>
            <a:endParaRPr lang="en-US" sz="2800" dirty="0">
              <a:latin typeface="Times"/>
              <a:cs typeface="Time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146800"/>
            <a:ext cx="8762999" cy="1588"/>
          </a:xfrm>
          <a:prstGeom prst="line">
            <a:avLst/>
          </a:prstGeom>
          <a:ln w="6350">
            <a:solidFill>
              <a:schemeClr val="tx1"/>
            </a:solidFill>
            <a:headEnd type="triangle" w="lg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Derivation Tree for </a:t>
            </a:r>
            <a:r>
              <a:rPr lang="en-US" b="1" i="1" dirty="0" smtClean="0">
                <a:solidFill>
                  <a:srgbClr val="0000FF"/>
                </a:solidFill>
              </a:rPr>
              <a:t>Order-4</a:t>
            </a:r>
            <a:r>
              <a:rPr lang="en-US" dirty="0" smtClean="0"/>
              <a:t> DS </a:t>
            </a:r>
            <a:r>
              <a:rPr lang="en-US" dirty="0" err="1" smtClean="0"/>
              <a:t>seqs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99467"/>
            <a:ext cx="58259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What it should look like in an idealized form: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014" y="5914615"/>
            <a:ext cx="68067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if tree has height </a:t>
            </a:r>
            <a:r>
              <a:rPr lang="en-US" sz="2800" dirty="0" err="1" smtClean="0">
                <a:latin typeface="Symbol" charset="2"/>
                <a:cs typeface="Symbol" charset="2"/>
              </a:rPr>
              <a:t>a</a:t>
            </a:r>
            <a:r>
              <a:rPr lang="en-US" sz="2800" dirty="0" err="1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n</a:t>
            </a:r>
            <a:r>
              <a:rPr lang="en-US" sz="2800" dirty="0" err="1" smtClean="0">
                <a:latin typeface="Times New Roman"/>
                <a:cs typeface="Times New Roman"/>
              </a:rPr>
              <a:t>,</a:t>
            </a:r>
            <a:r>
              <a:rPr lang="en-US" sz="2800" i="1" dirty="0" err="1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>
                <a:latin typeface="Times"/>
                <a:cs typeface="Times"/>
              </a:rPr>
              <a:t>  </a:t>
            </a:r>
            <a:r>
              <a:rPr lang="en-US" sz="2800" dirty="0" err="1" smtClean="0">
                <a:latin typeface="Times"/>
                <a:cs typeface="Times"/>
                <a:sym typeface="Wingdings"/>
              </a:rPr>
              <a:t>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(2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a</a:t>
            </a:r>
            <a:r>
              <a:rPr lang="en-US" sz="2800" baseline="30000" dirty="0" smtClean="0">
                <a:latin typeface="Times New Roman"/>
                <a:cs typeface="Times New Roman"/>
              </a:rPr>
              <a:t>(</a:t>
            </a:r>
            <a:r>
              <a:rPr lang="en-US" sz="2800" i="1" baseline="30000" dirty="0" smtClean="0">
                <a:latin typeface="Times New Roman"/>
                <a:cs typeface="Times New Roman"/>
              </a:rPr>
              <a:t>n</a:t>
            </a:r>
            <a:r>
              <a:rPr lang="en-US" sz="2800" baseline="30000" dirty="0" smtClean="0">
                <a:latin typeface="Times New Roman"/>
                <a:cs typeface="Times New Roman"/>
              </a:rPr>
              <a:t>,</a:t>
            </a:r>
            <a:r>
              <a:rPr lang="en-US" sz="2800" i="1" baseline="30000" dirty="0" smtClean="0">
                <a:latin typeface="Times New Roman"/>
                <a:cs typeface="Times New Roman"/>
              </a:rPr>
              <a:t>m</a:t>
            </a:r>
            <a:r>
              <a:rPr lang="en-US" sz="2800" baseline="30000" dirty="0" smtClean="0">
                <a:latin typeface="Times New Roman"/>
                <a:cs typeface="Times New Roman"/>
              </a:rPr>
              <a:t>)</a:t>
            </a:r>
            <a:r>
              <a:rPr lang="en-US" sz="2800" i="1" dirty="0" smtClean="0">
                <a:latin typeface="Times"/>
                <a:cs typeface="Times"/>
                <a:sym typeface="Wingdings"/>
              </a:rPr>
              <a:t>)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 leaves.</a:t>
            </a:r>
            <a:endParaRPr lang="en-US" sz="2800" dirty="0">
              <a:latin typeface="Times"/>
              <a:cs typeface="Time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901" y="5892800"/>
            <a:ext cx="8242299" cy="21815"/>
          </a:xfrm>
          <a:prstGeom prst="line">
            <a:avLst/>
          </a:prstGeom>
          <a:ln w="6350">
            <a:solidFill>
              <a:schemeClr val="tx1"/>
            </a:solidFill>
            <a:headEnd type="triangle" w="lg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18652"/>
            <a:ext cx="9258301" cy="429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is it difficult to realize such trees at the odd orders (</a:t>
            </a:r>
            <a:r>
              <a:rPr lang="en-US" dirty="0" err="1" smtClean="0"/>
              <a:t>s</a:t>
            </a:r>
            <a:r>
              <a:rPr lang="en-US" dirty="0" smtClean="0"/>
              <a:t> ≥ 5)?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Nesting and the Odd Orders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41400" y="1074756"/>
            <a:ext cx="7061200" cy="214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41400" y="4105312"/>
            <a:ext cx="7061200" cy="2143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412" y="969435"/>
            <a:ext cx="33052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"/>
                <a:cs typeface="Times"/>
              </a:rPr>
              <a:t>a</a:t>
            </a:r>
            <a:r>
              <a:rPr lang="en-US" sz="2200" dirty="0" smtClean="0">
                <a:latin typeface="Times"/>
                <a:cs typeface="Times"/>
              </a:rPr>
              <a:t> and </a:t>
            </a:r>
            <a:r>
              <a:rPr lang="en-US" sz="2200" i="1" dirty="0" err="1" smtClean="0">
                <a:latin typeface="Times"/>
                <a:cs typeface="Times"/>
              </a:rPr>
              <a:t>b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b="1" i="1" u="sng" dirty="0" smtClean="0">
                <a:latin typeface="Times"/>
                <a:cs typeface="Times"/>
              </a:rPr>
              <a:t>nested</a:t>
            </a:r>
            <a:r>
              <a:rPr lang="en-US" sz="2200" b="1" dirty="0" smtClean="0">
                <a:latin typeface="Times"/>
                <a:cs typeface="Times"/>
              </a:rPr>
              <a:t> </a:t>
            </a:r>
            <a:r>
              <a:rPr lang="en-US" sz="2200" dirty="0" smtClean="0">
                <a:latin typeface="Times"/>
                <a:cs typeface="Times"/>
              </a:rPr>
              <a:t>in this block</a:t>
            </a:r>
            <a:endParaRPr lang="en-US" sz="2200" dirty="0">
              <a:latin typeface="Times"/>
              <a:cs typeface="Time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3263901" y="1400324"/>
            <a:ext cx="241300" cy="186150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298700" y="1400322"/>
            <a:ext cx="812800" cy="186154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1400322"/>
            <a:ext cx="406400" cy="186154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8000" y="1400322"/>
            <a:ext cx="1028700" cy="198854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05312" y="4060279"/>
            <a:ext cx="385670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"/>
                <a:cs typeface="Times"/>
              </a:rPr>
              <a:t>a</a:t>
            </a:r>
            <a:r>
              <a:rPr lang="en-US" sz="2200" dirty="0" smtClean="0">
                <a:latin typeface="Times"/>
                <a:cs typeface="Times"/>
              </a:rPr>
              <a:t> and </a:t>
            </a:r>
            <a:r>
              <a:rPr lang="en-US" sz="2200" i="1" dirty="0" err="1" smtClean="0">
                <a:latin typeface="Times"/>
                <a:cs typeface="Times"/>
              </a:rPr>
              <a:t>b</a:t>
            </a: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200" b="1" i="1" u="sng" dirty="0" smtClean="0">
                <a:latin typeface="Times"/>
                <a:cs typeface="Times"/>
              </a:rPr>
              <a:t>interleaved</a:t>
            </a:r>
            <a:r>
              <a:rPr lang="en-US" sz="2200" b="1" dirty="0" smtClean="0">
                <a:latin typeface="Times"/>
                <a:cs typeface="Times"/>
              </a:rPr>
              <a:t> </a:t>
            </a:r>
            <a:r>
              <a:rPr lang="en-US" sz="2200" dirty="0" smtClean="0">
                <a:latin typeface="Times"/>
                <a:cs typeface="Times"/>
              </a:rPr>
              <a:t>in this block</a:t>
            </a:r>
            <a:endParaRPr lang="en-US" sz="2200" dirty="0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03220" y="2810921"/>
            <a:ext cx="360680" cy="229959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549900" y="2810241"/>
            <a:ext cx="360680" cy="229959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3865880" y="2810241"/>
            <a:ext cx="360680" cy="229959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4808220" y="2810241"/>
            <a:ext cx="360680" cy="229959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2903220" y="5854021"/>
            <a:ext cx="360680" cy="229959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4820920" y="5854021"/>
            <a:ext cx="360680" cy="229959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865880" y="5854021"/>
            <a:ext cx="360680" cy="229959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5781040" y="5854021"/>
            <a:ext cx="360680" cy="229959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3505200" y="2977380"/>
            <a:ext cx="183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order-2 (no </a:t>
            </a:r>
            <a:r>
              <a:rPr lang="en-US" i="1" dirty="0" err="1" smtClean="0">
                <a:latin typeface="Times"/>
                <a:cs typeface="Times"/>
              </a:rPr>
              <a:t>abab</a:t>
            </a:r>
            <a:r>
              <a:rPr lang="en-US" dirty="0" smtClean="0">
                <a:latin typeface="Times"/>
                <a:cs typeface="Times"/>
              </a:rPr>
              <a:t>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1700" y="6012934"/>
            <a:ext cx="193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order-3 (no </a:t>
            </a:r>
            <a:r>
              <a:rPr lang="en-US" i="1" dirty="0" err="1" smtClean="0">
                <a:latin typeface="Times"/>
                <a:cs typeface="Times"/>
              </a:rPr>
              <a:t>ababa</a:t>
            </a:r>
            <a:r>
              <a:rPr lang="en-US" dirty="0" smtClean="0">
                <a:latin typeface="Times"/>
                <a:cs typeface="Times"/>
              </a:rPr>
              <a:t>)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441700" y="3308612"/>
            <a:ext cx="1945620" cy="1588"/>
          </a:xfrm>
          <a:prstGeom prst="line">
            <a:avLst/>
          </a:prstGeom>
          <a:ln w="6350">
            <a:solidFill>
              <a:schemeClr val="tx1"/>
            </a:solidFill>
            <a:headEnd type="triangle" w="lg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17257" y="6369566"/>
            <a:ext cx="1945620" cy="1588"/>
          </a:xfrm>
          <a:prstGeom prst="line">
            <a:avLst/>
          </a:prstGeom>
          <a:ln w="6350">
            <a:solidFill>
              <a:schemeClr val="tx1"/>
            </a:solidFill>
            <a:headEnd type="triangle" w="lg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736600"/>
            <a:ext cx="150554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Times"/>
                <a:cs typeface="Times"/>
              </a:rPr>
              <a:t>Order 4:</a:t>
            </a:r>
          </a:p>
          <a:p>
            <a:r>
              <a:rPr lang="en-US" sz="2000" dirty="0" smtClean="0">
                <a:latin typeface="Times"/>
                <a:cs typeface="Times"/>
              </a:rPr>
              <a:t>(No</a:t>
            </a:r>
            <a:r>
              <a:rPr lang="en-US" sz="2000" i="1" dirty="0" smtClean="0">
                <a:latin typeface="Times"/>
                <a:cs typeface="Times"/>
              </a:rPr>
              <a:t> </a:t>
            </a:r>
            <a:r>
              <a:rPr lang="en-US" sz="2000" i="1" dirty="0" err="1" smtClean="0">
                <a:latin typeface="Times"/>
                <a:cs typeface="Times"/>
              </a:rPr>
              <a:t>ababab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793579"/>
            <a:ext cx="16307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Times"/>
                <a:cs typeface="Times"/>
              </a:rPr>
              <a:t>Order 5:</a:t>
            </a:r>
          </a:p>
          <a:p>
            <a:r>
              <a:rPr lang="en-US" sz="2000" dirty="0" smtClean="0">
                <a:latin typeface="Times"/>
                <a:cs typeface="Times"/>
              </a:rPr>
              <a:t>(No</a:t>
            </a:r>
            <a:r>
              <a:rPr lang="en-US" sz="2000" i="1" dirty="0" smtClean="0">
                <a:latin typeface="Times"/>
                <a:cs typeface="Times"/>
              </a:rPr>
              <a:t> </a:t>
            </a:r>
            <a:r>
              <a:rPr lang="en-US" sz="2000" i="1" dirty="0" err="1" smtClean="0">
                <a:latin typeface="Times"/>
                <a:cs typeface="Times"/>
              </a:rPr>
              <a:t>abababa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1" grpId="0"/>
      <p:bldP spid="32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774700"/>
          </a:xfrm>
        </p:spPr>
        <p:txBody>
          <a:bodyPr/>
          <a:lstStyle/>
          <a:p>
            <a:r>
              <a:rPr lang="en-US" dirty="0" smtClean="0"/>
              <a:t>Lower Envelopes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200"/>
            <a:ext cx="9144000" cy="5664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Given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n</a:t>
            </a:r>
            <a:r>
              <a:rPr lang="en-US" sz="2600" dirty="0" smtClean="0"/>
              <a:t> continuous functions, </a:t>
            </a:r>
            <a:r>
              <a:rPr lang="en-US" sz="2600" b="1" i="1" dirty="0" smtClean="0"/>
              <a:t>each defined over some interval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Each pair of functions intersect at most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s</a:t>
            </a:r>
            <a:r>
              <a:rPr lang="en-US" sz="2600" dirty="0" smtClean="0"/>
              <a:t> times.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50" y="4902200"/>
            <a:ext cx="877009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Contains no subsequences isomorphic to </a:t>
            </a:r>
            <a:r>
              <a:rPr lang="en-US" sz="2400" b="1" i="1" dirty="0" smtClean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…</a:t>
            </a:r>
            <a:r>
              <a:rPr lang="en-US" sz="24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latin typeface="Times"/>
                <a:cs typeface="Times"/>
              </a:rPr>
              <a:t>…</a:t>
            </a:r>
            <a:r>
              <a:rPr lang="en-US" sz="2400" b="1" i="1" dirty="0" smtClean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lang="en-US" sz="2400" dirty="0" smtClean="0">
                <a:latin typeface="Times"/>
                <a:cs typeface="Times"/>
              </a:rPr>
              <a:t>…</a:t>
            </a:r>
            <a:r>
              <a:rPr lang="en-US" sz="2400" b="1" i="1" dirty="0" err="1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sz="2400" dirty="0" smtClean="0">
                <a:latin typeface="Times"/>
                <a:cs typeface="Times"/>
              </a:rPr>
              <a:t>… 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(length </a:t>
            </a:r>
            <a:r>
              <a:rPr lang="en-US" sz="2400" b="1" i="1" dirty="0" smtClean="0">
                <a:solidFill>
                  <a:srgbClr val="0000FF"/>
                </a:solidFill>
                <a:latin typeface="Times"/>
                <a:cs typeface="Times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+4)</a:t>
            </a:r>
            <a:r>
              <a:rPr lang="en-US" sz="2400" dirty="0" smtClean="0">
                <a:latin typeface="Times"/>
                <a:cs typeface="Times"/>
              </a:rPr>
              <a:t>  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197997"/>
            <a:ext cx="8763000" cy="2440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2424668"/>
            <a:ext cx="1757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(</a:t>
            </a:r>
            <a:r>
              <a:rPr lang="en-US" b="1" i="1" dirty="0" err="1" smtClean="0">
                <a:latin typeface="Times"/>
                <a:cs typeface="Times"/>
              </a:rPr>
              <a:t>s</a:t>
            </a:r>
            <a:r>
              <a:rPr lang="en-US" dirty="0" smtClean="0">
                <a:latin typeface="Times"/>
                <a:cs typeface="Times"/>
              </a:rPr>
              <a:t>=1 in this case)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Nesting and the Odd Orders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41400" y="3348721"/>
            <a:ext cx="7061200" cy="2143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159676"/>
            <a:ext cx="329244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"/>
                <a:cs typeface="Times"/>
              </a:rPr>
              <a:t>a</a:t>
            </a:r>
            <a:r>
              <a:rPr lang="en-US" sz="2200" dirty="0" smtClean="0">
                <a:latin typeface="Times"/>
                <a:cs typeface="Times"/>
              </a:rPr>
              <a:t> and </a:t>
            </a:r>
            <a:r>
              <a:rPr lang="en-US" sz="2200" i="1" dirty="0" err="1" smtClean="0">
                <a:latin typeface="Times"/>
                <a:cs typeface="Times"/>
              </a:rPr>
              <a:t>b</a:t>
            </a:r>
            <a:r>
              <a:rPr lang="en-US" sz="2200" dirty="0" smtClean="0">
                <a:latin typeface="Times"/>
                <a:cs typeface="Times"/>
              </a:rPr>
              <a:t> nested in this block</a:t>
            </a:r>
            <a:endParaRPr lang="en-US" sz="2200" dirty="0">
              <a:latin typeface="Times"/>
              <a:cs typeface="Time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3263900" y="3590563"/>
            <a:ext cx="241300" cy="219077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463800" y="3590563"/>
            <a:ext cx="1041400" cy="219078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378121" y="3599762"/>
            <a:ext cx="219078" cy="200680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87321" y="3590563"/>
            <a:ext cx="1229379" cy="219078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4900" y="5442877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"/>
                <a:cs typeface="Times"/>
              </a:rPr>
              <a:t>order-(s-3)</a:t>
            </a:r>
            <a:endParaRPr lang="en-US" sz="24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441700" y="5519077"/>
            <a:ext cx="1945620" cy="1588"/>
          </a:xfrm>
          <a:prstGeom prst="line">
            <a:avLst/>
          </a:prstGeom>
          <a:ln w="6350">
            <a:solidFill>
              <a:schemeClr val="tx1"/>
            </a:solidFill>
            <a:headEnd type="triangle" w="lg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2301536"/>
            <a:ext cx="16307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Times"/>
                <a:cs typeface="Times"/>
              </a:rPr>
              <a:t>Order </a:t>
            </a:r>
            <a:r>
              <a:rPr lang="en-US" sz="2200" b="1" dirty="0" err="1" smtClean="0">
                <a:solidFill>
                  <a:srgbClr val="FF00FF"/>
                </a:solidFill>
                <a:latin typeface="Times"/>
                <a:cs typeface="Times"/>
              </a:rPr>
              <a:t>s</a:t>
            </a:r>
            <a:r>
              <a:rPr lang="en-US" sz="2200" b="1" dirty="0" smtClean="0">
                <a:solidFill>
                  <a:srgbClr val="FF00FF"/>
                </a:solidFill>
                <a:latin typeface="Times"/>
                <a:cs typeface="Times"/>
              </a:rPr>
              <a:t>=5:</a:t>
            </a:r>
          </a:p>
          <a:p>
            <a:r>
              <a:rPr lang="en-US" sz="2000" dirty="0" smtClean="0">
                <a:latin typeface="Times"/>
                <a:cs typeface="Times"/>
              </a:rPr>
              <a:t>(No</a:t>
            </a:r>
            <a:r>
              <a:rPr lang="en-US" sz="2000" i="1" dirty="0" smtClean="0">
                <a:latin typeface="Times"/>
                <a:cs typeface="Times"/>
              </a:rPr>
              <a:t> </a:t>
            </a:r>
            <a:r>
              <a:rPr lang="en-US" sz="2000" i="1" dirty="0" err="1" smtClean="0">
                <a:latin typeface="Times"/>
                <a:cs typeface="Times"/>
              </a:rPr>
              <a:t>abababa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9300" y="1333500"/>
            <a:ext cx="57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Suppose interleaving were </a:t>
            </a:r>
            <a:r>
              <a:rPr lang="en-US" sz="2800" b="1" i="1" dirty="0" smtClean="0">
                <a:latin typeface="Times"/>
                <a:cs typeface="Times"/>
              </a:rPr>
              <a:t>outlawed</a:t>
            </a:r>
            <a:r>
              <a:rPr lang="en-US" sz="2800" dirty="0" smtClean="0">
                <a:latin typeface="Times"/>
                <a:cs typeface="Times"/>
              </a:rPr>
              <a:t>…</a:t>
            </a:r>
            <a:endParaRPr lang="en-US" sz="28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 smtClean="0"/>
              <a:t>If you want to prove </a:t>
            </a:r>
            <a:r>
              <a:rPr lang="en-US" dirty="0" err="1" smtClean="0"/>
              <a:t>Nivasch’s</a:t>
            </a:r>
            <a:r>
              <a:rPr lang="en-US" dirty="0" smtClean="0"/>
              <a:t> bound on </a:t>
            </a:r>
            <a:r>
              <a:rPr lang="en-US" i="1" dirty="0" err="1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err="1" smtClean="0"/>
              <a:t>s</a:t>
            </a:r>
            <a:r>
              <a:rPr lang="en-US" dirty="0" smtClean="0"/>
              <a:t> is tight: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Show how to construct sequences where </a:t>
            </a:r>
            <a:r>
              <a:rPr lang="en-US" b="1" i="1" dirty="0" smtClean="0"/>
              <a:t>interleaving is the norm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want to prove it isn’t tight:</a:t>
            </a:r>
          </a:p>
          <a:p>
            <a:pPr lvl="1"/>
            <a:r>
              <a:rPr lang="en-US" dirty="0" smtClean="0"/>
              <a:t>Prove </a:t>
            </a:r>
            <a:r>
              <a:rPr lang="en-US" b="1" i="1" dirty="0" smtClean="0">
                <a:solidFill>
                  <a:srgbClr val="0000FF"/>
                </a:solidFill>
              </a:rPr>
              <a:t>interleaving is rare </a:t>
            </a:r>
            <a:r>
              <a:rPr lang="en-US" dirty="0" smtClean="0"/>
              <a:t>and that</a:t>
            </a:r>
          </a:p>
          <a:p>
            <a:pPr lvl="1">
              <a:buNone/>
            </a:pPr>
            <a:r>
              <a:rPr lang="en-US" dirty="0" smtClean="0"/>
              <a:t>	any </a:t>
            </a:r>
            <a:r>
              <a:rPr lang="en-US" b="1" i="1" dirty="0" smtClean="0">
                <a:solidFill>
                  <a:srgbClr val="0000FF"/>
                </a:solidFill>
              </a:rPr>
              <a:t>interleaved symbols can be segregated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546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derivation 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0400" y="1787307"/>
            <a:ext cx="7823200" cy="253704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0" y="1203107"/>
            <a:ext cx="30480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546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derivation tree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40300" y="4324349"/>
            <a:ext cx="35179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1200" y="4324349"/>
            <a:ext cx="3517900" cy="431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rot="2347824">
            <a:off x="7048500" y="2298700"/>
            <a:ext cx="12446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 rot="19256971">
            <a:off x="946150" y="2288936"/>
            <a:ext cx="105410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60400" y="1780959"/>
            <a:ext cx="7823200" cy="25370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0" y="3771900"/>
            <a:ext cx="838200" cy="2286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305800" y="3771900"/>
            <a:ext cx="8382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546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derivation tree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40300" y="4324349"/>
            <a:ext cx="35179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1200" y="4324349"/>
            <a:ext cx="35179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35200" y="5200650"/>
            <a:ext cx="53086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 rot="2347824">
            <a:off x="7048500" y="2298700"/>
            <a:ext cx="12446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 rot="19256971">
            <a:off x="946150" y="2288936"/>
            <a:ext cx="105410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60400" y="1787307"/>
            <a:ext cx="7823200" cy="253704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3771900"/>
            <a:ext cx="8382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305800" y="3771900"/>
            <a:ext cx="8382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546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derivation tree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40300" y="4324349"/>
            <a:ext cx="35179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1200" y="4324349"/>
            <a:ext cx="35179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35200" y="5200650"/>
            <a:ext cx="53086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 rot="2347824">
            <a:off x="7048500" y="2298700"/>
            <a:ext cx="12446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 rot="19256971">
            <a:off x="946150" y="2288936"/>
            <a:ext cx="10541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835150" y="5676900"/>
            <a:ext cx="5397500" cy="59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60400" y="1787307"/>
            <a:ext cx="7823200" cy="253704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0" y="3771900"/>
            <a:ext cx="8382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8305800" y="3771900"/>
            <a:ext cx="8382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8300"/>
            <a:ext cx="8763000" cy="5930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Structural Lemma:</a:t>
            </a:r>
            <a:endParaRPr lang="en-US" sz="3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9550" y="1060450"/>
            <a:ext cx="6184900" cy="2208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39850" y="3545070"/>
            <a:ext cx="6324600" cy="28811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4100" y="882650"/>
            <a:ext cx="6934200" cy="501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100" y="1384300"/>
            <a:ext cx="69342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4100" y="2235200"/>
            <a:ext cx="69342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104900" y="2806700"/>
            <a:ext cx="6934200" cy="462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200"/>
            <a:ext cx="8763000" cy="5930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Structural Lemma:</a:t>
            </a:r>
            <a:endParaRPr lang="en-US" sz="3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79550" y="1060450"/>
            <a:ext cx="6184900" cy="2208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39850" y="3545070"/>
            <a:ext cx="6324600" cy="288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Implications of the Structural Lemma (for odd </a:t>
            </a:r>
            <a:r>
              <a:rPr lang="en-US" i="1" dirty="0" err="1" smtClean="0"/>
              <a:t>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Three distinct branching factors for </a:t>
            </a:r>
            <a:r>
              <a:rPr lang="en-US" b="1" i="1" dirty="0" smtClean="0">
                <a:solidFill>
                  <a:srgbClr val="66CCFF"/>
                </a:solidFill>
              </a:rPr>
              <a:t>wingtips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FF"/>
                </a:solidFill>
              </a:rPr>
              <a:t>feathers</a:t>
            </a:r>
            <a:r>
              <a:rPr lang="en-US" dirty="0" smtClean="0"/>
              <a:t>, and all other </a:t>
            </a:r>
            <a:r>
              <a:rPr lang="en-US" b="1" i="1" dirty="0" smtClean="0"/>
              <a:t>non-feathers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833152"/>
            <a:ext cx="8064500" cy="3294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r>
              <a:rPr lang="en-US" dirty="0" smtClean="0"/>
              <a:t>A recurrence for odd orders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95543" y="1016000"/>
            <a:ext cx="1095375" cy="55499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30843" y="1016000"/>
            <a:ext cx="1737995" cy="55499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46550" y="3656224"/>
            <a:ext cx="1460500" cy="51117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84350" y="4260843"/>
            <a:ext cx="2132330" cy="56959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581900" y="3592724"/>
            <a:ext cx="1402080" cy="51117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060856" y="4311643"/>
            <a:ext cx="2351405" cy="569595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76250" y="5168900"/>
            <a:ext cx="7581900" cy="2794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2955643" y="1648107"/>
            <a:ext cx="381564" cy="234950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679793" y="1686207"/>
            <a:ext cx="381564" cy="158750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870884" y="3623796"/>
            <a:ext cx="747934" cy="431802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6133422" y="3745813"/>
            <a:ext cx="845910" cy="184151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7363509" y="3399741"/>
            <a:ext cx="227232" cy="158750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25686" y="5714140"/>
            <a:ext cx="7578513" cy="673646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76200" y="1922410"/>
            <a:ext cx="9004300" cy="1375657"/>
          </a:xfrm>
          <a:prstGeom prst="rect">
            <a:avLst/>
          </a:prstGeom>
        </p:spPr>
      </p:pic>
      <p:cxnSp>
        <p:nvCxnSpPr>
          <p:cNvPr id="24" name="Straight Connector 23"/>
          <p:cNvCxnSpPr>
            <a:endCxn id="28" idx="2"/>
          </p:cNvCxnSpPr>
          <p:nvPr/>
        </p:nvCxnSpPr>
        <p:spPr>
          <a:xfrm rot="5400000" flipH="1" flipV="1">
            <a:off x="4114689" y="3447367"/>
            <a:ext cx="291528" cy="76993"/>
          </a:xfrm>
          <a:prstGeom prst="line">
            <a:avLst/>
          </a:prstGeom>
          <a:ln w="190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0700" y="1778000"/>
            <a:ext cx="2743200" cy="1016000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96073" y="1778000"/>
            <a:ext cx="2249277" cy="711200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832100" y="2779931"/>
            <a:ext cx="2933700" cy="560168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91250" y="2779929"/>
            <a:ext cx="2952750" cy="560170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270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extremal</a:t>
            </a:r>
            <a:r>
              <a:rPr lang="en-US" sz="3600" dirty="0" smtClean="0"/>
              <a:t> function </a:t>
            </a:r>
            <a:r>
              <a:rPr lang="en-US" sz="3600" dirty="0" err="1" smtClean="0">
                <a:latin typeface="Symbol" charset="2"/>
                <a:cs typeface="Symbol" charset="2"/>
              </a:rPr>
              <a:t>l</a:t>
            </a:r>
            <a:r>
              <a:rPr lang="en-US" sz="3600" baseline="-25000" dirty="0" err="1" smtClean="0"/>
              <a:t>s</a:t>
            </a:r>
            <a:endParaRPr lang="en-US" sz="3600" baseline="-25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0" y="990600"/>
            <a:ext cx="8255000" cy="863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04950" y="1962150"/>
            <a:ext cx="38481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92250" y="2406650"/>
            <a:ext cx="46863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84150" y="3302000"/>
            <a:ext cx="7454900" cy="368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504950" y="3835400"/>
            <a:ext cx="1930400" cy="330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84150" y="4743450"/>
            <a:ext cx="8394700" cy="368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504950" y="5245100"/>
            <a:ext cx="3543300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 smtClean="0"/>
              <a:t>Need to solve three interconnected recurrences: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err="1" smtClean="0"/>
              <a:t>s</a:t>
            </a:r>
            <a:r>
              <a:rPr lang="en-US" dirty="0" err="1" smtClean="0"/>
              <a:t>(</a:t>
            </a:r>
            <a:r>
              <a:rPr lang="en-US" i="1" dirty="0" err="1" smtClean="0"/>
              <a:t>n</a:t>
            </a:r>
            <a:r>
              <a:rPr lang="en-US" dirty="0" smtClean="0"/>
              <a:t>,</a:t>
            </a:r>
            <a:r>
              <a:rPr lang="en-US" sz="1400" dirty="0" smtClean="0"/>
              <a:t> </a:t>
            </a:r>
            <a:r>
              <a:rPr lang="en-US" i="1" dirty="0" err="1" smtClean="0"/>
              <a:t>m</a:t>
            </a:r>
            <a:r>
              <a:rPr lang="en-US" dirty="0" smtClean="0"/>
              <a:t>) for even </a:t>
            </a:r>
            <a:r>
              <a:rPr lang="en-US" i="1" dirty="0" err="1" smtClean="0"/>
              <a:t>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[Nivasch’09]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err="1" smtClean="0"/>
              <a:t>s</a:t>
            </a:r>
            <a:r>
              <a:rPr lang="en-US" dirty="0" err="1" smtClean="0"/>
              <a:t>(</a:t>
            </a:r>
            <a:r>
              <a:rPr lang="en-US" i="1" dirty="0" err="1" smtClean="0"/>
              <a:t>n</a:t>
            </a:r>
            <a:r>
              <a:rPr lang="en-US" dirty="0" smtClean="0"/>
              <a:t>,</a:t>
            </a:r>
            <a:r>
              <a:rPr lang="en-US" sz="1400" dirty="0" smtClean="0"/>
              <a:t> </a:t>
            </a:r>
            <a:r>
              <a:rPr lang="en-US" i="1" dirty="0" err="1" smtClean="0"/>
              <a:t>m</a:t>
            </a:r>
            <a:r>
              <a:rPr lang="en-US" dirty="0" smtClean="0"/>
              <a:t>) for odd </a:t>
            </a:r>
            <a:r>
              <a:rPr lang="en-US" i="1" dirty="0" err="1" smtClean="0"/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i="1" baseline="-25000" dirty="0" err="1" smtClean="0"/>
              <a:t>s</a:t>
            </a:r>
            <a:r>
              <a:rPr lang="en-US" dirty="0" err="1" smtClean="0"/>
              <a:t>(</a:t>
            </a:r>
            <a:r>
              <a:rPr lang="en-US" i="1" dirty="0" err="1" smtClean="0"/>
              <a:t>n</a:t>
            </a:r>
            <a:r>
              <a:rPr lang="en-US" i="1" dirty="0" smtClean="0"/>
              <a:t>,</a:t>
            </a:r>
            <a:r>
              <a:rPr lang="en-US" sz="1400" i="1" dirty="0" smtClean="0"/>
              <a:t> </a:t>
            </a:r>
            <a:r>
              <a:rPr lang="en-US" i="1" dirty="0" err="1" smtClean="0"/>
              <a:t>m</a:t>
            </a:r>
            <a:r>
              <a:rPr lang="en-US" dirty="0" smtClean="0"/>
              <a:t>) for odd </a:t>
            </a:r>
            <a:r>
              <a:rPr lang="en-US" i="1" dirty="0" err="1" smtClean="0"/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…not difficult — just a big proof by induction.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Only shows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/>
              <a:t>5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)=O(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))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baseline="30000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)</a:t>
            </a:r>
            <a:r>
              <a:rPr lang="en-US" dirty="0" smtClean="0"/>
              <a:t>) not O(n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)2</a:t>
            </a:r>
            <a:r>
              <a:rPr lang="en-US" baseline="30000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)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99000" y="5016500"/>
            <a:ext cx="342900" cy="622300"/>
          </a:xfrm>
          <a:prstGeom prst="ellipse">
            <a:avLst/>
          </a:prstGeom>
          <a:solidFill>
            <a:srgbClr val="FF66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73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Order-5 DS sequences are </a:t>
            </a:r>
            <a:r>
              <a:rPr lang="en-US" i="1" dirty="0" smtClean="0"/>
              <a:t>very</a:t>
            </a:r>
            <a:r>
              <a:rPr lang="en-US" dirty="0" smtClean="0"/>
              <a:t> tricky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9144000" cy="5753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Symbol" charset="2"/>
                <a:cs typeface="Symbol" charset="2"/>
              </a:rPr>
              <a:t>l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(n) = 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800" dirty="0" smtClean="0"/>
              <a:t>(n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r>
              <a:rPr lang="en-US" sz="2800" dirty="0" smtClean="0"/>
              <a:t>(n)2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a</a:t>
            </a:r>
            <a:r>
              <a:rPr lang="en-US" sz="2800" baseline="30000" dirty="0" smtClean="0"/>
              <a:t>(n)</a:t>
            </a:r>
            <a:r>
              <a:rPr lang="en-US" sz="2800" dirty="0" smtClean="0"/>
              <a:t>) construction requires several new ideas.</a:t>
            </a:r>
          </a:p>
          <a:p>
            <a:pPr>
              <a:buNone/>
            </a:pPr>
            <a:r>
              <a:rPr lang="en-US" sz="2800" dirty="0" smtClean="0">
                <a:latin typeface="Symbol" charset="2"/>
                <a:cs typeface="Symbol" charset="2"/>
              </a:rPr>
              <a:t>l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(n) = 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O</a:t>
            </a:r>
            <a:r>
              <a:rPr lang="en-US" sz="2800" dirty="0" smtClean="0"/>
              <a:t>(n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r>
              <a:rPr lang="en-US" sz="2800" dirty="0" smtClean="0"/>
              <a:t>(n)2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a</a:t>
            </a:r>
            <a:r>
              <a:rPr lang="en-US" sz="2800" baseline="30000" dirty="0" smtClean="0"/>
              <a:t>(n)</a:t>
            </a:r>
            <a:r>
              <a:rPr lang="en-US" sz="2800" dirty="0" smtClean="0"/>
              <a:t>) upper bound requires that we look at a </a:t>
            </a:r>
            <a:r>
              <a:rPr lang="en-US" sz="2800" b="1" i="1" dirty="0" smtClean="0">
                <a:solidFill>
                  <a:srgbClr val="0000FF"/>
                </a:solidFill>
              </a:rPr>
              <a:t>two-layer derivation tree.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27664" y="2628900"/>
            <a:ext cx="23304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derivation tree for</a:t>
            </a:r>
          </a:p>
          <a:p>
            <a:r>
              <a:rPr lang="en-US" sz="2000" dirty="0" smtClean="0">
                <a:latin typeface="Times"/>
                <a:cs typeface="Times"/>
              </a:rPr>
              <a:t>order-5 DS sequence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419" y="2628900"/>
            <a:ext cx="24391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derivation tree for</a:t>
            </a:r>
          </a:p>
          <a:p>
            <a:r>
              <a:rPr lang="en-US" sz="2000" dirty="0" smtClean="0">
                <a:latin typeface="Times"/>
                <a:cs typeface="Times"/>
              </a:rPr>
              <a:t>order-4 DS sequence.</a:t>
            </a:r>
          </a:p>
          <a:p>
            <a:r>
              <a:rPr lang="en-US" sz="2000" dirty="0" smtClean="0">
                <a:latin typeface="Times"/>
                <a:cs typeface="Times"/>
              </a:rPr>
              <a:t>Leaves = quills in </a:t>
            </a:r>
            <a:r>
              <a:rPr lang="en-US" sz="2000" dirty="0" err="1" smtClean="0">
                <a:latin typeface="Lucida Calligraphy"/>
                <a:cs typeface="Lucida Calligraphy"/>
              </a:rPr>
              <a:t>T</a:t>
            </a:r>
            <a:r>
              <a:rPr lang="en-US" sz="2000" baseline="-25000" dirty="0" err="1" smtClean="0">
                <a:latin typeface="Times"/>
                <a:cs typeface="Times"/>
              </a:rPr>
              <a:t>|a</a:t>
            </a:r>
            <a:r>
              <a:rPr lang="en-US" sz="2000" dirty="0" smtClean="0">
                <a:latin typeface="Times"/>
                <a:cs typeface="Times"/>
              </a:rPr>
              <a:t>.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62050" y="3372027"/>
            <a:ext cx="6819900" cy="3257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750" y="2362201"/>
            <a:ext cx="2813050" cy="3213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73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Order-5 DS sequences are </a:t>
            </a:r>
            <a:r>
              <a:rPr lang="en-US" i="1" dirty="0" smtClean="0"/>
              <a:t>very</a:t>
            </a:r>
            <a:r>
              <a:rPr lang="en-US" dirty="0" smtClean="0"/>
              <a:t> tricky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9144000" cy="5753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Symbol" charset="2"/>
                <a:cs typeface="Symbol" charset="2"/>
              </a:rPr>
              <a:t>l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(n) = 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800" dirty="0" smtClean="0"/>
              <a:t>(n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r>
              <a:rPr lang="en-US" sz="2800" dirty="0" smtClean="0"/>
              <a:t>(n)2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a</a:t>
            </a:r>
            <a:r>
              <a:rPr lang="en-US" sz="2800" baseline="30000" dirty="0" smtClean="0"/>
              <a:t>(n)</a:t>
            </a:r>
            <a:r>
              <a:rPr lang="en-US" sz="2800" dirty="0" smtClean="0"/>
              <a:t>) construction requires several new ideas.</a:t>
            </a:r>
          </a:p>
          <a:p>
            <a:pPr>
              <a:buNone/>
            </a:pPr>
            <a:r>
              <a:rPr lang="en-US" sz="2800" dirty="0" smtClean="0">
                <a:latin typeface="Symbol" charset="2"/>
                <a:cs typeface="Symbol" charset="2"/>
              </a:rPr>
              <a:t>l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(n) = 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O</a:t>
            </a:r>
            <a:r>
              <a:rPr lang="en-US" sz="2800" dirty="0" smtClean="0"/>
              <a:t>(n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r>
              <a:rPr lang="en-US" sz="2800" dirty="0" smtClean="0"/>
              <a:t>(n)2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a</a:t>
            </a:r>
            <a:r>
              <a:rPr lang="en-US" sz="2800" baseline="30000" dirty="0" smtClean="0"/>
              <a:t>(n)</a:t>
            </a:r>
            <a:r>
              <a:rPr lang="en-US" sz="2800" dirty="0" smtClean="0"/>
              <a:t>) upper bound requires that we look at a </a:t>
            </a:r>
            <a:r>
              <a:rPr lang="en-US" sz="2800" b="1" i="1" dirty="0" smtClean="0">
                <a:solidFill>
                  <a:srgbClr val="0000FF"/>
                </a:solidFill>
              </a:rPr>
              <a:t>two-layer derivation tree.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27664" y="2628900"/>
            <a:ext cx="23304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derivation tree for</a:t>
            </a:r>
          </a:p>
          <a:p>
            <a:r>
              <a:rPr lang="en-US" sz="2000" dirty="0" smtClean="0">
                <a:latin typeface="Times"/>
                <a:cs typeface="Times"/>
              </a:rPr>
              <a:t>order-5 DS sequence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419" y="2628900"/>
            <a:ext cx="24391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derivation tree for</a:t>
            </a:r>
          </a:p>
          <a:p>
            <a:r>
              <a:rPr lang="en-US" sz="2000" dirty="0" smtClean="0">
                <a:latin typeface="Times"/>
                <a:cs typeface="Times"/>
              </a:rPr>
              <a:t>order-4 DS sequence.</a:t>
            </a:r>
          </a:p>
          <a:p>
            <a:r>
              <a:rPr lang="en-US" sz="2000" dirty="0" smtClean="0">
                <a:latin typeface="Times"/>
                <a:cs typeface="Times"/>
              </a:rPr>
              <a:t>Leaves = quills in </a:t>
            </a:r>
            <a:r>
              <a:rPr lang="en-US" sz="2000" dirty="0" err="1" smtClean="0">
                <a:latin typeface="Lucida Calligraphy"/>
                <a:cs typeface="Lucida Calligraphy"/>
              </a:rPr>
              <a:t>T</a:t>
            </a:r>
            <a:r>
              <a:rPr lang="en-US" sz="2000" baseline="-25000" dirty="0" err="1" smtClean="0">
                <a:latin typeface="Times"/>
                <a:cs typeface="Times"/>
              </a:rPr>
              <a:t>|a</a:t>
            </a:r>
            <a:r>
              <a:rPr lang="en-US" sz="2000" dirty="0" smtClean="0">
                <a:latin typeface="Times"/>
                <a:cs typeface="Times"/>
              </a:rPr>
              <a:t>.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62050" y="3372027"/>
            <a:ext cx="6819900" cy="325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334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Bounding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err="1" smtClean="0"/>
              <a:t>s</a:t>
            </a:r>
            <a:r>
              <a:rPr lang="en-US" dirty="0" err="1" smtClean="0"/>
              <a:t>(</a:t>
            </a:r>
            <a:r>
              <a:rPr lang="en-US" i="1" dirty="0" err="1" smtClean="0"/>
              <a:t>n</a:t>
            </a:r>
            <a:r>
              <a:rPr lang="en-US" dirty="0" smtClean="0"/>
              <a:t>) essentially a </a:t>
            </a:r>
            <a:r>
              <a:rPr lang="en-US" b="1" i="1" dirty="0" smtClean="0">
                <a:solidFill>
                  <a:srgbClr val="FF0000"/>
                </a:solidFill>
              </a:rPr>
              <a:t>closed problem</a:t>
            </a:r>
            <a:r>
              <a:rPr lang="en-US" dirty="0" smtClean="0"/>
              <a:t>.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Bounds on </a:t>
            </a:r>
            <a:r>
              <a:rPr lang="en-US" b="1" i="1" dirty="0" smtClean="0">
                <a:solidFill>
                  <a:srgbClr val="0000FF"/>
                </a:solidFill>
              </a:rPr>
              <a:t>generalized</a:t>
            </a:r>
            <a:r>
              <a:rPr lang="en-US" dirty="0" smtClean="0"/>
              <a:t> DS sequences?		     </a:t>
            </a:r>
            <a:r>
              <a:rPr lang="en-US" sz="2400" dirty="0" smtClean="0"/>
              <a:t>	(When the forbidden subsequence is </a:t>
            </a:r>
            <a:r>
              <a:rPr lang="en-US" sz="2400" i="1" u="sng" dirty="0" smtClean="0"/>
              <a:t>not</a:t>
            </a:r>
            <a:r>
              <a:rPr lang="en-US" sz="2400" dirty="0" smtClean="0"/>
              <a:t> of the form </a:t>
            </a:r>
            <a:r>
              <a:rPr lang="en-US" sz="2400" i="1" dirty="0" err="1" smtClean="0"/>
              <a:t>ababa</a:t>
            </a:r>
            <a:r>
              <a:rPr lang="en-US" sz="2400" dirty="0" smtClean="0"/>
              <a:t>…)</a:t>
            </a:r>
            <a:endParaRPr lang="en-US" dirty="0" smtClean="0"/>
          </a:p>
          <a:p>
            <a:r>
              <a:rPr lang="en-US" dirty="0" smtClean="0"/>
              <a:t>Realizing DS sequences by </a:t>
            </a:r>
            <a:r>
              <a:rPr lang="en-US" b="1" i="1" dirty="0" smtClean="0"/>
              <a:t>natural</a:t>
            </a:r>
            <a:r>
              <a:rPr lang="en-US" dirty="0" smtClean="0"/>
              <a:t> functions or </a:t>
            </a:r>
            <a:r>
              <a:rPr lang="en-US" b="1" i="1" dirty="0" smtClean="0"/>
              <a:t>natural</a:t>
            </a:r>
            <a:r>
              <a:rPr lang="en-US" dirty="0" smtClean="0"/>
              <a:t> geometric objects is still </a:t>
            </a:r>
            <a:r>
              <a:rPr lang="en-US" b="1" i="1" dirty="0" smtClean="0">
                <a:solidFill>
                  <a:srgbClr val="0000FF"/>
                </a:solidFill>
              </a:rPr>
              <a:t>wide open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err="1" smtClean="0"/>
              <a:t>s</a:t>
            </a:r>
            <a:r>
              <a:rPr lang="en-US" dirty="0" err="1" smtClean="0"/>
              <a:t>(</a:t>
            </a:r>
            <a:r>
              <a:rPr lang="en-US" i="1" dirty="0" err="1" smtClean="0"/>
              <a:t>n</a:t>
            </a:r>
            <a:r>
              <a:rPr lang="en-US" dirty="0" smtClean="0"/>
              <a:t>) be realized by degree-</a:t>
            </a:r>
            <a:r>
              <a:rPr lang="en-US" dirty="0" err="1" smtClean="0"/>
              <a:t>s</a:t>
            </a:r>
            <a:r>
              <a:rPr lang="en-US" dirty="0" smtClean="0"/>
              <a:t> polynomials?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smtClean="0"/>
              <a:t>s</a:t>
            </a:r>
            <a:r>
              <a:rPr lang="en-US" baseline="-25000" dirty="0" smtClean="0"/>
              <a:t>+2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be realized by degree-</a:t>
            </a:r>
            <a:r>
              <a:rPr lang="en-US" dirty="0" err="1" smtClean="0"/>
              <a:t>s</a:t>
            </a:r>
            <a:r>
              <a:rPr lang="en-US" dirty="0" smtClean="0"/>
              <a:t> poly. </a:t>
            </a:r>
            <a:r>
              <a:rPr lang="en-US" i="1" u="sng" dirty="0" smtClean="0"/>
              <a:t>segments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527300"/>
            <a:ext cx="8763000" cy="1143000"/>
          </a:xfrm>
        </p:spPr>
        <p:txBody>
          <a:bodyPr/>
          <a:lstStyle/>
          <a:p>
            <a:r>
              <a:rPr lang="en-US" dirty="0" smtClean="0"/>
              <a:t>Proof of the Structural Lemma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35050" y="555245"/>
            <a:ext cx="7505700" cy="630275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3900" y="2463800"/>
            <a:ext cx="4911705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32728" y="555244"/>
            <a:ext cx="7505700" cy="630275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3900" y="2463800"/>
            <a:ext cx="4911705" cy="1231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05400" y="1555750"/>
            <a:ext cx="2698750" cy="312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" y="110817"/>
            <a:ext cx="21971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"/>
                <a:cs typeface="Times"/>
              </a:rPr>
              <a:t>w.lo.g</a:t>
            </a:r>
            <a:r>
              <a:rPr lang="en-US" sz="1600" dirty="0" smtClean="0">
                <a:latin typeface="Times"/>
                <a:cs typeface="Times"/>
              </a:rPr>
              <a:t>., root of </a:t>
            </a:r>
            <a:r>
              <a:rPr lang="en-US" sz="1600" i="1" dirty="0" err="1" smtClean="0">
                <a:latin typeface="Times"/>
                <a:cs typeface="Times"/>
              </a:rPr>
              <a:t>T</a:t>
            </a:r>
            <a:r>
              <a:rPr lang="en-US" sz="1600" baseline="-25000" dirty="0" err="1" smtClean="0">
                <a:latin typeface="Times"/>
                <a:cs typeface="Times"/>
              </a:rPr>
              <a:t>|</a:t>
            </a:r>
            <a:r>
              <a:rPr lang="en-US" sz="1600" i="1" baseline="-25000" dirty="0" err="1" smtClean="0">
                <a:latin typeface="Times"/>
                <a:cs typeface="Times"/>
              </a:rPr>
              <a:t>b</a:t>
            </a:r>
            <a:r>
              <a:rPr lang="en-US" sz="1600" dirty="0" smtClean="0">
                <a:latin typeface="Times"/>
                <a:cs typeface="Times"/>
              </a:rPr>
              <a:t> ancestral to root of </a:t>
            </a:r>
            <a:r>
              <a:rPr lang="en-US" sz="1600" i="1" dirty="0" err="1" smtClean="0">
                <a:latin typeface="Times"/>
                <a:cs typeface="Times"/>
              </a:rPr>
              <a:t>T</a:t>
            </a:r>
            <a:r>
              <a:rPr lang="en-US" sz="1600" baseline="-25000" dirty="0" err="1" smtClean="0">
                <a:latin typeface="Times"/>
                <a:cs typeface="Times"/>
              </a:rPr>
              <a:t>|</a:t>
            </a:r>
            <a:r>
              <a:rPr lang="en-US" sz="1600" i="1" baseline="-25000" dirty="0" err="1" smtClean="0">
                <a:latin typeface="Times"/>
                <a:cs typeface="Times"/>
              </a:rPr>
              <a:t>a</a:t>
            </a:r>
            <a:endParaRPr lang="en-US" sz="1600" i="1" baseline="-25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728" y="6184900"/>
            <a:ext cx="21971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"/>
                <a:cs typeface="Times"/>
              </a:rPr>
              <a:t>w.lo.g</a:t>
            </a:r>
            <a:r>
              <a:rPr lang="en-US" sz="1600" dirty="0" smtClean="0">
                <a:latin typeface="Times"/>
                <a:cs typeface="Times"/>
              </a:rPr>
              <a:t>., </a:t>
            </a:r>
            <a:r>
              <a:rPr lang="en-US" sz="1600" i="1" dirty="0" err="1" smtClean="0">
                <a:latin typeface="Times"/>
                <a:cs typeface="Times"/>
              </a:rPr>
              <a:t>v</a:t>
            </a:r>
            <a:r>
              <a:rPr lang="en-US" sz="1600" dirty="0" smtClean="0">
                <a:latin typeface="Times"/>
                <a:cs typeface="Times"/>
              </a:rPr>
              <a:t> is a dove in </a:t>
            </a:r>
            <a:r>
              <a:rPr lang="en-US" sz="1600" dirty="0" err="1" smtClean="0">
                <a:latin typeface="Times"/>
                <a:cs typeface="Times"/>
              </a:rPr>
              <a:t>T</a:t>
            </a:r>
            <a:r>
              <a:rPr lang="en-US" sz="1600" baseline="-25000" dirty="0" err="1" smtClean="0">
                <a:latin typeface="Times"/>
                <a:cs typeface="Times"/>
              </a:rPr>
              <a:t>|</a:t>
            </a:r>
            <a:r>
              <a:rPr lang="en-US" sz="1600" i="1" baseline="-25000" dirty="0" err="1" smtClean="0">
                <a:latin typeface="Times"/>
                <a:cs typeface="Times"/>
              </a:rPr>
              <a:t>a</a:t>
            </a:r>
            <a:endParaRPr lang="en-US" sz="1600" i="1" baseline="-25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5" y="539850"/>
            <a:ext cx="7524034" cy="6318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05400" y="1555750"/>
            <a:ext cx="2698750" cy="31231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46050" y="5618189"/>
            <a:ext cx="1365250" cy="62542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6269010"/>
            <a:ext cx="1027094" cy="27148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1792306" y="6269010"/>
            <a:ext cx="1738294" cy="27148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4572000" y="6269010"/>
            <a:ext cx="1473200" cy="246090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6819900" y="6243611"/>
            <a:ext cx="2324100" cy="27148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/>
        </p:nvSpPr>
        <p:spPr>
          <a:xfrm>
            <a:off x="2552700" y="4838700"/>
            <a:ext cx="295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if </a:t>
            </a:r>
            <a:r>
              <a:rPr lang="en-US" i="1" dirty="0" smtClean="0">
                <a:latin typeface="Times"/>
                <a:cs typeface="Times"/>
              </a:rPr>
              <a:t>a </a:t>
            </a:r>
            <a:r>
              <a:rPr lang="en-US" dirty="0" smtClean="0">
                <a:latin typeface="Times"/>
                <a:cs typeface="Times"/>
              </a:rPr>
              <a:t>&amp; </a:t>
            </a:r>
            <a:r>
              <a:rPr lang="en-US" i="1" dirty="0" err="1" smtClean="0">
                <a:latin typeface="Times"/>
                <a:cs typeface="Times"/>
              </a:rPr>
              <a:t>b</a:t>
            </a:r>
            <a:r>
              <a:rPr lang="en-US" dirty="0" smtClean="0">
                <a:latin typeface="Times"/>
                <a:cs typeface="Times"/>
              </a:rPr>
              <a:t> are interleaved in </a:t>
            </a:r>
            <a:r>
              <a:rPr lang="en-US" i="1" dirty="0" err="1" smtClean="0">
                <a:latin typeface="Times"/>
                <a:cs typeface="Times"/>
              </a:rPr>
              <a:t>v</a:t>
            </a:r>
            <a:r>
              <a:rPr lang="en-U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5448" y="5360432"/>
            <a:ext cx="226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then all </a:t>
            </a:r>
            <a:r>
              <a:rPr lang="en-US" i="1" dirty="0" err="1" smtClean="0">
                <a:latin typeface="Times"/>
                <a:cs typeface="Times"/>
              </a:rPr>
              <a:t>b</a:t>
            </a:r>
            <a:r>
              <a:rPr lang="en-US" dirty="0" err="1" smtClean="0">
                <a:latin typeface="Times"/>
                <a:cs typeface="Times"/>
              </a:rPr>
              <a:t>s</a:t>
            </a:r>
            <a:r>
              <a:rPr lang="en-US" dirty="0" smtClean="0">
                <a:latin typeface="Times"/>
                <a:cs typeface="Times"/>
              </a:rPr>
              <a:t> appear here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9473" y="5545098"/>
            <a:ext cx="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or here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52700" y="5729764"/>
            <a:ext cx="2136773" cy="513847"/>
          </a:xfrm>
          <a:prstGeom prst="line">
            <a:avLst/>
          </a:prstGeom>
          <a:ln w="3175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1027095" y="5729763"/>
            <a:ext cx="1408133" cy="513847"/>
          </a:xfrm>
          <a:prstGeom prst="line">
            <a:avLst/>
          </a:prstGeom>
          <a:ln w="3175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5400" y="5914431"/>
            <a:ext cx="2136773" cy="329179"/>
          </a:xfrm>
          <a:prstGeom prst="line">
            <a:avLst/>
          </a:prstGeom>
          <a:ln w="3175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371851" y="5914430"/>
            <a:ext cx="1616079" cy="329180"/>
          </a:xfrm>
          <a:prstGeom prst="line">
            <a:avLst/>
          </a:prstGeom>
          <a:ln w="3175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5" y="539850"/>
            <a:ext cx="7524034" cy="6318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05400" y="1555750"/>
            <a:ext cx="2698750" cy="31231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46050" y="5618189"/>
            <a:ext cx="1365250" cy="62542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981198" y="5567388"/>
            <a:ext cx="1365252" cy="62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5" y="536207"/>
            <a:ext cx="7524034" cy="631815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06850" y="4330700"/>
            <a:ext cx="799394" cy="65405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66898" y="5592789"/>
            <a:ext cx="1168402" cy="53524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0898" y="4146034"/>
            <a:ext cx="40086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No, then </a:t>
            </a:r>
            <a:r>
              <a:rPr lang="en-US" i="1" dirty="0" err="1" smtClean="0">
                <a:latin typeface="Times"/>
                <a:cs typeface="Times"/>
              </a:rPr>
              <a:t>v</a:t>
            </a:r>
            <a:r>
              <a:rPr lang="en-US" dirty="0" smtClean="0">
                <a:latin typeface="Times"/>
                <a:cs typeface="Times"/>
              </a:rPr>
              <a:t> would be a dove feather in </a:t>
            </a:r>
            <a:r>
              <a:rPr lang="en-US" i="1" dirty="0" err="1" smtClean="0">
                <a:latin typeface="Times"/>
                <a:cs typeface="Times"/>
              </a:rPr>
              <a:t>T</a:t>
            </a:r>
            <a:r>
              <a:rPr lang="en-US" baseline="-25000" dirty="0" err="1" smtClean="0">
                <a:latin typeface="Times"/>
                <a:cs typeface="Times"/>
              </a:rPr>
              <a:t>|</a:t>
            </a:r>
            <a:r>
              <a:rPr lang="en-US" i="1" baseline="-25000" dirty="0" err="1" smtClean="0">
                <a:latin typeface="Times"/>
                <a:cs typeface="Times"/>
              </a:rPr>
              <a:t>b</a:t>
            </a:r>
            <a:endParaRPr lang="en-US" i="1" baseline="-25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723900"/>
            <a:ext cx="36576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7239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Numerous applications of DS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0"/>
            <a:ext cx="8763000" cy="5676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Geometric arrangements</a:t>
            </a:r>
          </a:p>
          <a:p>
            <a:r>
              <a:rPr lang="en-US" sz="2800" dirty="0" smtClean="0"/>
              <a:t>Geometric containment probs.</a:t>
            </a:r>
          </a:p>
          <a:p>
            <a:r>
              <a:rPr lang="en-US" sz="2800" dirty="0" smtClean="0"/>
              <a:t>Dynamic geometric </a:t>
            </a:r>
            <a:r>
              <a:rPr lang="en-US" sz="2800" dirty="0" err="1" smtClean="0"/>
              <a:t>algs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Motion planning probs.</a:t>
            </a:r>
          </a:p>
          <a:p>
            <a:r>
              <a:rPr lang="en-US" sz="2800" dirty="0" smtClean="0"/>
              <a:t>Kinetic data structures</a:t>
            </a:r>
          </a:p>
          <a:p>
            <a:r>
              <a:rPr lang="en-US" sz="2800" dirty="0" smtClean="0"/>
              <a:t>Self-adjusting data </a:t>
            </a:r>
            <a:r>
              <a:rPr lang="en-US" sz="2800" dirty="0" err="1" smtClean="0"/>
              <a:t>structs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…</a:t>
            </a:r>
          </a:p>
          <a:p>
            <a:pPr lvl="1">
              <a:buNone/>
            </a:pPr>
            <a:r>
              <a:rPr lang="en-US" sz="2400" dirty="0" smtClean="0"/>
              <a:t>	…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76274" y="4493280"/>
            <a:ext cx="442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Better understanding of 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"/>
                <a:cs typeface="Times"/>
              </a:rPr>
              <a:t>s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(</a:t>
            </a:r>
            <a:r>
              <a:rPr lang="en-US" sz="2800" i="1" dirty="0" err="1" smtClean="0">
                <a:solidFill>
                  <a:srgbClr val="0000FF"/>
                </a:solidFill>
                <a:latin typeface="Times"/>
                <a:cs typeface="Times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0585" y="5581758"/>
            <a:ext cx="7203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Better understanding of (geometric) algorithms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and data structures, arrangements, etc.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29914" y="5317387"/>
            <a:ext cx="704962" cy="158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55140" y="4483100"/>
            <a:ext cx="7312660" cy="21209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2759" y="536207"/>
            <a:ext cx="7528370" cy="63217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05450" y="4133850"/>
            <a:ext cx="666750" cy="66675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997700" y="5315840"/>
            <a:ext cx="819150" cy="62776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866898" y="5592789"/>
            <a:ext cx="1168402" cy="53524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2759" y="536207"/>
            <a:ext cx="7528372" cy="632179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05450" y="4133850"/>
            <a:ext cx="666750" cy="66675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997700" y="5447232"/>
            <a:ext cx="647700" cy="49636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337550" y="5943600"/>
            <a:ext cx="806450" cy="55831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866898" y="5592789"/>
            <a:ext cx="1168402" cy="53524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93800" y="6565412"/>
            <a:ext cx="469900" cy="1588"/>
          </a:xfrm>
          <a:prstGeom prst="line">
            <a:avLst/>
          </a:prstGeom>
          <a:ln w="317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68498" y="6567000"/>
            <a:ext cx="469900" cy="1588"/>
          </a:xfrm>
          <a:prstGeom prst="line">
            <a:avLst/>
          </a:prstGeom>
          <a:ln w="317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46900" y="6562236"/>
            <a:ext cx="469900" cy="1588"/>
          </a:xfrm>
          <a:prstGeom prst="line">
            <a:avLst/>
          </a:prstGeom>
          <a:ln w="317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29550" y="6567794"/>
            <a:ext cx="469900" cy="1588"/>
          </a:xfrm>
          <a:prstGeom prst="line">
            <a:avLst/>
          </a:prstGeom>
          <a:ln w="317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33236" y="3148568"/>
            <a:ext cx="2592627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then </a:t>
            </a:r>
            <a:r>
              <a:rPr lang="en-US" i="1" dirty="0" smtClean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 &amp; </a:t>
            </a:r>
            <a:r>
              <a:rPr lang="en-US" i="1" dirty="0" err="1" smtClean="0">
                <a:latin typeface="Times"/>
                <a:cs typeface="Times"/>
              </a:rPr>
              <a:t>b</a:t>
            </a:r>
            <a:r>
              <a:rPr lang="en-US" dirty="0" smtClean="0">
                <a:latin typeface="Times"/>
                <a:cs typeface="Times"/>
              </a:rPr>
              <a:t> are nested in </a:t>
            </a:r>
            <a:r>
              <a:rPr lang="en-US" i="1" dirty="0" err="1" smtClean="0">
                <a:latin typeface="Times"/>
                <a:cs typeface="Times"/>
              </a:rPr>
              <a:t>v</a:t>
            </a:r>
            <a:r>
              <a:rPr lang="en-US" dirty="0" smtClean="0">
                <a:latin typeface="Times"/>
                <a:cs typeface="Times"/>
              </a:rPr>
              <a:t>.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5" y="539850"/>
            <a:ext cx="7524034" cy="6318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05400" y="1555750"/>
            <a:ext cx="2698750" cy="31231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46050" y="5618189"/>
            <a:ext cx="1365250" cy="62542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6269010"/>
            <a:ext cx="1027094" cy="27148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4572000" y="6269010"/>
            <a:ext cx="1473200" cy="246090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929548" y="5398532"/>
            <a:ext cx="312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Second case: all </a:t>
            </a:r>
            <a:r>
              <a:rPr lang="en-US" i="1" dirty="0" err="1" smtClean="0">
                <a:latin typeface="Times"/>
                <a:cs typeface="Times"/>
              </a:rPr>
              <a:t>b</a:t>
            </a:r>
            <a:r>
              <a:rPr lang="en-US" dirty="0" err="1" smtClean="0">
                <a:latin typeface="Times"/>
                <a:cs typeface="Times"/>
              </a:rPr>
              <a:t>s</a:t>
            </a:r>
            <a:r>
              <a:rPr lang="en-US" dirty="0" smtClean="0">
                <a:latin typeface="Times"/>
                <a:cs typeface="Times"/>
              </a:rPr>
              <a:t> appear here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52700" y="5729764"/>
            <a:ext cx="2136773" cy="513847"/>
          </a:xfrm>
          <a:prstGeom prst="line">
            <a:avLst/>
          </a:prstGeom>
          <a:ln w="3175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1027095" y="5729763"/>
            <a:ext cx="1408133" cy="513847"/>
          </a:xfrm>
          <a:prstGeom prst="line">
            <a:avLst/>
          </a:prstGeom>
          <a:ln w="3175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05400" y="1555750"/>
            <a:ext cx="2698750" cy="31231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027095" y="539849"/>
            <a:ext cx="7524034" cy="631815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105400" y="5189633"/>
            <a:ext cx="879168" cy="93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5" y="539849"/>
            <a:ext cx="7524034" cy="631815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05400" y="5189633"/>
            <a:ext cx="879168" cy="931767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155950" y="4368800"/>
            <a:ext cx="799394" cy="65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0898" y="4146034"/>
            <a:ext cx="402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No, then </a:t>
            </a:r>
            <a:r>
              <a:rPr lang="en-US" i="1" dirty="0" err="1" smtClean="0">
                <a:latin typeface="Times"/>
                <a:cs typeface="Times"/>
              </a:rPr>
              <a:t>v</a:t>
            </a:r>
            <a:r>
              <a:rPr lang="en-US" dirty="0" smtClean="0">
                <a:latin typeface="Times"/>
                <a:cs typeface="Times"/>
              </a:rPr>
              <a:t> would be a hawk feather in </a:t>
            </a:r>
            <a:r>
              <a:rPr lang="en-US" i="1" dirty="0" err="1" smtClean="0">
                <a:latin typeface="Times"/>
                <a:cs typeface="Times"/>
              </a:rPr>
              <a:t>T</a:t>
            </a:r>
            <a:r>
              <a:rPr lang="en-US" baseline="-25000" dirty="0" err="1" smtClean="0">
                <a:latin typeface="Times"/>
                <a:cs typeface="Times"/>
              </a:rPr>
              <a:t>|</a:t>
            </a:r>
            <a:r>
              <a:rPr lang="en-US" i="1" baseline="-25000" dirty="0" err="1" smtClean="0">
                <a:latin typeface="Times"/>
                <a:cs typeface="Times"/>
              </a:rPr>
              <a:t>b</a:t>
            </a:r>
            <a:endParaRPr lang="en-US" i="1" baseline="-25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5" y="539848"/>
            <a:ext cx="7524034" cy="6318151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05400" y="5189633"/>
            <a:ext cx="879168" cy="93176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593850" y="4298950"/>
            <a:ext cx="66675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27094" y="539848"/>
            <a:ext cx="7524035" cy="631815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40100" y="403205"/>
            <a:ext cx="1231900" cy="30407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19400" y="912375"/>
            <a:ext cx="1282700" cy="31265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37408" y="3695700"/>
            <a:ext cx="2034442" cy="32385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05400" y="5189633"/>
            <a:ext cx="879168" cy="93176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593850" y="4298950"/>
            <a:ext cx="666750" cy="6667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9665551">
            <a:off x="2018617" y="3948335"/>
            <a:ext cx="2724152" cy="728149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0782" y="3472418"/>
            <a:ext cx="40080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Then this node wasn’t the first wing node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ancestor of </a:t>
            </a:r>
            <a:r>
              <a:rPr lang="en-US" i="1" dirty="0" err="1" smtClean="0">
                <a:latin typeface="Times"/>
                <a:cs typeface="Times"/>
              </a:rPr>
              <a:t>v</a:t>
            </a:r>
            <a:r>
              <a:rPr lang="en-US" dirty="0" smtClean="0">
                <a:latin typeface="Times"/>
                <a:cs typeface="Times"/>
              </a:rPr>
              <a:t> in </a:t>
            </a:r>
            <a:r>
              <a:rPr lang="en-US" i="1" dirty="0" err="1" smtClean="0">
                <a:latin typeface="Times"/>
                <a:cs typeface="Times"/>
              </a:rPr>
              <a:t>T</a:t>
            </a:r>
            <a:r>
              <a:rPr lang="en-US" baseline="-25000" dirty="0" err="1" smtClean="0">
                <a:latin typeface="Times"/>
                <a:cs typeface="Times"/>
              </a:rPr>
              <a:t>|</a:t>
            </a:r>
            <a:r>
              <a:rPr lang="en-US" i="1" baseline="-25000" dirty="0" err="1" smtClean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—contradiction.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093" y="4543302"/>
            <a:ext cx="2121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 must appear in this</a:t>
            </a:r>
          </a:p>
          <a:p>
            <a:r>
              <a:rPr lang="en-US" dirty="0" smtClean="0">
                <a:latin typeface="Times"/>
                <a:cs typeface="Times"/>
              </a:rPr>
              <a:t>block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(not obvious).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The structural lemma for order-5 </a:t>
            </a:r>
            <a:r>
              <a:rPr lang="en-US" dirty="0" smtClean="0"/>
              <a:t>DS sequences is similar but more involved.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Davenport-</a:t>
            </a:r>
            <a:r>
              <a:rPr lang="en-US" sz="3200" dirty="0" err="1" smtClean="0"/>
              <a:t>Schinzel</a:t>
            </a:r>
            <a:r>
              <a:rPr lang="en-US" sz="3200" dirty="0" smtClean="0"/>
              <a:t> 1965,   Davenport 1970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800" y="1873089"/>
            <a:ext cx="7950200" cy="188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Szemerédi</a:t>
            </a:r>
            <a:r>
              <a:rPr lang="en-US" dirty="0" smtClean="0"/>
              <a:t>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800" y="2125432"/>
            <a:ext cx="6375400" cy="139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2520" y="3004820"/>
            <a:ext cx="4704080" cy="515902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Hart-</a:t>
            </a:r>
            <a:r>
              <a:rPr lang="en-US" dirty="0" err="1" smtClean="0"/>
              <a:t>Sharir</a:t>
            </a:r>
            <a:r>
              <a:rPr lang="en-US" dirty="0" smtClean="0"/>
              <a:t> 1986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799" y="1885950"/>
            <a:ext cx="6486361" cy="1885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1100" y="2784969"/>
            <a:ext cx="4699000" cy="515902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Sharir</a:t>
            </a:r>
            <a:r>
              <a:rPr lang="en-US" sz="2400" dirty="0" smtClean="0"/>
              <a:t> 1987, </a:t>
            </a:r>
            <a:r>
              <a:rPr lang="en-US" sz="2400" dirty="0" err="1" smtClean="0"/>
              <a:t>Sharir</a:t>
            </a:r>
            <a:r>
              <a:rPr lang="en-US" sz="2400" dirty="0" smtClean="0"/>
              <a:t> 1988,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err="1" smtClean="0"/>
              <a:t>Agarwal-Sharir-Shor</a:t>
            </a:r>
            <a:r>
              <a:rPr lang="en-US" sz="3600" dirty="0" smtClean="0"/>
              <a:t> 1989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799" y="1660525"/>
            <a:ext cx="8166101" cy="3771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5520" y="2082800"/>
            <a:ext cx="6736080" cy="515902"/>
          </a:xfrm>
          <a:prstGeom prst="rect">
            <a:avLst/>
          </a:prstGeom>
          <a:solidFill>
            <a:srgbClr val="16E824">
              <a:alpha val="15000"/>
            </a:srgbClr>
          </a:solidFill>
          <a:ln>
            <a:solidFill>
              <a:srgbClr val="16E8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5520" y="2738402"/>
            <a:ext cx="6736080" cy="51590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5520" y="3444804"/>
            <a:ext cx="6736080" cy="1127196"/>
          </a:xfrm>
          <a:prstGeom prst="rect">
            <a:avLst/>
          </a:prstGeom>
          <a:solidFill>
            <a:srgbClr val="FF00FF">
              <a:alpha val="15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imes-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Times-plain.potx</Template>
  <TotalTime>29392</TotalTime>
  <Words>1508</Words>
  <Application>Microsoft Macintosh PowerPoint</Application>
  <PresentationFormat>On-screen Show (4:3)</PresentationFormat>
  <Paragraphs>197</Paragraphs>
  <Slides>57</Slides>
  <Notes>0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Times-plain</vt:lpstr>
      <vt:lpstr>Sharp Bounds on Davenport-Schinzel Sequences of Every Order</vt:lpstr>
      <vt:lpstr>Lower Envelopes</vt:lpstr>
      <vt:lpstr>Lower Envelopes</vt:lpstr>
      <vt:lpstr>The extremal function ls</vt:lpstr>
      <vt:lpstr>Numerous applications of DS sequences</vt:lpstr>
      <vt:lpstr>Davenport-Schinzel 1965,   Davenport 1970</vt:lpstr>
      <vt:lpstr>Szemerédi 1973</vt:lpstr>
      <vt:lpstr>Hart-Sharir 1986</vt:lpstr>
      <vt:lpstr>Sharir 1987, Sharir 1988, Agarwal-Sharir-Shor 1989</vt:lpstr>
      <vt:lpstr>Nivasch 2009 (&amp; Klazar 1999)</vt:lpstr>
      <vt:lpstr>New Results</vt:lpstr>
      <vt:lpstr>Slide 12</vt:lpstr>
      <vt:lpstr>Slide 13</vt:lpstr>
      <vt:lpstr>Sequence Decomposition From [Agarwal-Sharir-Shor’89]</vt:lpstr>
      <vt:lpstr>Sequence Decomposition</vt:lpstr>
      <vt:lpstr>Sequence Decomposition</vt:lpstr>
      <vt:lpstr>Slide 17</vt:lpstr>
      <vt:lpstr>Slide 18</vt:lpstr>
      <vt:lpstr>Slide 19</vt:lpstr>
      <vt:lpstr>Slide 20</vt:lpstr>
      <vt:lpstr>A recurrence for ls [Agarwal-Sharir-Shor’89, Nivasch’09]</vt:lpstr>
      <vt:lpstr>The Derivation Tree</vt:lpstr>
      <vt:lpstr>The Derivation Tree</vt:lpstr>
      <vt:lpstr>The Derivation Tree</vt:lpstr>
      <vt:lpstr>The Derivation Tree</vt:lpstr>
      <vt:lpstr>The Derivation Tree for Order-3 DS seqs.</vt:lpstr>
      <vt:lpstr>The Derivation Tree for Order-4 DS seqs.</vt:lpstr>
      <vt:lpstr>Slide 28</vt:lpstr>
      <vt:lpstr>Nesting and the Odd Orders</vt:lpstr>
      <vt:lpstr>Nesting and the Odd Orders</vt:lpstr>
      <vt:lpstr>Slide 31</vt:lpstr>
      <vt:lpstr>Anatomy of a derivation tree</vt:lpstr>
      <vt:lpstr>Anatomy of a derivation tree</vt:lpstr>
      <vt:lpstr>Anatomy of a derivation tree</vt:lpstr>
      <vt:lpstr>Anatomy of a derivation tree</vt:lpstr>
      <vt:lpstr>Slide 36</vt:lpstr>
      <vt:lpstr>Slide 37</vt:lpstr>
      <vt:lpstr>Slide 38</vt:lpstr>
      <vt:lpstr>A recurrence for odd orders</vt:lpstr>
      <vt:lpstr>Slide 40</vt:lpstr>
      <vt:lpstr>Order-5 DS sequences are very tricky</vt:lpstr>
      <vt:lpstr>Order-5 DS sequences are very tricky</vt:lpstr>
      <vt:lpstr>Open Problems</vt:lpstr>
      <vt:lpstr>Proof of the Structural Lemma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Locality of Distributed Symmetry Breaking</dc:title>
  <dc:creator>Seth Pettie</dc:creator>
  <cp:lastModifiedBy>Seth Pettie</cp:lastModifiedBy>
  <cp:revision>73</cp:revision>
  <dcterms:created xsi:type="dcterms:W3CDTF">2013-06-19T13:16:47Z</dcterms:created>
  <dcterms:modified xsi:type="dcterms:W3CDTF">2013-06-20T16:59:35Z</dcterms:modified>
</cp:coreProperties>
</file>