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59" r:id="rId8"/>
    <p:sldId id="260" r:id="rId9"/>
    <p:sldId id="264" r:id="rId10"/>
    <p:sldId id="265" r:id="rId11"/>
    <p:sldId id="272" r:id="rId12"/>
    <p:sldId id="267" r:id="rId13"/>
    <p:sldId id="268" r:id="rId14"/>
    <p:sldId id="270" r:id="rId15"/>
    <p:sldId id="271" r:id="rId16"/>
    <p:sldId id="269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8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34F5-17F1-418D-9D04-6F4EE7C3CB0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CE23-6081-4D90-849C-797C1EF1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7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34F5-17F1-418D-9D04-6F4EE7C3CB0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CE23-6081-4D90-849C-797C1EF1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0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34F5-17F1-418D-9D04-6F4EE7C3CB0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CE23-6081-4D90-849C-797C1EF1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0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34F5-17F1-418D-9D04-6F4EE7C3CB0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CE23-6081-4D90-849C-797C1EF1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4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34F5-17F1-418D-9D04-6F4EE7C3CB0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CE23-6081-4D90-849C-797C1EF1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2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34F5-17F1-418D-9D04-6F4EE7C3CB0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CE23-6081-4D90-849C-797C1EF1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9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34F5-17F1-418D-9D04-6F4EE7C3CB0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CE23-6081-4D90-849C-797C1EF1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6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34F5-17F1-418D-9D04-6F4EE7C3CB0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CE23-6081-4D90-849C-797C1EF1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2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34F5-17F1-418D-9D04-6F4EE7C3CB0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CE23-6081-4D90-849C-797C1EF1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8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34F5-17F1-418D-9D04-6F4EE7C3CB0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CE23-6081-4D90-849C-797C1EF1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3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34F5-17F1-418D-9D04-6F4EE7C3CB0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CE23-6081-4D90-849C-797C1EF1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3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34F5-17F1-418D-9D04-6F4EE7C3CB0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4CE23-6081-4D90-849C-797C1EF15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PACMan</a:t>
            </a:r>
            <a:r>
              <a:rPr lang="en-US" dirty="0" smtClean="0"/>
              <a:t>: Coordinated Memory Caching for Parallel Jobs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Ganesh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Ananthanarayanan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, Ali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Ghodsi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, Andrew Wang,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Dhruba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Borthakur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, Srikanth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Kandula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,   Scott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Shenker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, Ion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Stoica</a:t>
            </a: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NSDI 2012</a:t>
            </a: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Pie 4"/>
          <p:cNvSpPr/>
          <p:nvPr/>
        </p:nvSpPr>
        <p:spPr>
          <a:xfrm>
            <a:off x="2528099" y="2101279"/>
            <a:ext cx="413990" cy="429768"/>
          </a:xfrm>
          <a:prstGeom prst="pie">
            <a:avLst>
              <a:gd name="adj1" fmla="val 2391671"/>
              <a:gd name="adj2" fmla="val 1889816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9994" y="5505440"/>
            <a:ext cx="2047875" cy="73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http://t0.gstatic.com/images?q=tbn:ANd9GcQPde14uVuQWxT0fWpVat4L7STj39-NAqhEifzRlz-Q_O-ERPMC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847" y="5501618"/>
            <a:ext cx="1952769" cy="73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encrypted-tbn3.google.com/images?q=tbn:ANd9GcQ02ZSXtrI5-iylU0Ecc6UNKA-P_YgmKP-gTm32uxfcAkHVj0fZ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351" y="5494543"/>
            <a:ext cx="2386591" cy="74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0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Eviction Policy –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LFU-F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Maximize the resource efficiency of the cluster (Utilization)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16557" y="2529203"/>
            <a:ext cx="3352800" cy="1202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Are there any Incomplete Files?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548128" y="4749785"/>
            <a:ext cx="3358899" cy="10779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Evict least accessed Incomplete File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269480" y="4749784"/>
            <a:ext cx="3142488" cy="107799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Evict </a:t>
            </a:r>
            <a:r>
              <a:rPr lang="en-US" sz="2800" dirty="0" smtClean="0"/>
              <a:t>least </a:t>
            </a:r>
            <a:r>
              <a:rPr lang="en-US" sz="2800" dirty="0" smtClean="0"/>
              <a:t>accessed Complete File</a:t>
            </a:r>
            <a:endParaRPr lang="en-US" sz="2800" dirty="0"/>
          </a:p>
        </p:txBody>
      </p:sp>
      <p:sp>
        <p:nvSpPr>
          <p:cNvPr id="11" name="Down Arrow 10"/>
          <p:cNvSpPr/>
          <p:nvPr/>
        </p:nvSpPr>
        <p:spPr>
          <a:xfrm rot="2370037">
            <a:off x="4941637" y="3858580"/>
            <a:ext cx="787328" cy="81379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9229963" flipH="1">
            <a:off x="6875816" y="3873626"/>
            <a:ext cx="787328" cy="81379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60080" y="4013486"/>
            <a:ext cx="624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837166" y="4013486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04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ounded Rectangle 118"/>
          <p:cNvSpPr/>
          <p:nvPr/>
        </p:nvSpPr>
        <p:spPr>
          <a:xfrm>
            <a:off x="6648850" y="3727770"/>
            <a:ext cx="4987979" cy="2607716"/>
          </a:xfrm>
          <a:prstGeom prst="roundRect">
            <a:avLst/>
          </a:prstGeom>
          <a:ln w="57150"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17"/>
          <p:cNvSpPr/>
          <p:nvPr/>
        </p:nvSpPr>
        <p:spPr>
          <a:xfrm>
            <a:off x="653143" y="3738656"/>
            <a:ext cx="5225143" cy="2596830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Eviction Policy </a:t>
            </a:r>
            <a:r>
              <a:rPr lang="en-US" dirty="0" smtClean="0"/>
              <a:t>– LIFE vs LFU-F</a:t>
            </a:r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1269107" y="3842831"/>
            <a:ext cx="3713596" cy="1870321"/>
            <a:chOff x="3887826" y="5489750"/>
            <a:chExt cx="3713596" cy="1870321"/>
          </a:xfrm>
        </p:grpSpPr>
        <p:grpSp>
          <p:nvGrpSpPr>
            <p:cNvPr id="8" name="Group 7"/>
            <p:cNvGrpSpPr/>
            <p:nvPr/>
          </p:nvGrpSpPr>
          <p:grpSpPr>
            <a:xfrm>
              <a:off x="3887826" y="5489750"/>
              <a:ext cx="3713596" cy="1870321"/>
              <a:chOff x="3887826" y="5489750"/>
              <a:chExt cx="3713596" cy="187032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4988155" y="6671254"/>
                <a:ext cx="526535" cy="18003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Trebuchet MS" pitchFamily="34" charset="0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988155" y="6919381"/>
                <a:ext cx="526535" cy="18003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Trebuchet MS" pitchFamily="34" charset="0"/>
                </a:endParaRP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3887826" y="5489750"/>
                <a:ext cx="3713596" cy="1870321"/>
                <a:chOff x="1448631" y="3402534"/>
                <a:chExt cx="3713596" cy="1870321"/>
              </a:xfrm>
            </p:grpSpPr>
            <p:sp>
              <p:nvSpPr>
                <p:cNvPr id="37" name="TextBox 36"/>
                <p:cNvSpPr txBox="1"/>
                <p:nvPr/>
              </p:nvSpPr>
              <p:spPr>
                <a:xfrm>
                  <a:off x="1448631" y="3402534"/>
                  <a:ext cx="593432" cy="171329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Trebuchet MS" pitchFamily="34" charset="0"/>
                    </a:rPr>
                    <a:t>slot</a:t>
                  </a:r>
                  <a:r>
                    <a:rPr lang="en-US" sz="1600" baseline="-25000" dirty="0" smtClean="0">
                      <a:latin typeface="Trebuchet MS" pitchFamily="34" charset="0"/>
                    </a:rPr>
                    <a:t>1</a:t>
                  </a:r>
                </a:p>
                <a:p>
                  <a:endParaRPr lang="en-US" sz="100" dirty="0" smtClean="0">
                    <a:latin typeface="Trebuchet MS" pitchFamily="34" charset="0"/>
                  </a:endParaRPr>
                </a:p>
                <a:p>
                  <a:r>
                    <a:rPr lang="en-US" sz="1600" dirty="0" smtClean="0">
                      <a:latin typeface="Trebuchet MS" pitchFamily="34" charset="0"/>
                    </a:rPr>
                    <a:t>slot</a:t>
                  </a:r>
                  <a:r>
                    <a:rPr lang="en-US" sz="1600" baseline="-25000" dirty="0">
                      <a:latin typeface="Trebuchet MS" pitchFamily="34" charset="0"/>
                    </a:rPr>
                    <a:t>2</a:t>
                  </a:r>
                  <a:endParaRPr lang="en-US" sz="1600" baseline="-25000" dirty="0" smtClean="0">
                    <a:latin typeface="Trebuchet MS" pitchFamily="34" charset="0"/>
                  </a:endParaRPr>
                </a:p>
                <a:p>
                  <a:endParaRPr lang="en-US" sz="100" dirty="0" smtClean="0">
                    <a:latin typeface="Trebuchet MS" pitchFamily="34" charset="0"/>
                  </a:endParaRPr>
                </a:p>
                <a:p>
                  <a:r>
                    <a:rPr lang="en-US" sz="1600" dirty="0" smtClean="0">
                      <a:latin typeface="Trebuchet MS" pitchFamily="34" charset="0"/>
                    </a:rPr>
                    <a:t>slot</a:t>
                  </a:r>
                  <a:r>
                    <a:rPr lang="en-US" sz="1600" baseline="-25000" dirty="0" smtClean="0">
                      <a:latin typeface="Trebuchet MS" pitchFamily="34" charset="0"/>
                    </a:rPr>
                    <a:t>3</a:t>
                  </a:r>
                  <a:endParaRPr lang="en-US" sz="1600" baseline="-25000" dirty="0">
                    <a:latin typeface="Trebuchet MS" pitchFamily="34" charset="0"/>
                  </a:endParaRPr>
                </a:p>
                <a:p>
                  <a:endParaRPr lang="en-US" sz="100" dirty="0" smtClean="0">
                    <a:latin typeface="Trebuchet MS" pitchFamily="34" charset="0"/>
                  </a:endParaRPr>
                </a:p>
                <a:p>
                  <a:endParaRPr lang="en-US" sz="1600" baseline="-25000" dirty="0">
                    <a:latin typeface="Trebuchet MS" pitchFamily="34" charset="0"/>
                  </a:endParaRPr>
                </a:p>
                <a:p>
                  <a:endParaRPr lang="en-US" sz="1600" baseline="-25000" dirty="0" smtClean="0">
                    <a:latin typeface="Trebuchet MS" pitchFamily="34" charset="0"/>
                  </a:endParaRPr>
                </a:p>
                <a:p>
                  <a:r>
                    <a:rPr lang="en-US" sz="1600" dirty="0" smtClean="0">
                      <a:latin typeface="Trebuchet MS" pitchFamily="34" charset="0"/>
                    </a:rPr>
                    <a:t>slot</a:t>
                  </a:r>
                  <a:r>
                    <a:rPr lang="en-US" sz="1600" baseline="-25000" dirty="0">
                      <a:latin typeface="Trebuchet MS" pitchFamily="34" charset="0"/>
                    </a:rPr>
                    <a:t>4</a:t>
                  </a:r>
                  <a:endParaRPr lang="en-US" sz="1600" baseline="-25000" dirty="0" smtClean="0">
                    <a:latin typeface="Trebuchet MS" pitchFamily="34" charset="0"/>
                  </a:endParaRPr>
                </a:p>
                <a:p>
                  <a:r>
                    <a:rPr lang="en-US" sz="1600" dirty="0" smtClean="0">
                      <a:latin typeface="Trebuchet MS" pitchFamily="34" charset="0"/>
                    </a:rPr>
                    <a:t>slot</a:t>
                  </a:r>
                  <a:r>
                    <a:rPr lang="en-US" sz="1600" baseline="-25000" dirty="0">
                      <a:latin typeface="Trebuchet MS" pitchFamily="34" charset="0"/>
                    </a:rPr>
                    <a:t>5</a:t>
                  </a:r>
                  <a:endParaRPr lang="en-US" sz="1600" baseline="-25000" dirty="0">
                    <a:latin typeface="Trebuchet MS" pitchFamily="34" charset="0"/>
                  </a:endParaRPr>
                </a:p>
                <a:p>
                  <a:endParaRPr lang="en-US" sz="100" dirty="0" smtClean="0">
                    <a:latin typeface="Trebuchet MS" pitchFamily="34" charset="0"/>
                  </a:endParaRPr>
                </a:p>
              </p:txBody>
            </p:sp>
            <p:cxnSp>
              <p:nvCxnSpPr>
                <p:cNvPr id="43" name="Straight Arrow Connector 42"/>
                <p:cNvCxnSpPr/>
                <p:nvPr/>
              </p:nvCxnSpPr>
              <p:spPr>
                <a:xfrm flipV="1">
                  <a:off x="2014611" y="3485385"/>
                  <a:ext cx="0" cy="171328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4324277" y="3653494"/>
                  <a:ext cx="798617" cy="400110"/>
                </a:xfrm>
                <a:prstGeom prst="rect">
                  <a:avLst/>
                </a:prstGeom>
                <a:noFill/>
              </p:spPr>
              <p:txBody>
                <a:bodyPr wrap="none" rtlCol="0" anchor="t" anchorCtr="0">
                  <a:spAutoFit/>
                </a:bodyPr>
                <a:lstStyle/>
                <a:p>
                  <a:pPr>
                    <a:tabLst>
                      <a:tab pos="1658938" algn="l"/>
                    </a:tabLst>
                  </a:pPr>
                  <a:r>
                    <a:rPr lang="en-US" sz="2000" dirty="0" smtClean="0">
                      <a:latin typeface="Trebuchet MS" pitchFamily="34" charset="0"/>
                    </a:rPr>
                    <a:t>Job 1</a:t>
                  </a:r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2008611" y="3485380"/>
                  <a:ext cx="990600" cy="196524"/>
                </a:xfrm>
                <a:prstGeom prst="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rebuchet MS" pitchFamily="34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4363610" y="4596873"/>
                  <a:ext cx="798617" cy="400110"/>
                </a:xfrm>
                <a:prstGeom prst="rect">
                  <a:avLst/>
                </a:prstGeom>
                <a:noFill/>
              </p:spPr>
              <p:txBody>
                <a:bodyPr wrap="none" rtlCol="0" anchor="t" anchorCtr="0">
                  <a:spAutoFit/>
                </a:bodyPr>
                <a:lstStyle/>
                <a:p>
                  <a:pPr>
                    <a:tabLst>
                      <a:tab pos="1658938" algn="l"/>
                    </a:tabLst>
                  </a:pPr>
                  <a:r>
                    <a:rPr lang="en-US" sz="2000" dirty="0" smtClean="0">
                      <a:latin typeface="Trebuchet MS" pitchFamily="34" charset="0"/>
                    </a:rPr>
                    <a:t>Job 2</a:t>
                  </a:r>
                </a:p>
              </p:txBody>
            </p:sp>
            <p:cxnSp>
              <p:nvCxnSpPr>
                <p:cNvPr id="51" name="Straight Arrow Connector 50"/>
                <p:cNvCxnSpPr/>
                <p:nvPr/>
              </p:nvCxnSpPr>
              <p:spPr>
                <a:xfrm flipV="1">
                  <a:off x="4019982" y="3448265"/>
                  <a:ext cx="0" cy="1824590"/>
                </a:xfrm>
                <a:prstGeom prst="straightConnector1">
                  <a:avLst/>
                </a:prstGeom>
                <a:ln w="25400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Rectangle 55"/>
                <p:cNvSpPr/>
                <p:nvPr/>
              </p:nvSpPr>
              <p:spPr>
                <a:xfrm>
                  <a:off x="2008611" y="3741144"/>
                  <a:ext cx="990600" cy="196524"/>
                </a:xfrm>
                <a:prstGeom prst="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rebuchet MS" pitchFamily="34" charset="0"/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2008611" y="3982112"/>
                  <a:ext cx="990600" cy="196524"/>
                </a:xfrm>
                <a:prstGeom prst="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rebuchet MS" pitchFamily="34" charset="0"/>
                  </a:endParaRPr>
                </a:p>
              </p:txBody>
            </p:sp>
            <p:cxnSp>
              <p:nvCxnSpPr>
                <p:cNvPr id="58" name="Straight Arrow Connector 57"/>
                <p:cNvCxnSpPr/>
                <p:nvPr/>
              </p:nvCxnSpPr>
              <p:spPr>
                <a:xfrm>
                  <a:off x="2008611" y="5105975"/>
                  <a:ext cx="223101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Rectangle 99"/>
                <p:cNvSpPr/>
                <p:nvPr/>
              </p:nvSpPr>
              <p:spPr>
                <a:xfrm>
                  <a:off x="2999211" y="3485380"/>
                  <a:ext cx="990600" cy="196524"/>
                </a:xfrm>
                <a:prstGeom prst="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rebuchet MS" pitchFamily="34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3004385" y="3741144"/>
                  <a:ext cx="990600" cy="196524"/>
                </a:xfrm>
                <a:prstGeom prst="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rebuchet MS" pitchFamily="34" charset="0"/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3004385" y="3982112"/>
                  <a:ext cx="990600" cy="196524"/>
                </a:xfrm>
                <a:prstGeom prst="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rebuchet MS" pitchFamily="34" charset="0"/>
                  </a:endParaRPr>
                </a:p>
              </p:txBody>
            </p:sp>
            <p:cxnSp>
              <p:nvCxnSpPr>
                <p:cNvPr id="112" name="Straight Arrow Connector 111"/>
                <p:cNvCxnSpPr/>
                <p:nvPr/>
              </p:nvCxnSpPr>
              <p:spPr>
                <a:xfrm flipV="1">
                  <a:off x="3110925" y="4519949"/>
                  <a:ext cx="0" cy="752906"/>
                </a:xfrm>
                <a:prstGeom prst="straightConnector1">
                  <a:avLst/>
                </a:prstGeom>
                <a:ln w="25400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Rectangle 60"/>
              <p:cNvSpPr/>
              <p:nvPr/>
            </p:nvSpPr>
            <p:spPr>
              <a:xfrm>
                <a:off x="4454509" y="6671254"/>
                <a:ext cx="526535" cy="180034"/>
              </a:xfrm>
              <a:prstGeom prst="rect">
                <a:avLst/>
              </a:prstGeom>
              <a:solidFill>
                <a:srgbClr val="00AE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Trebuchet MS" pitchFamily="34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455884" y="6919381"/>
                <a:ext cx="526535" cy="180034"/>
              </a:xfrm>
              <a:prstGeom prst="rect">
                <a:avLst/>
              </a:prstGeom>
              <a:solidFill>
                <a:srgbClr val="00AE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Trebuchet MS" pitchFamily="34" charset="0"/>
                </a:endParaRPr>
              </a:p>
            </p:txBody>
          </p:sp>
        </p:grpSp>
        <p:sp>
          <p:nvSpPr>
            <p:cNvPr id="63" name="Right Brace 62"/>
            <p:cNvSpPr/>
            <p:nvPr/>
          </p:nvSpPr>
          <p:spPr>
            <a:xfrm>
              <a:off x="6536362" y="5594174"/>
              <a:ext cx="115166" cy="718893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Trebuchet MS" pitchFamily="34" charset="0"/>
              </a:endParaRPr>
            </a:p>
          </p:txBody>
        </p:sp>
        <p:sp>
          <p:nvSpPr>
            <p:cNvPr id="66" name="Right Brace 65"/>
            <p:cNvSpPr/>
            <p:nvPr/>
          </p:nvSpPr>
          <p:spPr>
            <a:xfrm>
              <a:off x="6542846" y="6663668"/>
              <a:ext cx="131701" cy="435748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Trebuchet MS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404349" y="3836379"/>
            <a:ext cx="3664938" cy="1917415"/>
            <a:chOff x="3887826" y="5489750"/>
            <a:chExt cx="3664938" cy="1917415"/>
          </a:xfrm>
        </p:grpSpPr>
        <p:grpSp>
          <p:nvGrpSpPr>
            <p:cNvPr id="75" name="Group 74"/>
            <p:cNvGrpSpPr/>
            <p:nvPr/>
          </p:nvGrpSpPr>
          <p:grpSpPr>
            <a:xfrm>
              <a:off x="3887826" y="5489750"/>
              <a:ext cx="3664938" cy="1917415"/>
              <a:chOff x="3887826" y="5489750"/>
              <a:chExt cx="3664938" cy="1917415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3887826" y="5489750"/>
                <a:ext cx="3664938" cy="1917415"/>
                <a:chOff x="1448631" y="3402534"/>
                <a:chExt cx="3664938" cy="1917415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1448631" y="3402534"/>
                  <a:ext cx="593432" cy="171329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Trebuchet MS" pitchFamily="34" charset="0"/>
                    </a:rPr>
                    <a:t>slot</a:t>
                  </a:r>
                  <a:r>
                    <a:rPr lang="en-US" sz="1600" baseline="-25000" dirty="0" smtClean="0">
                      <a:latin typeface="Trebuchet MS" pitchFamily="34" charset="0"/>
                    </a:rPr>
                    <a:t>1</a:t>
                  </a:r>
                </a:p>
                <a:p>
                  <a:endParaRPr lang="en-US" sz="100" dirty="0" smtClean="0">
                    <a:latin typeface="Trebuchet MS" pitchFamily="34" charset="0"/>
                  </a:endParaRPr>
                </a:p>
                <a:p>
                  <a:r>
                    <a:rPr lang="en-US" sz="1600" dirty="0" smtClean="0">
                      <a:latin typeface="Trebuchet MS" pitchFamily="34" charset="0"/>
                    </a:rPr>
                    <a:t>slot</a:t>
                  </a:r>
                  <a:r>
                    <a:rPr lang="en-US" sz="1600" baseline="-25000" dirty="0">
                      <a:latin typeface="Trebuchet MS" pitchFamily="34" charset="0"/>
                    </a:rPr>
                    <a:t>2</a:t>
                  </a:r>
                  <a:endParaRPr lang="en-US" sz="1600" baseline="-25000" dirty="0" smtClean="0">
                    <a:latin typeface="Trebuchet MS" pitchFamily="34" charset="0"/>
                  </a:endParaRPr>
                </a:p>
                <a:p>
                  <a:endParaRPr lang="en-US" sz="100" dirty="0" smtClean="0">
                    <a:latin typeface="Trebuchet MS" pitchFamily="34" charset="0"/>
                  </a:endParaRPr>
                </a:p>
                <a:p>
                  <a:r>
                    <a:rPr lang="en-US" sz="1600" dirty="0" smtClean="0">
                      <a:latin typeface="Trebuchet MS" pitchFamily="34" charset="0"/>
                    </a:rPr>
                    <a:t>slot</a:t>
                  </a:r>
                  <a:r>
                    <a:rPr lang="en-US" sz="1600" baseline="-25000" dirty="0" smtClean="0">
                      <a:latin typeface="Trebuchet MS" pitchFamily="34" charset="0"/>
                    </a:rPr>
                    <a:t>3</a:t>
                  </a:r>
                  <a:endParaRPr lang="en-US" sz="1600" baseline="-25000" dirty="0">
                    <a:latin typeface="Trebuchet MS" pitchFamily="34" charset="0"/>
                  </a:endParaRPr>
                </a:p>
                <a:p>
                  <a:endParaRPr lang="en-US" sz="100" dirty="0" smtClean="0">
                    <a:latin typeface="Trebuchet MS" pitchFamily="34" charset="0"/>
                  </a:endParaRPr>
                </a:p>
                <a:p>
                  <a:endParaRPr lang="en-US" sz="1600" baseline="-25000" dirty="0">
                    <a:latin typeface="Trebuchet MS" pitchFamily="34" charset="0"/>
                  </a:endParaRPr>
                </a:p>
                <a:p>
                  <a:endParaRPr lang="en-US" sz="1600" baseline="-25000" dirty="0" smtClean="0">
                    <a:latin typeface="Trebuchet MS" pitchFamily="34" charset="0"/>
                  </a:endParaRPr>
                </a:p>
                <a:p>
                  <a:r>
                    <a:rPr lang="en-US" sz="1600" dirty="0" smtClean="0">
                      <a:latin typeface="Trebuchet MS" pitchFamily="34" charset="0"/>
                    </a:rPr>
                    <a:t>slot</a:t>
                  </a:r>
                  <a:r>
                    <a:rPr lang="en-US" sz="1600" baseline="-25000" dirty="0">
                      <a:latin typeface="Trebuchet MS" pitchFamily="34" charset="0"/>
                    </a:rPr>
                    <a:t>4</a:t>
                  </a:r>
                  <a:endParaRPr lang="en-US" sz="1600" baseline="-25000" dirty="0" smtClean="0">
                    <a:latin typeface="Trebuchet MS" pitchFamily="34" charset="0"/>
                  </a:endParaRPr>
                </a:p>
                <a:p>
                  <a:r>
                    <a:rPr lang="en-US" sz="1600" dirty="0" smtClean="0">
                      <a:latin typeface="Trebuchet MS" pitchFamily="34" charset="0"/>
                    </a:rPr>
                    <a:t>slot</a:t>
                  </a:r>
                  <a:r>
                    <a:rPr lang="en-US" sz="1600" baseline="-25000" dirty="0">
                      <a:latin typeface="Trebuchet MS" pitchFamily="34" charset="0"/>
                    </a:rPr>
                    <a:t>5</a:t>
                  </a:r>
                  <a:endParaRPr lang="en-US" sz="1600" baseline="-25000" dirty="0">
                    <a:latin typeface="Trebuchet MS" pitchFamily="34" charset="0"/>
                  </a:endParaRPr>
                </a:p>
                <a:p>
                  <a:endParaRPr lang="en-US" sz="100" dirty="0" smtClean="0">
                    <a:latin typeface="Trebuchet MS" pitchFamily="34" charset="0"/>
                  </a:endParaRPr>
                </a:p>
              </p:txBody>
            </p:sp>
            <p:cxnSp>
              <p:nvCxnSpPr>
                <p:cNvPr id="82" name="Straight Arrow Connector 81"/>
                <p:cNvCxnSpPr/>
                <p:nvPr/>
              </p:nvCxnSpPr>
              <p:spPr>
                <a:xfrm flipV="1">
                  <a:off x="2014611" y="3485385"/>
                  <a:ext cx="0" cy="178747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TextBox 82"/>
                <p:cNvSpPr txBox="1"/>
                <p:nvPr/>
              </p:nvSpPr>
              <p:spPr>
                <a:xfrm>
                  <a:off x="4314952" y="3666349"/>
                  <a:ext cx="798617" cy="400110"/>
                </a:xfrm>
                <a:prstGeom prst="rect">
                  <a:avLst/>
                </a:prstGeom>
                <a:noFill/>
              </p:spPr>
              <p:txBody>
                <a:bodyPr wrap="none" rtlCol="0" anchor="t" anchorCtr="0">
                  <a:spAutoFit/>
                </a:bodyPr>
                <a:lstStyle/>
                <a:p>
                  <a:pPr>
                    <a:tabLst>
                      <a:tab pos="1658938" algn="l"/>
                    </a:tabLst>
                  </a:pPr>
                  <a:r>
                    <a:rPr lang="en-US" sz="2000" dirty="0" smtClean="0">
                      <a:latin typeface="Trebuchet MS" pitchFamily="34" charset="0"/>
                    </a:rPr>
                    <a:t>Job 1</a:t>
                  </a: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3010336" y="4815074"/>
                  <a:ext cx="990600" cy="196524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rebuchet MS" pitchFamily="34" charset="0"/>
                  </a:endParaRP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4314952" y="4618648"/>
                  <a:ext cx="798617" cy="400110"/>
                </a:xfrm>
                <a:prstGeom prst="rect">
                  <a:avLst/>
                </a:prstGeom>
                <a:noFill/>
              </p:spPr>
              <p:txBody>
                <a:bodyPr wrap="none" rtlCol="0" anchor="t" anchorCtr="0">
                  <a:spAutoFit/>
                </a:bodyPr>
                <a:lstStyle/>
                <a:p>
                  <a:pPr>
                    <a:tabLst>
                      <a:tab pos="1658938" algn="l"/>
                    </a:tabLst>
                  </a:pPr>
                  <a:r>
                    <a:rPr lang="en-US" sz="2000" dirty="0" smtClean="0">
                      <a:latin typeface="Trebuchet MS" pitchFamily="34" charset="0"/>
                    </a:rPr>
                    <a:t>Job 2</a:t>
                  </a:r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008850" y="4576618"/>
                  <a:ext cx="990600" cy="196524"/>
                </a:xfrm>
                <a:prstGeom prst="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rebuchet MS" pitchFamily="34" charset="0"/>
                  </a:endParaRPr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3007941" y="4576618"/>
                  <a:ext cx="990600" cy="196524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rebuchet MS" pitchFamily="34" charset="0"/>
                  </a:endParaRPr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2008850" y="4809817"/>
                  <a:ext cx="990600" cy="196524"/>
                </a:xfrm>
                <a:prstGeom prst="rect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Trebuchet MS" pitchFamily="34" charset="0"/>
                  </a:endParaRPr>
                </a:p>
              </p:txBody>
            </p:sp>
            <p:cxnSp>
              <p:nvCxnSpPr>
                <p:cNvPr id="90" name="Straight Arrow Connector 89"/>
                <p:cNvCxnSpPr/>
                <p:nvPr/>
              </p:nvCxnSpPr>
              <p:spPr>
                <a:xfrm>
                  <a:off x="2008611" y="5116864"/>
                  <a:ext cx="223101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Arrow Connector 90"/>
                <p:cNvCxnSpPr/>
                <p:nvPr/>
              </p:nvCxnSpPr>
              <p:spPr>
                <a:xfrm flipV="1">
                  <a:off x="4014963" y="4519949"/>
                  <a:ext cx="0" cy="735368"/>
                </a:xfrm>
                <a:prstGeom prst="straightConnector1">
                  <a:avLst/>
                </a:prstGeom>
                <a:ln w="25400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/>
                <p:cNvCxnSpPr/>
                <p:nvPr/>
              </p:nvCxnSpPr>
              <p:spPr>
                <a:xfrm flipV="1">
                  <a:off x="3116582" y="3485361"/>
                  <a:ext cx="0" cy="1834588"/>
                </a:xfrm>
                <a:prstGeom prst="straightConnector1">
                  <a:avLst/>
                </a:prstGeom>
                <a:ln w="25400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Rectangle 79"/>
              <p:cNvSpPr/>
              <p:nvPr/>
            </p:nvSpPr>
            <p:spPr>
              <a:xfrm>
                <a:off x="4456963" y="6102135"/>
                <a:ext cx="526535" cy="180034"/>
              </a:xfrm>
              <a:prstGeom prst="rect">
                <a:avLst/>
              </a:prstGeom>
              <a:solidFill>
                <a:srgbClr val="00AE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Trebuchet MS" pitchFamily="34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462916" y="5852619"/>
                <a:ext cx="526535" cy="180034"/>
              </a:xfrm>
              <a:prstGeom prst="rect">
                <a:avLst/>
              </a:prstGeom>
              <a:solidFill>
                <a:srgbClr val="00AE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Trebuchet MS" pitchFamily="34" charset="0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462916" y="5602108"/>
                <a:ext cx="526535" cy="180034"/>
              </a:xfrm>
              <a:prstGeom prst="rect">
                <a:avLst/>
              </a:prstGeom>
              <a:solidFill>
                <a:srgbClr val="00AE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Trebuchet MS" pitchFamily="34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5001163" y="6102135"/>
                <a:ext cx="526535" cy="180034"/>
              </a:xfrm>
              <a:prstGeom prst="rect">
                <a:avLst/>
              </a:prstGeom>
              <a:solidFill>
                <a:srgbClr val="00AE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Trebuchet MS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996230" y="5852619"/>
                <a:ext cx="526535" cy="180034"/>
              </a:xfrm>
              <a:prstGeom prst="rect">
                <a:avLst/>
              </a:prstGeom>
              <a:solidFill>
                <a:srgbClr val="00AE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Trebuchet MS" pitchFamily="34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996230" y="5602108"/>
                <a:ext cx="526535" cy="180034"/>
              </a:xfrm>
              <a:prstGeom prst="rect">
                <a:avLst/>
              </a:prstGeom>
              <a:solidFill>
                <a:srgbClr val="00AE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Trebuchet MS" pitchFamily="34" charset="0"/>
                </a:endParaRPr>
              </a:p>
            </p:txBody>
          </p:sp>
        </p:grpSp>
        <p:sp>
          <p:nvSpPr>
            <p:cNvPr id="76" name="Right Brace 75"/>
            <p:cNvSpPr/>
            <p:nvPr/>
          </p:nvSpPr>
          <p:spPr>
            <a:xfrm>
              <a:off x="6494189" y="5594174"/>
              <a:ext cx="130548" cy="718893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Trebuchet MS" pitchFamily="34" charset="0"/>
              </a:endParaRPr>
            </a:p>
          </p:txBody>
        </p:sp>
        <p:sp>
          <p:nvSpPr>
            <p:cNvPr id="77" name="Right Brace 76"/>
            <p:cNvSpPr/>
            <p:nvPr/>
          </p:nvSpPr>
          <p:spPr>
            <a:xfrm>
              <a:off x="6494188" y="6685443"/>
              <a:ext cx="131701" cy="435748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Trebuchet MS" pitchFamily="34" charset="0"/>
              </a:endParaRPr>
            </a:p>
          </p:txBody>
        </p:sp>
      </p:grpSp>
      <p:sp>
        <p:nvSpPr>
          <p:cNvPr id="115" name="Content Placeholder 2"/>
          <p:cNvSpPr txBox="1">
            <a:spLocks/>
          </p:cNvSpPr>
          <p:nvPr/>
        </p:nvSpPr>
        <p:spPr>
          <a:xfrm>
            <a:off x="632790" y="3226989"/>
            <a:ext cx="6128657" cy="584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LIFE: Evict the highest wave-width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540235" y="3190318"/>
            <a:ext cx="5205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LFU-F : Evict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the lowest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frequency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1269107" y="1604500"/>
            <a:ext cx="9940856" cy="1314446"/>
          </a:xfrm>
          <a:prstGeom prst="roundRect">
            <a:avLst/>
          </a:prstGeom>
          <a:ln w="57150"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2324387" y="1769243"/>
            <a:ext cx="76082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Job 1 – Wave-width: 3	Capacity: 3	Frequency: 2</a:t>
            </a:r>
          </a:p>
          <a:p>
            <a:r>
              <a:rPr lang="en-US" sz="2800" dirty="0" smtClean="0"/>
              <a:t>Job 2 </a:t>
            </a:r>
            <a:r>
              <a:rPr lang="en-US" sz="2800" dirty="0"/>
              <a:t>– </a:t>
            </a:r>
            <a:r>
              <a:rPr lang="en-US" sz="2800" dirty="0" smtClean="0"/>
              <a:t>Wave-width: 2	Capacity: 4	Frequency: 1</a:t>
            </a:r>
            <a:endParaRPr lang="en-US" sz="28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802261" y="5758769"/>
            <a:ext cx="302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Capacity Required: 4</a:t>
            </a:r>
            <a:endParaRPr lang="en-US" sz="2400" dirty="0"/>
          </a:p>
        </p:txBody>
      </p:sp>
      <p:sp>
        <p:nvSpPr>
          <p:cNvPr id="124" name="TextBox 123"/>
          <p:cNvSpPr txBox="1"/>
          <p:nvPr/>
        </p:nvSpPr>
        <p:spPr>
          <a:xfrm>
            <a:off x="7757465" y="5746212"/>
            <a:ext cx="302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Capacity Required: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93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</a:t>
            </a:r>
            <a:r>
              <a:rPr lang="en-US" dirty="0" err="1" smtClean="0"/>
              <a:t>PACMan</a:t>
            </a:r>
            <a:r>
              <a:rPr lang="en-US" dirty="0" smtClean="0"/>
              <a:t> </a:t>
            </a:r>
            <a:r>
              <a:rPr lang="en-US" dirty="0" smtClean="0"/>
              <a:t>vs 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06568" cy="1929511"/>
          </a:xfrm>
        </p:spPr>
        <p:txBody>
          <a:bodyPr/>
          <a:lstStyle/>
          <a:p>
            <a:r>
              <a:rPr lang="en-US" dirty="0" smtClean="0"/>
              <a:t>Significant reduction in completion time for small jobs.</a:t>
            </a:r>
          </a:p>
          <a:p>
            <a:r>
              <a:rPr lang="en-US" dirty="0" smtClean="0"/>
              <a:t>Better efficiency at larger jobs.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3115" y="1358456"/>
            <a:ext cx="5161686" cy="52983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008" y="3890073"/>
            <a:ext cx="5194760" cy="237878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800109" y="2611582"/>
            <a:ext cx="852054" cy="727364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6200" y="5250873"/>
            <a:ext cx="852054" cy="727364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861" y="4352103"/>
            <a:ext cx="852054" cy="1833952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</a:t>
            </a:r>
            <a:r>
              <a:rPr lang="en-US" dirty="0" err="1" smtClean="0"/>
              <a:t>PACMan</a:t>
            </a:r>
            <a:r>
              <a:rPr lang="en-US" dirty="0" smtClean="0"/>
              <a:t> vs Traditional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75371" cy="4351338"/>
          </a:xfrm>
        </p:spPr>
        <p:txBody>
          <a:bodyPr/>
          <a:lstStyle/>
          <a:p>
            <a:r>
              <a:rPr lang="en-US" dirty="0" smtClean="0"/>
              <a:t>LIFE performs significantly better than MIN, despite having lower hit ratio for most applications.</a:t>
            </a:r>
          </a:p>
          <a:p>
            <a:endParaRPr lang="en-US" dirty="0"/>
          </a:p>
          <a:p>
            <a:r>
              <a:rPr lang="en-US" dirty="0" smtClean="0"/>
              <a:t>Sticky-policy help LFU-F have better cluster efficiency.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835" y="1690688"/>
            <a:ext cx="5847025" cy="2256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835" y="4366108"/>
            <a:ext cx="5943333" cy="1945792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189365" y="2701255"/>
            <a:ext cx="729842" cy="26844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288323" y="2969703"/>
            <a:ext cx="729842" cy="26844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477612" y="2684700"/>
            <a:ext cx="729842" cy="26844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0623958" y="2969926"/>
            <a:ext cx="729842" cy="26844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392486" y="5427901"/>
            <a:ext cx="729842" cy="26844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231310" y="5151288"/>
            <a:ext cx="729842" cy="26844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672507" y="5138499"/>
            <a:ext cx="729842" cy="26844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0833683" y="5406947"/>
            <a:ext cx="729842" cy="26844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1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4108" cy="4351338"/>
          </a:xfrm>
        </p:spPr>
        <p:txBody>
          <a:bodyPr/>
          <a:lstStyle/>
          <a:p>
            <a:r>
              <a:rPr lang="en-US" dirty="0" smtClean="0"/>
              <a:t>Most datacenter workloads are small in size, and can fit in memory.</a:t>
            </a:r>
          </a:p>
          <a:p>
            <a:endParaRPr lang="en-US" b="1" dirty="0"/>
          </a:p>
          <a:p>
            <a:r>
              <a:rPr lang="en-US" b="1" dirty="0" err="1" smtClean="0">
                <a:solidFill>
                  <a:srgbClr val="C00000"/>
                </a:solidFill>
              </a:rPr>
              <a:t>PACMan</a:t>
            </a:r>
            <a:r>
              <a:rPr lang="en-US" dirty="0" smtClean="0"/>
              <a:t> – Coordinated Cache Management System</a:t>
            </a:r>
          </a:p>
          <a:p>
            <a:pPr lvl="1"/>
            <a:r>
              <a:rPr lang="en-US" sz="2800" dirty="0" smtClean="0"/>
              <a:t>Take into account </a:t>
            </a:r>
            <a:r>
              <a:rPr lang="en-US" sz="2800" b="1" dirty="0" smtClean="0">
                <a:solidFill>
                  <a:srgbClr val="FF0000"/>
                </a:solidFill>
              </a:rPr>
              <a:t>All-or-nothing</a:t>
            </a:r>
            <a:r>
              <a:rPr lang="en-US" sz="2800" dirty="0" smtClean="0"/>
              <a:t> nature of parallel jobs to improve:</a:t>
            </a:r>
          </a:p>
          <a:p>
            <a:pPr lvl="2"/>
            <a:r>
              <a:rPr lang="en-US" sz="2800" dirty="0" smtClean="0"/>
              <a:t>Completion Time (LIFE)</a:t>
            </a:r>
          </a:p>
          <a:p>
            <a:pPr lvl="2"/>
            <a:r>
              <a:rPr lang="en-US" sz="2800" dirty="0" smtClean="0"/>
              <a:t>Resource Utilization (LFU-F)</a:t>
            </a:r>
          </a:p>
          <a:p>
            <a:pPr lvl="2"/>
            <a:endParaRPr lang="en-US" sz="2800" dirty="0"/>
          </a:p>
          <a:p>
            <a:r>
              <a:rPr lang="en-US" dirty="0" smtClean="0">
                <a:solidFill>
                  <a:srgbClr val="C00000"/>
                </a:solidFill>
              </a:rPr>
              <a:t>53%</a:t>
            </a:r>
            <a:r>
              <a:rPr lang="en-US" dirty="0" smtClean="0"/>
              <a:t> improvement in runtime, </a:t>
            </a:r>
            <a:r>
              <a:rPr lang="en-US" dirty="0" smtClean="0">
                <a:solidFill>
                  <a:srgbClr val="C00000"/>
                </a:solidFill>
              </a:rPr>
              <a:t>54%</a:t>
            </a:r>
            <a:r>
              <a:rPr lang="en-US" dirty="0" smtClean="0"/>
              <a:t> improvement in resource utilization over Hadoop.</a:t>
            </a:r>
          </a:p>
        </p:txBody>
      </p:sp>
    </p:spTree>
    <p:extLst>
      <p:ext uri="{BB962C8B-B14F-4D97-AF65-F5344CB8AC3E}">
        <p14:creationId xmlns:p14="http://schemas.microsoft.com/office/powerpoint/2010/main" val="12192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&amp;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“fair” is </a:t>
            </a:r>
            <a:r>
              <a:rPr lang="en-US" dirty="0" err="1" smtClean="0"/>
              <a:t>PACMan</a:t>
            </a:r>
            <a:r>
              <a:rPr lang="en-US" dirty="0" smtClean="0"/>
              <a:t>? Will it favor or prioritize certain types of jobs over another? Is it okay?</a:t>
            </a:r>
          </a:p>
          <a:p>
            <a:endParaRPr lang="en-US" dirty="0"/>
          </a:p>
          <a:p>
            <a:r>
              <a:rPr lang="en-US" dirty="0" smtClean="0"/>
              <a:t>Are there workloads where “all-or-nothing” property does not hold true?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of </a:t>
            </a:r>
            <a:r>
              <a:rPr lang="en-US" dirty="0" err="1" smtClean="0"/>
              <a:t>PACMan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38588" cy="4351338"/>
          </a:xfrm>
        </p:spPr>
        <p:txBody>
          <a:bodyPr/>
          <a:lstStyle/>
          <a:p>
            <a:r>
              <a:rPr lang="en-US" dirty="0" err="1" smtClean="0"/>
              <a:t>PACMan</a:t>
            </a:r>
            <a:r>
              <a:rPr lang="en-US" dirty="0" smtClean="0"/>
              <a:t> client saturate at </a:t>
            </a:r>
            <a:r>
              <a:rPr lang="en-US" b="1" dirty="0" smtClean="0">
                <a:solidFill>
                  <a:schemeClr val="accent2"/>
                </a:solidFill>
              </a:rPr>
              <a:t>10-12 tasks per machine</a:t>
            </a:r>
            <a:r>
              <a:rPr lang="en-US" dirty="0" smtClean="0"/>
              <a:t>, for block sizes of 64/128/256MB, which is comparable to Hadoop</a:t>
            </a:r>
          </a:p>
          <a:p>
            <a:endParaRPr lang="en-US" dirty="0"/>
          </a:p>
          <a:p>
            <a:r>
              <a:rPr lang="en-US" dirty="0" smtClean="0"/>
              <a:t>Coordinator maintains a constant </a:t>
            </a:r>
            <a:r>
              <a:rPr lang="en-US" b="1" dirty="0" smtClean="0">
                <a:solidFill>
                  <a:schemeClr val="accent2"/>
                </a:solidFill>
              </a:rPr>
              <a:t>~1.2ms </a:t>
            </a:r>
            <a:r>
              <a:rPr lang="en-US" dirty="0" smtClean="0"/>
              <a:t>latency till </a:t>
            </a:r>
            <a:r>
              <a:rPr lang="en-US" b="1" dirty="0" smtClean="0">
                <a:solidFill>
                  <a:schemeClr val="accent2"/>
                </a:solidFill>
              </a:rPr>
              <a:t>10,300</a:t>
            </a:r>
            <a:r>
              <a:rPr lang="en-US" dirty="0" smtClean="0"/>
              <a:t> requests per second, significantly better than </a:t>
            </a:r>
            <a:r>
              <a:rPr lang="en-US" b="1" dirty="0" smtClean="0">
                <a:solidFill>
                  <a:schemeClr val="accent6"/>
                </a:solidFill>
              </a:rPr>
              <a:t>Hadoop’s 3,200 </a:t>
            </a:r>
            <a:r>
              <a:rPr lang="en-US" dirty="0" smtClean="0"/>
              <a:t>requests per second </a:t>
            </a:r>
            <a:r>
              <a:rPr lang="en-US" dirty="0" smtClean="0"/>
              <a:t>bottleneck.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9915"/>
          <a:stretch/>
        </p:blipFill>
        <p:spPr>
          <a:xfrm>
            <a:off x="7903959" y="307483"/>
            <a:ext cx="3220686" cy="30362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0294"/>
          <a:stretch/>
        </p:blipFill>
        <p:spPr>
          <a:xfrm>
            <a:off x="8086988" y="3343766"/>
            <a:ext cx="3364828" cy="319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94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2332"/>
            <a:ext cx="6196584" cy="4351338"/>
          </a:xfrm>
        </p:spPr>
        <p:txBody>
          <a:bodyPr/>
          <a:lstStyle/>
          <a:p>
            <a:r>
              <a:rPr lang="en-US" dirty="0" smtClean="0"/>
              <a:t>Experimental Platform: 100-node cluster in Amazon EC2</a:t>
            </a:r>
          </a:p>
          <a:p>
            <a:pPr lvl="1"/>
            <a:r>
              <a:rPr lang="en-US" dirty="0" smtClean="0"/>
              <a:t>34.2GB of memory, 20GB of cache allocation for </a:t>
            </a:r>
            <a:r>
              <a:rPr lang="en-US" dirty="0" err="1" smtClean="0"/>
              <a:t>PACMan</a:t>
            </a:r>
            <a:r>
              <a:rPr lang="en-US" dirty="0" smtClean="0"/>
              <a:t> per machine</a:t>
            </a:r>
          </a:p>
          <a:p>
            <a:pPr lvl="1"/>
            <a:r>
              <a:rPr lang="en-US" dirty="0" smtClean="0"/>
              <a:t>13 cores and 850 GB storage</a:t>
            </a:r>
          </a:p>
          <a:p>
            <a:r>
              <a:rPr lang="en-US" dirty="0" smtClean="0"/>
              <a:t>Traces from Facebook and Bing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231" y="1197101"/>
            <a:ext cx="4915990" cy="26500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8970" y="4149691"/>
            <a:ext cx="72771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popsci.com/sites/popsci.com/files/styles/large_1x_/public/new-google-logo.jpg?itok=ZdIobG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92" y="58770"/>
            <a:ext cx="3075305" cy="169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1026" name="Picture 2" descr="http://america.pink/images/2/0/9/9/7/9/5/en/1-internet-service-provi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92" y="3319462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bs.twimg.com/profile_images/3513354941/24aaffa670e634a7da9a087bfa83abe6_200x200.pn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6764" y="1690688"/>
            <a:ext cx="1338133" cy="133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rack.1.mshcdn.com/media/ZgkyMDEzLzA5LzE2L2JjL0Jpbmdsb2dvb3JhLmFkYjJkLnBuZwpwCXRodW1iCTEyMDB4OTYwMD4/996d9598/35b/Bing-logo-orange-RG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68" y="1257764"/>
            <a:ext cx="2563241" cy="984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Punched Tape 3"/>
          <p:cNvSpPr/>
          <p:nvPr/>
        </p:nvSpPr>
        <p:spPr>
          <a:xfrm>
            <a:off x="1776826" y="1994670"/>
            <a:ext cx="646176" cy="475488"/>
          </a:xfrm>
          <a:prstGeom prst="flowChartPunchedTape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unched Tape 8"/>
          <p:cNvSpPr/>
          <p:nvPr/>
        </p:nvSpPr>
        <p:spPr>
          <a:xfrm>
            <a:off x="2829926" y="1943360"/>
            <a:ext cx="646176" cy="475488"/>
          </a:xfrm>
          <a:prstGeom prst="flowChartPunchedTape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unched Tape 9"/>
          <p:cNvSpPr/>
          <p:nvPr/>
        </p:nvSpPr>
        <p:spPr>
          <a:xfrm>
            <a:off x="2416892" y="2470158"/>
            <a:ext cx="646176" cy="475488"/>
          </a:xfrm>
          <a:prstGeom prst="flowChartPunchedTape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unched Tape 10"/>
          <p:cNvSpPr/>
          <p:nvPr/>
        </p:nvSpPr>
        <p:spPr>
          <a:xfrm>
            <a:off x="3594168" y="2491423"/>
            <a:ext cx="646176" cy="475488"/>
          </a:xfrm>
          <a:prstGeom prst="flowChartPunchedTape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91674" y="3905644"/>
            <a:ext cx="2384634" cy="682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Scheduler</a:t>
            </a:r>
            <a:endParaRPr lang="en-US" sz="3200" dirty="0"/>
          </a:p>
        </p:txBody>
      </p:sp>
      <p:sp>
        <p:nvSpPr>
          <p:cNvPr id="13" name="Flowchart: Punched Tape 12"/>
          <p:cNvSpPr/>
          <p:nvPr/>
        </p:nvSpPr>
        <p:spPr>
          <a:xfrm>
            <a:off x="3883026" y="1936246"/>
            <a:ext cx="646176" cy="475488"/>
          </a:xfrm>
          <a:prstGeom prst="flowChartPunchedTape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unched Tape 13"/>
          <p:cNvSpPr/>
          <p:nvPr/>
        </p:nvSpPr>
        <p:spPr>
          <a:xfrm>
            <a:off x="4694188" y="2446180"/>
            <a:ext cx="646176" cy="475488"/>
          </a:xfrm>
          <a:prstGeom prst="flowChartPunchedTape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29773" y="3156328"/>
            <a:ext cx="1708438" cy="646455"/>
            <a:chOff x="3129773" y="3156328"/>
            <a:chExt cx="1708438" cy="646455"/>
          </a:xfrm>
        </p:grpSpPr>
        <p:sp>
          <p:nvSpPr>
            <p:cNvPr id="6" name="Down Arrow 5"/>
            <p:cNvSpPr/>
            <p:nvPr/>
          </p:nvSpPr>
          <p:spPr>
            <a:xfrm>
              <a:off x="3129773" y="3193183"/>
              <a:ext cx="1708438" cy="609600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76668" y="3156328"/>
              <a:ext cx="8146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JOBS</a:t>
              </a:r>
              <a:endParaRPr lang="en-US" sz="2400" b="1" dirty="0"/>
            </a:p>
          </p:txBody>
        </p:sp>
      </p:grpSp>
      <p:sp>
        <p:nvSpPr>
          <p:cNvPr id="22" name="Flowchart: Punched Tape 21"/>
          <p:cNvSpPr/>
          <p:nvPr/>
        </p:nvSpPr>
        <p:spPr>
          <a:xfrm>
            <a:off x="4985019" y="1928674"/>
            <a:ext cx="646176" cy="475488"/>
          </a:xfrm>
          <a:prstGeom prst="flowChartPunchedTape">
            <a:avLst/>
          </a:prstGeom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67711" y="4481138"/>
            <a:ext cx="5267487" cy="1618741"/>
            <a:chOff x="1167711" y="4481138"/>
            <a:chExt cx="5267487" cy="1618741"/>
          </a:xfrm>
        </p:grpSpPr>
        <p:sp>
          <p:nvSpPr>
            <p:cNvPr id="15" name="Down Arrow 14"/>
            <p:cNvSpPr/>
            <p:nvPr/>
          </p:nvSpPr>
          <p:spPr>
            <a:xfrm rot="2361198">
              <a:off x="1966981" y="4481138"/>
              <a:ext cx="550460" cy="11338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Down Arrow 19"/>
            <p:cNvSpPr/>
            <p:nvPr/>
          </p:nvSpPr>
          <p:spPr>
            <a:xfrm>
              <a:off x="3759983" y="4779789"/>
              <a:ext cx="550460" cy="73538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Down Arrow 20"/>
            <p:cNvSpPr/>
            <p:nvPr/>
          </p:nvSpPr>
          <p:spPr>
            <a:xfrm rot="18536977">
              <a:off x="5320876" y="4580551"/>
              <a:ext cx="550460" cy="11338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an 15"/>
            <p:cNvSpPr/>
            <p:nvPr/>
          </p:nvSpPr>
          <p:spPr>
            <a:xfrm>
              <a:off x="1167711" y="5610485"/>
              <a:ext cx="935034" cy="451104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an 23"/>
            <p:cNvSpPr/>
            <p:nvPr/>
          </p:nvSpPr>
          <p:spPr>
            <a:xfrm>
              <a:off x="3567696" y="5648775"/>
              <a:ext cx="935034" cy="451104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an 24"/>
            <p:cNvSpPr/>
            <p:nvPr/>
          </p:nvSpPr>
          <p:spPr>
            <a:xfrm>
              <a:off x="5500164" y="5648775"/>
              <a:ext cx="935034" cy="451104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 descr="http://mitechnews.com/wp-content/uploads/2015/12/Data-Center-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27" y="2926009"/>
            <a:ext cx="447675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69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In-Memory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896" y="1801241"/>
            <a:ext cx="5232262" cy="4351338"/>
          </a:xfrm>
        </p:spPr>
        <p:txBody>
          <a:bodyPr/>
          <a:lstStyle/>
          <a:p>
            <a:r>
              <a:rPr lang="en-US" dirty="0" smtClean="0"/>
              <a:t>Majority of jobs are small in size</a:t>
            </a:r>
          </a:p>
          <a:p>
            <a:r>
              <a:rPr lang="en-US" dirty="0" smtClean="0"/>
              <a:t>Input data of most jobs can be cached in 32GB of memory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92% of jobs in Facebook’s Hadoop cluster fit in memory</a:t>
            </a:r>
          </a:p>
          <a:p>
            <a:r>
              <a:rPr lang="en-US" dirty="0" smtClean="0"/>
              <a:t>IO-intensive phase constitute significant portion of datacenter execution</a:t>
            </a:r>
          </a:p>
          <a:p>
            <a:pPr lvl="1"/>
            <a:r>
              <a:rPr lang="en-US" dirty="0" smtClean="0"/>
              <a:t>79% of runtime, 69% of resource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3609601"/>
            <a:ext cx="6086856" cy="24240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0462" y="874396"/>
            <a:ext cx="5807594" cy="259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0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PA   Man</a:t>
            </a:r>
            <a:r>
              <a:rPr lang="en-US" dirty="0" smtClean="0"/>
              <a:t>: </a:t>
            </a:r>
            <a:r>
              <a:rPr lang="en-US" sz="4000" b="1" dirty="0" smtClean="0"/>
              <a:t>P</a:t>
            </a:r>
            <a:r>
              <a:rPr lang="en-US" sz="4000" dirty="0" smtClean="0"/>
              <a:t>arallel </a:t>
            </a:r>
            <a:r>
              <a:rPr lang="en-US" sz="4000" b="1" dirty="0" smtClean="0"/>
              <a:t>A</a:t>
            </a:r>
            <a:r>
              <a:rPr lang="en-US" sz="4000" dirty="0" smtClean="0"/>
              <a:t>ll-or-nothing </a:t>
            </a:r>
            <a:r>
              <a:rPr lang="en-US" sz="4000" b="1" dirty="0" smtClean="0"/>
              <a:t>C</a:t>
            </a:r>
            <a:r>
              <a:rPr lang="en-US" sz="4000" dirty="0" smtClean="0"/>
              <a:t>ache </a:t>
            </a:r>
            <a:r>
              <a:rPr lang="en-US" sz="4000" b="1" dirty="0" err="1" smtClean="0"/>
              <a:t>MAN</a:t>
            </a:r>
            <a:r>
              <a:rPr lang="en-US" sz="4000" dirty="0" err="1" smtClean="0"/>
              <a:t>ager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84776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Globally coordinates access to its distributed memory caches across various machines</a:t>
            </a:r>
          </a:p>
          <a:p>
            <a:r>
              <a:rPr lang="en-US" dirty="0" smtClean="0"/>
              <a:t>Two main tasks:</a:t>
            </a:r>
          </a:p>
          <a:p>
            <a:pPr lvl="1"/>
            <a:r>
              <a:rPr lang="en-US" dirty="0" smtClean="0"/>
              <a:t>Support queries for the set of machines where block is cached</a:t>
            </a:r>
          </a:p>
          <a:p>
            <a:pPr lvl="1"/>
            <a:r>
              <a:rPr lang="en-US" dirty="0" smtClean="0"/>
              <a:t>Mediate cache replacement globally across machines</a:t>
            </a:r>
          </a:p>
          <a:p>
            <a:endParaRPr lang="en-US" dirty="0"/>
          </a:p>
        </p:txBody>
      </p:sp>
      <p:sp>
        <p:nvSpPr>
          <p:cNvPr id="4" name="Pie 3"/>
          <p:cNvSpPr/>
          <p:nvPr/>
        </p:nvSpPr>
        <p:spPr>
          <a:xfrm>
            <a:off x="1480071" y="827706"/>
            <a:ext cx="420226" cy="400399"/>
          </a:xfrm>
          <a:prstGeom prst="pie">
            <a:avLst>
              <a:gd name="adj1" fmla="val 2391670"/>
              <a:gd name="adj2" fmla="val 1889816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484" y="1403632"/>
            <a:ext cx="6124888" cy="469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181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PA   Man</a:t>
            </a:r>
            <a:r>
              <a:rPr lang="en-US" dirty="0"/>
              <a:t> </a:t>
            </a:r>
            <a:r>
              <a:rPr lang="en-US" dirty="0" smtClean="0"/>
              <a:t>Coordinator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84776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Keep track of the changes that are made by clients.</a:t>
            </a:r>
          </a:p>
          <a:p>
            <a:endParaRPr lang="en-US" dirty="0" smtClean="0"/>
          </a:p>
          <a:p>
            <a:r>
              <a:rPr lang="en-US" dirty="0" smtClean="0"/>
              <a:t>Maintain a mapping between every cached block and the machines that cache it.</a:t>
            </a:r>
          </a:p>
          <a:p>
            <a:endParaRPr lang="en-US" dirty="0"/>
          </a:p>
          <a:p>
            <a:r>
              <a:rPr lang="en-US" dirty="0" smtClean="0"/>
              <a:t>Implements the cache eviction policies </a:t>
            </a:r>
            <a:r>
              <a:rPr lang="en-US" dirty="0" smtClean="0"/>
              <a:t>such as LIFE </a:t>
            </a:r>
            <a:r>
              <a:rPr lang="en-US" dirty="0" smtClean="0"/>
              <a:t>and LFU-F</a:t>
            </a:r>
          </a:p>
          <a:p>
            <a:endParaRPr lang="en-US" dirty="0"/>
          </a:p>
          <a:p>
            <a:r>
              <a:rPr lang="en-US" dirty="0" smtClean="0"/>
              <a:t>Secondary coordinator on cold standby as a backup.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Pie 3"/>
          <p:cNvSpPr/>
          <p:nvPr/>
        </p:nvSpPr>
        <p:spPr>
          <a:xfrm>
            <a:off x="1480071" y="827706"/>
            <a:ext cx="420226" cy="400399"/>
          </a:xfrm>
          <a:prstGeom prst="pie">
            <a:avLst>
              <a:gd name="adj1" fmla="val 2391670"/>
              <a:gd name="adj2" fmla="val 1889816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484" y="1403632"/>
            <a:ext cx="6124888" cy="469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6935396" y="1128212"/>
            <a:ext cx="3659451" cy="1358956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9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PA   Man</a:t>
            </a:r>
            <a:r>
              <a:rPr lang="en-US" dirty="0"/>
              <a:t> </a:t>
            </a:r>
            <a:r>
              <a:rPr lang="en-US" dirty="0" smtClean="0"/>
              <a:t>Clients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84776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Service requests to existing cache blocks and manage new blocks.</a:t>
            </a:r>
          </a:p>
          <a:p>
            <a:endParaRPr lang="en-US" dirty="0" smtClean="0"/>
          </a:p>
          <a:p>
            <a:r>
              <a:rPr lang="en-US" dirty="0" smtClean="0"/>
              <a:t>Data is cached at the destination, rather than the source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Pie 3"/>
          <p:cNvSpPr/>
          <p:nvPr/>
        </p:nvSpPr>
        <p:spPr>
          <a:xfrm>
            <a:off x="1480071" y="827706"/>
            <a:ext cx="420226" cy="400399"/>
          </a:xfrm>
          <a:prstGeom prst="pie">
            <a:avLst>
              <a:gd name="adj1" fmla="val 2391670"/>
              <a:gd name="adj2" fmla="val 1889816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484" y="1403632"/>
            <a:ext cx="6124888" cy="469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5444088" y="2390352"/>
            <a:ext cx="6583680" cy="1358956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867760" y="5029331"/>
            <a:ext cx="4228240" cy="10656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What Is the Optimal Eviction Policy?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658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Insight: All-or-Nothing Property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623719"/>
            <a:ext cx="8634549" cy="1652322"/>
          </a:xfrm>
        </p:spPr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smtClean="0"/>
              <a:t>Tasks of small jobs run simultaneously in a </a:t>
            </a:r>
            <a:r>
              <a:rPr lang="en-US" sz="3200" b="1" i="1" dirty="0" smtClean="0">
                <a:solidFill>
                  <a:srgbClr val="00B050"/>
                </a:solidFill>
              </a:rPr>
              <a:t>wave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741484" y="3091153"/>
            <a:ext cx="2514600" cy="2231886"/>
            <a:chOff x="3352800" y="3200400"/>
            <a:chExt cx="2514600" cy="2231886"/>
          </a:xfrm>
        </p:grpSpPr>
        <p:sp>
          <p:nvSpPr>
            <p:cNvPr id="6" name="Rectangle 5"/>
            <p:cNvSpPr/>
            <p:nvPr/>
          </p:nvSpPr>
          <p:spPr>
            <a:xfrm>
              <a:off x="4118905" y="3276601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3962401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56905" y="3200401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12265" y="4495800"/>
              <a:ext cx="7551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4838700" y="4610100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816347" y="4724400"/>
              <a:ext cx="13652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completion </a:t>
              </a:r>
            </a:p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14800" y="40386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6200000" flipV="1">
              <a:off x="3428879" y="3883562"/>
              <a:ext cx="1372394" cy="6071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114800" y="4572000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4420394" y="3885406"/>
              <a:ext cx="1371600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7713284" y="3091153"/>
            <a:ext cx="2514600" cy="2231886"/>
            <a:chOff x="6172200" y="3200400"/>
            <a:chExt cx="2514600" cy="2231886"/>
          </a:xfrm>
        </p:grpSpPr>
        <p:sp>
          <p:nvSpPr>
            <p:cNvPr id="17" name="TextBox 16"/>
            <p:cNvSpPr txBox="1"/>
            <p:nvPr/>
          </p:nvSpPr>
          <p:spPr>
            <a:xfrm>
              <a:off x="6172200" y="3962401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76305" y="3200401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31665" y="4495800"/>
              <a:ext cx="7551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7200900" y="4610100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324600" y="4724400"/>
              <a:ext cx="13652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completion </a:t>
              </a:r>
            </a:p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34200" y="40386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34200" y="32766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16200000" flipV="1">
              <a:off x="6248279" y="3883562"/>
              <a:ext cx="1372394" cy="6071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6934200" y="4572000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6782594" y="3885406"/>
              <a:ext cx="1371600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ight Arrow 26"/>
          <p:cNvSpPr/>
          <p:nvPr/>
        </p:nvSpPr>
        <p:spPr>
          <a:xfrm>
            <a:off x="4208084" y="3548353"/>
            <a:ext cx="457200" cy="381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59595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7027484" y="3548353"/>
            <a:ext cx="457200" cy="381000"/>
          </a:xfrm>
          <a:prstGeom prst="rightArrow">
            <a:avLst/>
          </a:prstGeom>
          <a:solidFill>
            <a:srgbClr val="EBF1DE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180478" y="232878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295077" y="2328780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13069" y="2176380"/>
            <a:ext cx="1968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Task duration </a:t>
            </a:r>
          </a:p>
          <a:p>
            <a:r>
              <a:rPr lang="en-US" sz="2000" dirty="0" smtClean="0"/>
              <a:t>(</a:t>
            </a:r>
            <a:r>
              <a:rPr lang="en-US" sz="2000" b="1" dirty="0" err="1" smtClean="0"/>
              <a:t>uncached</a:t>
            </a:r>
            <a:r>
              <a:rPr lang="en-US" sz="2000" dirty="0" smtClean="0"/>
              <a:t> input)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897812" y="2176380"/>
            <a:ext cx="16928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Task duration </a:t>
            </a:r>
          </a:p>
          <a:p>
            <a:r>
              <a:rPr lang="en-US" sz="2000" dirty="0" smtClean="0"/>
              <a:t>(</a:t>
            </a:r>
            <a:r>
              <a:rPr lang="en-US" sz="2000" b="1" dirty="0" smtClean="0"/>
              <a:t>cached</a:t>
            </a:r>
            <a:r>
              <a:rPr lang="en-US" sz="2000" dirty="0" smtClean="0"/>
              <a:t> input)</a:t>
            </a:r>
            <a:endParaRPr lang="en-US" sz="2000" dirty="0"/>
          </a:p>
        </p:txBody>
      </p:sp>
      <p:sp>
        <p:nvSpPr>
          <p:cNvPr id="33" name="Rounded Rectangle 32"/>
          <p:cNvSpPr/>
          <p:nvPr/>
        </p:nvSpPr>
        <p:spPr>
          <a:xfrm>
            <a:off x="2901798" y="5353436"/>
            <a:ext cx="6570951" cy="95069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All-or-nothing: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Unless </a:t>
            </a:r>
            <a:r>
              <a:rPr lang="en-US" sz="2800" dirty="0" smtClean="0">
                <a:solidFill>
                  <a:srgbClr val="C00000"/>
                </a:solidFill>
              </a:rPr>
              <a:t>all</a:t>
            </a:r>
            <a:r>
              <a:rPr lang="en-US" sz="2800" dirty="0" smtClean="0">
                <a:solidFill>
                  <a:srgbClr val="0070C0"/>
                </a:solidFill>
              </a:rPr>
              <a:t> inputs are cached, there is </a:t>
            </a:r>
            <a:r>
              <a:rPr lang="en-US" sz="2800" dirty="0" smtClean="0">
                <a:solidFill>
                  <a:srgbClr val="C00000"/>
                </a:solidFill>
              </a:rPr>
              <a:t>no</a:t>
            </a:r>
            <a:r>
              <a:rPr lang="en-US" sz="2800" dirty="0" smtClean="0">
                <a:solidFill>
                  <a:srgbClr val="0070C0"/>
                </a:solidFill>
              </a:rPr>
              <a:t> benefit</a:t>
            </a:r>
            <a:endParaRPr lang="en-US" sz="2800" dirty="0">
              <a:solidFill>
                <a:srgbClr val="0070C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922084" y="3091153"/>
            <a:ext cx="2514600" cy="2231886"/>
            <a:chOff x="457200" y="3150193"/>
            <a:chExt cx="2514600" cy="2231886"/>
          </a:xfrm>
        </p:grpSpPr>
        <p:sp>
          <p:nvSpPr>
            <p:cNvPr id="35" name="Rectangle 34"/>
            <p:cNvSpPr/>
            <p:nvPr/>
          </p:nvSpPr>
          <p:spPr>
            <a:xfrm>
              <a:off x="1223305" y="3988394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223305" y="3226394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7200" y="3912194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61305" y="3150194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216665" y="4445593"/>
              <a:ext cx="7551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 flipH="1" flipV="1">
              <a:off x="1943100" y="4559893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920747" y="4674193"/>
              <a:ext cx="13652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completion </a:t>
              </a:r>
            </a:p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16200000" flipV="1">
              <a:off x="533279" y="3833355"/>
              <a:ext cx="1372394" cy="6071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1219200" y="4521793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 flipH="1" flipV="1">
              <a:off x="1524794" y="3835199"/>
              <a:ext cx="1371600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742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Traditional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4689539"/>
          </a:xfrm>
        </p:spPr>
        <p:txBody>
          <a:bodyPr/>
          <a:lstStyle/>
          <a:p>
            <a:r>
              <a:rPr lang="en-US" dirty="0" smtClean="0"/>
              <a:t>Simply maximizing the hit-rate may not improve </a:t>
            </a:r>
            <a:r>
              <a:rPr lang="en-US" dirty="0" smtClean="0"/>
              <a:t>performance</a:t>
            </a:r>
            <a:endParaRPr lang="en-US" dirty="0" smtClean="0"/>
          </a:p>
          <a:p>
            <a:r>
              <a:rPr lang="en-US" dirty="0" smtClean="0"/>
              <a:t>Ex</a:t>
            </a:r>
            <a:r>
              <a:rPr lang="en-US" dirty="0" smtClean="0"/>
              <a:t>) If we have Job 1 and Job 2 where Job 2 depends on result of Job 1</a:t>
            </a:r>
            <a:endParaRPr lang="en-US" dirty="0"/>
          </a:p>
        </p:txBody>
      </p:sp>
      <p:grpSp>
        <p:nvGrpSpPr>
          <p:cNvPr id="94" name="Group 93"/>
          <p:cNvGrpSpPr/>
          <p:nvPr/>
        </p:nvGrpSpPr>
        <p:grpSpPr>
          <a:xfrm>
            <a:off x="2230037" y="2825310"/>
            <a:ext cx="5444089" cy="672457"/>
            <a:chOff x="2981401" y="2764217"/>
            <a:chExt cx="5444089" cy="672457"/>
          </a:xfrm>
        </p:grpSpPr>
        <p:sp>
          <p:nvSpPr>
            <p:cNvPr id="4" name="Rectangle 3"/>
            <p:cNvSpPr/>
            <p:nvPr/>
          </p:nvSpPr>
          <p:spPr>
            <a:xfrm>
              <a:off x="2981401" y="2916617"/>
              <a:ext cx="990600" cy="1905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096000" y="2942743"/>
              <a:ext cx="526535" cy="1905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47890" y="2764217"/>
              <a:ext cx="19992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rebuchet MS" pitchFamily="34" charset="0"/>
                </a:rPr>
                <a:t>Task duration </a:t>
              </a:r>
            </a:p>
            <a:p>
              <a:r>
                <a:rPr lang="en-US" dirty="0" smtClean="0">
                  <a:latin typeface="Trebuchet MS" pitchFamily="34" charset="0"/>
                </a:rPr>
                <a:t>(</a:t>
              </a:r>
              <a:r>
                <a:rPr lang="en-US" b="1" dirty="0" err="1" smtClean="0">
                  <a:solidFill>
                    <a:srgbClr val="FFC000"/>
                  </a:solidFill>
                  <a:latin typeface="Trebuchet MS" pitchFamily="34" charset="0"/>
                </a:rPr>
                <a:t>uncached</a:t>
              </a:r>
              <a:r>
                <a:rPr lang="en-US" dirty="0" smtClean="0">
                  <a:solidFill>
                    <a:srgbClr val="FFC000"/>
                  </a:solidFill>
                  <a:latin typeface="Trebuchet MS" pitchFamily="34" charset="0"/>
                </a:rPr>
                <a:t> </a:t>
              </a:r>
              <a:r>
                <a:rPr lang="en-US" dirty="0" smtClean="0">
                  <a:latin typeface="Trebuchet MS" pitchFamily="34" charset="0"/>
                </a:rPr>
                <a:t>input)</a:t>
              </a:r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98735" y="2790343"/>
              <a:ext cx="17267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rebuchet MS" pitchFamily="34" charset="0"/>
                </a:rPr>
                <a:t>Task duration </a:t>
              </a:r>
            </a:p>
            <a:p>
              <a:r>
                <a:rPr lang="en-US" dirty="0" smtClean="0">
                  <a:latin typeface="Trebuchet MS" pitchFamily="34" charset="0"/>
                </a:rPr>
                <a:t>(</a:t>
              </a:r>
              <a:r>
                <a:rPr lang="en-US" b="1" dirty="0" smtClean="0">
                  <a:solidFill>
                    <a:srgbClr val="FFC000"/>
                  </a:solidFill>
                  <a:latin typeface="Trebuchet MS" pitchFamily="34" charset="0"/>
                </a:rPr>
                <a:t>cached</a:t>
              </a:r>
              <a:r>
                <a:rPr lang="en-US" dirty="0" smtClean="0">
                  <a:solidFill>
                    <a:srgbClr val="FFC000"/>
                  </a:solidFill>
                  <a:latin typeface="Trebuchet MS" pitchFamily="34" charset="0"/>
                </a:rPr>
                <a:t> </a:t>
              </a:r>
              <a:r>
                <a:rPr lang="en-US" dirty="0" smtClean="0">
                  <a:latin typeface="Trebuchet MS" pitchFamily="34" charset="0"/>
                </a:rPr>
                <a:t>input)</a:t>
              </a:r>
              <a:endParaRPr lang="en-US" dirty="0">
                <a:latin typeface="Trebuchet MS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53243" y="3728197"/>
            <a:ext cx="2863760" cy="2339753"/>
            <a:chOff x="1448631" y="3061873"/>
            <a:chExt cx="2863760" cy="2339753"/>
          </a:xfrm>
        </p:grpSpPr>
        <p:sp>
          <p:nvSpPr>
            <p:cNvPr id="10" name="TextBox 9"/>
            <p:cNvSpPr txBox="1"/>
            <p:nvPr/>
          </p:nvSpPr>
          <p:spPr>
            <a:xfrm>
              <a:off x="1448631" y="3402534"/>
              <a:ext cx="593432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1</a:t>
              </a: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>
                  <a:latin typeface="Trebuchet MS" pitchFamily="34" charset="0"/>
                </a:rPr>
                <a:t>2</a:t>
              </a:r>
              <a:endParaRPr lang="en-US" sz="1600" baseline="-25000" dirty="0" smtClean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3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4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13279" y="4816851"/>
              <a:ext cx="12170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rebuchet MS" pitchFamily="34" charset="0"/>
                </a:rPr>
                <a:t>Job 1</a:t>
              </a:r>
            </a:p>
            <a:p>
              <a:r>
                <a:rPr lang="en-US" sz="1600" dirty="0" smtClean="0">
                  <a:latin typeface="Trebuchet MS" pitchFamily="34" charset="0"/>
                </a:rPr>
                <a:t>completion</a:t>
              </a:r>
              <a:endParaRPr lang="en-US" sz="1600" dirty="0">
                <a:latin typeface="Trebuchet MS" pitchFamily="34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2005454" y="4525603"/>
              <a:ext cx="223101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2009559" y="3485380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05454" y="4011543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06574" y="3756675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06829" y="4259670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014610" y="3485383"/>
              <a:ext cx="1" cy="1125176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3018196" y="3402534"/>
              <a:ext cx="0" cy="1208025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125425" y="3061873"/>
              <a:ext cx="798617" cy="400110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000" dirty="0" smtClean="0">
                  <a:latin typeface="Trebuchet MS" pitchFamily="34" charset="0"/>
                </a:rPr>
                <a:t>Job 1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2741236" y="4675115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3050323" y="3485380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46218" y="4011543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047338" y="3756675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047593" y="4259670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158012" y="3061873"/>
              <a:ext cx="798617" cy="400110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000" dirty="0" smtClean="0">
                  <a:latin typeface="Trebuchet MS" pitchFamily="34" charset="0"/>
                </a:rPr>
                <a:t>Job 2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4075650" y="3402534"/>
              <a:ext cx="0" cy="1149216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3095391" y="4802719"/>
              <a:ext cx="12170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rebuchet MS" pitchFamily="34" charset="0"/>
                </a:rPr>
                <a:t>Job 2</a:t>
              </a:r>
            </a:p>
            <a:p>
              <a:r>
                <a:rPr lang="en-US" sz="1600" dirty="0" smtClean="0">
                  <a:latin typeface="Trebuchet MS" pitchFamily="34" charset="0"/>
                </a:rPr>
                <a:t>completion</a:t>
              </a:r>
              <a:endParaRPr lang="en-US" sz="1600" dirty="0">
                <a:latin typeface="Trebuchet MS" pitchFamily="34" charset="0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rot="5400000" flipH="1" flipV="1">
              <a:off x="3839497" y="4661441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596883" y="3763183"/>
            <a:ext cx="2787833" cy="2325621"/>
            <a:chOff x="1448631" y="3061873"/>
            <a:chExt cx="2787833" cy="2325621"/>
          </a:xfrm>
        </p:grpSpPr>
        <p:sp>
          <p:nvSpPr>
            <p:cNvPr id="72" name="TextBox 71"/>
            <p:cNvSpPr txBox="1"/>
            <p:nvPr/>
          </p:nvSpPr>
          <p:spPr>
            <a:xfrm>
              <a:off x="1448631" y="3402534"/>
              <a:ext cx="593432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1</a:t>
              </a: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>
                  <a:latin typeface="Trebuchet MS" pitchFamily="34" charset="0"/>
                </a:rPr>
                <a:t>2</a:t>
              </a:r>
              <a:endParaRPr lang="en-US" sz="1600" baseline="-25000" dirty="0" smtClean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3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4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630426" y="4780408"/>
              <a:ext cx="12170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rebuchet MS" pitchFamily="34" charset="0"/>
                </a:rPr>
                <a:t>Job 1</a:t>
              </a:r>
            </a:p>
            <a:p>
              <a:r>
                <a:rPr lang="en-US" sz="1600" dirty="0" smtClean="0">
                  <a:latin typeface="Trebuchet MS" pitchFamily="34" charset="0"/>
                </a:rPr>
                <a:t>completion</a:t>
              </a:r>
              <a:endParaRPr lang="en-US" sz="1600" dirty="0">
                <a:latin typeface="Trebuchet MS" pitchFamily="34" charset="0"/>
              </a:endParaRP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>
              <a:off x="2005454" y="4525603"/>
              <a:ext cx="223101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2005454" y="4011543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006574" y="3756675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006829" y="4259670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V="1">
              <a:off x="2014610" y="3485383"/>
              <a:ext cx="1" cy="1125176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V="1">
              <a:off x="2572874" y="3415316"/>
              <a:ext cx="0" cy="1208025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1869412" y="3061873"/>
              <a:ext cx="798617" cy="400110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000" dirty="0" smtClean="0">
                  <a:latin typeface="Trebuchet MS" pitchFamily="34" charset="0"/>
                </a:rPr>
                <a:t>Job 1</a:t>
              </a:r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rot="5400000" flipH="1" flipV="1">
              <a:off x="2278438" y="4647888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2599219" y="3485380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595114" y="4011543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596234" y="3756675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743624" y="3073572"/>
              <a:ext cx="798617" cy="400110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000" dirty="0" smtClean="0">
                  <a:latin typeface="Trebuchet MS" pitchFamily="34" charset="0"/>
                </a:rPr>
                <a:t>Job 2</a:t>
              </a: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3617837" y="3422233"/>
              <a:ext cx="0" cy="1149216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2745006" y="4802719"/>
              <a:ext cx="12170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rebuchet MS" pitchFamily="34" charset="0"/>
                </a:rPr>
                <a:t>Job 2</a:t>
              </a:r>
            </a:p>
            <a:p>
              <a:r>
                <a:rPr lang="en-US" sz="1600" dirty="0" smtClean="0">
                  <a:latin typeface="Trebuchet MS" pitchFamily="34" charset="0"/>
                </a:rPr>
                <a:t>completion</a:t>
              </a:r>
              <a:endParaRPr lang="en-US" sz="1600" dirty="0">
                <a:latin typeface="Trebuchet MS" pitchFamily="34" charset="0"/>
              </a:endParaRP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rot="5400000" flipH="1" flipV="1">
              <a:off x="3386475" y="4660983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2006574" y="3499677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599219" y="4240190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</p:grpSp>
      <p:sp>
        <p:nvSpPr>
          <p:cNvPr id="97" name="Rounded Rectangle 96"/>
          <p:cNvSpPr/>
          <p:nvPr/>
        </p:nvSpPr>
        <p:spPr>
          <a:xfrm>
            <a:off x="8948860" y="3728197"/>
            <a:ext cx="2740620" cy="118897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Sticky Policy:  </a:t>
            </a:r>
            <a:r>
              <a:rPr lang="en-US" sz="2400" dirty="0" smtClean="0"/>
              <a:t>Evict the Incomplete </a:t>
            </a:r>
            <a:r>
              <a:rPr lang="en-US" sz="2400" dirty="0" smtClean="0"/>
              <a:t>Caches </a:t>
            </a:r>
            <a:r>
              <a:rPr lang="en-US" sz="2400" dirty="0" smtClean="0"/>
              <a:t>first.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844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Eviction Policy -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LIFE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Minimize the average completion time of jobs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21869" y="2602355"/>
            <a:ext cx="3352800" cy="1202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Are there any Incomplete Files?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566675" y="4822937"/>
            <a:ext cx="2645664" cy="102227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Evict largest Incomplete File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574792" y="4822937"/>
            <a:ext cx="2212848" cy="10222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Evict largest Complete File</a:t>
            </a:r>
            <a:endParaRPr lang="en-US" sz="2800" dirty="0"/>
          </a:p>
        </p:txBody>
      </p:sp>
      <p:sp>
        <p:nvSpPr>
          <p:cNvPr id="11" name="Down Arrow 10"/>
          <p:cNvSpPr/>
          <p:nvPr/>
        </p:nvSpPr>
        <p:spPr>
          <a:xfrm rot="2370037">
            <a:off x="3246949" y="3931732"/>
            <a:ext cx="787328" cy="81379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9229963" flipH="1">
            <a:off x="5181128" y="3946778"/>
            <a:ext cx="787328" cy="81379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65392" y="4086638"/>
            <a:ext cx="624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142478" y="4086638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314944" y="2696706"/>
            <a:ext cx="3279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“largest” </a:t>
            </a:r>
            <a:r>
              <a:rPr lang="en-US" sz="2800" b="1" dirty="0" smtClean="0"/>
              <a:t>– file with largest wave-width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8410280" y="3938175"/>
            <a:ext cx="33480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00B050"/>
                </a:solidFill>
              </a:rPr>
              <a:t>Wave-width</a:t>
            </a:r>
            <a:r>
              <a:rPr lang="en-US" sz="2400" b="1" dirty="0"/>
              <a:t>: Number of parallel tasks of a job</a:t>
            </a:r>
          </a:p>
        </p:txBody>
      </p:sp>
    </p:spTree>
    <p:extLst>
      <p:ext uri="{BB962C8B-B14F-4D97-AF65-F5344CB8AC3E}">
        <p14:creationId xmlns:p14="http://schemas.microsoft.com/office/powerpoint/2010/main" val="25014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687</Words>
  <Application>Microsoft Office PowerPoint</Application>
  <PresentationFormat>Widescreen</PresentationFormat>
  <Paragraphs>168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Wingdings 2</vt:lpstr>
      <vt:lpstr>Office Theme</vt:lpstr>
      <vt:lpstr>PACMan: Coordinated Memory Caching for Parallel Jobs</vt:lpstr>
      <vt:lpstr>Motivation</vt:lpstr>
      <vt:lpstr>In-Memory Caching</vt:lpstr>
      <vt:lpstr>PA   Man: Parallel All-or-nothing Cache MANager</vt:lpstr>
      <vt:lpstr>PA   Man Coordinator</vt:lpstr>
      <vt:lpstr>PA   Man Clients</vt:lpstr>
      <vt:lpstr>Key Insight: All-or-Nothing Property</vt:lpstr>
      <vt:lpstr>Problem of Traditional Policies</vt:lpstr>
      <vt:lpstr>Eviction Policy - LIFE</vt:lpstr>
      <vt:lpstr>Eviction Policy – LFU-F</vt:lpstr>
      <vt:lpstr>Eviction Policy – LIFE vs LFU-F</vt:lpstr>
      <vt:lpstr>Results: PACMan vs Hadoop</vt:lpstr>
      <vt:lpstr>Results: PACMan vs Traditional Policies</vt:lpstr>
      <vt:lpstr>Summary</vt:lpstr>
      <vt:lpstr>Discussion &amp; Questions</vt:lpstr>
      <vt:lpstr>Scalability of PACMan</vt:lpstr>
      <vt:lpstr>Evaluation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PACMan: Coordinated Memory Caching for Parallel Jobs</dc:title>
  <dc:creator>Dong-hyeon Park</dc:creator>
  <cp:lastModifiedBy>Dong-hyeon</cp:lastModifiedBy>
  <cp:revision>33</cp:revision>
  <dcterms:created xsi:type="dcterms:W3CDTF">2016-04-03T20:47:38Z</dcterms:created>
  <dcterms:modified xsi:type="dcterms:W3CDTF">2016-04-04T18:56:46Z</dcterms:modified>
</cp:coreProperties>
</file>