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83" r:id="rId9"/>
    <p:sldId id="261" r:id="rId10"/>
    <p:sldId id="262" r:id="rId11"/>
    <p:sldId id="280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8" r:id="rId22"/>
    <p:sldId id="279" r:id="rId23"/>
    <p:sldId id="274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/>
    <p:restoredTop sz="85849"/>
  </p:normalViewPr>
  <p:slideViewPr>
    <p:cSldViewPr snapToGrid="0" snapToObjects="1">
      <p:cViewPr varScale="1">
        <p:scale>
          <a:sx n="59" d="100"/>
          <a:sy n="59" d="100"/>
        </p:scale>
        <p:origin x="19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4/4/16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r>
              <a:rPr lang="en-US" baseline="0" dirty="0" smtClean="0"/>
              <a:t> by: CMU, </a:t>
            </a:r>
            <a:r>
              <a:rPr lang="en-US" baseline="0" dirty="0" err="1" smtClean="0"/>
              <a:t>Baidu</a:t>
            </a:r>
            <a:r>
              <a:rPr lang="en-US" baseline="0" dirty="0" smtClean="0"/>
              <a:t> and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39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Stored</a:t>
            </a:r>
            <a:r>
              <a:rPr lang="en-US" baseline="0" dirty="0" smtClean="0"/>
              <a:t> as a sparse vector: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Allows them to expose linear algorithm ops such as vector addition, multiplication etc.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Very practically lets them leverage the scientific community's optimized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9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ML</a:t>
            </a:r>
            <a:r>
              <a:rPr lang="en-US" baseline="0" dirty="0" smtClean="0"/>
              <a:t> algorithms are sequential</a:t>
            </a:r>
          </a:p>
          <a:p>
            <a:r>
              <a:rPr lang="en-US" dirty="0" smtClean="0"/>
              <a:t>Most</a:t>
            </a:r>
            <a:r>
              <a:rPr lang="en-US" baseline="0" dirty="0" smtClean="0"/>
              <a:t> KV stores offer Eventual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8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ML</a:t>
            </a:r>
            <a:r>
              <a:rPr lang="en-US" baseline="0" dirty="0" smtClean="0"/>
              <a:t> algorithms are sequential</a:t>
            </a:r>
          </a:p>
          <a:p>
            <a:r>
              <a:rPr lang="en-US" dirty="0" smtClean="0"/>
              <a:t>Most</a:t>
            </a:r>
            <a:r>
              <a:rPr lang="en-US" baseline="0" dirty="0" smtClean="0"/>
              <a:t> KV stores offer Eventual consistency</a:t>
            </a:r>
          </a:p>
          <a:p>
            <a:r>
              <a:rPr lang="en-US" dirty="0" smtClean="0"/>
              <a:t>K-bounded delay: have</a:t>
            </a:r>
            <a:r>
              <a:rPr lang="en-US" baseline="0" dirty="0" smtClean="0"/>
              <a:t> model from at most k behind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8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Default:</a:t>
            </a:r>
            <a:r>
              <a:rPr lang="en-US" baseline="0" dirty="0" smtClean="0"/>
              <a:t> use chain replication – synchronous updates – </a:t>
            </a:r>
          </a:p>
          <a:p>
            <a:r>
              <a:rPr lang="en-US" baseline="0" dirty="0" smtClean="0"/>
              <a:t>Optimization: only replicate after PS server has aggregated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87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Default:</a:t>
            </a:r>
            <a:r>
              <a:rPr lang="en-US" baseline="0" dirty="0" smtClean="0"/>
              <a:t> use chain replication – synchronous updates – </a:t>
            </a:r>
          </a:p>
          <a:p>
            <a:r>
              <a:rPr lang="en-US" baseline="0" dirty="0" smtClean="0"/>
              <a:t>Optimization: only replicate after PS server has aggregated data</a:t>
            </a:r>
          </a:p>
          <a:p>
            <a:r>
              <a:rPr lang="en-US" baseline="0" dirty="0" smtClean="0"/>
              <a:t>	Reduces used traffic from k to k / n (where k is number of replicas, n is number of workers)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6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Vc</a:t>
            </a:r>
            <a:r>
              <a:rPr lang="en-US" dirty="0" smtClean="0"/>
              <a:t>(R)</a:t>
            </a:r>
            <a:r>
              <a:rPr lang="en-US" baseline="0" dirty="0" smtClean="0"/>
              <a:t> – vector clock (just ignore)</a:t>
            </a:r>
          </a:p>
          <a:p>
            <a:r>
              <a:rPr lang="en-US" baseline="0" dirty="0" smtClean="0"/>
              <a:t>R – range of keys in this update</a:t>
            </a:r>
          </a:p>
          <a:p>
            <a:r>
              <a:rPr lang="en-US" baseline="0" dirty="0" smtClean="0"/>
              <a:t>(K,V) key value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7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r>
              <a:rPr lang="en-US" baseline="0" dirty="0" smtClean="0"/>
              <a:t> of ad data (error numbers are application specific!)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97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often do the workers</a:t>
            </a:r>
            <a:r>
              <a:rPr lang="is-IS" baseline="0" dirty="0" smtClean="0"/>
              <a:t>… work?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7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the time to converge depend on delay (bounded consistency)</a:t>
            </a:r>
          </a:p>
          <a:p>
            <a:r>
              <a:rPr lang="en-US" baseline="0" dirty="0" smtClean="0"/>
              <a:t>It depends on the workload / algorithm!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4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the compression work?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distributing computation systems exist to improve distributed ML: </a:t>
            </a:r>
          </a:p>
          <a:p>
            <a:r>
              <a:rPr lang="en-US" baseline="0" dirty="0" smtClean="0"/>
              <a:t>	spark was partially conceived from this environment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Graphlab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petuum</a:t>
            </a:r>
            <a:r>
              <a:rPr lang="en-US" baseline="0" dirty="0" smtClean="0"/>
              <a:t>, REEF, </a:t>
            </a:r>
            <a:r>
              <a:rPr lang="en-US" baseline="0" dirty="0" err="1" smtClean="0"/>
              <a:t>aiad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Mlbase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7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Their system scales!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Unabashadely</a:t>
            </a:r>
            <a:r>
              <a:rPr lang="en-US" dirty="0" smtClean="0"/>
              <a:t> stolen</a:t>
            </a:r>
            <a:r>
              <a:rPr lang="en-US" baseline="0" dirty="0" smtClean="0"/>
              <a:t> from the 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single</a:t>
            </a:r>
            <a:r>
              <a:rPr lang="en-US" baseline="0" dirty="0" smtClean="0"/>
              <a:t> machine can’t handle a model of this size!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Distribute the training set across all your workers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worker updates smaller set of parameters that are changed!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6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Model (parameters)</a:t>
            </a:r>
            <a:r>
              <a:rPr lang="en-US" baseline="0" dirty="0" smtClean="0"/>
              <a:t> live in the ‘server group’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Training data lives on the worker machines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Workers communicate w/ server by pushing and pulling down the </a:t>
            </a:r>
            <a:r>
              <a:rPr lang="en-US" baseline="0" dirty="0" smtClean="0"/>
              <a:t>model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Model (parameters)</a:t>
            </a:r>
            <a:r>
              <a:rPr lang="en-US" baseline="0" dirty="0" smtClean="0"/>
              <a:t> live in the ’server group’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Training data lives on the worker machines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Workers communicate w/ server by pushing and pulling down the model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Clients send requests to the KV store w/out information about the distribution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API is update / get (key)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Highly available by sacrificing (potentially) </a:t>
            </a:r>
            <a:r>
              <a:rPr lang="en-US" baseline="0" smtClean="0"/>
              <a:t>consistency guarantees 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going to skip</a:t>
            </a:r>
            <a:r>
              <a:rPr lang="en-US" baseline="0" dirty="0" smtClean="0"/>
              <a:t> (read dynamo / this paper / Distributed Hash Table papers)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consistent hashing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Server Management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Vector Clocks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1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do ML with matrices!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Gradient, data, label and model are all matrices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includes matrix multiply, matrix add, transpose, scalar multiply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EB05-8444-F245-956D-C637459D628A}" type="datetime1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55F-372B-0B48-91E4-B9E95C6DDB80}" type="datetime1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F92F-DAD0-294D-90C2-D8B0AEDBB82F}" type="datetime1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D91D-E05B-0E4F-A0BE-FF0A133512F8}" type="datetime1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FE4-B686-4E4D-A44B-BBFA4F93760C}" type="datetime1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070-48B1-7A4C-8201-A5F0428B04B5}" type="datetime1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E95-22E8-9D46-BCB7-A1A2B4615323}" type="datetime1">
              <a:rPr lang="en-US" smtClean="0"/>
              <a:t>4/4/16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05-29EE-C44F-9F50-8500FD40B029}" type="datetime1">
              <a:rPr lang="en-US" smtClean="0"/>
              <a:t>4/4/16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36A-501F-2D4B-B940-CF3CAD36ABFE}" type="datetime1">
              <a:rPr lang="en-US" smtClean="0"/>
              <a:t>4/4/16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544C-4612-904E-948E-02F5DF3365BF}" type="datetime1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C18-6A4C-494C-A5D7-0469F2CFEBF3}" type="datetime1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0044240B-4341-7E48-A33D-719C7F46D8F2}" type="datetime1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Distributed Machine Learning with the Parameter Server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M. Li, D. Anderson, J. Park, A. </a:t>
            </a:r>
            <a:r>
              <a:rPr lang="en-US" dirty="0" err="1" smtClean="0"/>
              <a:t>Smola</a:t>
            </a:r>
            <a:r>
              <a:rPr lang="en-US" dirty="0" smtClean="0"/>
              <a:t>, A. Ahmed, V. </a:t>
            </a:r>
            <a:r>
              <a:rPr lang="en-US" dirty="0" err="1" smtClean="0"/>
              <a:t>Josifovski</a:t>
            </a:r>
            <a:r>
              <a:rPr lang="en-US" dirty="0" smtClean="0"/>
              <a:t>, J. Long E. </a:t>
            </a:r>
            <a:r>
              <a:rPr lang="en-US" dirty="0" err="1" smtClean="0"/>
              <a:t>Shekita</a:t>
            </a:r>
            <a:r>
              <a:rPr lang="en-US" dirty="0" smtClean="0"/>
              <a:t>, B. Su.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KVs as Sparse Matrices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6775"/>
            <a:ext cx="12192000" cy="7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KVs as Sparse Matrices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829719"/>
            <a:ext cx="98298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3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User-defined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PSs aggregate data from the workers:</a:t>
            </a:r>
          </a:p>
          <a:p>
            <a:pPr lvl="1"/>
            <a:r>
              <a:rPr lang="en-US" dirty="0" smtClean="0"/>
              <a:t>In distributed gradient descent workers push gradients that PSs use to calculate </a:t>
            </a:r>
            <a:r>
              <a:rPr lang="en-US" i="1" dirty="0" smtClean="0"/>
              <a:t>how </a:t>
            </a:r>
            <a:r>
              <a:rPr lang="en-US" dirty="0" smtClean="0"/>
              <a:t>to update the parameters</a:t>
            </a:r>
          </a:p>
          <a:p>
            <a:r>
              <a:rPr lang="en-US" dirty="0" smtClean="0"/>
              <a:t>Users can also supply user defined functions to run on the server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Consistency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1830614"/>
            <a:ext cx="75946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0" y="2783340"/>
            <a:ext cx="7188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Consistency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1830614"/>
            <a:ext cx="75946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0" y="2713377"/>
            <a:ext cx="7188200" cy="107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50" y="3862840"/>
            <a:ext cx="10020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3166269"/>
            <a:ext cx="7480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5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Replication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2423319"/>
            <a:ext cx="748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2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Compression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79" y="1870075"/>
            <a:ext cx="7043392" cy="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5471"/>
            <a:ext cx="10515600" cy="3221492"/>
          </a:xfrm>
        </p:spPr>
        <p:txBody>
          <a:bodyPr/>
          <a:lstStyle/>
          <a:p>
            <a:r>
              <a:rPr lang="en-US" dirty="0" smtClean="0"/>
              <a:t>Training data does not change: </a:t>
            </a:r>
          </a:p>
          <a:p>
            <a:pPr lvl="1"/>
            <a:r>
              <a:rPr lang="en-US" dirty="0" smtClean="0"/>
              <a:t>Only send hash of training data on subsequent iterations</a:t>
            </a:r>
          </a:p>
          <a:p>
            <a:r>
              <a:rPr lang="en-US" dirty="0" smtClean="0"/>
              <a:t>Values are often 0</a:t>
            </a:r>
          </a:p>
          <a:p>
            <a:pPr lvl="1"/>
            <a:r>
              <a:rPr lang="en-US" dirty="0" smtClean="0"/>
              <a:t>Only send non-zero values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79" y="1870075"/>
            <a:ext cx="7043392" cy="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52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(logistic regression)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54" y="1345634"/>
            <a:ext cx="7109092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3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Parameter Server architecture</a:t>
            </a:r>
          </a:p>
          <a:p>
            <a:r>
              <a:rPr lang="en-US" dirty="0" smtClean="0"/>
              <a:t>Why is it special?</a:t>
            </a:r>
          </a:p>
          <a:p>
            <a:r>
              <a:rPr lang="en-US" dirty="0" smtClean="0"/>
              <a:t>Evaluation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19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(logistic regression)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636" y="1690688"/>
            <a:ext cx="698712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6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(logistic regression)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88" y="1605799"/>
            <a:ext cx="6285593" cy="47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6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(logistic regression)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2232819"/>
            <a:ext cx="993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1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(Topic Modeling)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807" y="1866538"/>
            <a:ext cx="6932386" cy="43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42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Parameter Server model is a much better model for machine learning computation than comparing models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0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Parameter Server model is a much better model for machine learning computation than comparing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2243138"/>
            <a:ext cx="10196286" cy="291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Designing a system around a particular problem exposes optimizations which dramatically improve performance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564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518" y="1502068"/>
            <a:ext cx="8948964" cy="52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8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75" y="1894651"/>
            <a:ext cx="5226050" cy="42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47" y="1874837"/>
            <a:ext cx="6405905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8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47" y="1874837"/>
            <a:ext cx="6405905" cy="46640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10343" y="2697163"/>
            <a:ext cx="9503228" cy="2652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is this different from a traditional KV store?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004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/>
          <p:cNvSpPr/>
          <p:nvPr/>
        </p:nvSpPr>
        <p:spPr>
          <a:xfrm>
            <a:off x="1889276" y="1478402"/>
            <a:ext cx="8403771" cy="227171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 Stores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1732" y="2202784"/>
            <a:ext cx="6468535" cy="541867"/>
            <a:chOff x="2556933" y="2150533"/>
            <a:chExt cx="6468535" cy="541867"/>
          </a:xfrm>
        </p:grpSpPr>
        <p:sp>
          <p:nvSpPr>
            <p:cNvPr id="3" name="Oval 2"/>
            <p:cNvSpPr/>
            <p:nvPr/>
          </p:nvSpPr>
          <p:spPr>
            <a:xfrm>
              <a:off x="2556933" y="2150533"/>
              <a:ext cx="541867" cy="54186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2150533"/>
              <a:ext cx="541867" cy="54186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20267" y="2150533"/>
              <a:ext cx="541867" cy="54186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01934" y="2150533"/>
              <a:ext cx="541867" cy="54186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483601" y="2150533"/>
              <a:ext cx="541867" cy="54186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29199" y="2953925"/>
            <a:ext cx="267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Key-Value Store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2861732" y="4574789"/>
            <a:ext cx="541867" cy="5418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399" y="4574789"/>
            <a:ext cx="541867" cy="5418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25066" y="4574789"/>
            <a:ext cx="541867" cy="5418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06733" y="4574789"/>
            <a:ext cx="541867" cy="5418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788400" y="4574789"/>
            <a:ext cx="541867" cy="5418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20266" y="5382589"/>
            <a:ext cx="114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Clients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stCxn id="16" idx="7"/>
            <a:endCxn id="22" idx="1"/>
          </p:cNvCxnSpPr>
          <p:nvPr/>
        </p:nvCxnSpPr>
        <p:spPr>
          <a:xfrm flipV="1">
            <a:off x="3324244" y="3747695"/>
            <a:ext cx="2766918" cy="906449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7"/>
            <a:endCxn id="22" idx="1"/>
          </p:cNvCxnSpPr>
          <p:nvPr/>
        </p:nvCxnSpPr>
        <p:spPr>
          <a:xfrm flipV="1">
            <a:off x="4805911" y="3747695"/>
            <a:ext cx="1285251" cy="906449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  <a:endCxn id="22" idx="1"/>
          </p:cNvCxnSpPr>
          <p:nvPr/>
        </p:nvCxnSpPr>
        <p:spPr>
          <a:xfrm flipH="1" flipV="1">
            <a:off x="6091162" y="3747695"/>
            <a:ext cx="4838" cy="827094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1"/>
            <a:endCxn id="22" idx="1"/>
          </p:cNvCxnSpPr>
          <p:nvPr/>
        </p:nvCxnSpPr>
        <p:spPr>
          <a:xfrm flipH="1" flipV="1">
            <a:off x="6091162" y="3747695"/>
            <a:ext cx="1294926" cy="906449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1"/>
            <a:endCxn id="22" idx="1"/>
          </p:cNvCxnSpPr>
          <p:nvPr/>
        </p:nvCxnSpPr>
        <p:spPr>
          <a:xfrm flipH="1" flipV="1">
            <a:off x="6091162" y="3747695"/>
            <a:ext cx="2776593" cy="906449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6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 from KV (leverage domain knowledge)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KVs as sparse matrices</a:t>
            </a:r>
          </a:p>
          <a:p>
            <a:r>
              <a:rPr lang="en-US" dirty="0" smtClean="0"/>
              <a:t>Computation occurs on PSs </a:t>
            </a:r>
          </a:p>
          <a:p>
            <a:r>
              <a:rPr lang="en-US" dirty="0" smtClean="0"/>
              <a:t>Flexible consistency</a:t>
            </a:r>
          </a:p>
          <a:p>
            <a:r>
              <a:rPr lang="en-US" dirty="0" smtClean="0"/>
              <a:t>Intelligent replication</a:t>
            </a:r>
          </a:p>
          <a:p>
            <a:r>
              <a:rPr lang="en-US" dirty="0" smtClean="0"/>
              <a:t>Message Compression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765</Words>
  <Application>Microsoft Macintosh PowerPoint</Application>
  <PresentationFormat>Widescreen</PresentationFormat>
  <Paragraphs>169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Gill Sans</vt:lpstr>
      <vt:lpstr>Gill Sans Light</vt:lpstr>
      <vt:lpstr>Arial</vt:lpstr>
      <vt:lpstr>Office Theme</vt:lpstr>
      <vt:lpstr>Scaling Distributed Machine Learning with the Parameter Server</vt:lpstr>
      <vt:lpstr>Outline</vt:lpstr>
      <vt:lpstr>Motivation</vt:lpstr>
      <vt:lpstr>Motivation</vt:lpstr>
      <vt:lpstr>Motivation</vt:lpstr>
      <vt:lpstr>Parameter Server</vt:lpstr>
      <vt:lpstr>Parameter Server</vt:lpstr>
      <vt:lpstr>Key Value Stores</vt:lpstr>
      <vt:lpstr>Diff from KV (leverage domain knowledge) </vt:lpstr>
      <vt:lpstr>KVs as Sparse Matrices</vt:lpstr>
      <vt:lpstr>KVs as Sparse Matrices</vt:lpstr>
      <vt:lpstr>User-defined Functions</vt:lpstr>
      <vt:lpstr>Flexible Consistency</vt:lpstr>
      <vt:lpstr>Flexible Consistency</vt:lpstr>
      <vt:lpstr>Intelligent Replication</vt:lpstr>
      <vt:lpstr>Intelligent Replication</vt:lpstr>
      <vt:lpstr>Message Compression</vt:lpstr>
      <vt:lpstr>Message Compression</vt:lpstr>
      <vt:lpstr>Evaluation (logistic regression)</vt:lpstr>
      <vt:lpstr>Evaluation (logistic regression)</vt:lpstr>
      <vt:lpstr>Evaluation (logistic regression)</vt:lpstr>
      <vt:lpstr>Evaluation (logistic regression)</vt:lpstr>
      <vt:lpstr>Evaluation (Topic Modeling)</vt:lpstr>
      <vt:lpstr>Conclusion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Andrew Quinn</cp:lastModifiedBy>
  <cp:revision>17</cp:revision>
  <dcterms:created xsi:type="dcterms:W3CDTF">2015-12-27T15:42:19Z</dcterms:created>
  <dcterms:modified xsi:type="dcterms:W3CDTF">2016-04-04T17:48:22Z</dcterms:modified>
</cp:coreProperties>
</file>