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76" r:id="rId7"/>
    <p:sldId id="262" r:id="rId8"/>
    <p:sldId id="263" r:id="rId9"/>
    <p:sldId id="269" r:id="rId10"/>
    <p:sldId id="270" r:id="rId11"/>
    <p:sldId id="271" r:id="rId12"/>
    <p:sldId id="273" r:id="rId13"/>
    <p:sldId id="274" r:id="rId14"/>
    <p:sldId id="275" r:id="rId15"/>
    <p:sldId id="291"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2" r:id="rId30"/>
    <p:sldId id="293" r:id="rId31"/>
    <p:sldId id="294" r:id="rId32"/>
    <p:sldId id="295"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3"/>
  </p:normalViewPr>
  <p:slideViewPr>
    <p:cSldViewPr snapToGrid="0" snapToObjects="1">
      <p:cViewPr varScale="1">
        <p:scale>
          <a:sx n="95" d="100"/>
          <a:sy n="95" d="100"/>
        </p:scale>
        <p:origin x="-1120"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4D10A-81D1-8748-8404-C44E2799F913}" type="datetimeFigureOut">
              <a:rPr lang="en-US" smtClean="0"/>
              <a:t>3/27/16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DBF5F-E884-8D4B-8536-498293E3FBD0}" type="slidenum">
              <a:rPr lang="en-US" smtClean="0"/>
              <a:t>‹#›</a:t>
            </a:fld>
            <a:endParaRPr lang="en-US"/>
          </a:p>
        </p:txBody>
      </p:sp>
    </p:spTree>
    <p:extLst>
      <p:ext uri="{BB962C8B-B14F-4D97-AF65-F5344CB8AC3E}">
        <p14:creationId xmlns:p14="http://schemas.microsoft.com/office/powerpoint/2010/main" val="99582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a:t>
            </a:r>
            <a:r>
              <a:rPr kumimoji="1" lang="en-US" altLang="zh-CN" baseline="0" dirty="0" smtClean="0"/>
              <a:t> I will introduce the background of fair sharing</a:t>
            </a:r>
          </a:p>
          <a:p>
            <a:r>
              <a:rPr kumimoji="1" lang="en-US" altLang="zh-CN" baseline="0" dirty="0" smtClean="0"/>
              <a:t>Max-min fairness maximizes the minimum allocation received by a user in the system</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3</a:t>
            </a:fld>
            <a:endParaRPr lang="en-US"/>
          </a:p>
        </p:txBody>
      </p:sp>
    </p:spTree>
    <p:extLst>
      <p:ext uri="{BB962C8B-B14F-4D97-AF65-F5344CB8AC3E}">
        <p14:creationId xmlns:p14="http://schemas.microsoft.com/office/powerpoint/2010/main" val="305813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max-min</a:t>
            </a:r>
            <a:r>
              <a:rPr kumimoji="1" lang="en-US" altLang="zh-CN" baseline="0" dirty="0" smtClean="0"/>
              <a:t> fairness policy defines itself the isolation policy that the system has, in other words, a user gets her fair share irrespective of the demands of the other users. If two users share the same resource, each of them will get 50 percent.</a:t>
            </a:r>
          </a:p>
          <a:p>
            <a:r>
              <a:rPr kumimoji="1" lang="en-US" altLang="zh-CN" dirty="0" smtClean="0"/>
              <a:t>The second great</a:t>
            </a:r>
            <a:r>
              <a:rPr kumimoji="1" lang="en-US" altLang="zh-CN" baseline="0" dirty="0" smtClean="0"/>
              <a:t> property is that it provides very flexible mechanism, many different policies can be implemented by this mechanism. For example, for the proportional sharing, which you can give different users different weights, we can implement priority by setting the weights very far apart, to guarantee the user has highest weight will also get the resource when it wants. We can also implement reservation through this. For example, if we want to guarantee one user hold at least 10% of the resource, we can set its weight to be 10, and the total weight cannot be greater than 100.</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5</a:t>
            </a:fld>
            <a:endParaRPr lang="en-US"/>
          </a:p>
        </p:txBody>
      </p:sp>
    </p:spTree>
    <p:extLst>
      <p:ext uri="{BB962C8B-B14F-4D97-AF65-F5344CB8AC3E}">
        <p14:creationId xmlns:p14="http://schemas.microsoft.com/office/powerpoint/2010/main" val="177642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If we look at this bubble</a:t>
            </a:r>
            <a:r>
              <a:rPr kumimoji="1" lang="en-US" altLang="zh-CN" baseline="0" dirty="0" smtClean="0"/>
              <a:t> graph, it shows the task demands of 2000-node </a:t>
            </a:r>
            <a:r>
              <a:rPr kumimoji="1" lang="en-US" altLang="zh-CN" baseline="0" dirty="0" err="1" smtClean="0"/>
              <a:t>Hadoop</a:t>
            </a:r>
            <a:r>
              <a:rPr kumimoji="1" lang="en-US" altLang="zh-CN" baseline="0" dirty="0" smtClean="0"/>
              <a:t> Cluster at Facebook in 2010. The x-axis shows the memory demand of the task and the y-axis shows the </a:t>
            </a:r>
            <a:r>
              <a:rPr kumimoji="1" lang="en-US" altLang="zh-CN" baseline="0" dirty="0" err="1" smtClean="0"/>
              <a:t>cpu</a:t>
            </a:r>
            <a:r>
              <a:rPr kumimoji="1" lang="en-US" altLang="zh-CN" baseline="0" dirty="0" smtClean="0"/>
              <a:t> demands of every task.</a:t>
            </a:r>
          </a:p>
          <a:p>
            <a:r>
              <a:rPr kumimoji="1" lang="en-US" altLang="zh-CN" baseline="0" dirty="0" smtClean="0"/>
              <a:t>The resource demands are heterogeneous.</a:t>
            </a:r>
          </a:p>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8</a:t>
            </a:fld>
            <a:endParaRPr lang="en-US"/>
          </a:p>
        </p:txBody>
      </p:sp>
    </p:spTree>
    <p:extLst>
      <p:ext uri="{BB962C8B-B14F-4D97-AF65-F5344CB8AC3E}">
        <p14:creationId xmlns:p14="http://schemas.microsoft.com/office/powerpoint/2010/main" val="14766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CDF</a:t>
            </a:r>
            <a:r>
              <a:rPr kumimoji="1" lang="en-US" altLang="zh-CN" baseline="0" dirty="0" smtClean="0"/>
              <a:t> is the cumulative distribution function</a:t>
            </a:r>
          </a:p>
          <a:p>
            <a:r>
              <a:rPr kumimoji="1" lang="en-US" altLang="zh-CN" baseline="0" dirty="0" smtClean="0"/>
              <a:t>This graph shows the CDFs of the ratio between the task CPU demand and the slot CPU share, and of the ratio between the task memory demand and the slot memory share. A ratio of 1 corresponds to a perfect match between the task demands and slot resources, a ratio below 1 corresponds to tasks underutilizing their slot resources, and a ratio above 1 corresponds to tasks over-utilizing their slot resources, which may lead to thrashing. </a:t>
            </a:r>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9</a:t>
            </a:fld>
            <a:endParaRPr lang="en-US"/>
          </a:p>
        </p:txBody>
      </p:sp>
    </p:spTree>
    <p:extLst>
      <p:ext uri="{BB962C8B-B14F-4D97-AF65-F5344CB8AC3E}">
        <p14:creationId xmlns:p14="http://schemas.microsoft.com/office/powerpoint/2010/main" val="21971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Thus it is important to come up with a scheduler which can be used</a:t>
            </a:r>
            <a:r>
              <a:rPr kumimoji="1" lang="en-US" altLang="zh-CN" baseline="0" dirty="0" smtClean="0"/>
              <a:t> to multiple resource types.</a:t>
            </a:r>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10</a:t>
            </a:fld>
            <a:endParaRPr lang="en-US"/>
          </a:p>
        </p:txBody>
      </p:sp>
    </p:spTree>
    <p:extLst>
      <p:ext uri="{BB962C8B-B14F-4D97-AF65-F5344CB8AC3E}">
        <p14:creationId xmlns:p14="http://schemas.microsoft.com/office/powerpoint/2010/main" val="133769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17</a:t>
            </a:fld>
            <a:endParaRPr lang="en-US"/>
          </a:p>
        </p:txBody>
      </p:sp>
    </p:spTree>
    <p:extLst>
      <p:ext uri="{BB962C8B-B14F-4D97-AF65-F5344CB8AC3E}">
        <p14:creationId xmlns:p14="http://schemas.microsoft.com/office/powerpoint/2010/main" val="240242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62DBF5F-E884-8D4B-8536-498293E3FBD0}" type="slidenum">
              <a:rPr lang="en-US" smtClean="0"/>
              <a:t>18</a:t>
            </a:fld>
            <a:endParaRPr lang="en-US"/>
          </a:p>
        </p:txBody>
      </p:sp>
    </p:spTree>
    <p:extLst>
      <p:ext uri="{BB962C8B-B14F-4D97-AF65-F5344CB8AC3E}">
        <p14:creationId xmlns:p14="http://schemas.microsoft.com/office/powerpoint/2010/main" val="240242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09EB05-8444-F245-956D-C637459D628A}" type="datetime1">
              <a:rPr lang="en-US" smtClean="0"/>
              <a:t>3/27/16</a:t>
            </a:fld>
            <a:endParaRPr lang="en-US"/>
          </a:p>
        </p:txBody>
      </p:sp>
      <p:sp>
        <p:nvSpPr>
          <p:cNvPr id="5" name="Footer Placeholder 4"/>
          <p:cNvSpPr>
            <a:spLocks noGrp="1"/>
          </p:cNvSpPr>
          <p:nvPr>
            <p:ph type="ftr" sz="quarter" idx="11"/>
          </p:nvPr>
        </p:nvSpPr>
        <p:spPr/>
        <p:txBody>
          <a:bodyPr/>
          <a:lstStyle/>
          <a:p>
            <a:r>
              <a:rPr lang="en-US" dirty="0"/>
              <a:t>EECS 582 – W16</a:t>
            </a:r>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209525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B355F-372B-0B48-91E4-B9E95C6DDB80}" type="datetime1">
              <a:rPr lang="en-US" smtClean="0"/>
              <a:t>3/27/16</a:t>
            </a:fld>
            <a:endParaRPr lang="en-US"/>
          </a:p>
        </p:txBody>
      </p:sp>
      <p:sp>
        <p:nvSpPr>
          <p:cNvPr id="5" name="Footer Placeholder 4"/>
          <p:cNvSpPr>
            <a:spLocks noGrp="1"/>
          </p:cNvSpPr>
          <p:nvPr>
            <p:ph type="ftr" sz="quarter" idx="11"/>
          </p:nvPr>
        </p:nvSpPr>
        <p:spPr/>
        <p:txBody>
          <a:bodyPr/>
          <a:lstStyle/>
          <a:p>
            <a:r>
              <a:rPr lang="en-US"/>
              <a:t>EECS 582 – W16</a:t>
            </a:r>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6877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7F92F-DAD0-294D-90C2-D8B0AEDBB82F}" type="datetime1">
              <a:rPr lang="en-US" smtClean="0"/>
              <a:t>3/27/16</a:t>
            </a:fld>
            <a:endParaRPr lang="en-US"/>
          </a:p>
        </p:txBody>
      </p:sp>
      <p:sp>
        <p:nvSpPr>
          <p:cNvPr id="5" name="Footer Placeholder 4"/>
          <p:cNvSpPr>
            <a:spLocks noGrp="1"/>
          </p:cNvSpPr>
          <p:nvPr>
            <p:ph type="ftr" sz="quarter" idx="11"/>
          </p:nvPr>
        </p:nvSpPr>
        <p:spPr/>
        <p:txBody>
          <a:bodyPr/>
          <a:lstStyle/>
          <a:p>
            <a:r>
              <a:rPr lang="en-US"/>
              <a:t>EECS 582 – W16</a:t>
            </a:r>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42970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FD91D-E05B-0E4F-A0BE-FF0A133512F8}" type="datetime1">
              <a:rPr lang="en-US" smtClean="0"/>
              <a:t>3/27/16</a:t>
            </a:fld>
            <a:endParaRPr lang="en-US"/>
          </a:p>
        </p:txBody>
      </p:sp>
      <p:sp>
        <p:nvSpPr>
          <p:cNvPr id="5" name="Footer Placeholder 4"/>
          <p:cNvSpPr>
            <a:spLocks noGrp="1"/>
          </p:cNvSpPr>
          <p:nvPr>
            <p:ph type="ftr" sz="quarter" idx="11"/>
          </p:nvPr>
        </p:nvSpPr>
        <p:spPr/>
        <p:txBody>
          <a:bodyPr/>
          <a:lstStyle/>
          <a:p>
            <a:r>
              <a:rPr lang="en-US"/>
              <a:t>EECS 582 – W16</a:t>
            </a:r>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97721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7DFE4-B686-4E4D-A44B-BBFA4F93760C}" type="datetime1">
              <a:rPr lang="en-US" smtClean="0"/>
              <a:t>3/27/16</a:t>
            </a:fld>
            <a:endParaRPr lang="en-US"/>
          </a:p>
        </p:txBody>
      </p:sp>
      <p:sp>
        <p:nvSpPr>
          <p:cNvPr id="5" name="Footer Placeholder 4"/>
          <p:cNvSpPr>
            <a:spLocks noGrp="1"/>
          </p:cNvSpPr>
          <p:nvPr>
            <p:ph type="ftr" sz="quarter" idx="11"/>
          </p:nvPr>
        </p:nvSpPr>
        <p:spPr/>
        <p:txBody>
          <a:bodyPr/>
          <a:lstStyle/>
          <a:p>
            <a:r>
              <a:rPr lang="en-US"/>
              <a:t>EECS 582 – W16</a:t>
            </a:r>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90776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EFD070-48B1-7A4C-8201-A5F0428B04B5}" type="datetime1">
              <a:rPr lang="en-US" smtClean="0"/>
              <a:t>3/27/16</a:t>
            </a:fld>
            <a:endParaRPr lang="en-US"/>
          </a:p>
        </p:txBody>
      </p:sp>
      <p:sp>
        <p:nvSpPr>
          <p:cNvPr id="6" name="Footer Placeholder 5"/>
          <p:cNvSpPr>
            <a:spLocks noGrp="1"/>
          </p:cNvSpPr>
          <p:nvPr>
            <p:ph type="ftr" sz="quarter" idx="11"/>
          </p:nvPr>
        </p:nvSpPr>
        <p:spPr/>
        <p:txBody>
          <a:bodyPr/>
          <a:lstStyle/>
          <a:p>
            <a:r>
              <a:rPr lang="en-US"/>
              <a:t>EECS 582 – W16</a:t>
            </a:r>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02689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37E95-22E8-9D46-BCB7-A1A2B4615323}" type="datetime1">
              <a:rPr lang="en-US" smtClean="0"/>
              <a:t>3/27/16</a:t>
            </a:fld>
            <a:endParaRPr lang="en-US"/>
          </a:p>
        </p:txBody>
      </p:sp>
      <p:sp>
        <p:nvSpPr>
          <p:cNvPr id="8" name="Footer Placeholder 7"/>
          <p:cNvSpPr>
            <a:spLocks noGrp="1"/>
          </p:cNvSpPr>
          <p:nvPr>
            <p:ph type="ftr" sz="quarter" idx="11"/>
          </p:nvPr>
        </p:nvSpPr>
        <p:spPr/>
        <p:txBody>
          <a:bodyPr/>
          <a:lstStyle/>
          <a:p>
            <a:r>
              <a:rPr lang="en-US"/>
              <a:t>EECS 582 – W16</a:t>
            </a:r>
          </a:p>
        </p:txBody>
      </p:sp>
      <p:sp>
        <p:nvSpPr>
          <p:cNvPr id="9" name="Slide Number Placeholder 8"/>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85478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05905-29EE-C44F-9F50-8500FD40B029}" type="datetime1">
              <a:rPr lang="en-US" smtClean="0"/>
              <a:t>3/27/16</a:t>
            </a:fld>
            <a:endParaRPr lang="en-US"/>
          </a:p>
        </p:txBody>
      </p:sp>
      <p:sp>
        <p:nvSpPr>
          <p:cNvPr id="4" name="Footer Placeholder 3"/>
          <p:cNvSpPr>
            <a:spLocks noGrp="1"/>
          </p:cNvSpPr>
          <p:nvPr>
            <p:ph type="ftr" sz="quarter" idx="11"/>
          </p:nvPr>
        </p:nvSpPr>
        <p:spPr/>
        <p:txBody>
          <a:bodyPr/>
          <a:lstStyle/>
          <a:p>
            <a:r>
              <a:rPr lang="en-US"/>
              <a:t>EECS 582 – W16</a:t>
            </a:r>
          </a:p>
        </p:txBody>
      </p:sp>
      <p:sp>
        <p:nvSpPr>
          <p:cNvPr id="5" name="Slide Number Placeholder 4"/>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53420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536A-501F-2D4B-B940-CF3CAD36ABFE}" type="datetime1">
              <a:rPr lang="en-US" smtClean="0"/>
              <a:t>3/27/16</a:t>
            </a:fld>
            <a:endParaRPr lang="en-US"/>
          </a:p>
        </p:txBody>
      </p:sp>
      <p:sp>
        <p:nvSpPr>
          <p:cNvPr id="3" name="Footer Placeholder 2"/>
          <p:cNvSpPr>
            <a:spLocks noGrp="1"/>
          </p:cNvSpPr>
          <p:nvPr>
            <p:ph type="ftr" sz="quarter" idx="11"/>
          </p:nvPr>
        </p:nvSpPr>
        <p:spPr/>
        <p:txBody>
          <a:bodyPr/>
          <a:lstStyle/>
          <a:p>
            <a:r>
              <a:rPr lang="en-US"/>
              <a:t>EECS 582 – W16</a:t>
            </a:r>
          </a:p>
        </p:txBody>
      </p:sp>
      <p:sp>
        <p:nvSpPr>
          <p:cNvPr id="4" name="Slide Number Placeholder 3"/>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87594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nchor="t"/>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E8544C-4612-904E-948E-02F5DF3365BF}" type="datetime1">
              <a:rPr lang="en-US" smtClean="0"/>
              <a:t>3/27/16</a:t>
            </a:fld>
            <a:endParaRPr lang="en-US"/>
          </a:p>
        </p:txBody>
      </p:sp>
      <p:sp>
        <p:nvSpPr>
          <p:cNvPr id="6" name="Footer Placeholder 5"/>
          <p:cNvSpPr>
            <a:spLocks noGrp="1"/>
          </p:cNvSpPr>
          <p:nvPr>
            <p:ph type="ftr" sz="quarter" idx="11"/>
          </p:nvPr>
        </p:nvSpPr>
        <p:spPr/>
        <p:txBody>
          <a:bodyPr/>
          <a:lstStyle/>
          <a:p>
            <a:r>
              <a:rPr lang="en-US"/>
              <a:t>EECS 582 – W16</a:t>
            </a:r>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73925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07C18-6A4C-494C-A5D7-0469F2CFEBF3}" type="datetime1">
              <a:rPr lang="en-US" smtClean="0"/>
              <a:t>3/27/16</a:t>
            </a:fld>
            <a:endParaRPr lang="en-US"/>
          </a:p>
        </p:txBody>
      </p:sp>
      <p:sp>
        <p:nvSpPr>
          <p:cNvPr id="6" name="Footer Placeholder 5"/>
          <p:cNvSpPr>
            <a:spLocks noGrp="1"/>
          </p:cNvSpPr>
          <p:nvPr>
            <p:ph type="ftr" sz="quarter" idx="11"/>
          </p:nvPr>
        </p:nvSpPr>
        <p:spPr/>
        <p:txBody>
          <a:bodyPr/>
          <a:lstStyle/>
          <a:p>
            <a:r>
              <a:rPr lang="en-US"/>
              <a:t>EECS 582 – W16</a:t>
            </a:r>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4770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Light" charset="0"/>
                <a:ea typeface="Gill Sans Light" charset="0"/>
                <a:cs typeface="Gill Sans Light" charset="0"/>
              </a:defRPr>
            </a:lvl1pPr>
          </a:lstStyle>
          <a:p>
            <a:fld id="{0044240B-4341-7E48-A33D-719C7F46D8F2}" type="datetime1">
              <a:rPr lang="en-US" smtClean="0"/>
              <a:t>3/27/16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Light" charset="0"/>
                <a:ea typeface="Gill Sans Light" charset="0"/>
                <a:cs typeface="Gill Sans Light" charset="0"/>
              </a:defRPr>
            </a:lvl1pPr>
          </a:lstStyle>
          <a:p>
            <a:r>
              <a:rPr lang="en-US" dirty="0"/>
              <a:t>EECS 582 – W16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Light" charset="0"/>
                <a:ea typeface="Gill Sans Light" charset="0"/>
                <a:cs typeface="Gill Sans Light" charset="0"/>
              </a:defRPr>
            </a:lvl1pPr>
          </a:lstStyle>
          <a:p>
            <a:fld id="{4EEF9975-6C58-5C4C-8961-54FFA2646BAA}" type="slidenum">
              <a:rPr lang="en-US" smtClean="0"/>
              <a:pPr/>
              <a:t>‹#›</a:t>
            </a:fld>
            <a:endParaRPr lang="en-US"/>
          </a:p>
        </p:txBody>
      </p:sp>
    </p:spTree>
    <p:extLst>
      <p:ext uri="{BB962C8B-B14F-4D97-AF65-F5344CB8AC3E}">
        <p14:creationId xmlns:p14="http://schemas.microsoft.com/office/powerpoint/2010/main" val="87268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n-lt"/>
              </a:rPr>
              <a:t>Dominant Resource Fairness: Fair Allocation of Multiple Resource Types</a:t>
            </a:r>
          </a:p>
        </p:txBody>
      </p:sp>
      <p:sp>
        <p:nvSpPr>
          <p:cNvPr id="3" name="Subtitle 2"/>
          <p:cNvSpPr>
            <a:spLocks noGrp="1"/>
          </p:cNvSpPr>
          <p:nvPr>
            <p:ph type="subTitle" idx="1"/>
          </p:nvPr>
        </p:nvSpPr>
        <p:spPr/>
        <p:txBody>
          <a:bodyPr/>
          <a:lstStyle/>
          <a:p>
            <a:r>
              <a:rPr lang="en-US" dirty="0">
                <a:latin typeface="+mn-lt"/>
              </a:rPr>
              <a:t>Ali </a:t>
            </a:r>
            <a:r>
              <a:rPr lang="en-US" dirty="0" err="1">
                <a:latin typeface="+mn-lt"/>
              </a:rPr>
              <a:t>Ghodsi</a:t>
            </a:r>
            <a:r>
              <a:rPr lang="en-US" dirty="0">
                <a:latin typeface="+mn-lt"/>
              </a:rPr>
              <a:t>, </a:t>
            </a:r>
            <a:r>
              <a:rPr lang="en-US" dirty="0" err="1">
                <a:latin typeface="+mn-lt"/>
              </a:rPr>
              <a:t>Matei</a:t>
            </a:r>
            <a:r>
              <a:rPr lang="en-US" dirty="0">
                <a:latin typeface="+mn-lt"/>
              </a:rPr>
              <a:t> </a:t>
            </a:r>
            <a:r>
              <a:rPr lang="en-US" dirty="0" err="1">
                <a:latin typeface="+mn-lt"/>
              </a:rPr>
              <a:t>Zaharia</a:t>
            </a:r>
            <a:r>
              <a:rPr lang="en-US" dirty="0">
                <a:latin typeface="+mn-lt"/>
              </a:rPr>
              <a:t>, Benjamin </a:t>
            </a:r>
            <a:r>
              <a:rPr lang="en-US" dirty="0" err="1">
                <a:latin typeface="+mn-lt"/>
              </a:rPr>
              <a:t>Hindman</a:t>
            </a:r>
            <a:r>
              <a:rPr lang="en-US" dirty="0">
                <a:latin typeface="+mn-lt"/>
              </a:rPr>
              <a:t>, Andy </a:t>
            </a:r>
            <a:r>
              <a:rPr lang="en-US" dirty="0" err="1">
                <a:latin typeface="+mn-lt"/>
              </a:rPr>
              <a:t>Konwinski</a:t>
            </a:r>
            <a:r>
              <a:rPr lang="en-US" dirty="0">
                <a:latin typeface="+mn-lt"/>
              </a:rPr>
              <a:t>, Scott </a:t>
            </a:r>
            <a:r>
              <a:rPr lang="en-US" dirty="0" err="1">
                <a:latin typeface="+mn-lt"/>
              </a:rPr>
              <a:t>Shenker</a:t>
            </a:r>
            <a:r>
              <a:rPr lang="en-US" dirty="0">
                <a:latin typeface="+mn-lt"/>
              </a:rPr>
              <a:t>, Ion </a:t>
            </a:r>
            <a:r>
              <a:rPr lang="en-US" dirty="0" err="1">
                <a:latin typeface="+mn-lt"/>
              </a:rPr>
              <a:t>Stoica</a:t>
            </a:r>
            <a:endParaRPr lang="en-US" dirty="0">
              <a:latin typeface="+mn-lt"/>
            </a:endParaRPr>
          </a:p>
          <a:p>
            <a:r>
              <a:rPr lang="en-US" dirty="0">
                <a:latin typeface="+mn-lt"/>
              </a:rPr>
              <a:t>University of California, Berkley</a:t>
            </a:r>
          </a:p>
        </p:txBody>
      </p:sp>
      <p:sp>
        <p:nvSpPr>
          <p:cNvPr id="4" name="Footer Placeholder 3"/>
          <p:cNvSpPr>
            <a:spLocks noGrp="1"/>
          </p:cNvSpPr>
          <p:nvPr>
            <p:ph type="ftr" sz="quarter" idx="11"/>
          </p:nvPr>
        </p:nvSpPr>
        <p:spPr/>
        <p:txBody>
          <a:bodyPr/>
          <a:lstStyle/>
          <a:p>
            <a:r>
              <a:rPr lang="en-US"/>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a:t>
            </a:fld>
            <a:endParaRPr lang="en-US"/>
          </a:p>
        </p:txBody>
      </p:sp>
    </p:spTree>
    <p:extLst>
      <p:ext uri="{BB962C8B-B14F-4D97-AF65-F5344CB8AC3E}">
        <p14:creationId xmlns:p14="http://schemas.microsoft.com/office/powerpoint/2010/main" val="5321266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Motivation</a:t>
            </a:r>
            <a:endParaRPr kumimoji="1" lang="zh-CN" altLang="en-US" dirty="0">
              <a:latin typeface="+mn-lt"/>
            </a:endParaRPr>
          </a:p>
        </p:txBody>
      </p:sp>
      <p:sp>
        <p:nvSpPr>
          <p:cNvPr id="3" name="内容占位符 2"/>
          <p:cNvSpPr>
            <a:spLocks noGrp="1"/>
          </p:cNvSpPr>
          <p:nvPr>
            <p:ph idx="1"/>
          </p:nvPr>
        </p:nvSpPr>
        <p:spPr/>
        <p:txBody>
          <a:bodyPr/>
          <a:lstStyle/>
          <a:p>
            <a:r>
              <a:rPr lang="en-US" altLang="zh-CN" dirty="0"/>
              <a:t> </a:t>
            </a:r>
            <a:r>
              <a:rPr lang="en-US" altLang="zh-CN" dirty="0" smtClean="0">
                <a:latin typeface="+mn-lt"/>
              </a:rPr>
              <a:t>Figure 1 </a:t>
            </a:r>
            <a:r>
              <a:rPr lang="en-US" altLang="zh-CN" dirty="0">
                <a:latin typeface="+mn-lt"/>
              </a:rPr>
              <a:t>shows that though the majority of tasks are CPU-heavy, there exist tasks that are memory heavy as well, especially for reduce operations.</a:t>
            </a:r>
          </a:p>
          <a:p>
            <a:pPr marL="0" indent="0">
              <a:buNone/>
            </a:pPr>
            <a:endParaRPr lang="en-US" altLang="zh-CN" dirty="0">
              <a:latin typeface="+mn-lt"/>
            </a:endParaRPr>
          </a:p>
          <a:p>
            <a:r>
              <a:rPr lang="en-US" altLang="zh-CN" dirty="0">
                <a:latin typeface="+mn-lt"/>
              </a:rPr>
              <a:t> Figure 2 shows that most of the tasks either underutilize or </a:t>
            </a:r>
            <a:r>
              <a:rPr lang="en-US" altLang="zh-CN" dirty="0" err="1">
                <a:latin typeface="+mn-lt"/>
              </a:rPr>
              <a:t>overutilize</a:t>
            </a:r>
            <a:r>
              <a:rPr lang="en-US" altLang="zh-CN" dirty="0">
                <a:latin typeface="+mn-lt"/>
              </a:rPr>
              <a:t> some of their slot resources.</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10</a:t>
            </a:fld>
            <a:endParaRPr lang="en-US"/>
          </a:p>
        </p:txBody>
      </p:sp>
    </p:spTree>
    <p:extLst>
      <p:ext uri="{BB962C8B-B14F-4D97-AF65-F5344CB8AC3E}">
        <p14:creationId xmlns:p14="http://schemas.microsoft.com/office/powerpoint/2010/main" val="1848488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rPr>
              <a:t>Important Allocation Properties</a:t>
            </a:r>
            <a:endParaRPr kumimoji="1" lang="zh-CN" altLang="en-US" dirty="0">
              <a:latin typeface="+mn-lt"/>
            </a:endParaRPr>
          </a:p>
        </p:txBody>
      </p:sp>
      <p:sp>
        <p:nvSpPr>
          <p:cNvPr id="3" name="内容占位符 2"/>
          <p:cNvSpPr>
            <a:spLocks noGrp="1"/>
          </p:cNvSpPr>
          <p:nvPr>
            <p:ph idx="1"/>
          </p:nvPr>
        </p:nvSpPr>
        <p:spPr/>
        <p:txBody>
          <a:bodyPr>
            <a:normAutofit/>
          </a:bodyPr>
          <a:lstStyle/>
          <a:p>
            <a:r>
              <a:rPr lang="en-US" altLang="zh-CN" b="1" dirty="0">
                <a:latin typeface="+mn-lt"/>
              </a:rPr>
              <a:t>1. Sharing incentive:</a:t>
            </a:r>
          </a:p>
          <a:p>
            <a:pPr marL="0" indent="0">
              <a:buNone/>
            </a:pPr>
            <a:r>
              <a:rPr lang="en-US" altLang="zh-CN" dirty="0">
                <a:latin typeface="+mn-lt"/>
              </a:rPr>
              <a:t>    Each user should be better off sharing the cluster, than exclusively using her own partition of the cluster. </a:t>
            </a:r>
          </a:p>
          <a:p>
            <a:pPr marL="0" indent="0">
              <a:buNone/>
            </a:pPr>
            <a:r>
              <a:rPr lang="en-US" altLang="zh-CN" dirty="0">
                <a:latin typeface="+mn-lt"/>
              </a:rPr>
              <a:t>   </a:t>
            </a:r>
            <a:r>
              <a:rPr lang="en-US" altLang="zh-CN" dirty="0">
                <a:latin typeface="+mn-lt"/>
              </a:rPr>
              <a:t>Every user should get 1/n of at least one resource.</a:t>
            </a:r>
          </a:p>
          <a:p>
            <a:pPr marL="0" indent="0">
              <a:buNone/>
            </a:pPr>
            <a:endParaRPr kumimoji="1" lang="en-US" altLang="zh-CN" dirty="0">
              <a:latin typeface="+mn-lt"/>
            </a:endParaRPr>
          </a:p>
          <a:p>
            <a:r>
              <a:rPr lang="en-US" altLang="zh-CN" b="1" dirty="0">
                <a:latin typeface="+mn-lt"/>
              </a:rPr>
              <a:t>2. Strategy-</a:t>
            </a:r>
            <a:r>
              <a:rPr lang="en-US" altLang="zh-CN" b="1" dirty="0" err="1">
                <a:latin typeface="+mn-lt"/>
              </a:rPr>
              <a:t>proofness</a:t>
            </a:r>
            <a:r>
              <a:rPr lang="en-US" altLang="zh-CN" b="1" dirty="0">
                <a:latin typeface="+mn-lt"/>
              </a:rPr>
              <a:t>:</a:t>
            </a:r>
          </a:p>
          <a:p>
            <a:pPr marL="0" indent="0">
              <a:buNone/>
            </a:pPr>
            <a:r>
              <a:rPr lang="en-US" altLang="zh-CN" dirty="0">
                <a:latin typeface="+mn-lt"/>
              </a:rPr>
              <a:t>   Users should not be able to benefit by lying about their resource demands. This provides incentive compatibility, as a user cannot improve her allocation by lying.</a:t>
            </a:r>
            <a:endParaRPr kumimoji="1" lang="zh-CN" altLang="en-US" dirty="0">
              <a:latin typeface="+mn-lt"/>
            </a:endParaRPr>
          </a:p>
          <a:p>
            <a:pPr marL="0" indent="0">
              <a:buNone/>
            </a:pP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11</a:t>
            </a:fld>
            <a:endParaRPr lang="en-US"/>
          </a:p>
        </p:txBody>
      </p:sp>
    </p:spTree>
    <p:extLst>
      <p:ext uri="{BB962C8B-B14F-4D97-AF65-F5344CB8AC3E}">
        <p14:creationId xmlns:p14="http://schemas.microsoft.com/office/powerpoint/2010/main" val="42031688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rPr>
              <a:t>Important Allocation Properties</a:t>
            </a:r>
            <a:endParaRPr kumimoji="1" lang="zh-CN" altLang="en-US" dirty="0">
              <a:latin typeface="+mn-lt"/>
            </a:endParaRPr>
          </a:p>
        </p:txBody>
      </p:sp>
      <p:sp>
        <p:nvSpPr>
          <p:cNvPr id="3" name="内容占位符 2"/>
          <p:cNvSpPr>
            <a:spLocks noGrp="1"/>
          </p:cNvSpPr>
          <p:nvPr>
            <p:ph idx="1"/>
          </p:nvPr>
        </p:nvSpPr>
        <p:spPr/>
        <p:txBody>
          <a:bodyPr/>
          <a:lstStyle/>
          <a:p>
            <a:r>
              <a:rPr lang="en-US" altLang="zh-CN" b="1" dirty="0">
                <a:latin typeface="+mn-lt"/>
              </a:rPr>
              <a:t>3. Envy-freeness:</a:t>
            </a:r>
          </a:p>
          <a:p>
            <a:pPr marL="0" indent="0">
              <a:buNone/>
            </a:pPr>
            <a:r>
              <a:rPr lang="en-US" altLang="zh-CN" dirty="0">
                <a:latin typeface="+mn-lt"/>
              </a:rPr>
              <a:t>    A user should not prefer the allocation of another user.</a:t>
            </a:r>
          </a:p>
          <a:p>
            <a:pPr marL="0" indent="0">
              <a:buNone/>
            </a:pPr>
            <a:endParaRPr lang="en-US" altLang="zh-CN" dirty="0">
              <a:latin typeface="+mn-lt"/>
            </a:endParaRPr>
          </a:p>
          <a:p>
            <a:r>
              <a:rPr lang="en-US" altLang="zh-CN" b="1" dirty="0">
                <a:latin typeface="+mn-lt"/>
              </a:rPr>
              <a:t> 4. Pareto efficiency:</a:t>
            </a:r>
          </a:p>
          <a:p>
            <a:pPr marL="0" indent="0">
              <a:buNone/>
            </a:pPr>
            <a:r>
              <a:rPr lang="en-US" altLang="zh-CN" dirty="0">
                <a:latin typeface="+mn-lt"/>
              </a:rPr>
              <a:t>   It should not be possible to increase the allocation of a user without decreasing the allocation of at least another user.</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12</a:t>
            </a:fld>
            <a:endParaRPr lang="en-US"/>
          </a:p>
        </p:txBody>
      </p:sp>
    </p:spTree>
    <p:extLst>
      <p:ext uri="{BB962C8B-B14F-4D97-AF65-F5344CB8AC3E}">
        <p14:creationId xmlns:p14="http://schemas.microsoft.com/office/powerpoint/2010/main" val="13998810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rPr>
              <a:t>Some other nice-to-have properties</a:t>
            </a:r>
            <a:endParaRPr kumimoji="1" lang="zh-CN" altLang="en-US" dirty="0">
              <a:latin typeface="+mn-lt"/>
            </a:endParaRPr>
          </a:p>
        </p:txBody>
      </p:sp>
      <p:sp>
        <p:nvSpPr>
          <p:cNvPr id="3" name="内容占位符 2"/>
          <p:cNvSpPr>
            <a:spLocks noGrp="1"/>
          </p:cNvSpPr>
          <p:nvPr>
            <p:ph idx="1"/>
          </p:nvPr>
        </p:nvSpPr>
        <p:spPr/>
        <p:txBody>
          <a:bodyPr/>
          <a:lstStyle/>
          <a:p>
            <a:r>
              <a:rPr lang="en-US" altLang="zh-CN" b="1" dirty="0">
                <a:latin typeface="+mn-lt"/>
              </a:rPr>
              <a:t>Single resource fairness:</a:t>
            </a:r>
          </a:p>
          <a:p>
            <a:pPr marL="0" indent="0">
              <a:buNone/>
            </a:pPr>
            <a:r>
              <a:rPr lang="en-US" altLang="zh-CN" dirty="0">
                <a:latin typeface="+mn-lt"/>
              </a:rPr>
              <a:t>   For a single resource, the solution should reduce to max-min fairness.</a:t>
            </a:r>
          </a:p>
          <a:p>
            <a:pPr marL="0" indent="0">
              <a:buNone/>
            </a:pPr>
            <a:endParaRPr lang="en-US" altLang="zh-CN" dirty="0">
              <a:latin typeface="+mn-lt"/>
            </a:endParaRPr>
          </a:p>
          <a:p>
            <a:r>
              <a:rPr lang="en-US" altLang="zh-CN" b="1" dirty="0">
                <a:latin typeface="+mn-lt"/>
              </a:rPr>
              <a:t> Bottleneck fairness:</a:t>
            </a:r>
          </a:p>
          <a:p>
            <a:pPr marL="0" indent="0">
              <a:buNone/>
            </a:pPr>
            <a:r>
              <a:rPr lang="en-US" altLang="zh-CN" dirty="0">
                <a:latin typeface="+mn-lt"/>
              </a:rPr>
              <a:t>   If there is one resource that is percent-wise demanded most of by every user, then the solution should reduce to max-min fairness for that resource.</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13</a:t>
            </a:fld>
            <a:endParaRPr lang="en-US"/>
          </a:p>
        </p:txBody>
      </p:sp>
    </p:spTree>
    <p:extLst>
      <p:ext uri="{BB962C8B-B14F-4D97-AF65-F5344CB8AC3E}">
        <p14:creationId xmlns:p14="http://schemas.microsoft.com/office/powerpoint/2010/main" val="141409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rPr>
              <a:t>Some other nice-to-have properties</a:t>
            </a:r>
            <a:endParaRPr kumimoji="1" lang="zh-CN" altLang="en-US" dirty="0">
              <a:latin typeface="+mn-lt"/>
            </a:endParaRPr>
          </a:p>
        </p:txBody>
      </p:sp>
      <p:sp>
        <p:nvSpPr>
          <p:cNvPr id="3" name="内容占位符 2"/>
          <p:cNvSpPr>
            <a:spLocks noGrp="1"/>
          </p:cNvSpPr>
          <p:nvPr>
            <p:ph idx="1"/>
          </p:nvPr>
        </p:nvSpPr>
        <p:spPr/>
        <p:txBody>
          <a:bodyPr/>
          <a:lstStyle/>
          <a:p>
            <a:r>
              <a:rPr lang="en-US" altLang="zh-CN" b="1" dirty="0">
                <a:latin typeface="+mn-lt"/>
              </a:rPr>
              <a:t>Population monotonicity:</a:t>
            </a:r>
          </a:p>
          <a:p>
            <a:pPr marL="0" indent="0">
              <a:buNone/>
            </a:pPr>
            <a:r>
              <a:rPr lang="en-US" altLang="zh-CN" dirty="0">
                <a:latin typeface="+mn-lt"/>
              </a:rPr>
              <a:t>   When a user leaves the system and relinquishes her resources, none of the allocations of the remaining users should decrease.</a:t>
            </a:r>
          </a:p>
          <a:p>
            <a:pPr marL="0" indent="0">
              <a:buNone/>
            </a:pPr>
            <a:endParaRPr lang="en-US" altLang="zh-CN" dirty="0">
              <a:latin typeface="+mn-lt"/>
            </a:endParaRPr>
          </a:p>
          <a:p>
            <a:r>
              <a:rPr lang="en-US" altLang="zh-CN" b="1" dirty="0">
                <a:latin typeface="+mn-lt"/>
              </a:rPr>
              <a:t> Resource monotonicity:</a:t>
            </a:r>
          </a:p>
          <a:p>
            <a:pPr marL="0" indent="0">
              <a:buNone/>
            </a:pPr>
            <a:r>
              <a:rPr lang="en-US" altLang="zh-CN" dirty="0">
                <a:latin typeface="+mn-lt"/>
              </a:rPr>
              <a:t>   If more resources are added to the system, none of the allocations of the existing users should decrease.</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14</a:t>
            </a:fld>
            <a:endParaRPr lang="en-US"/>
          </a:p>
        </p:txBody>
      </p:sp>
    </p:spTree>
    <p:extLst>
      <p:ext uri="{BB962C8B-B14F-4D97-AF65-F5344CB8AC3E}">
        <p14:creationId xmlns:p14="http://schemas.microsoft.com/office/powerpoint/2010/main" val="282732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Problem Definition </a:t>
            </a:r>
            <a:endParaRPr kumimoji="1" lang="zh-CN" altLang="en-US" dirty="0"/>
          </a:p>
        </p:txBody>
      </p:sp>
      <p:sp>
        <p:nvSpPr>
          <p:cNvPr id="3" name="内容占位符 2"/>
          <p:cNvSpPr>
            <a:spLocks noGrp="1"/>
          </p:cNvSpPr>
          <p:nvPr>
            <p:ph idx="1"/>
          </p:nvPr>
        </p:nvSpPr>
        <p:spPr>
          <a:xfrm>
            <a:off x="838200" y="2340428"/>
            <a:ext cx="10515600" cy="2258106"/>
          </a:xfrm>
        </p:spPr>
        <p:txBody>
          <a:bodyPr>
            <a:normAutofit/>
          </a:bodyPr>
          <a:lstStyle/>
          <a:p>
            <a:r>
              <a:rPr kumimoji="1" lang="en-US" altLang="zh-CN" sz="3200" dirty="0"/>
              <a:t>How to </a:t>
            </a:r>
            <a:r>
              <a:rPr kumimoji="1" lang="en-US" altLang="zh-CN" sz="3200" dirty="0">
                <a:solidFill>
                  <a:srgbClr val="FF0000"/>
                </a:solidFill>
              </a:rPr>
              <a:t>fairly </a:t>
            </a:r>
            <a:r>
              <a:rPr kumimoji="1" lang="en-US" altLang="zh-CN" sz="3200" dirty="0"/>
              <a:t>share </a:t>
            </a:r>
            <a:r>
              <a:rPr kumimoji="1" lang="en-US" altLang="zh-CN" sz="3200" dirty="0">
                <a:solidFill>
                  <a:srgbClr val="FF0000"/>
                </a:solidFill>
              </a:rPr>
              <a:t>multiple resources </a:t>
            </a:r>
            <a:r>
              <a:rPr kumimoji="1" lang="en-US" altLang="zh-CN" sz="3200" dirty="0"/>
              <a:t>when users have </a:t>
            </a:r>
            <a:r>
              <a:rPr kumimoji="1" lang="en-US" altLang="zh-CN" sz="3200" dirty="0">
                <a:solidFill>
                  <a:srgbClr val="FF0000"/>
                </a:solidFill>
              </a:rPr>
              <a:t>heterogeneous demand </a:t>
            </a:r>
            <a:r>
              <a:rPr kumimoji="1" lang="en-US" altLang="zh-CN" sz="3200" dirty="0"/>
              <a:t>on them?</a:t>
            </a:r>
            <a:endParaRPr kumimoji="1" lang="zh-CN" altLang="en-US" sz="3200"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15</a:t>
            </a:fld>
            <a:endParaRPr lang="en-US"/>
          </a:p>
        </p:txBody>
      </p:sp>
    </p:spTree>
    <p:extLst>
      <p:ext uri="{BB962C8B-B14F-4D97-AF65-F5344CB8AC3E}">
        <p14:creationId xmlns:p14="http://schemas.microsoft.com/office/powerpoint/2010/main" val="11375998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An Example of Multiple Resource Sharing</a:t>
            </a:r>
            <a:endParaRPr kumimoji="1" lang="zh-CN" altLang="en-US" dirty="0"/>
          </a:p>
        </p:txBody>
      </p:sp>
      <p:sp>
        <p:nvSpPr>
          <p:cNvPr id="3" name="内容占位符 2"/>
          <p:cNvSpPr>
            <a:spLocks noGrp="1"/>
          </p:cNvSpPr>
          <p:nvPr>
            <p:ph idx="1"/>
          </p:nvPr>
        </p:nvSpPr>
        <p:spPr>
          <a:xfrm>
            <a:off x="838200" y="2271750"/>
            <a:ext cx="10515600" cy="3099107"/>
          </a:xfrm>
        </p:spPr>
        <p:txBody>
          <a:bodyPr/>
          <a:lstStyle/>
          <a:p>
            <a:pPr marL="0" indent="0">
              <a:buNone/>
            </a:pPr>
            <a:r>
              <a:rPr kumimoji="1" lang="en-US" altLang="zh-CN" dirty="0"/>
              <a:t>---Example</a:t>
            </a:r>
          </a:p>
          <a:p>
            <a:pPr marL="0" indent="0">
              <a:buNone/>
            </a:pPr>
            <a:r>
              <a:rPr kumimoji="1" lang="en-US" altLang="zh-CN" dirty="0"/>
              <a:t>	Total Resource:     &lt;9CPU, 18GB&gt;</a:t>
            </a:r>
          </a:p>
          <a:p>
            <a:pPr marL="0" indent="0">
              <a:buNone/>
            </a:pPr>
            <a:r>
              <a:rPr kumimoji="1" lang="en-US" altLang="zh-CN" dirty="0"/>
              <a:t>	User A wants 	&lt;1CPU, 4GB&gt; per tasks</a:t>
            </a:r>
          </a:p>
          <a:p>
            <a:pPr marL="0" indent="0">
              <a:buNone/>
            </a:pPr>
            <a:r>
              <a:rPr kumimoji="1" lang="en-US" altLang="zh-CN" dirty="0"/>
              <a:t>	User B wants 	&lt;3CPU, 1GB&gt; per tasks</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16</a:t>
            </a:fld>
            <a:endParaRPr lang="en-US"/>
          </a:p>
        </p:txBody>
      </p:sp>
    </p:spTree>
    <p:extLst>
      <p:ext uri="{BB962C8B-B14F-4D97-AF65-F5344CB8AC3E}">
        <p14:creationId xmlns:p14="http://schemas.microsoft.com/office/powerpoint/2010/main" val="24379027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A Natural Approach – Asset Fairness</a:t>
            </a: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dirty="0"/>
              <a:t>Asset Fairness</a:t>
            </a:r>
          </a:p>
          <a:p>
            <a:pPr marL="457200" lvl="1" indent="0">
              <a:buNone/>
            </a:pPr>
            <a:r>
              <a:rPr kumimoji="1" lang="en-US" altLang="zh-CN" dirty="0"/>
              <a:t>Aims to equalize the aggregate resources allocated to each user</a:t>
            </a:r>
          </a:p>
          <a:p>
            <a:r>
              <a:rPr kumimoji="1" lang="en-US" altLang="zh-CN" dirty="0"/>
              <a:t>Total resources &lt;9CPU, 18GB&gt;</a:t>
            </a:r>
          </a:p>
          <a:p>
            <a:pPr marL="457200" lvl="1" indent="0">
              <a:buNone/>
            </a:pPr>
            <a:r>
              <a:rPr kumimoji="1" lang="en-US" altLang="zh-CN" dirty="0"/>
              <a:t>	CPU ~ 2$</a:t>
            </a:r>
          </a:p>
          <a:p>
            <a:pPr marL="457200" lvl="1" indent="0">
              <a:buNone/>
            </a:pPr>
            <a:r>
              <a:rPr kumimoji="1" lang="en-US" altLang="zh-CN" dirty="0"/>
              <a:t>	1GB ~ 1$</a:t>
            </a:r>
          </a:p>
          <a:p>
            <a:pPr marL="457200" lvl="1" indent="0">
              <a:buNone/>
            </a:pPr>
            <a:r>
              <a:rPr kumimoji="1" lang="en-US" altLang="zh-CN" dirty="0"/>
              <a:t>User 1 wants &lt;1CPU, 4GB&gt; ~ 6$/tasks</a:t>
            </a:r>
          </a:p>
          <a:p>
            <a:pPr marL="457200" lvl="1" indent="0">
              <a:buNone/>
            </a:pPr>
            <a:r>
              <a:rPr kumimoji="1" lang="en-US" altLang="zh-CN" dirty="0"/>
              <a:t>User 2 wants &lt;3CPU, 1GB&gt; ~ 7$/tasks</a:t>
            </a:r>
          </a:p>
          <a:p>
            <a:r>
              <a:rPr kumimoji="1" lang="en-US" altLang="zh-CN" dirty="0"/>
              <a:t>Solution </a:t>
            </a:r>
          </a:p>
          <a:p>
            <a:pPr marL="457200" lvl="1" indent="0">
              <a:buNone/>
            </a:pPr>
            <a:r>
              <a:rPr kumimoji="1" lang="en-US" altLang="zh-CN" dirty="0"/>
              <a:t>Find max(</a:t>
            </a:r>
            <a:r>
              <a:rPr kumimoji="1" lang="en-US" altLang="zh-CN" dirty="0" err="1"/>
              <a:t>x,y</a:t>
            </a:r>
            <a:r>
              <a:rPr kumimoji="1" lang="en-US" altLang="zh-CN" dirty="0"/>
              <a:t>) such that 6x = 7y </a:t>
            </a:r>
          </a:p>
          <a:p>
            <a:pPr marL="457200" lvl="1" indent="0">
              <a:buNone/>
            </a:pPr>
            <a:r>
              <a:rPr kumimoji="1" lang="en-US" altLang="zh-CN" dirty="0"/>
              <a:t>x=2.52, y=2.16</a:t>
            </a:r>
          </a:p>
          <a:p>
            <a:pPr marL="457200" lvl="1" indent="0">
              <a:buNone/>
            </a:pPr>
            <a:r>
              <a:rPr kumimoji="1" lang="en-US" altLang="zh-CN" dirty="0"/>
              <a:t>1 gets &lt;2.5CPU, 10.1GB&gt; 2 gets &lt;6.5CPU, 2.2GB&gt;</a:t>
            </a:r>
          </a:p>
          <a:p>
            <a:pPr marL="0" indent="0">
              <a:buNone/>
            </a:pPr>
            <a:endParaRPr kumimoji="1" lang="en-US" altLang="zh-CN" dirty="0"/>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17</a:t>
            </a:fld>
            <a:endParaRPr lang="en-US"/>
          </a:p>
        </p:txBody>
      </p:sp>
      <p:pic>
        <p:nvPicPr>
          <p:cNvPr id="7" name="图片 6" descr="Screen Shot 2016-03-27 at 16.42.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053" y="1739542"/>
            <a:ext cx="3229628" cy="4711109"/>
          </a:xfrm>
          <a:prstGeom prst="rect">
            <a:avLst/>
          </a:prstGeom>
        </p:spPr>
      </p:pic>
    </p:spTree>
    <p:extLst>
      <p:ext uri="{BB962C8B-B14F-4D97-AF65-F5344CB8AC3E}">
        <p14:creationId xmlns:p14="http://schemas.microsoft.com/office/powerpoint/2010/main" val="811909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A Natural Approach – Asset Fairness</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a:t>Drawback of Asset Fairness</a:t>
            </a:r>
          </a:p>
          <a:p>
            <a:pPr marL="457200" lvl="1" indent="0">
              <a:buNone/>
            </a:pPr>
            <a:r>
              <a:rPr kumimoji="1" lang="en-US" altLang="zh-CN" dirty="0"/>
              <a:t>Violates the sharing incentive property</a:t>
            </a:r>
          </a:p>
          <a:p>
            <a:pPr marL="457200" lvl="1" indent="0">
              <a:buNone/>
            </a:pPr>
            <a:endParaRPr kumimoji="1" lang="en-US" altLang="zh-CN" dirty="0"/>
          </a:p>
          <a:p>
            <a:r>
              <a:rPr kumimoji="1" lang="en-US" altLang="zh-CN" dirty="0"/>
              <a:t>Counter Example</a:t>
            </a:r>
          </a:p>
          <a:p>
            <a:pPr lvl="1"/>
            <a:r>
              <a:rPr kumimoji="1" lang="en-US" altLang="zh-CN" dirty="0"/>
              <a:t>Total resources &lt;30CPU, 30GB&gt;</a:t>
            </a:r>
          </a:p>
          <a:p>
            <a:pPr marL="457200" lvl="1" indent="0">
              <a:buNone/>
            </a:pPr>
            <a:r>
              <a:rPr kumimoji="1" lang="en-US" altLang="zh-CN" dirty="0"/>
              <a:t>	User 1 wants &lt;1,3&gt;</a:t>
            </a:r>
          </a:p>
          <a:p>
            <a:pPr marL="457200" lvl="1" indent="0">
              <a:buNone/>
            </a:pPr>
            <a:r>
              <a:rPr kumimoji="1" lang="en-US" altLang="zh-CN" dirty="0"/>
              <a:t>	User 2 wants &lt;1,1&gt;</a:t>
            </a:r>
          </a:p>
          <a:p>
            <a:pPr marL="457200" lvl="1" indent="0">
              <a:buNone/>
            </a:pPr>
            <a:r>
              <a:rPr kumimoji="1" lang="en-US" altLang="zh-CN" dirty="0"/>
              <a:t>	Solution:  User 1 gets &lt;6, 18&gt;  ~24/60</a:t>
            </a:r>
          </a:p>
          <a:p>
            <a:pPr marL="457200" lvl="1" indent="0">
              <a:buNone/>
            </a:pPr>
            <a:r>
              <a:rPr kumimoji="1" lang="en-US" altLang="zh-CN" dirty="0"/>
              <a:t>		   User 2 gets &lt;12,12&gt; ~24/60 </a:t>
            </a:r>
          </a:p>
          <a:p>
            <a:pPr marL="457200" lvl="1" indent="0">
              <a:buNone/>
            </a:pPr>
            <a:r>
              <a:rPr kumimoji="1" lang="en-US" altLang="zh-CN" dirty="0"/>
              <a:t>	User A gets less than half of both resources!</a:t>
            </a:r>
          </a:p>
          <a:p>
            <a:pPr marL="0" indent="0">
              <a:buNone/>
            </a:pPr>
            <a:endParaRPr kumimoji="1" lang="en-US" altLang="zh-CN" dirty="0"/>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18</a:t>
            </a:fld>
            <a:endParaRPr lang="en-US"/>
          </a:p>
        </p:txBody>
      </p:sp>
      <p:pic>
        <p:nvPicPr>
          <p:cNvPr id="6" name="图片 5" descr="Screen Shot 2016-03-27 at 16.58.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924" y="1825625"/>
            <a:ext cx="5444136" cy="4159095"/>
          </a:xfrm>
          <a:prstGeom prst="rect">
            <a:avLst/>
          </a:prstGeom>
        </p:spPr>
      </p:pic>
    </p:spTree>
    <p:extLst>
      <p:ext uri="{BB962C8B-B14F-4D97-AF65-F5344CB8AC3E}">
        <p14:creationId xmlns:p14="http://schemas.microsoft.com/office/powerpoint/2010/main" val="16622739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Dominant Resource Fairness - DRF </a:t>
            </a:r>
            <a:endParaRPr kumimoji="1" lang="zh-CN" altLang="en-US" dirty="0"/>
          </a:p>
        </p:txBody>
      </p:sp>
      <p:sp>
        <p:nvSpPr>
          <p:cNvPr id="3" name="内容占位符 2"/>
          <p:cNvSpPr>
            <a:spLocks noGrp="1"/>
          </p:cNvSpPr>
          <p:nvPr>
            <p:ph idx="1"/>
          </p:nvPr>
        </p:nvSpPr>
        <p:spPr/>
        <p:txBody>
          <a:bodyPr/>
          <a:lstStyle/>
          <a:p>
            <a:r>
              <a:rPr kumimoji="1" lang="en-US" altLang="zh-CN" dirty="0"/>
              <a:t>Allocation policy for multiple resource</a:t>
            </a:r>
          </a:p>
          <a:p>
            <a:pPr marL="0" indent="0">
              <a:buNone/>
            </a:pPr>
            <a:endParaRPr kumimoji="1" lang="en-US" altLang="zh-CN" dirty="0"/>
          </a:p>
          <a:p>
            <a:r>
              <a:rPr kumimoji="1" lang="en-US" altLang="zh-CN" dirty="0"/>
              <a:t>Meets all four of the required policy:</a:t>
            </a:r>
          </a:p>
          <a:p>
            <a:pPr lvl="1"/>
            <a:r>
              <a:rPr kumimoji="1" lang="en-US" altLang="zh-CN" dirty="0"/>
              <a:t>Sharing incentive</a:t>
            </a:r>
          </a:p>
          <a:p>
            <a:pPr lvl="1"/>
            <a:r>
              <a:rPr kumimoji="1" lang="en-US" altLang="zh-CN" dirty="0"/>
              <a:t>Strategy-</a:t>
            </a:r>
            <a:r>
              <a:rPr kumimoji="1" lang="en-US" altLang="zh-CN" dirty="0" err="1"/>
              <a:t>proofness</a:t>
            </a:r>
            <a:r>
              <a:rPr kumimoji="1" lang="en-US" altLang="zh-CN" dirty="0"/>
              <a:t> </a:t>
            </a:r>
          </a:p>
          <a:p>
            <a:pPr lvl="1"/>
            <a:r>
              <a:rPr kumimoji="1" lang="en-US" altLang="zh-CN" dirty="0"/>
              <a:t>Envy-freeness </a:t>
            </a:r>
          </a:p>
          <a:p>
            <a:pPr lvl="1"/>
            <a:r>
              <a:rPr kumimoji="1" lang="en-US" altLang="zh-CN" dirty="0"/>
              <a:t>Pareto efficiency </a:t>
            </a:r>
          </a:p>
          <a:p>
            <a:endParaRPr kumimoji="1" lang="en-US" altLang="zh-CN" dirty="0"/>
          </a:p>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19</a:t>
            </a:fld>
            <a:endParaRPr lang="en-US"/>
          </a:p>
        </p:txBody>
      </p:sp>
    </p:spTree>
    <p:extLst>
      <p:ext uri="{BB962C8B-B14F-4D97-AF65-F5344CB8AC3E}">
        <p14:creationId xmlns:p14="http://schemas.microsoft.com/office/powerpoint/2010/main" val="392490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Outlines</a:t>
            </a:r>
            <a:endParaRPr kumimoji="1" lang="zh-CN" altLang="en-US" dirty="0">
              <a:latin typeface="+mn-lt"/>
            </a:endParaRPr>
          </a:p>
        </p:txBody>
      </p:sp>
      <p:sp>
        <p:nvSpPr>
          <p:cNvPr id="3" name="内容占位符 2"/>
          <p:cNvSpPr>
            <a:spLocks noGrp="1"/>
          </p:cNvSpPr>
          <p:nvPr>
            <p:ph idx="1"/>
          </p:nvPr>
        </p:nvSpPr>
        <p:spPr/>
        <p:txBody>
          <a:bodyPr/>
          <a:lstStyle/>
          <a:p>
            <a:r>
              <a:rPr kumimoji="1" lang="en-US" altLang="zh-CN" b="1" dirty="0">
                <a:latin typeface="+mn-lt"/>
              </a:rPr>
              <a:t>Introduction</a:t>
            </a:r>
          </a:p>
          <a:p>
            <a:r>
              <a:rPr kumimoji="1" lang="en-US" altLang="zh-CN" dirty="0">
                <a:latin typeface="+mn-lt"/>
              </a:rPr>
              <a:t>Motivation</a:t>
            </a:r>
          </a:p>
          <a:p>
            <a:r>
              <a:rPr kumimoji="1" lang="en-US" altLang="zh-CN" dirty="0">
                <a:latin typeface="+mn-lt"/>
              </a:rPr>
              <a:t>Dominant Resource Fairness (DRF)</a:t>
            </a:r>
          </a:p>
          <a:p>
            <a:r>
              <a:rPr kumimoji="1" lang="en-US" altLang="zh-CN" dirty="0">
                <a:latin typeface="+mn-lt"/>
              </a:rPr>
              <a:t>Experiment result</a:t>
            </a:r>
          </a:p>
          <a:p>
            <a:r>
              <a:rPr kumimoji="1" lang="en-US" altLang="zh-CN" dirty="0">
                <a:latin typeface="+mn-lt"/>
              </a:rPr>
              <a:t>Conclusion</a:t>
            </a:r>
          </a:p>
          <a:p>
            <a:endParaRPr kumimoji="1" lang="en-US" altLang="zh-CN" dirty="0"/>
          </a:p>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a:t>
            </a:fld>
            <a:endParaRPr lang="en-US"/>
          </a:p>
        </p:txBody>
      </p:sp>
    </p:spTree>
    <p:extLst>
      <p:ext uri="{BB962C8B-B14F-4D97-AF65-F5344CB8AC3E}">
        <p14:creationId xmlns:p14="http://schemas.microsoft.com/office/powerpoint/2010/main" val="21877015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Dominant Resource Fairness - DRF </a:t>
            </a:r>
            <a:endParaRPr kumimoji="1" lang="zh-CN" altLang="en-US" dirty="0"/>
          </a:p>
        </p:txBody>
      </p:sp>
      <p:sp>
        <p:nvSpPr>
          <p:cNvPr id="3" name="内容占位符 2"/>
          <p:cNvSpPr>
            <a:spLocks noGrp="1"/>
          </p:cNvSpPr>
          <p:nvPr>
            <p:ph idx="1"/>
          </p:nvPr>
        </p:nvSpPr>
        <p:spPr/>
        <p:txBody>
          <a:bodyPr/>
          <a:lstStyle/>
          <a:p>
            <a:r>
              <a:rPr kumimoji="1" lang="en-US" altLang="zh-CN" dirty="0"/>
              <a:t>Dominant Resource:	</a:t>
            </a:r>
          </a:p>
          <a:p>
            <a:pPr marL="457200" lvl="1" indent="0">
              <a:buNone/>
            </a:pPr>
            <a:r>
              <a:rPr kumimoji="1" lang="en-US" altLang="zh-CN" dirty="0"/>
              <a:t>The resource that a user has the biggest share of </a:t>
            </a:r>
          </a:p>
          <a:p>
            <a:pPr marL="457200" lvl="1" indent="0">
              <a:buNone/>
            </a:pPr>
            <a:r>
              <a:rPr kumimoji="1" lang="en-US" altLang="zh-CN" dirty="0"/>
              <a:t>Example: 	Total resources: &lt;9CPU, 18GB&gt;</a:t>
            </a:r>
          </a:p>
          <a:p>
            <a:pPr marL="457200" lvl="1" indent="0">
              <a:buNone/>
            </a:pPr>
            <a:r>
              <a:rPr kumimoji="1" lang="en-US" altLang="zh-CN" dirty="0"/>
              <a:t>	 	User 1’s allocation: &lt;3CPU,  4GB&gt;</a:t>
            </a:r>
          </a:p>
          <a:p>
            <a:pPr marL="457200" lvl="1" indent="0">
              <a:buNone/>
            </a:pPr>
            <a:r>
              <a:rPr kumimoji="1" lang="en-US" altLang="zh-CN" dirty="0"/>
              <a:t>		Dominant resource is memory for 3/9&gt;4/18</a:t>
            </a:r>
          </a:p>
          <a:p>
            <a:r>
              <a:rPr kumimoji="1" lang="en-US" altLang="zh-CN" dirty="0"/>
              <a:t>Dominant Share:</a:t>
            </a:r>
          </a:p>
          <a:p>
            <a:pPr lvl="1"/>
            <a:r>
              <a:rPr kumimoji="1" lang="en-US" altLang="zh-CN" dirty="0"/>
              <a:t>The fraction of the dominant share a user is allocated</a:t>
            </a:r>
          </a:p>
          <a:p>
            <a:pPr marL="457200" lvl="1" indent="0">
              <a:buNone/>
            </a:pPr>
            <a:r>
              <a:rPr kumimoji="1" lang="en-US" altLang="zh-CN" dirty="0"/>
              <a:t>		User 1’s dominant share is 33% (1/3)</a:t>
            </a:r>
          </a:p>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20</a:t>
            </a:fld>
            <a:endParaRPr lang="en-US"/>
          </a:p>
        </p:txBody>
      </p:sp>
    </p:spTree>
    <p:extLst>
      <p:ext uri="{BB962C8B-B14F-4D97-AF65-F5344CB8AC3E}">
        <p14:creationId xmlns:p14="http://schemas.microsoft.com/office/powerpoint/2010/main" val="1161016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Dominant Resource Fairness - DRF </a:t>
            </a:r>
            <a:endParaRPr kumimoji="1" lang="zh-CN" altLang="en-US" dirty="0"/>
          </a:p>
        </p:txBody>
      </p:sp>
      <p:sp>
        <p:nvSpPr>
          <p:cNvPr id="3" name="内容占位符 2"/>
          <p:cNvSpPr>
            <a:spLocks noGrp="1"/>
          </p:cNvSpPr>
          <p:nvPr>
            <p:ph idx="1"/>
          </p:nvPr>
        </p:nvSpPr>
        <p:spPr/>
        <p:txBody>
          <a:bodyPr/>
          <a:lstStyle/>
          <a:p>
            <a:r>
              <a:rPr kumimoji="1" lang="en-US" altLang="zh-CN" dirty="0"/>
              <a:t>Apply max-min fairness to dominant shares</a:t>
            </a:r>
          </a:p>
          <a:p>
            <a:pPr lvl="1"/>
            <a:r>
              <a:rPr kumimoji="1" lang="en-US" altLang="zh-CN" dirty="0"/>
              <a:t>Equalize the dominant share of the users	</a:t>
            </a:r>
          </a:p>
          <a:p>
            <a:r>
              <a:rPr kumimoji="1" lang="en-US" altLang="zh-CN" dirty="0"/>
              <a:t>Solution to the example </a:t>
            </a:r>
          </a:p>
          <a:p>
            <a:pPr lvl="1"/>
            <a:r>
              <a:rPr kumimoji="1" lang="en-US" altLang="zh-CN" dirty="0"/>
              <a:t>Total &lt;9CPU, 18GB&gt;	</a:t>
            </a:r>
          </a:p>
          <a:p>
            <a:pPr lvl="1"/>
            <a:r>
              <a:rPr kumimoji="1" lang="en-US" altLang="zh-CN" dirty="0"/>
              <a:t>User 1 &lt;1CPU,4GB&gt; User 2&lt;3CPU,1GB&gt;</a:t>
            </a:r>
          </a:p>
          <a:p>
            <a:pPr lvl="1"/>
            <a:r>
              <a:rPr kumimoji="1" lang="en-US" altLang="zh-CN" dirty="0"/>
              <a:t>max(</a:t>
            </a:r>
            <a:r>
              <a:rPr kumimoji="1" lang="en-US" altLang="zh-CN" dirty="0" err="1"/>
              <a:t>x,y</a:t>
            </a:r>
            <a:r>
              <a:rPr kumimoji="1" lang="en-US" altLang="zh-CN" dirty="0"/>
              <a:t>) (Maximize allocations)</a:t>
            </a:r>
          </a:p>
          <a:p>
            <a:pPr marL="457200" lvl="1" indent="0">
              <a:buNone/>
            </a:pPr>
            <a:r>
              <a:rPr kumimoji="1" lang="en-US" altLang="zh-CN" dirty="0"/>
              <a:t>	such that 2/9x = 3/9y (equalize dominant shares)</a:t>
            </a:r>
          </a:p>
          <a:p>
            <a:pPr lvl="1"/>
            <a:r>
              <a:rPr kumimoji="1" lang="en-US" altLang="zh-CN" dirty="0"/>
              <a:t>Solution: User 1&lt;3CPU, 12GB&gt;, User 2&lt;6CPU, 3GB&gt;</a:t>
            </a:r>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21</a:t>
            </a:fld>
            <a:endParaRPr lang="en-US"/>
          </a:p>
        </p:txBody>
      </p:sp>
      <p:pic>
        <p:nvPicPr>
          <p:cNvPr id="6" name="图片 5" descr="Screen Shot 2016-03-27 at 17.3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315" y="1825625"/>
            <a:ext cx="4107685" cy="4100172"/>
          </a:xfrm>
          <a:prstGeom prst="rect">
            <a:avLst/>
          </a:prstGeom>
        </p:spPr>
      </p:pic>
    </p:spTree>
    <p:extLst>
      <p:ext uri="{BB962C8B-B14F-4D97-AF65-F5344CB8AC3E}">
        <p14:creationId xmlns:p14="http://schemas.microsoft.com/office/powerpoint/2010/main" val="30446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Online DRF Scheduler</a:t>
            </a:r>
          </a:p>
        </p:txBody>
      </p:sp>
      <p:sp>
        <p:nvSpPr>
          <p:cNvPr id="3" name="内容占位符 2"/>
          <p:cNvSpPr>
            <a:spLocks noGrp="1"/>
          </p:cNvSpPr>
          <p:nvPr>
            <p:ph idx="1"/>
          </p:nvPr>
        </p:nvSpPr>
        <p:spPr>
          <a:xfrm>
            <a:off x="838200" y="2358215"/>
            <a:ext cx="10515600" cy="2730327"/>
          </a:xfrm>
        </p:spPr>
        <p:txBody>
          <a:bodyPr/>
          <a:lstStyle/>
          <a:p>
            <a:pPr marL="0" indent="0" algn="ctr">
              <a:buNone/>
            </a:pPr>
            <a:r>
              <a:rPr kumimoji="1" lang="en-US" altLang="zh-CN" dirty="0">
                <a:latin typeface="+mn-lt"/>
              </a:rPr>
              <a:t>Whenever there are available resources and tasks to run:</a:t>
            </a:r>
          </a:p>
          <a:p>
            <a:pPr marL="0" indent="0" algn="ctr">
              <a:buNone/>
            </a:pPr>
            <a:r>
              <a:rPr kumimoji="1" lang="en-US" altLang="zh-CN" b="1" dirty="0">
                <a:latin typeface="+mn-lt"/>
              </a:rPr>
              <a:t>Schedule a task to the user with smallest </a:t>
            </a:r>
            <a:r>
              <a:rPr kumimoji="1" lang="en-US" altLang="zh-CN" b="1" i="1" dirty="0">
                <a:solidFill>
                  <a:srgbClr val="FF0000"/>
                </a:solidFill>
                <a:latin typeface="+mn-lt"/>
              </a:rPr>
              <a:t>dominant share</a:t>
            </a:r>
          </a:p>
          <a:p>
            <a:pPr marL="457200" lvl="1" indent="0" algn="ctr">
              <a:buNone/>
            </a:pPr>
            <a:endParaRPr kumimoji="1" lang="en-US" altLang="zh-CN" dirty="0"/>
          </a:p>
          <a:p>
            <a:pPr marL="457200" lvl="1" indent="0" algn="ctr">
              <a:buNone/>
            </a:pPr>
            <a:endParaRPr kumimoji="1" lang="en-US" altLang="zh-CN" dirty="0"/>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22</a:t>
            </a:fld>
            <a:endParaRPr lang="en-US"/>
          </a:p>
        </p:txBody>
      </p:sp>
    </p:spTree>
    <p:extLst>
      <p:ext uri="{BB962C8B-B14F-4D97-AF65-F5344CB8AC3E}">
        <p14:creationId xmlns:p14="http://schemas.microsoft.com/office/powerpoint/2010/main" val="146132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DRF pseudo-code </a:t>
            </a:r>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23</a:t>
            </a:fld>
            <a:endParaRPr lang="en-US"/>
          </a:p>
        </p:txBody>
      </p:sp>
      <p:pic>
        <p:nvPicPr>
          <p:cNvPr id="9" name="图片 8" descr="Screen Shot 2016-03-27 at 17.44.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994" y="1424266"/>
            <a:ext cx="6806229" cy="5433734"/>
          </a:xfrm>
          <a:prstGeom prst="rect">
            <a:avLst/>
          </a:prstGeom>
        </p:spPr>
      </p:pic>
    </p:spTree>
    <p:extLst>
      <p:ext uri="{BB962C8B-B14F-4D97-AF65-F5344CB8AC3E}">
        <p14:creationId xmlns:p14="http://schemas.microsoft.com/office/powerpoint/2010/main" val="248850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Alternative Fair Allocation Policy: CEEI</a:t>
            </a:r>
            <a:endParaRPr kumimoji="1" lang="zh-CN" altLang="en-US" dirty="0"/>
          </a:p>
        </p:txBody>
      </p:sp>
      <p:sp>
        <p:nvSpPr>
          <p:cNvPr id="3" name="内容占位符 2"/>
          <p:cNvSpPr>
            <a:spLocks noGrp="1"/>
          </p:cNvSpPr>
          <p:nvPr>
            <p:ph idx="1"/>
          </p:nvPr>
        </p:nvSpPr>
        <p:spPr/>
        <p:txBody>
          <a:bodyPr/>
          <a:lstStyle/>
          <a:p>
            <a:r>
              <a:rPr kumimoji="1" lang="en-US" altLang="zh-CN" dirty="0"/>
              <a:t>Economist’s way to fairly divide resources</a:t>
            </a:r>
          </a:p>
          <a:p>
            <a:endParaRPr kumimoji="1" lang="en-US" altLang="zh-CN" dirty="0"/>
          </a:p>
          <a:p>
            <a:r>
              <a:rPr kumimoji="1" lang="en-US" altLang="zh-CN" dirty="0"/>
              <a:t>Competitive Equilibrium from Equal Incomes:</a:t>
            </a:r>
          </a:p>
          <a:p>
            <a:pPr lvl="1"/>
            <a:r>
              <a:rPr kumimoji="1" lang="en-US" altLang="zh-CN" dirty="0"/>
              <a:t>Give each user 1/n of every resource initially</a:t>
            </a:r>
          </a:p>
          <a:p>
            <a:pPr lvl="1"/>
            <a:r>
              <a:rPr kumimoji="1" lang="en-US" altLang="zh-CN" dirty="0"/>
              <a:t>let them trades their resources with other users in a perfectly competitive market</a:t>
            </a:r>
          </a:p>
          <a:p>
            <a:pPr lvl="1"/>
            <a:r>
              <a:rPr kumimoji="1" lang="en-US" altLang="zh-CN" dirty="0"/>
              <a:t>Solution given by </a:t>
            </a:r>
            <a:r>
              <a:rPr kumimoji="1" lang="en-US" altLang="zh-CN" b="1" i="1" dirty="0"/>
              <a:t>Nash barging solution</a:t>
            </a:r>
            <a:endParaRPr kumimoji="1" lang="zh-CN" altLang="en-US" b="1" i="1"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24</a:t>
            </a:fld>
            <a:endParaRPr lang="en-US"/>
          </a:p>
        </p:txBody>
      </p:sp>
    </p:spTree>
    <p:extLst>
      <p:ext uri="{BB962C8B-B14F-4D97-AF65-F5344CB8AC3E}">
        <p14:creationId xmlns:p14="http://schemas.microsoft.com/office/powerpoint/2010/main" val="22611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Alternative Fair Allocation Policy: CEEI</a:t>
            </a:r>
            <a:endParaRPr kumimoji="1" lang="zh-CN" altLang="en-US" dirty="0"/>
          </a:p>
        </p:txBody>
      </p:sp>
      <p:sp>
        <p:nvSpPr>
          <p:cNvPr id="3" name="内容占位符 2"/>
          <p:cNvSpPr>
            <a:spLocks noGrp="1"/>
          </p:cNvSpPr>
          <p:nvPr>
            <p:ph idx="1"/>
          </p:nvPr>
        </p:nvSpPr>
        <p:spPr/>
        <p:txBody>
          <a:bodyPr/>
          <a:lstStyle/>
          <a:p>
            <a:r>
              <a:rPr kumimoji="1" lang="en-US" altLang="zh-CN" dirty="0"/>
              <a:t>Market Clearance </a:t>
            </a:r>
          </a:p>
          <a:p>
            <a:endParaRPr kumimoji="1" lang="en-US" altLang="zh-CN" dirty="0"/>
          </a:p>
          <a:p>
            <a:r>
              <a:rPr kumimoji="1" lang="en-US" altLang="zh-CN" dirty="0"/>
              <a:t>Drawback : Violate strategy </a:t>
            </a:r>
            <a:r>
              <a:rPr kumimoji="1" lang="en-US" altLang="zh-CN" dirty="0" err="1"/>
              <a:t>proofness</a:t>
            </a:r>
            <a:r>
              <a:rPr kumimoji="1" lang="en-US" altLang="zh-CN" dirty="0"/>
              <a:t> </a:t>
            </a:r>
          </a:p>
          <a:p>
            <a:pPr lvl="1"/>
            <a:r>
              <a:rPr kumimoji="1" lang="en-US" altLang="zh-CN" dirty="0"/>
              <a:t>User can cheat by claiming more than he needs </a:t>
            </a:r>
          </a:p>
          <a:p>
            <a:pPr marL="457200" lvl="1" indent="0">
              <a:buNone/>
            </a:pPr>
            <a:r>
              <a:rPr kumimoji="1" lang="en-US" altLang="zh-CN" dirty="0"/>
              <a:t>   to have more tasks allocated</a:t>
            </a: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25</a:t>
            </a:fld>
            <a:endParaRPr lang="en-US"/>
          </a:p>
        </p:txBody>
      </p:sp>
      <p:pic>
        <p:nvPicPr>
          <p:cNvPr id="6" name="图片 5" descr="Screen Shot 2016-03-27 at 19.19.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499" y="1690688"/>
            <a:ext cx="3969209" cy="4485750"/>
          </a:xfrm>
          <a:prstGeom prst="rect">
            <a:avLst/>
          </a:prstGeom>
        </p:spPr>
      </p:pic>
    </p:spTree>
    <p:extLst>
      <p:ext uri="{BB962C8B-B14F-4D97-AF65-F5344CB8AC3E}">
        <p14:creationId xmlns:p14="http://schemas.microsoft.com/office/powerpoint/2010/main" val="416119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Comparison Between Three Allocation	</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26</a:t>
            </a:fld>
            <a:endParaRPr lang="en-US"/>
          </a:p>
        </p:txBody>
      </p:sp>
      <p:pic>
        <p:nvPicPr>
          <p:cNvPr id="6" name="图片 5" descr="Screen Shot 2016-03-27 at 19.1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46" y="1449200"/>
            <a:ext cx="8185919" cy="4907150"/>
          </a:xfrm>
          <a:prstGeom prst="rect">
            <a:avLst/>
          </a:prstGeom>
        </p:spPr>
      </p:pic>
    </p:spTree>
    <p:extLst>
      <p:ext uri="{BB962C8B-B14F-4D97-AF65-F5344CB8AC3E}">
        <p14:creationId xmlns:p14="http://schemas.microsoft.com/office/powerpoint/2010/main" val="111688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Comparison Between Three Allocation	</a:t>
            </a:r>
            <a:endParaRPr kumimoji="1" lang="zh-CN" altLang="en-US" dirty="0"/>
          </a:p>
        </p:txBody>
      </p:sp>
      <p:sp>
        <p:nvSpPr>
          <p:cNvPr id="3" name="内容占位符 2"/>
          <p:cNvSpPr>
            <a:spLocks noGrp="1"/>
          </p:cNvSpPr>
          <p:nvPr>
            <p:ph idx="1"/>
          </p:nvPr>
        </p:nvSpPr>
        <p:spPr/>
        <p:txBody>
          <a:bodyPr/>
          <a:lstStyle/>
          <a:p>
            <a:r>
              <a:rPr kumimoji="1" lang="en-US" altLang="zh-CN" dirty="0"/>
              <a:t>DRF is the only one satisfying</a:t>
            </a:r>
          </a:p>
          <a:p>
            <a:pPr marL="0" indent="0">
              <a:buNone/>
            </a:pPr>
            <a:r>
              <a:rPr kumimoji="1" lang="en-US" altLang="zh-CN" dirty="0"/>
              <a:t>   four required properties</a:t>
            </a:r>
          </a:p>
          <a:p>
            <a:pPr marL="0" indent="0">
              <a:buNone/>
            </a:pPr>
            <a:endParaRPr kumimoji="1" lang="en-US" altLang="zh-CN" dirty="0"/>
          </a:p>
          <a:p>
            <a:r>
              <a:rPr kumimoji="1" lang="en-US" altLang="zh-CN" dirty="0"/>
              <a:t>Resource monotonicity is not </a:t>
            </a:r>
          </a:p>
          <a:p>
            <a:pPr marL="0" indent="0">
              <a:buNone/>
            </a:pPr>
            <a:r>
              <a:rPr kumimoji="1" lang="en-US" altLang="zh-CN" dirty="0"/>
              <a:t>   possible to achieve when </a:t>
            </a:r>
          </a:p>
          <a:p>
            <a:pPr marL="0" indent="0">
              <a:buNone/>
            </a:pPr>
            <a:r>
              <a:rPr kumimoji="1" lang="en-US" altLang="zh-CN" dirty="0"/>
              <a:t>   other properties are achieved</a:t>
            </a:r>
            <a:endParaRPr kumimoji="1" lang="zh-CN" altLang="en-US" dirty="0"/>
          </a:p>
        </p:txBody>
      </p:sp>
      <p:sp>
        <p:nvSpPr>
          <p:cNvPr id="4" name="页脚占位符 3"/>
          <p:cNvSpPr>
            <a:spLocks noGrp="1"/>
          </p:cNvSpPr>
          <p:nvPr>
            <p:ph type="ftr" sz="quarter" idx="11"/>
          </p:nvPr>
        </p:nvSpPr>
        <p:spPr/>
        <p:txBody>
          <a:bodyPr/>
          <a:lstStyle/>
          <a:p>
            <a:r>
              <a:rPr lang="en-US" dirty="0"/>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27</a:t>
            </a:fld>
            <a:endParaRPr lang="en-US"/>
          </a:p>
        </p:txBody>
      </p:sp>
      <p:pic>
        <p:nvPicPr>
          <p:cNvPr id="7" name="图片 6" descr="Screen Shot 2016-03-27 at 19.2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841" y="1825624"/>
            <a:ext cx="6873442" cy="4530726"/>
          </a:xfrm>
          <a:prstGeom prst="rect">
            <a:avLst/>
          </a:prstGeom>
        </p:spPr>
      </p:pic>
    </p:spTree>
    <p:extLst>
      <p:ext uri="{BB962C8B-B14F-4D97-AF65-F5344CB8AC3E}">
        <p14:creationId xmlns:p14="http://schemas.microsoft.com/office/powerpoint/2010/main" val="238626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Experiment Result</a:t>
            </a:r>
            <a:endParaRPr kumimoji="1" lang="zh-CN" altLang="en-US" dirty="0"/>
          </a:p>
        </p:txBody>
      </p:sp>
      <p:sp>
        <p:nvSpPr>
          <p:cNvPr id="3" name="内容占位符 2"/>
          <p:cNvSpPr>
            <a:spLocks noGrp="1"/>
          </p:cNvSpPr>
          <p:nvPr>
            <p:ph idx="1"/>
          </p:nvPr>
        </p:nvSpPr>
        <p:spPr/>
        <p:txBody>
          <a:bodyPr/>
          <a:lstStyle/>
          <a:p>
            <a:r>
              <a:rPr kumimoji="1" lang="en-US" altLang="zh-CN" dirty="0"/>
              <a:t>Experiment: DRF vs. Alternative  Allocation Policies</a:t>
            </a:r>
          </a:p>
          <a:p>
            <a:pPr lvl="1"/>
            <a:r>
              <a:rPr kumimoji="1" lang="en-US" altLang="zh-CN" dirty="0"/>
              <a:t>48 node </a:t>
            </a:r>
            <a:r>
              <a:rPr kumimoji="1" lang="en-US" altLang="zh-CN" dirty="0" err="1"/>
              <a:t>Mesos</a:t>
            </a:r>
            <a:r>
              <a:rPr kumimoji="1" lang="en-US" altLang="zh-CN" dirty="0"/>
              <a:t> cluster on EC2 instances with 8CPU cores and 7GB RAM each (1GB for OS). </a:t>
            </a:r>
          </a:p>
          <a:p>
            <a:pPr lvl="1"/>
            <a:r>
              <a:rPr kumimoji="1" lang="en-US" altLang="zh-CN" dirty="0"/>
              <a:t>Two users:</a:t>
            </a:r>
          </a:p>
          <a:p>
            <a:pPr lvl="2"/>
            <a:r>
              <a:rPr kumimoji="1" lang="en-US" altLang="zh-CN" dirty="0"/>
              <a:t>User 1 &lt;1CPU, 0.5GB&gt;</a:t>
            </a:r>
          </a:p>
          <a:p>
            <a:pPr lvl="2"/>
            <a:r>
              <a:rPr kumimoji="1" lang="en-US" altLang="zh-CN" dirty="0"/>
              <a:t>User 2 &lt;2CPU, 2GB&gt;</a:t>
            </a:r>
          </a:p>
          <a:p>
            <a:pPr lvl="1"/>
            <a:r>
              <a:rPr kumimoji="1" lang="en-US" altLang="zh-CN" dirty="0"/>
              <a:t>Compared with:</a:t>
            </a:r>
          </a:p>
          <a:p>
            <a:pPr lvl="2"/>
            <a:r>
              <a:rPr kumimoji="1" lang="en-US" altLang="zh-CN" dirty="0"/>
              <a:t>Slot-based fair scheduling (a common policy in current system, e.g. </a:t>
            </a:r>
            <a:r>
              <a:rPr kumimoji="1" lang="en-US" altLang="zh-CN" dirty="0" err="1"/>
              <a:t>Hadoop</a:t>
            </a:r>
            <a:r>
              <a:rPr kumimoji="1" lang="en-US" altLang="zh-CN" dirty="0"/>
              <a:t> Fair Scheduler)</a:t>
            </a:r>
          </a:p>
          <a:p>
            <a:pPr lvl="2"/>
            <a:r>
              <a:rPr kumimoji="1" lang="en-US" altLang="zh-CN" dirty="0"/>
              <a:t>Max-min fair sharing for CPU resource only</a:t>
            </a:r>
          </a:p>
          <a:p>
            <a:pPr lvl="1"/>
            <a:endParaRPr kumimoji="1" lang="en-US" altLang="zh-CN" dirty="0"/>
          </a:p>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28</a:t>
            </a:fld>
            <a:endParaRPr lang="en-US"/>
          </a:p>
        </p:txBody>
      </p:sp>
    </p:spTree>
    <p:extLst>
      <p:ext uri="{BB962C8B-B14F-4D97-AF65-F5344CB8AC3E}">
        <p14:creationId xmlns:p14="http://schemas.microsoft.com/office/powerpoint/2010/main" val="2785109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Experiment Result</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29</a:t>
            </a:fld>
            <a:endParaRPr lang="en-US"/>
          </a:p>
        </p:txBody>
      </p:sp>
      <p:pic>
        <p:nvPicPr>
          <p:cNvPr id="7" name="图片 6" descr="Screen Shot 2016-03-27 at 19.3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4" y="1291546"/>
            <a:ext cx="10086467" cy="5173662"/>
          </a:xfrm>
          <a:prstGeom prst="rect">
            <a:avLst/>
          </a:prstGeom>
        </p:spPr>
      </p:pic>
    </p:spTree>
    <p:extLst>
      <p:ext uri="{BB962C8B-B14F-4D97-AF65-F5344CB8AC3E}">
        <p14:creationId xmlns:p14="http://schemas.microsoft.com/office/powerpoint/2010/main" val="169528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What is fair sharing?</a:t>
            </a:r>
            <a:endParaRPr kumimoji="1" lang="zh-CN" altLang="en-US" dirty="0">
              <a:latin typeface="+mn-lt"/>
            </a:endParaRPr>
          </a:p>
        </p:txBody>
      </p:sp>
      <p:sp>
        <p:nvSpPr>
          <p:cNvPr id="3" name="内容占位符 2"/>
          <p:cNvSpPr>
            <a:spLocks noGrp="1"/>
          </p:cNvSpPr>
          <p:nvPr>
            <p:ph idx="1"/>
          </p:nvPr>
        </p:nvSpPr>
        <p:spPr>
          <a:xfrm>
            <a:off x="808089" y="1825625"/>
            <a:ext cx="10515600" cy="4351338"/>
          </a:xfrm>
        </p:spPr>
        <p:txBody>
          <a:bodyPr>
            <a:normAutofit fontScale="85000" lnSpcReduction="20000"/>
          </a:bodyPr>
          <a:lstStyle/>
          <a:p>
            <a:r>
              <a:rPr kumimoji="1" lang="en-US" altLang="zh-CN" b="1" dirty="0">
                <a:latin typeface="+mn-lt"/>
              </a:rPr>
              <a:t>n users want to share a resource (e.g. CPU)</a:t>
            </a:r>
          </a:p>
          <a:p>
            <a:pPr marL="0" indent="0">
              <a:buNone/>
            </a:pPr>
            <a:r>
              <a:rPr kumimoji="1" lang="en-US" altLang="zh-CN" dirty="0">
                <a:latin typeface="+mn-lt"/>
              </a:rPr>
              <a:t>  - Solution:</a:t>
            </a:r>
          </a:p>
          <a:p>
            <a:pPr marL="0" indent="0">
              <a:buNone/>
            </a:pPr>
            <a:r>
              <a:rPr kumimoji="1" lang="en-US" altLang="zh-CN" dirty="0">
                <a:latin typeface="+mn-lt"/>
              </a:rPr>
              <a:t>	Allocate each 1/n of the shared resource</a:t>
            </a:r>
          </a:p>
          <a:p>
            <a:pPr marL="0" indent="0">
              <a:buNone/>
            </a:pPr>
            <a:endParaRPr kumimoji="1" lang="en-US" altLang="zh-CN" dirty="0">
              <a:latin typeface="+mn-lt"/>
            </a:endParaRPr>
          </a:p>
          <a:p>
            <a:r>
              <a:rPr kumimoji="1" lang="en-US" altLang="zh-CN" b="1" dirty="0">
                <a:latin typeface="+mn-lt"/>
              </a:rPr>
              <a:t>Generalized by max-min fairness</a:t>
            </a:r>
          </a:p>
          <a:p>
            <a:pPr marL="0" indent="0">
              <a:buNone/>
            </a:pPr>
            <a:r>
              <a:rPr kumimoji="1" lang="en-US" altLang="zh-CN" dirty="0">
                <a:latin typeface="+mn-lt"/>
              </a:rPr>
              <a:t>  - Handles if a user wants less than its fair share</a:t>
            </a:r>
          </a:p>
          <a:p>
            <a:pPr marL="0" indent="0">
              <a:buNone/>
            </a:pPr>
            <a:r>
              <a:rPr kumimoji="1" lang="en-US" altLang="zh-CN" dirty="0">
                <a:latin typeface="+mn-lt"/>
              </a:rPr>
              <a:t>  - E.g. user 1 wants no more than 20%</a:t>
            </a:r>
          </a:p>
          <a:p>
            <a:pPr marL="0" indent="0">
              <a:buNone/>
            </a:pPr>
            <a:endParaRPr kumimoji="1" lang="en-US" altLang="zh-CN" dirty="0">
              <a:latin typeface="+mn-lt"/>
            </a:endParaRPr>
          </a:p>
          <a:p>
            <a:r>
              <a:rPr kumimoji="1" lang="en-US" altLang="zh-CN" b="1" dirty="0">
                <a:latin typeface="+mn-lt"/>
              </a:rPr>
              <a:t>Generalized by weighted max-min fairness</a:t>
            </a:r>
          </a:p>
          <a:p>
            <a:pPr marL="0" indent="0">
              <a:buNone/>
            </a:pPr>
            <a:r>
              <a:rPr kumimoji="1" lang="en-US" altLang="zh-CN" dirty="0">
                <a:latin typeface="+mn-lt"/>
              </a:rPr>
              <a:t>  - Give weights to users according to importance</a:t>
            </a:r>
          </a:p>
          <a:p>
            <a:pPr marL="0" indent="0">
              <a:buNone/>
            </a:pPr>
            <a:r>
              <a:rPr kumimoji="1" lang="en-US" altLang="zh-CN" dirty="0">
                <a:latin typeface="+mn-lt"/>
              </a:rPr>
              <a:t>  - User 1 gets weight 1, user 2 weight 2</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3</a:t>
            </a:fld>
            <a:endParaRPr lang="en-US"/>
          </a:p>
        </p:txBody>
      </p:sp>
      <p:pic>
        <p:nvPicPr>
          <p:cNvPr id="7" name="图片 6" descr="Screen Shot 2016-03-27 at 4.21.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327724"/>
            <a:ext cx="2129021" cy="5393751"/>
          </a:xfrm>
          <a:prstGeom prst="rect">
            <a:avLst/>
          </a:prstGeom>
        </p:spPr>
      </p:pic>
    </p:spTree>
    <p:extLst>
      <p:ext uri="{BB962C8B-B14F-4D97-AF65-F5344CB8AC3E}">
        <p14:creationId xmlns:p14="http://schemas.microsoft.com/office/powerpoint/2010/main" val="33284676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Experiment Result</a:t>
            </a:r>
            <a:endParaRPr kumimoji="1" lang="zh-CN" altLang="en-US" dirty="0"/>
          </a:p>
        </p:txBody>
      </p:sp>
      <p:sp>
        <p:nvSpPr>
          <p:cNvPr id="3" name="内容占位符 2"/>
          <p:cNvSpPr>
            <a:spLocks noGrp="1"/>
          </p:cNvSpPr>
          <p:nvPr>
            <p:ph idx="1"/>
          </p:nvPr>
        </p:nvSpPr>
        <p:spPr/>
        <p:txBody>
          <a:bodyPr/>
          <a:lstStyle/>
          <a:p>
            <a:r>
              <a:rPr kumimoji="1" lang="en-US" altLang="zh-CN" dirty="0"/>
              <a:t>Experiment: Simulations using Facebook Traces</a:t>
            </a:r>
          </a:p>
          <a:p>
            <a:pPr lvl="1"/>
            <a:r>
              <a:rPr kumimoji="1" lang="en-US" altLang="zh-CN" dirty="0"/>
              <a:t>Log traces from a 2000 node cluster at </a:t>
            </a:r>
            <a:r>
              <a:rPr kumimoji="1" lang="en-US" altLang="zh-CN" dirty="0" err="1"/>
              <a:t>facebook</a:t>
            </a:r>
            <a:r>
              <a:rPr kumimoji="1" lang="en-US" altLang="zh-CN" dirty="0"/>
              <a:t> (one week </a:t>
            </a:r>
            <a:r>
              <a:rPr kumimoji="1" lang="en-US" altLang="zh-CN" dirty="0" err="1"/>
              <a:t>periord</a:t>
            </a:r>
            <a:r>
              <a:rPr kumimoji="1" lang="en-US" altLang="zh-CN" dirty="0"/>
              <a:t>)</a:t>
            </a:r>
          </a:p>
          <a:p>
            <a:pPr lvl="1"/>
            <a:r>
              <a:rPr kumimoji="1" lang="en-US" altLang="zh-CN" dirty="0"/>
              <a:t>Simulate the traces with 400 nodes</a:t>
            </a:r>
          </a:p>
          <a:p>
            <a:pPr lvl="2"/>
            <a:r>
              <a:rPr kumimoji="1" lang="en-US" altLang="zh-CN" dirty="0"/>
              <a:t>Each node consists of 12 slots, 16 cores, 32 GB memory	</a:t>
            </a:r>
          </a:p>
          <a:p>
            <a:endParaRPr kumimoji="1" lang="en-US" altLang="zh-CN" dirty="0"/>
          </a:p>
          <a:p>
            <a:r>
              <a:rPr kumimoji="1" lang="en-US" altLang="zh-CN" dirty="0"/>
              <a:t>Compared with </a:t>
            </a:r>
            <a:r>
              <a:rPr kumimoji="1" lang="en-US" altLang="zh-CN" dirty="0" err="1"/>
              <a:t>Hadoop’s</a:t>
            </a:r>
            <a:r>
              <a:rPr kumimoji="1" lang="en-US" altLang="zh-CN" dirty="0"/>
              <a:t> fair scheduler(slot)</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30</a:t>
            </a:fld>
            <a:endParaRPr lang="en-US"/>
          </a:p>
        </p:txBody>
      </p:sp>
    </p:spTree>
    <p:extLst>
      <p:ext uri="{BB962C8B-B14F-4D97-AF65-F5344CB8AC3E}">
        <p14:creationId xmlns:p14="http://schemas.microsoft.com/office/powerpoint/2010/main" val="217404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Experiment Result</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31</a:t>
            </a:fld>
            <a:endParaRPr lang="en-US"/>
          </a:p>
        </p:txBody>
      </p:sp>
      <p:pic>
        <p:nvPicPr>
          <p:cNvPr id="3" name="图片 2" descr="Screen Shot 2016-03-27 at 19.3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70" y="1549399"/>
            <a:ext cx="8654143" cy="4672175"/>
          </a:xfrm>
          <a:prstGeom prst="rect">
            <a:avLst/>
          </a:prstGeom>
        </p:spPr>
      </p:pic>
    </p:spTree>
    <p:extLst>
      <p:ext uri="{BB962C8B-B14F-4D97-AF65-F5344CB8AC3E}">
        <p14:creationId xmlns:p14="http://schemas.microsoft.com/office/powerpoint/2010/main" val="135738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Conclusion	</a:t>
            </a:r>
            <a:endParaRPr kumimoji="1" lang="zh-CN" altLang="en-US" dirty="0"/>
          </a:p>
        </p:txBody>
      </p:sp>
      <p:sp>
        <p:nvSpPr>
          <p:cNvPr id="3" name="内容占位符 2"/>
          <p:cNvSpPr>
            <a:spLocks noGrp="1"/>
          </p:cNvSpPr>
          <p:nvPr>
            <p:ph idx="1"/>
          </p:nvPr>
        </p:nvSpPr>
        <p:spPr/>
        <p:txBody>
          <a:bodyPr/>
          <a:lstStyle/>
          <a:p>
            <a:r>
              <a:rPr lang="en-US" altLang="zh-CN" dirty="0"/>
              <a:t>DRF provides provides multiple multiple‐resource resource fairness fairness in the presence of heterogeneous demand</a:t>
            </a:r>
          </a:p>
          <a:p>
            <a:pPr lvl="1"/>
            <a:r>
              <a:rPr lang="en-US" altLang="zh-CN" dirty="0"/>
              <a:t>First generalization generalization of max‐min fairness fairness to multiple‐resources</a:t>
            </a:r>
            <a:endParaRPr lang="zh-CN" altLang="en-US" dirty="0"/>
          </a:p>
          <a:p>
            <a:r>
              <a:rPr kumimoji="1" lang="en-US" altLang="zh-CN" dirty="0"/>
              <a:t>DRF satisfies all of the desired properties of fair allocation except for resource monotonicity</a:t>
            </a:r>
          </a:p>
          <a:p>
            <a:endParaRPr kumimoji="1" lang="en-US" altLang="zh-CN" dirty="0"/>
          </a:p>
          <a:p>
            <a:r>
              <a:rPr kumimoji="1" lang="en-US" altLang="zh-CN" dirty="0"/>
              <a:t>DRF performs better than current approaches.</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32</a:t>
            </a:fld>
            <a:endParaRPr lang="en-US"/>
          </a:p>
        </p:txBody>
      </p:sp>
    </p:spTree>
    <p:extLst>
      <p:ext uri="{BB962C8B-B14F-4D97-AF65-F5344CB8AC3E}">
        <p14:creationId xmlns:p14="http://schemas.microsoft.com/office/powerpoint/2010/main" val="73541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Acknowledgement</a:t>
            </a:r>
            <a:endParaRPr kumimoji="1" lang="zh-CN" altLang="en-US" dirty="0"/>
          </a:p>
        </p:txBody>
      </p:sp>
      <p:sp>
        <p:nvSpPr>
          <p:cNvPr id="3" name="内容占位符 2"/>
          <p:cNvSpPr>
            <a:spLocks noGrp="1"/>
          </p:cNvSpPr>
          <p:nvPr>
            <p:ph idx="1"/>
          </p:nvPr>
        </p:nvSpPr>
        <p:spPr>
          <a:xfrm>
            <a:off x="838200" y="1825625"/>
            <a:ext cx="10515600" cy="2565116"/>
          </a:xfrm>
        </p:spPr>
        <p:txBody>
          <a:bodyPr/>
          <a:lstStyle/>
          <a:p>
            <a:r>
              <a:rPr kumimoji="1" lang="en-US" altLang="zh-CN" dirty="0"/>
              <a:t>Some of our slides are borrowed from their presentation in NSDI in 2011 </a:t>
            </a:r>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33</a:t>
            </a:fld>
            <a:endParaRPr lang="en-US"/>
          </a:p>
        </p:txBody>
      </p:sp>
    </p:spTree>
    <p:extLst>
      <p:ext uri="{BB962C8B-B14F-4D97-AF65-F5344CB8AC3E}">
        <p14:creationId xmlns:p14="http://schemas.microsoft.com/office/powerpoint/2010/main" val="53742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Properties of max-min fairness</a:t>
            </a:r>
            <a:endParaRPr kumimoji="1" lang="zh-CN" altLang="en-US" dirty="0">
              <a:latin typeface="+mn-lt"/>
            </a:endParaRPr>
          </a:p>
        </p:txBody>
      </p:sp>
      <p:sp>
        <p:nvSpPr>
          <p:cNvPr id="3" name="内容占位符 2"/>
          <p:cNvSpPr>
            <a:spLocks noGrp="1"/>
          </p:cNvSpPr>
          <p:nvPr>
            <p:ph idx="1"/>
          </p:nvPr>
        </p:nvSpPr>
        <p:spPr/>
        <p:txBody>
          <a:bodyPr/>
          <a:lstStyle/>
          <a:p>
            <a:pPr marL="0" indent="0">
              <a:buNone/>
            </a:pPr>
            <a:r>
              <a:rPr lang="en-US" altLang="zh-CN" dirty="0">
                <a:solidFill>
                  <a:srgbClr val="000000"/>
                </a:solidFill>
              </a:rPr>
              <a:t>• </a:t>
            </a:r>
            <a:r>
              <a:rPr lang="en-US" altLang="zh-CN" b="1" dirty="0">
                <a:solidFill>
                  <a:srgbClr val="000000"/>
                </a:solidFill>
                <a:latin typeface="+mn-lt"/>
              </a:rPr>
              <a:t>Share incentive</a:t>
            </a:r>
          </a:p>
          <a:p>
            <a:pPr marL="0" indent="0">
              <a:buNone/>
            </a:pPr>
            <a:r>
              <a:rPr lang="en-US" altLang="zh-CN" dirty="0">
                <a:latin typeface="+mn-lt"/>
              </a:rPr>
              <a:t>– Each user can get at least 1/n of the resource</a:t>
            </a:r>
          </a:p>
          <a:p>
            <a:pPr marL="0" indent="0">
              <a:buNone/>
            </a:pPr>
            <a:r>
              <a:rPr lang="en-US" altLang="zh-CN" dirty="0">
                <a:latin typeface="+mn-lt"/>
              </a:rPr>
              <a:t>– But will get less if </a:t>
            </a:r>
            <a:r>
              <a:rPr lang="en-US" altLang="zh-CN" dirty="0" smtClean="0">
                <a:latin typeface="+mn-lt"/>
              </a:rPr>
              <a:t>her demand </a:t>
            </a:r>
            <a:r>
              <a:rPr lang="en-US" altLang="zh-CN" dirty="0">
                <a:latin typeface="+mn-lt"/>
              </a:rPr>
              <a:t>is less</a:t>
            </a:r>
          </a:p>
          <a:p>
            <a:pPr marL="0" indent="0">
              <a:buNone/>
            </a:pPr>
            <a:r>
              <a:rPr lang="en-US" altLang="zh-CN" b="1" dirty="0">
                <a:solidFill>
                  <a:srgbClr val="000000"/>
                </a:solidFill>
                <a:latin typeface="+mn-lt"/>
              </a:rPr>
              <a:t>• Strategy‐proof</a:t>
            </a:r>
          </a:p>
          <a:p>
            <a:pPr marL="0" indent="0">
              <a:buNone/>
            </a:pPr>
            <a:r>
              <a:rPr lang="en-US" altLang="zh-CN" dirty="0">
                <a:latin typeface="+mn-lt"/>
              </a:rPr>
              <a:t>– Users are not better off by asking for more than they need</a:t>
            </a:r>
          </a:p>
          <a:p>
            <a:pPr marL="0" indent="0">
              <a:buNone/>
            </a:pPr>
            <a:r>
              <a:rPr lang="en-US" altLang="zh-CN" dirty="0">
                <a:latin typeface="+mn-lt"/>
              </a:rPr>
              <a:t>– Users have no reason to lie</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4</a:t>
            </a:fld>
            <a:endParaRPr lang="en-US"/>
          </a:p>
        </p:txBody>
      </p:sp>
    </p:spTree>
    <p:extLst>
      <p:ext uri="{BB962C8B-B14F-4D97-AF65-F5344CB8AC3E}">
        <p14:creationId xmlns:p14="http://schemas.microsoft.com/office/powerpoint/2010/main" val="613083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Why use max-min fairness?</a:t>
            </a:r>
            <a:endParaRPr kumimoji="1" lang="zh-CN" altLang="en-US" dirty="0">
              <a:latin typeface="+mn-lt"/>
            </a:endParaRPr>
          </a:p>
        </p:txBody>
      </p:sp>
      <p:sp>
        <p:nvSpPr>
          <p:cNvPr id="3" name="内容占位符 2"/>
          <p:cNvSpPr>
            <a:spLocks noGrp="1"/>
          </p:cNvSpPr>
          <p:nvPr>
            <p:ph idx="1"/>
          </p:nvPr>
        </p:nvSpPr>
        <p:spPr/>
        <p:txBody>
          <a:bodyPr>
            <a:normAutofit fontScale="92500" lnSpcReduction="20000"/>
          </a:bodyPr>
          <a:lstStyle/>
          <a:p>
            <a:r>
              <a:rPr lang="en-US" altLang="zh-CN" b="1" dirty="0">
                <a:latin typeface="+mn-lt"/>
              </a:rPr>
              <a:t>Desirable properties of max‐min fairness</a:t>
            </a:r>
          </a:p>
          <a:p>
            <a:pPr marL="0" indent="0">
              <a:buNone/>
            </a:pPr>
            <a:r>
              <a:rPr lang="en-US" altLang="zh-CN" dirty="0">
                <a:latin typeface="+mn-lt"/>
              </a:rPr>
              <a:t>  – </a:t>
            </a:r>
            <a:r>
              <a:rPr lang="en-US" altLang="zh-CN" dirty="0">
                <a:solidFill>
                  <a:srgbClr val="FF0000"/>
                </a:solidFill>
                <a:latin typeface="+mn-lt"/>
              </a:rPr>
              <a:t>Isolation policy:</a:t>
            </a:r>
          </a:p>
          <a:p>
            <a:pPr marL="0" indent="0">
              <a:buNone/>
            </a:pPr>
            <a:r>
              <a:rPr lang="en-US" altLang="zh-CN" dirty="0">
                <a:latin typeface="+mn-lt"/>
              </a:rPr>
              <a:t>   	A user gets her fair share irrespective of the demands of other users</a:t>
            </a:r>
          </a:p>
          <a:p>
            <a:pPr marL="0" indent="0">
              <a:buNone/>
            </a:pPr>
            <a:r>
              <a:rPr lang="en-US" altLang="zh-CN" dirty="0">
                <a:latin typeface="+mn-lt"/>
              </a:rPr>
              <a:t>  – </a:t>
            </a:r>
            <a:r>
              <a:rPr lang="en-US" altLang="zh-CN" dirty="0">
                <a:solidFill>
                  <a:srgbClr val="FF0000"/>
                </a:solidFill>
                <a:latin typeface="+mn-lt"/>
              </a:rPr>
              <a:t>Flexibility</a:t>
            </a:r>
            <a:r>
              <a:rPr lang="en-US" altLang="zh-CN" dirty="0">
                <a:latin typeface="+mn-lt"/>
              </a:rPr>
              <a:t> separates mechanism from policy:</a:t>
            </a:r>
          </a:p>
          <a:p>
            <a:pPr marL="0" indent="0">
              <a:buNone/>
            </a:pPr>
            <a:r>
              <a:rPr lang="en-US" altLang="zh-CN" dirty="0">
                <a:latin typeface="+mn-lt"/>
              </a:rPr>
              <a:t>	Proportional sharing, priority, reservation,...</a:t>
            </a:r>
          </a:p>
          <a:p>
            <a:pPr marL="0" indent="0">
              <a:buNone/>
            </a:pPr>
            <a:endParaRPr lang="en-US" altLang="zh-CN" dirty="0">
              <a:latin typeface="+mn-lt"/>
            </a:endParaRPr>
          </a:p>
          <a:p>
            <a:pPr marL="0" indent="0">
              <a:buNone/>
            </a:pPr>
            <a:r>
              <a:rPr lang="en-US" altLang="zh-CN" dirty="0">
                <a:latin typeface="+mn-lt"/>
              </a:rPr>
              <a:t>• Many schedulers use max‐min fairness</a:t>
            </a:r>
          </a:p>
          <a:p>
            <a:pPr marL="0" indent="0">
              <a:buNone/>
            </a:pPr>
            <a:r>
              <a:rPr lang="en-US" altLang="zh-CN" dirty="0">
                <a:latin typeface="+mn-lt"/>
              </a:rPr>
              <a:t>  – Datacenters: </a:t>
            </a:r>
            <a:r>
              <a:rPr lang="en-US" altLang="zh-CN" dirty="0" err="1">
                <a:latin typeface="+mn-lt"/>
              </a:rPr>
              <a:t>Hadoop’s</a:t>
            </a:r>
            <a:r>
              <a:rPr lang="en-US" altLang="zh-CN" dirty="0">
                <a:latin typeface="+mn-lt"/>
              </a:rPr>
              <a:t> fair </a:t>
            </a:r>
            <a:r>
              <a:rPr lang="en-US" altLang="zh-CN" dirty="0" err="1">
                <a:latin typeface="+mn-lt"/>
              </a:rPr>
              <a:t>sched</a:t>
            </a:r>
            <a:r>
              <a:rPr lang="en-US" altLang="zh-CN" dirty="0">
                <a:latin typeface="+mn-lt"/>
              </a:rPr>
              <a:t>, capacity, Quincy</a:t>
            </a:r>
          </a:p>
          <a:p>
            <a:pPr marL="0" indent="0">
              <a:buNone/>
            </a:pPr>
            <a:r>
              <a:rPr lang="en-US" altLang="zh-CN" dirty="0">
                <a:latin typeface="+mn-lt"/>
              </a:rPr>
              <a:t>  – OS: </a:t>
            </a:r>
            <a:r>
              <a:rPr lang="en-US" altLang="zh-CN" dirty="0" err="1">
                <a:latin typeface="+mn-lt"/>
              </a:rPr>
              <a:t>rr</a:t>
            </a:r>
            <a:r>
              <a:rPr lang="en-US" altLang="zh-CN" dirty="0">
                <a:latin typeface="+mn-lt"/>
              </a:rPr>
              <a:t>, prop sharing, lottery, </a:t>
            </a:r>
            <a:r>
              <a:rPr lang="en-US" altLang="zh-CN" dirty="0" err="1">
                <a:latin typeface="+mn-lt"/>
              </a:rPr>
              <a:t>linux</a:t>
            </a:r>
            <a:r>
              <a:rPr lang="en-US" altLang="zh-CN" dirty="0">
                <a:latin typeface="+mn-lt"/>
              </a:rPr>
              <a:t> </a:t>
            </a:r>
            <a:r>
              <a:rPr lang="en-US" altLang="zh-CN" dirty="0" err="1">
                <a:latin typeface="+mn-lt"/>
              </a:rPr>
              <a:t>cfs</a:t>
            </a:r>
            <a:r>
              <a:rPr lang="en-US" altLang="zh-CN" dirty="0">
                <a:latin typeface="+mn-lt"/>
              </a:rPr>
              <a:t>, ...</a:t>
            </a:r>
          </a:p>
          <a:p>
            <a:pPr marL="0" indent="0">
              <a:buNone/>
            </a:pPr>
            <a:r>
              <a:rPr lang="en-US" altLang="zh-CN" dirty="0">
                <a:latin typeface="+mn-lt"/>
              </a:rPr>
              <a:t>  – Networking: </a:t>
            </a:r>
            <a:r>
              <a:rPr lang="en-US" altLang="zh-CN" dirty="0" err="1">
                <a:latin typeface="+mn-lt"/>
              </a:rPr>
              <a:t>wfq</a:t>
            </a:r>
            <a:r>
              <a:rPr lang="en-US" altLang="zh-CN" dirty="0">
                <a:latin typeface="+mn-lt"/>
              </a:rPr>
              <a:t>, wf2q, </a:t>
            </a:r>
            <a:r>
              <a:rPr lang="en-US" altLang="zh-CN" dirty="0" err="1">
                <a:latin typeface="+mn-lt"/>
              </a:rPr>
              <a:t>sfq</a:t>
            </a:r>
            <a:r>
              <a:rPr lang="en-US" altLang="zh-CN" dirty="0">
                <a:latin typeface="+mn-lt"/>
              </a:rPr>
              <a:t>, </a:t>
            </a:r>
            <a:r>
              <a:rPr lang="en-US" altLang="zh-CN" dirty="0" err="1">
                <a:latin typeface="+mn-lt"/>
              </a:rPr>
              <a:t>drr</a:t>
            </a:r>
            <a:r>
              <a:rPr lang="en-US" altLang="zh-CN" dirty="0">
                <a:latin typeface="+mn-lt"/>
              </a:rPr>
              <a:t>, </a:t>
            </a:r>
            <a:r>
              <a:rPr lang="en-US" altLang="zh-CN" dirty="0" err="1">
                <a:latin typeface="+mn-lt"/>
              </a:rPr>
              <a:t>csfq</a:t>
            </a:r>
            <a:r>
              <a:rPr lang="en-US" altLang="zh-CN" dirty="0">
                <a:latin typeface="+mn-lt"/>
              </a:rPr>
              <a:t>, ...</a:t>
            </a:r>
            <a:endParaRPr kumimoji="1" lang="zh-CN" altLang="en-US" dirty="0">
              <a:latin typeface="+mn-lt"/>
            </a:endParaRP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5</a:t>
            </a:fld>
            <a:endParaRPr lang="en-US"/>
          </a:p>
        </p:txBody>
      </p:sp>
    </p:spTree>
    <p:extLst>
      <p:ext uri="{BB962C8B-B14F-4D97-AF65-F5344CB8AC3E}">
        <p14:creationId xmlns:p14="http://schemas.microsoft.com/office/powerpoint/2010/main" val="14748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Outlines</a:t>
            </a:r>
            <a:endParaRPr kumimoji="1" lang="zh-CN" altLang="en-US" dirty="0">
              <a:latin typeface="+mn-lt"/>
            </a:endParaRPr>
          </a:p>
        </p:txBody>
      </p:sp>
      <p:sp>
        <p:nvSpPr>
          <p:cNvPr id="3" name="内容占位符 2"/>
          <p:cNvSpPr>
            <a:spLocks noGrp="1"/>
          </p:cNvSpPr>
          <p:nvPr>
            <p:ph idx="1"/>
          </p:nvPr>
        </p:nvSpPr>
        <p:spPr/>
        <p:txBody>
          <a:bodyPr/>
          <a:lstStyle/>
          <a:p>
            <a:r>
              <a:rPr kumimoji="1" lang="en-US" altLang="zh-CN" dirty="0">
                <a:latin typeface="+mn-lt"/>
              </a:rPr>
              <a:t>Introduction</a:t>
            </a:r>
          </a:p>
          <a:p>
            <a:r>
              <a:rPr kumimoji="1" lang="en-US" altLang="zh-CN" b="1" dirty="0">
                <a:latin typeface="+mn-lt"/>
              </a:rPr>
              <a:t>Motivation</a:t>
            </a:r>
          </a:p>
          <a:p>
            <a:r>
              <a:rPr kumimoji="1" lang="en-US" altLang="zh-CN" dirty="0">
                <a:latin typeface="+mn-lt"/>
              </a:rPr>
              <a:t>Dominant Resource Fairness (DRF)</a:t>
            </a:r>
          </a:p>
          <a:p>
            <a:r>
              <a:rPr kumimoji="1" lang="en-US" altLang="zh-CN" dirty="0">
                <a:latin typeface="+mn-lt"/>
              </a:rPr>
              <a:t>Experiment result</a:t>
            </a:r>
          </a:p>
          <a:p>
            <a:r>
              <a:rPr kumimoji="1" lang="en-US" altLang="zh-CN" dirty="0">
                <a:latin typeface="+mn-lt"/>
              </a:rPr>
              <a:t>Conclusion</a:t>
            </a:r>
          </a:p>
          <a:p>
            <a:endParaRPr kumimoji="1" lang="en-US" altLang="zh-CN" dirty="0"/>
          </a:p>
          <a:p>
            <a:endParaRPr kumimoji="1" lang="zh-CN" altLang="en-US" dirty="0"/>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6</a:t>
            </a:fld>
            <a:endParaRPr lang="en-US"/>
          </a:p>
        </p:txBody>
      </p:sp>
    </p:spTree>
    <p:extLst>
      <p:ext uri="{BB962C8B-B14F-4D97-AF65-F5344CB8AC3E}">
        <p14:creationId xmlns:p14="http://schemas.microsoft.com/office/powerpoint/2010/main" val="9061529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Why is max-min fairness not enough?</a:t>
            </a:r>
            <a:endParaRPr kumimoji="1" lang="zh-CN" altLang="en-US" dirty="0">
              <a:latin typeface="+mn-lt"/>
            </a:endParaRPr>
          </a:p>
        </p:txBody>
      </p:sp>
      <p:sp>
        <p:nvSpPr>
          <p:cNvPr id="3" name="内容占位符 2"/>
          <p:cNvSpPr>
            <a:spLocks noGrp="1"/>
          </p:cNvSpPr>
          <p:nvPr>
            <p:ph idx="1"/>
          </p:nvPr>
        </p:nvSpPr>
        <p:spPr>
          <a:xfrm>
            <a:off x="838200" y="1825625"/>
            <a:ext cx="10515600" cy="2631913"/>
          </a:xfrm>
        </p:spPr>
        <p:txBody>
          <a:bodyPr/>
          <a:lstStyle/>
          <a:p>
            <a:pPr marL="0" indent="0">
              <a:buNone/>
            </a:pPr>
            <a:r>
              <a:rPr lang="en-US" altLang="zh-CN" dirty="0"/>
              <a:t>• </a:t>
            </a:r>
            <a:r>
              <a:rPr lang="en-US" altLang="zh-CN" dirty="0">
                <a:latin typeface="+mn-lt"/>
              </a:rPr>
              <a:t>Job scheduling in datacenters is not only about CPUs</a:t>
            </a:r>
          </a:p>
          <a:p>
            <a:pPr marL="0" indent="0">
              <a:buNone/>
            </a:pPr>
            <a:r>
              <a:rPr lang="en-US" altLang="zh-CN" dirty="0">
                <a:latin typeface="+mn-lt"/>
              </a:rPr>
              <a:t>  – Jobs consume CPU, memory, disk, and I/O</a:t>
            </a:r>
          </a:p>
        </p:txBody>
      </p:sp>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7</a:t>
            </a:fld>
            <a:endParaRPr lang="en-US"/>
          </a:p>
        </p:txBody>
      </p:sp>
    </p:spTree>
    <p:extLst>
      <p:ext uri="{BB962C8B-B14F-4D97-AF65-F5344CB8AC3E}">
        <p14:creationId xmlns:p14="http://schemas.microsoft.com/office/powerpoint/2010/main" val="19762999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Heterogeneous Resource Demands </a:t>
            </a:r>
            <a:endParaRPr kumimoji="1" lang="zh-CN" altLang="en-US" dirty="0">
              <a:latin typeface="+mn-lt"/>
            </a:endParaRPr>
          </a:p>
        </p:txBody>
      </p:sp>
      <p:pic>
        <p:nvPicPr>
          <p:cNvPr id="6" name="内容占位符 5" descr="Screen Shot 2016-03-27 at 4.35.45 PM.png"/>
          <p:cNvPicPr>
            <a:picLocks noGrp="1" noChangeAspect="1"/>
          </p:cNvPicPr>
          <p:nvPr>
            <p:ph idx="1"/>
          </p:nvPr>
        </p:nvPicPr>
        <p:blipFill>
          <a:blip r:embed="rId3">
            <a:extLst>
              <a:ext uri="{28A0092B-C50C-407E-A947-70E740481C1C}">
                <a14:useLocalDpi xmlns:a14="http://schemas.microsoft.com/office/drawing/2010/main" val="0"/>
              </a:ext>
            </a:extLst>
          </a:blip>
          <a:srcRect l="-49339" r="-49339"/>
          <a:stretch>
            <a:fillRect/>
          </a:stretch>
        </p:blipFill>
        <p:spPr>
          <a:xfrm>
            <a:off x="980758" y="1690688"/>
            <a:ext cx="9603977" cy="3974110"/>
          </a:xfrm>
        </p:spPr>
      </p:pic>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8</a:t>
            </a:fld>
            <a:endParaRPr lang="en-US"/>
          </a:p>
        </p:txBody>
      </p:sp>
      <p:sp>
        <p:nvSpPr>
          <p:cNvPr id="7" name="文本框 6"/>
          <p:cNvSpPr txBox="1"/>
          <p:nvPr/>
        </p:nvSpPr>
        <p:spPr>
          <a:xfrm>
            <a:off x="3525085" y="5831082"/>
            <a:ext cx="5274668" cy="369332"/>
          </a:xfrm>
          <a:prstGeom prst="rect">
            <a:avLst/>
          </a:prstGeom>
          <a:noFill/>
        </p:spPr>
        <p:txBody>
          <a:bodyPr wrap="square" rtlCol="0">
            <a:spAutoFit/>
          </a:bodyPr>
          <a:lstStyle/>
          <a:p>
            <a:r>
              <a:rPr lang="en-US" altLang="zh-CN" dirty="0"/>
              <a:t>2000‐node </a:t>
            </a:r>
            <a:r>
              <a:rPr lang="en-US" altLang="zh-CN" dirty="0" err="1"/>
              <a:t>Hadoop</a:t>
            </a:r>
            <a:r>
              <a:rPr lang="en-US" altLang="zh-CN" dirty="0"/>
              <a:t> Cluster at Facebook (Oct 2010)</a:t>
            </a:r>
            <a:endParaRPr kumimoji="1" lang="zh-CN" altLang="en-US" dirty="0"/>
          </a:p>
        </p:txBody>
      </p:sp>
      <p:sp>
        <p:nvSpPr>
          <p:cNvPr id="9" name="圆角矩形 8"/>
          <p:cNvSpPr/>
          <p:nvPr/>
        </p:nvSpPr>
        <p:spPr>
          <a:xfrm>
            <a:off x="3641724" y="4198380"/>
            <a:ext cx="1283028" cy="1269880"/>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n>
                <a:solidFill>
                  <a:srgbClr val="0000FF"/>
                </a:solidFill>
              </a:ln>
            </a:endParaRPr>
          </a:p>
        </p:txBody>
      </p:sp>
      <p:sp>
        <p:nvSpPr>
          <p:cNvPr id="10" name="文本框 9"/>
          <p:cNvSpPr txBox="1"/>
          <p:nvPr/>
        </p:nvSpPr>
        <p:spPr>
          <a:xfrm>
            <a:off x="4497074" y="3526133"/>
            <a:ext cx="2242059" cy="646331"/>
          </a:xfrm>
          <a:prstGeom prst="rect">
            <a:avLst/>
          </a:prstGeom>
          <a:noFill/>
        </p:spPr>
        <p:txBody>
          <a:bodyPr wrap="square" rtlCol="0">
            <a:spAutoFit/>
          </a:bodyPr>
          <a:lstStyle/>
          <a:p>
            <a:r>
              <a:rPr lang="en-US" altLang="zh-CN" b="1" dirty="0"/>
              <a:t>Most task need ~</a:t>
            </a:r>
          </a:p>
          <a:p>
            <a:r>
              <a:rPr lang="en-US" altLang="zh-CN" b="1" dirty="0"/>
              <a:t>&lt;2 CPU, 2 GB RAM&gt;</a:t>
            </a:r>
            <a:endParaRPr kumimoji="1" lang="zh-CN" altLang="en-US" b="1" dirty="0"/>
          </a:p>
        </p:txBody>
      </p:sp>
      <p:sp>
        <p:nvSpPr>
          <p:cNvPr id="11" name="圆角矩形 10"/>
          <p:cNvSpPr/>
          <p:nvPr/>
        </p:nvSpPr>
        <p:spPr>
          <a:xfrm>
            <a:off x="3641724" y="1927642"/>
            <a:ext cx="1283028" cy="1269880"/>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n>
                <a:solidFill>
                  <a:srgbClr val="0000FF"/>
                </a:solidFill>
              </a:ln>
            </a:endParaRPr>
          </a:p>
        </p:txBody>
      </p:sp>
      <p:sp>
        <p:nvSpPr>
          <p:cNvPr id="12" name="文本框 11"/>
          <p:cNvSpPr txBox="1"/>
          <p:nvPr/>
        </p:nvSpPr>
        <p:spPr>
          <a:xfrm>
            <a:off x="4924752" y="2034400"/>
            <a:ext cx="1710702" cy="646331"/>
          </a:xfrm>
          <a:prstGeom prst="rect">
            <a:avLst/>
          </a:prstGeom>
          <a:noFill/>
        </p:spPr>
        <p:txBody>
          <a:bodyPr wrap="square" rtlCol="0">
            <a:spAutoFit/>
          </a:bodyPr>
          <a:lstStyle/>
          <a:p>
            <a:r>
              <a:rPr lang="en-US" altLang="zh-CN" b="1" dirty="0"/>
              <a:t>Some tasks are</a:t>
            </a:r>
          </a:p>
          <a:p>
            <a:r>
              <a:rPr lang="en-US" altLang="zh-CN" b="1" dirty="0"/>
              <a:t>CPU‐intensive</a:t>
            </a:r>
            <a:endParaRPr kumimoji="1" lang="zh-CN" altLang="en-US" b="1" dirty="0"/>
          </a:p>
        </p:txBody>
      </p:sp>
      <p:sp>
        <p:nvSpPr>
          <p:cNvPr id="13" name="圆角矩形 12"/>
          <p:cNvSpPr/>
          <p:nvPr/>
        </p:nvSpPr>
        <p:spPr>
          <a:xfrm>
            <a:off x="6528657" y="4198380"/>
            <a:ext cx="1283028" cy="1269880"/>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n>
                <a:solidFill>
                  <a:srgbClr val="0000FF"/>
                </a:solidFill>
              </a:ln>
            </a:endParaRPr>
          </a:p>
        </p:txBody>
      </p:sp>
      <p:sp>
        <p:nvSpPr>
          <p:cNvPr id="14" name="文本框 13"/>
          <p:cNvSpPr txBox="1"/>
          <p:nvPr/>
        </p:nvSpPr>
        <p:spPr>
          <a:xfrm>
            <a:off x="6528657" y="3420901"/>
            <a:ext cx="2081943" cy="646331"/>
          </a:xfrm>
          <a:prstGeom prst="rect">
            <a:avLst/>
          </a:prstGeom>
          <a:noFill/>
        </p:spPr>
        <p:txBody>
          <a:bodyPr wrap="square" rtlCol="0">
            <a:spAutoFit/>
          </a:bodyPr>
          <a:lstStyle/>
          <a:p>
            <a:r>
              <a:rPr lang="en-US" altLang="zh-CN" b="1" dirty="0"/>
              <a:t>Some tasks are</a:t>
            </a:r>
          </a:p>
          <a:p>
            <a:r>
              <a:rPr lang="en-US" altLang="zh-CN" b="1" dirty="0"/>
              <a:t>memory‐intensive</a:t>
            </a:r>
            <a:endParaRPr kumimoji="1" lang="zh-CN" altLang="en-US" b="1" dirty="0"/>
          </a:p>
        </p:txBody>
      </p:sp>
    </p:spTree>
    <p:extLst>
      <p:ext uri="{BB962C8B-B14F-4D97-AF65-F5344CB8AC3E}">
        <p14:creationId xmlns:p14="http://schemas.microsoft.com/office/powerpoint/2010/main" val="171732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0" grpId="0"/>
      <p:bldP spid="11" grpId="0" animBg="1"/>
      <p:bldP spid="12"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mn-lt"/>
              </a:rPr>
              <a:t>Heterogeneous Resource Demands </a:t>
            </a:r>
            <a:endParaRPr kumimoji="1" lang="zh-CN" altLang="en-US" dirty="0">
              <a:latin typeface="+mn-lt"/>
            </a:endParaRPr>
          </a:p>
        </p:txBody>
      </p:sp>
      <p:pic>
        <p:nvPicPr>
          <p:cNvPr id="6" name="内容占位符 5" descr="Screen Shot 2016-03-27 at 4.48.38 PM.png"/>
          <p:cNvPicPr>
            <a:picLocks noGrp="1" noChangeAspect="1"/>
          </p:cNvPicPr>
          <p:nvPr>
            <p:ph idx="1"/>
          </p:nvPr>
        </p:nvPicPr>
        <p:blipFill>
          <a:blip r:embed="rId3">
            <a:extLst>
              <a:ext uri="{28A0092B-C50C-407E-A947-70E740481C1C}">
                <a14:useLocalDpi xmlns:a14="http://schemas.microsoft.com/office/drawing/2010/main" val="0"/>
              </a:ext>
            </a:extLst>
          </a:blip>
          <a:srcRect l="-55406" r="-55406"/>
          <a:stretch>
            <a:fillRect/>
          </a:stretch>
        </p:blipFill>
        <p:spPr/>
      </p:pic>
      <p:sp>
        <p:nvSpPr>
          <p:cNvPr id="4" name="页脚占位符 3"/>
          <p:cNvSpPr>
            <a:spLocks noGrp="1"/>
          </p:cNvSpPr>
          <p:nvPr>
            <p:ph type="ftr" sz="quarter" idx="11"/>
          </p:nvPr>
        </p:nvSpPr>
        <p:spPr/>
        <p:txBody>
          <a:bodyPr/>
          <a:lstStyle/>
          <a:p>
            <a:r>
              <a:rPr lang="en-US"/>
              <a:t>EECS 582 – W16</a:t>
            </a:r>
          </a:p>
        </p:txBody>
      </p:sp>
      <p:sp>
        <p:nvSpPr>
          <p:cNvPr id="5" name="幻灯片编号占位符 4"/>
          <p:cNvSpPr>
            <a:spLocks noGrp="1"/>
          </p:cNvSpPr>
          <p:nvPr>
            <p:ph type="sldNum" sz="quarter" idx="12"/>
          </p:nvPr>
        </p:nvSpPr>
        <p:spPr/>
        <p:txBody>
          <a:bodyPr/>
          <a:lstStyle/>
          <a:p>
            <a:fld id="{4EEF9975-6C58-5C4C-8961-54FFA2646BAA}" type="slidenum">
              <a:rPr lang="en-US" smtClean="0"/>
              <a:t>9</a:t>
            </a:fld>
            <a:endParaRPr lang="en-US"/>
          </a:p>
        </p:txBody>
      </p:sp>
    </p:spTree>
    <p:extLst>
      <p:ext uri="{BB962C8B-B14F-4D97-AF65-F5344CB8AC3E}">
        <p14:creationId xmlns:p14="http://schemas.microsoft.com/office/powerpoint/2010/main" val="27997296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1505</Words>
  <Application>Microsoft Macintosh PowerPoint</Application>
  <PresentationFormat>自定义</PresentationFormat>
  <Paragraphs>275</Paragraphs>
  <Slides>33</Slides>
  <Notes>7</Notes>
  <HiddenSlides>6</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Theme</vt:lpstr>
      <vt:lpstr>Dominant Resource Fairness: Fair Allocation of Multiple Resource Types</vt:lpstr>
      <vt:lpstr>Outlines</vt:lpstr>
      <vt:lpstr>What is fair sharing?</vt:lpstr>
      <vt:lpstr>Properties of max-min fairness</vt:lpstr>
      <vt:lpstr>Why use max-min fairness?</vt:lpstr>
      <vt:lpstr>Outlines</vt:lpstr>
      <vt:lpstr>Why is max-min fairness not enough?</vt:lpstr>
      <vt:lpstr>Heterogeneous Resource Demands </vt:lpstr>
      <vt:lpstr>Heterogeneous Resource Demands </vt:lpstr>
      <vt:lpstr>Motivation</vt:lpstr>
      <vt:lpstr>Important Allocation Properties</vt:lpstr>
      <vt:lpstr>Important Allocation Properties</vt:lpstr>
      <vt:lpstr>Some other nice-to-have properties</vt:lpstr>
      <vt:lpstr>Some other nice-to-have properties</vt:lpstr>
      <vt:lpstr>Problem Definition </vt:lpstr>
      <vt:lpstr>An Example of Multiple Resource Sharing</vt:lpstr>
      <vt:lpstr>A Natural Approach – Asset Fairness</vt:lpstr>
      <vt:lpstr>A Natural Approach – Asset Fairness</vt:lpstr>
      <vt:lpstr>Dominant Resource Fairness - DRF </vt:lpstr>
      <vt:lpstr>Dominant Resource Fairness - DRF </vt:lpstr>
      <vt:lpstr>Dominant Resource Fairness - DRF </vt:lpstr>
      <vt:lpstr>Online DRF Scheduler</vt:lpstr>
      <vt:lpstr>DRF pseudo-code </vt:lpstr>
      <vt:lpstr>Alternative Fair Allocation Policy: CEEI</vt:lpstr>
      <vt:lpstr>Alternative Fair Allocation Policy: CEEI</vt:lpstr>
      <vt:lpstr>Comparison Between Three Allocation </vt:lpstr>
      <vt:lpstr>Comparison Between Three Allocation </vt:lpstr>
      <vt:lpstr>Experiment Result</vt:lpstr>
      <vt:lpstr>Experiment Result</vt:lpstr>
      <vt:lpstr>Experiment Result</vt:lpstr>
      <vt:lpstr>Experiment Result</vt:lpstr>
      <vt:lpstr>Conclusion </vt:lpstr>
      <vt:lpstr>Acknowledgement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Mosharaf Chowdhury</dc:creator>
  <cp:lastModifiedBy>Ning Deng</cp:lastModifiedBy>
  <cp:revision>88</cp:revision>
  <dcterms:created xsi:type="dcterms:W3CDTF">2015-12-27T15:42:19Z</dcterms:created>
  <dcterms:modified xsi:type="dcterms:W3CDTF">2016-03-28T18:56:28Z</dcterms:modified>
</cp:coreProperties>
</file>