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7" r:id="rId10"/>
    <p:sldId id="265" r:id="rId11"/>
    <p:sldId id="266" r:id="rId12"/>
    <p:sldId id="268" r:id="rId13"/>
    <p:sldId id="269" r:id="rId14"/>
    <p:sldId id="270" r:id="rId15"/>
    <p:sldId id="271" r:id="rId16"/>
    <p:sldId id="272"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273" r:id="rId30"/>
    <p:sldId id="274" r:id="rId31"/>
    <p:sldId id="275" r:id="rId32"/>
    <p:sldId id="276" r:id="rId33"/>
    <p:sldId id="293"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p:restoredTop sz="94745"/>
  </p:normalViewPr>
  <p:slideViewPr>
    <p:cSldViewPr snapToGrid="0" snapToObjects="1">
      <p:cViewPr varScale="1">
        <p:scale>
          <a:sx n="98" d="100"/>
          <a:sy n="98" d="100"/>
        </p:scale>
        <p:origin x="312"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4D10A-81D1-8748-8404-C44E2799F913}" type="datetimeFigureOut">
              <a:rPr lang="en-US" smtClean="0"/>
              <a:t>3/29/16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DBF5F-E884-8D4B-8536-498293E3FBD0}" type="slidenum">
              <a:rPr lang="en-US" smtClean="0"/>
              <a:t>‹#›</a:t>
            </a:fld>
            <a:endParaRPr lang="en-US"/>
          </a:p>
        </p:txBody>
      </p:sp>
    </p:spTree>
    <p:extLst>
      <p:ext uri="{BB962C8B-B14F-4D97-AF65-F5344CB8AC3E}">
        <p14:creationId xmlns:p14="http://schemas.microsoft.com/office/powerpoint/2010/main" val="99582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Scheduling_algorithm" TargetMode="External"/><Relationship Id="rId4" Type="http://schemas.openxmlformats.org/officeDocument/2006/relationships/hyperlink" Target="https://en.wikipedia.org/wiki/Thread_(computer_science)" TargetMode="External"/><Relationship Id="rId5" Type="http://schemas.openxmlformats.org/officeDocument/2006/relationships/hyperlink" Target="https://en.wikipedia.org/wiki/Process_(computing)" TargetMode="External"/><Relationship Id="rId6" Type="http://schemas.openxmlformats.org/officeDocument/2006/relationships/hyperlink" Target="https://en.wikipedia.org/wiki/Central_processing_unit"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1</a:t>
            </a:fld>
            <a:endParaRPr lang="en-US"/>
          </a:p>
        </p:txBody>
      </p:sp>
    </p:spTree>
    <p:extLst>
      <p:ext uri="{BB962C8B-B14F-4D97-AF65-F5344CB8AC3E}">
        <p14:creationId xmlns:p14="http://schemas.microsoft.com/office/powerpoint/2010/main" val="144512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the lightweight simulator: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handling the batch workload, one handling the service workload.</a:t>
            </a: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24</a:t>
            </a:fld>
            <a:endParaRPr lang="en-US"/>
          </a:p>
        </p:txBody>
      </p:sp>
    </p:spTree>
    <p:extLst>
      <p:ext uri="{BB962C8B-B14F-4D97-AF65-F5344CB8AC3E}">
        <p14:creationId xmlns:p14="http://schemas.microsoft.com/office/powerpoint/2010/main" val="1250817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high-fidelity</a:t>
            </a:r>
            <a:r>
              <a:rPr lang="en-US" sz="1200" b="0" i="0" kern="1200" baseline="0" dirty="0" smtClean="0">
                <a:solidFill>
                  <a:schemeClr val="tx1"/>
                </a:solidFill>
                <a:effectLst/>
                <a:latin typeface="+mn-lt"/>
                <a:ea typeface="+mn-ea"/>
                <a:cs typeface="+mn-cs"/>
              </a:rPr>
              <a:t> simulator.</a:t>
            </a:r>
            <a:r>
              <a:rPr lang="en-US" sz="1200" kern="1200" dirty="0" smtClean="0">
                <a:solidFill>
                  <a:schemeClr val="tx1"/>
                </a:solidFill>
                <a:effectLst/>
                <a:latin typeface="+mn-lt"/>
                <a:ea typeface="+mn-ea"/>
                <a:cs typeface="+mn-cs"/>
              </a:rPr>
              <a:t> It does not model machine failures (as these only generate a small load on the scheduler); it does not model the disparity between resource requests and the actual usage of those resources in the traces.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Dealing</a:t>
            </a:r>
            <a:r>
              <a:rPr lang="en-US" sz="1200" b="0" i="0" kern="1200" baseline="0" dirty="0" smtClean="0">
                <a:solidFill>
                  <a:schemeClr val="tx1"/>
                </a:solidFill>
                <a:effectLst/>
                <a:latin typeface="+mn-lt"/>
                <a:ea typeface="+mn-ea"/>
                <a:cs typeface="+mn-cs"/>
              </a:rPr>
              <a:t> with conflicts: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coarse-grained conflict detection</a:t>
            </a:r>
            <a:r>
              <a:rPr lang="en-US" sz="1200" kern="1200" dirty="0" smtClean="0">
                <a:solidFill>
                  <a:schemeClr val="tx1"/>
                </a:solidFill>
                <a:effectLst/>
                <a:latin typeface="+mn-lt"/>
                <a:ea typeface="+mn-ea"/>
                <a:cs typeface="+mn-cs"/>
              </a:rPr>
              <a:t>, a scheduler’s placement choice would be rejected if </a:t>
            </a:r>
            <a:r>
              <a:rPr lang="en-US" sz="1200" i="1" kern="1200" dirty="0" smtClean="0">
                <a:solidFill>
                  <a:schemeClr val="tx1"/>
                </a:solidFill>
                <a:effectLst/>
                <a:latin typeface="+mn-lt"/>
                <a:ea typeface="+mn-ea"/>
                <a:cs typeface="+mn-cs"/>
              </a:rPr>
              <a:t>any </a:t>
            </a:r>
            <a:r>
              <a:rPr lang="en-US" sz="1200" kern="1200" dirty="0" smtClean="0">
                <a:solidFill>
                  <a:schemeClr val="tx1"/>
                </a:solidFill>
                <a:effectLst/>
                <a:latin typeface="+mn-lt"/>
                <a:ea typeface="+mn-ea"/>
                <a:cs typeface="+mn-cs"/>
              </a:rPr>
              <a:t>changes had been made to the target machine since the local copy of cell state was synchronized at the beginning of the transaction.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all-or-nothing scheduling</a:t>
            </a:r>
            <a:r>
              <a:rPr lang="en-US" sz="1200" kern="1200" dirty="0" smtClean="0">
                <a:solidFill>
                  <a:schemeClr val="tx1"/>
                </a:solidFill>
                <a:effectLst/>
                <a:latin typeface="+mn-lt"/>
                <a:ea typeface="+mn-ea"/>
                <a:cs typeface="+mn-cs"/>
              </a:rPr>
              <a:t>, an entire cell state transaction would be rejected if it would cause </a:t>
            </a:r>
            <a:r>
              <a:rPr lang="en-US" sz="1200" i="1" kern="1200" dirty="0" smtClean="0">
                <a:solidFill>
                  <a:schemeClr val="tx1"/>
                </a:solidFill>
                <a:effectLst/>
                <a:latin typeface="+mn-lt"/>
                <a:ea typeface="+mn-ea"/>
                <a:cs typeface="+mn-cs"/>
              </a:rPr>
              <a:t>any </a:t>
            </a:r>
            <a:r>
              <a:rPr lang="en-US" sz="1200" kern="1200" dirty="0" smtClean="0">
                <a:solidFill>
                  <a:schemeClr val="tx1"/>
                </a:solidFill>
                <a:effectLst/>
                <a:latin typeface="+mn-lt"/>
                <a:ea typeface="+mn-ea"/>
                <a:cs typeface="+mn-cs"/>
              </a:rPr>
              <a:t>machine to be over-committed. </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gang scheduling</a:t>
            </a:r>
            <a:r>
              <a:rPr lang="en-US" sz="1200" b="0" i="0" kern="1200" dirty="0" smtClean="0">
                <a:solidFill>
                  <a:schemeClr val="tx1"/>
                </a:solidFill>
                <a:effectLst/>
                <a:latin typeface="+mn-lt"/>
                <a:ea typeface="+mn-ea"/>
                <a:cs typeface="+mn-cs"/>
              </a:rPr>
              <a:t> is a </a:t>
            </a:r>
            <a:r>
              <a:rPr lang="en-US" sz="1200" b="0" i="0" u="none" strike="noStrike" kern="1200" dirty="0" smtClean="0">
                <a:solidFill>
                  <a:schemeClr val="tx1"/>
                </a:solidFill>
                <a:effectLst/>
                <a:latin typeface="+mn-lt"/>
                <a:ea typeface="+mn-ea"/>
                <a:cs typeface="+mn-cs"/>
                <a:hlinkClick r:id="rId3" tooltip="Scheduling algorithm"/>
              </a:rPr>
              <a:t>scheduling algorithm</a:t>
            </a:r>
            <a:r>
              <a:rPr lang="en-US" sz="1200" b="0" i="0" kern="1200" dirty="0" smtClean="0">
                <a:solidFill>
                  <a:schemeClr val="tx1"/>
                </a:solidFill>
                <a:effectLst/>
                <a:latin typeface="+mn-lt"/>
                <a:ea typeface="+mn-ea"/>
                <a:cs typeface="+mn-cs"/>
              </a:rPr>
              <a:t> for parallel systems that schedules related </a:t>
            </a:r>
            <a:r>
              <a:rPr lang="en-US" sz="1200" b="0" i="0" u="none" strike="noStrike" kern="1200" dirty="0" smtClean="0">
                <a:solidFill>
                  <a:schemeClr val="tx1"/>
                </a:solidFill>
                <a:effectLst/>
                <a:latin typeface="+mn-lt"/>
                <a:ea typeface="+mn-ea"/>
                <a:cs typeface="+mn-cs"/>
                <a:hlinkClick r:id="rId4" tooltip="Thread (computer science)"/>
              </a:rPr>
              <a:t>threads</a:t>
            </a:r>
            <a:r>
              <a:rPr lang="en-US" sz="1200" b="0" i="0" kern="1200" dirty="0" smtClean="0">
                <a:solidFill>
                  <a:schemeClr val="tx1"/>
                </a:solidFill>
                <a:effectLst/>
                <a:latin typeface="+mn-lt"/>
                <a:ea typeface="+mn-ea"/>
                <a:cs typeface="+mn-cs"/>
              </a:rPr>
              <a:t> or </a:t>
            </a:r>
            <a:r>
              <a:rPr lang="en-US" sz="1200" b="0" i="0" u="none" strike="noStrike" kern="1200" dirty="0" smtClean="0">
                <a:solidFill>
                  <a:schemeClr val="tx1"/>
                </a:solidFill>
                <a:effectLst/>
                <a:latin typeface="+mn-lt"/>
                <a:ea typeface="+mn-ea"/>
                <a:cs typeface="+mn-cs"/>
                <a:hlinkClick r:id="rId5" tooltip="Process (computing)"/>
              </a:rPr>
              <a:t>processes</a:t>
            </a:r>
            <a:r>
              <a:rPr lang="en-US" sz="1200" b="0" i="0" kern="1200" dirty="0" smtClean="0">
                <a:solidFill>
                  <a:schemeClr val="tx1"/>
                </a:solidFill>
                <a:effectLst/>
                <a:latin typeface="+mn-lt"/>
                <a:ea typeface="+mn-ea"/>
                <a:cs typeface="+mn-cs"/>
              </a:rPr>
              <a:t> to run simultaneously on different </a:t>
            </a:r>
            <a:r>
              <a:rPr lang="en-US" sz="1200" b="0" i="0" u="none" strike="noStrike" kern="1200" dirty="0" smtClean="0">
                <a:solidFill>
                  <a:schemeClr val="tx1"/>
                </a:solidFill>
                <a:effectLst/>
                <a:latin typeface="+mn-lt"/>
                <a:ea typeface="+mn-ea"/>
                <a:cs typeface="+mn-cs"/>
                <a:hlinkClick r:id="rId6" tooltip="Central processing unit"/>
              </a:rPr>
              <a:t>processors</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25</a:t>
            </a:fld>
            <a:endParaRPr lang="en-US"/>
          </a:p>
        </p:txBody>
      </p:sp>
    </p:spTree>
    <p:extLst>
      <p:ext uri="{BB962C8B-B14F-4D97-AF65-F5344CB8AC3E}">
        <p14:creationId xmlns:p14="http://schemas.microsoft.com/office/powerpoint/2010/main" val="35859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short, the monolithic scheduler is not scalable. Although adding the multi-path feature reduces the average scheduling decision time, head-of-line blocking is still a problem for batch jobs, and means that this model may not be able to scale to the workloads we project for large clusters. The two-level model of </a:t>
            </a:r>
            <a:r>
              <a:rPr lang="en-US" sz="1200" kern="1200" dirty="0" err="1" smtClean="0">
                <a:solidFill>
                  <a:schemeClr val="tx1"/>
                </a:solidFill>
                <a:effectLst/>
                <a:latin typeface="+mn-lt"/>
                <a:ea typeface="+mn-ea"/>
                <a:cs typeface="+mn-cs"/>
              </a:rPr>
              <a:t>Mesos</a:t>
            </a:r>
            <a:r>
              <a:rPr lang="en-US" sz="1200" kern="1200" dirty="0" smtClean="0">
                <a:solidFill>
                  <a:schemeClr val="tx1"/>
                </a:solidFill>
                <a:effectLst/>
                <a:latin typeface="+mn-lt"/>
                <a:ea typeface="+mn-ea"/>
                <a:cs typeface="+mn-cs"/>
              </a:rPr>
              <a:t> can support independent scheduler implementations, but it is hampered by pessimistic locking, does not handle long decision times well, and could not schedule much of the heterogeneous load we offered 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shared-state Omega approach seems to offer competitive, scalable performance with little interference at realistic operating points, supports independent scheduler implementations, and exposes the entire allocation state to the schedulers.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26</a:t>
            </a:fld>
            <a:endParaRPr lang="en-US"/>
          </a:p>
        </p:txBody>
      </p:sp>
    </p:spTree>
    <p:extLst>
      <p:ext uri="{BB962C8B-B14F-4D97-AF65-F5344CB8AC3E}">
        <p14:creationId xmlns:p14="http://schemas.microsoft.com/office/powerpoint/2010/main" val="112129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28</a:t>
            </a:fld>
            <a:endParaRPr lang="en-US"/>
          </a:p>
        </p:txBody>
      </p:sp>
    </p:spTree>
    <p:extLst>
      <p:ext uri="{BB962C8B-B14F-4D97-AF65-F5344CB8AC3E}">
        <p14:creationId xmlns:p14="http://schemas.microsoft.com/office/powerpoint/2010/main" val="115406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problem this</a:t>
            </a:r>
            <a:r>
              <a:rPr lang="en-US" baseline="0" dirty="0" smtClean="0"/>
              <a:t> paper is trying to address</a:t>
            </a:r>
          </a:p>
          <a:p>
            <a:r>
              <a:rPr lang="en-US" baseline="0" dirty="0" smtClean="0"/>
              <a:t>What are the existing solutions there</a:t>
            </a:r>
          </a:p>
          <a:p>
            <a:r>
              <a:rPr lang="en-US" baseline="0" dirty="0" smtClean="0"/>
              <a:t>What does Omega look like and how does it work</a:t>
            </a:r>
          </a:p>
          <a:p>
            <a:r>
              <a:rPr lang="en-US" baseline="0" dirty="0" smtClean="0"/>
              <a:t>How is Omega claimed to be better than the other solutions</a:t>
            </a:r>
          </a:p>
          <a:p>
            <a:r>
              <a:rPr lang="en-US" baseline="0" dirty="0" smtClean="0"/>
              <a:t>A case study simply showing its flexibility</a:t>
            </a:r>
          </a:p>
          <a:p>
            <a:r>
              <a:rPr lang="en-US" baseline="0" dirty="0" smtClean="0"/>
              <a:t>Conclusion</a:t>
            </a:r>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a:t>
            </a:fld>
            <a:endParaRPr lang="en-US"/>
          </a:p>
        </p:txBody>
      </p:sp>
    </p:spTree>
    <p:extLst>
      <p:ext uri="{BB962C8B-B14F-4D97-AF65-F5344CB8AC3E}">
        <p14:creationId xmlns:p14="http://schemas.microsoft.com/office/powerpoint/2010/main" val="207038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13</a:t>
            </a:fld>
            <a:endParaRPr lang="en-US"/>
          </a:p>
        </p:txBody>
      </p:sp>
    </p:spTree>
    <p:extLst>
      <p:ext uri="{BB962C8B-B14F-4D97-AF65-F5344CB8AC3E}">
        <p14:creationId xmlns:p14="http://schemas.microsoft.com/office/powerpoint/2010/main" val="182253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b="0" kern="1200" dirty="0" smtClean="0">
                <a:solidFill>
                  <a:schemeClr val="tx1"/>
                </a:solidFill>
                <a:effectLst/>
                <a:latin typeface="+mn-lt"/>
                <a:ea typeface="+mn-ea"/>
                <a:cs typeface="+mn-cs"/>
              </a:rPr>
              <a:t>high-fidelity simulator </a:t>
            </a:r>
            <a:r>
              <a:rPr lang="en-US" sz="1200" kern="1200" dirty="0" smtClean="0">
                <a:solidFill>
                  <a:schemeClr val="tx1"/>
                </a:solidFill>
                <a:effectLst/>
                <a:latin typeface="+mn-lt"/>
                <a:ea typeface="+mn-ea"/>
                <a:cs typeface="+mn-cs"/>
              </a:rPr>
              <a:t>that replays historic workload traces from Google production clusters, and reuses much of the Google production scheduler’s code. This gives us behavior closer to the real system, at the price of only supporting the Omega architecture and running a lot more slowly than the lightweight simulator: a single run can take days.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 high-fidelity simulator is driven by the actual workload traces, for the lightweight simulator we analyze the workloads to obtain distributions of parameter values such as the number of tasks per job, the task duration, the per-task resources and job inter-arrival times, and then synthesize jobs and tasks that conform to these distributions.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17</a:t>
            </a:fld>
            <a:endParaRPr lang="en-US"/>
          </a:p>
        </p:txBody>
      </p:sp>
    </p:spTree>
    <p:extLst>
      <p:ext uri="{BB962C8B-B14F-4D97-AF65-F5344CB8AC3E}">
        <p14:creationId xmlns:p14="http://schemas.microsoft.com/office/powerpoint/2010/main" val="79586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Values for </a:t>
            </a:r>
            <a:r>
              <a:rPr lang="en-US" sz="1200" i="1" kern="1200" dirty="0" err="1" smtClean="0">
                <a:solidFill>
                  <a:schemeClr val="tx1"/>
                </a:solidFill>
                <a:effectLst/>
                <a:latin typeface="+mn-lt"/>
                <a:ea typeface="+mn-ea"/>
                <a:cs typeface="+mn-cs"/>
              </a:rPr>
              <a:t>tjob</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i="1" kern="1200" dirty="0" err="1" smtClean="0">
                <a:solidFill>
                  <a:schemeClr val="tx1"/>
                </a:solidFill>
                <a:effectLst/>
                <a:latin typeface="+mn-lt"/>
                <a:ea typeface="+mn-ea"/>
                <a:cs typeface="+mn-cs"/>
              </a:rPr>
              <a:t>ttask</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based on somewhat conservative estimates from measurements of our current production system’s behavior.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the metrics: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job wait time: </a:t>
            </a:r>
            <a:r>
              <a:rPr lang="en-US" sz="1200" kern="1200" dirty="0" smtClean="0">
                <a:solidFill>
                  <a:schemeClr val="tx1"/>
                </a:solidFill>
                <a:effectLst/>
                <a:latin typeface="+mn-lt"/>
                <a:ea typeface="+mn-ea"/>
                <a:cs typeface="+mn-cs"/>
              </a:rPr>
              <a:t>the difference between the job submission time and the beginning of the job’s first scheduling attempt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Scheduler</a:t>
            </a:r>
            <a:r>
              <a:rPr lang="en-US" sz="1200" kern="1200" baseline="0" dirty="0" smtClean="0">
                <a:solidFill>
                  <a:schemeClr val="tx1"/>
                </a:solidFill>
                <a:effectLst/>
                <a:latin typeface="+mn-lt"/>
                <a:ea typeface="+mn-ea"/>
                <a:cs typeface="+mn-cs"/>
              </a:rPr>
              <a:t> busyness: </a:t>
            </a:r>
            <a:r>
              <a:rPr lang="en-US" sz="1200" kern="1200" dirty="0" smtClean="0">
                <a:solidFill>
                  <a:schemeClr val="tx1"/>
                </a:solidFill>
                <a:effectLst/>
                <a:latin typeface="+mn-lt"/>
                <a:ea typeface="+mn-ea"/>
                <a:cs typeface="+mn-cs"/>
              </a:rPr>
              <a:t>the fraction of time in which the scheduler is busy making scheduling decisions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Conflict</a:t>
            </a:r>
            <a:r>
              <a:rPr lang="en-US" sz="1200" kern="1200" baseline="0" dirty="0" smtClean="0">
                <a:solidFill>
                  <a:schemeClr val="tx1"/>
                </a:solidFill>
                <a:effectLst/>
                <a:latin typeface="+mn-lt"/>
                <a:ea typeface="+mn-ea"/>
                <a:cs typeface="+mn-cs"/>
              </a:rPr>
              <a:t> fraction: </a:t>
            </a:r>
            <a:r>
              <a:rPr lang="en-US" sz="1200" kern="1200" dirty="0" smtClean="0">
                <a:solidFill>
                  <a:schemeClr val="tx1"/>
                </a:solidFill>
                <a:effectLst/>
                <a:latin typeface="+mn-lt"/>
                <a:ea typeface="+mn-ea"/>
                <a:cs typeface="+mn-cs"/>
              </a:rPr>
              <a:t>average number of conflicts per successful transaction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value of 0 means no conflicts took place; a value of 3 indicates that the average job experiences three conflicts, and thus requires four scheduling attempts.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18</a:t>
            </a:fld>
            <a:endParaRPr lang="en-US"/>
          </a:p>
        </p:txBody>
      </p:sp>
    </p:spTree>
    <p:extLst>
      <p:ext uri="{BB962C8B-B14F-4D97-AF65-F5344CB8AC3E}">
        <p14:creationId xmlns:p14="http://schemas.microsoft.com/office/powerpoint/2010/main" val="828452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monolithic</a:t>
            </a:r>
            <a:r>
              <a:rPr lang="en-US" sz="1200" kern="1200" baseline="0" dirty="0" smtClean="0">
                <a:solidFill>
                  <a:schemeClr val="tx1"/>
                </a:solidFill>
                <a:effectLst/>
                <a:latin typeface="+mn-lt"/>
                <a:ea typeface="+mn-ea"/>
                <a:cs typeface="+mn-cs"/>
              </a:rPr>
              <a:t> scheduler, there are two mechanisms: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single-path </a:t>
            </a:r>
            <a:r>
              <a:rPr lang="en-US" sz="1200" kern="1200" dirty="0" smtClean="0">
                <a:solidFill>
                  <a:schemeClr val="tx1"/>
                </a:solidFill>
                <a:effectLst/>
                <a:latin typeface="+mn-lt"/>
                <a:ea typeface="+mn-ea"/>
                <a:cs typeface="+mn-cs"/>
              </a:rPr>
              <a:t>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run same code for every job type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multi-path </a:t>
            </a:r>
            <a:r>
              <a:rPr lang="en-US" sz="1200" kern="1200" dirty="0" smtClean="0">
                <a:solidFill>
                  <a:schemeClr val="tx1"/>
                </a:solidFill>
                <a:effectLst/>
                <a:latin typeface="+mn-lt"/>
                <a:ea typeface="+mn-ea"/>
                <a:cs typeface="+mn-cs"/>
              </a:rPr>
              <a:t>monolithic scheduler: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still schedules only one job at a time,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 fast code path for batch jobs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scheduler busyness is low as long as scheduling is quick, but scales linearly with increased </a:t>
            </a:r>
            <a:r>
              <a:rPr lang="en-US" sz="1200" i="1" kern="1200" dirty="0" err="1" smtClean="0">
                <a:solidFill>
                  <a:schemeClr val="tx1"/>
                </a:solidFill>
                <a:effectLst/>
                <a:latin typeface="+mn-lt"/>
                <a:ea typeface="+mn-ea"/>
                <a:cs typeface="+mn-cs"/>
              </a:rPr>
              <a:t>tjob</a:t>
            </a:r>
            <a:r>
              <a:rPr lang="en-US" sz="1200" i="1"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consequence, job wait time increases at a similar rate until the scheduler is saturated.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20</a:t>
            </a:fld>
            <a:endParaRPr lang="en-US"/>
          </a:p>
        </p:txBody>
      </p:sp>
    </p:spTree>
    <p:extLst>
      <p:ext uri="{BB962C8B-B14F-4D97-AF65-F5344CB8AC3E}">
        <p14:creationId xmlns:p14="http://schemas.microsoft.com/office/powerpoint/2010/main" val="67818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multi-path case, they split the workload into batch and service workloads and use the defaults for the batch scheduler decision time while they</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vary </a:t>
            </a:r>
            <a:r>
              <a:rPr lang="en-US" sz="1200" i="1" kern="1200" dirty="0" err="1" smtClean="0">
                <a:solidFill>
                  <a:schemeClr val="tx1"/>
                </a:solidFill>
                <a:effectLst/>
                <a:latin typeface="+mn-lt"/>
                <a:ea typeface="+mn-ea"/>
                <a:cs typeface="+mn-cs"/>
              </a:rPr>
              <a:t>tjob</a:t>
            </a:r>
            <a:r>
              <a:rPr lang="en-US" sz="1200" i="1" kern="1200" dirty="0" smtClean="0">
                <a:solidFill>
                  <a:schemeClr val="tx1"/>
                </a:solidFill>
                <a:effectLst/>
                <a:latin typeface="+mn-lt"/>
                <a:ea typeface="+mn-ea"/>
                <a:cs typeface="+mn-cs"/>
              </a:rPr>
              <a:t> (service)</a:t>
            </a:r>
            <a:r>
              <a:rPr lang="en-US" sz="1200" kern="1200" dirty="0" smtClean="0">
                <a:solidFill>
                  <a:schemeClr val="tx1"/>
                </a:solidFill>
                <a:effectLst/>
                <a:latin typeface="+mn-lt"/>
                <a:ea typeface="+mn-ea"/>
                <a:cs typeface="+mn-cs"/>
              </a:rPr>
              <a:t>. </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multi-path </a:t>
            </a:r>
            <a:r>
              <a:rPr lang="en-US" sz="1200" kern="1200" dirty="0" smtClean="0">
                <a:solidFill>
                  <a:schemeClr val="tx1"/>
                </a:solidFill>
                <a:effectLst/>
                <a:latin typeface="+mn-lt"/>
                <a:ea typeface="+mn-ea"/>
                <a:cs typeface="+mn-cs"/>
              </a:rPr>
              <a:t>monolithic scheduler: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still schedules only one job at a time,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 fast code path for batch jobs </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oth average job wait time and scheduler busyness decrease significantly even at long decision times for service jobs, since the majority of jobs are batch ones.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batch jobs can still get stuck in a queue behind the slow-to-schedule service jobs, and head-of-line blocking occurs: scalability is still limited by the processing capacity of a single scheduler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Head-of-line blocking</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HOL blocking</a:t>
            </a:r>
            <a:r>
              <a:rPr lang="en-US" sz="1200" b="0" i="0" kern="1200" dirty="0" smtClean="0">
                <a:solidFill>
                  <a:schemeClr val="tx1"/>
                </a:solidFill>
                <a:effectLst/>
                <a:latin typeface="+mn-lt"/>
                <a:ea typeface="+mn-ea"/>
                <a:cs typeface="+mn-cs"/>
              </a:rPr>
              <a:t>) in </a:t>
            </a:r>
            <a:r>
              <a:rPr lang="en-US" sz="1200" b="0" i="0" u="none" strike="noStrike" kern="1200" dirty="0" smtClean="0">
                <a:solidFill>
                  <a:schemeClr val="tx1"/>
                </a:solidFill>
                <a:effectLst/>
                <a:latin typeface="+mn-lt"/>
                <a:ea typeface="+mn-ea"/>
                <a:cs typeface="+mn-cs"/>
              </a:rPr>
              <a:t>comput</a:t>
            </a:r>
            <a:r>
              <a:rPr lang="en-US" sz="1200" b="0" i="0" u="none" strike="noStrike" kern="1200" baseline="0" dirty="0" smtClean="0">
                <a:solidFill>
                  <a:schemeClr val="tx1"/>
                </a:solidFill>
                <a:effectLst/>
                <a:latin typeface="+mn-lt"/>
                <a:ea typeface="+mn-ea"/>
                <a:cs typeface="+mn-cs"/>
              </a:rPr>
              <a:t>er networking </a:t>
            </a:r>
            <a:r>
              <a:rPr lang="en-US" sz="1200" b="0" i="0" kern="1200" dirty="0" smtClean="0">
                <a:solidFill>
                  <a:schemeClr val="tx1"/>
                </a:solidFill>
                <a:effectLst/>
                <a:latin typeface="+mn-lt"/>
                <a:ea typeface="+mn-ea"/>
                <a:cs typeface="+mn-cs"/>
              </a:rPr>
              <a:t>is a performance-limiting phenomenon that occurs when a line of </a:t>
            </a:r>
            <a:r>
              <a:rPr lang="en-US" sz="1200" b="0" i="0" u="none" strike="noStrike" kern="1200" dirty="0" smtClean="0">
                <a:solidFill>
                  <a:schemeClr val="tx1"/>
                </a:solidFill>
                <a:effectLst/>
                <a:latin typeface="+mn-lt"/>
                <a:ea typeface="+mn-ea"/>
                <a:cs typeface="+mn-cs"/>
              </a:rPr>
              <a:t>packets</a:t>
            </a:r>
            <a:r>
              <a:rPr lang="en-US" sz="1200" b="0" i="0" u="none" strike="noStrike"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held up by the first packet,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21</a:t>
            </a:fld>
            <a:endParaRPr lang="en-US"/>
          </a:p>
        </p:txBody>
      </p:sp>
    </p:spTree>
    <p:extLst>
      <p:ext uri="{BB962C8B-B14F-4D97-AF65-F5344CB8AC3E}">
        <p14:creationId xmlns:p14="http://schemas.microsoft.com/office/powerpoint/2010/main" val="43756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single resource manager and two scheduler frameworks, one handling batch jobs and one handling service jobs.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assume that a scheduler only looks at the set of resources available to it when it begins a scheduling attempt for a job.</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(i.e., any offers that arrive during the attempt are ignored).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Resources not used at the end of scheduling a job are returned to the allocator; they may be re-offered again if the framework is the one furthest below its fair share. </a:t>
            </a:r>
          </a:p>
          <a:p>
            <a:r>
              <a:rPr lang="en-US" sz="1200" kern="1200" dirty="0" smtClean="0">
                <a:solidFill>
                  <a:schemeClr val="tx1"/>
                </a:solidFill>
                <a:effectLst/>
                <a:latin typeface="+mn-lt"/>
                <a:ea typeface="+mn-ea"/>
                <a:cs typeface="+mn-cs"/>
              </a:rPr>
              <a:t>They keep the decision time for the batch scheduler constant, and vary the decision time for the service scheduler by adjusting </a:t>
            </a:r>
            <a:r>
              <a:rPr lang="en-US" sz="1200" i="1" kern="1200" dirty="0" smtClean="0">
                <a:solidFill>
                  <a:schemeClr val="tx1"/>
                </a:solidFill>
                <a:effectLst/>
                <a:latin typeface="+mn-lt"/>
                <a:ea typeface="+mn-ea"/>
                <a:cs typeface="+mn-cs"/>
              </a:rPr>
              <a:t>t (service)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Job.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22</a:t>
            </a:fld>
            <a:endParaRPr lang="en-US"/>
          </a:p>
        </p:txBody>
      </p:sp>
    </p:spTree>
    <p:extLst>
      <p:ext uri="{BB962C8B-B14F-4D97-AF65-F5344CB8AC3E}">
        <p14:creationId xmlns:p14="http://schemas.microsoft.com/office/powerpoint/2010/main" val="1699487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Mesos</a:t>
            </a:r>
            <a:r>
              <a:rPr lang="en-US" sz="1200" kern="1200" dirty="0" smtClean="0">
                <a:solidFill>
                  <a:schemeClr val="tx1"/>
                </a:solidFill>
                <a:effectLst/>
                <a:latin typeface="+mn-lt"/>
                <a:ea typeface="+mn-ea"/>
                <a:cs typeface="+mn-cs"/>
              </a:rPr>
              <a:t> achieves fairness by alternately offering </a:t>
            </a:r>
            <a:r>
              <a:rPr lang="en-US" sz="1200" i="1" kern="1200" dirty="0" smtClean="0">
                <a:solidFill>
                  <a:schemeClr val="tx1"/>
                </a:solidFill>
                <a:effectLst/>
                <a:latin typeface="+mn-lt"/>
                <a:ea typeface="+mn-ea"/>
                <a:cs typeface="+mn-cs"/>
              </a:rPr>
              <a:t>all </a:t>
            </a:r>
            <a:r>
              <a:rPr lang="en-US" sz="1200" kern="1200" dirty="0" smtClean="0">
                <a:solidFill>
                  <a:schemeClr val="tx1"/>
                </a:solidFill>
                <a:effectLst/>
                <a:latin typeface="+mn-lt"/>
                <a:ea typeface="+mn-ea"/>
                <a:cs typeface="+mn-cs"/>
              </a:rPr>
              <a:t>available cluster resources to different schedulers, predicated on assumptions that resources become available frequently and scheduler decisions are quick. As a result, a long scheduler decision time means that nearly all cluster resources are locked down for a long time, inaccessible to other schedulers.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only resources available for other schedulers in this situation are the few becoming available while the slow scheduler is busy. These are often insufficient to schedule an above-average size batch job, meaning that the batch scheduler cannot make progress while the service scheduler holds an offer.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Reason: </a:t>
            </a:r>
            <a:r>
              <a:rPr lang="en-US" sz="1200" kern="1200" dirty="0" err="1" smtClean="0">
                <a:solidFill>
                  <a:schemeClr val="tx1"/>
                </a:solidFill>
                <a:effectLst/>
                <a:latin typeface="+mn-lt"/>
                <a:ea typeface="+mn-ea"/>
                <a:cs typeface="+mn-cs"/>
              </a:rPr>
              <a:t>Mesos’s</a:t>
            </a:r>
            <a:r>
              <a:rPr lang="en-US" sz="1200" kern="1200" dirty="0" smtClean="0">
                <a:solidFill>
                  <a:schemeClr val="tx1"/>
                </a:solidFill>
                <a:effectLst/>
                <a:latin typeface="+mn-lt"/>
                <a:ea typeface="+mn-ea"/>
                <a:cs typeface="+mn-cs"/>
              </a:rPr>
              <a:t> assumption of quick scheduling decisions, small jobs and high resource churn, which do not hold for our service jobs.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23</a:t>
            </a:fld>
            <a:endParaRPr lang="en-US"/>
          </a:p>
        </p:txBody>
      </p:sp>
    </p:spTree>
    <p:extLst>
      <p:ext uri="{BB962C8B-B14F-4D97-AF65-F5344CB8AC3E}">
        <p14:creationId xmlns:p14="http://schemas.microsoft.com/office/powerpoint/2010/main" val="169434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09EB05-8444-F245-956D-C637459D628A}" type="datetime1">
              <a:rPr lang="en-US" smtClean="0"/>
              <a:t>3/29/16</a:t>
            </a:fld>
            <a:endParaRPr lang="en-US"/>
          </a:p>
        </p:txBody>
      </p:sp>
      <p:sp>
        <p:nvSpPr>
          <p:cNvPr id="5" name="Footer Placeholder 4"/>
          <p:cNvSpPr>
            <a:spLocks noGrp="1"/>
          </p:cNvSpPr>
          <p:nvPr>
            <p:ph type="ftr" sz="quarter" idx="11"/>
          </p:nvPr>
        </p:nvSpPr>
        <p:spPr/>
        <p:txBody>
          <a:bodyPr/>
          <a:lstStyle/>
          <a:p>
            <a:r>
              <a:rPr lang="en-US" dirty="0" smtClean="0"/>
              <a:t>EECS 582 – W16</a:t>
            </a:r>
            <a:endParaRPr lang="en-US" dirty="0"/>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20952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B355F-372B-0B48-91E4-B9E95C6DDB80}" type="datetime1">
              <a:rPr lang="en-US" smtClean="0"/>
              <a:t>3/29/16</a:t>
            </a:fld>
            <a:endParaRPr lang="en-US"/>
          </a:p>
        </p:txBody>
      </p:sp>
      <p:sp>
        <p:nvSpPr>
          <p:cNvPr id="5" name="Footer Placeholder 4"/>
          <p:cNvSpPr>
            <a:spLocks noGrp="1"/>
          </p:cNvSpPr>
          <p:nvPr>
            <p:ph type="ftr" sz="quarter" idx="11"/>
          </p:nvPr>
        </p:nvSpPr>
        <p:spPr/>
        <p:txBody>
          <a:bodyPr/>
          <a:lstStyle/>
          <a:p>
            <a:r>
              <a:rPr lang="en-US" smtClean="0"/>
              <a:t>EECS 582 – W16</a:t>
            </a:r>
            <a:endParaRPr lang="en-US"/>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68776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7F92F-DAD0-294D-90C2-D8B0AEDBB82F}" type="datetime1">
              <a:rPr lang="en-US" smtClean="0"/>
              <a:t>3/29/16</a:t>
            </a:fld>
            <a:endParaRPr lang="en-US"/>
          </a:p>
        </p:txBody>
      </p:sp>
      <p:sp>
        <p:nvSpPr>
          <p:cNvPr id="5" name="Footer Placeholder 4"/>
          <p:cNvSpPr>
            <a:spLocks noGrp="1"/>
          </p:cNvSpPr>
          <p:nvPr>
            <p:ph type="ftr" sz="quarter" idx="11"/>
          </p:nvPr>
        </p:nvSpPr>
        <p:spPr/>
        <p:txBody>
          <a:bodyPr/>
          <a:lstStyle/>
          <a:p>
            <a:r>
              <a:rPr lang="en-US" smtClean="0"/>
              <a:t>EECS 582 – W16</a:t>
            </a:r>
            <a:endParaRPr lang="en-US"/>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42970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FD91D-E05B-0E4F-A0BE-FF0A133512F8}" type="datetime1">
              <a:rPr lang="en-US" smtClean="0"/>
              <a:t>3/29/16</a:t>
            </a:fld>
            <a:endParaRPr lang="en-US"/>
          </a:p>
        </p:txBody>
      </p:sp>
      <p:sp>
        <p:nvSpPr>
          <p:cNvPr id="5" name="Footer Placeholder 4"/>
          <p:cNvSpPr>
            <a:spLocks noGrp="1"/>
          </p:cNvSpPr>
          <p:nvPr>
            <p:ph type="ftr" sz="quarter" idx="11"/>
          </p:nvPr>
        </p:nvSpPr>
        <p:spPr/>
        <p:txBody>
          <a:bodyPr/>
          <a:lstStyle/>
          <a:p>
            <a:r>
              <a:rPr lang="en-US" smtClean="0"/>
              <a:t>EECS 582 – W16</a:t>
            </a:r>
            <a:endParaRPr lang="en-US"/>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97721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67DFE4-B686-4E4D-A44B-BBFA4F93760C}" type="datetime1">
              <a:rPr lang="en-US" smtClean="0"/>
              <a:t>3/29/16</a:t>
            </a:fld>
            <a:endParaRPr lang="en-US"/>
          </a:p>
        </p:txBody>
      </p:sp>
      <p:sp>
        <p:nvSpPr>
          <p:cNvPr id="5" name="Footer Placeholder 4"/>
          <p:cNvSpPr>
            <a:spLocks noGrp="1"/>
          </p:cNvSpPr>
          <p:nvPr>
            <p:ph type="ftr" sz="quarter" idx="11"/>
          </p:nvPr>
        </p:nvSpPr>
        <p:spPr/>
        <p:txBody>
          <a:bodyPr/>
          <a:lstStyle/>
          <a:p>
            <a:r>
              <a:rPr lang="en-US" smtClean="0"/>
              <a:t>EECS 582 – W16</a:t>
            </a:r>
            <a:endParaRPr lang="en-US"/>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907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EFD070-48B1-7A4C-8201-A5F0428B04B5}" type="datetime1">
              <a:rPr lang="en-US" smtClean="0"/>
              <a:t>3/29/16</a:t>
            </a:fld>
            <a:endParaRPr lang="en-US"/>
          </a:p>
        </p:txBody>
      </p:sp>
      <p:sp>
        <p:nvSpPr>
          <p:cNvPr id="6" name="Footer Placeholder 5"/>
          <p:cNvSpPr>
            <a:spLocks noGrp="1"/>
          </p:cNvSpPr>
          <p:nvPr>
            <p:ph type="ftr" sz="quarter" idx="11"/>
          </p:nvPr>
        </p:nvSpPr>
        <p:spPr/>
        <p:txBody>
          <a:bodyPr/>
          <a:lstStyle/>
          <a:p>
            <a:r>
              <a:rPr lang="en-US" smtClean="0"/>
              <a:t>EECS 582 – W16</a:t>
            </a:r>
            <a:endParaRPr lang="en-US"/>
          </a:p>
        </p:txBody>
      </p:sp>
      <p:sp>
        <p:nvSpPr>
          <p:cNvPr id="7" name="Slide Number Placeholder 6"/>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026895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537E95-22E8-9D46-BCB7-A1A2B4615323}" type="datetime1">
              <a:rPr lang="en-US" smtClean="0"/>
              <a:t>3/29/16</a:t>
            </a:fld>
            <a:endParaRPr lang="en-US"/>
          </a:p>
        </p:txBody>
      </p:sp>
      <p:sp>
        <p:nvSpPr>
          <p:cNvPr id="8" name="Footer Placeholder 7"/>
          <p:cNvSpPr>
            <a:spLocks noGrp="1"/>
          </p:cNvSpPr>
          <p:nvPr>
            <p:ph type="ftr" sz="quarter" idx="11"/>
          </p:nvPr>
        </p:nvSpPr>
        <p:spPr/>
        <p:txBody>
          <a:bodyPr/>
          <a:lstStyle/>
          <a:p>
            <a:r>
              <a:rPr lang="en-US" smtClean="0"/>
              <a:t>EECS 582 – W16</a:t>
            </a:r>
            <a:endParaRPr lang="en-US"/>
          </a:p>
        </p:txBody>
      </p:sp>
      <p:sp>
        <p:nvSpPr>
          <p:cNvPr id="9" name="Slide Number Placeholder 8"/>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85478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A05905-29EE-C44F-9F50-8500FD40B029}" type="datetime1">
              <a:rPr lang="en-US" smtClean="0"/>
              <a:t>3/29/16</a:t>
            </a:fld>
            <a:endParaRPr lang="en-US"/>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53420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2536A-501F-2D4B-B940-CF3CAD36ABFE}" type="datetime1">
              <a:rPr lang="en-US" smtClean="0"/>
              <a:t>3/29/16</a:t>
            </a:fld>
            <a:endParaRPr lang="en-US"/>
          </a:p>
        </p:txBody>
      </p:sp>
      <p:sp>
        <p:nvSpPr>
          <p:cNvPr id="3" name="Footer Placeholder 2"/>
          <p:cNvSpPr>
            <a:spLocks noGrp="1"/>
          </p:cNvSpPr>
          <p:nvPr>
            <p:ph type="ftr" sz="quarter" idx="11"/>
          </p:nvPr>
        </p:nvSpPr>
        <p:spPr/>
        <p:txBody>
          <a:bodyPr/>
          <a:lstStyle/>
          <a:p>
            <a:r>
              <a:rPr lang="en-US" smtClean="0"/>
              <a:t>EECS 582 – W16</a:t>
            </a:r>
            <a:endParaRPr lang="en-US"/>
          </a:p>
        </p:txBody>
      </p:sp>
      <p:sp>
        <p:nvSpPr>
          <p:cNvPr id="4" name="Slide Number Placeholder 3"/>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87594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nchor="t"/>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E8544C-4612-904E-948E-02F5DF3365BF}" type="datetime1">
              <a:rPr lang="en-US" smtClean="0"/>
              <a:t>3/29/16</a:t>
            </a:fld>
            <a:endParaRPr lang="en-US"/>
          </a:p>
        </p:txBody>
      </p:sp>
      <p:sp>
        <p:nvSpPr>
          <p:cNvPr id="6" name="Footer Placeholder 5"/>
          <p:cNvSpPr>
            <a:spLocks noGrp="1"/>
          </p:cNvSpPr>
          <p:nvPr>
            <p:ph type="ftr" sz="quarter" idx="11"/>
          </p:nvPr>
        </p:nvSpPr>
        <p:spPr/>
        <p:txBody>
          <a:bodyPr/>
          <a:lstStyle/>
          <a:p>
            <a:r>
              <a:rPr lang="en-US" smtClean="0"/>
              <a:t>EECS 582 – W16</a:t>
            </a:r>
            <a:endParaRPr lang="en-US"/>
          </a:p>
        </p:txBody>
      </p:sp>
      <p:sp>
        <p:nvSpPr>
          <p:cNvPr id="7" name="Slide Number Placeholder 6"/>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73925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F07C18-6A4C-494C-A5D7-0469F2CFEBF3}" type="datetime1">
              <a:rPr lang="en-US" smtClean="0"/>
              <a:t>3/29/16</a:t>
            </a:fld>
            <a:endParaRPr lang="en-US"/>
          </a:p>
        </p:txBody>
      </p:sp>
      <p:sp>
        <p:nvSpPr>
          <p:cNvPr id="6" name="Footer Placeholder 5"/>
          <p:cNvSpPr>
            <a:spLocks noGrp="1"/>
          </p:cNvSpPr>
          <p:nvPr>
            <p:ph type="ftr" sz="quarter" idx="11"/>
          </p:nvPr>
        </p:nvSpPr>
        <p:spPr/>
        <p:txBody>
          <a:bodyPr/>
          <a:lstStyle/>
          <a:p>
            <a:r>
              <a:rPr lang="en-US" smtClean="0"/>
              <a:t>EECS 582 – W16</a:t>
            </a:r>
            <a:endParaRPr lang="en-US"/>
          </a:p>
        </p:txBody>
      </p:sp>
      <p:sp>
        <p:nvSpPr>
          <p:cNvPr id="7" name="Slide Number Placeholder 6"/>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477003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ill Sans Light" charset="0"/>
                <a:ea typeface="Gill Sans Light" charset="0"/>
                <a:cs typeface="Gill Sans Light" charset="0"/>
              </a:defRPr>
            </a:lvl1pPr>
          </a:lstStyle>
          <a:p>
            <a:fld id="{0044240B-4341-7E48-A33D-719C7F46D8F2}" type="datetime1">
              <a:rPr lang="en-US" smtClean="0"/>
              <a:t>3/29/16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ll Sans Light" charset="0"/>
                <a:ea typeface="Gill Sans Light" charset="0"/>
                <a:cs typeface="Gill Sans Light" charset="0"/>
              </a:defRPr>
            </a:lvl1pPr>
          </a:lstStyle>
          <a:p>
            <a:r>
              <a:rPr lang="en-US" dirty="0" smtClean="0"/>
              <a:t>EECS 582 – W16</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Light" charset="0"/>
                <a:ea typeface="Gill Sans Light" charset="0"/>
                <a:cs typeface="Gill Sans Light" charset="0"/>
              </a:defRPr>
            </a:lvl1pPr>
          </a:lstStyle>
          <a:p>
            <a:fld id="{4EEF9975-6C58-5C4C-8961-54FFA2646BAA}" type="slidenum">
              <a:rPr lang="en-US" smtClean="0"/>
              <a:pPr/>
              <a:t>‹#›</a:t>
            </a:fld>
            <a:endParaRPr lang="en-US"/>
          </a:p>
        </p:txBody>
      </p:sp>
    </p:spTree>
    <p:extLst>
      <p:ext uri="{BB962C8B-B14F-4D97-AF65-F5344CB8AC3E}">
        <p14:creationId xmlns:p14="http://schemas.microsoft.com/office/powerpoint/2010/main" val="872687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Gill Sans" charset="0"/>
          <a:ea typeface="Gill Sans" charset="0"/>
          <a:cs typeface="Gill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charset="0"/>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ill Sans Light" charset="0"/>
          <a:ea typeface="Gill Sans Light" charset="0"/>
          <a:cs typeface="Gill Sans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ill Sans Light" charset="0"/>
          <a:ea typeface="Gill Sans Light" charset="0"/>
          <a:cs typeface="Gill Sans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ill Sans Light" charset="0"/>
          <a:ea typeface="Gill Sans Light" charset="0"/>
          <a:cs typeface="Gill Sans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ill Sans Light" charset="0"/>
          <a:ea typeface="Gill Sans Light" charset="0"/>
          <a:cs typeface="Gill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Omega: flexible, scalable schedulers for large compute </a:t>
            </a:r>
            <a:r>
              <a:rPr lang="en-US" dirty="0" smtClean="0"/>
              <a:t>clusters</a:t>
            </a:r>
            <a:endParaRPr lang="en-US" dirty="0"/>
          </a:p>
        </p:txBody>
      </p:sp>
      <p:sp>
        <p:nvSpPr>
          <p:cNvPr id="3" name="Subtitle 2"/>
          <p:cNvSpPr>
            <a:spLocks noGrp="1"/>
          </p:cNvSpPr>
          <p:nvPr>
            <p:ph type="subTitle" idx="1"/>
          </p:nvPr>
        </p:nvSpPr>
        <p:spPr/>
        <p:txBody>
          <a:bodyPr anchor="t">
            <a:normAutofit/>
          </a:bodyPr>
          <a:lstStyle/>
          <a:p>
            <a:pPr>
              <a:lnSpc>
                <a:spcPct val="100000"/>
              </a:lnSpc>
            </a:pPr>
            <a:r>
              <a:rPr lang="en-US" dirty="0" err="1" smtClean="0"/>
              <a:t>Malte</a:t>
            </a:r>
            <a:r>
              <a:rPr lang="en-US" dirty="0" smtClean="0"/>
              <a:t> </a:t>
            </a:r>
            <a:r>
              <a:rPr lang="en-US" dirty="0"/>
              <a:t>Schwarzkopf (University of Cambridge Computer Lab)</a:t>
            </a:r>
          </a:p>
          <a:p>
            <a:pPr>
              <a:lnSpc>
                <a:spcPct val="100000"/>
              </a:lnSpc>
              <a:spcBef>
                <a:spcPts val="0"/>
              </a:spcBef>
            </a:pPr>
            <a:r>
              <a:rPr lang="en-US" dirty="0" smtClean="0"/>
              <a:t>Andy </a:t>
            </a:r>
            <a:r>
              <a:rPr lang="en-US" dirty="0" err="1" smtClean="0"/>
              <a:t>Konwinski</a:t>
            </a:r>
            <a:r>
              <a:rPr lang="en-US" dirty="0" smtClean="0"/>
              <a:t> </a:t>
            </a:r>
            <a:r>
              <a:rPr lang="en-US" dirty="0"/>
              <a:t>(UC Berkeley</a:t>
            </a:r>
            <a:r>
              <a:rPr lang="en-US" dirty="0" smtClean="0"/>
              <a:t>)</a:t>
            </a:r>
            <a:r>
              <a:rPr lang="en-US" dirty="0"/>
              <a:t/>
            </a:r>
            <a:br>
              <a:rPr lang="en-US" dirty="0"/>
            </a:br>
            <a:r>
              <a:rPr lang="en-US" dirty="0"/>
              <a:t>Michael </a:t>
            </a:r>
            <a:r>
              <a:rPr lang="en-US" dirty="0" err="1"/>
              <a:t>Abd</a:t>
            </a:r>
            <a:r>
              <a:rPr lang="en-US" dirty="0"/>
              <a:t>-El-</a:t>
            </a:r>
            <a:r>
              <a:rPr lang="en-US" dirty="0" err="1"/>
              <a:t>Malek</a:t>
            </a:r>
            <a:r>
              <a:rPr lang="en-US" dirty="0"/>
              <a:t> (Google)</a:t>
            </a:r>
            <a:br>
              <a:rPr lang="en-US" dirty="0"/>
            </a:br>
            <a:r>
              <a:rPr lang="en-US" dirty="0"/>
              <a:t>John Wilkes (Google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dirty="0"/>
          </a:p>
        </p:txBody>
      </p:sp>
      <p:sp>
        <p:nvSpPr>
          <p:cNvPr id="5" name="Slide Number Placeholder 4"/>
          <p:cNvSpPr>
            <a:spLocks noGrp="1"/>
          </p:cNvSpPr>
          <p:nvPr>
            <p:ph type="sldNum" sz="quarter" idx="12"/>
          </p:nvPr>
        </p:nvSpPr>
        <p:spPr/>
        <p:txBody>
          <a:bodyPr/>
          <a:lstStyle/>
          <a:p>
            <a:fld id="{4EEF9975-6C58-5C4C-8961-54FFA2646BAA}" type="slidenum">
              <a:rPr lang="en-US" smtClean="0"/>
              <a:t>1</a:t>
            </a:fld>
            <a:endParaRPr lang="en-US"/>
          </a:p>
        </p:txBody>
      </p:sp>
      <p:sp>
        <p:nvSpPr>
          <p:cNvPr id="6" name="TextBox 5"/>
          <p:cNvSpPr txBox="1"/>
          <p:nvPr/>
        </p:nvSpPr>
        <p:spPr>
          <a:xfrm>
            <a:off x="3308335" y="5483909"/>
            <a:ext cx="5575330" cy="646331"/>
          </a:xfrm>
          <a:prstGeom prst="rect">
            <a:avLst/>
          </a:prstGeom>
          <a:noFill/>
        </p:spPr>
        <p:txBody>
          <a:bodyPr wrap="square" rtlCol="0">
            <a:spAutoFit/>
          </a:bodyPr>
          <a:lstStyle/>
          <a:p>
            <a:pPr algn="ctr"/>
            <a:r>
              <a:rPr lang="en-US" dirty="0" smtClean="0"/>
              <a:t>Presented by: Yikai Lin, Chao Kong</a:t>
            </a:r>
          </a:p>
          <a:p>
            <a:pPr algn="ctr"/>
            <a:r>
              <a:rPr lang="en-US" dirty="0" smtClean="0"/>
              <a:t>Slides adapted from the </a:t>
            </a:r>
            <a:r>
              <a:rPr lang="en-US" dirty="0" err="1" smtClean="0"/>
              <a:t>EuroSys</a:t>
            </a:r>
            <a:r>
              <a:rPr lang="en-US" dirty="0" smtClean="0"/>
              <a:t> ‘13 presentation</a:t>
            </a:r>
            <a:endParaRPr lang="en-US" dirty="0"/>
          </a:p>
        </p:txBody>
      </p:sp>
    </p:spTree>
    <p:extLst>
      <p:ext uri="{BB962C8B-B14F-4D97-AF65-F5344CB8AC3E}">
        <p14:creationId xmlns:p14="http://schemas.microsoft.com/office/powerpoint/2010/main" val="532126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6" name="Content Placeholder 5"/>
          <p:cNvPicPr>
            <a:picLocks noGrp="1" noChangeAspect="1"/>
          </p:cNvPicPr>
          <p:nvPr>
            <p:ph idx="1"/>
          </p:nvPr>
        </p:nvPicPr>
        <p:blipFill>
          <a:blip r:embed="rId2"/>
          <a:stretch>
            <a:fillRect/>
          </a:stretch>
        </p:blipFill>
        <p:spPr>
          <a:xfrm>
            <a:off x="3539682" y="1825625"/>
            <a:ext cx="5112635"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10</a:t>
            </a:fld>
            <a:endParaRPr lang="en-US"/>
          </a:p>
        </p:txBody>
      </p:sp>
    </p:spTree>
    <p:extLst>
      <p:ext uri="{BB962C8B-B14F-4D97-AF65-F5344CB8AC3E}">
        <p14:creationId xmlns:p14="http://schemas.microsoft.com/office/powerpoint/2010/main" val="51799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6" name="Content Placeholder 5"/>
          <p:cNvPicPr>
            <a:picLocks noGrp="1" noChangeAspect="1"/>
          </p:cNvPicPr>
          <p:nvPr>
            <p:ph idx="1"/>
          </p:nvPr>
        </p:nvPicPr>
        <p:blipFill>
          <a:blip r:embed="rId2"/>
          <a:stretch>
            <a:fillRect/>
          </a:stretch>
        </p:blipFill>
        <p:spPr>
          <a:xfrm>
            <a:off x="2598453" y="1825625"/>
            <a:ext cx="6995094"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11</a:t>
            </a:fld>
            <a:endParaRPr lang="en-US"/>
          </a:p>
        </p:txBody>
      </p:sp>
    </p:spTree>
    <p:extLst>
      <p:ext uri="{BB962C8B-B14F-4D97-AF65-F5344CB8AC3E}">
        <p14:creationId xmlns:p14="http://schemas.microsoft.com/office/powerpoint/2010/main" val="962399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6" name="Content Placeholder 5"/>
          <p:cNvPicPr>
            <a:picLocks noGrp="1" noChangeAspect="1"/>
          </p:cNvPicPr>
          <p:nvPr>
            <p:ph idx="1"/>
          </p:nvPr>
        </p:nvPicPr>
        <p:blipFill>
          <a:blip r:embed="rId2"/>
          <a:stretch>
            <a:fillRect/>
          </a:stretch>
        </p:blipFill>
        <p:spPr>
          <a:xfrm>
            <a:off x="2620190" y="1825625"/>
            <a:ext cx="6951619"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12</a:t>
            </a:fld>
            <a:endParaRPr lang="en-US"/>
          </a:p>
        </p:txBody>
      </p:sp>
    </p:spTree>
    <p:extLst>
      <p:ext uri="{BB962C8B-B14F-4D97-AF65-F5344CB8AC3E}">
        <p14:creationId xmlns:p14="http://schemas.microsoft.com/office/powerpoint/2010/main" val="1417182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6" name="Content Placeholder 5"/>
          <p:cNvPicPr>
            <a:picLocks noGrp="1" noChangeAspect="1"/>
          </p:cNvPicPr>
          <p:nvPr>
            <p:ph idx="1"/>
          </p:nvPr>
        </p:nvPicPr>
        <p:blipFill>
          <a:blip r:embed="rId3"/>
          <a:stretch>
            <a:fillRect/>
          </a:stretch>
        </p:blipFill>
        <p:spPr>
          <a:xfrm>
            <a:off x="3160778" y="1690688"/>
            <a:ext cx="5870444" cy="4351338"/>
          </a:xfrm>
          <a:prstGeom prst="rect">
            <a:avLst/>
          </a:prstGeom>
        </p:spPr>
      </p:pic>
      <p:sp>
        <p:nvSpPr>
          <p:cNvPr id="4" name="Footer Placeholder 3"/>
          <p:cNvSpPr>
            <a:spLocks noGrp="1"/>
          </p:cNvSpPr>
          <p:nvPr>
            <p:ph type="ftr" sz="quarter" idx="11"/>
          </p:nvPr>
        </p:nvSpPr>
        <p:spPr/>
        <p:txBody>
          <a:bodyPr/>
          <a:lstStyle/>
          <a:p>
            <a:r>
              <a:rPr lang="en-US" dirty="0" smtClean="0"/>
              <a:t>EECS 582 – W16</a:t>
            </a:r>
            <a:endParaRPr lang="en-US" dirty="0"/>
          </a:p>
        </p:txBody>
      </p:sp>
      <p:sp>
        <p:nvSpPr>
          <p:cNvPr id="5" name="Slide Number Placeholder 4"/>
          <p:cNvSpPr>
            <a:spLocks noGrp="1"/>
          </p:cNvSpPr>
          <p:nvPr>
            <p:ph type="sldNum" sz="quarter" idx="12"/>
          </p:nvPr>
        </p:nvSpPr>
        <p:spPr/>
        <p:txBody>
          <a:bodyPr/>
          <a:lstStyle/>
          <a:p>
            <a:fld id="{4EEF9975-6C58-5C4C-8961-54FFA2646BAA}" type="slidenum">
              <a:rPr lang="en-US" smtClean="0"/>
              <a:t>13</a:t>
            </a:fld>
            <a:endParaRPr lang="en-US"/>
          </a:p>
        </p:txBody>
      </p:sp>
      <p:sp>
        <p:nvSpPr>
          <p:cNvPr id="7" name="TextBox 6"/>
          <p:cNvSpPr txBox="1"/>
          <p:nvPr/>
        </p:nvSpPr>
        <p:spPr>
          <a:xfrm>
            <a:off x="5332521" y="5937578"/>
            <a:ext cx="2186866" cy="523220"/>
          </a:xfrm>
          <a:prstGeom prst="rect">
            <a:avLst/>
          </a:prstGeom>
          <a:noFill/>
        </p:spPr>
        <p:txBody>
          <a:bodyPr wrap="square" rtlCol="0">
            <a:spAutoFit/>
          </a:bodyPr>
          <a:lstStyle/>
          <a:p>
            <a:r>
              <a:rPr lang="en-US" sz="2800" dirty="0" smtClean="0">
                <a:solidFill>
                  <a:srgbClr val="FF2600"/>
                </a:solidFill>
              </a:rPr>
              <a:t>Conflict!</a:t>
            </a:r>
            <a:endParaRPr lang="en-US" sz="2800" dirty="0">
              <a:solidFill>
                <a:srgbClr val="FF2600"/>
              </a:solidFill>
            </a:endParaRPr>
          </a:p>
        </p:txBody>
      </p:sp>
    </p:spTree>
    <p:extLst>
      <p:ext uri="{BB962C8B-B14F-4D97-AF65-F5344CB8AC3E}">
        <p14:creationId xmlns:p14="http://schemas.microsoft.com/office/powerpoint/2010/main" val="166827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6" name="Content Placeholder 5"/>
          <p:cNvPicPr>
            <a:picLocks noGrp="1" noChangeAspect="1"/>
          </p:cNvPicPr>
          <p:nvPr>
            <p:ph idx="1"/>
          </p:nvPr>
        </p:nvPicPr>
        <p:blipFill>
          <a:blip r:embed="rId2"/>
          <a:stretch>
            <a:fillRect/>
          </a:stretch>
        </p:blipFill>
        <p:spPr>
          <a:xfrm>
            <a:off x="3303028" y="1825625"/>
            <a:ext cx="5585943"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14</a:t>
            </a:fld>
            <a:endParaRPr lang="en-US"/>
          </a:p>
        </p:txBody>
      </p:sp>
    </p:spTree>
    <p:extLst>
      <p:ext uri="{BB962C8B-B14F-4D97-AF65-F5344CB8AC3E}">
        <p14:creationId xmlns:p14="http://schemas.microsoft.com/office/powerpoint/2010/main" val="615796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Workload characterization</a:t>
            </a:r>
            <a:endParaRPr lang="en-US" dirty="0"/>
          </a:p>
        </p:txBody>
      </p:sp>
      <p:pic>
        <p:nvPicPr>
          <p:cNvPr id="6" name="Content Placeholder 5"/>
          <p:cNvPicPr>
            <a:picLocks noGrp="1" noChangeAspect="1"/>
          </p:cNvPicPr>
          <p:nvPr>
            <p:ph idx="1"/>
          </p:nvPr>
        </p:nvPicPr>
        <p:blipFill>
          <a:blip r:embed="rId2"/>
          <a:stretch>
            <a:fillRect/>
          </a:stretch>
        </p:blipFill>
        <p:spPr>
          <a:xfrm>
            <a:off x="2543422" y="1825625"/>
            <a:ext cx="7105156"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15</a:t>
            </a:fld>
            <a:endParaRPr lang="en-US"/>
          </a:p>
        </p:txBody>
      </p:sp>
      <p:sp>
        <p:nvSpPr>
          <p:cNvPr id="13" name="TextBox 12"/>
          <p:cNvSpPr txBox="1"/>
          <p:nvPr/>
        </p:nvSpPr>
        <p:spPr>
          <a:xfrm>
            <a:off x="519343" y="4001294"/>
            <a:ext cx="2241612" cy="1200329"/>
          </a:xfrm>
          <a:prstGeom prst="rect">
            <a:avLst/>
          </a:prstGeom>
          <a:noFill/>
        </p:spPr>
        <p:txBody>
          <a:bodyPr wrap="square" rtlCol="0">
            <a:spAutoFit/>
          </a:bodyPr>
          <a:lstStyle/>
          <a:p>
            <a:r>
              <a:rPr lang="en-US" dirty="0" smtClean="0">
                <a:solidFill>
                  <a:srgbClr val="FF0000"/>
                </a:solidFill>
              </a:rPr>
              <a:t>Most jobs are batch, but most resources are consumed by service jobs.</a:t>
            </a:r>
            <a:endParaRPr lang="en-US" dirty="0">
              <a:solidFill>
                <a:srgbClr val="FF0000"/>
              </a:solidFill>
            </a:endParaRPr>
          </a:p>
        </p:txBody>
      </p:sp>
    </p:spTree>
    <p:extLst>
      <p:ext uri="{BB962C8B-B14F-4D97-AF65-F5344CB8AC3E}">
        <p14:creationId xmlns:p14="http://schemas.microsoft.com/office/powerpoint/2010/main" val="136098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Workload characterization</a:t>
            </a:r>
            <a:endParaRPr lang="en-US" dirty="0"/>
          </a:p>
        </p:txBody>
      </p:sp>
      <p:pic>
        <p:nvPicPr>
          <p:cNvPr id="8" name="Content Placeholder 7"/>
          <p:cNvPicPr>
            <a:picLocks noGrp="1" noChangeAspect="1"/>
          </p:cNvPicPr>
          <p:nvPr>
            <p:ph idx="1"/>
          </p:nvPr>
        </p:nvPicPr>
        <p:blipFill>
          <a:blip r:embed="rId2"/>
          <a:stretch>
            <a:fillRect/>
          </a:stretch>
        </p:blipFill>
        <p:spPr>
          <a:xfrm>
            <a:off x="794765" y="4182490"/>
            <a:ext cx="3345542" cy="2538985"/>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16</a:t>
            </a:fld>
            <a:endParaRPr lang="en-US"/>
          </a:p>
        </p:txBody>
      </p:sp>
      <p:pic>
        <p:nvPicPr>
          <p:cNvPr id="9" name="Picture 8"/>
          <p:cNvPicPr>
            <a:picLocks noChangeAspect="1"/>
          </p:cNvPicPr>
          <p:nvPr/>
        </p:nvPicPr>
        <p:blipFill>
          <a:blip r:embed="rId3"/>
          <a:stretch>
            <a:fillRect/>
          </a:stretch>
        </p:blipFill>
        <p:spPr>
          <a:xfrm>
            <a:off x="794765" y="1578807"/>
            <a:ext cx="3345542" cy="2488071"/>
          </a:xfrm>
          <a:prstGeom prst="rect">
            <a:avLst/>
          </a:prstGeom>
        </p:spPr>
      </p:pic>
      <p:pic>
        <p:nvPicPr>
          <p:cNvPr id="10" name="Picture 9"/>
          <p:cNvPicPr>
            <a:picLocks noChangeAspect="1"/>
          </p:cNvPicPr>
          <p:nvPr/>
        </p:nvPicPr>
        <p:blipFill>
          <a:blip r:embed="rId4"/>
          <a:stretch>
            <a:fillRect/>
          </a:stretch>
        </p:blipFill>
        <p:spPr>
          <a:xfrm>
            <a:off x="4472232" y="2020414"/>
            <a:ext cx="6354676" cy="4006209"/>
          </a:xfrm>
          <a:prstGeom prst="rect">
            <a:avLst/>
          </a:prstGeom>
        </p:spPr>
      </p:pic>
    </p:spTree>
    <p:extLst>
      <p:ext uri="{BB962C8B-B14F-4D97-AF65-F5344CB8AC3E}">
        <p14:creationId xmlns:p14="http://schemas.microsoft.com/office/powerpoint/2010/main" val="723905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approaches</a:t>
            </a:r>
            <a:endParaRPr lang="en-US" dirty="0"/>
          </a:p>
        </p:txBody>
      </p:sp>
      <p:sp>
        <p:nvSpPr>
          <p:cNvPr id="3" name="Content Placeholder 2"/>
          <p:cNvSpPr>
            <a:spLocks noGrp="1"/>
          </p:cNvSpPr>
          <p:nvPr>
            <p:ph idx="1"/>
          </p:nvPr>
        </p:nvSpPr>
        <p:spPr/>
        <p:txBody>
          <a:bodyPr/>
          <a:lstStyle/>
          <a:p>
            <a:r>
              <a:rPr lang="en-US" dirty="0" smtClean="0"/>
              <a:t>Two Simulators</a:t>
            </a:r>
          </a:p>
          <a:p>
            <a:pPr lvl="1"/>
            <a:r>
              <a:rPr lang="en-US" dirty="0" smtClean="0"/>
              <a:t>A lightweight simulator: Monolithic scheduler,  </a:t>
            </a:r>
            <a:r>
              <a:rPr lang="en-US" dirty="0" err="1" smtClean="0"/>
              <a:t>Mesos</a:t>
            </a:r>
            <a:r>
              <a:rPr lang="en-US" dirty="0" smtClean="0"/>
              <a:t>, Omega</a:t>
            </a:r>
          </a:p>
          <a:p>
            <a:pPr lvl="1"/>
            <a:r>
              <a:rPr lang="en-US" dirty="0" smtClean="0"/>
              <a:t>A high-fidelity simulator: Omega</a:t>
            </a:r>
          </a:p>
          <a:p>
            <a:pPr lvl="1"/>
            <a:endParaRPr lang="en-US" dirty="0"/>
          </a:p>
          <a:p>
            <a:pPr lvl="1"/>
            <a:endParaRPr lang="en-US" dirty="0" smtClean="0"/>
          </a:p>
          <a:p>
            <a:pPr marL="0" indent="0">
              <a:buNone/>
            </a:pPr>
            <a:endParaRPr lang="en-US" dirty="0"/>
          </a:p>
          <a:p>
            <a:pPr marL="0" indent="0">
              <a:buNone/>
            </a:pP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364" y="3229651"/>
            <a:ext cx="5978236" cy="2947312"/>
          </a:xfrm>
          <a:prstGeom prst="rect">
            <a:avLst/>
          </a:prstGeom>
        </p:spPr>
      </p:pic>
    </p:spTree>
    <p:extLst>
      <p:ext uri="{BB962C8B-B14F-4D97-AF65-F5344CB8AC3E}">
        <p14:creationId xmlns:p14="http://schemas.microsoft.com/office/powerpoint/2010/main" val="1381275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arameters and Metrics</a:t>
            </a:r>
            <a:endParaRPr lang="en-US" dirty="0"/>
          </a:p>
        </p:txBody>
      </p:sp>
      <p:sp>
        <p:nvSpPr>
          <p:cNvPr id="3" name="Content Placeholder 2"/>
          <p:cNvSpPr>
            <a:spLocks noGrp="1"/>
          </p:cNvSpPr>
          <p:nvPr>
            <p:ph idx="1"/>
          </p:nvPr>
        </p:nvSpPr>
        <p:spPr/>
        <p:txBody>
          <a:bodyPr/>
          <a:lstStyle/>
          <a:p>
            <a:r>
              <a:rPr lang="en-US" dirty="0" smtClean="0"/>
              <a:t>Schedule decision time</a:t>
            </a:r>
          </a:p>
          <a:p>
            <a:endParaRPr lang="en-US" dirty="0"/>
          </a:p>
          <a:p>
            <a:pPr marL="0" indent="0">
              <a:buNone/>
            </a:pPr>
            <a:endParaRPr lang="en-US" dirty="0"/>
          </a:p>
          <a:p>
            <a:r>
              <a:rPr lang="en-US" dirty="0" smtClean="0"/>
              <a:t>Metrics</a:t>
            </a:r>
          </a:p>
          <a:p>
            <a:pPr lvl="1"/>
            <a:r>
              <a:rPr lang="en-US" dirty="0" smtClean="0"/>
              <a:t>Job wait time</a:t>
            </a:r>
          </a:p>
          <a:p>
            <a:pPr lvl="1"/>
            <a:r>
              <a:rPr lang="en-US" dirty="0" smtClean="0"/>
              <a:t>Scheduler busyness</a:t>
            </a:r>
          </a:p>
          <a:p>
            <a:pPr lvl="1"/>
            <a:r>
              <a:rPr lang="en-US" dirty="0" smtClean="0"/>
              <a:t>Conflict fraction</a:t>
            </a:r>
          </a:p>
          <a:p>
            <a:pPr marL="0" indent="0">
              <a:buNone/>
            </a:pPr>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852" y="2479964"/>
            <a:ext cx="3982096" cy="5068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948" y="2479964"/>
            <a:ext cx="2175882" cy="4984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548" y="3280371"/>
            <a:ext cx="6449291" cy="2594608"/>
          </a:xfrm>
          <a:prstGeom prst="rect">
            <a:avLst/>
          </a:prstGeom>
        </p:spPr>
      </p:pic>
    </p:spTree>
    <p:extLst>
      <p:ext uri="{BB962C8B-B14F-4D97-AF65-F5344CB8AC3E}">
        <p14:creationId xmlns:p14="http://schemas.microsoft.com/office/powerpoint/2010/main" val="1502278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1</a:t>
            </a:r>
            <a:endParaRPr lang="en-US" dirty="0"/>
          </a:p>
        </p:txBody>
      </p:sp>
      <p:sp>
        <p:nvSpPr>
          <p:cNvPr id="3" name="Content Placeholder 2"/>
          <p:cNvSpPr>
            <a:spLocks noGrp="1"/>
          </p:cNvSpPr>
          <p:nvPr>
            <p:ph idx="1"/>
          </p:nvPr>
        </p:nvSpPr>
        <p:spPr/>
        <p:txBody>
          <a:bodyPr/>
          <a:lstStyle/>
          <a:p>
            <a:r>
              <a:rPr lang="en-US" dirty="0"/>
              <a:t>C</a:t>
            </a:r>
            <a:r>
              <a:rPr lang="en-US" dirty="0" smtClean="0"/>
              <a:t>omparison in the lightweight simulator</a:t>
            </a:r>
          </a:p>
          <a:p>
            <a:pPr lvl="1"/>
            <a:r>
              <a:rPr lang="en-US" dirty="0" smtClean="0"/>
              <a:t>Systems:</a:t>
            </a:r>
          </a:p>
          <a:p>
            <a:pPr lvl="2"/>
            <a:r>
              <a:rPr lang="en-US" dirty="0" smtClean="0"/>
              <a:t>Monolithic, </a:t>
            </a:r>
            <a:r>
              <a:rPr lang="en-US" dirty="0" err="1" smtClean="0"/>
              <a:t>Mesos</a:t>
            </a:r>
            <a:r>
              <a:rPr lang="en-US" dirty="0" smtClean="0"/>
              <a:t>, Omega</a:t>
            </a:r>
          </a:p>
          <a:p>
            <a:pPr lvl="1"/>
            <a:r>
              <a:rPr lang="en-US" dirty="0" smtClean="0"/>
              <a:t>Dataset: All clusters, 7 simulated days</a:t>
            </a:r>
          </a:p>
          <a:p>
            <a:pPr lvl="1"/>
            <a:r>
              <a:rPr lang="en-US" dirty="0" smtClean="0"/>
              <a:t>Approach: varying service scheduler</a:t>
            </a:r>
          </a:p>
          <a:p>
            <a:pPr lvl="1"/>
            <a:endParaRPr lang="en-US" dirty="0"/>
          </a:p>
          <a:p>
            <a:pPr lvl="1"/>
            <a:endParaRPr lang="en-US" dirty="0" smtClean="0"/>
          </a:p>
          <a:p>
            <a:pPr marL="457200" lvl="1" indent="0">
              <a:buNone/>
            </a:pPr>
            <a:endParaRPr lang="en-US" dirty="0"/>
          </a:p>
          <a:p>
            <a:pPr marL="457200" lvl="1" indent="0">
              <a:buNone/>
            </a:pPr>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19</a:t>
            </a:fld>
            <a:endParaRPr lang="en-US"/>
          </a:p>
        </p:txBody>
      </p:sp>
    </p:spTree>
    <p:extLst>
      <p:ext uri="{BB962C8B-B14F-4D97-AF65-F5344CB8AC3E}">
        <p14:creationId xmlns:p14="http://schemas.microsoft.com/office/powerpoint/2010/main" val="1671070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838200" y="1825625"/>
            <a:ext cx="10515600" cy="4351338"/>
          </a:xfrm>
        </p:spPr>
        <p:txBody>
          <a:bodyPr anchor="t" anchorCtr="0"/>
          <a:lstStyle/>
          <a:p>
            <a:pPr marL="0" indent="0">
              <a:buNone/>
            </a:pPr>
            <a:r>
              <a:rPr lang="en-US" dirty="0" smtClean="0"/>
              <a:t>1. Problem statement</a:t>
            </a:r>
          </a:p>
          <a:p>
            <a:pPr marL="0" indent="0">
              <a:buNone/>
            </a:pPr>
            <a:r>
              <a:rPr lang="en-US" dirty="0" smtClean="0"/>
              <a:t>2. Related work</a:t>
            </a:r>
          </a:p>
          <a:p>
            <a:pPr marL="0" indent="0">
              <a:buNone/>
            </a:pPr>
            <a:r>
              <a:rPr lang="en-US" dirty="0" smtClean="0"/>
              <a:t>3. Proposed solution</a:t>
            </a:r>
          </a:p>
          <a:p>
            <a:pPr marL="0" indent="0">
              <a:buNone/>
            </a:pPr>
            <a:r>
              <a:rPr lang="en-US" dirty="0" smtClean="0"/>
              <a:t>4. Comparison of approaches</a:t>
            </a:r>
          </a:p>
          <a:p>
            <a:pPr marL="0" indent="0">
              <a:buNone/>
            </a:pPr>
            <a:r>
              <a:rPr lang="en-US" dirty="0" smtClean="0"/>
              <a:t>5. Case study</a:t>
            </a:r>
          </a:p>
          <a:p>
            <a:pPr marL="0" indent="0">
              <a:buNone/>
            </a:pPr>
            <a:r>
              <a:rPr lang="en-US" dirty="0" smtClean="0"/>
              <a:t>6. Conclusion</a:t>
            </a:r>
          </a:p>
          <a:p>
            <a:pPr marL="0" indent="0">
              <a:buNone/>
            </a:pPr>
            <a:r>
              <a:rPr lang="en-US" dirty="0" smtClean="0"/>
              <a:t>7. Discussion</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a:t>
            </a:fld>
            <a:endParaRPr lang="en-US"/>
          </a:p>
        </p:txBody>
      </p:sp>
    </p:spTree>
    <p:extLst>
      <p:ext uri="{BB962C8B-B14F-4D97-AF65-F5344CB8AC3E}">
        <p14:creationId xmlns:p14="http://schemas.microsoft.com/office/powerpoint/2010/main" val="404906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Monolithic - I </a:t>
            </a:r>
            <a:endParaRPr lang="en-US" dirty="0"/>
          </a:p>
        </p:txBody>
      </p:sp>
      <p:sp>
        <p:nvSpPr>
          <p:cNvPr id="3" name="Content Placeholder 2"/>
          <p:cNvSpPr>
            <a:spLocks noGrp="1"/>
          </p:cNvSpPr>
          <p:nvPr>
            <p:ph idx="1"/>
          </p:nvPr>
        </p:nvSpPr>
        <p:spPr/>
        <p:txBody>
          <a:bodyPr/>
          <a:lstStyle/>
          <a:p>
            <a:r>
              <a:rPr lang="en-US" dirty="0" smtClean="0"/>
              <a:t>Uniform decision time (single logic)</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209" y="2589318"/>
            <a:ext cx="5993246" cy="3767032"/>
          </a:xfrm>
          <a:prstGeom prst="rect">
            <a:avLst/>
          </a:prstGeom>
        </p:spPr>
      </p:pic>
    </p:spTree>
    <p:extLst>
      <p:ext uri="{BB962C8B-B14F-4D97-AF65-F5344CB8AC3E}">
        <p14:creationId xmlns:p14="http://schemas.microsoft.com/office/powerpoint/2010/main" val="893430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Monolithic - II</a:t>
            </a:r>
            <a:endParaRPr lang="en-US" dirty="0"/>
          </a:p>
        </p:txBody>
      </p:sp>
      <p:sp>
        <p:nvSpPr>
          <p:cNvPr id="3" name="Content Placeholder 2"/>
          <p:cNvSpPr>
            <a:spLocks noGrp="1"/>
          </p:cNvSpPr>
          <p:nvPr>
            <p:ph idx="1"/>
          </p:nvPr>
        </p:nvSpPr>
        <p:spPr/>
        <p:txBody>
          <a:bodyPr/>
          <a:lstStyle/>
          <a:p>
            <a:r>
              <a:rPr lang="en-US" dirty="0" smtClean="0"/>
              <a:t>Fast-path batch decision time</a:t>
            </a:r>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689" y="2424546"/>
            <a:ext cx="6636509" cy="3752418"/>
          </a:xfrm>
          <a:prstGeom prst="rect">
            <a:avLst/>
          </a:prstGeom>
        </p:spPr>
      </p:pic>
    </p:spTree>
    <p:extLst>
      <p:ext uri="{BB962C8B-B14F-4D97-AF65-F5344CB8AC3E}">
        <p14:creationId xmlns:p14="http://schemas.microsoft.com/office/powerpoint/2010/main" val="1512604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Mesos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7013" y="1440874"/>
            <a:ext cx="8100400" cy="4736090"/>
          </a:xfr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22</a:t>
            </a:fld>
            <a:endParaRPr lang="en-US"/>
          </a:p>
        </p:txBody>
      </p:sp>
    </p:spTree>
    <p:extLst>
      <p:ext uri="{BB962C8B-B14F-4D97-AF65-F5344CB8AC3E}">
        <p14:creationId xmlns:p14="http://schemas.microsoft.com/office/powerpoint/2010/main" val="1108022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Mesos</a:t>
            </a:r>
            <a:r>
              <a:rPr lang="en-US"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2379" y="1516163"/>
            <a:ext cx="6755804" cy="4660799"/>
          </a:xfr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23</a:t>
            </a:fld>
            <a:endParaRPr lang="en-US"/>
          </a:p>
        </p:txBody>
      </p:sp>
      <p:sp>
        <p:nvSpPr>
          <p:cNvPr id="3" name="Rectangle 2"/>
          <p:cNvSpPr/>
          <p:nvPr/>
        </p:nvSpPr>
        <p:spPr>
          <a:xfrm>
            <a:off x="2825496" y="1389888"/>
            <a:ext cx="173736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07024" y="1416368"/>
            <a:ext cx="3908042"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63543" y="1191946"/>
            <a:ext cx="173736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25568" y="1362456"/>
            <a:ext cx="643128"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41821" y="1264146"/>
            <a:ext cx="643128"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81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Omega - </a:t>
            </a:r>
            <a:r>
              <a:rPr lang="en-US" dirty="0"/>
              <a:t>I</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7682" y="1825625"/>
            <a:ext cx="6656636" cy="4351338"/>
          </a:xfr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24</a:t>
            </a:fld>
            <a:endParaRPr lang="en-US"/>
          </a:p>
        </p:txBody>
      </p:sp>
    </p:spTree>
    <p:extLst>
      <p:ext uri="{BB962C8B-B14F-4D97-AF65-F5344CB8AC3E}">
        <p14:creationId xmlns:p14="http://schemas.microsoft.com/office/powerpoint/2010/main" val="119769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Omega - II</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7200" y="1825625"/>
            <a:ext cx="7017599" cy="4351338"/>
          </a:xfr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25</a:t>
            </a:fld>
            <a:endParaRPr lang="en-US"/>
          </a:p>
        </p:txBody>
      </p:sp>
    </p:spTree>
    <p:extLst>
      <p:ext uri="{BB962C8B-B14F-4D97-AF65-F5344CB8AC3E}">
        <p14:creationId xmlns:p14="http://schemas.microsoft.com/office/powerpoint/2010/main" val="770621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1 - summary</a:t>
            </a:r>
            <a:endParaRPr lang="en-US" dirty="0"/>
          </a:p>
        </p:txBody>
      </p:sp>
      <p:sp>
        <p:nvSpPr>
          <p:cNvPr id="3" name="Content Placeholder 2"/>
          <p:cNvSpPr>
            <a:spLocks noGrp="1"/>
          </p:cNvSpPr>
          <p:nvPr>
            <p:ph idx="1"/>
          </p:nvPr>
        </p:nvSpPr>
        <p:spPr/>
        <p:txBody>
          <a:bodyPr/>
          <a:lstStyle/>
          <a:p>
            <a:r>
              <a:rPr lang="en-US" dirty="0" smtClean="0"/>
              <a:t>The Omega shared-state model performs as well as a (complex) monolithic multi-path scheduler.</a:t>
            </a:r>
          </a:p>
          <a:p>
            <a:endParaRPr lang="en-US" dirty="0"/>
          </a:p>
          <a:p>
            <a:endParaRPr lang="en-US" dirty="0" smtClean="0"/>
          </a:p>
          <a:p>
            <a:endParaRPr lang="en-US" dirty="0"/>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436" y="3054598"/>
            <a:ext cx="9573491" cy="3257302"/>
          </a:xfrm>
          <a:prstGeom prst="rect">
            <a:avLst/>
          </a:prstGeom>
        </p:spPr>
      </p:pic>
    </p:spTree>
    <p:extLst>
      <p:ext uri="{BB962C8B-B14F-4D97-AF65-F5344CB8AC3E}">
        <p14:creationId xmlns:p14="http://schemas.microsoft.com/office/powerpoint/2010/main" val="1147086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2</a:t>
            </a:r>
            <a:endParaRPr lang="en-US" dirty="0"/>
          </a:p>
        </p:txBody>
      </p:sp>
      <p:sp>
        <p:nvSpPr>
          <p:cNvPr id="3" name="Content Placeholder 2"/>
          <p:cNvSpPr>
            <a:spLocks noGrp="1"/>
          </p:cNvSpPr>
          <p:nvPr>
            <p:ph idx="1"/>
          </p:nvPr>
        </p:nvSpPr>
        <p:spPr/>
        <p:txBody>
          <a:bodyPr/>
          <a:lstStyle/>
          <a:p>
            <a:r>
              <a:rPr lang="en-US" dirty="0" smtClean="0"/>
              <a:t>Scalability of Shared - state design </a:t>
            </a:r>
          </a:p>
          <a:p>
            <a:pPr lvl="1"/>
            <a:r>
              <a:rPr lang="en-US" dirty="0" smtClean="0"/>
              <a:t>Dataset: cluster B, 7 simulated days</a:t>
            </a:r>
          </a:p>
          <a:p>
            <a:pPr lvl="1"/>
            <a:r>
              <a:rPr lang="en-US" dirty="0" smtClean="0"/>
              <a:t>System: Omega</a:t>
            </a:r>
          </a:p>
          <a:p>
            <a:pPr lvl="1"/>
            <a:r>
              <a:rPr lang="en-US" dirty="0" smtClean="0"/>
              <a:t>Approaches: varying job arrival rate and number of schedulers</a:t>
            </a:r>
          </a:p>
          <a:p>
            <a:pPr lvl="1"/>
            <a:endParaRPr lang="en-US" dirty="0"/>
          </a:p>
          <a:p>
            <a:pPr lvl="1"/>
            <a:endParaRPr lang="en-US" dirty="0" smtClean="0"/>
          </a:p>
          <a:p>
            <a:pPr marL="457200" lvl="1" indent="0">
              <a:buNone/>
            </a:pPr>
            <a:endParaRPr lang="en-US" dirty="0"/>
          </a:p>
          <a:p>
            <a:pPr lvl="1"/>
            <a:endParaRPr lang="en-US" dirty="0" smtClean="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smtClean="0"/>
              <a:t>EECS 582 – W16</a:t>
            </a:r>
            <a:endParaRPr lang="en-US" dirty="0"/>
          </a:p>
        </p:txBody>
      </p:sp>
      <p:sp>
        <p:nvSpPr>
          <p:cNvPr id="5" name="Slide Number Placeholder 4"/>
          <p:cNvSpPr>
            <a:spLocks noGrp="1"/>
          </p:cNvSpPr>
          <p:nvPr>
            <p:ph type="sldNum" sz="quarter" idx="12"/>
          </p:nvPr>
        </p:nvSpPr>
        <p:spPr/>
        <p:txBody>
          <a:bodyPr/>
          <a:lstStyle/>
          <a:p>
            <a:fld id="{4EEF9975-6C58-5C4C-8961-54FFA2646BAA}" type="slidenum">
              <a:rPr lang="en-US" smtClean="0"/>
              <a:t>27</a:t>
            </a:fld>
            <a:endParaRPr lang="en-US"/>
          </a:p>
        </p:txBody>
      </p:sp>
    </p:spTree>
    <p:extLst>
      <p:ext uri="{BB962C8B-B14F-4D97-AF65-F5344CB8AC3E}">
        <p14:creationId xmlns:p14="http://schemas.microsoft.com/office/powerpoint/2010/main" val="1514131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2 - summary</a:t>
            </a:r>
            <a:endParaRPr lang="en-US" dirty="0"/>
          </a:p>
        </p:txBody>
      </p:sp>
      <p:sp>
        <p:nvSpPr>
          <p:cNvPr id="3" name="Content Placeholder 2"/>
          <p:cNvSpPr>
            <a:spLocks noGrp="1"/>
          </p:cNvSpPr>
          <p:nvPr>
            <p:ph idx="1"/>
          </p:nvPr>
        </p:nvSpPr>
        <p:spPr/>
        <p:txBody>
          <a:bodyPr/>
          <a:lstStyle/>
          <a:p>
            <a:r>
              <a:rPr lang="en-US" dirty="0" smtClean="0"/>
              <a:t>Omega is scalable to many schedulers</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28</a:t>
            </a:fld>
            <a:endParaRPr lang="en-US"/>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719" y="2510055"/>
            <a:ext cx="5521881" cy="3756602"/>
          </a:xfrm>
          <a:prstGeom prst="rect">
            <a:avLst/>
          </a:prstGeom>
        </p:spPr>
      </p:pic>
    </p:spTree>
    <p:extLst>
      <p:ext uri="{BB962C8B-B14F-4D97-AF65-F5344CB8AC3E}">
        <p14:creationId xmlns:p14="http://schemas.microsoft.com/office/powerpoint/2010/main" val="320012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6" name="Content Placeholder 5"/>
          <p:cNvPicPr>
            <a:picLocks noGrp="1" noChangeAspect="1"/>
          </p:cNvPicPr>
          <p:nvPr>
            <p:ph idx="1"/>
          </p:nvPr>
        </p:nvPicPr>
        <p:blipFill>
          <a:blip r:embed="rId2"/>
          <a:stretch>
            <a:fillRect/>
          </a:stretch>
        </p:blipFill>
        <p:spPr>
          <a:xfrm>
            <a:off x="3256684" y="1825625"/>
            <a:ext cx="5678632"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29</a:t>
            </a:fld>
            <a:endParaRPr lang="en-US"/>
          </a:p>
        </p:txBody>
      </p:sp>
      <p:sp>
        <p:nvSpPr>
          <p:cNvPr id="9" name="TextBox 8"/>
          <p:cNvSpPr txBox="1"/>
          <p:nvPr/>
        </p:nvSpPr>
        <p:spPr>
          <a:xfrm>
            <a:off x="5384801" y="1646927"/>
            <a:ext cx="398584" cy="307777"/>
          </a:xfrm>
          <a:prstGeom prst="rect">
            <a:avLst/>
          </a:prstGeom>
          <a:noFill/>
        </p:spPr>
        <p:txBody>
          <a:bodyPr wrap="square" rtlCol="0">
            <a:spAutoFit/>
          </a:bodyPr>
          <a:lstStyle/>
          <a:p>
            <a:r>
              <a:rPr lang="en-US" sz="1400" b="1" dirty="0" smtClean="0">
                <a:solidFill>
                  <a:srgbClr val="FF0000"/>
                </a:solidFill>
                <a:latin typeface="Helvetica" charset="0"/>
                <a:ea typeface="Helvetica" charset="0"/>
                <a:cs typeface="Helvetica" charset="0"/>
              </a:rPr>
              <a:t>11</a:t>
            </a:r>
            <a:endParaRPr lang="en-US" sz="1400" b="1" dirty="0">
              <a:solidFill>
                <a:srgbClr val="FF0000"/>
              </a:solidFill>
              <a:latin typeface="Helvetica" charset="0"/>
              <a:ea typeface="Helvetica" charset="0"/>
              <a:cs typeface="Helvetica" charset="0"/>
            </a:endParaRPr>
          </a:p>
        </p:txBody>
      </p:sp>
      <p:sp>
        <p:nvSpPr>
          <p:cNvPr id="10" name="TextBox 9"/>
          <p:cNvSpPr txBox="1"/>
          <p:nvPr/>
        </p:nvSpPr>
        <p:spPr>
          <a:xfrm>
            <a:off x="6635114" y="1562298"/>
            <a:ext cx="482824" cy="307777"/>
          </a:xfrm>
          <a:prstGeom prst="rect">
            <a:avLst/>
          </a:prstGeom>
          <a:noFill/>
        </p:spPr>
        <p:txBody>
          <a:bodyPr wrap="none" rtlCol="0">
            <a:spAutoFit/>
          </a:bodyPr>
          <a:lstStyle/>
          <a:p>
            <a:r>
              <a:rPr lang="en-US" sz="1400" b="1" dirty="0" smtClean="0">
                <a:solidFill>
                  <a:srgbClr val="FF0000"/>
                </a:solidFill>
                <a:latin typeface="Helvetica" charset="0"/>
                <a:ea typeface="Helvetica" charset="0"/>
                <a:cs typeface="Helvetica" charset="0"/>
              </a:rPr>
              <a:t>200</a:t>
            </a:r>
            <a:endParaRPr lang="en-US" sz="1400" b="1" dirty="0">
              <a:solidFill>
                <a:srgbClr val="FF0000"/>
              </a:solidFill>
              <a:latin typeface="Helvetica" charset="0"/>
              <a:ea typeface="Helvetica" charset="0"/>
              <a:cs typeface="Helvetica" charset="0"/>
            </a:endParaRPr>
          </a:p>
        </p:txBody>
      </p:sp>
      <p:sp>
        <p:nvSpPr>
          <p:cNvPr id="11" name="TextBox 10"/>
          <p:cNvSpPr txBox="1"/>
          <p:nvPr/>
        </p:nvSpPr>
        <p:spPr>
          <a:xfrm>
            <a:off x="1024128" y="2898648"/>
            <a:ext cx="2615184" cy="2031325"/>
          </a:xfrm>
          <a:prstGeom prst="rect">
            <a:avLst/>
          </a:prstGeom>
          <a:noFill/>
        </p:spPr>
        <p:txBody>
          <a:bodyPr wrap="square" rtlCol="0">
            <a:spAutoFit/>
          </a:bodyPr>
          <a:lstStyle/>
          <a:p>
            <a:r>
              <a:rPr lang="en-US" dirty="0" smtClean="0">
                <a:solidFill>
                  <a:srgbClr val="FF0000"/>
                </a:solidFill>
              </a:rPr>
              <a:t>“data </a:t>
            </a:r>
            <a:r>
              <a:rPr lang="en-US" dirty="0">
                <a:solidFill>
                  <a:srgbClr val="FF0000"/>
                </a:solidFill>
              </a:rPr>
              <a:t>from a month’s worth of </a:t>
            </a:r>
            <a:r>
              <a:rPr lang="en-US" dirty="0" err="1">
                <a:solidFill>
                  <a:srgbClr val="FF0000"/>
                </a:solidFill>
              </a:rPr>
              <a:t>MapReduce</a:t>
            </a:r>
            <a:r>
              <a:rPr lang="en-US" dirty="0">
                <a:solidFill>
                  <a:srgbClr val="FF0000"/>
                </a:solidFill>
              </a:rPr>
              <a:t> jobs run at Google showed that frequently observed values were 5, 11, 200 and 1,000 workers</a:t>
            </a:r>
            <a:r>
              <a:rPr lang="en-US" dirty="0" smtClean="0">
                <a:solidFill>
                  <a:srgbClr val="FF0000"/>
                </a:solidFill>
              </a:rPr>
              <a:t>.”</a:t>
            </a:r>
            <a:endParaRPr lang="en-US" dirty="0">
              <a:solidFill>
                <a:srgbClr val="FF0000"/>
              </a:solidFill>
            </a:endParaRPr>
          </a:p>
          <a:p>
            <a:endParaRPr lang="en-US" dirty="0"/>
          </a:p>
        </p:txBody>
      </p:sp>
    </p:spTree>
    <p:extLst>
      <p:ext uri="{BB962C8B-B14F-4D97-AF65-F5344CB8AC3E}">
        <p14:creationId xmlns:p14="http://schemas.microsoft.com/office/powerpoint/2010/main" val="185137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scheduling problem</a:t>
            </a:r>
            <a:endParaRPr lang="en-US" dirty="0"/>
          </a:p>
        </p:txBody>
      </p:sp>
      <p:pic>
        <p:nvPicPr>
          <p:cNvPr id="6" name="Content Placeholder 5"/>
          <p:cNvPicPr>
            <a:picLocks noGrp="1" noChangeAspect="1"/>
          </p:cNvPicPr>
          <p:nvPr>
            <p:ph idx="1"/>
          </p:nvPr>
        </p:nvPicPr>
        <p:blipFill>
          <a:blip r:embed="rId2"/>
          <a:stretch>
            <a:fillRect/>
          </a:stretch>
        </p:blipFill>
        <p:spPr>
          <a:xfrm>
            <a:off x="2179796" y="1825625"/>
            <a:ext cx="7832408"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a:t>
            </a:fld>
            <a:endParaRPr lang="en-US"/>
          </a:p>
        </p:txBody>
      </p:sp>
    </p:spTree>
    <p:extLst>
      <p:ext uri="{BB962C8B-B14F-4D97-AF65-F5344CB8AC3E}">
        <p14:creationId xmlns:p14="http://schemas.microsoft.com/office/powerpoint/2010/main" val="851811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6" name="Content Placeholder 5"/>
          <p:cNvPicPr>
            <a:picLocks noGrp="1" noChangeAspect="1"/>
          </p:cNvPicPr>
          <p:nvPr>
            <p:ph idx="1"/>
          </p:nvPr>
        </p:nvPicPr>
        <p:blipFill>
          <a:blip r:embed="rId2"/>
          <a:stretch>
            <a:fillRect/>
          </a:stretch>
        </p:blipFill>
        <p:spPr>
          <a:xfrm>
            <a:off x="3530096" y="1847850"/>
            <a:ext cx="6539983"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30</a:t>
            </a:fld>
            <a:endParaRPr lang="en-US"/>
          </a:p>
        </p:txBody>
      </p:sp>
      <p:sp>
        <p:nvSpPr>
          <p:cNvPr id="8" name="TextBox 7"/>
          <p:cNvSpPr txBox="1"/>
          <p:nvPr/>
        </p:nvSpPr>
        <p:spPr>
          <a:xfrm>
            <a:off x="1011936" y="2715768"/>
            <a:ext cx="2212848" cy="2031325"/>
          </a:xfrm>
          <a:prstGeom prst="rect">
            <a:avLst/>
          </a:prstGeom>
          <a:noFill/>
        </p:spPr>
        <p:txBody>
          <a:bodyPr wrap="square" rtlCol="0">
            <a:spAutoFit/>
          </a:bodyPr>
          <a:lstStyle/>
          <a:p>
            <a:r>
              <a:rPr lang="en-US" dirty="0" smtClean="0">
                <a:solidFill>
                  <a:srgbClr val="FF0000"/>
                </a:solidFill>
              </a:rPr>
              <a:t>“</a:t>
            </a:r>
            <a:r>
              <a:rPr lang="is-IS" dirty="0" smtClean="0">
                <a:solidFill>
                  <a:srgbClr val="FF0000"/>
                </a:solidFill>
              </a:rPr>
              <a:t>…</a:t>
            </a:r>
            <a:r>
              <a:rPr lang="en-US" dirty="0" smtClean="0">
                <a:solidFill>
                  <a:srgbClr val="FF0000"/>
                </a:solidFill>
              </a:rPr>
              <a:t>number </a:t>
            </a:r>
            <a:r>
              <a:rPr lang="en-US" dirty="0">
                <a:solidFill>
                  <a:srgbClr val="FF0000"/>
                </a:solidFill>
              </a:rPr>
              <a:t>of workers could be chosen </a:t>
            </a:r>
            <a:r>
              <a:rPr lang="en-US" dirty="0" smtClean="0">
                <a:solidFill>
                  <a:srgbClr val="FF0000"/>
                </a:solidFill>
              </a:rPr>
              <a:t>automatically </a:t>
            </a:r>
            <a:r>
              <a:rPr lang="en-US" dirty="0">
                <a:solidFill>
                  <a:srgbClr val="FF0000"/>
                </a:solidFill>
              </a:rPr>
              <a:t>if additional resources were available, so that jobs could complete </a:t>
            </a:r>
            <a:r>
              <a:rPr lang="en-US" dirty="0" smtClean="0">
                <a:solidFill>
                  <a:srgbClr val="FF0000"/>
                </a:solidFill>
              </a:rPr>
              <a:t>sooner"</a:t>
            </a:r>
            <a:endParaRPr lang="en-US" dirty="0">
              <a:solidFill>
                <a:srgbClr val="FF0000"/>
              </a:solidFill>
            </a:endParaRPr>
          </a:p>
        </p:txBody>
      </p:sp>
    </p:spTree>
    <p:extLst>
      <p:ext uri="{BB962C8B-B14F-4D97-AF65-F5344CB8AC3E}">
        <p14:creationId xmlns:p14="http://schemas.microsoft.com/office/powerpoint/2010/main" val="1185612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chor="t" anchorCtr="0"/>
          <a:lstStyle/>
          <a:p>
            <a:pPr marL="0" indent="0">
              <a:buNone/>
            </a:pPr>
            <a:r>
              <a:rPr lang="en-US" dirty="0" smtClean="0"/>
              <a:t>1. Optimistic </a:t>
            </a:r>
            <a:r>
              <a:rPr lang="en-US" dirty="0"/>
              <a:t>concurrency over shared state is a viable, attractive approach to cluster </a:t>
            </a:r>
            <a:r>
              <a:rPr lang="en-US" dirty="0" smtClean="0"/>
              <a:t>scheduling</a:t>
            </a:r>
            <a:r>
              <a:rPr lang="en-US" dirty="0"/>
              <a:t> </a:t>
            </a:r>
            <a:r>
              <a:rPr lang="en-US" dirty="0" smtClean="0"/>
              <a:t>(as shown with Google’s workloads)</a:t>
            </a:r>
          </a:p>
          <a:p>
            <a:pPr marL="0" indent="0">
              <a:buNone/>
            </a:pPr>
            <a:r>
              <a:rPr lang="en-US" dirty="0" smtClean="0"/>
              <a:t>2. More work to be re-done to resolve the conflicts, but it’s a price worth paying for the parallelism and scalability</a:t>
            </a:r>
          </a:p>
          <a:p>
            <a:pPr marL="0" indent="0">
              <a:buNone/>
            </a:pPr>
            <a:r>
              <a:rPr lang="en-US" dirty="0" smtClean="0"/>
              <a:t>3.  Visibility in global state allows specialized scheduler design</a:t>
            </a:r>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31</a:t>
            </a:fld>
            <a:endParaRPr lang="en-US"/>
          </a:p>
        </p:txBody>
      </p:sp>
    </p:spTree>
    <p:extLst>
      <p:ext uri="{BB962C8B-B14F-4D97-AF65-F5344CB8AC3E}">
        <p14:creationId xmlns:p14="http://schemas.microsoft.com/office/powerpoint/2010/main" val="886983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Discussions</a:t>
            </a:r>
            <a:endParaRPr lang="en-US" dirty="0"/>
          </a:p>
        </p:txBody>
      </p:sp>
      <p:sp>
        <p:nvSpPr>
          <p:cNvPr id="3" name="Content Placeholder 2"/>
          <p:cNvSpPr>
            <a:spLocks noGrp="1"/>
          </p:cNvSpPr>
          <p:nvPr>
            <p:ph idx="1"/>
          </p:nvPr>
        </p:nvSpPr>
        <p:spPr>
          <a:xfrm>
            <a:off x="838200" y="1825625"/>
            <a:ext cx="10692384" cy="4351338"/>
          </a:xfrm>
        </p:spPr>
        <p:txBody>
          <a:bodyPr anchor="t" anchorCtr="0"/>
          <a:lstStyle/>
          <a:p>
            <a:pPr marL="0" indent="0">
              <a:buNone/>
            </a:pPr>
            <a:r>
              <a:rPr lang="en-US" dirty="0" smtClean="0"/>
              <a:t>1. Jobs are divided into roughly two categories: batch and service</a:t>
            </a:r>
          </a:p>
          <a:p>
            <a:pPr marL="0" indent="0">
              <a:buNone/>
            </a:pPr>
            <a:r>
              <a:rPr lang="en-US" dirty="0" smtClean="0"/>
              <a:t>2. Compatibility with non-Google workloads (i.e. short-lived) is unclear</a:t>
            </a:r>
          </a:p>
          <a:p>
            <a:pPr marL="0" indent="0">
              <a:buNone/>
            </a:pPr>
            <a:r>
              <a:rPr lang="en-US" dirty="0" smtClean="0"/>
              <a:t>3. Fairness and starvation barely studied</a:t>
            </a:r>
          </a:p>
          <a:p>
            <a:pPr marL="0" indent="0">
              <a:buNone/>
            </a:pPr>
            <a:r>
              <a:rPr lang="en-US" dirty="0" smtClean="0"/>
              <a:t>4. Scalability in terms of many different types </a:t>
            </a:r>
            <a:r>
              <a:rPr lang="en-US" smtClean="0"/>
              <a:t>of schedulers </a:t>
            </a:r>
            <a:r>
              <a:rPr lang="en-US" dirty="0" smtClean="0"/>
              <a:t>is unclear</a:t>
            </a:r>
          </a:p>
          <a:p>
            <a:pPr marL="0" indent="0">
              <a:buNone/>
            </a:pPr>
            <a:r>
              <a:rPr lang="en-US" dirty="0" smtClean="0"/>
              <a:t>5. The frequency of cell state update: overhead vs. # of conflicts</a:t>
            </a:r>
          </a:p>
          <a:p>
            <a:pPr marL="0" indent="0">
              <a:buNone/>
            </a:pPr>
            <a:r>
              <a:rPr lang="en-US" dirty="0" smtClean="0"/>
              <a:t>5. Global optimality</a:t>
            </a:r>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32</a:t>
            </a:fld>
            <a:endParaRPr lang="en-US"/>
          </a:p>
        </p:txBody>
      </p:sp>
    </p:spTree>
    <p:extLst>
      <p:ext uri="{BB962C8B-B14F-4D97-AF65-F5344CB8AC3E}">
        <p14:creationId xmlns:p14="http://schemas.microsoft.com/office/powerpoint/2010/main" val="689585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33</a:t>
            </a:fld>
            <a:endParaRPr lang="en-US"/>
          </a:p>
        </p:txBody>
      </p:sp>
    </p:spTree>
    <p:extLst>
      <p:ext uri="{BB962C8B-B14F-4D97-AF65-F5344CB8AC3E}">
        <p14:creationId xmlns:p14="http://schemas.microsoft.com/office/powerpoint/2010/main" val="1235678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3 </a:t>
            </a:r>
            <a:endParaRPr lang="en-US" dirty="0"/>
          </a:p>
        </p:txBody>
      </p:sp>
      <p:sp>
        <p:nvSpPr>
          <p:cNvPr id="3" name="Content Placeholder 2"/>
          <p:cNvSpPr>
            <a:spLocks noGrp="1"/>
          </p:cNvSpPr>
          <p:nvPr>
            <p:ph idx="1"/>
          </p:nvPr>
        </p:nvSpPr>
        <p:spPr/>
        <p:txBody>
          <a:bodyPr/>
          <a:lstStyle/>
          <a:p>
            <a:r>
              <a:rPr lang="en-US" dirty="0" smtClean="0"/>
              <a:t>Scheduler interference in real Google workloads</a:t>
            </a:r>
          </a:p>
          <a:p>
            <a:pPr lvl="1"/>
            <a:r>
              <a:rPr lang="en-US" dirty="0" smtClean="0"/>
              <a:t>Dataset: cluster C, 29 days, high-fidelity simulator</a:t>
            </a:r>
          </a:p>
          <a:p>
            <a:pPr lvl="1"/>
            <a:r>
              <a:rPr lang="en-US" dirty="0" smtClean="0"/>
              <a:t>System: </a:t>
            </a:r>
          </a:p>
          <a:p>
            <a:pPr lvl="2"/>
            <a:r>
              <a:rPr lang="en-US" dirty="0" smtClean="0"/>
              <a:t>Omega: two schedulers, non-uniform decision time</a:t>
            </a:r>
          </a:p>
          <a:p>
            <a:pPr lvl="1"/>
            <a:r>
              <a:rPr lang="en-US" dirty="0" smtClean="0"/>
              <a:t>Approach: varying service scheduler</a:t>
            </a:r>
          </a:p>
          <a:p>
            <a:pPr lvl="1"/>
            <a:endParaRPr lang="en-US" dirty="0"/>
          </a:p>
          <a:p>
            <a:pPr lvl="1"/>
            <a:endParaRPr lang="en-US" dirty="0" smtClean="0"/>
          </a:p>
          <a:p>
            <a:pPr lvl="1"/>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34</a:t>
            </a:fld>
            <a:endParaRPr lang="en-US"/>
          </a:p>
        </p:txBody>
      </p:sp>
    </p:spTree>
    <p:extLst>
      <p:ext uri="{BB962C8B-B14F-4D97-AF65-F5344CB8AC3E}">
        <p14:creationId xmlns:p14="http://schemas.microsoft.com/office/powerpoint/2010/main" val="793074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3 - summary</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35</a:t>
            </a:fld>
            <a:endParaRPr lang="en-US"/>
          </a:p>
        </p:txBody>
      </p:sp>
      <p:sp>
        <p:nvSpPr>
          <p:cNvPr id="7" name="Content Placeholder 6"/>
          <p:cNvSpPr>
            <a:spLocks noGrp="1"/>
          </p:cNvSpPr>
          <p:nvPr>
            <p:ph idx="1"/>
          </p:nvPr>
        </p:nvSpPr>
        <p:spPr/>
        <p:txBody>
          <a:bodyPr/>
          <a:lstStyle/>
          <a:p>
            <a:r>
              <a:rPr lang="en-US" dirty="0" smtClean="0"/>
              <a:t>Interference is higher for real-world settings.</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19" y="2462192"/>
            <a:ext cx="4786745" cy="355533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310" y="2470853"/>
            <a:ext cx="4932218" cy="3538019"/>
          </a:xfrm>
          <a:prstGeom prst="rect">
            <a:avLst/>
          </a:prstGeom>
        </p:spPr>
      </p:pic>
      <p:sp>
        <p:nvSpPr>
          <p:cNvPr id="10" name="TextBox 9"/>
          <p:cNvSpPr txBox="1"/>
          <p:nvPr/>
        </p:nvSpPr>
        <p:spPr>
          <a:xfrm>
            <a:off x="2563090" y="5912581"/>
            <a:ext cx="2064328" cy="369332"/>
          </a:xfrm>
          <a:prstGeom prst="rect">
            <a:avLst/>
          </a:prstGeom>
          <a:noFill/>
        </p:spPr>
        <p:txBody>
          <a:bodyPr wrap="square" rtlCol="0">
            <a:spAutoFit/>
          </a:bodyPr>
          <a:lstStyle/>
          <a:p>
            <a:r>
              <a:rPr lang="en-US" smtClean="0"/>
              <a:t>Conflict fraction</a:t>
            </a:r>
            <a:endParaRPr lang="en-US" dirty="0"/>
          </a:p>
        </p:txBody>
      </p:sp>
      <p:sp>
        <p:nvSpPr>
          <p:cNvPr id="11" name="TextBox 10"/>
          <p:cNvSpPr txBox="1"/>
          <p:nvPr/>
        </p:nvSpPr>
        <p:spPr>
          <a:xfrm>
            <a:off x="8413172" y="5891677"/>
            <a:ext cx="2064328" cy="369332"/>
          </a:xfrm>
          <a:prstGeom prst="rect">
            <a:avLst/>
          </a:prstGeom>
          <a:noFill/>
        </p:spPr>
        <p:txBody>
          <a:bodyPr wrap="square" rtlCol="0">
            <a:spAutoFit/>
          </a:bodyPr>
          <a:lstStyle/>
          <a:p>
            <a:r>
              <a:rPr lang="en-US" dirty="0" smtClean="0"/>
              <a:t>Scheduler busyness</a:t>
            </a:r>
            <a:endParaRPr lang="en-US" dirty="0"/>
          </a:p>
        </p:txBody>
      </p:sp>
    </p:spTree>
    <p:extLst>
      <p:ext uri="{BB962C8B-B14F-4D97-AF65-F5344CB8AC3E}">
        <p14:creationId xmlns:p14="http://schemas.microsoft.com/office/powerpoint/2010/main" val="191135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4</a:t>
            </a:r>
            <a:endParaRPr lang="en-US" dirty="0"/>
          </a:p>
        </p:txBody>
      </p:sp>
      <p:sp>
        <p:nvSpPr>
          <p:cNvPr id="3" name="Content Placeholder 2"/>
          <p:cNvSpPr>
            <a:spLocks noGrp="1"/>
          </p:cNvSpPr>
          <p:nvPr>
            <p:ph idx="1"/>
          </p:nvPr>
        </p:nvSpPr>
        <p:spPr/>
        <p:txBody>
          <a:bodyPr/>
          <a:lstStyle/>
          <a:p>
            <a:r>
              <a:rPr lang="en-US" dirty="0" smtClean="0"/>
              <a:t>Deal with conflicts</a:t>
            </a:r>
          </a:p>
          <a:p>
            <a:pPr lvl="1"/>
            <a:r>
              <a:rPr lang="en-US" dirty="0"/>
              <a:t>Dataset: cluster C, 29 days, high-fidelity simulator</a:t>
            </a:r>
          </a:p>
          <a:p>
            <a:pPr lvl="1"/>
            <a:r>
              <a:rPr lang="en-US" dirty="0"/>
              <a:t>System: </a:t>
            </a:r>
          </a:p>
          <a:p>
            <a:pPr lvl="2"/>
            <a:r>
              <a:rPr lang="en-US" dirty="0" smtClean="0"/>
              <a:t>Omega</a:t>
            </a:r>
          </a:p>
          <a:p>
            <a:pPr lvl="1"/>
            <a:r>
              <a:rPr lang="en-US" dirty="0" smtClean="0"/>
              <a:t>Approach</a:t>
            </a:r>
            <a:r>
              <a:rPr lang="en-US" dirty="0"/>
              <a:t>: varying </a:t>
            </a:r>
            <a:r>
              <a:rPr lang="en-US" dirty="0" smtClean="0"/>
              <a:t>scheduling methods</a:t>
            </a:r>
          </a:p>
          <a:p>
            <a:pPr lvl="1"/>
            <a:endParaRPr lang="en-US" dirty="0"/>
          </a:p>
          <a:p>
            <a:pPr lvl="1"/>
            <a:endParaRPr lang="en-US" dirty="0" smtClean="0"/>
          </a:p>
          <a:p>
            <a:pPr lvl="1"/>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36</a:t>
            </a:fld>
            <a:endParaRPr lang="en-US"/>
          </a:p>
        </p:txBody>
      </p:sp>
    </p:spTree>
    <p:extLst>
      <p:ext uri="{BB962C8B-B14F-4D97-AF65-F5344CB8AC3E}">
        <p14:creationId xmlns:p14="http://schemas.microsoft.com/office/powerpoint/2010/main" val="2099580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4 - summary</a:t>
            </a:r>
            <a:endParaRPr lang="en-US" dirty="0"/>
          </a:p>
        </p:txBody>
      </p:sp>
      <p:sp>
        <p:nvSpPr>
          <p:cNvPr id="4" name="Footer Placeholder 3"/>
          <p:cNvSpPr>
            <a:spLocks noGrp="1"/>
          </p:cNvSpPr>
          <p:nvPr>
            <p:ph type="ftr" sz="quarter" idx="11"/>
          </p:nvPr>
        </p:nvSpPr>
        <p:spPr/>
        <p:txBody>
          <a:bodyPr/>
          <a:lstStyle/>
          <a:p>
            <a:r>
              <a:rPr lang="en-US" dirty="0" smtClean="0"/>
              <a:t>EECS 582 – W16</a:t>
            </a:r>
            <a:endParaRPr lang="en-US" dirty="0"/>
          </a:p>
        </p:txBody>
      </p:sp>
      <p:sp>
        <p:nvSpPr>
          <p:cNvPr id="5" name="Slide Number Placeholder 4"/>
          <p:cNvSpPr>
            <a:spLocks noGrp="1"/>
          </p:cNvSpPr>
          <p:nvPr>
            <p:ph type="sldNum" sz="quarter" idx="12"/>
          </p:nvPr>
        </p:nvSpPr>
        <p:spPr/>
        <p:txBody>
          <a:bodyPr/>
          <a:lstStyle/>
          <a:p>
            <a:fld id="{4EEF9975-6C58-5C4C-8961-54FFA2646BAA}" type="slidenum">
              <a:rPr lang="en-US" smtClean="0"/>
              <a:t>37</a:t>
            </a:fld>
            <a:endParaRPr lang="en-US"/>
          </a:p>
        </p:txBody>
      </p:sp>
      <p:sp>
        <p:nvSpPr>
          <p:cNvPr id="7" name="Content Placeholder 6"/>
          <p:cNvSpPr>
            <a:spLocks noGrp="1"/>
          </p:cNvSpPr>
          <p:nvPr>
            <p:ph idx="1"/>
          </p:nvPr>
        </p:nvSpPr>
        <p:spPr/>
        <p:txBody>
          <a:bodyPr/>
          <a:lstStyle/>
          <a:p>
            <a:r>
              <a:rPr lang="en-US" smtClean="0"/>
              <a:t>Default: Incremental </a:t>
            </a:r>
            <a:r>
              <a:rPr lang="en-US" dirty="0" smtClean="0"/>
              <a:t>transactions with fine grain conflicted detection</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2546969"/>
            <a:ext cx="7010400" cy="3809381"/>
          </a:xfrm>
          <a:prstGeom prst="rect">
            <a:avLst/>
          </a:prstGeom>
        </p:spPr>
      </p:pic>
    </p:spTree>
    <p:extLst>
      <p:ext uri="{BB962C8B-B14F-4D97-AF65-F5344CB8AC3E}">
        <p14:creationId xmlns:p14="http://schemas.microsoft.com/office/powerpoint/2010/main" val="20390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context of</a:t>
            </a:r>
            <a:r>
              <a:rPr lang="is-IS" dirty="0" smtClean="0"/>
              <a:t>…</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4</a:t>
            </a:fld>
            <a:endParaRPr lang="en-US"/>
          </a:p>
        </p:txBody>
      </p:sp>
      <p:pic>
        <p:nvPicPr>
          <p:cNvPr id="6" name="Picture 5"/>
          <p:cNvPicPr>
            <a:picLocks noChangeAspect="1"/>
          </p:cNvPicPr>
          <p:nvPr/>
        </p:nvPicPr>
        <p:blipFill>
          <a:blip r:embed="rId2"/>
          <a:stretch>
            <a:fillRect/>
          </a:stretch>
        </p:blipFill>
        <p:spPr>
          <a:xfrm>
            <a:off x="1943494" y="1473139"/>
            <a:ext cx="7725292" cy="4883211"/>
          </a:xfrm>
          <a:prstGeom prst="rect">
            <a:avLst/>
          </a:prstGeom>
        </p:spPr>
      </p:pic>
    </p:spTree>
    <p:extLst>
      <p:ext uri="{BB962C8B-B14F-4D97-AF65-F5344CB8AC3E}">
        <p14:creationId xmlns:p14="http://schemas.microsoft.com/office/powerpoint/2010/main" val="51132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t>
            </a:r>
            <a:r>
              <a:rPr lang="en-US" altLang="zh-CN" dirty="0" smtClean="0"/>
              <a:t>it</a:t>
            </a:r>
            <a:r>
              <a:rPr lang="zh-CN" altLang="en-US" dirty="0" smtClean="0"/>
              <a:t> </a:t>
            </a:r>
            <a:r>
              <a:rPr lang="en-US" altLang="zh-CN" dirty="0" smtClean="0"/>
              <a:t>important to solve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5</a:t>
            </a:fld>
            <a:endParaRPr lang="en-US"/>
          </a:p>
        </p:txBody>
      </p:sp>
      <p:pic>
        <p:nvPicPr>
          <p:cNvPr id="6" name="Picture 5"/>
          <p:cNvPicPr>
            <a:picLocks noChangeAspect="1"/>
          </p:cNvPicPr>
          <p:nvPr/>
        </p:nvPicPr>
        <p:blipFill>
          <a:blip r:embed="rId2"/>
          <a:stretch>
            <a:fillRect/>
          </a:stretch>
        </p:blipFill>
        <p:spPr>
          <a:xfrm>
            <a:off x="2201532" y="1810398"/>
            <a:ext cx="7387741" cy="4426241"/>
          </a:xfrm>
          <a:prstGeom prst="rect">
            <a:avLst/>
          </a:prstGeom>
        </p:spPr>
      </p:pic>
    </p:spTree>
    <p:extLst>
      <p:ext uri="{BB962C8B-B14F-4D97-AF65-F5344CB8AC3E}">
        <p14:creationId xmlns:p14="http://schemas.microsoft.com/office/powerpoint/2010/main" val="13711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problem</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6</a:t>
            </a:fld>
            <a:endParaRPr lang="en-US"/>
          </a:p>
        </p:txBody>
      </p:sp>
      <p:pic>
        <p:nvPicPr>
          <p:cNvPr id="6" name="Picture 5"/>
          <p:cNvPicPr>
            <a:picLocks noChangeAspect="1"/>
          </p:cNvPicPr>
          <p:nvPr/>
        </p:nvPicPr>
        <p:blipFill>
          <a:blip r:embed="rId2"/>
          <a:stretch>
            <a:fillRect/>
          </a:stretch>
        </p:blipFill>
        <p:spPr>
          <a:xfrm>
            <a:off x="2201532" y="1810398"/>
            <a:ext cx="7387741" cy="4426241"/>
          </a:xfrm>
          <a:prstGeom prst="rect">
            <a:avLst/>
          </a:prstGeom>
        </p:spPr>
      </p:pic>
      <p:sp>
        <p:nvSpPr>
          <p:cNvPr id="7" name="Rectangle 6"/>
          <p:cNvSpPr/>
          <p:nvPr/>
        </p:nvSpPr>
        <p:spPr>
          <a:xfrm>
            <a:off x="2091193" y="1810399"/>
            <a:ext cx="7760473" cy="129856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2091193" y="3774370"/>
            <a:ext cx="7760473" cy="2581980"/>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4826442" y="3037399"/>
            <a:ext cx="4603805" cy="818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90005" y="2506694"/>
            <a:ext cx="4309607" cy="523220"/>
          </a:xfrm>
          <a:prstGeom prst="rect">
            <a:avLst/>
          </a:prstGeom>
          <a:noFill/>
        </p:spPr>
        <p:txBody>
          <a:bodyPr wrap="square" rtlCol="0">
            <a:spAutoFit/>
          </a:bodyPr>
          <a:lstStyle/>
          <a:p>
            <a:r>
              <a:rPr lang="en-US" altLang="zh-CN" sz="2800" b="1" dirty="0" smtClean="0">
                <a:solidFill>
                  <a:srgbClr val="FF2600"/>
                </a:solidFill>
              </a:rPr>
              <a:t>Increasing</a:t>
            </a:r>
            <a:r>
              <a:rPr lang="zh-CN" altLang="en-US" sz="2800" b="1" dirty="0" smtClean="0">
                <a:solidFill>
                  <a:srgbClr val="FF2600"/>
                </a:solidFill>
              </a:rPr>
              <a:t> </a:t>
            </a:r>
            <a:r>
              <a:rPr lang="en-US" altLang="zh-CN" sz="2800" b="1" dirty="0" smtClean="0">
                <a:solidFill>
                  <a:srgbClr val="FF2600"/>
                </a:solidFill>
              </a:rPr>
              <a:t>complexity!</a:t>
            </a:r>
            <a:endParaRPr lang="en-US" sz="2800" b="1" dirty="0">
              <a:solidFill>
                <a:srgbClr val="FF2600"/>
              </a:solidFill>
            </a:endParaRPr>
          </a:p>
        </p:txBody>
      </p:sp>
    </p:spTree>
    <p:extLst>
      <p:ext uri="{BB962C8B-B14F-4D97-AF65-F5344CB8AC3E}">
        <p14:creationId xmlns:p14="http://schemas.microsoft.com/office/powerpoint/2010/main" val="209795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chor="t" anchorCtr="0"/>
          <a:lstStyle/>
          <a:p>
            <a:pPr marL="0" indent="0">
              <a:buNone/>
            </a:pPr>
            <a:r>
              <a:rPr lang="en-US" dirty="0" smtClean="0"/>
              <a:t>1. Break up the cluster scheduler into independent schedulers</a:t>
            </a:r>
          </a:p>
          <a:p>
            <a:pPr marL="0" indent="0">
              <a:buNone/>
            </a:pPr>
            <a:r>
              <a:rPr lang="en-US" dirty="0" smtClean="0"/>
              <a:t>2. Arbitrate resources between schedulers</a:t>
            </a:r>
            <a:endParaRPr lang="en-US" dirty="0"/>
          </a:p>
        </p:txBody>
      </p:sp>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7</a:t>
            </a:fld>
            <a:endParaRPr lang="en-US"/>
          </a:p>
        </p:txBody>
      </p:sp>
    </p:spTree>
    <p:extLst>
      <p:ext uri="{BB962C8B-B14F-4D97-AF65-F5344CB8AC3E}">
        <p14:creationId xmlns:p14="http://schemas.microsoft.com/office/powerpoint/2010/main" val="1858815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solutions</a:t>
            </a:r>
            <a:endParaRPr lang="en-US" dirty="0"/>
          </a:p>
        </p:txBody>
      </p:sp>
      <p:pic>
        <p:nvPicPr>
          <p:cNvPr id="6" name="Content Placeholder 5"/>
          <p:cNvPicPr>
            <a:picLocks noGrp="1" noChangeAspect="1"/>
          </p:cNvPicPr>
          <p:nvPr>
            <p:ph idx="1"/>
          </p:nvPr>
        </p:nvPicPr>
        <p:blipFill>
          <a:blip r:embed="rId2"/>
          <a:stretch>
            <a:fillRect/>
          </a:stretch>
        </p:blipFill>
        <p:spPr>
          <a:xfrm>
            <a:off x="838200" y="1847850"/>
            <a:ext cx="6899211"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8</a:t>
            </a:fld>
            <a:endParaRPr lang="en-US"/>
          </a:p>
        </p:txBody>
      </p:sp>
      <p:pic>
        <p:nvPicPr>
          <p:cNvPr id="7" name="Content Placeholder 5"/>
          <p:cNvPicPr>
            <a:picLocks noChangeAspect="1"/>
          </p:cNvPicPr>
          <p:nvPr/>
        </p:nvPicPr>
        <p:blipFill rotWithShape="1">
          <a:blip r:embed="rId3"/>
          <a:srcRect r="54341"/>
          <a:stretch/>
        </p:blipFill>
        <p:spPr>
          <a:xfrm>
            <a:off x="7966009" y="1847850"/>
            <a:ext cx="3066298" cy="4351338"/>
          </a:xfrm>
          <a:prstGeom prst="rect">
            <a:avLst/>
          </a:prstGeom>
        </p:spPr>
      </p:pic>
      <p:pic>
        <p:nvPicPr>
          <p:cNvPr id="8" name="Picture 7"/>
          <p:cNvPicPr>
            <a:picLocks noChangeAspect="1"/>
          </p:cNvPicPr>
          <p:nvPr/>
        </p:nvPicPr>
        <p:blipFill>
          <a:blip r:embed="rId4"/>
          <a:stretch>
            <a:fillRect/>
          </a:stretch>
        </p:blipFill>
        <p:spPr>
          <a:xfrm flipH="1">
            <a:off x="7623263" y="1995777"/>
            <a:ext cx="224671" cy="4047214"/>
          </a:xfrm>
          <a:prstGeom prst="rect">
            <a:avLst/>
          </a:prstGeom>
        </p:spPr>
      </p:pic>
    </p:spTree>
    <p:extLst>
      <p:ext uri="{BB962C8B-B14F-4D97-AF65-F5344CB8AC3E}">
        <p14:creationId xmlns:p14="http://schemas.microsoft.com/office/powerpoint/2010/main" val="65619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solution: Omega</a:t>
            </a:r>
            <a:endParaRPr lang="en-US" dirty="0"/>
          </a:p>
        </p:txBody>
      </p:sp>
      <p:pic>
        <p:nvPicPr>
          <p:cNvPr id="7" name="Content Placeholder 6"/>
          <p:cNvPicPr>
            <a:picLocks noGrp="1" noChangeAspect="1"/>
          </p:cNvPicPr>
          <p:nvPr>
            <p:ph idx="1"/>
          </p:nvPr>
        </p:nvPicPr>
        <p:blipFill>
          <a:blip r:embed="rId2"/>
          <a:stretch>
            <a:fillRect/>
          </a:stretch>
        </p:blipFill>
        <p:spPr>
          <a:xfrm>
            <a:off x="4313983" y="1825625"/>
            <a:ext cx="3564033" cy="4351338"/>
          </a:xfrm>
          <a:prstGeom prst="rect">
            <a:avLst/>
          </a:prstGeom>
        </p:spPr>
      </p:pic>
      <p:sp>
        <p:nvSpPr>
          <p:cNvPr id="4" name="Footer Placeholder 3"/>
          <p:cNvSpPr>
            <a:spLocks noGrp="1"/>
          </p:cNvSpPr>
          <p:nvPr>
            <p:ph type="ftr" sz="quarter" idx="11"/>
          </p:nvPr>
        </p:nvSpPr>
        <p:spPr/>
        <p:txBody>
          <a:bodyPr/>
          <a:lstStyle/>
          <a:p>
            <a:r>
              <a:rPr lang="en-US" smtClean="0"/>
              <a:t>EECS 582 – W16</a:t>
            </a:r>
            <a:endParaRPr lang="en-US"/>
          </a:p>
        </p:txBody>
      </p:sp>
      <p:sp>
        <p:nvSpPr>
          <p:cNvPr id="5" name="Slide Number Placeholder 4"/>
          <p:cNvSpPr>
            <a:spLocks noGrp="1"/>
          </p:cNvSpPr>
          <p:nvPr>
            <p:ph type="sldNum" sz="quarter" idx="12"/>
          </p:nvPr>
        </p:nvSpPr>
        <p:spPr/>
        <p:txBody>
          <a:bodyPr/>
          <a:lstStyle/>
          <a:p>
            <a:fld id="{4EEF9975-6C58-5C4C-8961-54FFA2646BAA}" type="slidenum">
              <a:rPr lang="en-US" smtClean="0"/>
              <a:t>9</a:t>
            </a:fld>
            <a:endParaRPr lang="en-US"/>
          </a:p>
        </p:txBody>
      </p:sp>
    </p:spTree>
    <p:extLst>
      <p:ext uri="{BB962C8B-B14F-4D97-AF65-F5344CB8AC3E}">
        <p14:creationId xmlns:p14="http://schemas.microsoft.com/office/powerpoint/2010/main" val="1836886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1703</Words>
  <Application>Microsoft Macintosh PowerPoint</Application>
  <PresentationFormat>Widescreen</PresentationFormat>
  <Paragraphs>289</Paragraphs>
  <Slides>37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DengXian</vt:lpstr>
      <vt:lpstr>Gill Sans</vt:lpstr>
      <vt:lpstr>Gill Sans Light</vt:lpstr>
      <vt:lpstr>Helvetica</vt:lpstr>
      <vt:lpstr>Office Theme</vt:lpstr>
      <vt:lpstr>Omega: flexible, scalable schedulers for large compute clusters</vt:lpstr>
      <vt:lpstr>Outline</vt:lpstr>
      <vt:lpstr>A scheduling problem</vt:lpstr>
      <vt:lpstr>In the context of…</vt:lpstr>
      <vt:lpstr>Why is it important to solve?</vt:lpstr>
      <vt:lpstr>The actual problem</vt:lpstr>
      <vt:lpstr>Problem statement</vt:lpstr>
      <vt:lpstr>Existing solutions</vt:lpstr>
      <vt:lpstr>Proposed solution: Omega</vt:lpstr>
      <vt:lpstr>Example</vt:lpstr>
      <vt:lpstr>Example</vt:lpstr>
      <vt:lpstr>Example</vt:lpstr>
      <vt:lpstr>Example</vt:lpstr>
      <vt:lpstr>Example</vt:lpstr>
      <vt:lpstr>Workload characterization</vt:lpstr>
      <vt:lpstr>Workload characterization</vt:lpstr>
      <vt:lpstr>Comparison of approaches</vt:lpstr>
      <vt:lpstr>Parameters and Metrics</vt:lpstr>
      <vt:lpstr>Experiment 1</vt:lpstr>
      <vt:lpstr>Monolithic - I </vt:lpstr>
      <vt:lpstr>Monolithic - II</vt:lpstr>
      <vt:lpstr>Mesos</vt:lpstr>
      <vt:lpstr>Mesos </vt:lpstr>
      <vt:lpstr>Omega - I</vt:lpstr>
      <vt:lpstr>Omega - II</vt:lpstr>
      <vt:lpstr>Experiment 1 - summary</vt:lpstr>
      <vt:lpstr>Experiment 2</vt:lpstr>
      <vt:lpstr>Experiment 2 - summary</vt:lpstr>
      <vt:lpstr>Case study</vt:lpstr>
      <vt:lpstr>Case study</vt:lpstr>
      <vt:lpstr>Conclusion</vt:lpstr>
      <vt:lpstr>Discussions</vt:lpstr>
      <vt:lpstr>Backup slides</vt:lpstr>
      <vt:lpstr>Experiment 3 </vt:lpstr>
      <vt:lpstr>Experiment 3 - summary</vt:lpstr>
      <vt:lpstr>Experiment 4</vt:lpstr>
      <vt:lpstr>Experiment 4 - 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Mosharaf Chowdhury</dc:creator>
  <cp:lastModifiedBy>Mosharaf Chowdhury</cp:lastModifiedBy>
  <cp:revision>29</cp:revision>
  <dcterms:created xsi:type="dcterms:W3CDTF">2015-12-27T15:42:19Z</dcterms:created>
  <dcterms:modified xsi:type="dcterms:W3CDTF">2016-03-29T16:53:53Z</dcterms:modified>
</cp:coreProperties>
</file>