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3" r:id="rId3"/>
    <p:sldId id="281" r:id="rId4"/>
    <p:sldId id="282" r:id="rId5"/>
    <p:sldId id="283" r:id="rId6"/>
    <p:sldId id="287" r:id="rId7"/>
    <p:sldId id="290" r:id="rId8"/>
    <p:sldId id="286" r:id="rId9"/>
    <p:sldId id="291" r:id="rId10"/>
    <p:sldId id="289" r:id="rId11"/>
    <p:sldId id="284" r:id="rId12"/>
    <p:sldId id="310" r:id="rId13"/>
    <p:sldId id="311" r:id="rId14"/>
    <p:sldId id="312" r:id="rId15"/>
    <p:sldId id="313" r:id="rId16"/>
    <p:sldId id="314" r:id="rId17"/>
    <p:sldId id="322" r:id="rId18"/>
    <p:sldId id="300" r:id="rId19"/>
    <p:sldId id="302" r:id="rId20"/>
    <p:sldId id="298" r:id="rId21"/>
    <p:sldId id="301" r:id="rId22"/>
    <p:sldId id="303" r:id="rId23"/>
    <p:sldId id="305" r:id="rId24"/>
    <p:sldId id="306" r:id="rId25"/>
    <p:sldId id="318" r:id="rId26"/>
    <p:sldId id="319" r:id="rId27"/>
    <p:sldId id="320" r:id="rId28"/>
    <p:sldId id="321" r:id="rId29"/>
    <p:sldId id="307" r:id="rId30"/>
    <p:sldId id="308" r:id="rId31"/>
    <p:sldId id="315" r:id="rId32"/>
    <p:sldId id="316" r:id="rId33"/>
    <p:sldId id="31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87358" autoAdjust="0"/>
  </p:normalViewPr>
  <p:slideViewPr>
    <p:cSldViewPr snapToGrid="0" snapToObjects="1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master-slave Two</a:t>
            </a:r>
            <a:r>
              <a:rPr lang="en-US" baseline="0" dirty="0" smtClean="0"/>
              <a:t> level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very harmonious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Relatively harmonious</a:t>
            </a:r>
            <a:r>
              <a:rPr lang="en-US" baseline="0" dirty="0" smtClean="0"/>
              <a:t> check-in process</a:t>
            </a:r>
          </a:p>
          <a:p>
            <a:r>
              <a:rPr lang="en-US" baseline="0" dirty="0" smtClean="0"/>
              <a:t>Hectic toilet </a:t>
            </a:r>
            <a:r>
              <a:rPr lang="en-US" baseline="0" dirty="0" err="1" smtClean="0"/>
              <a:t>suage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If toilet attendance checks your ticket and allocate the toilet,</a:t>
            </a:r>
            <a:r>
              <a:rPr lang="en-US" baseline="0" dirty="0" smtClean="0"/>
              <a:t> you would get mad</a:t>
            </a:r>
          </a:p>
          <a:p>
            <a:r>
              <a:rPr lang="en-US" baseline="0" dirty="0" smtClean="0"/>
              <a:t>Become queueing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144" y="968454"/>
            <a:ext cx="9711350" cy="2387600"/>
          </a:xfrm>
        </p:spPr>
        <p:txBody>
          <a:bodyPr>
            <a:normAutofit/>
          </a:bodyPr>
          <a:lstStyle/>
          <a:p>
            <a:r>
              <a:rPr lang="en-US" sz="4400" dirty="0" err="1"/>
              <a:t>Mesos</a:t>
            </a:r>
            <a:r>
              <a:rPr lang="en-US" sz="4400" dirty="0"/>
              <a:t>: A Platform for Fine-Grained Resource Sharing in the Data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919" y="3602038"/>
            <a:ext cx="98298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NSDI 11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Benjamin </a:t>
            </a:r>
            <a:r>
              <a:rPr lang="en-US" dirty="0" err="1"/>
              <a:t>Hindman</a:t>
            </a:r>
            <a:r>
              <a:rPr lang="en-US" dirty="0"/>
              <a:t>, Andy </a:t>
            </a:r>
            <a:r>
              <a:rPr lang="en-US" dirty="0" err="1"/>
              <a:t>Konwinski</a:t>
            </a:r>
            <a:r>
              <a:rPr lang="en-US" dirty="0"/>
              <a:t>, </a:t>
            </a:r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r>
              <a:rPr lang="en-US" dirty="0"/>
              <a:t>,</a:t>
            </a:r>
          </a:p>
          <a:p>
            <a:r>
              <a:rPr lang="en-US" dirty="0"/>
              <a:t>Ali </a:t>
            </a:r>
            <a:r>
              <a:rPr lang="en-US" dirty="0" err="1"/>
              <a:t>Ghodsi</a:t>
            </a:r>
            <a:r>
              <a:rPr lang="en-US" dirty="0"/>
              <a:t>, Anthony D. Joseph, Randy Katz, Scott </a:t>
            </a:r>
            <a:r>
              <a:rPr lang="en-US" dirty="0" err="1"/>
              <a:t>Shenker</a:t>
            </a:r>
            <a:r>
              <a:rPr lang="en-US" dirty="0"/>
              <a:t>, Ion </a:t>
            </a:r>
            <a:r>
              <a:rPr lang="en-US" dirty="0" err="1" smtClean="0"/>
              <a:t>Stoica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Presented by Youngmoon Lee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sharing and management of resources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Utilization(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scalability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84" y="2690813"/>
            <a:ext cx="7381875" cy="348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997" y="5104442"/>
            <a:ext cx="2912104" cy="1207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3866"/>
          <a:stretch/>
        </p:blipFill>
        <p:spPr>
          <a:xfrm>
            <a:off x="205684" y="4965512"/>
            <a:ext cx="2286000" cy="10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Micro-kernel</a:t>
            </a:r>
            <a:r>
              <a:rPr lang="en-US" dirty="0" smtClean="0"/>
              <a:t> pushes </a:t>
            </a:r>
            <a:r>
              <a:rPr lang="en-US" dirty="0" smtClean="0">
                <a:solidFill>
                  <a:srgbClr val="0070C0"/>
                </a:solidFill>
              </a:rPr>
              <a:t>scheduling logic</a:t>
            </a:r>
            <a:r>
              <a:rPr lang="en-US" dirty="0" smtClean="0"/>
              <a:t> to frameworks</a:t>
            </a:r>
            <a:br>
              <a:rPr lang="en-US" dirty="0" smtClean="0"/>
            </a:br>
            <a:r>
              <a:rPr lang="en-US" dirty="0" smtClean="0"/>
              <a:t>“Minimal </a:t>
            </a:r>
            <a:r>
              <a:rPr lang="en-US" dirty="0"/>
              <a:t>resource multiplexer (</a:t>
            </a:r>
            <a:r>
              <a:rPr lang="en-US" dirty="0" smtClean="0"/>
              <a:t>two-level)”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53090" y="2069129"/>
            <a:ext cx="1593410" cy="778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Utilization!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53090" y="3112127"/>
            <a:ext cx="1593410" cy="7785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Scalability!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22183" y="2027975"/>
            <a:ext cx="2444436" cy="84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Task-level</a:t>
            </a:r>
            <a:endParaRPr lang="en-US" dirty="0"/>
          </a:p>
          <a:p>
            <a:pPr algn="ctr"/>
            <a:r>
              <a:rPr lang="en-US" dirty="0" smtClean="0"/>
              <a:t>Fine-grained sharing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2183" y="3080440"/>
            <a:ext cx="2444436" cy="8419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 offers</a:t>
            </a:r>
          </a:p>
          <a:p>
            <a:pPr algn="ctr"/>
            <a:r>
              <a:rPr lang="en-US" dirty="0" smtClean="0"/>
              <a:t>“Let framework pick”</a:t>
            </a:r>
          </a:p>
        </p:txBody>
      </p:sp>
      <p:cxnSp>
        <p:nvCxnSpPr>
          <p:cNvPr id="12" name="Straight Arrow Connector 11"/>
          <p:cNvCxnSpPr>
            <a:stCxn id="8" idx="3"/>
            <a:endCxn id="10" idx="1"/>
          </p:cNvCxnSpPr>
          <p:nvPr/>
        </p:nvCxnSpPr>
        <p:spPr>
          <a:xfrm>
            <a:off x="3246500" y="3501426"/>
            <a:ext cx="475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 flipV="1">
            <a:off x="3246500" y="2448961"/>
            <a:ext cx="475683" cy="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2449795" y="3890725"/>
            <a:ext cx="0" cy="98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517441" y="2027975"/>
            <a:ext cx="1635959" cy="84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</a:t>
            </a:r>
          </a:p>
          <a:p>
            <a:pPr algn="ctr"/>
            <a:r>
              <a:rPr lang="en-US" dirty="0" smtClean="0"/>
              <a:t>Isolation?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22328" y="2031746"/>
            <a:ext cx="2543778" cy="84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526494" y="3085086"/>
            <a:ext cx="1635959" cy="8419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Fairness?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22328" y="3088099"/>
            <a:ext cx="2543778" cy="8419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Max-min </a:t>
            </a:r>
            <a:r>
              <a:rPr lang="en-US" dirty="0"/>
              <a:t>fairness[DRF}</a:t>
            </a:r>
            <a:endParaRPr lang="en-US" dirty="0" smtClean="0"/>
          </a:p>
          <a:p>
            <a:pPr algn="ctr"/>
            <a:r>
              <a:rPr lang="en-US" dirty="0" smtClean="0"/>
              <a:t>Revoke resource</a:t>
            </a:r>
          </a:p>
        </p:txBody>
      </p:sp>
      <p:cxnSp>
        <p:nvCxnSpPr>
          <p:cNvPr id="36" name="Straight Arrow Connector 35"/>
          <p:cNvCxnSpPr>
            <a:stCxn id="9" idx="3"/>
            <a:endCxn id="31" idx="1"/>
          </p:cNvCxnSpPr>
          <p:nvPr/>
        </p:nvCxnSpPr>
        <p:spPr>
          <a:xfrm>
            <a:off x="6166619" y="2448961"/>
            <a:ext cx="350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3"/>
            <a:endCxn id="33" idx="1"/>
          </p:cNvCxnSpPr>
          <p:nvPr/>
        </p:nvCxnSpPr>
        <p:spPr>
          <a:xfrm>
            <a:off x="6166619" y="3501426"/>
            <a:ext cx="359875" cy="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3"/>
            <a:endCxn id="32" idx="1"/>
          </p:cNvCxnSpPr>
          <p:nvPr/>
        </p:nvCxnSpPr>
        <p:spPr>
          <a:xfrm>
            <a:off x="8153400" y="2448961"/>
            <a:ext cx="368928" cy="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  <a:endCxn id="34" idx="1"/>
          </p:cNvCxnSpPr>
          <p:nvPr/>
        </p:nvCxnSpPr>
        <p:spPr>
          <a:xfrm>
            <a:off x="8162453" y="3506072"/>
            <a:ext cx="359875" cy="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68065" y="1606895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61007" y="15989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947991" y="1613213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59488" y="158300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13" y="1972469"/>
            <a:ext cx="5753100" cy="4057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3112" y="3011636"/>
            <a:ext cx="4973937" cy="66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9113" y="4330105"/>
            <a:ext cx="2938606" cy="66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3604" y="4846780"/>
            <a:ext cx="2938606" cy="174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6475" y="4145439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13" y="1972469"/>
            <a:ext cx="5753100" cy="4057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2368" y="3002583"/>
            <a:ext cx="2833734" cy="66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69113" y="4330105"/>
            <a:ext cx="2938606" cy="66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3604" y="4846780"/>
            <a:ext cx="2938606" cy="174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92420" y="3485157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Suit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13" y="1972469"/>
            <a:ext cx="5753100" cy="4057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9113" y="4330105"/>
            <a:ext cx="2938606" cy="667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3604" y="4846780"/>
            <a:ext cx="2938606" cy="1748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13" y="1972469"/>
            <a:ext cx="57531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113" y="1972469"/>
            <a:ext cx="5753100" cy="4057650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flipV="1">
            <a:off x="7215612" y="2987644"/>
            <a:ext cx="1023041" cy="1013650"/>
          </a:xfrm>
          <a:prstGeom prst="curvedConnector3">
            <a:avLst>
              <a:gd name="adj1" fmla="val 11814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035705" y="3340729"/>
            <a:ext cx="2321459" cy="516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&lt;s1, 1cpu, 1gb, … &gt;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23942" y="2971397"/>
            <a:ext cx="134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Suit yourself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890850" y="3449370"/>
            <a:ext cx="313099" cy="31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23942" y="4455723"/>
            <a:ext cx="238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harmonious, yet…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8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 </a:t>
            </a:r>
            <a:r>
              <a:rPr lang="en-US" dirty="0"/>
              <a:t>are </a:t>
            </a:r>
            <a:r>
              <a:rPr lang="en-US" dirty="0" smtClean="0"/>
              <a:t>short-lived returning resources frequently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All long running</a:t>
            </a:r>
            <a:r>
              <a:rPr lang="en-US" dirty="0" smtClean="0"/>
              <a:t>, no resource return, </a:t>
            </a:r>
            <a:r>
              <a:rPr lang="en-US" dirty="0" smtClean="0">
                <a:solidFill>
                  <a:srgbClr val="FF0000"/>
                </a:solidFill>
              </a:rPr>
              <a:t>No sharing?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Job sizes are small compared to the size of cluster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5532"/>
          <a:stretch/>
        </p:blipFill>
        <p:spPr>
          <a:xfrm rot="5400000">
            <a:off x="2280275" y="2534112"/>
            <a:ext cx="1726943" cy="5137981"/>
          </a:xfrm>
          <a:prstGeom prst="rect">
            <a:avLst/>
          </a:prstGeom>
        </p:spPr>
      </p:pic>
      <p:pic>
        <p:nvPicPr>
          <p:cNvPr id="1026" name="Picture 2" descr="http://wundergroundmusic.com/wp-content/uploads/2016/01/Toilet-queue-1024x5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8" y="4193429"/>
            <a:ext cx="3692148" cy="20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02843" y="5018379"/>
            <a:ext cx="154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time</a:t>
            </a:r>
          </a:p>
          <a:p>
            <a:r>
              <a:rPr lang="en-US" dirty="0" smtClean="0"/>
              <a:t>0 CPU remains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3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29" y="375511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0" y="1458338"/>
            <a:ext cx="7238859" cy="4898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400" y="4643408"/>
            <a:ext cx="3839000" cy="154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3400" y="3241141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30401" y="2847458"/>
            <a:ext cx="2598228" cy="1482901"/>
            <a:chOff x="8330401" y="2847458"/>
            <a:chExt cx="2598228" cy="1482901"/>
          </a:xfrm>
        </p:grpSpPr>
        <p:sp>
          <p:nvSpPr>
            <p:cNvPr id="12" name="TextBox 11"/>
            <p:cNvSpPr txBox="1"/>
            <p:nvPr/>
          </p:nvSpPr>
          <p:spPr>
            <a:xfrm>
              <a:off x="8438288" y="2847458"/>
              <a:ext cx="2308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Static resource sharing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30401" y="4085578"/>
              <a:ext cx="2598228" cy="244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30401" y="3842005"/>
              <a:ext cx="2598228" cy="244781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30401" y="3586122"/>
              <a:ext cx="2598228" cy="2447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30401" y="3341341"/>
              <a:ext cx="2598228" cy="244781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96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CPU/Memory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10%, Memory 17% Improves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98" y="2575357"/>
            <a:ext cx="5865603" cy="37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roblem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 world </a:t>
            </a:r>
            <a:r>
              <a:rPr lang="en-US" dirty="0" err="1" smtClean="0"/>
              <a:t>Mesos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finds better data-locality with resource offers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881313"/>
            <a:ext cx="76962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inter-framework scheduling micro-kernel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41566" y="2447877"/>
            <a:ext cx="8560555" cy="3609975"/>
            <a:chOff x="1741566" y="2447877"/>
            <a:chExt cx="8560555" cy="3609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1566" y="2447877"/>
              <a:ext cx="8401050" cy="36099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42091" y="2779414"/>
              <a:ext cx="1569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Note: 10 s task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8307" y="252081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48803" y="301057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8%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55575" y="349760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6%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76817" y="398463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4%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85148" y="446220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2%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85148" y="4950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57207" y="5748076"/>
            <a:ext cx="24411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Max-min fairness allocation? </a:t>
            </a:r>
            <a:br>
              <a:rPr lang="en-US" dirty="0" smtClean="0"/>
            </a:br>
            <a:r>
              <a:rPr lang="en-US" dirty="0" smtClean="0"/>
              <a:t>Framework Starvation? Malicious Framework?</a:t>
            </a:r>
            <a:br>
              <a:rPr lang="en-US" dirty="0" smtClean="0"/>
            </a:br>
            <a:r>
              <a:rPr lang="en-US" dirty="0" smtClean="0"/>
              <a:t>Lottery/stride scheduling? Omega?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pic>
        <p:nvPicPr>
          <p:cNvPr id="5128" name="Picture 8" descr="http://previews.123rf.com/images/vectorshots/vectorshots1210/vectorshots121000356/15808826-Angry-Elephant-Vector-Mascot-Illustration-Stock-Vecto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47" y="1563985"/>
            <a:ext cx="1895334" cy="17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sleep eleph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0" y="1613544"/>
            <a:ext cx="2543658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38931" y="2203084"/>
            <a:ext cx="89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CPU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25781" y="2251456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50000 CPU</a:t>
            </a:r>
            <a:endParaRPr lang="en-US" dirty="0"/>
          </a:p>
        </p:txBody>
      </p:sp>
      <p:pic>
        <p:nvPicPr>
          <p:cNvPr id="5132" name="Picture 12" descr="http://www.dblandit.com/assets/img/hadoop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9" y="1611617"/>
            <a:ext cx="2419411" cy="16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MPI becomes slower, how to handle resource contention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MPI interdependency affects performance?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27906"/>
            <a:ext cx="4343400" cy="2352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96269" y="3069125"/>
            <a:ext cx="760491" cy="311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0" y="310094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934 s ∆=112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Overhead of 8% for 50K </a:t>
            </a:r>
            <a:r>
              <a:rPr lang="en-US" dirty="0" smtClean="0"/>
              <a:t>nodes? For 10% utilization gain?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10 s tasks takes 11 s</a:t>
            </a:r>
            <a:br>
              <a:rPr lang="en-US" dirty="0"/>
            </a:br>
            <a:r>
              <a:rPr lang="en-US" dirty="0"/>
              <a:t>start time increases with resource requirements?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38600" y="2315187"/>
            <a:ext cx="3688233" cy="2391602"/>
            <a:chOff x="4734962" y="2447877"/>
            <a:chExt cx="5567159" cy="3609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5631"/>
            <a:stretch/>
          </p:blipFill>
          <p:spPr>
            <a:xfrm>
              <a:off x="4734962" y="2447877"/>
              <a:ext cx="5407654" cy="36099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42091" y="2779414"/>
              <a:ext cx="1569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Note: 10 s task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18307" y="252081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48803" y="301057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8%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55575" y="349760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6%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76817" y="398463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4%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85148" y="446220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2%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85148" y="4950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41" y="2776934"/>
            <a:ext cx="2873834" cy="1115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20" y="863064"/>
            <a:ext cx="3133725" cy="1209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6" y="595663"/>
            <a:ext cx="2895600" cy="581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5082" r="8333"/>
          <a:stretch/>
        </p:blipFill>
        <p:spPr>
          <a:xfrm>
            <a:off x="4196820" y="3093319"/>
            <a:ext cx="3133725" cy="798834"/>
          </a:xfrm>
          <a:prstGeom prst="rect">
            <a:avLst/>
          </a:prstGeom>
        </p:spPr>
      </p:pic>
      <p:pic>
        <p:nvPicPr>
          <p:cNvPr id="9222" name="Picture 6" descr="https://mesosphere.github.io/presentations/mug-ericsson-2014/assets/marathon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19812" r="28106" b="15122"/>
          <a:stretch/>
        </p:blipFill>
        <p:spPr bwMode="auto">
          <a:xfrm>
            <a:off x="7972425" y="2505867"/>
            <a:ext cx="1704976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677401" y="1176936"/>
            <a:ext cx="114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37649" y="3949184"/>
            <a:ext cx="21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running service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96701" y="3957161"/>
            <a:ext cx="30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 tolerant </a:t>
            </a:r>
            <a:r>
              <a:rPr lang="en-US" dirty="0" err="1" smtClean="0"/>
              <a:t>Cron</a:t>
            </a:r>
            <a:r>
              <a:rPr lang="en-US" dirty="0" smtClean="0"/>
              <a:t>-like system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12232" y="4164726"/>
            <a:ext cx="62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PaaS</a:t>
            </a:r>
            <a:endParaRPr lang="en-US" dirty="0"/>
          </a:p>
        </p:txBody>
      </p:sp>
      <p:sp>
        <p:nvSpPr>
          <p:cNvPr id="19" name="AutoShape 8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Curved Connector 26"/>
          <p:cNvCxnSpPr>
            <a:stCxn id="10" idx="2"/>
            <a:endCxn id="11" idx="0"/>
          </p:cNvCxnSpPr>
          <p:nvPr/>
        </p:nvCxnSpPr>
        <p:spPr>
          <a:xfrm rot="5400000">
            <a:off x="3730246" y="743497"/>
            <a:ext cx="704850" cy="336202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0" idx="2"/>
            <a:endCxn id="9222" idx="0"/>
          </p:cNvCxnSpPr>
          <p:nvPr/>
        </p:nvCxnSpPr>
        <p:spPr>
          <a:xfrm rot="16200000" flipH="1">
            <a:off x="7077407" y="758360"/>
            <a:ext cx="433783" cy="306123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16" name="Curved Connector 9215"/>
          <p:cNvCxnSpPr>
            <a:stCxn id="10" idx="2"/>
            <a:endCxn id="15" idx="0"/>
          </p:cNvCxnSpPr>
          <p:nvPr/>
        </p:nvCxnSpPr>
        <p:spPr>
          <a:xfrm rot="5400000">
            <a:off x="5253066" y="2582701"/>
            <a:ext cx="1021235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21" name="Curved Connector 9220"/>
          <p:cNvCxnSpPr>
            <a:stCxn id="10" idx="3"/>
            <a:endCxn id="14" idx="1"/>
          </p:cNvCxnSpPr>
          <p:nvPr/>
        </p:nvCxnSpPr>
        <p:spPr>
          <a:xfrm flipV="1">
            <a:off x="7330545" y="886300"/>
            <a:ext cx="1384831" cy="58127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41" y="2776934"/>
            <a:ext cx="2873834" cy="1115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20" y="863064"/>
            <a:ext cx="3133725" cy="1209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6" y="595663"/>
            <a:ext cx="2895600" cy="581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5082" r="8333"/>
          <a:stretch/>
        </p:blipFill>
        <p:spPr>
          <a:xfrm>
            <a:off x="4196820" y="3093319"/>
            <a:ext cx="3133725" cy="798834"/>
          </a:xfrm>
          <a:prstGeom prst="rect">
            <a:avLst/>
          </a:prstGeom>
        </p:spPr>
      </p:pic>
      <p:pic>
        <p:nvPicPr>
          <p:cNvPr id="9222" name="Picture 6" descr="https://mesosphere.github.io/presentations/mug-ericsson-2014/assets/marathon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5" t="19812" r="28106" b="15122"/>
          <a:stretch/>
        </p:blipFill>
        <p:spPr bwMode="auto">
          <a:xfrm>
            <a:off x="7972425" y="2505867"/>
            <a:ext cx="1704976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37596" y="1176936"/>
            <a:ext cx="219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Enterprise Consulting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7649" y="3949184"/>
            <a:ext cx="21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running service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96701" y="3957161"/>
            <a:ext cx="303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 tolerant </a:t>
            </a:r>
            <a:r>
              <a:rPr lang="en-US" dirty="0" err="1" smtClean="0"/>
              <a:t>Cron</a:t>
            </a:r>
            <a:r>
              <a:rPr lang="en-US" dirty="0" smtClean="0"/>
              <a:t>-like system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12232" y="4164726"/>
            <a:ext cx="62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PaaS</a:t>
            </a:r>
            <a:endParaRPr lang="en-US" dirty="0"/>
          </a:p>
        </p:txBody>
      </p:sp>
      <p:sp>
        <p:nvSpPr>
          <p:cNvPr id="19" name="AutoShape 8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23" y="4323093"/>
            <a:ext cx="1504950" cy="1409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2129" y="4495601"/>
            <a:ext cx="1276350" cy="1257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309" y="4765792"/>
            <a:ext cx="1238250" cy="714375"/>
          </a:xfrm>
          <a:prstGeom prst="rect">
            <a:avLst/>
          </a:prstGeom>
        </p:spPr>
      </p:pic>
      <p:cxnSp>
        <p:nvCxnSpPr>
          <p:cNvPr id="27" name="Curved Connector 26"/>
          <p:cNvCxnSpPr>
            <a:stCxn id="10" idx="2"/>
            <a:endCxn id="11" idx="0"/>
          </p:cNvCxnSpPr>
          <p:nvPr/>
        </p:nvCxnSpPr>
        <p:spPr>
          <a:xfrm rot="5400000">
            <a:off x="3730246" y="743497"/>
            <a:ext cx="704850" cy="336202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0" idx="2"/>
            <a:endCxn id="9222" idx="0"/>
          </p:cNvCxnSpPr>
          <p:nvPr/>
        </p:nvCxnSpPr>
        <p:spPr>
          <a:xfrm rot="16200000" flipH="1">
            <a:off x="7077407" y="758360"/>
            <a:ext cx="433783" cy="306123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16" name="Curved Connector 9215"/>
          <p:cNvCxnSpPr>
            <a:stCxn id="10" idx="2"/>
            <a:endCxn id="15" idx="0"/>
          </p:cNvCxnSpPr>
          <p:nvPr/>
        </p:nvCxnSpPr>
        <p:spPr>
          <a:xfrm rot="5400000">
            <a:off x="5253066" y="2582701"/>
            <a:ext cx="1021235" cy="12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217" name="Picture 92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476" y="4521939"/>
            <a:ext cx="2838449" cy="1231135"/>
          </a:xfrm>
          <a:prstGeom prst="rect">
            <a:avLst/>
          </a:prstGeom>
        </p:spPr>
      </p:pic>
      <p:pic>
        <p:nvPicPr>
          <p:cNvPr id="9228" name="Picture 12" descr="http://www.pophistorydig.com/wp-content/uploads/2010/05/applelogo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0" y="4164726"/>
            <a:ext cx="728164" cy="9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urved Connector 25"/>
          <p:cNvCxnSpPr/>
          <p:nvPr/>
        </p:nvCxnSpPr>
        <p:spPr>
          <a:xfrm flipV="1">
            <a:off x="7330545" y="886300"/>
            <a:ext cx="1384831" cy="58127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2" name="Picture 2" descr="http://blogs-images.forbes.com/thomasbrewster/files/2015/01/Screen-Shot-2015-01-19-at-09.45.3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4349392"/>
            <a:ext cx="1851932" cy="11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721453"/>
            <a:ext cx="2895600" cy="581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1521592"/>
            <a:ext cx="7953375" cy="8096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95900" y="1593362"/>
            <a:ext cx="1724025" cy="6660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docs.mesosphere.com/wp-content/uploads/2015/12/get-started-overvie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545959"/>
            <a:ext cx="4864100" cy="38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63797" y="4451153"/>
            <a:ext cx="3481488" cy="666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54811" y="4447032"/>
            <a:ext cx="1103390" cy="6660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306999" y="1012090"/>
            <a:ext cx="1423751" cy="58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</p:cNvCxnSpPr>
          <p:nvPr/>
        </p:nvCxnSpPr>
        <p:spPr>
          <a:xfrm>
            <a:off x="7626350" y="1012090"/>
            <a:ext cx="1671559" cy="64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6198" y="316236"/>
            <a:ext cx="17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Datacentre</a:t>
            </a:r>
            <a:r>
              <a:rPr lang="en-US" dirty="0" smtClean="0"/>
              <a:t> OS”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Originally, </a:t>
            </a:r>
            <a:r>
              <a:rPr lang="en-US" dirty="0" err="1" smtClean="0"/>
              <a:t>Mesos</a:t>
            </a:r>
            <a:r>
              <a:rPr lang="en-US" dirty="0" smtClean="0"/>
              <a:t> built to run different version of Hadoop</a:t>
            </a:r>
          </a:p>
          <a:p>
            <a:pPr algn="ctr"/>
            <a:r>
              <a:rPr lang="en-US" dirty="0" smtClean="0"/>
              <a:t>If it’s useful, also can be useful for many things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66779" y="1690688"/>
            <a:ext cx="5076825" cy="2105025"/>
            <a:chOff x="1292712" y="4071938"/>
            <a:chExt cx="5076825" cy="21050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712" y="4071938"/>
              <a:ext cx="5076825" cy="21050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7988" t="5443" r="67402" b="64880"/>
            <a:stretch/>
          </p:blipFill>
          <p:spPr>
            <a:xfrm>
              <a:off x="3183464" y="4201737"/>
              <a:ext cx="1249380" cy="62469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79414" y="432941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6116" y="4338820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988" t="5443" r="67402" b="64880"/>
            <a:stretch/>
          </p:blipFill>
          <p:spPr>
            <a:xfrm>
              <a:off x="4671996" y="4220545"/>
              <a:ext cx="1249380" cy="6246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54648" y="4357628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73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chemeClr val="accent1"/>
                </a:solidFill>
              </a:rPr>
              <a:t>cluster manager </a:t>
            </a:r>
            <a:r>
              <a:rPr lang="en-US" dirty="0" smtClean="0"/>
              <a:t>that </a:t>
            </a:r>
            <a:r>
              <a:rPr lang="en-US" dirty="0"/>
              <a:t>provides </a:t>
            </a:r>
            <a:r>
              <a:rPr lang="en-US" dirty="0" smtClean="0">
                <a:solidFill>
                  <a:srgbClr val="FF0000"/>
                </a:solidFill>
              </a:rPr>
              <a:t>resource</a:t>
            </a:r>
            <a:r>
              <a:rPr lang="en-US" dirty="0" smtClean="0"/>
              <a:t> sharing and isolation across </a:t>
            </a:r>
            <a:r>
              <a:rPr lang="en-US"/>
              <a:t>cluster </a:t>
            </a:r>
            <a:r>
              <a:rPr lang="en-US" smtClean="0"/>
              <a:t>frameworks</a:t>
            </a:r>
            <a:r>
              <a:rPr lang="en-US" dirty="0"/>
              <a:t>, </a:t>
            </a:r>
            <a:r>
              <a:rPr lang="en-US" dirty="0" smtClean="0">
                <a:solidFill>
                  <a:srgbClr val="7030A0"/>
                </a:solidFill>
              </a:rPr>
              <a:t>Hadoop</a:t>
            </a:r>
            <a:r>
              <a:rPr lang="en-US" smtClean="0">
                <a:solidFill>
                  <a:srgbClr val="7030A0"/>
                </a:solidFill>
              </a:rPr>
              <a:t>, Spark, MPI.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Datacenter OS, even shorter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Mesos block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22773"/>
            <a:ext cx="4839854" cy="22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556379"/>
            <a:ext cx="83153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651"/>
          <a:stretch/>
        </p:blipFill>
        <p:spPr>
          <a:xfrm>
            <a:off x="3203604" y="1376156"/>
            <a:ext cx="7124700" cy="50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81" y="1581746"/>
            <a:ext cx="6234819" cy="4667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53" y="1372298"/>
            <a:ext cx="69437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381" y="1581746"/>
            <a:ext cx="6234819" cy="4667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offers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53" y="1372298"/>
            <a:ext cx="6943725" cy="508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527" y="1372298"/>
            <a:ext cx="81057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"/>
              </a:rPr>
              <a:t>[</a:t>
            </a:r>
            <a:r>
              <a:rPr lang="en-US" dirty="0" smtClean="0">
                <a:latin typeface="Gill Sans"/>
              </a:rPr>
              <a:t>2009] </a:t>
            </a:r>
            <a:r>
              <a:rPr lang="en-US" dirty="0" smtClean="0">
                <a:latin typeface="Gill Sans"/>
              </a:rPr>
              <a:t>A Berkeley view of Cloud Computing</a:t>
            </a:r>
          </a:p>
          <a:p>
            <a:r>
              <a:rPr lang="en-US" dirty="0">
                <a:latin typeface="Gill Sans"/>
                <a:cs typeface="Calibri" panose="020F0502020204030204" pitchFamily="34" charset="0"/>
              </a:rPr>
              <a:t>[</a:t>
            </a:r>
            <a:r>
              <a:rPr lang="en-US" dirty="0" smtClean="0">
                <a:latin typeface="Gill Sans"/>
                <a:cs typeface="Calibri" panose="020F0502020204030204" pitchFamily="34" charset="0"/>
              </a:rPr>
              <a:t>2009] Nexus: Common substrate for Cloud</a:t>
            </a:r>
          </a:p>
          <a:p>
            <a:r>
              <a:rPr lang="en-US" dirty="0" smtClean="0">
                <a:latin typeface="Gill Sans"/>
              </a:rPr>
              <a:t>[2011] </a:t>
            </a:r>
            <a:r>
              <a:rPr lang="en-US" dirty="0" err="1" smtClean="0">
                <a:latin typeface="Gill Sans"/>
              </a:rPr>
              <a:t>Mesos</a:t>
            </a:r>
            <a:r>
              <a:rPr lang="en-US" dirty="0" smtClean="0">
                <a:latin typeface="Gill Sans"/>
              </a:rPr>
              <a:t>: Fine-grained </a:t>
            </a:r>
            <a:r>
              <a:rPr lang="en-US" dirty="0" smtClean="0">
                <a:latin typeface="Gill Sans"/>
              </a:rPr>
              <a:t>resource sharing</a:t>
            </a:r>
          </a:p>
          <a:p>
            <a:r>
              <a:rPr lang="en-US" dirty="0" smtClean="0">
                <a:latin typeface="Gill Sans"/>
              </a:rPr>
              <a:t>[2011] DRF: Dominant Resource Fairness</a:t>
            </a:r>
          </a:p>
          <a:p>
            <a:r>
              <a:rPr lang="en-US" dirty="0" smtClean="0">
                <a:latin typeface="Gill Sans"/>
                <a:cs typeface="Calibri" panose="020F0502020204030204" pitchFamily="34" charset="0"/>
              </a:rPr>
              <a:t>[2013] YARN</a:t>
            </a:r>
          </a:p>
          <a:p>
            <a:r>
              <a:rPr lang="en-US" dirty="0" smtClean="0">
                <a:latin typeface="Gill Sans"/>
              </a:rPr>
              <a:t>[2013] Omega</a:t>
            </a:r>
          </a:p>
          <a:p>
            <a:r>
              <a:rPr lang="en-US" dirty="0" smtClean="0">
                <a:latin typeface="Gill Sans"/>
              </a:rPr>
              <a:t>[2015] Borg</a:t>
            </a:r>
            <a:br>
              <a:rPr lang="en-US" dirty="0" smtClean="0">
                <a:latin typeface="Gill Sans"/>
              </a:rPr>
            </a:br>
            <a:endParaRPr lang="en-US" dirty="0" smtClean="0">
              <a:latin typeface="Gill San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99" y="1436350"/>
            <a:ext cx="3437297" cy="45582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84206" y="2875935"/>
            <a:ext cx="14749" cy="2949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6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run different frameworks in a single cluster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Static partitioning: </a:t>
            </a:r>
            <a:r>
              <a:rPr lang="en-US" b="1" dirty="0"/>
              <a:t>No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545808"/>
            <a:ext cx="88296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resource is different for frameworks: under-utilization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54205" y="2561798"/>
            <a:ext cx="7883590" cy="3794552"/>
            <a:chOff x="1894154" y="2517348"/>
            <a:chExt cx="7883590" cy="3794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4154" y="2759075"/>
              <a:ext cx="4105275" cy="3552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33024"/>
            <a:stretch/>
          </p:blipFill>
          <p:spPr>
            <a:xfrm>
              <a:off x="6181726" y="2517348"/>
              <a:ext cx="3596018" cy="16159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66961"/>
            <a:stretch/>
          </p:blipFill>
          <p:spPr>
            <a:xfrm>
              <a:off x="6276785" y="4695477"/>
              <a:ext cx="1726478" cy="1572743"/>
            </a:xfrm>
            <a:prstGeom prst="rect">
              <a:avLst/>
            </a:prstGeom>
          </p:spPr>
        </p:pic>
      </p:grpSp>
      <p:pic>
        <p:nvPicPr>
          <p:cNvPr id="4106" name="Picture 10" descr="http://www.myiconfinder.com/uploads/iconsets/3019dd9e6a8f286b88519e832dea53bc-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04" y="2472796"/>
            <a:ext cx="661457" cy="6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dn4.iconfinder.com/data/icons/proglyphs-weather/512/Night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8" y="2406300"/>
            <a:ext cx="689990" cy="6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4240" y="366644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2125" y="489869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72124" y="61272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00075" y="4256071"/>
            <a:ext cx="18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resource is different for frameworks: under-utilization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54205" y="2561798"/>
            <a:ext cx="7883590" cy="3794552"/>
            <a:chOff x="1894154" y="2517348"/>
            <a:chExt cx="7883590" cy="3794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4154" y="2759075"/>
              <a:ext cx="4105275" cy="3552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33024"/>
            <a:stretch/>
          </p:blipFill>
          <p:spPr>
            <a:xfrm>
              <a:off x="6181726" y="2517348"/>
              <a:ext cx="3596018" cy="16159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66961"/>
            <a:stretch/>
          </p:blipFill>
          <p:spPr>
            <a:xfrm>
              <a:off x="6276785" y="4695477"/>
              <a:ext cx="1726478" cy="1572743"/>
            </a:xfrm>
            <a:prstGeom prst="rect">
              <a:avLst/>
            </a:prstGeom>
          </p:spPr>
        </p:pic>
      </p:grpSp>
      <p:pic>
        <p:nvPicPr>
          <p:cNvPr id="4098" name="Picture 2" descr="http://store-images.s-microsoft.com/image/apps.45768.13510798883335936.f8736912-c95b-48f6-b4ab-7732cf056c4b.eaaa7ac8-36f1-4063-9725-03f74c55b1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53" y="2676777"/>
            <a:ext cx="1358998" cy="13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yiconfinder.com/uploads/iconsets/3019dd9e6a8f286b88519e832dea53bc-su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04" y="2472796"/>
            <a:ext cx="661457" cy="6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dn4.iconfinder.com/data/icons/proglyphs-weather/512/Night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8" y="2406300"/>
            <a:ext cx="689990" cy="6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4240" y="366644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2125" y="489869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72124" y="612723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53" y="1706251"/>
            <a:ext cx="6925523" cy="2053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67" y="4177194"/>
            <a:ext cx="5076825" cy="210502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339610" y="3852214"/>
            <a:ext cx="1312753" cy="385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53" y="1706251"/>
            <a:ext cx="6925523" cy="2053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67" y="4177194"/>
            <a:ext cx="5076825" cy="210502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339610" y="3852214"/>
            <a:ext cx="1312753" cy="385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89" y="1690688"/>
            <a:ext cx="3914775" cy="1952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405" y="4242286"/>
            <a:ext cx="32004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683</Words>
  <Application>Microsoft Office PowerPoint</Application>
  <PresentationFormat>Widescreen</PresentationFormat>
  <Paragraphs>293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Gill Sans</vt:lpstr>
      <vt:lpstr>Gill Sans Light</vt:lpstr>
      <vt:lpstr>Arial</vt:lpstr>
      <vt:lpstr>Calibri</vt:lpstr>
      <vt:lpstr>Office Theme</vt:lpstr>
      <vt:lpstr>Mesos: A Platform for Fine-Grained Resource Sharing in the Data Center</vt:lpstr>
      <vt:lpstr>Agenda</vt:lpstr>
      <vt:lpstr>PowerPoint Presentation</vt:lpstr>
      <vt:lpstr>Background</vt:lpstr>
      <vt:lpstr>Introduction</vt:lpstr>
      <vt:lpstr>Problem</vt:lpstr>
      <vt:lpstr>Problem</vt:lpstr>
      <vt:lpstr>Solution</vt:lpstr>
      <vt:lpstr>Solution</vt:lpstr>
      <vt:lpstr>Objective</vt:lpstr>
      <vt:lpstr>Design</vt:lpstr>
      <vt:lpstr>Resource offer</vt:lpstr>
      <vt:lpstr>Resource offer</vt:lpstr>
      <vt:lpstr>Resource offer</vt:lpstr>
      <vt:lpstr>Resource offer</vt:lpstr>
      <vt:lpstr>Resource offer</vt:lpstr>
      <vt:lpstr>Hypothesis</vt:lpstr>
      <vt:lpstr>Results</vt:lpstr>
      <vt:lpstr>CPU/Memory Utilization</vt:lpstr>
      <vt:lpstr>Resource offer</vt:lpstr>
      <vt:lpstr>Scalability</vt:lpstr>
      <vt:lpstr>Discussion</vt:lpstr>
      <vt:lpstr>Discussion</vt:lpstr>
      <vt:lpstr>Discussion</vt:lpstr>
      <vt:lpstr>PowerPoint Presentation</vt:lpstr>
      <vt:lpstr>PowerPoint Presentation</vt:lpstr>
      <vt:lpstr>PowerPoint Presentation</vt:lpstr>
      <vt:lpstr>Original motivation</vt:lpstr>
      <vt:lpstr>Thank you</vt:lpstr>
      <vt:lpstr>PowerPoint Presentation</vt:lpstr>
      <vt:lpstr>Resource offers</vt:lpstr>
      <vt:lpstr>Resource offers</vt:lpstr>
      <vt:lpstr>Resource offers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Administrator</cp:lastModifiedBy>
  <cp:revision>254</cp:revision>
  <dcterms:created xsi:type="dcterms:W3CDTF">2015-12-27T15:42:19Z</dcterms:created>
  <dcterms:modified xsi:type="dcterms:W3CDTF">2016-03-14T19:05:45Z</dcterms:modified>
</cp:coreProperties>
</file>