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6" d="100"/>
          <a:sy n="206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5132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863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50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441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554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Gain on first iteration: Hadoop heartbeat protocol between master and workers</a:t>
            </a:r>
          </a:p>
        </p:txBody>
      </p:sp>
    </p:spTree>
    <p:extLst>
      <p:ext uri="{BB962C8B-B14F-4D97-AF65-F5344CB8AC3E}">
        <p14:creationId xmlns:p14="http://schemas.microsoft.com/office/powerpoint/2010/main" val="1162748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54GB wikipedia webpages, ~ 4M articles; 10 iterations;</a:t>
            </a:r>
          </a:p>
        </p:txBody>
      </p:sp>
    </p:spTree>
    <p:extLst>
      <p:ext uri="{BB962C8B-B14F-4D97-AF65-F5344CB8AC3E}">
        <p14:creationId xmlns:p14="http://schemas.microsoft.com/office/powerpoint/2010/main" val="3578231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running times for 10 iterations of k-means application on 75-node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each iteration consists of 400 tasks working on 100GB data</a:t>
            </a:r>
          </a:p>
        </p:txBody>
      </p:sp>
    </p:spTree>
    <p:extLst>
      <p:ext uri="{BB962C8B-B14F-4D97-AF65-F5344CB8AC3E}">
        <p14:creationId xmlns:p14="http://schemas.microsoft.com/office/powerpoint/2010/main" val="1277529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86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479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464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65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14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71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230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017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k-means: compute intensive</a:t>
            </a:r>
          </a:p>
        </p:txBody>
      </p:sp>
    </p:spTree>
    <p:extLst>
      <p:ext uri="{BB962C8B-B14F-4D97-AF65-F5344CB8AC3E}">
        <p14:creationId xmlns:p14="http://schemas.microsoft.com/office/powerpoint/2010/main" val="277453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260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35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581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5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2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Immutable: guarantees consistency, and makes backup jobs easy to mitigate stragglers</a:t>
            </a:r>
          </a:p>
        </p:txBody>
      </p:sp>
    </p:spTree>
    <p:extLst>
      <p:ext uri="{BB962C8B-B14F-4D97-AF65-F5344CB8AC3E}">
        <p14:creationId xmlns:p14="http://schemas.microsoft.com/office/powerpoint/2010/main" val="1742088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2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-6985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Resilient Distributed Datasets</a:t>
            </a:r>
          </a:p>
          <a:p>
            <a:pPr marL="0" marR="0" lvl="0" indent="-6985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A Fault-Tolerant Abstraction for In-Memory Cluster Computing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-6985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</a:rPr>
              <a:t>Matei Zaharia, Mosharaf Chowdhury</a:t>
            </a:r>
            <a:r>
              <a:rPr lang="en" sz="1200" dirty="0">
                <a:solidFill>
                  <a:schemeClr val="dk1"/>
                </a:solidFill>
              </a:rPr>
              <a:t>, Tathagata Das, Ankur Dave, Justin Ma, Murphy McCauley, Michael J. Franklin, Scott Shenker, Ion Stoica</a:t>
            </a:r>
            <a:r>
              <a:rPr lang="en" sz="1100" dirty="0">
                <a:solidFill>
                  <a:schemeClr val="dk1"/>
                </a:solidFill>
              </a:rPr>
              <a:t>	</a:t>
            </a:r>
          </a:p>
          <a:p>
            <a:pPr marL="0" marR="0" lvl="0" indent="-6985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i="1" dirty="0">
                <a:solidFill>
                  <a:schemeClr val="dk1"/>
                </a:solidFill>
              </a:rPr>
              <a:t>University of California, Berkeley</a:t>
            </a:r>
          </a:p>
          <a:p>
            <a:pPr marL="0" marR="0" lvl="0" indent="-6985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marR="0" lvl="0" indent="-6985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</a:rPr>
              <a:t>Presented by Qi Gao, adapted from Matei’s NSDI’12 presentation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EECS 582 – W16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Spark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7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Implements Resilient Distributed Datasets (RDDs)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767600"/>
            <a:ext cx="8520600" cy="100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Operations on RDDs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Transformations: defines new dataset based on previous ones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Actions: starts a job to execute on cluster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7474" y="3134171"/>
            <a:ext cx="2755449" cy="16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3238221"/>
            <a:ext cx="8520600" cy="100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Well-designed interface to represent RDDs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Makes it very easy to implement transformations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Most Spark transformation implementation &lt; 20 LoC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Simple Yet Powerful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99" y="1346475"/>
            <a:ext cx="2595674" cy="366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875" y="1617219"/>
            <a:ext cx="4744575" cy="36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7175" y="2148625"/>
            <a:ext cx="1154499" cy="96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809600" y="970275"/>
            <a:ext cx="6033300" cy="3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WordCount Implementation: Hadoop vs. Spark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779025" y="3776650"/>
            <a:ext cx="4983300" cy="71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Pregel: iterative graph processing, 200 LoC using Spark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HaLoop: iterative MapReduce, 200 LoC using Spark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8080325" y="2835687"/>
            <a:ext cx="802500" cy="325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Worker</a:t>
            </a:r>
          </a:p>
        </p:txBody>
      </p:sp>
      <p:sp>
        <p:nvSpPr>
          <p:cNvPr id="151" name="Shape 151"/>
          <p:cNvSpPr/>
          <p:nvPr/>
        </p:nvSpPr>
        <p:spPr>
          <a:xfrm>
            <a:off x="7399100" y="3984862"/>
            <a:ext cx="802500" cy="325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Worker</a:t>
            </a:r>
          </a:p>
        </p:txBody>
      </p:sp>
      <p:sp>
        <p:nvSpPr>
          <p:cNvPr id="152" name="Shape 152"/>
          <p:cNvSpPr/>
          <p:nvPr/>
        </p:nvSpPr>
        <p:spPr>
          <a:xfrm>
            <a:off x="6684950" y="2703687"/>
            <a:ext cx="802500" cy="3255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Master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Spark Example: Log Mining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Load error messages from a log into memory and run interactive queries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156" name="Shape 156"/>
          <p:cNvSpPr txBox="1"/>
          <p:nvPr/>
        </p:nvSpPr>
        <p:spPr>
          <a:xfrm>
            <a:off x="766275" y="1631625"/>
            <a:ext cx="5496900" cy="2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lines = spark.textFile("hdfs://...")</a:t>
            </a:r>
          </a:p>
        </p:txBody>
      </p:sp>
      <p:sp>
        <p:nvSpPr>
          <p:cNvPr id="157" name="Shape 157"/>
          <p:cNvSpPr/>
          <p:nvPr/>
        </p:nvSpPr>
        <p:spPr>
          <a:xfrm>
            <a:off x="5534150" y="1513700"/>
            <a:ext cx="1125300" cy="260400"/>
          </a:xfrm>
          <a:prstGeom prst="wedgeRoundRectCallout">
            <a:avLst>
              <a:gd name="adj1" fmla="val -101744"/>
              <a:gd name="adj2" fmla="val 51613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base RDD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766275" y="1860225"/>
            <a:ext cx="5496900" cy="2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errors = lines.filter(_.startsWith("ERROR"))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766275" y="2088825"/>
            <a:ext cx="5496900" cy="2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errors.persist()</a:t>
            </a:r>
          </a:p>
        </p:txBody>
      </p:sp>
      <p:sp>
        <p:nvSpPr>
          <p:cNvPr id="160" name="Shape 160"/>
          <p:cNvSpPr/>
          <p:nvPr/>
        </p:nvSpPr>
        <p:spPr>
          <a:xfrm>
            <a:off x="6067550" y="1818500"/>
            <a:ext cx="1419900" cy="260400"/>
          </a:xfrm>
          <a:prstGeom prst="wedgeRoundRectCallout">
            <a:avLst>
              <a:gd name="adj1" fmla="val -82409"/>
              <a:gd name="adj2" fmla="val 31826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transformation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766275" y="2317425"/>
            <a:ext cx="5496900" cy="2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errors.filter(_.contains("Foo")).count()</a:t>
            </a:r>
          </a:p>
        </p:txBody>
      </p:sp>
      <p:sp>
        <p:nvSpPr>
          <p:cNvPr id="162" name="Shape 162"/>
          <p:cNvSpPr/>
          <p:nvPr/>
        </p:nvSpPr>
        <p:spPr>
          <a:xfrm>
            <a:off x="5782800" y="2268550"/>
            <a:ext cx="802500" cy="260400"/>
          </a:xfrm>
          <a:prstGeom prst="wedgeRoundRectCallout">
            <a:avLst>
              <a:gd name="adj1" fmla="val -82409"/>
              <a:gd name="adj2" fmla="val 31826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action!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848" y="2955865"/>
            <a:ext cx="548699" cy="84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223" y="3136615"/>
            <a:ext cx="548699" cy="84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5998" y="4239065"/>
            <a:ext cx="548699" cy="8482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Shape 166"/>
          <p:cNvCxnSpPr>
            <a:stCxn id="163" idx="3"/>
            <a:endCxn id="164" idx="1"/>
          </p:cNvCxnSpPr>
          <p:nvPr/>
        </p:nvCxnSpPr>
        <p:spPr>
          <a:xfrm>
            <a:off x="7360547" y="3379995"/>
            <a:ext cx="846600" cy="180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7" name="Shape 167"/>
          <p:cNvCxnSpPr>
            <a:stCxn id="163" idx="3"/>
            <a:endCxn id="165" idx="0"/>
          </p:cNvCxnSpPr>
          <p:nvPr/>
        </p:nvCxnSpPr>
        <p:spPr>
          <a:xfrm>
            <a:off x="7360547" y="3379995"/>
            <a:ext cx="439800" cy="85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8" name="Shape 168"/>
          <p:cNvCxnSpPr/>
          <p:nvPr/>
        </p:nvCxnSpPr>
        <p:spPr>
          <a:xfrm rot="10800000">
            <a:off x="7284347" y="3456065"/>
            <a:ext cx="439800" cy="85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" name="Shape 169"/>
          <p:cNvCxnSpPr/>
          <p:nvPr/>
        </p:nvCxnSpPr>
        <p:spPr>
          <a:xfrm rot="10800000">
            <a:off x="7360623" y="3303645"/>
            <a:ext cx="846600" cy="180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0" name="Shape 170"/>
          <p:cNvSpPr txBox="1"/>
          <p:nvPr/>
        </p:nvSpPr>
        <p:spPr>
          <a:xfrm>
            <a:off x="766275" y="2546025"/>
            <a:ext cx="5496900" cy="2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errors.filter(_.contains("Bar")).count()</a:t>
            </a:r>
          </a:p>
        </p:txBody>
      </p:sp>
      <p:sp>
        <p:nvSpPr>
          <p:cNvPr id="171" name="Shape 171"/>
          <p:cNvSpPr/>
          <p:nvPr/>
        </p:nvSpPr>
        <p:spPr>
          <a:xfrm>
            <a:off x="855700" y="3320475"/>
            <a:ext cx="4678500" cy="99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Result</a:t>
            </a:r>
            <a:r>
              <a:rPr lang="en"/>
              <a:t>: full-text search on 1TB data in 5-7sec vs. 170sec with on-disk data!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178" name="Shape 178"/>
          <p:cNvSpPr txBox="1"/>
          <p:nvPr/>
        </p:nvSpPr>
        <p:spPr>
          <a:xfrm>
            <a:off x="1020725" y="1256275"/>
            <a:ext cx="695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 iterations on 100GB data using 25-100 machines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25" y="1888425"/>
            <a:ext cx="38481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1125" y="1894487"/>
            <a:ext cx="3838575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225" y="1455575"/>
            <a:ext cx="5715000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1062975" y="1118550"/>
            <a:ext cx="6957600" cy="51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 iterations on 54GB data with approximately 4M articles</a:t>
            </a:r>
          </a:p>
        </p:txBody>
      </p:sp>
      <p:cxnSp>
        <p:nvCxnSpPr>
          <p:cNvPr id="189" name="Shape 189"/>
          <p:cNvCxnSpPr/>
          <p:nvPr/>
        </p:nvCxnSpPr>
        <p:spPr>
          <a:xfrm>
            <a:off x="2990000" y="2963900"/>
            <a:ext cx="267000" cy="658500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0" name="Shape 190"/>
          <p:cNvCxnSpPr/>
          <p:nvPr/>
        </p:nvCxnSpPr>
        <p:spPr>
          <a:xfrm>
            <a:off x="3118675" y="2499325"/>
            <a:ext cx="589200" cy="15501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1" name="Shape 191"/>
          <p:cNvSpPr txBox="1"/>
          <p:nvPr/>
        </p:nvSpPr>
        <p:spPr>
          <a:xfrm>
            <a:off x="3066200" y="3146875"/>
            <a:ext cx="373800" cy="25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2.4x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3302575" y="2887700"/>
            <a:ext cx="373800" cy="25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7.4x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625" y="1439250"/>
            <a:ext cx="5715000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sp>
        <p:nvSpPr>
          <p:cNvPr id="200" name="Shape 200"/>
          <p:cNvSpPr txBox="1"/>
          <p:nvPr/>
        </p:nvSpPr>
        <p:spPr>
          <a:xfrm>
            <a:off x="599175" y="1286850"/>
            <a:ext cx="8335200" cy="3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running time for 10 iterations of k-means on 75 nodes, each iteration contains 400 tasks on 100GB data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sp>
        <p:nvSpPr>
          <p:cNvPr id="207" name="Shape 207"/>
          <p:cNvSpPr/>
          <p:nvPr/>
        </p:nvSpPr>
        <p:spPr>
          <a:xfrm>
            <a:off x="1423075" y="1869525"/>
            <a:ext cx="6092100" cy="2353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RDDs offer a simple yet efficient programming model for a broad range of distributed applications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RDDs provides outstanding performance and </a:t>
            </a:r>
            <a:r>
              <a:rPr lang="en">
                <a:solidFill>
                  <a:schemeClr val="dk1"/>
                </a:solidFill>
              </a:rPr>
              <a:t>efficient fault-tolerance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237" y="1824037"/>
            <a:ext cx="3057525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Backup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175" y="1184650"/>
            <a:ext cx="5715000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670375" y="1184650"/>
            <a:ext cx="8109900" cy="3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Performance of logistic regression using 100GB data on 25 machines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A new programming model (</a:t>
            </a:r>
            <a:r>
              <a:rPr lang="en" dirty="0" smtClean="0"/>
              <a:t>RDD)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" dirty="0" smtClean="0"/>
              <a:t>parallel/distributed computing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in-memory </a:t>
            </a:r>
            <a:r>
              <a:rPr lang="en" dirty="0"/>
              <a:t>sharing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fault-tolerance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An implementation of RDD: Spark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925" y="1921800"/>
            <a:ext cx="2741425" cy="27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PageRank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999" y="1278799"/>
            <a:ext cx="2950024" cy="19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2625" y="3246426"/>
            <a:ext cx="5888625" cy="14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250" y="2254500"/>
            <a:ext cx="4372899" cy="259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PageRank</a:t>
            </a:r>
          </a:p>
        </p:txBody>
      </p:sp>
      <p:sp>
        <p:nvSpPr>
          <p:cNvPr id="244" name="Shape 244"/>
          <p:cNvSpPr/>
          <p:nvPr/>
        </p:nvSpPr>
        <p:spPr>
          <a:xfrm>
            <a:off x="762700" y="1283550"/>
            <a:ext cx="7608300" cy="887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good example to show the advantage of in-memory sharing vs. MapReduce’s stable storage sharing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Layout Optimization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599" y="1078924"/>
            <a:ext cx="7184774" cy="406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Another interesting evaluation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650" y="1221175"/>
            <a:ext cx="6363000" cy="35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MapReduce greatly simplifies “big data” analysis on large, unreliable clusters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Simple interface: map and reduce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Hides the details of parallelism, data partition, fault-tolerance, load-balancing...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Problems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cannot support complex applications </a:t>
            </a:r>
            <a:r>
              <a:rPr lang="en" b="1" dirty="0"/>
              <a:t>efficiently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cannot support interactive applications </a:t>
            </a:r>
            <a:r>
              <a:rPr lang="en" b="1" dirty="0"/>
              <a:t>efficiently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Root cause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Inefficient data sharing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sp>
        <p:nvSpPr>
          <p:cNvPr id="73" name="Shape 73"/>
          <p:cNvSpPr/>
          <p:nvPr/>
        </p:nvSpPr>
        <p:spPr>
          <a:xfrm>
            <a:off x="902200" y="3748325"/>
            <a:ext cx="7329300" cy="820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In MapReduce, the only way to share data across jobs is stable storage -&gt; </a:t>
            </a:r>
            <a:r>
              <a:rPr lang="en" sz="1800" b="1"/>
              <a:t>slow</a:t>
            </a:r>
            <a:r>
              <a:rPr lang="en" sz="1800"/>
              <a:t>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273" y="923875"/>
            <a:ext cx="5926055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Goal: In-Memory Data Sharing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050" y="1093925"/>
            <a:ext cx="6830626" cy="35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Challenges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94" name="Shape 94"/>
          <p:cNvSpPr/>
          <p:nvPr/>
        </p:nvSpPr>
        <p:spPr>
          <a:xfrm>
            <a:off x="311700" y="1069625"/>
            <a:ext cx="7064100" cy="1056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10-100x faster than network/disk, but how to achieve fault-tolerance </a:t>
            </a:r>
            <a:r>
              <a:rPr lang="en" sz="1800" b="1"/>
              <a:t>efficiently</a:t>
            </a:r>
            <a:r>
              <a:rPr lang="en" sz="1800"/>
              <a:t>?</a:t>
            </a:r>
          </a:p>
        </p:txBody>
      </p:sp>
      <p:sp>
        <p:nvSpPr>
          <p:cNvPr id="95" name="Shape 95"/>
          <p:cNvSpPr/>
          <p:nvPr/>
        </p:nvSpPr>
        <p:spPr>
          <a:xfrm>
            <a:off x="290850" y="2289500"/>
            <a:ext cx="7064100" cy="1056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Data replication?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Log fine-grained updates to mutable states?</a:t>
            </a:r>
          </a:p>
        </p:txBody>
      </p:sp>
      <p:sp>
        <p:nvSpPr>
          <p:cNvPr id="96" name="Shape 96"/>
          <p:cNvSpPr/>
          <p:nvPr/>
        </p:nvSpPr>
        <p:spPr>
          <a:xfrm>
            <a:off x="290850" y="3552575"/>
            <a:ext cx="7085100" cy="1056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Network bandwidth is scarce resource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Disk I/O is slow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Costly for data-intensive apps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273" y="3664525"/>
            <a:ext cx="735438" cy="8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2100" y="1159800"/>
            <a:ext cx="889700" cy="8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625" y="2350800"/>
            <a:ext cx="700725" cy="9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Observation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449" y="2874025"/>
            <a:ext cx="3029074" cy="226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558075" y="1674550"/>
            <a:ext cx="7971000" cy="135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Coarse-grained operation: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/>
              <a:t>In many distributed computing, </a:t>
            </a:r>
            <a:r>
              <a:rPr lang="en" sz="2400" b="1"/>
              <a:t>same</a:t>
            </a:r>
            <a:r>
              <a:rPr lang="en" sz="2400"/>
              <a:t> operation is applied to multiple data items in parallel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RDD Abstraction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114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Restricted form of distributed shared memory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immutable, partitioned collection of records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can only be built through coarse-grained deterministic transformations (map, filter, join...)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2580161"/>
            <a:ext cx="8520600" cy="142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Efficient fault-tolerance using lineage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Log coarse-grained operations instead of fine-grained data updates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An RDD has enough information about how it’s derived from other dataset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Recompute lost partitions on failure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650" y="2306500"/>
            <a:ext cx="7143225" cy="28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Fault-tolerance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9850" y="1099018"/>
            <a:ext cx="6902423" cy="132893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6510400" y="1099019"/>
            <a:ext cx="548700" cy="597899"/>
          </a:xfrm>
          <a:prstGeom prst="mathMultiply">
            <a:avLst>
              <a:gd name="adj1" fmla="val 1318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On-screen Show (16:9)</PresentationFormat>
  <Paragraphs>121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Courier New</vt:lpstr>
      <vt:lpstr>Gill Sans</vt:lpstr>
      <vt:lpstr>simple-light-2</vt:lpstr>
      <vt:lpstr>Resilient Distributed Datasets A Fault-Tolerant Abstraction for In-Memory Cluster Computing</vt:lpstr>
      <vt:lpstr>Overview</vt:lpstr>
      <vt:lpstr>Motivation</vt:lpstr>
      <vt:lpstr>Motivation</vt:lpstr>
      <vt:lpstr>Goal: In-Memory Data Sharing</vt:lpstr>
      <vt:lpstr>Challenges</vt:lpstr>
      <vt:lpstr>Observation</vt:lpstr>
      <vt:lpstr>RDD Abstraction</vt:lpstr>
      <vt:lpstr>Fault-tolerance</vt:lpstr>
      <vt:lpstr>Spark</vt:lpstr>
      <vt:lpstr>Simple Yet Powerful</vt:lpstr>
      <vt:lpstr>Spark Example: Log Mining</vt:lpstr>
      <vt:lpstr>Evaluation</vt:lpstr>
      <vt:lpstr>Evaluation</vt:lpstr>
      <vt:lpstr>Evaluation</vt:lpstr>
      <vt:lpstr>Conclusion</vt:lpstr>
      <vt:lpstr>Thank you!</vt:lpstr>
      <vt:lpstr>Backup</vt:lpstr>
      <vt:lpstr>Evaluation</vt:lpstr>
      <vt:lpstr>Example: PageRank</vt:lpstr>
      <vt:lpstr>Example: PageRank</vt:lpstr>
      <vt:lpstr>Data Layout Optimization</vt:lpstr>
      <vt:lpstr>Another interesting evaluation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Resilient Distributed Datasets A Fault-Tolerant Abstraction for In-Memory Cluster Computing</dc:title>
  <cp:lastModifiedBy>Gao, Qi</cp:lastModifiedBy>
  <cp:revision>2</cp:revision>
  <dcterms:modified xsi:type="dcterms:W3CDTF">2016-03-09T07:08:27Z</dcterms:modified>
</cp:coreProperties>
</file>