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1" r:id="rId6"/>
    <p:sldId id="267" r:id="rId7"/>
    <p:sldId id="262" r:id="rId8"/>
    <p:sldId id="268" r:id="rId9"/>
    <p:sldId id="263" r:id="rId10"/>
    <p:sldId id="269" r:id="rId11"/>
    <p:sldId id="276" r:id="rId12"/>
    <p:sldId id="264" r:id="rId13"/>
    <p:sldId id="270" r:id="rId14"/>
    <p:sldId id="265" r:id="rId15"/>
    <p:sldId id="271" r:id="rId16"/>
    <p:sldId id="266" r:id="rId17"/>
    <p:sldId id="272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43"/>
  </p:normalViewPr>
  <p:slideViewPr>
    <p:cSldViewPr snapToGrid="0" snapToObjects="1">
      <p:cViewPr varScale="1">
        <p:scale>
          <a:sx n="114" d="100"/>
          <a:sy n="114" d="100"/>
        </p:scale>
        <p:origin x="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localhost/Users/mosharaf/Box%20Sync/Teaching/EECS582/W16/ReviewSta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localhost/Users/mosharaf/Box%20Sync/Teaching/EECS582/W16/Review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mosharaf/Box%20Sync/Teaching/EECS582/W16/ReviewS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mosharaf/Box%20Sync/Teaching/EECS582/W16/ReviewSta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Users/mosharaf/Box%20Sync/Teaching/EECS582/W16/ReviewSta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localhost/Users/mosharaf/Box%20Sync/Teaching/EECS582/W16/ReviewSta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localhost/Users/mosharaf/Box%20Sync/Teaching/EECS582/W16/ReviewSta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localhost/Users/mosharaf/Box%20Sync/Teaching/EECS582/W16/ReviewSta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localhost/Users/mosharaf/Box%20Sync/Teaching/EECS582/W16/Review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 dirty="0"/>
              <a:t>Number of </a:t>
            </a:r>
            <a:r>
              <a:rPr lang="en-US" sz="1800" dirty="0" smtClean="0"/>
              <a:t>Reviews</a:t>
            </a:r>
            <a:r>
              <a:rPr lang="en-US" sz="1800" baseline="0" dirty="0" smtClean="0"/>
              <a:t> by Reviewers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Sheet1!$A$1:$A$3</c:f>
              <c:strCache>
                <c:ptCount val="3"/>
                <c:pt idx="0">
                  <c:v>19 Reviews</c:v>
                </c:pt>
                <c:pt idx="1">
                  <c:v>20 Reviews</c:v>
                </c:pt>
                <c:pt idx="2">
                  <c:v>21 Reviews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2.0</c:v>
                </c:pt>
                <c:pt idx="1">
                  <c:v>3.0</c:v>
                </c:pt>
                <c:pt idx="2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/>
              <a:t>Average Score of Papers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</c:dPt>
          <c:dPt>
            <c:idx val="12"/>
            <c:invertIfNegative val="0"/>
            <c:bubble3D val="0"/>
          </c:dPt>
          <c:cat>
            <c:strRef>
              <c:f>Paper!$A$1:$A$21</c:f>
              <c:strCache>
                <c:ptCount val="21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FFS</c:v>
                </c:pt>
                <c:pt idx="4">
                  <c:v>JFS</c:v>
                </c:pt>
                <c:pt idx="5">
                  <c:v>Exokernel</c:v>
                </c:pt>
                <c:pt idx="6">
                  <c:v>Multikernel</c:v>
                </c:pt>
                <c:pt idx="7">
                  <c:v>IX</c:v>
                </c:pt>
                <c:pt idx="8">
                  <c:v>Commutter</c:v>
                </c:pt>
                <c:pt idx="9">
                  <c:v>Memory Coherence</c:v>
                </c:pt>
                <c:pt idx="10">
                  <c:v>RPC</c:v>
                </c:pt>
                <c:pt idx="11">
                  <c:v>SEDA</c:v>
                </c:pt>
                <c:pt idx="12">
                  <c:v>Fibers</c:v>
                </c:pt>
                <c:pt idx="13">
                  <c:v>Lottery</c:v>
                </c:pt>
                <c:pt idx="14">
                  <c:v>Stride</c:v>
                </c:pt>
                <c:pt idx="15">
                  <c:v>Eraser</c:v>
                </c:pt>
                <c:pt idx="16">
                  <c:v>Nooks</c:v>
                </c:pt>
                <c:pt idx="17">
                  <c:v>Xen</c:v>
                </c:pt>
                <c:pt idx="18">
                  <c:v>Live Migration</c:v>
                </c:pt>
                <c:pt idx="19">
                  <c:v>ESX</c:v>
                </c:pt>
                <c:pt idx="20">
                  <c:v>ReVirt</c:v>
                </c:pt>
              </c:strCache>
            </c:strRef>
          </c:cat>
          <c:val>
            <c:numRef>
              <c:f>Paper!$B$1:$B$21</c:f>
              <c:numCache>
                <c:formatCode>General</c:formatCode>
                <c:ptCount val="21"/>
                <c:pt idx="0">
                  <c:v>4.31</c:v>
                </c:pt>
                <c:pt idx="1">
                  <c:v>4.47</c:v>
                </c:pt>
                <c:pt idx="2">
                  <c:v>4.58</c:v>
                </c:pt>
                <c:pt idx="3">
                  <c:v>4.47</c:v>
                </c:pt>
                <c:pt idx="4">
                  <c:v>3.94</c:v>
                </c:pt>
                <c:pt idx="5">
                  <c:v>4.319999999999998</c:v>
                </c:pt>
                <c:pt idx="6">
                  <c:v>3.82</c:v>
                </c:pt>
                <c:pt idx="7">
                  <c:v>3.89</c:v>
                </c:pt>
                <c:pt idx="8">
                  <c:v>3.95</c:v>
                </c:pt>
                <c:pt idx="9">
                  <c:v>4.0</c:v>
                </c:pt>
                <c:pt idx="10">
                  <c:v>3.89</c:v>
                </c:pt>
                <c:pt idx="11">
                  <c:v>3.94</c:v>
                </c:pt>
                <c:pt idx="12">
                  <c:v>2.94</c:v>
                </c:pt>
                <c:pt idx="13">
                  <c:v>4.109999999999999</c:v>
                </c:pt>
                <c:pt idx="14">
                  <c:v>3.88</c:v>
                </c:pt>
                <c:pt idx="15">
                  <c:v>3.55</c:v>
                </c:pt>
                <c:pt idx="16">
                  <c:v>3.94</c:v>
                </c:pt>
                <c:pt idx="17">
                  <c:v>4.39</c:v>
                </c:pt>
                <c:pt idx="18">
                  <c:v>4.22</c:v>
                </c:pt>
                <c:pt idx="19">
                  <c:v>4.41</c:v>
                </c:pt>
                <c:pt idx="20">
                  <c:v>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3012336"/>
        <c:axId val="2116204448"/>
      </c:barChart>
      <c:catAx>
        <c:axId val="-213301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16204448"/>
        <c:crosses val="autoZero"/>
        <c:auto val="1"/>
        <c:lblAlgn val="ctr"/>
        <c:lblOffset val="100"/>
        <c:noMultiLvlLbl val="0"/>
      </c:catAx>
      <c:valAx>
        <c:axId val="211620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-213301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/>
              <a:t>Average Score of Papers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</c:dPt>
          <c:dPt>
            <c:idx val="12"/>
            <c:invertIfNegative val="0"/>
            <c:bubble3D val="0"/>
          </c:dPt>
          <c:cat>
            <c:strRef>
              <c:f>Paper!$A$1:$A$21</c:f>
              <c:strCache>
                <c:ptCount val="21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FFS</c:v>
                </c:pt>
                <c:pt idx="4">
                  <c:v>JFS</c:v>
                </c:pt>
                <c:pt idx="5">
                  <c:v>Exokernel</c:v>
                </c:pt>
                <c:pt idx="6">
                  <c:v>Multikernel</c:v>
                </c:pt>
                <c:pt idx="7">
                  <c:v>IX</c:v>
                </c:pt>
                <c:pt idx="8">
                  <c:v>Commutter</c:v>
                </c:pt>
                <c:pt idx="9">
                  <c:v>Memory Coherence</c:v>
                </c:pt>
                <c:pt idx="10">
                  <c:v>RPC</c:v>
                </c:pt>
                <c:pt idx="11">
                  <c:v>SEDA</c:v>
                </c:pt>
                <c:pt idx="12">
                  <c:v>Fibers</c:v>
                </c:pt>
                <c:pt idx="13">
                  <c:v>Lottery</c:v>
                </c:pt>
                <c:pt idx="14">
                  <c:v>Stride</c:v>
                </c:pt>
                <c:pt idx="15">
                  <c:v>Eraser</c:v>
                </c:pt>
                <c:pt idx="16">
                  <c:v>Nooks</c:v>
                </c:pt>
                <c:pt idx="17">
                  <c:v>Xen</c:v>
                </c:pt>
                <c:pt idx="18">
                  <c:v>Live Migration</c:v>
                </c:pt>
                <c:pt idx="19">
                  <c:v>ESX</c:v>
                </c:pt>
                <c:pt idx="20">
                  <c:v>ReVirt</c:v>
                </c:pt>
              </c:strCache>
            </c:strRef>
          </c:cat>
          <c:val>
            <c:numRef>
              <c:f>Paper!$B$1:$B$21</c:f>
              <c:numCache>
                <c:formatCode>General</c:formatCode>
                <c:ptCount val="21"/>
                <c:pt idx="0">
                  <c:v>4.31</c:v>
                </c:pt>
                <c:pt idx="1">
                  <c:v>4.47</c:v>
                </c:pt>
                <c:pt idx="2">
                  <c:v>4.58</c:v>
                </c:pt>
                <c:pt idx="3">
                  <c:v>4.47</c:v>
                </c:pt>
                <c:pt idx="4">
                  <c:v>3.94</c:v>
                </c:pt>
                <c:pt idx="5">
                  <c:v>4.319999999999998</c:v>
                </c:pt>
                <c:pt idx="6">
                  <c:v>3.82</c:v>
                </c:pt>
                <c:pt idx="7">
                  <c:v>3.89</c:v>
                </c:pt>
                <c:pt idx="8">
                  <c:v>3.95</c:v>
                </c:pt>
                <c:pt idx="9">
                  <c:v>4.0</c:v>
                </c:pt>
                <c:pt idx="10">
                  <c:v>3.89</c:v>
                </c:pt>
                <c:pt idx="11">
                  <c:v>3.94</c:v>
                </c:pt>
                <c:pt idx="12">
                  <c:v>2.94</c:v>
                </c:pt>
                <c:pt idx="13">
                  <c:v>4.109999999999999</c:v>
                </c:pt>
                <c:pt idx="14">
                  <c:v>3.88</c:v>
                </c:pt>
                <c:pt idx="15">
                  <c:v>3.55</c:v>
                </c:pt>
                <c:pt idx="16">
                  <c:v>3.94</c:v>
                </c:pt>
                <c:pt idx="17">
                  <c:v>4.39</c:v>
                </c:pt>
                <c:pt idx="18">
                  <c:v>4.22</c:v>
                </c:pt>
                <c:pt idx="19">
                  <c:v>4.41</c:v>
                </c:pt>
                <c:pt idx="20">
                  <c:v>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0052912"/>
        <c:axId val="2118028848"/>
      </c:barChart>
      <c:catAx>
        <c:axId val="212005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18028848"/>
        <c:crosses val="autoZero"/>
        <c:auto val="1"/>
        <c:lblAlgn val="ctr"/>
        <c:lblOffset val="100"/>
        <c:noMultiLvlLbl val="0"/>
      </c:catAx>
      <c:valAx>
        <c:axId val="211802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2005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/>
              <a:t>Average Score By Reviewers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Reviewer!$E$1:$E$18</c:f>
              <c:numCache>
                <c:formatCode>General</c:formatCode>
                <c:ptCount val="18"/>
                <c:pt idx="0">
                  <c:v>3.48</c:v>
                </c:pt>
                <c:pt idx="1">
                  <c:v>3.86</c:v>
                </c:pt>
                <c:pt idx="2">
                  <c:v>3.86</c:v>
                </c:pt>
                <c:pt idx="3">
                  <c:v>3.9</c:v>
                </c:pt>
                <c:pt idx="4">
                  <c:v>3.9</c:v>
                </c:pt>
                <c:pt idx="5">
                  <c:v>3.9</c:v>
                </c:pt>
                <c:pt idx="6">
                  <c:v>3.95</c:v>
                </c:pt>
                <c:pt idx="7">
                  <c:v>3.95</c:v>
                </c:pt>
                <c:pt idx="8">
                  <c:v>4.0</c:v>
                </c:pt>
                <c:pt idx="9">
                  <c:v>4.05</c:v>
                </c:pt>
                <c:pt idx="10">
                  <c:v>4.05</c:v>
                </c:pt>
                <c:pt idx="11">
                  <c:v>4.14</c:v>
                </c:pt>
                <c:pt idx="12">
                  <c:v>4.24</c:v>
                </c:pt>
                <c:pt idx="13">
                  <c:v>4.25</c:v>
                </c:pt>
                <c:pt idx="14">
                  <c:v>4.25</c:v>
                </c:pt>
                <c:pt idx="15">
                  <c:v>4.29</c:v>
                </c:pt>
                <c:pt idx="16">
                  <c:v>4.35</c:v>
                </c:pt>
                <c:pt idx="17">
                  <c:v>4.42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6474544"/>
        <c:axId val="2105955584"/>
      </c:barChart>
      <c:catAx>
        <c:axId val="2106474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 dirty="0" smtClean="0"/>
                  <a:t>Reviewers</a:t>
                </a:r>
                <a:r>
                  <a:rPr lang="en-US" sz="1800" baseline="0" dirty="0" smtClean="0"/>
                  <a:t> Sorted By Score</a:t>
                </a:r>
                <a:endParaRPr lang="en-US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05955584"/>
        <c:crosses val="autoZero"/>
        <c:auto val="1"/>
        <c:lblAlgn val="ctr"/>
        <c:lblOffset val="100"/>
        <c:noMultiLvlLbl val="0"/>
      </c:catAx>
      <c:valAx>
        <c:axId val="210595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 dirty="0" smtClean="0"/>
                  <a:t>Score</a:t>
                </a:r>
                <a:endParaRPr lang="en-US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0647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 dirty="0" smtClean="0"/>
              <a:t>Average Score of Papers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val>
            <c:numRef>
              <c:f>Paper!$E$1:$E$21</c:f>
              <c:numCache>
                <c:formatCode>General</c:formatCode>
                <c:ptCount val="21"/>
                <c:pt idx="0">
                  <c:v>2.94</c:v>
                </c:pt>
                <c:pt idx="1">
                  <c:v>3.55</c:v>
                </c:pt>
                <c:pt idx="2">
                  <c:v>3.82</c:v>
                </c:pt>
                <c:pt idx="3">
                  <c:v>3.88</c:v>
                </c:pt>
                <c:pt idx="4">
                  <c:v>3.89</c:v>
                </c:pt>
                <c:pt idx="5">
                  <c:v>3.89</c:v>
                </c:pt>
                <c:pt idx="6">
                  <c:v>3.94</c:v>
                </c:pt>
                <c:pt idx="7">
                  <c:v>3.94</c:v>
                </c:pt>
                <c:pt idx="8">
                  <c:v>3.94</c:v>
                </c:pt>
                <c:pt idx="9">
                  <c:v>3.94</c:v>
                </c:pt>
                <c:pt idx="10">
                  <c:v>3.95</c:v>
                </c:pt>
                <c:pt idx="11">
                  <c:v>4.0</c:v>
                </c:pt>
                <c:pt idx="12">
                  <c:v>4.11</c:v>
                </c:pt>
                <c:pt idx="13">
                  <c:v>4.22</c:v>
                </c:pt>
                <c:pt idx="14">
                  <c:v>4.31</c:v>
                </c:pt>
                <c:pt idx="15">
                  <c:v>4.32</c:v>
                </c:pt>
                <c:pt idx="16">
                  <c:v>4.39</c:v>
                </c:pt>
                <c:pt idx="17">
                  <c:v>4.41</c:v>
                </c:pt>
                <c:pt idx="18">
                  <c:v>4.47</c:v>
                </c:pt>
                <c:pt idx="19">
                  <c:v>4.47</c:v>
                </c:pt>
                <c:pt idx="20">
                  <c:v>4.58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6756912"/>
        <c:axId val="2116427264"/>
      </c:barChart>
      <c:catAx>
        <c:axId val="-2136756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 dirty="0" smtClean="0"/>
                  <a:t>Papers Sorted by Score</a:t>
                </a:r>
                <a:endParaRPr lang="en-US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16427264"/>
        <c:crosses val="autoZero"/>
        <c:auto val="1"/>
        <c:lblAlgn val="ctr"/>
        <c:lblOffset val="100"/>
        <c:noMultiLvlLbl val="0"/>
      </c:catAx>
      <c:valAx>
        <c:axId val="211642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 dirty="0" smtClean="0"/>
                  <a:t>Score</a:t>
                </a:r>
                <a:endParaRPr lang="en-US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-213675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/>
              <a:t>Average Score of Papers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Paper!$A$1:$A$21</c:f>
              <c:strCache>
                <c:ptCount val="21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FFS</c:v>
                </c:pt>
                <c:pt idx="4">
                  <c:v>JFS</c:v>
                </c:pt>
                <c:pt idx="5">
                  <c:v>Exokernel</c:v>
                </c:pt>
                <c:pt idx="6">
                  <c:v>Multikernel</c:v>
                </c:pt>
                <c:pt idx="7">
                  <c:v>IX</c:v>
                </c:pt>
                <c:pt idx="8">
                  <c:v>Commutter</c:v>
                </c:pt>
                <c:pt idx="9">
                  <c:v>Memory Coherence</c:v>
                </c:pt>
                <c:pt idx="10">
                  <c:v>RPC</c:v>
                </c:pt>
                <c:pt idx="11">
                  <c:v>SEDA</c:v>
                </c:pt>
                <c:pt idx="12">
                  <c:v>Fibers</c:v>
                </c:pt>
                <c:pt idx="13">
                  <c:v>Lottery</c:v>
                </c:pt>
                <c:pt idx="14">
                  <c:v>Stride</c:v>
                </c:pt>
                <c:pt idx="15">
                  <c:v>Eraser</c:v>
                </c:pt>
                <c:pt idx="16">
                  <c:v>Nooks</c:v>
                </c:pt>
                <c:pt idx="17">
                  <c:v>Xen</c:v>
                </c:pt>
                <c:pt idx="18">
                  <c:v>Live Migration</c:v>
                </c:pt>
                <c:pt idx="19">
                  <c:v>ESX</c:v>
                </c:pt>
                <c:pt idx="20">
                  <c:v>ReVirt</c:v>
                </c:pt>
              </c:strCache>
            </c:strRef>
          </c:cat>
          <c:val>
            <c:numRef>
              <c:f>Paper!$B$1:$B$21</c:f>
              <c:numCache>
                <c:formatCode>General</c:formatCode>
                <c:ptCount val="21"/>
                <c:pt idx="0">
                  <c:v>4.31</c:v>
                </c:pt>
                <c:pt idx="1">
                  <c:v>4.47</c:v>
                </c:pt>
                <c:pt idx="2">
                  <c:v>4.58</c:v>
                </c:pt>
                <c:pt idx="3">
                  <c:v>4.47</c:v>
                </c:pt>
                <c:pt idx="4">
                  <c:v>3.94</c:v>
                </c:pt>
                <c:pt idx="5">
                  <c:v>4.32</c:v>
                </c:pt>
                <c:pt idx="6">
                  <c:v>3.82</c:v>
                </c:pt>
                <c:pt idx="7">
                  <c:v>3.89</c:v>
                </c:pt>
                <c:pt idx="8">
                  <c:v>3.95</c:v>
                </c:pt>
                <c:pt idx="9">
                  <c:v>4.0</c:v>
                </c:pt>
                <c:pt idx="10">
                  <c:v>3.89</c:v>
                </c:pt>
                <c:pt idx="11">
                  <c:v>3.94</c:v>
                </c:pt>
                <c:pt idx="12">
                  <c:v>2.94</c:v>
                </c:pt>
                <c:pt idx="13">
                  <c:v>4.11</c:v>
                </c:pt>
                <c:pt idx="14">
                  <c:v>3.88</c:v>
                </c:pt>
                <c:pt idx="15">
                  <c:v>3.55</c:v>
                </c:pt>
                <c:pt idx="16">
                  <c:v>3.94</c:v>
                </c:pt>
                <c:pt idx="17">
                  <c:v>4.39</c:v>
                </c:pt>
                <c:pt idx="18">
                  <c:v>4.22</c:v>
                </c:pt>
                <c:pt idx="19">
                  <c:v>4.41</c:v>
                </c:pt>
                <c:pt idx="20">
                  <c:v>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9704512"/>
        <c:axId val="2117414416"/>
      </c:barChart>
      <c:catAx>
        <c:axId val="211970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17414416"/>
        <c:crosses val="autoZero"/>
        <c:auto val="1"/>
        <c:lblAlgn val="ctr"/>
        <c:lblOffset val="100"/>
        <c:noMultiLvlLbl val="0"/>
      </c:catAx>
      <c:valAx>
        <c:axId val="211741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1970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/>
              <a:t>Average Score of Papers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</c:dPt>
          <c:dPt>
            <c:idx val="12"/>
            <c:invertIfNegative val="0"/>
            <c:bubble3D val="0"/>
          </c:dPt>
          <c:cat>
            <c:strRef>
              <c:f>Paper!$A$1:$A$21</c:f>
              <c:strCache>
                <c:ptCount val="21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FFS</c:v>
                </c:pt>
                <c:pt idx="4">
                  <c:v>JFS</c:v>
                </c:pt>
                <c:pt idx="5">
                  <c:v>Exokernel</c:v>
                </c:pt>
                <c:pt idx="6">
                  <c:v>Multikernel</c:v>
                </c:pt>
                <c:pt idx="7">
                  <c:v>IX</c:v>
                </c:pt>
                <c:pt idx="8">
                  <c:v>Commutter</c:v>
                </c:pt>
                <c:pt idx="9">
                  <c:v>Memory Coherence</c:v>
                </c:pt>
                <c:pt idx="10">
                  <c:v>RPC</c:v>
                </c:pt>
                <c:pt idx="11">
                  <c:v>SEDA</c:v>
                </c:pt>
                <c:pt idx="12">
                  <c:v>Fibers</c:v>
                </c:pt>
                <c:pt idx="13">
                  <c:v>Lottery</c:v>
                </c:pt>
                <c:pt idx="14">
                  <c:v>Stride</c:v>
                </c:pt>
                <c:pt idx="15">
                  <c:v>Eraser</c:v>
                </c:pt>
                <c:pt idx="16">
                  <c:v>Nooks</c:v>
                </c:pt>
                <c:pt idx="17">
                  <c:v>Xen</c:v>
                </c:pt>
                <c:pt idx="18">
                  <c:v>Live Migration</c:v>
                </c:pt>
                <c:pt idx="19">
                  <c:v>ESX</c:v>
                </c:pt>
                <c:pt idx="20">
                  <c:v>ReVirt</c:v>
                </c:pt>
              </c:strCache>
            </c:strRef>
          </c:cat>
          <c:val>
            <c:numRef>
              <c:f>Paper!$B$1:$B$21</c:f>
              <c:numCache>
                <c:formatCode>General</c:formatCode>
                <c:ptCount val="21"/>
                <c:pt idx="0">
                  <c:v>4.31</c:v>
                </c:pt>
                <c:pt idx="1">
                  <c:v>4.47</c:v>
                </c:pt>
                <c:pt idx="2">
                  <c:v>4.58</c:v>
                </c:pt>
                <c:pt idx="3">
                  <c:v>4.47</c:v>
                </c:pt>
                <c:pt idx="4">
                  <c:v>3.94</c:v>
                </c:pt>
                <c:pt idx="5">
                  <c:v>4.319999999999998</c:v>
                </c:pt>
                <c:pt idx="6">
                  <c:v>3.82</c:v>
                </c:pt>
                <c:pt idx="7">
                  <c:v>3.89</c:v>
                </c:pt>
                <c:pt idx="8">
                  <c:v>3.95</c:v>
                </c:pt>
                <c:pt idx="9">
                  <c:v>4.0</c:v>
                </c:pt>
                <c:pt idx="10">
                  <c:v>3.89</c:v>
                </c:pt>
                <c:pt idx="11">
                  <c:v>3.94</c:v>
                </c:pt>
                <c:pt idx="12">
                  <c:v>2.94</c:v>
                </c:pt>
                <c:pt idx="13">
                  <c:v>4.109999999999999</c:v>
                </c:pt>
                <c:pt idx="14">
                  <c:v>3.88</c:v>
                </c:pt>
                <c:pt idx="15">
                  <c:v>3.55</c:v>
                </c:pt>
                <c:pt idx="16">
                  <c:v>3.94</c:v>
                </c:pt>
                <c:pt idx="17">
                  <c:v>4.39</c:v>
                </c:pt>
                <c:pt idx="18">
                  <c:v>4.22</c:v>
                </c:pt>
                <c:pt idx="19">
                  <c:v>4.41</c:v>
                </c:pt>
                <c:pt idx="20">
                  <c:v>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9329520"/>
        <c:axId val="2114028640"/>
      </c:barChart>
      <c:catAx>
        <c:axId val="-211932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14028640"/>
        <c:crosses val="autoZero"/>
        <c:auto val="1"/>
        <c:lblAlgn val="ctr"/>
        <c:lblOffset val="100"/>
        <c:noMultiLvlLbl val="0"/>
      </c:catAx>
      <c:valAx>
        <c:axId val="211402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-211932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/>
              <a:t>Average Score of Papers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</c:dPt>
          <c:dPt>
            <c:idx val="12"/>
            <c:invertIfNegative val="0"/>
            <c:bubble3D val="0"/>
          </c:dPt>
          <c:cat>
            <c:strRef>
              <c:f>Paper!$A$1:$A$21</c:f>
              <c:strCache>
                <c:ptCount val="21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FFS</c:v>
                </c:pt>
                <c:pt idx="4">
                  <c:v>JFS</c:v>
                </c:pt>
                <c:pt idx="5">
                  <c:v>Exokernel</c:v>
                </c:pt>
                <c:pt idx="6">
                  <c:v>Multikernel</c:v>
                </c:pt>
                <c:pt idx="7">
                  <c:v>IX</c:v>
                </c:pt>
                <c:pt idx="8">
                  <c:v>Commutter</c:v>
                </c:pt>
                <c:pt idx="9">
                  <c:v>Memory Coherence</c:v>
                </c:pt>
                <c:pt idx="10">
                  <c:v>RPC</c:v>
                </c:pt>
                <c:pt idx="11">
                  <c:v>SEDA</c:v>
                </c:pt>
                <c:pt idx="12">
                  <c:v>Fibers</c:v>
                </c:pt>
                <c:pt idx="13">
                  <c:v>Lottery</c:v>
                </c:pt>
                <c:pt idx="14">
                  <c:v>Stride</c:v>
                </c:pt>
                <c:pt idx="15">
                  <c:v>Eraser</c:v>
                </c:pt>
                <c:pt idx="16">
                  <c:v>Nooks</c:v>
                </c:pt>
                <c:pt idx="17">
                  <c:v>Xen</c:v>
                </c:pt>
                <c:pt idx="18">
                  <c:v>Live Migration</c:v>
                </c:pt>
                <c:pt idx="19">
                  <c:v>ESX</c:v>
                </c:pt>
                <c:pt idx="20">
                  <c:v>ReVirt</c:v>
                </c:pt>
              </c:strCache>
            </c:strRef>
          </c:cat>
          <c:val>
            <c:numRef>
              <c:f>Paper!$B$1:$B$21</c:f>
              <c:numCache>
                <c:formatCode>General</c:formatCode>
                <c:ptCount val="21"/>
                <c:pt idx="0">
                  <c:v>4.31</c:v>
                </c:pt>
                <c:pt idx="1">
                  <c:v>4.47</c:v>
                </c:pt>
                <c:pt idx="2">
                  <c:v>4.58</c:v>
                </c:pt>
                <c:pt idx="3">
                  <c:v>4.47</c:v>
                </c:pt>
                <c:pt idx="4">
                  <c:v>3.94</c:v>
                </c:pt>
                <c:pt idx="5">
                  <c:v>4.319999999999998</c:v>
                </c:pt>
                <c:pt idx="6">
                  <c:v>3.82</c:v>
                </c:pt>
                <c:pt idx="7">
                  <c:v>3.89</c:v>
                </c:pt>
                <c:pt idx="8">
                  <c:v>3.95</c:v>
                </c:pt>
                <c:pt idx="9">
                  <c:v>4.0</c:v>
                </c:pt>
                <c:pt idx="10">
                  <c:v>3.89</c:v>
                </c:pt>
                <c:pt idx="11">
                  <c:v>3.94</c:v>
                </c:pt>
                <c:pt idx="12">
                  <c:v>2.94</c:v>
                </c:pt>
                <c:pt idx="13">
                  <c:v>4.109999999999999</c:v>
                </c:pt>
                <c:pt idx="14">
                  <c:v>3.88</c:v>
                </c:pt>
                <c:pt idx="15">
                  <c:v>3.55</c:v>
                </c:pt>
                <c:pt idx="16">
                  <c:v>3.94</c:v>
                </c:pt>
                <c:pt idx="17">
                  <c:v>4.39</c:v>
                </c:pt>
                <c:pt idx="18">
                  <c:v>4.22</c:v>
                </c:pt>
                <c:pt idx="19">
                  <c:v>4.41</c:v>
                </c:pt>
                <c:pt idx="20">
                  <c:v>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2528704"/>
        <c:axId val="-2118522400"/>
      </c:barChart>
      <c:catAx>
        <c:axId val="210252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-2118522400"/>
        <c:crosses val="autoZero"/>
        <c:auto val="1"/>
        <c:lblAlgn val="ctr"/>
        <c:lblOffset val="100"/>
        <c:noMultiLvlLbl val="0"/>
      </c:catAx>
      <c:valAx>
        <c:axId val="-211852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0252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/>
              <a:t>Average Score of Papers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</c:dPt>
          <c:dPt>
            <c:idx val="12"/>
            <c:invertIfNegative val="0"/>
            <c:bubble3D val="0"/>
          </c:dPt>
          <c:cat>
            <c:strRef>
              <c:f>Paper!$A$1:$A$21</c:f>
              <c:strCache>
                <c:ptCount val="21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FFS</c:v>
                </c:pt>
                <c:pt idx="4">
                  <c:v>JFS</c:v>
                </c:pt>
                <c:pt idx="5">
                  <c:v>Exokernel</c:v>
                </c:pt>
                <c:pt idx="6">
                  <c:v>Multikernel</c:v>
                </c:pt>
                <c:pt idx="7">
                  <c:v>IX</c:v>
                </c:pt>
                <c:pt idx="8">
                  <c:v>Commutter</c:v>
                </c:pt>
                <c:pt idx="9">
                  <c:v>Memory Coherence</c:v>
                </c:pt>
                <c:pt idx="10">
                  <c:v>RPC</c:v>
                </c:pt>
                <c:pt idx="11">
                  <c:v>SEDA</c:v>
                </c:pt>
                <c:pt idx="12">
                  <c:v>Fibers</c:v>
                </c:pt>
                <c:pt idx="13">
                  <c:v>Lottery</c:v>
                </c:pt>
                <c:pt idx="14">
                  <c:v>Stride</c:v>
                </c:pt>
                <c:pt idx="15">
                  <c:v>Eraser</c:v>
                </c:pt>
                <c:pt idx="16">
                  <c:v>Nooks</c:v>
                </c:pt>
                <c:pt idx="17">
                  <c:v>Xen</c:v>
                </c:pt>
                <c:pt idx="18">
                  <c:v>Live Migration</c:v>
                </c:pt>
                <c:pt idx="19">
                  <c:v>ESX</c:v>
                </c:pt>
                <c:pt idx="20">
                  <c:v>ReVirt</c:v>
                </c:pt>
              </c:strCache>
            </c:strRef>
          </c:cat>
          <c:val>
            <c:numRef>
              <c:f>Paper!$B$1:$B$21</c:f>
              <c:numCache>
                <c:formatCode>General</c:formatCode>
                <c:ptCount val="21"/>
                <c:pt idx="0">
                  <c:v>4.31</c:v>
                </c:pt>
                <c:pt idx="1">
                  <c:v>4.47</c:v>
                </c:pt>
                <c:pt idx="2">
                  <c:v>4.58</c:v>
                </c:pt>
                <c:pt idx="3">
                  <c:v>4.47</c:v>
                </c:pt>
                <c:pt idx="4">
                  <c:v>3.94</c:v>
                </c:pt>
                <c:pt idx="5">
                  <c:v>4.319999999999998</c:v>
                </c:pt>
                <c:pt idx="6">
                  <c:v>3.82</c:v>
                </c:pt>
                <c:pt idx="7">
                  <c:v>3.89</c:v>
                </c:pt>
                <c:pt idx="8">
                  <c:v>3.95</c:v>
                </c:pt>
                <c:pt idx="9">
                  <c:v>4.0</c:v>
                </c:pt>
                <c:pt idx="10">
                  <c:v>3.89</c:v>
                </c:pt>
                <c:pt idx="11">
                  <c:v>3.94</c:v>
                </c:pt>
                <c:pt idx="12">
                  <c:v>2.94</c:v>
                </c:pt>
                <c:pt idx="13">
                  <c:v>4.109999999999999</c:v>
                </c:pt>
                <c:pt idx="14">
                  <c:v>3.88</c:v>
                </c:pt>
                <c:pt idx="15">
                  <c:v>3.55</c:v>
                </c:pt>
                <c:pt idx="16">
                  <c:v>3.94</c:v>
                </c:pt>
                <c:pt idx="17">
                  <c:v>4.39</c:v>
                </c:pt>
                <c:pt idx="18">
                  <c:v>4.22</c:v>
                </c:pt>
                <c:pt idx="19">
                  <c:v>4.41</c:v>
                </c:pt>
                <c:pt idx="20">
                  <c:v>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6933008"/>
        <c:axId val="-2134523552"/>
      </c:barChart>
      <c:catAx>
        <c:axId val="-213693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-2134523552"/>
        <c:crosses val="autoZero"/>
        <c:auto val="1"/>
        <c:lblAlgn val="ctr"/>
        <c:lblOffset val="100"/>
        <c:noMultiLvlLbl val="0"/>
      </c:catAx>
      <c:valAx>
        <c:axId val="-213452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-213693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/>
              <a:t>Average Score of Papers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</c:dPt>
          <c:dPt>
            <c:idx val="12"/>
            <c:invertIfNegative val="0"/>
            <c:bubble3D val="0"/>
          </c:dPt>
          <c:cat>
            <c:strRef>
              <c:f>Paper!$A$1:$A$21</c:f>
              <c:strCache>
                <c:ptCount val="21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FFS</c:v>
                </c:pt>
                <c:pt idx="4">
                  <c:v>JFS</c:v>
                </c:pt>
                <c:pt idx="5">
                  <c:v>Exokernel</c:v>
                </c:pt>
                <c:pt idx="6">
                  <c:v>Multikernel</c:v>
                </c:pt>
                <c:pt idx="7">
                  <c:v>IX</c:v>
                </c:pt>
                <c:pt idx="8">
                  <c:v>Commutter</c:v>
                </c:pt>
                <c:pt idx="9">
                  <c:v>Memory Coherence</c:v>
                </c:pt>
                <c:pt idx="10">
                  <c:v>RPC</c:v>
                </c:pt>
                <c:pt idx="11">
                  <c:v>SEDA</c:v>
                </c:pt>
                <c:pt idx="12">
                  <c:v>Fibers</c:v>
                </c:pt>
                <c:pt idx="13">
                  <c:v>Lottery</c:v>
                </c:pt>
                <c:pt idx="14">
                  <c:v>Stride</c:v>
                </c:pt>
                <c:pt idx="15">
                  <c:v>Eraser</c:v>
                </c:pt>
                <c:pt idx="16">
                  <c:v>Nooks</c:v>
                </c:pt>
                <c:pt idx="17">
                  <c:v>Xen</c:v>
                </c:pt>
                <c:pt idx="18">
                  <c:v>Live Migration</c:v>
                </c:pt>
                <c:pt idx="19">
                  <c:v>ESX</c:v>
                </c:pt>
                <c:pt idx="20">
                  <c:v>ReVirt</c:v>
                </c:pt>
              </c:strCache>
            </c:strRef>
          </c:cat>
          <c:val>
            <c:numRef>
              <c:f>Paper!$B$1:$B$21</c:f>
              <c:numCache>
                <c:formatCode>General</c:formatCode>
                <c:ptCount val="21"/>
                <c:pt idx="0">
                  <c:v>4.31</c:v>
                </c:pt>
                <c:pt idx="1">
                  <c:v>4.47</c:v>
                </c:pt>
                <c:pt idx="2">
                  <c:v>4.58</c:v>
                </c:pt>
                <c:pt idx="3">
                  <c:v>4.47</c:v>
                </c:pt>
                <c:pt idx="4">
                  <c:v>3.94</c:v>
                </c:pt>
                <c:pt idx="5">
                  <c:v>4.319999999999998</c:v>
                </c:pt>
                <c:pt idx="6">
                  <c:v>3.82</c:v>
                </c:pt>
                <c:pt idx="7">
                  <c:v>3.89</c:v>
                </c:pt>
                <c:pt idx="8">
                  <c:v>3.95</c:v>
                </c:pt>
                <c:pt idx="9">
                  <c:v>4.0</c:v>
                </c:pt>
                <c:pt idx="10">
                  <c:v>3.89</c:v>
                </c:pt>
                <c:pt idx="11">
                  <c:v>3.94</c:v>
                </c:pt>
                <c:pt idx="12">
                  <c:v>2.94</c:v>
                </c:pt>
                <c:pt idx="13">
                  <c:v>4.109999999999999</c:v>
                </c:pt>
                <c:pt idx="14">
                  <c:v>3.88</c:v>
                </c:pt>
                <c:pt idx="15">
                  <c:v>3.55</c:v>
                </c:pt>
                <c:pt idx="16">
                  <c:v>3.94</c:v>
                </c:pt>
                <c:pt idx="17">
                  <c:v>4.39</c:v>
                </c:pt>
                <c:pt idx="18">
                  <c:v>4.22</c:v>
                </c:pt>
                <c:pt idx="19">
                  <c:v>4.41</c:v>
                </c:pt>
                <c:pt idx="20">
                  <c:v>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9706144"/>
        <c:axId val="-2120021824"/>
      </c:barChart>
      <c:catAx>
        <c:axId val="-211970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-2120021824"/>
        <c:crosses val="autoZero"/>
        <c:auto val="1"/>
        <c:lblAlgn val="ctr"/>
        <c:lblOffset val="100"/>
        <c:noMultiLvlLbl val="0"/>
      </c:catAx>
      <c:valAx>
        <c:axId val="-212002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-211970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1800"/>
              <a:t>Average Score of Papers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</c:dPt>
          <c:dPt>
            <c:idx val="12"/>
            <c:invertIfNegative val="0"/>
            <c:bubble3D val="0"/>
          </c:dPt>
          <c:cat>
            <c:strRef>
              <c:f>Paper!$A$1:$A$21</c:f>
              <c:strCache>
                <c:ptCount val="21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FFS</c:v>
                </c:pt>
                <c:pt idx="4">
                  <c:v>JFS</c:v>
                </c:pt>
                <c:pt idx="5">
                  <c:v>Exokernel</c:v>
                </c:pt>
                <c:pt idx="6">
                  <c:v>Multikernel</c:v>
                </c:pt>
                <c:pt idx="7">
                  <c:v>IX</c:v>
                </c:pt>
                <c:pt idx="8">
                  <c:v>Commutter</c:v>
                </c:pt>
                <c:pt idx="9">
                  <c:v>Memory Coherence</c:v>
                </c:pt>
                <c:pt idx="10">
                  <c:v>RPC</c:v>
                </c:pt>
                <c:pt idx="11">
                  <c:v>SEDA</c:v>
                </c:pt>
                <c:pt idx="12">
                  <c:v>Fibers</c:v>
                </c:pt>
                <c:pt idx="13">
                  <c:v>Lottery</c:v>
                </c:pt>
                <c:pt idx="14">
                  <c:v>Stride</c:v>
                </c:pt>
                <c:pt idx="15">
                  <c:v>Eraser</c:v>
                </c:pt>
                <c:pt idx="16">
                  <c:v>Nooks</c:v>
                </c:pt>
                <c:pt idx="17">
                  <c:v>Xen</c:v>
                </c:pt>
                <c:pt idx="18">
                  <c:v>Live Migration</c:v>
                </c:pt>
                <c:pt idx="19">
                  <c:v>ESX</c:v>
                </c:pt>
                <c:pt idx="20">
                  <c:v>ReVirt</c:v>
                </c:pt>
              </c:strCache>
            </c:strRef>
          </c:cat>
          <c:val>
            <c:numRef>
              <c:f>Paper!$B$1:$B$21</c:f>
              <c:numCache>
                <c:formatCode>General</c:formatCode>
                <c:ptCount val="21"/>
                <c:pt idx="0">
                  <c:v>4.31</c:v>
                </c:pt>
                <c:pt idx="1">
                  <c:v>4.47</c:v>
                </c:pt>
                <c:pt idx="2">
                  <c:v>4.58</c:v>
                </c:pt>
                <c:pt idx="3">
                  <c:v>4.47</c:v>
                </c:pt>
                <c:pt idx="4">
                  <c:v>3.94</c:v>
                </c:pt>
                <c:pt idx="5">
                  <c:v>4.319999999999998</c:v>
                </c:pt>
                <c:pt idx="6">
                  <c:v>3.82</c:v>
                </c:pt>
                <c:pt idx="7">
                  <c:v>3.89</c:v>
                </c:pt>
                <c:pt idx="8">
                  <c:v>3.95</c:v>
                </c:pt>
                <c:pt idx="9">
                  <c:v>4.0</c:v>
                </c:pt>
                <c:pt idx="10">
                  <c:v>3.89</c:v>
                </c:pt>
                <c:pt idx="11">
                  <c:v>3.94</c:v>
                </c:pt>
                <c:pt idx="12">
                  <c:v>2.94</c:v>
                </c:pt>
                <c:pt idx="13">
                  <c:v>4.109999999999999</c:v>
                </c:pt>
                <c:pt idx="14">
                  <c:v>3.88</c:v>
                </c:pt>
                <c:pt idx="15">
                  <c:v>3.55</c:v>
                </c:pt>
                <c:pt idx="16">
                  <c:v>3.94</c:v>
                </c:pt>
                <c:pt idx="17">
                  <c:v>4.39</c:v>
                </c:pt>
                <c:pt idx="18">
                  <c:v>4.22</c:v>
                </c:pt>
                <c:pt idx="19">
                  <c:v>4.41</c:v>
                </c:pt>
                <c:pt idx="20">
                  <c:v>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9512528"/>
        <c:axId val="2102636000"/>
      </c:barChart>
      <c:catAx>
        <c:axId val="211951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02636000"/>
        <c:crosses val="autoZero"/>
        <c:auto val="1"/>
        <c:lblAlgn val="ctr"/>
        <c:lblOffset val="100"/>
        <c:noMultiLvlLbl val="0"/>
      </c:catAx>
      <c:valAx>
        <c:axId val="210263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211951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2/20/16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EB05-8444-F245-956D-C637459D628A}" type="datetime1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355F-372B-0B48-91E4-B9E95C6DDB80}" type="datetime1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F92F-DAD0-294D-90C2-D8B0AEDBB82F}" type="datetime1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D91D-E05B-0E4F-A0BE-FF0A133512F8}" type="datetime1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DFE4-B686-4E4D-A44B-BBFA4F93760C}" type="datetime1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070-48B1-7A4C-8201-A5F0428B04B5}" type="datetime1">
              <a:rPr lang="en-US" smtClean="0"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7E95-22E8-9D46-BCB7-A1A2B4615323}" type="datetime1">
              <a:rPr lang="en-US" smtClean="0"/>
              <a:t>2/20/16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5905-29EE-C44F-9F50-8500FD40B029}" type="datetime1">
              <a:rPr lang="en-US" smtClean="0"/>
              <a:t>2/20/16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536A-501F-2D4B-B940-CF3CAD36ABFE}" type="datetime1">
              <a:rPr lang="en-US" smtClean="0"/>
              <a:t>2/20/16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544C-4612-904E-948E-02F5DF3365BF}" type="datetime1">
              <a:rPr lang="en-US" smtClean="0"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C18-6A4C-494C-A5D7-0469F2CFEBF3}" type="datetime1">
              <a:rPr lang="en-US" smtClean="0"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0044240B-4341-7E48-A33D-719C7F46D8F2}" type="datetime1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582 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Mosharaf Chowdhury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Exokernel</a:t>
            </a:r>
          </a:p>
          <a:p>
            <a:pPr lvl="1"/>
            <a:r>
              <a:rPr lang="en-US" dirty="0" smtClean="0"/>
              <a:t>Minimal kernel instead of a full-fledged one</a:t>
            </a:r>
          </a:p>
          <a:p>
            <a:pPr lvl="1"/>
            <a:r>
              <a:rPr lang="en-US" dirty="0" smtClean="0"/>
              <a:t>End-to-end argument: only provide services that everyone needs to balance between specialization (performance) and generalization (applicability)</a:t>
            </a:r>
          </a:p>
          <a:p>
            <a:r>
              <a:rPr lang="en-US" dirty="0" smtClean="0"/>
              <a:t>Multikernel</a:t>
            </a:r>
          </a:p>
          <a:p>
            <a:pPr lvl="1"/>
            <a:r>
              <a:rPr lang="en-US" dirty="0" smtClean="0"/>
              <a:t>Make communication explicit when you must communicate</a:t>
            </a:r>
          </a:p>
          <a:p>
            <a:pPr lvl="1"/>
            <a:r>
              <a:rPr lang="en-US" dirty="0" smtClean="0"/>
              <a:t>Shared-nothing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IX</a:t>
            </a:r>
          </a:p>
          <a:p>
            <a:pPr lvl="1"/>
            <a:r>
              <a:rPr lang="en-US" dirty="0" smtClean="0"/>
              <a:t>Separate control and data planes to provide I/O performance</a:t>
            </a:r>
          </a:p>
          <a:p>
            <a:pPr lvl="1"/>
            <a:r>
              <a:rPr lang="en-US" dirty="0" smtClean="0"/>
              <a:t>Kernels aren’t inherently slow; it’s about how we do things</a:t>
            </a:r>
            <a:endParaRPr lang="en-US" dirty="0"/>
          </a:p>
          <a:p>
            <a:r>
              <a:rPr lang="en-US" dirty="0" smtClean="0"/>
              <a:t>Commuter</a:t>
            </a:r>
          </a:p>
          <a:p>
            <a:pPr lvl="1"/>
            <a:r>
              <a:rPr lang="en-US" dirty="0" smtClean="0"/>
              <a:t>Interfaces dictate scalable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and RPC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/>
          <p:cNvSpPr/>
          <p:nvPr/>
        </p:nvSpPr>
        <p:spPr>
          <a:xfrm>
            <a:off x="3987248" y="4983783"/>
            <a:ext cx="1687042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78471" y="4983783"/>
            <a:ext cx="814039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and 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Coherence</a:t>
            </a:r>
          </a:p>
          <a:p>
            <a:pPr lvl="1"/>
            <a:r>
              <a:rPr lang="en-US" dirty="0" smtClean="0"/>
              <a:t>Shared-everything design requires frequent updates</a:t>
            </a:r>
          </a:p>
          <a:p>
            <a:pPr lvl="1"/>
            <a:r>
              <a:rPr lang="en-US" dirty="0" smtClean="0"/>
              <a:t>Keeping things coherent is expensive but provides simple programming models</a:t>
            </a:r>
          </a:p>
          <a:p>
            <a:r>
              <a:rPr lang="en-US" dirty="0" smtClean="0"/>
              <a:t>RPC</a:t>
            </a:r>
          </a:p>
          <a:p>
            <a:pPr lvl="1"/>
            <a:r>
              <a:rPr lang="en-US" dirty="0" smtClean="0"/>
              <a:t>Makes distributed nature more explicit while keeping the same programming model as a non-distributed system</a:t>
            </a:r>
          </a:p>
          <a:p>
            <a:pPr lvl="1"/>
            <a:r>
              <a:rPr lang="en-US" dirty="0" smtClean="0"/>
              <a:t>No shared memory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0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and Scheduling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/>
          <p:cNvSpPr/>
          <p:nvPr/>
        </p:nvSpPr>
        <p:spPr>
          <a:xfrm>
            <a:off x="5778471" y="4983783"/>
            <a:ext cx="814039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696691" y="4983783"/>
            <a:ext cx="1687042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and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SEDA and Fibers</a:t>
            </a:r>
          </a:p>
          <a:p>
            <a:pPr lvl="1"/>
            <a:r>
              <a:rPr lang="en-US" dirty="0" smtClean="0"/>
              <a:t>Thread- and event-based programming models both have their advantages and drawbacks (ease of programming vs. scalability and performance)</a:t>
            </a:r>
          </a:p>
          <a:p>
            <a:pPr lvl="1"/>
            <a:r>
              <a:rPr lang="en-US" dirty="0" smtClean="0"/>
              <a:t>It is possible to find a balance between the two</a:t>
            </a:r>
          </a:p>
          <a:p>
            <a:r>
              <a:rPr lang="en-US" dirty="0" smtClean="0"/>
              <a:t>Lottery and Stride Scheduling</a:t>
            </a:r>
          </a:p>
          <a:p>
            <a:pPr lvl="1"/>
            <a:r>
              <a:rPr lang="en-US" dirty="0" smtClean="0"/>
              <a:t>Randomized and deterministic proportional scheduling</a:t>
            </a:r>
          </a:p>
          <a:p>
            <a:pPr lvl="1"/>
            <a:r>
              <a:rPr lang="en-US" dirty="0" smtClean="0"/>
              <a:t>The key challenge is in determining the proportions (weights)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and Fault Tolerance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6696691" y="4983783"/>
            <a:ext cx="1687042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519583" y="4983783"/>
            <a:ext cx="814039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and Fault </a:t>
            </a:r>
            <a:r>
              <a:rPr lang="en-US" dirty="0" smtClean="0"/>
              <a:t>Tolerance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Eraser</a:t>
            </a:r>
          </a:p>
          <a:p>
            <a:pPr lvl="1"/>
            <a:r>
              <a:rPr lang="en-US" dirty="0" smtClean="0"/>
              <a:t>Detecting bugs, specially the non-deterministic ones, is hard</a:t>
            </a:r>
          </a:p>
          <a:p>
            <a:pPr lvl="1"/>
            <a:r>
              <a:rPr lang="en-US" dirty="0" smtClean="0"/>
              <a:t>Provide a “tight” coverage to allow manual inspection</a:t>
            </a:r>
          </a:p>
          <a:p>
            <a:r>
              <a:rPr lang="en-US" dirty="0" smtClean="0"/>
              <a:t>Nooks</a:t>
            </a:r>
          </a:p>
          <a:p>
            <a:pPr lvl="1"/>
            <a:r>
              <a:rPr lang="en-US" dirty="0" smtClean="0"/>
              <a:t>Failure is inevitable</a:t>
            </a:r>
          </a:p>
          <a:p>
            <a:pPr lvl="1"/>
            <a:r>
              <a:rPr lang="en-US" dirty="0" smtClean="0"/>
              <a:t>Isolate it and start again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/>
          <p:cNvSpPr/>
          <p:nvPr/>
        </p:nvSpPr>
        <p:spPr>
          <a:xfrm>
            <a:off x="8519583" y="4983783"/>
            <a:ext cx="814039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433628" y="4983783"/>
            <a:ext cx="1687042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0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Xen and ESX</a:t>
            </a:r>
          </a:p>
          <a:p>
            <a:pPr lvl="1"/>
            <a:r>
              <a:rPr lang="en-US" dirty="0" smtClean="0"/>
              <a:t>Virtualization comes in many shapes and forms (e.g., full virtualization vs paravirtualization)</a:t>
            </a:r>
          </a:p>
          <a:p>
            <a:pPr lvl="1"/>
            <a:r>
              <a:rPr lang="en-US" dirty="0" smtClean="0"/>
              <a:t>Choose the one that fits your requirements (e.g., performance, consolidation, deployability)</a:t>
            </a:r>
          </a:p>
          <a:p>
            <a:pPr lvl="1"/>
            <a:r>
              <a:rPr lang="en-US" dirty="0" smtClean="0"/>
              <a:t>Fit for your workload</a:t>
            </a:r>
          </a:p>
          <a:p>
            <a:r>
              <a:rPr lang="en-US" dirty="0" smtClean="0"/>
              <a:t>Live Migration</a:t>
            </a:r>
          </a:p>
          <a:p>
            <a:pPr lvl="1"/>
            <a:r>
              <a:rPr lang="en-US" dirty="0" smtClean="0"/>
              <a:t>Keep things running until you must stop</a:t>
            </a:r>
          </a:p>
          <a:p>
            <a:r>
              <a:rPr lang="en-US" dirty="0" err="1" smtClean="0"/>
              <a:t>ReVirt</a:t>
            </a:r>
            <a:endParaRPr lang="en-US" dirty="0" smtClean="0"/>
          </a:p>
          <a:p>
            <a:pPr lvl="1"/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custodiet</a:t>
            </a:r>
            <a:r>
              <a:rPr lang="en-US" dirty="0"/>
              <a:t> </a:t>
            </a:r>
            <a:r>
              <a:rPr lang="en-US" dirty="0" err="1"/>
              <a:t>ipsos</a:t>
            </a:r>
            <a:r>
              <a:rPr lang="en-US" dirty="0"/>
              <a:t> </a:t>
            </a:r>
            <a:r>
              <a:rPr lang="en-US" dirty="0" err="1"/>
              <a:t>custodes</a:t>
            </a:r>
            <a:r>
              <a:rPr lang="en-US" dirty="0"/>
              <a:t>? (Roman poet Juvenal </a:t>
            </a:r>
            <a:r>
              <a:rPr lang="en-US" dirty="0" smtClean="0"/>
              <a:t>in</a:t>
            </a:r>
            <a:r>
              <a:rPr lang="en-US" dirty="0"/>
              <a:t> </a:t>
            </a:r>
            <a:r>
              <a:rPr lang="en-US" i="1" dirty="0" smtClean="0"/>
              <a:t>Satires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It’s turtles all the </a:t>
            </a:r>
            <a:r>
              <a:rPr lang="en-US" smtClean="0"/>
              <a:t>way down!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Stats on the 18 Reviewers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215550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05361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59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 on the </a:t>
            </a:r>
            <a:r>
              <a:rPr lang="en-US" dirty="0" smtClean="0"/>
              <a:t>21 Papers </a:t>
            </a:r>
            <a:r>
              <a:rPr lang="en-US" dirty="0"/>
              <a:t>We’ve Reviewed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4432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74178" y="2999677"/>
            <a:ext cx="9601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1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Stats on the 21 Papers We’ve Reviewed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5992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0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1694985" y="4983783"/>
            <a:ext cx="814039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9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</a:t>
            </a:r>
          </a:p>
          <a:p>
            <a:pPr lvl="1"/>
            <a:r>
              <a:rPr lang="en-US" dirty="0" smtClean="0"/>
              <a:t>(Arguably) the first commodity OS</a:t>
            </a:r>
          </a:p>
          <a:p>
            <a:pPr lvl="1"/>
            <a:r>
              <a:rPr lang="en-US" dirty="0" smtClean="0"/>
              <a:t>Simplicity is king when you must support diverse applications</a:t>
            </a:r>
          </a:p>
          <a:p>
            <a:pPr lvl="1"/>
            <a:r>
              <a:rPr lang="en-US" dirty="0" smtClean="0"/>
              <a:t>Everything is a file!</a:t>
            </a:r>
          </a:p>
          <a:p>
            <a:r>
              <a:rPr lang="en-US" dirty="0" smtClean="0"/>
              <a:t>System R</a:t>
            </a:r>
          </a:p>
          <a:p>
            <a:pPr lvl="1"/>
            <a:r>
              <a:rPr lang="en-US" dirty="0" smtClean="0"/>
              <a:t>The first relational database implementation</a:t>
            </a:r>
          </a:p>
          <a:p>
            <a:pPr lvl="1"/>
            <a:r>
              <a:rPr lang="en-US" dirty="0" smtClean="0"/>
              <a:t>Design iteratively and be ready to throw away</a:t>
            </a:r>
          </a:p>
          <a:p>
            <a:pPr lvl="1"/>
            <a:r>
              <a:rPr lang="en-US" dirty="0"/>
              <a:t>Find the </a:t>
            </a:r>
            <a:r>
              <a:rPr lang="en-US" dirty="0" smtClean="0"/>
              <a:t>“right” metric and do everything when </a:t>
            </a:r>
            <a:r>
              <a:rPr lang="en-US" dirty="0"/>
              <a:t>you must deliver </a:t>
            </a:r>
            <a:r>
              <a:rPr lang="en-US" dirty="0" smtClean="0"/>
              <a:t>performance (i.e., specialization instead of generalization)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and File Systems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1694985" y="4983783"/>
            <a:ext cx="814039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86421" y="4983783"/>
            <a:ext cx="1284121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2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and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RAID</a:t>
            </a:r>
          </a:p>
          <a:p>
            <a:pPr lvl="1"/>
            <a:r>
              <a:rPr lang="en-US" dirty="0" smtClean="0"/>
              <a:t>Industry standard for durable, high-performance storage</a:t>
            </a:r>
          </a:p>
          <a:p>
            <a:pPr lvl="1"/>
            <a:r>
              <a:rPr lang="en-US" dirty="0" smtClean="0"/>
              <a:t>Parallelize for performance and fault-tolerance</a:t>
            </a:r>
          </a:p>
          <a:p>
            <a:r>
              <a:rPr lang="en-US" dirty="0" smtClean="0"/>
              <a:t>FFS</a:t>
            </a:r>
          </a:p>
          <a:p>
            <a:pPr lvl="1"/>
            <a:r>
              <a:rPr lang="en-US" dirty="0" smtClean="0"/>
              <a:t>Improved UNIX’s default file systems</a:t>
            </a:r>
          </a:p>
          <a:p>
            <a:pPr lvl="1"/>
            <a:r>
              <a:rPr lang="en-US" dirty="0" smtClean="0"/>
              <a:t>Be aware of and exploit hardware characteristics</a:t>
            </a:r>
          </a:p>
          <a:p>
            <a:r>
              <a:rPr lang="en-US" dirty="0" smtClean="0"/>
              <a:t>JFS</a:t>
            </a:r>
          </a:p>
          <a:p>
            <a:pPr lvl="1"/>
            <a:r>
              <a:rPr lang="en-US" dirty="0" smtClean="0"/>
              <a:t>Provides crash recovery to file systems</a:t>
            </a:r>
          </a:p>
          <a:p>
            <a:pPr lvl="1"/>
            <a:r>
              <a:rPr lang="en-US" dirty="0" smtClean="0"/>
              <a:t>Log what you’ll do before you do it!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2586421" y="4983783"/>
            <a:ext cx="1284121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87248" y="4983783"/>
            <a:ext cx="1687042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564</Words>
  <Application>Microsoft Macintosh PowerPoint</Application>
  <PresentationFormat>Widescreen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Gill Sans</vt:lpstr>
      <vt:lpstr>Gill Sans Light</vt:lpstr>
      <vt:lpstr>Arial</vt:lpstr>
      <vt:lpstr>Office Theme</vt:lpstr>
      <vt:lpstr>EECS 582 Midterm Review</vt:lpstr>
      <vt:lpstr>Stats on the 18 Reviewers</vt:lpstr>
      <vt:lpstr>Stats on the 21 Papers We’ve Reviewed</vt:lpstr>
      <vt:lpstr>Stats on the 21 Papers We’ve Reviewed</vt:lpstr>
      <vt:lpstr>Classics</vt:lpstr>
      <vt:lpstr>Classics</vt:lpstr>
      <vt:lpstr>Storage and File Systems</vt:lpstr>
      <vt:lpstr>Storage and File Systems</vt:lpstr>
      <vt:lpstr>Kernels</vt:lpstr>
      <vt:lpstr>Kernels</vt:lpstr>
      <vt:lpstr>Kernels</vt:lpstr>
      <vt:lpstr>Virtual Memory and RPC</vt:lpstr>
      <vt:lpstr>Virtual Memory and RPC</vt:lpstr>
      <vt:lpstr>Concurrency and Scheduling</vt:lpstr>
      <vt:lpstr>Concurrency and Scheduling</vt:lpstr>
      <vt:lpstr>Reliability and Fault Tolerance</vt:lpstr>
      <vt:lpstr>Reliability and Fault Tolerance </vt:lpstr>
      <vt:lpstr>Virtual Machines</vt:lpstr>
      <vt:lpstr>Virtual Machines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Mosharaf Chowdhury</cp:lastModifiedBy>
  <cp:revision>47</cp:revision>
  <dcterms:created xsi:type="dcterms:W3CDTF">2015-12-27T15:42:19Z</dcterms:created>
  <dcterms:modified xsi:type="dcterms:W3CDTF">2016-02-21T17:23:40Z</dcterms:modified>
</cp:coreProperties>
</file>