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5" r:id="rId5"/>
    <p:sldId id="266" r:id="rId6"/>
    <p:sldId id="267" r:id="rId7"/>
    <p:sldId id="264" r:id="rId8"/>
    <p:sldId id="259" r:id="rId9"/>
    <p:sldId id="268" r:id="rId10"/>
    <p:sldId id="271" r:id="rId11"/>
    <p:sldId id="269" r:id="rId12"/>
    <p:sldId id="260" r:id="rId13"/>
    <p:sldId id="277" r:id="rId14"/>
    <p:sldId id="273" r:id="rId15"/>
    <p:sldId id="274" r:id="rId16"/>
    <p:sldId id="276" r:id="rId17"/>
    <p:sldId id="261" r:id="rId18"/>
    <p:sldId id="279" r:id="rId19"/>
    <p:sldId id="263" r:id="rId20"/>
    <p:sldId id="262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/>
    <p:restoredTop sz="50000"/>
  </p:normalViewPr>
  <p:slideViewPr>
    <p:cSldViewPr snapToGrid="0" snapToObjects="1">
      <p:cViewPr varScale="1">
        <p:scale>
          <a:sx n="50" d="100"/>
          <a:sy n="50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BB213-852A-164C-8652-1FADCB196811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91757-E53B-6144-B8E7-1CF373A52EC1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altLang="zh-CN" dirty="0" smtClean="0"/>
            <a:t>downtime</a:t>
          </a:r>
          <a:endParaRPr lang="en-US" dirty="0"/>
        </a:p>
      </dgm:t>
    </dgm:pt>
    <dgm:pt modelId="{55C6F6E5-0D59-BC49-ACB0-CA6A5F52FE8B}" type="parTrans" cxnId="{EF698287-542F-9A4A-A5E8-476D58DA1711}">
      <dgm:prSet/>
      <dgm:spPr/>
      <dgm:t>
        <a:bodyPr/>
        <a:lstStyle/>
        <a:p>
          <a:endParaRPr lang="en-US"/>
        </a:p>
      </dgm:t>
    </dgm:pt>
    <dgm:pt modelId="{21422FEE-A2BF-7845-8680-4DFB01729078}" type="sibTrans" cxnId="{EF698287-542F-9A4A-A5E8-476D58DA1711}">
      <dgm:prSet/>
      <dgm:spPr/>
      <dgm:t>
        <a:bodyPr/>
        <a:lstStyle/>
        <a:p>
          <a:endParaRPr lang="en-US"/>
        </a:p>
      </dgm:t>
    </dgm:pt>
    <dgm:pt modelId="{C97749E0-5EFA-E449-A3CC-4A35EFB4509A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altLang="zh-CN" dirty="0" smtClean="0"/>
            <a:t>performance</a:t>
          </a:r>
          <a:endParaRPr lang="en-US" dirty="0"/>
        </a:p>
      </dgm:t>
    </dgm:pt>
    <dgm:pt modelId="{2B6CB5D6-3F95-8044-95FE-7EAE93DEE71E}" type="parTrans" cxnId="{BAE23B80-5550-1743-A38A-0D3B4EA5E329}">
      <dgm:prSet/>
      <dgm:spPr/>
      <dgm:t>
        <a:bodyPr/>
        <a:lstStyle/>
        <a:p>
          <a:endParaRPr lang="en-US"/>
        </a:p>
      </dgm:t>
    </dgm:pt>
    <dgm:pt modelId="{E11B2871-46B6-5842-96FB-486646DDF1D4}" type="sibTrans" cxnId="{BAE23B80-5550-1743-A38A-0D3B4EA5E329}">
      <dgm:prSet/>
      <dgm:spPr/>
      <dgm:t>
        <a:bodyPr/>
        <a:lstStyle/>
        <a:p>
          <a:endParaRPr lang="en-US"/>
        </a:p>
      </dgm:t>
    </dgm:pt>
    <dgm:pt modelId="{6FF53B3A-72A5-3542-8079-7547A8DAD908}" type="pres">
      <dgm:prSet presAssocID="{D3FBB213-852A-164C-8652-1FADCB19681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9BC863-5529-4046-B225-F406B2EF8E44}" type="pres">
      <dgm:prSet presAssocID="{D3FBB213-852A-164C-8652-1FADCB196811}" presName="dummyMaxCanvas" presStyleCnt="0"/>
      <dgm:spPr/>
    </dgm:pt>
    <dgm:pt modelId="{63B34895-81C2-7141-896A-C54E195D9B5D}" type="pres">
      <dgm:prSet presAssocID="{D3FBB213-852A-164C-8652-1FADCB196811}" presName="parentComposite" presStyleCnt="0"/>
      <dgm:spPr/>
    </dgm:pt>
    <dgm:pt modelId="{5C0A3AD4-DC5A-1E4D-8274-2EBF893273EF}" type="pres">
      <dgm:prSet presAssocID="{D3FBB213-852A-164C-8652-1FADCB196811}" presName="parent1" presStyleLbl="alignAccFollowNode1" presStyleIdx="0" presStyleCnt="4" custLinFactY="100000" custLinFactNeighborX="-5243" custLinFactNeighborY="17775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B2B5859-85D3-C049-949A-D966F654C45D}" type="pres">
      <dgm:prSet presAssocID="{D3FBB213-852A-164C-8652-1FADCB196811}" presName="parent2" presStyleLbl="alignAccFollowNode1" presStyleIdx="1" presStyleCnt="4" custLinFactY="100000" custLinFactNeighborX="-915" custLinFactNeighborY="174329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736733B-5C47-5D46-806F-B9E78B381E24}" type="pres">
      <dgm:prSet presAssocID="{D3FBB213-852A-164C-8652-1FADCB196811}" presName="childrenComposite" presStyleCnt="0"/>
      <dgm:spPr/>
    </dgm:pt>
    <dgm:pt modelId="{5C645A2C-8E6E-084B-850F-D1C9ECFD4E8E}" type="pres">
      <dgm:prSet presAssocID="{D3FBB213-852A-164C-8652-1FADCB196811}" presName="dummyMaxCanvas_ChildArea" presStyleCnt="0"/>
      <dgm:spPr/>
    </dgm:pt>
    <dgm:pt modelId="{801F3BB4-8207-A248-AE66-55BDAA0B0019}" type="pres">
      <dgm:prSet presAssocID="{D3FBB213-852A-164C-8652-1FADCB196811}" presName="fulcrum" presStyleLbl="alignAccFollowNode1" presStyleIdx="2" presStyleCnt="4"/>
      <dgm:spPr/>
    </dgm:pt>
    <dgm:pt modelId="{EE1A809A-BA09-AB40-BCF2-2FE3F2CE6D1D}" type="pres">
      <dgm:prSet presAssocID="{D3FBB213-852A-164C-8652-1FADCB196811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BAE23B80-5550-1743-A38A-0D3B4EA5E329}" srcId="{D3FBB213-852A-164C-8652-1FADCB196811}" destId="{C97749E0-5EFA-E449-A3CC-4A35EFB4509A}" srcOrd="1" destOrd="0" parTransId="{2B6CB5D6-3F95-8044-95FE-7EAE93DEE71E}" sibTransId="{E11B2871-46B6-5842-96FB-486646DDF1D4}"/>
    <dgm:cxn modelId="{EF698287-542F-9A4A-A5E8-476D58DA1711}" srcId="{D3FBB213-852A-164C-8652-1FADCB196811}" destId="{3A191757-E53B-6144-B8E7-1CF373A52EC1}" srcOrd="0" destOrd="0" parTransId="{55C6F6E5-0D59-BC49-ACB0-CA6A5F52FE8B}" sibTransId="{21422FEE-A2BF-7845-8680-4DFB01729078}"/>
    <dgm:cxn modelId="{B051F052-B391-F647-9B6E-7232500D88B4}" type="presOf" srcId="{C97749E0-5EFA-E449-A3CC-4A35EFB4509A}" destId="{6B2B5859-85D3-C049-949A-D966F654C45D}" srcOrd="0" destOrd="0" presId="urn:microsoft.com/office/officeart/2005/8/layout/balance1"/>
    <dgm:cxn modelId="{95DDE281-D5B3-F94E-A53F-2FEBC478C53A}" type="presOf" srcId="{D3FBB213-852A-164C-8652-1FADCB196811}" destId="{6FF53B3A-72A5-3542-8079-7547A8DAD908}" srcOrd="0" destOrd="0" presId="urn:microsoft.com/office/officeart/2005/8/layout/balance1"/>
    <dgm:cxn modelId="{850C3D61-6CAB-F34D-99D3-F9A1BD9429F2}" type="presOf" srcId="{3A191757-E53B-6144-B8E7-1CF373A52EC1}" destId="{5C0A3AD4-DC5A-1E4D-8274-2EBF893273EF}" srcOrd="0" destOrd="0" presId="urn:microsoft.com/office/officeart/2005/8/layout/balance1"/>
    <dgm:cxn modelId="{7E5072C6-82E9-ED47-959C-FB6E5A0D8989}" type="presParOf" srcId="{6FF53B3A-72A5-3542-8079-7547A8DAD908}" destId="{959BC863-5529-4046-B225-F406B2EF8E44}" srcOrd="0" destOrd="0" presId="urn:microsoft.com/office/officeart/2005/8/layout/balance1"/>
    <dgm:cxn modelId="{18A028A7-171D-7C42-B7F7-201D11F47F3D}" type="presParOf" srcId="{6FF53B3A-72A5-3542-8079-7547A8DAD908}" destId="{63B34895-81C2-7141-896A-C54E195D9B5D}" srcOrd="1" destOrd="0" presId="urn:microsoft.com/office/officeart/2005/8/layout/balance1"/>
    <dgm:cxn modelId="{E5883F47-0CC9-1940-8D9A-479279A24ACB}" type="presParOf" srcId="{63B34895-81C2-7141-896A-C54E195D9B5D}" destId="{5C0A3AD4-DC5A-1E4D-8274-2EBF893273EF}" srcOrd="0" destOrd="0" presId="urn:microsoft.com/office/officeart/2005/8/layout/balance1"/>
    <dgm:cxn modelId="{0F7B2790-4B61-6846-85B1-6CE18BFB4830}" type="presParOf" srcId="{63B34895-81C2-7141-896A-C54E195D9B5D}" destId="{6B2B5859-85D3-C049-949A-D966F654C45D}" srcOrd="1" destOrd="0" presId="urn:microsoft.com/office/officeart/2005/8/layout/balance1"/>
    <dgm:cxn modelId="{63351D62-98BD-4E45-B172-9A79EFDDA7AA}" type="presParOf" srcId="{6FF53B3A-72A5-3542-8079-7547A8DAD908}" destId="{A736733B-5C47-5D46-806F-B9E78B381E24}" srcOrd="2" destOrd="0" presId="urn:microsoft.com/office/officeart/2005/8/layout/balance1"/>
    <dgm:cxn modelId="{CF62831E-DE73-904E-A706-04A8113BD505}" type="presParOf" srcId="{A736733B-5C47-5D46-806F-B9E78B381E24}" destId="{5C645A2C-8E6E-084B-850F-D1C9ECFD4E8E}" srcOrd="0" destOrd="0" presId="urn:microsoft.com/office/officeart/2005/8/layout/balance1"/>
    <dgm:cxn modelId="{136949CD-CC0E-394B-9F8A-8C53F806F3DE}" type="presParOf" srcId="{A736733B-5C47-5D46-806F-B9E78B381E24}" destId="{801F3BB4-8207-A248-AE66-55BDAA0B0019}" srcOrd="1" destOrd="0" presId="urn:microsoft.com/office/officeart/2005/8/layout/balance1"/>
    <dgm:cxn modelId="{50513F0D-734B-CB4D-AE5E-B8D7DE1B282E}" type="presParOf" srcId="{A736733B-5C47-5D46-806F-B9E78B381E24}" destId="{EE1A809A-BA09-AB40-BCF2-2FE3F2CE6D1D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A3AD4-DC5A-1E4D-8274-2EBF893273EF}">
      <dsp:nvSpPr>
        <dsp:cNvPr id="0" name=""/>
        <dsp:cNvSpPr/>
      </dsp:nvSpPr>
      <dsp:spPr>
        <a:xfrm>
          <a:off x="2179941" y="2097114"/>
          <a:ext cx="1359051" cy="75502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downtime</a:t>
          </a:r>
          <a:endParaRPr lang="en-US" sz="1700" kern="1200" dirty="0"/>
        </a:p>
      </dsp:txBody>
      <dsp:txXfrm>
        <a:off x="2202055" y="2119228"/>
        <a:ext cx="1314823" cy="710800"/>
      </dsp:txXfrm>
    </dsp:sp>
    <dsp:sp modelId="{6B2B5859-85D3-C049-949A-D966F654C45D}">
      <dsp:nvSpPr>
        <dsp:cNvPr id="0" name=""/>
        <dsp:cNvSpPr/>
      </dsp:nvSpPr>
      <dsp:spPr>
        <a:xfrm>
          <a:off x="4201835" y="2071262"/>
          <a:ext cx="1359051" cy="75502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performance</a:t>
          </a:r>
          <a:endParaRPr lang="en-US" sz="1700" kern="1200" dirty="0"/>
        </a:p>
      </dsp:txBody>
      <dsp:txXfrm>
        <a:off x="4223949" y="2093376"/>
        <a:ext cx="1314823" cy="710800"/>
      </dsp:txXfrm>
    </dsp:sp>
    <dsp:sp modelId="{801F3BB4-8207-A248-AE66-55BDAA0B0019}">
      <dsp:nvSpPr>
        <dsp:cNvPr id="0" name=""/>
        <dsp:cNvSpPr/>
      </dsp:nvSpPr>
      <dsp:spPr>
        <a:xfrm>
          <a:off x="3629123" y="3208871"/>
          <a:ext cx="566271" cy="56627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A809A-BA09-AB40-BCF2-2FE3F2CE6D1D}">
      <dsp:nvSpPr>
        <dsp:cNvPr id="0" name=""/>
        <dsp:cNvSpPr/>
      </dsp:nvSpPr>
      <dsp:spPr>
        <a:xfrm>
          <a:off x="2213445" y="2971792"/>
          <a:ext cx="3397628" cy="2295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3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8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0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3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3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9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0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9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8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2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4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0044240B-4341-7E48-A33D-719C7F46D8F2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altLang="zh-CN" sz="4000" dirty="0" smtClean="0"/>
              <a:t>Live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Migration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of</a:t>
            </a:r>
            <a:r>
              <a:rPr lang="zh-CN" altLang="en-US" sz="4000" dirty="0" smtClean="0"/>
              <a:t> </a:t>
            </a:r>
            <a:r>
              <a:rPr lang="zh-CN" altLang="en-US" sz="4000" dirty="0"/>
              <a:t> </a:t>
            </a:r>
            <a:r>
              <a:rPr lang="en-US" altLang="zh-CN" sz="4000" dirty="0" smtClean="0"/>
              <a:t>Virtual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Machines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0078"/>
            <a:ext cx="9144000" cy="275431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Authors:</a:t>
            </a:r>
            <a:r>
              <a:rPr lang="zh-CN" altLang="en-US" dirty="0" smtClean="0"/>
              <a:t> </a:t>
            </a:r>
            <a:r>
              <a:rPr lang="en-US" altLang="zh-CN" dirty="0" smtClean="0"/>
              <a:t>Christopher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Clark,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Keir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Fraser,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Hand,</a:t>
            </a:r>
            <a:r>
              <a:rPr lang="zh-CN" altLang="en-US" dirty="0" smtClean="0"/>
              <a:t> </a:t>
            </a:r>
            <a:r>
              <a:rPr lang="en-US" altLang="zh-CN" dirty="0" smtClean="0"/>
              <a:t>Jacob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Hansen,</a:t>
            </a:r>
            <a:r>
              <a:rPr lang="zh-CN" altLang="en-US" dirty="0" smtClean="0"/>
              <a:t> </a:t>
            </a:r>
            <a:r>
              <a:rPr lang="en-US" altLang="zh-CN" dirty="0" smtClean="0"/>
              <a:t>Eric</a:t>
            </a:r>
            <a:r>
              <a:rPr lang="zh-CN" altLang="en-US" dirty="0" smtClean="0"/>
              <a:t> </a:t>
            </a:r>
            <a:r>
              <a:rPr lang="en-US" altLang="zh-CN" dirty="0" smtClean="0"/>
              <a:t>Jul,</a:t>
            </a:r>
            <a:r>
              <a:rPr lang="zh-CN" altLang="en-US" dirty="0" smtClean="0"/>
              <a:t> </a:t>
            </a:r>
            <a:r>
              <a:rPr lang="en-US" altLang="zh-CN" dirty="0" smtClean="0"/>
              <a:t>Christian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Limpach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Ian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Pratt,</a:t>
            </a:r>
            <a:r>
              <a:rPr lang="zh-CN" altLang="en-US" dirty="0"/>
              <a:t> </a:t>
            </a:r>
            <a:r>
              <a:rPr lang="en-US" altLang="zh-CN" dirty="0" smtClean="0"/>
              <a:t>Andrew</a:t>
            </a:r>
            <a:r>
              <a:rPr lang="zh-CN" altLang="en-US" dirty="0" smtClean="0"/>
              <a:t> </a:t>
            </a:r>
            <a:r>
              <a:rPr lang="en-US" altLang="zh-CN" dirty="0" smtClean="0"/>
              <a:t>Warfield</a:t>
            </a:r>
            <a:endParaRPr lang="zh-CN" altLang="en-US" dirty="0" smtClean="0"/>
          </a:p>
          <a:p>
            <a:r>
              <a:rPr lang="en-US" altLang="zh-CN" sz="2000" dirty="0" smtClean="0"/>
              <a:t>University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Cambridge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Computer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Laboratory</a:t>
            </a:r>
            <a:endParaRPr lang="zh-CN" altLang="en-US" sz="2000" dirty="0"/>
          </a:p>
          <a:p>
            <a:r>
              <a:rPr lang="en-US" altLang="zh-CN" sz="2000" dirty="0" smtClean="0"/>
              <a:t>University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Copenhagen,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Denmark</a:t>
            </a:r>
            <a:endParaRPr lang="zh-CN" altLang="en-US" sz="2000" dirty="0" smtClean="0"/>
          </a:p>
          <a:p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sz="1800" dirty="0" smtClean="0"/>
              <a:t>Presenter: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Juncheng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Gu</a:t>
            </a:r>
            <a:endParaRPr lang="zh-CN" alt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Design-local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sp>
        <p:nvSpPr>
          <p:cNvPr id="6" name="Striped Right Arrow 5"/>
          <p:cNvSpPr/>
          <p:nvPr/>
        </p:nvSpPr>
        <p:spPr bwMode="auto">
          <a:xfrm>
            <a:off x="4900371" y="3138564"/>
            <a:ext cx="2013857" cy="613626"/>
          </a:xfrm>
          <a:prstGeom prst="striped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>
            <a:spLocks/>
          </p:cNvSpPr>
          <p:nvPr/>
        </p:nvSpPr>
        <p:spPr bwMode="auto">
          <a:xfrm>
            <a:off x="7784387" y="2333856"/>
            <a:ext cx="2310794" cy="221161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ysClr val="windowText" lastClr="000000"/>
                </a:solidFill>
              </a:rPr>
              <a:t>Virtual Machine</a:t>
            </a:r>
          </a:p>
        </p:txBody>
      </p:sp>
      <p:sp>
        <p:nvSpPr>
          <p:cNvPr id="8" name="Rounded Rectangle 7"/>
          <p:cNvSpPr>
            <a:spLocks/>
          </p:cNvSpPr>
          <p:nvPr/>
        </p:nvSpPr>
        <p:spPr bwMode="auto">
          <a:xfrm>
            <a:off x="1727806" y="2333856"/>
            <a:ext cx="2310794" cy="221161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ysClr val="windowText" lastClr="000000"/>
                </a:solidFill>
              </a:rPr>
              <a:t>Virtual Machine</a:t>
            </a:r>
          </a:p>
        </p:txBody>
      </p:sp>
      <p:pic>
        <p:nvPicPr>
          <p:cNvPr id="9" name="Picture 8" descr="ICON_NIC_Q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593" y="3614128"/>
            <a:ext cx="636243" cy="75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CON_DiscDrive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3948" y="3752190"/>
            <a:ext cx="696102" cy="4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CON_CPU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139" y="2874870"/>
            <a:ext cx="387153" cy="7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CON_Memory_Q3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3948" y="2912383"/>
            <a:ext cx="559094" cy="59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CON_DiscDrive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8177" y="3752190"/>
            <a:ext cx="696102" cy="4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CON_Storage_1up_Q30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6813" y="4218129"/>
            <a:ext cx="781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 flipH="1" flipV="1">
            <a:off x="3567216" y="4085111"/>
            <a:ext cx="2169598" cy="610062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517863" y="3989695"/>
            <a:ext cx="2610314" cy="705478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48503" y="4682621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Source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5448" y="468262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smtClean="0">
                <a:solidFill>
                  <a:srgbClr val="333333"/>
                </a:solidFill>
                <a:latin typeface="+mn-lt"/>
                <a:ea typeface="+mn-ea"/>
              </a:rPr>
              <a:t>Destination</a:t>
            </a:r>
            <a:endParaRPr lang="en-US" sz="2000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38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5097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50976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5097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Design-overview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34495"/>
              </p:ext>
            </p:extLst>
          </p:nvPr>
        </p:nvGraphicFramePr>
        <p:xfrm>
          <a:off x="1979771" y="1352112"/>
          <a:ext cx="8232457" cy="534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r:id="rId4" imgW="9072720" imgH="5834160" progId="">
                  <p:embed/>
                </p:oleObj>
              </mc:Choice>
              <mc:Fallback>
                <p:oleObj r:id="rId4" imgW="9072720" imgH="5834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71" y="1352112"/>
                        <a:ext cx="8232457" cy="534281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396185" y="3979051"/>
            <a:ext cx="1439836" cy="4275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Implementation-writable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anchor="t"/>
          <a:lstStyle/>
          <a:p>
            <a:r>
              <a:rPr lang="en-US" altLang="zh-CN" dirty="0" smtClean="0"/>
              <a:t>Significant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overhead: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transferring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subsequently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modified.</a:t>
            </a:r>
            <a:r>
              <a:rPr lang="zh-CN" altLang="en-US" dirty="0" smtClean="0"/>
              <a:t> </a:t>
            </a:r>
          </a:p>
          <a:p>
            <a:pPr lvl="1">
              <a:buFont typeface="Wingdings" charset="2"/>
              <a:buChar char="§"/>
            </a:pPr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 </a:t>
            </a:r>
            <a:r>
              <a:rPr lang="en-US" altLang="zh-CN" dirty="0" smtClean="0"/>
              <a:t>phase</a:t>
            </a:r>
            <a:endParaRPr lang="zh-CN" altLang="en-US" dirty="0" smtClean="0"/>
          </a:p>
          <a:p>
            <a:pPr marL="914400" lvl="2" indent="0">
              <a:buNone/>
            </a:pPr>
            <a:r>
              <a:rPr lang="en-US" altLang="zh-CN" dirty="0" smtClean="0"/>
              <a:t>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seldom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never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modified.</a:t>
            </a:r>
            <a:endParaRPr lang="zh-CN" altLang="en-US" dirty="0" smtClean="0"/>
          </a:p>
          <a:p>
            <a:pPr lvl="1">
              <a:buFont typeface="Wingdings" charset="2"/>
              <a:buChar char="§"/>
            </a:pPr>
            <a:r>
              <a:rPr lang="en-US" altLang="zh-CN" dirty="0" smtClean="0"/>
              <a:t>Writeable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(WWS)</a:t>
            </a:r>
            <a:endParaRPr lang="zh-CN" altLang="en-US" dirty="0" smtClean="0"/>
          </a:p>
          <a:p>
            <a:pPr marL="914400" lvl="2" indent="0">
              <a:buNone/>
            </a:pPr>
            <a:r>
              <a:rPr lang="en-US" altLang="zh-CN" dirty="0" smtClean="0"/>
              <a:t>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written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often,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transferred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via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stop-and-copy</a:t>
            </a:r>
            <a:endParaRPr lang="zh-CN" altLang="en-US" dirty="0" smtClean="0"/>
          </a:p>
          <a:p>
            <a:pPr marL="914400" lvl="2" indent="0">
              <a:buNone/>
            </a:pPr>
            <a:endParaRPr lang="zh-CN" altLang="en-US" dirty="0"/>
          </a:p>
          <a:p>
            <a:pPr>
              <a:buFont typeface="Arial" charset="0"/>
              <a:buChar char="•"/>
            </a:pPr>
            <a:r>
              <a:rPr lang="en-US" altLang="zh-CN" dirty="0" smtClean="0"/>
              <a:t>WWS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WWS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significantly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sub-benchmarks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workload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precise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begins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11678" y="0"/>
            <a:ext cx="11780322" cy="4422314"/>
            <a:chOff x="-221673" y="-1240828"/>
            <a:chExt cx="11780322" cy="4422314"/>
          </a:xfrm>
        </p:grpSpPr>
        <p:sp>
          <p:nvSpPr>
            <p:cNvPr id="7" name="Rectangle 6"/>
            <p:cNvSpPr/>
            <p:nvPr/>
          </p:nvSpPr>
          <p:spPr>
            <a:xfrm>
              <a:off x="-221673" y="-1240828"/>
              <a:ext cx="11780322" cy="437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505530"/>
                </p:ext>
              </p:extLst>
            </p:nvPr>
          </p:nvGraphicFramePr>
          <p:xfrm>
            <a:off x="1757806" y="-1125674"/>
            <a:ext cx="7821364" cy="4307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9" r:id="rId4" imgW="16002720" imgH="4848840" progId="">
                    <p:embed/>
                  </p:oleObj>
                </mc:Choice>
                <mc:Fallback>
                  <p:oleObj r:id="rId4" imgW="16002720" imgH="48488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7806" y="-1125674"/>
                          <a:ext cx="7821364" cy="4307160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Implementation-managed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2598"/>
          </a:xfrm>
        </p:spPr>
        <p:txBody>
          <a:bodyPr anchor="t"/>
          <a:lstStyle/>
          <a:p>
            <a:r>
              <a:rPr lang="en-US" altLang="zh-CN" dirty="0" smtClean="0"/>
              <a:t>Managed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Performed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daemon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management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VM</a:t>
            </a:r>
            <a:endParaRPr lang="zh-CN" altLang="en-US" dirty="0"/>
          </a:p>
          <a:p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Within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migratee</a:t>
            </a:r>
            <a:r>
              <a:rPr lang="zh-CN" altLang="en-US" dirty="0" smtClean="0"/>
              <a:t> </a:t>
            </a:r>
            <a:r>
              <a:rPr lang="en-US" altLang="zh-CN" dirty="0" smtClean="0"/>
              <a:t>OS,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stub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required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destination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host</a:t>
            </a:r>
            <a:endParaRPr lang="zh-CN" altLang="en-US" dirty="0"/>
          </a:p>
          <a:p>
            <a:pPr lvl="1"/>
            <a:endParaRPr lang="zh-CN" alt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52492"/>
              </p:ext>
            </p:extLst>
          </p:nvPr>
        </p:nvGraphicFramePr>
        <p:xfrm>
          <a:off x="838200" y="3868805"/>
          <a:ext cx="9831450" cy="196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150"/>
                <a:gridCol w="3277150"/>
                <a:gridCol w="3277150"/>
              </a:tblGrid>
              <a:tr h="37790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Difference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Managed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Self</a:t>
                      </a:r>
                      <a:endParaRPr lang="en-US" dirty="0"/>
                    </a:p>
                  </a:txBody>
                  <a:tcPr anchor="ctr"/>
                </a:tc>
              </a:tr>
              <a:tr h="65226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Track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WWS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shadow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page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table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+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bitmap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bitmap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+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a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spare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bit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in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PTE</a:t>
                      </a:r>
                      <a:endParaRPr lang="en-US" dirty="0"/>
                    </a:p>
                  </a:txBody>
                  <a:tcPr anchor="ctr"/>
                </a:tc>
              </a:tr>
              <a:tr h="9318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Stop-and-copy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suspend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OS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to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obtain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consistent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checkpoint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two-stage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stop-and-copy,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ignore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page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updates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in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last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transfer</a:t>
                      </a:r>
                      <a:endParaRPr lang="zh-CN" altLang="en-US" baseline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9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Implementation-track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WWS</a:t>
            </a:r>
            <a:r>
              <a:rPr lang="zh-CN" altLang="en-US" dirty="0" smtClean="0"/>
              <a:t> </a:t>
            </a:r>
            <a:r>
              <a:rPr lang="en-US" altLang="zh-CN" dirty="0" smtClean="0"/>
              <a:t>(managed)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1175656" y="1279525"/>
            <a:ext cx="9109364" cy="3605707"/>
          </a:xfrm>
        </p:spPr>
        <p:txBody>
          <a:bodyPr>
            <a:normAutofit lnSpcReduction="1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shadow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dirty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round</a:t>
            </a:r>
            <a:endParaRPr lang="zh-CN" altLang="en-US" dirty="0" smtClean="0"/>
          </a:p>
          <a:p>
            <a:pPr marL="914400" lvl="1" indent="-457200"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err="1" smtClean="0"/>
              <a:t>Xen</a:t>
            </a:r>
            <a:r>
              <a:rPr lang="en-GB" altLang="en-US" dirty="0" smtClean="0"/>
              <a:t> </a:t>
            </a:r>
            <a:r>
              <a:rPr lang="en-GB" altLang="en-US" dirty="0"/>
              <a:t>inserts shadow pages under the guest OS, populated using guest OS's page tables.</a:t>
            </a:r>
          </a:p>
          <a:p>
            <a:pPr marL="914400" lvl="1" indent="-457200"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 shadow pages are marked read-only.</a:t>
            </a:r>
          </a:p>
          <a:p>
            <a:pPr marL="914400" lvl="1" indent="-457200"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If OS tries to write to a page, the resulting page fault is trapped by </a:t>
            </a:r>
            <a:r>
              <a:rPr lang="en-GB" altLang="en-US" dirty="0" err="1"/>
              <a:t>Xen</a:t>
            </a:r>
            <a:r>
              <a:rPr lang="en-GB" altLang="en-US" dirty="0"/>
              <a:t>.</a:t>
            </a:r>
          </a:p>
          <a:p>
            <a:pPr marL="914400" lvl="1" indent="-457200"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err="1"/>
              <a:t>Xen</a:t>
            </a:r>
            <a:r>
              <a:rPr lang="en-GB" altLang="en-US" dirty="0"/>
              <a:t> checks the OS's original page table and forwards the appropriate write permission.</a:t>
            </a:r>
          </a:p>
          <a:p>
            <a:pPr marL="914400" lvl="1" indent="-457200"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time,</a:t>
            </a:r>
            <a:r>
              <a:rPr lang="zh-CN" altLang="en-US" dirty="0" smtClean="0"/>
              <a:t> </a:t>
            </a:r>
            <a:r>
              <a:rPr lang="en-GB" altLang="en-US" dirty="0" err="1" smtClean="0"/>
              <a:t>Xen</a:t>
            </a:r>
            <a:r>
              <a:rPr lang="en-GB" altLang="en-US" dirty="0" smtClean="0"/>
              <a:t> </a:t>
            </a:r>
            <a:r>
              <a:rPr lang="en-GB" altLang="en-US" dirty="0"/>
              <a:t>marks the page as </a:t>
            </a:r>
            <a:r>
              <a:rPr lang="en-GB" altLang="en-US" dirty="0" smtClean="0"/>
              <a:t>dirty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bitmap</a:t>
            </a:r>
            <a:r>
              <a:rPr lang="en-GB" altLang="en-US" dirty="0" smtClean="0"/>
              <a:t>.</a:t>
            </a:r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58784" y="4736058"/>
            <a:ext cx="9109364" cy="3605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beginning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round</a:t>
            </a:r>
            <a:endParaRPr lang="zh-CN" altLang="en-US" dirty="0" smtClean="0"/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Last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round’s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bitmap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copied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  <a:r>
              <a:rPr lang="zh-CN" altLang="en-US" dirty="0" smtClean="0"/>
              <a:t> </a:t>
            </a:r>
            <a:r>
              <a:rPr lang="en-US" altLang="zh-CN" dirty="0" smtClean="0"/>
              <a:t>software,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Xen’s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bitmap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cleared.</a:t>
            </a:r>
            <a:endParaRPr lang="zh-CN" altLang="en-US" dirty="0" smtClean="0"/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Shadow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destroyed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recreated,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permissions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lost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08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Implementation-dynamic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1" y="1436915"/>
            <a:ext cx="7011389" cy="5022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More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network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bandwidth,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less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service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downtime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!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0937120"/>
              </p:ext>
            </p:extLst>
          </p:nvPr>
        </p:nvGraphicFramePr>
        <p:xfrm>
          <a:off x="6318828" y="-736270"/>
          <a:ext cx="7824519" cy="377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988266"/>
            <a:ext cx="7640782" cy="596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Less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network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bandwidth,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less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impact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on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running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service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!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24877"/>
                <a:ext cx="10515600" cy="1775871"/>
              </a:xfrm>
            </p:spPr>
            <p:txBody>
              <a:bodyPr anchor="t"/>
              <a:lstStyle/>
              <a:p>
                <a:r>
                  <a:rPr lang="en-US" altLang="zh-CN" dirty="0" smtClean="0"/>
                  <a:t>Dynamically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adapt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bandwidth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limit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during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each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round</a:t>
                </a:r>
                <a:endParaRPr lang="zh-CN" altLang="en-US" dirty="0" smtClean="0"/>
              </a:p>
              <a:p>
                <a:pPr lvl="1">
                  <a:buFont typeface="LucidaGrande" charset="0"/>
                  <a:buChar char="-"/>
                </a:pPr>
                <a:r>
                  <a:rPr lang="en-US" altLang="zh-CN" dirty="0" smtClean="0"/>
                  <a:t>Set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minimum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maximum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bandwidth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limit,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begin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minimum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limit</a:t>
                </a:r>
                <a:endParaRPr lang="zh-CN" altLang="en-US" dirty="0" smtClean="0"/>
              </a:p>
              <a:p>
                <a:pPr lvl="1">
                  <a:buFont typeface="LucidaGrande" charset="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𝑏𝑎𝑛𝑑𝑤𝑖𝑑𝑡h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𝑛𝑒𝑥𝑡</m:t>
                        </m:r>
                      </m:sub>
                    </m:sSub>
                    <m:r>
                      <a:rPr lang="el-GR" altLang="zh-CN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charset="0"/>
                          </a:rPr>
                          <m:t>dirty</m:t>
                        </m:r>
                        <m:r>
                          <a:rPr lang="zh-CN" altLang="en-US" i="1">
                            <a:latin typeface="Cambria Math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𝑟𝑎𝑡𝑒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charset="0"/>
                          </a:rPr>
                          <m:t>current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+</m:t>
                    </m:r>
                    <m:r>
                      <a:rPr lang="en-US" altLang="zh-CN" i="1">
                        <a:latin typeface="Cambria Math" charset="0"/>
                      </a:rPr>
                      <m:t>𝑐𝑜𝑛𝑠𝑡𝑎𝑛𝑡</m:t>
                    </m:r>
                    <m:r>
                      <a:rPr lang="zh-CN" altLang="en-US" i="1">
                        <a:latin typeface="Cambria Math" charset="0"/>
                      </a:rPr>
                      <m:t> </m:t>
                    </m:r>
                    <m:r>
                      <a:rPr lang="en-US" altLang="zh-CN" i="1">
                        <a:latin typeface="Cambria Math" charset="0"/>
                      </a:rPr>
                      <m:t>𝑖𝑛𝑐𝑟𝑒𝑚𝑒𝑛𝑡</m:t>
                    </m:r>
                  </m:oMath>
                </a14:m>
                <a:endParaRPr lang="zh-CN" altLang="en-US" dirty="0"/>
              </a:p>
              <a:p>
                <a:pPr lvl="1">
                  <a:buFont typeface="LucidaGrande" charset="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𝑑𝑖𝑟𝑡𝑦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𝑟𝑎𝑡𝑒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𝑐𝑢𝑟𝑟𝑒𝑛𝑡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𝑑𝑖𝑟𝑡𝑦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𝑝𝑎𝑔𝑒𝑠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𝑑𝑢𝑟𝑎𝑡𝑖𝑜𝑛</m:t>
                        </m:r>
                      </m:den>
                    </m:f>
                  </m:oMath>
                </a14:m>
                <a:endParaRPr lang="zh-CN" altLang="en-US" dirty="0"/>
              </a:p>
              <a:p>
                <a:pPr lvl="1">
                  <a:buFont typeface="LucidaGrande" charset="0"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24877"/>
                <a:ext cx="10515600" cy="1775871"/>
              </a:xfrm>
              <a:blipFill rotWithShape="0">
                <a:blip r:embed="rId8"/>
                <a:stretch>
                  <a:fillRect l="-1043" t="-6186" b="-13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8"/>
              <p:cNvSpPr txBox="1">
                <a:spLocks/>
              </p:cNvSpPr>
              <p:nvPr/>
            </p:nvSpPr>
            <p:spPr>
              <a:xfrm>
                <a:off x="838200" y="4641152"/>
                <a:ext cx="10515600" cy="177587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Gill Sans" charset="0"/>
                    <a:ea typeface="Gill Sans" charset="0"/>
                    <a:cs typeface="Gill Sans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b="0" i="0" kern="120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b="0" i="0" kern="120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When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terminate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push,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and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switch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to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stop-and-copy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?</a:t>
                </a:r>
                <a:endParaRPr lang="zh-CN" altLang="en-US" dirty="0" smtClean="0">
                  <a:solidFill>
                    <a:srgbClr val="C00000"/>
                  </a:solidFill>
                </a:endParaRPr>
              </a:p>
              <a:p>
                <a:pPr lvl="1">
                  <a:buFont typeface="LucidaGrande" charset="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𝑑𝑖𝑟𝑡𝑦</m:t>
                        </m:r>
                        <m:r>
                          <a:rPr lang="zh-CN" altLang="en-US" i="1">
                            <a:latin typeface="Cambria Math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𝑟𝑎𝑡𝑒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charset="0"/>
                          </a:rPr>
                          <m:t>current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𝑏𝑎𝑛𝑑𝑤𝑖𝑑𝑡h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CN" altLang="en-US" dirty="0" smtClean="0"/>
              </a:p>
              <a:p>
                <a:pPr lvl="1">
                  <a:buFont typeface="LucidaGrande" charset="0"/>
                  <a:buChar char="-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𝑑𝑖𝑟𝑡𝑦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r>
                      <a:rPr lang="en-US" altLang="zh-CN" b="0" i="1" smtClean="0">
                        <a:latin typeface="Cambria Math" charset="0"/>
                      </a:rPr>
                      <m:t>𝑝𝑎𝑔𝑒𝑠</m:t>
                    </m:r>
                    <m:r>
                      <a:rPr lang="en-US" altLang="zh-CN" b="0" i="1" smtClean="0">
                        <a:latin typeface="Cambria Math" charset="0"/>
                      </a:rPr>
                      <m:t>&lt;</m:t>
                    </m:r>
                    <m:r>
                      <a:rPr lang="en-US" altLang="zh-CN" b="0" i="1" smtClean="0">
                        <a:latin typeface="Cambria Math" charset="0"/>
                      </a:rPr>
                      <m:t>𝑡h𝑟𝑒𝑠h𝑜𝑙𝑑</m:t>
                    </m:r>
                  </m:oMath>
                </a14:m>
                <a:endParaRPr lang="zh-CN" altLang="en-US" dirty="0" smtClean="0"/>
              </a:p>
              <a:p>
                <a:pPr lvl="1">
                  <a:buFont typeface="LucidaGrande" charset="0"/>
                  <a:buChar char="-"/>
                </a:pPr>
                <a:endParaRPr lang="zh-CN" altLang="en-US" dirty="0"/>
              </a:p>
              <a:p>
                <a:pPr lvl="1">
                  <a:buFont typeface="LucidaGrande" charset="0"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1152"/>
                <a:ext cx="10515600" cy="1775871"/>
              </a:xfrm>
              <a:prstGeom prst="rect">
                <a:avLst/>
              </a:prstGeom>
              <a:blipFill rotWithShape="0">
                <a:blip r:embed="rId9"/>
                <a:stretch>
                  <a:fillRect l="-1043" t="-13699" b="-1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3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Implementation-</a:t>
            </a:r>
            <a:r>
              <a:rPr lang="en-US" altLang="zh-CN" dirty="0" err="1" smtClean="0"/>
              <a:t>paravirtualized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Stunning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Rouge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process: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dirty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(write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page)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Forking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process:</a:t>
            </a:r>
            <a:r>
              <a:rPr lang="zh-CN" altLang="en-US" dirty="0" smtClean="0"/>
              <a:t> 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WWS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individual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exceeds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wait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queue</a:t>
            </a:r>
            <a:endParaRPr lang="zh-CN" altLang="en-US" dirty="0"/>
          </a:p>
          <a:p>
            <a:pPr marL="457200" lvl="1" indent="0">
              <a:buNone/>
            </a:pPr>
            <a:endParaRPr lang="zh-CN" altLang="en-US" dirty="0" smtClean="0"/>
          </a:p>
          <a:p>
            <a:r>
              <a:rPr lang="en-US" altLang="zh-CN" dirty="0" smtClean="0"/>
              <a:t>Freeing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Typically,</a:t>
            </a:r>
            <a:r>
              <a:rPr lang="zh-CN" altLang="en-US" dirty="0" smtClean="0"/>
              <a:t> </a:t>
            </a:r>
            <a:r>
              <a:rPr lang="en-US" altLang="zh-CN" dirty="0" smtClean="0"/>
              <a:t>OS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ballooning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mechanism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return</a:t>
            </a:r>
            <a:r>
              <a:rPr lang="zh-CN" altLang="en-US" dirty="0" smtClean="0"/>
              <a:t> </a:t>
            </a:r>
            <a:r>
              <a:rPr lang="en-US" altLang="zh-CN" dirty="0" smtClean="0"/>
              <a:t>free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VMM</a:t>
            </a:r>
            <a:endParaRPr lang="zh-CN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Evaluation-simple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94" y="1367198"/>
            <a:ext cx="9254212" cy="33591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84027" y="3106904"/>
            <a:ext cx="1857499" cy="4275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68894" y="4948877"/>
            <a:ext cx="10515600" cy="1772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highly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WWS</a:t>
            </a:r>
            <a:endParaRPr lang="zh-CN" altLang="en-US" dirty="0"/>
          </a:p>
          <a:p>
            <a:pPr lvl="1"/>
            <a:r>
              <a:rPr lang="en-US" altLang="zh-CN" dirty="0" smtClean="0"/>
              <a:t>Controlled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live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Short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downtime</a:t>
            </a:r>
            <a:endParaRPr lang="zh-CN" altLang="en-US" dirty="0" smtClean="0"/>
          </a:p>
          <a:p>
            <a:pPr lvl="1"/>
            <a:endParaRPr lang="en-US" dirty="0"/>
          </a:p>
        </p:txBody>
      </p:sp>
      <p:sp>
        <p:nvSpPr>
          <p:cNvPr id="3" name="Line Callout 2 2"/>
          <p:cNvSpPr/>
          <p:nvPr/>
        </p:nvSpPr>
        <p:spPr>
          <a:xfrm>
            <a:off x="4253949" y="2619529"/>
            <a:ext cx="1590260" cy="3234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4022"/>
              <a:gd name="adj6" fmla="val -24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Migration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starts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Evaluation-rapid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dirtying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68894" y="4948877"/>
            <a:ext cx="10515600" cy="1772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third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round,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up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500Mbit/s</a:t>
            </a:r>
            <a:r>
              <a:rPr lang="zh-CN" altLang="en-US" dirty="0" smtClean="0"/>
              <a:t> </a:t>
            </a:r>
            <a:r>
              <a:rPr lang="en-US" altLang="zh-CN" dirty="0" smtClean="0"/>
              <a:t>(max)</a:t>
            </a:r>
            <a:endParaRPr lang="zh-CN" altLang="en-US" dirty="0" smtClean="0"/>
          </a:p>
          <a:p>
            <a:r>
              <a:rPr lang="en-US" altLang="zh-CN" dirty="0" smtClean="0"/>
              <a:t>Switch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stop-and-copy,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3.5s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downtime</a:t>
            </a:r>
            <a:endParaRPr lang="zh-CN" altLang="en-US" dirty="0"/>
          </a:p>
          <a:p>
            <a:r>
              <a:rPr lang="en-US" altLang="zh-CN" dirty="0" smtClean="0"/>
              <a:t>Diabolical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workload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suffer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downtime</a:t>
            </a:r>
            <a:endParaRPr lang="zh-CN" alt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6" y="1449170"/>
            <a:ext cx="6109442" cy="3468473"/>
          </a:xfrm>
        </p:spPr>
      </p:pic>
      <p:sp>
        <p:nvSpPr>
          <p:cNvPr id="8" name="Rounded Rectangle 7"/>
          <p:cNvSpPr/>
          <p:nvPr/>
        </p:nvSpPr>
        <p:spPr>
          <a:xfrm>
            <a:off x="3592697" y="1690688"/>
            <a:ext cx="2938732" cy="2449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8698674" y="2599911"/>
            <a:ext cx="1609107" cy="349643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Stop-and-copy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956" y="1878775"/>
            <a:ext cx="10515600" cy="4351338"/>
          </a:xfrm>
        </p:spPr>
        <p:txBody>
          <a:bodyPr anchor="t"/>
          <a:lstStyle/>
          <a:p>
            <a:r>
              <a:rPr lang="en-US" altLang="zh-CN" dirty="0" smtClean="0"/>
              <a:t>OS-level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live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zh-CN" altLang="en-US" dirty="0" smtClean="0"/>
          </a:p>
          <a:p>
            <a:r>
              <a:rPr lang="en-US" altLang="zh-CN" dirty="0" smtClean="0"/>
              <a:t>Pre-copy:</a:t>
            </a:r>
            <a:r>
              <a:rPr lang="zh-CN" altLang="en-US" dirty="0" smtClean="0"/>
              <a:t> </a:t>
            </a:r>
            <a:r>
              <a:rPr lang="en-US" altLang="zh-CN" dirty="0" smtClean="0"/>
              <a:t>iterative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stop-and-copy</a:t>
            </a:r>
            <a:endParaRPr lang="zh-CN" altLang="en-US" dirty="0" smtClean="0"/>
          </a:p>
          <a:p>
            <a:r>
              <a:rPr lang="en-US" altLang="zh-CN" dirty="0" smtClean="0"/>
              <a:t>Dynamically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network-bandwidth</a:t>
            </a:r>
            <a:endParaRPr lang="zh-CN" altLang="en-US" dirty="0" smtClean="0"/>
          </a:p>
          <a:p>
            <a:pPr lvl="1">
              <a:buFont typeface="LucidaGrande" charset="0"/>
              <a:buChar char="-"/>
            </a:pPr>
            <a:r>
              <a:rPr lang="en-US" altLang="zh-CN" dirty="0" smtClean="0"/>
              <a:t>Balance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degradation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en-US" altLang="zh-CN" dirty="0" err="1" smtClean="0"/>
              <a:t>Paravirtualized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optimizations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en-US" altLang="zh-CN" dirty="0" smtClean="0"/>
              <a:t>Minimize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8840"/>
            <a:ext cx="10515600" cy="271748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Motivation</a:t>
            </a:r>
            <a:r>
              <a:rPr lang="zh-CN" altLang="en-US" dirty="0" smtClean="0"/>
              <a:t> </a:t>
            </a:r>
          </a:p>
          <a:p>
            <a:r>
              <a:rPr lang="en-US" altLang="zh-CN" dirty="0" smtClean="0"/>
              <a:t>Design</a:t>
            </a:r>
            <a:endParaRPr lang="zh-CN" altLang="en-US" dirty="0" smtClean="0"/>
          </a:p>
          <a:p>
            <a:r>
              <a:rPr lang="en-US" altLang="zh-CN" dirty="0" smtClean="0"/>
              <a:t>Implementation</a:t>
            </a:r>
            <a:endParaRPr lang="zh-CN" altLang="en-US" dirty="0" smtClean="0"/>
          </a:p>
          <a:p>
            <a:r>
              <a:rPr lang="en-US" altLang="zh-CN" dirty="0" smtClean="0"/>
              <a:t>Evaluation</a:t>
            </a:r>
            <a:endParaRPr lang="zh-CN" altLang="en-US" dirty="0" smtClean="0"/>
          </a:p>
          <a:p>
            <a:r>
              <a:rPr lang="en-US" altLang="zh-CN" dirty="0" smtClean="0"/>
              <a:t>Conclusion</a:t>
            </a:r>
            <a:endParaRPr lang="zh-CN" altLang="en-US" dirty="0" smtClean="0"/>
          </a:p>
          <a:p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 smtClean="0"/>
              <a:t>Work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18" y="1402875"/>
            <a:ext cx="7341802" cy="3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Cluster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management</a:t>
            </a:r>
            <a:endParaRPr lang="zh-CN" altLang="en-US" dirty="0" smtClean="0"/>
          </a:p>
          <a:p>
            <a:pPr lvl="1">
              <a:buFont typeface="LucidaGrande" charset="0"/>
              <a:buChar char="-"/>
            </a:pPr>
            <a:r>
              <a:rPr lang="en-US" altLang="zh-CN" dirty="0" smtClean="0"/>
              <a:t>Make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placement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movement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machines</a:t>
            </a:r>
            <a:endParaRPr lang="zh-CN" altLang="en-US" dirty="0" smtClean="0"/>
          </a:p>
          <a:p>
            <a:pPr lvl="1">
              <a:buFont typeface="LucidaGrande" charset="0"/>
              <a:buChar char="-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en-US" altLang="zh-CN" dirty="0" smtClean="0"/>
              <a:t>Wide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Redirection</a:t>
            </a:r>
            <a:endParaRPr lang="zh-CN" altLang="en-US" dirty="0" smtClean="0"/>
          </a:p>
          <a:p>
            <a:pPr lvl="1">
              <a:buFont typeface="LucidaGrande" charset="0"/>
              <a:buChar char="-"/>
            </a:pPr>
            <a:r>
              <a:rPr lang="en-US" altLang="zh-CN" dirty="0"/>
              <a:t>OS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obtain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IP</a:t>
            </a:r>
            <a:r>
              <a:rPr lang="zh-CN" altLang="en-US" dirty="0"/>
              <a:t> </a:t>
            </a:r>
            <a:r>
              <a:rPr lang="en-US" altLang="zh-CN" dirty="0"/>
              <a:t>address,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kind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indirection</a:t>
            </a:r>
            <a:r>
              <a:rPr lang="zh-CN" altLang="en-US" dirty="0"/>
              <a:t> </a:t>
            </a:r>
            <a:r>
              <a:rPr lang="en-US" altLang="zh-CN" dirty="0" smtClean="0"/>
              <a:t>layer</a:t>
            </a:r>
            <a:endParaRPr lang="zh-CN" altLang="en-US" dirty="0"/>
          </a:p>
          <a:p>
            <a:pPr lvl="1">
              <a:buFont typeface="LucidaGrande" charset="0"/>
              <a:buChar char="-"/>
            </a:pPr>
            <a:endParaRPr lang="zh-CN" altLang="en-US" dirty="0"/>
          </a:p>
          <a:p>
            <a:pPr>
              <a:buFont typeface="Arial" charset="0"/>
              <a:buChar char="•"/>
            </a:pPr>
            <a:r>
              <a:rPr lang="en-US" altLang="zh-CN" dirty="0"/>
              <a:t>Storage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zh-CN" altLang="en-US" dirty="0" smtClean="0"/>
          </a:p>
          <a:p>
            <a:pPr lvl="1">
              <a:buFont typeface="LucidaGrande" charset="0"/>
              <a:buChar char="-"/>
            </a:pP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disks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considerably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volatile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endParaRPr lang="zh-CN" altLang="en-US" sz="2800" dirty="0">
              <a:latin typeface="Gill Sans" charset="0"/>
              <a:ea typeface="Gill Sans" charset="0"/>
              <a:cs typeface="Gill Sans" charset="0"/>
            </a:endParaRPr>
          </a:p>
          <a:p>
            <a:pPr>
              <a:buFont typeface="LucidaGrande" charset="0"/>
              <a:buChar char="-"/>
            </a:pP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CN" sz="4000" dirty="0" smtClean="0"/>
              <a:t>Thank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You!</a:t>
            </a:r>
            <a:endParaRPr lang="zh-CN" alt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54329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26"/>
            <a:ext cx="10515600" cy="664256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CN" sz="3200" dirty="0" smtClean="0"/>
              <a:t>What’s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VM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live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migration?</a:t>
            </a:r>
            <a:endParaRPr lang="zh-CN" altLang="en-US" sz="32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4" descr="VMotion_diagram"/>
          <p:cNvPicPr>
            <a:picLocks noChangeAspect="1" noChangeArrowheads="1"/>
          </p:cNvPicPr>
          <p:nvPr/>
        </p:nvPicPr>
        <p:blipFill>
          <a:blip r:embed="rId3"/>
          <a:srcRect l="14999" t="8469" r="14999" b="2603"/>
          <a:stretch>
            <a:fillRect/>
          </a:stretch>
        </p:blipFill>
        <p:spPr bwMode="auto">
          <a:xfrm>
            <a:off x="7441973" y="3124200"/>
            <a:ext cx="3532541" cy="353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054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altLang="zh-CN" dirty="0" smtClean="0"/>
              <a:t>Move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VM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instances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across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distinct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hosts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little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services.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 </a:t>
            </a:r>
            <a:r>
              <a:rPr lang="en-US" altLang="zh-CN" dirty="0" smtClean="0"/>
              <a:t>Services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unaware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migration.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Maintain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OS.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VM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treaded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black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box.</a:t>
            </a:r>
            <a:endParaRPr lang="zh-CN" alt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690688"/>
            <a:ext cx="10515600" cy="221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altLang="zh-CN" dirty="0" smtClean="0"/>
              <a:t>VM</a:t>
            </a:r>
            <a:r>
              <a:rPr lang="zh-CN" altLang="en-US" dirty="0" smtClean="0"/>
              <a:t> </a:t>
            </a:r>
            <a:r>
              <a:rPr lang="en-US" altLang="zh-CN" dirty="0" smtClean="0"/>
              <a:t>live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extremely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powerful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cluster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administrators.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Hardware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Software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maintenance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upgrades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Load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balancing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management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management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3903663"/>
            <a:ext cx="3017366" cy="2085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3898209"/>
            <a:ext cx="2870200" cy="2095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60" y="3898208"/>
            <a:ext cx="2790895" cy="20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54329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5564"/>
            <a:ext cx="10515600" cy="664256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CN" sz="3200" dirty="0" smtClean="0"/>
              <a:t>Why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OS-level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migration,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instead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process-level?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75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GB" altLang="en-US" dirty="0" smtClean="0"/>
              <a:t>Avoid </a:t>
            </a:r>
            <a:r>
              <a:rPr lang="en-US" altLang="zh-CN" dirty="0" smtClean="0"/>
              <a:t>‘</a:t>
            </a:r>
            <a:r>
              <a:rPr lang="en-GB" altLang="en-US" dirty="0" smtClean="0"/>
              <a:t>residual dependencies</a:t>
            </a:r>
            <a:r>
              <a:rPr lang="en-US" altLang="zh-CN" dirty="0" smtClean="0"/>
              <a:t>’</a:t>
            </a:r>
            <a:endParaRPr lang="zh-CN" altLang="en-US" dirty="0" smtClean="0"/>
          </a:p>
          <a:p>
            <a:pPr lvl="2">
              <a:buFont typeface="Arial" charset="0"/>
              <a:buChar char="•"/>
            </a:pPr>
            <a:r>
              <a:rPr lang="en-US" altLang="zh-CN" dirty="0" smtClean="0"/>
              <a:t>Original</a:t>
            </a:r>
            <a:r>
              <a:rPr lang="zh-CN" altLang="en-US" dirty="0"/>
              <a:t> 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power</a:t>
            </a:r>
            <a:r>
              <a:rPr lang="en-US" altLang="zh-CN" dirty="0"/>
              <a:t>-</a:t>
            </a:r>
            <a:r>
              <a:rPr lang="en-US" altLang="zh-CN" dirty="0" smtClean="0"/>
              <a:t>off</a:t>
            </a:r>
            <a:r>
              <a:rPr lang="zh-CN" altLang="en-US" dirty="0" smtClean="0"/>
              <a:t> </a:t>
            </a:r>
            <a:r>
              <a:rPr lang="en-US" altLang="zh-CN" dirty="0" smtClean="0"/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sleep</a:t>
            </a:r>
            <a:r>
              <a:rPr lang="zh-CN" altLang="en-US" dirty="0" smtClean="0"/>
              <a:t> </a:t>
            </a:r>
            <a:r>
              <a:rPr lang="en-US" altLang="zh-CN" dirty="0" smtClean="0"/>
              <a:t>once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completed.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in-memory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consistent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fashion</a:t>
            </a:r>
            <a:endParaRPr lang="zh-CN" altLang="en-US" dirty="0" smtClean="0"/>
          </a:p>
          <a:p>
            <a:pPr lvl="2">
              <a:buFont typeface="Arial" charset="0"/>
              <a:buChar char="•"/>
            </a:pPr>
            <a:r>
              <a:rPr lang="en-US" altLang="zh-CN" dirty="0" smtClean="0"/>
              <a:t>E.g.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reconnection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media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Allow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separation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concerns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cluster</a:t>
            </a:r>
            <a:endParaRPr lang="zh-CN" altLang="en-US" dirty="0" smtClean="0"/>
          </a:p>
          <a:p>
            <a:pPr lvl="2">
              <a:buFont typeface="Arial" charset="0"/>
              <a:buChar char="•"/>
            </a:pP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fully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software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/>
              <a:t> </a:t>
            </a:r>
            <a:r>
              <a:rPr lang="en-US" altLang="zh-CN" dirty="0" smtClean="0"/>
              <a:t>services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their</a:t>
            </a:r>
            <a:r>
              <a:rPr lang="zh-CN" altLang="en-US" dirty="0" smtClean="0"/>
              <a:t> </a:t>
            </a:r>
            <a:r>
              <a:rPr lang="en-US" altLang="zh-CN" dirty="0" smtClean="0"/>
              <a:t>VM.</a:t>
            </a:r>
            <a:endParaRPr lang="zh-CN" altLang="en-US" dirty="0" smtClean="0"/>
          </a:p>
          <a:p>
            <a:pPr lvl="2">
              <a:buFont typeface="Arial" charset="0"/>
              <a:buChar char="•"/>
            </a:pPr>
            <a:r>
              <a:rPr lang="en-US" altLang="zh-CN" dirty="0" smtClean="0"/>
              <a:t>Operators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don’t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what’s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occurring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VM.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54329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8858"/>
            <a:ext cx="10515600" cy="664256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CN" sz="3200" dirty="0" smtClean="0"/>
              <a:t>Related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76229"/>
              </p:ext>
            </p:extLst>
          </p:nvPr>
        </p:nvGraphicFramePr>
        <p:xfrm>
          <a:off x="1747520" y="2533114"/>
          <a:ext cx="8696960" cy="288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480"/>
                <a:gridCol w="4348480"/>
              </a:tblGrid>
              <a:tr h="5775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Approach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Feature</a:t>
                      </a:r>
                      <a:endParaRPr lang="en-US" dirty="0"/>
                    </a:p>
                  </a:txBody>
                  <a:tcPr anchor="ctr"/>
                </a:tc>
              </a:tr>
              <a:tr h="5775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Collective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stop-and-copy</a:t>
                      </a:r>
                      <a:endParaRPr lang="en-US" dirty="0"/>
                    </a:p>
                  </a:txBody>
                  <a:tcPr anchor="ctr"/>
                </a:tc>
              </a:tr>
              <a:tr h="5775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stop-and-copy</a:t>
                      </a:r>
                      <a:endParaRPr lang="en-US" dirty="0"/>
                    </a:p>
                  </a:txBody>
                  <a:tcPr anchor="ctr"/>
                </a:tc>
              </a:tr>
              <a:tr h="5775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VMotion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similar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with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live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migration</a:t>
                      </a:r>
                      <a:endParaRPr lang="en-US" dirty="0"/>
                    </a:p>
                  </a:txBody>
                  <a:tcPr anchor="ctr"/>
                </a:tc>
              </a:tr>
              <a:tr h="57758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Process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migration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residual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dependencies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9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</a:t>
            </a:r>
            <a:r>
              <a:rPr lang="en-US" altLang="zh-CN" dirty="0"/>
              <a:t>-</a:t>
            </a:r>
            <a:r>
              <a:rPr lang="en-US" altLang="zh-CN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092" y="1026144"/>
            <a:ext cx="10515600" cy="2839403"/>
          </a:xfrm>
        </p:spPr>
        <p:txBody>
          <a:bodyPr/>
          <a:lstStyle/>
          <a:p>
            <a:r>
              <a:rPr lang="en-US" altLang="zh-CN" dirty="0" smtClean="0"/>
              <a:t>Minimize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downtime</a:t>
            </a:r>
            <a:endParaRPr lang="zh-CN" altLang="en-US" dirty="0" smtClean="0"/>
          </a:p>
          <a:p>
            <a:r>
              <a:rPr lang="en-US" altLang="zh-CN" dirty="0" smtClean="0"/>
              <a:t>Minimize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duration</a:t>
            </a:r>
            <a:endParaRPr lang="zh-CN" altLang="en-US" dirty="0" smtClean="0"/>
          </a:p>
          <a:p>
            <a:r>
              <a:rPr lang="en-US" altLang="zh-CN" dirty="0" smtClean="0"/>
              <a:t>Avoid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disrupting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endParaRPr lang="zh-CN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606040" y="3811067"/>
            <a:ext cx="6979920" cy="2132802"/>
            <a:chOff x="381000" y="3150805"/>
            <a:chExt cx="8122488" cy="2761517"/>
          </a:xfrm>
        </p:grpSpPr>
        <p:grpSp>
          <p:nvGrpSpPr>
            <p:cNvPr id="36" name="Group 35"/>
            <p:cNvGrpSpPr/>
            <p:nvPr/>
          </p:nvGrpSpPr>
          <p:grpSpPr>
            <a:xfrm>
              <a:off x="381000" y="3150805"/>
              <a:ext cx="8122488" cy="2761517"/>
              <a:chOff x="342900" y="2940450"/>
              <a:chExt cx="8648700" cy="34671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42900" y="2940450"/>
                <a:ext cx="8648700" cy="34671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24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endParaRPr lang="en-US" dirty="0" smtClean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pic>
            <p:nvPicPr>
              <p:cNvPr id="39" name="Picture 38" descr="Server-Physical-Single-No-Shadow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7180" y="3726418"/>
                <a:ext cx="2054220" cy="1505382"/>
              </a:xfrm>
              <a:prstGeom prst="rect">
                <a:avLst/>
              </a:prstGeom>
            </p:spPr>
          </p:pic>
          <p:pic>
            <p:nvPicPr>
              <p:cNvPr id="40" name="Picture 39" descr="Server-Virtual-Singl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7432" y="3269218"/>
                <a:ext cx="2123968" cy="160928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1" name="Group 25"/>
              <p:cNvGrpSpPr/>
              <p:nvPr/>
            </p:nvGrpSpPr>
            <p:grpSpPr>
              <a:xfrm>
                <a:off x="4191000" y="5484500"/>
                <a:ext cx="685800" cy="889868"/>
                <a:chOff x="4114800" y="4901332"/>
                <a:chExt cx="685800" cy="889868"/>
              </a:xfrm>
            </p:grpSpPr>
            <p:grpSp>
              <p:nvGrpSpPr>
                <p:cNvPr id="47" name="Group 6"/>
                <p:cNvGrpSpPr>
                  <a:grpSpLocks noChangeAspect="1"/>
                </p:cNvGrpSpPr>
                <p:nvPr/>
              </p:nvGrpSpPr>
              <p:grpSpPr>
                <a:xfrm>
                  <a:off x="4114800" y="4901332"/>
                  <a:ext cx="682248" cy="889868"/>
                  <a:chOff x="3962400" y="3562164"/>
                  <a:chExt cx="682248" cy="889868"/>
                </a:xfrm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3962400" y="4199791"/>
                    <a:ext cx="682248" cy="252241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  <a:alpha val="89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3962400" y="3720696"/>
                    <a:ext cx="682248" cy="612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50000">
                        <a:schemeClr val="bg1">
                          <a:lumMod val="65000"/>
                        </a:schemeClr>
                      </a:gs>
                      <a:gs pos="85000">
                        <a:schemeClr val="bg1">
                          <a:lumMod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3962400" y="3562164"/>
                    <a:ext cx="682248" cy="2347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50000">
                        <a:schemeClr val="bg1">
                          <a:lumMod val="6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64" name="Straight Connector 63"/>
                  <p:cNvCxnSpPr>
                    <a:stCxn id="43" idx="2"/>
                    <a:endCxn id="41" idx="2"/>
                  </p:cNvCxnSpPr>
                  <p:nvPr/>
                </p:nvCxnSpPr>
                <p:spPr>
                  <a:xfrm rot="10800000" flipV="1">
                    <a:off x="3962400" y="3679530"/>
                    <a:ext cx="1588" cy="646382"/>
                  </a:xfrm>
                  <a:prstGeom prst="line">
                    <a:avLst/>
                  </a:prstGeom>
                  <a:ln w="25400" cap="rnd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5400000">
                    <a:off x="4314527" y="4004580"/>
                    <a:ext cx="656232" cy="1588"/>
                  </a:xfrm>
                  <a:prstGeom prst="line">
                    <a:avLst/>
                  </a:prstGeom>
                  <a:ln w="25400" cap="rnd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12"/>
                <p:cNvGrpSpPr/>
                <p:nvPr/>
              </p:nvGrpSpPr>
              <p:grpSpPr>
                <a:xfrm>
                  <a:off x="4163068" y="5149168"/>
                  <a:ext cx="637532" cy="568004"/>
                  <a:chOff x="2462534" y="3365087"/>
                  <a:chExt cx="637532" cy="568004"/>
                </a:xfrm>
              </p:grpSpPr>
              <p:grpSp>
                <p:nvGrpSpPr>
                  <p:cNvPr id="49" name="Group 14"/>
                  <p:cNvGrpSpPr/>
                  <p:nvPr/>
                </p:nvGrpSpPr>
                <p:grpSpPr>
                  <a:xfrm>
                    <a:off x="2639314" y="3365087"/>
                    <a:ext cx="460752" cy="370927"/>
                    <a:chOff x="5448301" y="5410200"/>
                    <a:chExt cx="460752" cy="370927"/>
                  </a:xfrm>
                </p:grpSpPr>
                <p:pic>
                  <p:nvPicPr>
                    <p:cNvPr id="59" name="Picture 15" descr="File-Generic.pn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5507227" y="5410200"/>
                      <a:ext cx="342900" cy="3709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0" name="TextBox 16"/>
                    <p:cNvSpPr txBox="1"/>
                    <p:nvPr/>
                  </p:nvSpPr>
                  <p:spPr>
                    <a:xfrm>
                      <a:off x="5448301" y="5487941"/>
                      <a:ext cx="4607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 smtClean="0">
                          <a:latin typeface="Verdana" pitchFamily="34" charset="0"/>
                        </a:rPr>
                        <a:t>.BIN</a:t>
                      </a:r>
                      <a:endParaRPr lang="en-US" sz="800" dirty="0">
                        <a:latin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50" name="Group 17"/>
                  <p:cNvGrpSpPr/>
                  <p:nvPr/>
                </p:nvGrpSpPr>
                <p:grpSpPr>
                  <a:xfrm>
                    <a:off x="2580388" y="3408223"/>
                    <a:ext cx="460753" cy="370927"/>
                    <a:chOff x="5448300" y="4800600"/>
                    <a:chExt cx="460753" cy="370927"/>
                  </a:xfrm>
                </p:grpSpPr>
                <p:pic>
                  <p:nvPicPr>
                    <p:cNvPr id="57" name="Picture 56" descr="File-Generic.pn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5507226" y="4800600"/>
                      <a:ext cx="342900" cy="3709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5448300" y="4878341"/>
                      <a:ext cx="460753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 smtClean="0">
                          <a:latin typeface="Verdana" pitchFamily="34" charset="0"/>
                        </a:rPr>
                        <a:t>.VSV</a:t>
                      </a:r>
                      <a:endParaRPr lang="en-US" sz="800" dirty="0">
                        <a:latin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51" name="Group 20"/>
                  <p:cNvGrpSpPr/>
                  <p:nvPr/>
                </p:nvGrpSpPr>
                <p:grpSpPr>
                  <a:xfrm>
                    <a:off x="2523238" y="3484423"/>
                    <a:ext cx="457200" cy="370927"/>
                    <a:chOff x="4762500" y="5410200"/>
                    <a:chExt cx="457200" cy="370927"/>
                  </a:xfrm>
                </p:grpSpPr>
                <p:pic>
                  <p:nvPicPr>
                    <p:cNvPr id="55" name="Picture 54" descr="File-Generic.pn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4819650" y="5410200"/>
                      <a:ext cx="342900" cy="3709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4762500" y="5487941"/>
                      <a:ext cx="45720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 smtClean="0">
                          <a:latin typeface="Verdana" pitchFamily="34" charset="0"/>
                        </a:rPr>
                        <a:t>.XML</a:t>
                      </a:r>
                      <a:endParaRPr lang="en-US" sz="800" dirty="0">
                        <a:latin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52" name="Group 23"/>
                  <p:cNvGrpSpPr/>
                  <p:nvPr/>
                </p:nvGrpSpPr>
                <p:grpSpPr>
                  <a:xfrm>
                    <a:off x="2462534" y="3562164"/>
                    <a:ext cx="460754" cy="370927"/>
                    <a:chOff x="5448300" y="4229100"/>
                    <a:chExt cx="460754" cy="370927"/>
                  </a:xfrm>
                </p:grpSpPr>
                <p:pic>
                  <p:nvPicPr>
                    <p:cNvPr id="53" name="Picture 52" descr="File-Generic.pn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5507227" y="4229100"/>
                      <a:ext cx="342900" cy="3709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5448300" y="4306841"/>
                      <a:ext cx="46075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 smtClean="0">
                          <a:latin typeface="Verdana" pitchFamily="34" charset="0"/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VHD</a:t>
                      </a:r>
                      <a:endParaRPr lang="en-US" sz="8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42" name="Freeform 41"/>
              <p:cNvSpPr/>
              <p:nvPr/>
            </p:nvSpPr>
            <p:spPr>
              <a:xfrm>
                <a:off x="2635045" y="5196955"/>
                <a:ext cx="1860755" cy="272845"/>
              </a:xfrm>
              <a:custGeom>
                <a:avLst/>
                <a:gdLst>
                  <a:gd name="connsiteX0" fmla="*/ 0 w 1936955"/>
                  <a:gd name="connsiteY0" fmla="*/ 0 h 501445"/>
                  <a:gd name="connsiteX1" fmla="*/ 0 w 1936955"/>
                  <a:gd name="connsiteY1" fmla="*/ 255639 h 501445"/>
                  <a:gd name="connsiteX2" fmla="*/ 1936955 w 1936955"/>
                  <a:gd name="connsiteY2" fmla="*/ 2556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141339 h 501445"/>
                  <a:gd name="connsiteX2" fmla="*/ 1936955 w 1936955"/>
                  <a:gd name="connsiteY2" fmla="*/ 2556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141339 h 501445"/>
                  <a:gd name="connsiteX2" fmla="*/ 1936955 w 1936955"/>
                  <a:gd name="connsiteY2" fmla="*/ 1413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141339 h 501445"/>
                  <a:gd name="connsiteX2" fmla="*/ 1936955 w 1936955"/>
                  <a:gd name="connsiteY2" fmla="*/ 3318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331839 h 501445"/>
                  <a:gd name="connsiteX2" fmla="*/ 1936955 w 1936955"/>
                  <a:gd name="connsiteY2" fmla="*/ 3318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331839 h 501445"/>
                  <a:gd name="connsiteX2" fmla="*/ 1860755 w 1936955"/>
                  <a:gd name="connsiteY2" fmla="*/ 331839 h 501445"/>
                  <a:gd name="connsiteX3" fmla="*/ 1936955 w 1936955"/>
                  <a:gd name="connsiteY3" fmla="*/ 501445 h 501445"/>
                  <a:gd name="connsiteX0" fmla="*/ 0 w 1860755"/>
                  <a:gd name="connsiteY0" fmla="*/ 0 h 501445"/>
                  <a:gd name="connsiteX1" fmla="*/ 0 w 1860755"/>
                  <a:gd name="connsiteY1" fmla="*/ 331839 h 501445"/>
                  <a:gd name="connsiteX2" fmla="*/ 1860755 w 1860755"/>
                  <a:gd name="connsiteY2" fmla="*/ 331839 h 501445"/>
                  <a:gd name="connsiteX3" fmla="*/ 1860755 w 1860755"/>
                  <a:gd name="connsiteY3" fmla="*/ 501445 h 501445"/>
                  <a:gd name="connsiteX0" fmla="*/ 0 w 1860755"/>
                  <a:gd name="connsiteY0" fmla="*/ 0 h 349045"/>
                  <a:gd name="connsiteX1" fmla="*/ 0 w 1860755"/>
                  <a:gd name="connsiteY1" fmla="*/ 179439 h 349045"/>
                  <a:gd name="connsiteX2" fmla="*/ 1860755 w 1860755"/>
                  <a:gd name="connsiteY2" fmla="*/ 179439 h 349045"/>
                  <a:gd name="connsiteX3" fmla="*/ 1860755 w 1860755"/>
                  <a:gd name="connsiteY3" fmla="*/ 349045 h 349045"/>
                  <a:gd name="connsiteX0" fmla="*/ 0 w 1860755"/>
                  <a:gd name="connsiteY0" fmla="*/ 0 h 272845"/>
                  <a:gd name="connsiteX1" fmla="*/ 0 w 1860755"/>
                  <a:gd name="connsiteY1" fmla="*/ 103239 h 272845"/>
                  <a:gd name="connsiteX2" fmla="*/ 1860755 w 1860755"/>
                  <a:gd name="connsiteY2" fmla="*/ 103239 h 272845"/>
                  <a:gd name="connsiteX3" fmla="*/ 1860755 w 1860755"/>
                  <a:gd name="connsiteY3" fmla="*/ 272845 h 27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0755" h="272845">
                    <a:moveTo>
                      <a:pt x="0" y="0"/>
                    </a:moveTo>
                    <a:lnTo>
                      <a:pt x="0" y="103239"/>
                    </a:lnTo>
                    <a:lnTo>
                      <a:pt x="1860755" y="103239"/>
                    </a:lnTo>
                    <a:lnTo>
                      <a:pt x="1860755" y="272845"/>
                    </a:lnTo>
                  </a:path>
                </a:pathLst>
              </a:custGeom>
              <a:ln w="44450">
                <a:solidFill>
                  <a:schemeClr val="accent3">
                    <a:lumMod val="50000"/>
                  </a:schemeClr>
                </a:solidFill>
                <a:tailEnd type="triangle" w="med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3" name="Picture 42" descr="Server-Physical-Single-No-Shadow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5780" y="3726418"/>
                <a:ext cx="2054220" cy="1505382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609600" y="5002769"/>
                <a:ext cx="1691833" cy="463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Source Host</a:t>
                </a:r>
                <a:endParaRPr lang="en-US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688294" y="5264346"/>
                <a:ext cx="2243147" cy="463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Destination Host</a:t>
                </a:r>
                <a:endParaRPr lang="en-US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14900" y="5943600"/>
                <a:ext cx="895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Storage</a:t>
                </a:r>
                <a:endParaRPr lang="en-US" dirty="0"/>
              </a:p>
            </p:txBody>
          </p:sp>
        </p:grpSp>
        <p:sp>
          <p:nvSpPr>
            <p:cNvPr id="37" name="Freeform 36"/>
            <p:cNvSpPr/>
            <p:nvPr/>
          </p:nvSpPr>
          <p:spPr>
            <a:xfrm flipH="1">
              <a:off x="4717649" y="4872940"/>
              <a:ext cx="1775749" cy="367285"/>
            </a:xfrm>
            <a:custGeom>
              <a:avLst/>
              <a:gdLst>
                <a:gd name="connsiteX0" fmla="*/ 0 w 1936955"/>
                <a:gd name="connsiteY0" fmla="*/ 0 h 501445"/>
                <a:gd name="connsiteX1" fmla="*/ 0 w 1936955"/>
                <a:gd name="connsiteY1" fmla="*/ 255639 h 501445"/>
                <a:gd name="connsiteX2" fmla="*/ 1936955 w 1936955"/>
                <a:gd name="connsiteY2" fmla="*/ 2556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141339 h 501445"/>
                <a:gd name="connsiteX2" fmla="*/ 1936955 w 1936955"/>
                <a:gd name="connsiteY2" fmla="*/ 2556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141339 h 501445"/>
                <a:gd name="connsiteX2" fmla="*/ 1936955 w 1936955"/>
                <a:gd name="connsiteY2" fmla="*/ 1413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141339 h 501445"/>
                <a:gd name="connsiteX2" fmla="*/ 1936955 w 1936955"/>
                <a:gd name="connsiteY2" fmla="*/ 3318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331839 h 501445"/>
                <a:gd name="connsiteX2" fmla="*/ 1936955 w 1936955"/>
                <a:gd name="connsiteY2" fmla="*/ 3318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331839 h 501445"/>
                <a:gd name="connsiteX2" fmla="*/ 1860755 w 1936955"/>
                <a:gd name="connsiteY2" fmla="*/ 331839 h 501445"/>
                <a:gd name="connsiteX3" fmla="*/ 1936955 w 1936955"/>
                <a:gd name="connsiteY3" fmla="*/ 501445 h 501445"/>
                <a:gd name="connsiteX0" fmla="*/ 0 w 1860755"/>
                <a:gd name="connsiteY0" fmla="*/ 0 h 501445"/>
                <a:gd name="connsiteX1" fmla="*/ 0 w 1860755"/>
                <a:gd name="connsiteY1" fmla="*/ 331839 h 501445"/>
                <a:gd name="connsiteX2" fmla="*/ 1860755 w 1860755"/>
                <a:gd name="connsiteY2" fmla="*/ 331839 h 501445"/>
                <a:gd name="connsiteX3" fmla="*/ 1860755 w 1860755"/>
                <a:gd name="connsiteY3" fmla="*/ 501445 h 501445"/>
                <a:gd name="connsiteX0" fmla="*/ 0 w 1860755"/>
                <a:gd name="connsiteY0" fmla="*/ 0 h 349045"/>
                <a:gd name="connsiteX1" fmla="*/ 0 w 1860755"/>
                <a:gd name="connsiteY1" fmla="*/ 179439 h 349045"/>
                <a:gd name="connsiteX2" fmla="*/ 1860755 w 1860755"/>
                <a:gd name="connsiteY2" fmla="*/ 179439 h 349045"/>
                <a:gd name="connsiteX3" fmla="*/ 1860755 w 1860755"/>
                <a:gd name="connsiteY3" fmla="*/ 349045 h 349045"/>
                <a:gd name="connsiteX0" fmla="*/ 0 w 1860755"/>
                <a:gd name="connsiteY0" fmla="*/ 0 h 272845"/>
                <a:gd name="connsiteX1" fmla="*/ 0 w 1860755"/>
                <a:gd name="connsiteY1" fmla="*/ 103239 h 272845"/>
                <a:gd name="connsiteX2" fmla="*/ 1860755 w 1860755"/>
                <a:gd name="connsiteY2" fmla="*/ 103239 h 272845"/>
                <a:gd name="connsiteX3" fmla="*/ 1860755 w 1860755"/>
                <a:gd name="connsiteY3" fmla="*/ 272845 h 27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755" h="272845">
                  <a:moveTo>
                    <a:pt x="0" y="0"/>
                  </a:moveTo>
                  <a:lnTo>
                    <a:pt x="0" y="103239"/>
                  </a:lnTo>
                  <a:lnTo>
                    <a:pt x="1860755" y="103239"/>
                  </a:lnTo>
                  <a:lnTo>
                    <a:pt x="1860755" y="272845"/>
                  </a:lnTo>
                </a:path>
              </a:pathLst>
            </a:custGeom>
            <a:ln w="44450">
              <a:solidFill>
                <a:schemeClr val="accent3">
                  <a:lumMod val="50000"/>
                </a:schemeClr>
              </a:solidFill>
              <a:tailEnd type="triangle" w="med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Design-memory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77587" y="1476932"/>
            <a:ext cx="10515600" cy="664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CN" sz="3200" smtClean="0"/>
              <a:t>Options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0872"/>
              </p:ext>
            </p:extLst>
          </p:nvPr>
        </p:nvGraphicFramePr>
        <p:xfrm>
          <a:off x="1277587" y="2296991"/>
          <a:ext cx="9831450" cy="191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150"/>
                <a:gridCol w="3277150"/>
                <a:gridCol w="3277150"/>
              </a:tblGrid>
              <a:tr h="47800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Phase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service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downtime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migration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duration</a:t>
                      </a:r>
                      <a:endParaRPr lang="en-US" dirty="0"/>
                    </a:p>
                  </a:txBody>
                  <a:tcPr anchor="ctr"/>
                </a:tc>
              </a:tr>
              <a:tr h="47800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push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47800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stop-and-copy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longest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shortest</a:t>
                      </a:r>
                      <a:endParaRPr lang="en-US" dirty="0"/>
                    </a:p>
                  </a:txBody>
                  <a:tcPr anchor="ctr"/>
                </a:tc>
              </a:tr>
              <a:tr h="47800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pull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(demand)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shortest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longest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77587" y="4556638"/>
            <a:ext cx="10515600" cy="2839403"/>
          </a:xfrm>
        </p:spPr>
        <p:txBody>
          <a:bodyPr anchor="t"/>
          <a:lstStyle/>
          <a:p>
            <a:r>
              <a:rPr lang="en-US" altLang="zh-CN" dirty="0" smtClean="0"/>
              <a:t>Pre-copy</a:t>
            </a:r>
            <a:endParaRPr lang="zh-CN" altLang="en-US" dirty="0" smtClean="0"/>
          </a:p>
          <a:p>
            <a:pPr lvl="1"/>
            <a:r>
              <a:rPr lang="en-US" altLang="zh-CN" dirty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bounded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iterative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 </a:t>
            </a:r>
            <a:r>
              <a:rPr lang="en-US" altLang="zh-CN" dirty="0" smtClean="0"/>
              <a:t>phase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short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stop-and-copy</a:t>
            </a:r>
            <a:r>
              <a:rPr lang="zh-CN" altLang="en-US" dirty="0" smtClean="0"/>
              <a:t> </a:t>
            </a:r>
            <a:r>
              <a:rPr lang="en-US" altLang="zh-CN" dirty="0" smtClean="0"/>
              <a:t>phase</a:t>
            </a:r>
            <a:endParaRPr lang="zh-CN" altLang="en-US" dirty="0" smtClean="0"/>
          </a:p>
          <a:p>
            <a:pPr lvl="1"/>
            <a:endParaRPr lang="zh-CN" altLang="en-US" dirty="0"/>
          </a:p>
          <a:p>
            <a:r>
              <a:rPr lang="en-US" altLang="zh-CN" dirty="0" smtClean="0"/>
              <a:t>Careful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avoid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degradation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6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Design-local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911225" y="1400433"/>
            <a:ext cx="9070975" cy="405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Open network connections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Migrating VM can keep IP and MAC address.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Broadcasts ARP new routing information</a:t>
            </a:r>
          </a:p>
          <a:p>
            <a:pPr lvl="2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Some routers might ignore to prevent spoofing</a:t>
            </a:r>
          </a:p>
          <a:p>
            <a:pPr lvl="2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A guest OS aware of migration can avoid this problem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Local storage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Network Attached Storage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363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974</Words>
  <Application>Microsoft Macintosh PowerPoint</Application>
  <PresentationFormat>Widescreen</PresentationFormat>
  <Paragraphs>235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Cambria Math</vt:lpstr>
      <vt:lpstr>DengXian</vt:lpstr>
      <vt:lpstr>Gill Sans</vt:lpstr>
      <vt:lpstr>Gill Sans Light</vt:lpstr>
      <vt:lpstr>LucidaGrande</vt:lpstr>
      <vt:lpstr>Verdana</vt:lpstr>
      <vt:lpstr>Wingdings</vt:lpstr>
      <vt:lpstr>Arial</vt:lpstr>
      <vt:lpstr>Office Theme</vt:lpstr>
      <vt:lpstr>Live Migration of  Virtual Machines</vt:lpstr>
      <vt:lpstr>Outline</vt:lpstr>
      <vt:lpstr>Motivation</vt:lpstr>
      <vt:lpstr>Motivation</vt:lpstr>
      <vt:lpstr>Motivation</vt:lpstr>
      <vt:lpstr>Motivation</vt:lpstr>
      <vt:lpstr>Design-challenges</vt:lpstr>
      <vt:lpstr>Design-memory migration</vt:lpstr>
      <vt:lpstr>Design-local resources</vt:lpstr>
      <vt:lpstr>Design-local resources</vt:lpstr>
      <vt:lpstr>Design-overview</vt:lpstr>
      <vt:lpstr>Implementation-writable working sets</vt:lpstr>
      <vt:lpstr>Implementation-managed &amp; self migration</vt:lpstr>
      <vt:lpstr>Implementation-track WWS (managed)</vt:lpstr>
      <vt:lpstr>Implementation-dynamic rate limiting</vt:lpstr>
      <vt:lpstr>Implementation-paravirtualized optimizations</vt:lpstr>
      <vt:lpstr>Evaluation-simple web server</vt:lpstr>
      <vt:lpstr>Evaluation-rapid page dirtying</vt:lpstr>
      <vt:lpstr>Conclusion</vt:lpstr>
      <vt:lpstr>Future Work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Juncheng Gu</cp:lastModifiedBy>
  <cp:revision>214</cp:revision>
  <dcterms:created xsi:type="dcterms:W3CDTF">2015-12-27T15:42:19Z</dcterms:created>
  <dcterms:modified xsi:type="dcterms:W3CDTF">2016-02-15T22:16:52Z</dcterms:modified>
</cp:coreProperties>
</file>