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74" r:id="rId9"/>
    <p:sldId id="273" r:id="rId10"/>
    <p:sldId id="263" r:id="rId11"/>
    <p:sldId id="264" r:id="rId12"/>
    <p:sldId id="268" r:id="rId13"/>
    <p:sldId id="265" r:id="rId14"/>
    <p:sldId id="266" r:id="rId15"/>
    <p:sldId id="275" r:id="rId16"/>
    <p:sldId id="282" r:id="rId17"/>
    <p:sldId id="277" r:id="rId18"/>
    <p:sldId id="267" r:id="rId19"/>
    <p:sldId id="278" r:id="rId20"/>
    <p:sldId id="269" r:id="rId21"/>
    <p:sldId id="279" r:id="rId22"/>
    <p:sldId id="270" r:id="rId23"/>
    <p:sldId id="280" r:id="rId24"/>
    <p:sldId id="281" r:id="rId25"/>
    <p:sldId id="271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3"/>
  </p:normalViewPr>
  <p:slideViewPr>
    <p:cSldViewPr snapToGrid="0" snapToObjects="1">
      <p:cViewPr varScale="1">
        <p:scale>
          <a:sx n="116" d="100"/>
          <a:sy n="116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7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Memory Coherence in Shared Virtual Memory Systems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Kai Li and Paul </a:t>
            </a:r>
            <a:r>
              <a:rPr lang="en-US" dirty="0" err="1" smtClean="0"/>
              <a:t>Hudak</a:t>
            </a:r>
            <a:endParaRPr lang="en-US" dirty="0" smtClean="0"/>
          </a:p>
          <a:p>
            <a:endParaRPr lang="en-US" dirty="0" smtClean="0"/>
          </a:p>
          <a:p>
            <a:r>
              <a:rPr lang="en-US" sz="1600" dirty="0" smtClean="0"/>
              <a:t>Presented by Kuangyuan Chen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Coherence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Dynamic Distributed Manager</a:t>
            </a:r>
          </a:p>
          <a:p>
            <a:pPr lvl="1"/>
            <a:r>
              <a:rPr lang="en-US" dirty="0" smtClean="0"/>
              <a:t>Merge Manager into </a:t>
            </a:r>
            <a:r>
              <a:rPr lang="en-US" dirty="0" err="1" smtClean="0"/>
              <a:t>Ptable</a:t>
            </a:r>
            <a:endParaRPr lang="en-US" dirty="0" smtClean="0"/>
          </a:p>
          <a:p>
            <a:pPr lvl="1"/>
            <a:r>
              <a:rPr lang="en-US" dirty="0" err="1" smtClean="0"/>
              <a:t>Ptable</a:t>
            </a:r>
            <a:r>
              <a:rPr lang="en-US" dirty="0" smtClean="0"/>
              <a:t> entry probably knows the owner.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279902"/>
              </p:ext>
            </p:extLst>
          </p:nvPr>
        </p:nvGraphicFramePr>
        <p:xfrm>
          <a:off x="8065051" y="1715340"/>
          <a:ext cx="1709471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 </a:t>
                      </a:r>
                      <a:r>
                        <a:rPr lang="en-US" dirty="0" err="1" smtClean="0"/>
                        <a:t>Ptable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probOwner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copyset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62836"/>
              </p:ext>
            </p:extLst>
          </p:nvPr>
        </p:nvGraphicFramePr>
        <p:xfrm>
          <a:off x="1707159" y="4046975"/>
          <a:ext cx="9812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CPU2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24162"/>
              </p:ext>
            </p:extLst>
          </p:nvPr>
        </p:nvGraphicFramePr>
        <p:xfrm>
          <a:off x="5354068" y="4046429"/>
          <a:ext cx="9812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CPU3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16217"/>
              </p:ext>
            </p:extLst>
          </p:nvPr>
        </p:nvGraphicFramePr>
        <p:xfrm>
          <a:off x="9000976" y="4046975"/>
          <a:ext cx="9812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Self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{CPU3}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Write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9" name="Straight Arrow Connector 17"/>
          <p:cNvCxnSpPr>
            <a:stCxn id="23" idx="2"/>
            <a:endCxn id="24" idx="2"/>
          </p:cNvCxnSpPr>
          <p:nvPr/>
        </p:nvCxnSpPr>
        <p:spPr>
          <a:xfrm rot="5400000" flipH="1" flipV="1">
            <a:off x="4020952" y="3706607"/>
            <a:ext cx="546" cy="3646909"/>
          </a:xfrm>
          <a:prstGeom prst="curvedConnector3">
            <a:avLst>
              <a:gd name="adj1" fmla="val -418681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25543" y="5738233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1: Read Fault Request</a:t>
            </a:r>
            <a:endParaRPr lang="en-US" sz="900" dirty="0"/>
          </a:p>
        </p:txBody>
      </p:sp>
      <p:cxnSp>
        <p:nvCxnSpPr>
          <p:cNvPr id="33" name="Straight Arrow Connector 17"/>
          <p:cNvCxnSpPr/>
          <p:nvPr/>
        </p:nvCxnSpPr>
        <p:spPr>
          <a:xfrm rot="5400000" flipH="1" flipV="1">
            <a:off x="7667862" y="3707153"/>
            <a:ext cx="546" cy="3646909"/>
          </a:xfrm>
          <a:prstGeom prst="curvedConnector3">
            <a:avLst>
              <a:gd name="adj1" fmla="val -418681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72453" y="5738779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2: Forward Request</a:t>
            </a:r>
            <a:endParaRPr lang="en-US" sz="900" dirty="0"/>
          </a:p>
        </p:txBody>
      </p:sp>
      <p:cxnSp>
        <p:nvCxnSpPr>
          <p:cNvPr id="35" name="Straight Arrow Connector 17"/>
          <p:cNvCxnSpPr>
            <a:stCxn id="25" idx="0"/>
            <a:endCxn id="23" idx="0"/>
          </p:cNvCxnSpPr>
          <p:nvPr/>
        </p:nvCxnSpPr>
        <p:spPr>
          <a:xfrm rot="16200000" flipV="1">
            <a:off x="5844680" y="400066"/>
            <a:ext cx="12700" cy="729381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48998" y="3601637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2: Send Page</a:t>
            </a:r>
            <a:endParaRPr lang="en-US" sz="9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09313"/>
              </p:ext>
            </p:extLst>
          </p:nvPr>
        </p:nvGraphicFramePr>
        <p:xfrm>
          <a:off x="1713509" y="4053325"/>
          <a:ext cx="9812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CPU3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68956"/>
              </p:ext>
            </p:extLst>
          </p:nvPr>
        </p:nvGraphicFramePr>
        <p:xfrm>
          <a:off x="5360418" y="4057424"/>
          <a:ext cx="9812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CPU1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8729"/>
              </p:ext>
            </p:extLst>
          </p:nvPr>
        </p:nvGraphicFramePr>
        <p:xfrm>
          <a:off x="9007327" y="4059676"/>
          <a:ext cx="9812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Self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{CPU1, CPU3}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5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Coherence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Can a request always find the true owner?</a:t>
            </a:r>
          </a:p>
          <a:p>
            <a:endParaRPr lang="en-US" dirty="0"/>
          </a:p>
          <a:p>
            <a:r>
              <a:rPr lang="en-US" dirty="0" smtClean="0"/>
              <a:t>Theorem 1</a:t>
            </a:r>
          </a:p>
          <a:p>
            <a:pPr lvl="1"/>
            <a:r>
              <a:rPr lang="en-US" dirty="0" smtClean="0"/>
              <a:t>A page fault on any processor reaches the true owner of the page using at most N-1 forwarding requests.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Coherence Algorithms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7990022" y="2830016"/>
            <a:ext cx="3835110" cy="3121083"/>
            <a:chOff x="1031049" y="2604506"/>
            <a:chExt cx="3835110" cy="3121083"/>
          </a:xfrm>
          <a:solidFill>
            <a:schemeClr val="accent1"/>
          </a:solidFill>
          <a:effectLst/>
        </p:grpSpPr>
        <p:sp>
          <p:nvSpPr>
            <p:cNvPr id="47" name="Oval 46"/>
            <p:cNvSpPr/>
            <p:nvPr/>
          </p:nvSpPr>
          <p:spPr>
            <a:xfrm>
              <a:off x="3586386" y="3935723"/>
              <a:ext cx="441434" cy="4477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P0</a:t>
              </a:r>
              <a:endParaRPr lang="en-US" sz="900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1695572" y="3931074"/>
              <a:ext cx="441434" cy="4477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481478" y="2604506"/>
              <a:ext cx="441434" cy="4477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031049" y="5121729"/>
              <a:ext cx="441434" cy="4477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424725" y="5277848"/>
              <a:ext cx="441434" cy="4477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52" name="Straight Arrow Connector 51"/>
            <p:cNvCxnSpPr>
              <a:stCxn id="47" idx="0"/>
              <a:endCxn id="49" idx="5"/>
            </p:cNvCxnSpPr>
            <p:nvPr/>
          </p:nvCxnSpPr>
          <p:spPr>
            <a:xfrm flipH="1" flipV="1">
              <a:off x="2858265" y="2986677"/>
              <a:ext cx="948838" cy="949046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8" idx="0"/>
              <a:endCxn id="49" idx="3"/>
            </p:cNvCxnSpPr>
            <p:nvPr/>
          </p:nvCxnSpPr>
          <p:spPr>
            <a:xfrm flipV="1">
              <a:off x="1916289" y="2986677"/>
              <a:ext cx="629836" cy="944397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0" idx="0"/>
              <a:endCxn id="48" idx="3"/>
            </p:cNvCxnSpPr>
            <p:nvPr/>
          </p:nvCxnSpPr>
          <p:spPr>
            <a:xfrm flipV="1">
              <a:off x="1251766" y="4313245"/>
              <a:ext cx="508453" cy="808484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0"/>
              <a:endCxn id="47" idx="5"/>
            </p:cNvCxnSpPr>
            <p:nvPr/>
          </p:nvCxnSpPr>
          <p:spPr>
            <a:xfrm flipH="1" flipV="1">
              <a:off x="3963173" y="4317894"/>
              <a:ext cx="682269" cy="959954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a </a:t>
            </a:r>
            <a:r>
              <a:rPr lang="en-US" dirty="0" smtClean="0"/>
              <a:t>glance at the proof</a:t>
            </a:r>
          </a:p>
          <a:p>
            <a:pPr lvl="1"/>
            <a:r>
              <a:rPr lang="en-US" sz="1800" dirty="0" err="1" smtClean="0"/>
              <a:t>probOwner</a:t>
            </a:r>
            <a:r>
              <a:rPr lang="en-US" sz="1800" dirty="0" smtClean="0"/>
              <a:t> graph </a:t>
            </a:r>
            <a:r>
              <a:rPr lang="en-US" sz="1800" dirty="0" err="1" smtClean="0"/>
              <a:t>Gp</a:t>
            </a:r>
            <a:r>
              <a:rPr lang="en-US" sz="1800" dirty="0" smtClean="0"/>
              <a:t>: processors point to their </a:t>
            </a:r>
            <a:r>
              <a:rPr lang="en-US" sz="1800" dirty="0" err="1" smtClean="0"/>
              <a:t>probOwner</a:t>
            </a:r>
            <a:endParaRPr lang="en-US" sz="1800" dirty="0" smtClean="0"/>
          </a:p>
          <a:p>
            <a:pPr lvl="1"/>
            <a:r>
              <a:rPr lang="en-US" sz="1800" dirty="0" err="1" smtClean="0"/>
              <a:t>Gp</a:t>
            </a:r>
            <a:r>
              <a:rPr lang="en-US" sz="1800" dirty="0" smtClean="0"/>
              <a:t> is directed and acyclic</a:t>
            </a:r>
            <a:r>
              <a:rPr lang="en-US" sz="1800" dirty="0"/>
              <a:t> (rooted tree)</a:t>
            </a:r>
            <a:r>
              <a:rPr lang="en-US" sz="1800" dirty="0" smtClean="0"/>
              <a:t> after initialization.</a:t>
            </a:r>
          </a:p>
          <a:p>
            <a:pPr lvl="2"/>
            <a:r>
              <a:rPr lang="en-US" sz="1400" dirty="0" smtClean="0"/>
              <a:t>All processors point to the true owner.</a:t>
            </a:r>
            <a:endParaRPr lang="en-US" sz="1400" dirty="0"/>
          </a:p>
          <a:p>
            <a:pPr lvl="1"/>
            <a:r>
              <a:rPr lang="en-US" sz="1800" dirty="0" smtClean="0"/>
              <a:t>The graph modified by any requests is still a rooted tree.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r>
              <a:rPr lang="en-US" sz="2200" dirty="0" smtClean="0"/>
              <a:t>Maximum path length of a tree: N-1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7777131" y="2866402"/>
            <a:ext cx="3304451" cy="2908212"/>
            <a:chOff x="7272108" y="2756457"/>
            <a:chExt cx="3304451" cy="2908212"/>
          </a:xfrm>
        </p:grpSpPr>
        <p:sp>
          <p:nvSpPr>
            <p:cNvPr id="6" name="Oval 5"/>
            <p:cNvSpPr/>
            <p:nvPr/>
          </p:nvSpPr>
          <p:spPr>
            <a:xfrm>
              <a:off x="8961120" y="2756457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P0</a:t>
              </a:r>
              <a:endParaRPr lang="en-US" sz="9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91015" y="3935723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272108" y="5216928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8672086" y="5216928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0135125" y="4383464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12" name="Straight Arrow Connector 11"/>
            <p:cNvCxnSpPr>
              <a:stCxn id="7" idx="7"/>
              <a:endCxn id="6" idx="3"/>
            </p:cNvCxnSpPr>
            <p:nvPr/>
          </p:nvCxnSpPr>
          <p:spPr>
            <a:xfrm flipV="1">
              <a:off x="8367802" y="3138628"/>
              <a:ext cx="657965" cy="8626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0"/>
              <a:endCxn id="7" idx="3"/>
            </p:cNvCxnSpPr>
            <p:nvPr/>
          </p:nvCxnSpPr>
          <p:spPr>
            <a:xfrm flipV="1">
              <a:off x="7492825" y="4317894"/>
              <a:ext cx="562837" cy="899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7" idx="5"/>
            </p:cNvCxnSpPr>
            <p:nvPr/>
          </p:nvCxnSpPr>
          <p:spPr>
            <a:xfrm flipH="1" flipV="1">
              <a:off x="8367802" y="4317894"/>
              <a:ext cx="525001" cy="899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0"/>
              <a:endCxn id="6" idx="5"/>
            </p:cNvCxnSpPr>
            <p:nvPr/>
          </p:nvCxnSpPr>
          <p:spPr>
            <a:xfrm flipH="1" flipV="1">
              <a:off x="9337907" y="3138628"/>
              <a:ext cx="1017935" cy="12448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787233" y="2897586"/>
            <a:ext cx="3304451" cy="2908212"/>
            <a:chOff x="7272108" y="2756457"/>
            <a:chExt cx="3304451" cy="2908212"/>
          </a:xfrm>
        </p:grpSpPr>
        <p:sp>
          <p:nvSpPr>
            <p:cNvPr id="77" name="Oval 76"/>
            <p:cNvSpPr/>
            <p:nvPr/>
          </p:nvSpPr>
          <p:spPr>
            <a:xfrm>
              <a:off x="8961120" y="2756457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P0</a:t>
              </a:r>
              <a:endParaRPr lang="en-US" sz="9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991015" y="3935723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7272108" y="5216928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8672086" y="5216928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10135125" y="4383464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82" name="Straight Arrow Connector 81"/>
            <p:cNvCxnSpPr>
              <a:stCxn id="78" idx="7"/>
              <a:endCxn id="77" idx="3"/>
            </p:cNvCxnSpPr>
            <p:nvPr/>
          </p:nvCxnSpPr>
          <p:spPr>
            <a:xfrm flipV="1">
              <a:off x="8367802" y="3138628"/>
              <a:ext cx="657965" cy="8626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0"/>
              <a:endCxn id="78" idx="3"/>
            </p:cNvCxnSpPr>
            <p:nvPr/>
          </p:nvCxnSpPr>
          <p:spPr>
            <a:xfrm flipV="1">
              <a:off x="7492825" y="4317894"/>
              <a:ext cx="562837" cy="899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8" idx="5"/>
              <a:endCxn id="80" idx="0"/>
            </p:cNvCxnSpPr>
            <p:nvPr/>
          </p:nvCxnSpPr>
          <p:spPr>
            <a:xfrm>
              <a:off x="8367802" y="4317894"/>
              <a:ext cx="525001" cy="899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81" idx="0"/>
              <a:endCxn id="77" idx="5"/>
            </p:cNvCxnSpPr>
            <p:nvPr/>
          </p:nvCxnSpPr>
          <p:spPr>
            <a:xfrm flipH="1" flipV="1">
              <a:off x="9337907" y="3138628"/>
              <a:ext cx="1017935" cy="12448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7777131" y="2866402"/>
            <a:ext cx="3304451" cy="2908212"/>
            <a:chOff x="7272108" y="2756457"/>
            <a:chExt cx="3304451" cy="2908212"/>
          </a:xfrm>
        </p:grpSpPr>
        <p:sp>
          <p:nvSpPr>
            <p:cNvPr id="91" name="Oval 90"/>
            <p:cNvSpPr/>
            <p:nvPr/>
          </p:nvSpPr>
          <p:spPr>
            <a:xfrm>
              <a:off x="8961120" y="2756457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P0</a:t>
              </a:r>
              <a:endParaRPr lang="en-US" sz="900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7991015" y="3935723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7272108" y="5216928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8672086" y="5216928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10135125" y="4383464"/>
              <a:ext cx="441434" cy="4477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96" name="Straight Arrow Connector 95"/>
            <p:cNvCxnSpPr>
              <a:stCxn id="91" idx="4"/>
              <a:endCxn id="94" idx="7"/>
            </p:cNvCxnSpPr>
            <p:nvPr/>
          </p:nvCxnSpPr>
          <p:spPr>
            <a:xfrm flipH="1">
              <a:off x="9048873" y="3204198"/>
              <a:ext cx="132964" cy="2078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3" idx="0"/>
              <a:endCxn id="92" idx="3"/>
            </p:cNvCxnSpPr>
            <p:nvPr/>
          </p:nvCxnSpPr>
          <p:spPr>
            <a:xfrm flipV="1">
              <a:off x="7492825" y="4317894"/>
              <a:ext cx="562837" cy="899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2" idx="5"/>
              <a:endCxn id="94" idx="1"/>
            </p:cNvCxnSpPr>
            <p:nvPr/>
          </p:nvCxnSpPr>
          <p:spPr>
            <a:xfrm>
              <a:off x="8367802" y="4317894"/>
              <a:ext cx="368931" cy="9646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5" idx="0"/>
              <a:endCxn id="91" idx="5"/>
            </p:cNvCxnSpPr>
            <p:nvPr/>
          </p:nvCxnSpPr>
          <p:spPr>
            <a:xfrm flipH="1" flipV="1">
              <a:off x="9337907" y="3138628"/>
              <a:ext cx="1017935" cy="12448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9074448" y="4813791"/>
            <a:ext cx="127359" cy="127359"/>
            <a:chOff x="344805" y="3219450"/>
            <a:chExt cx="127359" cy="127359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344805" y="3219450"/>
              <a:ext cx="127359" cy="127359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344805" y="3219450"/>
              <a:ext cx="127359" cy="127359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9124941" y="3682940"/>
            <a:ext cx="127359" cy="127359"/>
            <a:chOff x="344805" y="3219450"/>
            <a:chExt cx="127359" cy="127359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344805" y="3219450"/>
              <a:ext cx="127359" cy="127359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>
              <a:off x="344805" y="3219450"/>
              <a:ext cx="127359" cy="127359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>
            <a:off x="8653553" y="6012180"/>
            <a:ext cx="2267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1: P3 send request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8067482" y="5998920"/>
            <a:ext cx="3829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: P1 changes </a:t>
            </a:r>
            <a:r>
              <a:rPr lang="en-US" sz="1400" dirty="0" err="1" smtClean="0"/>
              <a:t>probOwner</a:t>
            </a:r>
            <a:r>
              <a:rPr lang="en-US" sz="1400" dirty="0" smtClean="0"/>
              <a:t> and forward request</a:t>
            </a:r>
            <a:endParaRPr lang="en-US" sz="1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8067482" y="6021248"/>
            <a:ext cx="3829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3: P0 changes </a:t>
            </a:r>
            <a:r>
              <a:rPr lang="en-US" sz="1400" dirty="0" err="1" smtClean="0"/>
              <a:t>probOwner</a:t>
            </a:r>
            <a:r>
              <a:rPr lang="en-US" sz="1400" dirty="0" smtClean="0"/>
              <a:t> and send page to P3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8067482" y="6018536"/>
            <a:ext cx="3829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4: </a:t>
            </a:r>
            <a:r>
              <a:rPr lang="en-US" sz="1400" dirty="0" err="1" smtClean="0"/>
              <a:t>ProbOwner</a:t>
            </a:r>
            <a:r>
              <a:rPr lang="en-US" sz="1400" dirty="0" smtClean="0"/>
              <a:t> Graph after a request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691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1" grpId="1"/>
      <p:bldP spid="122" grpId="0"/>
      <p:bldP spid="122" grpId="1"/>
      <p:bldP spid="123" grpId="0"/>
      <p:bldP spid="123" grpId="1"/>
      <p:bldP spid="1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Speedup: time on single proc divided by time on SVM system</a:t>
            </a:r>
          </a:p>
          <a:p>
            <a:r>
              <a:rPr lang="en-US" dirty="0" smtClean="0"/>
              <a:t>Four Parallel Computing Programs</a:t>
            </a:r>
          </a:p>
          <a:p>
            <a:pPr lvl="1"/>
            <a:r>
              <a:rPr lang="en-US" dirty="0" smtClean="0"/>
              <a:t>3D PDE</a:t>
            </a:r>
          </a:p>
          <a:p>
            <a:pPr lvl="1"/>
            <a:r>
              <a:rPr lang="en-US" dirty="0" smtClean="0"/>
              <a:t>Parallel Sort</a:t>
            </a:r>
          </a:p>
          <a:p>
            <a:pPr lvl="1"/>
            <a:r>
              <a:rPr lang="en-US" dirty="0" smtClean="0"/>
              <a:t>Matrix Multiplication</a:t>
            </a:r>
          </a:p>
          <a:p>
            <a:pPr lvl="1"/>
            <a:r>
              <a:rPr lang="en-US" dirty="0" smtClean="0"/>
              <a:t>Dot Product</a:t>
            </a:r>
          </a:p>
          <a:p>
            <a:r>
              <a:rPr lang="en-US" dirty="0" smtClean="0"/>
              <a:t>Comparison of Coherence Algorithms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3D-PDE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Solving a Linear Equation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187440" y="3329940"/>
            <a:ext cx="426720" cy="487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720340" y="4602480"/>
            <a:ext cx="76962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53740" y="3895090"/>
            <a:ext cx="78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53740" y="4940538"/>
            <a:ext cx="78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464" y="2383536"/>
            <a:ext cx="2572735" cy="29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3D-PDE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8066" y="1825625"/>
            <a:ext cx="4295867" cy="43513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59749" y="1937505"/>
            <a:ext cx="1176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Solid: experiment</a:t>
            </a:r>
          </a:p>
          <a:p>
            <a:r>
              <a:rPr lang="en-US" sz="1050" dirty="0" smtClean="0"/>
              <a:t>Dashed: Ideal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6675759" y="3657600"/>
            <a:ext cx="292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Superlinear</a:t>
            </a:r>
            <a:r>
              <a:rPr lang="en-US" dirty="0" smtClean="0">
                <a:solidFill>
                  <a:srgbClr val="FF0000"/>
                </a:solidFill>
              </a:rPr>
              <a:t> speedup?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Superlinear</a:t>
            </a:r>
            <a:r>
              <a:rPr lang="en-US" dirty="0" smtClean="0"/>
              <a:t> Speedup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200" dirty="0" smtClean="0"/>
              <a:t>Number of disk pages remains high in single-processor case.</a:t>
            </a:r>
          </a:p>
          <a:p>
            <a:r>
              <a:rPr lang="en-US" sz="1200" dirty="0" smtClean="0"/>
              <a:t>Number of disk pages quickly decreases as starting execution.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200" dirty="0" smtClean="0"/>
              <a:t>Reducing data size results in sublinear speedup.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727" y="1365357"/>
            <a:ext cx="3062162" cy="3002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9049" y="1365357"/>
            <a:ext cx="2791055" cy="29995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5247" y="1449702"/>
            <a:ext cx="1176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Solid: experiment</a:t>
            </a:r>
          </a:p>
          <a:p>
            <a:r>
              <a:rPr lang="en-US" sz="1050" dirty="0" smtClean="0"/>
              <a:t>Dashed: Ideal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2330633" y="1303508"/>
            <a:ext cx="33276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Solid: single processor</a:t>
            </a:r>
          </a:p>
          <a:p>
            <a:r>
              <a:rPr lang="en-US" sz="1050" dirty="0" smtClean="0"/>
              <a:t>Dashed: processor w/ </a:t>
            </a:r>
            <a:r>
              <a:rPr lang="en-US" sz="1050" dirty="0" err="1" smtClean="0"/>
              <a:t>init</a:t>
            </a:r>
            <a:r>
              <a:rPr lang="en-US" sz="1050" dirty="0" smtClean="0"/>
              <a:t> data in two-processor system</a:t>
            </a:r>
          </a:p>
          <a:p>
            <a:r>
              <a:rPr lang="en-US" sz="1050" dirty="0"/>
              <a:t>Dotted: processor </a:t>
            </a:r>
            <a:r>
              <a:rPr lang="en-US" sz="1050" dirty="0" smtClean="0"/>
              <a:t>w/o </a:t>
            </a:r>
            <a:r>
              <a:rPr lang="en-US" sz="1050" dirty="0" err="1" smtClean="0"/>
              <a:t>init</a:t>
            </a:r>
            <a:r>
              <a:rPr lang="en-US" sz="1050" dirty="0" smtClean="0"/>
              <a:t> data </a:t>
            </a:r>
            <a:r>
              <a:rPr lang="en-US" sz="1050" dirty="0"/>
              <a:t>in two-processor system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9762" y="5277733"/>
            <a:ext cx="9879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1. In </a:t>
            </a:r>
            <a:r>
              <a:rPr lang="en-US" dirty="0">
                <a:solidFill>
                  <a:srgbClr val="FF0000"/>
                </a:solidFill>
              </a:rPr>
              <a:t>single-processor case, system suffers from </a:t>
            </a:r>
            <a:r>
              <a:rPr lang="en-US" b="1" dirty="0" smtClean="0">
                <a:solidFill>
                  <a:srgbClr val="FF0000"/>
                </a:solidFill>
              </a:rPr>
              <a:t>thrashing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2. The </a:t>
            </a:r>
            <a:r>
              <a:rPr lang="en-US" b="1" dirty="0" smtClean="0">
                <a:solidFill>
                  <a:srgbClr val="FF0000"/>
                </a:solidFill>
              </a:rPr>
              <a:t>working sets </a:t>
            </a:r>
            <a:r>
              <a:rPr lang="en-US" dirty="0" smtClean="0">
                <a:solidFill>
                  <a:srgbClr val="FF0000"/>
                </a:solidFill>
              </a:rPr>
              <a:t>do not fit into one processor’s memory while they fit into two processors’ memory.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3D-PDE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More physical memories reduces thrashing.</a:t>
            </a:r>
          </a:p>
          <a:p>
            <a:r>
              <a:rPr lang="en-US" sz="1800" dirty="0" smtClean="0"/>
              <a:t>Program exhibits a high degree of locality.</a:t>
            </a:r>
            <a:endParaRPr lang="en-US" sz="1800" dirty="0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933" y="1851263"/>
            <a:ext cx="4295867" cy="4351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325" y="4142581"/>
            <a:ext cx="2582863" cy="142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Block Odd-Even Merge-Split Sort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078877"/>
            <a:ext cx="4114800" cy="365125"/>
          </a:xfrm>
        </p:spPr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078877"/>
            <a:ext cx="2743200" cy="365125"/>
          </a:xfrm>
        </p:spPr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  <p:grpSp>
        <p:nvGrpSpPr>
          <p:cNvPr id="164" name="Group 163"/>
          <p:cNvGrpSpPr/>
          <p:nvPr/>
        </p:nvGrpSpPr>
        <p:grpSpPr>
          <a:xfrm>
            <a:off x="2131407" y="2609620"/>
            <a:ext cx="6255848" cy="369332"/>
            <a:chOff x="441344" y="2331509"/>
            <a:chExt cx="6255848" cy="369332"/>
          </a:xfrm>
        </p:grpSpPr>
        <p:grpSp>
          <p:nvGrpSpPr>
            <p:cNvPr id="82" name="Group 81"/>
            <p:cNvGrpSpPr/>
            <p:nvPr/>
          </p:nvGrpSpPr>
          <p:grpSpPr>
            <a:xfrm>
              <a:off x="1602302" y="2377439"/>
              <a:ext cx="5094890" cy="277473"/>
              <a:chOff x="1602302" y="2377439"/>
              <a:chExt cx="8861274" cy="27747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60230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71955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3680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5405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07130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18855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30580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942305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TextBox 137"/>
            <p:cNvSpPr txBox="1"/>
            <p:nvPr/>
          </p:nvSpPr>
          <p:spPr>
            <a:xfrm>
              <a:off x="441344" y="2331509"/>
              <a:ext cx="1116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T0-even:</a:t>
              </a:r>
              <a:endParaRPr lang="en-US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131407" y="3026467"/>
            <a:ext cx="6255848" cy="369332"/>
            <a:chOff x="441344" y="2697990"/>
            <a:chExt cx="6255848" cy="369332"/>
          </a:xfrm>
        </p:grpSpPr>
        <p:grpSp>
          <p:nvGrpSpPr>
            <p:cNvPr id="83" name="Group 82"/>
            <p:cNvGrpSpPr/>
            <p:nvPr/>
          </p:nvGrpSpPr>
          <p:grpSpPr>
            <a:xfrm>
              <a:off x="1602302" y="2743920"/>
              <a:ext cx="5094890" cy="277473"/>
              <a:chOff x="1602302" y="2909378"/>
              <a:chExt cx="8861274" cy="27747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60230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1955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83680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5405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07130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18855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30580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42305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441344" y="2697990"/>
              <a:ext cx="1116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T0-odd:</a:t>
              </a:r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131407" y="3443314"/>
            <a:ext cx="6255848" cy="369332"/>
            <a:chOff x="441344" y="3126330"/>
            <a:chExt cx="6255848" cy="369332"/>
          </a:xfrm>
        </p:grpSpPr>
        <p:grpSp>
          <p:nvGrpSpPr>
            <p:cNvPr id="84" name="Group 83"/>
            <p:cNvGrpSpPr/>
            <p:nvPr/>
          </p:nvGrpSpPr>
          <p:grpSpPr>
            <a:xfrm>
              <a:off x="1602302" y="3172260"/>
              <a:ext cx="5094890" cy="277473"/>
              <a:chOff x="1602302" y="2377439"/>
              <a:chExt cx="8861274" cy="277473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160230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71955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3680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95405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07130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18855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830580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942305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TextBox 157"/>
            <p:cNvSpPr txBox="1"/>
            <p:nvPr/>
          </p:nvSpPr>
          <p:spPr>
            <a:xfrm>
              <a:off x="441344" y="3126330"/>
              <a:ext cx="11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T1-even: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2131407" y="5110699"/>
            <a:ext cx="6255848" cy="369332"/>
            <a:chOff x="441344" y="4832588"/>
            <a:chExt cx="6255848" cy="369332"/>
          </a:xfrm>
        </p:grpSpPr>
        <p:grpSp>
          <p:nvGrpSpPr>
            <p:cNvPr id="120" name="Group 119"/>
            <p:cNvGrpSpPr/>
            <p:nvPr/>
          </p:nvGrpSpPr>
          <p:grpSpPr>
            <a:xfrm>
              <a:off x="1602302" y="4878518"/>
              <a:ext cx="5094890" cy="277473"/>
              <a:chOff x="1602302" y="2377439"/>
              <a:chExt cx="8861274" cy="277473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160230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71955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3680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95405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07130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18855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30580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942305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9" name="TextBox 158"/>
            <p:cNvSpPr txBox="1"/>
            <p:nvPr/>
          </p:nvSpPr>
          <p:spPr>
            <a:xfrm>
              <a:off x="441344" y="4832588"/>
              <a:ext cx="11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T3-even: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131407" y="3860161"/>
            <a:ext cx="6255848" cy="369332"/>
            <a:chOff x="441344" y="3540273"/>
            <a:chExt cx="6255848" cy="369332"/>
          </a:xfrm>
        </p:grpSpPr>
        <p:grpSp>
          <p:nvGrpSpPr>
            <p:cNvPr id="93" name="Group 92"/>
            <p:cNvGrpSpPr/>
            <p:nvPr/>
          </p:nvGrpSpPr>
          <p:grpSpPr>
            <a:xfrm>
              <a:off x="1602302" y="3586203"/>
              <a:ext cx="5094890" cy="277473"/>
              <a:chOff x="1602302" y="2909378"/>
              <a:chExt cx="8861274" cy="277473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160230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71955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83680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95405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07130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18855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30580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942305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TextBox 159"/>
            <p:cNvSpPr txBox="1"/>
            <p:nvPr/>
          </p:nvSpPr>
          <p:spPr>
            <a:xfrm>
              <a:off x="441344" y="3540273"/>
              <a:ext cx="11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T1-odd:</a:t>
              </a:r>
              <a:endParaRPr lang="en-US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131407" y="4277008"/>
            <a:ext cx="6255848" cy="369332"/>
            <a:chOff x="441344" y="3995466"/>
            <a:chExt cx="6255848" cy="369332"/>
          </a:xfrm>
        </p:grpSpPr>
        <p:grpSp>
          <p:nvGrpSpPr>
            <p:cNvPr id="102" name="Group 101"/>
            <p:cNvGrpSpPr/>
            <p:nvPr/>
          </p:nvGrpSpPr>
          <p:grpSpPr>
            <a:xfrm>
              <a:off x="1602302" y="4041396"/>
              <a:ext cx="5094890" cy="277473"/>
              <a:chOff x="1602302" y="2377439"/>
              <a:chExt cx="8861274" cy="277473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160230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719552" y="2377439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83680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954052" y="2377439"/>
                <a:ext cx="1040524" cy="27747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07130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188552" y="2377439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830580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9423052" y="2377439"/>
                <a:ext cx="1040524" cy="277473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" name="TextBox 160"/>
            <p:cNvSpPr txBox="1"/>
            <p:nvPr/>
          </p:nvSpPr>
          <p:spPr>
            <a:xfrm>
              <a:off x="441344" y="3995466"/>
              <a:ext cx="1116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T2-even:</a:t>
              </a:r>
              <a:endParaRPr lang="en-US" dirty="0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131407" y="4693854"/>
            <a:ext cx="6255848" cy="369332"/>
            <a:chOff x="441344" y="4419214"/>
            <a:chExt cx="6255848" cy="369332"/>
          </a:xfrm>
        </p:grpSpPr>
        <p:grpSp>
          <p:nvGrpSpPr>
            <p:cNvPr id="111" name="Group 110"/>
            <p:cNvGrpSpPr/>
            <p:nvPr/>
          </p:nvGrpSpPr>
          <p:grpSpPr>
            <a:xfrm>
              <a:off x="1602302" y="4465144"/>
              <a:ext cx="5094890" cy="277473"/>
              <a:chOff x="1602302" y="2909378"/>
              <a:chExt cx="8861274" cy="277473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160230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71955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3680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95405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07130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718855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30580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942305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>
              <a:off x="441344" y="4419214"/>
              <a:ext cx="11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T2-odd:</a:t>
              </a:r>
              <a:endParaRPr lang="en-US" dirty="0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9351547" y="3188131"/>
            <a:ext cx="2414368" cy="1645083"/>
            <a:chOff x="9555478" y="445955"/>
            <a:chExt cx="2414368" cy="1645083"/>
          </a:xfrm>
        </p:grpSpPr>
        <p:sp>
          <p:nvSpPr>
            <p:cNvPr id="171" name="Rectangle 170"/>
            <p:cNvSpPr/>
            <p:nvPr/>
          </p:nvSpPr>
          <p:spPr>
            <a:xfrm>
              <a:off x="9555480" y="490314"/>
              <a:ext cx="598261" cy="27747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9555479" y="916088"/>
              <a:ext cx="598261" cy="27747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9555478" y="1341862"/>
              <a:ext cx="598261" cy="27747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9555480" y="1767636"/>
              <a:ext cx="598261" cy="277473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0335873" y="445955"/>
              <a:ext cx="1633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Merge by CPU1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10335873" y="870158"/>
              <a:ext cx="1633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Merge by CPU2</a:t>
              </a:r>
              <a:endParaRPr lang="en-US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10335872" y="1294361"/>
              <a:ext cx="1633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Merge by CPU3</a:t>
              </a:r>
              <a:endParaRPr lang="en-US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0335871" y="1721706"/>
              <a:ext cx="1633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Merge by CPU4</a:t>
              </a:r>
              <a:endParaRPr lang="en-US" dirty="0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3295591" y="2329536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0</a:t>
            </a:r>
            <a:endParaRPr lang="en-US" sz="11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934741" y="2324253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1</a:t>
            </a:r>
            <a:endParaRPr lang="en-US" sz="1100" dirty="0"/>
          </a:p>
        </p:txBody>
      </p:sp>
      <p:sp>
        <p:nvSpPr>
          <p:cNvPr id="181" name="TextBox 180"/>
          <p:cNvSpPr txBox="1"/>
          <p:nvPr/>
        </p:nvSpPr>
        <p:spPr>
          <a:xfrm>
            <a:off x="4582232" y="2324253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2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229723" y="2331480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3</a:t>
            </a:r>
            <a:endParaRPr lang="en-US" sz="1100" dirty="0"/>
          </a:p>
        </p:txBody>
      </p:sp>
      <p:sp>
        <p:nvSpPr>
          <p:cNvPr id="183" name="TextBox 182"/>
          <p:cNvSpPr txBox="1"/>
          <p:nvPr/>
        </p:nvSpPr>
        <p:spPr>
          <a:xfrm>
            <a:off x="5861867" y="2320811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4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6509358" y="2324253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5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7146618" y="232609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6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7795999" y="232609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Block 7</a:t>
            </a:r>
            <a:endParaRPr lang="en-US" sz="1100" dirty="0"/>
          </a:p>
        </p:txBody>
      </p:sp>
      <p:sp>
        <p:nvSpPr>
          <p:cNvPr id="197" name="Freeform 196"/>
          <p:cNvSpPr/>
          <p:nvPr/>
        </p:nvSpPr>
        <p:spPr>
          <a:xfrm>
            <a:off x="3537782" y="2781037"/>
            <a:ext cx="4578306" cy="2522483"/>
          </a:xfrm>
          <a:custGeom>
            <a:avLst/>
            <a:gdLst>
              <a:gd name="connsiteX0" fmla="*/ 0 w 4578306"/>
              <a:gd name="connsiteY0" fmla="*/ 18919 h 2522483"/>
              <a:gd name="connsiteX1" fmla="*/ 378372 w 4578306"/>
              <a:gd name="connsiteY1" fmla="*/ 0 h 2522483"/>
              <a:gd name="connsiteX2" fmla="*/ 517109 w 4578306"/>
              <a:gd name="connsiteY2" fmla="*/ 6306 h 2522483"/>
              <a:gd name="connsiteX3" fmla="*/ 542334 w 4578306"/>
              <a:gd name="connsiteY3" fmla="*/ 12613 h 2522483"/>
              <a:gd name="connsiteX4" fmla="*/ 580171 w 4578306"/>
              <a:gd name="connsiteY4" fmla="*/ 25225 h 2522483"/>
              <a:gd name="connsiteX5" fmla="*/ 611702 w 4578306"/>
              <a:gd name="connsiteY5" fmla="*/ 44144 h 2522483"/>
              <a:gd name="connsiteX6" fmla="*/ 636927 w 4578306"/>
              <a:gd name="connsiteY6" fmla="*/ 75675 h 2522483"/>
              <a:gd name="connsiteX7" fmla="*/ 649539 w 4578306"/>
              <a:gd name="connsiteY7" fmla="*/ 113512 h 2522483"/>
              <a:gd name="connsiteX8" fmla="*/ 668458 w 4578306"/>
              <a:gd name="connsiteY8" fmla="*/ 327923 h 2522483"/>
              <a:gd name="connsiteX9" fmla="*/ 693683 w 4578306"/>
              <a:gd name="connsiteY9" fmla="*/ 378373 h 2522483"/>
              <a:gd name="connsiteX10" fmla="*/ 731520 w 4578306"/>
              <a:gd name="connsiteY10" fmla="*/ 390985 h 2522483"/>
              <a:gd name="connsiteX11" fmla="*/ 952237 w 4578306"/>
              <a:gd name="connsiteY11" fmla="*/ 384679 h 2522483"/>
              <a:gd name="connsiteX12" fmla="*/ 1198179 w 4578306"/>
              <a:gd name="connsiteY12" fmla="*/ 397291 h 2522483"/>
              <a:gd name="connsiteX13" fmla="*/ 1236017 w 4578306"/>
              <a:gd name="connsiteY13" fmla="*/ 409904 h 2522483"/>
              <a:gd name="connsiteX14" fmla="*/ 1254935 w 4578306"/>
              <a:gd name="connsiteY14" fmla="*/ 416210 h 2522483"/>
              <a:gd name="connsiteX15" fmla="*/ 1292772 w 4578306"/>
              <a:gd name="connsiteY15" fmla="*/ 460353 h 2522483"/>
              <a:gd name="connsiteX16" fmla="*/ 1305385 w 4578306"/>
              <a:gd name="connsiteY16" fmla="*/ 498191 h 2522483"/>
              <a:gd name="connsiteX17" fmla="*/ 1311691 w 4578306"/>
              <a:gd name="connsiteY17" fmla="*/ 517109 h 2522483"/>
              <a:gd name="connsiteX18" fmla="*/ 1317997 w 4578306"/>
              <a:gd name="connsiteY18" fmla="*/ 580171 h 2522483"/>
              <a:gd name="connsiteX19" fmla="*/ 1324304 w 4578306"/>
              <a:gd name="connsiteY19" fmla="*/ 599090 h 2522483"/>
              <a:gd name="connsiteX20" fmla="*/ 1336916 w 4578306"/>
              <a:gd name="connsiteY20" fmla="*/ 668458 h 2522483"/>
              <a:gd name="connsiteX21" fmla="*/ 1349528 w 4578306"/>
              <a:gd name="connsiteY21" fmla="*/ 781970 h 2522483"/>
              <a:gd name="connsiteX22" fmla="*/ 1355835 w 4578306"/>
              <a:gd name="connsiteY22" fmla="*/ 800889 h 2522483"/>
              <a:gd name="connsiteX23" fmla="*/ 1368447 w 4578306"/>
              <a:gd name="connsiteY23" fmla="*/ 819807 h 2522483"/>
              <a:gd name="connsiteX24" fmla="*/ 1406284 w 4578306"/>
              <a:gd name="connsiteY24" fmla="*/ 832420 h 2522483"/>
              <a:gd name="connsiteX25" fmla="*/ 1463040 w 4578306"/>
              <a:gd name="connsiteY25" fmla="*/ 845032 h 2522483"/>
              <a:gd name="connsiteX26" fmla="*/ 1734207 w 4578306"/>
              <a:gd name="connsiteY26" fmla="*/ 838726 h 2522483"/>
              <a:gd name="connsiteX27" fmla="*/ 1860331 w 4578306"/>
              <a:gd name="connsiteY27" fmla="*/ 845032 h 2522483"/>
              <a:gd name="connsiteX28" fmla="*/ 1885556 w 4578306"/>
              <a:gd name="connsiteY28" fmla="*/ 870257 h 2522483"/>
              <a:gd name="connsiteX29" fmla="*/ 1910781 w 4578306"/>
              <a:gd name="connsiteY29" fmla="*/ 908094 h 2522483"/>
              <a:gd name="connsiteX30" fmla="*/ 1929699 w 4578306"/>
              <a:gd name="connsiteY30" fmla="*/ 964850 h 2522483"/>
              <a:gd name="connsiteX31" fmla="*/ 1936006 w 4578306"/>
              <a:gd name="connsiteY31" fmla="*/ 983769 h 2522483"/>
              <a:gd name="connsiteX32" fmla="*/ 1942312 w 4578306"/>
              <a:gd name="connsiteY32" fmla="*/ 1034218 h 2522483"/>
              <a:gd name="connsiteX33" fmla="*/ 1948618 w 4578306"/>
              <a:gd name="connsiteY33" fmla="*/ 1053137 h 2522483"/>
              <a:gd name="connsiteX34" fmla="*/ 1961230 w 4578306"/>
              <a:gd name="connsiteY34" fmla="*/ 1141424 h 2522483"/>
              <a:gd name="connsiteX35" fmla="*/ 1973843 w 4578306"/>
              <a:gd name="connsiteY35" fmla="*/ 1179261 h 2522483"/>
              <a:gd name="connsiteX36" fmla="*/ 1999068 w 4578306"/>
              <a:gd name="connsiteY36" fmla="*/ 1217098 h 2522483"/>
              <a:gd name="connsiteX37" fmla="*/ 2024292 w 4578306"/>
              <a:gd name="connsiteY37" fmla="*/ 1248629 h 2522483"/>
              <a:gd name="connsiteX38" fmla="*/ 2036905 w 4578306"/>
              <a:gd name="connsiteY38" fmla="*/ 1261242 h 2522483"/>
              <a:gd name="connsiteX39" fmla="*/ 2541401 w 4578306"/>
              <a:gd name="connsiteY39" fmla="*/ 1267548 h 2522483"/>
              <a:gd name="connsiteX40" fmla="*/ 2579239 w 4578306"/>
              <a:gd name="connsiteY40" fmla="*/ 1280160 h 2522483"/>
              <a:gd name="connsiteX41" fmla="*/ 2610770 w 4578306"/>
              <a:gd name="connsiteY41" fmla="*/ 1305385 h 2522483"/>
              <a:gd name="connsiteX42" fmla="*/ 2623382 w 4578306"/>
              <a:gd name="connsiteY42" fmla="*/ 1324304 h 2522483"/>
              <a:gd name="connsiteX43" fmla="*/ 2642301 w 4578306"/>
              <a:gd name="connsiteY43" fmla="*/ 1343222 h 2522483"/>
              <a:gd name="connsiteX44" fmla="*/ 2654913 w 4578306"/>
              <a:gd name="connsiteY44" fmla="*/ 1381060 h 2522483"/>
              <a:gd name="connsiteX45" fmla="*/ 2661219 w 4578306"/>
              <a:gd name="connsiteY45" fmla="*/ 1399978 h 2522483"/>
              <a:gd name="connsiteX46" fmla="*/ 2673832 w 4578306"/>
              <a:gd name="connsiteY46" fmla="*/ 1418897 h 2522483"/>
              <a:gd name="connsiteX47" fmla="*/ 2686444 w 4578306"/>
              <a:gd name="connsiteY47" fmla="*/ 1456734 h 2522483"/>
              <a:gd name="connsiteX48" fmla="*/ 2692750 w 4578306"/>
              <a:gd name="connsiteY48" fmla="*/ 1481959 h 2522483"/>
              <a:gd name="connsiteX49" fmla="*/ 2705363 w 4578306"/>
              <a:gd name="connsiteY49" fmla="*/ 1513490 h 2522483"/>
              <a:gd name="connsiteX50" fmla="*/ 2724281 w 4578306"/>
              <a:gd name="connsiteY50" fmla="*/ 1595471 h 2522483"/>
              <a:gd name="connsiteX51" fmla="*/ 2755812 w 4578306"/>
              <a:gd name="connsiteY51" fmla="*/ 1652226 h 2522483"/>
              <a:gd name="connsiteX52" fmla="*/ 2787344 w 4578306"/>
              <a:gd name="connsiteY52" fmla="*/ 1677451 h 2522483"/>
              <a:gd name="connsiteX53" fmla="*/ 2825181 w 4578306"/>
              <a:gd name="connsiteY53" fmla="*/ 1690064 h 2522483"/>
              <a:gd name="connsiteX54" fmla="*/ 3014367 w 4578306"/>
              <a:gd name="connsiteY54" fmla="*/ 1671145 h 2522483"/>
              <a:gd name="connsiteX55" fmla="*/ 3033286 w 4578306"/>
              <a:gd name="connsiteY55" fmla="*/ 1664839 h 2522483"/>
              <a:gd name="connsiteX56" fmla="*/ 3052204 w 4578306"/>
              <a:gd name="connsiteY56" fmla="*/ 1658533 h 2522483"/>
              <a:gd name="connsiteX57" fmla="*/ 3115266 w 4578306"/>
              <a:gd name="connsiteY57" fmla="*/ 1645920 h 2522483"/>
              <a:gd name="connsiteX58" fmla="*/ 3247697 w 4578306"/>
              <a:gd name="connsiteY58" fmla="*/ 1658533 h 2522483"/>
              <a:gd name="connsiteX59" fmla="*/ 3266615 w 4578306"/>
              <a:gd name="connsiteY59" fmla="*/ 1664839 h 2522483"/>
              <a:gd name="connsiteX60" fmla="*/ 3291840 w 4578306"/>
              <a:gd name="connsiteY60" fmla="*/ 1690064 h 2522483"/>
              <a:gd name="connsiteX61" fmla="*/ 3310759 w 4578306"/>
              <a:gd name="connsiteY61" fmla="*/ 1721595 h 2522483"/>
              <a:gd name="connsiteX62" fmla="*/ 3323371 w 4578306"/>
              <a:gd name="connsiteY62" fmla="*/ 1816188 h 2522483"/>
              <a:gd name="connsiteX63" fmla="*/ 3329677 w 4578306"/>
              <a:gd name="connsiteY63" fmla="*/ 1841413 h 2522483"/>
              <a:gd name="connsiteX64" fmla="*/ 3342290 w 4578306"/>
              <a:gd name="connsiteY64" fmla="*/ 1929700 h 2522483"/>
              <a:gd name="connsiteX65" fmla="*/ 3354902 w 4578306"/>
              <a:gd name="connsiteY65" fmla="*/ 1948618 h 2522483"/>
              <a:gd name="connsiteX66" fmla="*/ 3367515 w 4578306"/>
              <a:gd name="connsiteY66" fmla="*/ 2005374 h 2522483"/>
              <a:gd name="connsiteX67" fmla="*/ 3380127 w 4578306"/>
              <a:gd name="connsiteY67" fmla="*/ 2024293 h 2522483"/>
              <a:gd name="connsiteX68" fmla="*/ 3399046 w 4578306"/>
              <a:gd name="connsiteY68" fmla="*/ 2055824 h 2522483"/>
              <a:gd name="connsiteX69" fmla="*/ 3405352 w 4578306"/>
              <a:gd name="connsiteY69" fmla="*/ 2074742 h 2522483"/>
              <a:gd name="connsiteX70" fmla="*/ 3424270 w 4578306"/>
              <a:gd name="connsiteY70" fmla="*/ 2081049 h 2522483"/>
              <a:gd name="connsiteX71" fmla="*/ 3462108 w 4578306"/>
              <a:gd name="connsiteY71" fmla="*/ 2099967 h 2522483"/>
              <a:gd name="connsiteX72" fmla="*/ 3607150 w 4578306"/>
              <a:gd name="connsiteY72" fmla="*/ 2093661 h 2522483"/>
              <a:gd name="connsiteX73" fmla="*/ 3657600 w 4578306"/>
              <a:gd name="connsiteY73" fmla="*/ 2081049 h 2522483"/>
              <a:gd name="connsiteX74" fmla="*/ 3682825 w 4578306"/>
              <a:gd name="connsiteY74" fmla="*/ 2074742 h 2522483"/>
              <a:gd name="connsiteX75" fmla="*/ 3853092 w 4578306"/>
              <a:gd name="connsiteY75" fmla="*/ 2081049 h 2522483"/>
              <a:gd name="connsiteX76" fmla="*/ 3865705 w 4578306"/>
              <a:gd name="connsiteY76" fmla="*/ 2093661 h 2522483"/>
              <a:gd name="connsiteX77" fmla="*/ 3884624 w 4578306"/>
              <a:gd name="connsiteY77" fmla="*/ 2125192 h 2522483"/>
              <a:gd name="connsiteX78" fmla="*/ 3903542 w 4578306"/>
              <a:gd name="connsiteY78" fmla="*/ 2181948 h 2522483"/>
              <a:gd name="connsiteX79" fmla="*/ 3909848 w 4578306"/>
              <a:gd name="connsiteY79" fmla="*/ 2200866 h 2522483"/>
              <a:gd name="connsiteX80" fmla="*/ 3916155 w 4578306"/>
              <a:gd name="connsiteY80" fmla="*/ 2263929 h 2522483"/>
              <a:gd name="connsiteX81" fmla="*/ 3922461 w 4578306"/>
              <a:gd name="connsiteY81" fmla="*/ 2282847 h 2522483"/>
              <a:gd name="connsiteX82" fmla="*/ 3941379 w 4578306"/>
              <a:gd name="connsiteY82" fmla="*/ 2345909 h 2522483"/>
              <a:gd name="connsiteX83" fmla="*/ 3947686 w 4578306"/>
              <a:gd name="connsiteY83" fmla="*/ 2364828 h 2522483"/>
              <a:gd name="connsiteX84" fmla="*/ 3953992 w 4578306"/>
              <a:gd name="connsiteY84" fmla="*/ 2390053 h 2522483"/>
              <a:gd name="connsiteX85" fmla="*/ 3979217 w 4578306"/>
              <a:gd name="connsiteY85" fmla="*/ 2421584 h 2522483"/>
              <a:gd name="connsiteX86" fmla="*/ 4004441 w 4578306"/>
              <a:gd name="connsiteY86" fmla="*/ 2465727 h 2522483"/>
              <a:gd name="connsiteX87" fmla="*/ 4042279 w 4578306"/>
              <a:gd name="connsiteY87" fmla="*/ 2478340 h 2522483"/>
              <a:gd name="connsiteX88" fmla="*/ 4080116 w 4578306"/>
              <a:gd name="connsiteY88" fmla="*/ 2490952 h 2522483"/>
              <a:gd name="connsiteX89" fmla="*/ 4099035 w 4578306"/>
              <a:gd name="connsiteY89" fmla="*/ 2497258 h 2522483"/>
              <a:gd name="connsiteX90" fmla="*/ 4395426 w 4578306"/>
              <a:gd name="connsiteY90" fmla="*/ 2490952 h 2522483"/>
              <a:gd name="connsiteX91" fmla="*/ 4540469 w 4578306"/>
              <a:gd name="connsiteY91" fmla="*/ 2509871 h 2522483"/>
              <a:gd name="connsiteX92" fmla="*/ 4578306 w 4578306"/>
              <a:gd name="connsiteY92" fmla="*/ 2522483 h 252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78306" h="2522483">
                <a:moveTo>
                  <a:pt x="0" y="18919"/>
                </a:moveTo>
                <a:cubicBezTo>
                  <a:pt x="256362" y="2379"/>
                  <a:pt x="130231" y="8556"/>
                  <a:pt x="378372" y="0"/>
                </a:cubicBezTo>
                <a:cubicBezTo>
                  <a:pt x="424618" y="2102"/>
                  <a:pt x="470952" y="2755"/>
                  <a:pt x="517109" y="6306"/>
                </a:cubicBezTo>
                <a:cubicBezTo>
                  <a:pt x="525751" y="6971"/>
                  <a:pt x="534032" y="10122"/>
                  <a:pt x="542334" y="12613"/>
                </a:cubicBezTo>
                <a:cubicBezTo>
                  <a:pt x="555068" y="16433"/>
                  <a:pt x="580171" y="25225"/>
                  <a:pt x="580171" y="25225"/>
                </a:cubicBezTo>
                <a:cubicBezTo>
                  <a:pt x="612130" y="57181"/>
                  <a:pt x="570770" y="19584"/>
                  <a:pt x="611702" y="44144"/>
                </a:cubicBezTo>
                <a:cubicBezTo>
                  <a:pt x="619646" y="48910"/>
                  <a:pt x="633801" y="68642"/>
                  <a:pt x="636927" y="75675"/>
                </a:cubicBezTo>
                <a:cubicBezTo>
                  <a:pt x="642326" y="87824"/>
                  <a:pt x="649539" y="113512"/>
                  <a:pt x="649539" y="113512"/>
                </a:cubicBezTo>
                <a:cubicBezTo>
                  <a:pt x="652962" y="202487"/>
                  <a:pt x="643707" y="253667"/>
                  <a:pt x="668458" y="327923"/>
                </a:cubicBezTo>
                <a:cubicBezTo>
                  <a:pt x="673106" y="341868"/>
                  <a:pt x="676072" y="369567"/>
                  <a:pt x="693683" y="378373"/>
                </a:cubicBezTo>
                <a:cubicBezTo>
                  <a:pt x="705574" y="384318"/>
                  <a:pt x="731520" y="390985"/>
                  <a:pt x="731520" y="390985"/>
                </a:cubicBezTo>
                <a:cubicBezTo>
                  <a:pt x="805092" y="388883"/>
                  <a:pt x="878635" y="384679"/>
                  <a:pt x="952237" y="384679"/>
                </a:cubicBezTo>
                <a:cubicBezTo>
                  <a:pt x="1073531" y="384679"/>
                  <a:pt x="1101097" y="388466"/>
                  <a:pt x="1198179" y="397291"/>
                </a:cubicBezTo>
                <a:lnTo>
                  <a:pt x="1236017" y="409904"/>
                </a:lnTo>
                <a:lnTo>
                  <a:pt x="1254935" y="416210"/>
                </a:lnTo>
                <a:cubicBezTo>
                  <a:pt x="1267437" y="428712"/>
                  <a:pt x="1285089" y="443066"/>
                  <a:pt x="1292772" y="460353"/>
                </a:cubicBezTo>
                <a:cubicBezTo>
                  <a:pt x="1298172" y="472502"/>
                  <a:pt x="1301181" y="485578"/>
                  <a:pt x="1305385" y="498191"/>
                </a:cubicBezTo>
                <a:lnTo>
                  <a:pt x="1311691" y="517109"/>
                </a:lnTo>
                <a:cubicBezTo>
                  <a:pt x="1313793" y="538130"/>
                  <a:pt x="1314785" y="559291"/>
                  <a:pt x="1317997" y="580171"/>
                </a:cubicBezTo>
                <a:cubicBezTo>
                  <a:pt x="1319008" y="586741"/>
                  <a:pt x="1323000" y="592572"/>
                  <a:pt x="1324304" y="599090"/>
                </a:cubicBezTo>
                <a:cubicBezTo>
                  <a:pt x="1346908" y="712105"/>
                  <a:pt x="1318216" y="593657"/>
                  <a:pt x="1336916" y="668458"/>
                </a:cubicBezTo>
                <a:cubicBezTo>
                  <a:pt x="1341656" y="734824"/>
                  <a:pt x="1336708" y="737101"/>
                  <a:pt x="1349528" y="781970"/>
                </a:cubicBezTo>
                <a:cubicBezTo>
                  <a:pt x="1351354" y="788362"/>
                  <a:pt x="1352862" y="794943"/>
                  <a:pt x="1355835" y="800889"/>
                </a:cubicBezTo>
                <a:cubicBezTo>
                  <a:pt x="1359224" y="807668"/>
                  <a:pt x="1362020" y="815790"/>
                  <a:pt x="1368447" y="819807"/>
                </a:cubicBezTo>
                <a:cubicBezTo>
                  <a:pt x="1379721" y="826853"/>
                  <a:pt x="1393672" y="828216"/>
                  <a:pt x="1406284" y="832420"/>
                </a:cubicBezTo>
                <a:cubicBezTo>
                  <a:pt x="1437329" y="842768"/>
                  <a:pt x="1418654" y="837635"/>
                  <a:pt x="1463040" y="845032"/>
                </a:cubicBezTo>
                <a:cubicBezTo>
                  <a:pt x="1553429" y="842930"/>
                  <a:pt x="1643794" y="838726"/>
                  <a:pt x="1734207" y="838726"/>
                </a:cubicBezTo>
                <a:cubicBezTo>
                  <a:pt x="1776301" y="838726"/>
                  <a:pt x="1819122" y="836447"/>
                  <a:pt x="1860331" y="845032"/>
                </a:cubicBezTo>
                <a:cubicBezTo>
                  <a:pt x="1871972" y="847457"/>
                  <a:pt x="1878960" y="860363"/>
                  <a:pt x="1885556" y="870257"/>
                </a:cubicBezTo>
                <a:lnTo>
                  <a:pt x="1910781" y="908094"/>
                </a:lnTo>
                <a:lnTo>
                  <a:pt x="1929699" y="964850"/>
                </a:lnTo>
                <a:lnTo>
                  <a:pt x="1936006" y="983769"/>
                </a:lnTo>
                <a:cubicBezTo>
                  <a:pt x="1938108" y="1000585"/>
                  <a:pt x="1939280" y="1017544"/>
                  <a:pt x="1942312" y="1034218"/>
                </a:cubicBezTo>
                <a:cubicBezTo>
                  <a:pt x="1943501" y="1040758"/>
                  <a:pt x="1947525" y="1046580"/>
                  <a:pt x="1948618" y="1053137"/>
                </a:cubicBezTo>
                <a:cubicBezTo>
                  <a:pt x="1955548" y="1094718"/>
                  <a:pt x="1951506" y="1105771"/>
                  <a:pt x="1961230" y="1141424"/>
                </a:cubicBezTo>
                <a:cubicBezTo>
                  <a:pt x="1964728" y="1154250"/>
                  <a:pt x="1966468" y="1168199"/>
                  <a:pt x="1973843" y="1179261"/>
                </a:cubicBezTo>
                <a:lnTo>
                  <a:pt x="1999068" y="1217098"/>
                </a:lnTo>
                <a:cubicBezTo>
                  <a:pt x="2009070" y="1247106"/>
                  <a:pt x="1998361" y="1227884"/>
                  <a:pt x="2024292" y="1248629"/>
                </a:cubicBezTo>
                <a:cubicBezTo>
                  <a:pt x="2028935" y="1252343"/>
                  <a:pt x="2030963" y="1261025"/>
                  <a:pt x="2036905" y="1261242"/>
                </a:cubicBezTo>
                <a:cubicBezTo>
                  <a:pt x="2204971" y="1267391"/>
                  <a:pt x="2373236" y="1265446"/>
                  <a:pt x="2541401" y="1267548"/>
                </a:cubicBezTo>
                <a:cubicBezTo>
                  <a:pt x="2554014" y="1271752"/>
                  <a:pt x="2569838" y="1270759"/>
                  <a:pt x="2579239" y="1280160"/>
                </a:cubicBezTo>
                <a:cubicBezTo>
                  <a:pt x="2597210" y="1298132"/>
                  <a:pt x="2586904" y="1289475"/>
                  <a:pt x="2610770" y="1305385"/>
                </a:cubicBezTo>
                <a:cubicBezTo>
                  <a:pt x="2614974" y="1311691"/>
                  <a:pt x="2618530" y="1318482"/>
                  <a:pt x="2623382" y="1324304"/>
                </a:cubicBezTo>
                <a:cubicBezTo>
                  <a:pt x="2629091" y="1331155"/>
                  <a:pt x="2637970" y="1335426"/>
                  <a:pt x="2642301" y="1343222"/>
                </a:cubicBezTo>
                <a:cubicBezTo>
                  <a:pt x="2648758" y="1354844"/>
                  <a:pt x="2650709" y="1368447"/>
                  <a:pt x="2654913" y="1381060"/>
                </a:cubicBezTo>
                <a:cubicBezTo>
                  <a:pt x="2657015" y="1387366"/>
                  <a:pt x="2657532" y="1394447"/>
                  <a:pt x="2661219" y="1399978"/>
                </a:cubicBezTo>
                <a:lnTo>
                  <a:pt x="2673832" y="1418897"/>
                </a:lnTo>
                <a:cubicBezTo>
                  <a:pt x="2678036" y="1431509"/>
                  <a:pt x="2683220" y="1443836"/>
                  <a:pt x="2686444" y="1456734"/>
                </a:cubicBezTo>
                <a:cubicBezTo>
                  <a:pt x="2688546" y="1465142"/>
                  <a:pt x="2690009" y="1473737"/>
                  <a:pt x="2692750" y="1481959"/>
                </a:cubicBezTo>
                <a:cubicBezTo>
                  <a:pt x="2696330" y="1492698"/>
                  <a:pt x="2701159" y="1502980"/>
                  <a:pt x="2705363" y="1513490"/>
                </a:cubicBezTo>
                <a:cubicBezTo>
                  <a:pt x="2713548" y="1570787"/>
                  <a:pt x="2706970" y="1543538"/>
                  <a:pt x="2724281" y="1595471"/>
                </a:cubicBezTo>
                <a:cubicBezTo>
                  <a:pt x="2732210" y="1619257"/>
                  <a:pt x="2734135" y="1630549"/>
                  <a:pt x="2755812" y="1652226"/>
                </a:cubicBezTo>
                <a:cubicBezTo>
                  <a:pt x="2766296" y="1662710"/>
                  <a:pt x="2773023" y="1671086"/>
                  <a:pt x="2787344" y="1677451"/>
                </a:cubicBezTo>
                <a:cubicBezTo>
                  <a:pt x="2799493" y="1682850"/>
                  <a:pt x="2825181" y="1690064"/>
                  <a:pt x="2825181" y="1690064"/>
                </a:cubicBezTo>
                <a:cubicBezTo>
                  <a:pt x="2989816" y="1683203"/>
                  <a:pt x="2928627" y="1699724"/>
                  <a:pt x="3014367" y="1671145"/>
                </a:cubicBezTo>
                <a:lnTo>
                  <a:pt x="3033286" y="1664839"/>
                </a:lnTo>
                <a:cubicBezTo>
                  <a:pt x="3039592" y="1662737"/>
                  <a:pt x="3045686" y="1659837"/>
                  <a:pt x="3052204" y="1658533"/>
                </a:cubicBezTo>
                <a:lnTo>
                  <a:pt x="3115266" y="1645920"/>
                </a:lnTo>
                <a:cubicBezTo>
                  <a:pt x="3172740" y="1649512"/>
                  <a:pt x="3200337" y="1646692"/>
                  <a:pt x="3247697" y="1658533"/>
                </a:cubicBezTo>
                <a:cubicBezTo>
                  <a:pt x="3254146" y="1660145"/>
                  <a:pt x="3260309" y="1662737"/>
                  <a:pt x="3266615" y="1664839"/>
                </a:cubicBezTo>
                <a:cubicBezTo>
                  <a:pt x="3275023" y="1673247"/>
                  <a:pt x="3288080" y="1678783"/>
                  <a:pt x="3291840" y="1690064"/>
                </a:cubicBezTo>
                <a:cubicBezTo>
                  <a:pt x="3300026" y="1714623"/>
                  <a:pt x="3293446" y="1704282"/>
                  <a:pt x="3310759" y="1721595"/>
                </a:cubicBezTo>
                <a:cubicBezTo>
                  <a:pt x="3312955" y="1739162"/>
                  <a:pt x="3319890" y="1797044"/>
                  <a:pt x="3323371" y="1816188"/>
                </a:cubicBezTo>
                <a:cubicBezTo>
                  <a:pt x="3324921" y="1824715"/>
                  <a:pt x="3327575" y="1833005"/>
                  <a:pt x="3329677" y="1841413"/>
                </a:cubicBezTo>
                <a:cubicBezTo>
                  <a:pt x="3331288" y="1859131"/>
                  <a:pt x="3330159" y="1905437"/>
                  <a:pt x="3342290" y="1929700"/>
                </a:cubicBezTo>
                <a:cubicBezTo>
                  <a:pt x="3345679" y="1936479"/>
                  <a:pt x="3350698" y="1942312"/>
                  <a:pt x="3354902" y="1948618"/>
                </a:cubicBezTo>
                <a:cubicBezTo>
                  <a:pt x="3357325" y="1963158"/>
                  <a:pt x="3359751" y="1989846"/>
                  <a:pt x="3367515" y="2005374"/>
                </a:cubicBezTo>
                <a:cubicBezTo>
                  <a:pt x="3370904" y="2012153"/>
                  <a:pt x="3376738" y="2017514"/>
                  <a:pt x="3380127" y="2024293"/>
                </a:cubicBezTo>
                <a:cubicBezTo>
                  <a:pt x="3396499" y="2057037"/>
                  <a:pt x="3374411" y="2031189"/>
                  <a:pt x="3399046" y="2055824"/>
                </a:cubicBezTo>
                <a:cubicBezTo>
                  <a:pt x="3401148" y="2062130"/>
                  <a:pt x="3400652" y="2070042"/>
                  <a:pt x="3405352" y="2074742"/>
                </a:cubicBezTo>
                <a:cubicBezTo>
                  <a:pt x="3410052" y="2079442"/>
                  <a:pt x="3418325" y="2078076"/>
                  <a:pt x="3424270" y="2081049"/>
                </a:cubicBezTo>
                <a:cubicBezTo>
                  <a:pt x="3473159" y="2105494"/>
                  <a:pt x="3414565" y="2084120"/>
                  <a:pt x="3462108" y="2099967"/>
                </a:cubicBezTo>
                <a:cubicBezTo>
                  <a:pt x="3510455" y="2097865"/>
                  <a:pt x="3558880" y="2097109"/>
                  <a:pt x="3607150" y="2093661"/>
                </a:cubicBezTo>
                <a:cubicBezTo>
                  <a:pt x="3632788" y="2091830"/>
                  <a:pt x="3636210" y="2087161"/>
                  <a:pt x="3657600" y="2081049"/>
                </a:cubicBezTo>
                <a:cubicBezTo>
                  <a:pt x="3665934" y="2078668"/>
                  <a:pt x="3674417" y="2076844"/>
                  <a:pt x="3682825" y="2074742"/>
                </a:cubicBezTo>
                <a:cubicBezTo>
                  <a:pt x="3739581" y="2076844"/>
                  <a:pt x="3796599" y="2075205"/>
                  <a:pt x="3853092" y="2081049"/>
                </a:cubicBezTo>
                <a:cubicBezTo>
                  <a:pt x="3859006" y="2081661"/>
                  <a:pt x="3862646" y="2088563"/>
                  <a:pt x="3865705" y="2093661"/>
                </a:cubicBezTo>
                <a:cubicBezTo>
                  <a:pt x="3890265" y="2134593"/>
                  <a:pt x="3852666" y="2093236"/>
                  <a:pt x="3884624" y="2125192"/>
                </a:cubicBezTo>
                <a:lnTo>
                  <a:pt x="3903542" y="2181948"/>
                </a:lnTo>
                <a:lnTo>
                  <a:pt x="3909848" y="2200866"/>
                </a:lnTo>
                <a:cubicBezTo>
                  <a:pt x="3911950" y="2221887"/>
                  <a:pt x="3912943" y="2243049"/>
                  <a:pt x="3916155" y="2263929"/>
                </a:cubicBezTo>
                <a:cubicBezTo>
                  <a:pt x="3917166" y="2270499"/>
                  <a:pt x="3920635" y="2276456"/>
                  <a:pt x="3922461" y="2282847"/>
                </a:cubicBezTo>
                <a:cubicBezTo>
                  <a:pt x="3941518" y="2349548"/>
                  <a:pt x="3911413" y="2256014"/>
                  <a:pt x="3941379" y="2345909"/>
                </a:cubicBezTo>
                <a:cubicBezTo>
                  <a:pt x="3943481" y="2352215"/>
                  <a:pt x="3946074" y="2358379"/>
                  <a:pt x="3947686" y="2364828"/>
                </a:cubicBezTo>
                <a:cubicBezTo>
                  <a:pt x="3949788" y="2373236"/>
                  <a:pt x="3950578" y="2382087"/>
                  <a:pt x="3953992" y="2390053"/>
                </a:cubicBezTo>
                <a:cubicBezTo>
                  <a:pt x="3959958" y="2403974"/>
                  <a:pt x="3969046" y="2411413"/>
                  <a:pt x="3979217" y="2421584"/>
                </a:cubicBezTo>
                <a:cubicBezTo>
                  <a:pt x="3981148" y="2425446"/>
                  <a:pt x="3997958" y="2461675"/>
                  <a:pt x="4004441" y="2465727"/>
                </a:cubicBezTo>
                <a:cubicBezTo>
                  <a:pt x="4015715" y="2472773"/>
                  <a:pt x="4029666" y="2474136"/>
                  <a:pt x="4042279" y="2478340"/>
                </a:cubicBezTo>
                <a:lnTo>
                  <a:pt x="4080116" y="2490952"/>
                </a:lnTo>
                <a:lnTo>
                  <a:pt x="4099035" y="2497258"/>
                </a:lnTo>
                <a:cubicBezTo>
                  <a:pt x="4197832" y="2495156"/>
                  <a:pt x="4296607" y="2490952"/>
                  <a:pt x="4395426" y="2490952"/>
                </a:cubicBezTo>
                <a:cubicBezTo>
                  <a:pt x="4552020" y="2490952"/>
                  <a:pt x="4455259" y="2488569"/>
                  <a:pt x="4540469" y="2509871"/>
                </a:cubicBezTo>
                <a:cubicBezTo>
                  <a:pt x="4570254" y="2517317"/>
                  <a:pt x="4557942" y="2512301"/>
                  <a:pt x="4578306" y="2522483"/>
                </a:cubicBezTo>
              </a:path>
            </a:pathLst>
          </a:custGeom>
          <a:noFill/>
          <a:ln w="47625" cmpd="sng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81875" y="5110699"/>
            <a:ext cx="471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b="1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2135186" y="5694394"/>
            <a:ext cx="6255848" cy="369332"/>
            <a:chOff x="441344" y="4419214"/>
            <a:chExt cx="6255848" cy="369332"/>
          </a:xfrm>
        </p:grpSpPr>
        <p:grpSp>
          <p:nvGrpSpPr>
            <p:cNvPr id="194" name="Group 193"/>
            <p:cNvGrpSpPr/>
            <p:nvPr/>
          </p:nvGrpSpPr>
          <p:grpSpPr>
            <a:xfrm>
              <a:off x="1602302" y="4465144"/>
              <a:ext cx="5094890" cy="277473"/>
              <a:chOff x="1602302" y="2909378"/>
              <a:chExt cx="8861274" cy="277473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160230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71955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3836802" y="2909378"/>
                <a:ext cx="1040524" cy="27747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95405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6071302" y="2909378"/>
                <a:ext cx="1040524" cy="277473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18855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8305802" y="2909378"/>
                <a:ext cx="1040524" cy="27747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9423052" y="2909378"/>
                <a:ext cx="1040524" cy="2774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5" name="TextBox 194"/>
            <p:cNvSpPr txBox="1"/>
            <p:nvPr/>
          </p:nvSpPr>
          <p:spPr>
            <a:xfrm>
              <a:off x="441344" y="4419214"/>
              <a:ext cx="11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T6-odd:</a:t>
              </a:r>
              <a:endParaRPr lang="en-US" dirty="0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1977263" y="2591146"/>
            <a:ext cx="13157" cy="3439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61446" y="39458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83020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Theoretical Speedup is sublinear.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Alternating odd-even block results in large amount of data transfer.</a:t>
            </a:r>
          </a:p>
          <a:p>
            <a:pPr lvl="1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276" y="1959225"/>
            <a:ext cx="3854295" cy="40841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16853" y="2033421"/>
            <a:ext cx="13196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Solid: experiment</a:t>
            </a:r>
          </a:p>
          <a:p>
            <a:r>
              <a:rPr lang="en-US" sz="1050" dirty="0" smtClean="0"/>
              <a:t>Dashed: theoretical</a:t>
            </a:r>
            <a:endParaRPr lang="en-US" sz="10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945" y="3477392"/>
            <a:ext cx="14986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Virtual Memory</a:t>
            </a:r>
          </a:p>
          <a:p>
            <a:r>
              <a:rPr lang="en-US" dirty="0" smtClean="0"/>
              <a:t>Coherence Problem</a:t>
            </a:r>
          </a:p>
          <a:p>
            <a:r>
              <a:rPr lang="en-US" dirty="0" smtClean="0"/>
              <a:t>Memory Coherence Algorithms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722620" y="3649107"/>
            <a:ext cx="4899660" cy="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03820" y="1478280"/>
            <a:ext cx="0" cy="452628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27420" y="2225040"/>
            <a:ext cx="92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854440" y="2225040"/>
            <a:ext cx="92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27420" y="4829294"/>
            <a:ext cx="92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54440" y="4829294"/>
            <a:ext cx="92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CPU4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81" y="2904013"/>
            <a:ext cx="6142038" cy="1535113"/>
          </a:xfrm>
        </p:spPr>
      </p:pic>
    </p:spTree>
    <p:extLst>
      <p:ext uri="{BB962C8B-B14F-4D97-AF65-F5344CB8AC3E}">
        <p14:creationId xmlns:p14="http://schemas.microsoft.com/office/powerpoint/2010/main" val="22298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Most memory references are read-only.</a:t>
            </a:r>
          </a:p>
          <a:p>
            <a:r>
              <a:rPr lang="en-US" sz="1800" dirty="0" smtClean="0"/>
              <a:t>Program </a:t>
            </a:r>
            <a:r>
              <a:rPr lang="en-US" sz="1800" dirty="0"/>
              <a:t>exhibits a high degree of locality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646" y="2031817"/>
            <a:ext cx="3856892" cy="3938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92470" y="2031817"/>
            <a:ext cx="1176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Solid: experiment</a:t>
            </a:r>
          </a:p>
          <a:p>
            <a:r>
              <a:rPr lang="en-US" sz="1050" dirty="0" smtClean="0"/>
              <a:t>Dashed: Ideal</a:t>
            </a:r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64" y="4345202"/>
            <a:ext cx="3262307" cy="81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Product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47516" y="3654187"/>
            <a:ext cx="84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18293" y="3654187"/>
            <a:ext cx="84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01825" y="3654187"/>
            <a:ext cx="84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85356" y="3654187"/>
            <a:ext cx="84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CPU4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1" idx="2"/>
          </p:cNvCxnSpPr>
          <p:nvPr/>
        </p:nvCxnSpPr>
        <p:spPr>
          <a:xfrm>
            <a:off x="4268809" y="4023519"/>
            <a:ext cx="1704825" cy="79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</p:cNvCxnSpPr>
          <p:nvPr/>
        </p:nvCxnSpPr>
        <p:spPr>
          <a:xfrm>
            <a:off x="5439586" y="4023519"/>
            <a:ext cx="671764" cy="79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</p:cNvCxnSpPr>
          <p:nvPr/>
        </p:nvCxnSpPr>
        <p:spPr>
          <a:xfrm flipH="1">
            <a:off x="6301824" y="4023519"/>
            <a:ext cx="421294" cy="79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2"/>
          </p:cNvCxnSpPr>
          <p:nvPr/>
        </p:nvCxnSpPr>
        <p:spPr>
          <a:xfrm flipH="1">
            <a:off x="6499990" y="4023519"/>
            <a:ext cx="1506659" cy="79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80532" y="5557889"/>
            <a:ext cx="84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CPU1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16" y="1341675"/>
            <a:ext cx="4767485" cy="4310246"/>
          </a:xfrm>
        </p:spPr>
      </p:pic>
      <p:sp>
        <p:nvSpPr>
          <p:cNvPr id="17" name="Down Arrow 16"/>
          <p:cNvSpPr/>
          <p:nvPr/>
        </p:nvSpPr>
        <p:spPr>
          <a:xfrm>
            <a:off x="5897990" y="2243932"/>
            <a:ext cx="426720" cy="487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Data are only read once(no temporal locality).</a:t>
            </a:r>
          </a:p>
          <a:p>
            <a:r>
              <a:rPr lang="en-US" sz="1800" dirty="0" smtClean="0"/>
              <a:t>Large communication-to-computation ratio.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823" y="1936100"/>
            <a:ext cx="3865850" cy="41303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92469" y="2031817"/>
            <a:ext cx="29542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Dotted: </a:t>
            </a:r>
            <a:r>
              <a:rPr lang="en-US" sz="1050" dirty="0"/>
              <a:t>input data </a:t>
            </a:r>
            <a:r>
              <a:rPr lang="en-US" sz="1050" dirty="0" smtClean="0"/>
              <a:t>located on one processor</a:t>
            </a:r>
          </a:p>
          <a:p>
            <a:r>
              <a:rPr lang="en-US" sz="1050" dirty="0" smtClean="0"/>
              <a:t>Solid: input data randomly distributed </a:t>
            </a:r>
          </a:p>
          <a:p>
            <a:r>
              <a:rPr lang="en-US" sz="1050" dirty="0" smtClean="0"/>
              <a:t>Dashed: Ideal</a:t>
            </a:r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7" y="4105636"/>
            <a:ext cx="1357313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Coherence Algorithms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7593918" cy="4351338"/>
          </a:xfrm>
        </p:spPr>
        <p:txBody>
          <a:bodyPr anchor="t">
            <a:normAutofit/>
          </a:bodyPr>
          <a:lstStyle/>
          <a:p>
            <a:r>
              <a:rPr lang="en-US" sz="1600" dirty="0" smtClean="0"/>
              <a:t>Compares number of forward requests in 3D PDE for three algorithms</a:t>
            </a:r>
          </a:p>
          <a:p>
            <a:r>
              <a:rPr lang="en-US" sz="1600" dirty="0" smtClean="0"/>
              <a:t>fixed </a:t>
            </a:r>
            <a:r>
              <a:rPr lang="en-US" sz="1600" dirty="0"/>
              <a:t>dist. and </a:t>
            </a:r>
            <a:r>
              <a:rPr lang="en-US" sz="1600" dirty="0" err="1"/>
              <a:t>impr</a:t>
            </a:r>
            <a:r>
              <a:rPr lang="en-US" sz="1600" dirty="0"/>
              <a:t>. cent. are similar</a:t>
            </a:r>
          </a:p>
          <a:p>
            <a:pPr lvl="1"/>
            <a:r>
              <a:rPr lang="en-US" sz="1400" dirty="0">
                <a:latin typeface="Gill Sans" charset="0"/>
                <a:ea typeface="Gill Sans" charset="0"/>
                <a:cs typeface="Gill Sans" charset="0"/>
              </a:rPr>
              <a:t>Both need a forward request from manager to the </a:t>
            </a:r>
            <a:r>
              <a:rPr lang="en-US" sz="140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</a:p>
          <a:p>
            <a:r>
              <a:rPr lang="en-US" sz="1800" dirty="0" err="1" smtClean="0"/>
              <a:t>dyn</a:t>
            </a:r>
            <a:r>
              <a:rPr lang="en-US" sz="1800" dirty="0" smtClean="0"/>
              <a:t>. </a:t>
            </a:r>
            <a:r>
              <a:rPr lang="en-US" sz="1800" dirty="0" err="1" smtClean="0"/>
              <a:t>dist</a:t>
            </a:r>
            <a:r>
              <a:rPr lang="en-US" sz="1800" dirty="0" smtClean="0"/>
              <a:t> is much better</a:t>
            </a:r>
          </a:p>
          <a:p>
            <a:pPr lvl="1"/>
            <a:r>
              <a:rPr lang="en-US" sz="1400" dirty="0" err="1" smtClean="0"/>
              <a:t>probOwner</a:t>
            </a:r>
            <a:r>
              <a:rPr lang="en-US" sz="1400" dirty="0" smtClean="0"/>
              <a:t> in </a:t>
            </a:r>
            <a:r>
              <a:rPr lang="en-US" sz="1400" dirty="0" err="1" smtClean="0"/>
              <a:t>dyn</a:t>
            </a:r>
            <a:r>
              <a:rPr lang="en-US" sz="1400" dirty="0" smtClean="0"/>
              <a:t>. dist. usually gives the correct hints.</a:t>
            </a:r>
            <a:endParaRPr lang="en-US" sz="1400" dirty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307" y="2503914"/>
            <a:ext cx="4484618" cy="367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365136"/>
            <a:ext cx="10515600" cy="4991214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Which algorithm is the best?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What kind of programs benefit from SVM?</a:t>
            </a:r>
          </a:p>
          <a:p>
            <a:pPr lvl="1"/>
            <a:r>
              <a:rPr lang="en-US" sz="2000" dirty="0" smtClean="0"/>
              <a:t>Good locality of reference</a:t>
            </a:r>
          </a:p>
          <a:p>
            <a:pPr lvl="1"/>
            <a:r>
              <a:rPr lang="en-US" sz="2000" dirty="0" smtClean="0"/>
              <a:t>Read-only reference</a:t>
            </a:r>
          </a:p>
          <a:p>
            <a:pPr lvl="1"/>
            <a:r>
              <a:rPr lang="en-US" sz="2000" dirty="0" smtClean="0"/>
              <a:t>Low communication-to-computation ratio</a:t>
            </a:r>
            <a:endParaRPr lang="en-US" sz="2000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243909"/>
              </p:ext>
            </p:extLst>
          </p:nvPr>
        </p:nvGraphicFramePr>
        <p:xfrm>
          <a:off x="1710389" y="1822450"/>
          <a:ext cx="877506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765"/>
                <a:gridCol w="2193765"/>
                <a:gridCol w="2193765"/>
                <a:gridCol w="2193765"/>
              </a:tblGrid>
              <a:tr h="325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Centralized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 Distributed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Dynamic Distributed</a:t>
                      </a:r>
                      <a:endParaRPr lang="en-US" dirty="0"/>
                    </a:p>
                  </a:txBody>
                  <a:tcPr/>
                </a:tc>
              </a:tr>
              <a:tr h="94887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Benefits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AutoNum type="arabicPeriod"/>
                      </a:pPr>
                      <a:r>
                        <a:rPr lang="en-US" sz="1600" dirty="0" smtClean="0"/>
                        <a:t> Simple and easy to implement</a:t>
                      </a:r>
                    </a:p>
                    <a:p>
                      <a:pPr marL="0" indent="0" algn="l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 Less</a:t>
                      </a:r>
                      <a:r>
                        <a:rPr lang="en-US" sz="1600" baseline="0" dirty="0" smtClean="0"/>
                        <a:t> contention on distributed managers.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 Manager</a:t>
                      </a:r>
                      <a:r>
                        <a:rPr lang="en-US" sz="1600" baseline="0" dirty="0" smtClean="0"/>
                        <a:t> is dynamically distributed. </a:t>
                      </a:r>
                    </a:p>
                    <a:p>
                      <a:pPr algn="l"/>
                      <a:r>
                        <a:rPr lang="en-US" sz="1600" baseline="0" dirty="0" smtClean="0"/>
                        <a:t>2. Best-case number of requests is one.</a:t>
                      </a:r>
                      <a:endParaRPr lang="en-US" sz="1600" dirty="0"/>
                    </a:p>
                  </a:txBody>
                  <a:tcPr/>
                </a:tc>
              </a:tr>
              <a:tr h="73198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Drawbacks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 Always need a</a:t>
                      </a:r>
                      <a:r>
                        <a:rPr lang="en-US" sz="1600" baseline="0" dirty="0" smtClean="0"/>
                        <a:t> forward request</a:t>
                      </a:r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2. </a:t>
                      </a:r>
                      <a:r>
                        <a:rPr lang="en-US" sz="1600" baseline="0" dirty="0" smtClean="0"/>
                        <a:t>Centralized manager is the bottleneck.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smtClean="0"/>
                        <a:t>1. Always need a</a:t>
                      </a:r>
                      <a:r>
                        <a:rPr lang="en-US" sz="1600" baseline="0" dirty="0" smtClean="0"/>
                        <a:t> forward request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600" baseline="0" dirty="0" smtClean="0"/>
                        <a:t>2. Static distribution.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 Number</a:t>
                      </a:r>
                      <a:r>
                        <a:rPr lang="en-US" sz="1600" baseline="0" dirty="0" smtClean="0"/>
                        <a:t> of requests is </a:t>
                      </a:r>
                      <a:r>
                        <a:rPr lang="en-US" sz="1600" baseline="0" dirty="0" err="1" smtClean="0"/>
                        <a:t>undeterministic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6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remote procedure call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complex data structures and pointers?</a:t>
            </a:r>
            <a:endParaRPr lang="en-US" dirty="0" smtClean="0"/>
          </a:p>
          <a:p>
            <a:r>
              <a:rPr lang="en-US" dirty="0" smtClean="0"/>
              <a:t>shared virtual memory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a single address space for all processors</a:t>
            </a:r>
          </a:p>
          <a:p>
            <a:pPr lvl="1"/>
            <a:r>
              <a:rPr lang="en-US" dirty="0" smtClean="0"/>
              <a:t>Programmers can use distributed memories as traditional shared memory.</a:t>
            </a:r>
          </a:p>
          <a:p>
            <a:pPr lvl="1"/>
            <a:endParaRPr lang="en-US" dirty="0" smtClean="0"/>
          </a:p>
          <a:p>
            <a:endParaRPr lang="en-US" sz="2000" dirty="0" smtClean="0"/>
          </a:p>
          <a:p>
            <a:endParaRPr lang="en-US" dirty="0"/>
          </a:p>
          <a:p>
            <a:r>
              <a:rPr lang="en-US" sz="2400" dirty="0">
                <a:latin typeface="Gill Sans Light" charset="0"/>
                <a:ea typeface="Gill Sans Light" charset="0"/>
                <a:cs typeface="Gill Sans Light" charset="0"/>
              </a:rPr>
              <a:t>Both can be implemented using message passing primitives(send, </a:t>
            </a:r>
            <a:r>
              <a:rPr lang="en-US" sz="2400" dirty="0" err="1">
                <a:latin typeface="Gill Sans Light" charset="0"/>
                <a:ea typeface="Gill Sans Light" charset="0"/>
                <a:cs typeface="Gill Sans Light" charset="0"/>
              </a:rPr>
              <a:t>recv</a:t>
            </a:r>
            <a:r>
              <a:rPr lang="en-US" sz="2400" dirty="0">
                <a:latin typeface="Gill Sans Light" charset="0"/>
                <a:ea typeface="Gill Sans Light" charset="0"/>
                <a:cs typeface="Gill Sans Light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10519" cy="4351338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 smtClean="0"/>
              <a:t>Map a single address space to multiple physical memories</a:t>
            </a:r>
          </a:p>
          <a:p>
            <a:r>
              <a:rPr lang="en-US" sz="2400" dirty="0" smtClean="0"/>
              <a:t>Page data between processors(as well as between disk and physical memory in one processor)</a:t>
            </a:r>
          </a:p>
          <a:p>
            <a:r>
              <a:rPr lang="en-US" sz="2400" dirty="0" smtClean="0"/>
              <a:t>Replicate data whenever possible</a:t>
            </a:r>
          </a:p>
          <a:p>
            <a:r>
              <a:rPr lang="en-US" sz="2400" dirty="0"/>
              <a:t>View physical memories as caches of virtual storage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Performance: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nshared data and shared read-only data: fine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rites to shared data?</a:t>
            </a:r>
          </a:p>
          <a:p>
            <a:pPr lvl="2"/>
            <a:r>
              <a:rPr lang="en-US" sz="1600" dirty="0" smtClean="0"/>
              <a:t>fine if locality is good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Problem: </a:t>
            </a:r>
            <a:r>
              <a:rPr lang="en-US" sz="2400" b="1" dirty="0" smtClean="0">
                <a:solidFill>
                  <a:srgbClr val="FF0000"/>
                </a:solidFill>
              </a:rPr>
              <a:t>memory coherence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269" y="3305435"/>
            <a:ext cx="3921617" cy="296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000" dirty="0" smtClean="0"/>
              <a:t>fundamental reason</a:t>
            </a:r>
            <a:r>
              <a:rPr lang="en-US" sz="2000" dirty="0" smtClean="0"/>
              <a:t>: </a:t>
            </a:r>
            <a:r>
              <a:rPr lang="en-US" sz="2000" b="1" dirty="0" smtClean="0"/>
              <a:t>Multiple copies of the same data</a:t>
            </a:r>
          </a:p>
          <a:p>
            <a:r>
              <a:rPr lang="en-US" sz="2000" dirty="0" smtClean="0"/>
              <a:t>Suppose P1 in CPU1 and P2 in CPU2 map to the same virtual page and each has a copy of it.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Coherence: value returned by read is always the same as the value written by latest write.</a:t>
            </a:r>
          </a:p>
          <a:p>
            <a:r>
              <a:rPr lang="en-US" sz="2000" dirty="0" smtClean="0"/>
              <a:t>Ideas borrowed from </a:t>
            </a:r>
            <a:r>
              <a:rPr lang="en-US" sz="2000" dirty="0"/>
              <a:t>Directory </a:t>
            </a:r>
            <a:r>
              <a:rPr lang="en-US" sz="2000" dirty="0"/>
              <a:t>Coherence </a:t>
            </a:r>
            <a:r>
              <a:rPr lang="en-US" sz="2000" dirty="0"/>
              <a:t>Protocol</a:t>
            </a:r>
          </a:p>
          <a:p>
            <a:r>
              <a:rPr lang="en-US" sz="2000" dirty="0" smtClean="0"/>
              <a:t>Usually </a:t>
            </a:r>
            <a:r>
              <a:rPr lang="en-US" sz="2000" dirty="0" smtClean="0"/>
              <a:t>only one writer is allowed at a time</a:t>
            </a:r>
            <a:r>
              <a:rPr lang="en-US" sz="20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357530"/>
              </p:ext>
            </p:extLst>
          </p:nvPr>
        </p:nvGraphicFramePr>
        <p:xfrm>
          <a:off x="1472280" y="3162714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26993"/>
              </p:ext>
            </p:extLst>
          </p:nvPr>
        </p:nvGraphicFramePr>
        <p:xfrm>
          <a:off x="1472280" y="3864459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P1: 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060830"/>
              </p:ext>
            </p:extLst>
          </p:nvPr>
        </p:nvGraphicFramePr>
        <p:xfrm>
          <a:off x="3195730" y="3162714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37234"/>
              </p:ext>
            </p:extLst>
          </p:nvPr>
        </p:nvGraphicFramePr>
        <p:xfrm>
          <a:off x="3195730" y="3864459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P2: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1962892" y="3533554"/>
            <a:ext cx="0" cy="33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2611" y="3583590"/>
            <a:ext cx="13051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1: CPU1 updates P1 to 2</a:t>
            </a:r>
            <a:endParaRPr lang="en-US" sz="9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83144"/>
              </p:ext>
            </p:extLst>
          </p:nvPr>
        </p:nvGraphicFramePr>
        <p:xfrm>
          <a:off x="1472280" y="3864459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P1: 1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-&gt; 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76168" y="3583590"/>
            <a:ext cx="12907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</a:t>
            </a:r>
            <a:r>
              <a:rPr lang="en-US" sz="900" dirty="0" smtClean="0"/>
              <a:t>: CPU1 tries to read P2</a:t>
            </a:r>
            <a:endParaRPr lang="en-US" sz="900" dirty="0"/>
          </a:p>
        </p:txBody>
      </p:sp>
      <p:cxnSp>
        <p:nvCxnSpPr>
          <p:cNvPr id="16" name="Straight Arrow Connector 15"/>
          <p:cNvCxnSpPr>
            <a:stCxn id="9" idx="0"/>
            <a:endCxn id="8" idx="2"/>
          </p:cNvCxnSpPr>
          <p:nvPr/>
        </p:nvCxnSpPr>
        <p:spPr>
          <a:xfrm flipV="1">
            <a:off x="3686342" y="3533554"/>
            <a:ext cx="0" cy="33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63925" y="4271655"/>
            <a:ext cx="13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Wrong data!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97183"/>
              </p:ext>
            </p:extLst>
          </p:nvPr>
        </p:nvGraphicFramePr>
        <p:xfrm>
          <a:off x="7412958" y="3159471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29241"/>
              </p:ext>
            </p:extLst>
          </p:nvPr>
        </p:nvGraphicFramePr>
        <p:xfrm>
          <a:off x="7412958" y="3861216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P1: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1-&gt;2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867468"/>
              </p:ext>
            </p:extLst>
          </p:nvPr>
        </p:nvGraphicFramePr>
        <p:xfrm>
          <a:off x="9136408" y="3159471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88024"/>
              </p:ext>
            </p:extLst>
          </p:nvPr>
        </p:nvGraphicFramePr>
        <p:xfrm>
          <a:off x="9136408" y="3861216"/>
          <a:ext cx="981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P2: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1-&gt;3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>
            <a:stCxn id="20" idx="2"/>
            <a:endCxn id="21" idx="0"/>
          </p:cNvCxnSpPr>
          <p:nvPr/>
        </p:nvCxnSpPr>
        <p:spPr>
          <a:xfrm>
            <a:off x="7903570" y="3530311"/>
            <a:ext cx="0" cy="33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43289" y="3580347"/>
            <a:ext cx="1260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1: CPU1 update P1 to 2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9634455" y="3580348"/>
            <a:ext cx="1260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1: CPU1 </a:t>
            </a:r>
            <a:r>
              <a:rPr lang="en-US" sz="900" dirty="0"/>
              <a:t>update </a:t>
            </a:r>
            <a:r>
              <a:rPr lang="en-US" sz="900" dirty="0" smtClean="0"/>
              <a:t>P2 to 3</a:t>
            </a:r>
            <a:endParaRPr lang="en-US" sz="900" dirty="0"/>
          </a:p>
        </p:txBody>
      </p:sp>
      <p:cxnSp>
        <p:nvCxnSpPr>
          <p:cNvPr id="28" name="Straight Arrow Connector 27"/>
          <p:cNvCxnSpPr>
            <a:stCxn id="22" idx="2"/>
            <a:endCxn id="23" idx="0"/>
          </p:cNvCxnSpPr>
          <p:nvPr/>
        </p:nvCxnSpPr>
        <p:spPr>
          <a:xfrm>
            <a:off x="9627020" y="3530311"/>
            <a:ext cx="0" cy="33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60563" y="4370424"/>
            <a:ext cx="1862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to choose?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Shared </a:t>
            </a:r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US" dirty="0" smtClean="0"/>
              <a:t>Design Choices</a:t>
            </a:r>
          </a:p>
          <a:p>
            <a:pPr lvl="1"/>
            <a:r>
              <a:rPr lang="en-US" dirty="0" smtClean="0"/>
              <a:t>Page Size</a:t>
            </a:r>
          </a:p>
          <a:p>
            <a:pPr lvl="2"/>
            <a:r>
              <a:rPr lang="en-US" dirty="0" smtClean="0"/>
              <a:t>Granularity of Network Communication</a:t>
            </a:r>
          </a:p>
          <a:p>
            <a:pPr lvl="2"/>
            <a:r>
              <a:rPr lang="en-US" dirty="0" smtClean="0"/>
              <a:t>Too small: Overhead of a single message</a:t>
            </a:r>
          </a:p>
          <a:p>
            <a:pPr lvl="2"/>
            <a:r>
              <a:rPr lang="en-US" dirty="0" smtClean="0"/>
              <a:t>Too large: Contention for accessing a page(false sharing)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Application dependent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 smtClean="0"/>
              <a:t>Coherence Algorithms</a:t>
            </a:r>
          </a:p>
          <a:p>
            <a:pPr lvl="2"/>
            <a:r>
              <a:rPr lang="en-US" dirty="0" smtClean="0"/>
              <a:t>How to synchronize physical pages across the system?</a:t>
            </a:r>
          </a:p>
          <a:p>
            <a:pPr lvl="3"/>
            <a:r>
              <a:rPr lang="en-US" dirty="0" smtClean="0"/>
              <a:t>Invalidation or write-broadcast?</a:t>
            </a:r>
          </a:p>
          <a:p>
            <a:pPr lvl="2"/>
            <a:r>
              <a:rPr lang="en-US" dirty="0" smtClean="0"/>
              <a:t>How to maintain the ownership of a virtual page?</a:t>
            </a:r>
          </a:p>
          <a:p>
            <a:pPr lvl="3"/>
            <a:r>
              <a:rPr lang="en-US" dirty="0" smtClean="0"/>
              <a:t>Ownership defines who respond to a request.</a:t>
            </a:r>
          </a:p>
          <a:p>
            <a:pPr lvl="3"/>
            <a:r>
              <a:rPr lang="en-US" dirty="0" smtClean="0"/>
              <a:t>Page table maintains ownership by setting read-write bits.</a:t>
            </a:r>
          </a:p>
          <a:p>
            <a:pPr lvl="3"/>
            <a:r>
              <a:rPr lang="en-US" dirty="0" smtClean="0"/>
              <a:t>Ownership should be unique but dynamic.</a:t>
            </a:r>
          </a:p>
          <a:p>
            <a:pPr lvl="3"/>
            <a:r>
              <a:rPr lang="en-US" dirty="0" smtClean="0"/>
              <a:t>Manager tracks the owners of all pages.</a:t>
            </a:r>
          </a:p>
          <a:p>
            <a:pPr lvl="3"/>
            <a:r>
              <a:rPr lang="en-US" dirty="0" smtClean="0"/>
              <a:t>Centralized </a:t>
            </a:r>
            <a:r>
              <a:rPr lang="en-US" dirty="0" smtClean="0"/>
              <a:t>or distributed</a:t>
            </a:r>
            <a:r>
              <a:rPr lang="en-US" dirty="0" smtClean="0"/>
              <a:t>?</a:t>
            </a:r>
          </a:p>
          <a:p>
            <a:pPr lvl="3"/>
            <a:r>
              <a:rPr lang="en-US"/>
              <a:t>Fixed or </a:t>
            </a:r>
            <a:r>
              <a:rPr lang="en-US"/>
              <a:t>dynamic</a:t>
            </a:r>
            <a:r>
              <a:rPr lang="en-US" smtClean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Coherence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Centralized Manager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55930"/>
              </p:ext>
            </p:extLst>
          </p:nvPr>
        </p:nvGraphicFramePr>
        <p:xfrm>
          <a:off x="8065051" y="1715340"/>
          <a:ext cx="1709471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copyset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042579"/>
              </p:ext>
            </p:extLst>
          </p:nvPr>
        </p:nvGraphicFramePr>
        <p:xfrm>
          <a:off x="10138304" y="1715340"/>
          <a:ext cx="1709471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 </a:t>
                      </a:r>
                      <a:r>
                        <a:rPr lang="en-US" dirty="0" err="1" smtClean="0"/>
                        <a:t>Ptable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38392"/>
              </p:ext>
            </p:extLst>
          </p:nvPr>
        </p:nvGraphicFramePr>
        <p:xfrm>
          <a:off x="1707159" y="4046975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22100"/>
              </p:ext>
            </p:extLst>
          </p:nvPr>
        </p:nvGraphicFramePr>
        <p:xfrm>
          <a:off x="5354068" y="4046429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24501"/>
              </p:ext>
            </p:extLst>
          </p:nvPr>
        </p:nvGraphicFramePr>
        <p:xfrm>
          <a:off x="9000976" y="4046975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Read(Owner)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09610"/>
              </p:ext>
            </p:extLst>
          </p:nvPr>
        </p:nvGraphicFramePr>
        <p:xfrm>
          <a:off x="5354068" y="5287676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Manager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CPU3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{CPU2}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8" name="Straight Arrow Connector 17"/>
          <p:cNvCxnSpPr>
            <a:stCxn id="13" idx="2"/>
          </p:cNvCxnSpPr>
          <p:nvPr/>
        </p:nvCxnSpPr>
        <p:spPr>
          <a:xfrm rot="16200000" flipH="1">
            <a:off x="3303914" y="3682511"/>
            <a:ext cx="950361" cy="316264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42918" y="5403994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1: Write Fault Request</a:t>
            </a:r>
            <a:endParaRPr lang="en-US" sz="900" dirty="0"/>
          </a:p>
        </p:txBody>
      </p:sp>
      <p:cxnSp>
        <p:nvCxnSpPr>
          <p:cNvPr id="23" name="Straight Arrow Connector 22"/>
          <p:cNvCxnSpPr>
            <a:stCxn id="16" idx="3"/>
            <a:endCxn id="15" idx="2"/>
          </p:cNvCxnSpPr>
          <p:nvPr/>
        </p:nvCxnSpPr>
        <p:spPr>
          <a:xfrm flipV="1">
            <a:off x="6335292" y="4788655"/>
            <a:ext cx="3156296" cy="10552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29309" y="5324660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3: Forward Request</a:t>
            </a:r>
            <a:endParaRPr lang="en-US" sz="900" dirty="0"/>
          </a:p>
        </p:txBody>
      </p:sp>
      <p:cxnSp>
        <p:nvCxnSpPr>
          <p:cNvPr id="27" name="Straight Arrow Connector 26"/>
          <p:cNvCxnSpPr>
            <a:stCxn id="15" idx="0"/>
            <a:endCxn id="13" idx="0"/>
          </p:cNvCxnSpPr>
          <p:nvPr/>
        </p:nvCxnSpPr>
        <p:spPr>
          <a:xfrm rot="16200000" flipV="1">
            <a:off x="5844680" y="400066"/>
            <a:ext cx="12700" cy="7293817"/>
          </a:xfrm>
          <a:prstGeom prst="curvedConnector3">
            <a:avLst>
              <a:gd name="adj1" fmla="val 50115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54068" y="3187755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</a:t>
            </a:r>
            <a:r>
              <a:rPr lang="en-US" sz="900" dirty="0" smtClean="0"/>
              <a:t>: Send page</a:t>
            </a:r>
            <a:endParaRPr lang="en-US" sz="9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09516"/>
              </p:ext>
            </p:extLst>
          </p:nvPr>
        </p:nvGraphicFramePr>
        <p:xfrm>
          <a:off x="9013676" y="4065889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44961"/>
              </p:ext>
            </p:extLst>
          </p:nvPr>
        </p:nvGraphicFramePr>
        <p:xfrm>
          <a:off x="1713509" y="4046429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Write(Owner)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5" name="Straight Arrow Connector 17"/>
          <p:cNvCxnSpPr>
            <a:stCxn id="34" idx="2"/>
          </p:cNvCxnSpPr>
          <p:nvPr/>
        </p:nvCxnSpPr>
        <p:spPr>
          <a:xfrm rot="16200000" flipH="1">
            <a:off x="3041523" y="3950707"/>
            <a:ext cx="1475144" cy="314994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88383" y="5807843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5: Confirmation</a:t>
            </a:r>
            <a:endParaRPr lang="en-US" sz="900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191517"/>
              </p:ext>
            </p:extLst>
          </p:nvPr>
        </p:nvGraphicFramePr>
        <p:xfrm>
          <a:off x="5356206" y="5287676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Manager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CPU1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{}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stCxn id="54" idx="0"/>
            <a:endCxn id="14" idx="2"/>
          </p:cNvCxnSpPr>
          <p:nvPr/>
        </p:nvCxnSpPr>
        <p:spPr>
          <a:xfrm flipH="1" flipV="1">
            <a:off x="5844680" y="4788109"/>
            <a:ext cx="2138" cy="499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27070" y="4966397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</a:t>
            </a:r>
            <a:r>
              <a:rPr lang="en-US" sz="900" dirty="0" smtClean="0"/>
              <a:t>: Invalidate local copy</a:t>
            </a:r>
            <a:endParaRPr lang="en-US" sz="900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94059"/>
              </p:ext>
            </p:extLst>
          </p:nvPr>
        </p:nvGraphicFramePr>
        <p:xfrm>
          <a:off x="5366768" y="4065889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361198" y="4868479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Lock cpu1.Ptable[p]</a:t>
            </a:r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9368" y="5739015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Lock manager</a:t>
            </a:r>
            <a:endParaRPr lang="en-US" sz="900" dirty="0"/>
          </a:p>
        </p:txBody>
      </p:sp>
      <p:sp>
        <p:nvSpPr>
          <p:cNvPr id="30" name="TextBox 29"/>
          <p:cNvSpPr txBox="1"/>
          <p:nvPr/>
        </p:nvSpPr>
        <p:spPr>
          <a:xfrm>
            <a:off x="4530839" y="6261745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unLock</a:t>
            </a:r>
            <a:r>
              <a:rPr lang="en-US" sz="900" dirty="0" smtClean="0"/>
              <a:t> manager</a:t>
            </a:r>
            <a:endParaRPr lang="en-US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1855025" y="3660814"/>
            <a:ext cx="15404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Unlock cpu1.ptable[p]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9497939" y="4874504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Lock cpu3.Ptable[p]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9497939" y="3788206"/>
            <a:ext cx="1370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unLock</a:t>
            </a:r>
            <a:r>
              <a:rPr lang="en-US" sz="900" dirty="0" smtClean="0"/>
              <a:t> cpu3.Ptable[p]</a:t>
            </a:r>
            <a:endParaRPr lang="en-US" sz="900" dirty="0"/>
          </a:p>
        </p:txBody>
      </p:sp>
      <p:sp>
        <p:nvSpPr>
          <p:cNvPr id="7" name="Oval 6"/>
          <p:cNvSpPr/>
          <p:nvPr/>
        </p:nvSpPr>
        <p:spPr>
          <a:xfrm>
            <a:off x="2709277" y="5736425"/>
            <a:ext cx="895217" cy="321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548" y="5276249"/>
            <a:ext cx="27916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Why do we need confirmation message?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549" y="5701751"/>
            <a:ext cx="2250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/>
              <a:t>Manager synchronizes the ownership.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Manager must know that request is completed before processing the next.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80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31" grpId="0"/>
      <p:bldP spid="36" grpId="0"/>
      <p:bldP spid="60" grpId="0"/>
      <p:bldP spid="28" grpId="0"/>
      <p:bldP spid="29" grpId="0"/>
      <p:bldP spid="30" grpId="0"/>
      <p:bldP spid="32" grpId="0"/>
      <p:bldP spid="37" grpId="0"/>
      <p:bldP spid="38" grpId="0"/>
      <p:bldP spid="7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Coherence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Improved Centralized Manager</a:t>
            </a:r>
          </a:p>
          <a:p>
            <a:pPr lvl="1"/>
            <a:r>
              <a:rPr lang="en-US" dirty="0" smtClean="0"/>
              <a:t>Owner itself can synchronize ownership</a:t>
            </a:r>
          </a:p>
          <a:p>
            <a:pPr lvl="1"/>
            <a:r>
              <a:rPr lang="en-US" dirty="0" smtClean="0"/>
              <a:t>Collocate </a:t>
            </a:r>
            <a:r>
              <a:rPr lang="en-US" dirty="0" err="1"/>
              <a:t>c</a:t>
            </a:r>
            <a:r>
              <a:rPr lang="en-US" dirty="0" err="1" smtClean="0"/>
              <a:t>opyset</a:t>
            </a:r>
            <a:r>
              <a:rPr lang="en-US" dirty="0" smtClean="0"/>
              <a:t> with the owner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77800"/>
              </p:ext>
            </p:extLst>
          </p:nvPr>
        </p:nvGraphicFramePr>
        <p:xfrm>
          <a:off x="8065051" y="1715340"/>
          <a:ext cx="1709471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17146"/>
              </p:ext>
            </p:extLst>
          </p:nvPr>
        </p:nvGraphicFramePr>
        <p:xfrm>
          <a:off x="10138304" y="1715340"/>
          <a:ext cx="1709471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 </a:t>
                      </a:r>
                      <a:r>
                        <a:rPr lang="en-US" dirty="0" err="1" smtClean="0"/>
                        <a:t>Ptable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copyset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access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83040"/>
              </p:ext>
            </p:extLst>
          </p:nvPr>
        </p:nvGraphicFramePr>
        <p:xfrm>
          <a:off x="1707159" y="4046975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60687"/>
              </p:ext>
            </p:extLst>
          </p:nvPr>
        </p:nvGraphicFramePr>
        <p:xfrm>
          <a:off x="5354068" y="4046429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95233"/>
              </p:ext>
            </p:extLst>
          </p:nvPr>
        </p:nvGraphicFramePr>
        <p:xfrm>
          <a:off x="9000976" y="4046975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{CPU2}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Read(Owner)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878116"/>
              </p:ext>
            </p:extLst>
          </p:nvPr>
        </p:nvGraphicFramePr>
        <p:xfrm>
          <a:off x="5376400" y="5297657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Manager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CPU1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8" name="Straight Arrow Connector 17"/>
          <p:cNvCxnSpPr>
            <a:stCxn id="13" idx="2"/>
          </p:cNvCxnSpPr>
          <p:nvPr/>
        </p:nvCxnSpPr>
        <p:spPr>
          <a:xfrm rot="16200000" flipH="1">
            <a:off x="3489334" y="3867931"/>
            <a:ext cx="579520" cy="316264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42918" y="5403994"/>
            <a:ext cx="1248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1: Write Fault Request</a:t>
            </a:r>
            <a:endParaRPr lang="en-US" sz="900" dirty="0"/>
          </a:p>
        </p:txBody>
      </p:sp>
      <p:cxnSp>
        <p:nvCxnSpPr>
          <p:cNvPr id="23" name="Straight Arrow Connector 22"/>
          <p:cNvCxnSpPr>
            <a:stCxn id="16" idx="3"/>
            <a:endCxn id="15" idx="2"/>
          </p:cNvCxnSpPr>
          <p:nvPr/>
        </p:nvCxnSpPr>
        <p:spPr>
          <a:xfrm flipV="1">
            <a:off x="6357624" y="5159495"/>
            <a:ext cx="3133964" cy="50900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29309" y="5324660"/>
            <a:ext cx="1191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</a:t>
            </a:r>
            <a:r>
              <a:rPr lang="en-US" sz="900" dirty="0" smtClean="0"/>
              <a:t>: Forward Request</a:t>
            </a:r>
            <a:endParaRPr lang="en-US" sz="900" dirty="0"/>
          </a:p>
        </p:txBody>
      </p:sp>
      <p:cxnSp>
        <p:nvCxnSpPr>
          <p:cNvPr id="27" name="Straight Arrow Connector 26"/>
          <p:cNvCxnSpPr>
            <a:stCxn id="15" idx="0"/>
            <a:endCxn id="13" idx="0"/>
          </p:cNvCxnSpPr>
          <p:nvPr/>
        </p:nvCxnSpPr>
        <p:spPr>
          <a:xfrm rot="16200000" flipV="1">
            <a:off x="5844680" y="400066"/>
            <a:ext cx="12700" cy="729381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12768" y="3547251"/>
            <a:ext cx="2057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3: Send page and </a:t>
            </a:r>
            <a:r>
              <a:rPr lang="en-US" sz="900" dirty="0" err="1" smtClean="0"/>
              <a:t>copyset</a:t>
            </a:r>
            <a:endParaRPr lang="en-US" sz="9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98737"/>
              </p:ext>
            </p:extLst>
          </p:nvPr>
        </p:nvGraphicFramePr>
        <p:xfrm>
          <a:off x="9023308" y="4063893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N/A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398653"/>
              </p:ext>
            </p:extLst>
          </p:nvPr>
        </p:nvGraphicFramePr>
        <p:xfrm>
          <a:off x="1707159" y="4023714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{CPU2}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38715"/>
              </p:ext>
            </p:extLst>
          </p:nvPr>
        </p:nvGraphicFramePr>
        <p:xfrm>
          <a:off x="5376400" y="5313279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Manager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CPU3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8" name="Straight Arrow Connector 17"/>
          <p:cNvCxnSpPr/>
          <p:nvPr/>
        </p:nvCxnSpPr>
        <p:spPr>
          <a:xfrm flipV="1">
            <a:off x="2678858" y="4657363"/>
            <a:ext cx="2675209" cy="8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80732" y="4620153"/>
            <a:ext cx="1248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</a:t>
            </a:r>
            <a:r>
              <a:rPr lang="en-US" sz="900" dirty="0" smtClean="0"/>
              <a:t>: Invalidation</a:t>
            </a:r>
            <a:endParaRPr lang="en-US" sz="90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74877"/>
              </p:ext>
            </p:extLst>
          </p:nvPr>
        </p:nvGraphicFramePr>
        <p:xfrm>
          <a:off x="1694496" y="4035344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{}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Write(Owner)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90571"/>
              </p:ext>
            </p:extLst>
          </p:nvPr>
        </p:nvGraphicFramePr>
        <p:xfrm>
          <a:off x="5362059" y="4057436"/>
          <a:ext cx="9812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Oval 24"/>
          <p:cNvSpPr/>
          <p:nvPr/>
        </p:nvSpPr>
        <p:spPr>
          <a:xfrm>
            <a:off x="5177655" y="5261231"/>
            <a:ext cx="1334049" cy="8457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277508" y="6138160"/>
            <a:ext cx="37875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Contention: all faults to all pages go to a single manager.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31" grpId="0"/>
      <p:bldP spid="41" grpId="0"/>
      <p:bldP spid="25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Coherence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Fixed Distributed </a:t>
            </a:r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Distribute Manager by Interleaving Page Number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still suffer from contention since manager is </a:t>
            </a:r>
            <a:r>
              <a:rPr lang="en-US" smtClean="0">
                <a:solidFill>
                  <a:srgbClr val="FF0000"/>
                </a:solidFill>
              </a:rPr>
              <a:t>statically distributed.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64900"/>
              </p:ext>
            </p:extLst>
          </p:nvPr>
        </p:nvGraphicFramePr>
        <p:xfrm>
          <a:off x="1707159" y="4046975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628505"/>
              </p:ext>
            </p:extLst>
          </p:nvPr>
        </p:nvGraphicFramePr>
        <p:xfrm>
          <a:off x="5354068" y="4046429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NIL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40538"/>
              </p:ext>
            </p:extLst>
          </p:nvPr>
        </p:nvGraphicFramePr>
        <p:xfrm>
          <a:off x="9000976" y="4046975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Write(Owner)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66337"/>
              </p:ext>
            </p:extLst>
          </p:nvPr>
        </p:nvGraphicFramePr>
        <p:xfrm>
          <a:off x="1707159" y="4923592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P0:Manager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P3:Manager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65695"/>
              </p:ext>
            </p:extLst>
          </p:nvPr>
        </p:nvGraphicFramePr>
        <p:xfrm>
          <a:off x="5354068" y="4923592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P1:Manager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P4:Manager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06981"/>
              </p:ext>
            </p:extLst>
          </p:nvPr>
        </p:nvGraphicFramePr>
        <p:xfrm>
          <a:off x="9000976" y="4923592"/>
          <a:ext cx="9812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P2:Manager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P5:Manager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4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1360</Words>
  <Application>Microsoft Office PowerPoint</Application>
  <PresentationFormat>Widescreen</PresentationFormat>
  <Paragraphs>430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Gill Sans</vt:lpstr>
      <vt:lpstr>Gill Sans Light</vt:lpstr>
      <vt:lpstr>Office Theme</vt:lpstr>
      <vt:lpstr>Memory Coherence in Shared Virtual Memory Systems</vt:lpstr>
      <vt:lpstr>Outline</vt:lpstr>
      <vt:lpstr>Interprocess Communication</vt:lpstr>
      <vt:lpstr>Shared Virtual Memory</vt:lpstr>
      <vt:lpstr>Coherence Problem</vt:lpstr>
      <vt:lpstr>Designing Shared Virtual Memory</vt:lpstr>
      <vt:lpstr>Memory Coherence Algorithms</vt:lpstr>
      <vt:lpstr>Memory Coherence Algorithms</vt:lpstr>
      <vt:lpstr>Memory Coherence Algorithms</vt:lpstr>
      <vt:lpstr>Memory Coherence Algorithms</vt:lpstr>
      <vt:lpstr>Memory Coherence Algorithms</vt:lpstr>
      <vt:lpstr>Memory Coherence Algorithms</vt:lpstr>
      <vt:lpstr>Experiments</vt:lpstr>
      <vt:lpstr>3D-PDE</vt:lpstr>
      <vt:lpstr>3D-PDE</vt:lpstr>
      <vt:lpstr>Superlinear Speedup</vt:lpstr>
      <vt:lpstr>3D-PDE</vt:lpstr>
      <vt:lpstr>Parallel Sort</vt:lpstr>
      <vt:lpstr>Parallel Sort</vt:lpstr>
      <vt:lpstr>Matrix Multiplication</vt:lpstr>
      <vt:lpstr>Matrix Multiplication</vt:lpstr>
      <vt:lpstr>Dot Product</vt:lpstr>
      <vt:lpstr>Dot Product</vt:lpstr>
      <vt:lpstr>Comparing Coherence Algorithms</vt:lpstr>
      <vt:lpstr>Conclusions</vt:lpstr>
      <vt:lpstr>Q&amp;A?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Chen, Kuangyuan</cp:lastModifiedBy>
  <cp:revision>188</cp:revision>
  <dcterms:created xsi:type="dcterms:W3CDTF">2015-12-27T15:42:19Z</dcterms:created>
  <dcterms:modified xsi:type="dcterms:W3CDTF">2016-01-31T19:54:54Z</dcterms:modified>
</cp:coreProperties>
</file>