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7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History and Evaluation of System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Mosharaf Chowdhury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Convoy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process loses its time quanta, it can go to sleep/wait while holding the lock</a:t>
            </a:r>
          </a:p>
          <a:p>
            <a:pPr lvl="1"/>
            <a:r>
              <a:rPr lang="en-US" dirty="0" smtClean="0"/>
              <a:t>Everyone waiting for the lock gets blocked!</a:t>
            </a:r>
          </a:p>
          <a:p>
            <a:r>
              <a:rPr lang="en-US" dirty="0" smtClean="0"/>
              <a:t>When a process releases a lock, the first in the queue gets it</a:t>
            </a:r>
          </a:p>
          <a:p>
            <a:pPr lvl="1"/>
            <a:r>
              <a:rPr lang="en-US" dirty="0" smtClean="0"/>
              <a:t>Even when this process has the time quanta, it must wait!</a:t>
            </a:r>
          </a:p>
          <a:p>
            <a:pPr lvl="1"/>
            <a:r>
              <a:rPr lang="en-US" dirty="0" smtClean="0"/>
              <a:t>Waste of CPU time</a:t>
            </a:r>
          </a:p>
          <a:p>
            <a:r>
              <a:rPr lang="en-US" dirty="0" smtClean="0"/>
              <a:t>Allow other processes to get the lock but don’t give it right away </a:t>
            </a:r>
          </a:p>
          <a:p>
            <a:pPr lvl="1"/>
            <a:r>
              <a:rPr lang="en-US" dirty="0" smtClean="0"/>
              <a:t>The original process can now get it within the same quanta if needed</a:t>
            </a:r>
          </a:p>
          <a:p>
            <a:pPr lvl="1"/>
            <a:r>
              <a:rPr lang="en-US" dirty="0" smtClean="0"/>
              <a:t>If it goes to sleep, someone already has permissions to use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After IBM System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They basically abandoned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Oracle was born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US" dirty="0" smtClean="0"/>
              <a:t>Records and objects are found by following links or references from other objects</a:t>
            </a:r>
          </a:p>
          <a:p>
            <a:pPr lvl="1"/>
            <a:r>
              <a:rPr lang="en-US" dirty="0" smtClean="0"/>
              <a:t>Imperative: users tell how to get the results</a:t>
            </a:r>
          </a:p>
          <a:p>
            <a:pPr lvl="1"/>
            <a:r>
              <a:rPr lang="en-US" dirty="0" smtClean="0"/>
              <a:t>Dependent on data structure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Charles Bachman</a:t>
            </a:r>
          </a:p>
          <a:p>
            <a:pPr lvl="1"/>
            <a:r>
              <a:rPr lang="en-US" dirty="0"/>
              <a:t>Integrated Data Store (IDS</a:t>
            </a:r>
            <a:r>
              <a:rPr lang="en-US" dirty="0" smtClean="0"/>
              <a:t>) around 1963 while at GE</a:t>
            </a:r>
          </a:p>
          <a:p>
            <a:pPr lvl="1"/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82752"/>
            <a:ext cx="5181600" cy="363708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US" dirty="0"/>
              <a:t>Data </a:t>
            </a:r>
            <a:r>
              <a:rPr lang="en-US" dirty="0" smtClean="0"/>
              <a:t>independence</a:t>
            </a:r>
          </a:p>
          <a:p>
            <a:pPr lvl="1"/>
            <a:r>
              <a:rPr lang="en-US" dirty="0"/>
              <a:t>Not tied to underlying data </a:t>
            </a:r>
            <a:r>
              <a:rPr lang="en-US" dirty="0" smtClean="0"/>
              <a:t>representation</a:t>
            </a:r>
            <a:endParaRPr lang="en-US" dirty="0"/>
          </a:p>
          <a:p>
            <a:r>
              <a:rPr lang="en-US" dirty="0" smtClean="0"/>
              <a:t>Users specify </a:t>
            </a:r>
            <a:r>
              <a:rPr lang="en-US" i="1" dirty="0" smtClean="0"/>
              <a:t>what</a:t>
            </a:r>
            <a:r>
              <a:rPr lang="en-US" dirty="0" smtClean="0"/>
              <a:t> to do not </a:t>
            </a:r>
            <a:r>
              <a:rPr lang="en-US" i="1" dirty="0" smtClean="0"/>
              <a:t>how</a:t>
            </a:r>
          </a:p>
          <a:p>
            <a:pPr lvl="1"/>
            <a:r>
              <a:rPr lang="en-US" dirty="0" smtClean="0"/>
              <a:t>Declarative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Edgar F. 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PhD from University of Michigan!</a:t>
            </a:r>
          </a:p>
          <a:p>
            <a:pPr lvl="1"/>
            <a:r>
              <a:rPr lang="en-US" dirty="0" smtClean="0"/>
              <a:t>Invented relational model while at IBM in 1970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1797"/>
          <a:stretch/>
        </p:blipFill>
        <p:spPr>
          <a:xfrm>
            <a:off x="6172200" y="3055053"/>
            <a:ext cx="5181600" cy="18584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 is an Experimental Prototype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SQL (SEQUEL)</a:t>
            </a:r>
          </a:p>
          <a:p>
            <a:r>
              <a:rPr lang="en-US" dirty="0" smtClean="0"/>
              <a:t>For relational model</a:t>
            </a:r>
          </a:p>
          <a:p>
            <a:r>
              <a:rPr lang="en-US" dirty="0" smtClean="0"/>
              <a:t>For demonstrating performance similar to that of navigational model</a:t>
            </a:r>
          </a:p>
          <a:p>
            <a:pPr lvl="1"/>
            <a:r>
              <a:rPr lang="en-US" dirty="0" smtClean="0"/>
              <a:t>With the added benefit of data independence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RDBMS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users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General 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Evolvable and dynamic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View maintenance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Fault tolerance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Throwaway prototype tied to XRM</a:t>
            </a:r>
          </a:p>
          <a:p>
            <a:pPr lvl="1"/>
            <a:r>
              <a:rPr lang="en-US" dirty="0" smtClean="0"/>
              <a:t>XRM: Extended </a:t>
            </a:r>
            <a:r>
              <a:rPr lang="en-US" dirty="0"/>
              <a:t>(N-</a:t>
            </a:r>
            <a:r>
              <a:rPr lang="en-US" dirty="0" err="1"/>
              <a:t>ary</a:t>
            </a:r>
            <a:r>
              <a:rPr lang="en-US" dirty="0"/>
              <a:t>) Relational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Single user </a:t>
            </a:r>
          </a:p>
          <a:p>
            <a:r>
              <a:rPr lang="en-US" dirty="0" smtClean="0"/>
              <a:t>No fault-tolerance</a:t>
            </a:r>
          </a:p>
          <a:p>
            <a:r>
              <a:rPr lang="en-US" dirty="0" smtClean="0"/>
              <a:t>No joins but sub-queries are supported</a:t>
            </a:r>
          </a:p>
          <a:p>
            <a:r>
              <a:rPr lang="en-US" dirty="0" smtClean="0"/>
              <a:t>Query optimizer minimized the number of tuples fetched</a:t>
            </a:r>
          </a:p>
          <a:p>
            <a:pPr lvl="1"/>
            <a:r>
              <a:rPr lang="en-US" dirty="0" smtClean="0"/>
              <a:t>Without considering the actual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 </a:t>
            </a:r>
            <a:r>
              <a:rPr lang="en-US" smtClean="0"/>
              <a:t>from Phase Zero (Among Others)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35856" y="2541864"/>
            <a:ext cx="6720289" cy="224676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ill Sans Light" charset="0"/>
                <a:ea typeface="Gill Sans Light" charset="0"/>
                <a:cs typeface="Gill Sans Light" charset="0"/>
              </a:rPr>
              <a:t>“strongly felt conclusion was that it is a very good idea, in a project the size of System R, to plan to throw away the initial implementation</a:t>
            </a:r>
            <a:r>
              <a:rPr lang="en-US" sz="2800" i="1" dirty="0" smtClean="0">
                <a:latin typeface="Gill Sans Light" charset="0"/>
                <a:ea typeface="Gill Sans Light" charset="0"/>
                <a:cs typeface="Gill Sans Light" charset="0"/>
              </a:rPr>
              <a:t>.”</a:t>
            </a:r>
          </a:p>
          <a:p>
            <a:endParaRPr lang="en-US" sz="2800" i="1" dirty="0" smtClean="0">
              <a:latin typeface="Gill Sans Light" charset="0"/>
              <a:ea typeface="Gill Sans Light" charset="0"/>
              <a:cs typeface="Gill Sans Light" charset="0"/>
            </a:endParaRPr>
          </a:p>
          <a:p>
            <a:pPr algn="r"/>
            <a:r>
              <a:rPr lang="en-US" sz="2800" i="1" dirty="0" smtClean="0">
                <a:latin typeface="Gill Sans Light" charset="0"/>
                <a:ea typeface="Gill Sans Light" charset="0"/>
                <a:cs typeface="Gill Sans Light" charset="0"/>
              </a:rPr>
              <a:t>- </a:t>
            </a:r>
            <a:r>
              <a:rPr lang="en-US" sz="2400" i="1" dirty="0" smtClean="0">
                <a:latin typeface="Gill Sans Light" charset="0"/>
                <a:ea typeface="Gill Sans Light" charset="0"/>
                <a:cs typeface="Gill Sans Light" charset="0"/>
              </a:rPr>
              <a:t>“</a:t>
            </a:r>
            <a:r>
              <a:rPr lang="en-US" sz="2400" i="1" dirty="0">
                <a:latin typeface="Gill Sans Light" charset="0"/>
                <a:ea typeface="Gill Sans Light" charset="0"/>
                <a:cs typeface="Gill Sans Light" charset="0"/>
              </a:rPr>
              <a:t>A History and Evaluation of System </a:t>
            </a:r>
            <a:r>
              <a:rPr lang="en-US" sz="2400" i="1" dirty="0" smtClean="0">
                <a:latin typeface="Gill Sans Light" charset="0"/>
                <a:ea typeface="Gill Sans Light" charset="0"/>
                <a:cs typeface="Gill Sans Light" charset="0"/>
              </a:rPr>
              <a:t>R”</a:t>
            </a:r>
            <a:endParaRPr lang="en-US" sz="2400" i="1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access and query representation methods</a:t>
            </a:r>
          </a:p>
          <a:p>
            <a:pPr lvl="1"/>
            <a:r>
              <a:rPr lang="en-US" dirty="0" smtClean="0"/>
              <a:t>RSS (Research Storage System) and RDS (Relational Data System)</a:t>
            </a:r>
          </a:p>
          <a:p>
            <a:pPr lvl="1"/>
            <a:r>
              <a:rPr lang="en-US" dirty="0" smtClean="0"/>
              <a:t>Led to modularity</a:t>
            </a:r>
          </a:p>
          <a:p>
            <a:r>
              <a:rPr lang="en-US" dirty="0" smtClean="0"/>
              <a:t>RSS replaced XRM and opened to the path toward multi-user</a:t>
            </a:r>
          </a:p>
          <a:p>
            <a:pPr lvl="1"/>
            <a:r>
              <a:rPr lang="en-US" dirty="0" smtClean="0"/>
              <a:t>Locking subsystem was introduced with different levels of locking</a:t>
            </a:r>
          </a:p>
          <a:p>
            <a:pPr lvl="1"/>
            <a:r>
              <a:rPr lang="en-US" dirty="0" smtClean="0"/>
              <a:t>Views were introduced (to some extent) to limit/control access</a:t>
            </a:r>
          </a:p>
          <a:p>
            <a:pPr lvl="1"/>
            <a:r>
              <a:rPr lang="en-US" dirty="0" smtClean="0"/>
              <a:t>Recovery subsystem for fault-tolerance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of (sub-)queries into machine language</a:t>
            </a:r>
          </a:p>
          <a:p>
            <a:pPr lvl="1"/>
            <a:r>
              <a:rPr lang="en-US" dirty="0" smtClean="0"/>
              <a:t>Reusing them by mixing and matching across many queries</a:t>
            </a:r>
          </a:p>
          <a:p>
            <a:r>
              <a:rPr lang="en-US" dirty="0" smtClean="0"/>
              <a:t>Indexes using B-Trees</a:t>
            </a:r>
          </a:p>
          <a:p>
            <a:pPr lvl="1"/>
            <a:r>
              <a:rPr lang="en-US" dirty="0" smtClean="0"/>
              <a:t>Easier scans</a:t>
            </a:r>
          </a:p>
          <a:p>
            <a:r>
              <a:rPr lang="en-US" dirty="0" smtClean="0"/>
              <a:t>Query optimizer</a:t>
            </a:r>
          </a:p>
          <a:p>
            <a:pPr lvl="1"/>
            <a:r>
              <a:rPr lang="en-US" dirty="0" smtClean="0"/>
              <a:t>Based on actual cost</a:t>
            </a:r>
          </a:p>
          <a:p>
            <a:pPr lvl="1"/>
            <a:r>
              <a:rPr lang="en-US" dirty="0" smtClean="0"/>
              <a:t>Can use different ways to join based on the context</a:t>
            </a:r>
          </a:p>
          <a:p>
            <a:r>
              <a:rPr lang="en-US" dirty="0"/>
              <a:t>Shadow pages and checkpoints</a:t>
            </a:r>
          </a:p>
          <a:p>
            <a:pPr lvl="1"/>
            <a:r>
              <a:rPr lang="en-US" dirty="0"/>
              <a:t>As opposed to Write-Ahead Logs (WAL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503</Words>
  <Application>Microsoft Macintosh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Gill Sans</vt:lpstr>
      <vt:lpstr>Gill Sans Light</vt:lpstr>
      <vt:lpstr>Arial</vt:lpstr>
      <vt:lpstr>Office Theme</vt:lpstr>
      <vt:lpstr>A History and Evaluation of System R</vt:lpstr>
      <vt:lpstr>Navigational Database Model</vt:lpstr>
      <vt:lpstr>Relational Database Model</vt:lpstr>
      <vt:lpstr>System R is an Experimental Prototype</vt:lpstr>
      <vt:lpstr>Goals</vt:lpstr>
      <vt:lpstr>Phase Zero</vt:lpstr>
      <vt:lpstr>Takeaway from Phase Zero (Among Others)</vt:lpstr>
      <vt:lpstr>Phase One</vt:lpstr>
      <vt:lpstr>Phase One Optimizations</vt:lpstr>
      <vt:lpstr>Convoy Effect</vt:lpstr>
      <vt:lpstr>What Happened After IBM System 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115</cp:revision>
  <dcterms:created xsi:type="dcterms:W3CDTF">2015-12-27T15:42:19Z</dcterms:created>
  <dcterms:modified xsi:type="dcterms:W3CDTF">2016-01-13T00:26:32Z</dcterms:modified>
</cp:coreProperties>
</file>