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74" r:id="rId14"/>
    <p:sldId id="268" r:id="rId15"/>
    <p:sldId id="269" r:id="rId16"/>
    <p:sldId id="271" r:id="rId17"/>
    <p:sldId id="270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10A-81D1-8748-8404-C44E2799F913}" type="datetimeFigureOut">
              <a:rPr lang="en-US" smtClean="0"/>
              <a:t>1/11/16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DBF5F-E884-8D4B-8536-498293E3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1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EEF9975-6C58-5C4C-8961-54FFA2646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UNIX Time-Sharing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Mosharaf Chowdhury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Namespace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traverse</a:t>
            </a:r>
          </a:p>
          <a:p>
            <a:r>
              <a:rPr lang="en-US" dirty="0"/>
              <a:t>Easy to modify/add/delete</a:t>
            </a:r>
          </a:p>
          <a:p>
            <a:r>
              <a:rPr lang="en-US" dirty="0" smtClean="0"/>
              <a:t>Access </a:t>
            </a:r>
            <a:r>
              <a:rPr lang="en-US" dirty="0"/>
              <a:t>control is </a:t>
            </a:r>
            <a:r>
              <a:rPr lang="en-US" dirty="0" smtClean="0"/>
              <a:t>simpler</a:t>
            </a:r>
          </a:p>
          <a:p>
            <a:pPr lvl="1"/>
            <a:r>
              <a:rPr lang="en-US" dirty="0" smtClean="0"/>
              <a:t>Hierarchical as well</a:t>
            </a:r>
          </a:p>
          <a:p>
            <a:r>
              <a:rPr lang="en-US" dirty="0" smtClean="0"/>
              <a:t>Can be arbitrarily increased</a:t>
            </a:r>
          </a:p>
          <a:p>
            <a:pPr lvl="1"/>
            <a:r>
              <a:rPr lang="en-US" dirty="0"/>
              <a:t>Mount new drives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is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files</a:t>
            </a:r>
          </a:p>
          <a:p>
            <a:r>
              <a:rPr lang="en-US" dirty="0" smtClean="0"/>
              <a:t>Special files</a:t>
            </a:r>
          </a:p>
          <a:p>
            <a:pPr lvl="1"/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Networks</a:t>
            </a:r>
          </a:p>
          <a:p>
            <a:r>
              <a:rPr lang="en-US" dirty="0" smtClean="0"/>
              <a:t>Directories</a:t>
            </a:r>
          </a:p>
          <a:p>
            <a:pPr lvl="1"/>
            <a:r>
              <a:rPr lang="en-US" dirty="0" smtClean="0"/>
              <a:t>Same as files, except when not</a:t>
            </a:r>
          </a:p>
          <a:p>
            <a:pPr lvl="1"/>
            <a:r>
              <a:rPr lang="en-US" dirty="0" smtClean="0"/>
              <a:t>Keeps track of pointers to files, not actual content</a:t>
            </a:r>
          </a:p>
          <a:p>
            <a:pPr lvl="2"/>
            <a:r>
              <a:rPr lang="en-US" dirty="0" smtClean="0"/>
              <a:t>Simplifies linking!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Inspired by Multics</a:t>
            </a:r>
          </a:p>
          <a:p>
            <a:r>
              <a:rPr lang="en-US" dirty="0" smtClean="0"/>
              <a:t>Primary functions</a:t>
            </a:r>
          </a:p>
          <a:p>
            <a:pPr lvl="1"/>
            <a:r>
              <a:rPr lang="en-US" dirty="0" smtClean="0"/>
              <a:t>open, close, read, write, seek</a:t>
            </a:r>
          </a:p>
          <a:p>
            <a:pPr lvl="1"/>
            <a:r>
              <a:rPr lang="en-US" dirty="0" smtClean="0"/>
              <a:t>Interface that has passed the test of time: haven’t effectively changed yet!</a:t>
            </a:r>
          </a:p>
          <a:p>
            <a:r>
              <a:rPr lang="en-US" dirty="0" smtClean="0"/>
              <a:t>BSD socket API is similar</a:t>
            </a:r>
          </a:p>
          <a:p>
            <a:pPr lvl="1"/>
            <a:r>
              <a:rPr lang="en-US" dirty="0" smtClean="0"/>
              <a:t>open, close, send, </a:t>
            </a:r>
            <a:r>
              <a:rPr lang="en-US" dirty="0" err="1" smtClean="0"/>
              <a:t>recv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9795" y="1678863"/>
            <a:ext cx="9512410" cy="446276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ill Sans Light" charset="0"/>
                <a:ea typeface="Gill Sans Light" charset="0"/>
                <a:cs typeface="Gill Sans Light" charset="0"/>
              </a:rPr>
              <a:t>“We take the view that locks are </a:t>
            </a:r>
            <a:r>
              <a:rPr lang="en-US" sz="2800" i="1" u="sng" dirty="0">
                <a:latin typeface="Gill Sans Light" charset="0"/>
                <a:ea typeface="Gill Sans Light" charset="0"/>
                <a:cs typeface="Gill Sans Light" charset="0"/>
              </a:rPr>
              <a:t>neither necessary nor sufficient</a:t>
            </a:r>
            <a:r>
              <a:rPr lang="en-US" sz="2800" i="1" dirty="0">
                <a:latin typeface="Gill Sans Light" charset="0"/>
                <a:ea typeface="Gill Sans Light" charset="0"/>
                <a:cs typeface="Gill Sans Light" charset="0"/>
              </a:rPr>
              <a:t>, in our environment, to prevent interference between users of the same file. They are unnecessary because we are not faced with large, single-file data bases maintained by independent processes. They are insufficient because locks in the ordinary sense, whereby one user is pre- vented from writing on a file which another user is reading, cannot prevent confusion when, for example, both users are editing a file with an editor which makes a copy of the file being edited</a:t>
            </a:r>
            <a:r>
              <a:rPr lang="en-US" sz="2800" i="1" dirty="0" smtClean="0">
                <a:latin typeface="Gill Sans Light" charset="0"/>
                <a:ea typeface="Gill Sans Light" charset="0"/>
                <a:cs typeface="Gill Sans Light" charset="0"/>
              </a:rPr>
              <a:t>.”</a:t>
            </a:r>
          </a:p>
          <a:p>
            <a:endParaRPr lang="en-US" sz="2800" i="1" dirty="0" smtClean="0">
              <a:latin typeface="Gill Sans Light" charset="0"/>
              <a:ea typeface="Gill Sans Light" charset="0"/>
              <a:cs typeface="Gill Sans Light" charset="0"/>
            </a:endParaRPr>
          </a:p>
          <a:p>
            <a:pPr algn="r"/>
            <a:r>
              <a:rPr lang="en-US" sz="2800" i="1" dirty="0" smtClean="0">
                <a:latin typeface="Gill Sans Light" charset="0"/>
                <a:ea typeface="Gill Sans Light" charset="0"/>
                <a:cs typeface="Gill Sans Light" charset="0"/>
              </a:rPr>
              <a:t>- </a:t>
            </a:r>
            <a:r>
              <a:rPr lang="en-US" sz="3200" i="1" dirty="0">
                <a:latin typeface="Gill Sans" charset="0"/>
                <a:ea typeface="Gill Sans" charset="0"/>
                <a:cs typeface="Gill Sans" charset="0"/>
              </a:rPr>
              <a:t>DR &amp; KT</a:t>
            </a:r>
            <a:r>
              <a:rPr lang="en-US" sz="2800" i="1" dirty="0">
                <a:latin typeface="Gill Sans Light" charset="0"/>
                <a:ea typeface="Gill Sans Light" charset="0"/>
                <a:cs typeface="Gill Sans Light" charset="0"/>
              </a:rPr>
              <a:t>, “The UNIX Time-Sharing System”</a:t>
            </a:r>
            <a:endParaRPr lang="en-US" sz="2400" i="1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Thompson and Ritchie took special pride in their design of the file system</a:t>
            </a:r>
          </a:p>
          <a:p>
            <a:pPr lvl="1"/>
            <a:r>
              <a:rPr lang="en-US" dirty="0" smtClean="0"/>
              <a:t>My opinion from the reading</a:t>
            </a:r>
          </a:p>
          <a:p>
            <a:pPr lvl="1"/>
            <a:r>
              <a:rPr lang="en-US" dirty="0" smtClean="0"/>
              <a:t>Given the long-term impact, I think it’s justified!</a:t>
            </a:r>
          </a:p>
          <a:p>
            <a:r>
              <a:rPr lang="en-US" dirty="0" smtClean="0"/>
              <a:t>We’ll skip the details, and wait for next week when we read FFS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Image is an execution environment</a:t>
            </a:r>
          </a:p>
          <a:p>
            <a:pPr lvl="1"/>
            <a:r>
              <a:rPr lang="en-US" dirty="0" smtClean="0"/>
              <a:t>Container is the current parallel</a:t>
            </a:r>
          </a:p>
          <a:p>
            <a:r>
              <a:rPr lang="en-US" dirty="0" smtClean="0"/>
              <a:t>Process is the execution of the image</a:t>
            </a:r>
          </a:p>
          <a:p>
            <a:pPr lvl="1"/>
            <a:r>
              <a:rPr lang="en-US" dirty="0" smtClean="0"/>
              <a:t>Program text is write-protected and shared between all running processes of the same program</a:t>
            </a:r>
          </a:p>
          <a:p>
            <a:r>
              <a:rPr lang="en-US" dirty="0" smtClean="0"/>
              <a:t>Created using fork</a:t>
            </a:r>
          </a:p>
          <a:p>
            <a:pPr lvl="1"/>
            <a:r>
              <a:rPr lang="en-US" dirty="0" smtClean="0"/>
              <a:t>Inspired by Berkeley Timesharing System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the Kernel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Separate virtual address space</a:t>
            </a:r>
          </a:p>
          <a:p>
            <a:pPr lvl="1"/>
            <a:r>
              <a:rPr lang="en-US" dirty="0" smtClean="0"/>
              <a:t>Only one thread!</a:t>
            </a:r>
          </a:p>
          <a:p>
            <a:r>
              <a:rPr lang="en-US" dirty="0" smtClean="0"/>
              <a:t>Kernel</a:t>
            </a:r>
          </a:p>
          <a:p>
            <a:pPr lvl="1"/>
            <a:r>
              <a:rPr lang="en-US" dirty="0" smtClean="0"/>
              <a:t>Mediator for accessing shared resources and kernel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16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225024" y="2037633"/>
            <a:ext cx="5339014" cy="3927322"/>
            <a:chOff x="3327588" y="1972019"/>
            <a:chExt cx="5339014" cy="3927322"/>
          </a:xfrm>
        </p:grpSpPr>
        <p:sp>
          <p:nvSpPr>
            <p:cNvPr id="20" name="Rectangle 19"/>
            <p:cNvSpPr/>
            <p:nvPr/>
          </p:nvSpPr>
          <p:spPr>
            <a:xfrm>
              <a:off x="3360145" y="1972019"/>
              <a:ext cx="1013551" cy="179575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Gill Sans" charset="0"/>
                  <a:ea typeface="Gill Sans" charset="0"/>
                  <a:cs typeface="Gill Sans" charset="0"/>
                </a:rPr>
                <a:t>P1</a:t>
              </a:r>
              <a:endParaRPr lang="en-US" sz="280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06598" y="1972019"/>
              <a:ext cx="1013551" cy="179575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Gill Sans" charset="0"/>
                  <a:ea typeface="Gill Sans" charset="0"/>
                  <a:cs typeface="Gill Sans" charset="0"/>
                </a:rPr>
                <a:t>P2</a:t>
              </a:r>
              <a:endParaRPr lang="en-US" sz="280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53051" y="1972019"/>
              <a:ext cx="1013551" cy="179575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Gill Sans" charset="0"/>
                  <a:ea typeface="Gill Sans" charset="0"/>
                  <a:cs typeface="Gill Sans" charset="0"/>
                </a:rPr>
                <a:t>P3</a:t>
              </a:r>
              <a:endParaRPr lang="en-US" sz="280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60145" y="4792337"/>
              <a:ext cx="5306457" cy="11070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Gill Sans" charset="0"/>
                  <a:ea typeface="Gill Sans" charset="0"/>
                  <a:cs typeface="Gill Sans" charset="0"/>
                </a:rPr>
                <a:t>Kernel</a:t>
              </a:r>
              <a:endParaRPr lang="en-US" sz="280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Up-Down Arrow 23"/>
            <p:cNvSpPr/>
            <p:nvPr/>
          </p:nvSpPr>
          <p:spPr>
            <a:xfrm>
              <a:off x="3686978" y="3778785"/>
              <a:ext cx="351622" cy="1013552"/>
            </a:xfrm>
            <a:prstGeom prst="upDown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p-Down Arrow 24"/>
            <p:cNvSpPr/>
            <p:nvPr/>
          </p:nvSpPr>
          <p:spPr>
            <a:xfrm>
              <a:off x="5837562" y="3778785"/>
              <a:ext cx="351622" cy="1013552"/>
            </a:xfrm>
            <a:prstGeom prst="upDown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7988146" y="3778785"/>
              <a:ext cx="351622" cy="1013552"/>
            </a:xfrm>
            <a:prstGeom prst="upDown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27588" y="4077043"/>
              <a:ext cx="5327997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" charset="0"/>
                  <a:ea typeface="Gill Sans" charset="0"/>
                  <a:cs typeface="Gill Sans" charset="0"/>
                </a:rPr>
                <a:t>Interactions via system calls and signals/interrupts</a:t>
              </a:r>
              <a:endParaRPr lang="en-US" sz="200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0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‘|’ when writing shell commands</a:t>
            </a:r>
          </a:p>
          <a:p>
            <a:r>
              <a:rPr lang="en-US" dirty="0" smtClean="0"/>
              <a:t>Mechanism for inter-process communication</a:t>
            </a:r>
          </a:p>
          <a:p>
            <a:pPr lvl="1"/>
            <a:r>
              <a:rPr lang="en-US" dirty="0" smtClean="0"/>
              <a:t>Using file descriptor</a:t>
            </a:r>
          </a:p>
          <a:p>
            <a:pPr lvl="1"/>
            <a:r>
              <a:rPr lang="en-US" dirty="0" smtClean="0"/>
              <a:t>Again files!</a:t>
            </a:r>
          </a:p>
          <a:p>
            <a:r>
              <a:rPr lang="en-US" dirty="0" smtClean="0"/>
              <a:t>Allows to build large workflows by connecting separate programs</a:t>
            </a:r>
          </a:p>
          <a:p>
            <a:pPr lvl="1"/>
            <a:r>
              <a:rPr lang="en-US" dirty="0" smtClean="0"/>
              <a:t>We do the same today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Worse is Better &amp; End-to-End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Simplicity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Ease of Use </a:t>
            </a:r>
            <a:r>
              <a:rPr lang="en-US" smtClean="0"/>
              <a:t>and Maintenance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Consistency Across Interfaces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Completeness of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Correctness of Specification and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Placement of Functionality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9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opposed to </a:t>
            </a:r>
            <a:r>
              <a:rPr lang="en-US" i="1" dirty="0" smtClean="0"/>
              <a:t>batch processing</a:t>
            </a:r>
          </a:p>
          <a:p>
            <a:pPr lvl="1"/>
            <a:r>
              <a:rPr lang="en-US" dirty="0" smtClean="0"/>
              <a:t>Submit jobs to queues to be processed one at a time</a:t>
            </a:r>
          </a:p>
          <a:p>
            <a:pPr lvl="1"/>
            <a:r>
              <a:rPr lang="en-US" dirty="0" smtClean="0"/>
              <a:t>Non-interactive</a:t>
            </a:r>
          </a:p>
          <a:p>
            <a:endParaRPr lang="en-US" dirty="0" smtClean="0"/>
          </a:p>
          <a:p>
            <a:r>
              <a:rPr lang="en-US" dirty="0" smtClean="0"/>
              <a:t>Divide a shared resource between multiple programs and users to lower the </a:t>
            </a:r>
            <a:r>
              <a:rPr lang="en-US" i="1" dirty="0" smtClean="0"/>
              <a:t>cost</a:t>
            </a:r>
            <a:r>
              <a:rPr lang="en-US" dirty="0" smtClean="0"/>
              <a:t> of </a:t>
            </a:r>
            <a:r>
              <a:rPr lang="en-US" dirty="0" smtClean="0"/>
              <a:t>computing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John McCarthy </a:t>
            </a:r>
            <a:r>
              <a:rPr lang="en-US" dirty="0" smtClean="0"/>
              <a:t>wrote a memorandum in 1959</a:t>
            </a:r>
            <a:endParaRPr lang="en-US" dirty="0" smtClean="0"/>
          </a:p>
          <a:p>
            <a:r>
              <a:rPr lang="en-US" dirty="0" smtClean="0"/>
              <a:t>Early examples include</a:t>
            </a:r>
          </a:p>
          <a:p>
            <a:pPr lvl="1"/>
            <a:r>
              <a:rPr lang="en-US" dirty="0" smtClean="0"/>
              <a:t>MIT CTSS (</a:t>
            </a:r>
            <a:r>
              <a:rPr lang="en-US" dirty="0"/>
              <a:t>Compatible Time-Sharing </a:t>
            </a:r>
            <a:r>
              <a:rPr lang="en-US" dirty="0" smtClean="0"/>
              <a:t>System)</a:t>
            </a:r>
          </a:p>
          <a:p>
            <a:pPr lvl="1"/>
            <a:r>
              <a:rPr lang="en-US" dirty="0" smtClean="0"/>
              <a:t>Berkeley Timesharing System</a:t>
            </a:r>
          </a:p>
          <a:p>
            <a:pPr lvl="1"/>
            <a:r>
              <a:rPr lang="en-US" dirty="0" smtClean="0"/>
              <a:t>Dartmouth </a:t>
            </a:r>
            <a:r>
              <a:rPr lang="en-US" dirty="0"/>
              <a:t>Time-Sharing System </a:t>
            </a:r>
            <a:r>
              <a:rPr lang="en-US" dirty="0" smtClean="0"/>
              <a:t>(DTSS)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Mult</a:t>
            </a:r>
            <a:r>
              <a:rPr lang="en-US" dirty="0"/>
              <a:t>iplexed </a:t>
            </a:r>
            <a:r>
              <a:rPr lang="en-US" b="1" dirty="0"/>
              <a:t>I</a:t>
            </a:r>
            <a:r>
              <a:rPr lang="en-US" dirty="0"/>
              <a:t>nformation and </a:t>
            </a:r>
            <a:r>
              <a:rPr lang="en-US" b="1" dirty="0"/>
              <a:t>C</a:t>
            </a:r>
            <a:r>
              <a:rPr lang="en-US" dirty="0"/>
              <a:t>omputing </a:t>
            </a:r>
            <a:r>
              <a:rPr lang="en-US" b="1" dirty="0" smtClean="0"/>
              <a:t>S</a:t>
            </a:r>
            <a:r>
              <a:rPr lang="en-US" dirty="0" smtClean="0"/>
              <a:t>ervice</a:t>
            </a:r>
          </a:p>
          <a:p>
            <a:pPr lvl="1"/>
            <a:r>
              <a:rPr lang="en-US" dirty="0" smtClean="0"/>
              <a:t>Started in 1964 at MIT; led by </a:t>
            </a:r>
            <a:r>
              <a:rPr lang="en-US" dirty="0">
                <a:solidFill>
                  <a:srgbClr val="FF0000"/>
                </a:solidFill>
              </a:rPr>
              <a:t>Fernando </a:t>
            </a:r>
            <a:r>
              <a:rPr lang="en-US" dirty="0" err="1" smtClean="0">
                <a:solidFill>
                  <a:srgbClr val="FF0000"/>
                </a:solidFill>
              </a:rPr>
              <a:t>Corbató</a:t>
            </a:r>
            <a:r>
              <a:rPr lang="en-US" dirty="0" smtClean="0"/>
              <a:t> w/ GE and </a:t>
            </a:r>
            <a:r>
              <a:rPr lang="en-US" u="sng" dirty="0" smtClean="0"/>
              <a:t>Bell Labs</a:t>
            </a:r>
          </a:p>
          <a:p>
            <a:r>
              <a:rPr lang="en-US" dirty="0" smtClean="0"/>
              <a:t>Time-sharing operating system</a:t>
            </a:r>
          </a:p>
          <a:p>
            <a:pPr lvl="1"/>
            <a:r>
              <a:rPr lang="en-US" dirty="0" smtClean="0"/>
              <a:t>Developed initially for GE-645 mainframe, a 36-bit machine w/ support for virtual memory</a:t>
            </a:r>
          </a:p>
          <a:p>
            <a:pPr lvl="1"/>
            <a:r>
              <a:rPr lang="en-US" dirty="0" smtClean="0"/>
              <a:t>Hierarchical file system</a:t>
            </a:r>
          </a:p>
          <a:p>
            <a:pPr lvl="1"/>
            <a:r>
              <a:rPr lang="en-US" dirty="0" smtClean="0"/>
              <a:t>Protection ring-based security</a:t>
            </a:r>
          </a:p>
          <a:p>
            <a:pPr lvl="1"/>
            <a:r>
              <a:rPr lang="en-US" dirty="0" smtClean="0"/>
              <a:t>Access Control Lists (ACL)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Bell Labs pulled out in 1969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by </a:t>
            </a:r>
            <a:r>
              <a:rPr lang="en-US" dirty="0">
                <a:solidFill>
                  <a:srgbClr val="FF0000"/>
                </a:solidFill>
              </a:rPr>
              <a:t>Ken </a:t>
            </a:r>
            <a:r>
              <a:rPr lang="en-US" dirty="0" smtClean="0">
                <a:solidFill>
                  <a:srgbClr val="FF0000"/>
                </a:solidFill>
              </a:rPr>
              <a:t>Thompson</a:t>
            </a:r>
            <a:r>
              <a:rPr lang="en-US" dirty="0" smtClean="0"/>
              <a:t> and </a:t>
            </a:r>
            <a:r>
              <a:rPr lang="en-US" dirty="0">
                <a:solidFill>
                  <a:srgbClr val="FF0000"/>
                </a:solidFill>
              </a:rPr>
              <a:t>Dennis </a:t>
            </a:r>
            <a:r>
              <a:rPr lang="en-US" dirty="0" smtClean="0">
                <a:solidFill>
                  <a:srgbClr val="FF0000"/>
                </a:solidFill>
              </a:rPr>
              <a:t>Ritchie</a:t>
            </a:r>
            <a:r>
              <a:rPr lang="en-US" dirty="0" smtClean="0"/>
              <a:t> in 1969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67220" y="3316076"/>
            <a:ext cx="8857561" cy="2677656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ill Sans Light" charset="0"/>
                <a:ea typeface="Gill Sans Light" charset="0"/>
                <a:cs typeface="Gill Sans Light" charset="0"/>
              </a:rPr>
              <a:t>“UNIX </a:t>
            </a:r>
            <a:r>
              <a:rPr lang="en-US" sz="2800" i="1" dirty="0">
                <a:latin typeface="Gill Sans Light" charset="0"/>
                <a:ea typeface="Gill Sans Light" charset="0"/>
                <a:cs typeface="Gill Sans Light" charset="0"/>
              </a:rPr>
              <a:t>was never a ‘‘project;’’ it was not designed to meet any specific need except that felt by its major author, Ken Thompson, and soon after its origin by the author of this paper, for a pleasant environment in which to write and use programs</a:t>
            </a:r>
            <a:r>
              <a:rPr lang="en-US" sz="2800" i="1" dirty="0" smtClean="0">
                <a:latin typeface="Gill Sans Light" charset="0"/>
                <a:ea typeface="Gill Sans Light" charset="0"/>
                <a:cs typeface="Gill Sans Light" charset="0"/>
              </a:rPr>
              <a:t>.”</a:t>
            </a:r>
          </a:p>
          <a:p>
            <a:endParaRPr lang="en-US" sz="2800" i="1" dirty="0" smtClean="0">
              <a:latin typeface="Gill Sans Light" charset="0"/>
              <a:ea typeface="Gill Sans Light" charset="0"/>
              <a:cs typeface="Gill Sans Light" charset="0"/>
            </a:endParaRPr>
          </a:p>
          <a:p>
            <a:pPr algn="r"/>
            <a:r>
              <a:rPr lang="en-US" sz="2800" i="1" dirty="0" smtClean="0">
                <a:latin typeface="Gill Sans Light" charset="0"/>
                <a:ea typeface="Gill Sans Light" charset="0"/>
                <a:cs typeface="Gill Sans Light" charset="0"/>
              </a:rPr>
              <a:t>- </a:t>
            </a:r>
            <a:r>
              <a:rPr lang="en-US" sz="2800" i="1" dirty="0">
                <a:latin typeface="Gill Sans" charset="0"/>
                <a:ea typeface="Gill Sans" charset="0"/>
                <a:cs typeface="Gill Sans" charset="0"/>
              </a:rPr>
              <a:t>Dennis </a:t>
            </a:r>
            <a:r>
              <a:rPr lang="en-US" sz="2800" i="1" dirty="0" smtClean="0">
                <a:latin typeface="Gill Sans" charset="0"/>
                <a:ea typeface="Gill Sans" charset="0"/>
                <a:cs typeface="Gill Sans" charset="0"/>
              </a:rPr>
              <a:t>Ritchie</a:t>
            </a:r>
            <a:r>
              <a:rPr lang="en-US" sz="2400" i="1" dirty="0" smtClean="0">
                <a:latin typeface="Gill Sans Light" charset="0"/>
                <a:ea typeface="Gill Sans Light" charset="0"/>
                <a:cs typeface="Gill Sans Light" charset="0"/>
              </a:rPr>
              <a:t>, “The </a:t>
            </a:r>
            <a:r>
              <a:rPr lang="en-US" sz="2400" i="1" dirty="0">
                <a:latin typeface="Gill Sans Light" charset="0"/>
                <a:ea typeface="Gill Sans Light" charset="0"/>
                <a:cs typeface="Gill Sans Light" charset="0"/>
              </a:rPr>
              <a:t>UNIX Time-sharing </a:t>
            </a:r>
            <a:r>
              <a:rPr lang="en-US" sz="2400" i="1" dirty="0" smtClean="0">
                <a:latin typeface="Gill Sans Light" charset="0"/>
                <a:ea typeface="Gill Sans Light" charset="0"/>
                <a:cs typeface="Gill Sans Light" charset="0"/>
              </a:rPr>
              <a:t>System – A Retrospective”</a:t>
            </a:r>
            <a:endParaRPr lang="en-US" sz="2400" i="1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First version </a:t>
            </a:r>
            <a:r>
              <a:rPr lang="en-US" altLang="en-US" dirty="0" smtClean="0"/>
              <a:t>on </a:t>
            </a:r>
            <a:r>
              <a:rPr lang="en-US" altLang="en-US" dirty="0"/>
              <a:t>DEC PDP-7 and </a:t>
            </a:r>
            <a:r>
              <a:rPr lang="en-US" altLang="en-US" dirty="0" smtClean="0"/>
              <a:t>PDP-9 (circa 1969-70)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Second version on unprotected DEC </a:t>
            </a:r>
            <a:r>
              <a:rPr lang="en-US" altLang="en-US" dirty="0" smtClean="0"/>
              <a:t>PDP-11/20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Third version </a:t>
            </a:r>
            <a:r>
              <a:rPr lang="en-US" altLang="en-US" dirty="0" smtClean="0"/>
              <a:t>w/ </a:t>
            </a:r>
            <a:r>
              <a:rPr lang="en-US" altLang="en-US" dirty="0"/>
              <a:t>multiprogramming on </a:t>
            </a:r>
            <a:r>
              <a:rPr lang="en-US" altLang="en-US" dirty="0" smtClean="0"/>
              <a:t>PDP-11/40</a:t>
            </a:r>
            <a:r>
              <a:rPr lang="en-US" altLang="en-US" dirty="0"/>
              <a:t>, </a:t>
            </a:r>
            <a:r>
              <a:rPr lang="en-US" altLang="en-US" dirty="0" smtClean="0"/>
              <a:t>45 etc.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Described in today’s paper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February</a:t>
            </a:r>
            <a:r>
              <a:rPr lang="en-US" altLang="en-US" dirty="0"/>
              <a:t>, 1971</a:t>
            </a:r>
            <a:r>
              <a:rPr lang="en-US" altLang="en-US" dirty="0" smtClean="0"/>
              <a:t>: PDP-11 Unix first operational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PDP-11/40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6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16-bit word (8-bit byte)</a:t>
            </a:r>
          </a:p>
          <a:p>
            <a:r>
              <a:rPr lang="en-US" dirty="0" smtClean="0"/>
              <a:t>144K bytes </a:t>
            </a:r>
            <a:r>
              <a:rPr lang="en-US" dirty="0"/>
              <a:t>core memory</a:t>
            </a:r>
          </a:p>
          <a:p>
            <a:pPr lvl="1"/>
            <a:r>
              <a:rPr lang="en-US" dirty="0" smtClean="0"/>
              <a:t>UNIX took 42K bytes</a:t>
            </a:r>
            <a:endParaRPr lang="en-US" dirty="0"/>
          </a:p>
          <a:p>
            <a:pPr lvl="1"/>
            <a:r>
              <a:rPr lang="en-US" dirty="0"/>
              <a:t>Minimal system </a:t>
            </a:r>
            <a:r>
              <a:rPr lang="en-US" dirty="0" smtClean="0"/>
              <a:t>50K bytes</a:t>
            </a:r>
            <a:endParaRPr lang="en-US" dirty="0"/>
          </a:p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1M byte fixed-head disk</a:t>
            </a:r>
          </a:p>
          <a:p>
            <a:pPr lvl="1"/>
            <a:r>
              <a:rPr lang="en-US" dirty="0" smtClean="0"/>
              <a:t>4X 2.5M byte moving-head disk cartridge</a:t>
            </a:r>
          </a:p>
          <a:p>
            <a:pPr lvl="1"/>
            <a:r>
              <a:rPr lang="en-US" dirty="0" smtClean="0"/>
              <a:t>1X 40M byte moving-head disk pack</a:t>
            </a:r>
          </a:p>
          <a:p>
            <a:r>
              <a:rPr lang="en-US" dirty="0" smtClean="0"/>
              <a:t>14 </a:t>
            </a:r>
            <a:r>
              <a:rPr lang="en-US" dirty="0"/>
              <a:t>variable speed </a:t>
            </a:r>
            <a:r>
              <a:rPr lang="en-US" dirty="0" smtClean="0"/>
              <a:t>communication </a:t>
            </a:r>
            <a:r>
              <a:rPr lang="en-US" dirty="0"/>
              <a:t>interfaces</a:t>
            </a:r>
          </a:p>
          <a:p>
            <a:r>
              <a:rPr lang="en-US" dirty="0" smtClean="0"/>
              <a:t>Many other attached devices</a:t>
            </a:r>
            <a:endParaRPr lang="en-US" dirty="0"/>
          </a:p>
        </p:txBody>
      </p:sp>
      <p:pic>
        <p:nvPicPr>
          <p:cNvPr id="13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25194"/>
            <a:ext cx="5181600" cy="415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88077" y="5831173"/>
            <a:ext cx="3465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http://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www.catb.org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esr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/writings/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taoup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/html/graphics/kd14.jpg</a:t>
            </a:r>
          </a:p>
        </p:txBody>
      </p:sp>
    </p:spTree>
    <p:extLst>
      <p:ext uri="{BB962C8B-B14F-4D97-AF65-F5344CB8AC3E}">
        <p14:creationId xmlns:p14="http://schemas.microsoft.com/office/powerpoint/2010/main" val="8776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Simplicity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5655" cy="4351338"/>
          </a:xfrm>
        </p:spPr>
        <p:txBody>
          <a:bodyPr anchor="ctr"/>
          <a:lstStyle/>
          <a:p>
            <a:r>
              <a:rPr lang="en-US" dirty="0" smtClean="0"/>
              <a:t>Simple abstractions</a:t>
            </a:r>
          </a:p>
          <a:p>
            <a:pPr lvl="1"/>
            <a:r>
              <a:rPr lang="en-US" dirty="0" smtClean="0"/>
              <a:t>Everything is a file</a:t>
            </a:r>
          </a:p>
          <a:p>
            <a:r>
              <a:rPr lang="en-US" dirty="0" smtClean="0"/>
              <a:t>Simple file system design</a:t>
            </a:r>
          </a:p>
          <a:p>
            <a:pPr lvl="1"/>
            <a:r>
              <a:rPr lang="en-US" dirty="0" smtClean="0"/>
              <a:t>Hierarchical for programming simplicity</a:t>
            </a:r>
          </a:p>
          <a:p>
            <a:r>
              <a:rPr lang="en-US" dirty="0" smtClean="0"/>
              <a:t>Simple connectors</a:t>
            </a:r>
          </a:p>
          <a:p>
            <a:pPr lvl="1"/>
            <a:r>
              <a:rPr lang="en-US" dirty="0" smtClean="0"/>
              <a:t>Pipes that look like files</a:t>
            </a:r>
          </a:p>
          <a:p>
            <a:r>
              <a:rPr lang="en-US" dirty="0" smtClean="0"/>
              <a:t>Simple maintenance</a:t>
            </a:r>
          </a:p>
          <a:p>
            <a:pPr lvl="1"/>
            <a:r>
              <a:rPr lang="en-US" dirty="0" smtClean="0"/>
              <a:t>Self-maintained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2662466"/>
            <a:ext cx="5578208" cy="2677656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ill Sans Light" charset="0"/>
                <a:ea typeface="Gill Sans Light" charset="0"/>
                <a:cs typeface="Gill Sans Light" charset="0"/>
              </a:rPr>
              <a:t>“It is hoped, however, the users of </a:t>
            </a:r>
            <a:r>
              <a:rPr lang="en-US" sz="2800" i="1" dirty="0" smtClean="0">
                <a:latin typeface="Gill Sans Light" charset="0"/>
                <a:ea typeface="Gill Sans Light" charset="0"/>
                <a:cs typeface="Gill Sans Light" charset="0"/>
              </a:rPr>
              <a:t>UNIX will </a:t>
            </a:r>
            <a:r>
              <a:rPr lang="en-US" sz="2800" i="1" dirty="0">
                <a:latin typeface="Gill Sans Light" charset="0"/>
                <a:ea typeface="Gill Sans Light" charset="0"/>
                <a:cs typeface="Gill Sans Light" charset="0"/>
              </a:rPr>
              <a:t>find that the most important characteristics of the system are its simplicity, elegance, and ease of use</a:t>
            </a:r>
            <a:r>
              <a:rPr lang="en-US" sz="2800" i="1" dirty="0" smtClean="0">
                <a:latin typeface="Gill Sans Light" charset="0"/>
                <a:ea typeface="Gill Sans Light" charset="0"/>
                <a:cs typeface="Gill Sans Light" charset="0"/>
              </a:rPr>
              <a:t>.”</a:t>
            </a:r>
          </a:p>
          <a:p>
            <a:endParaRPr lang="en-US" sz="2800" i="1" dirty="0" smtClean="0">
              <a:latin typeface="Gill Sans Light" charset="0"/>
              <a:ea typeface="Gill Sans Light" charset="0"/>
              <a:cs typeface="Gill Sans Light" charset="0"/>
            </a:endParaRPr>
          </a:p>
          <a:p>
            <a:pPr algn="r"/>
            <a:r>
              <a:rPr lang="en-US" sz="2800" i="1" dirty="0" smtClean="0">
                <a:latin typeface="Gill Sans Light" charset="0"/>
                <a:ea typeface="Gill Sans Light" charset="0"/>
                <a:cs typeface="Gill Sans Light" charset="0"/>
              </a:rPr>
              <a:t>- </a:t>
            </a:r>
            <a:r>
              <a:rPr lang="en-US" sz="2800" i="1" dirty="0" smtClean="0">
                <a:latin typeface="Gill Sans" charset="0"/>
                <a:ea typeface="Gill Sans" charset="0"/>
                <a:cs typeface="Gill Sans" charset="0"/>
              </a:rPr>
              <a:t>DR &amp; KT</a:t>
            </a:r>
            <a:r>
              <a:rPr lang="en-US" sz="2400" i="1" dirty="0" smtClean="0">
                <a:latin typeface="Gill Sans Light" charset="0"/>
                <a:ea typeface="Gill Sans Light" charset="0"/>
                <a:cs typeface="Gill Sans Light" charset="0"/>
              </a:rPr>
              <a:t>, “The </a:t>
            </a:r>
            <a:r>
              <a:rPr lang="en-US" sz="2400" i="1" dirty="0">
                <a:latin typeface="Gill Sans Light" charset="0"/>
                <a:ea typeface="Gill Sans Light" charset="0"/>
                <a:cs typeface="Gill Sans Light" charset="0"/>
              </a:rPr>
              <a:t>UNIX </a:t>
            </a:r>
            <a:r>
              <a:rPr lang="en-US" sz="2400" i="1" dirty="0" smtClean="0">
                <a:latin typeface="Gill Sans Light" charset="0"/>
                <a:ea typeface="Gill Sans Light" charset="0"/>
                <a:cs typeface="Gill Sans Light" charset="0"/>
              </a:rPr>
              <a:t>Time-Sharing System”</a:t>
            </a:r>
            <a:endParaRPr lang="en-US" sz="2400" i="1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5655" cy="4351338"/>
          </a:xfrm>
        </p:spPr>
        <p:txBody>
          <a:bodyPr anchor="ctr"/>
          <a:lstStyle/>
          <a:p>
            <a:r>
              <a:rPr lang="en-US" dirty="0" smtClean="0"/>
              <a:t>Berkeley Timesharing System</a:t>
            </a:r>
          </a:p>
          <a:p>
            <a:pPr lvl="1"/>
            <a:r>
              <a:rPr lang="en-US" dirty="0" smtClean="0"/>
              <a:t>Process forks</a:t>
            </a:r>
          </a:p>
          <a:p>
            <a:r>
              <a:rPr lang="en-US" dirty="0" smtClean="0"/>
              <a:t>Multics</a:t>
            </a:r>
          </a:p>
          <a:p>
            <a:pPr lvl="1"/>
            <a:r>
              <a:rPr lang="en-US" dirty="0" smtClean="0"/>
              <a:t>I/O system calls</a:t>
            </a:r>
          </a:p>
          <a:p>
            <a:r>
              <a:rPr lang="en-US" dirty="0" smtClean="0"/>
              <a:t>Multics and TENEX</a:t>
            </a:r>
          </a:p>
          <a:p>
            <a:pPr lvl="1"/>
            <a:r>
              <a:rPr lang="en-US" dirty="0" smtClean="0"/>
              <a:t>Shell and related</a:t>
            </a:r>
          </a:p>
          <a:p>
            <a:r>
              <a:rPr lang="en-US" dirty="0" smtClean="0"/>
              <a:t>CTSS</a:t>
            </a:r>
          </a:p>
          <a:p>
            <a:pPr lvl="1"/>
            <a:r>
              <a:rPr lang="en-US" dirty="0" smtClean="0"/>
              <a:t>“…in </a:t>
            </a:r>
            <a:r>
              <a:rPr lang="en-US" dirty="0"/>
              <a:t>essence a modern implementation of MIT’s CTSS </a:t>
            </a:r>
            <a:r>
              <a:rPr lang="en-US" dirty="0" smtClean="0"/>
              <a:t>system…” – D. Ritchie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2016135"/>
            <a:ext cx="5578208" cy="3970318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ill Sans Light" charset="0"/>
                <a:ea typeface="Gill Sans Light" charset="0"/>
                <a:cs typeface="Gill Sans Light" charset="0"/>
              </a:rPr>
              <a:t>“The success </a:t>
            </a:r>
            <a:r>
              <a:rPr lang="en-US" sz="2800" i="1" dirty="0" smtClean="0">
                <a:latin typeface="Gill Sans Light" charset="0"/>
                <a:ea typeface="Gill Sans Light" charset="0"/>
                <a:cs typeface="Gill Sans Light" charset="0"/>
              </a:rPr>
              <a:t>of UNIX </a:t>
            </a:r>
            <a:r>
              <a:rPr lang="en-US" sz="2800" i="1" dirty="0">
                <a:latin typeface="Gill Sans Light" charset="0"/>
                <a:ea typeface="Gill Sans Light" charset="0"/>
                <a:cs typeface="Gill Sans Light" charset="0"/>
              </a:rPr>
              <a:t>lies not so much in new </a:t>
            </a:r>
            <a:r>
              <a:rPr lang="en-US" sz="2800" i="1" dirty="0" smtClean="0">
                <a:latin typeface="Gill Sans Light" charset="0"/>
                <a:ea typeface="Gill Sans Light" charset="0"/>
                <a:cs typeface="Gill Sans Light" charset="0"/>
              </a:rPr>
              <a:t>inventions </a:t>
            </a:r>
            <a:r>
              <a:rPr lang="en-US" sz="2800" i="1" dirty="0">
                <a:latin typeface="Gill Sans Light" charset="0"/>
                <a:ea typeface="Gill Sans Light" charset="0"/>
                <a:cs typeface="Gill Sans Light" charset="0"/>
              </a:rPr>
              <a:t>but rather in the full exploitation of a carefully selected set of fertile ideas, and especially in showing that they can be keys to the implementation of a small yet powerful operating system</a:t>
            </a:r>
            <a:r>
              <a:rPr lang="en-US" sz="2800" i="1" dirty="0" smtClean="0">
                <a:latin typeface="Gill Sans Light" charset="0"/>
                <a:ea typeface="Gill Sans Light" charset="0"/>
                <a:cs typeface="Gill Sans Light" charset="0"/>
              </a:rPr>
              <a:t>.”</a:t>
            </a:r>
          </a:p>
          <a:p>
            <a:endParaRPr lang="en-US" sz="2800" i="1" dirty="0" smtClean="0">
              <a:latin typeface="Gill Sans Light" charset="0"/>
              <a:ea typeface="Gill Sans Light" charset="0"/>
              <a:cs typeface="Gill Sans Light" charset="0"/>
            </a:endParaRPr>
          </a:p>
          <a:p>
            <a:pPr algn="r"/>
            <a:r>
              <a:rPr lang="en-US" sz="2800" i="1" dirty="0" smtClean="0">
                <a:latin typeface="Gill Sans Light" charset="0"/>
                <a:ea typeface="Gill Sans Light" charset="0"/>
                <a:cs typeface="Gill Sans Light" charset="0"/>
              </a:rPr>
              <a:t>- </a:t>
            </a:r>
            <a:r>
              <a:rPr lang="en-US" sz="2800" i="1" dirty="0" smtClean="0">
                <a:latin typeface="Gill Sans" charset="0"/>
                <a:ea typeface="Gill Sans" charset="0"/>
                <a:cs typeface="Gill Sans" charset="0"/>
              </a:rPr>
              <a:t>DR &amp; KT</a:t>
            </a:r>
            <a:r>
              <a:rPr lang="en-US" sz="2400" i="1" dirty="0" smtClean="0">
                <a:latin typeface="Gill Sans Light" charset="0"/>
                <a:ea typeface="Gill Sans Light" charset="0"/>
                <a:cs typeface="Gill Sans Light" charset="0"/>
              </a:rPr>
              <a:t>, “The </a:t>
            </a:r>
            <a:r>
              <a:rPr lang="en-US" sz="2400" i="1" dirty="0">
                <a:latin typeface="Gill Sans Light" charset="0"/>
                <a:ea typeface="Gill Sans Light" charset="0"/>
                <a:cs typeface="Gill Sans Light" charset="0"/>
              </a:rPr>
              <a:t>UNIX </a:t>
            </a:r>
            <a:r>
              <a:rPr lang="en-US" sz="2400" i="1" dirty="0" smtClean="0">
                <a:latin typeface="Gill Sans Light" charset="0"/>
                <a:ea typeface="Gill Sans Light" charset="0"/>
                <a:cs typeface="Gill Sans Light" charset="0"/>
              </a:rPr>
              <a:t>Time-Sharing System”</a:t>
            </a:r>
            <a:endParaRPr lang="en-US" sz="2400" i="1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 and namespaces</a:t>
            </a:r>
          </a:p>
          <a:p>
            <a:pPr lvl="1"/>
            <a:r>
              <a:rPr lang="en-US" dirty="0" smtClean="0"/>
              <a:t>Directories, paths, and links</a:t>
            </a:r>
          </a:p>
          <a:p>
            <a:pPr lvl="2"/>
            <a:r>
              <a:rPr lang="en-US" dirty="0"/>
              <a:t>Root, home, and current </a:t>
            </a:r>
            <a:r>
              <a:rPr lang="en-US" dirty="0" smtClean="0"/>
              <a:t>directory</a:t>
            </a:r>
          </a:p>
          <a:p>
            <a:pPr lvl="1"/>
            <a:r>
              <a:rPr lang="en-US" dirty="0" smtClean="0"/>
              <a:t>Rooted tree and </a:t>
            </a:r>
            <a:r>
              <a:rPr lang="en-US" i="1" dirty="0" smtClean="0"/>
              <a:t>mount</a:t>
            </a:r>
            <a:r>
              <a:rPr lang="en-US" dirty="0" smtClean="0"/>
              <a:t>ing sub-trees on leaves</a:t>
            </a:r>
          </a:p>
          <a:p>
            <a:pPr lvl="1"/>
            <a:r>
              <a:rPr lang="en-US" dirty="0" smtClean="0"/>
              <a:t>Special files and access control</a:t>
            </a:r>
          </a:p>
          <a:p>
            <a:r>
              <a:rPr lang="en-US" dirty="0" smtClean="0"/>
              <a:t>Process management</a:t>
            </a:r>
          </a:p>
          <a:p>
            <a:pPr lvl="1"/>
            <a:r>
              <a:rPr lang="en-US" dirty="0" smtClean="0"/>
              <a:t>System calls, address space, signals/interrupts</a:t>
            </a:r>
          </a:p>
          <a:p>
            <a:r>
              <a:rPr lang="en-US" dirty="0" smtClean="0"/>
              <a:t>User interface</a:t>
            </a:r>
          </a:p>
          <a:p>
            <a:pPr lvl="1"/>
            <a:r>
              <a:rPr lang="en-US" dirty="0" smtClean="0"/>
              <a:t>Shell, I/O redirection, and pipes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943</Words>
  <Application>Microsoft Macintosh PowerPoint</Application>
  <PresentationFormat>Widescreen</PresentationFormat>
  <Paragraphs>209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Gill Sans</vt:lpstr>
      <vt:lpstr>Gill Sans Light</vt:lpstr>
      <vt:lpstr>Arial</vt:lpstr>
      <vt:lpstr>Office Theme</vt:lpstr>
      <vt:lpstr>The UNIX Time-Sharing System</vt:lpstr>
      <vt:lpstr>Time Sharing</vt:lpstr>
      <vt:lpstr>Multics</vt:lpstr>
      <vt:lpstr>UNIX</vt:lpstr>
      <vt:lpstr>UNIX</vt:lpstr>
      <vt:lpstr>PDP-11/40</vt:lpstr>
      <vt:lpstr>Simplicity</vt:lpstr>
      <vt:lpstr>Influences</vt:lpstr>
      <vt:lpstr>Key Concepts</vt:lpstr>
      <vt:lpstr>Hierarchical Namespace</vt:lpstr>
      <vt:lpstr>Everything is a File</vt:lpstr>
      <vt:lpstr>I/O Calls</vt:lpstr>
      <vt:lpstr>No Locks</vt:lpstr>
      <vt:lpstr>File System Implementation</vt:lpstr>
      <vt:lpstr>Execution</vt:lpstr>
      <vt:lpstr>Processes and the Kernel</vt:lpstr>
      <vt:lpstr>Pipes</vt:lpstr>
      <vt:lpstr>Worse is Better &amp; End-to-End Arguments</vt:lpstr>
      <vt:lpstr>Next Class…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Mosharaf Chowdhury</dc:creator>
  <cp:lastModifiedBy>Mosharaf Chowdhury</cp:lastModifiedBy>
  <cp:revision>226</cp:revision>
  <dcterms:created xsi:type="dcterms:W3CDTF">2015-12-27T15:42:19Z</dcterms:created>
  <dcterms:modified xsi:type="dcterms:W3CDTF">2016-01-11T21:38:52Z</dcterms:modified>
</cp:coreProperties>
</file>