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3"/>
  </p:normalViewPr>
  <p:slideViewPr>
    <p:cSldViewPr snapToGrid="0" snapToObjects="1">
      <p:cViewPr varScale="1">
        <p:scale>
          <a:sx n="116" d="100"/>
          <a:sy n="116" d="100"/>
        </p:scale>
        <p:origin x="2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4D10A-81D1-8748-8404-C44E2799F913}" type="datetimeFigureOut">
              <a:rPr lang="en-US" smtClean="0"/>
              <a:t>12/29/15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DBF5F-E884-8D4B-8536-498293E3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21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DBF5F-E884-8D4B-8536-498293E3FB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0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EECS 582 – W16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5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6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0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1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9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8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0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4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5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r>
              <a:rPr lang="en-US" smtClean="0"/>
              <a:t>1/8/16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r>
              <a:rPr lang="en-US" dirty="0" smtClean="0"/>
              <a:t>EECS 582 – W16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fld id="{4EEF9975-6C58-5C4C-8961-54FFA2646B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8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search.microsoft.com/en-us/um/people/simonpj/papers/giving-a-talk/writing-a-paper-slid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582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Mosharaf Chowdhury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2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(Highlight the importance and give intuition of solution)</a:t>
            </a:r>
          </a:p>
          <a:p>
            <a:r>
              <a:rPr lang="en-US" dirty="0" smtClean="0"/>
              <a:t>Motivation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(Use data and simple examples)</a:t>
            </a:r>
          </a:p>
          <a:p>
            <a:r>
              <a:rPr lang="en-US" dirty="0" smtClean="0"/>
              <a:t>Overview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 (Summarize your overall solution so that readers can follow later)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Core Idea</a:t>
            </a:r>
            <a:r>
              <a:rPr lang="en-US" dirty="0" smtClean="0"/>
              <a:t>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(Main contribution w/ challenges and how you address them)</a:t>
            </a:r>
            <a:endParaRPr lang="en-US" dirty="0" smtClean="0"/>
          </a:p>
          <a:p>
            <a:r>
              <a:rPr lang="en-US" dirty="0" smtClean="0"/>
              <a:t>Implementation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(Discuss non-obvious parts of your implementation)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Evaluation</a:t>
            </a:r>
            <a:r>
              <a:rPr lang="en-US" dirty="0" smtClean="0"/>
              <a:t>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(Convince readers that it works and when it fails)</a:t>
            </a:r>
          </a:p>
          <a:p>
            <a:r>
              <a:rPr lang="en-US" dirty="0" smtClean="0"/>
              <a:t>Related Work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(Let readers know that you know your competition!)</a:t>
            </a:r>
          </a:p>
          <a:p>
            <a:r>
              <a:rPr lang="en-US" dirty="0" smtClean="0"/>
              <a:t>Discussion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(Know your limitations and possible workarounds)</a:t>
            </a:r>
          </a:p>
          <a:p>
            <a:r>
              <a:rPr lang="en-US" dirty="0" smtClean="0"/>
              <a:t>Conclusion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(Summarize and point out future work)</a:t>
            </a:r>
            <a:endParaRPr lang="en-US" dirty="0">
              <a:latin typeface="Gill Sans Light" charset="0"/>
              <a:ea typeface="Gill Sans Light" charset="0"/>
              <a:cs typeface="Gill Sans Light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3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requirements and milestones</a:t>
            </a:r>
          </a:p>
          <a:p>
            <a:r>
              <a:rPr lang="en-US" dirty="0" smtClean="0"/>
              <a:t>Project ideas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6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requirements and milestones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ideas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1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research-oriented course!</a:t>
            </a:r>
          </a:p>
          <a:p>
            <a:pPr lvl="1"/>
            <a:r>
              <a:rPr lang="en-US" dirty="0" smtClean="0"/>
              <a:t>The final project accounts for </a:t>
            </a:r>
            <a:r>
              <a:rPr lang="en-US" dirty="0" smtClean="0">
                <a:latin typeface="Gill Sans" charset="0"/>
                <a:ea typeface="Gill Sans" charset="0"/>
                <a:cs typeface="Gill Sans" charset="0"/>
              </a:rPr>
              <a:t>40%</a:t>
            </a:r>
            <a:r>
              <a:rPr lang="en-US" dirty="0" smtClean="0"/>
              <a:t> of total grades</a:t>
            </a:r>
          </a:p>
          <a:p>
            <a:pPr lvl="1"/>
            <a:r>
              <a:rPr lang="en-US" dirty="0" smtClean="0"/>
              <a:t>Done in groups of 2 to 3 students</a:t>
            </a:r>
          </a:p>
          <a:p>
            <a:r>
              <a:rPr lang="en-US" dirty="0" smtClean="0"/>
              <a:t>What can and cannot be a project?</a:t>
            </a:r>
          </a:p>
          <a:p>
            <a:pPr lvl="1"/>
            <a:r>
              <a:rPr lang="en-US" dirty="0" smtClean="0"/>
              <a:t>Just surveys are not allowed. In fact, each project must include a survey of related work and background</a:t>
            </a:r>
          </a:p>
          <a:p>
            <a:pPr lvl="1"/>
            <a:r>
              <a:rPr lang="en-US" dirty="0" smtClean="0"/>
              <a:t>An ideal project should answer the questions you asked during paper reviews and points you cared about for presentations</a:t>
            </a:r>
          </a:p>
          <a:p>
            <a:pPr lvl="1"/>
            <a:r>
              <a:rPr lang="en-US" dirty="0" smtClean="0"/>
              <a:t>Measurements of new environments or of existing solutions on new environments are acceptable upon discussion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5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Approach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a problem and motivate why this is worth solving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Survey background and related work to get a sense of your (friendly!) competition</a:t>
            </a:r>
          </a:p>
          <a:p>
            <a:pPr lvl="1"/>
            <a:r>
              <a:rPr lang="en-US" dirty="0" smtClean="0"/>
              <a:t>Might require you to go back to the first step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Form/update your hypothesis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your hypothesis</a:t>
            </a:r>
          </a:p>
          <a:p>
            <a:pPr lvl="1"/>
            <a:r>
              <a:rPr lang="en-US" dirty="0" smtClean="0"/>
              <a:t>Go back to 3 until you are happy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your findings on poster and in writing</a:t>
            </a:r>
          </a:p>
          <a:p>
            <a:pPr lvl="1"/>
            <a:r>
              <a:rPr lang="en-US" dirty="0" smtClean="0"/>
              <a:t>Discuss known limitations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6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837466"/>
              </p:ext>
            </p:extLst>
          </p:nvPr>
        </p:nvGraphicFramePr>
        <p:xfrm>
          <a:off x="838200" y="1874679"/>
          <a:ext cx="10515600" cy="4297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74494"/>
                <a:gridCol w="2710149"/>
                <a:gridCol w="62309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Date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Milestone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Details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ASAP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Form Group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Find 2-3 like-minded students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01/22/16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Draft Proposal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Send</a:t>
                      </a:r>
                      <a:r>
                        <a:rPr lang="en-US" sz="2400" baseline="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 </a:t>
                      </a:r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your proposal by email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02/05/16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Finalize Proposal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After a back-and-forth</a:t>
                      </a:r>
                      <a:r>
                        <a:rPr lang="en-US" sz="2400" baseline="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 discussions with the instructor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03/21/16</a:t>
                      </a:r>
                    </a:p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03/23/16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Mid-Semester Presentations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Define</a:t>
                      </a:r>
                      <a:r>
                        <a:rPr lang="en-US" sz="2400" baseline="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 and motivate a problem, s</a:t>
                      </a:r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urvey related work, and form initial hypothesis and idea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04/18/16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Poster Presentations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Present your findings in a poster session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04/19/16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Research paper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Submit</a:t>
                      </a:r>
                      <a:r>
                        <a:rPr lang="en-US" sz="2400" baseline="0" dirty="0" smtClean="0">
                          <a:latin typeface="Gill Sans" charset="0"/>
                          <a:ea typeface="Gill Sans" charset="0"/>
                          <a:cs typeface="Gill Sans" charset="0"/>
                        </a:rPr>
                        <a:t> a report similar to the papers you read</a:t>
                      </a:r>
                      <a:endParaRPr lang="en-US" sz="2400" dirty="0">
                        <a:latin typeface="Gill Sans" charset="0"/>
                        <a:ea typeface="Gill Sans" charset="0"/>
                        <a:cs typeface="Gill Sans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5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pages including references that </a:t>
            </a:r>
            <a:r>
              <a:rPr lang="en-US" i="1" dirty="0" smtClean="0"/>
              <a:t>ideally</a:t>
            </a:r>
            <a:r>
              <a:rPr lang="en-US" dirty="0" smtClean="0"/>
              <a:t> includes</a:t>
            </a:r>
          </a:p>
          <a:p>
            <a:pPr lvl="1"/>
            <a:r>
              <a:rPr lang="en-US" dirty="0" smtClean="0"/>
              <a:t>What is the problem?</a:t>
            </a:r>
          </a:p>
          <a:p>
            <a:pPr lvl="1"/>
            <a:r>
              <a:rPr lang="en-US" dirty="0" smtClean="0"/>
              <a:t>Why is it important to solve?</a:t>
            </a:r>
          </a:p>
          <a:p>
            <a:pPr lvl="1"/>
            <a:r>
              <a:rPr lang="en-US" dirty="0" smtClean="0"/>
              <a:t>Any initial thoughts on what you want to do?</a:t>
            </a:r>
          </a:p>
          <a:p>
            <a:pPr lvl="1"/>
            <a:r>
              <a:rPr lang="en-US" dirty="0" smtClean="0"/>
              <a:t>How would you evaluate your solution?</a:t>
            </a:r>
          </a:p>
          <a:p>
            <a:r>
              <a:rPr lang="en-US" dirty="0" smtClean="0"/>
              <a:t>Include team members</a:t>
            </a:r>
          </a:p>
          <a:p>
            <a:pPr lvl="1"/>
            <a:r>
              <a:rPr lang="en-US" dirty="0" smtClean="0"/>
              <a:t>Meaning, form a group ASAP</a:t>
            </a:r>
          </a:p>
          <a:p>
            <a:r>
              <a:rPr lang="en-US" dirty="0" smtClean="0"/>
              <a:t>Schedule via email a 15-minute meeting to discuss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2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Finalized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pages including references that </a:t>
            </a:r>
            <a:r>
              <a:rPr lang="en-US" b="1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include</a:t>
            </a:r>
            <a:endParaRPr lang="en-US" dirty="0"/>
          </a:p>
          <a:p>
            <a:pPr lvl="1"/>
            <a:r>
              <a:rPr lang="en-US" dirty="0"/>
              <a:t>What is the problem?</a:t>
            </a:r>
          </a:p>
          <a:p>
            <a:pPr lvl="1"/>
            <a:r>
              <a:rPr lang="en-US" dirty="0"/>
              <a:t>Why is it important to solve?</a:t>
            </a:r>
          </a:p>
          <a:p>
            <a:pPr lvl="1"/>
            <a:r>
              <a:rPr lang="en-US" dirty="0"/>
              <a:t>Any initial thoughts on what you want to do?</a:t>
            </a:r>
          </a:p>
          <a:p>
            <a:pPr lvl="1"/>
            <a:r>
              <a:rPr lang="en-US" dirty="0"/>
              <a:t>How would you evaluate your solution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Approved by the instructor and agreed upon by you</a:t>
            </a:r>
          </a:p>
          <a:p>
            <a:pPr lvl="1"/>
            <a:r>
              <a:rPr lang="en-US" dirty="0" smtClean="0"/>
              <a:t>Forms the basis of expectation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Mid-Semester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In-class short presentation over two days</a:t>
            </a:r>
          </a:p>
          <a:p>
            <a:pPr lvl="1"/>
            <a:r>
              <a:rPr lang="en-US" dirty="0" smtClean="0"/>
              <a:t>This is to make sure you are making progress</a:t>
            </a:r>
          </a:p>
          <a:p>
            <a:r>
              <a:rPr lang="en-US" dirty="0" smtClean="0"/>
              <a:t>Must include</a:t>
            </a:r>
          </a:p>
          <a:p>
            <a:pPr lvl="1"/>
            <a:r>
              <a:rPr lang="en-US" dirty="0" smtClean="0"/>
              <a:t>What is the problem?</a:t>
            </a:r>
          </a:p>
          <a:p>
            <a:pPr lvl="1"/>
            <a:r>
              <a:rPr lang="en-US" dirty="0" smtClean="0"/>
              <a:t>Why is it important?</a:t>
            </a:r>
          </a:p>
          <a:p>
            <a:pPr lvl="1"/>
            <a:r>
              <a:rPr lang="en-US" dirty="0" smtClean="0"/>
              <a:t>What are the most related work?</a:t>
            </a:r>
          </a:p>
          <a:p>
            <a:pPr lvl="1"/>
            <a:r>
              <a:rPr lang="en-US" dirty="0" smtClean="0"/>
              <a:t>What’s your hypothesis so far?</a:t>
            </a:r>
          </a:p>
          <a:p>
            <a:pPr lvl="1"/>
            <a:r>
              <a:rPr lang="en-US" dirty="0" smtClean="0"/>
              <a:t>How are/will you evaluate it?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Poster and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Posters are a good way to interact with others and get feedback</a:t>
            </a:r>
          </a:p>
          <a:p>
            <a:pPr lvl="1"/>
            <a:r>
              <a:rPr lang="en-US" dirty="0" smtClean="0"/>
              <a:t>Mileage may vary, but its important to be able to talk about what you do</a:t>
            </a:r>
          </a:p>
          <a:p>
            <a:r>
              <a:rPr lang="en-US" dirty="0" smtClean="0"/>
              <a:t>Research paper</a:t>
            </a:r>
          </a:p>
          <a:p>
            <a:pPr lvl="1"/>
            <a:r>
              <a:rPr lang="en-US" dirty="0" smtClean="0"/>
              <a:t>The key part</a:t>
            </a:r>
          </a:p>
          <a:p>
            <a:pPr lvl="1"/>
            <a:r>
              <a:rPr lang="en-US" dirty="0" smtClean="0"/>
              <a:t>Should be written similar to the papers you’ve read</a:t>
            </a:r>
          </a:p>
          <a:p>
            <a:pPr lvl="1"/>
            <a:r>
              <a:rPr lang="en-US" dirty="0" smtClean="0"/>
              <a:t>As if you’d submit it to a workshop with ~3 more months of work or to a conference after ~6 more months of work</a:t>
            </a:r>
          </a:p>
          <a:p>
            <a:pPr lvl="1"/>
            <a:r>
              <a:rPr lang="en-US" dirty="0">
                <a:hlinkClick r:id="rId2"/>
              </a:rPr>
              <a:t>How to Write a Great Research Paper</a:t>
            </a:r>
            <a:r>
              <a:rPr lang="en-US" dirty="0"/>
              <a:t> by Simon Peyton </a:t>
            </a:r>
            <a:r>
              <a:rPr lang="en-US" dirty="0" smtClean="0"/>
              <a:t>Jones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W16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1/8/16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9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643</Words>
  <Application>Microsoft Macintosh PowerPoint</Application>
  <PresentationFormat>Widescreen</PresentationFormat>
  <Paragraphs>127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</vt:lpstr>
      <vt:lpstr>Gill Sans Light</vt:lpstr>
      <vt:lpstr>Office Theme</vt:lpstr>
      <vt:lpstr>EECS 582 Projects</vt:lpstr>
      <vt:lpstr>Today’s Agenda</vt:lpstr>
      <vt:lpstr>Projects</vt:lpstr>
      <vt:lpstr>How to Approach it?</vt:lpstr>
      <vt:lpstr>Milestones</vt:lpstr>
      <vt:lpstr>Draft Proposal</vt:lpstr>
      <vt:lpstr>Finalized Proposal</vt:lpstr>
      <vt:lpstr>Mid-Semester Presentation</vt:lpstr>
      <vt:lpstr>Final Poster and Paper</vt:lpstr>
      <vt:lpstr>Rough Outline </vt:lpstr>
      <vt:lpstr>Today’s Agenda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Mosharaf Chowdhury</dc:creator>
  <cp:lastModifiedBy>Mosharaf Chowdhury</cp:lastModifiedBy>
  <cp:revision>43</cp:revision>
  <dcterms:created xsi:type="dcterms:W3CDTF">2015-12-27T15:42:19Z</dcterms:created>
  <dcterms:modified xsi:type="dcterms:W3CDTF">2015-12-29T23:34:42Z</dcterms:modified>
</cp:coreProperties>
</file>