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96" r:id="rId3"/>
    <p:sldId id="275" r:id="rId4"/>
    <p:sldId id="293" r:id="rId5"/>
    <p:sldId id="294" r:id="rId6"/>
    <p:sldId id="276" r:id="rId7"/>
    <p:sldId id="277" r:id="rId8"/>
    <p:sldId id="278" r:id="rId9"/>
    <p:sldId id="297" r:id="rId10"/>
    <p:sldId id="257" r:id="rId11"/>
    <p:sldId id="258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4" r:id="rId25"/>
    <p:sldId id="282" r:id="rId26"/>
    <p:sldId id="272" r:id="rId27"/>
    <p:sldId id="281" r:id="rId28"/>
    <p:sldId id="283" r:id="rId29"/>
    <p:sldId id="284" r:id="rId30"/>
    <p:sldId id="285" r:id="rId31"/>
    <p:sldId id="288" r:id="rId32"/>
    <p:sldId id="286" r:id="rId33"/>
    <p:sldId id="287" r:id="rId34"/>
    <p:sldId id="290" r:id="rId35"/>
    <p:sldId id="289" r:id="rId36"/>
    <p:sldId id="298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sharaf.com/eecs58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cr.sigcomm.org/online/files/p83-keshavA.pdf" TargetMode="External"/><Relationship Id="rId4" Type="http://schemas.openxmlformats.org/officeDocument/2006/relationships/hyperlink" Target="http://people.inf.ethz.ch/troscoe/pubs/review-writing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ecs582.eecs.umich.edu/paper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erkeley.edu/~pattrsn/talks/BadTalk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sharaf.com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ecs.berkeley.edu/~rcs/research/interactive_latency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forms/45pLp2QFSD" TargetMode="External"/><Relationship Id="rId3" Type="http://schemas.openxmlformats.org/officeDocument/2006/relationships/hyperlink" Target="http://eecs582.eecs.umich.edu/pap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haraf.com/wp-content/uploads/varys-sigcomm14.pdf" TargetMode="External"/><Relationship Id="rId4" Type="http://schemas.openxmlformats.org/officeDocument/2006/relationships/hyperlink" Target="http://www.mosharaf.com/wp-content/uploads/orchestra-sigcomm1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sharaf.com/wp-content/uploads/aalo-sigcomm15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sharaf.com/wp-content/uploads/faircloud-sigcomm12.pdf" TargetMode="External"/><Relationship Id="rId3" Type="http://schemas.openxmlformats.org/officeDocument/2006/relationships/hyperlink" Target="http://www.mosharaf.com/wp-content/uploads/ftbw-sigcomm12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sharaf.com/wp-content/uploads/sinbad-sigcomm13.pdf" TargetMode="External"/><Relationship Id="rId3" Type="http://schemas.openxmlformats.org/officeDocument/2006/relationships/hyperlink" Target="http://www.mosharaf.com/wp-content/uploads/spark-nsdi12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forms/45pLp2QFS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582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Mosharaf Chowdhury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Administrivia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Topics we will and won’t cover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Waitlist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today: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registered, </a:t>
            </a:r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smtClean="0"/>
              <a:t>on waitlist</a:t>
            </a:r>
          </a:p>
          <a:p>
            <a:r>
              <a:rPr lang="en-US" dirty="0" smtClean="0"/>
              <a:t>Course limit: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Everyone must participate!</a:t>
            </a:r>
          </a:p>
          <a:p>
            <a:r>
              <a:rPr lang="en-US" dirty="0" smtClean="0"/>
              <a:t>Waitlist priority: CS PhD, </a:t>
            </a:r>
            <a:r>
              <a:rPr lang="en-US" dirty="0"/>
              <a:t>CS Master’s, Other PhD, </a:t>
            </a:r>
            <a:r>
              <a:rPr lang="en-US" dirty="0" smtClean="0"/>
              <a:t>the rest</a:t>
            </a:r>
          </a:p>
          <a:p>
            <a:pPr lvl="1"/>
            <a:r>
              <a:rPr lang="en-US" dirty="0" smtClean="0"/>
              <a:t>Others should check with the instructor</a:t>
            </a:r>
          </a:p>
          <a:p>
            <a:pPr lvl="1"/>
            <a:r>
              <a:rPr lang="en-US" dirty="0" smtClean="0"/>
              <a:t>Typically, not </a:t>
            </a:r>
            <a:r>
              <a:rPr lang="en-US" dirty="0" smtClean="0"/>
              <a:t>advisable for undergrads</a:t>
            </a:r>
          </a:p>
          <a:p>
            <a:r>
              <a:rPr lang="en-US" dirty="0" smtClean="0"/>
              <a:t>If you are not </a:t>
            </a:r>
            <a:r>
              <a:rPr lang="en-US" dirty="0" smtClean="0"/>
              <a:t>planning to take </a:t>
            </a:r>
            <a:r>
              <a:rPr lang="en-US" dirty="0" smtClean="0"/>
              <a:t>the class, please drop ASAP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Webpage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http://www.mosharaf.com/eecs582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3PM – 4:30 PM (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Mon/Wed</a:t>
            </a:r>
            <a:r>
              <a:rPr lang="en-US" dirty="0" smtClean="0"/>
              <a:t> for lectures and discussions)</a:t>
            </a:r>
          </a:p>
          <a:p>
            <a:pPr lvl="1"/>
            <a:r>
              <a:rPr lang="en-US" dirty="0" smtClean="0"/>
              <a:t>2:30PM – 3:30PM (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Fri</a:t>
            </a:r>
            <a:r>
              <a:rPr lang="en-US" dirty="0" smtClean="0"/>
              <a:t> for makeups and projects)</a:t>
            </a:r>
          </a:p>
          <a:p>
            <a:r>
              <a:rPr lang="en-US" dirty="0" smtClean="0"/>
              <a:t>Pay </a:t>
            </a:r>
            <a:r>
              <a:rPr lang="en-US" dirty="0"/>
              <a:t>attention to the online </a:t>
            </a:r>
            <a:r>
              <a:rPr lang="en-US" dirty="0" smtClean="0"/>
              <a:t>announcements and schedule</a:t>
            </a:r>
          </a:p>
          <a:p>
            <a:pPr lvl="1"/>
            <a:r>
              <a:rPr lang="en-US" dirty="0" smtClean="0"/>
              <a:t>On average, two meetings per week</a:t>
            </a:r>
          </a:p>
          <a:p>
            <a:pPr lvl="1"/>
            <a:r>
              <a:rPr lang="en-US" dirty="0" smtClean="0"/>
              <a:t>Friday makeups will be added on a need-to-add basis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EECS 482 (Introduction to Operating Systems)</a:t>
            </a:r>
          </a:p>
          <a:p>
            <a:pPr lvl="1"/>
            <a:r>
              <a:rPr lang="en-US" dirty="0" smtClean="0"/>
              <a:t>Basics of OS organization, threads, memory management, file systems, scheduling, networking, etc.</a:t>
            </a:r>
          </a:p>
          <a:p>
            <a:pPr lvl="1"/>
            <a:r>
              <a:rPr lang="en-US" dirty="0" smtClean="0"/>
              <a:t>Equivalent course of EECS 482 is acceptable as well</a:t>
            </a:r>
          </a:p>
          <a:p>
            <a:r>
              <a:rPr lang="en-US" dirty="0" smtClean="0"/>
              <a:t>Good programming skills</a:t>
            </a:r>
          </a:p>
          <a:p>
            <a:pPr lvl="1"/>
            <a:r>
              <a:rPr lang="en-US" dirty="0" smtClean="0"/>
              <a:t>Build substantial systems for course project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Have you taken a grad-level systems (e.g., OS, networking) course before?</a:t>
            </a:r>
          </a:p>
          <a:p>
            <a:pPr lvl="1"/>
            <a:r>
              <a:rPr lang="en-US" dirty="0" smtClean="0"/>
              <a:t>Have you worked on large systems-building project?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74757"/>
              </p:ext>
            </p:extLst>
          </p:nvPr>
        </p:nvGraphicFramePr>
        <p:xfrm>
          <a:off x="838200" y="2501900"/>
          <a:ext cx="105156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Paper Reviews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20%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Paper</a:t>
                      </a:r>
                      <a:r>
                        <a:rPr lang="en-US" sz="2800" baseline="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 Presentation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15%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Participation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10%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Midterm Exam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15%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Final Project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40%</a:t>
                      </a:r>
                      <a:endParaRPr lang="en-US" sz="280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 papers across</a:t>
            </a:r>
          </a:p>
          <a:p>
            <a:pPr lvl="1"/>
            <a:r>
              <a:rPr lang="en-US" dirty="0" smtClean="0"/>
              <a:t>Operating Systems venues like SOSP and OSDI</a:t>
            </a:r>
          </a:p>
          <a:p>
            <a:pPr lvl="1"/>
            <a:r>
              <a:rPr lang="en-US" dirty="0" smtClean="0"/>
              <a:t>(Networked) Systems venues like NSDI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EuroSys</a:t>
            </a:r>
            <a:endParaRPr lang="en-US" dirty="0" smtClean="0"/>
          </a:p>
          <a:p>
            <a:pPr lvl="1"/>
            <a:r>
              <a:rPr lang="en-US" dirty="0" smtClean="0"/>
              <a:t>Networking venues like SIGCOMM</a:t>
            </a:r>
          </a:p>
          <a:p>
            <a:r>
              <a:rPr lang="en-US" dirty="0" smtClean="0"/>
              <a:t>Many of these papers are classics, </a:t>
            </a:r>
            <a:r>
              <a:rPr lang="en-US" dirty="0"/>
              <a:t>test-of-time award </a:t>
            </a:r>
            <a:r>
              <a:rPr lang="en-US" dirty="0" smtClean="0"/>
              <a:t>winners, and best-paper award winners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paper-reading course</a:t>
            </a:r>
          </a:p>
          <a:p>
            <a:pPr lvl="1"/>
            <a:r>
              <a:rPr lang="en-US" dirty="0" smtClean="0"/>
              <a:t>Paper reviews account for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20%</a:t>
            </a:r>
            <a:r>
              <a:rPr lang="en-US" dirty="0" smtClean="0"/>
              <a:t> of the total grade</a:t>
            </a:r>
          </a:p>
          <a:p>
            <a:r>
              <a:rPr lang="en-US" dirty="0" smtClean="0"/>
              <a:t>36 summaries to write</a:t>
            </a:r>
          </a:p>
          <a:p>
            <a:r>
              <a:rPr lang="en-US" dirty="0" smtClean="0"/>
              <a:t>What goes in a good summary?</a:t>
            </a:r>
          </a:p>
          <a:p>
            <a:pPr lvl="1"/>
            <a:r>
              <a:rPr lang="en-US" dirty="0" smtClean="0"/>
              <a:t>What is the problem? Why is the problem important?</a:t>
            </a:r>
          </a:p>
          <a:p>
            <a:pPr lvl="1"/>
            <a:r>
              <a:rPr lang="en-US" dirty="0" smtClean="0"/>
              <a:t>What is the hypothesis?</a:t>
            </a:r>
          </a:p>
          <a:p>
            <a:pPr lvl="1"/>
            <a:r>
              <a:rPr lang="en-US" dirty="0" smtClean="0"/>
              <a:t>What is the intuition behind the proposed solution?</a:t>
            </a:r>
          </a:p>
          <a:p>
            <a:pPr lvl="1"/>
            <a:r>
              <a:rPr lang="en-US" dirty="0" smtClean="0"/>
              <a:t>What is (at least) one limitation? How would you fix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Reviews must be submitted electronically 24 hours before the class</a:t>
            </a:r>
          </a:p>
          <a:p>
            <a:pPr lvl="1"/>
            <a:r>
              <a:rPr lang="en-US" dirty="0" smtClean="0"/>
              <a:t>Submission 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://eecs582.eecs.umich.edu/papers/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 can miss at most four without any penalty</a:t>
            </a:r>
          </a:p>
          <a:p>
            <a:pPr lvl="1"/>
            <a:r>
              <a:rPr lang="en-US" dirty="0" smtClean="0"/>
              <a:t>Each missing one beyond that will result in 25% decrease in grade for this segment</a:t>
            </a:r>
          </a:p>
          <a:p>
            <a:pPr lvl="1"/>
            <a:r>
              <a:rPr lang="en-US" dirty="0" smtClean="0"/>
              <a:t>Meaning, missing eight or more will result in 0% for the “Paper Reviews” segment of your grade</a:t>
            </a:r>
          </a:p>
          <a:p>
            <a:r>
              <a:rPr lang="en-US" dirty="0" smtClean="0"/>
              <a:t>Read (if you haven’t already!)</a:t>
            </a:r>
          </a:p>
          <a:p>
            <a:pPr lvl="1"/>
            <a:r>
              <a:rPr lang="en-US" dirty="0">
                <a:hlinkClick r:id="rId3"/>
              </a:rPr>
              <a:t>How to Read a </a:t>
            </a:r>
            <a:r>
              <a:rPr lang="en-US" dirty="0" smtClean="0">
                <a:hlinkClick r:id="rId3"/>
              </a:rPr>
              <a:t>Paper</a:t>
            </a:r>
            <a:r>
              <a:rPr lang="en-US" dirty="0" smtClean="0"/>
              <a:t> by S. Keshav</a:t>
            </a:r>
          </a:p>
          <a:p>
            <a:pPr lvl="1"/>
            <a:r>
              <a:rPr lang="en-US" dirty="0">
                <a:hlinkClick r:id="rId4"/>
              </a:rPr>
              <a:t>Writing Reviews for Systems </a:t>
            </a:r>
            <a:r>
              <a:rPr lang="en-US" dirty="0" smtClean="0">
                <a:hlinkClick r:id="rId4"/>
              </a:rPr>
              <a:t>Conferences</a:t>
            </a:r>
            <a:r>
              <a:rPr lang="en-US" dirty="0"/>
              <a:t> by </a:t>
            </a:r>
            <a:r>
              <a:rPr lang="en-US" dirty="0" smtClean="0"/>
              <a:t>Timothy Roscoe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seminar-style course</a:t>
            </a:r>
          </a:p>
          <a:p>
            <a:pPr lvl="1"/>
            <a:r>
              <a:rPr lang="en-US" dirty="0" smtClean="0"/>
              <a:t>Each student must present at least one paper; some might be presented by two</a:t>
            </a:r>
          </a:p>
          <a:p>
            <a:pPr lvl="1"/>
            <a:r>
              <a:rPr lang="en-US" dirty="0" smtClean="0"/>
              <a:t>Paper presentation account for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15%</a:t>
            </a:r>
            <a:r>
              <a:rPr lang="en-US" dirty="0" smtClean="0"/>
              <a:t> </a:t>
            </a:r>
            <a:r>
              <a:rPr lang="en-US" dirty="0"/>
              <a:t>of the total </a:t>
            </a:r>
            <a:r>
              <a:rPr lang="en-US" dirty="0" smtClean="0"/>
              <a:t>grade</a:t>
            </a:r>
          </a:p>
          <a:p>
            <a:r>
              <a:rPr lang="en-US" dirty="0" smtClean="0"/>
              <a:t>Two papers per class and 20-minutes presentation for each</a:t>
            </a:r>
          </a:p>
          <a:p>
            <a:pPr lvl="1"/>
            <a:r>
              <a:rPr lang="en-US" dirty="0" smtClean="0"/>
              <a:t>Followed by discussion anchored by the presenters</a:t>
            </a:r>
          </a:p>
          <a:p>
            <a:r>
              <a:rPr lang="en-US" dirty="0" smtClean="0"/>
              <a:t>What should go in a useful presentation?</a:t>
            </a:r>
          </a:p>
          <a:p>
            <a:pPr lvl="1"/>
            <a:r>
              <a:rPr lang="en-US" dirty="0" smtClean="0"/>
              <a:t>Motivate and provide background</a:t>
            </a:r>
          </a:p>
          <a:p>
            <a:pPr lvl="1"/>
            <a:r>
              <a:rPr lang="en-US" dirty="0" smtClean="0"/>
              <a:t>Discuss the high-level idea and insights; ignore details</a:t>
            </a:r>
          </a:p>
          <a:p>
            <a:pPr lvl="1"/>
            <a:r>
              <a:rPr lang="en-US" dirty="0" smtClean="0"/>
              <a:t>Differentiate from related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your slides to the instructor 24 hours before the class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the template on the course website</a:t>
            </a:r>
          </a:p>
          <a:p>
            <a:r>
              <a:rPr lang="en-US" dirty="0" smtClean="0"/>
              <a:t>Prepare early</a:t>
            </a:r>
          </a:p>
          <a:p>
            <a:r>
              <a:rPr lang="en-US" dirty="0" smtClean="0"/>
              <a:t>Practice a lot</a:t>
            </a:r>
          </a:p>
          <a:p>
            <a:r>
              <a:rPr lang="en-US" dirty="0" smtClean="0"/>
              <a:t>Also, read</a:t>
            </a:r>
          </a:p>
          <a:p>
            <a:pPr lvl="1"/>
            <a:r>
              <a:rPr lang="en-US" dirty="0">
                <a:hlinkClick r:id="rId2"/>
              </a:rPr>
              <a:t>How to Give a Bad </a:t>
            </a:r>
            <a:r>
              <a:rPr lang="en-US" dirty="0" smtClean="0">
                <a:hlinkClick r:id="rId2"/>
              </a:rPr>
              <a:t>Talk</a:t>
            </a:r>
            <a:r>
              <a:rPr lang="en-US" dirty="0"/>
              <a:t>, </a:t>
            </a:r>
            <a:r>
              <a:rPr lang="en-US" dirty="0" smtClean="0"/>
              <a:t>by David </a:t>
            </a:r>
            <a:r>
              <a:rPr lang="en-US" dirty="0"/>
              <a:t>A. Patterson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Topics we will and won’t cover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all lectures</a:t>
            </a:r>
          </a:p>
          <a:p>
            <a:pPr lvl="1"/>
            <a:r>
              <a:rPr lang="en-US" dirty="0" smtClean="0"/>
              <a:t>Can miss at most two with legitimate reasons</a:t>
            </a:r>
          </a:p>
          <a:p>
            <a:r>
              <a:rPr lang="en-US" dirty="0" smtClean="0"/>
              <a:t>Read all the papers and participate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midterm exam</a:t>
            </a:r>
          </a:p>
          <a:p>
            <a:pPr lvl="1"/>
            <a:r>
              <a:rPr lang="en-US" dirty="0" smtClean="0"/>
              <a:t>During class hours</a:t>
            </a:r>
          </a:p>
          <a:p>
            <a:pPr lvl="1"/>
            <a:r>
              <a:rPr lang="en-US" dirty="0" smtClean="0"/>
              <a:t>Includes everything we’d read up to the exam</a:t>
            </a:r>
          </a:p>
          <a:p>
            <a:pPr lvl="1"/>
            <a:r>
              <a:rPr lang="en-US" dirty="0" smtClean="0"/>
              <a:t>There will be a review before the midterm</a:t>
            </a:r>
          </a:p>
          <a:p>
            <a:r>
              <a:rPr lang="en-US" dirty="0" smtClean="0"/>
              <a:t>Questions about important parts of papers, such as </a:t>
            </a:r>
          </a:p>
          <a:p>
            <a:pPr lvl="1"/>
            <a:r>
              <a:rPr lang="en-US" dirty="0" smtClean="0"/>
              <a:t>“How does System X provide fault-tolerance?”</a:t>
            </a:r>
          </a:p>
          <a:p>
            <a:r>
              <a:rPr lang="en-US" dirty="0" smtClean="0"/>
              <a:t>Questions about important concepts, such as</a:t>
            </a:r>
          </a:p>
          <a:p>
            <a:pPr lvl="1"/>
            <a:r>
              <a:rPr lang="en-US" dirty="0" smtClean="0"/>
              <a:t>“How would you design a starvation-free scheduler?”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component of this course</a:t>
            </a:r>
          </a:p>
          <a:p>
            <a:pPr lvl="1"/>
            <a:r>
              <a:rPr lang="en-US" dirty="0" smtClean="0"/>
              <a:t>Pick an interesting problem. Why is it important?</a:t>
            </a:r>
          </a:p>
          <a:p>
            <a:pPr lvl="1"/>
            <a:r>
              <a:rPr lang="en-US" dirty="0" smtClean="0"/>
              <a:t>What has already been done? Why are they not enough?</a:t>
            </a:r>
          </a:p>
          <a:p>
            <a:pPr lvl="1"/>
            <a:r>
              <a:rPr lang="en-US" dirty="0" smtClean="0"/>
              <a:t>Develop a hypothesis about how you’d improve it. </a:t>
            </a:r>
          </a:p>
          <a:p>
            <a:pPr lvl="2"/>
            <a:r>
              <a:rPr lang="en-US" dirty="0" smtClean="0"/>
              <a:t>Intuitively, why will your approach work?</a:t>
            </a:r>
          </a:p>
          <a:p>
            <a:pPr lvl="1"/>
            <a:r>
              <a:rPr lang="en-US" dirty="0" smtClean="0"/>
              <a:t>Build a substantial prototype. </a:t>
            </a:r>
          </a:p>
          <a:p>
            <a:pPr lvl="2"/>
            <a:r>
              <a:rPr lang="en-US" dirty="0" smtClean="0"/>
              <a:t>Experiment, measure, and compare against the state-of-the-art</a:t>
            </a:r>
          </a:p>
          <a:p>
            <a:r>
              <a:rPr lang="en-US" dirty="0" smtClean="0"/>
              <a:t>We’ll discuss project requirements and some project suggestions in details on Friday (1/8/16)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Move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extensions</a:t>
            </a:r>
          </a:p>
          <a:p>
            <a:r>
              <a:rPr lang="en-US" dirty="0" smtClean="0"/>
              <a:t>Slides will be posted after the class</a:t>
            </a:r>
          </a:p>
          <a:p>
            <a:pPr lvl="1"/>
            <a:r>
              <a:rPr lang="en-US" dirty="0" smtClean="0"/>
              <a:t>Everyone must come after reading all the assigned papers</a:t>
            </a:r>
          </a:p>
          <a:p>
            <a:r>
              <a:rPr lang="en-US" dirty="0" smtClean="0"/>
              <a:t>Lecture starts at Michigan time</a:t>
            </a:r>
          </a:p>
          <a:p>
            <a:pPr lvl="1"/>
            <a:r>
              <a:rPr lang="en-US" dirty="0" smtClean="0"/>
              <a:t>Presentation of typically two papers</a:t>
            </a:r>
          </a:p>
          <a:p>
            <a:pPr lvl="1"/>
            <a:r>
              <a:rPr lang="en-US" dirty="0" smtClean="0"/>
              <a:t>Followed by a short break</a:t>
            </a:r>
          </a:p>
          <a:p>
            <a:pPr lvl="1"/>
            <a:r>
              <a:rPr lang="en-US" dirty="0" smtClean="0"/>
              <a:t>Presenters lead discussions on the papers we’ve read and related 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Administrivia</a:t>
            </a:r>
          </a:p>
          <a:p>
            <a:r>
              <a:rPr lang="en-US" dirty="0" smtClean="0"/>
              <a:t>Topics we will and won’t cover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collection of resources</a:t>
            </a:r>
          </a:p>
          <a:p>
            <a:pPr lvl="1"/>
            <a:r>
              <a:rPr lang="en-US" dirty="0" smtClean="0"/>
              <a:t>Processing, memory, storage, and network</a:t>
            </a:r>
          </a:p>
          <a:p>
            <a:r>
              <a:rPr lang="en-US" dirty="0" smtClean="0"/>
              <a:t>Enables people to get things done</a:t>
            </a:r>
          </a:p>
          <a:p>
            <a:r>
              <a:rPr lang="en-US" dirty="0" smtClean="0"/>
              <a:t>Can take many forms</a:t>
            </a:r>
          </a:p>
          <a:p>
            <a:pPr lvl="1"/>
            <a:r>
              <a:rPr lang="en-US" dirty="0" smtClean="0"/>
              <a:t>Raspberry Pi, mobile phones, tablets, laptops, workstations</a:t>
            </a:r>
          </a:p>
          <a:p>
            <a:pPr lvl="1"/>
            <a:r>
              <a:rPr lang="en-US" dirty="0" smtClean="0"/>
              <a:t>Large clusters, </a:t>
            </a:r>
            <a:r>
              <a:rPr lang="en-US" dirty="0"/>
              <a:t>e</a:t>
            </a:r>
            <a:r>
              <a:rPr lang="en-US" dirty="0" smtClean="0"/>
              <a:t>ntire datacenters</a:t>
            </a:r>
          </a:p>
          <a:p>
            <a:r>
              <a:rPr lang="en-US" dirty="0" smtClean="0"/>
              <a:t>We’ll primarily consider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Individual, self-sufficient computers [First half]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Collection of such machines as a computer [Second half]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Resource-disaggregated computers [Last class]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We Will Cover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 smtClean="0"/>
              <a:t>Traditional Computer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Classics</a:t>
            </a:r>
          </a:p>
          <a:p>
            <a:r>
              <a:rPr lang="en-US" dirty="0" smtClean="0"/>
              <a:t>OS, Kernels, VMs</a:t>
            </a:r>
          </a:p>
          <a:p>
            <a:r>
              <a:rPr lang="en-US" dirty="0" smtClean="0"/>
              <a:t>Concurrency, Scheduling</a:t>
            </a:r>
          </a:p>
          <a:p>
            <a:r>
              <a:rPr lang="en-US" dirty="0" smtClean="0"/>
              <a:t>File Systems, Storage</a:t>
            </a:r>
          </a:p>
          <a:p>
            <a:r>
              <a:rPr lang="en-US" dirty="0" smtClean="0"/>
              <a:t>Memory Management</a:t>
            </a:r>
          </a:p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n-US" dirty="0" smtClean="0"/>
              <a:t>Datacenter as a Computer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Programming models</a:t>
            </a:r>
          </a:p>
          <a:p>
            <a:r>
              <a:rPr lang="en-US" dirty="0" smtClean="0"/>
              <a:t>Datacenter OS</a:t>
            </a:r>
          </a:p>
          <a:p>
            <a:r>
              <a:rPr lang="en-US" dirty="0" smtClean="0"/>
              <a:t>Resource allocation/scheduling</a:t>
            </a:r>
          </a:p>
          <a:p>
            <a:r>
              <a:rPr lang="en-US" dirty="0" smtClean="0"/>
              <a:t>File system</a:t>
            </a:r>
          </a:p>
          <a:p>
            <a:r>
              <a:rPr lang="en-US" dirty="0" smtClean="0"/>
              <a:t>Memory management</a:t>
            </a:r>
          </a:p>
          <a:p>
            <a:r>
              <a:rPr lang="en-US" dirty="0" smtClean="0"/>
              <a:t>Network Scheduling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We Won’t Cover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of many topics we cover</a:t>
            </a:r>
          </a:p>
          <a:p>
            <a:pPr lvl="1"/>
            <a:r>
              <a:rPr lang="en-US" dirty="0" smtClean="0"/>
              <a:t>Most of them can have its own course</a:t>
            </a:r>
          </a:p>
          <a:p>
            <a:r>
              <a:rPr lang="en-US" dirty="0" smtClean="0"/>
              <a:t>Networking details</a:t>
            </a:r>
          </a:p>
          <a:p>
            <a:r>
              <a:rPr lang="en-US" dirty="0" smtClean="0"/>
              <a:t>Traditional high-performance </a:t>
            </a:r>
            <a:r>
              <a:rPr lang="en-US" dirty="0"/>
              <a:t>C</a:t>
            </a:r>
            <a:r>
              <a:rPr lang="en-US" dirty="0" smtClean="0"/>
              <a:t>omputing (HPC)</a:t>
            </a:r>
          </a:p>
          <a:p>
            <a:r>
              <a:rPr lang="en-US" dirty="0" smtClean="0"/>
              <a:t>Distributed systems issues</a:t>
            </a:r>
          </a:p>
          <a:p>
            <a:pPr lvl="1"/>
            <a:r>
              <a:rPr lang="en-US" dirty="0" smtClean="0"/>
              <a:t>Consistency, quorums etc.</a:t>
            </a:r>
          </a:p>
          <a:p>
            <a:r>
              <a:rPr lang="en-US" dirty="0" smtClean="0"/>
              <a:t>Compilers and languages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Computer…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use?</a:t>
            </a:r>
          </a:p>
          <a:p>
            <a:r>
              <a:rPr lang="en-US" dirty="0" smtClean="0"/>
              <a:t>High performance?</a:t>
            </a:r>
          </a:p>
          <a:p>
            <a:r>
              <a:rPr lang="en-US" dirty="0" smtClean="0"/>
              <a:t>Fault-tolerant/reliable?</a:t>
            </a:r>
          </a:p>
          <a:p>
            <a:r>
              <a:rPr lang="en-US" dirty="0" smtClean="0"/>
              <a:t>Scalable?</a:t>
            </a:r>
          </a:p>
          <a:p>
            <a:r>
              <a:rPr lang="en-US" dirty="0" smtClean="0"/>
              <a:t>Extendable?</a:t>
            </a:r>
          </a:p>
          <a:p>
            <a:r>
              <a:rPr lang="en-US" dirty="0" smtClean="0"/>
              <a:t>Useful?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Abstractions, Interfaces, and Programming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clients/users/programmers to use/access some resource or component through an implementation</a:t>
            </a:r>
          </a:p>
          <a:p>
            <a:pPr lvl="1"/>
            <a:r>
              <a:rPr lang="en-US" dirty="0" smtClean="0"/>
              <a:t>Most overlooked, yet (arguably) the most important</a:t>
            </a:r>
          </a:p>
          <a:p>
            <a:pPr lvl="1"/>
            <a:r>
              <a:rPr lang="en-US" dirty="0" smtClean="0"/>
              <a:t>Dictates how things are done</a:t>
            </a:r>
          </a:p>
          <a:p>
            <a:r>
              <a:rPr lang="en-US" dirty="0" smtClean="0"/>
              <a:t>Should be simple and narrow, yet complete and easy/intuitive to use</a:t>
            </a:r>
          </a:p>
          <a:p>
            <a:pPr lvl="1"/>
            <a:r>
              <a:rPr lang="en-US" dirty="0" smtClean="0"/>
              <a:t>Often conflicting</a:t>
            </a:r>
          </a:p>
          <a:p>
            <a:r>
              <a:rPr lang="en-US" dirty="0" smtClean="0"/>
              <a:t>Shouldn’t restrict implementations for specific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Mosharaf Chowdhury</a:t>
            </a:r>
          </a:p>
          <a:p>
            <a:pPr lvl="1"/>
            <a:r>
              <a:rPr lang="en-US" dirty="0" smtClean="0"/>
              <a:t>Assistant </a:t>
            </a:r>
            <a:r>
              <a:rPr lang="en-US" dirty="0" smtClean="0"/>
              <a:t>Professor</a:t>
            </a:r>
            <a:endParaRPr lang="en-US" dirty="0" smtClean="0"/>
          </a:p>
          <a:p>
            <a:pPr lvl="1"/>
            <a:r>
              <a:rPr lang="en-US" dirty="0" smtClean="0"/>
              <a:t>Ph.D. from UC Berkeley</a:t>
            </a:r>
            <a:r>
              <a:rPr lang="en-US" dirty="0"/>
              <a:t> in </a:t>
            </a:r>
            <a:r>
              <a:rPr lang="en-US" dirty="0" smtClean="0"/>
              <a:t>2015</a:t>
            </a:r>
          </a:p>
          <a:p>
            <a:pPr lvl="1"/>
            <a:r>
              <a:rPr lang="en-US" dirty="0">
                <a:hlinkClick r:id="rId2"/>
              </a:rPr>
              <a:t>http://www.mosharaf.com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Research interests span</a:t>
            </a:r>
          </a:p>
          <a:p>
            <a:pPr lvl="1"/>
            <a:r>
              <a:rPr lang="en-US" dirty="0"/>
              <a:t>Networked s</a:t>
            </a:r>
            <a:r>
              <a:rPr lang="en-US" dirty="0" smtClean="0"/>
              <a:t>ystems and networking in the context of big </a:t>
            </a:r>
            <a:r>
              <a:rPr lang="en-US" dirty="0"/>
              <a:t>d</a:t>
            </a:r>
            <a:r>
              <a:rPr lang="en-US" dirty="0" smtClean="0"/>
              <a:t>ata applications and </a:t>
            </a:r>
            <a:r>
              <a:rPr lang="en-US" dirty="0"/>
              <a:t>c</a:t>
            </a:r>
            <a:r>
              <a:rPr lang="en-US" dirty="0" smtClean="0"/>
              <a:t>loud computing infrastructure</a:t>
            </a:r>
          </a:p>
          <a:p>
            <a:pPr lvl="1"/>
            <a:r>
              <a:rPr lang="en-US" dirty="0" smtClean="0"/>
              <a:t>The core tenet being “application-infrastructure symbiosis”</a:t>
            </a:r>
          </a:p>
          <a:p>
            <a:pPr lvl="1"/>
            <a:r>
              <a:rPr lang="en-US" dirty="0" smtClean="0"/>
              <a:t>A quick overview of my recent work follows; email/talk to me to know more!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it enough? At what cost?</a:t>
            </a:r>
          </a:p>
          <a:p>
            <a:r>
              <a:rPr lang="en-US" dirty="0" smtClean="0"/>
              <a:t>Driven primarily by bottlenecks</a:t>
            </a:r>
          </a:p>
          <a:p>
            <a:pPr lvl="1"/>
            <a:r>
              <a:rPr lang="en-US" dirty="0" smtClean="0"/>
              <a:t>Latency numbers every programmer should know (by Colin Scott)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://www.eecs.berkeley.edu/~</a:t>
            </a:r>
            <a:r>
              <a:rPr lang="en-US" dirty="0" smtClean="0">
                <a:hlinkClick r:id="rId2"/>
              </a:rPr>
              <a:t>rcs/research/interactive_latency.html</a:t>
            </a:r>
            <a:endParaRPr lang="en-US" dirty="0" smtClean="0"/>
          </a:p>
          <a:p>
            <a:r>
              <a:rPr lang="en-US" dirty="0"/>
              <a:t>Parallelism at every layer</a:t>
            </a:r>
          </a:p>
          <a:p>
            <a:pPr lvl="1"/>
            <a:r>
              <a:rPr lang="en-US" dirty="0"/>
              <a:t>Multiple CPUs, memory banks, disks, NICs</a:t>
            </a:r>
          </a:p>
          <a:p>
            <a:pPr lvl="1"/>
            <a:r>
              <a:rPr lang="en-US" dirty="0"/>
              <a:t>Multiple computers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and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run in parallel? Who should run when?</a:t>
            </a:r>
          </a:p>
          <a:p>
            <a:pPr lvl="1"/>
            <a:r>
              <a:rPr lang="en-US" dirty="0" smtClean="0"/>
              <a:t>Within one machine and across many</a:t>
            </a:r>
          </a:p>
          <a:p>
            <a:r>
              <a:rPr lang="en-US" dirty="0" smtClean="0"/>
              <a:t>How to handle failures and races?</a:t>
            </a:r>
          </a:p>
          <a:p>
            <a:pPr lvl="1"/>
            <a:r>
              <a:rPr lang="en-US" dirty="0" smtClean="0"/>
              <a:t>Complexity increases with concurrency</a:t>
            </a:r>
          </a:p>
          <a:p>
            <a:r>
              <a:rPr lang="en-US" dirty="0" smtClean="0"/>
              <a:t>How to provide consistency? What type of consistency anyway?</a:t>
            </a:r>
          </a:p>
          <a:p>
            <a:pPr lvl="1"/>
            <a:r>
              <a:rPr lang="en-US" dirty="0" smtClean="0"/>
              <a:t>We won’t cover</a:t>
            </a:r>
          </a:p>
          <a:p>
            <a:r>
              <a:rPr lang="en-US" dirty="0" smtClean="0"/>
              <a:t>What is the correct behavior?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is the norm</a:t>
            </a:r>
          </a:p>
          <a:p>
            <a:pPr lvl="1"/>
            <a:r>
              <a:rPr lang="en-US" dirty="0" smtClean="0"/>
              <a:t>How do we keep things running when failure inevitably happens?</a:t>
            </a:r>
          </a:p>
          <a:p>
            <a:r>
              <a:rPr lang="en-US" dirty="0" smtClean="0"/>
              <a:t>How much failure can we tolerate?</a:t>
            </a:r>
          </a:p>
          <a:p>
            <a:pPr lvl="1"/>
            <a:r>
              <a:rPr lang="en-US" dirty="0" smtClean="0"/>
              <a:t>What are the fault domains?</a:t>
            </a:r>
          </a:p>
          <a:p>
            <a:r>
              <a:rPr lang="en-US" dirty="0" smtClean="0"/>
              <a:t>Where to handle failure?</a:t>
            </a:r>
          </a:p>
          <a:p>
            <a:pPr lvl="1"/>
            <a:r>
              <a:rPr lang="en-US" dirty="0" smtClean="0"/>
              <a:t>Expose to the user and avoid redundancy</a:t>
            </a:r>
          </a:p>
          <a:p>
            <a:pPr lvl="1"/>
            <a:r>
              <a:rPr lang="en-US" dirty="0" smtClean="0"/>
              <a:t>Hide from the user and avoid complexity</a:t>
            </a:r>
          </a:p>
          <a:p>
            <a:pPr lvl="1"/>
            <a:r>
              <a:rPr lang="en-US" dirty="0" smtClean="0"/>
              <a:t>No right answer; it depends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relevant for datacenter-scale computers</a:t>
            </a:r>
          </a:p>
          <a:p>
            <a:r>
              <a:rPr lang="en-US" dirty="0" smtClean="0"/>
              <a:t>Distributed vs. centralized design</a:t>
            </a:r>
          </a:p>
          <a:p>
            <a:pPr lvl="1"/>
            <a:r>
              <a:rPr lang="en-US" dirty="0" smtClean="0"/>
              <a:t>Traditional view: centralized designs cannot scale</a:t>
            </a:r>
          </a:p>
          <a:p>
            <a:pPr lvl="1"/>
            <a:r>
              <a:rPr lang="en-US" dirty="0" smtClean="0"/>
              <a:t>GFS @ 2003: Single master file system for thousands of machines in Google</a:t>
            </a:r>
          </a:p>
          <a:p>
            <a:pPr lvl="1"/>
            <a:r>
              <a:rPr lang="en-US" dirty="0" smtClean="0"/>
              <a:t>Again, it depends</a:t>
            </a:r>
          </a:p>
          <a:p>
            <a:r>
              <a:rPr lang="en-US" dirty="0" smtClean="0"/>
              <a:t>How do we decide?</a:t>
            </a:r>
          </a:p>
          <a:p>
            <a:pPr lvl="1"/>
            <a:r>
              <a:rPr lang="en-US" dirty="0" smtClean="0"/>
              <a:t>Look at the tradeoff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Isolation and security</a:t>
            </a:r>
          </a:p>
          <a:p>
            <a:pPr lvl="1"/>
            <a:r>
              <a:rPr lang="en-US" dirty="0" smtClean="0"/>
              <a:t>Heterogeneity of OSes and applications</a:t>
            </a:r>
          </a:p>
          <a:p>
            <a:pPr lvl="1"/>
            <a:r>
              <a:rPr lang="en-US" dirty="0" smtClean="0"/>
              <a:t>Fast deployment and migration</a:t>
            </a:r>
          </a:p>
          <a:p>
            <a:pPr lvl="1"/>
            <a:r>
              <a:rPr lang="en-US" dirty="0" smtClean="0"/>
              <a:t>Heavyweight solution</a:t>
            </a:r>
          </a:p>
          <a:p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Lightweight VMs (logically)</a:t>
            </a:r>
          </a:p>
          <a:p>
            <a:r>
              <a:rPr lang="en-US" dirty="0" smtClean="0"/>
              <a:t>Networks are being virtualized as well</a:t>
            </a:r>
          </a:p>
          <a:p>
            <a:pPr lvl="1"/>
            <a:r>
              <a:rPr lang="en-US" dirty="0" smtClean="0"/>
              <a:t>Software-defined networking (SDN) and network function virtualization (NFV)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and Volatile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data on a single disk</a:t>
            </a:r>
          </a:p>
          <a:p>
            <a:r>
              <a:rPr lang="en-US" dirty="0" smtClean="0"/>
              <a:t>Handling corruptions and failure</a:t>
            </a:r>
          </a:p>
          <a:p>
            <a:pPr lvl="1"/>
            <a:r>
              <a:rPr lang="en-US" dirty="0" smtClean="0"/>
              <a:t>RAID: Redundant Array of Inexpensive Disks on individual machines</a:t>
            </a:r>
          </a:p>
          <a:p>
            <a:pPr lvl="1"/>
            <a:r>
              <a:rPr lang="en-US" dirty="0" smtClean="0"/>
              <a:t>Replication on cluster file systems</a:t>
            </a:r>
          </a:p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Virtual memory, paging, and caching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for distributed setups like clusters, datacenters, or resource-disaggregated machines</a:t>
            </a:r>
          </a:p>
          <a:p>
            <a:r>
              <a:rPr lang="en-US" dirty="0" smtClean="0"/>
              <a:t>Faster doesn’t always translate to better if we are not judiciously using it</a:t>
            </a:r>
          </a:p>
          <a:p>
            <a:pPr lvl="1"/>
            <a:r>
              <a:rPr lang="en-US" dirty="0" smtClean="0"/>
              <a:t>Hence, application-infrastructure symbiosis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assigned papers</a:t>
            </a:r>
          </a:p>
          <a:p>
            <a:pPr lvl="1"/>
            <a:r>
              <a:rPr lang="en-US" dirty="0" smtClean="0"/>
              <a:t>Including today’s short reads if you haven’t already; no reviews for this week</a:t>
            </a:r>
          </a:p>
          <a:p>
            <a:r>
              <a:rPr lang="en-US" dirty="0" smtClean="0"/>
              <a:t>Everything related to your projects for this course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fill out </a:t>
            </a:r>
            <a:r>
              <a:rPr lang="en-US" dirty="0">
                <a:hlinkClick r:id="rId2"/>
              </a:rPr>
              <a:t>http://goo.gl/forms/45pLp2QFSD</a:t>
            </a:r>
            <a:r>
              <a:rPr lang="en-US" dirty="0"/>
              <a:t> by </a:t>
            </a:r>
            <a:r>
              <a:rPr lang="en-US" i="1" dirty="0"/>
              <a:t>this </a:t>
            </a:r>
            <a:r>
              <a:rPr lang="en-US" i="1" dirty="0" smtClean="0"/>
              <a:t>weekend</a:t>
            </a:r>
          </a:p>
          <a:p>
            <a:pPr lvl="1"/>
            <a:r>
              <a:rPr lang="en-US" dirty="0" smtClean="0"/>
              <a:t>This includes your presentation preference</a:t>
            </a:r>
          </a:p>
          <a:p>
            <a:pPr lvl="1"/>
            <a:r>
              <a:rPr lang="en-US" dirty="0" smtClean="0"/>
              <a:t>Decide if you’ll drop,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before</a:t>
            </a:r>
            <a:r>
              <a:rPr lang="en-US" dirty="0" smtClean="0"/>
              <a:t> you fill it</a:t>
            </a:r>
            <a:endParaRPr lang="en-US" dirty="0"/>
          </a:p>
          <a:p>
            <a:r>
              <a:rPr lang="en-US" dirty="0"/>
              <a:t>Create account at </a:t>
            </a:r>
            <a:r>
              <a:rPr lang="en-US" dirty="0">
                <a:hlinkClick r:id="rId3"/>
              </a:rPr>
              <a:t>http://eecs582.eecs.umich.edu/papers/</a:t>
            </a:r>
            <a:r>
              <a:rPr lang="en-US" dirty="0"/>
              <a:t> </a:t>
            </a:r>
            <a:r>
              <a:rPr lang="en-US" i="1" dirty="0" smtClean="0"/>
              <a:t>ASAP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data businesses want to make sense of is increasing</a:t>
            </a:r>
          </a:p>
          <a:p>
            <a:r>
              <a:rPr lang="en-US" dirty="0"/>
              <a:t>Increasing variety of sources</a:t>
            </a:r>
          </a:p>
          <a:p>
            <a:pPr lvl="1"/>
            <a:r>
              <a:rPr lang="en-US" dirty="0"/>
              <a:t>Web, mobile, wearables, vehicles, scientific, …</a:t>
            </a:r>
          </a:p>
          <a:p>
            <a:r>
              <a:rPr lang="en-US" dirty="0"/>
              <a:t>Cheaper disks, SSDs, and memory</a:t>
            </a:r>
          </a:p>
          <a:p>
            <a:r>
              <a:rPr lang="en-US" dirty="0"/>
              <a:t>Stalling processor </a:t>
            </a:r>
            <a:r>
              <a:rPr lang="en-US" dirty="0" smtClean="0"/>
              <a:t>speeds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97701" y="3132630"/>
            <a:ext cx="5041412" cy="4752697"/>
            <a:chOff x="6997701" y="3132630"/>
            <a:chExt cx="5041412" cy="47526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25807" y="3330181"/>
              <a:ext cx="1741695" cy="2257799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1769" y="3132630"/>
              <a:ext cx="1828800" cy="226854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0" y="5004743"/>
              <a:ext cx="1796815" cy="2455342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97701" y="5559778"/>
              <a:ext cx="1828800" cy="2325549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5544" y="5115781"/>
              <a:ext cx="1853569" cy="2074935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399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Datacenters for Massive Parallelism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645" y="3905056"/>
            <a:ext cx="3657600" cy="2203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756" y="3906241"/>
            <a:ext cx="3657600" cy="220133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966148" y="3408197"/>
            <a:ext cx="8278519" cy="470260"/>
            <a:chOff x="1966148" y="3361944"/>
            <a:chExt cx="8278519" cy="470260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966148" y="3427796"/>
              <a:ext cx="8278519" cy="0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756370" y="3361944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016978" y="3363825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277585" y="3363826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02371" y="34628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2005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68623" y="34628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2010</a:t>
              </a:r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23586" y="34628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2015</a:t>
              </a:r>
              <a:endParaRPr lang="en-US" dirty="0">
                <a:latin typeface="Gill Sans"/>
                <a:cs typeface="Gill San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737564" y="3059434"/>
            <a:ext cx="1295904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MapReduce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6600" y="3056997"/>
            <a:ext cx="966519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Hadoop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61233" y="2661708"/>
            <a:ext cx="743996" cy="306467"/>
          </a:xfrm>
          <a:prstGeom prst="round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ill Sans"/>
                <a:cs typeface="Gill Sans"/>
              </a:rPr>
              <a:t>Spark</a:t>
            </a:r>
            <a:endParaRPr lang="en-US" i="1" baseline="30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79842" y="3054446"/>
            <a:ext cx="640128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Hive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40237" y="3056570"/>
            <a:ext cx="803273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Dryad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27889" y="2656961"/>
            <a:ext cx="1339908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DryadLINQ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60548" y="1870886"/>
            <a:ext cx="1727269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Spark-Streaming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7658" y="2263139"/>
            <a:ext cx="968593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GraphX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0423" y="2258813"/>
            <a:ext cx="1122419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GraphLab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99339" y="2253303"/>
            <a:ext cx="788756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Pregel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1393" y="1867184"/>
            <a:ext cx="793556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Storm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76140" y="2659444"/>
            <a:ext cx="920242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Dremel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15246" y="1475290"/>
            <a:ext cx="972318" cy="306467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BlinkDB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877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Application-Aware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applications transfer large volumes of data with a unique communication characteristic</a:t>
            </a:r>
          </a:p>
          <a:p>
            <a:pPr lvl="1"/>
            <a:r>
              <a:rPr lang="en-US" dirty="0" smtClean="0"/>
              <a:t>Communication stage cannot complete until 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all</a:t>
            </a:r>
            <a:r>
              <a:rPr lang="en-US" dirty="0" smtClean="0"/>
              <a:t> the individual communication have completed</a:t>
            </a:r>
          </a:p>
          <a:p>
            <a:r>
              <a:rPr lang="en-US" dirty="0" smtClean="0"/>
              <a:t>Coflow is a new networking abstraction to exploit this characteristic</a:t>
            </a:r>
          </a:p>
          <a:p>
            <a:pPr lvl="1"/>
            <a:r>
              <a:rPr lang="en-US" dirty="0">
                <a:hlinkClick r:id="rId2"/>
              </a:rPr>
              <a:t>Efficient Coflow Scheduling Without Prior </a:t>
            </a:r>
            <a:r>
              <a:rPr lang="en-US" dirty="0" smtClean="0">
                <a:hlinkClick r:id="rId2"/>
              </a:rPr>
              <a:t>Knowledge</a:t>
            </a:r>
            <a:r>
              <a:rPr lang="en-US" dirty="0" smtClean="0"/>
              <a:t>, SIGCOMM’15</a:t>
            </a:r>
          </a:p>
          <a:p>
            <a:pPr lvl="1"/>
            <a:r>
              <a:rPr lang="en-US" dirty="0">
                <a:hlinkClick r:id="rId3"/>
              </a:rPr>
              <a:t>Efficient Coflow Scheduling with </a:t>
            </a:r>
            <a:r>
              <a:rPr lang="en-US" dirty="0" smtClean="0">
                <a:hlinkClick r:id="rId3"/>
              </a:rPr>
              <a:t>Varys</a:t>
            </a:r>
            <a:r>
              <a:rPr lang="en-US" dirty="0" smtClean="0"/>
              <a:t>, SIGCOMM’14</a:t>
            </a:r>
          </a:p>
          <a:p>
            <a:pPr lvl="1"/>
            <a:r>
              <a:rPr lang="en-US" dirty="0">
                <a:hlinkClick r:id="rId4"/>
              </a:rPr>
              <a:t>Managing Data Transfers in Computer Clusters with </a:t>
            </a:r>
            <a:r>
              <a:rPr lang="en-US" dirty="0" smtClean="0">
                <a:hlinkClick r:id="rId4"/>
              </a:rPr>
              <a:t>Orchestra</a:t>
            </a:r>
            <a:r>
              <a:rPr lang="en-US" dirty="0" smtClean="0"/>
              <a:t>, SIGCOMM’11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Multi-Resource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applications run on shared datacenters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we fairly allocate resources between tenants and increase datacenter efficiency?</a:t>
            </a:r>
          </a:p>
          <a:p>
            <a:pPr lvl="1"/>
            <a:r>
              <a:rPr lang="en-US" dirty="0"/>
              <a:t>HUG: Multi-Resource Fairness for Correlated and Elastic </a:t>
            </a:r>
            <a:r>
              <a:rPr lang="en-US" dirty="0" smtClean="0"/>
              <a:t>Demands, NSDI’16</a:t>
            </a:r>
          </a:p>
          <a:p>
            <a:pPr lvl="1"/>
            <a:r>
              <a:rPr lang="en-US" dirty="0">
                <a:hlinkClick r:id="rId2"/>
              </a:rPr>
              <a:t>FairCloud: Sharing the Network in Cloud </a:t>
            </a:r>
            <a:r>
              <a:rPr lang="en-US" dirty="0" smtClean="0">
                <a:hlinkClick r:id="rId2"/>
              </a:rPr>
              <a:t>Computing</a:t>
            </a:r>
            <a:r>
              <a:rPr lang="en-US" dirty="0" smtClean="0"/>
              <a:t>, SIGCOMM’12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we increase fault-tolerance of applications while meeting bandwidth demands?</a:t>
            </a:r>
          </a:p>
          <a:p>
            <a:pPr lvl="1"/>
            <a:r>
              <a:rPr lang="en-US" dirty="0">
                <a:hlinkClick r:id="rId3"/>
              </a:rPr>
              <a:t>Surviving Failures in Bandwidth-Constrained </a:t>
            </a:r>
            <a:r>
              <a:rPr lang="en-US" dirty="0" smtClean="0">
                <a:hlinkClick r:id="rId3"/>
              </a:rPr>
              <a:t>Datacenters</a:t>
            </a:r>
            <a:r>
              <a:rPr lang="en-US" dirty="0" smtClean="0"/>
              <a:t>, SIGCOMM’12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Big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applications read/write a lot of data to cluster file systems</a:t>
            </a:r>
          </a:p>
          <a:p>
            <a:r>
              <a:rPr lang="en-US" dirty="0" smtClean="0"/>
              <a:t>We can place data </a:t>
            </a:r>
            <a:r>
              <a:rPr lang="en-US" dirty="0"/>
              <a:t>anywhere </a:t>
            </a:r>
            <a:r>
              <a:rPr lang="en-US" dirty="0" smtClean="0"/>
              <a:t>to load balance the network, as long as certain constraints are met</a:t>
            </a:r>
          </a:p>
          <a:p>
            <a:pPr lvl="1"/>
            <a:r>
              <a:rPr lang="en-US" dirty="0">
                <a:hlinkClick r:id="rId2"/>
              </a:rPr>
              <a:t>Leveraging Endpoint Flexibility in Data-Intensive </a:t>
            </a:r>
            <a:r>
              <a:rPr lang="en-US" dirty="0" smtClean="0">
                <a:hlinkClick r:id="rId2"/>
              </a:rPr>
              <a:t>Clusters</a:t>
            </a:r>
            <a:r>
              <a:rPr lang="en-US" dirty="0" smtClean="0"/>
              <a:t>, SIGCOMM’13</a:t>
            </a:r>
          </a:p>
          <a:p>
            <a:r>
              <a:rPr lang="en-US" dirty="0" smtClean="0"/>
              <a:t>Big data applications can be made faster if they are in-memory, but how do we make in-memory computations fault-tolerant?</a:t>
            </a:r>
          </a:p>
          <a:p>
            <a:pPr lvl="1"/>
            <a:r>
              <a:rPr lang="en-US" dirty="0">
                <a:hlinkClick r:id="rId3"/>
              </a:rPr>
              <a:t>Resilient Distributed Datasets: A Fault-Tolerant Abstraction for In-Memory Cluster </a:t>
            </a:r>
            <a:r>
              <a:rPr lang="en-US" dirty="0" smtClean="0">
                <a:hlinkClick r:id="rId3"/>
              </a:rPr>
              <a:t>Computing</a:t>
            </a:r>
            <a:r>
              <a:rPr lang="en-US" dirty="0" smtClean="0"/>
              <a:t>, NSDI’12 (Best Paper)</a:t>
            </a:r>
          </a:p>
          <a:p>
            <a:pPr lvl="1"/>
            <a:r>
              <a:rPr lang="en-US" dirty="0" smtClean="0"/>
              <a:t>Apache Spark!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 do quick round with your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Level of study</a:t>
            </a:r>
          </a:p>
          <a:p>
            <a:pPr lvl="1"/>
            <a:r>
              <a:rPr lang="en-US" dirty="0" smtClean="0"/>
              <a:t>Research area</a:t>
            </a:r>
          </a:p>
          <a:p>
            <a:pPr lvl="1"/>
            <a:r>
              <a:rPr lang="en-US" dirty="0" smtClean="0"/>
              <a:t>Advisor</a:t>
            </a:r>
          </a:p>
          <a:p>
            <a:r>
              <a:rPr lang="en-US" dirty="0" smtClean="0"/>
              <a:t>Please fill </a:t>
            </a:r>
            <a:r>
              <a:rPr lang="en-US" dirty="0"/>
              <a:t>out the form at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goo.gl/forms/45pLp2QFSD</a:t>
            </a:r>
            <a:r>
              <a:rPr lang="en-US" dirty="0" smtClean="0"/>
              <a:t> by </a:t>
            </a:r>
            <a:r>
              <a:rPr lang="en-US" i="1" dirty="0" smtClean="0"/>
              <a:t>this weekend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1921</Words>
  <Application>Microsoft Macintosh PowerPoint</Application>
  <PresentationFormat>Widescreen</PresentationFormat>
  <Paragraphs>401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Gill Sans</vt:lpstr>
      <vt:lpstr>Gill Sans Light</vt:lpstr>
      <vt:lpstr>Arial</vt:lpstr>
      <vt:lpstr>Office Theme</vt:lpstr>
      <vt:lpstr>EECS 582 Introduction</vt:lpstr>
      <vt:lpstr>Today’s Agenda</vt:lpstr>
      <vt:lpstr>About the Instructor</vt:lpstr>
      <vt:lpstr>Big Data</vt:lpstr>
      <vt:lpstr>Big Datacenters for Massive Parallelism</vt:lpstr>
      <vt:lpstr>1. Application-Aware Networking</vt:lpstr>
      <vt:lpstr>2. Multi-Resource Allocation</vt:lpstr>
      <vt:lpstr>3. Big Data Systems</vt:lpstr>
      <vt:lpstr>What About You?</vt:lpstr>
      <vt:lpstr>Today’s Agenda</vt:lpstr>
      <vt:lpstr>Waitlist Status</vt:lpstr>
      <vt:lpstr>Course Schedule</vt:lpstr>
      <vt:lpstr>Prerequisites</vt:lpstr>
      <vt:lpstr>Course Requirements</vt:lpstr>
      <vt:lpstr>Readings</vt:lpstr>
      <vt:lpstr>Paper Reviews</vt:lpstr>
      <vt:lpstr>Paper Reviews</vt:lpstr>
      <vt:lpstr>Paper Presentation</vt:lpstr>
      <vt:lpstr>Paper Presentation</vt:lpstr>
      <vt:lpstr>Participation</vt:lpstr>
      <vt:lpstr>Midterm</vt:lpstr>
      <vt:lpstr>Project</vt:lpstr>
      <vt:lpstr>Before We Move On…</vt:lpstr>
      <vt:lpstr>Today’s Agenda</vt:lpstr>
      <vt:lpstr>What is a Computer?</vt:lpstr>
      <vt:lpstr>Topics We Will Cover</vt:lpstr>
      <vt:lpstr>Topics We Won’t Cover</vt:lpstr>
      <vt:lpstr>How to Make a Computer…</vt:lpstr>
      <vt:lpstr>Abstractions, Interfaces, and Programming Models</vt:lpstr>
      <vt:lpstr>Performance</vt:lpstr>
      <vt:lpstr>Concurrency and Scheduling</vt:lpstr>
      <vt:lpstr>Reliability and Fault Tolerance</vt:lpstr>
      <vt:lpstr>Scalability</vt:lpstr>
      <vt:lpstr>Virtualization</vt:lpstr>
      <vt:lpstr>Persistent and Volatile Storage</vt:lpstr>
      <vt:lpstr>The Role of the Network</vt:lpstr>
      <vt:lpstr>Next Class…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Mosharaf Chowdhury</cp:lastModifiedBy>
  <cp:revision>175</cp:revision>
  <dcterms:created xsi:type="dcterms:W3CDTF">2015-12-27T15:42:19Z</dcterms:created>
  <dcterms:modified xsi:type="dcterms:W3CDTF">2016-01-06T17:34:18Z</dcterms:modified>
</cp:coreProperties>
</file>