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5" r:id="rId3"/>
    <p:sldId id="286" r:id="rId4"/>
    <p:sldId id="267" r:id="rId5"/>
    <p:sldId id="295" r:id="rId6"/>
    <p:sldId id="269" r:id="rId7"/>
    <p:sldId id="294" r:id="rId8"/>
    <p:sldId id="270" r:id="rId9"/>
    <p:sldId id="293" r:id="rId10"/>
    <p:sldId id="271" r:id="rId11"/>
    <p:sldId id="292" r:id="rId12"/>
    <p:sldId id="272" r:id="rId13"/>
    <p:sldId id="291" r:id="rId14"/>
    <p:sldId id="275" r:id="rId15"/>
    <p:sldId id="296" r:id="rId16"/>
    <p:sldId id="29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16"/>
    <p:restoredTop sz="95701"/>
  </p:normalViewPr>
  <p:slideViewPr>
    <p:cSldViewPr snapToGrid="0" snapToObjects="1">
      <p:cViewPr varScale="1">
        <p:scale>
          <a:sx n="175" d="100"/>
          <a:sy n="175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localhost/Users/mosharaf/Box%20Sync/Teaching/EECS582/2016-Fall/ReviewSta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Paper!$A$19:$A$29</c:f>
              <c:strCache>
                <c:ptCount val="11"/>
                <c:pt idx="0">
                  <c:v>MapReduce</c:v>
                </c:pt>
                <c:pt idx="1">
                  <c:v>Spark</c:v>
                </c:pt>
                <c:pt idx="2">
                  <c:v>Borg</c:v>
                </c:pt>
                <c:pt idx="3">
                  <c:v>Mesos</c:v>
                </c:pt>
                <c:pt idx="4">
                  <c:v>Omega</c:v>
                </c:pt>
                <c:pt idx="5">
                  <c:v>DRF</c:v>
                </c:pt>
                <c:pt idx="6">
                  <c:v>GFS</c:v>
                </c:pt>
                <c:pt idx="7">
                  <c:v>PACMan</c:v>
                </c:pt>
                <c:pt idx="8">
                  <c:v>EC-Cache</c:v>
                </c:pt>
                <c:pt idx="9">
                  <c:v>Fat-Tree</c:v>
                </c:pt>
                <c:pt idx="10">
                  <c:v>Varys</c:v>
                </c:pt>
              </c:strCache>
            </c:strRef>
          </c:cat>
          <c:val>
            <c:numRef>
              <c:f>Paper!$B$19:$B$29</c:f>
              <c:numCache>
                <c:formatCode>General</c:formatCode>
                <c:ptCount val="11"/>
                <c:pt idx="0">
                  <c:v>2.78</c:v>
                </c:pt>
                <c:pt idx="1">
                  <c:v>3.0</c:v>
                </c:pt>
                <c:pt idx="2">
                  <c:v>2.7</c:v>
                </c:pt>
                <c:pt idx="3">
                  <c:v>2.64</c:v>
                </c:pt>
                <c:pt idx="4">
                  <c:v>2.35</c:v>
                </c:pt>
                <c:pt idx="5">
                  <c:v>2.43</c:v>
                </c:pt>
                <c:pt idx="6">
                  <c:v>2.91</c:v>
                </c:pt>
                <c:pt idx="7">
                  <c:v>2.58</c:v>
                </c:pt>
                <c:pt idx="8">
                  <c:v>3.0</c:v>
                </c:pt>
                <c:pt idx="9">
                  <c:v>2.39</c:v>
                </c:pt>
                <c:pt idx="10">
                  <c:v>2.77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210224"/>
        <c:axId val="313214912"/>
      </c:barChart>
      <c:catAx>
        <c:axId val="31321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13214912"/>
        <c:crosses val="autoZero"/>
        <c:auto val="1"/>
        <c:lblAlgn val="ctr"/>
        <c:lblOffset val="100"/>
        <c:noMultiLvlLbl val="0"/>
      </c:catAx>
      <c:valAx>
        <c:axId val="313214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1321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cat>
            <c:strRef>
              <c:f>Paper!$A$19:$A$29</c:f>
              <c:strCache>
                <c:ptCount val="11"/>
                <c:pt idx="0">
                  <c:v>MapReduce</c:v>
                </c:pt>
                <c:pt idx="1">
                  <c:v>Spark</c:v>
                </c:pt>
                <c:pt idx="2">
                  <c:v>Borg</c:v>
                </c:pt>
                <c:pt idx="3">
                  <c:v>Mesos</c:v>
                </c:pt>
                <c:pt idx="4">
                  <c:v>Omega</c:v>
                </c:pt>
                <c:pt idx="5">
                  <c:v>DRF</c:v>
                </c:pt>
                <c:pt idx="6">
                  <c:v>GFS</c:v>
                </c:pt>
                <c:pt idx="7">
                  <c:v>PACMan</c:v>
                </c:pt>
                <c:pt idx="8">
                  <c:v>EC-Cache</c:v>
                </c:pt>
                <c:pt idx="9">
                  <c:v>Fat-Tree</c:v>
                </c:pt>
                <c:pt idx="10">
                  <c:v>Varys</c:v>
                </c:pt>
              </c:strCache>
            </c:strRef>
          </c:cat>
          <c:val>
            <c:numRef>
              <c:f>Paper!$B$19:$B$29</c:f>
              <c:numCache>
                <c:formatCode>General</c:formatCode>
                <c:ptCount val="11"/>
                <c:pt idx="0">
                  <c:v>2.78</c:v>
                </c:pt>
                <c:pt idx="1">
                  <c:v>3.0</c:v>
                </c:pt>
                <c:pt idx="2">
                  <c:v>2.7</c:v>
                </c:pt>
                <c:pt idx="3">
                  <c:v>2.64</c:v>
                </c:pt>
                <c:pt idx="4">
                  <c:v>2.35</c:v>
                </c:pt>
                <c:pt idx="5">
                  <c:v>2.43</c:v>
                </c:pt>
                <c:pt idx="6">
                  <c:v>2.91</c:v>
                </c:pt>
                <c:pt idx="7">
                  <c:v>2.58</c:v>
                </c:pt>
                <c:pt idx="8">
                  <c:v>3.0</c:v>
                </c:pt>
                <c:pt idx="9">
                  <c:v>2.39</c:v>
                </c:pt>
                <c:pt idx="10">
                  <c:v>2.77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2363408"/>
        <c:axId val="292367936"/>
      </c:barChart>
      <c:catAx>
        <c:axId val="292363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292367936"/>
        <c:crosses val="autoZero"/>
        <c:auto val="1"/>
        <c:lblAlgn val="ctr"/>
        <c:lblOffset val="100"/>
        <c:noMultiLvlLbl val="0"/>
      </c:catAx>
      <c:valAx>
        <c:axId val="29236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292363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cat>
            <c:strRef>
              <c:f>Paper!$A$19:$A$29</c:f>
              <c:strCache>
                <c:ptCount val="11"/>
                <c:pt idx="0">
                  <c:v>MapReduce</c:v>
                </c:pt>
                <c:pt idx="1">
                  <c:v>Spark</c:v>
                </c:pt>
                <c:pt idx="2">
                  <c:v>Borg</c:v>
                </c:pt>
                <c:pt idx="3">
                  <c:v>Mesos</c:v>
                </c:pt>
                <c:pt idx="4">
                  <c:v>Omega</c:v>
                </c:pt>
                <c:pt idx="5">
                  <c:v>DRF</c:v>
                </c:pt>
                <c:pt idx="6">
                  <c:v>GFS</c:v>
                </c:pt>
                <c:pt idx="7">
                  <c:v>PACMan</c:v>
                </c:pt>
                <c:pt idx="8">
                  <c:v>EC-Cache</c:v>
                </c:pt>
                <c:pt idx="9">
                  <c:v>Fat-Tree</c:v>
                </c:pt>
                <c:pt idx="10">
                  <c:v>Varys</c:v>
                </c:pt>
              </c:strCache>
            </c:strRef>
          </c:cat>
          <c:val>
            <c:numRef>
              <c:f>Paper!$B$19:$B$29</c:f>
              <c:numCache>
                <c:formatCode>General</c:formatCode>
                <c:ptCount val="11"/>
                <c:pt idx="0">
                  <c:v>2.78</c:v>
                </c:pt>
                <c:pt idx="1">
                  <c:v>3.0</c:v>
                </c:pt>
                <c:pt idx="2">
                  <c:v>2.7</c:v>
                </c:pt>
                <c:pt idx="3">
                  <c:v>2.64</c:v>
                </c:pt>
                <c:pt idx="4">
                  <c:v>2.35</c:v>
                </c:pt>
                <c:pt idx="5">
                  <c:v>2.43</c:v>
                </c:pt>
                <c:pt idx="6">
                  <c:v>2.91</c:v>
                </c:pt>
                <c:pt idx="7">
                  <c:v>2.58</c:v>
                </c:pt>
                <c:pt idx="8">
                  <c:v>3.0</c:v>
                </c:pt>
                <c:pt idx="9">
                  <c:v>2.39</c:v>
                </c:pt>
                <c:pt idx="10">
                  <c:v>2.77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329520"/>
        <c:axId val="313334176"/>
      </c:barChart>
      <c:catAx>
        <c:axId val="31332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13334176"/>
        <c:crosses val="autoZero"/>
        <c:auto val="1"/>
        <c:lblAlgn val="ctr"/>
        <c:lblOffset val="100"/>
        <c:noMultiLvlLbl val="0"/>
      </c:catAx>
      <c:valAx>
        <c:axId val="313334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1332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cat>
            <c:strRef>
              <c:f>Paper!$A$19:$A$29</c:f>
              <c:strCache>
                <c:ptCount val="11"/>
                <c:pt idx="0">
                  <c:v>MapReduce</c:v>
                </c:pt>
                <c:pt idx="1">
                  <c:v>Spark</c:v>
                </c:pt>
                <c:pt idx="2">
                  <c:v>Borg</c:v>
                </c:pt>
                <c:pt idx="3">
                  <c:v>Mesos</c:v>
                </c:pt>
                <c:pt idx="4">
                  <c:v>Omega</c:v>
                </c:pt>
                <c:pt idx="5">
                  <c:v>DRF</c:v>
                </c:pt>
                <c:pt idx="6">
                  <c:v>GFS</c:v>
                </c:pt>
                <c:pt idx="7">
                  <c:v>PACMan</c:v>
                </c:pt>
                <c:pt idx="8">
                  <c:v>EC-Cache</c:v>
                </c:pt>
                <c:pt idx="9">
                  <c:v>Fat-Tree</c:v>
                </c:pt>
                <c:pt idx="10">
                  <c:v>Varys</c:v>
                </c:pt>
              </c:strCache>
            </c:strRef>
          </c:cat>
          <c:val>
            <c:numRef>
              <c:f>Paper!$B$19:$B$29</c:f>
              <c:numCache>
                <c:formatCode>General</c:formatCode>
                <c:ptCount val="11"/>
                <c:pt idx="0">
                  <c:v>2.78</c:v>
                </c:pt>
                <c:pt idx="1">
                  <c:v>3.0</c:v>
                </c:pt>
                <c:pt idx="2">
                  <c:v>2.7</c:v>
                </c:pt>
                <c:pt idx="3">
                  <c:v>2.64</c:v>
                </c:pt>
                <c:pt idx="4">
                  <c:v>2.35</c:v>
                </c:pt>
                <c:pt idx="5">
                  <c:v>2.43</c:v>
                </c:pt>
                <c:pt idx="6">
                  <c:v>2.91</c:v>
                </c:pt>
                <c:pt idx="7">
                  <c:v>2.58</c:v>
                </c:pt>
                <c:pt idx="8">
                  <c:v>3.0</c:v>
                </c:pt>
                <c:pt idx="9">
                  <c:v>2.39</c:v>
                </c:pt>
                <c:pt idx="10">
                  <c:v>2.77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434464"/>
        <c:axId val="313439120"/>
      </c:barChart>
      <c:catAx>
        <c:axId val="31343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13439120"/>
        <c:crosses val="autoZero"/>
        <c:auto val="1"/>
        <c:lblAlgn val="ctr"/>
        <c:lblOffset val="100"/>
        <c:noMultiLvlLbl val="0"/>
      </c:catAx>
      <c:valAx>
        <c:axId val="31343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1343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cat>
            <c:strRef>
              <c:f>Paper!$A$19:$A$29</c:f>
              <c:strCache>
                <c:ptCount val="11"/>
                <c:pt idx="0">
                  <c:v>MapReduce</c:v>
                </c:pt>
                <c:pt idx="1">
                  <c:v>Spark</c:v>
                </c:pt>
                <c:pt idx="2">
                  <c:v>Borg</c:v>
                </c:pt>
                <c:pt idx="3">
                  <c:v>Mesos</c:v>
                </c:pt>
                <c:pt idx="4">
                  <c:v>Omega</c:v>
                </c:pt>
                <c:pt idx="5">
                  <c:v>DRF</c:v>
                </c:pt>
                <c:pt idx="6">
                  <c:v>GFS</c:v>
                </c:pt>
                <c:pt idx="7">
                  <c:v>PACMan</c:v>
                </c:pt>
                <c:pt idx="8">
                  <c:v>EC-Cache</c:v>
                </c:pt>
                <c:pt idx="9">
                  <c:v>Fat-Tree</c:v>
                </c:pt>
                <c:pt idx="10">
                  <c:v>Varys</c:v>
                </c:pt>
              </c:strCache>
            </c:strRef>
          </c:cat>
          <c:val>
            <c:numRef>
              <c:f>Paper!$B$19:$B$29</c:f>
              <c:numCache>
                <c:formatCode>General</c:formatCode>
                <c:ptCount val="11"/>
                <c:pt idx="0">
                  <c:v>2.78</c:v>
                </c:pt>
                <c:pt idx="1">
                  <c:v>3.0</c:v>
                </c:pt>
                <c:pt idx="2">
                  <c:v>2.7</c:v>
                </c:pt>
                <c:pt idx="3">
                  <c:v>2.64</c:v>
                </c:pt>
                <c:pt idx="4">
                  <c:v>2.35</c:v>
                </c:pt>
                <c:pt idx="5">
                  <c:v>2.43</c:v>
                </c:pt>
                <c:pt idx="6">
                  <c:v>2.91</c:v>
                </c:pt>
                <c:pt idx="7">
                  <c:v>2.58</c:v>
                </c:pt>
                <c:pt idx="8">
                  <c:v>3.0</c:v>
                </c:pt>
                <c:pt idx="9">
                  <c:v>2.39</c:v>
                </c:pt>
                <c:pt idx="10">
                  <c:v>2.77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0589280"/>
        <c:axId val="320593968"/>
      </c:barChart>
      <c:catAx>
        <c:axId val="32058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20593968"/>
        <c:crosses val="autoZero"/>
        <c:auto val="1"/>
        <c:lblAlgn val="ctr"/>
        <c:lblOffset val="100"/>
        <c:noMultiLvlLbl val="0"/>
      </c:catAx>
      <c:valAx>
        <c:axId val="32059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20589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cat>
            <c:strRef>
              <c:f>Paper!$A$19:$A$29</c:f>
              <c:strCache>
                <c:ptCount val="11"/>
                <c:pt idx="0">
                  <c:v>MapReduce</c:v>
                </c:pt>
                <c:pt idx="1">
                  <c:v>Spark</c:v>
                </c:pt>
                <c:pt idx="2">
                  <c:v>Borg</c:v>
                </c:pt>
                <c:pt idx="3">
                  <c:v>Mesos</c:v>
                </c:pt>
                <c:pt idx="4">
                  <c:v>Omega</c:v>
                </c:pt>
                <c:pt idx="5">
                  <c:v>DRF</c:v>
                </c:pt>
                <c:pt idx="6">
                  <c:v>GFS</c:v>
                </c:pt>
                <c:pt idx="7">
                  <c:v>PACMan</c:v>
                </c:pt>
                <c:pt idx="8">
                  <c:v>EC-Cache</c:v>
                </c:pt>
                <c:pt idx="9">
                  <c:v>Fat-Tree</c:v>
                </c:pt>
                <c:pt idx="10">
                  <c:v>Varys</c:v>
                </c:pt>
              </c:strCache>
            </c:strRef>
          </c:cat>
          <c:val>
            <c:numRef>
              <c:f>Paper!$B$19:$B$29</c:f>
              <c:numCache>
                <c:formatCode>General</c:formatCode>
                <c:ptCount val="11"/>
                <c:pt idx="0">
                  <c:v>2.78</c:v>
                </c:pt>
                <c:pt idx="1">
                  <c:v>3.0</c:v>
                </c:pt>
                <c:pt idx="2">
                  <c:v>2.7</c:v>
                </c:pt>
                <c:pt idx="3">
                  <c:v>2.64</c:v>
                </c:pt>
                <c:pt idx="4">
                  <c:v>2.35</c:v>
                </c:pt>
                <c:pt idx="5">
                  <c:v>2.43</c:v>
                </c:pt>
                <c:pt idx="6">
                  <c:v>2.91</c:v>
                </c:pt>
                <c:pt idx="7">
                  <c:v>2.58</c:v>
                </c:pt>
                <c:pt idx="8">
                  <c:v>3.0</c:v>
                </c:pt>
                <c:pt idx="9">
                  <c:v>2.39</c:v>
                </c:pt>
                <c:pt idx="10">
                  <c:v>2.77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8991168"/>
        <c:axId val="318995856"/>
      </c:barChart>
      <c:catAx>
        <c:axId val="31899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18995856"/>
        <c:crosses val="autoZero"/>
        <c:auto val="1"/>
        <c:lblAlgn val="ctr"/>
        <c:lblOffset val="100"/>
        <c:noMultiLvlLbl val="0"/>
      </c:catAx>
      <c:valAx>
        <c:axId val="318995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1899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cat>
            <c:strRef>
              <c:f>Paper!$A$19:$A$29</c:f>
              <c:strCache>
                <c:ptCount val="11"/>
                <c:pt idx="0">
                  <c:v>MapReduce</c:v>
                </c:pt>
                <c:pt idx="1">
                  <c:v>Spark</c:v>
                </c:pt>
                <c:pt idx="2">
                  <c:v>Borg</c:v>
                </c:pt>
                <c:pt idx="3">
                  <c:v>Mesos</c:v>
                </c:pt>
                <c:pt idx="4">
                  <c:v>Omega</c:v>
                </c:pt>
                <c:pt idx="5">
                  <c:v>DRF</c:v>
                </c:pt>
                <c:pt idx="6">
                  <c:v>GFS</c:v>
                </c:pt>
                <c:pt idx="7">
                  <c:v>PACMan</c:v>
                </c:pt>
                <c:pt idx="8">
                  <c:v>EC-Cache</c:v>
                </c:pt>
                <c:pt idx="9">
                  <c:v>Fat-Tree</c:v>
                </c:pt>
                <c:pt idx="10">
                  <c:v>Varys</c:v>
                </c:pt>
              </c:strCache>
            </c:strRef>
          </c:cat>
          <c:val>
            <c:numRef>
              <c:f>Paper!$B$19:$B$29</c:f>
              <c:numCache>
                <c:formatCode>General</c:formatCode>
                <c:ptCount val="11"/>
                <c:pt idx="0">
                  <c:v>2.78</c:v>
                </c:pt>
                <c:pt idx="1">
                  <c:v>3.0</c:v>
                </c:pt>
                <c:pt idx="2">
                  <c:v>2.7</c:v>
                </c:pt>
                <c:pt idx="3">
                  <c:v>2.64</c:v>
                </c:pt>
                <c:pt idx="4">
                  <c:v>2.35</c:v>
                </c:pt>
                <c:pt idx="5">
                  <c:v>2.43</c:v>
                </c:pt>
                <c:pt idx="6">
                  <c:v>2.91</c:v>
                </c:pt>
                <c:pt idx="7">
                  <c:v>2.58</c:v>
                </c:pt>
                <c:pt idx="8">
                  <c:v>3.0</c:v>
                </c:pt>
                <c:pt idx="9">
                  <c:v>2.39</c:v>
                </c:pt>
                <c:pt idx="10">
                  <c:v>2.77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0687936"/>
        <c:axId val="320692624"/>
      </c:barChart>
      <c:catAx>
        <c:axId val="32068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20692624"/>
        <c:crosses val="autoZero"/>
        <c:auto val="1"/>
        <c:lblAlgn val="ctr"/>
        <c:lblOffset val="100"/>
        <c:noMultiLvlLbl val="0"/>
      </c:catAx>
      <c:valAx>
        <c:axId val="32069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Gill Sans" charset="0"/>
                    <a:ea typeface="Gill Sans" charset="0"/>
                    <a:cs typeface="Gill Sans" charset="0"/>
                  </a:defRPr>
                </a:pPr>
                <a:r>
                  <a:rPr lang="en-US"/>
                  <a:t>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Gill Sans" charset="0"/>
                  <a:ea typeface="Gill Sans" charset="0"/>
                  <a:cs typeface="Gill Sans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</a:defRPr>
            </a:pPr>
            <a:endParaRPr lang="en-US"/>
          </a:p>
        </c:txPr>
        <c:crossAx val="32068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Gill Sans" charset="0"/>
          <a:ea typeface="Gill Sans" charset="0"/>
          <a:cs typeface="Gill Sans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4D10A-81D1-8748-8404-C44E2799F913}" type="datetimeFigureOut">
              <a:rPr lang="en-US" smtClean="0"/>
              <a:t>12/7/16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DBF5F-E884-8D4B-8536-498293E3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21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DBF5F-E884-8D4B-8536-498293E3FB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9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2E48-2FAA-554A-BC3A-C3E24AF76623}" type="datetime1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5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B85-DB07-2B4F-90C6-764B9223E098}" type="datetime1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6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770D-87E5-704F-89F0-919663F00F17}" type="datetime1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0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CEE3-73DE-5742-9F30-635480A7257B}" type="datetime1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1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91A54-0A28-444A-AF24-E48D4CFA8921}" type="datetime1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6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36BE-6B90-A847-8A68-0470EB82AA48}" type="datetime1">
              <a:rPr lang="en-US" smtClean="0"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9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B92D-FFC0-8141-BEA0-F1136A2EF6DB}" type="datetime1">
              <a:rPr lang="en-US" smtClean="0"/>
              <a:t>12/7/16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8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6DF0-05D2-8547-9D20-4431D467A1C4}" type="datetime1">
              <a:rPr lang="en-US" smtClean="0"/>
              <a:t>12/7/16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0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1C56A-7383-8041-BF3D-4D0E41843160}" type="datetime1">
              <a:rPr lang="en-US" smtClean="0"/>
              <a:t>12/7/16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4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6ABE-2DF5-B349-910D-B136B52E08DE}" type="datetime1">
              <a:rPr lang="en-US" smtClean="0"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5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F521-4B15-4D48-A2CC-F26205BCC94C}" type="datetime1">
              <a:rPr lang="en-US" smtClean="0"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Gill Sans Light" charset="0"/>
                <a:ea typeface="Gill Sans Light" charset="0"/>
                <a:cs typeface="Gill Sans Light" charset="0"/>
              </a:defRPr>
            </a:lvl1pPr>
          </a:lstStyle>
          <a:p>
            <a:fld id="{63193EAB-633C-A34B-9215-F402BD7FEC6C}" type="datetime1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Gill Sans Light" charset="0"/>
                <a:ea typeface="Gill Sans Light" charset="0"/>
                <a:cs typeface="Gill Sans Light" charset="0"/>
              </a:defRPr>
            </a:lvl1pPr>
          </a:lstStyle>
          <a:p>
            <a:r>
              <a:rPr lang="en-US" smtClean="0"/>
              <a:t>EECS 582 – F16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Gill Sans Light" charset="0"/>
                <a:ea typeface="Gill Sans Light" charset="0"/>
                <a:cs typeface="Gill Sans Light" charset="0"/>
              </a:defRPr>
            </a:lvl1pPr>
          </a:lstStyle>
          <a:p>
            <a:fld id="{4EEF9975-6C58-5C4C-8961-54FFA2646B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8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Gill Sans" charset="0"/>
          <a:ea typeface="Gill Sans" charset="0"/>
          <a:cs typeface="Gill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Gill Sans Light" charset="0"/>
          <a:ea typeface="Gill Sans Light" charset="0"/>
          <a:cs typeface="Gill Sans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search.microsoft.com/en-us/um/people/simonpj/papers/giving-a-talk/writing-a-paper-slides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582 Final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Mosharaf Chowdhury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2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GFS</a:t>
            </a:r>
          </a:p>
          <a:p>
            <a:pPr lvl="1"/>
            <a:r>
              <a:rPr lang="en-US" dirty="0" smtClean="0"/>
              <a:t>Workload-guided design: appends and large reads with small number of huge files</a:t>
            </a:r>
          </a:p>
          <a:p>
            <a:pPr lvl="1"/>
            <a:r>
              <a:rPr lang="en-US" dirty="0" smtClean="0"/>
              <a:t>Centralized design with replication for fault tolerance</a:t>
            </a:r>
            <a:endParaRPr lang="en-US" dirty="0" smtClean="0"/>
          </a:p>
          <a:p>
            <a:r>
              <a:rPr lang="en-US" dirty="0" smtClean="0"/>
              <a:t>FDS</a:t>
            </a:r>
            <a:endParaRPr lang="en-US" dirty="0"/>
          </a:p>
          <a:p>
            <a:pPr lvl="1"/>
            <a:r>
              <a:rPr lang="en-US" dirty="0" smtClean="0"/>
              <a:t>Data and compute are NOT collocated</a:t>
            </a:r>
          </a:p>
          <a:p>
            <a:pPr lvl="1"/>
            <a:r>
              <a:rPr lang="en-US" dirty="0" smtClean="0"/>
              <a:t>Exploits full bisection bandwidth networks</a:t>
            </a:r>
          </a:p>
          <a:p>
            <a:pPr lvl="1"/>
            <a:r>
              <a:rPr lang="en-US" dirty="0" smtClean="0"/>
              <a:t>Stores everything has blobs to maximize sequential I/O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8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7922808" y="5132669"/>
            <a:ext cx="1320064" cy="1065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3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PACMan</a:t>
            </a:r>
            <a:endParaRPr lang="en-US" dirty="0" smtClean="0"/>
          </a:p>
          <a:p>
            <a:pPr lvl="1"/>
            <a:r>
              <a:rPr lang="en-US" dirty="0" smtClean="0"/>
              <a:t>Coordinated caching for </a:t>
            </a:r>
            <a:r>
              <a:rPr lang="en-US" dirty="0" err="1" smtClean="0"/>
              <a:t>DFSes</a:t>
            </a:r>
            <a:endParaRPr lang="en-US" dirty="0" smtClean="0"/>
          </a:p>
          <a:p>
            <a:pPr lvl="1"/>
            <a:r>
              <a:rPr lang="en-US" dirty="0" smtClean="0"/>
              <a:t>All-or-nothing property dictates two eviction policies</a:t>
            </a:r>
          </a:p>
          <a:p>
            <a:pPr lvl="1"/>
            <a:r>
              <a:rPr lang="en-US" dirty="0" smtClean="0"/>
              <a:t>Prefers small jobs</a:t>
            </a:r>
            <a:endParaRPr lang="en-US" dirty="0" smtClean="0"/>
          </a:p>
          <a:p>
            <a:r>
              <a:rPr lang="en-US" dirty="0" smtClean="0"/>
              <a:t>EC-Cache</a:t>
            </a:r>
            <a:endParaRPr lang="en-US" dirty="0"/>
          </a:p>
          <a:p>
            <a:pPr lvl="1"/>
            <a:r>
              <a:rPr lang="en-US" dirty="0" smtClean="0"/>
              <a:t>Alternative to replication that erasure codes instead</a:t>
            </a:r>
          </a:p>
          <a:p>
            <a:pPr lvl="1"/>
            <a:r>
              <a:rPr lang="en-US" dirty="0" smtClean="0"/>
              <a:t>Improves performance and tail latency by exploiting parallel I/O and better load balancing by splitting individual objects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9665117" y="5132669"/>
            <a:ext cx="1320064" cy="1065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1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Fat Tree</a:t>
            </a:r>
          </a:p>
          <a:p>
            <a:pPr lvl="1"/>
            <a:r>
              <a:rPr lang="en-US" dirty="0" smtClean="0"/>
              <a:t>DC network topology to provide full bisection bandwidth by arranging commodity switches into multiple stages</a:t>
            </a:r>
          </a:p>
          <a:p>
            <a:pPr lvl="1"/>
            <a:r>
              <a:rPr lang="en-US" dirty="0" smtClean="0"/>
              <a:t>Approximates Clos topology </a:t>
            </a:r>
          </a:p>
          <a:p>
            <a:pPr lvl="1"/>
            <a:r>
              <a:rPr lang="en-US" dirty="0" smtClean="0"/>
              <a:t>Global scheduling to minimize congestions (</a:t>
            </a:r>
            <a:r>
              <a:rPr lang="en-US" dirty="0" err="1" smtClean="0"/>
              <a:t>Hedera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Varys</a:t>
            </a:r>
            <a:endParaRPr lang="en-US" dirty="0"/>
          </a:p>
          <a:p>
            <a:pPr lvl="1"/>
            <a:r>
              <a:rPr lang="en-US" dirty="0" smtClean="0"/>
              <a:t>Coflow abstraction to exploit application-level algorithm</a:t>
            </a:r>
          </a:p>
          <a:p>
            <a:pPr lvl="1"/>
            <a:r>
              <a:rPr lang="en-US" dirty="0" smtClean="0"/>
              <a:t>Heuristics to improve order and allocate rates using a</a:t>
            </a:r>
            <a:r>
              <a:rPr lang="en-US" dirty="0" smtClean="0"/>
              <a:t>ll-or-nothing</a:t>
            </a:r>
          </a:p>
          <a:p>
            <a:pPr lvl="1"/>
            <a:r>
              <a:rPr lang="en-US" dirty="0" smtClean="0"/>
              <a:t>Introduced the concurrent open shop scheduling with </a:t>
            </a:r>
            <a:r>
              <a:rPr lang="en-US" smtClean="0"/>
              <a:t>coupled resources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0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Poster and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Posters are a good way to interact with others and get feedback</a:t>
            </a:r>
          </a:p>
          <a:p>
            <a:pPr lvl="1"/>
            <a:r>
              <a:rPr lang="en-US" dirty="0" smtClean="0"/>
              <a:t>Mileage may vary, but its important to be able to talk about what you do</a:t>
            </a:r>
          </a:p>
          <a:p>
            <a:r>
              <a:rPr lang="en-US" dirty="0" smtClean="0"/>
              <a:t>Research paper</a:t>
            </a:r>
          </a:p>
          <a:p>
            <a:pPr lvl="1"/>
            <a:r>
              <a:rPr lang="en-US" dirty="0" smtClean="0"/>
              <a:t>The key part</a:t>
            </a:r>
          </a:p>
          <a:p>
            <a:pPr lvl="1"/>
            <a:r>
              <a:rPr lang="en-US" dirty="0" smtClean="0"/>
              <a:t>Should be written similar to the papers you’ve read</a:t>
            </a:r>
          </a:p>
          <a:p>
            <a:pPr lvl="1"/>
            <a:r>
              <a:rPr lang="en-US" dirty="0" smtClean="0"/>
              <a:t>As if you’d submit it to a workshop with ~3 more months of work or to a conference after ~6 more months of work</a:t>
            </a:r>
          </a:p>
          <a:p>
            <a:pPr lvl="1"/>
            <a:r>
              <a:rPr lang="en-US" dirty="0">
                <a:hlinkClick r:id="rId2"/>
              </a:rPr>
              <a:t>How to Write a Great Research Paper</a:t>
            </a:r>
            <a:r>
              <a:rPr lang="en-US" dirty="0"/>
              <a:t> by Simon Peyton </a:t>
            </a:r>
            <a:r>
              <a:rPr lang="en-US" dirty="0" smtClean="0"/>
              <a:t>Jones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7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</a:t>
            </a:r>
            <a:r>
              <a:rPr lang="en-US" dirty="0" smtClean="0"/>
              <a:t>Outline [8 Pages w/o References]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(Highlight the importance and give intuition of solution)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Motivation</a:t>
            </a:r>
            <a:r>
              <a:rPr lang="en-US" dirty="0" smtClean="0"/>
              <a:t>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(Use data and simple examples)</a:t>
            </a:r>
          </a:p>
          <a:p>
            <a:r>
              <a:rPr lang="en-US" dirty="0" smtClean="0"/>
              <a:t>Overview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 (Summarize your overall solution so that readers can follow later)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Core Idea</a:t>
            </a:r>
            <a:r>
              <a:rPr lang="en-US" dirty="0" smtClean="0"/>
              <a:t>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(Main contribution w/ challenges and how you address them)</a:t>
            </a:r>
            <a:endParaRPr lang="en-US" dirty="0" smtClean="0"/>
          </a:p>
          <a:p>
            <a:r>
              <a:rPr lang="en-US" dirty="0" smtClean="0"/>
              <a:t>Implementation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(Discuss non-obvious parts of your implementation)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Evaluation</a:t>
            </a:r>
            <a:r>
              <a:rPr lang="en-US" dirty="0" smtClean="0"/>
              <a:t>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(Convince readers that it works and when it fails)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Related Work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(Let readers know that you know your competition!)</a:t>
            </a:r>
          </a:p>
          <a:p>
            <a:r>
              <a:rPr lang="en-US" dirty="0" smtClean="0"/>
              <a:t>Discussion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(Know your limitations and possible workarounds)</a:t>
            </a:r>
          </a:p>
          <a:p>
            <a:r>
              <a:rPr lang="en-US" dirty="0" smtClean="0"/>
              <a:t>Conclusion </a:t>
            </a:r>
            <a:r>
              <a:rPr lang="en-US" dirty="0" smtClean="0">
                <a:latin typeface="Gill Sans Light" charset="0"/>
                <a:ea typeface="Gill Sans Light" charset="0"/>
                <a:cs typeface="Gill Sans Light" charset="0"/>
              </a:rPr>
              <a:t>(Summarize and point out future work)</a:t>
            </a:r>
            <a:endParaRPr lang="en-US" dirty="0">
              <a:latin typeface="Gill Sans Light" charset="0"/>
              <a:ea typeface="Gill Sans Light" charset="0"/>
              <a:cs typeface="Gill Sans Light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 on the 11 Papers We’ve Reviewed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204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31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Models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4424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892693" y="5132669"/>
            <a:ext cx="1320064" cy="1065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MapReduce</a:t>
            </a:r>
          </a:p>
          <a:p>
            <a:pPr lvl="1"/>
            <a:r>
              <a:rPr lang="en-US" dirty="0" smtClean="0"/>
              <a:t>Exposes scalability and fault tolerance with little programming experience</a:t>
            </a:r>
          </a:p>
          <a:p>
            <a:pPr lvl="1"/>
            <a:r>
              <a:rPr lang="en-US" dirty="0" smtClean="0"/>
              <a:t>Doesn’t work for well for iterative algorithms</a:t>
            </a:r>
            <a:endParaRPr lang="en-US" dirty="0" smtClean="0"/>
          </a:p>
          <a:p>
            <a:r>
              <a:rPr lang="en-US" dirty="0" smtClean="0"/>
              <a:t>Spark</a:t>
            </a:r>
          </a:p>
          <a:p>
            <a:pPr lvl="1"/>
            <a:r>
              <a:rPr lang="en-US" dirty="0" smtClean="0"/>
              <a:t>RDDs suits iterative workloads well</a:t>
            </a:r>
          </a:p>
          <a:p>
            <a:pPr lvl="1"/>
            <a:r>
              <a:rPr lang="en-US" dirty="0" smtClean="0"/>
              <a:t>Lineag</a:t>
            </a:r>
            <a:r>
              <a:rPr lang="en-US" dirty="0" smtClean="0"/>
              <a:t>e for fault tolerance allows avoiding checkpointing</a:t>
            </a:r>
          </a:p>
          <a:p>
            <a:pPr lvl="1"/>
            <a:r>
              <a:rPr lang="en-US" dirty="0" smtClean="0"/>
              <a:t>Ease of usability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1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3635000" y="5132669"/>
            <a:ext cx="1320064" cy="1065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Borg</a:t>
            </a:r>
          </a:p>
          <a:p>
            <a:pPr lvl="1"/>
            <a:r>
              <a:rPr lang="en-US" dirty="0" smtClean="0"/>
              <a:t>Classifies jobs into long and short with different priorities, preempting if required</a:t>
            </a:r>
          </a:p>
          <a:p>
            <a:pPr lvl="1"/>
            <a:r>
              <a:rPr lang="en-US" dirty="0" smtClean="0"/>
              <a:t>Hides details of allocation and failures from programmers</a:t>
            </a:r>
          </a:p>
          <a:p>
            <a:pPr lvl="1"/>
            <a:r>
              <a:rPr lang="en-US" dirty="0" smtClean="0"/>
              <a:t>Centralized schedulers can be scalable</a:t>
            </a:r>
            <a:endParaRPr lang="en-US" dirty="0" smtClean="0"/>
          </a:p>
          <a:p>
            <a:r>
              <a:rPr lang="en-US" dirty="0" smtClean="0"/>
              <a:t>Mesos</a:t>
            </a:r>
          </a:p>
          <a:p>
            <a:pPr lvl="1"/>
            <a:r>
              <a:rPr lang="en-US" dirty="0" smtClean="0"/>
              <a:t>Two-level scheduling with resource offers</a:t>
            </a:r>
          </a:p>
          <a:p>
            <a:pPr lvl="1"/>
            <a:r>
              <a:rPr lang="en-US" dirty="0" smtClean="0"/>
              <a:t>Frameworks can choose to accept or reject offers</a:t>
            </a:r>
          </a:p>
          <a:p>
            <a:pPr lvl="1"/>
            <a:r>
              <a:rPr lang="en-US" dirty="0" smtClean="0"/>
              <a:t>Failure handling is left to the apps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Allocation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5352597" y="5132669"/>
            <a:ext cx="1320064" cy="1065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3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Omega</a:t>
            </a:r>
          </a:p>
          <a:p>
            <a:pPr lvl="1"/>
            <a:r>
              <a:rPr lang="en-US" dirty="0" smtClean="0"/>
              <a:t>Schedule mix of batch and interactive jobs with good placement</a:t>
            </a:r>
          </a:p>
          <a:p>
            <a:pPr lvl="1"/>
            <a:r>
              <a:rPr lang="en-US" dirty="0" smtClean="0"/>
              <a:t>Optimistic concurrency control targeted toward larger clusters</a:t>
            </a:r>
          </a:p>
          <a:p>
            <a:pPr lvl="1"/>
            <a:r>
              <a:rPr lang="en-US" dirty="0" smtClean="0"/>
              <a:t>Shared-state scheduler</a:t>
            </a:r>
            <a:endParaRPr lang="en-US" dirty="0" smtClean="0"/>
          </a:p>
          <a:p>
            <a:r>
              <a:rPr lang="en-US" dirty="0" smtClean="0"/>
              <a:t>DRF</a:t>
            </a:r>
          </a:p>
          <a:p>
            <a:pPr lvl="1"/>
            <a:r>
              <a:rPr lang="en-US" dirty="0" smtClean="0"/>
              <a:t>Generalization of max-min allocation to multiple resources and heterogeneous clusters</a:t>
            </a:r>
          </a:p>
          <a:p>
            <a:pPr lvl="1"/>
            <a:r>
              <a:rPr lang="en-US" dirty="0" smtClean="0"/>
              <a:t>Many properties to maximize utilization and fairness without cheating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0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EECS 582 – F16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9975-6C58-5C4C-8961-54FFA2646BAA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6996048" y="5132669"/>
            <a:ext cx="658368" cy="1065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0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562</Words>
  <Application>Microsoft Macintosh PowerPoint</Application>
  <PresentationFormat>Widescreen</PresentationFormat>
  <Paragraphs>120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Gill Sans</vt:lpstr>
      <vt:lpstr>Gill Sans Light</vt:lpstr>
      <vt:lpstr>Arial</vt:lpstr>
      <vt:lpstr>Office Theme</vt:lpstr>
      <vt:lpstr>EECS 582 Final Review</vt:lpstr>
      <vt:lpstr>Stats on the 11 Papers We’ve Reviewed</vt:lpstr>
      <vt:lpstr>Programming Models</vt:lpstr>
      <vt:lpstr>Programming Models</vt:lpstr>
      <vt:lpstr>Operating Systems</vt:lpstr>
      <vt:lpstr>Operating Systems</vt:lpstr>
      <vt:lpstr>Resource Allocation</vt:lpstr>
      <vt:lpstr>Resource Allocation</vt:lpstr>
      <vt:lpstr>File System</vt:lpstr>
      <vt:lpstr>File System</vt:lpstr>
      <vt:lpstr>Memory Management</vt:lpstr>
      <vt:lpstr>Memory Management</vt:lpstr>
      <vt:lpstr>Networking</vt:lpstr>
      <vt:lpstr>Networking</vt:lpstr>
      <vt:lpstr>Final Poster and Paper</vt:lpstr>
      <vt:lpstr>Rough Outline [8 Pages w/o References] 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Mosharaf Chowdhury</dc:creator>
  <cp:lastModifiedBy>Mosharaf Chowdhury</cp:lastModifiedBy>
  <cp:revision>153</cp:revision>
  <dcterms:created xsi:type="dcterms:W3CDTF">2015-12-27T15:42:19Z</dcterms:created>
  <dcterms:modified xsi:type="dcterms:W3CDTF">2016-12-07T20:46:10Z</dcterms:modified>
</cp:coreProperties>
</file>