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43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EB05-8444-F245-956D-C637459D628A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355F-372B-0B48-91E4-B9E95C6DDB80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F92F-DAD0-294D-90C2-D8B0AEDBB82F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91D-E05B-0E4F-A0BE-FF0A133512F8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DFE4-B686-4E4D-A44B-BBFA4F93760C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070-48B1-7A4C-8201-A5F0428B04B5}" type="datetime1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7E95-22E8-9D46-BCB7-A1A2B4615323}" type="datetime1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5905-29EE-C44F-9F50-8500FD40B029}" type="datetime1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536A-501F-2D4B-B940-CF3CAD36ABFE}" type="datetime1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544C-4612-904E-948E-02F5DF3365BF}" type="datetime1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C18-6A4C-494C-A5D7-0469F2CFEBF3}" type="datetime1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0044240B-4341-7E48-A33D-719C7F46D8F2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Scalable, Commodity Data Center Network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688818"/>
          </a:xfrm>
        </p:spPr>
        <p:txBody>
          <a:bodyPr/>
          <a:lstStyle/>
          <a:p>
            <a:r>
              <a:rPr lang="en-US" dirty="0" smtClean="0"/>
              <a:t>Mohammad Al-Fares, Alexander </a:t>
            </a:r>
            <a:r>
              <a:rPr lang="en-US" dirty="0" err="1" smtClean="0"/>
              <a:t>Loukissas</a:t>
            </a:r>
            <a:r>
              <a:rPr lang="en-US" dirty="0" smtClean="0"/>
              <a:t>, Amin </a:t>
            </a:r>
            <a:r>
              <a:rPr lang="en-US" dirty="0" err="1" smtClean="0"/>
              <a:t>Vahdat</a:t>
            </a:r>
            <a:endParaRPr lang="en-US" dirty="0" smtClean="0"/>
          </a:p>
          <a:p>
            <a:r>
              <a:rPr lang="en-US" dirty="0" smtClean="0"/>
              <a:t>University of California, San Diego</a:t>
            </a:r>
          </a:p>
          <a:p>
            <a:endParaRPr lang="en-US" dirty="0"/>
          </a:p>
          <a:p>
            <a:r>
              <a:rPr lang="en-US" dirty="0" smtClean="0"/>
              <a:t>Thanks Hakim Weatherspoon</a:t>
            </a:r>
          </a:p>
          <a:p>
            <a:r>
              <a:rPr lang="en-US" sz="1600" dirty="0" smtClean="0"/>
              <a:t>Presented by Linh Nguyen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Fat-tree Architecture	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22" y="1558341"/>
            <a:ext cx="8137358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076515" y="1690688"/>
                <a:ext cx="2922980" cy="182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3-layer topology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K pods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Two layers of k/2 switches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core switches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Supports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/4</m:t>
                    </m:r>
                  </m:oMath>
                </a14:m>
                <a:r>
                  <a:rPr lang="en-US" dirty="0" smtClean="0"/>
                  <a:t> servers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515" y="1690688"/>
                <a:ext cx="2922980" cy="1821140"/>
              </a:xfrm>
              <a:prstGeom prst="rect">
                <a:avLst/>
              </a:prstGeom>
              <a:blipFill>
                <a:blip r:embed="rId3"/>
                <a:stretch>
                  <a:fillRect l="-1461" t="-1672" r="-1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98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/>
          <a:lstStyle/>
          <a:p>
            <a:r>
              <a:rPr lang="en-US" dirty="0" smtClean="0"/>
              <a:t>Why fat-tree?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853"/>
            <a:ext cx="10515600" cy="4709110"/>
          </a:xfrm>
        </p:spPr>
        <p:txBody>
          <a:bodyPr/>
          <a:lstStyle/>
          <a:p>
            <a:r>
              <a:rPr lang="en-US" dirty="0" smtClean="0"/>
              <a:t>Can be built using cheap devices with uniform capacity</a:t>
            </a:r>
          </a:p>
          <a:p>
            <a:pPr lvl="1"/>
            <a:r>
              <a:rPr lang="en-US" dirty="0"/>
              <a:t>Each port supports same speed as end host</a:t>
            </a:r>
          </a:p>
          <a:p>
            <a:pPr lvl="1"/>
            <a:r>
              <a:rPr lang="en-US" dirty="0"/>
              <a:t>All devices can transmit at line speed if packets are distributed uniformly along available </a:t>
            </a:r>
            <a:r>
              <a:rPr lang="en-US" dirty="0" smtClean="0"/>
              <a:t>paths</a:t>
            </a:r>
          </a:p>
          <a:p>
            <a:r>
              <a:rPr lang="en-US" dirty="0" smtClean="0"/>
              <a:t>Scalability</a:t>
            </a:r>
          </a:p>
          <a:p>
            <a:endParaRPr lang="en-US" dirty="0"/>
          </a:p>
          <a:p>
            <a:r>
              <a:rPr lang="en-US" dirty="0" smtClean="0"/>
              <a:t>History: similar trends happened in telephone area. Charles Clos designed a network topology that delivers high levels of bandwidth for many end devices by interconnecting commodity switches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5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686"/>
          </a:xfrm>
        </p:spPr>
        <p:txBody>
          <a:bodyPr/>
          <a:lstStyle/>
          <a:p>
            <a:r>
              <a:rPr lang="en-US" dirty="0" smtClean="0"/>
              <a:t>Routing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1126"/>
            <a:ext cx="10515600" cy="49858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Flow classification: a flow is a sequence of packets</a:t>
            </a:r>
          </a:p>
          <a:p>
            <a:pPr lvl="1"/>
            <a:r>
              <a:rPr lang="en-US" dirty="0"/>
              <a:t>Pod switches forward subsequent packets of the same flow to same outgoing port; periodically reassign a minimal number of output ports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Eliminate local congestion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Assign traffic to ports on per-flow basis instead of per-host basis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Ensure fair distribution on </a:t>
            </a:r>
            <a:r>
              <a:rPr lang="en-US" dirty="0" smtClean="0"/>
              <a:t>flows</a:t>
            </a:r>
          </a:p>
          <a:p>
            <a:r>
              <a:rPr lang="en-US" dirty="0" smtClean="0"/>
              <a:t>Flow scheduling: routing </a:t>
            </a:r>
            <a:r>
              <a:rPr lang="en-US" i="1" dirty="0" smtClean="0">
                <a:solidFill>
                  <a:srgbClr val="0070C0"/>
                </a:solidFill>
              </a:rPr>
              <a:t>large flows</a:t>
            </a:r>
          </a:p>
          <a:p>
            <a:pPr lvl="1"/>
            <a:r>
              <a:rPr lang="en-US" dirty="0" smtClean="0"/>
              <a:t>Edge switches detect outgoing flow whose size is above a predefined threshold, then notify a </a:t>
            </a:r>
            <a:r>
              <a:rPr lang="en-US" i="1" dirty="0" smtClean="0">
                <a:solidFill>
                  <a:srgbClr val="0070C0"/>
                </a:solidFill>
              </a:rPr>
              <a:t>central scheduler,</a:t>
            </a:r>
            <a:r>
              <a:rPr lang="en-US" i="1" dirty="0" smtClean="0"/>
              <a:t> </a:t>
            </a:r>
            <a:r>
              <a:rPr lang="en-US" dirty="0" smtClean="0"/>
              <a:t>which tries to assign non-conflicting paths for these large flows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Eliminate </a:t>
            </a:r>
            <a:r>
              <a:rPr lang="en-US" dirty="0" smtClean="0"/>
              <a:t>global congestion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Prevent long lived flows from sharing the same links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Assign long lived flows to different links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 smtClean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12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686"/>
          </a:xfrm>
        </p:spPr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4-port fat-tree (20 switches, 16 end hosts)</a:t>
            </a:r>
          </a:p>
          <a:p>
            <a:r>
              <a:rPr lang="en-US" dirty="0" smtClean="0"/>
              <a:t>Each host generates a constant 96Mbit/s of outgoing traffic</a:t>
            </a:r>
          </a:p>
          <a:p>
            <a:r>
              <a:rPr lang="en-US" dirty="0" smtClean="0"/>
              <a:t>Benchmark suite of communication mappings with 3.6:1 oversubscription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97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(Network Utilization)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90763"/>
            <a:ext cx="10515600" cy="322106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2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(Cost of maintaining switches)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722" y="1690688"/>
            <a:ext cx="6050787" cy="4351338"/>
          </a:xfrm>
        </p:spPr>
      </p:pic>
    </p:spTree>
    <p:extLst>
      <p:ext uri="{BB962C8B-B14F-4D97-AF65-F5344CB8AC3E}">
        <p14:creationId xmlns:p14="http://schemas.microsoft.com/office/powerpoint/2010/main" val="907170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</p:spPr>
        <p:txBody>
          <a:bodyPr/>
          <a:lstStyle/>
          <a:p>
            <a:r>
              <a:rPr lang="en-US" dirty="0" smtClean="0"/>
              <a:t>Results (Heat and Power Consumption)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24" y="1681246"/>
            <a:ext cx="6115856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69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4263"/>
            <a:ext cx="4515853" cy="1013828"/>
          </a:xfrm>
        </p:spPr>
        <p:txBody>
          <a:bodyPr>
            <a:noAutofit/>
          </a:bodyPr>
          <a:lstStyle/>
          <a:p>
            <a:r>
              <a:rPr lang="en-US" sz="2400" dirty="0" smtClean="0"/>
              <a:t>Increased wiring overhead is inherent</a:t>
            </a:r>
          </a:p>
          <a:p>
            <a:r>
              <a:rPr lang="en-US" sz="2400" dirty="0" smtClean="0"/>
              <a:t>One pod: 12 racks (48 machines each)</a:t>
            </a:r>
          </a:p>
          <a:p>
            <a:r>
              <a:rPr lang="en-US" sz="2400" dirty="0" smtClean="0"/>
              <a:t>Place 48 switches in centralized rack</a:t>
            </a:r>
          </a:p>
          <a:p>
            <a:r>
              <a:rPr lang="en-US" sz="2400" dirty="0" smtClean="0"/>
              <a:t>Minimize total cable length by placing racks around the pod switch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650" y="592653"/>
            <a:ext cx="5366560" cy="561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81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90" y="1847850"/>
            <a:ext cx="10515600" cy="4351338"/>
          </a:xfrm>
        </p:spPr>
        <p:txBody>
          <a:bodyPr/>
          <a:lstStyle/>
          <a:p>
            <a:r>
              <a:rPr lang="en-US" dirty="0" smtClean="0"/>
              <a:t>Scalability? How do we mitigate the problems of complex cabling, central scheduler and scale to larger scale, geo-distributed system?</a:t>
            </a:r>
          </a:p>
          <a:p>
            <a:r>
              <a:rPr lang="en-US" dirty="0" smtClean="0"/>
              <a:t>Evaluation? How do we set up an experiment for larger scale? </a:t>
            </a:r>
            <a:endParaRPr lang="en-US" dirty="0" smtClean="0"/>
          </a:p>
          <a:p>
            <a:r>
              <a:rPr lang="en-US" dirty="0" smtClean="0"/>
              <a:t>Other approaches (Portland, </a:t>
            </a:r>
            <a:r>
              <a:rPr lang="en-US" dirty="0" err="1" smtClean="0"/>
              <a:t>BCube</a:t>
            </a:r>
            <a:r>
              <a:rPr lang="en-US" dirty="0" smtClean="0"/>
              <a:t>, VL2</a:t>
            </a:r>
            <a:r>
              <a:rPr lang="en-US" dirty="0" smtClean="0"/>
              <a:t>)?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3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of current Data Center Network (DNC) architectures</a:t>
            </a:r>
          </a:p>
          <a:p>
            <a:r>
              <a:rPr lang="en-US" dirty="0" smtClean="0"/>
              <a:t>Desired properties in a DNC</a:t>
            </a:r>
          </a:p>
          <a:p>
            <a:r>
              <a:rPr lang="en-US" dirty="0" smtClean="0"/>
              <a:t>Fat-tree based solutions</a:t>
            </a:r>
          </a:p>
          <a:p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6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2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97" y="2317912"/>
            <a:ext cx="8893013" cy="380645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162599"/>
            <a:ext cx="6856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Topologies typically consist of 2-3 level trees of switches and routers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levels: 5K-8K hosts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 levels: &gt;25K hosts (focus of this paper)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0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033"/>
          </a:xfrm>
        </p:spPr>
        <p:txBody>
          <a:bodyPr/>
          <a:lstStyle/>
          <a:p>
            <a:r>
              <a:rPr lang="en-US" dirty="0" smtClean="0"/>
              <a:t>Oversubscription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7379"/>
                <a:ext cx="10515600" cy="488958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𝑜𝑣𝑒𝑟𝑠𝑢𝑏𝑠𝑐𝑟𝑖𝑝𝑡𝑖𝑜𝑛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𝑊𝑜𝑟𝑠𝑡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𝑐𝑎𝑠𝑒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𝑎𝑐h𝑖𝑒𝑣𝑎𝑏𝑙𝑒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𝑎𝑔𝑔𝑟𝑒𝑔𝑎𝑡𝑒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𝑏𝑎𝑛𝑑𝑤𝑖𝑑𝑡h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𝑏𝑖𝑠𝑒𝑐𝑡𝑖𝑜𝑛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𝑏𝑎𝑛𝑑𝑤𝑖𝑑𝑡h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1:1 – All hosts can use full uplink capacity</a:t>
                </a:r>
              </a:p>
              <a:p>
                <a:r>
                  <a:rPr lang="en-US" dirty="0" smtClean="0"/>
                  <a:t>5:1 – Only 20% of host bandwidth maybe available</a:t>
                </a:r>
              </a:p>
              <a:p>
                <a:r>
                  <a:rPr lang="en-US" dirty="0" smtClean="0"/>
                  <a:t>Typical ratio ranges between 2.5:1 to 8:1</a:t>
                </a:r>
              </a:p>
              <a:p>
                <a:endParaRPr lang="en-US" dirty="0"/>
              </a:p>
              <a:p>
                <a:r>
                  <a:rPr lang="en-US" dirty="0" smtClean="0"/>
                  <a:t>Lower cost of design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7379"/>
                <a:ext cx="10515600" cy="4889584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Multi-path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“Multi-rooted” tree required to communicate at </a:t>
            </a:r>
            <a:r>
              <a:rPr lang="en-US" dirty="0" smtClean="0"/>
              <a:t>full-bandwidth</a:t>
            </a:r>
            <a:endParaRPr lang="en-US" dirty="0" smtClean="0"/>
          </a:p>
          <a:p>
            <a:r>
              <a:rPr lang="en-US" dirty="0" smtClean="0"/>
              <a:t>Equal-Cost Multi-path Algorithm (ECMP)</a:t>
            </a:r>
          </a:p>
          <a:p>
            <a:pPr lvl="1"/>
            <a:r>
              <a:rPr lang="en-US" dirty="0" smtClean="0"/>
              <a:t>Performs static load splitting, cannot account for flow sizes</a:t>
            </a:r>
          </a:p>
          <a:p>
            <a:pPr lvl="1"/>
            <a:r>
              <a:rPr lang="en-US" dirty="0" smtClean="0"/>
              <a:t>Routing tables become very large with multiple paths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8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191"/>
          </a:xfrm>
        </p:spPr>
        <p:txBody>
          <a:bodyPr/>
          <a:lstStyle/>
          <a:p>
            <a:r>
              <a:rPr lang="en-US" dirty="0" smtClean="0"/>
              <a:t>Cost Analysis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352" y="1467852"/>
            <a:ext cx="5624965" cy="467042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4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Analysis (cont.)	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271" y="1985210"/>
            <a:ext cx="7690148" cy="348915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5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6001"/>
          </a:xfrm>
        </p:spPr>
        <p:txBody>
          <a:bodyPr/>
          <a:lstStyle/>
          <a:p>
            <a:r>
              <a:rPr lang="en-US" dirty="0" smtClean="0"/>
              <a:t>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/>
          <a:lstStyle/>
          <a:p>
            <a:r>
              <a:rPr lang="en-US" dirty="0" smtClean="0"/>
              <a:t>Single point of failure</a:t>
            </a:r>
          </a:p>
          <a:p>
            <a:r>
              <a:rPr lang="en-US" dirty="0" smtClean="0"/>
              <a:t>Core routers are bottleneck</a:t>
            </a:r>
          </a:p>
          <a:p>
            <a:pPr lvl="1"/>
            <a:r>
              <a:rPr lang="en-US" dirty="0" smtClean="0"/>
              <a:t>Require high-end routers (expensive)</a:t>
            </a:r>
          </a:p>
          <a:p>
            <a:r>
              <a:rPr lang="en-US" dirty="0" smtClean="0"/>
              <a:t>High cost:</a:t>
            </a:r>
          </a:p>
          <a:p>
            <a:pPr lvl="1"/>
            <a:r>
              <a:rPr lang="en-US" dirty="0" smtClean="0"/>
              <a:t>Edge: $7,000 for each 48-port GigE switch</a:t>
            </a:r>
          </a:p>
          <a:p>
            <a:pPr lvl="1"/>
            <a:r>
              <a:rPr lang="en-US" dirty="0" smtClean="0"/>
              <a:t>Aggregation and Core: $700,000 for 128-port 10GigE switches</a:t>
            </a:r>
          </a:p>
          <a:p>
            <a:pPr lvl="1"/>
            <a:r>
              <a:rPr lang="en-US" dirty="0" smtClean="0"/>
              <a:t>Approximately $37M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23122" y="4908884"/>
            <a:ext cx="326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Prohibitive!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2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/>
          <a:lstStyle/>
          <a:p>
            <a:r>
              <a:rPr lang="en-US" dirty="0" smtClean="0"/>
              <a:t>Properties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lstStyle/>
          <a:p>
            <a:r>
              <a:rPr lang="en-US" dirty="0" smtClean="0"/>
              <a:t>Backwards compatible with existing infrastructure</a:t>
            </a:r>
          </a:p>
          <a:p>
            <a:pPr lvl="1"/>
            <a:r>
              <a:rPr lang="en-US" dirty="0"/>
              <a:t>No change in application</a:t>
            </a:r>
          </a:p>
          <a:p>
            <a:pPr lvl="1"/>
            <a:r>
              <a:rPr lang="en-US" dirty="0"/>
              <a:t>Support of Ethernet and </a:t>
            </a:r>
            <a:r>
              <a:rPr lang="en-US" dirty="0" smtClean="0"/>
              <a:t>IP</a:t>
            </a:r>
          </a:p>
          <a:p>
            <a:r>
              <a:rPr lang="en-US" dirty="0" smtClean="0"/>
              <a:t>Cost Effective</a:t>
            </a:r>
          </a:p>
          <a:p>
            <a:pPr lvl="1"/>
            <a:r>
              <a:rPr lang="en-US" dirty="0" smtClean="0"/>
              <a:t>Low power consumption and heat emission</a:t>
            </a:r>
          </a:p>
          <a:p>
            <a:pPr lvl="1"/>
            <a:r>
              <a:rPr lang="en-US" dirty="0" smtClean="0"/>
              <a:t>Inexpensive hardware</a:t>
            </a:r>
          </a:p>
          <a:p>
            <a:r>
              <a:rPr lang="en-US" dirty="0" smtClean="0"/>
              <a:t>Scalable</a:t>
            </a:r>
          </a:p>
          <a:p>
            <a:pPr lvl="1"/>
            <a:r>
              <a:rPr lang="en-US" dirty="0" smtClean="0"/>
              <a:t>An arbitrary host can communicate with any other host at full bandwidth of its local network interface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84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626</Words>
  <Application>Microsoft Office PowerPoint</Application>
  <PresentationFormat>Widescreen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Gill Sans</vt:lpstr>
      <vt:lpstr>Gill Sans Light</vt:lpstr>
      <vt:lpstr>Wingdings</vt:lpstr>
      <vt:lpstr>Office Theme</vt:lpstr>
      <vt:lpstr>A Scalable, Commodity Data Center Network Architecture</vt:lpstr>
      <vt:lpstr>Overview</vt:lpstr>
      <vt:lpstr>Background</vt:lpstr>
      <vt:lpstr>Oversubscription</vt:lpstr>
      <vt:lpstr>Multi-path Routing</vt:lpstr>
      <vt:lpstr>Cost Analysis</vt:lpstr>
      <vt:lpstr>Cost Analysis (cont.) </vt:lpstr>
      <vt:lpstr>Problems?</vt:lpstr>
      <vt:lpstr>Properties of Solutions</vt:lpstr>
      <vt:lpstr>Fat-tree Architecture </vt:lpstr>
      <vt:lpstr>Why fat-tree?</vt:lpstr>
      <vt:lpstr>Routing options</vt:lpstr>
      <vt:lpstr>Experiment Setup</vt:lpstr>
      <vt:lpstr>Results (Network Utilization)</vt:lpstr>
      <vt:lpstr>Results (Cost of maintaining switches)</vt:lpstr>
      <vt:lpstr>Results (Heat and Power Consumption)</vt:lpstr>
      <vt:lpstr>Packaging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User</cp:lastModifiedBy>
  <cp:revision>60</cp:revision>
  <dcterms:created xsi:type="dcterms:W3CDTF">2015-12-27T15:42:19Z</dcterms:created>
  <dcterms:modified xsi:type="dcterms:W3CDTF">2016-12-05T18:52:32Z</dcterms:modified>
</cp:coreProperties>
</file>