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69" r:id="rId18"/>
    <p:sldId id="276" r:id="rId19"/>
    <p:sldId id="270" r:id="rId20"/>
    <p:sldId id="274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CC0000"/>
    <a:srgbClr val="234C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0" autoAdjust="0"/>
    <p:restoredTop sz="94643"/>
  </p:normalViewPr>
  <p:slideViewPr>
    <p:cSldViewPr snapToGrid="0" snapToObjects="1">
      <p:cViewPr varScale="1">
        <p:scale>
          <a:sx n="34" d="100"/>
          <a:sy n="34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55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 582 – W16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 582 – W16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3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9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00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9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0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02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 582 – W16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 582 – W16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8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4240B-4341-7E48-A33D-719C7F46D8F2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EECS 582 – F16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93883"/>
            <a:ext cx="7772400" cy="256797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C0000"/>
                </a:solidFill>
              </a:rPr>
              <a:t>PA     </a:t>
            </a:r>
            <a:r>
              <a:rPr lang="en-US" sz="1600" dirty="0">
                <a:solidFill>
                  <a:srgbClr val="CC0000"/>
                </a:solidFill>
              </a:rPr>
              <a:t> </a:t>
            </a:r>
            <a:r>
              <a:rPr lang="en-US" sz="5400" dirty="0">
                <a:solidFill>
                  <a:srgbClr val="CC0000"/>
                </a:solidFill>
              </a:rPr>
              <a:t>an</a:t>
            </a:r>
            <a:br>
              <a:rPr lang="en-US" sz="5400" dirty="0">
                <a:solidFill>
                  <a:srgbClr val="CC0000"/>
                </a:solidFill>
              </a:rPr>
            </a:br>
            <a:br>
              <a:rPr lang="en-US" sz="1800" dirty="0">
                <a:solidFill>
                  <a:srgbClr val="CC0000"/>
                </a:solidFill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Memory Caching for Parallel Jobs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065" y="3393319"/>
            <a:ext cx="7205870" cy="3166507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Ganesh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Ananthanarayanan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Ali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Ghodsi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Andrew Wang,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Dhruba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Borthakur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Srikanth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Kandula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Scott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Shenker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Ion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Stoica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endParaRPr lang="en-US" sz="1600" i="1" dirty="0">
              <a:latin typeface="Arial Narrow" panose="020B0606020202030204" pitchFamily="34" charset="0"/>
            </a:endParaRPr>
          </a:p>
          <a:p>
            <a:endParaRPr lang="en-US" sz="1600" i="1" dirty="0">
              <a:latin typeface="Arial Narrow" panose="020B0606020202030204" pitchFamily="34" charset="0"/>
            </a:endParaRPr>
          </a:p>
          <a:p>
            <a:endParaRPr lang="en-US" sz="1600" i="1" dirty="0">
              <a:latin typeface="Arial Narrow" panose="020B0606020202030204" pitchFamily="34" charset="0"/>
            </a:endParaRPr>
          </a:p>
          <a:p>
            <a:endParaRPr lang="en-US" sz="1600" i="1" dirty="0">
              <a:latin typeface="Arial Narrow" panose="020B0606020202030204" pitchFamily="34" charset="0"/>
            </a:endParaRPr>
          </a:p>
          <a:p>
            <a:endParaRPr lang="en-US" dirty="0"/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Presented by- 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Subarno Banerjee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10474" y="4426723"/>
            <a:ext cx="4971052" cy="1083131"/>
            <a:chOff x="2083798" y="4426722"/>
            <a:chExt cx="4971052" cy="10831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0000" y1="42788" x2="50000" y2="42788"/>
                          <a14:foregroundMark x1="63366" y1="60577" x2="63366" y2="60577"/>
                          <a14:foregroundMark x1="78465" y1="61538" x2="78465" y2="61538"/>
                          <a14:foregroundMark x1="93317" y1="64423" x2="93317" y2="64423"/>
                          <a14:foregroundMark x1="74257" y1="43269" x2="74257" y2="43269"/>
                          <a14:foregroundMark x1="13861" y1="44231" x2="13861" y2="44231"/>
                          <a14:foregroundMark x1="25990" y1="44231" x2="25990" y2="44231"/>
                          <a14:foregroundMark x1="27475" y1="91346" x2="27475" y2="91346"/>
                          <a14:backgroundMark x1="33168" y1="17788" x2="33168" y2="17788"/>
                          <a14:backgroundMark x1="48762" y1="64423" x2="48762" y2="64423"/>
                          <a14:backgroundMark x1="70545" y1="75000" x2="70545" y2="75000"/>
                          <a14:backgroundMark x1="59901" y1="75000" x2="59901" y2="75000"/>
                          <a14:backgroundMark x1="11139" y1="80769" x2="11139" y2="80769"/>
                          <a14:backgroundMark x1="40594" y1="95192" x2="40594" y2="95192"/>
                          <a14:backgroundMark x1="7178" y1="24519" x2="7178" y2="24519"/>
                          <a14:backgroundMark x1="46040" y1="7212" x2="46040" y2="7212"/>
                          <a14:backgroundMark x1="48020" y1="79327" x2="48020" y2="79327"/>
                          <a14:backgroundMark x1="39109" y1="20192" x2="39109" y2="20192"/>
                          <a14:backgroundMark x1="19802" y1="18269" x2="19802" y2="18269"/>
                          <a14:backgroundMark x1="9901" y1="57692" x2="9901" y2="57692"/>
                          <a14:backgroundMark x1="52723" y1="97596" x2="52723" y2="97596"/>
                          <a14:backgroundMark x1="46782" y1="98558" x2="46782" y2="98558"/>
                          <a14:backgroundMark x1="41584" y1="98558" x2="41584" y2="98558"/>
                          <a14:backgroundMark x1="37129" y1="98558" x2="37129" y2="98558"/>
                          <a14:backgroundMark x1="31931" y1="97596" x2="31931" y2="97596"/>
                          <a14:backgroundMark x1="24752" y1="97596" x2="24752" y2="97596"/>
                          <a14:backgroundMark x1="21040" y1="98558" x2="21040" y2="98558"/>
                          <a14:backgroundMark x1="15842" y1="98558" x2="15842" y2="98558"/>
                          <a14:backgroundMark x1="12376" y1="98558" x2="12376" y2="98558"/>
                          <a14:backgroundMark x1="6931" y1="98558" x2="6931" y2="98558"/>
                          <a14:backgroundMark x1="14356" y1="96635" x2="14356" y2="96635"/>
                          <a14:backgroundMark x1="13366" y1="75000" x2="13366" y2="75000"/>
                          <a14:backgroundMark x1="13366" y1="92308" x2="13366" y2="92308"/>
                          <a14:backgroundMark x1="51485" y1="65385" x2="51485" y2="65385"/>
                          <a14:backgroundMark x1="34653" y1="61058" x2="34653" y2="61058"/>
                          <a14:backgroundMark x1="39109" y1="84135" x2="39109" y2="84135"/>
                          <a14:backgroundMark x1="40594" y1="40385" x2="40594" y2="40385"/>
                          <a14:backgroundMark x1="39604" y1="47115" x2="39604" y2="47115"/>
                          <a14:backgroundMark x1="43069" y1="37019" x2="43069" y2="37019"/>
                          <a14:backgroundMark x1="42574" y1="39904" x2="42574" y2="39904"/>
                          <a14:backgroundMark x1="38614" y1="38942" x2="38614" y2="38942"/>
                          <a14:backgroundMark x1="36386" y1="35096" x2="36386" y2="35096"/>
                          <a14:backgroundMark x1="28713" y1="31250" x2="28713" y2="31250"/>
                          <a14:backgroundMark x1="22030" y1="62019" x2="22030" y2="62019"/>
                          <a14:backgroundMark x1="1238" y1="44712" x2="1238" y2="44712"/>
                          <a14:backgroundMark x1="1238" y1="57692" x2="1238" y2="57692"/>
                          <a14:backgroundMark x1="1238" y1="62981" x2="1238" y2="62981"/>
                          <a14:backgroundMark x1="21287" y1="86058" x2="21287" y2="86058"/>
                          <a14:backgroundMark x1="21287" y1="77885" x2="21287" y2="77885"/>
                          <a14:backgroundMark x1="21782" y1="66827" x2="21782" y2="66827"/>
                          <a14:backgroundMark x1="31436" y1="81731" x2="31436" y2="81731"/>
                          <a14:backgroundMark x1="1485" y1="96635" x2="1485" y2="966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21844" y="5049081"/>
              <a:ext cx="894960" cy="46077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083798" y="4426722"/>
              <a:ext cx="4971052" cy="488290"/>
              <a:chOff x="2083798" y="4426722"/>
              <a:chExt cx="4971052" cy="488290"/>
            </a:xfrm>
          </p:grpSpPr>
          <p:pic>
            <p:nvPicPr>
              <p:cNvPr id="1026" name="Picture 2" descr="http://www.berkeley.edu/images/uploads/logo-ucberkeley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3798" y="4426722"/>
                <a:ext cx="1224601" cy="488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blog.hipchat.com/wp-content/uploads/2016/04/facebook-logo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2588" y="4527551"/>
                <a:ext cx="1389467" cy="286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://www.sigada.org/conf/hilt2012/Microsoft-Research-logo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6244" y="4448864"/>
                <a:ext cx="1548606" cy="444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5609188" y="1527423"/>
            <a:ext cx="954171" cy="609490"/>
            <a:chOff x="4085187" y="1493995"/>
            <a:chExt cx="954171" cy="623040"/>
          </a:xfrm>
        </p:grpSpPr>
        <p:pic>
          <p:nvPicPr>
            <p:cNvPr id="1032" name="Picture 8" descr="http://www.unixstickers.com/image/cache/data/stickers/pacman/Pacman-main-char.sh-340x34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87" y="1507545"/>
              <a:ext cx="500735" cy="595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005" y="1493995"/>
              <a:ext cx="515353" cy="62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Problems with Traditional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689539"/>
          </a:xfrm>
        </p:spPr>
        <p:txBody>
          <a:bodyPr/>
          <a:lstStyle/>
          <a:p>
            <a:r>
              <a:rPr lang="en-US" dirty="0"/>
              <a:t>Simply maximizing the hit-rate may not improve performance</a:t>
            </a:r>
          </a:p>
          <a:p>
            <a:r>
              <a:rPr lang="en-US" dirty="0"/>
              <a:t>E.g. If we have Job 1 and Job 2 where Job 2 depends on result of Job 1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230037" y="2825310"/>
            <a:ext cx="5444089" cy="672457"/>
            <a:chOff x="2981401" y="2764217"/>
            <a:chExt cx="5444089" cy="672457"/>
          </a:xfrm>
        </p:grpSpPr>
        <p:sp>
          <p:nvSpPr>
            <p:cNvPr id="4" name="Rectangle 3"/>
            <p:cNvSpPr/>
            <p:nvPr/>
          </p:nvSpPr>
          <p:spPr>
            <a:xfrm>
              <a:off x="2981401" y="2916617"/>
              <a:ext cx="990600" cy="1905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0" y="2942743"/>
              <a:ext cx="526535" cy="1905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47890" y="2764217"/>
              <a:ext cx="19992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Task duration </a:t>
              </a:r>
            </a:p>
            <a:p>
              <a:r>
                <a:rPr lang="en-US" dirty="0">
                  <a:latin typeface="Trebuchet MS" pitchFamily="34" charset="0"/>
                </a:rPr>
                <a:t>(</a:t>
              </a:r>
              <a:r>
                <a:rPr lang="en-US" b="1" dirty="0" err="1">
                  <a:solidFill>
                    <a:srgbClr val="FFC000"/>
                  </a:solidFill>
                  <a:latin typeface="Trebuchet MS" pitchFamily="34" charset="0"/>
                </a:rPr>
                <a:t>uncached</a:t>
              </a:r>
              <a:r>
                <a:rPr lang="en-US" dirty="0">
                  <a:solidFill>
                    <a:srgbClr val="FFC000"/>
                  </a:solidFill>
                  <a:latin typeface="Trebuchet MS" pitchFamily="34" charset="0"/>
                </a:rPr>
                <a:t> </a:t>
              </a:r>
              <a:r>
                <a:rPr lang="en-US" dirty="0">
                  <a:latin typeface="Trebuchet MS" pitchFamily="34" charset="0"/>
                </a:rPr>
                <a:t>input)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98735" y="2790343"/>
              <a:ext cx="1726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rebuchet MS" pitchFamily="34" charset="0"/>
                </a:rPr>
                <a:t>Task duration </a:t>
              </a:r>
            </a:p>
            <a:p>
              <a:r>
                <a:rPr lang="en-US" dirty="0">
                  <a:latin typeface="Trebuchet MS" pitchFamily="34" charset="0"/>
                </a:rPr>
                <a:t>(</a:t>
              </a:r>
              <a:r>
                <a:rPr lang="en-US" b="1" dirty="0">
                  <a:solidFill>
                    <a:srgbClr val="FFC000"/>
                  </a:solidFill>
                  <a:latin typeface="Trebuchet MS" pitchFamily="34" charset="0"/>
                </a:rPr>
                <a:t>cached</a:t>
              </a:r>
              <a:r>
                <a:rPr lang="en-US" dirty="0">
                  <a:solidFill>
                    <a:srgbClr val="FFC000"/>
                  </a:solidFill>
                  <a:latin typeface="Trebuchet MS" pitchFamily="34" charset="0"/>
                </a:rPr>
                <a:t> </a:t>
              </a:r>
              <a:r>
                <a:rPr lang="en-US" dirty="0">
                  <a:latin typeface="Trebuchet MS" pitchFamily="34" charset="0"/>
                </a:rPr>
                <a:t>input)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53243" y="3728197"/>
            <a:ext cx="2863760" cy="2339753"/>
            <a:chOff x="1448631" y="3061873"/>
            <a:chExt cx="2863760" cy="2339753"/>
          </a:xfrm>
        </p:grpSpPr>
        <p:sp>
          <p:nvSpPr>
            <p:cNvPr id="10" name="TextBox 9"/>
            <p:cNvSpPr txBox="1"/>
            <p:nvPr/>
          </p:nvSpPr>
          <p:spPr>
            <a:xfrm>
              <a:off x="1448631" y="3402534"/>
              <a:ext cx="59343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slot</a:t>
              </a:r>
              <a:r>
                <a:rPr lang="en-US" sz="1600" baseline="-25000" dirty="0">
                  <a:latin typeface="Trebuchet MS" pitchFamily="34" charset="0"/>
                </a:rPr>
                <a:t>1</a:t>
              </a:r>
            </a:p>
            <a:p>
              <a:endParaRPr lang="en-US" sz="100" dirty="0">
                <a:latin typeface="Trebuchet MS" pitchFamily="34" charset="0"/>
              </a:endParaRPr>
            </a:p>
            <a:p>
              <a:r>
                <a:rPr lang="en-US" sz="1600" dirty="0">
                  <a:latin typeface="Trebuchet MS" pitchFamily="34" charset="0"/>
                </a:rPr>
                <a:t>slot</a:t>
              </a:r>
              <a:r>
                <a:rPr lang="en-US" sz="1600" baseline="-25000" dirty="0">
                  <a:latin typeface="Trebuchet MS" pitchFamily="34" charset="0"/>
                </a:rPr>
                <a:t>2</a:t>
              </a:r>
            </a:p>
            <a:p>
              <a:endParaRPr lang="en-US" sz="100" dirty="0">
                <a:latin typeface="Trebuchet MS" pitchFamily="34" charset="0"/>
              </a:endParaRPr>
            </a:p>
            <a:p>
              <a:r>
                <a:rPr lang="en-US" sz="1600" dirty="0">
                  <a:latin typeface="Trebuchet MS" pitchFamily="34" charset="0"/>
                </a:rPr>
                <a:t>slot</a:t>
              </a:r>
              <a:r>
                <a:rPr lang="en-US" sz="1600" baseline="-25000" dirty="0">
                  <a:latin typeface="Trebuchet MS" pitchFamily="34" charset="0"/>
                </a:rPr>
                <a:t>3</a:t>
              </a:r>
            </a:p>
            <a:p>
              <a:endParaRPr lang="en-US" sz="100" dirty="0">
                <a:latin typeface="Trebuchet MS" pitchFamily="34" charset="0"/>
              </a:endParaRPr>
            </a:p>
            <a:p>
              <a:r>
                <a:rPr lang="en-US" sz="1600" dirty="0">
                  <a:latin typeface="Trebuchet MS" pitchFamily="34" charset="0"/>
                </a:rPr>
                <a:t>slot</a:t>
              </a:r>
              <a:r>
                <a:rPr lang="en-US" sz="1600" baseline="-25000" dirty="0">
                  <a:latin typeface="Trebuchet MS" pitchFamily="34" charset="0"/>
                </a:rPr>
                <a:t>4</a:t>
              </a:r>
            </a:p>
            <a:p>
              <a:endParaRPr lang="en-US" sz="100" dirty="0">
                <a:latin typeface="Trebuchet MS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13279" y="4816851"/>
              <a:ext cx="12170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Job 1</a:t>
              </a:r>
            </a:p>
            <a:p>
              <a:r>
                <a:rPr lang="en-US" sz="1600" dirty="0">
                  <a:latin typeface="Trebuchet MS" pitchFamily="34" charset="0"/>
                </a:rPr>
                <a:t>completion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005454" y="4525603"/>
              <a:ext cx="22310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009559" y="3485380"/>
              <a:ext cx="990600" cy="1965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5454" y="4011543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06574" y="3756675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06829" y="4259670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014610" y="3485383"/>
              <a:ext cx="1" cy="112517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018196" y="3402534"/>
              <a:ext cx="0" cy="120802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25425" y="3061873"/>
              <a:ext cx="798617" cy="40011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>
                <a:tabLst>
                  <a:tab pos="1658938" algn="l"/>
                </a:tabLst>
              </a:pPr>
              <a:r>
                <a:rPr lang="en-US" sz="2000" dirty="0">
                  <a:latin typeface="Trebuchet MS" pitchFamily="34" charset="0"/>
                </a:rPr>
                <a:t>Job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741236" y="4675115"/>
              <a:ext cx="3048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050323" y="3485380"/>
              <a:ext cx="990600" cy="1965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46218" y="4011543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047338" y="3756675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47593" y="4259670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58012" y="3061873"/>
              <a:ext cx="798617" cy="40011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>
                <a:tabLst>
                  <a:tab pos="1658938" algn="l"/>
                </a:tabLst>
              </a:pPr>
              <a:r>
                <a:rPr lang="en-US" sz="2000" dirty="0">
                  <a:latin typeface="Trebuchet MS" pitchFamily="34" charset="0"/>
                </a:rPr>
                <a:t>Job 2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4075650" y="3402534"/>
              <a:ext cx="0" cy="1149216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095391" y="4802719"/>
              <a:ext cx="12170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Job 2</a:t>
              </a:r>
            </a:p>
            <a:p>
              <a:r>
                <a:rPr lang="en-US" sz="1600" dirty="0">
                  <a:latin typeface="Trebuchet MS" pitchFamily="34" charset="0"/>
                </a:rPr>
                <a:t>completion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3839497" y="4661441"/>
              <a:ext cx="3048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596883" y="3763183"/>
            <a:ext cx="2787833" cy="2325621"/>
            <a:chOff x="1448631" y="3061873"/>
            <a:chExt cx="2787833" cy="2325621"/>
          </a:xfrm>
        </p:grpSpPr>
        <p:sp>
          <p:nvSpPr>
            <p:cNvPr id="72" name="TextBox 71"/>
            <p:cNvSpPr txBox="1"/>
            <p:nvPr/>
          </p:nvSpPr>
          <p:spPr>
            <a:xfrm>
              <a:off x="1448631" y="3402534"/>
              <a:ext cx="59343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slot</a:t>
              </a:r>
              <a:r>
                <a:rPr lang="en-US" sz="1600" baseline="-25000" dirty="0">
                  <a:latin typeface="Trebuchet MS" pitchFamily="34" charset="0"/>
                </a:rPr>
                <a:t>1</a:t>
              </a:r>
            </a:p>
            <a:p>
              <a:endParaRPr lang="en-US" sz="100" dirty="0">
                <a:latin typeface="Trebuchet MS" pitchFamily="34" charset="0"/>
              </a:endParaRPr>
            </a:p>
            <a:p>
              <a:r>
                <a:rPr lang="en-US" sz="1600" dirty="0">
                  <a:latin typeface="Trebuchet MS" pitchFamily="34" charset="0"/>
                </a:rPr>
                <a:t>slot</a:t>
              </a:r>
              <a:r>
                <a:rPr lang="en-US" sz="1600" baseline="-25000" dirty="0">
                  <a:latin typeface="Trebuchet MS" pitchFamily="34" charset="0"/>
                </a:rPr>
                <a:t>2</a:t>
              </a:r>
            </a:p>
            <a:p>
              <a:endParaRPr lang="en-US" sz="100" dirty="0">
                <a:latin typeface="Trebuchet MS" pitchFamily="34" charset="0"/>
              </a:endParaRPr>
            </a:p>
            <a:p>
              <a:r>
                <a:rPr lang="en-US" sz="1600" dirty="0">
                  <a:latin typeface="Trebuchet MS" pitchFamily="34" charset="0"/>
                </a:rPr>
                <a:t>slot</a:t>
              </a:r>
              <a:r>
                <a:rPr lang="en-US" sz="1600" baseline="-25000" dirty="0">
                  <a:latin typeface="Trebuchet MS" pitchFamily="34" charset="0"/>
                </a:rPr>
                <a:t>3</a:t>
              </a:r>
            </a:p>
            <a:p>
              <a:endParaRPr lang="en-US" sz="100" dirty="0">
                <a:latin typeface="Trebuchet MS" pitchFamily="34" charset="0"/>
              </a:endParaRPr>
            </a:p>
            <a:p>
              <a:r>
                <a:rPr lang="en-US" sz="1600" dirty="0">
                  <a:latin typeface="Trebuchet MS" pitchFamily="34" charset="0"/>
                </a:rPr>
                <a:t>slot</a:t>
              </a:r>
              <a:r>
                <a:rPr lang="en-US" sz="1600" baseline="-25000" dirty="0">
                  <a:latin typeface="Trebuchet MS" pitchFamily="34" charset="0"/>
                </a:rPr>
                <a:t>4</a:t>
              </a:r>
            </a:p>
            <a:p>
              <a:endParaRPr lang="en-US" sz="100" dirty="0">
                <a:latin typeface="Trebuchet MS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30426" y="4780408"/>
              <a:ext cx="12170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Job 1</a:t>
              </a:r>
            </a:p>
            <a:p>
              <a:r>
                <a:rPr lang="en-US" sz="1600" dirty="0">
                  <a:latin typeface="Trebuchet MS" pitchFamily="34" charset="0"/>
                </a:rPr>
                <a:t>completion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2005454" y="4525603"/>
              <a:ext cx="22310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005454" y="4011543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06574" y="3756675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06829" y="4259670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2014610" y="3485383"/>
              <a:ext cx="1" cy="112517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572874" y="3415316"/>
              <a:ext cx="0" cy="120802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869412" y="3061873"/>
              <a:ext cx="798617" cy="40011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>
                <a:tabLst>
                  <a:tab pos="1658938" algn="l"/>
                </a:tabLst>
              </a:pPr>
              <a:r>
                <a:rPr lang="en-US" sz="2000" dirty="0">
                  <a:latin typeface="Trebuchet MS" pitchFamily="34" charset="0"/>
                </a:rPr>
                <a:t>Job 1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2278438" y="4647888"/>
              <a:ext cx="3048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599219" y="3485380"/>
              <a:ext cx="990600" cy="1965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95114" y="4011543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596234" y="3756675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743624" y="3073572"/>
              <a:ext cx="798617" cy="400110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>
                <a:tabLst>
                  <a:tab pos="1658938" algn="l"/>
                </a:tabLst>
              </a:pPr>
              <a:r>
                <a:rPr lang="en-US" sz="2000" dirty="0">
                  <a:latin typeface="Trebuchet MS" pitchFamily="34" charset="0"/>
                </a:rPr>
                <a:t>Job 2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3617837" y="3422233"/>
              <a:ext cx="0" cy="1149216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2745006" y="4802719"/>
              <a:ext cx="12170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rebuchet MS" pitchFamily="34" charset="0"/>
                </a:rPr>
                <a:t>Job 2</a:t>
              </a:r>
            </a:p>
            <a:p>
              <a:r>
                <a:rPr lang="en-US" sz="1600" dirty="0">
                  <a:latin typeface="Trebuchet MS" pitchFamily="34" charset="0"/>
                </a:rPr>
                <a:t>completion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5400000" flipH="1" flipV="1">
              <a:off x="3386475" y="4660983"/>
              <a:ext cx="3048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2006574" y="3499677"/>
              <a:ext cx="526535" cy="18003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99219" y="4240190"/>
              <a:ext cx="990600" cy="1965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itchFamily="34" charset="0"/>
              </a:endParaRPr>
            </a:p>
          </p:txBody>
        </p:sp>
      </p:grpSp>
      <p:sp>
        <p:nvSpPr>
          <p:cNvPr id="97" name="Rounded Rectangle 96"/>
          <p:cNvSpPr/>
          <p:nvPr/>
        </p:nvSpPr>
        <p:spPr>
          <a:xfrm>
            <a:off x="8948860" y="3728197"/>
            <a:ext cx="2740620" cy="1188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Sticky Policy:  </a:t>
            </a:r>
            <a:r>
              <a:rPr lang="en-US" sz="2400" dirty="0"/>
              <a:t>Evict the Incomplete Files first.</a:t>
            </a:r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3168444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Eviction Policy -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LIFE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Minimize the average completion time of jobs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1869" y="2602355"/>
            <a:ext cx="3352800" cy="1202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Are there any Incomplete Files?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6675" y="4822937"/>
            <a:ext cx="2645664" cy="10222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Evict largest Incomplete File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4792" y="4822937"/>
            <a:ext cx="2212848" cy="10222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Evict largest Complete File</a:t>
            </a:r>
          </a:p>
        </p:txBody>
      </p:sp>
      <p:sp>
        <p:nvSpPr>
          <p:cNvPr id="11" name="Down Arrow 10"/>
          <p:cNvSpPr/>
          <p:nvPr/>
        </p:nvSpPr>
        <p:spPr>
          <a:xfrm rot="2370037">
            <a:off x="3246949" y="3931732"/>
            <a:ext cx="787328" cy="8137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229963" flipH="1">
            <a:off x="5181128" y="3946778"/>
            <a:ext cx="787328" cy="8137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5392" y="4086638"/>
            <a:ext cx="62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2478" y="4086638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4944" y="2696706"/>
            <a:ext cx="327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“largest” </a:t>
            </a:r>
            <a:r>
              <a:rPr lang="en-US" sz="2800" b="1" dirty="0"/>
              <a:t>– file with largest wave-width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10280" y="3938175"/>
            <a:ext cx="334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B050"/>
                </a:solidFill>
              </a:rPr>
              <a:t>Wave-width</a:t>
            </a:r>
            <a:r>
              <a:rPr lang="en-US" sz="2400" b="1" dirty="0"/>
              <a:t>: Number of parallel tasks of a job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2501421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Eviction Policy –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LFU-F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Maximize the resource efficiency of the cluster (Utilization)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557" y="2529203"/>
            <a:ext cx="3352800" cy="1202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Are there any Incomplete Files?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8128" y="4749785"/>
            <a:ext cx="3358899" cy="10779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Evict least accessed Incomplete File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69480" y="4749784"/>
            <a:ext cx="3142488" cy="1077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Evict least accessed Complete File</a:t>
            </a:r>
          </a:p>
        </p:txBody>
      </p:sp>
      <p:sp>
        <p:nvSpPr>
          <p:cNvPr id="11" name="Down Arrow 10"/>
          <p:cNvSpPr/>
          <p:nvPr/>
        </p:nvSpPr>
        <p:spPr>
          <a:xfrm rot="2370037">
            <a:off x="4941637" y="3858580"/>
            <a:ext cx="787328" cy="81379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229963" flipH="1">
            <a:off x="6875816" y="3873626"/>
            <a:ext cx="787328" cy="8137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0080" y="4013486"/>
            <a:ext cx="62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7166" y="4013486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34704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6648850" y="3727770"/>
            <a:ext cx="4987979" cy="2607716"/>
          </a:xfrm>
          <a:prstGeom prst="round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653143" y="3738656"/>
            <a:ext cx="5225143" cy="259683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Eviction Policy – LIFE vs LFU-F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269107" y="3842831"/>
            <a:ext cx="3713596" cy="1870321"/>
            <a:chOff x="3887826" y="5489750"/>
            <a:chExt cx="3713596" cy="1870321"/>
          </a:xfrm>
        </p:grpSpPr>
        <p:grpSp>
          <p:nvGrpSpPr>
            <p:cNvPr id="8" name="Group 7"/>
            <p:cNvGrpSpPr/>
            <p:nvPr/>
          </p:nvGrpSpPr>
          <p:grpSpPr>
            <a:xfrm>
              <a:off x="3887826" y="5489750"/>
              <a:ext cx="3713596" cy="1870321"/>
              <a:chOff x="3887826" y="5489750"/>
              <a:chExt cx="3713596" cy="1870321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4988155" y="6671254"/>
                <a:ext cx="526535" cy="1800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988155" y="6919381"/>
                <a:ext cx="526535" cy="1800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3887826" y="5489750"/>
                <a:ext cx="3713596" cy="1870321"/>
                <a:chOff x="1448631" y="3402534"/>
                <a:chExt cx="3713596" cy="1870321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1448631" y="3402534"/>
                  <a:ext cx="593432" cy="1713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1</a:t>
                  </a:r>
                </a:p>
                <a:p>
                  <a:endParaRPr lang="en-US" sz="100" dirty="0">
                    <a:latin typeface="Trebuchet MS" pitchFamily="34" charset="0"/>
                  </a:endParaRPr>
                </a:p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2</a:t>
                  </a:r>
                </a:p>
                <a:p>
                  <a:endParaRPr lang="en-US" sz="100" dirty="0">
                    <a:latin typeface="Trebuchet MS" pitchFamily="34" charset="0"/>
                  </a:endParaRPr>
                </a:p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3</a:t>
                  </a:r>
                </a:p>
                <a:p>
                  <a:endParaRPr lang="en-US" sz="100" dirty="0">
                    <a:latin typeface="Trebuchet MS" pitchFamily="34" charset="0"/>
                  </a:endParaRPr>
                </a:p>
                <a:p>
                  <a:endParaRPr lang="en-US" sz="1600" baseline="-25000" dirty="0">
                    <a:latin typeface="Trebuchet MS" pitchFamily="34" charset="0"/>
                  </a:endParaRPr>
                </a:p>
                <a:p>
                  <a:endParaRPr lang="en-US" sz="1600" baseline="-25000" dirty="0">
                    <a:latin typeface="Trebuchet MS" pitchFamily="34" charset="0"/>
                  </a:endParaRPr>
                </a:p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4</a:t>
                  </a:r>
                </a:p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5</a:t>
                  </a:r>
                </a:p>
                <a:p>
                  <a:endParaRPr lang="en-US" sz="100" dirty="0">
                    <a:latin typeface="Trebuchet MS" pitchFamily="34" charset="0"/>
                  </a:endParaRPr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014611" y="3485385"/>
                  <a:ext cx="0" cy="17132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4324277" y="3653494"/>
                  <a:ext cx="798617" cy="400110"/>
                </a:xfrm>
                <a:prstGeom prst="rect">
                  <a:avLst/>
                </a:prstGeom>
                <a:noFill/>
              </p:spPr>
              <p:txBody>
                <a:bodyPr wrap="none" rtlCol="0" anchor="t" anchorCtr="0">
                  <a:spAutoFit/>
                </a:bodyPr>
                <a:lstStyle/>
                <a:p>
                  <a:pPr>
                    <a:tabLst>
                      <a:tab pos="1658938" algn="l"/>
                    </a:tabLst>
                  </a:pPr>
                  <a:r>
                    <a:rPr lang="en-US" sz="2000" dirty="0">
                      <a:latin typeface="Trebuchet MS" pitchFamily="34" charset="0"/>
                    </a:rPr>
                    <a:t>Job 1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008611" y="3485380"/>
                  <a:ext cx="990600" cy="196524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363610" y="4596873"/>
                  <a:ext cx="798617" cy="400110"/>
                </a:xfrm>
                <a:prstGeom prst="rect">
                  <a:avLst/>
                </a:prstGeom>
                <a:noFill/>
              </p:spPr>
              <p:txBody>
                <a:bodyPr wrap="none" rtlCol="0" anchor="t" anchorCtr="0">
                  <a:spAutoFit/>
                </a:bodyPr>
                <a:lstStyle/>
                <a:p>
                  <a:pPr>
                    <a:tabLst>
                      <a:tab pos="1658938" algn="l"/>
                    </a:tabLst>
                  </a:pPr>
                  <a:r>
                    <a:rPr lang="en-US" sz="2000" dirty="0">
                      <a:latin typeface="Trebuchet MS" pitchFamily="34" charset="0"/>
                    </a:rPr>
                    <a:t>Job 2</a:t>
                  </a:r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4019982" y="3448265"/>
                  <a:ext cx="0" cy="182459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 55"/>
                <p:cNvSpPr/>
                <p:nvPr/>
              </p:nvSpPr>
              <p:spPr>
                <a:xfrm>
                  <a:off x="2008611" y="3741144"/>
                  <a:ext cx="990600" cy="196524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2008611" y="3982112"/>
                  <a:ext cx="990600" cy="196524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2008611" y="5105975"/>
                  <a:ext cx="223101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ectangle 99"/>
                <p:cNvSpPr/>
                <p:nvPr/>
              </p:nvSpPr>
              <p:spPr>
                <a:xfrm>
                  <a:off x="2999211" y="3485380"/>
                  <a:ext cx="990600" cy="196524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3004385" y="3741144"/>
                  <a:ext cx="990600" cy="196524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3004385" y="3982112"/>
                  <a:ext cx="990600" cy="196524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cxnSp>
              <p:nvCxnSpPr>
                <p:cNvPr id="112" name="Straight Arrow Connector 111"/>
                <p:cNvCxnSpPr/>
                <p:nvPr/>
              </p:nvCxnSpPr>
              <p:spPr>
                <a:xfrm flipV="1">
                  <a:off x="3110925" y="4519949"/>
                  <a:ext cx="0" cy="7529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ectangle 60"/>
              <p:cNvSpPr/>
              <p:nvPr/>
            </p:nvSpPr>
            <p:spPr>
              <a:xfrm>
                <a:off x="4454509" y="6671254"/>
                <a:ext cx="526535" cy="180034"/>
              </a:xfrm>
              <a:prstGeom prst="rect">
                <a:avLst/>
              </a:prstGeom>
              <a:solidFill>
                <a:srgbClr val="00AE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455884" y="6919381"/>
                <a:ext cx="526535" cy="180034"/>
              </a:xfrm>
              <a:prstGeom prst="rect">
                <a:avLst/>
              </a:prstGeom>
              <a:solidFill>
                <a:srgbClr val="00AE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</p:grpSp>
        <p:sp>
          <p:nvSpPr>
            <p:cNvPr id="63" name="Right Brace 62"/>
            <p:cNvSpPr/>
            <p:nvPr/>
          </p:nvSpPr>
          <p:spPr>
            <a:xfrm>
              <a:off x="6536362" y="5594174"/>
              <a:ext cx="115166" cy="718893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itchFamily="34" charset="0"/>
              </a:endParaRPr>
            </a:p>
          </p:txBody>
        </p:sp>
        <p:sp>
          <p:nvSpPr>
            <p:cNvPr id="66" name="Right Brace 65"/>
            <p:cNvSpPr/>
            <p:nvPr/>
          </p:nvSpPr>
          <p:spPr>
            <a:xfrm>
              <a:off x="6542846" y="6663668"/>
              <a:ext cx="131701" cy="435748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04349" y="3836379"/>
            <a:ext cx="3664938" cy="1917415"/>
            <a:chOff x="3887826" y="5489750"/>
            <a:chExt cx="3664938" cy="1917415"/>
          </a:xfrm>
        </p:grpSpPr>
        <p:grpSp>
          <p:nvGrpSpPr>
            <p:cNvPr id="75" name="Group 74"/>
            <p:cNvGrpSpPr/>
            <p:nvPr/>
          </p:nvGrpSpPr>
          <p:grpSpPr>
            <a:xfrm>
              <a:off x="3887826" y="5489750"/>
              <a:ext cx="3664938" cy="1917415"/>
              <a:chOff x="3887826" y="5489750"/>
              <a:chExt cx="3664938" cy="1917415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3887826" y="5489750"/>
                <a:ext cx="3664938" cy="1917415"/>
                <a:chOff x="1448631" y="3402534"/>
                <a:chExt cx="3664938" cy="1917415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1448631" y="3402534"/>
                  <a:ext cx="593432" cy="1713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1</a:t>
                  </a:r>
                </a:p>
                <a:p>
                  <a:endParaRPr lang="en-US" sz="100" dirty="0">
                    <a:latin typeface="Trebuchet MS" pitchFamily="34" charset="0"/>
                  </a:endParaRPr>
                </a:p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2</a:t>
                  </a:r>
                </a:p>
                <a:p>
                  <a:endParaRPr lang="en-US" sz="100" dirty="0">
                    <a:latin typeface="Trebuchet MS" pitchFamily="34" charset="0"/>
                  </a:endParaRPr>
                </a:p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3</a:t>
                  </a:r>
                </a:p>
                <a:p>
                  <a:endParaRPr lang="en-US" sz="100" dirty="0">
                    <a:latin typeface="Trebuchet MS" pitchFamily="34" charset="0"/>
                  </a:endParaRPr>
                </a:p>
                <a:p>
                  <a:endParaRPr lang="en-US" sz="1600" baseline="-25000" dirty="0">
                    <a:latin typeface="Trebuchet MS" pitchFamily="34" charset="0"/>
                  </a:endParaRPr>
                </a:p>
                <a:p>
                  <a:endParaRPr lang="en-US" sz="1600" baseline="-25000" dirty="0">
                    <a:latin typeface="Trebuchet MS" pitchFamily="34" charset="0"/>
                  </a:endParaRPr>
                </a:p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4</a:t>
                  </a:r>
                </a:p>
                <a:p>
                  <a:r>
                    <a:rPr lang="en-US" sz="1600" dirty="0">
                      <a:latin typeface="Trebuchet MS" pitchFamily="34" charset="0"/>
                    </a:rPr>
                    <a:t>slot</a:t>
                  </a:r>
                  <a:r>
                    <a:rPr lang="en-US" sz="1600" baseline="-25000" dirty="0">
                      <a:latin typeface="Trebuchet MS" pitchFamily="34" charset="0"/>
                    </a:rPr>
                    <a:t>5</a:t>
                  </a:r>
                </a:p>
                <a:p>
                  <a:endParaRPr lang="en-US" sz="100" dirty="0">
                    <a:latin typeface="Trebuchet MS" pitchFamily="34" charset="0"/>
                  </a:endParaRPr>
                </a:p>
              </p:txBody>
            </p:sp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2014611" y="3485385"/>
                  <a:ext cx="0" cy="17874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4314952" y="3666349"/>
                  <a:ext cx="798617" cy="400110"/>
                </a:xfrm>
                <a:prstGeom prst="rect">
                  <a:avLst/>
                </a:prstGeom>
                <a:noFill/>
              </p:spPr>
              <p:txBody>
                <a:bodyPr wrap="none" rtlCol="0" anchor="t" anchorCtr="0">
                  <a:spAutoFit/>
                </a:bodyPr>
                <a:lstStyle/>
                <a:p>
                  <a:pPr>
                    <a:tabLst>
                      <a:tab pos="1658938" algn="l"/>
                    </a:tabLst>
                  </a:pPr>
                  <a:r>
                    <a:rPr lang="en-US" sz="2000" dirty="0">
                      <a:latin typeface="Trebuchet MS" pitchFamily="34" charset="0"/>
                    </a:rPr>
                    <a:t>Job 1</a:t>
                  </a: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3010336" y="4815074"/>
                  <a:ext cx="990600" cy="19652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314952" y="4618648"/>
                  <a:ext cx="798617" cy="400110"/>
                </a:xfrm>
                <a:prstGeom prst="rect">
                  <a:avLst/>
                </a:prstGeom>
                <a:noFill/>
              </p:spPr>
              <p:txBody>
                <a:bodyPr wrap="none" rtlCol="0" anchor="t" anchorCtr="0">
                  <a:spAutoFit/>
                </a:bodyPr>
                <a:lstStyle/>
                <a:p>
                  <a:pPr>
                    <a:tabLst>
                      <a:tab pos="1658938" algn="l"/>
                    </a:tabLst>
                  </a:pPr>
                  <a:r>
                    <a:rPr lang="en-US" sz="2000" dirty="0">
                      <a:latin typeface="Trebuchet MS" pitchFamily="34" charset="0"/>
                    </a:rPr>
                    <a:t>Job 2</a:t>
                  </a: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008850" y="4576618"/>
                  <a:ext cx="990600" cy="196524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3007941" y="4576618"/>
                  <a:ext cx="990600" cy="19652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008850" y="4809817"/>
                  <a:ext cx="990600" cy="196524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rebuchet MS" pitchFamily="34" charset="0"/>
                  </a:endParaRPr>
                </a:p>
              </p:txBody>
            </p:sp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2008611" y="5116864"/>
                  <a:ext cx="223101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 flipV="1">
                  <a:off x="4014963" y="4519949"/>
                  <a:ext cx="0" cy="735368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 flipV="1">
                  <a:off x="3116582" y="3485361"/>
                  <a:ext cx="0" cy="1834588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Rectangle 79"/>
              <p:cNvSpPr/>
              <p:nvPr/>
            </p:nvSpPr>
            <p:spPr>
              <a:xfrm>
                <a:off x="4456963" y="6102135"/>
                <a:ext cx="526535" cy="180034"/>
              </a:xfrm>
              <a:prstGeom prst="rect">
                <a:avLst/>
              </a:prstGeom>
              <a:solidFill>
                <a:srgbClr val="00AE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462916" y="5852619"/>
                <a:ext cx="526535" cy="180034"/>
              </a:xfrm>
              <a:prstGeom prst="rect">
                <a:avLst/>
              </a:prstGeom>
              <a:solidFill>
                <a:srgbClr val="00AE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462916" y="5602108"/>
                <a:ext cx="526535" cy="180034"/>
              </a:xfrm>
              <a:prstGeom prst="rect">
                <a:avLst/>
              </a:prstGeom>
              <a:solidFill>
                <a:srgbClr val="00AE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001163" y="6102135"/>
                <a:ext cx="526535" cy="180034"/>
              </a:xfrm>
              <a:prstGeom prst="rect">
                <a:avLst/>
              </a:prstGeom>
              <a:solidFill>
                <a:srgbClr val="00AE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996230" y="5852619"/>
                <a:ext cx="526535" cy="180034"/>
              </a:xfrm>
              <a:prstGeom prst="rect">
                <a:avLst/>
              </a:prstGeom>
              <a:solidFill>
                <a:srgbClr val="00AE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996230" y="5602108"/>
                <a:ext cx="526535" cy="180034"/>
              </a:xfrm>
              <a:prstGeom prst="rect">
                <a:avLst/>
              </a:prstGeom>
              <a:solidFill>
                <a:srgbClr val="00AE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rebuchet MS" pitchFamily="34" charset="0"/>
                </a:endParaRPr>
              </a:p>
            </p:txBody>
          </p:sp>
        </p:grpSp>
        <p:sp>
          <p:nvSpPr>
            <p:cNvPr id="76" name="Right Brace 75"/>
            <p:cNvSpPr/>
            <p:nvPr/>
          </p:nvSpPr>
          <p:spPr>
            <a:xfrm>
              <a:off x="6494189" y="5594174"/>
              <a:ext cx="130548" cy="718893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itchFamily="34" charset="0"/>
              </a:endParaRPr>
            </a:p>
          </p:txBody>
        </p:sp>
        <p:sp>
          <p:nvSpPr>
            <p:cNvPr id="77" name="Right Brace 76"/>
            <p:cNvSpPr/>
            <p:nvPr/>
          </p:nvSpPr>
          <p:spPr>
            <a:xfrm>
              <a:off x="6494188" y="6685443"/>
              <a:ext cx="131701" cy="435748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115" name="Content Placeholder 2"/>
          <p:cNvSpPr txBox="1">
            <a:spLocks/>
          </p:cNvSpPr>
          <p:nvPr/>
        </p:nvSpPr>
        <p:spPr>
          <a:xfrm>
            <a:off x="632790" y="3226989"/>
            <a:ext cx="6128657" cy="58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LIFE: Evict the highest wave-width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6540235" y="3190318"/>
            <a:ext cx="520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LFU-F : Evict the lowest frequency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269107" y="1604500"/>
            <a:ext cx="9940856" cy="1314446"/>
          </a:xfrm>
          <a:prstGeom prst="round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324387" y="1769243"/>
            <a:ext cx="8069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Job 1 – Wave-width: 3		Capacity: 3		Frequency: 2</a:t>
            </a:r>
          </a:p>
          <a:p>
            <a:r>
              <a:rPr lang="en-US" sz="2800" dirty="0"/>
              <a:t>Job 2 – Wave-width: 2		Capacity: 4		Frequency: 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2261" y="5758769"/>
            <a:ext cx="302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Capacity Required: 4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757465" y="5746212"/>
            <a:ext cx="302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Capacity Required: 3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sp>
        <p:nvSpPr>
          <p:cNvPr id="6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2739320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2332"/>
            <a:ext cx="5898931" cy="4351338"/>
          </a:xfrm>
        </p:spPr>
        <p:txBody>
          <a:bodyPr/>
          <a:lstStyle/>
          <a:p>
            <a:r>
              <a:rPr lang="en-US" dirty="0"/>
              <a:t>Experimental Setup: 100-node cluster in Amazon EC2</a:t>
            </a:r>
          </a:p>
          <a:p>
            <a:pPr lvl="1"/>
            <a:r>
              <a:rPr lang="en-US" dirty="0"/>
              <a:t>34.2GB of memory, 20GB of cache allocation for </a:t>
            </a:r>
            <a:r>
              <a:rPr lang="en-US" dirty="0" err="1"/>
              <a:t>PACMan</a:t>
            </a:r>
            <a:r>
              <a:rPr lang="en-US" dirty="0"/>
              <a:t> per machine</a:t>
            </a:r>
          </a:p>
          <a:p>
            <a:pPr lvl="1"/>
            <a:r>
              <a:rPr lang="en-US" dirty="0"/>
              <a:t>13 cores and 850 GB storage</a:t>
            </a:r>
          </a:p>
          <a:p>
            <a:r>
              <a:rPr lang="en-US" dirty="0"/>
              <a:t>Traces from Facebook and Bing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31" y="1197101"/>
            <a:ext cx="4915990" cy="2650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970" y="4149691"/>
            <a:ext cx="7277100" cy="2600325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278487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US" dirty="0" err="1"/>
              <a:t>PACMan</a:t>
            </a:r>
            <a:r>
              <a:rPr lang="en-US" dirty="0"/>
              <a:t> on Hadoop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06568" cy="1929511"/>
          </a:xfrm>
        </p:spPr>
        <p:txBody>
          <a:bodyPr/>
          <a:lstStyle/>
          <a:p>
            <a:r>
              <a:rPr lang="en-US" dirty="0"/>
              <a:t>Significant reduction in completion time for small jobs.</a:t>
            </a:r>
          </a:p>
          <a:p>
            <a:r>
              <a:rPr lang="en-US" dirty="0"/>
              <a:t>Better efficiency at larger jobs.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115" y="1358456"/>
            <a:ext cx="5161686" cy="5298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08" y="3890073"/>
            <a:ext cx="5194760" cy="23787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00109" y="2611582"/>
            <a:ext cx="852054" cy="727364"/>
          </a:xfrm>
          <a:prstGeom prst="ellipse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6200" y="5250873"/>
            <a:ext cx="852054" cy="727364"/>
          </a:xfrm>
          <a:prstGeom prst="ellipse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861" y="4352103"/>
            <a:ext cx="852054" cy="1833952"/>
          </a:xfrm>
          <a:prstGeom prst="ellipse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1317810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US" dirty="0" err="1"/>
              <a:t>PACMan</a:t>
            </a:r>
            <a:r>
              <a:rPr lang="en-US" dirty="0"/>
              <a:t> vs Traditional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75371" cy="4351338"/>
          </a:xfrm>
        </p:spPr>
        <p:txBody>
          <a:bodyPr/>
          <a:lstStyle/>
          <a:p>
            <a:r>
              <a:rPr lang="en-US" dirty="0"/>
              <a:t>LIFE performs significantly better than MIN, despite having lower hit ratio for most applications.</a:t>
            </a:r>
          </a:p>
          <a:p>
            <a:endParaRPr lang="en-US" dirty="0"/>
          </a:p>
          <a:p>
            <a:r>
              <a:rPr lang="en-US" dirty="0"/>
              <a:t>Sticky-policy help LFU-F have better cluster efficiency.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835" y="1690688"/>
            <a:ext cx="5847025" cy="2256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35" y="4366108"/>
            <a:ext cx="5943333" cy="194579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89365" y="2701255"/>
            <a:ext cx="729842" cy="268448"/>
          </a:xfrm>
          <a:prstGeom prst="roundRect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88323" y="2969703"/>
            <a:ext cx="729842" cy="268448"/>
          </a:xfrm>
          <a:prstGeom prst="roundRect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477612" y="2684700"/>
            <a:ext cx="729842" cy="268448"/>
          </a:xfrm>
          <a:prstGeom prst="roundRect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23958" y="2969926"/>
            <a:ext cx="729842" cy="268448"/>
          </a:xfrm>
          <a:prstGeom prst="roundRect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392486" y="5404751"/>
            <a:ext cx="729842" cy="268448"/>
          </a:xfrm>
          <a:prstGeom prst="roundRect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31310" y="5151288"/>
            <a:ext cx="729842" cy="268448"/>
          </a:xfrm>
          <a:prstGeom prst="roundRect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672507" y="5138499"/>
            <a:ext cx="729842" cy="268448"/>
          </a:xfrm>
          <a:prstGeom prst="roundRect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833683" y="5406947"/>
            <a:ext cx="729842" cy="268448"/>
          </a:xfrm>
          <a:prstGeom prst="roundRect">
            <a:avLst/>
          </a:prstGeom>
          <a:noFill/>
          <a:ln w="762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75171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4108" cy="4351338"/>
          </a:xfrm>
        </p:spPr>
        <p:txBody>
          <a:bodyPr/>
          <a:lstStyle/>
          <a:p>
            <a:r>
              <a:rPr lang="en-US" dirty="0"/>
              <a:t>Most datacenter workloads are small in size, and can fit in memory.</a:t>
            </a:r>
          </a:p>
          <a:p>
            <a:endParaRPr lang="en-US" b="1" dirty="0"/>
          </a:p>
          <a:p>
            <a:r>
              <a:rPr lang="en-US" b="1" dirty="0" err="1">
                <a:solidFill>
                  <a:srgbClr val="C00000"/>
                </a:solidFill>
              </a:rPr>
              <a:t>PACMan</a:t>
            </a:r>
            <a:r>
              <a:rPr lang="en-US" dirty="0"/>
              <a:t> – Coordinated Cache Management System</a:t>
            </a:r>
          </a:p>
          <a:p>
            <a:pPr lvl="1"/>
            <a:r>
              <a:rPr lang="en-US" sz="2800" dirty="0"/>
              <a:t>Take into account </a:t>
            </a:r>
            <a:r>
              <a:rPr lang="en-US" sz="2800" b="1" dirty="0">
                <a:solidFill>
                  <a:srgbClr val="FF0000"/>
                </a:solidFill>
              </a:rPr>
              <a:t>All-or-nothing</a:t>
            </a:r>
            <a:r>
              <a:rPr lang="en-US" sz="2800" dirty="0"/>
              <a:t> nature of parallel jobs to improve:</a:t>
            </a:r>
          </a:p>
          <a:p>
            <a:pPr lvl="2"/>
            <a:r>
              <a:rPr lang="en-US" sz="2800" dirty="0"/>
              <a:t>Completion Time (LIFE policy)</a:t>
            </a:r>
          </a:p>
          <a:p>
            <a:pPr lvl="2"/>
            <a:r>
              <a:rPr lang="en-US" sz="2800" dirty="0"/>
              <a:t>Resource Utilization (LFU-F policy)</a:t>
            </a:r>
          </a:p>
          <a:p>
            <a:pPr lvl="2"/>
            <a:endParaRPr lang="en-US" sz="2800" dirty="0"/>
          </a:p>
          <a:p>
            <a:r>
              <a:rPr lang="en-US" dirty="0">
                <a:solidFill>
                  <a:srgbClr val="C00000"/>
                </a:solidFill>
              </a:rPr>
              <a:t>53%</a:t>
            </a:r>
            <a:r>
              <a:rPr lang="en-US" dirty="0"/>
              <a:t> improvement in runtime, </a:t>
            </a:r>
            <a:r>
              <a:rPr lang="en-US" dirty="0">
                <a:solidFill>
                  <a:srgbClr val="C00000"/>
                </a:solidFill>
              </a:rPr>
              <a:t>54%</a:t>
            </a:r>
            <a:r>
              <a:rPr lang="en-US" dirty="0"/>
              <a:t> improvement in resource utilization over Hadoop.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121923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EECS 582 – F16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445488" y="1285597"/>
            <a:ext cx="7166345" cy="2073349"/>
            <a:chOff x="2445488" y="1297172"/>
            <a:chExt cx="7166345" cy="2073349"/>
          </a:xfrm>
        </p:grpSpPr>
        <p:sp>
          <p:nvSpPr>
            <p:cNvPr id="32" name="Freeform: Shape 31"/>
            <p:cNvSpPr/>
            <p:nvPr/>
          </p:nvSpPr>
          <p:spPr>
            <a:xfrm>
              <a:off x="2445488" y="1297172"/>
              <a:ext cx="7166345" cy="2073349"/>
            </a:xfrm>
            <a:custGeom>
              <a:avLst/>
              <a:gdLst>
                <a:gd name="connsiteX0" fmla="*/ 95693 w 7166345"/>
                <a:gd name="connsiteY0" fmla="*/ 520995 h 2073349"/>
                <a:gd name="connsiteX1" fmla="*/ 95693 w 7166345"/>
                <a:gd name="connsiteY1" fmla="*/ 520995 h 2073349"/>
                <a:gd name="connsiteX2" fmla="*/ 159489 w 7166345"/>
                <a:gd name="connsiteY2" fmla="*/ 446568 h 2073349"/>
                <a:gd name="connsiteX3" fmla="*/ 244549 w 7166345"/>
                <a:gd name="connsiteY3" fmla="*/ 361507 h 2073349"/>
                <a:gd name="connsiteX4" fmla="*/ 308345 w 7166345"/>
                <a:gd name="connsiteY4" fmla="*/ 297712 h 2073349"/>
                <a:gd name="connsiteX5" fmla="*/ 361507 w 7166345"/>
                <a:gd name="connsiteY5" fmla="*/ 233916 h 2073349"/>
                <a:gd name="connsiteX6" fmla="*/ 425303 w 7166345"/>
                <a:gd name="connsiteY6" fmla="*/ 180754 h 2073349"/>
                <a:gd name="connsiteX7" fmla="*/ 446568 w 7166345"/>
                <a:gd name="connsiteY7" fmla="*/ 148856 h 2073349"/>
                <a:gd name="connsiteX8" fmla="*/ 467833 w 7166345"/>
                <a:gd name="connsiteY8" fmla="*/ 106326 h 2073349"/>
                <a:gd name="connsiteX9" fmla="*/ 531628 w 7166345"/>
                <a:gd name="connsiteY9" fmla="*/ 53163 h 2073349"/>
                <a:gd name="connsiteX10" fmla="*/ 542261 w 7166345"/>
                <a:gd name="connsiteY10" fmla="*/ 0 h 2073349"/>
                <a:gd name="connsiteX11" fmla="*/ 1860698 w 7166345"/>
                <a:gd name="connsiteY11" fmla="*/ 10633 h 2073349"/>
                <a:gd name="connsiteX12" fmla="*/ 3040912 w 7166345"/>
                <a:gd name="connsiteY12" fmla="*/ 191386 h 2073349"/>
                <a:gd name="connsiteX13" fmla="*/ 4019107 w 7166345"/>
                <a:gd name="connsiteY13" fmla="*/ 95693 h 2073349"/>
                <a:gd name="connsiteX14" fmla="*/ 4965405 w 7166345"/>
                <a:gd name="connsiteY14" fmla="*/ 95693 h 2073349"/>
                <a:gd name="connsiteX15" fmla="*/ 6592186 w 7166345"/>
                <a:gd name="connsiteY15" fmla="*/ 308344 h 2073349"/>
                <a:gd name="connsiteX16" fmla="*/ 7134447 w 7166345"/>
                <a:gd name="connsiteY16" fmla="*/ 744279 h 2073349"/>
                <a:gd name="connsiteX17" fmla="*/ 7166345 w 7166345"/>
                <a:gd name="connsiteY17" fmla="*/ 1222744 h 2073349"/>
                <a:gd name="connsiteX18" fmla="*/ 6719777 w 7166345"/>
                <a:gd name="connsiteY18" fmla="*/ 1903228 h 2073349"/>
                <a:gd name="connsiteX19" fmla="*/ 5167424 w 7166345"/>
                <a:gd name="connsiteY19" fmla="*/ 2062716 h 2073349"/>
                <a:gd name="connsiteX20" fmla="*/ 4189228 w 7166345"/>
                <a:gd name="connsiteY20" fmla="*/ 1871330 h 2073349"/>
                <a:gd name="connsiteX21" fmla="*/ 3030279 w 7166345"/>
                <a:gd name="connsiteY21" fmla="*/ 2020186 h 2073349"/>
                <a:gd name="connsiteX22" fmla="*/ 1828800 w 7166345"/>
                <a:gd name="connsiteY22" fmla="*/ 2073349 h 2073349"/>
                <a:gd name="connsiteX23" fmla="*/ 393405 w 7166345"/>
                <a:gd name="connsiteY23" fmla="*/ 1871330 h 2073349"/>
                <a:gd name="connsiteX24" fmla="*/ 180754 w 7166345"/>
                <a:gd name="connsiteY24" fmla="*/ 1531088 h 2073349"/>
                <a:gd name="connsiteX25" fmla="*/ 350875 w 7166345"/>
                <a:gd name="connsiteY25" fmla="*/ 1127051 h 2073349"/>
                <a:gd name="connsiteX26" fmla="*/ 202019 w 7166345"/>
                <a:gd name="connsiteY26" fmla="*/ 1063256 h 2073349"/>
                <a:gd name="connsiteX27" fmla="*/ 0 w 7166345"/>
                <a:gd name="connsiteY27" fmla="*/ 744279 h 2073349"/>
                <a:gd name="connsiteX28" fmla="*/ 95693 w 7166345"/>
                <a:gd name="connsiteY28" fmla="*/ 520995 h 20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166345" h="2073349">
                  <a:moveTo>
                    <a:pt x="95693" y="520995"/>
                  </a:moveTo>
                  <a:lnTo>
                    <a:pt x="95693" y="520995"/>
                  </a:lnTo>
                  <a:cubicBezTo>
                    <a:pt x="116958" y="496186"/>
                    <a:pt x="137194" y="470456"/>
                    <a:pt x="159489" y="446568"/>
                  </a:cubicBezTo>
                  <a:cubicBezTo>
                    <a:pt x="186849" y="417254"/>
                    <a:pt x="216196" y="389861"/>
                    <a:pt x="244549" y="361507"/>
                  </a:cubicBezTo>
                  <a:lnTo>
                    <a:pt x="308345" y="297712"/>
                  </a:lnTo>
                  <a:cubicBezTo>
                    <a:pt x="401535" y="204522"/>
                    <a:pt x="287490" y="322735"/>
                    <a:pt x="361507" y="233916"/>
                  </a:cubicBezTo>
                  <a:cubicBezTo>
                    <a:pt x="387089" y="203218"/>
                    <a:pt x="393940" y="201662"/>
                    <a:pt x="425303" y="180754"/>
                  </a:cubicBezTo>
                  <a:cubicBezTo>
                    <a:pt x="432391" y="170121"/>
                    <a:pt x="440228" y="159951"/>
                    <a:pt x="446568" y="148856"/>
                  </a:cubicBezTo>
                  <a:cubicBezTo>
                    <a:pt x="454432" y="135094"/>
                    <a:pt x="458620" y="119224"/>
                    <a:pt x="467833" y="106326"/>
                  </a:cubicBezTo>
                  <a:cubicBezTo>
                    <a:pt x="486439" y="80278"/>
                    <a:pt x="506194" y="70119"/>
                    <a:pt x="531628" y="53163"/>
                  </a:cubicBezTo>
                  <a:cubicBezTo>
                    <a:pt x="543121" y="7195"/>
                    <a:pt x="542261" y="25246"/>
                    <a:pt x="542261" y="0"/>
                  </a:cubicBezTo>
                  <a:lnTo>
                    <a:pt x="1860698" y="10633"/>
                  </a:lnTo>
                  <a:lnTo>
                    <a:pt x="3040912" y="191386"/>
                  </a:lnTo>
                  <a:lnTo>
                    <a:pt x="4019107" y="95693"/>
                  </a:lnTo>
                  <a:lnTo>
                    <a:pt x="4965405" y="95693"/>
                  </a:lnTo>
                  <a:lnTo>
                    <a:pt x="6592186" y="308344"/>
                  </a:lnTo>
                  <a:lnTo>
                    <a:pt x="7134447" y="744279"/>
                  </a:lnTo>
                  <a:lnTo>
                    <a:pt x="7166345" y="1222744"/>
                  </a:lnTo>
                  <a:lnTo>
                    <a:pt x="6719777" y="1903228"/>
                  </a:lnTo>
                  <a:lnTo>
                    <a:pt x="5167424" y="2062716"/>
                  </a:lnTo>
                  <a:lnTo>
                    <a:pt x="4189228" y="1871330"/>
                  </a:lnTo>
                  <a:lnTo>
                    <a:pt x="3030279" y="2020186"/>
                  </a:lnTo>
                  <a:lnTo>
                    <a:pt x="1828800" y="2073349"/>
                  </a:lnTo>
                  <a:lnTo>
                    <a:pt x="393405" y="1871330"/>
                  </a:lnTo>
                  <a:lnTo>
                    <a:pt x="180754" y="1531088"/>
                  </a:lnTo>
                  <a:lnTo>
                    <a:pt x="350875" y="1127051"/>
                  </a:lnTo>
                  <a:lnTo>
                    <a:pt x="202019" y="1063256"/>
                  </a:lnTo>
                  <a:lnTo>
                    <a:pt x="0" y="744279"/>
                  </a:lnTo>
                  <a:lnTo>
                    <a:pt x="95693" y="52099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6">
                  <a:lumMod val="40000"/>
                  <a:lumOff val="60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75220" y="1535838"/>
              <a:ext cx="6841561" cy="1613972"/>
              <a:chOff x="393207" y="1603872"/>
              <a:chExt cx="6841561" cy="1613972"/>
            </a:xfrm>
            <a:noFill/>
          </p:grpSpPr>
          <p:sp>
            <p:nvSpPr>
              <p:cNvPr id="6" name="Rectangle 5"/>
              <p:cNvSpPr/>
              <p:nvPr/>
            </p:nvSpPr>
            <p:spPr>
              <a:xfrm>
                <a:off x="698034" y="1603872"/>
                <a:ext cx="2273379" cy="52322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All-or-nothing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90900" y="1665427"/>
                <a:ext cx="3070008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Wave-based execution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93207" y="2073830"/>
                <a:ext cx="2882136" cy="4001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Reduces completion time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12338" y="2095499"/>
                <a:ext cx="3022430" cy="4001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Increases cluster efficiency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23004" y="2454691"/>
                <a:ext cx="3208635" cy="4001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Significant performance gain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26939" y="2469258"/>
                <a:ext cx="2278509" cy="4001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Theoretical analysis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12334" y="2848512"/>
                <a:ext cx="6009274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Coordination architecture independent of replacement policy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785150" y="3576580"/>
            <a:ext cx="11254450" cy="2905245"/>
            <a:chOff x="891250" y="3402957"/>
            <a:chExt cx="11254450" cy="2905245"/>
          </a:xfrm>
        </p:grpSpPr>
        <p:sp>
          <p:nvSpPr>
            <p:cNvPr id="33" name="Freeform: Shape 32"/>
            <p:cNvSpPr/>
            <p:nvPr/>
          </p:nvSpPr>
          <p:spPr>
            <a:xfrm>
              <a:off x="891250" y="3402957"/>
              <a:ext cx="11254450" cy="2905245"/>
            </a:xfrm>
            <a:custGeom>
              <a:avLst/>
              <a:gdLst>
                <a:gd name="connsiteX0" fmla="*/ 648182 w 10995949"/>
                <a:gd name="connsiteY0" fmla="*/ 46298 h 2905245"/>
                <a:gd name="connsiteX1" fmla="*/ 115747 w 10995949"/>
                <a:gd name="connsiteY1" fmla="*/ 428263 h 2905245"/>
                <a:gd name="connsiteX2" fmla="*/ 0 w 10995949"/>
                <a:gd name="connsiteY2" fmla="*/ 937549 h 2905245"/>
                <a:gd name="connsiteX3" fmla="*/ 150471 w 10995949"/>
                <a:gd name="connsiteY3" fmla="*/ 1284790 h 2905245"/>
                <a:gd name="connsiteX4" fmla="*/ 11574 w 10995949"/>
                <a:gd name="connsiteY4" fmla="*/ 1782501 h 2905245"/>
                <a:gd name="connsiteX5" fmla="*/ 127321 w 10995949"/>
                <a:gd name="connsiteY5" fmla="*/ 2141316 h 2905245"/>
                <a:gd name="connsiteX6" fmla="*/ 544010 w 10995949"/>
                <a:gd name="connsiteY6" fmla="*/ 2546430 h 2905245"/>
                <a:gd name="connsiteX7" fmla="*/ 2025569 w 10995949"/>
                <a:gd name="connsiteY7" fmla="*/ 2708476 h 2905245"/>
                <a:gd name="connsiteX8" fmla="*/ 3020992 w 10995949"/>
                <a:gd name="connsiteY8" fmla="*/ 2847372 h 2905245"/>
                <a:gd name="connsiteX9" fmla="*/ 3622876 w 10995949"/>
                <a:gd name="connsiteY9" fmla="*/ 2731625 h 2905245"/>
                <a:gd name="connsiteX10" fmla="*/ 5162309 w 10995949"/>
                <a:gd name="connsiteY10" fmla="*/ 2708476 h 2905245"/>
                <a:gd name="connsiteX11" fmla="*/ 6504972 w 10995949"/>
                <a:gd name="connsiteY11" fmla="*/ 2905245 h 2905245"/>
                <a:gd name="connsiteX12" fmla="*/ 8125428 w 10995949"/>
                <a:gd name="connsiteY12" fmla="*/ 2720050 h 2905245"/>
                <a:gd name="connsiteX13" fmla="*/ 8900931 w 10995949"/>
                <a:gd name="connsiteY13" fmla="*/ 2592729 h 2905245"/>
                <a:gd name="connsiteX14" fmla="*/ 9468091 w 10995949"/>
                <a:gd name="connsiteY14" fmla="*/ 2176040 h 2905245"/>
                <a:gd name="connsiteX15" fmla="*/ 10532962 w 10995949"/>
                <a:gd name="connsiteY15" fmla="*/ 2083443 h 2905245"/>
                <a:gd name="connsiteX16" fmla="*/ 10938076 w 10995949"/>
                <a:gd name="connsiteY16" fmla="*/ 1909822 h 2905245"/>
                <a:gd name="connsiteX17" fmla="*/ 10995949 w 10995949"/>
                <a:gd name="connsiteY17" fmla="*/ 1666754 h 2905245"/>
                <a:gd name="connsiteX18" fmla="*/ 10776030 w 10995949"/>
                <a:gd name="connsiteY18" fmla="*/ 1551007 h 2905245"/>
                <a:gd name="connsiteX19" fmla="*/ 10359341 w 10995949"/>
                <a:gd name="connsiteY19" fmla="*/ 1458410 h 2905245"/>
                <a:gd name="connsiteX20" fmla="*/ 9734309 w 10995949"/>
                <a:gd name="connsiteY20" fmla="*/ 1226916 h 2905245"/>
                <a:gd name="connsiteX21" fmla="*/ 9757458 w 10995949"/>
                <a:gd name="connsiteY21" fmla="*/ 995422 h 2905245"/>
                <a:gd name="connsiteX22" fmla="*/ 10139422 w 10995949"/>
                <a:gd name="connsiteY22" fmla="*/ 833377 h 2905245"/>
                <a:gd name="connsiteX23" fmla="*/ 10185721 w 10995949"/>
                <a:gd name="connsiteY23" fmla="*/ 509286 h 2905245"/>
                <a:gd name="connsiteX24" fmla="*/ 9850055 w 10995949"/>
                <a:gd name="connsiteY24" fmla="*/ 300941 h 2905245"/>
                <a:gd name="connsiteX25" fmla="*/ 8611564 w 10995949"/>
                <a:gd name="connsiteY25" fmla="*/ 254643 h 2905245"/>
                <a:gd name="connsiteX26" fmla="*/ 6863787 w 10995949"/>
                <a:gd name="connsiteY26" fmla="*/ 69448 h 2905245"/>
                <a:gd name="connsiteX27" fmla="*/ 6111433 w 10995949"/>
                <a:gd name="connsiteY27" fmla="*/ 92597 h 2905245"/>
                <a:gd name="connsiteX28" fmla="*/ 4664597 w 10995949"/>
                <a:gd name="connsiteY28" fmla="*/ 127321 h 2905245"/>
                <a:gd name="connsiteX29" fmla="*/ 4629873 w 10995949"/>
                <a:gd name="connsiteY29" fmla="*/ 138896 h 2905245"/>
                <a:gd name="connsiteX30" fmla="*/ 4583574 w 10995949"/>
                <a:gd name="connsiteY30" fmla="*/ 150471 h 2905245"/>
                <a:gd name="connsiteX31" fmla="*/ 4479402 w 10995949"/>
                <a:gd name="connsiteY31" fmla="*/ 162045 h 2905245"/>
                <a:gd name="connsiteX32" fmla="*/ 4398379 w 10995949"/>
                <a:gd name="connsiteY32" fmla="*/ 219919 h 2905245"/>
                <a:gd name="connsiteX33" fmla="*/ 3970116 w 10995949"/>
                <a:gd name="connsiteY33" fmla="*/ 208344 h 2905245"/>
                <a:gd name="connsiteX34" fmla="*/ 3935392 w 10995949"/>
                <a:gd name="connsiteY34" fmla="*/ 185195 h 2905245"/>
                <a:gd name="connsiteX35" fmla="*/ 3877519 w 10995949"/>
                <a:gd name="connsiteY35" fmla="*/ 162045 h 2905245"/>
                <a:gd name="connsiteX36" fmla="*/ 3831220 w 10995949"/>
                <a:gd name="connsiteY36" fmla="*/ 138896 h 2905245"/>
                <a:gd name="connsiteX37" fmla="*/ 3194612 w 10995949"/>
                <a:gd name="connsiteY37" fmla="*/ 138896 h 2905245"/>
                <a:gd name="connsiteX38" fmla="*/ 2558005 w 10995949"/>
                <a:gd name="connsiteY38" fmla="*/ 162045 h 2905245"/>
                <a:gd name="connsiteX39" fmla="*/ 1909822 w 10995949"/>
                <a:gd name="connsiteY39" fmla="*/ 23149 h 2905245"/>
                <a:gd name="connsiteX40" fmla="*/ 1111169 w 10995949"/>
                <a:gd name="connsiteY40" fmla="*/ 0 h 2905245"/>
                <a:gd name="connsiteX41" fmla="*/ 648182 w 10995949"/>
                <a:gd name="connsiteY41" fmla="*/ 46298 h 290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995949" h="2905245">
                  <a:moveTo>
                    <a:pt x="648182" y="46298"/>
                  </a:moveTo>
                  <a:lnTo>
                    <a:pt x="115747" y="428263"/>
                  </a:lnTo>
                  <a:lnTo>
                    <a:pt x="0" y="937549"/>
                  </a:lnTo>
                  <a:lnTo>
                    <a:pt x="150471" y="1284790"/>
                  </a:lnTo>
                  <a:lnTo>
                    <a:pt x="11574" y="1782501"/>
                  </a:lnTo>
                  <a:lnTo>
                    <a:pt x="127321" y="2141316"/>
                  </a:lnTo>
                  <a:lnTo>
                    <a:pt x="544010" y="2546430"/>
                  </a:lnTo>
                  <a:lnTo>
                    <a:pt x="2025569" y="2708476"/>
                  </a:lnTo>
                  <a:lnTo>
                    <a:pt x="3020992" y="2847372"/>
                  </a:lnTo>
                  <a:lnTo>
                    <a:pt x="3622876" y="2731625"/>
                  </a:lnTo>
                  <a:lnTo>
                    <a:pt x="5162309" y="2708476"/>
                  </a:lnTo>
                  <a:lnTo>
                    <a:pt x="6504972" y="2905245"/>
                  </a:lnTo>
                  <a:lnTo>
                    <a:pt x="8125428" y="2720050"/>
                  </a:lnTo>
                  <a:lnTo>
                    <a:pt x="8900931" y="2592729"/>
                  </a:lnTo>
                  <a:lnTo>
                    <a:pt x="9468091" y="2176040"/>
                  </a:lnTo>
                  <a:lnTo>
                    <a:pt x="10532962" y="2083443"/>
                  </a:lnTo>
                  <a:lnTo>
                    <a:pt x="10938076" y="1909822"/>
                  </a:lnTo>
                  <a:lnTo>
                    <a:pt x="10995949" y="1666754"/>
                  </a:lnTo>
                  <a:lnTo>
                    <a:pt x="10776030" y="1551007"/>
                  </a:lnTo>
                  <a:lnTo>
                    <a:pt x="10359341" y="1458410"/>
                  </a:lnTo>
                  <a:lnTo>
                    <a:pt x="9734309" y="1226916"/>
                  </a:lnTo>
                  <a:lnTo>
                    <a:pt x="9757458" y="995422"/>
                  </a:lnTo>
                  <a:lnTo>
                    <a:pt x="10139422" y="833377"/>
                  </a:lnTo>
                  <a:lnTo>
                    <a:pt x="10185721" y="509286"/>
                  </a:lnTo>
                  <a:lnTo>
                    <a:pt x="9850055" y="300941"/>
                  </a:lnTo>
                  <a:lnTo>
                    <a:pt x="8611564" y="254643"/>
                  </a:lnTo>
                  <a:lnTo>
                    <a:pt x="6863787" y="69448"/>
                  </a:lnTo>
                  <a:lnTo>
                    <a:pt x="6111433" y="92597"/>
                  </a:lnTo>
                  <a:cubicBezTo>
                    <a:pt x="5346893" y="147206"/>
                    <a:pt x="6127623" y="98060"/>
                    <a:pt x="4664597" y="127321"/>
                  </a:cubicBezTo>
                  <a:cubicBezTo>
                    <a:pt x="4652399" y="127565"/>
                    <a:pt x="4641604" y="135544"/>
                    <a:pt x="4629873" y="138896"/>
                  </a:cubicBezTo>
                  <a:cubicBezTo>
                    <a:pt x="4614577" y="143266"/>
                    <a:pt x="4599297" y="148052"/>
                    <a:pt x="4583574" y="150471"/>
                  </a:cubicBezTo>
                  <a:cubicBezTo>
                    <a:pt x="4549043" y="155783"/>
                    <a:pt x="4514126" y="158187"/>
                    <a:pt x="4479402" y="162045"/>
                  </a:cubicBezTo>
                  <a:cubicBezTo>
                    <a:pt x="4424476" y="216971"/>
                    <a:pt x="4453808" y="201442"/>
                    <a:pt x="4398379" y="219919"/>
                  </a:cubicBezTo>
                  <a:cubicBezTo>
                    <a:pt x="4255625" y="216061"/>
                    <a:pt x="4112523" y="219024"/>
                    <a:pt x="3970116" y="208344"/>
                  </a:cubicBezTo>
                  <a:cubicBezTo>
                    <a:pt x="3956244" y="207304"/>
                    <a:pt x="3947834" y="191416"/>
                    <a:pt x="3935392" y="185195"/>
                  </a:cubicBezTo>
                  <a:cubicBezTo>
                    <a:pt x="3916808" y="175903"/>
                    <a:pt x="3896810" y="169762"/>
                    <a:pt x="3877519" y="162045"/>
                  </a:cubicBezTo>
                  <a:cubicBezTo>
                    <a:pt x="3848913" y="133440"/>
                    <a:pt x="3865282" y="138896"/>
                    <a:pt x="3831220" y="138896"/>
                  </a:cubicBezTo>
                  <a:lnTo>
                    <a:pt x="3194612" y="138896"/>
                  </a:lnTo>
                  <a:lnTo>
                    <a:pt x="2558005" y="162045"/>
                  </a:lnTo>
                  <a:lnTo>
                    <a:pt x="1909822" y="23149"/>
                  </a:lnTo>
                  <a:lnTo>
                    <a:pt x="1111169" y="0"/>
                  </a:lnTo>
                  <a:lnTo>
                    <a:pt x="648182" y="462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101600">
                <a:schemeClr val="accent2">
                  <a:lumMod val="20000"/>
                  <a:lumOff val="80000"/>
                  <a:alpha val="60000"/>
                </a:schemeClr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09424" y="3492482"/>
              <a:ext cx="10619726" cy="2594293"/>
              <a:chOff x="319541" y="3796680"/>
              <a:chExt cx="10619726" cy="259429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9081" y="3809998"/>
                <a:ext cx="17891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Overheads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88385" y="3796680"/>
                <a:ext cx="15598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Fairness?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66512" y="3817743"/>
                <a:ext cx="20717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 Prefetching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31192" y="4656420"/>
                <a:ext cx="3941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Generalize to other parallel workloads?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2455" y="5465350"/>
                <a:ext cx="64367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Fault tolerance?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Coordinator failure recovery is slow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19541" y="4898200"/>
                <a:ext cx="84318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Scalability?</a:t>
                </a:r>
                <a:r>
                  <a:rPr lang="en-US" b="1" dirty="0">
                    <a:solidFill>
                      <a:srgbClr val="C00000"/>
                    </a:solidFill>
                  </a:rPr>
                  <a:t>  &gt;10 tasks per machine? Single coordinator bottleneck?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70524" y="4271970"/>
                <a:ext cx="5583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Communication overhead with scheduler for prefetching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32455" y="4263949"/>
                <a:ext cx="36801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Wave-width approximation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538309" y="4652474"/>
                <a:ext cx="18024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More policies ?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388598" y="5281483"/>
                <a:ext cx="45506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Reliability? </a:t>
                </a:r>
                <a:r>
                  <a:rPr lang="en-US" b="1" dirty="0">
                    <a:solidFill>
                      <a:srgbClr val="C00000"/>
                    </a:solidFill>
                  </a:rPr>
                  <a:t>Clients become uncooperative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22881" y="5990863"/>
                <a:ext cx="7391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Priority inversion</a:t>
                </a:r>
                <a:r>
                  <a:rPr lang="en-US" b="1" dirty="0">
                    <a:solidFill>
                      <a:srgbClr val="C00000"/>
                    </a:solidFill>
                  </a:rPr>
                  <a:t>? Long running jobs suffer due to many small jobs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441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214114" cy="4351338"/>
          </a:xfrm>
        </p:spPr>
        <p:txBody>
          <a:bodyPr/>
          <a:lstStyle/>
          <a:p>
            <a:r>
              <a:rPr lang="en-US" dirty="0"/>
              <a:t>Should </a:t>
            </a:r>
            <a:r>
              <a:rPr lang="en-US" dirty="0" err="1"/>
              <a:t>PACMan</a:t>
            </a:r>
            <a:r>
              <a:rPr lang="en-US" dirty="0"/>
              <a:t> be scaled down to coordinate shared cache management for multicore processors ?</a:t>
            </a:r>
          </a:p>
          <a:p>
            <a:endParaRPr lang="en-US" dirty="0"/>
          </a:p>
          <a:p>
            <a:r>
              <a:rPr lang="en-US" dirty="0"/>
              <a:t>Are there distributed workloads where the “all-or-nothing” property does not hold ?</a:t>
            </a:r>
          </a:p>
          <a:p>
            <a:endParaRPr lang="en-US" dirty="0"/>
          </a:p>
          <a:p>
            <a:r>
              <a:rPr lang="en-US" dirty="0" err="1"/>
              <a:t>PACMan</a:t>
            </a:r>
            <a:r>
              <a:rPr lang="en-US" dirty="0"/>
              <a:t> assumes remote memory access is constrained by</a:t>
            </a:r>
            <a:br>
              <a:rPr lang="en-US" dirty="0"/>
            </a:br>
            <a:r>
              <a:rPr lang="en-US" dirty="0"/>
              <a:t>the network. How does RDMA affect </a:t>
            </a:r>
            <a:r>
              <a:rPr lang="en-US" dirty="0" err="1"/>
              <a:t>PACMan’s</a:t>
            </a:r>
            <a:r>
              <a:rPr lang="en-US" dirty="0"/>
              <a:t> design 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2809074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Motivation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553425" y="2244221"/>
            <a:ext cx="3755740" cy="3558598"/>
            <a:chOff x="1319626" y="2265490"/>
            <a:chExt cx="3755740" cy="3558598"/>
          </a:xfrm>
        </p:grpSpPr>
        <p:grpSp>
          <p:nvGrpSpPr>
            <p:cNvPr id="13" name="Group 12"/>
            <p:cNvGrpSpPr/>
            <p:nvPr/>
          </p:nvGrpSpPr>
          <p:grpSpPr>
            <a:xfrm>
              <a:off x="2473661" y="3333620"/>
              <a:ext cx="1447671" cy="536413"/>
              <a:chOff x="3129773" y="3156328"/>
              <a:chExt cx="1708438" cy="646455"/>
            </a:xfrm>
          </p:grpSpPr>
          <p:sp>
            <p:nvSpPr>
              <p:cNvPr id="14" name="Down Arrow 5"/>
              <p:cNvSpPr/>
              <p:nvPr/>
            </p:nvSpPr>
            <p:spPr>
              <a:xfrm>
                <a:off x="3129773" y="3193183"/>
                <a:ext cx="1708438" cy="609600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76668" y="3156328"/>
                <a:ext cx="763133" cy="482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Jobs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19626" y="2265490"/>
              <a:ext cx="3755740" cy="901677"/>
              <a:chOff x="1776826" y="1961672"/>
              <a:chExt cx="3755740" cy="901677"/>
            </a:xfrm>
          </p:grpSpPr>
          <p:sp>
            <p:nvSpPr>
              <p:cNvPr id="6" name="Flowchart: Punched Tape 5"/>
              <p:cNvSpPr/>
              <p:nvPr/>
            </p:nvSpPr>
            <p:spPr>
              <a:xfrm>
                <a:off x="1776826" y="1961672"/>
                <a:ext cx="547547" cy="394548"/>
              </a:xfrm>
              <a:prstGeom prst="flowChartPunchedTap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unched Tape 6"/>
              <p:cNvSpPr/>
              <p:nvPr/>
            </p:nvSpPr>
            <p:spPr>
              <a:xfrm>
                <a:off x="2846224" y="1961672"/>
                <a:ext cx="547547" cy="394548"/>
              </a:xfrm>
              <a:prstGeom prst="flowChartPunchedTap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Punched Tape 7"/>
              <p:cNvSpPr/>
              <p:nvPr/>
            </p:nvSpPr>
            <p:spPr>
              <a:xfrm>
                <a:off x="2416892" y="2468801"/>
                <a:ext cx="547547" cy="394548"/>
              </a:xfrm>
              <a:prstGeom prst="flowChartPunchedTap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unched Tape 8"/>
              <p:cNvSpPr/>
              <p:nvPr/>
            </p:nvSpPr>
            <p:spPr>
              <a:xfrm>
                <a:off x="3555540" y="2468801"/>
                <a:ext cx="547547" cy="394548"/>
              </a:xfrm>
              <a:prstGeom prst="flowChartPunchedTap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Punched Tape 10"/>
              <p:cNvSpPr/>
              <p:nvPr/>
            </p:nvSpPr>
            <p:spPr>
              <a:xfrm>
                <a:off x="3915622" y="1961672"/>
                <a:ext cx="547547" cy="394548"/>
              </a:xfrm>
              <a:prstGeom prst="flowChartPunchedTap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Punched Tape 11"/>
              <p:cNvSpPr/>
              <p:nvPr/>
            </p:nvSpPr>
            <p:spPr>
              <a:xfrm>
                <a:off x="4694188" y="2468801"/>
                <a:ext cx="547547" cy="394548"/>
              </a:xfrm>
              <a:prstGeom prst="flowChartPunchedTap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unched Tape 15"/>
              <p:cNvSpPr/>
              <p:nvPr/>
            </p:nvSpPr>
            <p:spPr>
              <a:xfrm>
                <a:off x="4985019" y="1961672"/>
                <a:ext cx="547547" cy="394548"/>
              </a:xfrm>
              <a:prstGeom prst="flowChartPunchedTap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814697" y="4036486"/>
              <a:ext cx="2765599" cy="1787602"/>
              <a:chOff x="1867211" y="4036486"/>
              <a:chExt cx="2765599" cy="1787602"/>
            </a:xfrm>
          </p:grpSpPr>
          <p:sp>
            <p:nvSpPr>
              <p:cNvPr id="10" name="Rounded Rectangle 4"/>
              <p:cNvSpPr/>
              <p:nvPr/>
            </p:nvSpPr>
            <p:spPr>
              <a:xfrm>
                <a:off x="2239683" y="4036486"/>
                <a:ext cx="2020655" cy="5255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Scheduler</a:t>
                </a:r>
              </a:p>
            </p:txBody>
          </p:sp>
          <p:sp>
            <p:nvSpPr>
              <p:cNvPr id="18" name="Down Arrow 14"/>
              <p:cNvSpPr/>
              <p:nvPr/>
            </p:nvSpPr>
            <p:spPr>
              <a:xfrm rot="2361198">
                <a:off x="2356915" y="4677493"/>
                <a:ext cx="380308" cy="76711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wn Arrow 19"/>
              <p:cNvSpPr/>
              <p:nvPr/>
            </p:nvSpPr>
            <p:spPr>
              <a:xfrm>
                <a:off x="3016790" y="4752673"/>
                <a:ext cx="466441" cy="61020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15"/>
              <p:cNvSpPr/>
              <p:nvPr/>
            </p:nvSpPr>
            <p:spPr>
              <a:xfrm>
                <a:off x="1867211" y="5449773"/>
                <a:ext cx="792315" cy="374315"/>
              </a:xfrm>
              <a:prstGeom prst="ca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3"/>
              <p:cNvSpPr/>
              <p:nvPr/>
            </p:nvSpPr>
            <p:spPr>
              <a:xfrm>
                <a:off x="2853853" y="5449773"/>
                <a:ext cx="792315" cy="374315"/>
              </a:xfrm>
              <a:prstGeom prst="ca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an 24"/>
              <p:cNvSpPr/>
              <p:nvPr/>
            </p:nvSpPr>
            <p:spPr>
              <a:xfrm>
                <a:off x="3840495" y="5449773"/>
                <a:ext cx="792315" cy="374315"/>
              </a:xfrm>
              <a:prstGeom prst="ca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wn Arrow 14"/>
              <p:cNvSpPr/>
              <p:nvPr/>
            </p:nvSpPr>
            <p:spPr>
              <a:xfrm rot="19238802" flipH="1">
                <a:off x="3762798" y="4686316"/>
                <a:ext cx="380308" cy="76711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9" name="Picture 6" descr="http://www.popsci.com/sites/popsci.com/files/styles/large_1x_/public/new-google-logo.jpg?itok=ZdIobG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14" y="1837475"/>
            <a:ext cx="1846143" cy="10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0.gstatic.com/images?q=tbn:ANd9GcRRXC62vCHLLxlzjUwF3RX2U6nsDIR1Sv-TCk4JiOknSpekjsli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94" y="3707659"/>
            <a:ext cx="3411602" cy="2270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5" y="2737164"/>
            <a:ext cx="1439383" cy="6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pbs.twimg.com/profile_images/3513354941/24aaffa670e634a7da9a087bfa83abe6_200x200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75" y="2729176"/>
            <a:ext cx="624715" cy="6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313971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</a:t>
            </a:r>
            <a:r>
              <a:rPr lang="en-US" dirty="0"/>
              <a:t> </a:t>
            </a:r>
            <a:r>
              <a:rPr lang="en-US" dirty="0" err="1"/>
              <a:t>PACMan’s</a:t>
            </a:r>
            <a:r>
              <a:rPr lang="en-US" dirty="0"/>
              <a:t> 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38588" cy="4351338"/>
          </a:xfrm>
        </p:spPr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client saturate at </a:t>
            </a:r>
            <a:r>
              <a:rPr lang="en-US" b="1" dirty="0">
                <a:solidFill>
                  <a:schemeClr val="accent2"/>
                </a:solidFill>
              </a:rPr>
              <a:t>10-12 tasks per machine</a:t>
            </a:r>
            <a:r>
              <a:rPr lang="en-US" dirty="0"/>
              <a:t>, for block sizes of 64/128/256MB, which is typical of Hadoop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Coordinator maintains a constant </a:t>
            </a:r>
            <a:r>
              <a:rPr lang="en-US" b="1" dirty="0">
                <a:solidFill>
                  <a:schemeClr val="accent2"/>
                </a:solidFill>
              </a:rPr>
              <a:t>~1.2ms </a:t>
            </a:r>
            <a:r>
              <a:rPr lang="en-US" dirty="0"/>
              <a:t>latency till </a:t>
            </a:r>
            <a:r>
              <a:rPr lang="en-US" b="1" dirty="0">
                <a:solidFill>
                  <a:schemeClr val="accent2"/>
                </a:solidFill>
              </a:rPr>
              <a:t>10,300</a:t>
            </a:r>
            <a:r>
              <a:rPr lang="en-US" dirty="0"/>
              <a:t> requests per second; </a:t>
            </a:r>
            <a:r>
              <a:rPr lang="en-US" b="1" dirty="0">
                <a:solidFill>
                  <a:schemeClr val="accent6"/>
                </a:solidFill>
              </a:rPr>
              <a:t>Hadoop </a:t>
            </a:r>
            <a:r>
              <a:rPr lang="en-US" dirty="0"/>
              <a:t>handles</a:t>
            </a:r>
            <a:r>
              <a:rPr lang="en-US" b="1" dirty="0">
                <a:solidFill>
                  <a:schemeClr val="accent6"/>
                </a:solidFill>
              </a:rPr>
              <a:t> 3,200 </a:t>
            </a:r>
            <a:r>
              <a:rPr lang="en-US" dirty="0"/>
              <a:t>requests/s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915"/>
          <a:stretch/>
        </p:blipFill>
        <p:spPr>
          <a:xfrm>
            <a:off x="8062985" y="976093"/>
            <a:ext cx="3017520" cy="2844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294" t="6258"/>
          <a:stretch/>
        </p:blipFill>
        <p:spPr>
          <a:xfrm>
            <a:off x="8153400" y="3761692"/>
            <a:ext cx="3017520" cy="2687043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377232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US" dirty="0" err="1"/>
              <a:t>PACMan’s</a:t>
            </a:r>
            <a:r>
              <a:rPr lang="en-US" dirty="0"/>
              <a:t> sensitivity to Cache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215815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Both LIFE and LFU-F react gracefully to reduction in cache size.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12GB cache-</a:t>
            </a:r>
          </a:p>
          <a:p>
            <a:pPr lvl="1"/>
            <a:r>
              <a:rPr lang="en-US" dirty="0"/>
              <a:t>LIFE yields 35% reduction in completion time,</a:t>
            </a:r>
          </a:p>
          <a:p>
            <a:pPr lvl="1"/>
            <a:r>
              <a:rPr lang="en-US" dirty="0"/>
              <a:t>LFU-F yields 29% improvement in cluster efficiency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1374"/>
          <a:stretch/>
        </p:blipFill>
        <p:spPr>
          <a:xfrm>
            <a:off x="8153400" y="1691807"/>
            <a:ext cx="3013000" cy="2406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627"/>
          <a:stretch/>
        </p:blipFill>
        <p:spPr>
          <a:xfrm>
            <a:off x="8054015" y="4108286"/>
            <a:ext cx="3197871" cy="24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44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8084"/>
            <a:ext cx="5036654" cy="4342950"/>
          </a:xfrm>
        </p:spPr>
        <p:txBody>
          <a:bodyPr>
            <a:normAutofit/>
          </a:bodyPr>
          <a:lstStyle/>
          <a:p>
            <a:r>
              <a:rPr lang="en-US" dirty="0"/>
              <a:t>Heavy-tailed Input Sizes of Jobs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96% of Facebook’s smallest jobs account for 10% overall 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Input data of most jobs can be cached in 32GB of memory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96% of jobs in Facebook’s Hadoop cluster fit in memory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Popularity Skew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Motivation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609601"/>
            <a:ext cx="6086856" cy="2424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462" y="1275841"/>
            <a:ext cx="5807594" cy="259188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17227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2450"/>
            <a:ext cx="1107130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IO-intensive phase constitute significant portion of datacenter execution</a:t>
            </a:r>
          </a:p>
          <a:p>
            <a:pPr lvl="1"/>
            <a:r>
              <a:rPr lang="en-US" dirty="0"/>
              <a:t>79% of runtime, 69% of resource</a:t>
            </a:r>
          </a:p>
          <a:p>
            <a:pPr marL="0" indent="0" algn="ctr">
              <a:buNone/>
            </a:pPr>
            <a:r>
              <a:rPr lang="en-US" sz="3200" dirty="0"/>
              <a:t>+</a:t>
            </a:r>
          </a:p>
          <a:p>
            <a:pPr marL="0" indent="0" algn="ctr">
              <a:buNone/>
            </a:pPr>
            <a:r>
              <a:rPr lang="en-US" dirty="0"/>
              <a:t>Majority of jobs are </a:t>
            </a:r>
            <a:r>
              <a:rPr lang="en-US" b="1" dirty="0">
                <a:solidFill>
                  <a:srgbClr val="C00000"/>
                </a:solidFill>
              </a:rPr>
              <a:t>small</a:t>
            </a:r>
            <a:r>
              <a:rPr lang="en-US" dirty="0"/>
              <a:t> in size</a:t>
            </a:r>
          </a:p>
          <a:p>
            <a:pPr marL="0" indent="0" algn="ctr">
              <a:buNone/>
            </a:pPr>
            <a:r>
              <a:rPr lang="en-US" sz="3200" dirty="0"/>
              <a:t>+</a:t>
            </a:r>
          </a:p>
          <a:p>
            <a:pPr marL="0" indent="0" algn="ctr">
              <a:buNone/>
            </a:pPr>
            <a:r>
              <a:rPr lang="en-US" dirty="0"/>
              <a:t>Popularity skew</a:t>
            </a:r>
          </a:p>
          <a:p>
            <a:pPr marL="0" indent="0" algn="ctr">
              <a:buNone/>
            </a:pPr>
            <a:endParaRPr lang="en-US" sz="900" dirty="0"/>
          </a:p>
          <a:p>
            <a:pPr marL="0" lvl="1" indent="0" algn="ctr">
              <a:buNone/>
            </a:pPr>
            <a:r>
              <a:rPr lang="en-US" dirty="0"/>
              <a:t>||</a:t>
            </a:r>
          </a:p>
          <a:p>
            <a:pPr marL="457200" lvl="1" indent="0" algn="ctr">
              <a:buNone/>
            </a:pPr>
            <a:endParaRPr lang="en-US" sz="1200" dirty="0"/>
          </a:p>
          <a:p>
            <a:pPr marL="0" lvl="1" indent="0" algn="ctr">
              <a:buNone/>
            </a:pPr>
            <a:r>
              <a:rPr lang="en-US" sz="3600" b="1" dirty="0"/>
              <a:t>In-Memory Caching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Motivation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1342507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2450"/>
            <a:ext cx="5036654" cy="4351338"/>
          </a:xfrm>
        </p:spPr>
        <p:txBody>
          <a:bodyPr/>
          <a:lstStyle/>
          <a:p>
            <a:r>
              <a:rPr lang="en-US" dirty="0"/>
              <a:t>Globally coordinates access to its distributed memory caches across various machines</a:t>
            </a:r>
          </a:p>
          <a:p>
            <a:endParaRPr lang="en-US" dirty="0"/>
          </a:p>
          <a:p>
            <a:r>
              <a:rPr lang="en-US" dirty="0"/>
              <a:t>Two main tasks:</a:t>
            </a:r>
          </a:p>
          <a:p>
            <a:pPr lvl="1"/>
            <a:r>
              <a:rPr lang="en-US" dirty="0"/>
              <a:t>Support queries for the set of machines where block is cached</a:t>
            </a:r>
          </a:p>
          <a:p>
            <a:pPr lvl="1"/>
            <a:r>
              <a:rPr lang="en-US" dirty="0"/>
              <a:t>Mediate cache replacement globally across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PACMan</a:t>
            </a:r>
            <a:r>
              <a:rPr lang="en-US" sz="4000" b="1" dirty="0"/>
              <a:t>: </a:t>
            </a:r>
            <a:r>
              <a:rPr lang="en-US" sz="4000" dirty="0"/>
              <a:t>Parallel All-or-nothing Cache Manager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842162" y="1581633"/>
            <a:ext cx="4921420" cy="4592155"/>
            <a:chOff x="6963088" y="1855635"/>
            <a:chExt cx="4921420" cy="4592155"/>
          </a:xfrm>
        </p:grpSpPr>
        <p:sp>
          <p:nvSpPr>
            <p:cNvPr id="60" name="Rectangle 59"/>
            <p:cNvSpPr/>
            <p:nvPr/>
          </p:nvSpPr>
          <p:spPr>
            <a:xfrm>
              <a:off x="8509398" y="1855635"/>
              <a:ext cx="1828800" cy="77374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PACMan</a:t>
              </a:r>
              <a:br>
                <a:rPr lang="en-US" b="1" dirty="0"/>
              </a:br>
              <a:r>
                <a:rPr lang="en-US" b="1" dirty="0"/>
                <a:t> Coordinator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963088" y="3126236"/>
              <a:ext cx="4921420" cy="2047461"/>
              <a:chOff x="6963088" y="3140765"/>
              <a:chExt cx="4921420" cy="2047461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6963088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86" name="Arrow: Up-Down 85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3" name="Rectangle: Rounded Corners 82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0373761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81" name="Arrow: Up-Down 80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Rectangle: Rounded Corners 77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8668425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76" name="Arrow: Up-Down 75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3" name="Rectangle: Rounded Corners 72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2" name="Rectangle 61"/>
            <p:cNvSpPr/>
            <p:nvPr/>
          </p:nvSpPr>
          <p:spPr>
            <a:xfrm>
              <a:off x="8509398" y="5670550"/>
              <a:ext cx="1828800" cy="7772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DFS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 Master</a:t>
              </a:r>
            </a:p>
          </p:txBody>
        </p:sp>
        <p:cxnSp>
          <p:nvCxnSpPr>
            <p:cNvPr id="63" name="Straight Arrow Connector 62"/>
            <p:cNvCxnSpPr>
              <a:stCxn id="84" idx="0"/>
              <a:endCxn id="60" idx="2"/>
            </p:cNvCxnSpPr>
            <p:nvPr/>
          </p:nvCxnSpPr>
          <p:spPr>
            <a:xfrm flipV="1">
              <a:off x="7718461" y="2629383"/>
              <a:ext cx="1705337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74" idx="0"/>
              <a:endCxn id="60" idx="2"/>
            </p:cNvCxnSpPr>
            <p:nvPr/>
          </p:nvCxnSpPr>
          <p:spPr>
            <a:xfrm flipV="1">
              <a:off x="9423798" y="2629383"/>
              <a:ext cx="0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79" idx="0"/>
              <a:endCxn id="60" idx="2"/>
            </p:cNvCxnSpPr>
            <p:nvPr/>
          </p:nvCxnSpPr>
          <p:spPr>
            <a:xfrm flipH="1" flipV="1">
              <a:off x="9423798" y="2629383"/>
              <a:ext cx="1705336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5" idx="2"/>
              <a:endCxn id="62" idx="0"/>
            </p:cNvCxnSpPr>
            <p:nvPr/>
          </p:nvCxnSpPr>
          <p:spPr>
            <a:xfrm>
              <a:off x="9423798" y="5017228"/>
              <a:ext cx="0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85" idx="2"/>
              <a:endCxn id="62" idx="0"/>
            </p:cNvCxnSpPr>
            <p:nvPr/>
          </p:nvCxnSpPr>
          <p:spPr>
            <a:xfrm>
              <a:off x="7718461" y="5017228"/>
              <a:ext cx="1705337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80" idx="2"/>
              <a:endCxn id="62" idx="0"/>
            </p:cNvCxnSpPr>
            <p:nvPr/>
          </p:nvCxnSpPr>
          <p:spPr>
            <a:xfrm flipH="1">
              <a:off x="9423798" y="5017228"/>
              <a:ext cx="1705336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521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2450"/>
            <a:ext cx="503665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Keep track of the changes that are made by clients.</a:t>
            </a:r>
          </a:p>
          <a:p>
            <a:endParaRPr lang="en-US" dirty="0"/>
          </a:p>
          <a:p>
            <a:r>
              <a:rPr lang="en-US" dirty="0"/>
              <a:t>Maintain a mapping between every cached block and the machines that cache it.</a:t>
            </a:r>
          </a:p>
          <a:p>
            <a:endParaRPr lang="en-US" dirty="0"/>
          </a:p>
          <a:p>
            <a:r>
              <a:rPr lang="en-US" dirty="0"/>
              <a:t>Implements the cache eviction policies such as LIFE and LFU-F</a:t>
            </a:r>
          </a:p>
          <a:p>
            <a:endParaRPr lang="en-US" dirty="0"/>
          </a:p>
          <a:p>
            <a:r>
              <a:rPr lang="en-US" dirty="0"/>
              <a:t>Secondary coordinator on cold standby as a backup.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42162" y="1581633"/>
            <a:ext cx="4921420" cy="4592155"/>
            <a:chOff x="6963088" y="1855635"/>
            <a:chExt cx="4921420" cy="4592155"/>
          </a:xfrm>
        </p:grpSpPr>
        <p:sp>
          <p:nvSpPr>
            <p:cNvPr id="11" name="Rectangle 10"/>
            <p:cNvSpPr/>
            <p:nvPr/>
          </p:nvSpPr>
          <p:spPr>
            <a:xfrm>
              <a:off x="8509398" y="1855635"/>
              <a:ext cx="1828800" cy="7737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PACMan</a:t>
              </a:r>
              <a:br>
                <a:rPr lang="en-US" b="1" dirty="0"/>
              </a:br>
              <a:r>
                <a:rPr lang="en-US" b="1" dirty="0"/>
                <a:t> Coordinator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963088" y="3126236"/>
              <a:ext cx="4921420" cy="2047461"/>
              <a:chOff x="6963088" y="3140765"/>
              <a:chExt cx="4921420" cy="204746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63088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37" name="Arrow: Up-Down 36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Rectangle: Rounded Corners 33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0373761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32" name="Arrow: Up-Down 31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Rectangle: Rounded Corners 28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8668425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27" name="Arrow: Up-Down 26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Rectangle: Rounded Corners 23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8509398" y="5670550"/>
              <a:ext cx="1828800" cy="7772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DFS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 Master</a:t>
              </a:r>
            </a:p>
          </p:txBody>
        </p:sp>
        <p:cxnSp>
          <p:nvCxnSpPr>
            <p:cNvPr id="14" name="Straight Arrow Connector 13"/>
            <p:cNvCxnSpPr>
              <a:stCxn id="35" idx="0"/>
              <a:endCxn id="11" idx="2"/>
            </p:cNvCxnSpPr>
            <p:nvPr/>
          </p:nvCxnSpPr>
          <p:spPr>
            <a:xfrm flipV="1">
              <a:off x="7718461" y="2629383"/>
              <a:ext cx="1705337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5" idx="0"/>
              <a:endCxn id="11" idx="2"/>
            </p:cNvCxnSpPr>
            <p:nvPr/>
          </p:nvCxnSpPr>
          <p:spPr>
            <a:xfrm flipV="1">
              <a:off x="9423798" y="2629383"/>
              <a:ext cx="0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0" idx="0"/>
              <a:endCxn id="11" idx="2"/>
            </p:cNvCxnSpPr>
            <p:nvPr/>
          </p:nvCxnSpPr>
          <p:spPr>
            <a:xfrm flipH="1" flipV="1">
              <a:off x="9423798" y="2629383"/>
              <a:ext cx="1705336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6" idx="2"/>
              <a:endCxn id="13" idx="0"/>
            </p:cNvCxnSpPr>
            <p:nvPr/>
          </p:nvCxnSpPr>
          <p:spPr>
            <a:xfrm>
              <a:off x="9423798" y="5017228"/>
              <a:ext cx="0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6" idx="2"/>
              <a:endCxn id="13" idx="0"/>
            </p:cNvCxnSpPr>
            <p:nvPr/>
          </p:nvCxnSpPr>
          <p:spPr>
            <a:xfrm>
              <a:off x="7718461" y="5017228"/>
              <a:ext cx="1705337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1" idx="2"/>
              <a:endCxn id="13" idx="0"/>
            </p:cNvCxnSpPr>
            <p:nvPr/>
          </p:nvCxnSpPr>
          <p:spPr>
            <a:xfrm flipH="1">
              <a:off x="9423798" y="5017228"/>
              <a:ext cx="1705336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PACMan</a:t>
            </a:r>
            <a:r>
              <a:rPr lang="en-US" sz="4000" b="1" dirty="0"/>
              <a:t> Coordinator</a:t>
            </a:r>
          </a:p>
        </p:txBody>
      </p:sp>
    </p:spTree>
    <p:extLst>
      <p:ext uri="{BB962C8B-B14F-4D97-AF65-F5344CB8AC3E}">
        <p14:creationId xmlns:p14="http://schemas.microsoft.com/office/powerpoint/2010/main" val="428209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2450"/>
            <a:ext cx="5036654" cy="4351338"/>
          </a:xfrm>
        </p:spPr>
        <p:txBody>
          <a:bodyPr>
            <a:normAutofit/>
          </a:bodyPr>
          <a:lstStyle/>
          <a:p>
            <a:r>
              <a:rPr lang="en-US" dirty="0"/>
              <a:t>Service requests to existing cache blocks and manage new blocks.</a:t>
            </a:r>
          </a:p>
          <a:p>
            <a:endParaRPr lang="en-US" dirty="0"/>
          </a:p>
          <a:p>
            <a:r>
              <a:rPr lang="en-US" dirty="0"/>
              <a:t>Data is cached at the destination, rather than the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42162" y="1581633"/>
            <a:ext cx="4921420" cy="4592155"/>
            <a:chOff x="6963088" y="1855635"/>
            <a:chExt cx="4921420" cy="4592155"/>
          </a:xfrm>
        </p:grpSpPr>
        <p:sp>
          <p:nvSpPr>
            <p:cNvPr id="11" name="Rectangle 10"/>
            <p:cNvSpPr/>
            <p:nvPr/>
          </p:nvSpPr>
          <p:spPr>
            <a:xfrm>
              <a:off x="8509398" y="1855635"/>
              <a:ext cx="1828800" cy="77374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PACMan</a:t>
              </a:r>
              <a:br>
                <a:rPr lang="en-US" b="1" dirty="0"/>
              </a:br>
              <a:r>
                <a:rPr lang="en-US" b="1" dirty="0"/>
                <a:t> Coordinator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963088" y="3126236"/>
              <a:ext cx="4921420" cy="2047461"/>
              <a:chOff x="6963088" y="3140765"/>
              <a:chExt cx="4921420" cy="204746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63088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37" name="Arrow: Up-Down 36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Rectangle: Rounded Corners 33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0373761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32" name="Arrow: Up-Down 31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Rectangle: Rounded Corners 28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8668425" y="3140765"/>
                <a:ext cx="1510747" cy="2047461"/>
                <a:chOff x="7354957" y="3140765"/>
                <a:chExt cx="1510747" cy="2047461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7475882" y="3297234"/>
                  <a:ext cx="1268896" cy="1734523"/>
                  <a:chOff x="7467601" y="3279588"/>
                  <a:chExt cx="1268896" cy="1734523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7467601" y="3279588"/>
                    <a:ext cx="1268896" cy="685800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/>
                      <a:t>PACMan</a:t>
                    </a:r>
                    <a:br>
                      <a:rPr lang="en-US" b="1" dirty="0"/>
                    </a:br>
                    <a:r>
                      <a:rPr lang="en-US" b="1" dirty="0"/>
                      <a:t> Client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467601" y="4328311"/>
                    <a:ext cx="1268896" cy="685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DFS</a:t>
                    </a:r>
                    <a:br>
                      <a:rPr lang="en-US" b="1" dirty="0">
                        <a:solidFill>
                          <a:schemeClr val="tx1"/>
                        </a:solidFill>
                      </a:rPr>
                    </a:br>
                    <a:r>
                      <a:rPr lang="en-US" b="1" dirty="0">
                        <a:solidFill>
                          <a:schemeClr val="tx1"/>
                        </a:solidFill>
                      </a:rPr>
                      <a:t> Slave</a:t>
                    </a:r>
                  </a:p>
                </p:txBody>
              </p:sp>
              <p:sp>
                <p:nvSpPr>
                  <p:cNvPr id="27" name="Arrow: Up-Down 26"/>
                  <p:cNvSpPr/>
                  <p:nvPr/>
                </p:nvSpPr>
                <p:spPr>
                  <a:xfrm>
                    <a:off x="7928114" y="3902474"/>
                    <a:ext cx="347870" cy="475532"/>
                  </a:xfrm>
                  <a:prstGeom prst="upDownArrow">
                    <a:avLst>
                      <a:gd name="adj1" fmla="val 38571"/>
                      <a:gd name="adj2" fmla="val 50000"/>
                    </a:avLst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Rectangle: Rounded Corners 23"/>
                <p:cNvSpPr/>
                <p:nvPr/>
              </p:nvSpPr>
              <p:spPr>
                <a:xfrm>
                  <a:off x="7354957" y="3140765"/>
                  <a:ext cx="1510747" cy="2047461"/>
                </a:xfrm>
                <a:prstGeom prst="roundRect">
                  <a:avLst/>
                </a:prstGeom>
                <a:noFill/>
                <a:ln w="19050">
                  <a:solidFill>
                    <a:schemeClr val="bg2">
                      <a:lumMod val="7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8509398" y="5670550"/>
              <a:ext cx="1828800" cy="7772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DFS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 Master</a:t>
              </a:r>
            </a:p>
          </p:txBody>
        </p:sp>
        <p:cxnSp>
          <p:nvCxnSpPr>
            <p:cNvPr id="14" name="Straight Arrow Connector 13"/>
            <p:cNvCxnSpPr>
              <a:stCxn id="35" idx="0"/>
              <a:endCxn id="11" idx="2"/>
            </p:cNvCxnSpPr>
            <p:nvPr/>
          </p:nvCxnSpPr>
          <p:spPr>
            <a:xfrm flipV="1">
              <a:off x="7718461" y="2629383"/>
              <a:ext cx="1705337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5" idx="0"/>
              <a:endCxn id="11" idx="2"/>
            </p:cNvCxnSpPr>
            <p:nvPr/>
          </p:nvCxnSpPr>
          <p:spPr>
            <a:xfrm flipV="1">
              <a:off x="9423798" y="2629383"/>
              <a:ext cx="0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0" idx="0"/>
              <a:endCxn id="11" idx="2"/>
            </p:cNvCxnSpPr>
            <p:nvPr/>
          </p:nvCxnSpPr>
          <p:spPr>
            <a:xfrm flipH="1" flipV="1">
              <a:off x="9423798" y="2629383"/>
              <a:ext cx="1705336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6" idx="2"/>
              <a:endCxn id="13" idx="0"/>
            </p:cNvCxnSpPr>
            <p:nvPr/>
          </p:nvCxnSpPr>
          <p:spPr>
            <a:xfrm>
              <a:off x="9423798" y="5017228"/>
              <a:ext cx="0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6" idx="2"/>
              <a:endCxn id="13" idx="0"/>
            </p:cNvCxnSpPr>
            <p:nvPr/>
          </p:nvCxnSpPr>
          <p:spPr>
            <a:xfrm>
              <a:off x="7718461" y="5017228"/>
              <a:ext cx="1705337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1" idx="2"/>
              <a:endCxn id="13" idx="0"/>
            </p:cNvCxnSpPr>
            <p:nvPr/>
          </p:nvCxnSpPr>
          <p:spPr>
            <a:xfrm flipH="1">
              <a:off x="9423798" y="5017228"/>
              <a:ext cx="1705336" cy="653322"/>
            </a:xfrm>
            <a:prstGeom prst="straightConnector1">
              <a:avLst/>
            </a:prstGeom>
            <a:ln w="28575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PACMan</a:t>
            </a:r>
            <a:r>
              <a:rPr lang="en-US" sz="4000" b="1" dirty="0"/>
              <a:t> Client</a:t>
            </a:r>
          </a:p>
        </p:txBody>
      </p:sp>
    </p:spTree>
    <p:extLst>
      <p:ext uri="{BB962C8B-B14F-4D97-AF65-F5344CB8AC3E}">
        <p14:creationId xmlns:p14="http://schemas.microsoft.com/office/powerpoint/2010/main" val="2139567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Insight: </a:t>
            </a:r>
            <a:r>
              <a:rPr lang="en-US" b="1" dirty="0"/>
              <a:t>All-or-Nothing</a:t>
            </a:r>
            <a:r>
              <a:rPr lang="en-US" dirty="0"/>
              <a:t> Property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23719"/>
            <a:ext cx="8634549" cy="1652322"/>
          </a:xfrm>
        </p:spPr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/>
              <a:t>Tasks of small jobs run simultaneously in a </a:t>
            </a:r>
            <a:r>
              <a:rPr lang="en-US" sz="3200" b="1" i="1" dirty="0">
                <a:solidFill>
                  <a:srgbClr val="00B050"/>
                </a:solidFill>
              </a:rPr>
              <a:t>wave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41484" y="3091153"/>
            <a:ext cx="2514600" cy="2231886"/>
            <a:chOff x="3352800" y="3200400"/>
            <a:chExt cx="2514600" cy="2231886"/>
          </a:xfrm>
        </p:grpSpPr>
        <p:sp>
          <p:nvSpPr>
            <p:cNvPr id="6" name="Rectangle 5"/>
            <p:cNvSpPr/>
            <p:nvPr/>
          </p:nvSpPr>
          <p:spPr>
            <a:xfrm>
              <a:off x="4118905" y="3276601"/>
              <a:ext cx="990600" cy="381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962401"/>
              <a:ext cx="745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slot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6905" y="3200401"/>
              <a:ext cx="745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slot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12265" y="4495800"/>
              <a:ext cx="755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838700" y="4610100"/>
              <a:ext cx="3048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16347" y="4724400"/>
              <a:ext cx="13652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completion </a:t>
              </a:r>
            </a:p>
            <a:p>
              <a:pPr algn="ctr"/>
              <a:r>
                <a:rPr lang="en-US" sz="2000" dirty="0"/>
                <a:t>time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4038600"/>
              <a:ext cx="526535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428879" y="3883562"/>
              <a:ext cx="1372394" cy="607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114800" y="4572000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420394" y="3885406"/>
              <a:ext cx="13716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713284" y="3091153"/>
            <a:ext cx="2514600" cy="2231886"/>
            <a:chOff x="6172200" y="3200400"/>
            <a:chExt cx="2514600" cy="2231886"/>
          </a:xfrm>
        </p:grpSpPr>
        <p:sp>
          <p:nvSpPr>
            <p:cNvPr id="17" name="TextBox 16"/>
            <p:cNvSpPr txBox="1"/>
            <p:nvPr/>
          </p:nvSpPr>
          <p:spPr>
            <a:xfrm>
              <a:off x="6172200" y="3962401"/>
              <a:ext cx="745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slot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6305" y="3200401"/>
              <a:ext cx="745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slot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31665" y="4495800"/>
              <a:ext cx="755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7200900" y="4610100"/>
              <a:ext cx="3048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324600" y="4724400"/>
              <a:ext cx="13652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completion </a:t>
              </a:r>
            </a:p>
            <a:p>
              <a:pPr algn="ctr"/>
              <a:r>
                <a:rPr lang="en-US" sz="2000" dirty="0"/>
                <a:t>time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34200" y="4038600"/>
              <a:ext cx="526535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34200" y="3276600"/>
              <a:ext cx="526535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6248279" y="3883562"/>
              <a:ext cx="1372394" cy="607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934200" y="4572000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6782594" y="3885406"/>
              <a:ext cx="13716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180478" y="2328780"/>
            <a:ext cx="990600" cy="381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295077" y="2328780"/>
            <a:ext cx="526535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13069" y="2176380"/>
            <a:ext cx="1968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Task duration </a:t>
            </a:r>
          </a:p>
          <a:p>
            <a:r>
              <a:rPr lang="en-US" sz="2000" dirty="0"/>
              <a:t>(</a:t>
            </a:r>
            <a:r>
              <a:rPr lang="en-US" sz="2000" b="1" dirty="0" err="1"/>
              <a:t>uncached</a:t>
            </a:r>
            <a:r>
              <a:rPr lang="en-US" sz="2000" dirty="0"/>
              <a:t> input)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97812" y="2176380"/>
            <a:ext cx="1692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Task duration </a:t>
            </a:r>
          </a:p>
          <a:p>
            <a:r>
              <a:rPr lang="en-US" sz="2000" dirty="0"/>
              <a:t>(</a:t>
            </a:r>
            <a:r>
              <a:rPr lang="en-US" sz="2000" b="1" dirty="0"/>
              <a:t>cached</a:t>
            </a:r>
            <a:r>
              <a:rPr lang="en-US" sz="2000" dirty="0"/>
              <a:t> input)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901798" y="5353436"/>
            <a:ext cx="6570951" cy="95069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All-or-nothing: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Unless </a:t>
            </a:r>
            <a:r>
              <a:rPr lang="en-US" sz="2800" dirty="0">
                <a:solidFill>
                  <a:srgbClr val="C00000"/>
                </a:solidFill>
              </a:rPr>
              <a:t>all</a:t>
            </a:r>
            <a:r>
              <a:rPr lang="en-US" sz="2800" dirty="0">
                <a:solidFill>
                  <a:srgbClr val="0070C0"/>
                </a:solidFill>
              </a:rPr>
              <a:t> inputs are cached, there is </a:t>
            </a:r>
            <a:r>
              <a:rPr lang="en-US" sz="2800" dirty="0">
                <a:solidFill>
                  <a:srgbClr val="C00000"/>
                </a:solidFill>
              </a:rPr>
              <a:t>no</a:t>
            </a:r>
            <a:r>
              <a:rPr lang="en-US" sz="2800" dirty="0">
                <a:solidFill>
                  <a:srgbClr val="0070C0"/>
                </a:solidFill>
              </a:rPr>
              <a:t> benefit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922084" y="3091153"/>
            <a:ext cx="2514600" cy="2231886"/>
            <a:chOff x="457200" y="3150193"/>
            <a:chExt cx="2514600" cy="2231886"/>
          </a:xfrm>
        </p:grpSpPr>
        <p:sp>
          <p:nvSpPr>
            <p:cNvPr id="35" name="Rectangle 34"/>
            <p:cNvSpPr/>
            <p:nvPr/>
          </p:nvSpPr>
          <p:spPr>
            <a:xfrm>
              <a:off x="1223305" y="3988394"/>
              <a:ext cx="990600" cy="381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23305" y="3226394"/>
              <a:ext cx="990600" cy="381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00" y="3912194"/>
              <a:ext cx="745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slot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1305" y="3150194"/>
              <a:ext cx="745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slot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16665" y="4445593"/>
              <a:ext cx="755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1943100" y="4559893"/>
              <a:ext cx="304800" cy="228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20747" y="4674193"/>
              <a:ext cx="13652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completion </a:t>
              </a:r>
            </a:p>
            <a:p>
              <a:pPr algn="ctr"/>
              <a:r>
                <a:rPr lang="en-US" sz="2000" dirty="0"/>
                <a:t>time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V="1">
              <a:off x="533279" y="3833355"/>
              <a:ext cx="1372394" cy="607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219200" y="4521793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1524794" y="3835199"/>
              <a:ext cx="13716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</p:spTree>
    <p:extLst>
      <p:ext uri="{BB962C8B-B14F-4D97-AF65-F5344CB8AC3E}">
        <p14:creationId xmlns:p14="http://schemas.microsoft.com/office/powerpoint/2010/main" val="324742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14724" y="4761848"/>
            <a:ext cx="3802302" cy="369342"/>
            <a:chOff x="3214724" y="4761848"/>
            <a:chExt cx="3802302" cy="369342"/>
          </a:xfrm>
        </p:grpSpPr>
        <p:sp>
          <p:nvSpPr>
            <p:cNvPr id="49" name="Rectangle 48"/>
            <p:cNvSpPr/>
            <p:nvPr/>
          </p:nvSpPr>
          <p:spPr>
            <a:xfrm>
              <a:off x="3214724" y="4761848"/>
              <a:ext cx="998345" cy="36934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28591" y="4761848"/>
              <a:ext cx="655983" cy="36856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84574" y="4761848"/>
              <a:ext cx="1232452" cy="36934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Compute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13070" y="4761848"/>
              <a:ext cx="915522" cy="36576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19207" y="5234952"/>
            <a:ext cx="3802302" cy="369342"/>
            <a:chOff x="3214724" y="4761848"/>
            <a:chExt cx="3802302" cy="369342"/>
          </a:xfrm>
        </p:grpSpPr>
        <p:sp>
          <p:nvSpPr>
            <p:cNvPr id="54" name="Rectangle 53"/>
            <p:cNvSpPr/>
            <p:nvPr/>
          </p:nvSpPr>
          <p:spPr>
            <a:xfrm>
              <a:off x="3214724" y="4761848"/>
              <a:ext cx="998345" cy="36934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128591" y="4761848"/>
              <a:ext cx="655983" cy="36856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784574" y="4761848"/>
              <a:ext cx="1232452" cy="36934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Compute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13070" y="4761848"/>
              <a:ext cx="915522" cy="36576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Idle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Insight: </a:t>
            </a:r>
            <a:r>
              <a:rPr lang="en-US" b="1" dirty="0"/>
              <a:t>All-or-Nothing</a:t>
            </a:r>
            <a:r>
              <a:rPr lang="en-US" dirty="0"/>
              <a:t> Property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23719"/>
            <a:ext cx="10184296" cy="1652322"/>
          </a:xfrm>
        </p:spPr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dirty="0"/>
              <a:t>All-or-nothing property matters for efficiency as well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0478" y="2328780"/>
            <a:ext cx="990600" cy="381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295077" y="2328780"/>
            <a:ext cx="526535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13069" y="2176380"/>
            <a:ext cx="1968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Task duration </a:t>
            </a:r>
          </a:p>
          <a:p>
            <a:r>
              <a:rPr lang="en-US" sz="2000" dirty="0"/>
              <a:t>(</a:t>
            </a:r>
            <a:r>
              <a:rPr lang="en-US" sz="2000" b="1" dirty="0" err="1"/>
              <a:t>uncached</a:t>
            </a:r>
            <a:r>
              <a:rPr lang="en-US" sz="2000" dirty="0"/>
              <a:t> input)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97812" y="2176380"/>
            <a:ext cx="1692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Task duration </a:t>
            </a:r>
          </a:p>
          <a:p>
            <a:r>
              <a:rPr lang="en-US" sz="2000" dirty="0"/>
              <a:t>(</a:t>
            </a:r>
            <a:r>
              <a:rPr lang="en-US" sz="2000" b="1" dirty="0"/>
              <a:t>cached</a:t>
            </a:r>
            <a:r>
              <a:rPr lang="en-US" sz="2000" dirty="0"/>
              <a:t> input)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81325" y="3167356"/>
            <a:ext cx="4693510" cy="2995427"/>
            <a:chOff x="1216441" y="3150195"/>
            <a:chExt cx="4693510" cy="2995427"/>
          </a:xfrm>
        </p:grpSpPr>
        <p:sp>
          <p:nvSpPr>
            <p:cNvPr id="36" name="Rectangle 35"/>
            <p:cNvSpPr/>
            <p:nvPr/>
          </p:nvSpPr>
          <p:spPr>
            <a:xfrm>
              <a:off x="1223305" y="3226394"/>
              <a:ext cx="2440402" cy="381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79798" y="577629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1216441" y="3150195"/>
              <a:ext cx="0" cy="261807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219200" y="5768268"/>
              <a:ext cx="46907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761187" y="3655919"/>
              <a:ext cx="0" cy="211532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EECS 582 – F16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88189" y="3723633"/>
            <a:ext cx="526535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692672" y="4222496"/>
            <a:ext cx="526535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5117819" y="3170736"/>
            <a:ext cx="0" cy="261766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1715424" y="3714078"/>
            <a:ext cx="644728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tabLst>
                <a:tab pos="1658938" algn="l"/>
              </a:tabLst>
            </a:pPr>
            <a:r>
              <a:rPr lang="en-US" sz="2000" dirty="0">
                <a:latin typeface="Trebuchet MS" pitchFamily="34" charset="0"/>
              </a:rPr>
              <a:t>Map</a:t>
            </a:r>
          </a:p>
        </p:txBody>
      </p:sp>
      <p:sp>
        <p:nvSpPr>
          <p:cNvPr id="61" name="Right Brace 60"/>
          <p:cNvSpPr/>
          <p:nvPr/>
        </p:nvSpPr>
        <p:spPr>
          <a:xfrm flipH="1">
            <a:off x="2483935" y="3300427"/>
            <a:ext cx="109399" cy="130306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64" name="Right Brace 63"/>
          <p:cNvSpPr/>
          <p:nvPr/>
        </p:nvSpPr>
        <p:spPr>
          <a:xfrm flipH="1">
            <a:off x="2523281" y="4769879"/>
            <a:ext cx="70053" cy="83441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rebuchet MS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1406796" y="4931135"/>
            <a:ext cx="1011046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>
              <a:tabLst>
                <a:tab pos="1658938" algn="l"/>
              </a:tabLst>
            </a:pPr>
            <a:r>
              <a:rPr lang="en-US" sz="2000" dirty="0">
                <a:latin typeface="Trebuchet MS" pitchFamily="34" charset="0"/>
              </a:rPr>
              <a:t>Reduce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884430" y="3161111"/>
            <a:ext cx="2993133" cy="3010248"/>
            <a:chOff x="7884430" y="3161111"/>
            <a:chExt cx="2993133" cy="3010248"/>
          </a:xfrm>
        </p:grpSpPr>
        <p:sp>
          <p:nvSpPr>
            <p:cNvPr id="67" name="Rectangle 66"/>
            <p:cNvSpPr/>
            <p:nvPr/>
          </p:nvSpPr>
          <p:spPr>
            <a:xfrm>
              <a:off x="7884430" y="3723703"/>
              <a:ext cx="526535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884430" y="4222566"/>
              <a:ext cx="526535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884430" y="3250460"/>
              <a:ext cx="526535" cy="381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410965" y="4769879"/>
              <a:ext cx="1888435" cy="369342"/>
              <a:chOff x="5128591" y="4761848"/>
              <a:chExt cx="1888435" cy="36934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128591" y="4761848"/>
                <a:ext cx="655983" cy="368569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Read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84574" y="4761848"/>
                <a:ext cx="1232452" cy="36934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Compute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8410965" y="5231370"/>
              <a:ext cx="1888435" cy="369342"/>
              <a:chOff x="5128591" y="4761848"/>
              <a:chExt cx="1888435" cy="36934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128591" y="4761848"/>
                <a:ext cx="655983" cy="368569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Read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784574" y="4761848"/>
                <a:ext cx="1232452" cy="36934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Compute</a:t>
                </a:r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 flipV="1">
              <a:off x="8425789" y="3170736"/>
              <a:ext cx="0" cy="2617669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7884430" y="5788405"/>
              <a:ext cx="29354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7884430" y="3161111"/>
              <a:ext cx="0" cy="261807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0263292" y="5802027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4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45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</TotalTime>
  <Words>985</Words>
  <Application>Microsoft Office PowerPoint</Application>
  <PresentationFormat>Widescreen</PresentationFormat>
  <Paragraphs>300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Trebuchet MS</vt:lpstr>
      <vt:lpstr>Wingdings 2</vt:lpstr>
      <vt:lpstr>Office Theme</vt:lpstr>
      <vt:lpstr>PA      an  Coordinated Memory Caching for Parallel Jobs</vt:lpstr>
      <vt:lpstr>Motivation</vt:lpstr>
      <vt:lpstr>Motivation</vt:lpstr>
      <vt:lpstr>Motivation</vt:lpstr>
      <vt:lpstr>PACMan: Parallel All-or-nothing Cache Manager</vt:lpstr>
      <vt:lpstr>PACMan Coordinator</vt:lpstr>
      <vt:lpstr>PACMan Client</vt:lpstr>
      <vt:lpstr>Insight: All-or-Nothing Property</vt:lpstr>
      <vt:lpstr>Insight: All-or-Nothing Property</vt:lpstr>
      <vt:lpstr>Problems with Traditional Policies</vt:lpstr>
      <vt:lpstr>Eviction Policy - LIFE</vt:lpstr>
      <vt:lpstr>Eviction Policy – LFU-F</vt:lpstr>
      <vt:lpstr>Eviction Policy – LIFE vs LFU-F</vt:lpstr>
      <vt:lpstr>Evaluation</vt:lpstr>
      <vt:lpstr>Results: PACMan on Hadoop</vt:lpstr>
      <vt:lpstr>Results: PACMan vs Traditional Policies</vt:lpstr>
      <vt:lpstr>Takeaways</vt:lpstr>
      <vt:lpstr>Reviews</vt:lpstr>
      <vt:lpstr>Discussion</vt:lpstr>
      <vt:lpstr>Results: PACMan’s Scalability</vt:lpstr>
      <vt:lpstr>Results: PACMan’s sensitivity to Cache Size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Subarno Banerjee</cp:lastModifiedBy>
  <cp:revision>47</cp:revision>
  <dcterms:created xsi:type="dcterms:W3CDTF">2015-12-27T15:42:19Z</dcterms:created>
  <dcterms:modified xsi:type="dcterms:W3CDTF">2016-11-28T19:35:14Z</dcterms:modified>
</cp:coreProperties>
</file>