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9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4" r:id="rId27"/>
    <p:sldId id="285" r:id="rId28"/>
    <p:sldId id="286" r:id="rId29"/>
    <p:sldId id="283" r:id="rId30"/>
    <p:sldId id="287" r:id="rId31"/>
    <p:sldId id="288" r:id="rId32"/>
    <p:sldId id="289" r:id="rId33"/>
    <p:sldId id="291" r:id="rId34"/>
    <p:sldId id="292" r:id="rId35"/>
    <p:sldId id="293" r:id="rId36"/>
    <p:sldId id="294" r:id="rId37"/>
    <p:sldId id="29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59"/>
  </p:normalViewPr>
  <p:slideViewPr>
    <p:cSldViewPr snapToGrid="0" snapToObjects="1">
      <p:cViewPr>
        <p:scale>
          <a:sx n="129" d="100"/>
          <a:sy n="129" d="100"/>
        </p:scale>
        <p:origin x="156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replication with static factor = 2, but the problem</a:t>
            </a:r>
            <a:r>
              <a:rPr lang="en-US" baseline="0" dirty="0" smtClean="0"/>
              <a:t> still remains for selective 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paper</a:t>
            </a:r>
            <a:r>
              <a:rPr lang="en-US" baseline="0" dirty="0" smtClean="0"/>
              <a:t> review, a lot talked about overhead of decoding/encoding and networking (TCT connection overhead for small splits)</a:t>
            </a:r>
          </a:p>
          <a:p>
            <a:r>
              <a:rPr lang="en-US" baseline="0" dirty="0" smtClean="0"/>
              <a:t>In my understanding, encoding/decoding can be justified because in-memory computation is fast</a:t>
            </a:r>
          </a:p>
          <a:p>
            <a:r>
              <a:rPr lang="en-US" baseline="0" dirty="0" smtClean="0"/>
              <a:t>Networking/metadata overhead can be amortized if we only use EC-Cache for big object, and we choose proper k and r so that splits are big enough too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In-place updates is another popular concern, are there any existing solutions for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EB05-8444-F245-956D-C637459D628A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355F-372B-0B48-91E4-B9E95C6DDB80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F92F-DAD0-294D-90C2-D8B0AEDBB82F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91D-E05B-0E4F-A0BE-FF0A133512F8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DFE4-B686-4E4D-A44B-BBFA4F93760C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070-48B1-7A4C-8201-A5F0428B04B5}" type="datetime1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7E95-22E8-9D46-BCB7-A1A2B4615323}" type="datetime1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905-29EE-C44F-9F50-8500FD40B029}" type="datetime1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536A-501F-2D4B-B940-CF3CAD36ABFE}" type="datetime1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544C-4612-904E-948E-02F5DF3365BF}" type="datetime1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C18-6A4C-494C-A5D7-0469F2CFEBF3}" type="datetime1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0044240B-4341-7E48-A33D-719C7F46D8F2}" type="datetime1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EC-Cache: Load-balanced, Low-latency Cluster </a:t>
            </a:r>
            <a:r>
              <a:rPr lang="en-US" dirty="0" smtClean="0"/>
              <a:t>Caching with </a:t>
            </a:r>
            <a:r>
              <a:rPr lang="en-US" dirty="0"/>
              <a:t>Online Erasure Coding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688818"/>
          </a:xfrm>
        </p:spPr>
        <p:txBody>
          <a:bodyPr/>
          <a:lstStyle/>
          <a:p>
            <a:r>
              <a:rPr lang="en-US" dirty="0"/>
              <a:t>K. V. </a:t>
            </a:r>
            <a:r>
              <a:rPr lang="en-US" dirty="0" err="1" smtClean="0"/>
              <a:t>Rashmi</a:t>
            </a:r>
            <a:r>
              <a:rPr lang="en-US" dirty="0" smtClean="0"/>
              <a:t>,  </a:t>
            </a:r>
            <a:r>
              <a:rPr lang="en-US" dirty="0" err="1" smtClean="0"/>
              <a:t>Mosharaf</a:t>
            </a:r>
            <a:r>
              <a:rPr lang="en-US" dirty="0" smtClean="0"/>
              <a:t> Chowdhury,  Jack </a:t>
            </a:r>
            <a:r>
              <a:rPr lang="en-US" dirty="0" err="1" smtClean="0"/>
              <a:t>Kosaian</a:t>
            </a:r>
            <a:r>
              <a:rPr lang="en-US" dirty="0" smtClean="0"/>
              <a:t>, </a:t>
            </a:r>
            <a:r>
              <a:rPr lang="en-US" dirty="0"/>
              <a:t>Ion </a:t>
            </a:r>
            <a:r>
              <a:rPr lang="en-US" dirty="0" err="1" smtClean="0"/>
              <a:t>Stoica</a:t>
            </a:r>
            <a:r>
              <a:rPr lang="en-US" dirty="0" smtClean="0"/>
              <a:t>, </a:t>
            </a:r>
            <a:r>
              <a:rPr lang="en-US" dirty="0" err="1"/>
              <a:t>Kannan</a:t>
            </a:r>
            <a:r>
              <a:rPr lang="en-US" dirty="0"/>
              <a:t> </a:t>
            </a:r>
            <a:r>
              <a:rPr lang="en-US" dirty="0" err="1" smtClean="0"/>
              <a:t>Ramchandran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600" dirty="0" smtClean="0"/>
              <a:t>Presented by </a:t>
            </a:r>
            <a:r>
              <a:rPr lang="en-US" sz="1600" dirty="0" err="1" smtClean="0"/>
              <a:t>Haoran</a:t>
            </a:r>
            <a:r>
              <a:rPr lang="en-US" sz="1600" dirty="0" smtClean="0"/>
              <a:t> Wang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- Replication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  <p:sp>
        <p:nvSpPr>
          <p:cNvPr id="42" name="Can 41"/>
          <p:cNvSpPr/>
          <p:nvPr/>
        </p:nvSpPr>
        <p:spPr>
          <a:xfrm>
            <a:off x="5559059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3" name="Can 42"/>
          <p:cNvSpPr/>
          <p:nvPr/>
        </p:nvSpPr>
        <p:spPr>
          <a:xfrm>
            <a:off x="4022654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Can 43"/>
          <p:cNvSpPr/>
          <p:nvPr/>
        </p:nvSpPr>
        <p:spPr>
          <a:xfrm>
            <a:off x="7095464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5" name="Can 44"/>
          <p:cNvSpPr/>
          <p:nvPr/>
        </p:nvSpPr>
        <p:spPr>
          <a:xfrm>
            <a:off x="5559059" y="342809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6" name="Can 45"/>
          <p:cNvSpPr/>
          <p:nvPr/>
        </p:nvSpPr>
        <p:spPr>
          <a:xfrm>
            <a:off x="4022654" y="342809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7" name="Can 46"/>
          <p:cNvSpPr/>
          <p:nvPr/>
        </p:nvSpPr>
        <p:spPr>
          <a:xfrm>
            <a:off x="7095464" y="342809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64776" y="2970027"/>
            <a:ext cx="225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Survived 1 failure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7240331" y="2488018"/>
            <a:ext cx="380115" cy="372140"/>
            <a:chOff x="1052623" y="2860158"/>
            <a:chExt cx="380115" cy="37214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052623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060598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61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- Replication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  <p:sp>
        <p:nvSpPr>
          <p:cNvPr id="42" name="Can 41"/>
          <p:cNvSpPr/>
          <p:nvPr/>
        </p:nvSpPr>
        <p:spPr>
          <a:xfrm>
            <a:off x="5559059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3" name="Can 42"/>
          <p:cNvSpPr/>
          <p:nvPr/>
        </p:nvSpPr>
        <p:spPr>
          <a:xfrm>
            <a:off x="4022654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Can 43"/>
          <p:cNvSpPr/>
          <p:nvPr/>
        </p:nvSpPr>
        <p:spPr>
          <a:xfrm>
            <a:off x="7095464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5" name="Can 44"/>
          <p:cNvSpPr/>
          <p:nvPr/>
        </p:nvSpPr>
        <p:spPr>
          <a:xfrm>
            <a:off x="5559059" y="342809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6" name="Can 45"/>
          <p:cNvSpPr/>
          <p:nvPr/>
        </p:nvSpPr>
        <p:spPr>
          <a:xfrm>
            <a:off x="4022654" y="342809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7" name="Can 46"/>
          <p:cNvSpPr/>
          <p:nvPr/>
        </p:nvSpPr>
        <p:spPr>
          <a:xfrm>
            <a:off x="7095464" y="342809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64776" y="2970027"/>
            <a:ext cx="225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Survived 2 failures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7240331" y="2488018"/>
            <a:ext cx="380115" cy="372140"/>
            <a:chOff x="1052623" y="2860158"/>
            <a:chExt cx="380115" cy="37214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052623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060598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703926" y="3563944"/>
            <a:ext cx="380115" cy="372140"/>
            <a:chOff x="1052623" y="2860158"/>
            <a:chExt cx="380115" cy="37214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52623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060598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14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- Replication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12</a:t>
            </a:fld>
            <a:endParaRPr lang="en-US"/>
          </a:p>
        </p:txBody>
      </p:sp>
      <p:sp>
        <p:nvSpPr>
          <p:cNvPr id="42" name="Can 41"/>
          <p:cNvSpPr/>
          <p:nvPr/>
        </p:nvSpPr>
        <p:spPr>
          <a:xfrm>
            <a:off x="5559059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3" name="Can 42"/>
          <p:cNvSpPr/>
          <p:nvPr/>
        </p:nvSpPr>
        <p:spPr>
          <a:xfrm>
            <a:off x="4022654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Can 43"/>
          <p:cNvSpPr/>
          <p:nvPr/>
        </p:nvSpPr>
        <p:spPr>
          <a:xfrm>
            <a:off x="7095464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5" name="Can 44"/>
          <p:cNvSpPr/>
          <p:nvPr/>
        </p:nvSpPr>
        <p:spPr>
          <a:xfrm>
            <a:off x="5559059" y="342809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6" name="Can 45"/>
          <p:cNvSpPr/>
          <p:nvPr/>
        </p:nvSpPr>
        <p:spPr>
          <a:xfrm>
            <a:off x="4022654" y="342809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7" name="Can 46"/>
          <p:cNvSpPr/>
          <p:nvPr/>
        </p:nvSpPr>
        <p:spPr>
          <a:xfrm>
            <a:off x="7095464" y="342809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64776" y="2970027"/>
            <a:ext cx="225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Cannot survive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7240331" y="2488018"/>
            <a:ext cx="380115" cy="372140"/>
            <a:chOff x="1052623" y="2860158"/>
            <a:chExt cx="380115" cy="37214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052623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060598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232356" y="3578233"/>
            <a:ext cx="380115" cy="372140"/>
            <a:chOff x="1052623" y="2860158"/>
            <a:chExt cx="380115" cy="37214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52623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060598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39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- Replication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13</a:t>
            </a:fld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78933" y="758826"/>
            <a:ext cx="10515600" cy="4351338"/>
          </a:xfrm>
        </p:spPr>
        <p:txBody>
          <a:bodyPr/>
          <a:lstStyle/>
          <a:p>
            <a:r>
              <a:rPr lang="en-US" dirty="0" smtClean="0"/>
              <a:t>Total storage is </a:t>
            </a:r>
            <a:r>
              <a:rPr lang="en-US" smtClean="0"/>
              <a:t>6 units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Only </a:t>
            </a:r>
            <a:r>
              <a:rPr lang="en-US" b="1" dirty="0" smtClean="0"/>
              <a:t>guaranteed</a:t>
            </a:r>
            <a:r>
              <a:rPr lang="en-US" dirty="0" smtClean="0"/>
              <a:t> to survive one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- EC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14</a:t>
            </a:fld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4432005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2895600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5968410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7749358" y="2374603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Can 14"/>
          <p:cNvSpPr/>
          <p:nvPr/>
        </p:nvSpPr>
        <p:spPr>
          <a:xfrm>
            <a:off x="4432005" y="3271284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Y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2895600" y="3271284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5968410" y="3271283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Z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7749358" y="3271282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6250" y="2487648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11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9487" y="2487648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12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4759" y="2491190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13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95997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21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57207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22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93612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23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2927" y="2520762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9456" y="2503038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6468" y="3374916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88827" y="3396183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90047" y="2503036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=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93585" y="3367815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=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73242" y="2814448"/>
            <a:ext cx="225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parity</a:t>
            </a:r>
          </a:p>
          <a:p>
            <a:r>
              <a:rPr lang="en-US" dirty="0"/>
              <a:t>k</a:t>
            </a:r>
            <a:r>
              <a:rPr lang="en-US" dirty="0" smtClean="0"/>
              <a:t> = 3, r = 2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17877" y="4947236"/>
            <a:ext cx="1699311" cy="554960"/>
            <a:chOff x="2611310" y="4408469"/>
            <a:chExt cx="1699311" cy="5549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611310" y="4408469"/>
                  <a:ext cx="1699311" cy="5549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uk-UA" i="1" smtClean="0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</m:m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1310" y="4408469"/>
                  <a:ext cx="1699311" cy="55496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Double Bracket 6"/>
            <p:cNvSpPr/>
            <p:nvPr/>
          </p:nvSpPr>
          <p:spPr>
            <a:xfrm>
              <a:off x="2611310" y="4486938"/>
              <a:ext cx="1699311" cy="455225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935036" y="4474259"/>
            <a:ext cx="366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well-known co-efficient matrix: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tolerance </a:t>
            </a:r>
            <a:r>
              <a:rPr lang="en-US" dirty="0"/>
              <a:t>-</a:t>
            </a:r>
            <a:r>
              <a:rPr lang="en-US" dirty="0" smtClean="0"/>
              <a:t> EC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21126" y="2413704"/>
                <a:ext cx="2717474" cy="1426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cs-CZ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𝑤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𝑧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126" y="2413704"/>
                <a:ext cx="2717474" cy="14267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11972" y="2413704"/>
                <a:ext cx="41679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charset="0"/>
                      </a:rPr>
                      <m:t>𝑋</m:t>
                    </m:r>
                  </m:oMath>
                </a14:m>
                <a:r>
                  <a:rPr lang="en-US" sz="1400" dirty="0" smtClean="0"/>
                  <a:t> : the </a:t>
                </a:r>
                <a:r>
                  <a:rPr lang="en-US" sz="1400" b="1" dirty="0" smtClean="0"/>
                  <a:t>symbol</a:t>
                </a:r>
                <a:r>
                  <a:rPr lang="en-US" sz="1400" dirty="0" smtClean="0"/>
                  <a:t> that represents data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charset="0"/>
                      </a:rPr>
                      <m:t>𝑋</m:t>
                    </m:r>
                  </m:oMath>
                </a14:m>
                <a:r>
                  <a:rPr lang="en-US" sz="1400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charset="0"/>
                      </a:rPr>
                      <m:t>𝑥</m:t>
                    </m:r>
                  </m:oMath>
                </a14:m>
                <a:r>
                  <a:rPr lang="en-US" sz="1400" dirty="0" smtClean="0"/>
                  <a:t>: the actual </a:t>
                </a:r>
                <a:r>
                  <a:rPr lang="en-US" sz="1400" b="1" dirty="0" smtClean="0"/>
                  <a:t>value</a:t>
                </a:r>
                <a:r>
                  <a:rPr lang="en-US" sz="1400" dirty="0" smtClean="0"/>
                  <a:t>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charset="0"/>
                      </a:rPr>
                      <m:t>𝑋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972" y="2413704"/>
                <a:ext cx="4167963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321126" y="1853097"/>
            <a:ext cx="362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Translated into linear equations:</a:t>
            </a:r>
          </a:p>
        </p:txBody>
      </p:sp>
    </p:spTree>
    <p:extLst>
      <p:ext uri="{BB962C8B-B14F-4D97-AF65-F5344CB8AC3E}">
        <p14:creationId xmlns:p14="http://schemas.microsoft.com/office/powerpoint/2010/main" val="3980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tolerance </a:t>
            </a:r>
            <a:r>
              <a:rPr lang="en-US" dirty="0"/>
              <a:t>-</a:t>
            </a:r>
            <a:r>
              <a:rPr lang="en-US" dirty="0" smtClean="0"/>
              <a:t> EC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21126" y="2413704"/>
                <a:ext cx="2717474" cy="1426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cs-CZ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𝑤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𝑧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126" y="2413704"/>
                <a:ext cx="2717474" cy="14267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321126" y="1853097"/>
            <a:ext cx="362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Translated into linear equations: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402958" y="3051544"/>
            <a:ext cx="691116" cy="1275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398" y="3331538"/>
            <a:ext cx="691116" cy="1275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11972" y="2413704"/>
            <a:ext cx="4167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Still solvable, with unique solution (set)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63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tolerance </a:t>
            </a:r>
            <a:r>
              <a:rPr lang="en-US" dirty="0"/>
              <a:t>-</a:t>
            </a:r>
            <a:r>
              <a:rPr lang="en-US" dirty="0" smtClean="0"/>
              <a:t> EC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21126" y="2413704"/>
                <a:ext cx="2717474" cy="1426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cs-CZ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𝑤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𝑡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𝑧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126" y="2413704"/>
                <a:ext cx="2717474" cy="14267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321126" y="1853097"/>
            <a:ext cx="362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Translated into linear equations: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1125" y="4021931"/>
            <a:ext cx="9290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5 equations and 3 variables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Can survive </a:t>
            </a:r>
            <a:r>
              <a:rPr lang="en-US" b="1" dirty="0" smtClean="0"/>
              <a:t>ANY</a:t>
            </a:r>
            <a:r>
              <a:rPr lang="en-US" dirty="0" smtClean="0"/>
              <a:t> 2 failures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i="1" dirty="0" smtClean="0"/>
              <a:t>Because N variables can be solved from N (linearly independent) equations</a:t>
            </a:r>
          </a:p>
        </p:txBody>
      </p:sp>
    </p:spTree>
    <p:extLst>
      <p:ext uri="{BB962C8B-B14F-4D97-AF65-F5344CB8AC3E}">
        <p14:creationId xmlns:p14="http://schemas.microsoft.com/office/powerpoint/2010/main" val="6108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– EC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78933" y="758826"/>
            <a:ext cx="10515600" cy="4351338"/>
          </a:xfrm>
        </p:spPr>
        <p:txBody>
          <a:bodyPr/>
          <a:lstStyle/>
          <a:p>
            <a:r>
              <a:rPr lang="en-US" dirty="0" smtClean="0"/>
              <a:t>Need only 5 storage units to survive 2 failures </a:t>
            </a:r>
          </a:p>
          <a:p>
            <a:pPr lvl="1"/>
            <a:r>
              <a:rPr lang="en-US" dirty="0" smtClean="0"/>
              <a:t>Compared to replication: (6,1)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tradeoff?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19</a:t>
            </a:fld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78933" y="758826"/>
            <a:ext cx="10515600" cy="4351338"/>
          </a:xfrm>
        </p:spPr>
        <p:txBody>
          <a:bodyPr/>
          <a:lstStyle/>
          <a:p>
            <a:r>
              <a:rPr lang="en-US" dirty="0" smtClean="0"/>
              <a:t>Saving space  V.S.  Time needed to reconstruct (solving linear equations)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1365112"/>
            <a:ext cx="10515600" cy="4351338"/>
          </a:xfrm>
        </p:spPr>
        <p:txBody>
          <a:bodyPr/>
          <a:lstStyle/>
          <a:p>
            <a:r>
              <a:rPr lang="en-US" dirty="0" smtClean="0"/>
              <a:t>The trend of in-memory caching for object store</a:t>
            </a:r>
          </a:p>
          <a:p>
            <a:pPr lvl="1"/>
            <a:r>
              <a:rPr lang="en-US" dirty="0" smtClean="0"/>
              <a:t> Reduced a lot of disk I/O</a:t>
            </a:r>
          </a:p>
          <a:p>
            <a:pPr lvl="1"/>
            <a:r>
              <a:rPr lang="en-US" dirty="0" smtClean="0"/>
              <a:t> e.g. </a:t>
            </a:r>
            <a:r>
              <a:rPr lang="en-US" dirty="0" err="1" smtClean="0"/>
              <a:t>Alluxio</a:t>
            </a:r>
            <a:r>
              <a:rPr lang="en-US" dirty="0" smtClean="0"/>
              <a:t>(Tachyon)</a:t>
            </a:r>
          </a:p>
          <a:p>
            <a:r>
              <a:rPr lang="en-US" dirty="0" smtClean="0"/>
              <a:t>Load imbalance</a:t>
            </a:r>
          </a:p>
          <a:p>
            <a:pPr lvl="1"/>
            <a:r>
              <a:rPr lang="en-US" dirty="0" smtClean="0"/>
              <a:t>Skew of popularity</a:t>
            </a:r>
          </a:p>
          <a:p>
            <a:pPr lvl="1"/>
            <a:r>
              <a:rPr lang="en-US" dirty="0" smtClean="0"/>
              <a:t>Background network traffic congestion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of context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20</a:t>
            </a:fld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78933" y="758826"/>
            <a:ext cx="10515600" cy="4351338"/>
          </a:xfrm>
        </p:spPr>
        <p:txBody>
          <a:bodyPr/>
          <a:lstStyle/>
          <a:p>
            <a:r>
              <a:rPr lang="en-US" dirty="0" smtClean="0"/>
              <a:t>EC for fault-tolerance </a:t>
            </a:r>
            <a:r>
              <a:rPr lang="en-US" dirty="0" smtClean="0">
                <a:sym typeface="Wingdings"/>
              </a:rPr>
              <a:t> EC for load balancing and low latency</a:t>
            </a:r>
          </a:p>
          <a:p>
            <a:pPr lvl="1"/>
            <a:r>
              <a:rPr lang="en-US" dirty="0" smtClean="0">
                <a:sym typeface="Wingdings"/>
              </a:rPr>
              <a:t>Granularity: single data object  splits of object</a:t>
            </a:r>
          </a:p>
          <a:p>
            <a:r>
              <a:rPr lang="en-US" dirty="0" smtClean="0">
                <a:sym typeface="Wingdings"/>
              </a:rPr>
              <a:t>How about the tradeoff?</a:t>
            </a:r>
          </a:p>
          <a:p>
            <a:pPr lvl="1"/>
            <a:r>
              <a:rPr lang="en-US" dirty="0" smtClean="0">
                <a:sym typeface="Wingdings"/>
              </a:rPr>
              <a:t>Deal with primarily in-memory cache, so reconstruction time won’t be a problem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53971" y="1690688"/>
            <a:ext cx="929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4 pieces of data: Hot Hot Cold Cold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449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53971" y="1690688"/>
            <a:ext cx="929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Seemingly balanced</a:t>
            </a:r>
            <a:endParaRPr lang="en-US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3386470" y="2530549"/>
            <a:ext cx="1052623" cy="11802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Hot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Cold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9688" y="2530549"/>
            <a:ext cx="1052623" cy="11802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Hot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Cold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53971" y="1690688"/>
            <a:ext cx="929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What if some data is super hot ?     Super hot &gt;&gt; hot + cold + cold</a:t>
            </a:r>
            <a:endParaRPr lang="en-US" i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3386470" y="2530549"/>
            <a:ext cx="1052623" cy="11802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rgbClr val="FF0000"/>
                </a:solidFill>
              </a:rPr>
              <a:t>Super</a:t>
            </a:r>
            <a:r>
              <a:rPr lang="zh-CN" alt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Hot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9688" y="2530549"/>
            <a:ext cx="1052623" cy="11802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Hot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Cold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Cold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78933" y="131503"/>
            <a:ext cx="10515600" cy="4351338"/>
          </a:xfrm>
        </p:spPr>
        <p:txBody>
          <a:bodyPr/>
          <a:lstStyle/>
          <a:p>
            <a:r>
              <a:rPr lang="en-US" dirty="0" smtClean="0"/>
              <a:t>Introducing splits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“</a:t>
            </a:r>
            <a:r>
              <a:rPr lang="en-US" altLang="zh-CN" dirty="0" smtClean="0">
                <a:sym typeface="Wingdings"/>
              </a:rPr>
              <a:t>Distribute</a:t>
            </a:r>
            <a:r>
              <a:rPr lang="en-US" dirty="0" smtClean="0">
                <a:sym typeface="Wingdings"/>
              </a:rPr>
              <a:t>” the hotness</a:t>
            </a:r>
            <a:r>
              <a:rPr lang="zh-CN" altLang="en-US" dirty="0" smtClean="0">
                <a:sym typeface="Wingdings"/>
              </a:rPr>
              <a:t> </a:t>
            </a:r>
            <a:r>
              <a:rPr lang="en-US" altLang="zh-CN" dirty="0" smtClean="0">
                <a:sym typeface="Wingdings"/>
              </a:rPr>
              <a:t>of single object</a:t>
            </a:r>
          </a:p>
          <a:p>
            <a:pPr lvl="1"/>
            <a:r>
              <a:rPr lang="en-US" dirty="0" smtClean="0">
                <a:sym typeface="Wingdings"/>
              </a:rPr>
              <a:t>Also good for read latency – read splits in parallel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what’s wrong with split-level replication?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198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198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198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8947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8947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8947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2696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2696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2696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9477" y="1891383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1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66967" y="1905991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2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9698" y="1890064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3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598959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8959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8959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708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708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2708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6457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26457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26457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67096" y="189230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4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804586" y="1906917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5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9437317" y="189099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604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what’s wrong with split-level replication?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198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198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198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8947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8947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8947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6967" y="4767835"/>
            <a:ext cx="585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at least one copy of (X,Y,Z) to retrieve the whole object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2696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2696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2696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9477" y="1891383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1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66967" y="1905991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2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9698" y="1890064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3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598959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8959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8959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708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708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2708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6457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26457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26457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67096" y="189230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4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804586" y="1906917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5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9437317" y="189099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6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10" idx="2"/>
          </p:cNvCxnSpPr>
          <p:nvPr/>
        </p:nvCxnSpPr>
        <p:spPr>
          <a:xfrm>
            <a:off x="1578292" y="2980122"/>
            <a:ext cx="3801291" cy="178771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2"/>
          </p:cNvCxnSpPr>
          <p:nvPr/>
        </p:nvCxnSpPr>
        <p:spPr>
          <a:xfrm flipH="1">
            <a:off x="5379583" y="2981048"/>
            <a:ext cx="2773818" cy="178678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</p:cNvCxnSpPr>
          <p:nvPr/>
        </p:nvCxnSpPr>
        <p:spPr>
          <a:xfrm>
            <a:off x="3215782" y="2980122"/>
            <a:ext cx="2163801" cy="178771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flexibility of EC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198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198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198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8947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8947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8947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3601" y="4767835"/>
            <a:ext cx="727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Any</a:t>
            </a:r>
            <a:r>
              <a:rPr lang="en-US" dirty="0" smtClean="0"/>
              <a:t> k </a:t>
            </a:r>
            <a:r>
              <a:rPr lang="en-US" dirty="0" smtClean="0">
                <a:solidFill>
                  <a:schemeClr val="accent3"/>
                </a:solidFill>
              </a:rPr>
              <a:t>(= 3)</a:t>
            </a:r>
            <a:r>
              <a:rPr lang="en-US" dirty="0" smtClean="0"/>
              <a:t> of k + r </a:t>
            </a:r>
            <a:r>
              <a:rPr lang="en-US" dirty="0" smtClean="0">
                <a:solidFill>
                  <a:schemeClr val="accent3"/>
                </a:solidFill>
              </a:rPr>
              <a:t>(=5)</a:t>
            </a:r>
            <a:r>
              <a:rPr lang="en-US" dirty="0" smtClean="0"/>
              <a:t> units would suffice to reconstruct the original object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2696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2696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2696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9477" y="1891383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1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66967" y="1905991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2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9698" y="1890064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3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598959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8959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8959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708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708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2708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67096" y="189230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4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804586" y="1906917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5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10" idx="2"/>
          </p:cNvCxnSpPr>
          <p:nvPr/>
        </p:nvCxnSpPr>
        <p:spPr>
          <a:xfrm>
            <a:off x="1578292" y="2980122"/>
            <a:ext cx="3801291" cy="178771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2"/>
          </p:cNvCxnSpPr>
          <p:nvPr/>
        </p:nvCxnSpPr>
        <p:spPr>
          <a:xfrm flipH="1">
            <a:off x="5379583" y="2981048"/>
            <a:ext cx="1136328" cy="178678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</p:cNvCxnSpPr>
          <p:nvPr/>
        </p:nvCxnSpPr>
        <p:spPr>
          <a:xfrm>
            <a:off x="3215782" y="2980122"/>
            <a:ext cx="2163801" cy="178771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7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EC-Cache: Dealing with straggler/failures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198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198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198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8947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8947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8947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3601" y="4767835"/>
                <a:ext cx="75723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𝑘</m:t>
                    </m:r>
                    <m:r>
                      <a:rPr lang="en-US" b="0" i="1" smtClean="0">
                        <a:latin typeface="Cambria Math" charset="0"/>
                      </a:rPr>
                      <m:t>+ ∆ (∆</m:t>
                    </m:r>
                  </m:oMath>
                </a14:m>
                <a:r>
                  <a:rPr lang="en-US" dirty="0" smtClean="0"/>
                  <a:t> &lt; r) out of k + r units, finish as long as first k reads are complete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601" y="4767835"/>
                <a:ext cx="757232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725" t="-96721" b="-11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326960" y="218268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26960" y="244849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26960" y="2714308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9477" y="1891383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1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66967" y="1905991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2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9698" y="1890064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3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598959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8959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8959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7089" y="2183606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7089" y="2449420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27089" y="2715234"/>
            <a:ext cx="1052623" cy="265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67096" y="189230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4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804586" y="1906917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Server 5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10" idx="2"/>
          </p:cNvCxnSpPr>
          <p:nvPr/>
        </p:nvCxnSpPr>
        <p:spPr>
          <a:xfrm>
            <a:off x="1578292" y="2980122"/>
            <a:ext cx="3801291" cy="178771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2"/>
          </p:cNvCxnSpPr>
          <p:nvPr/>
        </p:nvCxnSpPr>
        <p:spPr>
          <a:xfrm flipH="1">
            <a:off x="5379583" y="2981048"/>
            <a:ext cx="1136328" cy="178678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</p:cNvCxnSpPr>
          <p:nvPr/>
        </p:nvCxnSpPr>
        <p:spPr>
          <a:xfrm>
            <a:off x="3215782" y="2980122"/>
            <a:ext cx="2163801" cy="178771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</p:cNvCxnSpPr>
          <p:nvPr/>
        </p:nvCxnSpPr>
        <p:spPr>
          <a:xfrm>
            <a:off x="4853272" y="2980122"/>
            <a:ext cx="526311" cy="1787713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5003047" y="3511750"/>
            <a:ext cx="194278" cy="190202"/>
            <a:chOff x="1052623" y="2860158"/>
            <a:chExt cx="380115" cy="37214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052623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060598" y="2860158"/>
              <a:ext cx="372140" cy="3721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8153399" y="3709817"/>
            <a:ext cx="233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Failed/Slow, but it’s OK</a:t>
            </a:r>
            <a:endParaRPr lang="en-US"/>
          </a:p>
        </p:txBody>
      </p:sp>
      <p:cxnSp>
        <p:nvCxnSpPr>
          <p:cNvPr id="37" name="Straight Arrow Connector 36"/>
          <p:cNvCxnSpPr>
            <a:stCxn id="28" idx="1"/>
          </p:cNvCxnSpPr>
          <p:nvPr/>
        </p:nvCxnSpPr>
        <p:spPr>
          <a:xfrm flipH="1" flipV="1">
            <a:off x="5193249" y="3606851"/>
            <a:ext cx="2960150" cy="287632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29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78933" y="758826"/>
            <a:ext cx="10515600" cy="4351338"/>
          </a:xfrm>
        </p:spPr>
        <p:txBody>
          <a:bodyPr/>
          <a:lstStyle/>
          <a:p>
            <a:r>
              <a:rPr lang="en-US" dirty="0" smtClean="0"/>
              <a:t>Create splits </a:t>
            </a:r>
          </a:p>
          <a:p>
            <a:r>
              <a:rPr lang="en-US" dirty="0" smtClean="0"/>
              <a:t>Encode to parity units</a:t>
            </a:r>
          </a:p>
          <a:p>
            <a:r>
              <a:rPr lang="en-US" dirty="0" smtClean="0"/>
              <a:t>Uniformly </a:t>
            </a:r>
            <a:r>
              <a:rPr lang="en-US" b="1" dirty="0" smtClean="0"/>
              <a:t>randomly</a:t>
            </a:r>
            <a:r>
              <a:rPr lang="en-US" dirty="0" smtClean="0"/>
              <a:t> distribute to </a:t>
            </a:r>
            <a:r>
              <a:rPr lang="en-US" b="1" dirty="0" smtClean="0"/>
              <a:t>distinct</a:t>
            </a:r>
            <a:r>
              <a:rPr lang="en-US" dirty="0" smtClean="0"/>
              <a:t>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" y="758826"/>
            <a:ext cx="10515600" cy="4351338"/>
          </a:xfrm>
        </p:spPr>
        <p:txBody>
          <a:bodyPr/>
          <a:lstStyle/>
          <a:p>
            <a:r>
              <a:rPr lang="en-US" dirty="0" smtClean="0"/>
              <a:t>Fault-tolerance in a space-efficient fashion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Trade data availability for </a:t>
            </a:r>
            <a:r>
              <a:rPr lang="en-US" dirty="0" smtClean="0"/>
              <a:t>space efficiency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7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30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164340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Built on top of </a:t>
            </a:r>
            <a:r>
              <a:rPr lang="en-US" dirty="0" err="1" smtClean="0"/>
              <a:t>Alluxio</a:t>
            </a:r>
            <a:r>
              <a:rPr lang="en-US" dirty="0" smtClean="0"/>
              <a:t> (Tachyon)</a:t>
            </a:r>
          </a:p>
          <a:p>
            <a:pPr lvl="1"/>
            <a:r>
              <a:rPr lang="en-US" dirty="0" smtClean="0"/>
              <a:t>Transparent to backend storage/caching server</a:t>
            </a:r>
          </a:p>
          <a:p>
            <a:r>
              <a:rPr lang="en-US" dirty="0" smtClean="0"/>
              <a:t>Reed-Solomon codes instead of linear parities</a:t>
            </a:r>
          </a:p>
          <a:p>
            <a:r>
              <a:rPr lang="en-US" dirty="0" smtClean="0"/>
              <a:t>Intel ISA-L for faster encoding/decoding</a:t>
            </a:r>
          </a:p>
          <a:p>
            <a:r>
              <a:rPr lang="en-US" dirty="0" smtClean="0"/>
              <a:t>Zookeeper to manage metadata</a:t>
            </a:r>
          </a:p>
          <a:p>
            <a:pPr lvl="1"/>
            <a:r>
              <a:rPr lang="en-US" dirty="0" smtClean="0"/>
              <a:t>Location of splits</a:t>
            </a:r>
          </a:p>
          <a:p>
            <a:pPr lvl="1"/>
            <a:r>
              <a:rPr lang="en-US" dirty="0" smtClean="0"/>
              <a:t>Mapping of object to splits</a:t>
            </a:r>
          </a:p>
          <a:p>
            <a:pPr lvl="1"/>
            <a:r>
              <a:rPr lang="en-US" dirty="0" smtClean="0"/>
              <a:t>Which splits to write </a:t>
            </a:r>
          </a:p>
          <a:p>
            <a:r>
              <a:rPr lang="en-US" dirty="0" smtClean="0"/>
              <a:t>Backend storage server takes care of “ultimate” fault-tolerance</a:t>
            </a:r>
          </a:p>
          <a:p>
            <a:pPr lvl="1"/>
            <a:r>
              <a:rPr lang="en-US" dirty="0" smtClean="0"/>
              <a:t>EC-Cache deals with only in-memory caches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5112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Metrics </a:t>
                </a:r>
              </a:p>
              <a:p>
                <a:pPr lvl="1"/>
                <a:r>
                  <a:rPr lang="en-US" dirty="0" smtClean="0">
                    <a:ea typeface="Cambria Math" charset="0"/>
                    <a:cs typeface="Cambria Math" charset="0"/>
                  </a:rPr>
                  <a:t>Load imbalance: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 </m:t>
                    </m:r>
                    <m:f>
                      <m:fPr>
                        <m:ctrlPr>
                          <a:rPr lang="bg-BG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𝑎𝑣𝑔</m:t>
                            </m:r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𝑎𝑣𝑔</m:t>
                            </m:r>
                          </m:sub>
                        </m:sSub>
                      </m:den>
                    </m:f>
                    <m:r>
                      <a:rPr lang="bg-BG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100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Latency improvement: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i="1" smtClean="0">
                            <a:latin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𝑐𝑜𝑚𝑝𝑎𝑟𝑒𝑑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𝑠𝑐h𝑒𝑚𝑒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𝐸𝐶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𝐶𝑎𝑐h𝑒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Setting</a:t>
                </a:r>
              </a:p>
              <a:p>
                <a:pPr lvl="1"/>
                <a:r>
                  <a:rPr lang="en-US" dirty="0" smtClean="0"/>
                  <a:t>Selective Replication V.S. EC</a:t>
                </a:r>
              </a:p>
              <a:p>
                <a:pPr lvl="1"/>
                <a:r>
                  <a:rPr lang="en-US" dirty="0" err="1" smtClean="0"/>
                  <a:t>Zipf’s</a:t>
                </a:r>
                <a:r>
                  <a:rPr lang="en-US" dirty="0" smtClean="0"/>
                  <a:t> distribution for object popularity</a:t>
                </a:r>
              </a:p>
              <a:p>
                <a:pPr lvl="2"/>
                <a:r>
                  <a:rPr lang="en-US" dirty="0" smtClean="0"/>
                  <a:t>Highly skewed (p=0.9)</a:t>
                </a:r>
              </a:p>
              <a:p>
                <a:pPr lvl="1"/>
                <a:r>
                  <a:rPr lang="en-US" dirty="0" smtClean="0"/>
                  <a:t>Allowed 15% overhead 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5112"/>
                <a:ext cx="10515600" cy="4351338"/>
              </a:xfrm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Read latency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32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71" y="1825625"/>
            <a:ext cx="7388658" cy="4351338"/>
          </a:xfrm>
        </p:spPr>
      </p:pic>
    </p:spTree>
    <p:extLst>
      <p:ext uri="{BB962C8B-B14F-4D97-AF65-F5344CB8AC3E}">
        <p14:creationId xmlns:p14="http://schemas.microsoft.com/office/powerpoint/2010/main" val="8986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Load Balancing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20626"/>
            <a:ext cx="10515600" cy="3161335"/>
          </a:xfrm>
        </p:spPr>
      </p:pic>
    </p:spTree>
    <p:extLst>
      <p:ext uri="{BB962C8B-B14F-4D97-AF65-F5344CB8AC3E}">
        <p14:creationId xmlns:p14="http://schemas.microsoft.com/office/powerpoint/2010/main" val="143936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Varying object sizes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34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765" y="2468822"/>
            <a:ext cx="4358009" cy="2592297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10" y="2468822"/>
            <a:ext cx="4370180" cy="25922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1968971"/>
            <a:ext cx="1632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Median latency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94287" y="1968971"/>
            <a:ext cx="122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Tail latency improvement from additional reads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092" y="1825625"/>
            <a:ext cx="6837816" cy="4351338"/>
          </a:xfrm>
        </p:spPr>
      </p:pic>
    </p:spTree>
    <p:extLst>
      <p:ext uri="{BB962C8B-B14F-4D97-AF65-F5344CB8AC3E}">
        <p14:creationId xmlns:p14="http://schemas.microsoft.com/office/powerpoint/2010/main" val="12987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36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1365112"/>
            <a:ext cx="10515600" cy="4351338"/>
          </a:xfrm>
        </p:spPr>
        <p:txBody>
          <a:bodyPr/>
          <a:lstStyle/>
          <a:p>
            <a:r>
              <a:rPr lang="en-US" dirty="0" smtClean="0"/>
              <a:t>EC used for in-memory object caching</a:t>
            </a:r>
          </a:p>
          <a:p>
            <a:pPr lvl="1"/>
            <a:r>
              <a:rPr lang="en-US" dirty="0" smtClean="0"/>
              <a:t>Effective for load balancing and reducing read latency</a:t>
            </a:r>
          </a:p>
          <a:p>
            <a:r>
              <a:rPr lang="en-US" dirty="0" smtClean="0"/>
              <a:t>Suitable workloads</a:t>
            </a:r>
          </a:p>
          <a:p>
            <a:pPr lvl="1"/>
            <a:r>
              <a:rPr lang="en-US" dirty="0" smtClean="0"/>
              <a:t>Immutable objects</a:t>
            </a:r>
          </a:p>
          <a:p>
            <a:pPr lvl="2"/>
            <a:r>
              <a:rPr lang="en-US" dirty="0" smtClean="0"/>
              <a:t>Because updates to any data units would require re-encoding a new set of parities</a:t>
            </a:r>
          </a:p>
          <a:p>
            <a:pPr lvl="1"/>
            <a:r>
              <a:rPr lang="en-US" dirty="0" smtClean="0"/>
              <a:t>Cut-off for small objects</a:t>
            </a:r>
          </a:p>
          <a:p>
            <a:pPr lvl="2"/>
            <a:r>
              <a:rPr lang="en-US" dirty="0" smtClean="0"/>
              <a:t>Overhead cannot be amortized – still use SR for small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37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1365112"/>
            <a:ext cx="10515600" cy="4351338"/>
          </a:xfrm>
        </p:spPr>
        <p:txBody>
          <a:bodyPr/>
          <a:lstStyle/>
          <a:p>
            <a:r>
              <a:rPr lang="en-US" dirty="0" smtClean="0"/>
              <a:t>In EC-cache, there are extra overheads for </a:t>
            </a:r>
            <a:r>
              <a:rPr lang="en-US" dirty="0" smtClean="0"/>
              <a:t>encoding/decoding/metadata/networking, </a:t>
            </a:r>
            <a:r>
              <a:rPr lang="en-US" dirty="0" smtClean="0"/>
              <a:t>in what contexts can they be </a:t>
            </a:r>
            <a:r>
              <a:rPr lang="en-US" dirty="0" smtClean="0"/>
              <a:t>tolerated/amortized?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 smtClean="0"/>
              <a:t>design would be good for frequent </a:t>
            </a:r>
            <a:r>
              <a:rPr lang="en-US" dirty="0" smtClean="0"/>
              <a:t>in-place updates? Any existing solutions?</a:t>
            </a:r>
          </a:p>
          <a:p>
            <a:r>
              <a:rPr lang="en-US" dirty="0" smtClean="0"/>
              <a:t>What policy could minimize the eviction of splits needed for current read requests?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39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5559059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4022654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7095464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5559059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4022654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7095464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5559059" y="342809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4022654" y="342809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7095464" y="342809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4776" y="2970027"/>
            <a:ext cx="225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Replica factor =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432005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2895600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5968410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4432005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2895600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5968410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7749358" y="2374603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Can 14"/>
          <p:cNvSpPr/>
          <p:nvPr/>
        </p:nvSpPr>
        <p:spPr>
          <a:xfrm>
            <a:off x="4432005" y="327128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2895600" y="327128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5968410" y="3271283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7749358" y="3271282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6250" y="2487648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39487" y="2487648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84759" y="2491190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95997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057207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93612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32927" y="2520762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99456" y="2503038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+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736468" y="3374916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+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88827" y="3396183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+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90047" y="2503036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93585" y="3367815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173242" y="2814448"/>
            <a:ext cx="225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parity</a:t>
            </a:r>
          </a:p>
        </p:txBody>
      </p:sp>
    </p:spTree>
    <p:extLst>
      <p:ext uri="{BB962C8B-B14F-4D97-AF65-F5344CB8AC3E}">
        <p14:creationId xmlns:p14="http://schemas.microsoft.com/office/powerpoint/2010/main" val="19908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4432005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2895600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5968410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7749358" y="2374603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Can 14"/>
          <p:cNvSpPr/>
          <p:nvPr/>
        </p:nvSpPr>
        <p:spPr>
          <a:xfrm>
            <a:off x="4432005" y="3271284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Y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2895600" y="3271284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5968410" y="3271283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Z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7749358" y="3271282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6250" y="2487648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11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9487" y="2487648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12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4759" y="2491190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13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95997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21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57207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22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93612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23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2927" y="2520762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9456" y="2503038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6468" y="3374916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88827" y="3396183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90047" y="2503036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=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93585" y="3367815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=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73242" y="2814448"/>
            <a:ext cx="225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parity</a:t>
            </a:r>
          </a:p>
          <a:p>
            <a:r>
              <a:rPr lang="en-US" dirty="0"/>
              <a:t>k</a:t>
            </a:r>
            <a:r>
              <a:rPr lang="en-US" dirty="0" smtClean="0"/>
              <a:t> = 3, r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4432005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2895600" y="2374605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5968410" y="2374604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Z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7749358" y="2374603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Can 14"/>
          <p:cNvSpPr/>
          <p:nvPr/>
        </p:nvSpPr>
        <p:spPr>
          <a:xfrm>
            <a:off x="4432005" y="3271284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Y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2895600" y="3271284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X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5968410" y="3271283"/>
            <a:ext cx="669851" cy="595423"/>
          </a:xfrm>
          <a:prstGeom prst="can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Z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7749358" y="3271282"/>
            <a:ext cx="669851" cy="595423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6250" y="2487648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11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9487" y="2487648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12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4759" y="2491190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13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95997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21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57207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22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93612" y="3370523"/>
            <a:ext cx="53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1">
                    <a:lumMod val="85000"/>
                  </a:schemeClr>
                </a:solidFill>
              </a:rPr>
              <a:t>23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2927" y="2520762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9456" y="2503038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6468" y="3374916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88827" y="3396183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+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90047" y="2503036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=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93585" y="3367815"/>
            <a:ext cx="31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=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73242" y="2814448"/>
            <a:ext cx="225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parity</a:t>
            </a:r>
          </a:p>
          <a:p>
            <a:r>
              <a:rPr lang="en-US" dirty="0"/>
              <a:t>k</a:t>
            </a:r>
            <a:r>
              <a:rPr lang="en-US" dirty="0" smtClean="0"/>
              <a:t> = 3, r = 2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17877" y="4947236"/>
            <a:ext cx="1699311" cy="554960"/>
            <a:chOff x="2611310" y="4408469"/>
            <a:chExt cx="1699311" cy="5549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611310" y="4408469"/>
                  <a:ext cx="1699311" cy="5549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uk-UA" i="1" smtClean="0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</m:m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1310" y="4408469"/>
                  <a:ext cx="1699311" cy="55496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Double Bracket 6"/>
            <p:cNvSpPr/>
            <p:nvPr/>
          </p:nvSpPr>
          <p:spPr>
            <a:xfrm>
              <a:off x="2611310" y="4486938"/>
              <a:ext cx="1699311" cy="455225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935036" y="4474259"/>
            <a:ext cx="366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well-known co-efficient matrix: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1171</Words>
  <Application>Microsoft Macintosh PowerPoint</Application>
  <PresentationFormat>Widescreen</PresentationFormat>
  <Paragraphs>418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Calibri</vt:lpstr>
      <vt:lpstr>Cambria Math</vt:lpstr>
      <vt:lpstr>DengXian</vt:lpstr>
      <vt:lpstr>Gill Sans</vt:lpstr>
      <vt:lpstr>Gill Sans Light</vt:lpstr>
      <vt:lpstr>Wingdings</vt:lpstr>
      <vt:lpstr>Arial</vt:lpstr>
      <vt:lpstr>Office Theme</vt:lpstr>
      <vt:lpstr>EC-Cache: Load-balanced, Low-latency Cluster Caching with Online Erasure Coding</vt:lpstr>
      <vt:lpstr>Background</vt:lpstr>
      <vt:lpstr>Erasure coding in a nutshell</vt:lpstr>
      <vt:lpstr>Replication</vt:lpstr>
      <vt:lpstr>Replication</vt:lpstr>
      <vt:lpstr>Erasure Coding</vt:lpstr>
      <vt:lpstr>Erasure Coding</vt:lpstr>
      <vt:lpstr>Erasure Coding</vt:lpstr>
      <vt:lpstr>Erasure Coding</vt:lpstr>
      <vt:lpstr>Fault tolerance - Replication</vt:lpstr>
      <vt:lpstr>Fault tolerance - Replication</vt:lpstr>
      <vt:lpstr>Fault tolerance - Replication</vt:lpstr>
      <vt:lpstr>Fault tolerance - Replication</vt:lpstr>
      <vt:lpstr>Fault tolerance - EC</vt:lpstr>
      <vt:lpstr>Fault tolerance - EC </vt:lpstr>
      <vt:lpstr>Fault tolerance - EC </vt:lpstr>
      <vt:lpstr>Fault tolerance - EC </vt:lpstr>
      <vt:lpstr>Fault tolerance – EC</vt:lpstr>
      <vt:lpstr>What’s the tradeoff?</vt:lpstr>
      <vt:lpstr>Switch of context</vt:lpstr>
      <vt:lpstr>Load balancing</vt:lpstr>
      <vt:lpstr>Load balancing</vt:lpstr>
      <vt:lpstr>Load balancing</vt:lpstr>
      <vt:lpstr>Load balancing</vt:lpstr>
      <vt:lpstr>But what’s wrong with split-level replication?</vt:lpstr>
      <vt:lpstr>But what’s wrong with split-level replication?</vt:lpstr>
      <vt:lpstr>The flexibility of EC</vt:lpstr>
      <vt:lpstr>EC-Cache: Dealing with straggler/failures</vt:lpstr>
      <vt:lpstr>Writes</vt:lpstr>
      <vt:lpstr>Implementation</vt:lpstr>
      <vt:lpstr>Evaluation</vt:lpstr>
      <vt:lpstr>Evaluation – Read latency</vt:lpstr>
      <vt:lpstr>Evaluation – Load Balancing</vt:lpstr>
      <vt:lpstr>Evaluation – Varying object sizes</vt:lpstr>
      <vt:lpstr>Evaluation – Tail latency improvement from additional reads</vt:lpstr>
      <vt:lpstr>Summary</vt:lpstr>
      <vt:lpstr>Discussions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HaoranWang</cp:lastModifiedBy>
  <cp:revision>35</cp:revision>
  <dcterms:created xsi:type="dcterms:W3CDTF">2015-12-27T15:42:19Z</dcterms:created>
  <dcterms:modified xsi:type="dcterms:W3CDTF">2016-11-28T22:37:14Z</dcterms:modified>
</cp:coreProperties>
</file>