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79" r:id="rId6"/>
    <p:sldId id="280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82" r:id="rId15"/>
    <p:sldId id="267" r:id="rId16"/>
    <p:sldId id="268" r:id="rId17"/>
    <p:sldId id="269" r:id="rId18"/>
    <p:sldId id="270" r:id="rId19"/>
    <p:sldId id="272" r:id="rId20"/>
    <p:sldId id="274" r:id="rId21"/>
    <p:sldId id="273" r:id="rId22"/>
    <p:sldId id="275" r:id="rId23"/>
    <p:sldId id="276" r:id="rId24"/>
    <p:sldId id="278" r:id="rId25"/>
    <p:sldId id="277" r:id="rId26"/>
    <p:sldId id="281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/>
    <p:restoredTop sz="94613"/>
  </p:normalViewPr>
  <p:slideViewPr>
    <p:cSldViewPr snapToGrid="0" snapToObjects="1">
      <p:cViewPr>
        <p:scale>
          <a:sx n="95" d="100"/>
          <a:sy n="95" d="100"/>
        </p:scale>
        <p:origin x="1416" y="6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04D10A-81D1-8748-8404-C44E2799F913}" type="datetimeFigureOut">
              <a:rPr lang="en-US" smtClean="0"/>
              <a:t>11/20/16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2DBF5F-E884-8D4B-8536-498293E3FB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82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Red = SLO exceeded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2DBF5F-E884-8D4B-8536-498293E3FB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366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9EB05-8444-F245-956D-C637459D628A}" type="datetime1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25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B355F-372B-0B48-91E4-B9E95C6DDB80}" type="datetime1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760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7F92F-DAD0-294D-90C2-D8B0AEDBB82F}" type="datetime1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01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FD91D-E05B-0E4F-A0BE-FF0A133512F8}" type="datetime1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160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7DFE4-B686-4E4D-A44B-BBFA4F93760C}" type="datetime1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7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FD070-48B1-7A4C-8201-A5F0428B04B5}" type="datetime1">
              <a:rPr lang="en-US" smtClean="0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95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37E95-22E8-9D46-BCB7-A1A2B4615323}" type="datetime1">
              <a:rPr lang="en-US" smtClean="0"/>
              <a:t>11/20/16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78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05905-29EE-C44F-9F50-8500FD40B029}" type="datetime1">
              <a:rPr lang="en-US" smtClean="0"/>
              <a:t>11/20/16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20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42536A-501F-2D4B-B940-CF3CAD36ABFE}" type="datetime1">
              <a:rPr lang="en-US" smtClean="0"/>
              <a:t>11/20/16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41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544C-4612-904E-948E-02F5DF3365BF}" type="datetime1">
              <a:rPr lang="en-US" smtClean="0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2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F07C18-6A4C-494C-A5D7-0469F2CFEBF3}" type="datetime1">
              <a:rPr lang="en-US" smtClean="0"/>
              <a:t>11/20/16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0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0044240B-4341-7E48-A33D-719C7F46D8F2}" type="datetime1">
              <a:rPr lang="en-US" smtClean="0"/>
              <a:t>11/20/16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Gill Sans Light" charset="0"/>
                <a:ea typeface="Gill Sans Light" charset="0"/>
                <a:cs typeface="Gill Sans Light" charset="0"/>
              </a:defRPr>
            </a:lvl1pPr>
          </a:lstStyle>
          <a:p>
            <a:fld id="{4EEF9975-6C58-5C4C-8961-54FFA2646B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87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Gill Sans" charset="0"/>
          <a:ea typeface="Gill Sans" charset="0"/>
          <a:cs typeface="Gill Sans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b="0" i="0" kern="1200">
          <a:solidFill>
            <a:schemeClr val="tx1"/>
          </a:solidFill>
          <a:latin typeface="Gill Sans Light" charset="0"/>
          <a:ea typeface="Gill Sans Light" charset="0"/>
          <a:cs typeface="Gill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Omega: flexible, scalable schedulers for large compute clusters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Malte</a:t>
            </a:r>
            <a:r>
              <a:rPr lang="en-US" dirty="0"/>
              <a:t> </a:t>
            </a:r>
            <a:r>
              <a:rPr lang="en-US" dirty="0" smtClean="0"/>
              <a:t>Schwarzkopf, </a:t>
            </a:r>
            <a:r>
              <a:rPr lang="en-US" dirty="0"/>
              <a:t>Andy </a:t>
            </a:r>
            <a:r>
              <a:rPr lang="en-US" dirty="0" err="1" smtClean="0"/>
              <a:t>Konwinski</a:t>
            </a:r>
            <a:r>
              <a:rPr lang="en-US" dirty="0"/>
              <a:t>,</a:t>
            </a:r>
            <a:r>
              <a:rPr lang="en-US" dirty="0" smtClean="0"/>
              <a:t> </a:t>
            </a:r>
            <a:r>
              <a:rPr lang="en-US" dirty="0"/>
              <a:t>Michael </a:t>
            </a:r>
            <a:r>
              <a:rPr lang="en-US" dirty="0" err="1" smtClean="0"/>
              <a:t>Abd</a:t>
            </a:r>
            <a:r>
              <a:rPr lang="en-US" dirty="0" smtClean="0"/>
              <a:t>-El-</a:t>
            </a:r>
            <a:r>
              <a:rPr lang="en-US" dirty="0" err="1" smtClean="0"/>
              <a:t>Malek</a:t>
            </a:r>
            <a:r>
              <a:rPr lang="en-US" dirty="0" smtClean="0"/>
              <a:t>, </a:t>
            </a:r>
            <a:r>
              <a:rPr lang="en-US" dirty="0"/>
              <a:t>John </a:t>
            </a:r>
            <a:r>
              <a:rPr lang="en-US" dirty="0" smtClean="0"/>
              <a:t>Wilkes</a:t>
            </a:r>
          </a:p>
          <a:p>
            <a:endParaRPr lang="en-US" dirty="0"/>
          </a:p>
          <a:p>
            <a:r>
              <a:rPr lang="en-US" dirty="0" smtClean="0"/>
              <a:t>Presented by Muhammed Uluyol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301752" y="5405718"/>
            <a:ext cx="405204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*Some graphics from John </a:t>
            </a:r>
            <a:r>
              <a:rPr lang="en-US" sz="1400" dirty="0"/>
              <a:t>Wilkes’ CMU presentation</a:t>
            </a:r>
            <a:endParaRPr lang="en-US" sz="1400" dirty="0"/>
          </a:p>
          <a:p>
            <a:r>
              <a:rPr lang="en-US" sz="1400" dirty="0"/>
              <a:t/>
            </a:r>
            <a:br>
              <a:rPr lang="en-US" sz="1400" dirty="0"/>
            </a:b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3212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Static Partitioning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6659" cy="4351338"/>
          </a:xfrm>
        </p:spPr>
        <p:txBody>
          <a:bodyPr anchor="t"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Bad utilization</a:t>
            </a:r>
          </a:p>
          <a:p>
            <a:r>
              <a:rPr lang="en-US" dirty="0" smtClean="0"/>
              <a:t>Restricted placement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10</a:t>
            </a:fld>
            <a:endParaRPr lang="en-US"/>
          </a:p>
        </p:txBody>
      </p:sp>
      <p:pic>
        <p:nvPicPr>
          <p:cNvPr id="7170" name="Picture 2" descr="tat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9" y="1825625"/>
            <a:ext cx="38840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252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Two-Level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6659" cy="4351338"/>
          </a:xfrm>
        </p:spPr>
        <p:txBody>
          <a:bodyPr anchor="t"/>
          <a:lstStyle/>
          <a:p>
            <a:r>
              <a:rPr lang="en-US" dirty="0" smtClean="0"/>
              <a:t>Flexibility: multiple schedulers</a:t>
            </a:r>
          </a:p>
          <a:p>
            <a:r>
              <a:rPr lang="en-US" dirty="0" smtClean="0"/>
              <a:t>Pessimistic</a:t>
            </a:r>
          </a:p>
          <a:p>
            <a:pPr lvl="1"/>
            <a:r>
              <a:rPr lang="en-US" dirty="0" smtClean="0"/>
              <a:t>Resources are “locked”</a:t>
            </a:r>
          </a:p>
          <a:p>
            <a:pPr lvl="1"/>
            <a:r>
              <a:rPr lang="en-US" dirty="0" smtClean="0"/>
              <a:t>No conflicts</a:t>
            </a:r>
          </a:p>
          <a:p>
            <a:r>
              <a:rPr lang="en-US" dirty="0" smtClean="0"/>
              <a:t>Limited 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11</a:t>
            </a:fld>
            <a:endParaRPr lang="en-US"/>
          </a:p>
        </p:txBody>
      </p:sp>
      <p:pic>
        <p:nvPicPr>
          <p:cNvPr id="8194" name="Picture 2" descr="wo-lev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954" y="1690688"/>
            <a:ext cx="3704846" cy="4486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07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Shared-State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6659" cy="4351338"/>
          </a:xfrm>
        </p:spPr>
        <p:txBody>
          <a:bodyPr anchor="t"/>
          <a:lstStyle/>
          <a:p>
            <a:r>
              <a:rPr lang="en-US" dirty="0" smtClean="0"/>
              <a:t>Flexibility: multiple schedulers</a:t>
            </a:r>
          </a:p>
          <a:p>
            <a:r>
              <a:rPr lang="en-US" dirty="0" smtClean="0"/>
              <a:t>Optimistic</a:t>
            </a:r>
          </a:p>
          <a:p>
            <a:pPr lvl="1"/>
            <a:r>
              <a:rPr lang="en-US" dirty="0" smtClean="0"/>
              <a:t>No locking</a:t>
            </a:r>
          </a:p>
          <a:p>
            <a:pPr lvl="1"/>
            <a:r>
              <a:rPr lang="en-US" dirty="0" smtClean="0"/>
              <a:t>Can have conflicts</a:t>
            </a:r>
          </a:p>
          <a:p>
            <a:r>
              <a:rPr lang="en-US" dirty="0" smtClean="0"/>
              <a:t>Free placement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12</a:t>
            </a:fld>
            <a:endParaRPr lang="en-US"/>
          </a:p>
        </p:txBody>
      </p:sp>
      <p:pic>
        <p:nvPicPr>
          <p:cNvPr id="9218" name="Picture 2" descr="hared-sta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044" y="1690688"/>
            <a:ext cx="3649756" cy="448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36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Omega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Schedulers download copies of cell-state</a:t>
            </a:r>
          </a:p>
          <a:p>
            <a:r>
              <a:rPr lang="en-US" dirty="0" smtClean="0"/>
              <a:t>Atomic commits (incremental or full)</a:t>
            </a:r>
          </a:p>
          <a:p>
            <a:r>
              <a:rPr lang="en-US" dirty="0" smtClean="0"/>
              <a:t>No central resource manager*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131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 (Simulation)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80063"/>
              </p:ext>
            </p:extLst>
          </p:nvPr>
        </p:nvGraphicFramePr>
        <p:xfrm>
          <a:off x="838200" y="1583578"/>
          <a:ext cx="10515600" cy="3432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  <a:gridCol w="3505200"/>
              </a:tblGrid>
              <a:tr h="343218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Lightweight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High-Fidelity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Machines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Homogeneous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Resource request</a:t>
                      </a:r>
                      <a:r>
                        <a:rPr lang="en-US" sz="1600" baseline="0" dirty="0" smtClean="0"/>
                        <a:t> size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Initial Cell state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Tasks/Job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Job inter-arrival</a:t>
                      </a:r>
                      <a:r>
                        <a:rPr lang="en-US" sz="1600" baseline="0" dirty="0" smtClean="0"/>
                        <a:t> 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Task duration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Sampled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Actual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Scheduling</a:t>
                      </a:r>
                      <a:r>
                        <a:rPr lang="en-US" sz="1600" baseline="0" dirty="0" smtClean="0"/>
                        <a:t> Constraints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Ignored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Obeyed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Scheduling Algorithm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Randomized</a:t>
                      </a:r>
                      <a:r>
                        <a:rPr lang="en-US" sz="1600" baseline="0" dirty="0" smtClean="0"/>
                        <a:t> First-Fit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Google</a:t>
                      </a:r>
                      <a:endParaRPr lang="en-US" sz="1600" dirty="0"/>
                    </a:p>
                  </a:txBody>
                  <a:tcPr/>
                </a:tc>
              </a:tr>
              <a:tr h="343218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Runtime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h =</a:t>
                      </a:r>
                      <a:r>
                        <a:rPr lang="en-US" sz="1600" baseline="0" dirty="0" smtClean="0"/>
                        <a:t> 5 min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24 h</a:t>
                      </a:r>
                      <a:r>
                        <a:rPr lang="en-US" sz="1600" baseline="0" dirty="0" smtClean="0"/>
                        <a:t> = 2 h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38200" y="5061584"/>
            <a:ext cx="380181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 preemption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No failures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Resource requests = actual usage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Allocations = initially requested size</a:t>
            </a:r>
          </a:p>
          <a:p>
            <a:pPr marL="285750" indent="-285750">
              <a:buFont typeface="Arial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3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simulator: Monolithic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15</a:t>
            </a:fld>
            <a:endParaRPr lang="en-US"/>
          </a:p>
        </p:txBody>
      </p:sp>
      <p:pic>
        <p:nvPicPr>
          <p:cNvPr id="10242" name="Picture 2" descr="wperf-monolithic-single-path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201" y="1825625"/>
            <a:ext cx="666559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6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simulator: Multi-Path Monolithic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16</a:t>
            </a:fld>
            <a:endParaRPr lang="en-US"/>
          </a:p>
        </p:txBody>
      </p:sp>
      <p:pic>
        <p:nvPicPr>
          <p:cNvPr id="11266" name="Picture 2" descr="wperf-monolithic-multi-path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860" y="1825625"/>
            <a:ext cx="772028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74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Simulator: </a:t>
            </a:r>
            <a:r>
              <a:rPr lang="en-US" dirty="0" err="1" smtClean="0"/>
              <a:t>Mesos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17</a:t>
            </a:fld>
            <a:endParaRPr lang="en-US"/>
          </a:p>
        </p:txBody>
      </p:sp>
      <p:pic>
        <p:nvPicPr>
          <p:cNvPr id="12290" name="Picture 2" descr="wperf-meso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451" y="1825625"/>
            <a:ext cx="793509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695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are there so many failures?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 algn="ctr">
              <a:buNone/>
            </a:pPr>
            <a:r>
              <a:rPr lang="en-US" i="1" dirty="0" smtClean="0"/>
              <a:t>“</a:t>
            </a:r>
            <a:r>
              <a:rPr lang="en-US" i="1" dirty="0" err="1"/>
              <a:t>Mesos</a:t>
            </a:r>
            <a:r>
              <a:rPr lang="en-US" i="1" dirty="0"/>
              <a:t> achieves fairness by alternately offering </a:t>
            </a:r>
            <a:r>
              <a:rPr lang="en-US" i="1" dirty="0" smtClean="0"/>
              <a:t>all available</a:t>
            </a:r>
          </a:p>
          <a:p>
            <a:pPr marL="0" indent="0" algn="ctr">
              <a:buNone/>
            </a:pPr>
            <a:r>
              <a:rPr lang="en-US" i="1" dirty="0" smtClean="0"/>
              <a:t>cluster </a:t>
            </a:r>
            <a:r>
              <a:rPr lang="en-US" i="1" dirty="0"/>
              <a:t>resources to different schedulers</a:t>
            </a:r>
            <a:r>
              <a:rPr lang="en-US" i="1" dirty="0" smtClean="0"/>
              <a:t>”</a:t>
            </a:r>
          </a:p>
          <a:p>
            <a:pPr marL="0" indent="0" algn="ctr">
              <a:buNone/>
            </a:pPr>
            <a:endParaRPr lang="en-US" dirty="0"/>
          </a:p>
          <a:p>
            <a:pPr fontAlgn="base"/>
            <a:r>
              <a:rPr lang="en-US" dirty="0"/>
              <a:t>Since service jobs take time to schedule, batch jobs are blocked</a:t>
            </a:r>
          </a:p>
          <a:p>
            <a:pPr lvl="1" fontAlgn="base"/>
            <a:r>
              <a:rPr lang="en-US" dirty="0"/>
              <a:t>Scheduling is assumed to be quick</a:t>
            </a:r>
          </a:p>
          <a:p>
            <a:pPr lvl="1" fontAlgn="base"/>
            <a:r>
              <a:rPr lang="en-US" dirty="0"/>
              <a:t>Resource churn is expected to be high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88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Simulator: Omega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19</a:t>
            </a:fld>
            <a:endParaRPr lang="en-US"/>
          </a:p>
        </p:txBody>
      </p:sp>
      <p:pic>
        <p:nvPicPr>
          <p:cNvPr id="15362" name="Picture 2" descr="wperf-omega-optimized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1945" y="1825625"/>
            <a:ext cx="6488109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664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</a:t>
            </a:fld>
            <a:endParaRPr lang="en-US"/>
          </a:p>
        </p:txBody>
      </p:sp>
      <p:pic>
        <p:nvPicPr>
          <p:cNvPr id="1026" name="Picture 2" descr="obs-task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273" y="1865620"/>
            <a:ext cx="7261454" cy="381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403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Scalability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94" y="1896037"/>
            <a:ext cx="5225206" cy="372913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69" y="1896037"/>
            <a:ext cx="5241543" cy="37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222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Lightweight Simulator: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Similar to monolithic multi-path without head-of-line blocking</a:t>
            </a:r>
          </a:p>
          <a:p>
            <a:r>
              <a:rPr lang="en-US" dirty="0" smtClean="0"/>
              <a:t>Does not suffer from heterogeneity issues</a:t>
            </a:r>
          </a:p>
          <a:p>
            <a:r>
              <a:rPr lang="en-US" dirty="0" smtClean="0"/>
              <a:t>Scales, but non-linear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5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High-Fidelity Simulator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072039"/>
            <a:ext cx="10515600" cy="38585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4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Application-Specific Scheduler: MapReduce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79459" cy="4351338"/>
          </a:xfrm>
        </p:spPr>
        <p:txBody>
          <a:bodyPr anchor="t"/>
          <a:lstStyle/>
          <a:p>
            <a:r>
              <a:rPr lang="en-US" dirty="0" smtClean="0"/>
              <a:t>Engineers are not good at picking worker counts</a:t>
            </a:r>
          </a:p>
          <a:p>
            <a:endParaRPr lang="en-US" dirty="0"/>
          </a:p>
          <a:p>
            <a:r>
              <a:rPr lang="en-US" dirty="0" smtClean="0"/>
              <a:t>Add MR-specific scheduler</a:t>
            </a:r>
          </a:p>
          <a:p>
            <a:pPr lvl="1"/>
            <a:r>
              <a:rPr lang="en-US" dirty="0" smtClean="0"/>
              <a:t>Assume linear speedup</a:t>
            </a:r>
          </a:p>
          <a:p>
            <a:pPr lvl="1"/>
            <a:r>
              <a:rPr lang="en-US" dirty="0" smtClean="0"/>
              <a:t>Add more workers if possible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23</a:t>
            </a:fld>
            <a:endParaRPr lang="en-US"/>
          </a:p>
        </p:txBody>
      </p:sp>
      <p:pic>
        <p:nvPicPr>
          <p:cNvPr id="18436" name="Picture 4" descr="r-worker-count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1679" y="1644184"/>
            <a:ext cx="5490321" cy="448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950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Application-Specific Scheduler: MapReduce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24</a:t>
            </a:fld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46956"/>
            <a:ext cx="10515600" cy="2708676"/>
          </a:xfrm>
        </p:spPr>
      </p:pic>
    </p:spTree>
    <p:extLst>
      <p:ext uri="{BB962C8B-B14F-4D97-AF65-F5344CB8AC3E}">
        <p14:creationId xmlns:p14="http://schemas.microsoft.com/office/powerpoint/2010/main" val="994962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Wrap-Up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Optimistic concurrency</a:t>
            </a:r>
          </a:p>
          <a:p>
            <a:r>
              <a:rPr lang="en-US" dirty="0" smtClean="0"/>
              <a:t>Overhead outweighed by benefits</a:t>
            </a:r>
          </a:p>
          <a:p>
            <a:pPr lvl="1"/>
            <a:r>
              <a:rPr lang="en-US" dirty="0" smtClean="0"/>
              <a:t>Scalability</a:t>
            </a:r>
          </a:p>
          <a:p>
            <a:pPr lvl="1"/>
            <a:r>
              <a:rPr lang="en-US" dirty="0" smtClean="0"/>
              <a:t>No head-of-line blocking</a:t>
            </a:r>
          </a:p>
          <a:p>
            <a:pPr lvl="1"/>
            <a:r>
              <a:rPr lang="en-US" dirty="0" smtClean="0"/>
              <a:t>Simplicity</a:t>
            </a:r>
          </a:p>
          <a:p>
            <a:r>
              <a:rPr lang="en-US" dirty="0" smtClean="0"/>
              <a:t>Facilitates specialized schedulers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7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When do users care about fairness?</a:t>
            </a:r>
          </a:p>
          <a:p>
            <a:r>
              <a:rPr lang="en-US" dirty="0" smtClean="0"/>
              <a:t>How well does Omega scale down?</a:t>
            </a:r>
          </a:p>
          <a:p>
            <a:r>
              <a:rPr lang="en-US" dirty="0" smtClean="0"/>
              <a:t>Can </a:t>
            </a:r>
            <a:r>
              <a:rPr lang="en-US" dirty="0" err="1" smtClean="0"/>
              <a:t>Mesos</a:t>
            </a:r>
            <a:r>
              <a:rPr lang="en-US" dirty="0" smtClean="0"/>
              <a:t> be fixed to handle long scheduling times?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8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fontAlgn="base"/>
            <a:r>
              <a:rPr lang="en-US" dirty="0" smtClean="0"/>
              <a:t>Heterogeneous </a:t>
            </a:r>
            <a:r>
              <a:rPr lang="en-US" dirty="0"/>
              <a:t>W</a:t>
            </a:r>
            <a:r>
              <a:rPr lang="en-US" dirty="0" smtClean="0"/>
              <a:t>orkloads</a:t>
            </a:r>
            <a:endParaRPr lang="en-US" dirty="0"/>
          </a:p>
          <a:p>
            <a:pPr lvl="1" fontAlgn="base"/>
            <a:r>
              <a:rPr lang="en-US" dirty="0" smtClean="0"/>
              <a:t>Both long-running </a:t>
            </a:r>
            <a:r>
              <a:rPr lang="en-US" dirty="0"/>
              <a:t>services and batch jobs</a:t>
            </a:r>
          </a:p>
          <a:p>
            <a:pPr fontAlgn="base"/>
            <a:r>
              <a:rPr lang="en-US" dirty="0" smtClean="0"/>
              <a:t>Growing Clusters</a:t>
            </a:r>
            <a:endParaRPr lang="en-US" dirty="0"/>
          </a:p>
          <a:p>
            <a:pPr lvl="1" fontAlgn="base"/>
            <a:r>
              <a:rPr lang="en-US" dirty="0" smtClean="0"/>
              <a:t>Can avoid resource fragmentation</a:t>
            </a:r>
          </a:p>
          <a:p>
            <a:pPr fontAlgn="base"/>
            <a:r>
              <a:rPr lang="en-US" dirty="0" smtClean="0"/>
              <a:t>More Jobs</a:t>
            </a:r>
            <a:endParaRPr lang="en-US" dirty="0"/>
          </a:p>
          <a:p>
            <a:pPr fontAlgn="base"/>
            <a:r>
              <a:rPr lang="en-US" dirty="0"/>
              <a:t>Many </a:t>
            </a:r>
            <a:r>
              <a:rPr lang="en-US" dirty="0" smtClean="0"/>
              <a:t>Constraints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9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Heterogeneity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80021"/>
            <a:ext cx="10515600" cy="2296941"/>
          </a:xfrm>
        </p:spPr>
        <p:txBody>
          <a:bodyPr anchor="t"/>
          <a:lstStyle/>
          <a:p>
            <a:pPr fontAlgn="base"/>
            <a:r>
              <a:rPr lang="en-US" dirty="0" smtClean="0"/>
              <a:t>Job Count</a:t>
            </a:r>
          </a:p>
          <a:p>
            <a:pPr fontAlgn="base"/>
            <a:r>
              <a:rPr lang="en-US" dirty="0" smtClean="0"/>
              <a:t>Task Count</a:t>
            </a:r>
          </a:p>
          <a:p>
            <a:pPr fontAlgn="base"/>
            <a:r>
              <a:rPr lang="en-US" dirty="0" smtClean="0"/>
              <a:t>CPU Requested</a:t>
            </a:r>
          </a:p>
          <a:p>
            <a:pPr fontAlgn="base"/>
            <a:r>
              <a:rPr lang="en-US" dirty="0" smtClean="0"/>
              <a:t>Memory Requested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EECS 582 – W16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4</a:t>
            </a:fld>
            <a:endParaRPr lang="en-US"/>
          </a:p>
        </p:txBody>
      </p:sp>
      <p:pic>
        <p:nvPicPr>
          <p:cNvPr id="2050" name="Picture 2" descr="orkload_dis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8883" y="1618958"/>
            <a:ext cx="6754233" cy="2418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783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Workload Heterogeneity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0009" y="1825625"/>
            <a:ext cx="8451981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95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Workload Heterogeneity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8944" y="1825625"/>
            <a:ext cx="7834111" cy="43513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8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Complexity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7</a:t>
            </a:fld>
            <a:endParaRPr lang="en-US"/>
          </a:p>
        </p:txBody>
      </p:sp>
      <p:pic>
        <p:nvPicPr>
          <p:cNvPr id="4098" name="Picture 2" descr="omplexity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183" y="1776197"/>
            <a:ext cx="767963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7151146" y="2790040"/>
            <a:ext cx="1559859" cy="1161826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626724" y="2704531"/>
            <a:ext cx="14852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60+ seconds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288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Scheduling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r>
              <a:rPr lang="en-US" dirty="0" smtClean="0"/>
              <a:t>Heterogeneous workloads</a:t>
            </a:r>
          </a:p>
          <a:p>
            <a:r>
              <a:rPr lang="en-US" dirty="0" smtClean="0"/>
              <a:t>High-utilization</a:t>
            </a:r>
          </a:p>
          <a:p>
            <a:r>
              <a:rPr lang="en-US" dirty="0" smtClean="0"/>
              <a:t>Scalability</a:t>
            </a:r>
          </a:p>
          <a:p>
            <a:r>
              <a:rPr lang="en-US" dirty="0" smtClean="0"/>
              <a:t>Fault-tolerant</a:t>
            </a:r>
          </a:p>
          <a:p>
            <a:r>
              <a:rPr lang="en-US" dirty="0" smtClean="0"/>
              <a:t>User Constraints</a:t>
            </a:r>
          </a:p>
          <a:p>
            <a:r>
              <a:rPr lang="en-US" dirty="0" smtClean="0"/>
              <a:t>Availability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01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Approach: Monolithic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36659" cy="4351338"/>
          </a:xfrm>
        </p:spPr>
        <p:txBody>
          <a:bodyPr anchor="t"/>
          <a:lstStyle/>
          <a:p>
            <a:r>
              <a:rPr lang="en-US" dirty="0" smtClean="0"/>
              <a:t>Complex</a:t>
            </a:r>
          </a:p>
          <a:p>
            <a:r>
              <a:rPr lang="en-US" dirty="0" smtClean="0"/>
              <a:t>Head-of-line blocking</a:t>
            </a:r>
          </a:p>
          <a:p>
            <a:r>
              <a:rPr lang="en-US" dirty="0" smtClean="0"/>
              <a:t>Scalability issues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EECS 582 – W16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F9975-6C58-5C4C-8961-54FFA2646BAA}" type="slidenum">
              <a:rPr lang="en-US" smtClean="0"/>
              <a:t>9</a:t>
            </a:fld>
            <a:endParaRPr lang="en-US"/>
          </a:p>
        </p:txBody>
      </p:sp>
      <p:pic>
        <p:nvPicPr>
          <p:cNvPr id="6148" name="Picture 4" descr="onolit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779" y="1825625"/>
            <a:ext cx="388402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43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505</Words>
  <Application>Microsoft Macintosh PowerPoint</Application>
  <PresentationFormat>Widescreen</PresentationFormat>
  <Paragraphs>177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Calibri</vt:lpstr>
      <vt:lpstr>Gill Sans</vt:lpstr>
      <vt:lpstr>Gill Sans Light</vt:lpstr>
      <vt:lpstr>Arial</vt:lpstr>
      <vt:lpstr>Office Theme</vt:lpstr>
      <vt:lpstr>Omega: flexible, scalable schedulers for large compute clusters</vt:lpstr>
      <vt:lpstr>Problem</vt:lpstr>
      <vt:lpstr>Problem</vt:lpstr>
      <vt:lpstr>Workload Heterogeneity</vt:lpstr>
      <vt:lpstr>Workload Heterogeneity</vt:lpstr>
      <vt:lpstr>Workload Heterogeneity</vt:lpstr>
      <vt:lpstr>Scheduling Complexity</vt:lpstr>
      <vt:lpstr>Scheduling Requirements</vt:lpstr>
      <vt:lpstr>Approach: Monolithic</vt:lpstr>
      <vt:lpstr>Approach: Static Partitioning</vt:lpstr>
      <vt:lpstr>Approach: Two-Level</vt:lpstr>
      <vt:lpstr>Approach: Shared-State</vt:lpstr>
      <vt:lpstr>Omega</vt:lpstr>
      <vt:lpstr>Evaluation (Simulation)</vt:lpstr>
      <vt:lpstr>Lightweight simulator: Monolithic</vt:lpstr>
      <vt:lpstr>Lightweight simulator: Multi-Path Monolithic</vt:lpstr>
      <vt:lpstr>Lightweight Simulator: Mesos</vt:lpstr>
      <vt:lpstr>Why are there so many failures?</vt:lpstr>
      <vt:lpstr>Lightweight Simulator: Omega</vt:lpstr>
      <vt:lpstr>Scalability</vt:lpstr>
      <vt:lpstr>Lightweight Simulator: Summary</vt:lpstr>
      <vt:lpstr>High-Fidelity Simulator</vt:lpstr>
      <vt:lpstr>Application-Specific Scheduler: MapReduce</vt:lpstr>
      <vt:lpstr>Application-Specific Scheduler: MapReduce</vt:lpstr>
      <vt:lpstr>Wrap-Up</vt:lpstr>
      <vt:lpstr>Discussion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Mosharaf Chowdhury</dc:creator>
  <cp:lastModifiedBy>Muhammed Uluyol Uluyol</cp:lastModifiedBy>
  <cp:revision>45</cp:revision>
  <dcterms:created xsi:type="dcterms:W3CDTF">2015-12-27T15:42:19Z</dcterms:created>
  <dcterms:modified xsi:type="dcterms:W3CDTF">2016-11-20T21:12:57Z</dcterms:modified>
</cp:coreProperties>
</file>