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3" r:id="rId5"/>
    <p:sldId id="259" r:id="rId6"/>
    <p:sldId id="261" r:id="rId7"/>
    <p:sldId id="260" r:id="rId8"/>
    <p:sldId id="262" r:id="rId9"/>
    <p:sldId id="264" r:id="rId10"/>
    <p:sldId id="265" r:id="rId11"/>
    <p:sldId id="267" r:id="rId12"/>
    <p:sldId id="268" r:id="rId13"/>
    <p:sldId id="269" r:id="rId14"/>
    <p:sldId id="266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13"/>
  </p:normalViewPr>
  <p:slideViewPr>
    <p:cSldViewPr snapToGrid="0" snapToObjects="1">
      <p:cViewPr varScale="1">
        <p:scale>
          <a:sx n="90" d="100"/>
          <a:sy n="90" d="100"/>
        </p:scale>
        <p:origin x="232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4D10A-81D1-8748-8404-C44E2799F913}" type="datetimeFigureOut">
              <a:rPr lang="en-US" smtClean="0"/>
              <a:t>11/8/16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DBF5F-E884-8D4B-8536-498293E3F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21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91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514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5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30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61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EB05-8444-F245-956D-C637459D628A}" type="datetime1">
              <a:rPr lang="en-US" smtClean="0"/>
              <a:t>11/8/16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582 – W16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56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355F-372B-0B48-91E4-B9E95C6DDB80}" type="datetime1">
              <a:rPr lang="en-US" smtClean="0"/>
              <a:t>11/8/16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60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7F92F-DAD0-294D-90C2-D8B0AEDBB82F}" type="datetime1">
              <a:rPr lang="en-US" smtClean="0"/>
              <a:t>11/8/16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01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FD91D-E05B-0E4F-A0BE-FF0A133512F8}" type="datetime1">
              <a:rPr lang="en-US" smtClean="0"/>
              <a:t>11/8/16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16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DFE4-B686-4E4D-A44B-BBFA4F93760C}" type="datetime1">
              <a:rPr lang="en-US" smtClean="0"/>
              <a:t>11/8/16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76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D070-48B1-7A4C-8201-A5F0428B04B5}" type="datetime1">
              <a:rPr lang="en-US" smtClean="0"/>
              <a:t>11/8/16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95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7E95-22E8-9D46-BCB7-A1A2B4615323}" type="datetime1">
              <a:rPr lang="en-US" smtClean="0"/>
              <a:t>11/8/16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87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05905-29EE-C44F-9F50-8500FD40B029}" type="datetime1">
              <a:rPr lang="en-US" smtClean="0"/>
              <a:t>11/8/16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03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2536A-501F-2D4B-B940-CF3CAD36ABFE}" type="datetime1">
              <a:rPr lang="en-US" smtClean="0"/>
              <a:t>11/8/16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41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544C-4612-904E-948E-02F5DF3365BF}" type="datetime1">
              <a:rPr lang="en-US" smtClean="0"/>
              <a:t>11/8/16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51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7C18-6A4C-494C-A5D7-0469F2CFEBF3}" type="datetime1">
              <a:rPr lang="en-US" smtClean="0"/>
              <a:t>11/8/16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0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</a:lstStyle>
          <a:p>
            <a:fld id="{0044240B-4341-7E48-A33D-719C7F46D8F2}" type="datetime1">
              <a:rPr lang="en-US" smtClean="0"/>
              <a:t>11/8/16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</a:lstStyle>
          <a:p>
            <a:r>
              <a:rPr lang="en-US" dirty="0" smtClean="0"/>
              <a:t>EECS 582 – W16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</a:lstStyle>
          <a:p>
            <a:fld id="{4EEF9975-6C58-5C4C-8961-54FFA2646B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87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5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/>
              <a:t>Mesos</a:t>
            </a:r>
            <a:r>
              <a:rPr lang="en-US" sz="4400" dirty="0" smtClean="0"/>
              <a:t>: A Platform for Fine-Grained Resource Sharing in the Data Center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Benjamin </a:t>
            </a:r>
            <a:r>
              <a:rPr lang="en-US" dirty="0" err="1" smtClean="0"/>
              <a:t>Hindman</a:t>
            </a:r>
            <a:r>
              <a:rPr lang="en-US" dirty="0" smtClean="0"/>
              <a:t>, Andy </a:t>
            </a:r>
            <a:r>
              <a:rPr lang="en-US" dirty="0" err="1"/>
              <a:t>Konwinski</a:t>
            </a:r>
            <a:r>
              <a:rPr lang="en-US" dirty="0"/>
              <a:t>, </a:t>
            </a:r>
            <a:r>
              <a:rPr lang="en-US" dirty="0" err="1"/>
              <a:t>Matei</a:t>
            </a:r>
            <a:r>
              <a:rPr lang="en-US" dirty="0"/>
              <a:t> </a:t>
            </a:r>
            <a:r>
              <a:rPr lang="en-US" dirty="0" err="1"/>
              <a:t>Zaharia</a:t>
            </a:r>
            <a:r>
              <a:rPr lang="en-US" dirty="0"/>
              <a:t>, Ali </a:t>
            </a:r>
            <a:r>
              <a:rPr lang="en-US" dirty="0" err="1"/>
              <a:t>Ghodsi</a:t>
            </a:r>
            <a:r>
              <a:rPr lang="en-US" dirty="0"/>
              <a:t>, Anthony D. Joseph, Randy Katz, Scott </a:t>
            </a:r>
            <a:r>
              <a:rPr lang="en-US" dirty="0" err="1"/>
              <a:t>Shenker</a:t>
            </a:r>
            <a:r>
              <a:rPr lang="en-US" dirty="0"/>
              <a:t>, Ion </a:t>
            </a:r>
            <a:r>
              <a:rPr lang="en-US" dirty="0" err="1" smtClean="0"/>
              <a:t>Stoica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Presented by Muhammed Uluyol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2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582 – W16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10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717048" y="2730469"/>
            <a:ext cx="2028825" cy="19027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err="1" smtClean="0"/>
              <a:t>Mesos</a:t>
            </a:r>
            <a:r>
              <a:rPr lang="en-US" sz="2400" dirty="0" smtClean="0"/>
              <a:t> Master</a:t>
            </a:r>
            <a:endParaRPr lang="en-US" sz="24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8698706" y="1007311"/>
            <a:ext cx="2655094" cy="2485230"/>
            <a:chOff x="4967291" y="3027759"/>
            <a:chExt cx="3338512" cy="2985293"/>
          </a:xfrm>
        </p:grpSpPr>
        <p:sp>
          <p:nvSpPr>
            <p:cNvPr id="7" name="Rounded Rectangle 6"/>
            <p:cNvSpPr/>
            <p:nvPr/>
          </p:nvSpPr>
          <p:spPr>
            <a:xfrm>
              <a:off x="4967291" y="3027759"/>
              <a:ext cx="3338512" cy="298529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 err="1" smtClean="0"/>
                <a:t>Mesos</a:t>
              </a:r>
              <a:r>
                <a:rPr lang="en-US" sz="2400" dirty="0" smtClean="0"/>
                <a:t> Slave</a:t>
              </a:r>
              <a:endParaRPr lang="en-US" sz="2400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200655" y="3741338"/>
              <a:ext cx="1347790" cy="213836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700" dirty="0" smtClean="0">
                  <a:solidFill>
                    <a:schemeClr val="tx1"/>
                  </a:solidFill>
                </a:rPr>
                <a:t>Hadoop Executor</a:t>
              </a:r>
              <a:endParaRPr lang="en-US" sz="1700" dirty="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357819" y="4584302"/>
              <a:ext cx="1033461" cy="114141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700" dirty="0" smtClean="0"/>
                <a:t>Task</a:t>
              </a:r>
              <a:endParaRPr lang="en-US" sz="1700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753229" y="3741338"/>
              <a:ext cx="1347790" cy="213836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700" dirty="0" smtClean="0">
                  <a:solidFill>
                    <a:schemeClr val="tx1"/>
                  </a:solidFill>
                </a:rPr>
                <a:t>MPI Executor</a:t>
              </a:r>
              <a:endParaRPr lang="en-US" sz="1700" dirty="0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910393" y="4584302"/>
              <a:ext cx="1033461" cy="114141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700" dirty="0" smtClean="0"/>
                <a:t>Task</a:t>
              </a:r>
              <a:endParaRPr lang="en-US" sz="17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708231" y="3681830"/>
            <a:ext cx="2655094" cy="2485230"/>
            <a:chOff x="8472487" y="2963863"/>
            <a:chExt cx="3338512" cy="2985293"/>
          </a:xfrm>
        </p:grpSpPr>
        <p:sp>
          <p:nvSpPr>
            <p:cNvPr id="18" name="Rounded Rectangle 17"/>
            <p:cNvSpPr/>
            <p:nvPr/>
          </p:nvSpPr>
          <p:spPr>
            <a:xfrm>
              <a:off x="8472487" y="2963863"/>
              <a:ext cx="3338512" cy="298529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 err="1" smtClean="0"/>
                <a:t>Mesos</a:t>
              </a:r>
              <a:r>
                <a:rPr lang="en-US" sz="2400" dirty="0" smtClean="0"/>
                <a:t> Slave</a:t>
              </a:r>
              <a:endParaRPr lang="en-US" sz="2400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8705851" y="3677442"/>
              <a:ext cx="1347790" cy="213836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700" dirty="0" smtClean="0">
                  <a:solidFill>
                    <a:schemeClr val="tx1"/>
                  </a:solidFill>
                </a:rPr>
                <a:t>Hadoop Executor</a:t>
              </a:r>
              <a:endParaRPr lang="en-US" sz="1700" dirty="0">
                <a:solidFill>
                  <a:schemeClr val="tx1"/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8863015" y="4520406"/>
              <a:ext cx="1033461" cy="114141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700" dirty="0" smtClean="0"/>
                <a:t>Task</a:t>
              </a:r>
              <a:endParaRPr lang="en-US" sz="1700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10258425" y="3677442"/>
              <a:ext cx="1347790" cy="213836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700" dirty="0" smtClean="0">
                  <a:solidFill>
                    <a:schemeClr val="tx1"/>
                  </a:solidFill>
                </a:rPr>
                <a:t>Spark Executor</a:t>
              </a:r>
              <a:endParaRPr lang="en-US" sz="1700" dirty="0">
                <a:solidFill>
                  <a:schemeClr val="tx1"/>
                </a:solidFill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10415589" y="4520406"/>
              <a:ext cx="1033461" cy="114141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700" dirty="0" smtClean="0"/>
                <a:t>Task</a:t>
              </a:r>
              <a:endParaRPr lang="en-US" sz="1700" dirty="0"/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2163976" y="1940523"/>
            <a:ext cx="2614613" cy="9473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Hadoop Scheduler</a:t>
            </a:r>
            <a:endParaRPr lang="en-US" sz="2400" dirty="0"/>
          </a:p>
        </p:txBody>
      </p:sp>
      <p:sp>
        <p:nvSpPr>
          <p:cNvPr id="24" name="Rounded Rectangle 23"/>
          <p:cNvSpPr/>
          <p:nvPr/>
        </p:nvSpPr>
        <p:spPr>
          <a:xfrm>
            <a:off x="2178348" y="3201098"/>
            <a:ext cx="2614613" cy="9473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MPI Scheduler</a:t>
            </a:r>
            <a:endParaRPr lang="en-US" sz="2400" dirty="0"/>
          </a:p>
        </p:txBody>
      </p:sp>
      <p:sp>
        <p:nvSpPr>
          <p:cNvPr id="25" name="Rounded Rectangle 24"/>
          <p:cNvSpPr/>
          <p:nvPr/>
        </p:nvSpPr>
        <p:spPr>
          <a:xfrm>
            <a:off x="2163975" y="4461673"/>
            <a:ext cx="2614613" cy="9473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Spark Scheduler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417783" y="3492541"/>
            <a:ext cx="6804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smtClean="0"/>
              <a:t>Jobs</a:t>
            </a:r>
            <a:endParaRPr lang="en-US" sz="2200"/>
          </a:p>
        </p:txBody>
      </p:sp>
      <p:cxnSp>
        <p:nvCxnSpPr>
          <p:cNvPr id="30" name="Straight Arrow Connector 29"/>
          <p:cNvCxnSpPr>
            <a:stCxn id="28" idx="3"/>
            <a:endCxn id="23" idx="1"/>
          </p:cNvCxnSpPr>
          <p:nvPr/>
        </p:nvCxnSpPr>
        <p:spPr>
          <a:xfrm flipV="1">
            <a:off x="1098226" y="2414192"/>
            <a:ext cx="1065750" cy="129379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8" idx="3"/>
            <a:endCxn id="24" idx="1"/>
          </p:cNvCxnSpPr>
          <p:nvPr/>
        </p:nvCxnSpPr>
        <p:spPr>
          <a:xfrm flipV="1">
            <a:off x="1098226" y="3674767"/>
            <a:ext cx="1080122" cy="332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8" idx="3"/>
            <a:endCxn id="25" idx="1"/>
          </p:cNvCxnSpPr>
          <p:nvPr/>
        </p:nvCxnSpPr>
        <p:spPr>
          <a:xfrm>
            <a:off x="1098226" y="3707985"/>
            <a:ext cx="1065749" cy="12273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3" idx="3"/>
            <a:endCxn id="6" idx="1"/>
          </p:cNvCxnSpPr>
          <p:nvPr/>
        </p:nvCxnSpPr>
        <p:spPr>
          <a:xfrm>
            <a:off x="4778589" y="2414192"/>
            <a:ext cx="938459" cy="1267638"/>
          </a:xfrm>
          <a:prstGeom prst="straightConnector1">
            <a:avLst/>
          </a:prstGeom>
          <a:ln w="38100" cap="flat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4" idx="3"/>
            <a:endCxn id="6" idx="1"/>
          </p:cNvCxnSpPr>
          <p:nvPr/>
        </p:nvCxnSpPr>
        <p:spPr>
          <a:xfrm>
            <a:off x="4792961" y="3674767"/>
            <a:ext cx="924087" cy="7063"/>
          </a:xfrm>
          <a:prstGeom prst="straightConnector1">
            <a:avLst/>
          </a:prstGeom>
          <a:ln w="38100" cap="flat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5" idx="3"/>
            <a:endCxn id="6" idx="1"/>
          </p:cNvCxnSpPr>
          <p:nvPr/>
        </p:nvCxnSpPr>
        <p:spPr>
          <a:xfrm flipV="1">
            <a:off x="4778588" y="3681830"/>
            <a:ext cx="938460" cy="1253512"/>
          </a:xfrm>
          <a:prstGeom prst="straightConnector1">
            <a:avLst/>
          </a:prstGeom>
          <a:ln w="38100" cap="flat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6" idx="3"/>
            <a:endCxn id="7" idx="1"/>
          </p:cNvCxnSpPr>
          <p:nvPr/>
        </p:nvCxnSpPr>
        <p:spPr>
          <a:xfrm flipV="1">
            <a:off x="7745873" y="2249926"/>
            <a:ext cx="952833" cy="1431904"/>
          </a:xfrm>
          <a:prstGeom prst="straightConnector1">
            <a:avLst/>
          </a:prstGeom>
          <a:ln w="38100" cap="flat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6" idx="3"/>
            <a:endCxn id="18" idx="1"/>
          </p:cNvCxnSpPr>
          <p:nvPr/>
        </p:nvCxnSpPr>
        <p:spPr>
          <a:xfrm>
            <a:off x="7745873" y="3681830"/>
            <a:ext cx="962358" cy="1242615"/>
          </a:xfrm>
          <a:prstGeom prst="straightConnector1">
            <a:avLst/>
          </a:prstGeom>
          <a:ln w="38100" cap="flat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64"/>
          <p:cNvSpPr/>
          <p:nvPr/>
        </p:nvSpPr>
        <p:spPr>
          <a:xfrm>
            <a:off x="5926309" y="3673683"/>
            <a:ext cx="1610302" cy="73341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700" smtClean="0">
                <a:solidFill>
                  <a:schemeClr val="tx1"/>
                </a:solidFill>
              </a:rPr>
              <a:t>Allocation Module</a:t>
            </a:r>
            <a:endParaRPr lang="en-US" sz="1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97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Allocation 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smtClean="0"/>
              <a:t>Pluggable</a:t>
            </a:r>
          </a:p>
          <a:p>
            <a:r>
              <a:rPr lang="en-US" dirty="0" smtClean="0"/>
              <a:t>Wrote two:</a:t>
            </a:r>
          </a:p>
          <a:p>
            <a:pPr lvl="1"/>
            <a:r>
              <a:rPr lang="en-US" dirty="0" smtClean="0"/>
              <a:t>Fair Sharing</a:t>
            </a:r>
          </a:p>
          <a:p>
            <a:pPr lvl="1"/>
            <a:r>
              <a:rPr lang="en-US" dirty="0" smtClean="0"/>
              <a:t>Priority</a:t>
            </a:r>
          </a:p>
          <a:p>
            <a:r>
              <a:rPr lang="en-US" dirty="0" smtClean="0"/>
              <a:t>Expects tasks to be short</a:t>
            </a:r>
          </a:p>
          <a:p>
            <a:r>
              <a:rPr lang="en-US" dirty="0" smtClean="0"/>
              <a:t>Long tasks can be killed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7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smtClean="0"/>
              <a:t>Use OS-provided mechanisms</a:t>
            </a:r>
          </a:p>
          <a:p>
            <a:r>
              <a:rPr lang="en-US" dirty="0" smtClean="0"/>
              <a:t>E.g. containers on Linux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Offers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smtClean="0"/>
              <a:t>Count towards usage until a selection is made</a:t>
            </a:r>
          </a:p>
          <a:p>
            <a:r>
              <a:rPr lang="en-US" dirty="0" smtClean="0"/>
              <a:t>Offer are taken back after timeouts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4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Fault-Tolerance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smtClean="0"/>
              <a:t>Only need</a:t>
            </a:r>
          </a:p>
          <a:p>
            <a:pPr lvl="1"/>
            <a:r>
              <a:rPr lang="en-US" dirty="0" smtClean="0"/>
              <a:t>Active Slaves</a:t>
            </a:r>
          </a:p>
          <a:p>
            <a:pPr lvl="1"/>
            <a:r>
              <a:rPr lang="en-US" dirty="0" smtClean="0"/>
              <a:t>Active Frameworks</a:t>
            </a:r>
          </a:p>
          <a:p>
            <a:pPr lvl="1"/>
            <a:r>
              <a:rPr lang="en-US" dirty="0" smtClean="0"/>
              <a:t>Running Tasks</a:t>
            </a:r>
          </a:p>
          <a:p>
            <a:r>
              <a:rPr lang="en-US" dirty="0" smtClean="0"/>
              <a:t>Store in </a:t>
            </a:r>
            <a:r>
              <a:rPr lang="en-US" dirty="0" err="1" smtClean="0"/>
              <a:t>ZooKeeper</a:t>
            </a:r>
            <a:endParaRPr lang="en-US" dirty="0" smtClean="0"/>
          </a:p>
          <a:p>
            <a:r>
              <a:rPr lang="en-US" dirty="0" smtClean="0"/>
              <a:t>Framework schedulers need to provide fault-tolerance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2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Sharing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15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501" y="1825625"/>
            <a:ext cx="9746997" cy="4351338"/>
          </a:xfrm>
        </p:spPr>
      </p:pic>
    </p:spTree>
    <p:extLst>
      <p:ext uri="{BB962C8B-B14F-4D97-AF65-F5344CB8AC3E}">
        <p14:creationId xmlns:p14="http://schemas.microsoft.com/office/powerpoint/2010/main" val="28924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Utilization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066" y="1825625"/>
            <a:ext cx="6711867" cy="435133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5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</a:t>
            </a:r>
            <a:r>
              <a:rPr lang="en-US" dirty="0" err="1" smtClean="0"/>
              <a:t>Mesos</a:t>
            </a:r>
            <a:r>
              <a:rPr lang="en-US" dirty="0" smtClean="0"/>
              <a:t> vs Static Partitioning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5970305"/>
              </p:ext>
            </p:extLst>
          </p:nvPr>
        </p:nvGraphicFramePr>
        <p:xfrm>
          <a:off x="838200" y="1825625"/>
          <a:ext cx="1051560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Framework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Speedup</a:t>
                      </a:r>
                      <a:r>
                        <a:rPr lang="en-US" sz="2200" baseline="0" dirty="0" smtClean="0"/>
                        <a:t> on </a:t>
                      </a:r>
                      <a:r>
                        <a:rPr lang="en-US" sz="2200" baseline="0" dirty="0" err="1" smtClean="0"/>
                        <a:t>Mesos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Facebook Hadoop Mix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1.14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Large Hadoop</a:t>
                      </a:r>
                      <a:r>
                        <a:rPr lang="en-US" sz="2200" baseline="0" dirty="0" smtClean="0"/>
                        <a:t> Mix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2.10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Spark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1.26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Torque/MPI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0.96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6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Scalability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594" y="1825625"/>
            <a:ext cx="9770811" cy="435133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err="1" smtClean="0"/>
              <a:t>Mesos</a:t>
            </a:r>
            <a:r>
              <a:rPr lang="en-US" dirty="0" smtClean="0"/>
              <a:t> shares machines across different cluster compute frameworks</a:t>
            </a:r>
          </a:p>
          <a:p>
            <a:r>
              <a:rPr lang="en-US" dirty="0" smtClean="0"/>
              <a:t>Fine-grained sharing enables better locality and utilization</a:t>
            </a:r>
          </a:p>
          <a:p>
            <a:r>
              <a:rPr lang="en-US" dirty="0" smtClean="0"/>
              <a:t>Resource offers are a scalable, decentralized approach for application-controlled </a:t>
            </a:r>
            <a:r>
              <a:rPr lang="en-US" dirty="0" err="1" smtClean="0"/>
              <a:t>schedling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7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smtClean="0"/>
              <a:t>Many frameworks</a:t>
            </a:r>
          </a:p>
          <a:p>
            <a:r>
              <a:rPr lang="en-US" dirty="0" smtClean="0"/>
              <a:t>How to share resources?</a:t>
            </a:r>
          </a:p>
          <a:p>
            <a:pPr lvl="1"/>
            <a:r>
              <a:rPr lang="en-US" dirty="0" smtClean="0"/>
              <a:t>Better utilization</a:t>
            </a:r>
          </a:p>
          <a:p>
            <a:pPr lvl="1"/>
            <a:r>
              <a:rPr lang="en-US" dirty="0" smtClean="0"/>
              <a:t>Low operational cost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440" y="1874355"/>
            <a:ext cx="4720017" cy="12224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6449" y="3719049"/>
            <a:ext cx="2365375" cy="18357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4943" y="3719049"/>
            <a:ext cx="1996848" cy="18637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4493" y="4001294"/>
            <a:ext cx="1505792" cy="181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01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smtClean="0"/>
              <a:t>What happens if tasks take a long time to execute?</a:t>
            </a:r>
          </a:p>
          <a:p>
            <a:r>
              <a:rPr lang="en-US" dirty="0" smtClean="0"/>
              <a:t>How can application schedulers be made fault-tolerant?</a:t>
            </a:r>
          </a:p>
          <a:p>
            <a:r>
              <a:rPr lang="en-US" dirty="0" smtClean="0"/>
              <a:t>Can </a:t>
            </a:r>
            <a:r>
              <a:rPr lang="en-US" dirty="0" err="1" smtClean="0"/>
              <a:t>Mesos</a:t>
            </a:r>
            <a:r>
              <a:rPr lang="en-US" dirty="0" smtClean="0"/>
              <a:t> be used for long-running (web) services?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8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Quo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3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269732" y="1923653"/>
            <a:ext cx="2488830" cy="2057400"/>
            <a:chOff x="1337514" y="2128837"/>
            <a:chExt cx="1766762" cy="14605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7514" y="2128837"/>
              <a:ext cx="748596" cy="115728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46597" y="2128837"/>
              <a:ext cx="748596" cy="115728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5680" y="2128837"/>
              <a:ext cx="748596" cy="115728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510908" y="3146425"/>
              <a:ext cx="1419974" cy="442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/>
                <a:t>Hadoop 1.x</a:t>
              </a:r>
              <a:endParaRPr lang="en-US" sz="2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913579" y="1923653"/>
            <a:ext cx="2488830" cy="2057400"/>
            <a:chOff x="1337514" y="2128837"/>
            <a:chExt cx="1766762" cy="14605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7514" y="2128837"/>
              <a:ext cx="748596" cy="115728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46597" y="2128837"/>
              <a:ext cx="748596" cy="115728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5680" y="2128837"/>
              <a:ext cx="748596" cy="1157288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1510908" y="3146425"/>
              <a:ext cx="1419974" cy="442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/>
                <a:t>Hadoop 2.x</a:t>
              </a:r>
              <a:endParaRPr lang="en-US" sz="2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562975" y="1838722"/>
            <a:ext cx="2488830" cy="2057400"/>
            <a:chOff x="1337514" y="2128837"/>
            <a:chExt cx="1766762" cy="14605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7514" y="2128837"/>
              <a:ext cx="748596" cy="115728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46597" y="2128837"/>
              <a:ext cx="748596" cy="115728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5680" y="2128837"/>
              <a:ext cx="748596" cy="1157288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1510908" y="3146425"/>
              <a:ext cx="1419974" cy="442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/>
                <a:t>Spark</a:t>
              </a:r>
              <a:endParaRPr lang="en-US" sz="2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2349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Quo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Underutilized (resource fragmentation)</a:t>
            </a:r>
          </a:p>
          <a:p>
            <a:r>
              <a:rPr lang="en-US" dirty="0" smtClean="0"/>
              <a:t>Suboptimal placement</a:t>
            </a:r>
          </a:p>
          <a:p>
            <a:pPr lvl="1"/>
            <a:r>
              <a:rPr lang="en-US" dirty="0" smtClean="0"/>
              <a:t>Locality</a:t>
            </a:r>
          </a:p>
          <a:p>
            <a:pPr lvl="1"/>
            <a:r>
              <a:rPr lang="en-US" dirty="0" smtClean="0"/>
              <a:t>Failure tolerance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4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269732" y="1923653"/>
            <a:ext cx="2488830" cy="2057400"/>
            <a:chOff x="1337514" y="2128837"/>
            <a:chExt cx="1766762" cy="14605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7514" y="2128837"/>
              <a:ext cx="748596" cy="115728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46597" y="2128837"/>
              <a:ext cx="748596" cy="115728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55680" y="2128837"/>
              <a:ext cx="748596" cy="1157288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510908" y="3146425"/>
              <a:ext cx="1419974" cy="442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/>
                <a:t>Hadoop 1.x</a:t>
              </a:r>
              <a:endParaRPr lang="en-US" sz="2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913579" y="1923653"/>
            <a:ext cx="2488830" cy="2057400"/>
            <a:chOff x="1337514" y="2128837"/>
            <a:chExt cx="1766762" cy="14605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7514" y="2128837"/>
              <a:ext cx="748596" cy="115728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46597" y="2128837"/>
              <a:ext cx="748596" cy="115728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55680" y="2128837"/>
              <a:ext cx="748596" cy="1157288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1510908" y="3146425"/>
              <a:ext cx="1419974" cy="442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/>
                <a:t>Hadoop 2.x</a:t>
              </a:r>
              <a:endParaRPr lang="en-US" sz="2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562975" y="1838722"/>
            <a:ext cx="2488830" cy="2057400"/>
            <a:chOff x="1337514" y="2128837"/>
            <a:chExt cx="1766762" cy="14605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7514" y="2128837"/>
              <a:ext cx="748596" cy="115728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46597" y="2128837"/>
              <a:ext cx="748596" cy="115728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55680" y="2128837"/>
              <a:ext cx="748596" cy="1157288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1510908" y="3146425"/>
              <a:ext cx="1419974" cy="442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/>
                <a:t>Spark</a:t>
              </a:r>
              <a:endParaRPr lang="en-US" sz="2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4263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2190750" y="2165294"/>
            <a:ext cx="7810500" cy="2528888"/>
          </a:xfrm>
          <a:prstGeom prst="roundRect">
            <a:avLst/>
          </a:prstGeom>
          <a:noFill/>
          <a:ln w="412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185" y="2614605"/>
            <a:ext cx="1054544" cy="16302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1328" y="2614605"/>
            <a:ext cx="1054544" cy="16302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8471" y="2614605"/>
            <a:ext cx="1054544" cy="163026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38444" y="4962476"/>
            <a:ext cx="2000311" cy="6239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Hadoop 1.x</a:t>
            </a:r>
            <a:endParaRPr lang="en-US" sz="2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154" y="2614605"/>
            <a:ext cx="1054544" cy="16302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297" y="2614605"/>
            <a:ext cx="1054544" cy="16302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440" y="2614605"/>
            <a:ext cx="1054544" cy="163026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186413" y="4962476"/>
            <a:ext cx="2000311" cy="6239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Hadoop 2.x</a:t>
            </a:r>
            <a:endParaRPr lang="en-US" sz="22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0123" y="2614605"/>
            <a:ext cx="1054544" cy="16302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7266" y="2614605"/>
            <a:ext cx="1054544" cy="16302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409" y="2614605"/>
            <a:ext cx="1054544" cy="163026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7334382" y="4962476"/>
            <a:ext cx="2000311" cy="6239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Spark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1210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2190750" y="2165294"/>
            <a:ext cx="7810500" cy="2797182"/>
          </a:xfrm>
          <a:prstGeom prst="roundRect">
            <a:avLst/>
          </a:prstGeom>
          <a:noFill/>
          <a:ln w="412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185" y="2614605"/>
            <a:ext cx="1054544" cy="16302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1328" y="2614605"/>
            <a:ext cx="1054544" cy="16302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8471" y="2614605"/>
            <a:ext cx="1054544" cy="163026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38444" y="5305380"/>
            <a:ext cx="2000311" cy="6239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smtClean="0"/>
              <a:t>Hadoop 1.x</a:t>
            </a:r>
            <a:endParaRPr lang="en-US" sz="2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154" y="2614605"/>
            <a:ext cx="1054544" cy="16302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297" y="2614605"/>
            <a:ext cx="1054544" cy="16302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440" y="2614605"/>
            <a:ext cx="1054544" cy="163026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186413" y="5305380"/>
            <a:ext cx="2000311" cy="6239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Hadoop 2.x</a:t>
            </a:r>
            <a:endParaRPr lang="en-US" sz="22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0123" y="2614605"/>
            <a:ext cx="1054544" cy="16302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7266" y="2614605"/>
            <a:ext cx="1054544" cy="16302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409" y="2614605"/>
            <a:ext cx="1054544" cy="163026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7334382" y="5305380"/>
            <a:ext cx="2000311" cy="6239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Spark</a:t>
            </a:r>
            <a:endParaRPr lang="en-US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5461134" y="4296736"/>
            <a:ext cx="107112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/>
              <a:t>Mesos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04899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smtClean="0"/>
              <a:t>High Utilization</a:t>
            </a:r>
          </a:p>
          <a:p>
            <a:r>
              <a:rPr lang="en-US" dirty="0" smtClean="0"/>
              <a:t>Framework agnostic</a:t>
            </a:r>
          </a:p>
          <a:p>
            <a:r>
              <a:rPr lang="en-US" dirty="0" smtClean="0"/>
              <a:t>Scalability (10,000s of nodes)</a:t>
            </a:r>
          </a:p>
          <a:p>
            <a:r>
              <a:rPr lang="en-US" dirty="0" smtClean="0"/>
              <a:t>Fault-tolerant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7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smtClean="0"/>
              <a:t>Potential Solution: Global Scheduler</a:t>
            </a:r>
          </a:p>
          <a:p>
            <a:pPr lvl="1"/>
            <a:r>
              <a:rPr lang="en-US" dirty="0" smtClean="0"/>
              <a:t>Frameworks specify requirements</a:t>
            </a:r>
          </a:p>
          <a:p>
            <a:pPr lvl="1"/>
            <a:r>
              <a:rPr lang="en-US" dirty="0" smtClean="0"/>
              <a:t>Pros:</a:t>
            </a:r>
          </a:p>
          <a:p>
            <a:pPr lvl="2"/>
            <a:r>
              <a:rPr lang="en-US" dirty="0" smtClean="0"/>
              <a:t>Obvious solution</a:t>
            </a:r>
          </a:p>
          <a:p>
            <a:pPr lvl="2"/>
            <a:r>
              <a:rPr lang="en-US" dirty="0" smtClean="0"/>
              <a:t>Can make good placement decisions across all tasks</a:t>
            </a:r>
          </a:p>
          <a:p>
            <a:pPr lvl="1"/>
            <a:r>
              <a:rPr lang="en-US" dirty="0" smtClean="0"/>
              <a:t>Cons:</a:t>
            </a:r>
          </a:p>
          <a:p>
            <a:pPr lvl="2"/>
            <a:r>
              <a:rPr lang="en-US" dirty="0" smtClean="0"/>
              <a:t>Complex</a:t>
            </a:r>
          </a:p>
          <a:p>
            <a:pPr lvl="2"/>
            <a:r>
              <a:rPr lang="en-US" dirty="0" smtClean="0"/>
              <a:t>How to scale?</a:t>
            </a:r>
          </a:p>
          <a:p>
            <a:pPr lvl="2"/>
            <a:r>
              <a:rPr lang="en-US" dirty="0" smtClean="0"/>
              <a:t>How to address future needs?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6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Offers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smtClean="0"/>
              <a:t>Present available resources to framework schedulers</a:t>
            </a:r>
          </a:p>
          <a:p>
            <a:r>
              <a:rPr lang="en-US" dirty="0" smtClean="0"/>
              <a:t>Scheduler picks which resources to use for a job</a:t>
            </a:r>
          </a:p>
          <a:p>
            <a:r>
              <a:rPr lang="en-US" dirty="0" smtClean="0"/>
              <a:t>Pros:</a:t>
            </a:r>
          </a:p>
          <a:p>
            <a:pPr lvl="1"/>
            <a:r>
              <a:rPr lang="en-US" dirty="0" smtClean="0"/>
              <a:t>Minimal work done in </a:t>
            </a:r>
            <a:r>
              <a:rPr lang="en-US" dirty="0" err="1" smtClean="0"/>
              <a:t>Mesos</a:t>
            </a:r>
            <a:endParaRPr lang="en-US" dirty="0" smtClean="0"/>
          </a:p>
          <a:p>
            <a:r>
              <a:rPr lang="en-US" dirty="0" smtClean="0"/>
              <a:t>Cons:</a:t>
            </a:r>
          </a:p>
          <a:p>
            <a:pPr lvl="1"/>
            <a:r>
              <a:rPr lang="en-US" dirty="0" smtClean="0"/>
              <a:t>Schedulers unaware of each other’s jobs leads to suboptimal decisions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8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</TotalTime>
  <Words>459</Words>
  <Application>Microsoft Macintosh PowerPoint</Application>
  <PresentationFormat>Widescreen</PresentationFormat>
  <Paragraphs>161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Gill Sans</vt:lpstr>
      <vt:lpstr>Gill Sans Light</vt:lpstr>
      <vt:lpstr>Arial</vt:lpstr>
      <vt:lpstr>Office Theme</vt:lpstr>
      <vt:lpstr>Mesos: A Platform for Fine-Grained Resource Sharing in the Data Center</vt:lpstr>
      <vt:lpstr>Problem</vt:lpstr>
      <vt:lpstr>Status Quo</vt:lpstr>
      <vt:lpstr>Status Quo</vt:lpstr>
      <vt:lpstr>Goal</vt:lpstr>
      <vt:lpstr>Goal</vt:lpstr>
      <vt:lpstr>Design Goals</vt:lpstr>
      <vt:lpstr>Scheduling</vt:lpstr>
      <vt:lpstr>Resource Offers</vt:lpstr>
      <vt:lpstr>Architecture</vt:lpstr>
      <vt:lpstr>Allocation Modules</vt:lpstr>
      <vt:lpstr>Isolation</vt:lpstr>
      <vt:lpstr>Resource Offers</vt:lpstr>
      <vt:lpstr>Fault-Tolerance</vt:lpstr>
      <vt:lpstr>Evaluation: Sharing</vt:lpstr>
      <vt:lpstr>Evaluation: Utilization</vt:lpstr>
      <vt:lpstr>Evaluation: Mesos vs Static Partitioning</vt:lpstr>
      <vt:lpstr>Evaluation: Scalability</vt:lpstr>
      <vt:lpstr>Wrap Up</vt:lpstr>
      <vt:lpstr>Discussion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Mosharaf Chowdhury</dc:creator>
  <cp:lastModifiedBy>Muhammed Uluyol Uluyol</cp:lastModifiedBy>
  <cp:revision>16</cp:revision>
  <dcterms:created xsi:type="dcterms:W3CDTF">2015-12-27T15:42:19Z</dcterms:created>
  <dcterms:modified xsi:type="dcterms:W3CDTF">2016-11-09T02:33:58Z</dcterms:modified>
</cp:coreProperties>
</file>