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9" r:id="rId4"/>
    <p:sldId id="260" r:id="rId5"/>
    <p:sldId id="270" r:id="rId6"/>
    <p:sldId id="262" r:id="rId7"/>
    <p:sldId id="266" r:id="rId8"/>
    <p:sldId id="267" r:id="rId9"/>
    <p:sldId id="285" r:id="rId10"/>
    <p:sldId id="268" r:id="rId11"/>
    <p:sldId id="265" r:id="rId12"/>
    <p:sldId id="286" r:id="rId13"/>
    <p:sldId id="272" r:id="rId14"/>
    <p:sldId id="275" r:id="rId15"/>
    <p:sldId id="282" r:id="rId16"/>
    <p:sldId id="284" r:id="rId17"/>
    <p:sldId id="264" r:id="rId18"/>
    <p:sldId id="287" r:id="rId19"/>
    <p:sldId id="288" r:id="rId20"/>
    <p:sldId id="263" r:id="rId21"/>
    <p:sldId id="280" r:id="rId22"/>
    <p:sldId id="281" r:id="rId23"/>
    <p:sldId id="278" r:id="rId24"/>
    <p:sldId id="25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43"/>
  </p:normalViewPr>
  <p:slideViewPr>
    <p:cSldViewPr snapToGrid="0" snapToObjects="1">
      <p:cViewPr varScale="1">
        <p:scale>
          <a:sx n="88" d="100"/>
          <a:sy n="88" d="100"/>
        </p:scale>
        <p:origin x="-744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4D10A-81D1-8748-8404-C44E2799F913}" type="datetimeFigureOut">
              <a:rPr lang="en-US" smtClean="0"/>
              <a:t>11/8/16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DBF5F-E884-8D4B-8536-498293E3F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21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EuroSys</a:t>
            </a:r>
            <a:r>
              <a:rPr lang="en-US" smtClean="0"/>
              <a:t> 2015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23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60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92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50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92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2.5 minutes for 45 MB a piece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43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</a:t>
            </a:r>
            <a:r>
              <a:rPr lang="en-US" baseline="0" dirty="0" smtClean="0"/>
              <a:t> Job submitted, </a:t>
            </a:r>
            <a:r>
              <a:rPr lang="en-US" baseline="0" dirty="0" err="1" smtClean="0"/>
              <a:t>BorgMaster</a:t>
            </a:r>
            <a:r>
              <a:rPr lang="en-US" baseline="0" dirty="0" smtClean="0"/>
              <a:t> writes to persistent store &amp; adds to pending queue. Scanned Asynchronously by scheduler.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96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Best Case.</a:t>
            </a:r>
          </a:p>
          <a:p>
            <a:r>
              <a:rPr lang="en-US" dirty="0" smtClean="0"/>
              <a:t>Pending</a:t>
            </a:r>
            <a:r>
              <a:rPr lang="en-US" baseline="0" dirty="0" smtClean="0"/>
              <a:t> / Setup. Waiting to go into scheduler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96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Production Jobs v. Non-Production Jobs</a:t>
            </a:r>
          </a:p>
          <a:p>
            <a:r>
              <a:rPr lang="en-US" dirty="0" smtClean="0"/>
              <a:t>Failure Cases First, Performance Second -&gt; if</a:t>
            </a:r>
            <a:r>
              <a:rPr lang="en-US" baseline="0" dirty="0" smtClean="0"/>
              <a:t> it’s not up, performance doesn’t matter</a:t>
            </a:r>
          </a:p>
          <a:p>
            <a:r>
              <a:rPr lang="en-US" baseline="0" dirty="0" smtClean="0"/>
              <a:t>Discuss Availability (Section 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70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Why?</a:t>
            </a:r>
          </a:p>
          <a:p>
            <a:r>
              <a:rPr lang="en-US" dirty="0" err="1" smtClean="0"/>
              <a:t>Heterogenous</a:t>
            </a:r>
            <a:r>
              <a:rPr lang="en-US" dirty="0" smtClean="0"/>
              <a:t> machines, Batch Jobs, etc.</a:t>
            </a:r>
          </a:p>
          <a:p>
            <a:r>
              <a:rPr lang="en-US" dirty="0" smtClean="0"/>
              <a:t>Machine heterogeneity</a:t>
            </a:r>
            <a:r>
              <a:rPr lang="en-US" baseline="0" dirty="0" smtClean="0"/>
              <a:t> (random remove). Maintain sophisticated constraints</a:t>
            </a:r>
          </a:p>
          <a:p>
            <a:r>
              <a:rPr lang="en-US" baseline="0" dirty="0" smtClean="0"/>
              <a:t>Cell Compaction: Take a cell. Randomly remove machines from it. See if you can continue to pack the workload. Run a few times.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0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Why?</a:t>
            </a:r>
          </a:p>
          <a:p>
            <a:r>
              <a:rPr lang="en-US" dirty="0" err="1" smtClean="0"/>
              <a:t>Heterogenous</a:t>
            </a:r>
            <a:r>
              <a:rPr lang="en-US" dirty="0" smtClean="0"/>
              <a:t> machines, Batch Jobs, etc.</a:t>
            </a:r>
          </a:p>
          <a:p>
            <a:r>
              <a:rPr lang="en-US" dirty="0" smtClean="0"/>
              <a:t>Machine heterogeneity</a:t>
            </a:r>
            <a:r>
              <a:rPr lang="en-US" baseline="0" dirty="0" smtClean="0"/>
              <a:t> (random remove). Maintain sophisticated constraints</a:t>
            </a:r>
          </a:p>
          <a:p>
            <a:r>
              <a:rPr lang="en-US" baseline="0" dirty="0" smtClean="0"/>
              <a:t>Cell Compaction: Take a cell. Randomly remove machines from it. See if you can continue to pack the workload. Run a few times.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0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Sharing</a:t>
            </a:r>
            <a:r>
              <a:rPr lang="en-US" baseline="0" dirty="0" smtClean="0"/>
              <a:t> between Prod/ Non-Prod. =&gt; Segregation needs more machines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60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60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EB05-8444-F245-956D-C637459D628A}" type="datetime1">
              <a:rPr lang="en-US" smtClean="0"/>
              <a:t>11/8/16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W16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56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355F-372B-0B48-91E4-B9E95C6DDB80}" type="datetime1">
              <a:rPr lang="en-US" smtClean="0"/>
              <a:t>11/8/16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6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F92F-DAD0-294D-90C2-D8B0AEDBB82F}" type="datetime1">
              <a:rPr lang="en-US" smtClean="0"/>
              <a:t>11/8/16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01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D91D-E05B-0E4F-A0BE-FF0A133512F8}" type="datetime1">
              <a:rPr lang="en-US" smtClean="0"/>
              <a:t>11/8/16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16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DFE4-B686-4E4D-A44B-BBFA4F93760C}" type="datetime1">
              <a:rPr lang="en-US" smtClean="0"/>
              <a:t>11/8/16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6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D070-48B1-7A4C-8201-A5F0428B04B5}" type="datetime1">
              <a:rPr lang="en-US" smtClean="0"/>
              <a:t>11/8/16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95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7E95-22E8-9D46-BCB7-A1A2B4615323}" type="datetime1">
              <a:rPr lang="en-US" smtClean="0"/>
              <a:t>11/8/16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87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5905-29EE-C44F-9F50-8500FD40B029}" type="datetime1">
              <a:rPr lang="en-US" smtClean="0"/>
              <a:t>11/8/16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03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2536A-501F-2D4B-B940-CF3CAD36ABFE}" type="datetime1">
              <a:rPr lang="en-US" smtClean="0"/>
              <a:t>11/8/16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41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544C-4612-904E-948E-02F5DF3365BF}" type="datetime1">
              <a:rPr lang="en-US" smtClean="0"/>
              <a:t>11/8/16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51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7C18-6A4C-494C-A5D7-0469F2CFEBF3}" type="datetime1">
              <a:rPr lang="en-US" smtClean="0"/>
              <a:t>11/8/16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fld id="{0044240B-4341-7E48-A33D-719C7F46D8F2}" type="datetime1">
              <a:rPr lang="en-US" smtClean="0"/>
              <a:t>11/8/16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r>
              <a:rPr lang="en-US" dirty="0" smtClean="0"/>
              <a:t>EECS 582 – W16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fld id="{4EEF9975-6C58-5C4C-8961-54FFA2646B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8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Large-scale </a:t>
            </a:r>
            <a:r>
              <a:rPr lang="en-US" dirty="0"/>
              <a:t>C</a:t>
            </a:r>
            <a:r>
              <a:rPr lang="en-US" dirty="0" smtClean="0"/>
              <a:t>luster Manager at Google with Borg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Abhishek</a:t>
            </a:r>
            <a:r>
              <a:rPr lang="en-US" dirty="0" smtClean="0"/>
              <a:t> </a:t>
            </a:r>
            <a:r>
              <a:rPr lang="en-US" dirty="0" err="1" smtClean="0"/>
              <a:t>Verma</a:t>
            </a:r>
            <a:r>
              <a:rPr lang="en-US" dirty="0" smtClean="0"/>
              <a:t>, Luis </a:t>
            </a:r>
            <a:r>
              <a:rPr lang="en-US" dirty="0" err="1" smtClean="0"/>
              <a:t>Pedrosa</a:t>
            </a:r>
            <a:r>
              <a:rPr lang="en-US" dirty="0" smtClean="0"/>
              <a:t>, </a:t>
            </a:r>
            <a:r>
              <a:rPr lang="en-US" dirty="0" err="1" smtClean="0"/>
              <a:t>Madhukar</a:t>
            </a:r>
            <a:r>
              <a:rPr lang="en-US" dirty="0" smtClean="0"/>
              <a:t> </a:t>
            </a:r>
            <a:r>
              <a:rPr lang="en-US" dirty="0" err="1" smtClean="0"/>
              <a:t>Korupolu</a:t>
            </a:r>
            <a:r>
              <a:rPr lang="en-US" dirty="0" smtClean="0"/>
              <a:t>, </a:t>
            </a:r>
          </a:p>
          <a:p>
            <a:r>
              <a:rPr lang="en-US" dirty="0" smtClean="0"/>
              <a:t>David Oppenheimer, Eric Tune, John Wilkes</a:t>
            </a:r>
          </a:p>
          <a:p>
            <a:endParaRPr lang="en-US" dirty="0" smtClean="0"/>
          </a:p>
          <a:p>
            <a:r>
              <a:rPr lang="en-US" sz="1800" dirty="0" smtClean="0"/>
              <a:t>Presented By:  Arjun Khurana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</a:t>
            </a:r>
            <a:r>
              <a:rPr lang="en-US" dirty="0" smtClean="0"/>
              <a:t>F16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26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Tasks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F16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087" y="1690688"/>
            <a:ext cx="6493316" cy="47025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8971" y="1782805"/>
            <a:ext cx="9281677" cy="454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03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F16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7987"/>
            <a:ext cx="12192000" cy="298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58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Utilization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F16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15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Utilization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F16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13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825625"/>
            <a:ext cx="10515600" cy="159345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Evaluation Metric: </a:t>
            </a:r>
            <a:r>
              <a:rPr lang="en-US" b="1" dirty="0" smtClean="0"/>
              <a:t>Cell Compaction</a:t>
            </a:r>
          </a:p>
          <a:p>
            <a:r>
              <a:rPr lang="en-US" dirty="0" smtClean="0"/>
              <a:t>Smallest cell that workload will work</a:t>
            </a:r>
          </a:p>
          <a:p>
            <a:r>
              <a:rPr lang="en-US" dirty="0" smtClean="0"/>
              <a:t>Randomly selected machines to remove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750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Utilization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F16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31" y="2552100"/>
            <a:ext cx="6178026" cy="390905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93454"/>
          </a:xfrm>
        </p:spPr>
        <p:txBody>
          <a:bodyPr anchor="t" anchorCtr="0"/>
          <a:lstStyle/>
          <a:p>
            <a:pPr marL="0" indent="0">
              <a:buNone/>
            </a:pPr>
            <a:r>
              <a:rPr lang="en-US" dirty="0" smtClean="0"/>
              <a:t>Cell Sharing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3957" y="2534309"/>
            <a:ext cx="5713311" cy="390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229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Utilization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F16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15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93454"/>
          </a:xfrm>
        </p:spPr>
        <p:txBody>
          <a:bodyPr anchor="t" anchorCtr="0"/>
          <a:lstStyle/>
          <a:p>
            <a:pPr marL="0" indent="0">
              <a:buNone/>
            </a:pPr>
            <a:r>
              <a:rPr lang="en-US" dirty="0" smtClean="0"/>
              <a:t>Large Cells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89" y="2392357"/>
            <a:ext cx="5410084" cy="39639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206" y="2420379"/>
            <a:ext cx="5605268" cy="398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80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Utilization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F16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16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93454"/>
          </a:xfrm>
        </p:spPr>
        <p:txBody>
          <a:bodyPr anchor="t" anchorCtr="0"/>
          <a:lstStyle/>
          <a:p>
            <a:pPr marL="0" indent="0">
              <a:buNone/>
            </a:pPr>
            <a:r>
              <a:rPr lang="en-US" dirty="0" smtClean="0"/>
              <a:t>Fine-grained Resource </a:t>
            </a:r>
            <a:r>
              <a:rPr lang="en-US" dirty="0"/>
              <a:t>R</a:t>
            </a:r>
            <a:r>
              <a:rPr lang="en-US" dirty="0" smtClean="0"/>
              <a:t>equests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60" y="2551099"/>
            <a:ext cx="5282880" cy="37808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490" y="2711345"/>
            <a:ext cx="4970220" cy="349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462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Utilization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F16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71904"/>
            <a:ext cx="10414291" cy="2941134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93454"/>
          </a:xfrm>
        </p:spPr>
        <p:txBody>
          <a:bodyPr anchor="t" anchorCtr="0"/>
          <a:lstStyle/>
          <a:p>
            <a:pPr marL="0" indent="0">
              <a:buNone/>
            </a:pPr>
            <a:r>
              <a:rPr lang="en-US" dirty="0" smtClean="0"/>
              <a:t>Reclamation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995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F16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563539"/>
            <a:ext cx="105791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26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563539"/>
            <a:ext cx="10579100" cy="4914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1474149"/>
            <a:ext cx="1099820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98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 / Design Goals</a:t>
            </a:r>
          </a:p>
          <a:p>
            <a:r>
              <a:rPr lang="en-US" dirty="0" smtClean="0"/>
              <a:t>User Level Perspective</a:t>
            </a:r>
          </a:p>
          <a:p>
            <a:r>
              <a:rPr lang="en-US" dirty="0" smtClean="0"/>
              <a:t>Borg Architecture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Future Work</a:t>
            </a:r>
          </a:p>
          <a:p>
            <a:r>
              <a:rPr lang="en-US" dirty="0" smtClean="0"/>
              <a:t>Conclusion</a:t>
            </a:r>
          </a:p>
          <a:p>
            <a:r>
              <a:rPr lang="en-US" dirty="0" smtClean="0"/>
              <a:t>Discussion Questions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F16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072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 anchorCtr="0"/>
          <a:lstStyle/>
          <a:p>
            <a:r>
              <a:rPr lang="en-US" dirty="0" smtClean="0"/>
              <a:t>Security Isolation</a:t>
            </a:r>
          </a:p>
          <a:p>
            <a:pPr lvl="1"/>
            <a:r>
              <a:rPr lang="en-US" dirty="0" err="1" smtClean="0"/>
              <a:t>Chroot</a:t>
            </a:r>
            <a:endParaRPr lang="en-US" dirty="0"/>
          </a:p>
          <a:p>
            <a:pPr lvl="1"/>
            <a:r>
              <a:rPr lang="en-US" dirty="0" err="1" smtClean="0"/>
              <a:t>Cgroup</a:t>
            </a:r>
            <a:endParaRPr lang="en-US" dirty="0" smtClean="0"/>
          </a:p>
          <a:p>
            <a:r>
              <a:rPr lang="en-US" dirty="0" smtClean="0"/>
              <a:t>Performance Isolation</a:t>
            </a:r>
          </a:p>
          <a:p>
            <a:pPr lvl="1"/>
            <a:r>
              <a:rPr lang="en-US" dirty="0" smtClean="0"/>
              <a:t>Linux </a:t>
            </a:r>
            <a:r>
              <a:rPr lang="en-US" dirty="0" err="1" smtClean="0"/>
              <a:t>cgroup</a:t>
            </a:r>
            <a:r>
              <a:rPr lang="en-US" dirty="0" smtClean="0"/>
              <a:t>-based resource container</a:t>
            </a:r>
          </a:p>
          <a:p>
            <a:pPr lvl="1"/>
            <a:r>
              <a:rPr lang="en-US" dirty="0" err="1" smtClean="0"/>
              <a:t>Borglet</a:t>
            </a:r>
            <a:r>
              <a:rPr lang="en-US" dirty="0" smtClean="0"/>
              <a:t> manipulates container settings</a:t>
            </a:r>
          </a:p>
          <a:p>
            <a:pPr lvl="1"/>
            <a:r>
              <a:rPr lang="en-US" dirty="0" smtClean="0"/>
              <a:t>Production Tasks get best treatment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F16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12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 - </a:t>
            </a:r>
            <a:r>
              <a:rPr lang="en-US" dirty="0" err="1" smtClean="0"/>
              <a:t>Kubernetes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67722" cy="4351338"/>
          </a:xfrm>
        </p:spPr>
        <p:txBody>
          <a:bodyPr anchor="t" anchorCtr="0"/>
          <a:lstStyle/>
          <a:p>
            <a:pPr marL="0" indent="0">
              <a:buNone/>
            </a:pPr>
            <a:r>
              <a:rPr lang="en-US" u="sng" dirty="0" smtClean="0"/>
              <a:t>Directly From Borg</a:t>
            </a:r>
          </a:p>
          <a:p>
            <a:r>
              <a:rPr lang="en-US" dirty="0" err="1" smtClean="0"/>
              <a:t>Borglet</a:t>
            </a:r>
            <a:r>
              <a:rPr lang="en-US" dirty="0" smtClean="0"/>
              <a:t> =&gt; </a:t>
            </a:r>
            <a:r>
              <a:rPr lang="en-US" dirty="0" err="1" smtClean="0"/>
              <a:t>Kubelet</a:t>
            </a:r>
            <a:endParaRPr lang="en-US" dirty="0" smtClean="0"/>
          </a:p>
          <a:p>
            <a:r>
              <a:rPr lang="en-US" dirty="0" err="1" smtClean="0"/>
              <a:t>Alloc</a:t>
            </a:r>
            <a:r>
              <a:rPr lang="en-US" dirty="0" smtClean="0"/>
              <a:t> =&gt; pod</a:t>
            </a:r>
          </a:p>
          <a:p>
            <a:r>
              <a:rPr lang="en-US" dirty="0" smtClean="0"/>
              <a:t>Borg Containers =&gt; </a:t>
            </a:r>
            <a:r>
              <a:rPr lang="en-US" dirty="0" err="1" smtClean="0"/>
              <a:t>docker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F16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21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76392" y="1825625"/>
            <a:ext cx="5267722" cy="43513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 smtClean="0"/>
              <a:t>New &amp; Improved</a:t>
            </a:r>
          </a:p>
          <a:p>
            <a:r>
              <a:rPr lang="en-US" dirty="0" smtClean="0"/>
              <a:t>Job =&gt; labels + label query</a:t>
            </a:r>
          </a:p>
          <a:p>
            <a:r>
              <a:rPr lang="en-US" dirty="0" smtClean="0"/>
              <a:t>Managed ports =&gt; IP per pod</a:t>
            </a:r>
          </a:p>
          <a:p>
            <a:r>
              <a:rPr lang="en-US" dirty="0" smtClean="0"/>
              <a:t>Master =&gt; </a:t>
            </a:r>
            <a:r>
              <a:rPr lang="en-US" dirty="0" err="1"/>
              <a:t>M</a:t>
            </a:r>
            <a:r>
              <a:rPr lang="en-US" dirty="0" err="1" smtClean="0"/>
              <a:t>icroservices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019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 anchorCtr="0"/>
          <a:lstStyle/>
          <a:p>
            <a:r>
              <a:rPr lang="en-US" dirty="0" smtClean="0"/>
              <a:t>Google’s Cluster Manager</a:t>
            </a:r>
          </a:p>
          <a:p>
            <a:pPr lvl="1"/>
            <a:r>
              <a:rPr lang="en-US" dirty="0" smtClean="0"/>
              <a:t>Automate application deployment</a:t>
            </a:r>
          </a:p>
          <a:p>
            <a:pPr lvl="1"/>
            <a:r>
              <a:rPr lang="en-US" dirty="0" smtClean="0"/>
              <a:t>Hide details of resource allocation and failure handling</a:t>
            </a:r>
          </a:p>
          <a:p>
            <a:pPr lvl="1"/>
            <a:r>
              <a:rPr lang="en-US" dirty="0" smtClean="0"/>
              <a:t>Support </a:t>
            </a:r>
            <a:r>
              <a:rPr lang="en-US" u="sng" dirty="0" smtClean="0"/>
              <a:t>ALL</a:t>
            </a:r>
            <a:r>
              <a:rPr lang="en-US" dirty="0" smtClean="0"/>
              <a:t> workloads</a:t>
            </a:r>
          </a:p>
          <a:p>
            <a:r>
              <a:rPr lang="en-US" dirty="0" smtClean="0"/>
              <a:t>Resiliency </a:t>
            </a:r>
            <a:r>
              <a:rPr lang="mr-IN" dirty="0" smtClean="0"/>
              <a:t>–</a:t>
            </a:r>
            <a:r>
              <a:rPr lang="en-US" dirty="0" smtClean="0"/>
              <a:t> Focuses on Fault Tolerance</a:t>
            </a:r>
          </a:p>
          <a:p>
            <a:r>
              <a:rPr lang="en-US" dirty="0" smtClean="0"/>
              <a:t>Efficiency </a:t>
            </a:r>
            <a:r>
              <a:rPr lang="mr-IN" dirty="0" smtClean="0"/>
              <a:t>–</a:t>
            </a:r>
            <a:r>
              <a:rPr lang="en-US" dirty="0" smtClean="0"/>
              <a:t> Resource sharing for workloads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F16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58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 anchorCtr="0">
            <a:normAutofit lnSpcReduction="10000"/>
          </a:bodyPr>
          <a:lstStyle/>
          <a:p>
            <a:r>
              <a:rPr lang="en-US" dirty="0" smtClean="0"/>
              <a:t>Borg gives programmers the opportunity to reserve resources for their applications, but end up with a large amount of overprovisioning. Are there any alternatives to the reclamation technique discussed?</a:t>
            </a:r>
          </a:p>
          <a:p>
            <a:endParaRPr lang="en-US" dirty="0"/>
          </a:p>
          <a:p>
            <a:r>
              <a:rPr lang="en-US" dirty="0" smtClean="0"/>
              <a:t>There are several different kinds of schedulers developed. Can we look at use cases for monolithic (Borg), two level (</a:t>
            </a:r>
            <a:r>
              <a:rPr lang="en-US" dirty="0" err="1" smtClean="0"/>
              <a:t>Mesos</a:t>
            </a:r>
            <a:r>
              <a:rPr lang="en-US" dirty="0" smtClean="0"/>
              <a:t>), and shared state schedulers (Omega).</a:t>
            </a:r>
          </a:p>
          <a:p>
            <a:endParaRPr lang="en-US" dirty="0" smtClean="0"/>
          </a:p>
          <a:p>
            <a:r>
              <a:rPr lang="en-US" dirty="0" smtClean="0"/>
              <a:t>Our </a:t>
            </a:r>
            <a:r>
              <a:rPr lang="en-US" dirty="0"/>
              <a:t>f</a:t>
            </a:r>
            <a:r>
              <a:rPr lang="en-US" dirty="0" smtClean="0"/>
              <a:t>avorite question: Now that we’ve seen Google using containers, are containers more advantageous than VMs?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F16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83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 anchorCtr="0"/>
          <a:lstStyle/>
          <a:p>
            <a:r>
              <a:rPr lang="en-US" dirty="0" smtClean="0"/>
              <a:t>John Wilkes’ </a:t>
            </a:r>
            <a:r>
              <a:rPr lang="en-US" dirty="0" err="1" smtClean="0"/>
              <a:t>EuroSys</a:t>
            </a:r>
            <a:r>
              <a:rPr lang="en-US" dirty="0" smtClean="0"/>
              <a:t> Slides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F16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08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/ Design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 anchorCtr="0"/>
          <a:lstStyle/>
          <a:p>
            <a:r>
              <a:rPr lang="en-US" dirty="0" smtClean="0"/>
              <a:t>Cost Effective Resource Sharing </a:t>
            </a:r>
          </a:p>
          <a:p>
            <a:r>
              <a:rPr lang="en-US" dirty="0" smtClean="0"/>
              <a:t>3 Main Benefits</a:t>
            </a:r>
          </a:p>
          <a:p>
            <a:pPr lvl="1"/>
            <a:r>
              <a:rPr lang="en-US" dirty="0" smtClean="0"/>
              <a:t>Hides details of resource management &amp; failure handling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 smtClean="0"/>
              <a:t>Operates with very high reliability and availability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 smtClean="0"/>
              <a:t>Run Workloads across tens of thousands of machines effectively</a:t>
            </a:r>
            <a:endParaRPr lang="en-US" sz="2400" dirty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F16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34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Level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 anchorCtr="0"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Monaco"/>
                <a:cs typeface="Monaco"/>
              </a:rPr>
              <a:t>Job </a:t>
            </a:r>
            <a:r>
              <a:rPr lang="en-US" sz="1800" dirty="0" err="1" smtClean="0">
                <a:latin typeface="Monaco"/>
                <a:cs typeface="Monaco"/>
              </a:rPr>
              <a:t>hello_world</a:t>
            </a:r>
            <a:r>
              <a:rPr lang="en-US" sz="1800" dirty="0" smtClean="0">
                <a:latin typeface="Monaco"/>
                <a:cs typeface="Monaco"/>
              </a:rPr>
              <a:t> = {</a:t>
            </a:r>
          </a:p>
          <a:p>
            <a:pPr marL="0" indent="0">
              <a:buNone/>
            </a:pPr>
            <a:r>
              <a:rPr lang="en-US" sz="1800" dirty="0">
                <a:latin typeface="Monaco"/>
                <a:cs typeface="Monaco"/>
              </a:rPr>
              <a:t> </a:t>
            </a:r>
            <a:r>
              <a:rPr lang="en-US" sz="1800" dirty="0" smtClean="0">
                <a:latin typeface="Monaco"/>
                <a:cs typeface="Monaco"/>
              </a:rPr>
              <a:t>   runtime = { cell = ‘</a:t>
            </a:r>
            <a:r>
              <a:rPr lang="en-US" sz="1800" dirty="0" err="1" smtClean="0">
                <a:latin typeface="Monaco"/>
                <a:cs typeface="Monaco"/>
              </a:rPr>
              <a:t>ic</a:t>
            </a:r>
            <a:r>
              <a:rPr lang="en-US" sz="1800" dirty="0" smtClean="0">
                <a:latin typeface="Monaco"/>
                <a:cs typeface="Monaco"/>
              </a:rPr>
              <a:t>’ }		// What cluster should we run in?    </a:t>
            </a:r>
          </a:p>
          <a:p>
            <a:pPr marL="0" indent="0">
              <a:buNone/>
            </a:pPr>
            <a:r>
              <a:rPr lang="en-US" sz="1800" dirty="0" smtClean="0">
                <a:latin typeface="Monaco"/>
                <a:cs typeface="Monaco"/>
              </a:rPr>
              <a:t>    binary = ‘</a:t>
            </a:r>
            <a:r>
              <a:rPr lang="mr-IN" sz="1800" dirty="0" smtClean="0">
                <a:latin typeface="Monaco"/>
                <a:cs typeface="Monaco"/>
              </a:rPr>
              <a:t>…</a:t>
            </a:r>
            <a:r>
              <a:rPr lang="en-US" sz="1800" dirty="0" smtClean="0">
                <a:latin typeface="Monaco"/>
                <a:cs typeface="Monaco"/>
              </a:rPr>
              <a:t>/</a:t>
            </a:r>
            <a:r>
              <a:rPr lang="en-US" sz="1800" dirty="0" err="1" smtClean="0">
                <a:latin typeface="Monaco"/>
                <a:cs typeface="Monaco"/>
              </a:rPr>
              <a:t>hello_world_webserver</a:t>
            </a:r>
            <a:r>
              <a:rPr lang="en-US" sz="1800" dirty="0" smtClean="0">
                <a:latin typeface="Monaco"/>
                <a:cs typeface="Monaco"/>
              </a:rPr>
              <a:t>	// What program are we to run?</a:t>
            </a:r>
          </a:p>
          <a:p>
            <a:pPr marL="0" indent="0">
              <a:buNone/>
            </a:pPr>
            <a:r>
              <a:rPr lang="en-US" sz="1800" dirty="0" smtClean="0">
                <a:latin typeface="Monaco"/>
                <a:cs typeface="Monaco"/>
              </a:rPr>
              <a:t>    </a:t>
            </a:r>
            <a:r>
              <a:rPr lang="en-US" sz="1800" dirty="0" err="1" smtClean="0">
                <a:latin typeface="Monaco"/>
                <a:cs typeface="Monaco"/>
              </a:rPr>
              <a:t>args</a:t>
            </a:r>
            <a:r>
              <a:rPr lang="en-US" sz="1800" dirty="0" smtClean="0">
                <a:latin typeface="Monaco"/>
                <a:cs typeface="Monaco"/>
              </a:rPr>
              <a:t> = { port = ‘%port%’ }		// Command line parameters</a:t>
            </a:r>
          </a:p>
          <a:p>
            <a:pPr marL="0" indent="0">
              <a:buNone/>
            </a:pPr>
            <a:r>
              <a:rPr lang="en-US" sz="1800" dirty="0" smtClean="0">
                <a:latin typeface="Monaco"/>
                <a:cs typeface="Monaco"/>
              </a:rPr>
              <a:t>    requirements = {			// Resource requirements</a:t>
            </a:r>
          </a:p>
          <a:p>
            <a:pPr marL="0" indent="0">
              <a:buNone/>
            </a:pPr>
            <a:r>
              <a:rPr lang="en-US" sz="1800" dirty="0" smtClean="0">
                <a:latin typeface="Monaco"/>
                <a:cs typeface="Monaco"/>
              </a:rPr>
              <a:t>        ram = 100M</a:t>
            </a:r>
          </a:p>
          <a:p>
            <a:pPr marL="0" indent="0">
              <a:buNone/>
            </a:pPr>
            <a:r>
              <a:rPr lang="en-US" sz="1800" dirty="0" smtClean="0">
                <a:latin typeface="Monaco"/>
                <a:cs typeface="Monaco"/>
              </a:rPr>
              <a:t>        disk = 100M</a:t>
            </a:r>
          </a:p>
          <a:p>
            <a:pPr marL="0" indent="0">
              <a:buNone/>
            </a:pPr>
            <a:r>
              <a:rPr lang="en-US" sz="1800" dirty="0">
                <a:latin typeface="Monaco"/>
                <a:cs typeface="Monaco"/>
              </a:rPr>
              <a:t> </a:t>
            </a:r>
            <a:r>
              <a:rPr lang="en-US" sz="1800" dirty="0" smtClean="0">
                <a:latin typeface="Monaco"/>
                <a:cs typeface="Monaco"/>
              </a:rPr>
              <a:t>       </a:t>
            </a:r>
            <a:r>
              <a:rPr lang="en-US" sz="1800" dirty="0" err="1" smtClean="0">
                <a:latin typeface="Monaco"/>
                <a:cs typeface="Monaco"/>
              </a:rPr>
              <a:t>cpu</a:t>
            </a:r>
            <a:r>
              <a:rPr lang="en-US" sz="1800" dirty="0" smtClean="0">
                <a:latin typeface="Monaco"/>
                <a:cs typeface="Monaco"/>
              </a:rPr>
              <a:t> = 0.1</a:t>
            </a:r>
          </a:p>
          <a:p>
            <a:pPr marL="0" indent="0">
              <a:buNone/>
            </a:pPr>
            <a:r>
              <a:rPr lang="en-US" sz="1800" dirty="0">
                <a:latin typeface="Monaco"/>
                <a:cs typeface="Monaco"/>
              </a:rPr>
              <a:t> </a:t>
            </a:r>
            <a:r>
              <a:rPr lang="en-US" sz="1800" dirty="0" smtClean="0">
                <a:latin typeface="Monaco"/>
                <a:cs typeface="Monaco"/>
              </a:rPr>
              <a:t>   }</a:t>
            </a:r>
          </a:p>
          <a:p>
            <a:pPr marL="0" indent="0">
              <a:buNone/>
            </a:pPr>
            <a:r>
              <a:rPr lang="en-US" sz="1800" dirty="0">
                <a:latin typeface="Monaco"/>
                <a:cs typeface="Monaco"/>
              </a:rPr>
              <a:t> </a:t>
            </a:r>
            <a:r>
              <a:rPr lang="en-US" sz="1800" dirty="0" smtClean="0">
                <a:latin typeface="Monaco"/>
                <a:cs typeface="Monaco"/>
              </a:rPr>
              <a:t>   replicas = 10000	// Number of Tasks</a:t>
            </a:r>
          </a:p>
          <a:p>
            <a:pPr marL="0" indent="0">
              <a:buNone/>
            </a:pPr>
            <a:r>
              <a:rPr lang="en-US" sz="1800" dirty="0">
                <a:latin typeface="Monaco"/>
                <a:cs typeface="Monaco"/>
              </a:rPr>
              <a:t>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F16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59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Tasks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F16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087" y="1678477"/>
            <a:ext cx="6493316" cy="470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23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499" y="1272823"/>
            <a:ext cx="5615833" cy="50835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Borg Architecture </a:t>
            </a:r>
            <a:r>
              <a:rPr lang="mr-IN" dirty="0" smtClean="0"/>
              <a:t>–</a:t>
            </a:r>
            <a:r>
              <a:rPr lang="en-US" dirty="0" smtClean="0"/>
              <a:t> High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F16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6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38200" y="1730959"/>
            <a:ext cx="536541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Compile the program and stick it in the cloud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Pass configuration to command line (Borg </a:t>
            </a:r>
            <a:r>
              <a:rPr lang="en-US" sz="2400" dirty="0" err="1" smtClean="0"/>
              <a:t>Config</a:t>
            </a:r>
            <a:r>
              <a:rPr lang="en-US" sz="24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Send an RPC to the Borg Master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Borg Master writes to persistent store &amp; tasks added to pending </a:t>
            </a:r>
            <a:r>
              <a:rPr lang="en-US" sz="2400" dirty="0"/>
              <a:t>q</a:t>
            </a:r>
            <a:r>
              <a:rPr lang="en-US" sz="2400" dirty="0" smtClean="0"/>
              <a:t>ueue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Scheduler </a:t>
            </a:r>
            <a:r>
              <a:rPr lang="en-US" sz="2400" dirty="0"/>
              <a:t>a</a:t>
            </a:r>
            <a:r>
              <a:rPr lang="en-US" sz="2400" dirty="0" smtClean="0"/>
              <a:t>synchronous scan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Link Shards check </a:t>
            </a:r>
            <a:r>
              <a:rPr lang="en-US" sz="2400" dirty="0" err="1" smtClean="0"/>
              <a:t>Borglets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7435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499" y="1272823"/>
            <a:ext cx="5615833" cy="50835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Borg Architecture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F16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7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38200" y="1730959"/>
            <a:ext cx="5365417" cy="4955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Borg Master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Central “brain” of system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Holds Cluster State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Replicated for Reliability (PAXOS)</a:t>
            </a:r>
          </a:p>
          <a:p>
            <a:endParaRPr lang="en-US" sz="1400" dirty="0" smtClean="0"/>
          </a:p>
          <a:p>
            <a:r>
              <a:rPr lang="en-US" sz="2400" u="sng" dirty="0" smtClean="0"/>
              <a:t>Scheduling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Where to place tasks???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Feasibility Checking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Scoring</a:t>
            </a:r>
          </a:p>
          <a:p>
            <a:endParaRPr lang="en-US" sz="1400" dirty="0" smtClean="0"/>
          </a:p>
          <a:p>
            <a:r>
              <a:rPr lang="en-US" sz="2400" u="sng" dirty="0" err="1" smtClean="0"/>
              <a:t>Borglet</a:t>
            </a:r>
            <a:endParaRPr lang="en-US" sz="2400" u="sng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Machine Agent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Supervises local tasks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Interacts with </a:t>
            </a:r>
            <a:r>
              <a:rPr lang="en-US" sz="2400" dirty="0" err="1" smtClean="0"/>
              <a:t>BorgMaster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8095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499" y="1272823"/>
            <a:ext cx="5615833" cy="50835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Borg Architecture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F16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8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38200" y="1730959"/>
            <a:ext cx="536541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Scalability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Simple synchronous loop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Split scheduler into separate processes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Separate threads to </a:t>
            </a:r>
            <a:r>
              <a:rPr lang="en-US" sz="2400" dirty="0" err="1" smtClean="0"/>
              <a:t>Borglets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Score Caching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Don’t </a:t>
            </a:r>
            <a:r>
              <a:rPr lang="en-US" sz="2400" dirty="0" err="1" smtClean="0"/>
              <a:t>recompute</a:t>
            </a:r>
            <a:r>
              <a:rPr lang="en-US" sz="2400" dirty="0" smtClean="0"/>
              <a:t> scores if same state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Equivalence classes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Only do feasibility checking &amp; scoring once per similar task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Relaxed randomization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Calculate feasibility and scores wasteful</a:t>
            </a:r>
          </a:p>
        </p:txBody>
      </p:sp>
    </p:spTree>
    <p:extLst>
      <p:ext uri="{BB962C8B-B14F-4D97-AF65-F5344CB8AC3E}">
        <p14:creationId xmlns:p14="http://schemas.microsoft.com/office/powerpoint/2010/main" val="1193610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Tasks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F16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087" y="1678477"/>
            <a:ext cx="6493316" cy="470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811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2774</TotalTime>
  <Words>773</Words>
  <Application>Microsoft Macintosh PowerPoint</Application>
  <PresentationFormat>Custom</PresentationFormat>
  <Paragraphs>193</Paragraphs>
  <Slides>24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Large-scale Cluster Manager at Google with Borg</vt:lpstr>
      <vt:lpstr>Agenda</vt:lpstr>
      <vt:lpstr>Motivation / Design Goals</vt:lpstr>
      <vt:lpstr>User Level Perspective</vt:lpstr>
      <vt:lpstr>Running Tasks</vt:lpstr>
      <vt:lpstr>Borg Architecture – High Level</vt:lpstr>
      <vt:lpstr>Borg Architecture</vt:lpstr>
      <vt:lpstr>Borg Architecture</vt:lpstr>
      <vt:lpstr>Running Tasks</vt:lpstr>
      <vt:lpstr>Running Tasks</vt:lpstr>
      <vt:lpstr>Failures</vt:lpstr>
      <vt:lpstr>Utilization</vt:lpstr>
      <vt:lpstr>Utilization</vt:lpstr>
      <vt:lpstr>Utilization</vt:lpstr>
      <vt:lpstr>Utilization</vt:lpstr>
      <vt:lpstr>Utilization</vt:lpstr>
      <vt:lpstr>Utilization</vt:lpstr>
      <vt:lpstr>Big Picture</vt:lpstr>
      <vt:lpstr>Big Picture</vt:lpstr>
      <vt:lpstr>Isolation</vt:lpstr>
      <vt:lpstr>Future Work - Kubernetes</vt:lpstr>
      <vt:lpstr>Conclusion</vt:lpstr>
      <vt:lpstr>Discussion Questions</vt:lpstr>
      <vt:lpstr>Resources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Mosharaf Chowdhury</dc:creator>
  <cp:lastModifiedBy>Arjun Khurana</cp:lastModifiedBy>
  <cp:revision>61</cp:revision>
  <dcterms:created xsi:type="dcterms:W3CDTF">2015-12-27T15:42:19Z</dcterms:created>
  <dcterms:modified xsi:type="dcterms:W3CDTF">2016-11-10T03:57:34Z</dcterms:modified>
</cp:coreProperties>
</file>