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267" r:id="rId6"/>
    <p:sldId id="268" r:id="rId7"/>
    <p:sldId id="269" r:id="rId8"/>
    <p:sldId id="270" r:id="rId9"/>
    <p:sldId id="271" r:id="rId10"/>
    <p:sldId id="261" r:id="rId11"/>
    <p:sldId id="272" r:id="rId12"/>
    <p:sldId id="262" r:id="rId13"/>
    <p:sldId id="263" r:id="rId14"/>
    <p:sldId id="264" r:id="rId15"/>
    <p:sldId id="274" r:id="rId16"/>
    <p:sldId id="273" r:id="rId17"/>
    <p:sldId id="275" r:id="rId18"/>
    <p:sldId id="276" r:id="rId19"/>
    <p:sldId id="286" r:id="rId20"/>
    <p:sldId id="287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0" r:id="rId29"/>
    <p:sldId id="288" r:id="rId30"/>
    <p:sldId id="284" r:id="rId31"/>
    <p:sldId id="289" r:id="rId32"/>
    <p:sldId id="28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4"/>
    <p:restoredTop sz="94493"/>
  </p:normalViewPr>
  <p:slideViewPr>
    <p:cSldViewPr snapToGrid="0" snapToObjects="1">
      <p:cViewPr>
        <p:scale>
          <a:sx n="135" d="100"/>
          <a:sy n="135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4D10A-81D1-8748-8404-C44E2799F913}" type="datetimeFigureOut">
              <a:rPr lang="en-US" smtClean="0"/>
              <a:t>11/7/16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DBF5F-E884-8D4B-8536-498293E3F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2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0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89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</a:t>
            </a:r>
            <a:r>
              <a:rPr lang="en-US" baseline="0" dirty="0" smtClean="0"/>
              <a:t> up spark here – narrow dependency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46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06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40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1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13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37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2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7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42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2004 – </a:t>
            </a:r>
            <a:r>
              <a:rPr lang="en-US" dirty="0" err="1" smtClean="0"/>
              <a:t>gmail</a:t>
            </a:r>
            <a:r>
              <a:rPr lang="en-US" dirty="0" smtClean="0"/>
              <a:t>,</a:t>
            </a:r>
            <a:r>
              <a:rPr lang="en-US" baseline="0" dirty="0" smtClean="0"/>
              <a:t> google earth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24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25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System is designed and built on a lot</a:t>
            </a:r>
            <a:r>
              <a:rPr lang="en-US" baseline="0" dirty="0" smtClean="0"/>
              <a:t> of reasoning, naturally or even intuitively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54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Reduce worker failure in the middle of writing output – GFS’s atomic</a:t>
            </a:r>
            <a:r>
              <a:rPr lang="en-US" baseline="0" dirty="0" smtClean="0"/>
              <a:t> rename, partial-output won’t be visible</a:t>
            </a:r>
          </a:p>
          <a:p>
            <a:r>
              <a:rPr lang="en-US" baseline="0" dirty="0" smtClean="0"/>
              <a:t>Reduce worker read some of the intermediate values of failed workers’ intermediate data – depend on determinist map function.</a:t>
            </a:r>
          </a:p>
          <a:p>
            <a:r>
              <a:rPr lang="en-US" baseline="0" dirty="0" smtClean="0"/>
              <a:t>Reduce crash and map crash – need the rerun of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979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395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72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Peaks when most of the machines are assigned jobs</a:t>
            </a:r>
          </a:p>
          <a:p>
            <a:r>
              <a:rPr lang="en-US" dirty="0" smtClean="0"/>
              <a:t>Implication – it takes a while for the master to assign jobs</a:t>
            </a:r>
            <a:r>
              <a:rPr lang="en-US" baseline="0" dirty="0" smtClean="0"/>
              <a:t> and for the work to actually get started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99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Upper left: Input rate less than </a:t>
            </a:r>
            <a:r>
              <a:rPr lang="en-US" dirty="0" err="1" smtClean="0"/>
              <a:t>grep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sort has a lot of intermediate data to write</a:t>
            </a:r>
            <a:r>
              <a:rPr lang="en-US" baseline="0" dirty="0" smtClean="0">
                <a:sym typeface="Wingdings"/>
              </a:rPr>
              <a:t> to disk</a:t>
            </a:r>
          </a:p>
          <a:p>
            <a:r>
              <a:rPr lang="en-US" baseline="0" dirty="0" smtClean="0">
                <a:sym typeface="Wingdings"/>
              </a:rPr>
              <a:t>Middle left: Shuffling starts as soon as the first map task starts</a:t>
            </a:r>
          </a:p>
          <a:p>
            <a:r>
              <a:rPr lang="en-US" baseline="0" dirty="0" smtClean="0">
                <a:sym typeface="Wingdings"/>
              </a:rPr>
              <a:t>Middle left: Batch scheduling, so two peaks</a:t>
            </a:r>
          </a:p>
          <a:p>
            <a:r>
              <a:rPr lang="en-US" baseline="0" dirty="0" smtClean="0">
                <a:sym typeface="Wingdings"/>
              </a:rPr>
              <a:t>Right: failures (simulated by killing 200 random workers)</a:t>
            </a:r>
          </a:p>
          <a:p>
            <a:r>
              <a:rPr lang="en-US" baseline="0" dirty="0" smtClean="0">
                <a:sym typeface="Wingdings"/>
              </a:rPr>
              <a:t>Bottom left: sort takes some time</a:t>
            </a:r>
            <a:endParaRPr lang="zh-CN" altLang="en-US" baseline="0" dirty="0" smtClean="0">
              <a:sym typeface="Wingdings"/>
            </a:endParaRPr>
          </a:p>
          <a:p>
            <a:r>
              <a:rPr lang="en-US" dirty="0" smtClean="0"/>
              <a:t>upper</a:t>
            </a:r>
            <a:r>
              <a:rPr lang="en-US" baseline="0" dirty="0" smtClean="0"/>
              <a:t> left &gt; bottom left: locality optimization for input</a:t>
            </a:r>
          </a:p>
          <a:p>
            <a:r>
              <a:rPr lang="en-US" baseline="0" dirty="0" smtClean="0"/>
              <a:t>mid left &gt; bottom left: output needs to write extra copies in GFS</a:t>
            </a:r>
          </a:p>
          <a:p>
            <a:r>
              <a:rPr lang="en-US" baseline="0" dirty="0" smtClean="0"/>
              <a:t>Question: why master batch scheduling?</a:t>
            </a:r>
          </a:p>
          <a:p>
            <a:r>
              <a:rPr lang="en-US" baseline="0" dirty="0" smtClean="0"/>
              <a:t>mid: no backup tasks for schedulers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978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93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Tradeoff is not about gain a lot by compromising</a:t>
            </a:r>
            <a:r>
              <a:rPr lang="en-US" baseline="0" dirty="0" smtClean="0"/>
              <a:t> a little, rather, it’s about you KNOW EXACTLY what you will lose and what you will get.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446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07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72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 up Spark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RDD in memory</a:t>
            </a:r>
            <a:r>
              <a:rPr lang="en-US" baseline="0" dirty="0" smtClean="0"/>
              <a:t>: much faster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Advanced </a:t>
            </a:r>
            <a:r>
              <a:rPr lang="en-US" baseline="0" dirty="0" err="1" smtClean="0"/>
              <a:t>faul</a:t>
            </a:r>
            <a:r>
              <a:rPr lang="en-US" baseline="0" dirty="0" smtClean="0"/>
              <a:t>-tolerance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Spark streaming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213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 up Spark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RDD in memory</a:t>
            </a:r>
            <a:r>
              <a:rPr lang="en-US" baseline="0" dirty="0" smtClean="0"/>
              <a:t>: much faster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Advanced </a:t>
            </a:r>
            <a:r>
              <a:rPr lang="en-US" baseline="0" dirty="0" err="1" smtClean="0"/>
              <a:t>faul</a:t>
            </a:r>
            <a:r>
              <a:rPr lang="en-US" baseline="0" dirty="0" smtClean="0"/>
              <a:t>-tolerance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Spark streaming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22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1: </a:t>
            </a:r>
            <a:r>
              <a:rPr lang="en-US" dirty="0" smtClean="0"/>
              <a:t>Why batching</a:t>
            </a:r>
            <a:r>
              <a:rPr lang="en-US" baseline="0" dirty="0" smtClean="0"/>
              <a:t> reduce tasks? 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Discuss</a:t>
            </a:r>
            <a:r>
              <a:rPr lang="en-US" baseline="0" dirty="0" smtClean="0"/>
              <a:t> </a:t>
            </a:r>
            <a:r>
              <a:rPr lang="en-US" dirty="0" smtClean="0"/>
              <a:t>4: SVN, traditional NO-SQL databases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92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57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96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96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15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4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5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EB05-8444-F245-956D-C637459D628A}" type="datetime1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5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55F-372B-0B48-91E4-B9E95C6DDB80}" type="datetime1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6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F92F-DAD0-294D-90C2-D8B0AEDBB82F}" type="datetime1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0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D91D-E05B-0E4F-A0BE-FF0A133512F8}" type="datetime1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1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DFE4-B686-4E4D-A44B-BBFA4F93760C}" type="datetime1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6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D070-48B1-7A4C-8201-A5F0428B04B5}" type="datetime1">
              <a:rPr lang="en-US" smtClean="0"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9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7E95-22E8-9D46-BCB7-A1A2B4615323}" type="datetime1">
              <a:rPr lang="en-US" smtClean="0"/>
              <a:t>11/7/16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8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5905-29EE-C44F-9F50-8500FD40B029}" type="datetime1">
              <a:rPr lang="en-US" smtClean="0"/>
              <a:t>11/7/16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0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536A-501F-2D4B-B940-CF3CAD36ABFE}" type="datetime1">
              <a:rPr lang="en-US" smtClean="0"/>
              <a:t>11/7/16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4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544C-4612-904E-948E-02F5DF3365BF}" type="datetime1">
              <a:rPr lang="en-US" smtClean="0"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5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7C18-6A4C-494C-A5D7-0469F2CFEBF3}" type="datetime1">
              <a:rPr lang="en-US" smtClean="0"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0044240B-4341-7E48-A33D-719C7F46D8F2}" type="datetime1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4EEF9975-6C58-5C4C-8961-54FFA2646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8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dos.csail.mit.edu/6.824/notes/l01.txt" TargetMode="External"/><Relationship Id="rId4" Type="http://schemas.openxmlformats.org/officeDocument/2006/relationships/hyperlink" Target="http://research.google.com/archive/mapreduce-osdi04-slides/index.html" TargetMode="External"/><Relationship Id="rId5" Type="http://schemas.openxmlformats.org/officeDocument/2006/relationships/hyperlink" Target="NULL" TargetMode="External"/><Relationship Id="rId6" Type="http://schemas.openxmlformats.org/officeDocument/2006/relationships/hyperlink" Target="NULL" TargetMode="External"/><Relationship Id="rId7" Type="http://schemas.openxmlformats.org/officeDocument/2006/relationships/hyperlink" Target="http://hadoop.apache.org/" TargetMode="External"/><Relationship Id="rId8" Type="http://schemas.openxmlformats.org/officeDocument/2006/relationships/hyperlink" Target="https://kowshik.github.io/JPregel/pregel_paper.pdf" TargetMode="External"/><Relationship Id="rId9" Type="http://schemas.openxmlformats.org/officeDocument/2006/relationships/hyperlink" Target="http://static.googleusercontent.com/media/research.google.com/en/pubs/archive/36632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36561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err="1"/>
              <a:t>MapReduce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Simplified Data Processing on Large Cluster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13036"/>
            <a:ext cx="9144000" cy="2841099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Jeffrey Dean </a:t>
            </a:r>
            <a:r>
              <a:rPr lang="en-US" sz="1800" dirty="0" smtClean="0"/>
              <a:t>and Sanjay </a:t>
            </a:r>
            <a:r>
              <a:rPr lang="en-US" sz="1800" dirty="0" err="1" smtClean="0"/>
              <a:t>Ghemawat</a:t>
            </a:r>
            <a:endParaRPr lang="en-US" sz="1800" dirty="0" smtClean="0"/>
          </a:p>
          <a:p>
            <a:r>
              <a:rPr lang="en-US" sz="1800" dirty="0" smtClean="0"/>
              <a:t>Google, </a:t>
            </a:r>
            <a:r>
              <a:rPr lang="en-US" sz="1800" dirty="0" err="1" smtClean="0"/>
              <a:t>Inc</a:t>
            </a:r>
            <a:endParaRPr lang="en-US" sz="1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400" i="1" dirty="0" smtClean="0"/>
              <a:t>Presented by </a:t>
            </a:r>
            <a:r>
              <a:rPr lang="en-US" sz="1400" i="1" dirty="0" err="1" smtClean="0"/>
              <a:t>Haoran</a:t>
            </a:r>
            <a:r>
              <a:rPr lang="en-US" sz="1400" i="1" dirty="0" smtClean="0"/>
              <a:t> Wang</a:t>
            </a:r>
            <a:endParaRPr lang="en-US" sz="14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eneralization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</a:t>
            </a:r>
            <a:r>
              <a:rPr lang="en-US" dirty="0" smtClean="0"/>
              <a:t>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10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049863" y="1580609"/>
            <a:ext cx="1862668" cy="650811"/>
            <a:chOff x="1202265" y="2545821"/>
            <a:chExt cx="1862668" cy="650811"/>
          </a:xfrm>
        </p:grpSpPr>
        <p:sp>
          <p:nvSpPr>
            <p:cNvPr id="45" name="Rectangle 44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apple banana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1</a:t>
              </a:r>
              <a:endParaRPr lang="en-US" sz="11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49863" y="2371680"/>
            <a:ext cx="1862668" cy="650811"/>
            <a:chOff x="1202265" y="2545821"/>
            <a:chExt cx="1862668" cy="650811"/>
          </a:xfrm>
        </p:grpSpPr>
        <p:sp>
          <p:nvSpPr>
            <p:cNvPr id="48" name="Rectangle 47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banana orange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2</a:t>
              </a:r>
              <a:endParaRPr lang="en-US" sz="11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049863" y="3162751"/>
            <a:ext cx="1862668" cy="650811"/>
            <a:chOff x="1202265" y="2545821"/>
            <a:chExt cx="1862668" cy="650811"/>
          </a:xfrm>
        </p:grpSpPr>
        <p:sp>
          <p:nvSpPr>
            <p:cNvPr id="51" name="Rectangle 50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orange apple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3</a:t>
              </a:r>
              <a:endParaRPr lang="en-US" sz="1100" dirty="0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3361266" y="1580607"/>
            <a:ext cx="1981199" cy="65081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apple:1 banana:1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361266" y="2371678"/>
            <a:ext cx="1981199" cy="65081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banana:1 orange:1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361266" y="3162749"/>
            <a:ext cx="1981199" cy="65081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orange:1 apple:1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964462" y="2262359"/>
            <a:ext cx="2485267" cy="869448"/>
            <a:chOff x="6066066" y="4434586"/>
            <a:chExt cx="1981199" cy="869448"/>
          </a:xfrm>
        </p:grpSpPr>
        <p:sp>
          <p:nvSpPr>
            <p:cNvPr id="57" name="Rectangle 56"/>
            <p:cNvSpPr/>
            <p:nvPr/>
          </p:nvSpPr>
          <p:spPr>
            <a:xfrm>
              <a:off x="6066066" y="443458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apple 1, apple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66066" y="472435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banana 1, banana 1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066066" y="501412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orange 1, orange 1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0" name="Straight Arrow Connector 59"/>
          <p:cNvCxnSpPr>
            <a:stCxn id="49" idx="3"/>
            <a:endCxn id="60" idx="1"/>
          </p:cNvCxnSpPr>
          <p:nvPr/>
        </p:nvCxnSpPr>
        <p:spPr>
          <a:xfrm flipV="1">
            <a:off x="2912531" y="1906013"/>
            <a:ext cx="44873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3" idx="3"/>
            <a:endCxn id="63" idx="1"/>
          </p:cNvCxnSpPr>
          <p:nvPr/>
        </p:nvCxnSpPr>
        <p:spPr>
          <a:xfrm flipV="1">
            <a:off x="2912531" y="2697084"/>
            <a:ext cx="44873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66" idx="1"/>
          </p:cNvCxnSpPr>
          <p:nvPr/>
        </p:nvCxnSpPr>
        <p:spPr>
          <a:xfrm flipV="1">
            <a:off x="2912531" y="3488155"/>
            <a:ext cx="44873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0" idx="3"/>
          </p:cNvCxnSpPr>
          <p:nvPr/>
        </p:nvCxnSpPr>
        <p:spPr>
          <a:xfrm>
            <a:off x="5342465" y="1906013"/>
            <a:ext cx="621997" cy="501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6" idx="3"/>
          </p:cNvCxnSpPr>
          <p:nvPr/>
        </p:nvCxnSpPr>
        <p:spPr>
          <a:xfrm flipV="1">
            <a:off x="5342465" y="2407313"/>
            <a:ext cx="621997" cy="1080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3" idx="3"/>
          </p:cNvCxnSpPr>
          <p:nvPr/>
        </p:nvCxnSpPr>
        <p:spPr>
          <a:xfrm flipV="1">
            <a:off x="5342465" y="2697083"/>
            <a:ext cx="62199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0" idx="3"/>
          </p:cNvCxnSpPr>
          <p:nvPr/>
        </p:nvCxnSpPr>
        <p:spPr>
          <a:xfrm>
            <a:off x="5342465" y="1906013"/>
            <a:ext cx="621997" cy="791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3" idx="3"/>
          </p:cNvCxnSpPr>
          <p:nvPr/>
        </p:nvCxnSpPr>
        <p:spPr>
          <a:xfrm>
            <a:off x="5342465" y="2697084"/>
            <a:ext cx="621997" cy="289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6" idx="3"/>
          </p:cNvCxnSpPr>
          <p:nvPr/>
        </p:nvCxnSpPr>
        <p:spPr>
          <a:xfrm flipV="1">
            <a:off x="5342465" y="2986853"/>
            <a:ext cx="621997" cy="501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8803359" y="2262494"/>
            <a:ext cx="1649034" cy="869448"/>
            <a:chOff x="6066066" y="4434586"/>
            <a:chExt cx="1981199" cy="869448"/>
          </a:xfrm>
        </p:grpSpPr>
        <p:sp>
          <p:nvSpPr>
            <p:cNvPr id="70" name="Rectangle 69"/>
            <p:cNvSpPr/>
            <p:nvPr/>
          </p:nvSpPr>
          <p:spPr>
            <a:xfrm>
              <a:off x="6066066" y="443458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apple 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066066" y="472435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banana 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066066" y="501412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orange 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73" name="Straight Arrow Connector 72"/>
          <p:cNvCxnSpPr/>
          <p:nvPr/>
        </p:nvCxnSpPr>
        <p:spPr>
          <a:xfrm>
            <a:off x="8449729" y="2407313"/>
            <a:ext cx="353630" cy="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8449729" y="2697083"/>
            <a:ext cx="353630" cy="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8449729" y="2986853"/>
            <a:ext cx="353630" cy="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52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eneralization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</a:t>
            </a:r>
            <a:r>
              <a:rPr lang="en-US" dirty="0" smtClean="0"/>
              <a:t>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11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049863" y="1580609"/>
            <a:ext cx="1862668" cy="650811"/>
            <a:chOff x="1202265" y="2545821"/>
            <a:chExt cx="1862668" cy="650811"/>
          </a:xfrm>
        </p:grpSpPr>
        <p:sp>
          <p:nvSpPr>
            <p:cNvPr id="45" name="Rectangle 44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apple banana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1</a:t>
              </a:r>
              <a:endParaRPr lang="en-US" sz="11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49863" y="2371680"/>
            <a:ext cx="1862668" cy="650811"/>
            <a:chOff x="1202265" y="2545821"/>
            <a:chExt cx="1862668" cy="650811"/>
          </a:xfrm>
        </p:grpSpPr>
        <p:sp>
          <p:nvSpPr>
            <p:cNvPr id="48" name="Rectangle 47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banana orange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2</a:t>
              </a:r>
              <a:endParaRPr lang="en-US" sz="11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049863" y="3162751"/>
            <a:ext cx="1862668" cy="650811"/>
            <a:chOff x="1202265" y="2545821"/>
            <a:chExt cx="1862668" cy="650811"/>
          </a:xfrm>
        </p:grpSpPr>
        <p:sp>
          <p:nvSpPr>
            <p:cNvPr id="51" name="Rectangle 50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orange apple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3</a:t>
              </a:r>
              <a:endParaRPr lang="en-US" sz="1100" dirty="0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3361266" y="1580607"/>
            <a:ext cx="1981199" cy="65081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apple:1 banana:1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361266" y="2371678"/>
            <a:ext cx="1981199" cy="65081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banana:1 orange:1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361266" y="3162749"/>
            <a:ext cx="1981199" cy="65081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orange:1 apple:1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964462" y="2262359"/>
            <a:ext cx="2485267" cy="869448"/>
            <a:chOff x="6066066" y="4434586"/>
            <a:chExt cx="1981199" cy="869448"/>
          </a:xfrm>
        </p:grpSpPr>
        <p:sp>
          <p:nvSpPr>
            <p:cNvPr id="57" name="Rectangle 56"/>
            <p:cNvSpPr/>
            <p:nvPr/>
          </p:nvSpPr>
          <p:spPr>
            <a:xfrm>
              <a:off x="6066066" y="443458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apple 1, apple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66066" y="472435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banana 1, banana 1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066066" y="501412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orange 1, orange 1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0" name="Straight Arrow Connector 59"/>
          <p:cNvCxnSpPr>
            <a:stCxn id="49" idx="3"/>
            <a:endCxn id="60" idx="1"/>
          </p:cNvCxnSpPr>
          <p:nvPr/>
        </p:nvCxnSpPr>
        <p:spPr>
          <a:xfrm flipV="1">
            <a:off x="2912531" y="1906013"/>
            <a:ext cx="44873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3" idx="3"/>
            <a:endCxn id="63" idx="1"/>
          </p:cNvCxnSpPr>
          <p:nvPr/>
        </p:nvCxnSpPr>
        <p:spPr>
          <a:xfrm flipV="1">
            <a:off x="2912531" y="2697084"/>
            <a:ext cx="44873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66" idx="1"/>
          </p:cNvCxnSpPr>
          <p:nvPr/>
        </p:nvCxnSpPr>
        <p:spPr>
          <a:xfrm flipV="1">
            <a:off x="2912531" y="3488155"/>
            <a:ext cx="44873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0" idx="3"/>
          </p:cNvCxnSpPr>
          <p:nvPr/>
        </p:nvCxnSpPr>
        <p:spPr>
          <a:xfrm>
            <a:off x="5342465" y="1906013"/>
            <a:ext cx="621997" cy="501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6" idx="3"/>
          </p:cNvCxnSpPr>
          <p:nvPr/>
        </p:nvCxnSpPr>
        <p:spPr>
          <a:xfrm flipV="1">
            <a:off x="5342465" y="2407313"/>
            <a:ext cx="621997" cy="1080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3" idx="3"/>
          </p:cNvCxnSpPr>
          <p:nvPr/>
        </p:nvCxnSpPr>
        <p:spPr>
          <a:xfrm flipV="1">
            <a:off x="5342465" y="2697083"/>
            <a:ext cx="62199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0" idx="3"/>
          </p:cNvCxnSpPr>
          <p:nvPr/>
        </p:nvCxnSpPr>
        <p:spPr>
          <a:xfrm>
            <a:off x="5342465" y="1906013"/>
            <a:ext cx="621997" cy="791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3" idx="3"/>
          </p:cNvCxnSpPr>
          <p:nvPr/>
        </p:nvCxnSpPr>
        <p:spPr>
          <a:xfrm>
            <a:off x="5342465" y="2697084"/>
            <a:ext cx="621997" cy="289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6" idx="3"/>
          </p:cNvCxnSpPr>
          <p:nvPr/>
        </p:nvCxnSpPr>
        <p:spPr>
          <a:xfrm flipV="1">
            <a:off x="5342465" y="2986853"/>
            <a:ext cx="621997" cy="501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8803359" y="2262494"/>
            <a:ext cx="1649034" cy="869448"/>
            <a:chOff x="6066066" y="4434586"/>
            <a:chExt cx="1981199" cy="869448"/>
          </a:xfrm>
        </p:grpSpPr>
        <p:sp>
          <p:nvSpPr>
            <p:cNvPr id="70" name="Rectangle 69"/>
            <p:cNvSpPr/>
            <p:nvPr/>
          </p:nvSpPr>
          <p:spPr>
            <a:xfrm>
              <a:off x="6066066" y="443458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apple 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066066" y="472435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banana 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066066" y="501412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orange 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73" name="Straight Arrow Connector 72"/>
          <p:cNvCxnSpPr/>
          <p:nvPr/>
        </p:nvCxnSpPr>
        <p:spPr>
          <a:xfrm>
            <a:off x="8449729" y="2407313"/>
            <a:ext cx="353630" cy="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8449729" y="2697083"/>
            <a:ext cx="353630" cy="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8449729" y="2986853"/>
            <a:ext cx="353630" cy="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Content Placeholder 2"/>
          <p:cNvSpPr>
            <a:spLocks noGrp="1"/>
          </p:cNvSpPr>
          <p:nvPr>
            <p:ph idx="1"/>
          </p:nvPr>
        </p:nvSpPr>
        <p:spPr>
          <a:xfrm>
            <a:off x="736598" y="3922877"/>
            <a:ext cx="10515600" cy="2254086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Partition </a:t>
            </a:r>
            <a:r>
              <a:rPr lang="en-US" dirty="0" smtClean="0">
                <a:sym typeface="Wingdings"/>
              </a:rPr>
              <a:t> Shuffle  Collect</a:t>
            </a:r>
            <a:endParaRPr lang="en-US" dirty="0" smtClean="0"/>
          </a:p>
          <a:p>
            <a:pPr lvl="2"/>
            <a:r>
              <a:rPr lang="en-US" dirty="0" smtClean="0"/>
              <a:t>Remapping:</a:t>
            </a:r>
          </a:p>
          <a:p>
            <a:pPr lvl="3"/>
            <a:r>
              <a:rPr lang="en-US" dirty="0" smtClean="0"/>
              <a:t>(</a:t>
            </a:r>
            <a:r>
              <a:rPr lang="en-US" dirty="0" err="1" smtClean="0"/>
              <a:t>docID</a:t>
            </a:r>
            <a:r>
              <a:rPr lang="en-US" dirty="0" smtClean="0"/>
              <a:t>-content) </a:t>
            </a:r>
            <a:r>
              <a:rPr lang="en-US" dirty="0" smtClean="0">
                <a:sym typeface="Wingdings"/>
              </a:rPr>
              <a:t> (word-frequency)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Reduction</a:t>
            </a:r>
          </a:p>
          <a:p>
            <a:pPr lvl="3"/>
            <a:r>
              <a:rPr lang="en-US" dirty="0" smtClean="0"/>
              <a:t>Many (word-frequency) </a:t>
            </a:r>
            <a:r>
              <a:rPr lang="en-US" dirty="0" smtClean="0">
                <a:sym typeface="Wingdings"/>
              </a:rPr>
              <a:t> small number of (word-frequency)</a:t>
            </a:r>
          </a:p>
          <a:p>
            <a:pPr lvl="3"/>
            <a:r>
              <a:rPr lang="en-US" dirty="0" smtClean="0">
                <a:sym typeface="Wingdings"/>
              </a:rPr>
              <a:t>Duplicate keys  distinct keys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worry about in a real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</a:t>
            </a:r>
            <a:r>
              <a:rPr lang="en-US" dirty="0" smtClean="0"/>
              <a:t>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049863" y="1580609"/>
            <a:ext cx="1862668" cy="650811"/>
            <a:chOff x="1202265" y="2545821"/>
            <a:chExt cx="1862668" cy="650811"/>
          </a:xfrm>
        </p:grpSpPr>
        <p:sp>
          <p:nvSpPr>
            <p:cNvPr id="7" name="Rectangle 6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apple banana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1</a:t>
              </a:r>
              <a:endParaRPr lang="en-US" sz="11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49863" y="2371680"/>
            <a:ext cx="1862668" cy="650811"/>
            <a:chOff x="1202265" y="2545821"/>
            <a:chExt cx="1862668" cy="650811"/>
          </a:xfrm>
        </p:grpSpPr>
        <p:sp>
          <p:nvSpPr>
            <p:cNvPr id="10" name="Rectangle 9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banana orange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2</a:t>
              </a:r>
              <a:endParaRPr lang="en-US" sz="11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49863" y="3162751"/>
            <a:ext cx="1862668" cy="650811"/>
            <a:chOff x="1202265" y="2545821"/>
            <a:chExt cx="1862668" cy="650811"/>
          </a:xfrm>
        </p:grpSpPr>
        <p:sp>
          <p:nvSpPr>
            <p:cNvPr id="13" name="Rectangle 12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orange apple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3</a:t>
              </a:r>
              <a:endParaRPr lang="en-US" sz="11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361266" y="1580607"/>
            <a:ext cx="1981199" cy="65081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apple:1 banana:1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61266" y="2371678"/>
            <a:ext cx="1981199" cy="65081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banana:1 orange:1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61266" y="3162749"/>
            <a:ext cx="1981199" cy="65081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orange:1 apple:1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964462" y="2262359"/>
            <a:ext cx="2485267" cy="869448"/>
            <a:chOff x="6066066" y="4434586"/>
            <a:chExt cx="1981199" cy="869448"/>
          </a:xfrm>
        </p:grpSpPr>
        <p:sp>
          <p:nvSpPr>
            <p:cNvPr id="19" name="Rectangle 18"/>
            <p:cNvSpPr/>
            <p:nvPr/>
          </p:nvSpPr>
          <p:spPr>
            <a:xfrm>
              <a:off x="6066066" y="443458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apple 1, apple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66066" y="472435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banana 1, banana 1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66066" y="501412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orange 1, orange 1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flipV="1">
            <a:off x="2912531" y="1906013"/>
            <a:ext cx="44873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912531" y="2697084"/>
            <a:ext cx="44873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912531" y="3488155"/>
            <a:ext cx="44873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42465" y="1906013"/>
            <a:ext cx="621997" cy="501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342465" y="2407313"/>
            <a:ext cx="621997" cy="1080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342465" y="2697083"/>
            <a:ext cx="62199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342465" y="1906013"/>
            <a:ext cx="621997" cy="791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342465" y="2697084"/>
            <a:ext cx="621997" cy="289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342465" y="2986853"/>
            <a:ext cx="621997" cy="501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8803359" y="2262494"/>
            <a:ext cx="1649034" cy="869448"/>
            <a:chOff x="6066066" y="4434586"/>
            <a:chExt cx="1981199" cy="869448"/>
          </a:xfrm>
        </p:grpSpPr>
        <p:sp>
          <p:nvSpPr>
            <p:cNvPr id="32" name="Rectangle 31"/>
            <p:cNvSpPr/>
            <p:nvPr/>
          </p:nvSpPr>
          <p:spPr>
            <a:xfrm>
              <a:off x="6066066" y="443458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apple 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066066" y="472435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banana 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66066" y="501412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orange 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8449729" y="2407313"/>
            <a:ext cx="353630" cy="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449729" y="2697083"/>
            <a:ext cx="353630" cy="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449729" y="2986853"/>
            <a:ext cx="353630" cy="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706662" y="4049037"/>
            <a:ext cx="10515600" cy="2254086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Granularity:</a:t>
            </a:r>
          </a:p>
          <a:p>
            <a:pPr lvl="2"/>
            <a:r>
              <a:rPr lang="en-US" dirty="0" smtClean="0"/>
              <a:t>How many partitions for map and reduce?</a:t>
            </a:r>
          </a:p>
          <a:p>
            <a:pPr lvl="1"/>
            <a:r>
              <a:rPr lang="en-US" altLang="zh-CN" dirty="0" smtClean="0"/>
              <a:t>Scheduling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How to assign workers?</a:t>
            </a:r>
          </a:p>
          <a:p>
            <a:pPr lvl="2"/>
            <a:r>
              <a:rPr lang="en-US" dirty="0" smtClean="0"/>
              <a:t>How to coordinate between map and reduce workers?</a:t>
            </a:r>
          </a:p>
          <a:p>
            <a:pPr lvl="1"/>
            <a:r>
              <a:rPr lang="en-US" dirty="0" smtClean="0"/>
              <a:t>Fault-tolerance:</a:t>
            </a:r>
          </a:p>
          <a:p>
            <a:pPr lvl="2"/>
            <a:r>
              <a:rPr lang="en-US" dirty="0" smtClean="0"/>
              <a:t>What if something fails?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19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</a:t>
            </a:r>
            <a:r>
              <a:rPr lang="en-US" dirty="0" err="1" smtClean="0"/>
              <a:t>MapReduce</a:t>
            </a:r>
            <a:r>
              <a:rPr lang="en-US" dirty="0" smtClean="0"/>
              <a:t> with word count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</a:t>
            </a:r>
            <a:r>
              <a:rPr lang="en-US" dirty="0" smtClean="0"/>
              <a:t>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683935" y="1818195"/>
            <a:ext cx="2150529" cy="1007008"/>
            <a:chOff x="1151463" y="2495019"/>
            <a:chExt cx="2226740" cy="1204926"/>
          </a:xfrm>
        </p:grpSpPr>
        <p:sp>
          <p:nvSpPr>
            <p:cNvPr id="7" name="Rectangle 6"/>
            <p:cNvSpPr/>
            <p:nvPr/>
          </p:nvSpPr>
          <p:spPr>
            <a:xfrm>
              <a:off x="1202265" y="2545821"/>
              <a:ext cx="2175938" cy="115412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(Doc1: apple banana</a:t>
              </a:r>
              <a:r>
                <a:rPr lang="is-IS" sz="1400" dirty="0" smtClean="0">
                  <a:solidFill>
                    <a:schemeClr val="tx1"/>
                  </a:solidFill>
                </a:rPr>
                <a:t>…)</a:t>
              </a:r>
            </a:p>
            <a:p>
              <a:r>
                <a:rPr lang="en-US" sz="1400" dirty="0">
                  <a:solidFill>
                    <a:schemeClr val="tx1"/>
                  </a:solidFill>
                </a:rPr>
                <a:t>(</a:t>
              </a:r>
              <a:r>
                <a:rPr lang="en-US" sz="1400" dirty="0" smtClean="0">
                  <a:solidFill>
                    <a:schemeClr val="tx1"/>
                  </a:solidFill>
                </a:rPr>
                <a:t>Doc2: banana orange</a:t>
              </a:r>
              <a:r>
                <a:rPr lang="is-IS" sz="1400" dirty="0" smtClean="0">
                  <a:solidFill>
                    <a:schemeClr val="tx1"/>
                  </a:solidFill>
                </a:rPr>
                <a:t>…)</a:t>
              </a:r>
              <a:endParaRPr lang="en-US" sz="1400" dirty="0">
                <a:solidFill>
                  <a:schemeClr val="tx1"/>
                </a:solidFill>
              </a:endParaRPr>
            </a:p>
            <a:p>
              <a:r>
                <a:rPr lang="en-US" sz="1400" dirty="0">
                  <a:solidFill>
                    <a:schemeClr val="tx1"/>
                  </a:solidFill>
                </a:rPr>
                <a:t>(</a:t>
              </a:r>
              <a:r>
                <a:rPr lang="en-US" sz="1400" dirty="0" smtClean="0">
                  <a:solidFill>
                    <a:schemeClr val="tx1"/>
                  </a:solidFill>
                </a:rPr>
                <a:t>Doc3: orange apple</a:t>
              </a:r>
              <a:r>
                <a:rPr lang="is-IS" sz="1400" dirty="0" smtClean="0">
                  <a:solidFill>
                    <a:schemeClr val="tx1"/>
                  </a:solidFill>
                </a:rPr>
                <a:t>…)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51463" y="2495019"/>
              <a:ext cx="812802" cy="294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Split 1</a:t>
              </a:r>
              <a:endParaRPr lang="en-US" sz="1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83935" y="2863854"/>
            <a:ext cx="2150529" cy="1007008"/>
            <a:chOff x="1151463" y="2495019"/>
            <a:chExt cx="2226740" cy="1204926"/>
          </a:xfrm>
        </p:grpSpPr>
        <p:sp>
          <p:nvSpPr>
            <p:cNvPr id="13" name="Rectangle 12"/>
            <p:cNvSpPr/>
            <p:nvPr/>
          </p:nvSpPr>
          <p:spPr>
            <a:xfrm>
              <a:off x="1202265" y="2545821"/>
              <a:ext cx="2175938" cy="115412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(Doc4: apple banana </a:t>
              </a:r>
              <a:r>
                <a:rPr lang="is-IS" sz="1400" dirty="0" smtClean="0">
                  <a:solidFill>
                    <a:schemeClr val="tx1"/>
                  </a:solidFill>
                </a:rPr>
                <a:t>…)</a:t>
              </a:r>
            </a:p>
            <a:p>
              <a:r>
                <a:rPr lang="en-US" sz="1400" dirty="0">
                  <a:solidFill>
                    <a:schemeClr val="tx1"/>
                  </a:solidFill>
                </a:rPr>
                <a:t>(</a:t>
              </a:r>
              <a:r>
                <a:rPr lang="en-US" sz="1400" dirty="0" smtClean="0">
                  <a:solidFill>
                    <a:schemeClr val="tx1"/>
                  </a:solidFill>
                </a:rPr>
                <a:t>Doc5: banana orange</a:t>
              </a:r>
              <a:r>
                <a:rPr lang="is-IS" sz="1400" dirty="0" smtClean="0">
                  <a:solidFill>
                    <a:schemeClr val="tx1"/>
                  </a:solidFill>
                </a:rPr>
                <a:t>…)</a:t>
              </a:r>
              <a:endParaRPr lang="en-US" sz="1400" dirty="0">
                <a:solidFill>
                  <a:schemeClr val="tx1"/>
                </a:solidFill>
              </a:endParaRPr>
            </a:p>
            <a:p>
              <a:r>
                <a:rPr lang="en-US" sz="1400" dirty="0">
                  <a:solidFill>
                    <a:schemeClr val="tx1"/>
                  </a:solidFill>
                </a:rPr>
                <a:t>(</a:t>
              </a:r>
              <a:r>
                <a:rPr lang="en-US" sz="1400" dirty="0" smtClean="0">
                  <a:solidFill>
                    <a:schemeClr val="tx1"/>
                  </a:solidFill>
                </a:rPr>
                <a:t>Doc6: orange apple</a:t>
              </a:r>
              <a:r>
                <a:rPr lang="is-IS" sz="1400" dirty="0" smtClean="0">
                  <a:solidFill>
                    <a:schemeClr val="tx1"/>
                  </a:solidFill>
                </a:rPr>
                <a:t>...)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51463" y="2495019"/>
              <a:ext cx="812802" cy="294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Split 2</a:t>
              </a:r>
              <a:endParaRPr lang="en-US" sz="1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3203" y="1809477"/>
            <a:ext cx="2226740" cy="2398456"/>
            <a:chOff x="1151463" y="2495019"/>
            <a:chExt cx="2226740" cy="2528640"/>
          </a:xfrm>
        </p:grpSpPr>
        <p:sp>
          <p:nvSpPr>
            <p:cNvPr id="19" name="Rectangle 18"/>
            <p:cNvSpPr/>
            <p:nvPr/>
          </p:nvSpPr>
          <p:spPr>
            <a:xfrm>
              <a:off x="1202265" y="2545820"/>
              <a:ext cx="2175938" cy="247783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(Doc1: apple banana </a:t>
              </a:r>
              <a:r>
                <a:rPr lang="is-IS" sz="1400" dirty="0" smtClean="0">
                  <a:solidFill>
                    <a:schemeClr val="tx1"/>
                  </a:solidFill>
                </a:rPr>
                <a:t>…)</a:t>
              </a:r>
            </a:p>
            <a:p>
              <a:r>
                <a:rPr lang="en-US" sz="1400" dirty="0">
                  <a:solidFill>
                    <a:schemeClr val="tx1"/>
                  </a:solidFill>
                </a:rPr>
                <a:t>(</a:t>
              </a:r>
              <a:r>
                <a:rPr lang="en-US" sz="1400" dirty="0" smtClean="0">
                  <a:solidFill>
                    <a:schemeClr val="tx1"/>
                  </a:solidFill>
                </a:rPr>
                <a:t>Doc2: banana orange</a:t>
              </a:r>
              <a:r>
                <a:rPr lang="is-IS" sz="1400" dirty="0" smtClean="0">
                  <a:solidFill>
                    <a:schemeClr val="tx1"/>
                  </a:solidFill>
                </a:rPr>
                <a:t>…)</a:t>
              </a:r>
              <a:endParaRPr lang="en-US" sz="1400" dirty="0">
                <a:solidFill>
                  <a:schemeClr val="tx1"/>
                </a:solidFill>
              </a:endParaRPr>
            </a:p>
            <a:p>
              <a:r>
                <a:rPr lang="en-US" sz="1400" dirty="0">
                  <a:solidFill>
                    <a:schemeClr val="tx1"/>
                  </a:solidFill>
                </a:rPr>
                <a:t>(</a:t>
              </a:r>
              <a:r>
                <a:rPr lang="en-US" sz="1400" dirty="0" smtClean="0">
                  <a:solidFill>
                    <a:schemeClr val="tx1"/>
                  </a:solidFill>
                </a:rPr>
                <a:t>Doc3: orange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aplle</a:t>
              </a:r>
              <a:r>
                <a:rPr lang="is-IS" sz="1400" dirty="0" smtClean="0">
                  <a:solidFill>
                    <a:schemeClr val="tx1"/>
                  </a:solidFill>
                </a:rPr>
                <a:t>…)</a:t>
              </a:r>
            </a:p>
            <a:p>
              <a:r>
                <a:rPr lang="en-US" sz="1400" dirty="0">
                  <a:solidFill>
                    <a:schemeClr val="tx1"/>
                  </a:solidFill>
                </a:rPr>
                <a:t>(</a:t>
              </a:r>
              <a:r>
                <a:rPr lang="en-US" sz="1400" dirty="0" smtClean="0">
                  <a:solidFill>
                    <a:schemeClr val="tx1"/>
                  </a:solidFill>
                </a:rPr>
                <a:t>Doc4: </a:t>
              </a:r>
              <a:r>
                <a:rPr lang="en-US" sz="1400" dirty="0">
                  <a:solidFill>
                    <a:schemeClr val="tx1"/>
                  </a:solidFill>
                </a:rPr>
                <a:t>apple banana </a:t>
              </a:r>
              <a:r>
                <a:rPr lang="is-IS" sz="1400" dirty="0" smtClean="0">
                  <a:solidFill>
                    <a:schemeClr val="tx1"/>
                  </a:solidFill>
                </a:rPr>
                <a:t>…)</a:t>
              </a:r>
            </a:p>
            <a:p>
              <a:r>
                <a:rPr lang="en-US" sz="1400" dirty="0">
                  <a:solidFill>
                    <a:schemeClr val="tx1"/>
                  </a:solidFill>
                </a:rPr>
                <a:t>(</a:t>
              </a:r>
              <a:r>
                <a:rPr lang="en-US" sz="1400" dirty="0" smtClean="0">
                  <a:solidFill>
                    <a:schemeClr val="tx1"/>
                  </a:solidFill>
                </a:rPr>
                <a:t>Doc5: </a:t>
              </a:r>
              <a:r>
                <a:rPr lang="en-US" sz="1400" dirty="0">
                  <a:solidFill>
                    <a:schemeClr val="tx1"/>
                  </a:solidFill>
                </a:rPr>
                <a:t>banana orange</a:t>
              </a:r>
              <a:r>
                <a:rPr lang="is-IS" sz="1400" dirty="0" smtClean="0">
                  <a:solidFill>
                    <a:schemeClr val="tx1"/>
                  </a:solidFill>
                </a:rPr>
                <a:t>…)</a:t>
              </a:r>
            </a:p>
            <a:p>
              <a:r>
                <a:rPr lang="en-US" sz="1400" dirty="0">
                  <a:solidFill>
                    <a:schemeClr val="tx1"/>
                  </a:solidFill>
                </a:rPr>
                <a:t>(</a:t>
              </a:r>
              <a:r>
                <a:rPr lang="en-US" sz="1400" dirty="0" smtClean="0">
                  <a:solidFill>
                    <a:schemeClr val="tx1"/>
                  </a:solidFill>
                </a:rPr>
                <a:t>Doc6: </a:t>
              </a:r>
              <a:r>
                <a:rPr lang="en-US" sz="1400" dirty="0">
                  <a:solidFill>
                    <a:schemeClr val="tx1"/>
                  </a:solidFill>
                </a:rPr>
                <a:t>orange apple</a:t>
              </a:r>
              <a:r>
                <a:rPr lang="is-IS" sz="1400" dirty="0" smtClean="0">
                  <a:solidFill>
                    <a:schemeClr val="tx1"/>
                  </a:solidFill>
                </a:rPr>
                <a:t>…)</a:t>
              </a:r>
            </a:p>
            <a:p>
              <a:pPr algn="ctr"/>
              <a:r>
                <a:rPr lang="is-IS" sz="1400" dirty="0" smtClean="0">
                  <a:solidFill>
                    <a:schemeClr val="tx1"/>
                  </a:solidFill>
                </a:rPr>
                <a:t>...     ...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51463" y="2495019"/>
              <a:ext cx="8128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Input</a:t>
              </a:r>
              <a:endParaRPr lang="en-US" sz="10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227861" y="1908203"/>
            <a:ext cx="2485267" cy="869448"/>
            <a:chOff x="6066066" y="4434586"/>
            <a:chExt cx="1981199" cy="869448"/>
          </a:xfrm>
        </p:grpSpPr>
        <p:sp>
          <p:nvSpPr>
            <p:cNvPr id="29" name="Rectangle 28"/>
            <p:cNvSpPr/>
            <p:nvPr/>
          </p:nvSpPr>
          <p:spPr>
            <a:xfrm>
              <a:off x="6066066" y="443458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apple 1, apple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66066" y="4724356"/>
              <a:ext cx="1981199" cy="28990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banana 1, banana 1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66066" y="501412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orange 1, orange 1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27860" y="2953862"/>
            <a:ext cx="2485267" cy="869448"/>
            <a:chOff x="6066066" y="4434586"/>
            <a:chExt cx="1981199" cy="869448"/>
          </a:xfrm>
        </p:grpSpPr>
        <p:sp>
          <p:nvSpPr>
            <p:cNvPr id="33" name="Rectangle 32"/>
            <p:cNvSpPr/>
            <p:nvPr/>
          </p:nvSpPr>
          <p:spPr>
            <a:xfrm>
              <a:off x="6066066" y="443458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apple 1, apple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66066" y="4724356"/>
              <a:ext cx="1981199" cy="28990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banana 1, banana 1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66066" y="501412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orange 1, orange 1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8176389" y="2017521"/>
            <a:ext cx="2235204" cy="65081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anana 1, banana 1, banana 1, banana1,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727271" y="2017521"/>
            <a:ext cx="1422399" cy="65081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Banana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70213" y="4042602"/>
            <a:ext cx="293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/>
              <a:t>.</a:t>
            </a:r>
          </a:p>
          <a:p>
            <a:r>
              <a:rPr lang="is-IS" b="1" dirty="0" smtClean="0"/>
              <a:t>.</a:t>
            </a:r>
          </a:p>
          <a:p>
            <a:r>
              <a:rPr lang="is-IS" b="1" dirty="0"/>
              <a:t>.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323839" y="4021615"/>
            <a:ext cx="293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/>
              <a:t>.</a:t>
            </a:r>
          </a:p>
          <a:p>
            <a:r>
              <a:rPr lang="is-IS" b="1" dirty="0" smtClean="0"/>
              <a:t>.</a:t>
            </a:r>
          </a:p>
          <a:p>
            <a:r>
              <a:rPr lang="is-IS" b="1" dirty="0"/>
              <a:t>.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9147337" y="3127346"/>
            <a:ext cx="293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/>
              <a:t>.</a:t>
            </a:r>
          </a:p>
          <a:p>
            <a:r>
              <a:rPr lang="is-IS" b="1" dirty="0" smtClean="0"/>
              <a:t>.</a:t>
            </a:r>
          </a:p>
          <a:p>
            <a:r>
              <a:rPr lang="is-IS" b="1" dirty="0"/>
              <a:t>.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1037814" y="3098285"/>
            <a:ext cx="293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/>
              <a:t>.</a:t>
            </a:r>
          </a:p>
          <a:p>
            <a:r>
              <a:rPr lang="is-IS" b="1" dirty="0" smtClean="0"/>
              <a:t>.</a:t>
            </a:r>
          </a:p>
          <a:p>
            <a:r>
              <a:rPr lang="is-IS" b="1" dirty="0"/>
              <a:t>.</a:t>
            </a:r>
            <a:endParaRPr lang="en-US" b="1" dirty="0"/>
          </a:p>
        </p:txBody>
      </p:sp>
      <p:cxnSp>
        <p:nvCxnSpPr>
          <p:cNvPr id="47" name="Straight Arrow Connector 46"/>
          <p:cNvCxnSpPr>
            <a:stCxn id="19" idx="3"/>
            <a:endCxn id="7" idx="1"/>
          </p:cNvCxnSpPr>
          <p:nvPr/>
        </p:nvCxnSpPr>
        <p:spPr>
          <a:xfrm flipV="1">
            <a:off x="2429943" y="2342928"/>
            <a:ext cx="303055" cy="68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9" idx="3"/>
            <a:endCxn id="13" idx="1"/>
          </p:cNvCxnSpPr>
          <p:nvPr/>
        </p:nvCxnSpPr>
        <p:spPr>
          <a:xfrm>
            <a:off x="2429943" y="3032798"/>
            <a:ext cx="303055" cy="355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9" idx="3"/>
          </p:cNvCxnSpPr>
          <p:nvPr/>
        </p:nvCxnSpPr>
        <p:spPr>
          <a:xfrm>
            <a:off x="2429943" y="3032798"/>
            <a:ext cx="304790" cy="1471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" idx="3"/>
            <a:endCxn id="30" idx="1"/>
          </p:cNvCxnSpPr>
          <p:nvPr/>
        </p:nvCxnSpPr>
        <p:spPr>
          <a:xfrm flipV="1">
            <a:off x="4834464" y="2342927"/>
            <a:ext cx="39339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3"/>
            <a:endCxn id="34" idx="1"/>
          </p:cNvCxnSpPr>
          <p:nvPr/>
        </p:nvCxnSpPr>
        <p:spPr>
          <a:xfrm flipV="1">
            <a:off x="4834464" y="3388586"/>
            <a:ext cx="39339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0" idx="3"/>
            <a:endCxn id="37" idx="1"/>
          </p:cNvCxnSpPr>
          <p:nvPr/>
        </p:nvCxnSpPr>
        <p:spPr>
          <a:xfrm>
            <a:off x="7713128" y="2342927"/>
            <a:ext cx="4632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4" idx="3"/>
            <a:endCxn id="37" idx="1"/>
          </p:cNvCxnSpPr>
          <p:nvPr/>
        </p:nvCxnSpPr>
        <p:spPr>
          <a:xfrm flipV="1">
            <a:off x="7713127" y="2342927"/>
            <a:ext cx="463262" cy="1045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37" idx="1"/>
          </p:cNvCxnSpPr>
          <p:nvPr/>
        </p:nvCxnSpPr>
        <p:spPr>
          <a:xfrm flipV="1">
            <a:off x="7713127" y="2342927"/>
            <a:ext cx="463262" cy="2025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3"/>
            <a:endCxn id="39" idx="1"/>
          </p:cNvCxnSpPr>
          <p:nvPr/>
        </p:nvCxnSpPr>
        <p:spPr>
          <a:xfrm>
            <a:off x="10411593" y="2342927"/>
            <a:ext cx="3156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95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</a:t>
            </a:r>
            <a:r>
              <a:rPr lang="en-US" dirty="0" err="1" smtClean="0"/>
              <a:t>MapReduce</a:t>
            </a:r>
            <a:r>
              <a:rPr lang="en-US" dirty="0" smtClean="0"/>
              <a:t> with word count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</a:t>
            </a:r>
            <a:r>
              <a:rPr lang="en-US" dirty="0" smtClean="0"/>
              <a:t>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683935" y="1818195"/>
            <a:ext cx="2150529" cy="1007008"/>
            <a:chOff x="1151463" y="2495019"/>
            <a:chExt cx="2226740" cy="1204926"/>
          </a:xfrm>
        </p:grpSpPr>
        <p:sp>
          <p:nvSpPr>
            <p:cNvPr id="7" name="Rectangle 6"/>
            <p:cNvSpPr/>
            <p:nvPr/>
          </p:nvSpPr>
          <p:spPr>
            <a:xfrm>
              <a:off x="1202265" y="2545821"/>
              <a:ext cx="2175938" cy="115412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(Doc1: apple banana</a:t>
              </a:r>
              <a:r>
                <a:rPr lang="is-IS" sz="1400" dirty="0" smtClean="0">
                  <a:solidFill>
                    <a:schemeClr val="tx1"/>
                  </a:solidFill>
                </a:rPr>
                <a:t>…)</a:t>
              </a:r>
            </a:p>
            <a:p>
              <a:r>
                <a:rPr lang="en-US" sz="1400" dirty="0">
                  <a:solidFill>
                    <a:schemeClr val="tx1"/>
                  </a:solidFill>
                </a:rPr>
                <a:t>(</a:t>
              </a:r>
              <a:r>
                <a:rPr lang="en-US" sz="1400" dirty="0" smtClean="0">
                  <a:solidFill>
                    <a:schemeClr val="tx1"/>
                  </a:solidFill>
                </a:rPr>
                <a:t>Doc2: banana orange</a:t>
              </a:r>
              <a:r>
                <a:rPr lang="is-IS" sz="1400" dirty="0" smtClean="0">
                  <a:solidFill>
                    <a:schemeClr val="tx1"/>
                  </a:solidFill>
                </a:rPr>
                <a:t>…)</a:t>
              </a:r>
              <a:endParaRPr lang="en-US" sz="1400" dirty="0">
                <a:solidFill>
                  <a:schemeClr val="tx1"/>
                </a:solidFill>
              </a:endParaRPr>
            </a:p>
            <a:p>
              <a:r>
                <a:rPr lang="en-US" sz="1400" dirty="0">
                  <a:solidFill>
                    <a:schemeClr val="tx1"/>
                  </a:solidFill>
                </a:rPr>
                <a:t>(</a:t>
              </a:r>
              <a:r>
                <a:rPr lang="en-US" sz="1400" dirty="0" smtClean="0">
                  <a:solidFill>
                    <a:schemeClr val="tx1"/>
                  </a:solidFill>
                </a:rPr>
                <a:t>Doc3: orange apple</a:t>
              </a:r>
              <a:r>
                <a:rPr lang="is-IS" sz="1400" dirty="0" smtClean="0">
                  <a:solidFill>
                    <a:schemeClr val="tx1"/>
                  </a:solidFill>
                </a:rPr>
                <a:t>…)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51463" y="2495019"/>
              <a:ext cx="812802" cy="294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Split 1</a:t>
              </a:r>
              <a:endParaRPr lang="en-US" sz="1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83935" y="2863854"/>
            <a:ext cx="2150529" cy="1007008"/>
            <a:chOff x="1151463" y="2495019"/>
            <a:chExt cx="2226740" cy="1204926"/>
          </a:xfrm>
        </p:grpSpPr>
        <p:sp>
          <p:nvSpPr>
            <p:cNvPr id="13" name="Rectangle 12"/>
            <p:cNvSpPr/>
            <p:nvPr/>
          </p:nvSpPr>
          <p:spPr>
            <a:xfrm>
              <a:off x="1202265" y="2545821"/>
              <a:ext cx="2175938" cy="115412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(Doc4: apple banana </a:t>
              </a:r>
              <a:r>
                <a:rPr lang="is-IS" sz="1400" dirty="0" smtClean="0">
                  <a:solidFill>
                    <a:schemeClr val="tx1"/>
                  </a:solidFill>
                </a:rPr>
                <a:t>…)</a:t>
              </a:r>
            </a:p>
            <a:p>
              <a:r>
                <a:rPr lang="en-US" sz="1400" dirty="0">
                  <a:solidFill>
                    <a:schemeClr val="tx1"/>
                  </a:solidFill>
                </a:rPr>
                <a:t>(</a:t>
              </a:r>
              <a:r>
                <a:rPr lang="en-US" sz="1400" dirty="0" smtClean="0">
                  <a:solidFill>
                    <a:schemeClr val="tx1"/>
                  </a:solidFill>
                </a:rPr>
                <a:t>Doc5: banana orange</a:t>
              </a:r>
              <a:r>
                <a:rPr lang="is-IS" sz="1400" dirty="0" smtClean="0">
                  <a:solidFill>
                    <a:schemeClr val="tx1"/>
                  </a:solidFill>
                </a:rPr>
                <a:t>…)</a:t>
              </a:r>
              <a:endParaRPr lang="en-US" sz="1400" dirty="0">
                <a:solidFill>
                  <a:schemeClr val="tx1"/>
                </a:solidFill>
              </a:endParaRPr>
            </a:p>
            <a:p>
              <a:r>
                <a:rPr lang="en-US" sz="1400" dirty="0">
                  <a:solidFill>
                    <a:schemeClr val="tx1"/>
                  </a:solidFill>
                </a:rPr>
                <a:t>(</a:t>
              </a:r>
              <a:r>
                <a:rPr lang="en-US" sz="1400" dirty="0" smtClean="0">
                  <a:solidFill>
                    <a:schemeClr val="tx1"/>
                  </a:solidFill>
                </a:rPr>
                <a:t>Doc6: orange apple</a:t>
              </a:r>
              <a:r>
                <a:rPr lang="is-IS" sz="1400" dirty="0" smtClean="0">
                  <a:solidFill>
                    <a:schemeClr val="tx1"/>
                  </a:solidFill>
                </a:rPr>
                <a:t>...)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51463" y="2495019"/>
              <a:ext cx="812802" cy="294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Split 2</a:t>
              </a:r>
              <a:endParaRPr lang="en-US" sz="1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3203" y="1809477"/>
            <a:ext cx="2226740" cy="2398456"/>
            <a:chOff x="1151463" y="2495019"/>
            <a:chExt cx="2226740" cy="2528640"/>
          </a:xfrm>
        </p:grpSpPr>
        <p:sp>
          <p:nvSpPr>
            <p:cNvPr id="19" name="Rectangle 18"/>
            <p:cNvSpPr/>
            <p:nvPr/>
          </p:nvSpPr>
          <p:spPr>
            <a:xfrm>
              <a:off x="1202265" y="2545820"/>
              <a:ext cx="2175938" cy="247783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(Doc1: apple banana </a:t>
              </a:r>
              <a:r>
                <a:rPr lang="is-IS" sz="1400" dirty="0" smtClean="0">
                  <a:solidFill>
                    <a:schemeClr val="tx1"/>
                  </a:solidFill>
                </a:rPr>
                <a:t>…)</a:t>
              </a:r>
            </a:p>
            <a:p>
              <a:r>
                <a:rPr lang="en-US" sz="1400" dirty="0">
                  <a:solidFill>
                    <a:schemeClr val="tx1"/>
                  </a:solidFill>
                </a:rPr>
                <a:t>(</a:t>
              </a:r>
              <a:r>
                <a:rPr lang="en-US" sz="1400" dirty="0" smtClean="0">
                  <a:solidFill>
                    <a:schemeClr val="tx1"/>
                  </a:solidFill>
                </a:rPr>
                <a:t>Doc2: banana orange</a:t>
              </a:r>
              <a:r>
                <a:rPr lang="is-IS" sz="1400" dirty="0" smtClean="0">
                  <a:solidFill>
                    <a:schemeClr val="tx1"/>
                  </a:solidFill>
                </a:rPr>
                <a:t>…)</a:t>
              </a:r>
              <a:endParaRPr lang="en-US" sz="1400" dirty="0">
                <a:solidFill>
                  <a:schemeClr val="tx1"/>
                </a:solidFill>
              </a:endParaRPr>
            </a:p>
            <a:p>
              <a:r>
                <a:rPr lang="en-US" sz="1400" dirty="0">
                  <a:solidFill>
                    <a:schemeClr val="tx1"/>
                  </a:solidFill>
                </a:rPr>
                <a:t>(</a:t>
              </a:r>
              <a:r>
                <a:rPr lang="en-US" sz="1400" dirty="0" smtClean="0">
                  <a:solidFill>
                    <a:schemeClr val="tx1"/>
                  </a:solidFill>
                </a:rPr>
                <a:t>Doc3: orange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aplle</a:t>
              </a:r>
              <a:r>
                <a:rPr lang="is-IS" sz="1400" dirty="0" smtClean="0">
                  <a:solidFill>
                    <a:schemeClr val="tx1"/>
                  </a:solidFill>
                </a:rPr>
                <a:t>…)</a:t>
              </a:r>
            </a:p>
            <a:p>
              <a:r>
                <a:rPr lang="en-US" sz="1400" dirty="0">
                  <a:solidFill>
                    <a:schemeClr val="tx1"/>
                  </a:solidFill>
                </a:rPr>
                <a:t>(</a:t>
              </a:r>
              <a:r>
                <a:rPr lang="en-US" sz="1400" dirty="0" smtClean="0">
                  <a:solidFill>
                    <a:schemeClr val="tx1"/>
                  </a:solidFill>
                </a:rPr>
                <a:t>Doc4: </a:t>
              </a:r>
              <a:r>
                <a:rPr lang="en-US" sz="1400" dirty="0">
                  <a:solidFill>
                    <a:schemeClr val="tx1"/>
                  </a:solidFill>
                </a:rPr>
                <a:t>apple banana </a:t>
              </a:r>
              <a:r>
                <a:rPr lang="is-IS" sz="1400" dirty="0" smtClean="0">
                  <a:solidFill>
                    <a:schemeClr val="tx1"/>
                  </a:solidFill>
                </a:rPr>
                <a:t>…)</a:t>
              </a:r>
            </a:p>
            <a:p>
              <a:r>
                <a:rPr lang="en-US" sz="1400" dirty="0">
                  <a:solidFill>
                    <a:schemeClr val="tx1"/>
                  </a:solidFill>
                </a:rPr>
                <a:t>(</a:t>
              </a:r>
              <a:r>
                <a:rPr lang="en-US" sz="1400" dirty="0" smtClean="0">
                  <a:solidFill>
                    <a:schemeClr val="tx1"/>
                  </a:solidFill>
                </a:rPr>
                <a:t>Doc5: </a:t>
              </a:r>
              <a:r>
                <a:rPr lang="en-US" sz="1400" dirty="0">
                  <a:solidFill>
                    <a:schemeClr val="tx1"/>
                  </a:solidFill>
                </a:rPr>
                <a:t>banana orange</a:t>
              </a:r>
              <a:r>
                <a:rPr lang="is-IS" sz="1400" dirty="0" smtClean="0">
                  <a:solidFill>
                    <a:schemeClr val="tx1"/>
                  </a:solidFill>
                </a:rPr>
                <a:t>…)</a:t>
              </a:r>
            </a:p>
            <a:p>
              <a:r>
                <a:rPr lang="en-US" sz="1400" dirty="0">
                  <a:solidFill>
                    <a:schemeClr val="tx1"/>
                  </a:solidFill>
                </a:rPr>
                <a:t>(</a:t>
              </a:r>
              <a:r>
                <a:rPr lang="en-US" sz="1400" dirty="0" smtClean="0">
                  <a:solidFill>
                    <a:schemeClr val="tx1"/>
                  </a:solidFill>
                </a:rPr>
                <a:t>Doc6: </a:t>
              </a:r>
              <a:r>
                <a:rPr lang="en-US" sz="1400" dirty="0">
                  <a:solidFill>
                    <a:schemeClr val="tx1"/>
                  </a:solidFill>
                </a:rPr>
                <a:t>orange apple</a:t>
              </a:r>
              <a:r>
                <a:rPr lang="is-IS" sz="1400" dirty="0" smtClean="0">
                  <a:solidFill>
                    <a:schemeClr val="tx1"/>
                  </a:solidFill>
                </a:rPr>
                <a:t>…)</a:t>
              </a:r>
            </a:p>
            <a:p>
              <a:pPr algn="ctr"/>
              <a:r>
                <a:rPr lang="is-IS" sz="1400" dirty="0" smtClean="0">
                  <a:solidFill>
                    <a:schemeClr val="tx1"/>
                  </a:solidFill>
                </a:rPr>
                <a:t>...     ...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51463" y="2495019"/>
              <a:ext cx="8128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Input</a:t>
              </a:r>
              <a:endParaRPr lang="en-US" sz="10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227861" y="1908203"/>
            <a:ext cx="2485267" cy="869448"/>
            <a:chOff x="6066066" y="4434586"/>
            <a:chExt cx="1981199" cy="869448"/>
          </a:xfrm>
        </p:grpSpPr>
        <p:sp>
          <p:nvSpPr>
            <p:cNvPr id="29" name="Rectangle 28"/>
            <p:cNvSpPr/>
            <p:nvPr/>
          </p:nvSpPr>
          <p:spPr>
            <a:xfrm>
              <a:off x="6066066" y="443458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apple 1, apple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66066" y="4724356"/>
              <a:ext cx="1981199" cy="28990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banana 1, banana 1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66066" y="501412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orange 1, orange 1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27860" y="2953862"/>
            <a:ext cx="2485267" cy="869448"/>
            <a:chOff x="6066066" y="4434586"/>
            <a:chExt cx="1981199" cy="869448"/>
          </a:xfrm>
        </p:grpSpPr>
        <p:sp>
          <p:nvSpPr>
            <p:cNvPr id="33" name="Rectangle 32"/>
            <p:cNvSpPr/>
            <p:nvPr/>
          </p:nvSpPr>
          <p:spPr>
            <a:xfrm>
              <a:off x="6066066" y="443458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apple 1, apple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66066" y="4724356"/>
              <a:ext cx="1981199" cy="28990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banana 1, banana 1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66066" y="501412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orange 1, orange 1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8176389" y="2017521"/>
            <a:ext cx="2235204" cy="65081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anana 1, banana 1, banana 1, banana1,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727271" y="2017521"/>
            <a:ext cx="1422399" cy="65081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Banana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70213" y="4042602"/>
            <a:ext cx="293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/>
              <a:t>.</a:t>
            </a:r>
          </a:p>
          <a:p>
            <a:r>
              <a:rPr lang="is-IS" b="1" dirty="0" smtClean="0"/>
              <a:t>.</a:t>
            </a:r>
          </a:p>
          <a:p>
            <a:r>
              <a:rPr lang="is-IS" b="1" dirty="0"/>
              <a:t>.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323839" y="4021615"/>
            <a:ext cx="293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/>
              <a:t>.</a:t>
            </a:r>
          </a:p>
          <a:p>
            <a:r>
              <a:rPr lang="is-IS" b="1" dirty="0" smtClean="0"/>
              <a:t>.</a:t>
            </a:r>
          </a:p>
          <a:p>
            <a:r>
              <a:rPr lang="is-IS" b="1" dirty="0"/>
              <a:t>.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9147337" y="3127346"/>
            <a:ext cx="293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/>
              <a:t>.</a:t>
            </a:r>
          </a:p>
          <a:p>
            <a:r>
              <a:rPr lang="is-IS" b="1" dirty="0" smtClean="0"/>
              <a:t>.</a:t>
            </a:r>
          </a:p>
          <a:p>
            <a:r>
              <a:rPr lang="is-IS" b="1" dirty="0"/>
              <a:t>.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1037814" y="3098285"/>
            <a:ext cx="293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/>
              <a:t>.</a:t>
            </a:r>
          </a:p>
          <a:p>
            <a:r>
              <a:rPr lang="is-IS" b="1" dirty="0" smtClean="0"/>
              <a:t>.</a:t>
            </a:r>
          </a:p>
          <a:p>
            <a:r>
              <a:rPr lang="is-IS" b="1" dirty="0"/>
              <a:t>.</a:t>
            </a:r>
            <a:endParaRPr lang="en-US" b="1" dirty="0"/>
          </a:p>
        </p:txBody>
      </p:sp>
      <p:cxnSp>
        <p:nvCxnSpPr>
          <p:cNvPr id="47" name="Straight Arrow Connector 46"/>
          <p:cNvCxnSpPr>
            <a:stCxn id="19" idx="3"/>
            <a:endCxn id="7" idx="1"/>
          </p:cNvCxnSpPr>
          <p:nvPr/>
        </p:nvCxnSpPr>
        <p:spPr>
          <a:xfrm flipV="1">
            <a:off x="2429943" y="2342928"/>
            <a:ext cx="303055" cy="68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9" idx="3"/>
            <a:endCxn id="13" idx="1"/>
          </p:cNvCxnSpPr>
          <p:nvPr/>
        </p:nvCxnSpPr>
        <p:spPr>
          <a:xfrm>
            <a:off x="2429943" y="3032798"/>
            <a:ext cx="303055" cy="355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9" idx="3"/>
          </p:cNvCxnSpPr>
          <p:nvPr/>
        </p:nvCxnSpPr>
        <p:spPr>
          <a:xfrm>
            <a:off x="2429943" y="3032798"/>
            <a:ext cx="304790" cy="1471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" idx="3"/>
            <a:endCxn id="30" idx="1"/>
          </p:cNvCxnSpPr>
          <p:nvPr/>
        </p:nvCxnSpPr>
        <p:spPr>
          <a:xfrm flipV="1">
            <a:off x="4834464" y="2342927"/>
            <a:ext cx="39339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3"/>
            <a:endCxn id="34" idx="1"/>
          </p:cNvCxnSpPr>
          <p:nvPr/>
        </p:nvCxnSpPr>
        <p:spPr>
          <a:xfrm flipV="1">
            <a:off x="4834464" y="3388586"/>
            <a:ext cx="39339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0" idx="3"/>
            <a:endCxn id="37" idx="1"/>
          </p:cNvCxnSpPr>
          <p:nvPr/>
        </p:nvCxnSpPr>
        <p:spPr>
          <a:xfrm>
            <a:off x="7713128" y="2342927"/>
            <a:ext cx="4632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4" idx="3"/>
            <a:endCxn id="37" idx="1"/>
          </p:cNvCxnSpPr>
          <p:nvPr/>
        </p:nvCxnSpPr>
        <p:spPr>
          <a:xfrm flipV="1">
            <a:off x="7713127" y="2342927"/>
            <a:ext cx="463262" cy="1045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37" idx="1"/>
          </p:cNvCxnSpPr>
          <p:nvPr/>
        </p:nvCxnSpPr>
        <p:spPr>
          <a:xfrm flipV="1">
            <a:off x="7713127" y="2342927"/>
            <a:ext cx="463262" cy="2025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3"/>
            <a:endCxn id="39" idx="1"/>
          </p:cNvCxnSpPr>
          <p:nvPr/>
        </p:nvCxnSpPr>
        <p:spPr>
          <a:xfrm>
            <a:off x="10411593" y="2342927"/>
            <a:ext cx="3156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673646" y="1771796"/>
            <a:ext cx="5107221" cy="1092056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106524" y="1771796"/>
            <a:ext cx="4085476" cy="1092056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81470" y="147405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Map worker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22754" y="146280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Reduce worker</a:t>
            </a: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</a:t>
            </a:r>
            <a:r>
              <a:rPr lang="en-US" dirty="0" err="1" smtClean="0"/>
              <a:t>MapReduce</a:t>
            </a:r>
            <a:r>
              <a:rPr lang="en-US" dirty="0" smtClean="0"/>
              <a:t> with word count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</a:t>
            </a:r>
            <a:r>
              <a:rPr lang="en-US" dirty="0" smtClean="0"/>
              <a:t>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683935" y="1818195"/>
            <a:ext cx="2150529" cy="1007008"/>
            <a:chOff x="1151463" y="2495019"/>
            <a:chExt cx="2226740" cy="1204926"/>
          </a:xfrm>
        </p:grpSpPr>
        <p:sp>
          <p:nvSpPr>
            <p:cNvPr id="7" name="Rectangle 6"/>
            <p:cNvSpPr/>
            <p:nvPr/>
          </p:nvSpPr>
          <p:spPr>
            <a:xfrm>
              <a:off x="1202265" y="2545821"/>
              <a:ext cx="2175938" cy="115412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(Doc1: apple banana</a:t>
              </a:r>
              <a:r>
                <a:rPr lang="is-IS" sz="1400" dirty="0" smtClean="0">
                  <a:solidFill>
                    <a:schemeClr val="tx1"/>
                  </a:solidFill>
                </a:rPr>
                <a:t>…)</a:t>
              </a:r>
            </a:p>
            <a:p>
              <a:r>
                <a:rPr lang="en-US" sz="1400" dirty="0">
                  <a:solidFill>
                    <a:schemeClr val="tx1"/>
                  </a:solidFill>
                </a:rPr>
                <a:t>(</a:t>
              </a:r>
              <a:r>
                <a:rPr lang="en-US" sz="1400" dirty="0" smtClean="0">
                  <a:solidFill>
                    <a:schemeClr val="tx1"/>
                  </a:solidFill>
                </a:rPr>
                <a:t>Doc2: banana orange</a:t>
              </a:r>
              <a:r>
                <a:rPr lang="is-IS" sz="1400" dirty="0" smtClean="0">
                  <a:solidFill>
                    <a:schemeClr val="tx1"/>
                  </a:solidFill>
                </a:rPr>
                <a:t>…)</a:t>
              </a:r>
              <a:endParaRPr lang="en-US" sz="1400" dirty="0">
                <a:solidFill>
                  <a:schemeClr val="tx1"/>
                </a:solidFill>
              </a:endParaRPr>
            </a:p>
            <a:p>
              <a:r>
                <a:rPr lang="en-US" sz="1400" dirty="0">
                  <a:solidFill>
                    <a:schemeClr val="tx1"/>
                  </a:solidFill>
                </a:rPr>
                <a:t>(</a:t>
              </a:r>
              <a:r>
                <a:rPr lang="en-US" sz="1400" dirty="0" smtClean="0">
                  <a:solidFill>
                    <a:schemeClr val="tx1"/>
                  </a:solidFill>
                </a:rPr>
                <a:t>Doc3: orange apple</a:t>
              </a:r>
              <a:r>
                <a:rPr lang="is-IS" sz="1400" dirty="0" smtClean="0">
                  <a:solidFill>
                    <a:schemeClr val="tx1"/>
                  </a:solidFill>
                </a:rPr>
                <a:t>…)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51463" y="2495019"/>
              <a:ext cx="812802" cy="294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Split 1</a:t>
              </a:r>
              <a:endParaRPr lang="en-US" sz="1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83935" y="2863854"/>
            <a:ext cx="2150529" cy="1007008"/>
            <a:chOff x="1151463" y="2495019"/>
            <a:chExt cx="2226740" cy="1204926"/>
          </a:xfrm>
        </p:grpSpPr>
        <p:sp>
          <p:nvSpPr>
            <p:cNvPr id="13" name="Rectangle 12"/>
            <p:cNvSpPr/>
            <p:nvPr/>
          </p:nvSpPr>
          <p:spPr>
            <a:xfrm>
              <a:off x="1202265" y="2545821"/>
              <a:ext cx="2175938" cy="115412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(Doc4: apple banana </a:t>
              </a:r>
              <a:r>
                <a:rPr lang="is-IS" sz="1400" dirty="0" smtClean="0">
                  <a:solidFill>
                    <a:schemeClr val="tx1"/>
                  </a:solidFill>
                </a:rPr>
                <a:t>…)</a:t>
              </a:r>
            </a:p>
            <a:p>
              <a:r>
                <a:rPr lang="en-US" sz="1400" dirty="0">
                  <a:solidFill>
                    <a:schemeClr val="tx1"/>
                  </a:solidFill>
                </a:rPr>
                <a:t>(</a:t>
              </a:r>
              <a:r>
                <a:rPr lang="en-US" sz="1400" dirty="0" smtClean="0">
                  <a:solidFill>
                    <a:schemeClr val="tx1"/>
                  </a:solidFill>
                </a:rPr>
                <a:t>Doc5: banana orange</a:t>
              </a:r>
              <a:r>
                <a:rPr lang="is-IS" sz="1400" dirty="0" smtClean="0">
                  <a:solidFill>
                    <a:schemeClr val="tx1"/>
                  </a:solidFill>
                </a:rPr>
                <a:t>…)</a:t>
              </a:r>
              <a:endParaRPr lang="en-US" sz="1400" dirty="0">
                <a:solidFill>
                  <a:schemeClr val="tx1"/>
                </a:solidFill>
              </a:endParaRPr>
            </a:p>
            <a:p>
              <a:r>
                <a:rPr lang="en-US" sz="1400" dirty="0">
                  <a:solidFill>
                    <a:schemeClr val="tx1"/>
                  </a:solidFill>
                </a:rPr>
                <a:t>(</a:t>
              </a:r>
              <a:r>
                <a:rPr lang="en-US" sz="1400" dirty="0" smtClean="0">
                  <a:solidFill>
                    <a:schemeClr val="tx1"/>
                  </a:solidFill>
                </a:rPr>
                <a:t>Doc6: orange apple</a:t>
              </a:r>
              <a:r>
                <a:rPr lang="is-IS" sz="1400" dirty="0" smtClean="0">
                  <a:solidFill>
                    <a:schemeClr val="tx1"/>
                  </a:solidFill>
                </a:rPr>
                <a:t>...)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51463" y="2495019"/>
              <a:ext cx="812802" cy="294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Split 2</a:t>
              </a:r>
              <a:endParaRPr lang="en-US" sz="1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3203" y="1809477"/>
            <a:ext cx="2226740" cy="2398456"/>
            <a:chOff x="1151463" y="2495019"/>
            <a:chExt cx="2226740" cy="2528640"/>
          </a:xfrm>
        </p:grpSpPr>
        <p:sp>
          <p:nvSpPr>
            <p:cNvPr id="19" name="Rectangle 18"/>
            <p:cNvSpPr/>
            <p:nvPr/>
          </p:nvSpPr>
          <p:spPr>
            <a:xfrm>
              <a:off x="1202265" y="2545820"/>
              <a:ext cx="2175938" cy="247783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(Doc1: apple banana </a:t>
              </a:r>
              <a:r>
                <a:rPr lang="is-IS" sz="1400" dirty="0" smtClean="0">
                  <a:solidFill>
                    <a:schemeClr val="tx1"/>
                  </a:solidFill>
                </a:rPr>
                <a:t>…)</a:t>
              </a:r>
            </a:p>
            <a:p>
              <a:r>
                <a:rPr lang="en-US" sz="1400" dirty="0">
                  <a:solidFill>
                    <a:schemeClr val="tx1"/>
                  </a:solidFill>
                </a:rPr>
                <a:t>(</a:t>
              </a:r>
              <a:r>
                <a:rPr lang="en-US" sz="1400" dirty="0" smtClean="0">
                  <a:solidFill>
                    <a:schemeClr val="tx1"/>
                  </a:solidFill>
                </a:rPr>
                <a:t>Doc2: banana orange</a:t>
              </a:r>
              <a:r>
                <a:rPr lang="is-IS" sz="1400" dirty="0" smtClean="0">
                  <a:solidFill>
                    <a:schemeClr val="tx1"/>
                  </a:solidFill>
                </a:rPr>
                <a:t>…)</a:t>
              </a:r>
              <a:endParaRPr lang="en-US" sz="1400" dirty="0">
                <a:solidFill>
                  <a:schemeClr val="tx1"/>
                </a:solidFill>
              </a:endParaRPr>
            </a:p>
            <a:p>
              <a:r>
                <a:rPr lang="en-US" sz="1400" dirty="0">
                  <a:solidFill>
                    <a:schemeClr val="tx1"/>
                  </a:solidFill>
                </a:rPr>
                <a:t>(</a:t>
              </a:r>
              <a:r>
                <a:rPr lang="en-US" sz="1400" dirty="0" smtClean="0">
                  <a:solidFill>
                    <a:schemeClr val="tx1"/>
                  </a:solidFill>
                </a:rPr>
                <a:t>Doc3: orange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aplle</a:t>
              </a:r>
              <a:r>
                <a:rPr lang="is-IS" sz="1400" dirty="0" smtClean="0">
                  <a:solidFill>
                    <a:schemeClr val="tx1"/>
                  </a:solidFill>
                </a:rPr>
                <a:t>…)</a:t>
              </a:r>
            </a:p>
            <a:p>
              <a:r>
                <a:rPr lang="en-US" sz="1400" dirty="0">
                  <a:solidFill>
                    <a:schemeClr val="tx1"/>
                  </a:solidFill>
                </a:rPr>
                <a:t>(</a:t>
              </a:r>
              <a:r>
                <a:rPr lang="en-US" sz="1400" dirty="0" smtClean="0">
                  <a:solidFill>
                    <a:schemeClr val="tx1"/>
                  </a:solidFill>
                </a:rPr>
                <a:t>Doc4: </a:t>
              </a:r>
              <a:r>
                <a:rPr lang="en-US" sz="1400" dirty="0">
                  <a:solidFill>
                    <a:schemeClr val="tx1"/>
                  </a:solidFill>
                </a:rPr>
                <a:t>apple banana </a:t>
              </a:r>
              <a:r>
                <a:rPr lang="is-IS" sz="1400" dirty="0" smtClean="0">
                  <a:solidFill>
                    <a:schemeClr val="tx1"/>
                  </a:solidFill>
                </a:rPr>
                <a:t>…)</a:t>
              </a:r>
            </a:p>
            <a:p>
              <a:r>
                <a:rPr lang="en-US" sz="1400" dirty="0">
                  <a:solidFill>
                    <a:schemeClr val="tx1"/>
                  </a:solidFill>
                </a:rPr>
                <a:t>(</a:t>
              </a:r>
              <a:r>
                <a:rPr lang="en-US" sz="1400" dirty="0" smtClean="0">
                  <a:solidFill>
                    <a:schemeClr val="tx1"/>
                  </a:solidFill>
                </a:rPr>
                <a:t>Doc5: </a:t>
              </a:r>
              <a:r>
                <a:rPr lang="en-US" sz="1400" dirty="0">
                  <a:solidFill>
                    <a:schemeClr val="tx1"/>
                  </a:solidFill>
                </a:rPr>
                <a:t>banana orange</a:t>
              </a:r>
              <a:r>
                <a:rPr lang="is-IS" sz="1400" dirty="0" smtClean="0">
                  <a:solidFill>
                    <a:schemeClr val="tx1"/>
                  </a:solidFill>
                </a:rPr>
                <a:t>…)</a:t>
              </a:r>
            </a:p>
            <a:p>
              <a:r>
                <a:rPr lang="en-US" sz="1400" dirty="0">
                  <a:solidFill>
                    <a:schemeClr val="tx1"/>
                  </a:solidFill>
                </a:rPr>
                <a:t>(</a:t>
              </a:r>
              <a:r>
                <a:rPr lang="en-US" sz="1400" dirty="0" smtClean="0">
                  <a:solidFill>
                    <a:schemeClr val="tx1"/>
                  </a:solidFill>
                </a:rPr>
                <a:t>Doc6: </a:t>
              </a:r>
              <a:r>
                <a:rPr lang="en-US" sz="1400" dirty="0">
                  <a:solidFill>
                    <a:schemeClr val="tx1"/>
                  </a:solidFill>
                </a:rPr>
                <a:t>orange apple</a:t>
              </a:r>
              <a:r>
                <a:rPr lang="is-IS" sz="1400" dirty="0" smtClean="0">
                  <a:solidFill>
                    <a:schemeClr val="tx1"/>
                  </a:solidFill>
                </a:rPr>
                <a:t>…)</a:t>
              </a:r>
            </a:p>
            <a:p>
              <a:pPr algn="ctr"/>
              <a:r>
                <a:rPr lang="is-IS" sz="1400" dirty="0" smtClean="0">
                  <a:solidFill>
                    <a:schemeClr val="tx1"/>
                  </a:solidFill>
                </a:rPr>
                <a:t>...     ...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51463" y="2495019"/>
              <a:ext cx="8128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Input</a:t>
              </a:r>
              <a:endParaRPr lang="en-US" sz="10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227861" y="1908203"/>
            <a:ext cx="2485267" cy="869448"/>
            <a:chOff x="6066066" y="4434586"/>
            <a:chExt cx="1981199" cy="869448"/>
          </a:xfrm>
        </p:grpSpPr>
        <p:sp>
          <p:nvSpPr>
            <p:cNvPr id="29" name="Rectangle 28"/>
            <p:cNvSpPr/>
            <p:nvPr/>
          </p:nvSpPr>
          <p:spPr>
            <a:xfrm>
              <a:off x="6066066" y="443458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apple 1, apple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66066" y="4724356"/>
              <a:ext cx="1981199" cy="28990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banana 1, banana 1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66066" y="501412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orange 1, orange 1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27860" y="2953862"/>
            <a:ext cx="2485267" cy="869448"/>
            <a:chOff x="6066066" y="4434586"/>
            <a:chExt cx="1981199" cy="869448"/>
          </a:xfrm>
        </p:grpSpPr>
        <p:sp>
          <p:nvSpPr>
            <p:cNvPr id="33" name="Rectangle 32"/>
            <p:cNvSpPr/>
            <p:nvPr/>
          </p:nvSpPr>
          <p:spPr>
            <a:xfrm>
              <a:off x="6066066" y="443458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apple 1, apple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66066" y="4724356"/>
              <a:ext cx="1981199" cy="28990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banana 1, banana 1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66066" y="501412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orange 1, orange 1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8176389" y="2017521"/>
            <a:ext cx="2235204" cy="65081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anana 1, banana 1, banana 1, banana1,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727271" y="2017521"/>
            <a:ext cx="1422399" cy="65081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Banana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70213" y="4042602"/>
            <a:ext cx="293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/>
              <a:t>.</a:t>
            </a:r>
          </a:p>
          <a:p>
            <a:r>
              <a:rPr lang="is-IS" b="1" dirty="0" smtClean="0"/>
              <a:t>.</a:t>
            </a:r>
          </a:p>
          <a:p>
            <a:r>
              <a:rPr lang="is-IS" b="1" dirty="0"/>
              <a:t>.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323839" y="4021615"/>
            <a:ext cx="293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/>
              <a:t>.</a:t>
            </a:r>
          </a:p>
          <a:p>
            <a:r>
              <a:rPr lang="is-IS" b="1" dirty="0" smtClean="0"/>
              <a:t>.</a:t>
            </a:r>
          </a:p>
          <a:p>
            <a:r>
              <a:rPr lang="is-IS" b="1" dirty="0"/>
              <a:t>.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9147337" y="3127346"/>
            <a:ext cx="293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/>
              <a:t>.</a:t>
            </a:r>
          </a:p>
          <a:p>
            <a:r>
              <a:rPr lang="is-IS" b="1" dirty="0" smtClean="0"/>
              <a:t>.</a:t>
            </a:r>
          </a:p>
          <a:p>
            <a:r>
              <a:rPr lang="is-IS" b="1" dirty="0"/>
              <a:t>.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1037814" y="3098285"/>
            <a:ext cx="293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/>
              <a:t>.</a:t>
            </a:r>
          </a:p>
          <a:p>
            <a:r>
              <a:rPr lang="is-IS" b="1" dirty="0" smtClean="0"/>
              <a:t>.</a:t>
            </a:r>
          </a:p>
          <a:p>
            <a:r>
              <a:rPr lang="is-IS" b="1" dirty="0"/>
              <a:t>.</a:t>
            </a:r>
            <a:endParaRPr lang="en-US" b="1" dirty="0"/>
          </a:p>
        </p:txBody>
      </p:sp>
      <p:cxnSp>
        <p:nvCxnSpPr>
          <p:cNvPr id="47" name="Straight Arrow Connector 46"/>
          <p:cNvCxnSpPr>
            <a:stCxn id="19" idx="3"/>
            <a:endCxn id="7" idx="1"/>
          </p:cNvCxnSpPr>
          <p:nvPr/>
        </p:nvCxnSpPr>
        <p:spPr>
          <a:xfrm flipV="1">
            <a:off x="2429943" y="2342928"/>
            <a:ext cx="303055" cy="68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9" idx="3"/>
            <a:endCxn id="13" idx="1"/>
          </p:cNvCxnSpPr>
          <p:nvPr/>
        </p:nvCxnSpPr>
        <p:spPr>
          <a:xfrm>
            <a:off x="2429943" y="3032798"/>
            <a:ext cx="303055" cy="355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9" idx="3"/>
          </p:cNvCxnSpPr>
          <p:nvPr/>
        </p:nvCxnSpPr>
        <p:spPr>
          <a:xfrm>
            <a:off x="2429943" y="3032798"/>
            <a:ext cx="304790" cy="1471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" idx="3"/>
            <a:endCxn id="30" idx="1"/>
          </p:cNvCxnSpPr>
          <p:nvPr/>
        </p:nvCxnSpPr>
        <p:spPr>
          <a:xfrm flipV="1">
            <a:off x="4834464" y="2342927"/>
            <a:ext cx="39339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3"/>
            <a:endCxn id="34" idx="1"/>
          </p:cNvCxnSpPr>
          <p:nvPr/>
        </p:nvCxnSpPr>
        <p:spPr>
          <a:xfrm flipV="1">
            <a:off x="4834464" y="3388586"/>
            <a:ext cx="39339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0" idx="3"/>
            <a:endCxn id="37" idx="1"/>
          </p:cNvCxnSpPr>
          <p:nvPr/>
        </p:nvCxnSpPr>
        <p:spPr>
          <a:xfrm>
            <a:off x="7713128" y="2342927"/>
            <a:ext cx="4632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4" idx="3"/>
            <a:endCxn id="37" idx="1"/>
          </p:cNvCxnSpPr>
          <p:nvPr/>
        </p:nvCxnSpPr>
        <p:spPr>
          <a:xfrm flipV="1">
            <a:off x="7713127" y="2342927"/>
            <a:ext cx="463262" cy="1045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37" idx="1"/>
          </p:cNvCxnSpPr>
          <p:nvPr/>
        </p:nvCxnSpPr>
        <p:spPr>
          <a:xfrm flipV="1">
            <a:off x="7713127" y="2342927"/>
            <a:ext cx="463262" cy="2025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3"/>
            <a:endCxn id="39" idx="1"/>
          </p:cNvCxnSpPr>
          <p:nvPr/>
        </p:nvCxnSpPr>
        <p:spPr>
          <a:xfrm>
            <a:off x="10411593" y="2342927"/>
            <a:ext cx="3156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673646" y="1771796"/>
            <a:ext cx="5107221" cy="1092056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106524" y="1771796"/>
            <a:ext cx="4085476" cy="1092056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81470" y="147405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Map worker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22754" y="146280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Reduce worker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7200" y="5207000"/>
            <a:ext cx="183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 splits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551860" y="5207000"/>
            <a:ext cx="183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 * R partitions  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375358" y="5207000"/>
            <a:ext cx="183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outputs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ystem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</a:t>
            </a:r>
            <a:r>
              <a:rPr lang="en-US" dirty="0" smtClean="0"/>
              <a:t>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16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941856" y="2301866"/>
            <a:ext cx="2908606" cy="626846"/>
            <a:chOff x="2535457" y="1665997"/>
            <a:chExt cx="2908606" cy="626846"/>
          </a:xfrm>
        </p:grpSpPr>
        <p:sp>
          <p:nvSpPr>
            <p:cNvPr id="77" name="Rectangle 76"/>
            <p:cNvSpPr/>
            <p:nvPr/>
          </p:nvSpPr>
          <p:spPr>
            <a:xfrm>
              <a:off x="2535457" y="1665998"/>
              <a:ext cx="1841805" cy="62684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Can 7"/>
            <p:cNvSpPr/>
            <p:nvPr/>
          </p:nvSpPr>
          <p:spPr>
            <a:xfrm>
              <a:off x="4809063" y="1665997"/>
              <a:ext cx="635000" cy="626845"/>
            </a:xfrm>
            <a:prstGeom prst="can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disk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10" name="Straight Connector 9"/>
            <p:cNvCxnSpPr>
              <a:stCxn id="77" idx="3"/>
              <a:endCxn id="8" idx="2"/>
            </p:cNvCxnSpPr>
            <p:nvPr/>
          </p:nvCxnSpPr>
          <p:spPr>
            <a:xfrm flipV="1">
              <a:off x="4377262" y="1979420"/>
              <a:ext cx="431801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2941856" y="2984888"/>
            <a:ext cx="2908606" cy="626846"/>
            <a:chOff x="2535457" y="2597330"/>
            <a:chExt cx="2908606" cy="626846"/>
          </a:xfrm>
        </p:grpSpPr>
        <p:sp>
          <p:nvSpPr>
            <p:cNvPr id="78" name="Rectangle 77"/>
            <p:cNvSpPr/>
            <p:nvPr/>
          </p:nvSpPr>
          <p:spPr>
            <a:xfrm>
              <a:off x="2535457" y="2597331"/>
              <a:ext cx="1841805" cy="62684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Can 78"/>
            <p:cNvSpPr/>
            <p:nvPr/>
          </p:nvSpPr>
          <p:spPr>
            <a:xfrm>
              <a:off x="4809063" y="2597330"/>
              <a:ext cx="635000" cy="626845"/>
            </a:xfrm>
            <a:prstGeom prst="can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disk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14" name="Straight Connector 13"/>
            <p:cNvCxnSpPr>
              <a:stCxn id="78" idx="3"/>
              <a:endCxn id="79" idx="2"/>
            </p:cNvCxnSpPr>
            <p:nvPr/>
          </p:nvCxnSpPr>
          <p:spPr>
            <a:xfrm flipV="1">
              <a:off x="4377262" y="2910753"/>
              <a:ext cx="431801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0" name="Rectangle 79"/>
          <p:cNvSpPr/>
          <p:nvPr/>
        </p:nvSpPr>
        <p:spPr>
          <a:xfrm>
            <a:off x="7775713" y="2416830"/>
            <a:ext cx="1841805" cy="6268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775713" y="3396673"/>
            <a:ext cx="1841805" cy="6268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941856" y="3680077"/>
            <a:ext cx="2908606" cy="626846"/>
            <a:chOff x="2543921" y="3393199"/>
            <a:chExt cx="2908606" cy="626846"/>
          </a:xfrm>
        </p:grpSpPr>
        <p:sp>
          <p:nvSpPr>
            <p:cNvPr id="83" name="Rectangle 82"/>
            <p:cNvSpPr/>
            <p:nvPr/>
          </p:nvSpPr>
          <p:spPr>
            <a:xfrm>
              <a:off x="2543921" y="3393200"/>
              <a:ext cx="1841805" cy="62684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Can 83"/>
            <p:cNvSpPr/>
            <p:nvPr/>
          </p:nvSpPr>
          <p:spPr>
            <a:xfrm>
              <a:off x="4817527" y="3393199"/>
              <a:ext cx="635000" cy="626845"/>
            </a:xfrm>
            <a:prstGeom prst="can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disk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V="1">
              <a:off x="4385726" y="3706622"/>
              <a:ext cx="431801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303250" y="4811296"/>
            <a:ext cx="1232206" cy="1159218"/>
            <a:chOff x="939189" y="4675157"/>
            <a:chExt cx="1232206" cy="1159218"/>
          </a:xfrm>
        </p:grpSpPr>
        <p:sp>
          <p:nvSpPr>
            <p:cNvPr id="40" name="Rectangle 39"/>
            <p:cNvSpPr/>
            <p:nvPr/>
          </p:nvSpPr>
          <p:spPr>
            <a:xfrm>
              <a:off x="939189" y="4675157"/>
              <a:ext cx="1232206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Split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39189" y="4964927"/>
              <a:ext cx="1232206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Split 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39189" y="5254697"/>
              <a:ext cx="1232206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Split 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939189" y="5544467"/>
              <a:ext cx="1232206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655926" y="4984255"/>
            <a:ext cx="1105210" cy="752300"/>
            <a:chOff x="8792324" y="4790414"/>
            <a:chExt cx="1105210" cy="752300"/>
          </a:xfrm>
        </p:grpSpPr>
        <p:sp>
          <p:nvSpPr>
            <p:cNvPr id="93" name="Rectangle 92"/>
            <p:cNvSpPr/>
            <p:nvPr/>
          </p:nvSpPr>
          <p:spPr>
            <a:xfrm>
              <a:off x="8792324" y="4790414"/>
              <a:ext cx="1105210" cy="37615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Output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792324" y="5166564"/>
              <a:ext cx="1105210" cy="37615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Output 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45067" y="4597400"/>
            <a:ext cx="10371666" cy="1608667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5915" y="4522182"/>
            <a:ext cx="57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GFS</a:t>
            </a:r>
            <a:endParaRPr lang="en-US"/>
          </a:p>
        </p:txBody>
      </p:sp>
      <p:cxnSp>
        <p:nvCxnSpPr>
          <p:cNvPr id="24" name="Curved Connector 23"/>
          <p:cNvCxnSpPr>
            <a:endCxn id="80" idx="1"/>
          </p:cNvCxnSpPr>
          <p:nvPr/>
        </p:nvCxnSpPr>
        <p:spPr>
          <a:xfrm>
            <a:off x="5850462" y="2480733"/>
            <a:ext cx="1925251" cy="249520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endCxn id="81" idx="1"/>
          </p:cNvCxnSpPr>
          <p:nvPr/>
        </p:nvCxnSpPr>
        <p:spPr>
          <a:xfrm>
            <a:off x="5850462" y="3496109"/>
            <a:ext cx="1925251" cy="2139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endCxn id="81" idx="1"/>
          </p:cNvCxnSpPr>
          <p:nvPr/>
        </p:nvCxnSpPr>
        <p:spPr>
          <a:xfrm flipV="1">
            <a:off x="5850462" y="3710096"/>
            <a:ext cx="1925251" cy="46370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urved Connector 95"/>
          <p:cNvCxnSpPr>
            <a:endCxn id="81" idx="1"/>
          </p:cNvCxnSpPr>
          <p:nvPr/>
        </p:nvCxnSpPr>
        <p:spPr>
          <a:xfrm>
            <a:off x="5850462" y="2794156"/>
            <a:ext cx="1925251" cy="915940"/>
          </a:xfrm>
          <a:prstGeom prst="curvedConnector3">
            <a:avLst>
              <a:gd name="adj1" fmla="val 4296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urved Connector 99"/>
          <p:cNvCxnSpPr>
            <a:endCxn id="80" idx="1"/>
          </p:cNvCxnSpPr>
          <p:nvPr/>
        </p:nvCxnSpPr>
        <p:spPr>
          <a:xfrm flipV="1">
            <a:off x="5850462" y="2730253"/>
            <a:ext cx="1925251" cy="42929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>
            <a:endCxn id="80" idx="1"/>
          </p:cNvCxnSpPr>
          <p:nvPr/>
        </p:nvCxnSpPr>
        <p:spPr>
          <a:xfrm flipV="1">
            <a:off x="5850462" y="2730253"/>
            <a:ext cx="1925251" cy="1145177"/>
          </a:xfrm>
          <a:prstGeom prst="curvedConnector3">
            <a:avLst>
              <a:gd name="adj1" fmla="val 5571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2863694" y="2233523"/>
            <a:ext cx="1019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Map worker</a:t>
            </a:r>
            <a:endParaRPr lang="en-US" sz="1200" dirty="0"/>
          </a:p>
        </p:txBody>
      </p:sp>
      <p:sp>
        <p:nvSpPr>
          <p:cNvPr id="110" name="TextBox 109"/>
          <p:cNvSpPr txBox="1"/>
          <p:nvPr/>
        </p:nvSpPr>
        <p:spPr>
          <a:xfrm>
            <a:off x="2863694" y="2927788"/>
            <a:ext cx="1019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Map worker</a:t>
            </a:r>
            <a:endParaRPr lang="en-US" sz="1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2855227" y="3613586"/>
            <a:ext cx="1019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Map worker</a:t>
            </a:r>
            <a:endParaRPr lang="en-US" sz="1200" dirty="0"/>
          </a:p>
        </p:txBody>
      </p:sp>
      <p:sp>
        <p:nvSpPr>
          <p:cNvPr id="112" name="TextBox 111"/>
          <p:cNvSpPr txBox="1"/>
          <p:nvPr/>
        </p:nvSpPr>
        <p:spPr>
          <a:xfrm>
            <a:off x="7721656" y="2357747"/>
            <a:ext cx="1168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Reduce worker</a:t>
            </a:r>
            <a:endParaRPr lang="en-US" sz="1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7713186" y="3322949"/>
            <a:ext cx="1168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Reduce worker</a:t>
            </a:r>
            <a:endParaRPr lang="en-US" sz="1200" dirty="0"/>
          </a:p>
        </p:txBody>
      </p:sp>
      <p:cxnSp>
        <p:nvCxnSpPr>
          <p:cNvPr id="115" name="Straight Arrow Connector 114"/>
          <p:cNvCxnSpPr>
            <a:stCxn id="40" idx="0"/>
            <a:endCxn id="77" idx="1"/>
          </p:cNvCxnSpPr>
          <p:nvPr/>
        </p:nvCxnSpPr>
        <p:spPr>
          <a:xfrm flipV="1">
            <a:off x="1919353" y="2615290"/>
            <a:ext cx="1022503" cy="2196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40" idx="0"/>
            <a:endCxn id="78" idx="1"/>
          </p:cNvCxnSpPr>
          <p:nvPr/>
        </p:nvCxnSpPr>
        <p:spPr>
          <a:xfrm flipV="1">
            <a:off x="1919353" y="3298312"/>
            <a:ext cx="1022503" cy="1512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40" idx="0"/>
            <a:endCxn id="83" idx="1"/>
          </p:cNvCxnSpPr>
          <p:nvPr/>
        </p:nvCxnSpPr>
        <p:spPr>
          <a:xfrm flipV="1">
            <a:off x="1919353" y="3993501"/>
            <a:ext cx="1022503" cy="817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80" idx="3"/>
            <a:endCxn id="93" idx="0"/>
          </p:cNvCxnSpPr>
          <p:nvPr/>
        </p:nvCxnSpPr>
        <p:spPr>
          <a:xfrm>
            <a:off x="9617518" y="2730253"/>
            <a:ext cx="591013" cy="2254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81" idx="3"/>
            <a:endCxn id="93" idx="0"/>
          </p:cNvCxnSpPr>
          <p:nvPr/>
        </p:nvCxnSpPr>
        <p:spPr>
          <a:xfrm>
            <a:off x="9617518" y="3710096"/>
            <a:ext cx="591013" cy="1274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88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ystem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</a:t>
            </a:r>
            <a:r>
              <a:rPr lang="en-US" dirty="0" smtClean="0"/>
              <a:t>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17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941856" y="2301866"/>
            <a:ext cx="2908606" cy="626846"/>
            <a:chOff x="2535457" y="1665997"/>
            <a:chExt cx="2908606" cy="626846"/>
          </a:xfrm>
        </p:grpSpPr>
        <p:sp>
          <p:nvSpPr>
            <p:cNvPr id="77" name="Rectangle 76"/>
            <p:cNvSpPr/>
            <p:nvPr/>
          </p:nvSpPr>
          <p:spPr>
            <a:xfrm>
              <a:off x="2535457" y="1665998"/>
              <a:ext cx="1841805" cy="62684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Map </a:t>
              </a:r>
              <a:r>
                <a:rPr lang="en-US" dirty="0" err="1" smtClean="0">
                  <a:solidFill>
                    <a:schemeClr val="accent3"/>
                  </a:solidFill>
                </a:rPr>
                <a:t>Func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8" name="Can 7"/>
            <p:cNvSpPr/>
            <p:nvPr/>
          </p:nvSpPr>
          <p:spPr>
            <a:xfrm>
              <a:off x="4809063" y="1665997"/>
              <a:ext cx="635000" cy="626845"/>
            </a:xfrm>
            <a:prstGeom prst="can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disk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10" name="Straight Connector 9"/>
            <p:cNvCxnSpPr>
              <a:stCxn id="77" idx="3"/>
              <a:endCxn id="8" idx="2"/>
            </p:cNvCxnSpPr>
            <p:nvPr/>
          </p:nvCxnSpPr>
          <p:spPr>
            <a:xfrm flipV="1">
              <a:off x="4377262" y="1979420"/>
              <a:ext cx="431801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2941856" y="2984888"/>
            <a:ext cx="2908606" cy="626846"/>
            <a:chOff x="2535457" y="2597330"/>
            <a:chExt cx="2908606" cy="626846"/>
          </a:xfrm>
        </p:grpSpPr>
        <p:sp>
          <p:nvSpPr>
            <p:cNvPr id="78" name="Rectangle 77"/>
            <p:cNvSpPr/>
            <p:nvPr/>
          </p:nvSpPr>
          <p:spPr>
            <a:xfrm>
              <a:off x="2535457" y="2597331"/>
              <a:ext cx="1841805" cy="62684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Map </a:t>
              </a:r>
              <a:r>
                <a:rPr lang="en-US" dirty="0" err="1" smtClean="0">
                  <a:solidFill>
                    <a:schemeClr val="accent3"/>
                  </a:solidFill>
                </a:rPr>
                <a:t>Func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79" name="Can 78"/>
            <p:cNvSpPr/>
            <p:nvPr/>
          </p:nvSpPr>
          <p:spPr>
            <a:xfrm>
              <a:off x="4809063" y="2597330"/>
              <a:ext cx="635000" cy="626845"/>
            </a:xfrm>
            <a:prstGeom prst="can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disk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14" name="Straight Connector 13"/>
            <p:cNvCxnSpPr>
              <a:stCxn id="78" idx="3"/>
              <a:endCxn id="79" idx="2"/>
            </p:cNvCxnSpPr>
            <p:nvPr/>
          </p:nvCxnSpPr>
          <p:spPr>
            <a:xfrm flipV="1">
              <a:off x="4377262" y="2910753"/>
              <a:ext cx="431801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0" name="Rectangle 79"/>
          <p:cNvSpPr/>
          <p:nvPr/>
        </p:nvSpPr>
        <p:spPr>
          <a:xfrm>
            <a:off x="7775713" y="2416830"/>
            <a:ext cx="1841805" cy="6268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Reduce </a:t>
            </a:r>
            <a:r>
              <a:rPr lang="en-US" dirty="0" err="1" smtClean="0">
                <a:solidFill>
                  <a:schemeClr val="accent3"/>
                </a:solidFill>
              </a:rPr>
              <a:t>Func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775713" y="3396673"/>
            <a:ext cx="1841805" cy="6268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Reduce </a:t>
            </a:r>
            <a:r>
              <a:rPr lang="en-US" dirty="0" err="1">
                <a:solidFill>
                  <a:schemeClr val="accent3"/>
                </a:solidFill>
              </a:rPr>
              <a:t>Func</a:t>
            </a:r>
            <a:endParaRPr lang="en-US" dirty="0">
              <a:solidFill>
                <a:schemeClr val="accent3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941856" y="3680077"/>
            <a:ext cx="2908606" cy="626846"/>
            <a:chOff x="2543921" y="3393199"/>
            <a:chExt cx="2908606" cy="626846"/>
          </a:xfrm>
        </p:grpSpPr>
        <p:sp>
          <p:nvSpPr>
            <p:cNvPr id="83" name="Rectangle 82"/>
            <p:cNvSpPr/>
            <p:nvPr/>
          </p:nvSpPr>
          <p:spPr>
            <a:xfrm>
              <a:off x="2543921" y="3393200"/>
              <a:ext cx="1841805" cy="62684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Map </a:t>
              </a:r>
              <a:r>
                <a:rPr lang="en-US" dirty="0" err="1" smtClean="0">
                  <a:solidFill>
                    <a:schemeClr val="accent3"/>
                  </a:solidFill>
                </a:rPr>
                <a:t>Func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84" name="Can 83"/>
            <p:cNvSpPr/>
            <p:nvPr/>
          </p:nvSpPr>
          <p:spPr>
            <a:xfrm>
              <a:off x="4817527" y="3393199"/>
              <a:ext cx="635000" cy="626845"/>
            </a:xfrm>
            <a:prstGeom prst="can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disk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V="1">
              <a:off x="4385726" y="3706622"/>
              <a:ext cx="431801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303250" y="4811296"/>
            <a:ext cx="1232206" cy="1159218"/>
            <a:chOff x="939189" y="4675157"/>
            <a:chExt cx="1232206" cy="1159218"/>
          </a:xfrm>
        </p:grpSpPr>
        <p:sp>
          <p:nvSpPr>
            <p:cNvPr id="40" name="Rectangle 39"/>
            <p:cNvSpPr/>
            <p:nvPr/>
          </p:nvSpPr>
          <p:spPr>
            <a:xfrm>
              <a:off x="939189" y="4675157"/>
              <a:ext cx="1232206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Split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39189" y="4964927"/>
              <a:ext cx="1232206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Split 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39189" y="5254697"/>
              <a:ext cx="1232206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Split 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939189" y="5544467"/>
              <a:ext cx="1232206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655926" y="4984255"/>
            <a:ext cx="1105210" cy="752300"/>
            <a:chOff x="8792324" y="4790414"/>
            <a:chExt cx="1105210" cy="752300"/>
          </a:xfrm>
        </p:grpSpPr>
        <p:sp>
          <p:nvSpPr>
            <p:cNvPr id="93" name="Rectangle 92"/>
            <p:cNvSpPr/>
            <p:nvPr/>
          </p:nvSpPr>
          <p:spPr>
            <a:xfrm>
              <a:off x="8792324" y="4790414"/>
              <a:ext cx="1105210" cy="37615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Output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792324" y="5166564"/>
              <a:ext cx="1105210" cy="37615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Output 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45067" y="4597400"/>
            <a:ext cx="10371666" cy="1608667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5915" y="4522182"/>
            <a:ext cx="57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GFS</a:t>
            </a:r>
            <a:endParaRPr lang="en-US"/>
          </a:p>
        </p:txBody>
      </p:sp>
      <p:cxnSp>
        <p:nvCxnSpPr>
          <p:cNvPr id="24" name="Curved Connector 23"/>
          <p:cNvCxnSpPr>
            <a:endCxn id="80" idx="1"/>
          </p:cNvCxnSpPr>
          <p:nvPr/>
        </p:nvCxnSpPr>
        <p:spPr>
          <a:xfrm>
            <a:off x="5850462" y="2480733"/>
            <a:ext cx="1925251" cy="249520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endCxn id="81" idx="1"/>
          </p:cNvCxnSpPr>
          <p:nvPr/>
        </p:nvCxnSpPr>
        <p:spPr>
          <a:xfrm>
            <a:off x="5850462" y="3496109"/>
            <a:ext cx="1925251" cy="2139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endCxn id="81" idx="1"/>
          </p:cNvCxnSpPr>
          <p:nvPr/>
        </p:nvCxnSpPr>
        <p:spPr>
          <a:xfrm flipV="1">
            <a:off x="5850462" y="3710096"/>
            <a:ext cx="1925251" cy="46370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urved Connector 95"/>
          <p:cNvCxnSpPr>
            <a:endCxn id="81" idx="1"/>
          </p:cNvCxnSpPr>
          <p:nvPr/>
        </p:nvCxnSpPr>
        <p:spPr>
          <a:xfrm>
            <a:off x="5850462" y="2794156"/>
            <a:ext cx="1925251" cy="915940"/>
          </a:xfrm>
          <a:prstGeom prst="curvedConnector3">
            <a:avLst>
              <a:gd name="adj1" fmla="val 4296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urved Connector 99"/>
          <p:cNvCxnSpPr>
            <a:endCxn id="80" idx="1"/>
          </p:cNvCxnSpPr>
          <p:nvPr/>
        </p:nvCxnSpPr>
        <p:spPr>
          <a:xfrm flipV="1">
            <a:off x="5850462" y="2730253"/>
            <a:ext cx="1925251" cy="42929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>
            <a:endCxn id="80" idx="1"/>
          </p:cNvCxnSpPr>
          <p:nvPr/>
        </p:nvCxnSpPr>
        <p:spPr>
          <a:xfrm flipV="1">
            <a:off x="5850462" y="2730253"/>
            <a:ext cx="1925251" cy="1145177"/>
          </a:xfrm>
          <a:prstGeom prst="curvedConnector3">
            <a:avLst>
              <a:gd name="adj1" fmla="val 5571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2863694" y="2233523"/>
            <a:ext cx="1019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Map worker</a:t>
            </a:r>
            <a:endParaRPr lang="en-US" sz="1200" dirty="0"/>
          </a:p>
        </p:txBody>
      </p:sp>
      <p:sp>
        <p:nvSpPr>
          <p:cNvPr id="110" name="TextBox 109"/>
          <p:cNvSpPr txBox="1"/>
          <p:nvPr/>
        </p:nvSpPr>
        <p:spPr>
          <a:xfrm>
            <a:off x="2863694" y="2927788"/>
            <a:ext cx="1019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Map worker</a:t>
            </a:r>
            <a:endParaRPr lang="en-US" sz="1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2855227" y="3613586"/>
            <a:ext cx="1019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Map worker</a:t>
            </a:r>
            <a:endParaRPr lang="en-US" sz="1200" dirty="0"/>
          </a:p>
        </p:txBody>
      </p:sp>
      <p:sp>
        <p:nvSpPr>
          <p:cNvPr id="112" name="TextBox 111"/>
          <p:cNvSpPr txBox="1"/>
          <p:nvPr/>
        </p:nvSpPr>
        <p:spPr>
          <a:xfrm>
            <a:off x="7721656" y="2357747"/>
            <a:ext cx="1168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Reduce worker</a:t>
            </a:r>
            <a:endParaRPr lang="en-US" sz="1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7713186" y="3322949"/>
            <a:ext cx="1168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Reduce worker</a:t>
            </a:r>
            <a:endParaRPr lang="en-US" sz="1200" dirty="0"/>
          </a:p>
        </p:txBody>
      </p:sp>
      <p:cxnSp>
        <p:nvCxnSpPr>
          <p:cNvPr id="115" name="Straight Arrow Connector 114"/>
          <p:cNvCxnSpPr>
            <a:stCxn id="40" idx="0"/>
            <a:endCxn id="77" idx="1"/>
          </p:cNvCxnSpPr>
          <p:nvPr/>
        </p:nvCxnSpPr>
        <p:spPr>
          <a:xfrm flipV="1">
            <a:off x="1919353" y="2615290"/>
            <a:ext cx="1022503" cy="2196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40" idx="0"/>
            <a:endCxn id="78" idx="1"/>
          </p:cNvCxnSpPr>
          <p:nvPr/>
        </p:nvCxnSpPr>
        <p:spPr>
          <a:xfrm flipV="1">
            <a:off x="1919353" y="3298312"/>
            <a:ext cx="1022503" cy="1512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40" idx="0"/>
            <a:endCxn id="83" idx="1"/>
          </p:cNvCxnSpPr>
          <p:nvPr/>
        </p:nvCxnSpPr>
        <p:spPr>
          <a:xfrm flipV="1">
            <a:off x="1919353" y="3993501"/>
            <a:ext cx="1022503" cy="817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80" idx="3"/>
            <a:endCxn id="93" idx="0"/>
          </p:cNvCxnSpPr>
          <p:nvPr/>
        </p:nvCxnSpPr>
        <p:spPr>
          <a:xfrm>
            <a:off x="9617518" y="2730253"/>
            <a:ext cx="591013" cy="2254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81" idx="3"/>
            <a:endCxn id="93" idx="0"/>
          </p:cNvCxnSpPr>
          <p:nvPr/>
        </p:nvCxnSpPr>
        <p:spPr>
          <a:xfrm>
            <a:off x="9617518" y="3710096"/>
            <a:ext cx="591013" cy="1274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86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ystem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</a:t>
            </a:r>
            <a:r>
              <a:rPr lang="en-US" dirty="0" smtClean="0"/>
              <a:t>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18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941856" y="2301866"/>
            <a:ext cx="2908606" cy="626846"/>
            <a:chOff x="2535457" y="1665997"/>
            <a:chExt cx="2908606" cy="626846"/>
          </a:xfrm>
        </p:grpSpPr>
        <p:sp>
          <p:nvSpPr>
            <p:cNvPr id="77" name="Rectangle 76"/>
            <p:cNvSpPr/>
            <p:nvPr/>
          </p:nvSpPr>
          <p:spPr>
            <a:xfrm>
              <a:off x="2535457" y="1665998"/>
              <a:ext cx="1841805" cy="62684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Map </a:t>
              </a:r>
              <a:r>
                <a:rPr lang="en-US" dirty="0" err="1" smtClean="0">
                  <a:solidFill>
                    <a:schemeClr val="accent3"/>
                  </a:solidFill>
                </a:rPr>
                <a:t>Func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8" name="Can 7"/>
            <p:cNvSpPr/>
            <p:nvPr/>
          </p:nvSpPr>
          <p:spPr>
            <a:xfrm>
              <a:off x="4809063" y="1665997"/>
              <a:ext cx="635000" cy="626845"/>
            </a:xfrm>
            <a:prstGeom prst="can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disk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10" name="Straight Connector 9"/>
            <p:cNvCxnSpPr>
              <a:stCxn id="77" idx="3"/>
              <a:endCxn id="8" idx="2"/>
            </p:cNvCxnSpPr>
            <p:nvPr/>
          </p:nvCxnSpPr>
          <p:spPr>
            <a:xfrm flipV="1">
              <a:off x="4377262" y="1979420"/>
              <a:ext cx="431801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2941856" y="2984888"/>
            <a:ext cx="2908606" cy="626846"/>
            <a:chOff x="2535457" y="2597330"/>
            <a:chExt cx="2908606" cy="626846"/>
          </a:xfrm>
        </p:grpSpPr>
        <p:sp>
          <p:nvSpPr>
            <p:cNvPr id="78" name="Rectangle 77"/>
            <p:cNvSpPr/>
            <p:nvPr/>
          </p:nvSpPr>
          <p:spPr>
            <a:xfrm>
              <a:off x="2535457" y="2597331"/>
              <a:ext cx="1841805" cy="62684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Map </a:t>
              </a:r>
              <a:r>
                <a:rPr lang="en-US" dirty="0" err="1" smtClean="0">
                  <a:solidFill>
                    <a:schemeClr val="accent3"/>
                  </a:solidFill>
                </a:rPr>
                <a:t>Func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79" name="Can 78"/>
            <p:cNvSpPr/>
            <p:nvPr/>
          </p:nvSpPr>
          <p:spPr>
            <a:xfrm>
              <a:off x="4809063" y="2597330"/>
              <a:ext cx="635000" cy="626845"/>
            </a:xfrm>
            <a:prstGeom prst="can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disk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14" name="Straight Connector 13"/>
            <p:cNvCxnSpPr>
              <a:stCxn id="78" idx="3"/>
              <a:endCxn id="79" idx="2"/>
            </p:cNvCxnSpPr>
            <p:nvPr/>
          </p:nvCxnSpPr>
          <p:spPr>
            <a:xfrm flipV="1">
              <a:off x="4377262" y="2910753"/>
              <a:ext cx="431801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0" name="Rectangle 79"/>
          <p:cNvSpPr/>
          <p:nvPr/>
        </p:nvSpPr>
        <p:spPr>
          <a:xfrm>
            <a:off x="7775713" y="2416830"/>
            <a:ext cx="1841805" cy="6268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Reduce </a:t>
            </a:r>
            <a:r>
              <a:rPr lang="en-US" dirty="0" err="1" smtClean="0">
                <a:solidFill>
                  <a:schemeClr val="accent3"/>
                </a:solidFill>
              </a:rPr>
              <a:t>Func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775713" y="3396673"/>
            <a:ext cx="1841805" cy="6268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Reduce </a:t>
            </a:r>
            <a:r>
              <a:rPr lang="en-US" dirty="0" err="1">
                <a:solidFill>
                  <a:schemeClr val="accent3"/>
                </a:solidFill>
              </a:rPr>
              <a:t>Func</a:t>
            </a:r>
            <a:endParaRPr lang="en-US" dirty="0">
              <a:solidFill>
                <a:schemeClr val="accent3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941856" y="3680077"/>
            <a:ext cx="2908606" cy="626846"/>
            <a:chOff x="2543921" y="3393199"/>
            <a:chExt cx="2908606" cy="626846"/>
          </a:xfrm>
        </p:grpSpPr>
        <p:sp>
          <p:nvSpPr>
            <p:cNvPr id="83" name="Rectangle 82"/>
            <p:cNvSpPr/>
            <p:nvPr/>
          </p:nvSpPr>
          <p:spPr>
            <a:xfrm>
              <a:off x="2543921" y="3393200"/>
              <a:ext cx="1841805" cy="62684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Map </a:t>
              </a:r>
              <a:r>
                <a:rPr lang="en-US" dirty="0" err="1" smtClean="0">
                  <a:solidFill>
                    <a:schemeClr val="accent3"/>
                  </a:solidFill>
                </a:rPr>
                <a:t>Func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84" name="Can 83"/>
            <p:cNvSpPr/>
            <p:nvPr/>
          </p:nvSpPr>
          <p:spPr>
            <a:xfrm>
              <a:off x="4817527" y="3393199"/>
              <a:ext cx="635000" cy="626845"/>
            </a:xfrm>
            <a:prstGeom prst="can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disk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V="1">
              <a:off x="4385726" y="3706622"/>
              <a:ext cx="431801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303250" y="4811296"/>
            <a:ext cx="1232206" cy="1159218"/>
            <a:chOff x="939189" y="4675157"/>
            <a:chExt cx="1232206" cy="1159218"/>
          </a:xfrm>
        </p:grpSpPr>
        <p:sp>
          <p:nvSpPr>
            <p:cNvPr id="40" name="Rectangle 39"/>
            <p:cNvSpPr/>
            <p:nvPr/>
          </p:nvSpPr>
          <p:spPr>
            <a:xfrm>
              <a:off x="939189" y="4675157"/>
              <a:ext cx="1232206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Split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39189" y="4964927"/>
              <a:ext cx="1232206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Split 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39189" y="5254697"/>
              <a:ext cx="1232206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Split 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939189" y="5544467"/>
              <a:ext cx="1232206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655926" y="4984255"/>
            <a:ext cx="1105210" cy="752300"/>
            <a:chOff x="8792324" y="4790414"/>
            <a:chExt cx="1105210" cy="752300"/>
          </a:xfrm>
        </p:grpSpPr>
        <p:sp>
          <p:nvSpPr>
            <p:cNvPr id="93" name="Rectangle 92"/>
            <p:cNvSpPr/>
            <p:nvPr/>
          </p:nvSpPr>
          <p:spPr>
            <a:xfrm>
              <a:off x="8792324" y="4790414"/>
              <a:ext cx="1105210" cy="37615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Output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792324" y="5166564"/>
              <a:ext cx="1105210" cy="37615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Output 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45067" y="4597400"/>
            <a:ext cx="10371666" cy="1608667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5915" y="4522182"/>
            <a:ext cx="57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GFS</a:t>
            </a:r>
            <a:endParaRPr lang="en-US"/>
          </a:p>
        </p:txBody>
      </p:sp>
      <p:cxnSp>
        <p:nvCxnSpPr>
          <p:cNvPr id="24" name="Curved Connector 23"/>
          <p:cNvCxnSpPr>
            <a:endCxn id="80" idx="1"/>
          </p:cNvCxnSpPr>
          <p:nvPr/>
        </p:nvCxnSpPr>
        <p:spPr>
          <a:xfrm>
            <a:off x="5850462" y="2480733"/>
            <a:ext cx="1925251" cy="249520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endCxn id="81" idx="1"/>
          </p:cNvCxnSpPr>
          <p:nvPr/>
        </p:nvCxnSpPr>
        <p:spPr>
          <a:xfrm>
            <a:off x="5850462" y="3496109"/>
            <a:ext cx="1925251" cy="2139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endCxn id="81" idx="1"/>
          </p:cNvCxnSpPr>
          <p:nvPr/>
        </p:nvCxnSpPr>
        <p:spPr>
          <a:xfrm flipV="1">
            <a:off x="5850462" y="3710096"/>
            <a:ext cx="1925251" cy="46370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urved Connector 95"/>
          <p:cNvCxnSpPr>
            <a:endCxn id="81" idx="1"/>
          </p:cNvCxnSpPr>
          <p:nvPr/>
        </p:nvCxnSpPr>
        <p:spPr>
          <a:xfrm>
            <a:off x="5850462" y="2794156"/>
            <a:ext cx="1925251" cy="915940"/>
          </a:xfrm>
          <a:prstGeom prst="curvedConnector3">
            <a:avLst>
              <a:gd name="adj1" fmla="val 4296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urved Connector 99"/>
          <p:cNvCxnSpPr>
            <a:endCxn id="80" idx="1"/>
          </p:cNvCxnSpPr>
          <p:nvPr/>
        </p:nvCxnSpPr>
        <p:spPr>
          <a:xfrm flipV="1">
            <a:off x="5850462" y="2730253"/>
            <a:ext cx="1925251" cy="42929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>
            <a:endCxn id="80" idx="1"/>
          </p:cNvCxnSpPr>
          <p:nvPr/>
        </p:nvCxnSpPr>
        <p:spPr>
          <a:xfrm flipV="1">
            <a:off x="5850462" y="2730253"/>
            <a:ext cx="1925251" cy="1145177"/>
          </a:xfrm>
          <a:prstGeom prst="curvedConnector3">
            <a:avLst>
              <a:gd name="adj1" fmla="val 5571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2863694" y="2233523"/>
            <a:ext cx="1019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Map worker</a:t>
            </a:r>
            <a:endParaRPr lang="en-US" sz="1200" dirty="0"/>
          </a:p>
        </p:txBody>
      </p:sp>
      <p:sp>
        <p:nvSpPr>
          <p:cNvPr id="110" name="TextBox 109"/>
          <p:cNvSpPr txBox="1"/>
          <p:nvPr/>
        </p:nvSpPr>
        <p:spPr>
          <a:xfrm>
            <a:off x="2863694" y="2927788"/>
            <a:ext cx="1019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Map worker</a:t>
            </a:r>
            <a:endParaRPr lang="en-US" sz="1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2855227" y="3613586"/>
            <a:ext cx="1019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Map worker</a:t>
            </a:r>
            <a:endParaRPr lang="en-US" sz="1200" dirty="0"/>
          </a:p>
        </p:txBody>
      </p:sp>
      <p:sp>
        <p:nvSpPr>
          <p:cNvPr id="112" name="TextBox 111"/>
          <p:cNvSpPr txBox="1"/>
          <p:nvPr/>
        </p:nvSpPr>
        <p:spPr>
          <a:xfrm>
            <a:off x="7721656" y="2357747"/>
            <a:ext cx="1168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Reduce worker</a:t>
            </a:r>
            <a:endParaRPr lang="en-US" sz="1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7713186" y="3322949"/>
            <a:ext cx="1168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Reduce worker</a:t>
            </a:r>
            <a:endParaRPr lang="en-US" sz="1200" dirty="0"/>
          </a:p>
        </p:txBody>
      </p:sp>
      <p:cxnSp>
        <p:nvCxnSpPr>
          <p:cNvPr id="115" name="Straight Arrow Connector 114"/>
          <p:cNvCxnSpPr>
            <a:stCxn id="40" idx="0"/>
            <a:endCxn id="77" idx="1"/>
          </p:cNvCxnSpPr>
          <p:nvPr/>
        </p:nvCxnSpPr>
        <p:spPr>
          <a:xfrm flipV="1">
            <a:off x="1919353" y="2615290"/>
            <a:ext cx="1022503" cy="2196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40" idx="0"/>
            <a:endCxn id="78" idx="1"/>
          </p:cNvCxnSpPr>
          <p:nvPr/>
        </p:nvCxnSpPr>
        <p:spPr>
          <a:xfrm flipV="1">
            <a:off x="1919353" y="3298312"/>
            <a:ext cx="1022503" cy="1512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40" idx="0"/>
            <a:endCxn id="83" idx="1"/>
          </p:cNvCxnSpPr>
          <p:nvPr/>
        </p:nvCxnSpPr>
        <p:spPr>
          <a:xfrm flipV="1">
            <a:off x="1919353" y="3993501"/>
            <a:ext cx="1022503" cy="817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80" idx="3"/>
            <a:endCxn id="93" idx="0"/>
          </p:cNvCxnSpPr>
          <p:nvPr/>
        </p:nvCxnSpPr>
        <p:spPr>
          <a:xfrm>
            <a:off x="9617518" y="2730253"/>
            <a:ext cx="591013" cy="2254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81" idx="3"/>
            <a:endCxn id="93" idx="0"/>
          </p:cNvCxnSpPr>
          <p:nvPr/>
        </p:nvCxnSpPr>
        <p:spPr>
          <a:xfrm>
            <a:off x="9617518" y="3710096"/>
            <a:ext cx="591013" cy="1274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333066" y="1415908"/>
            <a:ext cx="939804" cy="6268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Master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 rot="16200000">
            <a:off x="6661812" y="1439992"/>
            <a:ext cx="282313" cy="1498604"/>
          </a:xfrm>
          <a:prstGeom prst="rightBrace">
            <a:avLst>
              <a:gd name="adj1" fmla="val 0"/>
              <a:gd name="adj2" fmla="val 50000"/>
            </a:avLst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/>
          <p:cNvCxnSpPr>
            <a:stCxn id="45" idx="1"/>
          </p:cNvCxnSpPr>
          <p:nvPr/>
        </p:nvCxnSpPr>
        <p:spPr>
          <a:xfrm rot="10800000" flipV="1">
            <a:off x="3862758" y="1729331"/>
            <a:ext cx="2470308" cy="342940"/>
          </a:xfrm>
          <a:prstGeom prst="bentConnector3">
            <a:avLst>
              <a:gd name="adj1" fmla="val 10004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>
            <a:off x="7272870" y="1729330"/>
            <a:ext cx="1371600" cy="258247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7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</a:t>
            </a:r>
            <a:r>
              <a:rPr lang="en-US" dirty="0" smtClean="0"/>
              <a:t>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19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941856" y="2301866"/>
            <a:ext cx="2908606" cy="626846"/>
            <a:chOff x="2535457" y="1665997"/>
            <a:chExt cx="2908606" cy="626846"/>
          </a:xfrm>
        </p:grpSpPr>
        <p:sp>
          <p:nvSpPr>
            <p:cNvPr id="77" name="Rectangle 76"/>
            <p:cNvSpPr/>
            <p:nvPr/>
          </p:nvSpPr>
          <p:spPr>
            <a:xfrm>
              <a:off x="2535457" y="1665998"/>
              <a:ext cx="1841805" cy="62684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Map </a:t>
              </a:r>
              <a:r>
                <a:rPr lang="en-US" dirty="0" err="1" smtClean="0">
                  <a:solidFill>
                    <a:schemeClr val="accent3"/>
                  </a:solidFill>
                </a:rPr>
                <a:t>Func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8" name="Can 7"/>
            <p:cNvSpPr/>
            <p:nvPr/>
          </p:nvSpPr>
          <p:spPr>
            <a:xfrm>
              <a:off x="4809063" y="1665997"/>
              <a:ext cx="635000" cy="626845"/>
            </a:xfrm>
            <a:prstGeom prst="can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disk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10" name="Straight Connector 9"/>
            <p:cNvCxnSpPr>
              <a:stCxn id="77" idx="3"/>
              <a:endCxn id="8" idx="2"/>
            </p:cNvCxnSpPr>
            <p:nvPr/>
          </p:nvCxnSpPr>
          <p:spPr>
            <a:xfrm flipV="1">
              <a:off x="4377262" y="1979420"/>
              <a:ext cx="431801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2941856" y="2984888"/>
            <a:ext cx="2908606" cy="626846"/>
            <a:chOff x="2535457" y="2597330"/>
            <a:chExt cx="2908606" cy="626846"/>
          </a:xfrm>
        </p:grpSpPr>
        <p:sp>
          <p:nvSpPr>
            <p:cNvPr id="78" name="Rectangle 77"/>
            <p:cNvSpPr/>
            <p:nvPr/>
          </p:nvSpPr>
          <p:spPr>
            <a:xfrm>
              <a:off x="2535457" y="2597331"/>
              <a:ext cx="1841805" cy="62684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Map </a:t>
              </a:r>
              <a:r>
                <a:rPr lang="en-US" dirty="0" err="1" smtClean="0">
                  <a:solidFill>
                    <a:schemeClr val="accent3"/>
                  </a:solidFill>
                </a:rPr>
                <a:t>Func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79" name="Can 78"/>
            <p:cNvSpPr/>
            <p:nvPr/>
          </p:nvSpPr>
          <p:spPr>
            <a:xfrm>
              <a:off x="4809063" y="2597330"/>
              <a:ext cx="635000" cy="626845"/>
            </a:xfrm>
            <a:prstGeom prst="can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disk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14" name="Straight Connector 13"/>
            <p:cNvCxnSpPr>
              <a:stCxn id="78" idx="3"/>
              <a:endCxn id="79" idx="2"/>
            </p:cNvCxnSpPr>
            <p:nvPr/>
          </p:nvCxnSpPr>
          <p:spPr>
            <a:xfrm flipV="1">
              <a:off x="4377262" y="2910753"/>
              <a:ext cx="431801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0" name="Rectangle 79"/>
          <p:cNvSpPr/>
          <p:nvPr/>
        </p:nvSpPr>
        <p:spPr>
          <a:xfrm>
            <a:off x="7775713" y="2416830"/>
            <a:ext cx="1841805" cy="6268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Reduce </a:t>
            </a:r>
            <a:r>
              <a:rPr lang="en-US" dirty="0" err="1" smtClean="0">
                <a:solidFill>
                  <a:schemeClr val="accent3"/>
                </a:solidFill>
              </a:rPr>
              <a:t>Func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775713" y="3396673"/>
            <a:ext cx="1841805" cy="6268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Reduce </a:t>
            </a:r>
            <a:r>
              <a:rPr lang="en-US" dirty="0" err="1">
                <a:solidFill>
                  <a:schemeClr val="accent3"/>
                </a:solidFill>
              </a:rPr>
              <a:t>Func</a:t>
            </a:r>
            <a:endParaRPr lang="en-US" dirty="0">
              <a:solidFill>
                <a:schemeClr val="accent3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941856" y="3680077"/>
            <a:ext cx="2908606" cy="626846"/>
            <a:chOff x="2543921" y="3393199"/>
            <a:chExt cx="2908606" cy="626846"/>
          </a:xfrm>
        </p:grpSpPr>
        <p:sp>
          <p:nvSpPr>
            <p:cNvPr id="83" name="Rectangle 82"/>
            <p:cNvSpPr/>
            <p:nvPr/>
          </p:nvSpPr>
          <p:spPr>
            <a:xfrm>
              <a:off x="2543921" y="3393200"/>
              <a:ext cx="1841805" cy="62684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Map </a:t>
              </a:r>
              <a:r>
                <a:rPr lang="en-US" dirty="0" err="1" smtClean="0">
                  <a:solidFill>
                    <a:schemeClr val="accent3"/>
                  </a:solidFill>
                </a:rPr>
                <a:t>Func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84" name="Can 83"/>
            <p:cNvSpPr/>
            <p:nvPr/>
          </p:nvSpPr>
          <p:spPr>
            <a:xfrm>
              <a:off x="4817527" y="3393199"/>
              <a:ext cx="635000" cy="626845"/>
            </a:xfrm>
            <a:prstGeom prst="can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disk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V="1">
              <a:off x="4385726" y="3706622"/>
              <a:ext cx="431801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303250" y="4811296"/>
            <a:ext cx="1232206" cy="1159218"/>
            <a:chOff x="939189" y="4675157"/>
            <a:chExt cx="1232206" cy="1159218"/>
          </a:xfrm>
        </p:grpSpPr>
        <p:sp>
          <p:nvSpPr>
            <p:cNvPr id="40" name="Rectangle 39"/>
            <p:cNvSpPr/>
            <p:nvPr/>
          </p:nvSpPr>
          <p:spPr>
            <a:xfrm>
              <a:off x="939189" y="4675157"/>
              <a:ext cx="1232206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Split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39189" y="4964927"/>
              <a:ext cx="1232206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Split 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39189" y="5254697"/>
              <a:ext cx="1232206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Split 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939189" y="5544467"/>
              <a:ext cx="1232206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655926" y="4984255"/>
            <a:ext cx="1105210" cy="752300"/>
            <a:chOff x="8792324" y="4790414"/>
            <a:chExt cx="1105210" cy="752300"/>
          </a:xfrm>
        </p:grpSpPr>
        <p:sp>
          <p:nvSpPr>
            <p:cNvPr id="93" name="Rectangle 92"/>
            <p:cNvSpPr/>
            <p:nvPr/>
          </p:nvSpPr>
          <p:spPr>
            <a:xfrm>
              <a:off x="8792324" y="4790414"/>
              <a:ext cx="1105210" cy="37615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Output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792324" y="5166564"/>
              <a:ext cx="1105210" cy="37615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Output 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45067" y="4597400"/>
            <a:ext cx="10371666" cy="1608667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5915" y="4522182"/>
            <a:ext cx="57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GFS</a:t>
            </a:r>
            <a:endParaRPr lang="en-US"/>
          </a:p>
        </p:txBody>
      </p:sp>
      <p:cxnSp>
        <p:nvCxnSpPr>
          <p:cNvPr id="24" name="Curved Connector 23"/>
          <p:cNvCxnSpPr>
            <a:endCxn id="80" idx="1"/>
          </p:cNvCxnSpPr>
          <p:nvPr/>
        </p:nvCxnSpPr>
        <p:spPr>
          <a:xfrm>
            <a:off x="5850462" y="2480733"/>
            <a:ext cx="1925251" cy="249520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endCxn id="81" idx="1"/>
          </p:cNvCxnSpPr>
          <p:nvPr/>
        </p:nvCxnSpPr>
        <p:spPr>
          <a:xfrm>
            <a:off x="5850462" y="3496109"/>
            <a:ext cx="1925251" cy="2139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endCxn id="81" idx="1"/>
          </p:cNvCxnSpPr>
          <p:nvPr/>
        </p:nvCxnSpPr>
        <p:spPr>
          <a:xfrm flipV="1">
            <a:off x="5850462" y="3710096"/>
            <a:ext cx="1925251" cy="46370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urved Connector 95"/>
          <p:cNvCxnSpPr>
            <a:endCxn id="81" idx="1"/>
          </p:cNvCxnSpPr>
          <p:nvPr/>
        </p:nvCxnSpPr>
        <p:spPr>
          <a:xfrm>
            <a:off x="5850462" y="2794156"/>
            <a:ext cx="1925251" cy="915940"/>
          </a:xfrm>
          <a:prstGeom prst="curvedConnector3">
            <a:avLst>
              <a:gd name="adj1" fmla="val 4296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urved Connector 99"/>
          <p:cNvCxnSpPr>
            <a:endCxn id="80" idx="1"/>
          </p:cNvCxnSpPr>
          <p:nvPr/>
        </p:nvCxnSpPr>
        <p:spPr>
          <a:xfrm flipV="1">
            <a:off x="5850462" y="2730253"/>
            <a:ext cx="1925251" cy="42929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>
            <a:endCxn id="80" idx="1"/>
          </p:cNvCxnSpPr>
          <p:nvPr/>
        </p:nvCxnSpPr>
        <p:spPr>
          <a:xfrm flipV="1">
            <a:off x="5850462" y="2730253"/>
            <a:ext cx="1925251" cy="1145177"/>
          </a:xfrm>
          <a:prstGeom prst="curvedConnector3">
            <a:avLst>
              <a:gd name="adj1" fmla="val 5571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2863694" y="2233523"/>
            <a:ext cx="1019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Map worker</a:t>
            </a:r>
            <a:endParaRPr lang="en-US" sz="1200" dirty="0"/>
          </a:p>
        </p:txBody>
      </p:sp>
      <p:sp>
        <p:nvSpPr>
          <p:cNvPr id="110" name="TextBox 109"/>
          <p:cNvSpPr txBox="1"/>
          <p:nvPr/>
        </p:nvSpPr>
        <p:spPr>
          <a:xfrm>
            <a:off x="2863694" y="2927788"/>
            <a:ext cx="1019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Map worker</a:t>
            </a:r>
            <a:endParaRPr lang="en-US" sz="1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2855227" y="3613586"/>
            <a:ext cx="1019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Map worker</a:t>
            </a:r>
            <a:endParaRPr lang="en-US" sz="1200" dirty="0"/>
          </a:p>
        </p:txBody>
      </p:sp>
      <p:sp>
        <p:nvSpPr>
          <p:cNvPr id="112" name="TextBox 111"/>
          <p:cNvSpPr txBox="1"/>
          <p:nvPr/>
        </p:nvSpPr>
        <p:spPr>
          <a:xfrm>
            <a:off x="7721656" y="2357747"/>
            <a:ext cx="1168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Reduce worker</a:t>
            </a:r>
            <a:endParaRPr lang="en-US" sz="1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7713186" y="3322949"/>
            <a:ext cx="1168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Reduce worker</a:t>
            </a:r>
            <a:endParaRPr lang="en-US" sz="1200" dirty="0"/>
          </a:p>
        </p:txBody>
      </p:sp>
      <p:cxnSp>
        <p:nvCxnSpPr>
          <p:cNvPr id="115" name="Straight Arrow Connector 114"/>
          <p:cNvCxnSpPr>
            <a:stCxn id="40" idx="0"/>
            <a:endCxn id="77" idx="1"/>
          </p:cNvCxnSpPr>
          <p:nvPr/>
        </p:nvCxnSpPr>
        <p:spPr>
          <a:xfrm flipV="1">
            <a:off x="1919353" y="2615290"/>
            <a:ext cx="1022503" cy="2196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40" idx="0"/>
            <a:endCxn id="78" idx="1"/>
          </p:cNvCxnSpPr>
          <p:nvPr/>
        </p:nvCxnSpPr>
        <p:spPr>
          <a:xfrm flipV="1">
            <a:off x="1919353" y="3298312"/>
            <a:ext cx="1022503" cy="1512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40" idx="0"/>
            <a:endCxn id="83" idx="1"/>
          </p:cNvCxnSpPr>
          <p:nvPr/>
        </p:nvCxnSpPr>
        <p:spPr>
          <a:xfrm flipV="1">
            <a:off x="1919353" y="3993501"/>
            <a:ext cx="1022503" cy="817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80" idx="3"/>
            <a:endCxn id="93" idx="0"/>
          </p:cNvCxnSpPr>
          <p:nvPr/>
        </p:nvCxnSpPr>
        <p:spPr>
          <a:xfrm>
            <a:off x="9617518" y="2730253"/>
            <a:ext cx="591013" cy="2254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81" idx="3"/>
            <a:endCxn id="93" idx="0"/>
          </p:cNvCxnSpPr>
          <p:nvPr/>
        </p:nvCxnSpPr>
        <p:spPr>
          <a:xfrm>
            <a:off x="9617518" y="3710096"/>
            <a:ext cx="591013" cy="1274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333066" y="1415908"/>
            <a:ext cx="939804" cy="6268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Master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 rot="16200000">
            <a:off x="6661812" y="1439992"/>
            <a:ext cx="282313" cy="1498604"/>
          </a:xfrm>
          <a:prstGeom prst="rightBrace">
            <a:avLst>
              <a:gd name="adj1" fmla="val 0"/>
              <a:gd name="adj2" fmla="val 50000"/>
            </a:avLst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/>
          <p:cNvCxnSpPr>
            <a:stCxn id="45" idx="1"/>
          </p:cNvCxnSpPr>
          <p:nvPr/>
        </p:nvCxnSpPr>
        <p:spPr>
          <a:xfrm rot="10800000" flipV="1">
            <a:off x="3862758" y="1729331"/>
            <a:ext cx="2470308" cy="342940"/>
          </a:xfrm>
          <a:prstGeom prst="bentConnector3">
            <a:avLst>
              <a:gd name="adj1" fmla="val 10004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>
            <a:off x="7272870" y="1729330"/>
            <a:ext cx="1371600" cy="258247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507151" y="1436942"/>
            <a:ext cx="2456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O(M + R) Task status</a:t>
            </a:r>
          </a:p>
          <a:p>
            <a:r>
              <a:rPr lang="en-US" sz="1600" dirty="0" smtClean="0"/>
              <a:t>O(M * R) states (locations)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375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33" y="758826"/>
            <a:ext cx="10515600" cy="4351338"/>
          </a:xfrm>
        </p:spPr>
        <p:txBody>
          <a:bodyPr/>
          <a:lstStyle/>
          <a:p>
            <a:r>
              <a:rPr lang="en-US" dirty="0" smtClean="0"/>
              <a:t>The need to process large data set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 hide the messy details of infrastructure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</a:t>
            </a:r>
            <a:r>
              <a:rPr lang="en-US" dirty="0" smtClean="0"/>
              <a:t>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20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941856" y="2301866"/>
            <a:ext cx="2908606" cy="626846"/>
            <a:chOff x="2535457" y="1665997"/>
            <a:chExt cx="2908606" cy="626846"/>
          </a:xfrm>
        </p:grpSpPr>
        <p:sp>
          <p:nvSpPr>
            <p:cNvPr id="77" name="Rectangle 76"/>
            <p:cNvSpPr/>
            <p:nvPr/>
          </p:nvSpPr>
          <p:spPr>
            <a:xfrm>
              <a:off x="2535457" y="1665998"/>
              <a:ext cx="1841805" cy="62684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Map </a:t>
              </a:r>
              <a:r>
                <a:rPr lang="en-US" dirty="0" err="1" smtClean="0">
                  <a:solidFill>
                    <a:schemeClr val="accent3"/>
                  </a:solidFill>
                </a:rPr>
                <a:t>Func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8" name="Can 7"/>
            <p:cNvSpPr/>
            <p:nvPr/>
          </p:nvSpPr>
          <p:spPr>
            <a:xfrm>
              <a:off x="4809063" y="1665997"/>
              <a:ext cx="635000" cy="626845"/>
            </a:xfrm>
            <a:prstGeom prst="can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disk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10" name="Straight Connector 9"/>
            <p:cNvCxnSpPr>
              <a:stCxn id="77" idx="3"/>
              <a:endCxn id="8" idx="2"/>
            </p:cNvCxnSpPr>
            <p:nvPr/>
          </p:nvCxnSpPr>
          <p:spPr>
            <a:xfrm flipV="1">
              <a:off x="4377262" y="1979420"/>
              <a:ext cx="431801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2941856" y="2984888"/>
            <a:ext cx="2908606" cy="626846"/>
            <a:chOff x="2535457" y="2597330"/>
            <a:chExt cx="2908606" cy="626846"/>
          </a:xfrm>
        </p:grpSpPr>
        <p:sp>
          <p:nvSpPr>
            <p:cNvPr id="78" name="Rectangle 77"/>
            <p:cNvSpPr/>
            <p:nvPr/>
          </p:nvSpPr>
          <p:spPr>
            <a:xfrm>
              <a:off x="2535457" y="2597331"/>
              <a:ext cx="1841805" cy="62684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Map </a:t>
              </a:r>
              <a:r>
                <a:rPr lang="en-US" dirty="0" err="1" smtClean="0">
                  <a:solidFill>
                    <a:schemeClr val="accent3"/>
                  </a:solidFill>
                </a:rPr>
                <a:t>Func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79" name="Can 78"/>
            <p:cNvSpPr/>
            <p:nvPr/>
          </p:nvSpPr>
          <p:spPr>
            <a:xfrm>
              <a:off x="4809063" y="2597330"/>
              <a:ext cx="635000" cy="626845"/>
            </a:xfrm>
            <a:prstGeom prst="can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disk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14" name="Straight Connector 13"/>
            <p:cNvCxnSpPr>
              <a:stCxn id="78" idx="3"/>
              <a:endCxn id="79" idx="2"/>
            </p:cNvCxnSpPr>
            <p:nvPr/>
          </p:nvCxnSpPr>
          <p:spPr>
            <a:xfrm flipV="1">
              <a:off x="4377262" y="2910753"/>
              <a:ext cx="431801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0" name="Rectangle 79"/>
          <p:cNvSpPr/>
          <p:nvPr/>
        </p:nvSpPr>
        <p:spPr>
          <a:xfrm>
            <a:off x="7775713" y="2416830"/>
            <a:ext cx="1841805" cy="6268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Reduce </a:t>
            </a:r>
            <a:r>
              <a:rPr lang="en-US" dirty="0" err="1" smtClean="0">
                <a:solidFill>
                  <a:schemeClr val="accent3"/>
                </a:solidFill>
              </a:rPr>
              <a:t>Func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775713" y="3396673"/>
            <a:ext cx="1841805" cy="6268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Reduce </a:t>
            </a:r>
            <a:r>
              <a:rPr lang="en-US" dirty="0" err="1">
                <a:solidFill>
                  <a:schemeClr val="accent3"/>
                </a:solidFill>
              </a:rPr>
              <a:t>Func</a:t>
            </a:r>
            <a:endParaRPr lang="en-US" dirty="0">
              <a:solidFill>
                <a:schemeClr val="accent3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941856" y="3680077"/>
            <a:ext cx="2908606" cy="626846"/>
            <a:chOff x="2543921" y="3393199"/>
            <a:chExt cx="2908606" cy="626846"/>
          </a:xfrm>
        </p:grpSpPr>
        <p:sp>
          <p:nvSpPr>
            <p:cNvPr id="83" name="Rectangle 82"/>
            <p:cNvSpPr/>
            <p:nvPr/>
          </p:nvSpPr>
          <p:spPr>
            <a:xfrm>
              <a:off x="2543921" y="3393200"/>
              <a:ext cx="1841805" cy="62684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Map </a:t>
              </a:r>
              <a:r>
                <a:rPr lang="en-US" dirty="0" err="1" smtClean="0">
                  <a:solidFill>
                    <a:schemeClr val="accent3"/>
                  </a:solidFill>
                </a:rPr>
                <a:t>Func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84" name="Can 83"/>
            <p:cNvSpPr/>
            <p:nvPr/>
          </p:nvSpPr>
          <p:spPr>
            <a:xfrm>
              <a:off x="4817527" y="3393199"/>
              <a:ext cx="635000" cy="626845"/>
            </a:xfrm>
            <a:prstGeom prst="can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disk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V="1">
              <a:off x="4385726" y="3706622"/>
              <a:ext cx="431801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303250" y="4811296"/>
            <a:ext cx="1232206" cy="1159218"/>
            <a:chOff x="939189" y="4675157"/>
            <a:chExt cx="1232206" cy="1159218"/>
          </a:xfrm>
        </p:grpSpPr>
        <p:sp>
          <p:nvSpPr>
            <p:cNvPr id="40" name="Rectangle 39"/>
            <p:cNvSpPr/>
            <p:nvPr/>
          </p:nvSpPr>
          <p:spPr>
            <a:xfrm>
              <a:off x="939189" y="4675157"/>
              <a:ext cx="1232206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Split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39189" y="4964927"/>
              <a:ext cx="1232206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Split 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39189" y="5254697"/>
              <a:ext cx="1232206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Split 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939189" y="5544467"/>
              <a:ext cx="1232206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655926" y="4984255"/>
            <a:ext cx="1105210" cy="752300"/>
            <a:chOff x="8792324" y="4790414"/>
            <a:chExt cx="1105210" cy="752300"/>
          </a:xfrm>
        </p:grpSpPr>
        <p:sp>
          <p:nvSpPr>
            <p:cNvPr id="93" name="Rectangle 92"/>
            <p:cNvSpPr/>
            <p:nvPr/>
          </p:nvSpPr>
          <p:spPr>
            <a:xfrm>
              <a:off x="8792324" y="4790414"/>
              <a:ext cx="1105210" cy="37615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Output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792324" y="5166564"/>
              <a:ext cx="1105210" cy="37615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Output 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45067" y="4597400"/>
            <a:ext cx="10371666" cy="1608667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5915" y="4522182"/>
            <a:ext cx="57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GFS</a:t>
            </a:r>
            <a:endParaRPr lang="en-US"/>
          </a:p>
        </p:txBody>
      </p:sp>
      <p:cxnSp>
        <p:nvCxnSpPr>
          <p:cNvPr id="24" name="Curved Connector 23"/>
          <p:cNvCxnSpPr>
            <a:endCxn id="80" idx="1"/>
          </p:cNvCxnSpPr>
          <p:nvPr/>
        </p:nvCxnSpPr>
        <p:spPr>
          <a:xfrm>
            <a:off x="5850462" y="2480733"/>
            <a:ext cx="1925251" cy="249520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endCxn id="81" idx="1"/>
          </p:cNvCxnSpPr>
          <p:nvPr/>
        </p:nvCxnSpPr>
        <p:spPr>
          <a:xfrm>
            <a:off x="5850462" y="3496109"/>
            <a:ext cx="1925251" cy="2139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endCxn id="81" idx="1"/>
          </p:cNvCxnSpPr>
          <p:nvPr/>
        </p:nvCxnSpPr>
        <p:spPr>
          <a:xfrm flipV="1">
            <a:off x="5850462" y="3710096"/>
            <a:ext cx="1925251" cy="46370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urved Connector 95"/>
          <p:cNvCxnSpPr>
            <a:endCxn id="81" idx="1"/>
          </p:cNvCxnSpPr>
          <p:nvPr/>
        </p:nvCxnSpPr>
        <p:spPr>
          <a:xfrm>
            <a:off x="5850462" y="2794156"/>
            <a:ext cx="1925251" cy="915940"/>
          </a:xfrm>
          <a:prstGeom prst="curvedConnector3">
            <a:avLst>
              <a:gd name="adj1" fmla="val 4296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urved Connector 99"/>
          <p:cNvCxnSpPr>
            <a:endCxn id="80" idx="1"/>
          </p:cNvCxnSpPr>
          <p:nvPr/>
        </p:nvCxnSpPr>
        <p:spPr>
          <a:xfrm flipV="1">
            <a:off x="5850462" y="2730253"/>
            <a:ext cx="1925251" cy="42929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>
            <a:endCxn id="80" idx="1"/>
          </p:cNvCxnSpPr>
          <p:nvPr/>
        </p:nvCxnSpPr>
        <p:spPr>
          <a:xfrm flipV="1">
            <a:off x="5850462" y="2730253"/>
            <a:ext cx="1925251" cy="1145177"/>
          </a:xfrm>
          <a:prstGeom prst="curvedConnector3">
            <a:avLst>
              <a:gd name="adj1" fmla="val 5571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2863694" y="2233523"/>
            <a:ext cx="1019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Map worker</a:t>
            </a:r>
            <a:endParaRPr lang="en-US" sz="1200" dirty="0"/>
          </a:p>
        </p:txBody>
      </p:sp>
      <p:sp>
        <p:nvSpPr>
          <p:cNvPr id="110" name="TextBox 109"/>
          <p:cNvSpPr txBox="1"/>
          <p:nvPr/>
        </p:nvSpPr>
        <p:spPr>
          <a:xfrm>
            <a:off x="2863694" y="2927788"/>
            <a:ext cx="1019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Map worker</a:t>
            </a:r>
            <a:endParaRPr lang="en-US" sz="1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2855227" y="3613586"/>
            <a:ext cx="1019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Map worker</a:t>
            </a:r>
            <a:endParaRPr lang="en-US" sz="1200" dirty="0"/>
          </a:p>
        </p:txBody>
      </p:sp>
      <p:sp>
        <p:nvSpPr>
          <p:cNvPr id="112" name="TextBox 111"/>
          <p:cNvSpPr txBox="1"/>
          <p:nvPr/>
        </p:nvSpPr>
        <p:spPr>
          <a:xfrm>
            <a:off x="7721656" y="2357747"/>
            <a:ext cx="1168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Reduce worker</a:t>
            </a:r>
            <a:endParaRPr lang="en-US" sz="1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7713186" y="3322949"/>
            <a:ext cx="1168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Reduce worker</a:t>
            </a:r>
            <a:endParaRPr lang="en-US" sz="1200" dirty="0"/>
          </a:p>
        </p:txBody>
      </p:sp>
      <p:cxnSp>
        <p:nvCxnSpPr>
          <p:cNvPr id="115" name="Straight Arrow Connector 114"/>
          <p:cNvCxnSpPr>
            <a:stCxn id="40" idx="0"/>
            <a:endCxn id="77" idx="1"/>
          </p:cNvCxnSpPr>
          <p:nvPr/>
        </p:nvCxnSpPr>
        <p:spPr>
          <a:xfrm flipV="1">
            <a:off x="1919353" y="2615290"/>
            <a:ext cx="1022503" cy="2196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40" idx="0"/>
            <a:endCxn id="78" idx="1"/>
          </p:cNvCxnSpPr>
          <p:nvPr/>
        </p:nvCxnSpPr>
        <p:spPr>
          <a:xfrm flipV="1">
            <a:off x="1919353" y="3298312"/>
            <a:ext cx="1022503" cy="1512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40" idx="0"/>
            <a:endCxn id="83" idx="1"/>
          </p:cNvCxnSpPr>
          <p:nvPr/>
        </p:nvCxnSpPr>
        <p:spPr>
          <a:xfrm flipV="1">
            <a:off x="1919353" y="3993501"/>
            <a:ext cx="1022503" cy="817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80" idx="3"/>
            <a:endCxn id="93" idx="0"/>
          </p:cNvCxnSpPr>
          <p:nvPr/>
        </p:nvCxnSpPr>
        <p:spPr>
          <a:xfrm>
            <a:off x="9617518" y="2730253"/>
            <a:ext cx="591013" cy="2254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81" idx="3"/>
            <a:endCxn id="93" idx="0"/>
          </p:cNvCxnSpPr>
          <p:nvPr/>
        </p:nvCxnSpPr>
        <p:spPr>
          <a:xfrm>
            <a:off x="9617518" y="3710096"/>
            <a:ext cx="591013" cy="1274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333066" y="1415908"/>
            <a:ext cx="939804" cy="6268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Master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 rot="16200000">
            <a:off x="6661812" y="1439992"/>
            <a:ext cx="282313" cy="1498604"/>
          </a:xfrm>
          <a:prstGeom prst="rightBrace">
            <a:avLst>
              <a:gd name="adj1" fmla="val 0"/>
              <a:gd name="adj2" fmla="val 50000"/>
            </a:avLst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/>
          <p:cNvCxnSpPr>
            <a:stCxn id="45" idx="1"/>
          </p:cNvCxnSpPr>
          <p:nvPr/>
        </p:nvCxnSpPr>
        <p:spPr>
          <a:xfrm rot="10800000" flipV="1">
            <a:off x="3862758" y="1729331"/>
            <a:ext cx="2470308" cy="342940"/>
          </a:xfrm>
          <a:prstGeom prst="bentConnector3">
            <a:avLst>
              <a:gd name="adj1" fmla="val 10004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>
            <a:off x="7272870" y="1729330"/>
            <a:ext cx="1371600" cy="258247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507151" y="1436942"/>
            <a:ext cx="2456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O(M + R) Task status</a:t>
            </a:r>
          </a:p>
          <a:p>
            <a:r>
              <a:rPr lang="en-US" sz="1600" dirty="0" smtClean="0"/>
              <a:t>O(M * R) states (locations)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514918" y="3557835"/>
            <a:ext cx="1240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Utilize GFS Locality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44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reasoning of implementation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21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994413" y="1794933"/>
            <a:ext cx="2084792" cy="77893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limited </a:t>
            </a:r>
            <a:r>
              <a:rPr lang="en-US" sz="1400" dirty="0" smtClean="0">
                <a:solidFill>
                  <a:schemeClr val="tx1"/>
                </a:solidFill>
              </a:rPr>
              <a:t>bisection bandwidth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661413" y="1794933"/>
            <a:ext cx="2084792" cy="77893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Input splits stored in GFS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661413" y="2932112"/>
            <a:ext cx="2084792" cy="77893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Intermediate</a:t>
            </a:r>
            <a:r>
              <a:rPr lang="zh-CN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zh-CN" sz="1400" dirty="0" smtClean="0">
                <a:solidFill>
                  <a:schemeClr val="tx1"/>
                </a:solidFill>
              </a:rPr>
              <a:t>values go over network just once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94413" y="4165600"/>
            <a:ext cx="2084792" cy="77893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Load balancing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661413" y="4165600"/>
            <a:ext cx="2084792" cy="77893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Many</a:t>
            </a:r>
            <a:r>
              <a:rPr lang="zh-CN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zh-CN" sz="1400" dirty="0" smtClean="0">
                <a:solidFill>
                  <a:schemeClr val="tx1"/>
                </a:solidFill>
              </a:rPr>
              <a:t>more splits than workers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51805" y="4165600"/>
            <a:ext cx="2084792" cy="77893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Master assign new tasks to idle workers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9679" y="1794933"/>
            <a:ext cx="2084792" cy="77893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parallelism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51805" y="1794933"/>
            <a:ext cx="2084792" cy="77893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splits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51805" y="2929995"/>
            <a:ext cx="2084792" cy="77893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Master coordination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14" idx="3"/>
            <a:endCxn id="15" idx="1"/>
          </p:cNvCxnSpPr>
          <p:nvPr/>
        </p:nvCxnSpPr>
        <p:spPr>
          <a:xfrm>
            <a:off x="2804471" y="2184400"/>
            <a:ext cx="5473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7" idx="1"/>
          </p:cNvCxnSpPr>
          <p:nvPr/>
        </p:nvCxnSpPr>
        <p:spPr>
          <a:xfrm>
            <a:off x="5436597" y="2184400"/>
            <a:ext cx="5578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3"/>
            <a:endCxn id="8" idx="1"/>
          </p:cNvCxnSpPr>
          <p:nvPr/>
        </p:nvCxnSpPr>
        <p:spPr>
          <a:xfrm>
            <a:off x="8079205" y="2184400"/>
            <a:ext cx="582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3"/>
            <a:endCxn id="10" idx="1"/>
          </p:cNvCxnSpPr>
          <p:nvPr/>
        </p:nvCxnSpPr>
        <p:spPr>
          <a:xfrm>
            <a:off x="8079205" y="2184400"/>
            <a:ext cx="582208" cy="1137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5" idx="2"/>
            <a:endCxn id="16" idx="0"/>
          </p:cNvCxnSpPr>
          <p:nvPr/>
        </p:nvCxnSpPr>
        <p:spPr>
          <a:xfrm>
            <a:off x="4394201" y="2573867"/>
            <a:ext cx="0" cy="356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3"/>
            <a:endCxn id="12" idx="1"/>
          </p:cNvCxnSpPr>
          <p:nvPr/>
        </p:nvCxnSpPr>
        <p:spPr>
          <a:xfrm>
            <a:off x="8079205" y="4555067"/>
            <a:ext cx="582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1"/>
            <a:endCxn id="13" idx="3"/>
          </p:cNvCxnSpPr>
          <p:nvPr/>
        </p:nvCxnSpPr>
        <p:spPr>
          <a:xfrm flipH="1">
            <a:off x="5436597" y="4555067"/>
            <a:ext cx="5578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2"/>
            <a:endCxn id="13" idx="0"/>
          </p:cNvCxnSpPr>
          <p:nvPr/>
        </p:nvCxnSpPr>
        <p:spPr>
          <a:xfrm>
            <a:off x="4394201" y="3708929"/>
            <a:ext cx="0" cy="456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8661413" y="5260975"/>
            <a:ext cx="2084792" cy="77893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No huge tasks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12" idx="2"/>
            <a:endCxn id="34" idx="0"/>
          </p:cNvCxnSpPr>
          <p:nvPr/>
        </p:nvCxnSpPr>
        <p:spPr>
          <a:xfrm>
            <a:off x="9703809" y="4944534"/>
            <a:ext cx="0" cy="316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994413" y="5260975"/>
            <a:ext cx="2084792" cy="77893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Not too many otherwise would bring too many overheads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8001001" y="4913312"/>
            <a:ext cx="660412" cy="347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80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reasoning of </a:t>
            </a:r>
            <a:r>
              <a:rPr lang="en-US" dirty="0" smtClean="0"/>
              <a:t>fault-tolerance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994413" y="1794933"/>
            <a:ext cx="2084792" cy="77893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Restart map task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9679" y="4065057"/>
            <a:ext cx="2084792" cy="77893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Master failure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9679" y="1794933"/>
            <a:ext cx="2084792" cy="77893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Map Worker </a:t>
            </a:r>
            <a:r>
              <a:rPr lang="en-US" sz="1400" dirty="0" smtClean="0">
                <a:solidFill>
                  <a:schemeClr val="tx1"/>
                </a:solidFill>
              </a:rPr>
              <a:t>failure</a:t>
            </a:r>
            <a:r>
              <a:rPr lang="en-US" sz="1400" dirty="0" smtClean="0">
                <a:solidFill>
                  <a:schemeClr val="tx1"/>
                </a:solidFill>
              </a:rPr>
              <a:t>(before or after completion)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51805" y="1794933"/>
            <a:ext cx="2084792" cy="77893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Stateless/Pure function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51805" y="2929995"/>
            <a:ext cx="2084792" cy="77893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Difficult to track origin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19679" y="2929995"/>
            <a:ext cx="2084792" cy="77893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Reduce worker failure (after completion)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983931" y="2929995"/>
            <a:ext cx="2084792" cy="77893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Make output reliable – store in GFS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51805" y="4065057"/>
            <a:ext cx="2084792" cy="77893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Checkpoint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983931" y="4065057"/>
            <a:ext cx="2084792" cy="77893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Still difficult to restore updates after most recent checkpoint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351805" y="5083704"/>
            <a:ext cx="2084792" cy="77893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Failure unlikely for one machine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983931" y="5083704"/>
            <a:ext cx="2084792" cy="77893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Restart the </a:t>
            </a:r>
            <a:r>
              <a:rPr lang="en-US" sz="1400" smtClean="0">
                <a:solidFill>
                  <a:schemeClr val="tx1"/>
                </a:solidFill>
              </a:rPr>
              <a:t>whole task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14" idx="3"/>
            <a:endCxn id="15" idx="1"/>
          </p:cNvCxnSpPr>
          <p:nvPr/>
        </p:nvCxnSpPr>
        <p:spPr>
          <a:xfrm>
            <a:off x="2804471" y="2184400"/>
            <a:ext cx="5473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3"/>
            <a:endCxn id="7" idx="1"/>
          </p:cNvCxnSpPr>
          <p:nvPr/>
        </p:nvCxnSpPr>
        <p:spPr>
          <a:xfrm>
            <a:off x="5436597" y="2184400"/>
            <a:ext cx="5578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3"/>
            <a:endCxn id="16" idx="1"/>
          </p:cNvCxnSpPr>
          <p:nvPr/>
        </p:nvCxnSpPr>
        <p:spPr>
          <a:xfrm>
            <a:off x="2804471" y="3319462"/>
            <a:ext cx="5473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3"/>
            <a:endCxn id="18" idx="1"/>
          </p:cNvCxnSpPr>
          <p:nvPr/>
        </p:nvCxnSpPr>
        <p:spPr>
          <a:xfrm>
            <a:off x="5436597" y="3319462"/>
            <a:ext cx="5473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3" idx="3"/>
            <a:endCxn id="19" idx="1"/>
          </p:cNvCxnSpPr>
          <p:nvPr/>
        </p:nvCxnSpPr>
        <p:spPr>
          <a:xfrm>
            <a:off x="2804471" y="4454524"/>
            <a:ext cx="5473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20" idx="1"/>
          </p:cNvCxnSpPr>
          <p:nvPr/>
        </p:nvCxnSpPr>
        <p:spPr>
          <a:xfrm>
            <a:off x="5436597" y="4454524"/>
            <a:ext cx="5473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3"/>
            <a:endCxn id="21" idx="1"/>
          </p:cNvCxnSpPr>
          <p:nvPr/>
        </p:nvCxnSpPr>
        <p:spPr>
          <a:xfrm>
            <a:off x="2804471" y="4454524"/>
            <a:ext cx="547334" cy="1018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1" idx="3"/>
            <a:endCxn id="22" idx="1"/>
          </p:cNvCxnSpPr>
          <p:nvPr/>
        </p:nvCxnSpPr>
        <p:spPr>
          <a:xfrm>
            <a:off x="5436597" y="5473171"/>
            <a:ext cx="5473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8788413" y="1794933"/>
            <a:ext cx="2084792" cy="77893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Input splits stored in </a:t>
            </a:r>
            <a:r>
              <a:rPr lang="en-US" sz="1400" dirty="0" smtClean="0">
                <a:solidFill>
                  <a:schemeClr val="tx1"/>
                </a:solidFill>
              </a:rPr>
              <a:t>GFS, read from another replica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37" idx="1"/>
            <a:endCxn id="7" idx="3"/>
          </p:cNvCxnSpPr>
          <p:nvPr/>
        </p:nvCxnSpPr>
        <p:spPr>
          <a:xfrm flipH="1">
            <a:off x="8079205" y="2184400"/>
            <a:ext cx="709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8788413" y="2929995"/>
            <a:ext cx="2084792" cy="77893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No need to restart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>
            <a:stCxn id="18" idx="3"/>
            <a:endCxn id="43" idx="1"/>
          </p:cNvCxnSpPr>
          <p:nvPr/>
        </p:nvCxnSpPr>
        <p:spPr>
          <a:xfrm>
            <a:off x="8068723" y="3319462"/>
            <a:ext cx="7196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8788413" y="4058972"/>
            <a:ext cx="2084792" cy="77893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Materializing map outputs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788413" y="5083704"/>
            <a:ext cx="2084792" cy="77893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 need to rerun map if map worker restarts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29" idx="2"/>
            <a:endCxn id="31" idx="0"/>
          </p:cNvCxnSpPr>
          <p:nvPr/>
        </p:nvCxnSpPr>
        <p:spPr>
          <a:xfrm>
            <a:off x="9830809" y="4837906"/>
            <a:ext cx="0" cy="245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3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Stragglers </a:t>
            </a:r>
            <a:r>
              <a:rPr lang="en-US" dirty="0" smtClean="0"/>
              <a:t>– backup tasks</a:t>
            </a:r>
          </a:p>
          <a:p>
            <a:pPr lvl="1"/>
            <a:r>
              <a:rPr lang="en-US" dirty="0" smtClean="0"/>
              <a:t>Skipping bad records – catch &gt;1 failures on a specific record</a:t>
            </a:r>
          </a:p>
          <a:p>
            <a:r>
              <a:rPr lang="en-US" dirty="0" smtClean="0"/>
              <a:t>Utilities</a:t>
            </a:r>
          </a:p>
          <a:p>
            <a:pPr lvl="1"/>
            <a:r>
              <a:rPr lang="en-US" dirty="0" smtClean="0"/>
              <a:t>Sort inside partitions – faster lookup for reduce workers/output consumers</a:t>
            </a:r>
          </a:p>
          <a:p>
            <a:pPr lvl="1"/>
            <a:r>
              <a:rPr lang="en-US" dirty="0" smtClean="0"/>
              <a:t>Combiner function – “partial reduce”</a:t>
            </a:r>
          </a:p>
          <a:p>
            <a:pPr lvl="1"/>
            <a:r>
              <a:rPr lang="en-US" dirty="0" smtClean="0"/>
              <a:t>Additional output</a:t>
            </a:r>
          </a:p>
          <a:p>
            <a:pPr lvl="1"/>
            <a:r>
              <a:rPr lang="en-US" dirty="0" smtClean="0"/>
              <a:t>Status info</a:t>
            </a:r>
          </a:p>
          <a:p>
            <a:pPr lvl="1"/>
            <a:r>
              <a:rPr lang="en-US" dirty="0" smtClean="0"/>
              <a:t>Counters</a:t>
            </a:r>
          </a:p>
          <a:p>
            <a:pPr lvl="1"/>
            <a:r>
              <a:rPr lang="en-US" dirty="0" smtClean="0"/>
              <a:t>Debugging – local (sequential execution)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7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5285"/>
            <a:ext cx="10515600" cy="4351338"/>
          </a:xfrm>
        </p:spPr>
        <p:txBody>
          <a:bodyPr/>
          <a:lstStyle/>
          <a:p>
            <a:r>
              <a:rPr lang="en-US" dirty="0" smtClean="0"/>
              <a:t>Applications</a:t>
            </a:r>
          </a:p>
          <a:p>
            <a:pPr lvl="1"/>
            <a:r>
              <a:rPr lang="en-US" dirty="0" err="1" smtClean="0"/>
              <a:t>Grep</a:t>
            </a:r>
            <a:endParaRPr lang="en-US" dirty="0" smtClean="0"/>
          </a:p>
          <a:p>
            <a:pPr lvl="2"/>
            <a:r>
              <a:rPr lang="en-US" dirty="0" smtClean="0"/>
              <a:t>Map: (record, content) </a:t>
            </a:r>
            <a:r>
              <a:rPr lang="en-US" dirty="0" smtClean="0">
                <a:sym typeface="Wingdings"/>
              </a:rPr>
              <a:t> (pattern, location/frequency)</a:t>
            </a:r>
            <a:endParaRPr lang="en-US" dirty="0" smtClean="0"/>
          </a:p>
          <a:p>
            <a:pPr lvl="2"/>
            <a:r>
              <a:rPr lang="en-US" dirty="0" smtClean="0"/>
              <a:t>Reduce: identity function</a:t>
            </a:r>
          </a:p>
          <a:p>
            <a:pPr lvl="1"/>
            <a:r>
              <a:rPr lang="en-US" dirty="0" smtClean="0"/>
              <a:t>Sort</a:t>
            </a:r>
          </a:p>
          <a:p>
            <a:pPr lvl="2"/>
            <a:r>
              <a:rPr lang="en-US" dirty="0" smtClean="0"/>
              <a:t>Map: (record, content) </a:t>
            </a:r>
            <a:r>
              <a:rPr lang="en-US" dirty="0" smtClean="0">
                <a:sym typeface="Wingdings"/>
              </a:rPr>
              <a:t> (</a:t>
            </a:r>
            <a:r>
              <a:rPr lang="en-US" dirty="0" err="1" smtClean="0">
                <a:sym typeface="Wingdings"/>
              </a:rPr>
              <a:t>sort_key</a:t>
            </a:r>
            <a:r>
              <a:rPr lang="en-US" dirty="0" smtClean="0">
                <a:sym typeface="Wingdings"/>
              </a:rPr>
              <a:t>, value)</a:t>
            </a:r>
          </a:p>
          <a:p>
            <a:pPr lvl="2"/>
            <a:r>
              <a:rPr lang="en-US" dirty="0" smtClean="0">
                <a:sym typeface="Wingdings"/>
              </a:rPr>
              <a:t>Reduce: identity function</a:t>
            </a:r>
          </a:p>
          <a:p>
            <a:r>
              <a:rPr lang="en-US" dirty="0" smtClean="0">
                <a:sym typeface="Wingdings"/>
              </a:rPr>
              <a:t>Cluster configuration</a:t>
            </a:r>
          </a:p>
          <a:p>
            <a:pPr lvl="1"/>
            <a:r>
              <a:rPr lang="en-US" dirty="0" smtClean="0">
                <a:sym typeface="Wingdings"/>
              </a:rPr>
              <a:t>1800 machines, with 2.0 GHz CPU + 4G memory + 320GB Disk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5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</a:t>
            </a:r>
            <a:r>
              <a:rPr lang="en-US" dirty="0" err="1" smtClean="0"/>
              <a:t>Grep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050" y="1771650"/>
            <a:ext cx="5245100" cy="3568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89333" y="1490133"/>
            <a:ext cx="2785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 = 15,000</a:t>
            </a:r>
          </a:p>
          <a:p>
            <a:r>
              <a:rPr lang="en-US" dirty="0" smtClean="0"/>
              <a:t>R = 1</a:t>
            </a:r>
          </a:p>
          <a:p>
            <a:r>
              <a:rPr lang="en-US" dirty="0" smtClean="0"/>
              <a:t># of machines = 1,800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9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092" y="1284822"/>
            <a:ext cx="2839409" cy="4802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585" y="1284822"/>
            <a:ext cx="3039962" cy="4802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1" y="1284822"/>
            <a:ext cx="2828853" cy="48027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86655" y="440099"/>
            <a:ext cx="2785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 = 15,000</a:t>
            </a:r>
          </a:p>
          <a:p>
            <a:r>
              <a:rPr lang="en-US" dirty="0" smtClean="0"/>
              <a:t>R = 4,000</a:t>
            </a:r>
          </a:p>
          <a:p>
            <a:r>
              <a:rPr lang="en-US" dirty="0" smtClean="0"/>
              <a:t># of machines = 1,800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9425"/>
            <a:ext cx="10515600" cy="4351338"/>
          </a:xfrm>
        </p:spPr>
        <p:txBody>
          <a:bodyPr/>
          <a:lstStyle/>
          <a:p>
            <a:r>
              <a:rPr lang="en-US" dirty="0" smtClean="0"/>
              <a:t>Large-scale machine learning</a:t>
            </a:r>
          </a:p>
          <a:p>
            <a:r>
              <a:rPr lang="en-US" dirty="0" smtClean="0">
                <a:sym typeface="Wingdings"/>
              </a:rPr>
              <a:t>Data mining</a:t>
            </a:r>
          </a:p>
          <a:p>
            <a:r>
              <a:rPr lang="en-US" dirty="0" smtClean="0">
                <a:sym typeface="Wingdings"/>
              </a:rPr>
              <a:t>Large-scale indexing</a:t>
            </a:r>
          </a:p>
          <a:p>
            <a:r>
              <a:rPr lang="en-US" dirty="0" smtClean="0">
                <a:sym typeface="Wingdings"/>
              </a:rPr>
              <a:t>Large-scale graph computation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718" y="1298576"/>
            <a:ext cx="57531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3690"/>
            <a:ext cx="10515600" cy="4351338"/>
          </a:xfrm>
        </p:spPr>
        <p:txBody>
          <a:bodyPr/>
          <a:lstStyle/>
          <a:p>
            <a:r>
              <a:rPr lang="en-US" dirty="0" smtClean="0"/>
              <a:t>Applicable to massive production </a:t>
            </a:r>
          </a:p>
          <a:p>
            <a:pPr lvl="1"/>
            <a:r>
              <a:rPr lang="en-US" dirty="0" smtClean="0">
                <a:sym typeface="Wingdings"/>
              </a:rPr>
              <a:t>It actually worked!</a:t>
            </a:r>
          </a:p>
          <a:p>
            <a:pPr lvl="2"/>
            <a:r>
              <a:rPr lang="en-US" dirty="0" smtClean="0">
                <a:sym typeface="Wingdings"/>
              </a:rPr>
              <a:t>Massive parallelism works!</a:t>
            </a:r>
          </a:p>
          <a:p>
            <a:pPr lvl="2"/>
            <a:r>
              <a:rPr lang="en-US" dirty="0" smtClean="0">
                <a:sym typeface="Wingdings"/>
              </a:rPr>
              <a:t>Single master works!</a:t>
            </a:r>
          </a:p>
          <a:p>
            <a:r>
              <a:rPr lang="en-US" dirty="0" smtClean="0">
                <a:sym typeface="Wingdings"/>
              </a:rPr>
              <a:t>Good trade-offs</a:t>
            </a:r>
          </a:p>
          <a:p>
            <a:pPr lvl="1"/>
            <a:r>
              <a:rPr lang="en-US" dirty="0" smtClean="0">
                <a:sym typeface="Wingdings"/>
              </a:rPr>
              <a:t>Simplicity – but not the most efficient or flexible</a:t>
            </a:r>
          </a:p>
          <a:p>
            <a:pPr lvl="1"/>
            <a:r>
              <a:rPr lang="en-US" dirty="0" smtClean="0">
                <a:sym typeface="Wingdings"/>
              </a:rPr>
              <a:t>Scales well – but not when M is comparable to # of </a:t>
            </a:r>
            <a:r>
              <a:rPr lang="en-US" dirty="0" smtClean="0">
                <a:sym typeface="Wingdings"/>
              </a:rPr>
              <a:t>machines (master keeps O(M </a:t>
            </a:r>
            <a:r>
              <a:rPr lang="en-US" dirty="0">
                <a:sym typeface="Wingdings"/>
              </a:rPr>
              <a:t>*</a:t>
            </a:r>
            <a:r>
              <a:rPr lang="en-US" dirty="0" smtClean="0">
                <a:sym typeface="Wingdings"/>
              </a:rPr>
              <a:t> R) states)</a:t>
            </a:r>
            <a:endParaRPr lang="en-US" dirty="0" smtClean="0">
              <a:sym typeface="Wingding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882" y="6777"/>
            <a:ext cx="10515600" cy="4351338"/>
          </a:xfrm>
        </p:spPr>
        <p:txBody>
          <a:bodyPr/>
          <a:lstStyle/>
          <a:p>
            <a:r>
              <a:rPr lang="en-US" dirty="0" smtClean="0"/>
              <a:t>Marked the beginning of the big data / distributed computation era 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966148" y="4263329"/>
            <a:ext cx="8278519" cy="470260"/>
            <a:chOff x="1966148" y="3361944"/>
            <a:chExt cx="8278519" cy="47026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966148" y="3427796"/>
              <a:ext cx="8278519" cy="0"/>
            </a:xfrm>
            <a:prstGeom prst="straightConnector1">
              <a:avLst/>
            </a:prstGeom>
            <a:ln w="57150" cmpd="sng">
              <a:solidFill>
                <a:srgbClr val="FF66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756370" y="3361944"/>
              <a:ext cx="131704" cy="1322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16978" y="3363825"/>
              <a:ext cx="131704" cy="1322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277585" y="3363826"/>
              <a:ext cx="131704" cy="1322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02371" y="346287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"/>
                  <a:cs typeface="Gill Sans"/>
                </a:rPr>
                <a:t>2005</a:t>
              </a:r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68623" y="346287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"/>
                  <a:cs typeface="Gill Sans"/>
                </a:rPr>
                <a:t>2010</a:t>
              </a:r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023586" y="346287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"/>
                  <a:cs typeface="Gill Sans"/>
                </a:rPr>
                <a:t>2015</a:t>
              </a:r>
              <a:endParaRPr lang="en-US" dirty="0">
                <a:latin typeface="Gill Sans"/>
                <a:cs typeface="Gill San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37564" y="3914566"/>
            <a:ext cx="1295904" cy="306467"/>
          </a:xfrm>
          <a:prstGeom prst="roundRect">
            <a:avLst/>
          </a:prstGeom>
          <a:solidFill>
            <a:schemeClr val="accent1"/>
          </a:solidFill>
          <a:ln w="19050" cmpd="sng">
            <a:solidFill>
              <a:schemeClr val="tx1"/>
            </a:solidFill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Gill Sans"/>
                <a:cs typeface="Gill Sans"/>
              </a:rPr>
              <a:t>MapReduce</a:t>
            </a:r>
            <a:endParaRPr lang="en-US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96600" y="3912129"/>
            <a:ext cx="966519" cy="306467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Hadoop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61233" y="3516840"/>
            <a:ext cx="743996" cy="306467"/>
          </a:xfrm>
          <a:prstGeom prst="roundRect">
            <a:avLst/>
          </a:prstGeom>
          <a:solidFill>
            <a:schemeClr val="accent1"/>
          </a:solidFill>
          <a:ln w="19050" cmpd="sng">
            <a:solidFill>
              <a:schemeClr val="tx1"/>
            </a:solidFill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Gill Sans"/>
                <a:cs typeface="Gill Sans"/>
              </a:rPr>
              <a:t>Spark</a:t>
            </a:r>
            <a:endParaRPr lang="en-US" i="1" baseline="30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9842" y="3909578"/>
            <a:ext cx="640128" cy="306467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Hive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0237" y="3911702"/>
            <a:ext cx="803273" cy="306467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Dryad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27889" y="3512093"/>
            <a:ext cx="1339908" cy="306467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DryadLINQ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60548" y="2726018"/>
            <a:ext cx="1727269" cy="306467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Spark-Streaming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47658" y="3118271"/>
            <a:ext cx="968593" cy="306467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GraphX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60423" y="3113945"/>
            <a:ext cx="1122419" cy="306467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GraphLab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99339" y="3108435"/>
            <a:ext cx="788756" cy="306467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Pregel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41393" y="2722316"/>
            <a:ext cx="793556" cy="306467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Storm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76140" y="3514576"/>
            <a:ext cx="920242" cy="306467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Dremel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5246" y="2330422"/>
            <a:ext cx="972318" cy="306467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BlinkDB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23586" y="5452341"/>
            <a:ext cx="2093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Forked from </a:t>
            </a:r>
            <a:r>
              <a:rPr lang="en-US" sz="1200" i="1" dirty="0" smtClean="0"/>
              <a:t>the professor’s </a:t>
            </a:r>
            <a:r>
              <a:rPr lang="en-US" sz="1200" i="1" dirty="0" smtClean="0"/>
              <a:t>course intro slides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9929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assive parallelism on a large set of commodity computers</a:t>
            </a:r>
          </a:p>
          <a:p>
            <a:pPr lvl="1"/>
            <a:r>
              <a:rPr lang="en-US" dirty="0" smtClean="0"/>
              <a:t>Simplicity</a:t>
            </a:r>
          </a:p>
          <a:p>
            <a:pPr lvl="2"/>
            <a:r>
              <a:rPr lang="en-US" dirty="0" smtClean="0"/>
              <a:t>A programming model – easy to understand</a:t>
            </a:r>
          </a:p>
          <a:p>
            <a:pPr lvl="2"/>
            <a:r>
              <a:rPr lang="en-US" dirty="0" smtClean="0"/>
              <a:t>A simple interface – easy to use</a:t>
            </a:r>
          </a:p>
          <a:p>
            <a:pPr lvl="1"/>
            <a:r>
              <a:rPr lang="en-US" dirty="0" smtClean="0"/>
              <a:t>Parallelism</a:t>
            </a:r>
          </a:p>
          <a:p>
            <a:pPr lvl="2"/>
            <a:r>
              <a:rPr lang="en-US" dirty="0" smtClean="0"/>
              <a:t>Performance</a:t>
            </a:r>
          </a:p>
          <a:p>
            <a:pPr lvl="3"/>
            <a:r>
              <a:rPr lang="en-US" dirty="0" smtClean="0"/>
              <a:t>Efficiency</a:t>
            </a:r>
          </a:p>
          <a:p>
            <a:pPr lvl="3"/>
            <a:r>
              <a:rPr lang="en-US" dirty="0" smtClean="0"/>
              <a:t>Load balancing</a:t>
            </a:r>
          </a:p>
          <a:p>
            <a:pPr lvl="2"/>
            <a:r>
              <a:rPr lang="en-US" dirty="0" smtClean="0"/>
              <a:t>Fault-tolerance</a:t>
            </a:r>
          </a:p>
          <a:p>
            <a:pPr lvl="2"/>
            <a:r>
              <a:rPr lang="en-US" dirty="0" smtClean="0"/>
              <a:t>Scalability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158"/>
            <a:ext cx="10515600" cy="4351338"/>
          </a:xfrm>
        </p:spPr>
        <p:txBody>
          <a:bodyPr/>
          <a:lstStyle/>
          <a:p>
            <a:r>
              <a:rPr lang="en-US" dirty="0" smtClean="0"/>
              <a:t>Not flexible </a:t>
            </a:r>
          </a:p>
          <a:p>
            <a:pPr lvl="1"/>
            <a:r>
              <a:rPr lang="en-US" dirty="0" smtClean="0">
                <a:sym typeface="Wingdings"/>
              </a:rPr>
              <a:t>A too strict programming </a:t>
            </a:r>
            <a:r>
              <a:rPr lang="en-US" dirty="0">
                <a:sym typeface="Wingdings"/>
              </a:rPr>
              <a:t>model 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Must be stateless</a:t>
            </a:r>
          </a:p>
          <a:p>
            <a:pPr lvl="2"/>
            <a:r>
              <a:rPr lang="en-US" dirty="0" smtClean="0">
                <a:sym typeface="Wingdings"/>
              </a:rPr>
              <a:t>Must launch a series of MR tasks to </a:t>
            </a:r>
            <a:r>
              <a:rPr lang="en-US" dirty="0">
                <a:sym typeface="Wingdings"/>
              </a:rPr>
              <a:t>implement multiple iterations 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Not very efficient</a:t>
            </a:r>
          </a:p>
          <a:p>
            <a:pPr lvl="1"/>
            <a:r>
              <a:rPr lang="en-US" dirty="0" smtClean="0">
                <a:sym typeface="Wingdings"/>
              </a:rPr>
              <a:t>Too many disk </a:t>
            </a:r>
            <a:r>
              <a:rPr lang="en-US" dirty="0" smtClean="0">
                <a:sym typeface="Wingdings"/>
              </a:rPr>
              <a:t>I/O</a:t>
            </a:r>
          </a:p>
          <a:p>
            <a:pPr lvl="2"/>
            <a:r>
              <a:rPr lang="en-US" altLang="zh-CN" dirty="0" smtClean="0">
                <a:sym typeface="Wingdings"/>
              </a:rPr>
              <a:t>Not enough exploiting of distributed memory</a:t>
            </a:r>
            <a:endParaRPr lang="zh-CN" alt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GFS synchronization barrier</a:t>
            </a:r>
          </a:p>
          <a:p>
            <a:r>
              <a:rPr lang="en-US" dirty="0" smtClean="0">
                <a:sym typeface="Wingdings"/>
              </a:rPr>
              <a:t>Risk for single master</a:t>
            </a:r>
          </a:p>
          <a:p>
            <a:r>
              <a:rPr lang="en-US" dirty="0" smtClean="0">
                <a:sym typeface="Wingdings"/>
              </a:rPr>
              <a:t>No streaming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7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ym typeface="Wingdings"/>
              </a:rPr>
              <a:t>MIT 6.824 Distributed </a:t>
            </a:r>
            <a:r>
              <a:rPr lang="en-US" sz="2000" dirty="0">
                <a:sym typeface="Wingdings"/>
              </a:rPr>
              <a:t>System (</a:t>
            </a:r>
            <a:r>
              <a:rPr lang="en-US" sz="2000" dirty="0">
                <a:sym typeface="Wingdings"/>
                <a:hlinkClick r:id="rId3"/>
              </a:rPr>
              <a:t>https://</a:t>
            </a:r>
            <a:r>
              <a:rPr lang="en-US" sz="2000" dirty="0" smtClean="0">
                <a:sym typeface="Wingdings"/>
                <a:hlinkClick r:id="rId3"/>
              </a:rPr>
              <a:t>pdos.csail.mit.edu/6.824/notes/l01.txt</a:t>
            </a:r>
            <a:r>
              <a:rPr lang="en-US" sz="2000" dirty="0" smtClean="0">
                <a:sym typeface="Wingdings"/>
              </a:rPr>
              <a:t> )</a:t>
            </a:r>
          </a:p>
          <a:p>
            <a:r>
              <a:rPr lang="en-US" sz="2000" dirty="0" err="1" smtClean="0">
                <a:sym typeface="Wingdings"/>
              </a:rPr>
              <a:t>MapReduce</a:t>
            </a:r>
            <a:r>
              <a:rPr lang="en-US" sz="2000" dirty="0">
                <a:sym typeface="Wingdings"/>
              </a:rPr>
              <a:t> presentation </a:t>
            </a:r>
            <a:r>
              <a:rPr lang="en-US" sz="2000" dirty="0" smtClean="0">
                <a:sym typeface="Wingdings"/>
              </a:rPr>
              <a:t>at Google Research(</a:t>
            </a:r>
            <a:r>
              <a:rPr lang="en-US" sz="2000" dirty="0" smtClean="0">
                <a:sym typeface="Wingdings"/>
                <a:hlinkClick r:id="rId4"/>
              </a:rPr>
              <a:t>http</a:t>
            </a:r>
            <a:r>
              <a:rPr lang="en-US" sz="2000" dirty="0">
                <a:sym typeface="Wingdings"/>
                <a:hlinkClick r:id="rId4"/>
              </a:rPr>
              <a:t>://</a:t>
            </a:r>
            <a:r>
              <a:rPr lang="en-US" sz="2000" dirty="0" smtClean="0">
                <a:sym typeface="Wingdings"/>
                <a:hlinkClick r:id="rId4"/>
              </a:rPr>
              <a:t>research.google.com/archive/mapreduce-osdi04-slides/index.html</a:t>
            </a:r>
            <a:r>
              <a:rPr lang="en-US" sz="2000" dirty="0" smtClean="0">
                <a:sym typeface="Wingdings"/>
              </a:rPr>
              <a:t> )</a:t>
            </a:r>
          </a:p>
          <a:p>
            <a:r>
              <a:rPr lang="en-US" sz="2000" dirty="0" err="1" smtClean="0">
                <a:sym typeface="Wingdings"/>
              </a:rPr>
              <a:t>MapReduce</a:t>
            </a:r>
            <a:r>
              <a:rPr lang="en-US" sz="2000" dirty="0">
                <a:sym typeface="Wingdings"/>
              </a:rPr>
              <a:t> presentation from EECS 582 winter 2016 (</a:t>
            </a:r>
            <a:r>
              <a:rPr lang="en-US" sz="2000" dirty="0">
                <a:sym typeface="Wingdings"/>
                <a:hlinkClick r:id="rId5" invalidUrl="http://web.eecs.umich.edu/~mosharaf/Slides/EECS582/W16/030916-YangMapReduce.pptx )/"/>
              </a:rPr>
              <a:t>http://web.eecs.umich.edu/~</a:t>
            </a:r>
            <a:r>
              <a:rPr lang="en-US" sz="2000" dirty="0" smtClean="0">
                <a:sym typeface="Wingdings"/>
                <a:hlinkClick r:id="rId6" invalidUrl="http://web.eecs.umich.edu/~mosharaf/Slides/EECS582/W16/030916-YangMapReduce.pptx )/"/>
              </a:rPr>
              <a:t>mosharaf/Slides/EECS582/W16/030916-YangMapReduce.pptx )\</a:t>
            </a:r>
            <a:endParaRPr lang="en-US" sz="2000" dirty="0" smtClean="0">
              <a:sym typeface="Wingdings"/>
            </a:endParaRPr>
          </a:p>
          <a:p>
            <a:r>
              <a:rPr lang="en-US" sz="2000" dirty="0" smtClean="0">
                <a:sym typeface="Wingdings"/>
              </a:rPr>
              <a:t>Apache </a:t>
            </a:r>
            <a:r>
              <a:rPr lang="en-US" sz="2000" dirty="0" err="1" smtClean="0">
                <a:sym typeface="Wingdings"/>
              </a:rPr>
              <a:t>hadoop</a:t>
            </a:r>
            <a:r>
              <a:rPr lang="en-US" sz="2000" dirty="0">
                <a:sym typeface="Wingdings"/>
              </a:rPr>
              <a:t> (</a:t>
            </a:r>
            <a:r>
              <a:rPr lang="en-US" sz="2000" dirty="0">
                <a:sym typeface="Wingdings"/>
                <a:hlinkClick r:id="rId7"/>
              </a:rPr>
              <a:t>http://hadoop.apache.org</a:t>
            </a:r>
            <a:r>
              <a:rPr lang="en-US" sz="2000" dirty="0" smtClean="0">
                <a:sym typeface="Wingdings"/>
                <a:hlinkClick r:id="rId7"/>
              </a:rPr>
              <a:t>/</a:t>
            </a:r>
            <a:r>
              <a:rPr lang="en-US" sz="2000" dirty="0" smtClean="0">
                <a:sym typeface="Wingdings"/>
              </a:rPr>
              <a:t> )</a:t>
            </a:r>
          </a:p>
          <a:p>
            <a:r>
              <a:rPr lang="en-US" sz="2000" dirty="0" err="1" smtClean="0">
                <a:sym typeface="Wingdings"/>
              </a:rPr>
              <a:t>Pregel</a:t>
            </a:r>
            <a:r>
              <a:rPr lang="en-US" sz="2000" dirty="0">
                <a:sym typeface="Wingdings"/>
              </a:rPr>
              <a:t> (</a:t>
            </a:r>
            <a:r>
              <a:rPr lang="en-US" sz="2000" dirty="0">
                <a:sym typeface="Wingdings"/>
                <a:hlinkClick r:id="rId8"/>
              </a:rPr>
              <a:t>https://</a:t>
            </a:r>
            <a:r>
              <a:rPr lang="en-US" sz="2000" dirty="0" smtClean="0">
                <a:sym typeface="Wingdings"/>
                <a:hlinkClick r:id="rId8"/>
              </a:rPr>
              <a:t>kowshik.github.io/JPregel/pregel_paper.pdf</a:t>
            </a:r>
            <a:r>
              <a:rPr lang="en-US" sz="2000" dirty="0" smtClean="0">
                <a:sym typeface="Wingdings"/>
              </a:rPr>
              <a:t> )</a:t>
            </a:r>
          </a:p>
          <a:p>
            <a:r>
              <a:rPr lang="en-US" sz="2000" dirty="0" err="1" smtClean="0">
                <a:sym typeface="Wingdings"/>
              </a:rPr>
              <a:t>Dremel</a:t>
            </a:r>
            <a:r>
              <a:rPr lang="en-US" sz="2000" dirty="0">
                <a:sym typeface="Wingdings"/>
              </a:rPr>
              <a:t> (</a:t>
            </a:r>
            <a:r>
              <a:rPr lang="en-US" sz="2000" dirty="0">
                <a:sym typeface="Wingdings"/>
                <a:hlinkClick r:id="rId9"/>
              </a:rPr>
              <a:t>http://static.googleusercontent.com/media/research.google.com/en//</a:t>
            </a:r>
            <a:r>
              <a:rPr lang="en-US" sz="2000" dirty="0" smtClean="0">
                <a:sym typeface="Wingdings"/>
                <a:hlinkClick r:id="rId9"/>
              </a:rPr>
              <a:t>pubs/archive/36632.pdf</a:t>
            </a:r>
            <a:r>
              <a:rPr lang="en-US" sz="2000" dirty="0" smtClean="0">
                <a:sym typeface="Wingdings"/>
              </a:rPr>
              <a:t> )</a:t>
            </a:r>
          </a:p>
          <a:p>
            <a:endParaRPr lang="en-US" sz="2000" dirty="0" smtClean="0">
              <a:sym typeface="Wingding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7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paper didn’t really talk much about their master scheduling algorithm, do you have any guesses?</a:t>
            </a:r>
          </a:p>
          <a:p>
            <a:r>
              <a:rPr lang="en-US" sz="2400" dirty="0" smtClean="0"/>
              <a:t>What modifications can be made so that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could support streaming? </a:t>
            </a:r>
          </a:p>
          <a:p>
            <a:r>
              <a:rPr lang="en-US" sz="2400" dirty="0" err="1" smtClean="0"/>
              <a:t>MapReduce</a:t>
            </a:r>
            <a:r>
              <a:rPr lang="en-US" sz="2400" dirty="0" smtClean="0"/>
              <a:t> used normal Linux kernel, are there any alternatives (e.g. from our previously read papers) that could speed up the computation (assumption: no other running workloads)</a:t>
            </a:r>
          </a:p>
          <a:p>
            <a:r>
              <a:rPr lang="en-US" sz="2400" dirty="0" smtClean="0"/>
              <a:t>Are there any other large-scale single-master distributed system used in production today? What are the trade-offs between single-master and multi-master/completely distributed designs?  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model – word count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</a:t>
            </a:r>
            <a:r>
              <a:rPr lang="en-US" dirty="0" smtClean="0"/>
              <a:t>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4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041399" y="1655556"/>
            <a:ext cx="1862668" cy="650811"/>
            <a:chOff x="1202265" y="2545821"/>
            <a:chExt cx="1862668" cy="650811"/>
          </a:xfrm>
        </p:grpSpPr>
        <p:sp>
          <p:nvSpPr>
            <p:cNvPr id="27" name="Rectangle 26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apple banana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1</a:t>
              </a:r>
              <a:endParaRPr lang="en-US" sz="11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000599" y="1655556"/>
            <a:ext cx="1862668" cy="650811"/>
            <a:chOff x="1202265" y="2545821"/>
            <a:chExt cx="1862668" cy="650811"/>
          </a:xfrm>
        </p:grpSpPr>
        <p:sp>
          <p:nvSpPr>
            <p:cNvPr id="30" name="Rectangle 29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banana orange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2</a:t>
              </a:r>
              <a:endParaRPr lang="en-US" sz="11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959799" y="1655556"/>
            <a:ext cx="1862668" cy="650811"/>
            <a:chOff x="1202265" y="2545821"/>
            <a:chExt cx="1862668" cy="650811"/>
          </a:xfrm>
        </p:grpSpPr>
        <p:sp>
          <p:nvSpPr>
            <p:cNvPr id="75" name="Rectangle 74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orange apple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3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9350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model – word count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</a:t>
            </a:r>
            <a:r>
              <a:rPr lang="en-US" dirty="0" smtClean="0"/>
              <a:t>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1399" y="2376497"/>
            <a:ext cx="10066868" cy="70537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(Doc1: apple:1, banana:1)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Doc2: banana:1, orange:1)(Doc3: orange:1, apple:1)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41399" y="1655556"/>
            <a:ext cx="1862668" cy="650811"/>
            <a:chOff x="1202265" y="2545821"/>
            <a:chExt cx="1862668" cy="650811"/>
          </a:xfrm>
        </p:grpSpPr>
        <p:sp>
          <p:nvSpPr>
            <p:cNvPr id="27" name="Rectangle 26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apple banana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1</a:t>
              </a:r>
              <a:endParaRPr lang="en-US" sz="11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000599" y="1655556"/>
            <a:ext cx="1862668" cy="650811"/>
            <a:chOff x="1202265" y="2545821"/>
            <a:chExt cx="1862668" cy="650811"/>
          </a:xfrm>
        </p:grpSpPr>
        <p:sp>
          <p:nvSpPr>
            <p:cNvPr id="30" name="Rectangle 29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banana orange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2</a:t>
              </a:r>
              <a:endParaRPr lang="en-US" sz="11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959799" y="1655556"/>
            <a:ext cx="1862668" cy="650811"/>
            <a:chOff x="1202265" y="2545821"/>
            <a:chExt cx="1862668" cy="650811"/>
          </a:xfrm>
        </p:grpSpPr>
        <p:sp>
          <p:nvSpPr>
            <p:cNvPr id="75" name="Rectangle 74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orange apple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3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338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model – word count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</a:t>
            </a:r>
            <a:r>
              <a:rPr lang="en-US" dirty="0" smtClean="0"/>
              <a:t>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1399" y="2376497"/>
            <a:ext cx="10066868" cy="70537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(Doc1: apple:1, banana:1)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Doc2: banana:1, orange:1)(Doc3: orange:1, apple:1)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1399" y="3129221"/>
            <a:ext cx="10066868" cy="6638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apple: 2, banana: 2, orange: 2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41399" y="1655556"/>
            <a:ext cx="1862668" cy="650811"/>
            <a:chOff x="1202265" y="2545821"/>
            <a:chExt cx="1862668" cy="650811"/>
          </a:xfrm>
        </p:grpSpPr>
        <p:sp>
          <p:nvSpPr>
            <p:cNvPr id="27" name="Rectangle 26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apple banana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1</a:t>
              </a:r>
              <a:endParaRPr lang="en-US" sz="11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000599" y="1655556"/>
            <a:ext cx="1862668" cy="650811"/>
            <a:chOff x="1202265" y="2545821"/>
            <a:chExt cx="1862668" cy="650811"/>
          </a:xfrm>
        </p:grpSpPr>
        <p:sp>
          <p:nvSpPr>
            <p:cNvPr id="30" name="Rectangle 29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banana orange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2</a:t>
              </a:r>
              <a:endParaRPr lang="en-US" sz="11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959799" y="1655556"/>
            <a:ext cx="1862668" cy="650811"/>
            <a:chOff x="1202265" y="2545821"/>
            <a:chExt cx="1862668" cy="650811"/>
          </a:xfrm>
        </p:grpSpPr>
        <p:sp>
          <p:nvSpPr>
            <p:cNvPr id="75" name="Rectangle 74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orange apple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3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79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model – word count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</a:t>
            </a:r>
            <a:r>
              <a:rPr lang="en-US" dirty="0" smtClean="0"/>
              <a:t>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1399" y="2376497"/>
            <a:ext cx="10066868" cy="70537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(Doc1: apple:1, banana:1)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Doc2: banana:1, orange:1)(Doc3: orange:1, apple:1)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49863" y="3900486"/>
            <a:ext cx="1862668" cy="650811"/>
            <a:chOff x="1202265" y="2545821"/>
            <a:chExt cx="1862668" cy="650811"/>
          </a:xfrm>
        </p:grpSpPr>
        <p:sp>
          <p:nvSpPr>
            <p:cNvPr id="7" name="Rectangle 6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apple banana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1</a:t>
              </a:r>
              <a:endParaRPr lang="en-US" sz="11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49863" y="4691557"/>
            <a:ext cx="1862668" cy="650811"/>
            <a:chOff x="1202265" y="2545821"/>
            <a:chExt cx="1862668" cy="650811"/>
          </a:xfrm>
        </p:grpSpPr>
        <p:sp>
          <p:nvSpPr>
            <p:cNvPr id="11" name="Rectangle 10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banana orange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2</a:t>
              </a:r>
              <a:endParaRPr lang="en-US" sz="11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49863" y="5482628"/>
            <a:ext cx="1862668" cy="650811"/>
            <a:chOff x="1202265" y="2545821"/>
            <a:chExt cx="1862668" cy="650811"/>
          </a:xfrm>
        </p:grpSpPr>
        <p:sp>
          <p:nvSpPr>
            <p:cNvPr id="14" name="Rectangle 13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orange apple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3</a:t>
              </a:r>
              <a:endParaRPr lang="en-US" sz="11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1399" y="3129221"/>
            <a:ext cx="10066868" cy="6638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apple: 2, banana: 2, orange: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61266" y="3900484"/>
            <a:ext cx="1981199" cy="65081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apple:1 banana:1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61266" y="4691555"/>
            <a:ext cx="1981199" cy="65081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banana:1 orange:1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61266" y="5482626"/>
            <a:ext cx="1981199" cy="65081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orange:1 apple:1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41399" y="1655556"/>
            <a:ext cx="1862668" cy="650811"/>
            <a:chOff x="1202265" y="2545821"/>
            <a:chExt cx="1862668" cy="650811"/>
          </a:xfrm>
        </p:grpSpPr>
        <p:sp>
          <p:nvSpPr>
            <p:cNvPr id="27" name="Rectangle 26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apple banana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1</a:t>
              </a:r>
              <a:endParaRPr lang="en-US" sz="11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000599" y="1655556"/>
            <a:ext cx="1862668" cy="650811"/>
            <a:chOff x="1202265" y="2545821"/>
            <a:chExt cx="1862668" cy="650811"/>
          </a:xfrm>
        </p:grpSpPr>
        <p:sp>
          <p:nvSpPr>
            <p:cNvPr id="30" name="Rectangle 29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banana orange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2</a:t>
              </a:r>
              <a:endParaRPr lang="en-US" sz="1100" dirty="0"/>
            </a:p>
          </p:txBody>
        </p:sp>
      </p:grpSp>
      <p:cxnSp>
        <p:nvCxnSpPr>
          <p:cNvPr id="47" name="Straight Arrow Connector 46"/>
          <p:cNvCxnSpPr>
            <a:stCxn id="7" idx="3"/>
            <a:endCxn id="18" idx="1"/>
          </p:cNvCxnSpPr>
          <p:nvPr/>
        </p:nvCxnSpPr>
        <p:spPr>
          <a:xfrm flipV="1">
            <a:off x="2912531" y="4225890"/>
            <a:ext cx="44873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3"/>
            <a:endCxn id="21" idx="1"/>
          </p:cNvCxnSpPr>
          <p:nvPr/>
        </p:nvCxnSpPr>
        <p:spPr>
          <a:xfrm flipV="1">
            <a:off x="2912531" y="5016961"/>
            <a:ext cx="44873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4" idx="3"/>
            <a:endCxn id="24" idx="1"/>
          </p:cNvCxnSpPr>
          <p:nvPr/>
        </p:nvCxnSpPr>
        <p:spPr>
          <a:xfrm flipV="1">
            <a:off x="2912531" y="5808032"/>
            <a:ext cx="44873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959799" y="1655556"/>
            <a:ext cx="1862668" cy="650811"/>
            <a:chOff x="1202265" y="2545821"/>
            <a:chExt cx="1862668" cy="650811"/>
          </a:xfrm>
        </p:grpSpPr>
        <p:sp>
          <p:nvSpPr>
            <p:cNvPr id="75" name="Rectangle 74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orange apple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3</a:t>
              </a:r>
              <a:endParaRPr lang="en-US" sz="1100" dirty="0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338667" y="3843877"/>
            <a:ext cx="1144693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71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model – word count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</a:t>
            </a:r>
            <a:r>
              <a:rPr lang="en-US" dirty="0" smtClean="0"/>
              <a:t>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1399" y="2376497"/>
            <a:ext cx="10066868" cy="70537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(Doc1: apple:1, banana:1)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Doc2: banana:1, orange:1)(Doc3: orange:1, apple:1)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49863" y="3900486"/>
            <a:ext cx="1862668" cy="650811"/>
            <a:chOff x="1202265" y="2545821"/>
            <a:chExt cx="1862668" cy="650811"/>
          </a:xfrm>
        </p:grpSpPr>
        <p:sp>
          <p:nvSpPr>
            <p:cNvPr id="7" name="Rectangle 6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apple banana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1</a:t>
              </a:r>
              <a:endParaRPr lang="en-US" sz="11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49863" y="4691557"/>
            <a:ext cx="1862668" cy="650811"/>
            <a:chOff x="1202265" y="2545821"/>
            <a:chExt cx="1862668" cy="650811"/>
          </a:xfrm>
        </p:grpSpPr>
        <p:sp>
          <p:nvSpPr>
            <p:cNvPr id="11" name="Rectangle 10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banana orange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2</a:t>
              </a:r>
              <a:endParaRPr lang="en-US" sz="11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49863" y="5482628"/>
            <a:ext cx="1862668" cy="650811"/>
            <a:chOff x="1202265" y="2545821"/>
            <a:chExt cx="1862668" cy="650811"/>
          </a:xfrm>
        </p:grpSpPr>
        <p:sp>
          <p:nvSpPr>
            <p:cNvPr id="14" name="Rectangle 13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orange apple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3</a:t>
              </a:r>
              <a:endParaRPr lang="en-US" sz="11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1399" y="3129221"/>
            <a:ext cx="10066868" cy="6638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apple: 2, banana: 2, orange: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61266" y="3900484"/>
            <a:ext cx="1981199" cy="65081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apple:1 banana:1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61266" y="4691555"/>
            <a:ext cx="1981199" cy="65081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banana:1 orange:1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61266" y="5482626"/>
            <a:ext cx="1981199" cy="65081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orange:1 apple:1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41399" y="1655556"/>
            <a:ext cx="1862668" cy="650811"/>
            <a:chOff x="1202265" y="2545821"/>
            <a:chExt cx="1862668" cy="650811"/>
          </a:xfrm>
        </p:grpSpPr>
        <p:sp>
          <p:nvSpPr>
            <p:cNvPr id="27" name="Rectangle 26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apple banana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1</a:t>
              </a:r>
              <a:endParaRPr lang="en-US" sz="11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000599" y="1655556"/>
            <a:ext cx="1862668" cy="650811"/>
            <a:chOff x="1202265" y="2545821"/>
            <a:chExt cx="1862668" cy="650811"/>
          </a:xfrm>
        </p:grpSpPr>
        <p:sp>
          <p:nvSpPr>
            <p:cNvPr id="30" name="Rectangle 29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banana orange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2</a:t>
              </a:r>
              <a:endParaRPr lang="en-US" sz="11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64462" y="4582236"/>
            <a:ext cx="2485267" cy="869448"/>
            <a:chOff x="6066066" y="4434586"/>
            <a:chExt cx="1981199" cy="869448"/>
          </a:xfrm>
        </p:grpSpPr>
        <p:sp>
          <p:nvSpPr>
            <p:cNvPr id="42" name="Rectangle 41"/>
            <p:cNvSpPr/>
            <p:nvPr/>
          </p:nvSpPr>
          <p:spPr>
            <a:xfrm>
              <a:off x="6066066" y="443458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apple 1, apple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066066" y="472435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banana 1, banana 1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066066" y="501412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orange 1, orange 1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7" name="Straight Arrow Connector 46"/>
          <p:cNvCxnSpPr>
            <a:stCxn id="7" idx="3"/>
            <a:endCxn id="18" idx="1"/>
          </p:cNvCxnSpPr>
          <p:nvPr/>
        </p:nvCxnSpPr>
        <p:spPr>
          <a:xfrm flipV="1">
            <a:off x="2912531" y="4225890"/>
            <a:ext cx="44873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3"/>
            <a:endCxn id="21" idx="1"/>
          </p:cNvCxnSpPr>
          <p:nvPr/>
        </p:nvCxnSpPr>
        <p:spPr>
          <a:xfrm flipV="1">
            <a:off x="2912531" y="5016961"/>
            <a:ext cx="44873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4" idx="3"/>
            <a:endCxn id="24" idx="1"/>
          </p:cNvCxnSpPr>
          <p:nvPr/>
        </p:nvCxnSpPr>
        <p:spPr>
          <a:xfrm flipV="1">
            <a:off x="2912531" y="5808032"/>
            <a:ext cx="44873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8" idx="3"/>
            <a:endCxn id="42" idx="1"/>
          </p:cNvCxnSpPr>
          <p:nvPr/>
        </p:nvCxnSpPr>
        <p:spPr>
          <a:xfrm>
            <a:off x="5342465" y="4225890"/>
            <a:ext cx="621997" cy="501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4" idx="3"/>
            <a:endCxn id="42" idx="1"/>
          </p:cNvCxnSpPr>
          <p:nvPr/>
        </p:nvCxnSpPr>
        <p:spPr>
          <a:xfrm flipV="1">
            <a:off x="5342465" y="4727190"/>
            <a:ext cx="621997" cy="1080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1" idx="3"/>
            <a:endCxn id="43" idx="1"/>
          </p:cNvCxnSpPr>
          <p:nvPr/>
        </p:nvCxnSpPr>
        <p:spPr>
          <a:xfrm flipV="1">
            <a:off x="5342465" y="5016960"/>
            <a:ext cx="62199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8" idx="3"/>
            <a:endCxn id="43" idx="1"/>
          </p:cNvCxnSpPr>
          <p:nvPr/>
        </p:nvCxnSpPr>
        <p:spPr>
          <a:xfrm>
            <a:off x="5342465" y="4225890"/>
            <a:ext cx="621997" cy="791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1" idx="3"/>
            <a:endCxn id="44" idx="1"/>
          </p:cNvCxnSpPr>
          <p:nvPr/>
        </p:nvCxnSpPr>
        <p:spPr>
          <a:xfrm>
            <a:off x="5342465" y="5016961"/>
            <a:ext cx="621997" cy="289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4" idx="3"/>
            <a:endCxn id="44" idx="1"/>
          </p:cNvCxnSpPr>
          <p:nvPr/>
        </p:nvCxnSpPr>
        <p:spPr>
          <a:xfrm flipV="1">
            <a:off x="5342465" y="5306730"/>
            <a:ext cx="621997" cy="501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959799" y="1655556"/>
            <a:ext cx="1862668" cy="650811"/>
            <a:chOff x="1202265" y="2545821"/>
            <a:chExt cx="1862668" cy="650811"/>
          </a:xfrm>
        </p:grpSpPr>
        <p:sp>
          <p:nvSpPr>
            <p:cNvPr id="75" name="Rectangle 74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orange apple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3</a:t>
              </a:r>
              <a:endParaRPr lang="en-US" sz="1100" dirty="0"/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338667" y="3843877"/>
            <a:ext cx="1144693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6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model – word count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</a:t>
            </a:r>
            <a:r>
              <a:rPr lang="en-US" dirty="0" smtClean="0"/>
              <a:t>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1399" y="2376497"/>
            <a:ext cx="10066868" cy="70537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(Doc1: apple:1, banana:1)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Doc2: banana:1, orange:1)(Doc3: orange:1, apple:1)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49863" y="3900486"/>
            <a:ext cx="1862668" cy="650811"/>
            <a:chOff x="1202265" y="2545821"/>
            <a:chExt cx="1862668" cy="650811"/>
          </a:xfrm>
        </p:grpSpPr>
        <p:sp>
          <p:nvSpPr>
            <p:cNvPr id="7" name="Rectangle 6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apple banana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1</a:t>
              </a:r>
              <a:endParaRPr lang="en-US" sz="11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49863" y="4691557"/>
            <a:ext cx="1862668" cy="650811"/>
            <a:chOff x="1202265" y="2545821"/>
            <a:chExt cx="1862668" cy="650811"/>
          </a:xfrm>
        </p:grpSpPr>
        <p:sp>
          <p:nvSpPr>
            <p:cNvPr id="11" name="Rectangle 10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banana orange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2</a:t>
              </a:r>
              <a:endParaRPr lang="en-US" sz="11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49863" y="5482628"/>
            <a:ext cx="1862668" cy="650811"/>
            <a:chOff x="1202265" y="2545821"/>
            <a:chExt cx="1862668" cy="650811"/>
          </a:xfrm>
        </p:grpSpPr>
        <p:sp>
          <p:nvSpPr>
            <p:cNvPr id="14" name="Rectangle 13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orange apple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3</a:t>
              </a:r>
              <a:endParaRPr lang="en-US" sz="11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1399" y="3129221"/>
            <a:ext cx="10066868" cy="6638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apple: 2, banana: 2, orange: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61266" y="3900484"/>
            <a:ext cx="1981199" cy="65081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apple:1 banana:1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61266" y="4691555"/>
            <a:ext cx="1981199" cy="65081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banana:1 orange:1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61266" y="5482626"/>
            <a:ext cx="1981199" cy="65081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orange:1 apple:1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41399" y="1655556"/>
            <a:ext cx="1862668" cy="650811"/>
            <a:chOff x="1202265" y="2545821"/>
            <a:chExt cx="1862668" cy="650811"/>
          </a:xfrm>
        </p:grpSpPr>
        <p:sp>
          <p:nvSpPr>
            <p:cNvPr id="27" name="Rectangle 26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apple banana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1</a:t>
              </a:r>
              <a:endParaRPr lang="en-US" sz="11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000599" y="1655556"/>
            <a:ext cx="1862668" cy="650811"/>
            <a:chOff x="1202265" y="2545821"/>
            <a:chExt cx="1862668" cy="650811"/>
          </a:xfrm>
        </p:grpSpPr>
        <p:sp>
          <p:nvSpPr>
            <p:cNvPr id="30" name="Rectangle 29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banana orange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2</a:t>
              </a:r>
              <a:endParaRPr lang="en-US" sz="11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64462" y="4582236"/>
            <a:ext cx="2485267" cy="869448"/>
            <a:chOff x="6066066" y="4434586"/>
            <a:chExt cx="1981199" cy="869448"/>
          </a:xfrm>
        </p:grpSpPr>
        <p:sp>
          <p:nvSpPr>
            <p:cNvPr id="42" name="Rectangle 41"/>
            <p:cNvSpPr/>
            <p:nvPr/>
          </p:nvSpPr>
          <p:spPr>
            <a:xfrm>
              <a:off x="6066066" y="443458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apple 1, apple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066066" y="472435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banana 1, banana 1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066066" y="501412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orange 1, orange 1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7" name="Straight Arrow Connector 46"/>
          <p:cNvCxnSpPr>
            <a:stCxn id="7" idx="3"/>
            <a:endCxn id="18" idx="1"/>
          </p:cNvCxnSpPr>
          <p:nvPr/>
        </p:nvCxnSpPr>
        <p:spPr>
          <a:xfrm flipV="1">
            <a:off x="2912531" y="4225890"/>
            <a:ext cx="44873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3"/>
            <a:endCxn id="21" idx="1"/>
          </p:cNvCxnSpPr>
          <p:nvPr/>
        </p:nvCxnSpPr>
        <p:spPr>
          <a:xfrm flipV="1">
            <a:off x="2912531" y="5016961"/>
            <a:ext cx="44873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4" idx="3"/>
            <a:endCxn id="24" idx="1"/>
          </p:cNvCxnSpPr>
          <p:nvPr/>
        </p:nvCxnSpPr>
        <p:spPr>
          <a:xfrm flipV="1">
            <a:off x="2912531" y="5808032"/>
            <a:ext cx="44873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8" idx="3"/>
            <a:endCxn id="42" idx="1"/>
          </p:cNvCxnSpPr>
          <p:nvPr/>
        </p:nvCxnSpPr>
        <p:spPr>
          <a:xfrm>
            <a:off x="5342465" y="4225890"/>
            <a:ext cx="621997" cy="501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4" idx="3"/>
            <a:endCxn id="42" idx="1"/>
          </p:cNvCxnSpPr>
          <p:nvPr/>
        </p:nvCxnSpPr>
        <p:spPr>
          <a:xfrm flipV="1">
            <a:off x="5342465" y="4727190"/>
            <a:ext cx="621997" cy="1080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1" idx="3"/>
            <a:endCxn id="43" idx="1"/>
          </p:cNvCxnSpPr>
          <p:nvPr/>
        </p:nvCxnSpPr>
        <p:spPr>
          <a:xfrm flipV="1">
            <a:off x="5342465" y="5016960"/>
            <a:ext cx="62199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8" idx="3"/>
            <a:endCxn id="43" idx="1"/>
          </p:cNvCxnSpPr>
          <p:nvPr/>
        </p:nvCxnSpPr>
        <p:spPr>
          <a:xfrm>
            <a:off x="5342465" y="4225890"/>
            <a:ext cx="621997" cy="791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1" idx="3"/>
            <a:endCxn id="44" idx="1"/>
          </p:cNvCxnSpPr>
          <p:nvPr/>
        </p:nvCxnSpPr>
        <p:spPr>
          <a:xfrm>
            <a:off x="5342465" y="5016961"/>
            <a:ext cx="621997" cy="289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4" idx="3"/>
            <a:endCxn id="44" idx="1"/>
          </p:cNvCxnSpPr>
          <p:nvPr/>
        </p:nvCxnSpPr>
        <p:spPr>
          <a:xfrm flipV="1">
            <a:off x="5342465" y="5306730"/>
            <a:ext cx="621997" cy="501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8803359" y="4582371"/>
            <a:ext cx="1649034" cy="869448"/>
            <a:chOff x="6066066" y="4434586"/>
            <a:chExt cx="1981199" cy="869448"/>
          </a:xfrm>
        </p:grpSpPr>
        <p:sp>
          <p:nvSpPr>
            <p:cNvPr id="65" name="Rectangle 64"/>
            <p:cNvSpPr/>
            <p:nvPr/>
          </p:nvSpPr>
          <p:spPr>
            <a:xfrm>
              <a:off x="6066066" y="443458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apple 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066066" y="472435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banana 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066066" y="5014126"/>
              <a:ext cx="1981199" cy="2899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orange 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9" name="Straight Arrow Connector 68"/>
          <p:cNvCxnSpPr>
            <a:stCxn id="42" idx="3"/>
            <a:endCxn id="65" idx="1"/>
          </p:cNvCxnSpPr>
          <p:nvPr/>
        </p:nvCxnSpPr>
        <p:spPr>
          <a:xfrm>
            <a:off x="8449729" y="4727190"/>
            <a:ext cx="353630" cy="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43" idx="3"/>
            <a:endCxn id="66" idx="1"/>
          </p:cNvCxnSpPr>
          <p:nvPr/>
        </p:nvCxnSpPr>
        <p:spPr>
          <a:xfrm>
            <a:off x="8449729" y="5016960"/>
            <a:ext cx="353630" cy="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44" idx="3"/>
            <a:endCxn id="67" idx="1"/>
          </p:cNvCxnSpPr>
          <p:nvPr/>
        </p:nvCxnSpPr>
        <p:spPr>
          <a:xfrm>
            <a:off x="8449729" y="5306730"/>
            <a:ext cx="353630" cy="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959799" y="1655556"/>
            <a:ext cx="1862668" cy="650811"/>
            <a:chOff x="1202265" y="2545821"/>
            <a:chExt cx="1862668" cy="650811"/>
          </a:xfrm>
        </p:grpSpPr>
        <p:sp>
          <p:nvSpPr>
            <p:cNvPr id="75" name="Rectangle 74"/>
            <p:cNvSpPr/>
            <p:nvPr/>
          </p:nvSpPr>
          <p:spPr>
            <a:xfrm>
              <a:off x="1202265" y="2545821"/>
              <a:ext cx="1862668" cy="6508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orange apple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202265" y="2545821"/>
              <a:ext cx="812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Doc 3</a:t>
              </a:r>
              <a:endParaRPr lang="en-US" sz="1100" dirty="0"/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338667" y="3843877"/>
            <a:ext cx="1144693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3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2242</Words>
  <Application>Microsoft Macintosh PowerPoint</Application>
  <PresentationFormat>Widescreen</PresentationFormat>
  <Paragraphs>635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Calibri</vt:lpstr>
      <vt:lpstr>DengXian</vt:lpstr>
      <vt:lpstr>Gill Sans</vt:lpstr>
      <vt:lpstr>Gill Sans Light</vt:lpstr>
      <vt:lpstr>Wingdings</vt:lpstr>
      <vt:lpstr>Arial</vt:lpstr>
      <vt:lpstr>Office Theme</vt:lpstr>
      <vt:lpstr>MapReduce Simplified Data Processing on Large Cluster</vt:lpstr>
      <vt:lpstr>The problem</vt:lpstr>
      <vt:lpstr>The solution</vt:lpstr>
      <vt:lpstr>Programming model – word count</vt:lpstr>
      <vt:lpstr>Programming model – word count</vt:lpstr>
      <vt:lpstr>Programming model – word count</vt:lpstr>
      <vt:lpstr>Programming model – word count</vt:lpstr>
      <vt:lpstr>Programming model – word count</vt:lpstr>
      <vt:lpstr>Programming model – word count</vt:lpstr>
      <vt:lpstr>Generalization</vt:lpstr>
      <vt:lpstr>Generalization</vt:lpstr>
      <vt:lpstr>Things to worry about in a real system</vt:lpstr>
      <vt:lpstr>The real MapReduce with word count</vt:lpstr>
      <vt:lpstr>The real MapReduce with word count</vt:lpstr>
      <vt:lpstr>The real MapReduce with word count</vt:lpstr>
      <vt:lpstr>System overview</vt:lpstr>
      <vt:lpstr>System overview</vt:lpstr>
      <vt:lpstr>System overview</vt:lpstr>
      <vt:lpstr>System overview</vt:lpstr>
      <vt:lpstr>System overview</vt:lpstr>
      <vt:lpstr>The reasoning of implementation</vt:lpstr>
      <vt:lpstr>The reasoning of fault-tolerance</vt:lpstr>
      <vt:lpstr>Refinement </vt:lpstr>
      <vt:lpstr>Evaluation</vt:lpstr>
      <vt:lpstr>Distributed Grep</vt:lpstr>
      <vt:lpstr>Sort</vt:lpstr>
      <vt:lpstr>Other applications</vt:lpstr>
      <vt:lpstr>Conclusion</vt:lpstr>
      <vt:lpstr>Influence</vt:lpstr>
      <vt:lpstr>Drawbacks</vt:lpstr>
      <vt:lpstr>References</vt:lpstr>
      <vt:lpstr>Discussions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Mosharaf Chowdhury</dc:creator>
  <cp:lastModifiedBy>HaoranWang</cp:lastModifiedBy>
  <cp:revision>48</cp:revision>
  <cp:lastPrinted>2016-11-07T19:42:26Z</cp:lastPrinted>
  <dcterms:created xsi:type="dcterms:W3CDTF">2015-12-27T15:42:19Z</dcterms:created>
  <dcterms:modified xsi:type="dcterms:W3CDTF">2016-11-07T21:44:03Z</dcterms:modified>
</cp:coreProperties>
</file>