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77" r:id="rId3"/>
    <p:sldId id="259" r:id="rId4"/>
    <p:sldId id="258" r:id="rId5"/>
    <p:sldId id="278" r:id="rId6"/>
    <p:sldId id="267" r:id="rId7"/>
    <p:sldId id="279" r:id="rId8"/>
    <p:sldId id="268" r:id="rId9"/>
    <p:sldId id="280" r:id="rId10"/>
    <p:sldId id="269" r:id="rId11"/>
    <p:sldId id="276" r:id="rId12"/>
    <p:sldId id="281" r:id="rId13"/>
    <p:sldId id="270" r:id="rId14"/>
    <p:sldId id="282" r:id="rId15"/>
    <p:sldId id="271" r:id="rId16"/>
    <p:sldId id="283" r:id="rId17"/>
    <p:sldId id="272" r:id="rId18"/>
    <p:sldId id="28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0"/>
    <p:restoredTop sz="95701"/>
  </p:normalViewPr>
  <p:slideViewPr>
    <p:cSldViewPr snapToGrid="0" snapToObjects="1">
      <p:cViewPr varScale="1">
        <p:scale>
          <a:sx n="175" d="100"/>
          <a:sy n="175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r>
              <a:rPr lang="en-US" sz="2000"/>
              <a:t>Number of Reviewers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Gill Sans" charset="0"/>
              <a:ea typeface="Gill Sans" charset="0"/>
              <a:cs typeface="Gill Sans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Reviewer!$A$1:$A$5</c:f>
              <c:strCache>
                <c:ptCount val="5"/>
                <c:pt idx="0">
                  <c:v>14 Reviews</c:v>
                </c:pt>
                <c:pt idx="1">
                  <c:v>15 Reviews</c:v>
                </c:pt>
                <c:pt idx="2">
                  <c:v>16 Reviews</c:v>
                </c:pt>
                <c:pt idx="3">
                  <c:v>17 Reviews</c:v>
                </c:pt>
                <c:pt idx="4">
                  <c:v>18 Reviews</c:v>
                </c:pt>
              </c:strCache>
            </c:strRef>
          </c:cat>
          <c:val>
            <c:numRef>
              <c:f>Reviewer!$B$1:$B$5</c:f>
              <c:numCache>
                <c:formatCode>General</c:formatCode>
                <c:ptCount val="5"/>
                <c:pt idx="0">
                  <c:v>2.0</c:v>
                </c:pt>
                <c:pt idx="1">
                  <c:v>1.0</c:v>
                </c:pt>
                <c:pt idx="2">
                  <c:v>2.0</c:v>
                </c:pt>
                <c:pt idx="3">
                  <c:v>8.0</c:v>
                </c:pt>
                <c:pt idx="4">
                  <c:v>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/>
              </a:solidFill>
              <a:latin typeface="Gill Sans" charset="0"/>
              <a:ea typeface="Gill Sans" charset="0"/>
              <a:cs typeface="Gill Sans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6"/>
            <c:invertIfNegative val="0"/>
            <c:bubble3D val="0"/>
          </c:dPt>
          <c:cat>
            <c:strRef>
              <c:f>Paper!$A$1:$A$19</c:f>
              <c:strCache>
                <c:ptCount val="18"/>
                <c:pt idx="0">
                  <c:v>UNIX</c:v>
                </c:pt>
                <c:pt idx="1">
                  <c:v>SystemR</c:v>
                </c:pt>
                <c:pt idx="2">
                  <c:v>RAID</c:v>
                </c:pt>
                <c:pt idx="3">
                  <c:v>LFS</c:v>
                </c:pt>
                <c:pt idx="4">
                  <c:v>Exokernel</c:v>
                </c:pt>
                <c:pt idx="5">
                  <c:v>Multikernel</c:v>
                </c:pt>
                <c:pt idx="6">
                  <c:v>IX</c:v>
                </c:pt>
                <c:pt idx="7">
                  <c:v>Commutter</c:v>
                </c:pt>
                <c:pt idx="8">
                  <c:v>Memory Coherence</c:v>
                </c:pt>
                <c:pt idx="9">
                  <c:v>RPC</c:v>
                </c:pt>
                <c:pt idx="10">
                  <c:v>SEDA</c:v>
                </c:pt>
                <c:pt idx="11">
                  <c:v>Scheduler Activations</c:v>
                </c:pt>
                <c:pt idx="12">
                  <c:v>Lottery</c:v>
                </c:pt>
                <c:pt idx="13">
                  <c:v>Nooks</c:v>
                </c:pt>
                <c:pt idx="14">
                  <c:v>RaceTrack</c:v>
                </c:pt>
                <c:pt idx="15">
                  <c:v>Xen</c:v>
                </c:pt>
                <c:pt idx="16">
                  <c:v>Arrakis</c:v>
                </c:pt>
                <c:pt idx="17">
                  <c:v>ESX</c:v>
                </c:pt>
              </c:strCache>
            </c:strRef>
          </c:cat>
          <c:val>
            <c:numRef>
              <c:f>Paper!$B$1:$B$19</c:f>
              <c:numCache>
                <c:formatCode>General</c:formatCode>
                <c:ptCount val="19"/>
                <c:pt idx="0">
                  <c:v>2.86</c:v>
                </c:pt>
                <c:pt idx="1">
                  <c:v>2.83</c:v>
                </c:pt>
                <c:pt idx="2">
                  <c:v>2.64</c:v>
                </c:pt>
                <c:pt idx="3">
                  <c:v>2.73</c:v>
                </c:pt>
                <c:pt idx="4">
                  <c:v>2.38</c:v>
                </c:pt>
                <c:pt idx="5">
                  <c:v>2.57</c:v>
                </c:pt>
                <c:pt idx="6">
                  <c:v>2.74</c:v>
                </c:pt>
                <c:pt idx="7">
                  <c:v>2.21</c:v>
                </c:pt>
                <c:pt idx="8">
                  <c:v>2.65</c:v>
                </c:pt>
                <c:pt idx="9">
                  <c:v>2.62</c:v>
                </c:pt>
                <c:pt idx="10">
                  <c:v>2.41</c:v>
                </c:pt>
                <c:pt idx="11">
                  <c:v>2.32</c:v>
                </c:pt>
                <c:pt idx="12">
                  <c:v>2.57</c:v>
                </c:pt>
                <c:pt idx="13">
                  <c:v>2.65</c:v>
                </c:pt>
                <c:pt idx="14">
                  <c:v>2.36</c:v>
                </c:pt>
                <c:pt idx="15">
                  <c:v>2.73</c:v>
                </c:pt>
                <c:pt idx="16">
                  <c:v>2.29</c:v>
                </c:pt>
                <c:pt idx="17">
                  <c:v>2.65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3193856"/>
        <c:axId val="833198608"/>
      </c:barChart>
      <c:catAx>
        <c:axId val="83319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33198608"/>
        <c:crosses val="autoZero"/>
        <c:auto val="1"/>
        <c:lblAlgn val="ctr"/>
        <c:lblOffset val="100"/>
        <c:noMultiLvlLbl val="0"/>
      </c:catAx>
      <c:valAx>
        <c:axId val="83319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33193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6"/>
            <c:invertIfNegative val="0"/>
            <c:bubble3D val="0"/>
          </c:dPt>
          <c:cat>
            <c:strRef>
              <c:f>Paper!$A$1:$A$19</c:f>
              <c:strCache>
                <c:ptCount val="18"/>
                <c:pt idx="0">
                  <c:v>UNIX</c:v>
                </c:pt>
                <c:pt idx="1">
                  <c:v>SystemR</c:v>
                </c:pt>
                <c:pt idx="2">
                  <c:v>RAID</c:v>
                </c:pt>
                <c:pt idx="3">
                  <c:v>LFS</c:v>
                </c:pt>
                <c:pt idx="4">
                  <c:v>Exokernel</c:v>
                </c:pt>
                <c:pt idx="5">
                  <c:v>Multikernel</c:v>
                </c:pt>
                <c:pt idx="6">
                  <c:v>IX</c:v>
                </c:pt>
                <c:pt idx="7">
                  <c:v>Commutter</c:v>
                </c:pt>
                <c:pt idx="8">
                  <c:v>Memory Coherence</c:v>
                </c:pt>
                <c:pt idx="9">
                  <c:v>RPC</c:v>
                </c:pt>
                <c:pt idx="10">
                  <c:v>SEDA</c:v>
                </c:pt>
                <c:pt idx="11">
                  <c:v>Scheduler Activations</c:v>
                </c:pt>
                <c:pt idx="12">
                  <c:v>Lottery</c:v>
                </c:pt>
                <c:pt idx="13">
                  <c:v>Nooks</c:v>
                </c:pt>
                <c:pt idx="14">
                  <c:v>RaceTrack</c:v>
                </c:pt>
                <c:pt idx="15">
                  <c:v>Xen</c:v>
                </c:pt>
                <c:pt idx="16">
                  <c:v>Arrakis</c:v>
                </c:pt>
                <c:pt idx="17">
                  <c:v>ESX</c:v>
                </c:pt>
              </c:strCache>
            </c:strRef>
          </c:cat>
          <c:val>
            <c:numRef>
              <c:f>Paper!$B$1:$B$19</c:f>
              <c:numCache>
                <c:formatCode>General</c:formatCode>
                <c:ptCount val="19"/>
                <c:pt idx="0">
                  <c:v>2.86</c:v>
                </c:pt>
                <c:pt idx="1">
                  <c:v>2.83</c:v>
                </c:pt>
                <c:pt idx="2">
                  <c:v>2.64</c:v>
                </c:pt>
                <c:pt idx="3">
                  <c:v>2.73</c:v>
                </c:pt>
                <c:pt idx="4">
                  <c:v>2.38</c:v>
                </c:pt>
                <c:pt idx="5">
                  <c:v>2.57</c:v>
                </c:pt>
                <c:pt idx="6">
                  <c:v>2.74</c:v>
                </c:pt>
                <c:pt idx="7">
                  <c:v>2.21</c:v>
                </c:pt>
                <c:pt idx="8">
                  <c:v>2.65</c:v>
                </c:pt>
                <c:pt idx="9">
                  <c:v>2.62</c:v>
                </c:pt>
                <c:pt idx="10">
                  <c:v>2.41</c:v>
                </c:pt>
                <c:pt idx="11">
                  <c:v>2.32</c:v>
                </c:pt>
                <c:pt idx="12">
                  <c:v>2.57</c:v>
                </c:pt>
                <c:pt idx="13">
                  <c:v>2.65</c:v>
                </c:pt>
                <c:pt idx="14">
                  <c:v>2.36</c:v>
                </c:pt>
                <c:pt idx="15">
                  <c:v>2.73</c:v>
                </c:pt>
                <c:pt idx="16">
                  <c:v>2.29</c:v>
                </c:pt>
                <c:pt idx="17">
                  <c:v>2.65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496720"/>
        <c:axId val="842501472"/>
      </c:barChart>
      <c:catAx>
        <c:axId val="84249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42501472"/>
        <c:crosses val="autoZero"/>
        <c:auto val="1"/>
        <c:lblAlgn val="ctr"/>
        <c:lblOffset val="100"/>
        <c:noMultiLvlLbl val="0"/>
      </c:catAx>
      <c:valAx>
        <c:axId val="84250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4249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r>
              <a:rPr lang="en-US"/>
              <a:t>Average Score By Reviewers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Gill Sans" charset="0"/>
              <a:ea typeface="Gill Sans" charset="0"/>
              <a:cs typeface="Gill Sans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Reviewer!$E$1:$E$23</c:f>
              <c:numCache>
                <c:formatCode>General</c:formatCode>
                <c:ptCount val="23"/>
                <c:pt idx="0">
                  <c:v>1.94</c:v>
                </c:pt>
                <c:pt idx="1">
                  <c:v>2.12</c:v>
                </c:pt>
                <c:pt idx="2">
                  <c:v>2.33</c:v>
                </c:pt>
                <c:pt idx="3">
                  <c:v>2.33</c:v>
                </c:pt>
                <c:pt idx="4">
                  <c:v>2.39</c:v>
                </c:pt>
                <c:pt idx="5">
                  <c:v>2.44</c:v>
                </c:pt>
                <c:pt idx="6">
                  <c:v>2.5</c:v>
                </c:pt>
                <c:pt idx="7">
                  <c:v>2.53</c:v>
                </c:pt>
                <c:pt idx="8">
                  <c:v>2.53</c:v>
                </c:pt>
                <c:pt idx="9">
                  <c:v>2.53</c:v>
                </c:pt>
                <c:pt idx="10">
                  <c:v>2.59</c:v>
                </c:pt>
                <c:pt idx="11">
                  <c:v>2.61</c:v>
                </c:pt>
                <c:pt idx="12">
                  <c:v>2.61</c:v>
                </c:pt>
                <c:pt idx="13">
                  <c:v>2.61</c:v>
                </c:pt>
                <c:pt idx="14">
                  <c:v>2.61</c:v>
                </c:pt>
                <c:pt idx="15">
                  <c:v>2.65</c:v>
                </c:pt>
                <c:pt idx="16">
                  <c:v>2.67</c:v>
                </c:pt>
                <c:pt idx="17">
                  <c:v>2.67</c:v>
                </c:pt>
                <c:pt idx="18">
                  <c:v>2.71</c:v>
                </c:pt>
                <c:pt idx="19">
                  <c:v>2.88</c:v>
                </c:pt>
                <c:pt idx="20">
                  <c:v>2.94</c:v>
                </c:pt>
                <c:pt idx="21">
                  <c:v>2.94</c:v>
                </c:pt>
                <c:pt idx="22">
                  <c:v>3.0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87295696"/>
        <c:axId val="787304256"/>
      </c:barChart>
      <c:catAx>
        <c:axId val="7872956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 sz="1400" dirty="0" smtClean="0"/>
                  <a:t>Reviewers</a:t>
                </a:r>
                <a:r>
                  <a:rPr lang="en-US" sz="1400" baseline="0" dirty="0" smtClean="0"/>
                  <a:t> Sorted by Average Score</a:t>
                </a:r>
                <a:endParaRPr lang="en-US" sz="14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787304256"/>
        <c:crosses val="autoZero"/>
        <c:auto val="1"/>
        <c:lblAlgn val="ctr"/>
        <c:lblOffset val="100"/>
        <c:noMultiLvlLbl val="0"/>
      </c:catAx>
      <c:valAx>
        <c:axId val="787304256"/>
        <c:scaling>
          <c:orientation val="minMax"/>
          <c:max val="3.0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 sz="1600" dirty="0" smtClean="0"/>
                  <a:t>Average Score</a:t>
                </a:r>
                <a:endParaRPr lang="en-US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78729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val>
            <c:numRef>
              <c:f>Paper!$E$1:$E$18</c:f>
              <c:numCache>
                <c:formatCode>General</c:formatCode>
                <c:ptCount val="18"/>
                <c:pt idx="0">
                  <c:v>2.21</c:v>
                </c:pt>
                <c:pt idx="1">
                  <c:v>2.29</c:v>
                </c:pt>
                <c:pt idx="2">
                  <c:v>2.32</c:v>
                </c:pt>
                <c:pt idx="3">
                  <c:v>2.36</c:v>
                </c:pt>
                <c:pt idx="4">
                  <c:v>2.38</c:v>
                </c:pt>
                <c:pt idx="5">
                  <c:v>2.41</c:v>
                </c:pt>
                <c:pt idx="6">
                  <c:v>2.57</c:v>
                </c:pt>
                <c:pt idx="7">
                  <c:v>2.57</c:v>
                </c:pt>
                <c:pt idx="8">
                  <c:v>2.62</c:v>
                </c:pt>
                <c:pt idx="9">
                  <c:v>2.64</c:v>
                </c:pt>
                <c:pt idx="10">
                  <c:v>2.65</c:v>
                </c:pt>
                <c:pt idx="11">
                  <c:v>2.65</c:v>
                </c:pt>
                <c:pt idx="12">
                  <c:v>2.65</c:v>
                </c:pt>
                <c:pt idx="13">
                  <c:v>2.73</c:v>
                </c:pt>
                <c:pt idx="14">
                  <c:v>2.73</c:v>
                </c:pt>
                <c:pt idx="15">
                  <c:v>2.74</c:v>
                </c:pt>
                <c:pt idx="16">
                  <c:v>2.83</c:v>
                </c:pt>
                <c:pt idx="17">
                  <c:v>2.86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6818528"/>
        <c:axId val="826846352"/>
      </c:barChart>
      <c:catAx>
        <c:axId val="8268185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 sz="1600" smtClean="0"/>
                  <a:t>Papers Sorted</a:t>
                </a:r>
                <a:r>
                  <a:rPr lang="en-US" sz="1600" baseline="0" smtClean="0"/>
                  <a:t> by Score</a:t>
                </a:r>
                <a:endParaRPr lang="en-US" sz="16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26846352"/>
        <c:crosses val="autoZero"/>
        <c:auto val="1"/>
        <c:lblAlgn val="ctr"/>
        <c:lblOffset val="100"/>
        <c:noMultiLvlLbl val="0"/>
      </c:catAx>
      <c:valAx>
        <c:axId val="82684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 sz="1600" dirty="0" smtClean="0"/>
                  <a:t>Score</a:t>
                </a:r>
                <a:endParaRPr lang="en-US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2681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Paper!$A$1:$A$19</c:f>
              <c:strCache>
                <c:ptCount val="18"/>
                <c:pt idx="0">
                  <c:v>UNIX</c:v>
                </c:pt>
                <c:pt idx="1">
                  <c:v>SystemR</c:v>
                </c:pt>
                <c:pt idx="2">
                  <c:v>RAID</c:v>
                </c:pt>
                <c:pt idx="3">
                  <c:v>LFS</c:v>
                </c:pt>
                <c:pt idx="4">
                  <c:v>Exokernel</c:v>
                </c:pt>
                <c:pt idx="5">
                  <c:v>Multikernel</c:v>
                </c:pt>
                <c:pt idx="6">
                  <c:v>IX</c:v>
                </c:pt>
                <c:pt idx="7">
                  <c:v>Commutter</c:v>
                </c:pt>
                <c:pt idx="8">
                  <c:v>Memory Coherence</c:v>
                </c:pt>
                <c:pt idx="9">
                  <c:v>RPC</c:v>
                </c:pt>
                <c:pt idx="10">
                  <c:v>SEDA</c:v>
                </c:pt>
                <c:pt idx="11">
                  <c:v>Scheduler Activations</c:v>
                </c:pt>
                <c:pt idx="12">
                  <c:v>Lottery</c:v>
                </c:pt>
                <c:pt idx="13">
                  <c:v>Nooks</c:v>
                </c:pt>
                <c:pt idx="14">
                  <c:v>RaceTrack</c:v>
                </c:pt>
                <c:pt idx="15">
                  <c:v>Xen</c:v>
                </c:pt>
                <c:pt idx="16">
                  <c:v>Arrakis</c:v>
                </c:pt>
                <c:pt idx="17">
                  <c:v>ESX</c:v>
                </c:pt>
              </c:strCache>
            </c:strRef>
          </c:cat>
          <c:val>
            <c:numRef>
              <c:f>Paper!$B$1:$B$19</c:f>
              <c:numCache>
                <c:formatCode>General</c:formatCode>
                <c:ptCount val="19"/>
                <c:pt idx="0">
                  <c:v>2.86</c:v>
                </c:pt>
                <c:pt idx="1">
                  <c:v>2.83</c:v>
                </c:pt>
                <c:pt idx="2">
                  <c:v>2.64</c:v>
                </c:pt>
                <c:pt idx="3">
                  <c:v>2.73</c:v>
                </c:pt>
                <c:pt idx="4">
                  <c:v>2.38</c:v>
                </c:pt>
                <c:pt idx="5">
                  <c:v>2.57</c:v>
                </c:pt>
                <c:pt idx="6">
                  <c:v>2.74</c:v>
                </c:pt>
                <c:pt idx="7">
                  <c:v>2.21</c:v>
                </c:pt>
                <c:pt idx="8">
                  <c:v>2.65</c:v>
                </c:pt>
                <c:pt idx="9">
                  <c:v>2.62</c:v>
                </c:pt>
                <c:pt idx="10">
                  <c:v>2.41</c:v>
                </c:pt>
                <c:pt idx="11">
                  <c:v>2.32</c:v>
                </c:pt>
                <c:pt idx="12">
                  <c:v>2.57</c:v>
                </c:pt>
                <c:pt idx="13">
                  <c:v>2.65</c:v>
                </c:pt>
                <c:pt idx="14">
                  <c:v>2.36</c:v>
                </c:pt>
                <c:pt idx="15">
                  <c:v>2.73</c:v>
                </c:pt>
                <c:pt idx="16">
                  <c:v>2.29</c:v>
                </c:pt>
                <c:pt idx="17">
                  <c:v>2.65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5978176"/>
        <c:axId val="825982976"/>
      </c:barChart>
      <c:catAx>
        <c:axId val="82597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25982976"/>
        <c:crosses val="autoZero"/>
        <c:auto val="1"/>
        <c:lblAlgn val="ctr"/>
        <c:lblOffset val="100"/>
        <c:noMultiLvlLbl val="0"/>
      </c:catAx>
      <c:valAx>
        <c:axId val="82598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25978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</c:dPt>
          <c:cat>
            <c:strRef>
              <c:f>Paper!$A$1:$A$19</c:f>
              <c:strCache>
                <c:ptCount val="18"/>
                <c:pt idx="0">
                  <c:v>UNIX</c:v>
                </c:pt>
                <c:pt idx="1">
                  <c:v>SystemR</c:v>
                </c:pt>
                <c:pt idx="2">
                  <c:v>RAID</c:v>
                </c:pt>
                <c:pt idx="3">
                  <c:v>LFS</c:v>
                </c:pt>
                <c:pt idx="4">
                  <c:v>Exokernel</c:v>
                </c:pt>
                <c:pt idx="5">
                  <c:v>Multikernel</c:v>
                </c:pt>
                <c:pt idx="6">
                  <c:v>IX</c:v>
                </c:pt>
                <c:pt idx="7">
                  <c:v>Commutter</c:v>
                </c:pt>
                <c:pt idx="8">
                  <c:v>Memory Coherence</c:v>
                </c:pt>
                <c:pt idx="9">
                  <c:v>RPC</c:v>
                </c:pt>
                <c:pt idx="10">
                  <c:v>SEDA</c:v>
                </c:pt>
                <c:pt idx="11">
                  <c:v>Scheduler Activations</c:v>
                </c:pt>
                <c:pt idx="12">
                  <c:v>Lottery</c:v>
                </c:pt>
                <c:pt idx="13">
                  <c:v>Nooks</c:v>
                </c:pt>
                <c:pt idx="14">
                  <c:v>RaceTrack</c:v>
                </c:pt>
                <c:pt idx="15">
                  <c:v>Xen</c:v>
                </c:pt>
                <c:pt idx="16">
                  <c:v>Arrakis</c:v>
                </c:pt>
                <c:pt idx="17">
                  <c:v>ESX</c:v>
                </c:pt>
              </c:strCache>
            </c:strRef>
          </c:cat>
          <c:val>
            <c:numRef>
              <c:f>Paper!$B$1:$B$19</c:f>
              <c:numCache>
                <c:formatCode>General</c:formatCode>
                <c:ptCount val="19"/>
                <c:pt idx="0">
                  <c:v>2.86</c:v>
                </c:pt>
                <c:pt idx="1">
                  <c:v>2.83</c:v>
                </c:pt>
                <c:pt idx="2">
                  <c:v>2.64</c:v>
                </c:pt>
                <c:pt idx="3">
                  <c:v>2.73</c:v>
                </c:pt>
                <c:pt idx="4">
                  <c:v>2.38</c:v>
                </c:pt>
                <c:pt idx="5">
                  <c:v>2.57</c:v>
                </c:pt>
                <c:pt idx="6">
                  <c:v>2.74</c:v>
                </c:pt>
                <c:pt idx="7">
                  <c:v>2.21</c:v>
                </c:pt>
                <c:pt idx="8">
                  <c:v>2.65</c:v>
                </c:pt>
                <c:pt idx="9">
                  <c:v>2.62</c:v>
                </c:pt>
                <c:pt idx="10">
                  <c:v>2.41</c:v>
                </c:pt>
                <c:pt idx="11">
                  <c:v>2.32</c:v>
                </c:pt>
                <c:pt idx="12">
                  <c:v>2.57</c:v>
                </c:pt>
                <c:pt idx="13">
                  <c:v>2.65</c:v>
                </c:pt>
                <c:pt idx="14">
                  <c:v>2.36</c:v>
                </c:pt>
                <c:pt idx="15">
                  <c:v>2.73</c:v>
                </c:pt>
                <c:pt idx="16">
                  <c:v>2.29</c:v>
                </c:pt>
                <c:pt idx="17">
                  <c:v>2.65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4666896"/>
        <c:axId val="822292896"/>
      </c:barChart>
      <c:catAx>
        <c:axId val="82466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22292896"/>
        <c:crosses val="autoZero"/>
        <c:auto val="1"/>
        <c:lblAlgn val="ctr"/>
        <c:lblOffset val="100"/>
        <c:noMultiLvlLbl val="0"/>
      </c:catAx>
      <c:valAx>
        <c:axId val="822292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2466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6"/>
            <c:invertIfNegative val="0"/>
            <c:bubble3D val="0"/>
          </c:dPt>
          <c:cat>
            <c:strRef>
              <c:f>Paper!$A$1:$A$19</c:f>
              <c:strCache>
                <c:ptCount val="18"/>
                <c:pt idx="0">
                  <c:v>UNIX</c:v>
                </c:pt>
                <c:pt idx="1">
                  <c:v>SystemR</c:v>
                </c:pt>
                <c:pt idx="2">
                  <c:v>RAID</c:v>
                </c:pt>
                <c:pt idx="3">
                  <c:v>LFS</c:v>
                </c:pt>
                <c:pt idx="4">
                  <c:v>Exokernel</c:v>
                </c:pt>
                <c:pt idx="5">
                  <c:v>Multikernel</c:v>
                </c:pt>
                <c:pt idx="6">
                  <c:v>IX</c:v>
                </c:pt>
                <c:pt idx="7">
                  <c:v>Commutter</c:v>
                </c:pt>
                <c:pt idx="8">
                  <c:v>Memory Coherence</c:v>
                </c:pt>
                <c:pt idx="9">
                  <c:v>RPC</c:v>
                </c:pt>
                <c:pt idx="10">
                  <c:v>SEDA</c:v>
                </c:pt>
                <c:pt idx="11">
                  <c:v>Scheduler Activations</c:v>
                </c:pt>
                <c:pt idx="12">
                  <c:v>Lottery</c:v>
                </c:pt>
                <c:pt idx="13">
                  <c:v>Nooks</c:v>
                </c:pt>
                <c:pt idx="14">
                  <c:v>RaceTrack</c:v>
                </c:pt>
                <c:pt idx="15">
                  <c:v>Xen</c:v>
                </c:pt>
                <c:pt idx="16">
                  <c:v>Arrakis</c:v>
                </c:pt>
                <c:pt idx="17">
                  <c:v>ESX</c:v>
                </c:pt>
              </c:strCache>
            </c:strRef>
          </c:cat>
          <c:val>
            <c:numRef>
              <c:f>Paper!$B$1:$B$19</c:f>
              <c:numCache>
                <c:formatCode>General</c:formatCode>
                <c:ptCount val="19"/>
                <c:pt idx="0">
                  <c:v>2.86</c:v>
                </c:pt>
                <c:pt idx="1">
                  <c:v>2.83</c:v>
                </c:pt>
                <c:pt idx="2">
                  <c:v>2.64</c:v>
                </c:pt>
                <c:pt idx="3">
                  <c:v>2.73</c:v>
                </c:pt>
                <c:pt idx="4">
                  <c:v>2.38</c:v>
                </c:pt>
                <c:pt idx="5">
                  <c:v>2.57</c:v>
                </c:pt>
                <c:pt idx="6">
                  <c:v>2.74</c:v>
                </c:pt>
                <c:pt idx="7">
                  <c:v>2.21</c:v>
                </c:pt>
                <c:pt idx="8">
                  <c:v>2.65</c:v>
                </c:pt>
                <c:pt idx="9">
                  <c:v>2.62</c:v>
                </c:pt>
                <c:pt idx="10">
                  <c:v>2.41</c:v>
                </c:pt>
                <c:pt idx="11">
                  <c:v>2.32</c:v>
                </c:pt>
                <c:pt idx="12">
                  <c:v>2.57</c:v>
                </c:pt>
                <c:pt idx="13">
                  <c:v>2.65</c:v>
                </c:pt>
                <c:pt idx="14">
                  <c:v>2.36</c:v>
                </c:pt>
                <c:pt idx="15">
                  <c:v>2.73</c:v>
                </c:pt>
                <c:pt idx="16">
                  <c:v>2.29</c:v>
                </c:pt>
                <c:pt idx="17">
                  <c:v>2.65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4690368"/>
        <c:axId val="824695104"/>
      </c:barChart>
      <c:catAx>
        <c:axId val="82469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24695104"/>
        <c:crosses val="autoZero"/>
        <c:auto val="1"/>
        <c:lblAlgn val="ctr"/>
        <c:lblOffset val="100"/>
        <c:noMultiLvlLbl val="0"/>
      </c:catAx>
      <c:valAx>
        <c:axId val="82469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2469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6"/>
            <c:invertIfNegative val="0"/>
            <c:bubble3D val="0"/>
          </c:dPt>
          <c:cat>
            <c:strRef>
              <c:f>Paper!$A$1:$A$19</c:f>
              <c:strCache>
                <c:ptCount val="18"/>
                <c:pt idx="0">
                  <c:v>UNIX</c:v>
                </c:pt>
                <c:pt idx="1">
                  <c:v>SystemR</c:v>
                </c:pt>
                <c:pt idx="2">
                  <c:v>RAID</c:v>
                </c:pt>
                <c:pt idx="3">
                  <c:v>LFS</c:v>
                </c:pt>
                <c:pt idx="4">
                  <c:v>Exokernel</c:v>
                </c:pt>
                <c:pt idx="5">
                  <c:v>Multikernel</c:v>
                </c:pt>
                <c:pt idx="6">
                  <c:v>IX</c:v>
                </c:pt>
                <c:pt idx="7">
                  <c:v>Commutter</c:v>
                </c:pt>
                <c:pt idx="8">
                  <c:v>Memory Coherence</c:v>
                </c:pt>
                <c:pt idx="9">
                  <c:v>RPC</c:v>
                </c:pt>
                <c:pt idx="10">
                  <c:v>SEDA</c:v>
                </c:pt>
                <c:pt idx="11">
                  <c:v>Scheduler Activations</c:v>
                </c:pt>
                <c:pt idx="12">
                  <c:v>Lottery</c:v>
                </c:pt>
                <c:pt idx="13">
                  <c:v>Nooks</c:v>
                </c:pt>
                <c:pt idx="14">
                  <c:v>RaceTrack</c:v>
                </c:pt>
                <c:pt idx="15">
                  <c:v>Xen</c:v>
                </c:pt>
                <c:pt idx="16">
                  <c:v>Arrakis</c:v>
                </c:pt>
                <c:pt idx="17">
                  <c:v>ESX</c:v>
                </c:pt>
              </c:strCache>
            </c:strRef>
          </c:cat>
          <c:val>
            <c:numRef>
              <c:f>Paper!$B$1:$B$19</c:f>
              <c:numCache>
                <c:formatCode>General</c:formatCode>
                <c:ptCount val="19"/>
                <c:pt idx="0">
                  <c:v>2.86</c:v>
                </c:pt>
                <c:pt idx="1">
                  <c:v>2.83</c:v>
                </c:pt>
                <c:pt idx="2">
                  <c:v>2.64</c:v>
                </c:pt>
                <c:pt idx="3">
                  <c:v>2.73</c:v>
                </c:pt>
                <c:pt idx="4">
                  <c:v>2.38</c:v>
                </c:pt>
                <c:pt idx="5">
                  <c:v>2.57</c:v>
                </c:pt>
                <c:pt idx="6">
                  <c:v>2.74</c:v>
                </c:pt>
                <c:pt idx="7">
                  <c:v>2.21</c:v>
                </c:pt>
                <c:pt idx="8">
                  <c:v>2.65</c:v>
                </c:pt>
                <c:pt idx="9">
                  <c:v>2.62</c:v>
                </c:pt>
                <c:pt idx="10">
                  <c:v>2.41</c:v>
                </c:pt>
                <c:pt idx="11">
                  <c:v>2.32</c:v>
                </c:pt>
                <c:pt idx="12">
                  <c:v>2.57</c:v>
                </c:pt>
                <c:pt idx="13">
                  <c:v>2.65</c:v>
                </c:pt>
                <c:pt idx="14">
                  <c:v>2.36</c:v>
                </c:pt>
                <c:pt idx="15">
                  <c:v>2.73</c:v>
                </c:pt>
                <c:pt idx="16">
                  <c:v>2.29</c:v>
                </c:pt>
                <c:pt idx="17">
                  <c:v>2.65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098608"/>
        <c:axId val="842103360"/>
      </c:barChart>
      <c:catAx>
        <c:axId val="84209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42103360"/>
        <c:crosses val="autoZero"/>
        <c:auto val="1"/>
        <c:lblAlgn val="ctr"/>
        <c:lblOffset val="100"/>
        <c:noMultiLvlLbl val="0"/>
      </c:catAx>
      <c:valAx>
        <c:axId val="84210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4209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6"/>
            <c:invertIfNegative val="0"/>
            <c:bubble3D val="0"/>
          </c:dPt>
          <c:cat>
            <c:strRef>
              <c:f>Paper!$A$1:$A$19</c:f>
              <c:strCache>
                <c:ptCount val="18"/>
                <c:pt idx="0">
                  <c:v>UNIX</c:v>
                </c:pt>
                <c:pt idx="1">
                  <c:v>SystemR</c:v>
                </c:pt>
                <c:pt idx="2">
                  <c:v>RAID</c:v>
                </c:pt>
                <c:pt idx="3">
                  <c:v>LFS</c:v>
                </c:pt>
                <c:pt idx="4">
                  <c:v>Exokernel</c:v>
                </c:pt>
                <c:pt idx="5">
                  <c:v>Multikernel</c:v>
                </c:pt>
                <c:pt idx="6">
                  <c:v>IX</c:v>
                </c:pt>
                <c:pt idx="7">
                  <c:v>Commutter</c:v>
                </c:pt>
                <c:pt idx="8">
                  <c:v>Memory Coherence</c:v>
                </c:pt>
                <c:pt idx="9">
                  <c:v>RPC</c:v>
                </c:pt>
                <c:pt idx="10">
                  <c:v>SEDA</c:v>
                </c:pt>
                <c:pt idx="11">
                  <c:v>Scheduler Activations</c:v>
                </c:pt>
                <c:pt idx="12">
                  <c:v>Lottery</c:v>
                </c:pt>
                <c:pt idx="13">
                  <c:v>Nooks</c:v>
                </c:pt>
                <c:pt idx="14">
                  <c:v>RaceTrack</c:v>
                </c:pt>
                <c:pt idx="15">
                  <c:v>Xen</c:v>
                </c:pt>
                <c:pt idx="16">
                  <c:v>Arrakis</c:v>
                </c:pt>
                <c:pt idx="17">
                  <c:v>ESX</c:v>
                </c:pt>
              </c:strCache>
            </c:strRef>
          </c:cat>
          <c:val>
            <c:numRef>
              <c:f>Paper!$B$1:$B$19</c:f>
              <c:numCache>
                <c:formatCode>General</c:formatCode>
                <c:ptCount val="19"/>
                <c:pt idx="0">
                  <c:v>2.86</c:v>
                </c:pt>
                <c:pt idx="1">
                  <c:v>2.83</c:v>
                </c:pt>
                <c:pt idx="2">
                  <c:v>2.64</c:v>
                </c:pt>
                <c:pt idx="3">
                  <c:v>2.73</c:v>
                </c:pt>
                <c:pt idx="4">
                  <c:v>2.38</c:v>
                </c:pt>
                <c:pt idx="5">
                  <c:v>2.57</c:v>
                </c:pt>
                <c:pt idx="6">
                  <c:v>2.74</c:v>
                </c:pt>
                <c:pt idx="7">
                  <c:v>2.21</c:v>
                </c:pt>
                <c:pt idx="8">
                  <c:v>2.65</c:v>
                </c:pt>
                <c:pt idx="9">
                  <c:v>2.62</c:v>
                </c:pt>
                <c:pt idx="10">
                  <c:v>2.41</c:v>
                </c:pt>
                <c:pt idx="11">
                  <c:v>2.32</c:v>
                </c:pt>
                <c:pt idx="12">
                  <c:v>2.57</c:v>
                </c:pt>
                <c:pt idx="13">
                  <c:v>2.65</c:v>
                </c:pt>
                <c:pt idx="14">
                  <c:v>2.36</c:v>
                </c:pt>
                <c:pt idx="15">
                  <c:v>2.73</c:v>
                </c:pt>
                <c:pt idx="16">
                  <c:v>2.29</c:v>
                </c:pt>
                <c:pt idx="17">
                  <c:v>2.65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1432688"/>
        <c:axId val="841437424"/>
      </c:barChart>
      <c:catAx>
        <c:axId val="84143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41437424"/>
        <c:crosses val="autoZero"/>
        <c:auto val="1"/>
        <c:lblAlgn val="ctr"/>
        <c:lblOffset val="100"/>
        <c:noMultiLvlLbl val="0"/>
      </c:catAx>
      <c:valAx>
        <c:axId val="84143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41432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6"/>
            <c:invertIfNegative val="0"/>
            <c:bubble3D val="0"/>
          </c:dPt>
          <c:cat>
            <c:strRef>
              <c:f>Paper!$A$1:$A$19</c:f>
              <c:strCache>
                <c:ptCount val="18"/>
                <c:pt idx="0">
                  <c:v>UNIX</c:v>
                </c:pt>
                <c:pt idx="1">
                  <c:v>SystemR</c:v>
                </c:pt>
                <c:pt idx="2">
                  <c:v>RAID</c:v>
                </c:pt>
                <c:pt idx="3">
                  <c:v>LFS</c:v>
                </c:pt>
                <c:pt idx="4">
                  <c:v>Exokernel</c:v>
                </c:pt>
                <c:pt idx="5">
                  <c:v>Multikernel</c:v>
                </c:pt>
                <c:pt idx="6">
                  <c:v>IX</c:v>
                </c:pt>
                <c:pt idx="7">
                  <c:v>Commutter</c:v>
                </c:pt>
                <c:pt idx="8">
                  <c:v>Memory Coherence</c:v>
                </c:pt>
                <c:pt idx="9">
                  <c:v>RPC</c:v>
                </c:pt>
                <c:pt idx="10">
                  <c:v>SEDA</c:v>
                </c:pt>
                <c:pt idx="11">
                  <c:v>Scheduler Activations</c:v>
                </c:pt>
                <c:pt idx="12">
                  <c:v>Lottery</c:v>
                </c:pt>
                <c:pt idx="13">
                  <c:v>Nooks</c:v>
                </c:pt>
                <c:pt idx="14">
                  <c:v>RaceTrack</c:v>
                </c:pt>
                <c:pt idx="15">
                  <c:v>Xen</c:v>
                </c:pt>
                <c:pt idx="16">
                  <c:v>Arrakis</c:v>
                </c:pt>
                <c:pt idx="17">
                  <c:v>ESX</c:v>
                </c:pt>
              </c:strCache>
            </c:strRef>
          </c:cat>
          <c:val>
            <c:numRef>
              <c:f>Paper!$B$1:$B$19</c:f>
              <c:numCache>
                <c:formatCode>General</c:formatCode>
                <c:ptCount val="19"/>
                <c:pt idx="0">
                  <c:v>2.86</c:v>
                </c:pt>
                <c:pt idx="1">
                  <c:v>2.83</c:v>
                </c:pt>
                <c:pt idx="2">
                  <c:v>2.64</c:v>
                </c:pt>
                <c:pt idx="3">
                  <c:v>2.73</c:v>
                </c:pt>
                <c:pt idx="4">
                  <c:v>2.38</c:v>
                </c:pt>
                <c:pt idx="5">
                  <c:v>2.57</c:v>
                </c:pt>
                <c:pt idx="6">
                  <c:v>2.74</c:v>
                </c:pt>
                <c:pt idx="7">
                  <c:v>2.21</c:v>
                </c:pt>
                <c:pt idx="8">
                  <c:v>2.65</c:v>
                </c:pt>
                <c:pt idx="9">
                  <c:v>2.62</c:v>
                </c:pt>
                <c:pt idx="10">
                  <c:v>2.41</c:v>
                </c:pt>
                <c:pt idx="11">
                  <c:v>2.32</c:v>
                </c:pt>
                <c:pt idx="12">
                  <c:v>2.57</c:v>
                </c:pt>
                <c:pt idx="13">
                  <c:v>2.65</c:v>
                </c:pt>
                <c:pt idx="14">
                  <c:v>2.36</c:v>
                </c:pt>
                <c:pt idx="15">
                  <c:v>2.73</c:v>
                </c:pt>
                <c:pt idx="16">
                  <c:v>2.29</c:v>
                </c:pt>
                <c:pt idx="17">
                  <c:v>2.65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357712"/>
        <c:axId val="842362464"/>
      </c:barChart>
      <c:catAx>
        <c:axId val="84235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42362464"/>
        <c:crosses val="autoZero"/>
        <c:auto val="1"/>
        <c:lblAlgn val="ctr"/>
        <c:lblOffset val="100"/>
        <c:noMultiLvlLbl val="0"/>
      </c:catAx>
      <c:valAx>
        <c:axId val="84236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842357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4D10A-81D1-8748-8404-C44E2799F913}" type="datetimeFigureOut">
              <a:rPr lang="en-US" smtClean="0"/>
              <a:t>10/24/16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DBF5F-E884-8D4B-8536-498293E3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21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DBF5F-E884-8D4B-8536-498293E3FB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9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2E48-2FAA-554A-BC3A-C3E24AF76623}" type="datetime1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5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B85-DB07-2B4F-90C6-764B9223E098}" type="datetime1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6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770D-87E5-704F-89F0-919663F00F17}" type="datetime1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0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CEE3-73DE-5742-9F30-635480A7257B}" type="datetime1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1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91A54-0A28-444A-AF24-E48D4CFA8921}" type="datetime1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36BE-6B90-A847-8A68-0470EB82AA48}" type="datetime1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9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92D-FFC0-8141-BEA0-F1136A2EF6DB}" type="datetime1">
              <a:rPr lang="en-US" smtClean="0"/>
              <a:t>10/24/16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8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6DF0-05D2-8547-9D20-4431D467A1C4}" type="datetime1">
              <a:rPr lang="en-US" smtClean="0"/>
              <a:t>10/24/16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0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C56A-7383-8041-BF3D-4D0E41843160}" type="datetime1">
              <a:rPr lang="en-US" smtClean="0"/>
              <a:t>10/24/16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4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6ABE-2DF5-B349-910D-B136B52E08DE}" type="datetime1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5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F521-4B15-4D48-A2CC-F26205BCC94C}" type="datetime1">
              <a:rPr lang="en-US" smtClean="0"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Gill Sans Light" charset="0"/>
                <a:ea typeface="Gill Sans Light" charset="0"/>
                <a:cs typeface="Gill Sans Light" charset="0"/>
              </a:defRPr>
            </a:lvl1pPr>
          </a:lstStyle>
          <a:p>
            <a:fld id="{63193EAB-633C-A34B-9215-F402BD7FEC6C}" type="datetime1">
              <a:rPr lang="en-US" smtClean="0"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Gill Sans Light" charset="0"/>
                <a:ea typeface="Gill Sans Light" charset="0"/>
                <a:cs typeface="Gill Sans Light" charset="0"/>
              </a:defRPr>
            </a:lvl1pPr>
          </a:lstStyle>
          <a:p>
            <a:r>
              <a:rPr lang="en-US" smtClean="0"/>
              <a:t>EECS 582 – F16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Gill Sans Light" charset="0"/>
                <a:ea typeface="Gill Sans Light" charset="0"/>
                <a:cs typeface="Gill Sans Light" charset="0"/>
              </a:defRPr>
            </a:lvl1pPr>
          </a:lstStyle>
          <a:p>
            <a:fld id="{4EEF9975-6C58-5C4C-8961-54FFA2646B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8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582 Midterm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Mosharaf Chowdhury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2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Exokernel</a:t>
            </a:r>
          </a:p>
          <a:p>
            <a:pPr lvl="1"/>
            <a:r>
              <a:rPr lang="en-US" dirty="0" smtClean="0"/>
              <a:t>Minimal kernel instead of a full-fledged one</a:t>
            </a:r>
          </a:p>
          <a:p>
            <a:pPr lvl="1"/>
            <a:r>
              <a:rPr lang="en-US" dirty="0" smtClean="0"/>
              <a:t>End-to-end argument: only provide services that everyone needs to balance between specialization (performance) and generalization (applicability)</a:t>
            </a:r>
          </a:p>
          <a:p>
            <a:r>
              <a:rPr lang="en-US" dirty="0" smtClean="0"/>
              <a:t>Multikernel</a:t>
            </a:r>
          </a:p>
          <a:p>
            <a:pPr lvl="1"/>
            <a:r>
              <a:rPr lang="en-US" dirty="0" smtClean="0"/>
              <a:t>Make communication explicit when you must communicate</a:t>
            </a:r>
          </a:p>
          <a:p>
            <a:pPr lvl="1"/>
            <a:r>
              <a:rPr lang="en-US" dirty="0" smtClean="0"/>
              <a:t>Shared-nothing 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IX</a:t>
            </a:r>
          </a:p>
          <a:p>
            <a:pPr lvl="1"/>
            <a:r>
              <a:rPr lang="en-US" dirty="0" smtClean="0"/>
              <a:t>Separate control and data planes to provide I/O performance</a:t>
            </a:r>
          </a:p>
          <a:p>
            <a:pPr lvl="1"/>
            <a:r>
              <a:rPr lang="en-US" dirty="0" smtClean="0"/>
              <a:t>Kernels aren’t inherently slow; it’s about how we do things</a:t>
            </a:r>
            <a:endParaRPr lang="en-US" dirty="0"/>
          </a:p>
          <a:p>
            <a:r>
              <a:rPr lang="en-US" dirty="0" smtClean="0"/>
              <a:t>Commuter</a:t>
            </a:r>
          </a:p>
          <a:p>
            <a:pPr lvl="1"/>
            <a:r>
              <a:rPr lang="en-US" dirty="0" smtClean="0"/>
              <a:t>Interfaces </a:t>
            </a:r>
            <a:r>
              <a:rPr lang="en-US" dirty="0" smtClean="0"/>
              <a:t>impact scalable design</a:t>
            </a:r>
          </a:p>
          <a:p>
            <a:pPr lvl="1"/>
            <a:r>
              <a:rPr lang="en-US" dirty="0" smtClean="0"/>
              <a:t>If interface is commutative, you can find a scalable design</a:t>
            </a:r>
            <a:r>
              <a:rPr lang="en-US" dirty="0"/>
              <a:t> </a:t>
            </a:r>
            <a:r>
              <a:rPr lang="en-US" dirty="0" smtClean="0"/>
              <a:t>(avoid locking and blocking among multiple dependent threads)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and RPC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5704536" y="4749611"/>
            <a:ext cx="914400" cy="900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6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and RPC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Coherence</a:t>
            </a:r>
          </a:p>
          <a:p>
            <a:pPr lvl="1"/>
            <a:r>
              <a:rPr lang="en-US" dirty="0" smtClean="0"/>
              <a:t>Shared-everything design requires frequent </a:t>
            </a:r>
            <a:r>
              <a:rPr lang="en-US" dirty="0" smtClean="0"/>
              <a:t>updates</a:t>
            </a:r>
          </a:p>
          <a:p>
            <a:pPr lvl="1"/>
            <a:r>
              <a:rPr lang="en-US" dirty="0" smtClean="0"/>
              <a:t>Dynamic page ownership management makes decentralized solutions run faster</a:t>
            </a:r>
            <a:endParaRPr lang="en-US" dirty="0" smtClean="0"/>
          </a:p>
          <a:p>
            <a:pPr lvl="1"/>
            <a:r>
              <a:rPr lang="en-US" dirty="0" smtClean="0"/>
              <a:t>Keeping things coherent is expensive but provides simple programming models</a:t>
            </a:r>
          </a:p>
          <a:p>
            <a:r>
              <a:rPr lang="en-US" dirty="0" smtClean="0"/>
              <a:t>RPC</a:t>
            </a:r>
          </a:p>
          <a:p>
            <a:pPr lvl="1"/>
            <a:r>
              <a:rPr lang="en-US" dirty="0" smtClean="0"/>
              <a:t>Makes distributed nature more explicit while keeping the same programming model as a non-distributed system</a:t>
            </a:r>
          </a:p>
          <a:p>
            <a:pPr lvl="1"/>
            <a:r>
              <a:rPr lang="en-US" dirty="0" smtClean="0"/>
              <a:t>This paper focused on hiding RPC calls</a:t>
            </a:r>
          </a:p>
          <a:p>
            <a:pPr lvl="1"/>
            <a:r>
              <a:rPr lang="en-US" dirty="0" smtClean="0"/>
              <a:t>No </a:t>
            </a:r>
            <a:r>
              <a:rPr lang="en-US" dirty="0" smtClean="0"/>
              <a:t>shared memory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0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and Scheduling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6708148" y="4749611"/>
            <a:ext cx="1371600" cy="900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3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and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SEDA</a:t>
            </a:r>
          </a:p>
          <a:p>
            <a:pPr lvl="1"/>
            <a:r>
              <a:rPr lang="en-US" dirty="0" smtClean="0"/>
              <a:t>Thread- and event-based programming models both have their advantages and drawbacks (ease of programming vs. scalability and performance)</a:t>
            </a:r>
          </a:p>
          <a:p>
            <a:pPr lvl="1"/>
            <a:r>
              <a:rPr lang="en-US" dirty="0" smtClean="0"/>
              <a:t>It is possible to find a balance between the </a:t>
            </a:r>
            <a:r>
              <a:rPr lang="en-US" dirty="0" smtClean="0"/>
              <a:t>two</a:t>
            </a:r>
          </a:p>
          <a:p>
            <a:pPr lvl="1"/>
            <a:r>
              <a:rPr lang="en-US" dirty="0" smtClean="0"/>
              <a:t>May allow better performance and correctness tracing</a:t>
            </a:r>
            <a:endParaRPr lang="en-US" dirty="0" smtClean="0"/>
          </a:p>
          <a:p>
            <a:r>
              <a:rPr lang="en-US" dirty="0" smtClean="0"/>
              <a:t>Scheduler Activations</a:t>
            </a:r>
            <a:endParaRPr lang="en-US" dirty="0"/>
          </a:p>
          <a:p>
            <a:pPr lvl="1"/>
            <a:r>
              <a:rPr lang="en-US" dirty="0" smtClean="0"/>
              <a:t>N:M model for mapping user threads to kernel threads</a:t>
            </a:r>
          </a:p>
          <a:p>
            <a:pPr lvl="1"/>
            <a:r>
              <a:rPr lang="en-US" dirty="0" smtClean="0"/>
              <a:t>User-level control via kernel-user cooperation</a:t>
            </a:r>
            <a:endParaRPr lang="en-US" dirty="0"/>
          </a:p>
          <a:p>
            <a:r>
              <a:rPr lang="en-US" dirty="0" smtClean="0"/>
              <a:t>Lottery</a:t>
            </a:r>
          </a:p>
          <a:p>
            <a:pPr lvl="1"/>
            <a:r>
              <a:rPr lang="en-US" dirty="0" smtClean="0"/>
              <a:t>Randomized proportional scheduling</a:t>
            </a:r>
          </a:p>
          <a:p>
            <a:pPr lvl="1"/>
            <a:r>
              <a:rPr lang="en-US" dirty="0" smtClean="0"/>
              <a:t>Fair in the long-term, but short-term behavior is unpredictable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8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and Fault Tolerance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8224711" y="4749611"/>
            <a:ext cx="914400" cy="900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9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and Fault </a:t>
            </a:r>
            <a:r>
              <a:rPr lang="en-US" dirty="0" smtClean="0"/>
              <a:t>Tolerance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Nooks</a:t>
            </a:r>
          </a:p>
          <a:p>
            <a:pPr lvl="1"/>
            <a:r>
              <a:rPr lang="en-US" dirty="0" smtClean="0"/>
              <a:t>Failure is inevitable</a:t>
            </a:r>
          </a:p>
          <a:p>
            <a:pPr lvl="1"/>
            <a:r>
              <a:rPr lang="en-US" dirty="0" smtClean="0"/>
              <a:t>Isolate it and start </a:t>
            </a:r>
            <a:r>
              <a:rPr lang="en-US" dirty="0" smtClean="0"/>
              <a:t>again</a:t>
            </a:r>
          </a:p>
          <a:p>
            <a:pPr lvl="1"/>
            <a:r>
              <a:rPr lang="en-US" dirty="0" smtClean="0"/>
              <a:t>Command logging and recreate the state transparently instead of restarting</a:t>
            </a:r>
            <a:endParaRPr lang="en-US" dirty="0" smtClean="0"/>
          </a:p>
          <a:p>
            <a:r>
              <a:rPr lang="en-US" dirty="0" err="1" smtClean="0"/>
              <a:t>RaceTrack</a:t>
            </a:r>
            <a:endParaRPr lang="en-US" dirty="0"/>
          </a:p>
          <a:p>
            <a:pPr lvl="1"/>
            <a:r>
              <a:rPr lang="en-US" dirty="0" smtClean="0"/>
              <a:t>Detects data races using locksets and happens-before relationship</a:t>
            </a:r>
          </a:p>
          <a:p>
            <a:pPr lvl="1"/>
            <a:r>
              <a:rPr lang="en-US" dirty="0" smtClean="0"/>
              <a:t>Warning during runtime and code-segment correlation post </a:t>
            </a:r>
            <a:r>
              <a:rPr lang="en-US" dirty="0" smtClean="0"/>
              <a:t>facto</a:t>
            </a:r>
          </a:p>
          <a:p>
            <a:pPr lvl="1"/>
            <a:r>
              <a:rPr lang="en-US" dirty="0" smtClean="0"/>
              <a:t>Adaptive granularity: split memory into chunks for fine-grained analysis when they suspect race in the larger chunk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9239468" y="4749611"/>
            <a:ext cx="1371600" cy="900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Xen and ESX</a:t>
            </a:r>
          </a:p>
          <a:p>
            <a:pPr lvl="1"/>
            <a:r>
              <a:rPr lang="en-US" dirty="0" smtClean="0"/>
              <a:t>Virtualization comes in many shapes and forms (e.g., full virtualization vs paravirtualization)</a:t>
            </a:r>
          </a:p>
          <a:p>
            <a:pPr lvl="1"/>
            <a:r>
              <a:rPr lang="en-US" dirty="0" smtClean="0"/>
              <a:t>Choose the one that fits your requirements (e.g., performance, consolidation, deployability, nesting!)</a:t>
            </a:r>
          </a:p>
          <a:p>
            <a:pPr lvl="1"/>
            <a:r>
              <a:rPr lang="en-US" dirty="0" smtClean="0"/>
              <a:t>Fit for your workload</a:t>
            </a:r>
          </a:p>
          <a:p>
            <a:r>
              <a:rPr lang="en-US" dirty="0" smtClean="0"/>
              <a:t>Arrakis</a:t>
            </a:r>
            <a:endParaRPr lang="en-US" dirty="0"/>
          </a:p>
          <a:p>
            <a:pPr lvl="1"/>
            <a:r>
              <a:rPr lang="en-US" dirty="0" smtClean="0"/>
              <a:t>Hardware-supported I/O virtualization enables efficient </a:t>
            </a:r>
            <a:r>
              <a:rPr lang="en-US" dirty="0"/>
              <a:t>separation </a:t>
            </a:r>
            <a:r>
              <a:rPr lang="en-US" dirty="0" smtClean="0"/>
              <a:t> of control and data </a:t>
            </a:r>
            <a:r>
              <a:rPr lang="en-US" dirty="0" smtClean="0"/>
              <a:t>planes</a:t>
            </a:r>
          </a:p>
          <a:p>
            <a:pPr lvl="1"/>
            <a:r>
              <a:rPr lang="en-US" dirty="0" smtClean="0"/>
              <a:t>Borrows from Exokernel; requires app changes and hardware support</a:t>
            </a:r>
          </a:p>
          <a:p>
            <a:pPr lvl="1"/>
            <a:r>
              <a:rPr lang="en-US" dirty="0" smtClean="0"/>
              <a:t>Multiplexing across mutually untrusting </a:t>
            </a:r>
            <a:r>
              <a:rPr lang="en-US" smtClean="0"/>
              <a:t>applications (again </a:t>
            </a:r>
            <a:r>
              <a:rPr lang="en-US" dirty="0" smtClean="0"/>
              <a:t>w/ </a:t>
            </a:r>
            <a:r>
              <a:rPr lang="en-US" dirty="0" err="1" smtClean="0"/>
              <a:t>hw</a:t>
            </a:r>
            <a:r>
              <a:rPr lang="en-US" dirty="0" smtClean="0"/>
              <a:t> support)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0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 on </a:t>
            </a:r>
            <a:r>
              <a:rPr lang="en-US" dirty="0" smtClean="0"/>
              <a:t>the PC Members (23)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2642942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293092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 on the </a:t>
            </a:r>
            <a:r>
              <a:rPr lang="en-US" dirty="0" smtClean="0"/>
              <a:t>18 Papers </a:t>
            </a:r>
            <a:r>
              <a:rPr lang="en-US" dirty="0"/>
              <a:t>We’ve Reviewed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3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596480" y="2843563"/>
            <a:ext cx="96012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6211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418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Stats on the 18 Papers We’ve Reviewed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9379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50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264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694985" y="4749610"/>
            <a:ext cx="814039" cy="900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7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</a:t>
            </a:r>
          </a:p>
          <a:p>
            <a:pPr lvl="1"/>
            <a:r>
              <a:rPr lang="en-US" dirty="0" smtClean="0"/>
              <a:t>Simplicity </a:t>
            </a:r>
            <a:r>
              <a:rPr lang="en-US" dirty="0" smtClean="0"/>
              <a:t>is king when you must support diverse </a:t>
            </a:r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Usage-driven/user-driven design</a:t>
            </a:r>
            <a:endParaRPr lang="en-US" dirty="0" smtClean="0"/>
          </a:p>
          <a:p>
            <a:pPr lvl="1"/>
            <a:r>
              <a:rPr lang="en-US" dirty="0" smtClean="0"/>
              <a:t>Everything is a file!</a:t>
            </a:r>
          </a:p>
          <a:p>
            <a:r>
              <a:rPr lang="en-US" dirty="0" smtClean="0"/>
              <a:t>System R</a:t>
            </a:r>
          </a:p>
          <a:p>
            <a:pPr lvl="1"/>
            <a:r>
              <a:rPr lang="en-US" dirty="0" smtClean="0"/>
              <a:t>The first relational database implementation</a:t>
            </a:r>
          </a:p>
          <a:p>
            <a:pPr lvl="1"/>
            <a:r>
              <a:rPr lang="en-US" dirty="0" smtClean="0"/>
              <a:t>Independence of storage and compute</a:t>
            </a:r>
            <a:endParaRPr lang="en-US" dirty="0" smtClean="0"/>
          </a:p>
          <a:p>
            <a:pPr lvl="1"/>
            <a:r>
              <a:rPr lang="en-US" dirty="0"/>
              <a:t>Find the </a:t>
            </a:r>
            <a:r>
              <a:rPr lang="en-US" dirty="0" smtClean="0"/>
              <a:t>“right” metric and do everything when </a:t>
            </a:r>
            <a:r>
              <a:rPr lang="en-US" dirty="0"/>
              <a:t>you must deliver </a:t>
            </a:r>
            <a:r>
              <a:rPr lang="en-US" dirty="0" smtClean="0"/>
              <a:t>performance (i.e., specialization instead of generalization)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1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and File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2608723" y="4749610"/>
            <a:ext cx="1005840" cy="900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and File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RAID</a:t>
            </a:r>
          </a:p>
          <a:p>
            <a:pPr lvl="1"/>
            <a:r>
              <a:rPr lang="en-US" dirty="0" smtClean="0"/>
              <a:t>Industry standard for durable, high-performance storage</a:t>
            </a:r>
          </a:p>
          <a:p>
            <a:pPr lvl="1"/>
            <a:r>
              <a:rPr lang="en-US" dirty="0" smtClean="0"/>
              <a:t>Parallelize for performance and </a:t>
            </a:r>
            <a:r>
              <a:rPr lang="en-US" dirty="0" smtClean="0"/>
              <a:t>fault-tolerance</a:t>
            </a:r>
          </a:p>
          <a:p>
            <a:pPr lvl="1"/>
            <a:r>
              <a:rPr lang="en-US" dirty="0" smtClean="0"/>
              <a:t>One size </a:t>
            </a:r>
            <a:r>
              <a:rPr lang="en-US" dirty="0" err="1" smtClean="0"/>
              <a:t>doesn</a:t>
            </a:r>
            <a:r>
              <a:rPr lang="fr-FR" dirty="0" smtClean="0"/>
              <a:t>’</a:t>
            </a:r>
            <a:r>
              <a:rPr lang="en-US" dirty="0" smtClean="0"/>
              <a:t>t fit all</a:t>
            </a: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FS</a:t>
            </a:r>
          </a:p>
          <a:p>
            <a:pPr lvl="1"/>
            <a:r>
              <a:rPr lang="en-US" dirty="0" smtClean="0"/>
              <a:t>Entire file system is </a:t>
            </a:r>
            <a:r>
              <a:rPr lang="en-US" dirty="0"/>
              <a:t>a </a:t>
            </a:r>
            <a:r>
              <a:rPr lang="en-US" dirty="0" smtClean="0"/>
              <a:t>sequentially-accessed log </a:t>
            </a:r>
          </a:p>
          <a:p>
            <a:pPr lvl="1"/>
            <a:r>
              <a:rPr lang="en-US" dirty="0" smtClean="0"/>
              <a:t>Periodically garbage collect to avoid fragmentation</a:t>
            </a:r>
          </a:p>
          <a:p>
            <a:pPr lvl="1"/>
            <a:r>
              <a:rPr lang="en-US" dirty="0" smtClean="0"/>
              <a:t>Great for SSDs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7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3741923" y="4749611"/>
            <a:ext cx="1828800" cy="900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615</Words>
  <Application>Microsoft Macintosh PowerPoint</Application>
  <PresentationFormat>Widescreen</PresentationFormat>
  <Paragraphs>137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Gill Sans</vt:lpstr>
      <vt:lpstr>Gill Sans Light</vt:lpstr>
      <vt:lpstr>Arial</vt:lpstr>
      <vt:lpstr>Office Theme</vt:lpstr>
      <vt:lpstr>EECS 582 Midterm Review</vt:lpstr>
      <vt:lpstr>Stats on the PC Members (23)</vt:lpstr>
      <vt:lpstr>Stats on the 18 Papers We’ve Reviewed</vt:lpstr>
      <vt:lpstr>Stats on the 18 Papers We’ve Reviewed</vt:lpstr>
      <vt:lpstr>Classics</vt:lpstr>
      <vt:lpstr>Classics</vt:lpstr>
      <vt:lpstr>Storage and File Systems</vt:lpstr>
      <vt:lpstr>Storage and File Systems</vt:lpstr>
      <vt:lpstr>Kernel</vt:lpstr>
      <vt:lpstr>Kernel</vt:lpstr>
      <vt:lpstr>Kernel</vt:lpstr>
      <vt:lpstr>Virtual Memory and RPC</vt:lpstr>
      <vt:lpstr>Virtual Memory and RPC</vt:lpstr>
      <vt:lpstr>Concurrency and Scheduling</vt:lpstr>
      <vt:lpstr>Concurrency and Scheduling</vt:lpstr>
      <vt:lpstr>Reliability and Fault Tolerance</vt:lpstr>
      <vt:lpstr>Reliability and Fault Tolerance </vt:lpstr>
      <vt:lpstr>Virtual Machines</vt:lpstr>
      <vt:lpstr>Virtual Machines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Mosharaf Chowdhury</dc:creator>
  <cp:lastModifiedBy>Mosharaf Chowdhury</cp:lastModifiedBy>
  <cp:revision>126</cp:revision>
  <dcterms:created xsi:type="dcterms:W3CDTF">2015-12-27T15:42:19Z</dcterms:created>
  <dcterms:modified xsi:type="dcterms:W3CDTF">2016-10-24T20:23:08Z</dcterms:modified>
</cp:coreProperties>
</file>